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7" r:id="rId4"/>
  </p:sldMasterIdLst>
  <p:sldIdLst>
    <p:sldId id="261" r:id="rId5"/>
    <p:sldId id="263" r:id="rId6"/>
    <p:sldId id="258" r:id="rId7"/>
    <p:sldId id="264" r:id="rId8"/>
    <p:sldId id="265" r:id="rId9"/>
    <p:sldId id="266" r:id="rId10"/>
    <p:sldId id="267" r:id="rId11"/>
    <p:sldId id="268" r:id="rId12"/>
    <p:sldId id="260"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41" autoAdjust="0"/>
    <p:restoredTop sz="94660"/>
  </p:normalViewPr>
  <p:slideViewPr>
    <p:cSldViewPr snapToGrid="0">
      <p:cViewPr>
        <p:scale>
          <a:sx n="50" d="100"/>
          <a:sy n="50" d="100"/>
        </p:scale>
        <p:origin x="1196" y="32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smtClean="0"/>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ED3E516-8E41-4E04-8B05-963AF5CC4A4A}" type="datetimeFigureOut">
              <a:rPr lang="en-GB" smtClean="0"/>
              <a:t>21/07/2022</a:t>
            </a:fld>
            <a:endParaRPr lang="en-GB"/>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2BAE2161-32A1-4FC8-9D33-FC79CA3EE20F}"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2610007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D3E516-8E41-4E04-8B05-963AF5CC4A4A}"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2184461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smtClean="0"/>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FED3E516-8E41-4E04-8B05-963AF5CC4A4A}"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3294798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FED3E516-8E41-4E04-8B05-963AF5CC4A4A}"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3838207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FED3E516-8E41-4E04-8B05-963AF5CC4A4A}" type="datetimeFigureOut">
              <a:rPr lang="en-GB" smtClean="0"/>
              <a:t>21/07/2022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27394015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FED3E516-8E41-4E04-8B05-963AF5CC4A4A}" type="datetimeFigureOut">
              <a:rPr lang="en-GB" smtClean="0"/>
              <a:t>21/07/2022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13880979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ED3E516-8E41-4E04-8B05-963AF5CC4A4A}" type="datetimeFigureOut">
              <a:rPr lang="en-GB" smtClean="0"/>
              <a:t>21/07/2022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833453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smtClean="0"/>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ED3E516-8E41-4E04-8B05-963AF5CC4A4A}"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30328962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ED3E516-8E41-4E04-8B05-963AF5CC4A4A}"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40955182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ED3E516-8E41-4E04-8B05-963AF5CC4A4A}"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10420550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ED3E516-8E41-4E04-8B05-963AF5CC4A4A}"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30626196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ED3E516-8E41-4E04-8B05-963AF5CC4A4A}"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E2161-32A1-4FC8-9D33-FC79CA3EE20F}"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3968897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smtClean="0"/>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FED3E516-8E41-4E04-8B05-963AF5CC4A4A}" type="datetimeFigureOut">
              <a:rPr lang="en-GB" smtClean="0"/>
              <a:t>21/07/2022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338726421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smtClean="0"/>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FED3E516-8E41-4E04-8B05-963AF5CC4A4A}" type="datetimeFigureOut">
              <a:rPr lang="en-GB" smtClean="0"/>
              <a:t>21/07/2022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40544889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smtClean="0"/>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FED3E516-8E41-4E04-8B05-963AF5CC4A4A}" type="datetimeFigureOut">
              <a:rPr lang="en-GB" smtClean="0"/>
              <a:t>21/07/2022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38368990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D3E516-8E41-4E04-8B05-963AF5CC4A4A}"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2959924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ED3E516-8E41-4E04-8B05-963AF5CC4A4A}" type="datetimeFigureOut">
              <a:rPr lang="en-GB" smtClean="0"/>
              <a:t>21/07/2022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AE2161-32A1-4FC8-9D33-FC79CA3EE20F}" type="slidenum">
              <a:rPr lang="en-GB" smtClean="0"/>
              <a:t>‹#›</a:t>
            </a:fld>
            <a:endParaRPr lang="en-GB"/>
          </a:p>
        </p:txBody>
      </p:sp>
    </p:spTree>
    <p:extLst>
      <p:ext uri="{BB962C8B-B14F-4D97-AF65-F5344CB8AC3E}">
        <p14:creationId xmlns:p14="http://schemas.microsoft.com/office/powerpoint/2010/main" val="815353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FED3E516-8E41-4E04-8B05-963AF5CC4A4A}" type="datetimeFigureOut">
              <a:rPr lang="en-GB" smtClean="0"/>
              <a:t>21/07/2022</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2BAE2161-32A1-4FC8-9D33-FC79CA3EE20F}" type="slidenum">
              <a:rPr lang="en-GB" smtClean="0"/>
              <a:t>‹#›</a:t>
            </a:fld>
            <a:endParaRPr lang="en-GB"/>
          </a:p>
        </p:txBody>
      </p:sp>
    </p:spTree>
    <p:extLst>
      <p:ext uri="{BB962C8B-B14F-4D97-AF65-F5344CB8AC3E}">
        <p14:creationId xmlns:p14="http://schemas.microsoft.com/office/powerpoint/2010/main" val="3415336811"/>
      </p:ext>
    </p:extLst>
  </p:cSld>
  <p:clrMap bg1="lt1" tx1="dk1" bg2="lt2" tx2="dk2" accent1="accent1" accent2="accent2" accent3="accent3" accent4="accent4" accent5="accent5" accent6="accent6" hlink="hlink" folHlink="folHlink"/>
  <p:sldLayoutIdLst>
    <p:sldLayoutId id="2147484188" r:id="rId1"/>
    <p:sldLayoutId id="2147484189" r:id="rId2"/>
    <p:sldLayoutId id="2147484190" r:id="rId3"/>
    <p:sldLayoutId id="2147484191" r:id="rId4"/>
    <p:sldLayoutId id="2147484192" r:id="rId5"/>
    <p:sldLayoutId id="2147484193" r:id="rId6"/>
    <p:sldLayoutId id="2147484194" r:id="rId7"/>
    <p:sldLayoutId id="2147484195" r:id="rId8"/>
    <p:sldLayoutId id="2147484196" r:id="rId9"/>
    <p:sldLayoutId id="2147484197" r:id="rId10"/>
    <p:sldLayoutId id="2147484198" r:id="rId11"/>
    <p:sldLayoutId id="2147484199" r:id="rId12"/>
    <p:sldLayoutId id="2147484200" r:id="rId13"/>
    <p:sldLayoutId id="2147484201" r:id="rId14"/>
    <p:sldLayoutId id="2147484202" r:id="rId15"/>
    <p:sldLayoutId id="2147484203" r:id="rId16"/>
    <p:sldLayoutId id="2147484204" r:id="rId17"/>
  </p:sldLayoutIdLst>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 Id="rId5" Type="http://schemas.openxmlformats.org/officeDocument/2006/relationships/image" Target="../media/image13.jpeg"/><Relationship Id="rId4" Type="http://schemas.openxmlformats.org/officeDocument/2006/relationships/image" Target="../media/image12.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variety.com/2022/tv/global/channel-4-privatization-1235224255/" TargetMode="External"/><Relationship Id="rId2" Type="http://schemas.openxmlformats.org/officeDocument/2006/relationships/hyperlink" Target="https://hopeautismsociety.com/2020/05/17/how-can-autism-affect-a-person/" TargetMode="External"/><Relationship Id="rId1" Type="http://schemas.openxmlformats.org/officeDocument/2006/relationships/slideLayout" Target="../slideLayouts/slideLayout7.xml"/><Relationship Id="rId6" Type="http://schemas.openxmlformats.org/officeDocument/2006/relationships/hyperlink" Target="https://hacklibraryschool.com/2012/03/30/eportfolio/(Accessed" TargetMode="External"/><Relationship Id="rId5" Type="http://schemas.openxmlformats.org/officeDocument/2006/relationships/hyperlink" Target="https://reputationtoday.in/10-things-my-team-members-under-30-taught-me/" TargetMode="External"/><Relationship Id="rId4" Type="http://schemas.openxmlformats.org/officeDocument/2006/relationships/hyperlink" Target="https://www.calmsage.com/autism-spectrum-disord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Autism affects children</a:t>
            </a:r>
            <a:endParaRPr lang="en-GB" dirty="0"/>
          </a:p>
        </p:txBody>
      </p:sp>
      <p:pic>
        <p:nvPicPr>
          <p:cNvPr id="5" name="Content Placeholder 4"/>
          <p:cNvPicPr>
            <a:picLocks noGrp="1" noChangeAspect="1"/>
          </p:cNvPicPr>
          <p:nvPr>
            <p:ph sz="quarter" idx="13"/>
          </p:nvPr>
        </p:nvPicPr>
        <p:blipFill>
          <a:blip r:embed="rId2"/>
          <a:stretch>
            <a:fillRect/>
          </a:stretch>
        </p:blipFill>
        <p:spPr>
          <a:xfrm>
            <a:off x="215537" y="1843940"/>
            <a:ext cx="4800599" cy="3311525"/>
          </a:xfrm>
          <a:prstGeom prst="rect">
            <a:avLst/>
          </a:prstGeom>
        </p:spPr>
      </p:pic>
      <p:sp>
        <p:nvSpPr>
          <p:cNvPr id="4" name="Content Placeholder 3"/>
          <p:cNvSpPr>
            <a:spLocks noGrp="1"/>
          </p:cNvSpPr>
          <p:nvPr>
            <p:ph sz="quarter" idx="14"/>
          </p:nvPr>
        </p:nvSpPr>
        <p:spPr>
          <a:xfrm>
            <a:off x="5399314" y="1843940"/>
            <a:ext cx="6236426" cy="3530645"/>
          </a:xfrm>
        </p:spPr>
        <p:txBody>
          <a:bodyPr/>
          <a:lstStyle/>
          <a:p>
            <a:pPr marL="0" indent="0">
              <a:buNone/>
            </a:pPr>
            <a:r>
              <a:rPr lang="en-GB" sz="2800" dirty="0" smtClean="0"/>
              <a:t>4 episodes short awareness documentary</a:t>
            </a:r>
          </a:p>
          <a:p>
            <a:pPr marL="0" indent="0">
              <a:buNone/>
            </a:pPr>
            <a:endParaRPr lang="en-GB" sz="2800" dirty="0" smtClean="0"/>
          </a:p>
          <a:p>
            <a:endParaRPr lang="en-GB" dirty="0"/>
          </a:p>
        </p:txBody>
      </p:sp>
      <p:pic>
        <p:nvPicPr>
          <p:cNvPr id="7" name="Picture 6"/>
          <p:cNvPicPr>
            <a:picLocks noChangeAspect="1"/>
          </p:cNvPicPr>
          <p:nvPr/>
        </p:nvPicPr>
        <p:blipFill>
          <a:blip r:embed="rId3"/>
          <a:stretch>
            <a:fillRect/>
          </a:stretch>
        </p:blipFill>
        <p:spPr>
          <a:xfrm>
            <a:off x="7735447" y="2881835"/>
            <a:ext cx="3900293" cy="2215751"/>
          </a:xfrm>
          <a:prstGeom prst="rect">
            <a:avLst/>
          </a:prstGeom>
        </p:spPr>
      </p:pic>
      <p:sp>
        <p:nvSpPr>
          <p:cNvPr id="8" name="Rectangle 7"/>
          <p:cNvSpPr/>
          <p:nvPr/>
        </p:nvSpPr>
        <p:spPr>
          <a:xfrm>
            <a:off x="3672991" y="4559328"/>
            <a:ext cx="2070461" cy="307777"/>
          </a:xfrm>
          <a:prstGeom prst="rect">
            <a:avLst/>
          </a:prstGeom>
        </p:spPr>
        <p:txBody>
          <a:bodyPr wrap="square">
            <a:spAutoFit/>
          </a:bodyPr>
          <a:lstStyle/>
          <a:p>
            <a:r>
              <a:rPr lang="en-GB" sz="1400" dirty="0" smtClean="0"/>
              <a:t>Avadoski 2020</a:t>
            </a:r>
            <a:endParaRPr lang="en-GB" sz="1400" dirty="0"/>
          </a:p>
        </p:txBody>
      </p:sp>
      <p:sp>
        <p:nvSpPr>
          <p:cNvPr id="9" name="Rectangle 8"/>
          <p:cNvSpPr/>
          <p:nvPr/>
        </p:nvSpPr>
        <p:spPr>
          <a:xfrm>
            <a:off x="8687888" y="5155465"/>
            <a:ext cx="1826141" cy="276999"/>
          </a:xfrm>
          <a:prstGeom prst="rect">
            <a:avLst/>
          </a:prstGeom>
        </p:spPr>
        <p:txBody>
          <a:bodyPr wrap="none">
            <a:spAutoFit/>
          </a:bodyPr>
          <a:lstStyle/>
          <a:p>
            <a:r>
              <a:rPr lang="en-GB" sz="1200" dirty="0"/>
              <a:t>Ramachandran, N ., (2022) </a:t>
            </a:r>
          </a:p>
        </p:txBody>
      </p:sp>
    </p:spTree>
    <p:extLst>
      <p:ext uri="{BB962C8B-B14F-4D97-AF65-F5344CB8AC3E}">
        <p14:creationId xmlns:p14="http://schemas.microsoft.com/office/powerpoint/2010/main" val="39658746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3980" y="204470"/>
            <a:ext cx="5839460" cy="5878532"/>
          </a:xfrm>
          <a:prstGeom prst="rect">
            <a:avLst/>
          </a:prstGeom>
          <a:noFill/>
        </p:spPr>
        <p:txBody>
          <a:bodyPr wrap="square" rtlCol="0">
            <a:spAutoFit/>
          </a:bodyPr>
          <a:lstStyle/>
          <a:p>
            <a:r>
              <a:rPr lang="en-GB" sz="2400" b="1" dirty="0" smtClean="0"/>
              <a:t>WHAT IS AUTISM IN CHILDREN</a:t>
            </a:r>
          </a:p>
          <a:p>
            <a:endParaRPr lang="en-GB" sz="1200" dirty="0" smtClean="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Developmental </a:t>
            </a:r>
            <a:r>
              <a:rPr lang="en-GB" sz="1200" dirty="0">
                <a:latin typeface="Arial" panose="020B0604020202020204" pitchFamily="34" charset="0"/>
                <a:cs typeface="Arial" panose="020B0604020202020204" pitchFamily="34" charset="0"/>
              </a:rPr>
              <a:t>impairment known as autism spectrum disorder (ASD) is brought on by variations in the brain. People with ASD may struggle with confined or repetitive activities or interests, as well as social communication and engagement. Additionally, people with ASD may learn, move, or pay attention in various ways</a:t>
            </a:r>
            <a:r>
              <a:rPr lang="en-GB" sz="1200" dirty="0" smtClean="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endParaRPr lang="en-GB" sz="1200" dirty="0" smtClean="0">
              <a:latin typeface="Arial" panose="020B0604020202020204" pitchFamily="34" charset="0"/>
              <a:cs typeface="Arial" panose="020B0604020202020204" pitchFamily="34" charset="0"/>
            </a:endParaRPr>
          </a:p>
          <a:p>
            <a:r>
              <a:rPr lang="en-GB" sz="1600" b="1" dirty="0" smtClean="0">
                <a:latin typeface="Arial" panose="020B0604020202020204" pitchFamily="34" charset="0"/>
                <a:cs typeface="Arial" panose="020B0604020202020204" pitchFamily="34" charset="0"/>
              </a:rPr>
              <a:t>Causes </a:t>
            </a:r>
            <a:r>
              <a:rPr lang="en-GB" sz="1600" b="1" dirty="0">
                <a:latin typeface="Arial" panose="020B0604020202020204" pitchFamily="34" charset="0"/>
                <a:cs typeface="Arial" panose="020B0604020202020204" pitchFamily="34" charset="0"/>
              </a:rPr>
              <a:t>and symptoms of Autism</a:t>
            </a:r>
          </a:p>
          <a:p>
            <a:endParaRPr lang="en-GB" sz="1200" b="1" dirty="0">
              <a:latin typeface="Arial" panose="020B0604020202020204" pitchFamily="34" charset="0"/>
              <a:cs typeface="Arial" panose="020B0604020202020204" pitchFamily="34" charset="0"/>
            </a:endParaRPr>
          </a:p>
          <a:p>
            <a:r>
              <a:rPr lang="en-GB" sz="1200" b="1" dirty="0" smtClean="0">
                <a:latin typeface="Arial" panose="020B0604020202020204" pitchFamily="34" charset="0"/>
                <a:cs typeface="Arial" panose="020B0604020202020204" pitchFamily="34" charset="0"/>
              </a:rPr>
              <a:t>CAUSES</a:t>
            </a:r>
            <a:endParaRPr lang="en-GB" sz="1200" b="1" dirty="0">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In </a:t>
            </a:r>
            <a:r>
              <a:rPr lang="en-GB" sz="1200" dirty="0">
                <a:latin typeface="Arial" panose="020B0604020202020204" pitchFamily="34" charset="0"/>
                <a:cs typeface="Arial" panose="020B0604020202020204" pitchFamily="34" charset="0"/>
              </a:rPr>
              <a:t>most situations, neuro-developmental abnormalities are the cause of autism. The majority of the time, genetics are to blame, while other times, harmful items, antibiotics, valproic acid, and antidepressants are to blame. Alcohol use during pregnancy increases the likelihood that autistic children will be born.</a:t>
            </a:r>
          </a:p>
          <a:p>
            <a:endParaRPr lang="en-GB" sz="1200" dirty="0">
              <a:latin typeface="Arial" panose="020B0604020202020204" pitchFamily="34" charset="0"/>
              <a:cs typeface="Arial" panose="020B0604020202020204" pitchFamily="34" charset="0"/>
            </a:endParaRPr>
          </a:p>
          <a:p>
            <a:r>
              <a:rPr lang="en-GB" sz="1200" b="1" dirty="0" smtClean="0">
                <a:latin typeface="Arial" panose="020B0604020202020204" pitchFamily="34" charset="0"/>
                <a:cs typeface="Arial" panose="020B0604020202020204" pitchFamily="34" charset="0"/>
              </a:rPr>
              <a:t>SYMPTOMS </a:t>
            </a:r>
            <a:endParaRPr lang="en-GB" sz="1200" b="1"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Has trouble looking people in the eye</a:t>
            </a:r>
          </a:p>
          <a:p>
            <a:r>
              <a:rPr lang="en-GB" sz="1200" dirty="0">
                <a:latin typeface="Arial" panose="020B0604020202020204" pitchFamily="34" charset="0"/>
                <a:cs typeface="Arial" panose="020B0604020202020204" pitchFamily="34" charset="0"/>
              </a:rPr>
              <a:t>Has difficulty engaging with other kids or establishing friends</a:t>
            </a:r>
          </a:p>
          <a:p>
            <a:r>
              <a:rPr lang="en-GB" sz="1200" dirty="0">
                <a:latin typeface="Arial" panose="020B0604020202020204" pitchFamily="34" charset="0"/>
                <a:cs typeface="Arial" panose="020B0604020202020204" pitchFamily="34" charset="0"/>
              </a:rPr>
              <a:t>Communicating difficulties</a:t>
            </a:r>
          </a:p>
          <a:p>
            <a:r>
              <a:rPr lang="en-GB" sz="1200" dirty="0">
                <a:latin typeface="Arial" panose="020B0604020202020204" pitchFamily="34" charset="0"/>
                <a:cs typeface="Arial" panose="020B0604020202020204" pitchFamily="34" charset="0"/>
              </a:rPr>
              <a:t>Does not interact well with others</a:t>
            </a:r>
          </a:p>
          <a:p>
            <a:r>
              <a:rPr lang="en-GB" sz="1200" dirty="0">
                <a:latin typeface="Arial" panose="020B0604020202020204" pitchFamily="34" charset="0"/>
                <a:cs typeface="Arial" panose="020B0604020202020204" pitchFamily="34" charset="0"/>
              </a:rPr>
              <a:t>They repeat movements e.g. rocking or flapping fingers or hands.</a:t>
            </a:r>
          </a:p>
          <a:p>
            <a:r>
              <a:rPr lang="en-GB" sz="1200" dirty="0">
                <a:latin typeface="Arial" panose="020B0604020202020204" pitchFamily="34" charset="0"/>
                <a:cs typeface="Arial" panose="020B0604020202020204" pitchFamily="34" charset="0"/>
              </a:rPr>
              <a:t>Require routine </a:t>
            </a:r>
          </a:p>
          <a:p>
            <a:r>
              <a:rPr lang="en-GB" sz="1200" dirty="0">
                <a:latin typeface="Arial" panose="020B0604020202020204" pitchFamily="34" charset="0"/>
                <a:cs typeface="Arial" panose="020B0604020202020204" pitchFamily="34" charset="0"/>
              </a:rPr>
              <a:t>They may be sensitive to certain things like lighting, environments.</a:t>
            </a:r>
          </a:p>
          <a:p>
            <a:r>
              <a:rPr lang="en-GB" sz="1200" dirty="0">
                <a:latin typeface="Arial" panose="020B0604020202020204" pitchFamily="34" charset="0"/>
                <a:cs typeface="Arial" panose="020B0604020202020204" pitchFamily="34" charset="0"/>
              </a:rPr>
              <a:t>The impression that the child does not listen when spoken to directly</a:t>
            </a:r>
          </a:p>
          <a:p>
            <a:r>
              <a:rPr lang="en-GB" sz="1200" dirty="0">
                <a:latin typeface="Arial" panose="020B0604020202020204" pitchFamily="34" charset="0"/>
                <a:cs typeface="Arial" panose="020B0604020202020204" pitchFamily="34" charset="0"/>
              </a:rPr>
              <a:t>Sustaining or participating in conversation is difficult.</a:t>
            </a:r>
          </a:p>
          <a:p>
            <a:endParaRPr lang="en-GB" sz="1200" dirty="0" smtClean="0">
              <a:latin typeface="Arial" panose="020B0604020202020204" pitchFamily="34" charset="0"/>
              <a:cs typeface="Arial" panose="020B0604020202020204" pitchFamily="34" charset="0"/>
            </a:endParaRPr>
          </a:p>
          <a:p>
            <a:r>
              <a:rPr lang="en-GB" sz="2400" b="1" dirty="0" smtClean="0"/>
              <a:t> </a:t>
            </a:r>
            <a:endParaRPr lang="en-GB" sz="2400" b="1" dirty="0"/>
          </a:p>
        </p:txBody>
      </p:sp>
      <p:pic>
        <p:nvPicPr>
          <p:cNvPr id="3" name="Picture 2"/>
          <p:cNvPicPr>
            <a:picLocks noChangeAspect="1"/>
          </p:cNvPicPr>
          <p:nvPr/>
        </p:nvPicPr>
        <p:blipFill>
          <a:blip r:embed="rId2"/>
          <a:stretch>
            <a:fillRect/>
          </a:stretch>
        </p:blipFill>
        <p:spPr>
          <a:xfrm>
            <a:off x="6609882" y="356870"/>
            <a:ext cx="4925995" cy="4285859"/>
          </a:xfrm>
          <a:prstGeom prst="rect">
            <a:avLst/>
          </a:prstGeom>
        </p:spPr>
      </p:pic>
      <p:pic>
        <p:nvPicPr>
          <p:cNvPr id="4" name="Picture 3"/>
          <p:cNvPicPr>
            <a:picLocks noChangeAspect="1"/>
          </p:cNvPicPr>
          <p:nvPr/>
        </p:nvPicPr>
        <p:blipFill>
          <a:blip r:embed="rId3"/>
          <a:stretch>
            <a:fillRect/>
          </a:stretch>
        </p:blipFill>
        <p:spPr>
          <a:xfrm>
            <a:off x="8138086" y="4774162"/>
            <a:ext cx="1707028" cy="499915"/>
          </a:xfrm>
          <a:prstGeom prst="rect">
            <a:avLst/>
          </a:prstGeom>
        </p:spPr>
      </p:pic>
    </p:spTree>
    <p:extLst>
      <p:ext uri="{BB962C8B-B14F-4D97-AF65-F5344CB8AC3E}">
        <p14:creationId xmlns:p14="http://schemas.microsoft.com/office/powerpoint/2010/main" val="31182337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51460" y="160109"/>
            <a:ext cx="4994910" cy="523220"/>
          </a:xfrm>
          <a:prstGeom prst="rect">
            <a:avLst/>
          </a:prstGeom>
          <a:noFill/>
        </p:spPr>
        <p:txBody>
          <a:bodyPr wrap="square" rtlCol="0">
            <a:spAutoFit/>
          </a:bodyPr>
          <a:lstStyle/>
          <a:p>
            <a:r>
              <a:rPr lang="en-GB" sz="2800" b="1" dirty="0" smtClean="0"/>
              <a:t>Autism Screening in Children</a:t>
            </a:r>
            <a:endParaRPr lang="en-GB" sz="2800" b="1" dirty="0"/>
          </a:p>
        </p:txBody>
      </p:sp>
      <p:sp>
        <p:nvSpPr>
          <p:cNvPr id="5" name="Rectangle 4"/>
          <p:cNvSpPr/>
          <p:nvPr/>
        </p:nvSpPr>
        <p:spPr>
          <a:xfrm>
            <a:off x="5669280" y="422910"/>
            <a:ext cx="6149340" cy="4801314"/>
          </a:xfrm>
          <a:prstGeom prst="rect">
            <a:avLst/>
          </a:prstGeom>
        </p:spPr>
        <p:txBody>
          <a:bodyPr wrap="square">
            <a:spAutoFit/>
          </a:bodyPr>
          <a:lstStyle/>
          <a:p>
            <a:r>
              <a:rPr lang="en-GB" dirty="0">
                <a:latin typeface="Arial" panose="020B0604020202020204" pitchFamily="34" charset="0"/>
                <a:cs typeface="Arial" panose="020B0604020202020204" pitchFamily="34" charset="0"/>
              </a:rPr>
              <a:t>Early identification of young children suspected of having an ASSD is essential, as evidenced by the rising prevalence of autism spectrum disorders and new research showing the effectiveness of early intervention. While parents may express concerns at an early stage of development, it may take weeks or even months for children to be assessed and get services. These delays may be much more pronounced in underserved areas. At the 18- and 24-month paediatric well-child visits, the American Academy of </a:t>
            </a:r>
            <a:r>
              <a:rPr lang="en-GB" dirty="0" smtClean="0">
                <a:latin typeface="Arial" panose="020B0604020202020204" pitchFamily="34" charset="0"/>
                <a:cs typeface="Arial" panose="020B0604020202020204" pitchFamily="34" charset="0"/>
              </a:rPr>
              <a:t>Paediatrics </a:t>
            </a:r>
            <a:r>
              <a:rPr lang="en-GB" dirty="0">
                <a:latin typeface="Arial" panose="020B0604020202020204" pitchFamily="34" charset="0"/>
                <a:cs typeface="Arial" panose="020B0604020202020204" pitchFamily="34" charset="0"/>
              </a:rPr>
              <a:t>recently suggested universal screening for autism spectrum disorders. The authors examine a number of early screening instruments in use today and make suggestions for incorporating autism-specific screening into primary care practises</a:t>
            </a:r>
            <a:r>
              <a:rPr lang="en-GB" dirty="0" smtClean="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The STAT is an interactive, empirically supported test designed to screen for autism in kids between the ages of 24 and 36 months.</a:t>
            </a:r>
          </a:p>
        </p:txBody>
      </p:sp>
      <p:pic>
        <p:nvPicPr>
          <p:cNvPr id="8" name="Picture 7"/>
          <p:cNvPicPr>
            <a:picLocks noChangeAspect="1"/>
          </p:cNvPicPr>
          <p:nvPr/>
        </p:nvPicPr>
        <p:blipFill>
          <a:blip r:embed="rId2"/>
          <a:stretch>
            <a:fillRect/>
          </a:stretch>
        </p:blipFill>
        <p:spPr>
          <a:xfrm>
            <a:off x="143827" y="833958"/>
            <a:ext cx="5411153" cy="4345955"/>
          </a:xfrm>
          <a:prstGeom prst="rect">
            <a:avLst/>
          </a:prstGeom>
        </p:spPr>
      </p:pic>
      <p:sp>
        <p:nvSpPr>
          <p:cNvPr id="2" name="TextBox 1"/>
          <p:cNvSpPr txBox="1"/>
          <p:nvPr/>
        </p:nvSpPr>
        <p:spPr>
          <a:xfrm>
            <a:off x="2133600" y="5145876"/>
            <a:ext cx="2946400" cy="369332"/>
          </a:xfrm>
          <a:prstGeom prst="rect">
            <a:avLst/>
          </a:prstGeom>
          <a:noFill/>
        </p:spPr>
        <p:txBody>
          <a:bodyPr wrap="square" rtlCol="0">
            <a:spAutoFit/>
          </a:bodyPr>
          <a:lstStyle/>
          <a:p>
            <a:r>
              <a:rPr lang="en-GB" dirty="0" smtClean="0"/>
              <a:t>Swanson. A.,</a:t>
            </a:r>
            <a:endParaRPr lang="en-GB" dirty="0"/>
          </a:p>
        </p:txBody>
      </p:sp>
    </p:spTree>
    <p:extLst>
      <p:ext uri="{BB962C8B-B14F-4D97-AF65-F5344CB8AC3E}">
        <p14:creationId xmlns:p14="http://schemas.microsoft.com/office/powerpoint/2010/main" val="2704193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99440" y="508000"/>
            <a:ext cx="8564880" cy="646331"/>
          </a:xfrm>
          <a:prstGeom prst="rect">
            <a:avLst/>
          </a:prstGeom>
          <a:noFill/>
        </p:spPr>
        <p:txBody>
          <a:bodyPr wrap="square" rtlCol="0">
            <a:spAutoFit/>
          </a:bodyPr>
          <a:lstStyle/>
          <a:p>
            <a:r>
              <a:rPr lang="en-GB" sz="2800" dirty="0" smtClean="0"/>
              <a:t>                                                  </a:t>
            </a:r>
            <a:r>
              <a:rPr lang="en-GB" sz="3600" b="1" dirty="0" smtClean="0">
                <a:latin typeface="Algerian" panose="04020705040A02060702" pitchFamily="82" charset="0"/>
              </a:rPr>
              <a:t>TARGET   MARKET</a:t>
            </a:r>
          </a:p>
        </p:txBody>
      </p:sp>
      <p:sp>
        <p:nvSpPr>
          <p:cNvPr id="3" name="Rounded Rectangle 2"/>
          <p:cNvSpPr/>
          <p:nvPr/>
        </p:nvSpPr>
        <p:spPr>
          <a:xfrm>
            <a:off x="193040" y="2682240"/>
            <a:ext cx="4084320" cy="19913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We conducted consumer research using government official reports, professionals in the medical professions, and well-known recognised websites in order to determine our customers' profiles for our target market.</a:t>
            </a:r>
          </a:p>
        </p:txBody>
      </p:sp>
      <p:sp>
        <p:nvSpPr>
          <p:cNvPr id="4" name="Rounded Rectangle 3"/>
          <p:cNvSpPr/>
          <p:nvPr/>
        </p:nvSpPr>
        <p:spPr>
          <a:xfrm>
            <a:off x="6827520" y="2631440"/>
            <a:ext cx="4663440" cy="204216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smtClean="0">
                <a:solidFill>
                  <a:schemeClr val="tx1"/>
                </a:solidFill>
              </a:rPr>
              <a:t>CONSUMER PROFILE</a:t>
            </a:r>
          </a:p>
          <a:p>
            <a:pPr algn="ctr"/>
            <a:endParaRPr lang="en-GB" sz="2000" dirty="0" smtClean="0"/>
          </a:p>
          <a:p>
            <a:pPr marL="285750" indent="-285750" algn="ctr">
              <a:buFont typeface="Wingdings" panose="05000000000000000000" pitchFamily="2" charset="2"/>
              <a:buChar char="§"/>
            </a:pPr>
            <a:r>
              <a:rPr lang="en-GB" dirty="0" smtClean="0">
                <a:solidFill>
                  <a:schemeClr val="tx1"/>
                </a:solidFill>
                <a:latin typeface="Arial" panose="020B0604020202020204" pitchFamily="34" charset="0"/>
                <a:cs typeface="Arial" panose="020B0604020202020204" pitchFamily="34" charset="0"/>
              </a:rPr>
              <a:t>Age Range- All ages</a:t>
            </a:r>
          </a:p>
          <a:p>
            <a:pPr marL="285750" indent="-285750" algn="ctr">
              <a:buFont typeface="Wingdings" panose="05000000000000000000" pitchFamily="2" charset="2"/>
              <a:buChar char="§"/>
            </a:pPr>
            <a:r>
              <a:rPr lang="en-GB" dirty="0" smtClean="0">
                <a:solidFill>
                  <a:schemeClr val="tx1"/>
                </a:solidFill>
                <a:latin typeface="Arial" panose="020B0604020202020204" pitchFamily="34" charset="0"/>
                <a:cs typeface="Arial" panose="020B0604020202020204" pitchFamily="34" charset="0"/>
              </a:rPr>
              <a:t>Gender- Both </a:t>
            </a:r>
          </a:p>
          <a:p>
            <a:pPr marL="285750" indent="-285750" algn="ctr">
              <a:buFont typeface="Wingdings" panose="05000000000000000000" pitchFamily="2" charset="2"/>
              <a:buChar char="§"/>
            </a:pPr>
            <a:r>
              <a:rPr lang="en-GB" dirty="0" smtClean="0">
                <a:solidFill>
                  <a:schemeClr val="tx1"/>
                </a:solidFill>
                <a:latin typeface="Arial" panose="020B0604020202020204" pitchFamily="34" charset="0"/>
                <a:cs typeface="Arial" panose="020B0604020202020204" pitchFamily="34" charset="0"/>
              </a:rPr>
              <a:t>Preferred channels- Twitter, Facebook and  channel 4</a:t>
            </a:r>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280661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74240" y="182880"/>
            <a:ext cx="7091680" cy="1200329"/>
          </a:xfrm>
          <a:prstGeom prst="rect">
            <a:avLst/>
          </a:prstGeom>
          <a:noFill/>
        </p:spPr>
        <p:txBody>
          <a:bodyPr wrap="square" rtlCol="0">
            <a:spAutoFit/>
          </a:bodyPr>
          <a:lstStyle/>
          <a:p>
            <a:pPr algn="ctr"/>
            <a:r>
              <a:rPr lang="en-GB" sz="7200" dirty="0" smtClean="0">
                <a:latin typeface="Arial Black" panose="020B0A04020102020204" pitchFamily="34" charset="0"/>
              </a:rPr>
              <a:t>MY TEAM</a:t>
            </a:r>
            <a:endParaRPr lang="en-GB" sz="7200" dirty="0">
              <a:latin typeface="Arial Black" panose="020B0A04020102020204" pitchFamily="34" charset="0"/>
            </a:endParaRPr>
          </a:p>
        </p:txBody>
      </p:sp>
      <p:pic>
        <p:nvPicPr>
          <p:cNvPr id="3" name="Picture 2"/>
          <p:cNvPicPr>
            <a:picLocks noChangeAspect="1"/>
          </p:cNvPicPr>
          <p:nvPr/>
        </p:nvPicPr>
        <p:blipFill>
          <a:blip r:embed="rId2"/>
          <a:stretch>
            <a:fillRect/>
          </a:stretch>
        </p:blipFill>
        <p:spPr>
          <a:xfrm>
            <a:off x="711200" y="1383209"/>
            <a:ext cx="10322560" cy="3933825"/>
          </a:xfrm>
          <a:prstGeom prst="rect">
            <a:avLst/>
          </a:prstGeom>
        </p:spPr>
      </p:pic>
      <p:sp>
        <p:nvSpPr>
          <p:cNvPr id="4" name="TextBox 3"/>
          <p:cNvSpPr txBox="1"/>
          <p:nvPr/>
        </p:nvSpPr>
        <p:spPr>
          <a:xfrm>
            <a:off x="4526280" y="4866640"/>
            <a:ext cx="2692400" cy="369332"/>
          </a:xfrm>
          <a:prstGeom prst="rect">
            <a:avLst/>
          </a:prstGeom>
          <a:noFill/>
        </p:spPr>
        <p:txBody>
          <a:bodyPr wrap="square" rtlCol="0">
            <a:spAutoFit/>
          </a:bodyPr>
          <a:lstStyle/>
          <a:p>
            <a:r>
              <a:rPr lang="en-GB" dirty="0" smtClean="0"/>
              <a:t>(</a:t>
            </a:r>
            <a:r>
              <a:rPr lang="en-GB" dirty="0" err="1" smtClean="0"/>
              <a:t>Radhakrishnan</a:t>
            </a:r>
            <a:r>
              <a:rPr lang="en-GB" dirty="0" smtClean="0"/>
              <a:t>. R.,  2021)</a:t>
            </a:r>
            <a:endParaRPr lang="en-GB" dirty="0"/>
          </a:p>
        </p:txBody>
      </p:sp>
    </p:spTree>
    <p:extLst>
      <p:ext uri="{BB962C8B-B14F-4D97-AF65-F5344CB8AC3E}">
        <p14:creationId xmlns:p14="http://schemas.microsoft.com/office/powerpoint/2010/main" val="1802771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373120" y="243840"/>
            <a:ext cx="5588000" cy="923330"/>
          </a:xfrm>
          <a:prstGeom prst="rect">
            <a:avLst/>
          </a:prstGeom>
          <a:noFill/>
        </p:spPr>
        <p:txBody>
          <a:bodyPr wrap="square" rtlCol="0">
            <a:spAutoFit/>
          </a:bodyPr>
          <a:lstStyle/>
          <a:p>
            <a:r>
              <a:rPr lang="en-GB" sz="3600" b="1" dirty="0" smtClean="0">
                <a:latin typeface="Algerian" panose="04020705040A02060702" pitchFamily="82" charset="0"/>
              </a:rPr>
              <a:t>      </a:t>
            </a:r>
            <a:r>
              <a:rPr lang="en-GB" sz="5400" b="1" dirty="0" smtClean="0">
                <a:latin typeface="Algerian" panose="04020705040A02060702" pitchFamily="82" charset="0"/>
              </a:rPr>
              <a:t>MY TEAM</a:t>
            </a:r>
            <a:endParaRPr lang="en-GB" sz="5400" b="1" dirty="0">
              <a:latin typeface="Algerian" panose="04020705040A02060702" pitchFamily="82" charset="0"/>
            </a:endParaRPr>
          </a:p>
        </p:txBody>
      </p:sp>
      <p:pic>
        <p:nvPicPr>
          <p:cNvPr id="4" name="Picture 3"/>
          <p:cNvPicPr>
            <a:picLocks noChangeAspect="1"/>
          </p:cNvPicPr>
          <p:nvPr/>
        </p:nvPicPr>
        <p:blipFill>
          <a:blip r:embed="rId2"/>
          <a:stretch>
            <a:fillRect/>
          </a:stretch>
        </p:blipFill>
        <p:spPr>
          <a:xfrm>
            <a:off x="629892" y="49514"/>
            <a:ext cx="1840151" cy="1359229"/>
          </a:xfrm>
          <a:prstGeom prst="rect">
            <a:avLst/>
          </a:prstGeom>
        </p:spPr>
      </p:pic>
      <p:sp>
        <p:nvSpPr>
          <p:cNvPr id="6" name="Rectangle 5"/>
          <p:cNvSpPr/>
          <p:nvPr/>
        </p:nvSpPr>
        <p:spPr>
          <a:xfrm>
            <a:off x="874421" y="1380514"/>
            <a:ext cx="1113895" cy="276999"/>
          </a:xfrm>
          <a:prstGeom prst="rect">
            <a:avLst/>
          </a:prstGeom>
        </p:spPr>
        <p:txBody>
          <a:bodyPr wrap="none">
            <a:spAutoFit/>
          </a:bodyPr>
          <a:lstStyle/>
          <a:p>
            <a:r>
              <a:rPr lang="en-GB" sz="1200" dirty="0"/>
              <a:t>York. J.,  (2020) </a:t>
            </a:r>
          </a:p>
        </p:txBody>
      </p:sp>
      <p:sp>
        <p:nvSpPr>
          <p:cNvPr id="7" name="Rectangle 6"/>
          <p:cNvSpPr/>
          <p:nvPr/>
        </p:nvSpPr>
        <p:spPr>
          <a:xfrm>
            <a:off x="484254" y="4395982"/>
            <a:ext cx="4175760" cy="1200329"/>
          </a:xfrm>
          <a:prstGeom prst="rect">
            <a:avLst/>
          </a:prstGeom>
        </p:spPr>
        <p:txBody>
          <a:bodyPr wrap="square">
            <a:spAutoFit/>
          </a:bodyPr>
          <a:lstStyle/>
          <a:p>
            <a:r>
              <a:rPr lang="en-GB" sz="1200" b="1" dirty="0" smtClean="0">
                <a:latin typeface="Arial" panose="020B0604020202020204" pitchFamily="34" charset="0"/>
                <a:cs typeface="Arial" panose="020B0604020202020204" pitchFamily="34" charset="0"/>
              </a:rPr>
              <a:t>DOCTOR</a:t>
            </a:r>
          </a:p>
          <a:p>
            <a:r>
              <a:rPr lang="en-GB" sz="1200" dirty="0" smtClean="0">
                <a:latin typeface="Arial" panose="020B0604020202020204" pitchFamily="34" charset="0"/>
                <a:cs typeface="Arial" panose="020B0604020202020204" pitchFamily="34" charset="0"/>
              </a:rPr>
              <a:t>Rob Thomas- is a doctor -Using </a:t>
            </a:r>
            <a:r>
              <a:rPr lang="en-GB" sz="1200" dirty="0">
                <a:latin typeface="Arial" panose="020B0604020202020204" pitchFamily="34" charset="0"/>
                <a:cs typeface="Arial" panose="020B0604020202020204" pitchFamily="34" charset="0"/>
              </a:rPr>
              <a:t>specialised medical knowledge and abilities, doctors identify and treat medical problems, illnesses, and diseases. SAVE AND SHARE Hospital doctors can practise in a variety of fields, including surgery and emergency medicine.</a:t>
            </a:r>
          </a:p>
        </p:txBody>
      </p:sp>
      <p:pic>
        <p:nvPicPr>
          <p:cNvPr id="9" name="Picture 8"/>
          <p:cNvPicPr>
            <a:picLocks noChangeAspect="1"/>
          </p:cNvPicPr>
          <p:nvPr/>
        </p:nvPicPr>
        <p:blipFill>
          <a:blip r:embed="rId3"/>
          <a:stretch>
            <a:fillRect/>
          </a:stretch>
        </p:blipFill>
        <p:spPr>
          <a:xfrm>
            <a:off x="629892" y="3116479"/>
            <a:ext cx="1840151" cy="1303703"/>
          </a:xfrm>
          <a:prstGeom prst="rect">
            <a:avLst/>
          </a:prstGeom>
        </p:spPr>
      </p:pic>
      <p:sp>
        <p:nvSpPr>
          <p:cNvPr id="10" name="Rectangle 9"/>
          <p:cNvSpPr/>
          <p:nvPr/>
        </p:nvSpPr>
        <p:spPr>
          <a:xfrm>
            <a:off x="7745862" y="4395982"/>
            <a:ext cx="4114800" cy="1200329"/>
          </a:xfrm>
          <a:prstGeom prst="rect">
            <a:avLst/>
          </a:prstGeom>
        </p:spPr>
        <p:txBody>
          <a:bodyPr wrap="square">
            <a:spAutoFit/>
          </a:bodyPr>
          <a:lstStyle/>
          <a:p>
            <a:r>
              <a:rPr lang="en-GB" sz="1200" b="1" dirty="0" smtClean="0">
                <a:latin typeface="Arial" panose="020B0604020202020204" pitchFamily="34" charset="0"/>
                <a:cs typeface="Arial" panose="020B0604020202020204" pitchFamily="34" charset="0"/>
              </a:rPr>
              <a:t>SEND TEACHER</a:t>
            </a:r>
          </a:p>
          <a:p>
            <a:r>
              <a:rPr lang="en-GB" sz="1200" dirty="0" smtClean="0">
                <a:latin typeface="Arial" panose="020B0604020202020204" pitchFamily="34" charset="0"/>
                <a:cs typeface="Arial" panose="020B0604020202020204" pitchFamily="34" charset="0"/>
              </a:rPr>
              <a:t>Dot Smith- is a Special Education Needs and </a:t>
            </a:r>
            <a:r>
              <a:rPr lang="en-GB" sz="1200" dirty="0">
                <a:latin typeface="Arial" panose="020B0604020202020204" pitchFamily="34" charset="0"/>
                <a:cs typeface="Arial" panose="020B0604020202020204" pitchFamily="34" charset="0"/>
              </a:rPr>
              <a:t>Disabilities </a:t>
            </a:r>
            <a:r>
              <a:rPr lang="en-GB" sz="1200" dirty="0" smtClean="0">
                <a:latin typeface="Arial" panose="020B0604020202020204" pitchFamily="34" charset="0"/>
                <a:cs typeface="Arial" panose="020B0604020202020204" pitchFamily="34" charset="0"/>
              </a:rPr>
              <a:t>Teachers </a:t>
            </a:r>
            <a:r>
              <a:rPr lang="en-GB" sz="1200" dirty="0">
                <a:latin typeface="Arial" panose="020B0604020202020204" pitchFamily="34" charset="0"/>
                <a:cs typeface="Arial" panose="020B0604020202020204" pitchFamily="34" charset="0"/>
              </a:rPr>
              <a:t>engage students with special educational needs and disabilities at all levels of the key stage (KS) national curriculum through innovative, interactive, and fun teaching strategies.</a:t>
            </a:r>
          </a:p>
        </p:txBody>
      </p:sp>
      <p:pic>
        <p:nvPicPr>
          <p:cNvPr id="11" name="Picture 10"/>
          <p:cNvPicPr>
            <a:picLocks noChangeAspect="1"/>
          </p:cNvPicPr>
          <p:nvPr/>
        </p:nvPicPr>
        <p:blipFill>
          <a:blip r:embed="rId4"/>
          <a:stretch>
            <a:fillRect/>
          </a:stretch>
        </p:blipFill>
        <p:spPr>
          <a:xfrm>
            <a:off x="7826508" y="3114251"/>
            <a:ext cx="2087351" cy="1305931"/>
          </a:xfrm>
          <a:prstGeom prst="rect">
            <a:avLst/>
          </a:prstGeom>
        </p:spPr>
      </p:pic>
      <p:sp>
        <p:nvSpPr>
          <p:cNvPr id="12" name="Rectangle 11"/>
          <p:cNvSpPr/>
          <p:nvPr/>
        </p:nvSpPr>
        <p:spPr>
          <a:xfrm>
            <a:off x="7745862" y="1586024"/>
            <a:ext cx="3775578" cy="1384995"/>
          </a:xfrm>
          <a:prstGeom prst="rect">
            <a:avLst/>
          </a:prstGeom>
        </p:spPr>
        <p:txBody>
          <a:bodyPr wrap="square">
            <a:spAutoFit/>
          </a:bodyPr>
          <a:lstStyle/>
          <a:p>
            <a:r>
              <a:rPr lang="en-GB" sz="1200" b="1" dirty="0">
                <a:latin typeface="Arial" panose="020B0604020202020204" pitchFamily="34" charset="0"/>
                <a:cs typeface="Arial" panose="020B0604020202020204" pitchFamily="34" charset="0"/>
              </a:rPr>
              <a:t>Child and adolescent </a:t>
            </a:r>
            <a:r>
              <a:rPr lang="en-GB" sz="1200" b="1" dirty="0" smtClean="0">
                <a:latin typeface="Arial" panose="020B0604020202020204" pitchFamily="34" charset="0"/>
                <a:cs typeface="Arial" panose="020B0604020202020204" pitchFamily="34" charset="0"/>
              </a:rPr>
              <a:t>psychiatrists</a:t>
            </a:r>
          </a:p>
          <a:p>
            <a:r>
              <a:rPr lang="en-GB" sz="1200" dirty="0" smtClean="0">
                <a:latin typeface="Arial" panose="020B0604020202020204" pitchFamily="34" charset="0"/>
                <a:cs typeface="Arial" panose="020B0604020202020204" pitchFamily="34" charset="0"/>
              </a:rPr>
              <a:t>Steven sears-</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is a doctor for child </a:t>
            </a:r>
            <a:r>
              <a:rPr lang="en-GB" sz="1200" dirty="0">
                <a:latin typeface="Arial" panose="020B0604020202020204" pitchFamily="34" charset="0"/>
                <a:cs typeface="Arial" panose="020B0604020202020204" pitchFamily="34" charset="0"/>
              </a:rPr>
              <a:t>or young person </a:t>
            </a:r>
            <a:r>
              <a:rPr lang="en-GB" sz="1200" dirty="0" smtClean="0">
                <a:latin typeface="Arial" panose="020B0604020202020204" pitchFamily="34" charset="0"/>
                <a:cs typeface="Arial" panose="020B0604020202020204" pitchFamily="34" charset="0"/>
              </a:rPr>
              <a:t>who is </a:t>
            </a:r>
            <a:r>
              <a:rPr lang="en-GB" sz="1200" dirty="0">
                <a:latin typeface="Arial" panose="020B0604020202020204" pitchFamily="34" charset="0"/>
                <a:cs typeface="Arial" panose="020B0604020202020204" pitchFamily="34" charset="0"/>
              </a:rPr>
              <a:t>experiencing a mental health crisis, our CAMHS Crisis Resolution and Home Therapy team delivers quick assessment, treatment, and support for their family at home—all without the need for any kind of physical medical intervention.</a:t>
            </a:r>
          </a:p>
        </p:txBody>
      </p:sp>
      <p:pic>
        <p:nvPicPr>
          <p:cNvPr id="1026" name="Picture 2" descr="Taoiseach describes South Kerry CAMHS report 'very, very serious', demands  nationwide review - Independent.ie"/>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808886" y="49514"/>
            <a:ext cx="2104973" cy="1421813"/>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12"/>
          <p:cNvSpPr/>
          <p:nvPr/>
        </p:nvSpPr>
        <p:spPr>
          <a:xfrm>
            <a:off x="495577" y="1606130"/>
            <a:ext cx="4233294" cy="1200329"/>
          </a:xfrm>
          <a:prstGeom prst="rect">
            <a:avLst/>
          </a:prstGeom>
        </p:spPr>
        <p:txBody>
          <a:bodyPr wrap="square">
            <a:spAutoFit/>
          </a:bodyPr>
          <a:lstStyle/>
          <a:p>
            <a:r>
              <a:rPr lang="en-GB" sz="1200" b="1" dirty="0">
                <a:latin typeface="Arial" panose="020B0604020202020204" pitchFamily="34" charset="0"/>
                <a:cs typeface="Arial" panose="020B0604020202020204" pitchFamily="34" charset="0"/>
              </a:rPr>
              <a:t>TEACHER</a:t>
            </a:r>
          </a:p>
          <a:p>
            <a:r>
              <a:rPr lang="en-GB" sz="1200" dirty="0">
                <a:latin typeface="Arial" panose="020B0604020202020204" pitchFamily="34" charset="0"/>
                <a:cs typeface="Arial" panose="020B0604020202020204" pitchFamily="34" charset="0"/>
              </a:rPr>
              <a:t>Karen </a:t>
            </a:r>
            <a:r>
              <a:rPr lang="en-GB" sz="1200" dirty="0" smtClean="0">
                <a:latin typeface="Arial" panose="020B0604020202020204" pitchFamily="34" charset="0"/>
                <a:cs typeface="Arial" panose="020B0604020202020204" pitchFamily="34" charset="0"/>
              </a:rPr>
              <a:t>Morris- </a:t>
            </a:r>
            <a:r>
              <a:rPr lang="en-GB" sz="1200" dirty="0">
                <a:latin typeface="Arial" panose="020B0604020202020204" pitchFamily="34" charset="0"/>
                <a:cs typeface="Arial" panose="020B0604020202020204" pitchFamily="34" charset="0"/>
              </a:rPr>
              <a:t>is a Teachers who create lesson plans and curricula, then give those lessons to their pupils either one-on-one or in groups. They keep tabs on their students' progress and produce reports to let parents know how they are </a:t>
            </a:r>
            <a:r>
              <a:rPr lang="en-GB" sz="1200" dirty="0" smtClean="0">
                <a:latin typeface="Arial" panose="020B0604020202020204" pitchFamily="34" charset="0"/>
                <a:cs typeface="Arial" panose="020B0604020202020204" pitchFamily="34" charset="0"/>
              </a:rPr>
              <a:t>doing.</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68316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4160" y="1910080"/>
            <a:ext cx="2915920" cy="1938992"/>
          </a:xfrm>
          <a:prstGeom prst="rect">
            <a:avLst/>
          </a:prstGeom>
          <a:noFill/>
        </p:spPr>
        <p:txBody>
          <a:bodyPr wrap="square" rtlCol="0">
            <a:spAutoFit/>
          </a:bodyPr>
          <a:lstStyle/>
          <a:p>
            <a:r>
              <a:rPr lang="en-GB" sz="4000" dirty="0" smtClean="0">
                <a:latin typeface="Arial Black" panose="020B0A04020102020204" pitchFamily="34" charset="0"/>
              </a:rPr>
              <a:t>Overview</a:t>
            </a:r>
          </a:p>
          <a:p>
            <a:r>
              <a:rPr lang="en-GB" sz="4000" dirty="0" smtClean="0">
                <a:latin typeface="Arial Black" panose="020B0A04020102020204" pitchFamily="34" charset="0"/>
              </a:rPr>
              <a:t>     OF</a:t>
            </a:r>
          </a:p>
          <a:p>
            <a:r>
              <a:rPr lang="en-GB" sz="4000" dirty="0" smtClean="0">
                <a:latin typeface="Arial Black" panose="020B0A04020102020204" pitchFamily="34" charset="0"/>
              </a:rPr>
              <a:t>Episodes </a:t>
            </a:r>
            <a:endParaRPr lang="en-GB" sz="4000" dirty="0">
              <a:latin typeface="Arial Black" panose="020B0A04020102020204" pitchFamily="34" charset="0"/>
            </a:endParaRPr>
          </a:p>
        </p:txBody>
      </p:sp>
      <p:sp>
        <p:nvSpPr>
          <p:cNvPr id="4" name="TextBox 3"/>
          <p:cNvSpPr txBox="1"/>
          <p:nvPr/>
        </p:nvSpPr>
        <p:spPr>
          <a:xfrm>
            <a:off x="4023360" y="457200"/>
            <a:ext cx="3149600" cy="1661993"/>
          </a:xfrm>
          <a:prstGeom prst="rect">
            <a:avLst/>
          </a:prstGeom>
          <a:noFill/>
        </p:spPr>
        <p:txBody>
          <a:bodyPr wrap="square" rtlCol="0">
            <a:spAutoFit/>
          </a:bodyPr>
          <a:lstStyle/>
          <a:p>
            <a:r>
              <a:rPr lang="en-GB" dirty="0" smtClean="0"/>
              <a:t>Episode 1</a:t>
            </a:r>
          </a:p>
          <a:p>
            <a:r>
              <a:rPr lang="en-GB" sz="1200" b="1" dirty="0" smtClean="0">
                <a:latin typeface="Arial" panose="020B0604020202020204" pitchFamily="34" charset="0"/>
                <a:cs typeface="Arial" panose="020B0604020202020204" pitchFamily="34" charset="0"/>
              </a:rPr>
              <a:t>Teacher- 25 minute duration </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How to support a child with special need  (Autism).</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What behaviours to look out for.</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What challenges do autistic children face.</a:t>
            </a:r>
          </a:p>
          <a:p>
            <a:pPr marL="171450" indent="-171450">
              <a:buFont typeface="Wingdings" panose="05000000000000000000" pitchFamily="2" charset="2"/>
              <a:buChar char="§"/>
            </a:pPr>
            <a:endParaRPr lang="en-GB" sz="1200" b="1" dirty="0">
              <a:latin typeface="Arial" panose="020B0604020202020204" pitchFamily="34" charset="0"/>
              <a:cs typeface="Arial" panose="020B0604020202020204" pitchFamily="34" charset="0"/>
            </a:endParaRPr>
          </a:p>
        </p:txBody>
      </p:sp>
      <p:sp>
        <p:nvSpPr>
          <p:cNvPr id="5" name="TextBox 4"/>
          <p:cNvSpPr txBox="1"/>
          <p:nvPr/>
        </p:nvSpPr>
        <p:spPr>
          <a:xfrm>
            <a:off x="7823200" y="457200"/>
            <a:ext cx="2590800" cy="1754326"/>
          </a:xfrm>
          <a:prstGeom prst="rect">
            <a:avLst/>
          </a:prstGeom>
          <a:noFill/>
        </p:spPr>
        <p:txBody>
          <a:bodyPr wrap="square" rtlCol="0">
            <a:spAutoFit/>
          </a:bodyPr>
          <a:lstStyle/>
          <a:p>
            <a:r>
              <a:rPr lang="en-GB" dirty="0" smtClean="0"/>
              <a:t>Episode 2</a:t>
            </a:r>
          </a:p>
          <a:p>
            <a:r>
              <a:rPr lang="en-GB" sz="1200" b="1" dirty="0" smtClean="0">
                <a:latin typeface="Arial" panose="020B0604020202020204" pitchFamily="34" charset="0"/>
                <a:cs typeface="Arial" panose="020B0604020202020204" pitchFamily="34" charset="0"/>
              </a:rPr>
              <a:t>Doctor- 25 minutes duration</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Medical Treatments</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Referrals for Behavioral management therapy </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Referral made to a diagnostic team to assess your child</a:t>
            </a:r>
          </a:p>
          <a:p>
            <a:endParaRPr lang="en-GB" dirty="0"/>
          </a:p>
        </p:txBody>
      </p:sp>
      <p:sp>
        <p:nvSpPr>
          <p:cNvPr id="6" name="TextBox 5"/>
          <p:cNvSpPr txBox="1"/>
          <p:nvPr/>
        </p:nvSpPr>
        <p:spPr>
          <a:xfrm>
            <a:off x="4023360" y="2753360"/>
            <a:ext cx="3322320" cy="2215991"/>
          </a:xfrm>
          <a:prstGeom prst="rect">
            <a:avLst/>
          </a:prstGeom>
          <a:noFill/>
        </p:spPr>
        <p:txBody>
          <a:bodyPr wrap="square" rtlCol="0">
            <a:spAutoFit/>
          </a:bodyPr>
          <a:lstStyle/>
          <a:p>
            <a:r>
              <a:rPr lang="en-GB" dirty="0" smtClean="0"/>
              <a:t>Episode 3</a:t>
            </a:r>
          </a:p>
          <a:p>
            <a:r>
              <a:rPr lang="en-GB" sz="1200" b="1" dirty="0" smtClean="0">
                <a:latin typeface="Arial" panose="020B0604020202020204" pitchFamily="34" charset="0"/>
                <a:cs typeface="Arial" panose="020B0604020202020204" pitchFamily="34" charset="0"/>
              </a:rPr>
              <a:t> Psychiatrists-25 minute duration</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How to support Families who have autistic children</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Treatments for children who suffer with mental health problems</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Prescribe medication or recommend other treatments.</a:t>
            </a:r>
            <a:endParaRPr lang="en-GB" sz="1200" dirty="0">
              <a:latin typeface="Arial" panose="020B0604020202020204" pitchFamily="34" charset="0"/>
              <a:cs typeface="Arial" panose="020B0604020202020204" pitchFamily="34" charset="0"/>
            </a:endParaRPr>
          </a:p>
          <a:p>
            <a:endParaRPr lang="en-GB" dirty="0" smtClean="0"/>
          </a:p>
          <a:p>
            <a:endParaRPr lang="en-GB" dirty="0"/>
          </a:p>
        </p:txBody>
      </p:sp>
      <p:sp>
        <p:nvSpPr>
          <p:cNvPr id="7" name="TextBox 6"/>
          <p:cNvSpPr txBox="1"/>
          <p:nvPr/>
        </p:nvSpPr>
        <p:spPr>
          <a:xfrm>
            <a:off x="8016240" y="2692400"/>
            <a:ext cx="3505200" cy="1754326"/>
          </a:xfrm>
          <a:prstGeom prst="rect">
            <a:avLst/>
          </a:prstGeom>
          <a:noFill/>
        </p:spPr>
        <p:txBody>
          <a:bodyPr wrap="square" rtlCol="0">
            <a:spAutoFit/>
          </a:bodyPr>
          <a:lstStyle/>
          <a:p>
            <a:r>
              <a:rPr lang="en-GB" dirty="0" smtClean="0"/>
              <a:t>Episode 4</a:t>
            </a:r>
          </a:p>
          <a:p>
            <a:r>
              <a:rPr lang="en-GB" sz="1200" b="1" dirty="0" smtClean="0">
                <a:latin typeface="Arial" panose="020B0604020202020204" pitchFamily="34" charset="0"/>
                <a:cs typeface="Arial" panose="020B0604020202020204" pitchFamily="34" charset="0"/>
              </a:rPr>
              <a:t>Send Teacher-25 minute duration</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Support of children or parent/carers of children with special educational needs.</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How to use different types of methods to support children on all levels of key stage.</a:t>
            </a:r>
          </a:p>
          <a:p>
            <a:pPr marL="171450" indent="-171450">
              <a:buFont typeface="Wingdings" panose="05000000000000000000" pitchFamily="2" charset="2"/>
              <a:buChar char="§"/>
            </a:pPr>
            <a:r>
              <a:rPr lang="en-GB" sz="1200" dirty="0" smtClean="0">
                <a:latin typeface="Arial" panose="020B0604020202020204" pitchFamily="34" charset="0"/>
                <a:cs typeface="Arial" panose="020B0604020202020204" pitchFamily="34" charset="0"/>
              </a:rPr>
              <a:t>How to support child with autism</a:t>
            </a:r>
          </a:p>
          <a:p>
            <a:endParaRPr lang="en-GB" dirty="0"/>
          </a:p>
        </p:txBody>
      </p:sp>
    </p:spTree>
    <p:extLst>
      <p:ext uri="{BB962C8B-B14F-4D97-AF65-F5344CB8AC3E}">
        <p14:creationId xmlns:p14="http://schemas.microsoft.com/office/powerpoint/2010/main" val="3690367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5100" y="822960"/>
            <a:ext cx="9941560" cy="800219"/>
          </a:xfrm>
          <a:prstGeom prst="rect">
            <a:avLst/>
          </a:prstGeom>
          <a:noFill/>
        </p:spPr>
        <p:txBody>
          <a:bodyPr wrap="square" rtlCol="0">
            <a:spAutoFit/>
          </a:bodyPr>
          <a:lstStyle/>
          <a:p>
            <a:pPr algn="ctr"/>
            <a:r>
              <a:rPr lang="en-GB" sz="2800" b="1" dirty="0" smtClean="0">
                <a:latin typeface="Algerian" panose="04020705040A02060702" pitchFamily="82" charset="0"/>
              </a:rPr>
              <a:t>                           WHY CHANNEL 4</a:t>
            </a:r>
          </a:p>
          <a:p>
            <a:pPr algn="ctr"/>
            <a:endParaRPr lang="en-GB" dirty="0"/>
          </a:p>
        </p:txBody>
      </p:sp>
      <p:sp>
        <p:nvSpPr>
          <p:cNvPr id="3" name="TextBox 2"/>
          <p:cNvSpPr txBox="1"/>
          <p:nvPr/>
        </p:nvSpPr>
        <p:spPr>
          <a:xfrm>
            <a:off x="330200" y="1257300"/>
            <a:ext cx="3708400" cy="369332"/>
          </a:xfrm>
          <a:prstGeom prst="rect">
            <a:avLst/>
          </a:prstGeom>
          <a:noFill/>
        </p:spPr>
        <p:txBody>
          <a:bodyPr wrap="square" rtlCol="0">
            <a:spAutoFit/>
          </a:bodyPr>
          <a:lstStyle/>
          <a:p>
            <a:r>
              <a:rPr lang="en-GB" dirty="0" smtClean="0"/>
              <a:t>4 Episodes </a:t>
            </a:r>
            <a:endParaRPr lang="en-GB" dirty="0"/>
          </a:p>
        </p:txBody>
      </p:sp>
      <p:sp>
        <p:nvSpPr>
          <p:cNvPr id="4" name="TextBox 3"/>
          <p:cNvSpPr txBox="1"/>
          <p:nvPr/>
        </p:nvSpPr>
        <p:spPr>
          <a:xfrm>
            <a:off x="419100" y="3289300"/>
            <a:ext cx="3619500" cy="369332"/>
          </a:xfrm>
          <a:prstGeom prst="rect">
            <a:avLst/>
          </a:prstGeom>
          <a:noFill/>
        </p:spPr>
        <p:txBody>
          <a:bodyPr wrap="square" rtlCol="0">
            <a:spAutoFit/>
          </a:bodyPr>
          <a:lstStyle/>
          <a:p>
            <a:r>
              <a:rPr lang="en-GB" dirty="0" smtClean="0"/>
              <a:t>AUTHENTIICTY</a:t>
            </a:r>
            <a:endParaRPr lang="en-GB" dirty="0"/>
          </a:p>
        </p:txBody>
      </p:sp>
      <p:sp>
        <p:nvSpPr>
          <p:cNvPr id="5" name="TextBox 4"/>
          <p:cNvSpPr txBox="1"/>
          <p:nvPr/>
        </p:nvSpPr>
        <p:spPr>
          <a:xfrm>
            <a:off x="6921500" y="2362200"/>
            <a:ext cx="4051300" cy="646331"/>
          </a:xfrm>
          <a:prstGeom prst="rect">
            <a:avLst/>
          </a:prstGeom>
          <a:noFill/>
        </p:spPr>
        <p:txBody>
          <a:bodyPr wrap="square" rtlCol="0">
            <a:spAutoFit/>
          </a:bodyPr>
          <a:lstStyle/>
          <a:p>
            <a:r>
              <a:rPr lang="en-GB" dirty="0" smtClean="0"/>
              <a:t>COMPELLING DOCUMENTRY</a:t>
            </a:r>
          </a:p>
          <a:p>
            <a:endParaRPr lang="en-GB" dirty="0"/>
          </a:p>
        </p:txBody>
      </p:sp>
    </p:spTree>
    <p:extLst>
      <p:ext uri="{BB962C8B-B14F-4D97-AF65-F5344CB8AC3E}">
        <p14:creationId xmlns:p14="http://schemas.microsoft.com/office/powerpoint/2010/main" val="36265619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920" y="538480"/>
            <a:ext cx="11470640" cy="5539978"/>
          </a:xfrm>
          <a:prstGeom prst="rect">
            <a:avLst/>
          </a:prstGeom>
          <a:noFill/>
        </p:spPr>
        <p:txBody>
          <a:bodyPr wrap="square" rtlCol="0">
            <a:spAutoFit/>
          </a:bodyPr>
          <a:lstStyle/>
          <a:p>
            <a:r>
              <a:rPr lang="en-GB" sz="1200" dirty="0" smtClean="0"/>
              <a:t>Avadoski</a:t>
            </a:r>
            <a:r>
              <a:rPr lang="en-GB" sz="1200" dirty="0"/>
              <a:t>., (2020) </a:t>
            </a:r>
            <a:r>
              <a:rPr lang="en-GB" sz="1200" i="1" dirty="0"/>
              <a:t>How </a:t>
            </a:r>
            <a:r>
              <a:rPr lang="en-GB" sz="1200" i="1" dirty="0" smtClean="0"/>
              <a:t>Can Autism </a:t>
            </a:r>
            <a:r>
              <a:rPr lang="en-GB" sz="1200" i="1" dirty="0"/>
              <a:t>A</a:t>
            </a:r>
            <a:r>
              <a:rPr lang="en-GB" sz="1200" i="1" dirty="0" smtClean="0"/>
              <a:t>ffect </a:t>
            </a:r>
            <a:r>
              <a:rPr lang="en-GB" sz="1200" i="1" dirty="0"/>
              <a:t> </a:t>
            </a:r>
            <a:r>
              <a:rPr lang="en-GB" sz="1200" i="1" dirty="0" smtClean="0"/>
              <a:t>A Person  </a:t>
            </a:r>
            <a:r>
              <a:rPr lang="en-GB" sz="1200" dirty="0" smtClean="0"/>
              <a:t>[Online</a:t>
            </a:r>
            <a:r>
              <a:rPr lang="en-GB" sz="1200" dirty="0"/>
              <a:t>] </a:t>
            </a:r>
            <a:r>
              <a:rPr lang="en-GB" sz="1200" dirty="0" smtClean="0"/>
              <a:t>Available </a:t>
            </a:r>
            <a:r>
              <a:rPr lang="en-GB" sz="1200" dirty="0"/>
              <a:t>at: </a:t>
            </a:r>
            <a:r>
              <a:rPr lang="en-GB" sz="1200" dirty="0">
                <a:hlinkClick r:id="rId2"/>
              </a:rPr>
              <a:t>https://hopeautismsociety.com/2020/05/17/how-can-autism-affect-a-person</a:t>
            </a:r>
            <a:r>
              <a:rPr lang="en-GB" sz="1200" dirty="0" smtClean="0">
                <a:hlinkClick r:id="rId2"/>
              </a:rPr>
              <a:t>/</a:t>
            </a:r>
            <a:r>
              <a:rPr lang="en-GB" sz="1200" dirty="0" smtClean="0"/>
              <a:t>   (Accessed on: 20</a:t>
            </a:r>
            <a:r>
              <a:rPr lang="en-GB" sz="1200" baseline="30000" dirty="0" smtClean="0"/>
              <a:t>th</a:t>
            </a:r>
            <a:r>
              <a:rPr lang="en-GB" sz="1200" dirty="0" smtClean="0"/>
              <a:t> July 2022)</a:t>
            </a:r>
          </a:p>
          <a:p>
            <a:endParaRPr lang="en-GB" sz="1200" dirty="0"/>
          </a:p>
          <a:p>
            <a:r>
              <a:rPr lang="en-GB" sz="1200" dirty="0" smtClean="0"/>
              <a:t>Ramachandran, N ., (</a:t>
            </a:r>
            <a:r>
              <a:rPr lang="en-GB" sz="1200" dirty="0"/>
              <a:t>2022) Channel 4 to be Privatized by U.K. Government, Culture Secretary Wants Broadcaster to Compete With Netflix, </a:t>
            </a:r>
            <a:r>
              <a:rPr lang="en-GB" sz="1200" dirty="0" smtClean="0"/>
              <a:t>Amazon [Online</a:t>
            </a:r>
            <a:r>
              <a:rPr lang="en-GB" sz="1200" dirty="0"/>
              <a:t>] Available at: </a:t>
            </a:r>
            <a:r>
              <a:rPr lang="en-GB" sz="1200" dirty="0">
                <a:hlinkClick r:id="rId3"/>
              </a:rPr>
              <a:t>https://variety.com/2022/tv/global/channel-4-privatization-1235224255</a:t>
            </a:r>
            <a:r>
              <a:rPr lang="en-GB" sz="1200" dirty="0" smtClean="0">
                <a:hlinkClick r:id="rId3"/>
              </a:rPr>
              <a:t>/</a:t>
            </a:r>
            <a:r>
              <a:rPr lang="en-GB" sz="1200" dirty="0" smtClean="0"/>
              <a:t>  (Accessed on: 20</a:t>
            </a:r>
            <a:r>
              <a:rPr lang="en-GB" sz="1200" baseline="30000" dirty="0" smtClean="0"/>
              <a:t>th</a:t>
            </a:r>
            <a:r>
              <a:rPr lang="en-GB" sz="1200" dirty="0" smtClean="0"/>
              <a:t> July 2022)</a:t>
            </a:r>
          </a:p>
          <a:p>
            <a:endParaRPr lang="en-GB" sz="1200" dirty="0"/>
          </a:p>
          <a:p>
            <a:r>
              <a:rPr lang="en-GB" sz="1200" dirty="0"/>
              <a:t>Singh, A., (2021) Autism Spectrum Disorder (ASD): Symptoms, Causes, Treatment and </a:t>
            </a:r>
            <a:r>
              <a:rPr lang="en-GB" sz="1200" dirty="0" smtClean="0"/>
              <a:t>More [Online</a:t>
            </a:r>
            <a:r>
              <a:rPr lang="en-GB" sz="1200" dirty="0"/>
              <a:t>] Available at: </a:t>
            </a:r>
            <a:r>
              <a:rPr lang="en-GB" sz="1200" dirty="0">
                <a:hlinkClick r:id="rId4"/>
              </a:rPr>
              <a:t>https://www.calmsage.com/autism-spectrum-disorder</a:t>
            </a:r>
            <a:r>
              <a:rPr lang="en-GB" sz="1200" dirty="0" smtClean="0">
                <a:hlinkClick r:id="rId4"/>
              </a:rPr>
              <a:t>/</a:t>
            </a:r>
            <a:r>
              <a:rPr lang="en-GB" sz="1200" dirty="0" smtClean="0"/>
              <a:t> (Accessed on: 20t July 2022)</a:t>
            </a:r>
          </a:p>
          <a:p>
            <a:endParaRPr lang="en-GB" sz="1200" dirty="0"/>
          </a:p>
          <a:p>
            <a:r>
              <a:rPr lang="en-GB" sz="1200" dirty="0"/>
              <a:t>Barton, M.L., Dumont-Mathieu, T. and Fein, D., 2012. Screening young children for autism spectrum disorders in primary practice. Journal of autism and developmental disorders, 42(6), pp.1165-1174</a:t>
            </a:r>
            <a:r>
              <a:rPr lang="en-GB" sz="1200" dirty="0" smtClean="0"/>
              <a:t>.</a:t>
            </a:r>
          </a:p>
          <a:p>
            <a:endParaRPr lang="en-GB" sz="1200" dirty="0"/>
          </a:p>
          <a:p>
            <a:r>
              <a:rPr lang="en-GB" sz="1200" dirty="0" err="1" smtClean="0"/>
              <a:t>Radhakrishnan</a:t>
            </a:r>
            <a:r>
              <a:rPr lang="en-GB" sz="1200" dirty="0"/>
              <a:t>, R., (2021) 10 things my team members under 30 taught </a:t>
            </a:r>
            <a:r>
              <a:rPr lang="en-GB" sz="1200" dirty="0" smtClean="0"/>
              <a:t>me [Online</a:t>
            </a:r>
            <a:r>
              <a:rPr lang="en-GB" sz="1200" dirty="0"/>
              <a:t>] Available at: </a:t>
            </a:r>
            <a:r>
              <a:rPr lang="en-GB" sz="1200" dirty="0">
                <a:hlinkClick r:id="rId5"/>
              </a:rPr>
              <a:t>https://</a:t>
            </a:r>
            <a:r>
              <a:rPr lang="en-GB" sz="1200" dirty="0" smtClean="0">
                <a:hlinkClick r:id="rId5"/>
              </a:rPr>
              <a:t>reputationtoday.in/10-things-my-team-members-under-30-taught-me/</a:t>
            </a:r>
            <a:r>
              <a:rPr lang="en-GB" sz="1200" dirty="0" smtClean="0"/>
              <a:t> (Accessed on: 21</a:t>
            </a:r>
            <a:r>
              <a:rPr lang="en-GB" sz="1200" baseline="30000" dirty="0" smtClean="0"/>
              <a:t>st</a:t>
            </a:r>
            <a:r>
              <a:rPr lang="en-GB" sz="1200" dirty="0" smtClean="0"/>
              <a:t> July 2022)</a:t>
            </a:r>
          </a:p>
          <a:p>
            <a:endParaRPr lang="en-GB" sz="1200" dirty="0" smtClean="0"/>
          </a:p>
          <a:p>
            <a:r>
              <a:rPr lang="en-GB" sz="1200" dirty="0" smtClean="0"/>
              <a:t>York. </a:t>
            </a:r>
            <a:r>
              <a:rPr lang="en-GB" sz="1200" dirty="0"/>
              <a:t>J.,  (2020) 13 jobs that teachers can do from home to earn extra </a:t>
            </a:r>
            <a:r>
              <a:rPr lang="en-GB" sz="1200" dirty="0" smtClean="0"/>
              <a:t>cash (Online</a:t>
            </a:r>
            <a:r>
              <a:rPr lang="en-GB" sz="1200" dirty="0"/>
              <a:t>) Available at:https://</a:t>
            </a:r>
            <a:r>
              <a:rPr lang="en-GB" sz="1200" dirty="0" smtClean="0"/>
              <a:t>www.teachaway.com/blog/jobs-teachers-can-do-from-home [Accessed on: 21</a:t>
            </a:r>
            <a:r>
              <a:rPr lang="en-GB" sz="1200" baseline="30000" dirty="0" smtClean="0"/>
              <a:t>st</a:t>
            </a:r>
            <a:r>
              <a:rPr lang="en-GB" sz="1200" dirty="0" smtClean="0"/>
              <a:t> July 2022]</a:t>
            </a:r>
          </a:p>
          <a:p>
            <a:endParaRPr lang="en-GB" sz="1200" dirty="0" smtClean="0"/>
          </a:p>
          <a:p>
            <a:r>
              <a:rPr lang="en-GB" sz="1200" dirty="0" smtClean="0"/>
              <a:t>Hurley </a:t>
            </a:r>
            <a:r>
              <a:rPr lang="en-GB" sz="1200" dirty="0"/>
              <a:t>Group NHS GP Partnership </a:t>
            </a:r>
            <a:r>
              <a:rPr lang="en-GB" sz="1200" dirty="0" smtClean="0"/>
              <a:t>(Online) Available </a:t>
            </a:r>
            <a:r>
              <a:rPr lang="en-GB" sz="1200" dirty="0"/>
              <a:t>at </a:t>
            </a:r>
            <a:r>
              <a:rPr lang="en-GB" sz="1200" dirty="0" smtClean="0"/>
              <a:t>: https</a:t>
            </a:r>
            <a:r>
              <a:rPr lang="en-GB" sz="1200" dirty="0"/>
              <a:t>://www.hurleygroup.co.uk/doctors </a:t>
            </a:r>
            <a:r>
              <a:rPr lang="en-GB" sz="1200" dirty="0" smtClean="0"/>
              <a:t> [Accessed on 21</a:t>
            </a:r>
            <a:r>
              <a:rPr lang="en-GB" sz="1200" baseline="30000" dirty="0" smtClean="0"/>
              <a:t>st</a:t>
            </a:r>
            <a:r>
              <a:rPr lang="en-GB" sz="1200" dirty="0" smtClean="0"/>
              <a:t> July 2022]</a:t>
            </a:r>
          </a:p>
          <a:p>
            <a:endParaRPr lang="en-GB" sz="1200" dirty="0"/>
          </a:p>
          <a:p>
            <a:r>
              <a:rPr lang="en-GB" sz="1200" dirty="0"/>
              <a:t>FREE 1-on-1 support for future </a:t>
            </a:r>
            <a:r>
              <a:rPr lang="en-GB" sz="1200" dirty="0" smtClean="0"/>
              <a:t>teachers (Online</a:t>
            </a:r>
            <a:r>
              <a:rPr lang="en-GB" sz="1200" dirty="0"/>
              <a:t>) Available at:https://southcarolina.teach.org</a:t>
            </a:r>
            <a:r>
              <a:rPr lang="en-GB" sz="1200" dirty="0" smtClean="0"/>
              <a:t>/ [Accessed on 21</a:t>
            </a:r>
            <a:r>
              <a:rPr lang="en-GB" sz="1200" baseline="30000" dirty="0" smtClean="0"/>
              <a:t>st</a:t>
            </a:r>
            <a:r>
              <a:rPr lang="en-GB" sz="1200" dirty="0" smtClean="0"/>
              <a:t> July 2022]</a:t>
            </a:r>
          </a:p>
          <a:p>
            <a:endParaRPr lang="en-GB" sz="1200" dirty="0" smtClean="0">
              <a:hlinkClick r:id="rId6"/>
            </a:endParaRPr>
          </a:p>
          <a:p>
            <a:r>
              <a:rPr lang="en-GB" sz="1200" dirty="0" smtClean="0">
                <a:hlinkClick r:id="rId6"/>
              </a:rPr>
              <a:t>Screening </a:t>
            </a:r>
            <a:r>
              <a:rPr lang="en-GB" sz="1200" dirty="0">
                <a:hlinkClick r:id="rId6"/>
              </a:rPr>
              <a:t>Tool for Autism in Toddlers and Young Children (STAT™</a:t>
            </a:r>
            <a:r>
              <a:rPr lang="en-GB" sz="1200" dirty="0" smtClean="0">
                <a:hlinkClick r:id="rId6"/>
              </a:rPr>
              <a:t>) (</a:t>
            </a:r>
            <a:r>
              <a:rPr lang="en-GB" sz="1200" dirty="0" err="1" smtClean="0">
                <a:hlinkClick r:id="rId6"/>
              </a:rPr>
              <a:t>Omline</a:t>
            </a:r>
            <a:r>
              <a:rPr lang="en-GB" sz="1200" dirty="0">
                <a:hlinkClick r:id="rId6"/>
              </a:rPr>
              <a:t>) Available at: https://vkc.vumc.org/vkc/triad/stat</a:t>
            </a:r>
            <a:r>
              <a:rPr lang="en-GB" sz="1200" dirty="0" smtClean="0">
                <a:hlinkClick r:id="rId6"/>
              </a:rPr>
              <a:t>/ [Accessed on 21</a:t>
            </a:r>
            <a:r>
              <a:rPr lang="en-GB" sz="1200" baseline="30000" dirty="0" smtClean="0">
                <a:hlinkClick r:id="rId6"/>
              </a:rPr>
              <a:t>st</a:t>
            </a:r>
            <a:r>
              <a:rPr lang="en-GB" sz="1200" dirty="0" smtClean="0">
                <a:hlinkClick r:id="rId6"/>
              </a:rPr>
              <a:t> July 2022]</a:t>
            </a:r>
            <a:endParaRPr lang="en-GB" sz="1200" dirty="0">
              <a:hlinkClick r:id="rId6"/>
            </a:endParaRPr>
          </a:p>
          <a:p>
            <a:endParaRPr lang="en-GB" dirty="0" smtClean="0">
              <a:hlinkClick r:id="rId6"/>
            </a:endParaRPr>
          </a:p>
          <a:p>
            <a:endParaRPr lang="en-GB" dirty="0">
              <a:hlinkClick r:id="rId6"/>
            </a:endParaRPr>
          </a:p>
          <a:p>
            <a:endParaRPr lang="en-GB" dirty="0"/>
          </a:p>
          <a:p>
            <a:endParaRPr lang="en-GB" dirty="0" smtClean="0"/>
          </a:p>
          <a:p>
            <a:endParaRPr lang="en-GB" dirty="0"/>
          </a:p>
        </p:txBody>
      </p:sp>
    </p:spTree>
    <p:extLst>
      <p:ext uri="{BB962C8B-B14F-4D97-AF65-F5344CB8AC3E}">
        <p14:creationId xmlns:p14="http://schemas.microsoft.com/office/powerpoint/2010/main" val="109824512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0624090A7028340B963FCF00F359AF3" ma:contentTypeVersion="9" ma:contentTypeDescription="Create a new document." ma:contentTypeScope="" ma:versionID="f44669e629646b2aa6a6f9b4bec5c725">
  <xsd:schema xmlns:xsd="http://www.w3.org/2001/XMLSchema" xmlns:xs="http://www.w3.org/2001/XMLSchema" xmlns:p="http://schemas.microsoft.com/office/2006/metadata/properties" xmlns:ns3="16b6acc4-9131-47a7-90fa-8e86a86af8ae" targetNamespace="http://schemas.microsoft.com/office/2006/metadata/properties" ma:root="true" ma:fieldsID="420537673652dd8ccd0404332f67ed08" ns3:_="">
    <xsd:import namespace="16b6acc4-9131-47a7-90fa-8e86a86af8ae"/>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6b6acc4-9131-47a7-90fa-8e86a86af8a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DateTaken" ma:index="14" nillable="true" ma:displayName="MediaServiceDateTaken" ma:hidden="true" ma:internalName="MediaServiceDateTaken"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0B7DCD8-5126-45DE-A900-82FBB87AE27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purl.org/dc/terms/"/>
    <ds:schemaRef ds:uri="16b6acc4-9131-47a7-90fa-8e86a86af8ae"/>
    <ds:schemaRef ds:uri="http://www.w3.org/XML/1998/namespace"/>
  </ds:schemaRefs>
</ds:datastoreItem>
</file>

<file path=customXml/itemProps2.xml><?xml version="1.0" encoding="utf-8"?>
<ds:datastoreItem xmlns:ds="http://schemas.openxmlformats.org/officeDocument/2006/customXml" ds:itemID="{7E90A077-9CF2-4283-9F6D-BC92C83906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6b6acc4-9131-47a7-90fa-8e86a86af8a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FF4BDC3-1E47-4931-BF1F-7CEE3CA92B8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Main Event</Template>
  <TotalTime>10245</TotalTime>
  <Words>1049</Words>
  <Application>Microsoft Office PowerPoint</Application>
  <PresentationFormat>Widescreen</PresentationFormat>
  <Paragraphs>96</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Algerian</vt:lpstr>
      <vt:lpstr>Arial</vt:lpstr>
      <vt:lpstr>Arial Black</vt:lpstr>
      <vt:lpstr>Impact</vt:lpstr>
      <vt:lpstr>Wingdings</vt:lpstr>
      <vt:lpstr>Main Event</vt:lpstr>
      <vt:lpstr>How Autism affects children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Walsall Council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Sefia Bibi (Reablement Officer)</dc:creator>
  <cp:lastModifiedBy>Sefia Bibi (Reablement Officer)</cp:lastModifiedBy>
  <cp:revision>17</cp:revision>
  <dcterms:created xsi:type="dcterms:W3CDTF">2022-07-06T21:40:00Z</dcterms:created>
  <dcterms:modified xsi:type="dcterms:W3CDTF">2022-07-21T22:25:48Z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0x010100F0624090A7028340B963FCF00F359AF3</vt:lpwstr>
  </property>
</Properties>
</file>