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0688638" cy="75628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660"/>
  </p:normalViewPr>
  <p:slideViewPr>
    <p:cSldViewPr snapToGrid="0" snapToObjects="1">
      <p:cViewPr>
        <p:scale>
          <a:sx n="75" d="100"/>
          <a:sy n="75" d="100"/>
        </p:scale>
        <p:origin x="1301" y="-16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96EE2C-FE74-4EDF-A247-F32CF9337975}" type="datetimeFigureOut">
              <a:rPr lang="en-GB" smtClean="0"/>
              <a:t>09/10/2026</a:t>
            </a:fld>
            <a:endParaRPr lang="en-GB"/>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1CFD01-E0F3-4BF8-B43A-995F6E86715C}" type="slidenum">
              <a:rPr lang="en-GB" smtClean="0"/>
              <a:t>‹#›</a:t>
            </a:fld>
            <a:endParaRPr lang="en-GB"/>
          </a:p>
        </p:txBody>
      </p:sp>
    </p:spTree>
    <p:extLst>
      <p:ext uri="{BB962C8B-B14F-4D97-AF65-F5344CB8AC3E}">
        <p14:creationId xmlns:p14="http://schemas.microsoft.com/office/powerpoint/2010/main" val="2689161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1CFD01-E0F3-4BF8-B43A-995F6E86715C}" type="slidenum">
              <a:rPr lang="en-GB" smtClean="0"/>
              <a:t>1</a:t>
            </a:fld>
            <a:endParaRPr lang="en-GB"/>
          </a:p>
        </p:txBody>
      </p:sp>
    </p:spTree>
    <p:extLst>
      <p:ext uri="{BB962C8B-B14F-4D97-AF65-F5344CB8AC3E}">
        <p14:creationId xmlns:p14="http://schemas.microsoft.com/office/powerpoint/2010/main" val="1156012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10/9/26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0689336" cy="7562088"/>
          </a:xfrm>
          <a:prstGeom prst="rect">
            <a:avLst/>
          </a:prstGeom>
          <a:solidFill>
            <a:srgbClr val="F7F9FB"/>
          </a:solidFill>
          <a:ln w="8890">
            <a:solidFill>
              <a:srgbClr val="F7F9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0689336" cy="841248"/>
          </a:xfrm>
          <a:prstGeom prst="rect">
            <a:avLst/>
          </a:prstGeom>
          <a:solidFill>
            <a:srgbClr val="182F4E"/>
          </a:solidFill>
          <a:ln w="8890">
            <a:solidFill>
              <a:srgbClr val="182F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47472" y="118872"/>
            <a:ext cx="7498079" cy="274320"/>
          </a:xfrm>
          <a:prstGeom prst="rect">
            <a:avLst/>
          </a:prstGeom>
          <a:noFill/>
        </p:spPr>
        <p:txBody>
          <a:bodyPr wrap="square" lIns="32004" tIns="13716" rIns="32004" bIns="13716" anchor="t">
            <a:spAutoFit/>
          </a:bodyPr>
          <a:lstStyle/>
          <a:p>
            <a:pPr algn="l"/>
            <a:r>
              <a:rPr sz="2000" b="1" dirty="0">
                <a:solidFill>
                  <a:srgbClr val="FFFFFF"/>
                </a:solidFill>
                <a:latin typeface="Arial"/>
              </a:rPr>
              <a:t>EMOTIONAL INTELLIGENCE FOR ACADEMIC SUCCESS</a:t>
            </a:r>
          </a:p>
        </p:txBody>
      </p:sp>
      <p:sp>
        <p:nvSpPr>
          <p:cNvPr id="5" name="TextBox 4"/>
          <p:cNvSpPr txBox="1"/>
          <p:nvPr/>
        </p:nvSpPr>
        <p:spPr>
          <a:xfrm>
            <a:off x="356616" y="443484"/>
            <a:ext cx="7680960" cy="164592"/>
          </a:xfrm>
          <a:prstGeom prst="rect">
            <a:avLst/>
          </a:prstGeom>
          <a:noFill/>
        </p:spPr>
        <p:txBody>
          <a:bodyPr wrap="square" lIns="32004" tIns="13716" rIns="32004" bIns="13716" anchor="t">
            <a:spAutoFit/>
          </a:bodyPr>
          <a:lstStyle/>
          <a:p>
            <a:pPr algn="l"/>
            <a:r>
              <a:rPr sz="919" b="0">
                <a:solidFill>
                  <a:srgbClr val="D2E2EE"/>
                </a:solidFill>
                <a:latin typeface="Arial"/>
              </a:rPr>
              <a:t>Developing awareness, regulation and mindful learning</a:t>
            </a:r>
          </a:p>
        </p:txBody>
      </p:sp>
      <p:sp>
        <p:nvSpPr>
          <p:cNvPr id="6" name="Rounded Rectangle 5"/>
          <p:cNvSpPr/>
          <p:nvPr/>
        </p:nvSpPr>
        <p:spPr>
          <a:xfrm>
            <a:off x="8439912" y="128016"/>
            <a:ext cx="1874519" cy="530352"/>
          </a:xfrm>
          <a:prstGeom prst="roundRect">
            <a:avLst/>
          </a:prstGeom>
          <a:solidFill>
            <a:srgbClr val="188B8B"/>
          </a:solidFill>
          <a:ln w="8890">
            <a:solidFill>
              <a:srgbClr val="188B8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540496" y="201168"/>
            <a:ext cx="1673352" cy="137160"/>
          </a:xfrm>
          <a:prstGeom prst="rect">
            <a:avLst/>
          </a:prstGeom>
          <a:noFill/>
        </p:spPr>
        <p:txBody>
          <a:bodyPr wrap="square" lIns="32004" tIns="13716" rIns="32004" bIns="13716" anchor="t">
            <a:spAutoFit/>
          </a:bodyPr>
          <a:lstStyle/>
          <a:p>
            <a:pPr algn="ctr"/>
            <a:r>
              <a:rPr sz="919" b="1">
                <a:solidFill>
                  <a:srgbClr val="FFFFFF"/>
                </a:solidFill>
                <a:latin typeface="Arial"/>
              </a:rPr>
              <a:t>VASILE CALIN</a:t>
            </a:r>
          </a:p>
        </p:txBody>
      </p:sp>
      <p:sp>
        <p:nvSpPr>
          <p:cNvPr id="8" name="TextBox 7"/>
          <p:cNvSpPr txBox="1"/>
          <p:nvPr/>
        </p:nvSpPr>
        <p:spPr>
          <a:xfrm>
            <a:off x="8540496" y="411480"/>
            <a:ext cx="1673352" cy="118872"/>
          </a:xfrm>
          <a:prstGeom prst="rect">
            <a:avLst/>
          </a:prstGeom>
          <a:noFill/>
        </p:spPr>
        <p:txBody>
          <a:bodyPr wrap="square" lIns="32004" tIns="13716" rIns="32004" bIns="13716" anchor="t">
            <a:spAutoFit/>
          </a:bodyPr>
          <a:lstStyle/>
          <a:p>
            <a:pPr algn="ctr"/>
            <a:r>
              <a:rPr sz="700" b="0">
                <a:solidFill>
                  <a:srgbClr val="FFFFFF"/>
                </a:solidFill>
                <a:latin typeface="Arial"/>
              </a:rPr>
              <a:t>2315026  •  LCLM5006</a:t>
            </a:r>
          </a:p>
        </p:txBody>
      </p:sp>
      <p:sp>
        <p:nvSpPr>
          <p:cNvPr id="9" name="Rounded Rectangle 8"/>
          <p:cNvSpPr/>
          <p:nvPr/>
        </p:nvSpPr>
        <p:spPr>
          <a:xfrm>
            <a:off x="283464" y="1010411"/>
            <a:ext cx="4919472" cy="960120"/>
          </a:xfrm>
          <a:prstGeom prst="roundRect">
            <a:avLst/>
          </a:prstGeom>
          <a:solidFill>
            <a:srgbClr val="FFFFFF"/>
          </a:solidFill>
          <a:ln w="8890">
            <a:solidFill>
              <a:srgbClr val="D3DDE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0" name="TextBox 9"/>
          <p:cNvSpPr txBox="1"/>
          <p:nvPr/>
        </p:nvSpPr>
        <p:spPr>
          <a:xfrm>
            <a:off x="912876" y="1082040"/>
            <a:ext cx="1188720" cy="182880"/>
          </a:xfrm>
          <a:prstGeom prst="rect">
            <a:avLst/>
          </a:prstGeom>
          <a:noFill/>
        </p:spPr>
        <p:txBody>
          <a:bodyPr wrap="square" lIns="32004" tIns="13716" rIns="32004" bIns="13716" anchor="t">
            <a:spAutoFit/>
          </a:bodyPr>
          <a:lstStyle/>
          <a:p>
            <a:pPr algn="l"/>
            <a:r>
              <a:rPr sz="1050" b="1" dirty="0">
                <a:solidFill>
                  <a:srgbClr val="182F4E"/>
                </a:solidFill>
                <a:latin typeface="Arial"/>
              </a:rPr>
              <a:t>INTRODUCTION</a:t>
            </a:r>
          </a:p>
        </p:txBody>
      </p:sp>
      <p:sp>
        <p:nvSpPr>
          <p:cNvPr id="11" name="TextBox 10"/>
          <p:cNvSpPr txBox="1"/>
          <p:nvPr/>
        </p:nvSpPr>
        <p:spPr>
          <a:xfrm>
            <a:off x="475488" y="1408176"/>
            <a:ext cx="4553712" cy="443198"/>
          </a:xfrm>
          <a:prstGeom prst="rect">
            <a:avLst/>
          </a:prstGeom>
          <a:noFill/>
        </p:spPr>
        <p:txBody>
          <a:bodyPr wrap="square" lIns="32004" tIns="13716" rIns="32004" bIns="13716" anchor="t">
            <a:spAutoFit/>
          </a:bodyPr>
          <a:lstStyle/>
          <a:p>
            <a:pPr algn="l"/>
            <a:r>
              <a:rPr sz="900" b="0" dirty="0">
                <a:solidFill>
                  <a:srgbClr val="232B34"/>
                </a:solidFill>
                <a:latin typeface="Arial"/>
              </a:rPr>
              <a:t>Emotional intelligence (EI) is the ability to perceive, understand and manage emotion so that it supports thinking and action. In study, EI matters because emotion can shape attention, judgement, persistence and relationships (Mayer, Salovey &amp; Caruso, 2004).</a:t>
            </a:r>
          </a:p>
        </p:txBody>
      </p:sp>
      <p:sp>
        <p:nvSpPr>
          <p:cNvPr id="12" name="Rounded Rectangle 11"/>
          <p:cNvSpPr/>
          <p:nvPr/>
        </p:nvSpPr>
        <p:spPr>
          <a:xfrm>
            <a:off x="5404104" y="987552"/>
            <a:ext cx="4965192" cy="960120"/>
          </a:xfrm>
          <a:prstGeom prst="roundRect">
            <a:avLst/>
          </a:prstGeom>
          <a:solidFill>
            <a:srgbClr val="FFFFFF"/>
          </a:solidFill>
          <a:ln w="8890">
            <a:solidFill>
              <a:srgbClr val="D3DDE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5911596" y="1078532"/>
            <a:ext cx="745236" cy="189283"/>
          </a:xfrm>
          <a:prstGeom prst="rect">
            <a:avLst/>
          </a:prstGeom>
          <a:noFill/>
        </p:spPr>
        <p:txBody>
          <a:bodyPr wrap="square" lIns="32004" tIns="13716" rIns="32004" bIns="13716" anchor="t">
            <a:spAutoFit/>
          </a:bodyPr>
          <a:lstStyle/>
          <a:p>
            <a:pPr algn="l"/>
            <a:r>
              <a:rPr sz="1050" b="1" dirty="0">
                <a:solidFill>
                  <a:srgbClr val="182F4E"/>
                </a:solidFill>
                <a:latin typeface="Arial"/>
              </a:rPr>
              <a:t>METHOD</a:t>
            </a:r>
          </a:p>
        </p:txBody>
      </p:sp>
      <p:sp>
        <p:nvSpPr>
          <p:cNvPr id="15" name="Rounded Rectangle 14"/>
          <p:cNvSpPr/>
          <p:nvPr/>
        </p:nvSpPr>
        <p:spPr>
          <a:xfrm>
            <a:off x="310896" y="2084831"/>
            <a:ext cx="10058400" cy="758952"/>
          </a:xfrm>
          <a:prstGeom prst="roundRect">
            <a:avLst/>
          </a:prstGeom>
          <a:solidFill>
            <a:srgbClr val="E5F6F2"/>
          </a:solidFill>
          <a:ln w="8890">
            <a:solidFill>
              <a:srgbClr val="D3DDE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475488" y="2194560"/>
            <a:ext cx="2971800" cy="164592"/>
          </a:xfrm>
          <a:prstGeom prst="rect">
            <a:avLst/>
          </a:prstGeom>
          <a:noFill/>
        </p:spPr>
        <p:txBody>
          <a:bodyPr wrap="square" lIns="32004" tIns="13716" rIns="32004" bIns="13716" anchor="t">
            <a:spAutoFit/>
          </a:bodyPr>
          <a:lstStyle/>
          <a:p>
            <a:pPr algn="l"/>
            <a:r>
              <a:rPr sz="940" b="1" dirty="0">
                <a:solidFill>
                  <a:srgbClr val="182F4E"/>
                </a:solidFill>
                <a:latin typeface="Arial"/>
              </a:rPr>
              <a:t>ANALYTICAL FRAMEWORK: FOUR-BRANCH ABILITY MODEL</a:t>
            </a:r>
          </a:p>
        </p:txBody>
      </p:sp>
      <p:sp>
        <p:nvSpPr>
          <p:cNvPr id="17" name="Rounded Rectangle 16"/>
          <p:cNvSpPr/>
          <p:nvPr/>
        </p:nvSpPr>
        <p:spPr>
          <a:xfrm>
            <a:off x="3419855" y="2144267"/>
            <a:ext cx="1481328" cy="438912"/>
          </a:xfrm>
          <a:prstGeom prst="roundRect">
            <a:avLst/>
          </a:prstGeom>
          <a:solidFill>
            <a:srgbClr val="FFFFFF"/>
          </a:solidFill>
          <a:ln w="8890">
            <a:solidFill>
              <a:srgbClr val="C4DCD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3438142" y="2199132"/>
            <a:ext cx="1426464" cy="150811"/>
          </a:xfrm>
          <a:prstGeom prst="rect">
            <a:avLst/>
          </a:prstGeom>
          <a:noFill/>
        </p:spPr>
        <p:txBody>
          <a:bodyPr wrap="square" lIns="32004" tIns="13716" rIns="32004" bIns="13716" anchor="t">
            <a:spAutoFit/>
          </a:bodyPr>
          <a:lstStyle/>
          <a:p>
            <a:pPr algn="ctr"/>
            <a:r>
              <a:rPr sz="800" b="1" dirty="0">
                <a:solidFill>
                  <a:srgbClr val="188B8B"/>
                </a:solidFill>
                <a:latin typeface="Arial"/>
              </a:rPr>
              <a:t>1. PERCEIVE</a:t>
            </a:r>
          </a:p>
        </p:txBody>
      </p:sp>
      <p:sp>
        <p:nvSpPr>
          <p:cNvPr id="19" name="TextBox 18"/>
          <p:cNvSpPr txBox="1"/>
          <p:nvPr/>
        </p:nvSpPr>
        <p:spPr>
          <a:xfrm>
            <a:off x="3438144" y="2386584"/>
            <a:ext cx="1426464" cy="150811"/>
          </a:xfrm>
          <a:prstGeom prst="rect">
            <a:avLst/>
          </a:prstGeom>
          <a:noFill/>
        </p:spPr>
        <p:txBody>
          <a:bodyPr wrap="square" lIns="32004" tIns="13716" rIns="32004" bIns="13716" anchor="t">
            <a:spAutoFit/>
          </a:bodyPr>
          <a:lstStyle/>
          <a:p>
            <a:pPr algn="ctr"/>
            <a:r>
              <a:rPr sz="800" b="0" dirty="0" err="1">
                <a:solidFill>
                  <a:srgbClr val="525E6A"/>
                </a:solidFill>
                <a:latin typeface="Arial"/>
              </a:rPr>
              <a:t>Recognise</a:t>
            </a:r>
            <a:r>
              <a:rPr sz="800" b="0" dirty="0">
                <a:solidFill>
                  <a:srgbClr val="525E6A"/>
                </a:solidFill>
                <a:latin typeface="Arial"/>
              </a:rPr>
              <a:t> emotion</a:t>
            </a:r>
          </a:p>
        </p:txBody>
      </p:sp>
      <p:sp>
        <p:nvSpPr>
          <p:cNvPr id="20" name="TextBox 19"/>
          <p:cNvSpPr txBox="1"/>
          <p:nvPr/>
        </p:nvSpPr>
        <p:spPr>
          <a:xfrm>
            <a:off x="4901183" y="2313432"/>
            <a:ext cx="164592" cy="109728"/>
          </a:xfrm>
          <a:prstGeom prst="rect">
            <a:avLst/>
          </a:prstGeom>
          <a:noFill/>
        </p:spPr>
        <p:txBody>
          <a:bodyPr wrap="square" lIns="32004" tIns="13716" rIns="32004" bIns="13716" anchor="t">
            <a:spAutoFit/>
          </a:bodyPr>
          <a:lstStyle/>
          <a:p>
            <a:pPr algn="ctr"/>
            <a:r>
              <a:rPr sz="800" b="1">
                <a:solidFill>
                  <a:srgbClr val="525E6A"/>
                </a:solidFill>
                <a:latin typeface="Arial"/>
              </a:rPr>
              <a:t>→</a:t>
            </a:r>
          </a:p>
        </p:txBody>
      </p:sp>
      <p:sp>
        <p:nvSpPr>
          <p:cNvPr id="21" name="Rounded Rectangle 20"/>
          <p:cNvSpPr/>
          <p:nvPr/>
        </p:nvSpPr>
        <p:spPr>
          <a:xfrm>
            <a:off x="5102352" y="2153411"/>
            <a:ext cx="1481328" cy="438912"/>
          </a:xfrm>
          <a:prstGeom prst="roundRect">
            <a:avLst/>
          </a:prstGeom>
          <a:solidFill>
            <a:srgbClr val="FFFFFF"/>
          </a:solidFill>
          <a:ln w="8890">
            <a:solidFill>
              <a:srgbClr val="C4DCD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5102352" y="2221992"/>
            <a:ext cx="1426464" cy="150811"/>
          </a:xfrm>
          <a:prstGeom prst="rect">
            <a:avLst/>
          </a:prstGeom>
          <a:noFill/>
        </p:spPr>
        <p:txBody>
          <a:bodyPr wrap="square" lIns="32004" tIns="13716" rIns="32004" bIns="13716" anchor="t">
            <a:spAutoFit/>
          </a:bodyPr>
          <a:lstStyle/>
          <a:p>
            <a:pPr algn="ctr"/>
            <a:r>
              <a:rPr sz="800" b="1" dirty="0">
                <a:solidFill>
                  <a:srgbClr val="188B8B"/>
                </a:solidFill>
                <a:latin typeface="Arial"/>
              </a:rPr>
              <a:t>2. USE</a:t>
            </a:r>
          </a:p>
        </p:txBody>
      </p:sp>
      <p:sp>
        <p:nvSpPr>
          <p:cNvPr id="23" name="TextBox 22"/>
          <p:cNvSpPr txBox="1"/>
          <p:nvPr/>
        </p:nvSpPr>
        <p:spPr>
          <a:xfrm>
            <a:off x="5102352" y="2386584"/>
            <a:ext cx="1426464" cy="150811"/>
          </a:xfrm>
          <a:prstGeom prst="rect">
            <a:avLst/>
          </a:prstGeom>
          <a:noFill/>
        </p:spPr>
        <p:txBody>
          <a:bodyPr wrap="square" lIns="32004" tIns="13716" rIns="32004" bIns="13716" anchor="t">
            <a:spAutoFit/>
          </a:bodyPr>
          <a:lstStyle/>
          <a:p>
            <a:pPr algn="ctr"/>
            <a:r>
              <a:rPr sz="800" b="0" dirty="0">
                <a:solidFill>
                  <a:srgbClr val="525E6A"/>
                </a:solidFill>
                <a:latin typeface="Arial"/>
              </a:rPr>
              <a:t>Link emotion to thinking</a:t>
            </a:r>
          </a:p>
        </p:txBody>
      </p:sp>
      <p:sp>
        <p:nvSpPr>
          <p:cNvPr id="24" name="TextBox 23"/>
          <p:cNvSpPr txBox="1"/>
          <p:nvPr/>
        </p:nvSpPr>
        <p:spPr>
          <a:xfrm>
            <a:off x="6565392" y="2313432"/>
            <a:ext cx="164592" cy="109728"/>
          </a:xfrm>
          <a:prstGeom prst="rect">
            <a:avLst/>
          </a:prstGeom>
          <a:noFill/>
        </p:spPr>
        <p:txBody>
          <a:bodyPr wrap="square" lIns="32004" tIns="13716" rIns="32004" bIns="13716" anchor="t">
            <a:spAutoFit/>
          </a:bodyPr>
          <a:lstStyle/>
          <a:p>
            <a:pPr algn="ctr"/>
            <a:r>
              <a:rPr sz="800" b="1">
                <a:solidFill>
                  <a:srgbClr val="525E6A"/>
                </a:solidFill>
                <a:latin typeface="Arial"/>
              </a:rPr>
              <a:t>→</a:t>
            </a:r>
          </a:p>
        </p:txBody>
      </p:sp>
      <p:sp>
        <p:nvSpPr>
          <p:cNvPr id="25" name="Rounded Rectangle 24"/>
          <p:cNvSpPr/>
          <p:nvPr/>
        </p:nvSpPr>
        <p:spPr>
          <a:xfrm>
            <a:off x="6748272" y="2167128"/>
            <a:ext cx="1481328" cy="438912"/>
          </a:xfrm>
          <a:prstGeom prst="roundRect">
            <a:avLst/>
          </a:prstGeom>
          <a:solidFill>
            <a:srgbClr val="FFFFFF"/>
          </a:solidFill>
          <a:ln w="8890">
            <a:solidFill>
              <a:srgbClr val="C4DCD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766560" y="2221992"/>
            <a:ext cx="1426464" cy="150811"/>
          </a:xfrm>
          <a:prstGeom prst="rect">
            <a:avLst/>
          </a:prstGeom>
          <a:noFill/>
        </p:spPr>
        <p:txBody>
          <a:bodyPr wrap="square" lIns="32004" tIns="13716" rIns="32004" bIns="13716" anchor="t">
            <a:spAutoFit/>
          </a:bodyPr>
          <a:lstStyle/>
          <a:p>
            <a:pPr algn="ctr"/>
            <a:r>
              <a:rPr sz="800" b="1" dirty="0">
                <a:solidFill>
                  <a:srgbClr val="188B8B"/>
                </a:solidFill>
                <a:latin typeface="Arial"/>
              </a:rPr>
              <a:t>3. UNDERSTAND</a:t>
            </a:r>
          </a:p>
        </p:txBody>
      </p:sp>
      <p:sp>
        <p:nvSpPr>
          <p:cNvPr id="27" name="TextBox 26"/>
          <p:cNvSpPr txBox="1"/>
          <p:nvPr/>
        </p:nvSpPr>
        <p:spPr>
          <a:xfrm>
            <a:off x="6766560" y="2386584"/>
            <a:ext cx="1426464" cy="150811"/>
          </a:xfrm>
          <a:prstGeom prst="rect">
            <a:avLst/>
          </a:prstGeom>
          <a:noFill/>
        </p:spPr>
        <p:txBody>
          <a:bodyPr wrap="square" lIns="32004" tIns="13716" rIns="32004" bIns="13716" anchor="t">
            <a:spAutoFit/>
          </a:bodyPr>
          <a:lstStyle/>
          <a:p>
            <a:pPr algn="ctr"/>
            <a:r>
              <a:rPr sz="800" b="0" dirty="0">
                <a:solidFill>
                  <a:srgbClr val="525E6A"/>
                </a:solidFill>
                <a:latin typeface="Arial"/>
              </a:rPr>
              <a:t>Identify triggers</a:t>
            </a:r>
          </a:p>
        </p:txBody>
      </p:sp>
      <p:sp>
        <p:nvSpPr>
          <p:cNvPr id="28" name="TextBox 27"/>
          <p:cNvSpPr txBox="1"/>
          <p:nvPr/>
        </p:nvSpPr>
        <p:spPr>
          <a:xfrm>
            <a:off x="8229600" y="2313432"/>
            <a:ext cx="164592" cy="109728"/>
          </a:xfrm>
          <a:prstGeom prst="rect">
            <a:avLst/>
          </a:prstGeom>
          <a:noFill/>
        </p:spPr>
        <p:txBody>
          <a:bodyPr wrap="square" lIns="32004" tIns="13716" rIns="32004" bIns="13716" anchor="t">
            <a:spAutoFit/>
          </a:bodyPr>
          <a:lstStyle/>
          <a:p>
            <a:pPr algn="ctr"/>
            <a:r>
              <a:rPr sz="800" b="1">
                <a:solidFill>
                  <a:srgbClr val="525E6A"/>
                </a:solidFill>
                <a:latin typeface="Arial"/>
              </a:rPr>
              <a:t>→</a:t>
            </a:r>
          </a:p>
        </p:txBody>
      </p:sp>
      <p:sp>
        <p:nvSpPr>
          <p:cNvPr id="29" name="Rounded Rectangle 28"/>
          <p:cNvSpPr/>
          <p:nvPr/>
        </p:nvSpPr>
        <p:spPr>
          <a:xfrm>
            <a:off x="8394191" y="2147316"/>
            <a:ext cx="1481328" cy="438912"/>
          </a:xfrm>
          <a:prstGeom prst="roundRect">
            <a:avLst/>
          </a:prstGeom>
          <a:solidFill>
            <a:srgbClr val="FFFFFF"/>
          </a:solidFill>
          <a:ln w="8890">
            <a:solidFill>
              <a:srgbClr val="C4DCD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8394192" y="2221992"/>
            <a:ext cx="1426464" cy="150811"/>
          </a:xfrm>
          <a:prstGeom prst="rect">
            <a:avLst/>
          </a:prstGeom>
          <a:noFill/>
        </p:spPr>
        <p:txBody>
          <a:bodyPr wrap="square" lIns="32004" tIns="13716" rIns="32004" bIns="13716" anchor="t">
            <a:spAutoFit/>
          </a:bodyPr>
          <a:lstStyle/>
          <a:p>
            <a:pPr algn="ctr"/>
            <a:r>
              <a:rPr sz="800" b="1" dirty="0">
                <a:solidFill>
                  <a:srgbClr val="188B8B"/>
                </a:solidFill>
                <a:latin typeface="Arial"/>
              </a:rPr>
              <a:t>4. MANAGE</a:t>
            </a:r>
          </a:p>
        </p:txBody>
      </p:sp>
      <p:sp>
        <p:nvSpPr>
          <p:cNvPr id="31" name="TextBox 30"/>
          <p:cNvSpPr txBox="1"/>
          <p:nvPr/>
        </p:nvSpPr>
        <p:spPr>
          <a:xfrm>
            <a:off x="8430767" y="2386584"/>
            <a:ext cx="1426464" cy="150811"/>
          </a:xfrm>
          <a:prstGeom prst="rect">
            <a:avLst/>
          </a:prstGeom>
          <a:noFill/>
        </p:spPr>
        <p:txBody>
          <a:bodyPr wrap="square" lIns="32004" tIns="13716" rIns="32004" bIns="13716" anchor="t">
            <a:spAutoFit/>
          </a:bodyPr>
          <a:lstStyle/>
          <a:p>
            <a:pPr algn="ctr"/>
            <a:r>
              <a:rPr sz="800" b="0" dirty="0">
                <a:solidFill>
                  <a:srgbClr val="525E6A"/>
                </a:solidFill>
                <a:latin typeface="Arial"/>
              </a:rPr>
              <a:t>Regulate and act</a:t>
            </a:r>
          </a:p>
        </p:txBody>
      </p:sp>
      <p:sp>
        <p:nvSpPr>
          <p:cNvPr id="32" name="TextBox 31"/>
          <p:cNvSpPr txBox="1"/>
          <p:nvPr/>
        </p:nvSpPr>
        <p:spPr>
          <a:xfrm>
            <a:off x="239236" y="2644058"/>
            <a:ext cx="10329736" cy="158505"/>
          </a:xfrm>
          <a:prstGeom prst="rect">
            <a:avLst/>
          </a:prstGeom>
          <a:noFill/>
        </p:spPr>
        <p:txBody>
          <a:bodyPr wrap="square" lIns="32004" tIns="13716" rIns="32004" bIns="13716" anchor="t">
            <a:spAutoFit/>
          </a:bodyPr>
          <a:lstStyle/>
          <a:p>
            <a:pPr algn="ctr"/>
            <a:r>
              <a:rPr sz="850" b="0" dirty="0">
                <a:solidFill>
                  <a:srgbClr val="182F4E"/>
                </a:solidFill>
                <a:latin typeface="Arial"/>
              </a:rPr>
              <a:t>Applied example: deadline stress → </a:t>
            </a:r>
            <a:r>
              <a:rPr sz="850" b="0" dirty="0" err="1">
                <a:solidFill>
                  <a:srgbClr val="182F4E"/>
                </a:solidFill>
                <a:latin typeface="Arial"/>
              </a:rPr>
              <a:t>recognise</a:t>
            </a:r>
            <a:r>
              <a:rPr sz="850" b="0" dirty="0">
                <a:solidFill>
                  <a:srgbClr val="182F4E"/>
                </a:solidFill>
                <a:latin typeface="Arial"/>
              </a:rPr>
              <a:t> anxiety → understand avoidance → reappraise the task → break it into smaller steps → improved focus and judgement (Mayer, Salovey &amp; Caruso, 2004).</a:t>
            </a:r>
          </a:p>
        </p:txBody>
      </p:sp>
      <p:sp>
        <p:nvSpPr>
          <p:cNvPr id="33" name="Rounded Rectangle 32"/>
          <p:cNvSpPr/>
          <p:nvPr/>
        </p:nvSpPr>
        <p:spPr>
          <a:xfrm>
            <a:off x="310896" y="2958869"/>
            <a:ext cx="3218688" cy="2907792"/>
          </a:xfrm>
          <a:prstGeom prst="roundRect">
            <a:avLst/>
          </a:prstGeom>
          <a:solidFill>
            <a:srgbClr val="E9F2FA"/>
          </a:solidFill>
          <a:ln w="8890">
            <a:solidFill>
              <a:srgbClr val="D3DDE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Rounded Rectangle 33"/>
          <p:cNvSpPr/>
          <p:nvPr/>
        </p:nvSpPr>
        <p:spPr>
          <a:xfrm>
            <a:off x="3735324" y="2970276"/>
            <a:ext cx="3218688" cy="2907792"/>
          </a:xfrm>
          <a:prstGeom prst="roundRect">
            <a:avLst/>
          </a:prstGeom>
          <a:solidFill>
            <a:srgbClr val="E5F6F2"/>
          </a:solidFill>
          <a:ln w="8890">
            <a:solidFill>
              <a:srgbClr val="D3DDE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Rounded Rectangle 34"/>
          <p:cNvSpPr/>
          <p:nvPr/>
        </p:nvSpPr>
        <p:spPr>
          <a:xfrm>
            <a:off x="6990588" y="3013361"/>
            <a:ext cx="3218688" cy="2907792"/>
          </a:xfrm>
          <a:prstGeom prst="roundRect">
            <a:avLst/>
          </a:prstGeom>
          <a:solidFill>
            <a:srgbClr val="FDF8EB"/>
          </a:solidFill>
          <a:ln w="8890">
            <a:solidFill>
              <a:srgbClr val="D3DDE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6" name="Oval 35"/>
          <p:cNvSpPr/>
          <p:nvPr/>
        </p:nvSpPr>
        <p:spPr>
          <a:xfrm>
            <a:off x="484632" y="3154680"/>
            <a:ext cx="283464" cy="283464"/>
          </a:xfrm>
          <a:prstGeom prst="ellipse">
            <a:avLst/>
          </a:prstGeom>
          <a:solidFill>
            <a:srgbClr val="188B8B"/>
          </a:solidFill>
          <a:ln>
            <a:solidFill>
              <a:srgbClr val="188B8B"/>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srgbClr val="FFFFFF"/>
                </a:solidFill>
                <a:effectLst/>
                <a:uLnTx/>
                <a:uFillTx/>
                <a:latin typeface="Arial"/>
                <a:ea typeface="+mn-ea"/>
                <a:cs typeface="+mn-cs"/>
              </a:rPr>
              <a:t>◉</a:t>
            </a:r>
            <a:endParaRPr kumimoji="0" lang="en-GB" sz="1400" b="1" i="0" u="none" strike="noStrike" kern="1200" cap="none" spc="0" normalizeH="0" baseline="0" noProof="0" dirty="0">
              <a:ln>
                <a:noFill/>
              </a:ln>
              <a:solidFill>
                <a:srgbClr val="FFFFFF"/>
              </a:solidFill>
              <a:effectLst/>
              <a:uLnTx/>
              <a:uFillTx/>
              <a:latin typeface="Arial"/>
              <a:ea typeface="+mn-ea"/>
              <a:cs typeface="+mn-cs"/>
            </a:endParaRPr>
          </a:p>
        </p:txBody>
      </p:sp>
      <p:sp>
        <p:nvSpPr>
          <p:cNvPr id="38" name="TextBox 37"/>
          <p:cNvSpPr txBox="1"/>
          <p:nvPr/>
        </p:nvSpPr>
        <p:spPr>
          <a:xfrm>
            <a:off x="841248" y="3127247"/>
            <a:ext cx="2496312" cy="274320"/>
          </a:xfrm>
          <a:prstGeom prst="rect">
            <a:avLst/>
          </a:prstGeom>
          <a:noFill/>
        </p:spPr>
        <p:txBody>
          <a:bodyPr wrap="square" lIns="32004" tIns="13716" rIns="32004" bIns="13716" anchor="t">
            <a:spAutoFit/>
          </a:bodyPr>
          <a:lstStyle/>
          <a:p>
            <a:pPr algn="l"/>
            <a:r>
              <a:rPr sz="1050" b="1">
                <a:solidFill>
                  <a:srgbClr val="182F4E"/>
                </a:solidFill>
                <a:latin typeface="Arial"/>
              </a:rPr>
              <a:t>EMOTIONAL AWARENESS</a:t>
            </a:r>
          </a:p>
        </p:txBody>
      </p:sp>
      <p:sp>
        <p:nvSpPr>
          <p:cNvPr id="39" name="TextBox 38"/>
          <p:cNvSpPr txBox="1"/>
          <p:nvPr/>
        </p:nvSpPr>
        <p:spPr>
          <a:xfrm>
            <a:off x="493776" y="3529584"/>
            <a:ext cx="2788920" cy="164592"/>
          </a:xfrm>
          <a:prstGeom prst="rect">
            <a:avLst/>
          </a:prstGeom>
          <a:noFill/>
        </p:spPr>
        <p:txBody>
          <a:bodyPr wrap="square" lIns="32004" tIns="13716" rIns="32004" bIns="13716" anchor="t">
            <a:spAutoFit/>
          </a:bodyPr>
          <a:lstStyle/>
          <a:p>
            <a:pPr algn="l"/>
            <a:r>
              <a:rPr sz="900" b="1" dirty="0">
                <a:solidFill>
                  <a:srgbClr val="182F4E"/>
                </a:solidFill>
                <a:latin typeface="Arial"/>
              </a:rPr>
              <a:t>Influence on thinking &amp; decisions</a:t>
            </a:r>
          </a:p>
        </p:txBody>
      </p:sp>
      <p:sp>
        <p:nvSpPr>
          <p:cNvPr id="40" name="TextBox 39"/>
          <p:cNvSpPr txBox="1"/>
          <p:nvPr/>
        </p:nvSpPr>
        <p:spPr>
          <a:xfrm>
            <a:off x="466344" y="3749039"/>
            <a:ext cx="2834640" cy="900759"/>
          </a:xfrm>
          <a:prstGeom prst="rect">
            <a:avLst/>
          </a:prstGeom>
          <a:noFill/>
        </p:spPr>
        <p:txBody>
          <a:bodyPr wrap="square" lIns="36576" tIns="9144" rIns="36576" bIns="9144">
            <a:spAutoFit/>
          </a:bodyPr>
          <a:lstStyle/>
          <a:p>
            <a:pPr>
              <a:spcAft>
                <a:spcPts val="200"/>
              </a:spcAft>
              <a:defRPr sz="700">
                <a:solidFill>
                  <a:srgbClr val="232B34"/>
                </a:solidFill>
                <a:latin typeface="Arial"/>
              </a:defRPr>
            </a:pPr>
            <a:r>
              <a:rPr sz="900" dirty="0"/>
              <a:t>• Stress can narrow attention and encourage quick, short-term choices.</a:t>
            </a:r>
          </a:p>
          <a:p>
            <a:pPr>
              <a:spcAft>
                <a:spcPts val="200"/>
              </a:spcAft>
              <a:defRPr sz="700">
                <a:solidFill>
                  <a:srgbClr val="232B34"/>
                </a:solidFill>
                <a:latin typeface="Arial"/>
              </a:defRPr>
            </a:pPr>
            <a:r>
              <a:rPr sz="900" dirty="0"/>
              <a:t>• Positive emotion can support engagement, but overconfidence may reduce checking.</a:t>
            </a:r>
          </a:p>
          <a:p>
            <a:pPr>
              <a:spcAft>
                <a:spcPts val="200"/>
              </a:spcAft>
              <a:defRPr sz="700">
                <a:solidFill>
                  <a:srgbClr val="232B34"/>
                </a:solidFill>
                <a:latin typeface="Arial"/>
              </a:defRPr>
            </a:pPr>
            <a:r>
              <a:rPr sz="900" dirty="0"/>
              <a:t>• Naming an emotion creates distance between the feeling and the decision.</a:t>
            </a:r>
          </a:p>
        </p:txBody>
      </p:sp>
      <p:sp>
        <p:nvSpPr>
          <p:cNvPr id="41" name="TextBox 40"/>
          <p:cNvSpPr txBox="1"/>
          <p:nvPr/>
        </p:nvSpPr>
        <p:spPr>
          <a:xfrm>
            <a:off x="475488" y="4771128"/>
            <a:ext cx="2788920" cy="164592"/>
          </a:xfrm>
          <a:prstGeom prst="rect">
            <a:avLst/>
          </a:prstGeom>
          <a:noFill/>
        </p:spPr>
        <p:txBody>
          <a:bodyPr wrap="square" lIns="32004" tIns="13716" rIns="32004" bIns="13716" anchor="t">
            <a:spAutoFit/>
          </a:bodyPr>
          <a:lstStyle/>
          <a:p>
            <a:pPr algn="l"/>
            <a:r>
              <a:rPr sz="900" b="1" dirty="0">
                <a:solidFill>
                  <a:srgbClr val="182F4E"/>
                </a:solidFill>
                <a:latin typeface="Arial"/>
              </a:rPr>
              <a:t>Developing awareness &amp; self-regulation</a:t>
            </a:r>
          </a:p>
        </p:txBody>
      </p:sp>
      <p:sp>
        <p:nvSpPr>
          <p:cNvPr id="42" name="TextBox 41"/>
          <p:cNvSpPr txBox="1"/>
          <p:nvPr/>
        </p:nvSpPr>
        <p:spPr>
          <a:xfrm>
            <a:off x="466344" y="4916945"/>
            <a:ext cx="2834640" cy="485261"/>
          </a:xfrm>
          <a:prstGeom prst="rect">
            <a:avLst/>
          </a:prstGeom>
          <a:noFill/>
        </p:spPr>
        <p:txBody>
          <a:bodyPr wrap="square" lIns="36576" tIns="9144" rIns="36576" bIns="9144">
            <a:spAutoFit/>
          </a:bodyPr>
          <a:lstStyle/>
          <a:p>
            <a:pPr>
              <a:spcAft>
                <a:spcPts val="200"/>
              </a:spcAft>
              <a:defRPr sz="700">
                <a:solidFill>
                  <a:srgbClr val="232B34"/>
                </a:solidFill>
                <a:latin typeface="Arial"/>
              </a:defRPr>
            </a:pPr>
            <a:r>
              <a:rPr sz="900" dirty="0"/>
              <a:t>• Pause and label the emotion and its trigger.</a:t>
            </a:r>
          </a:p>
          <a:p>
            <a:pPr>
              <a:spcAft>
                <a:spcPts val="200"/>
              </a:spcAft>
              <a:defRPr sz="700">
                <a:solidFill>
                  <a:srgbClr val="232B34"/>
                </a:solidFill>
                <a:latin typeface="Arial"/>
              </a:defRPr>
            </a:pPr>
            <a:r>
              <a:rPr sz="900" dirty="0"/>
              <a:t>• Reappraise the situation before acting.</a:t>
            </a:r>
          </a:p>
          <a:p>
            <a:pPr>
              <a:spcAft>
                <a:spcPts val="200"/>
              </a:spcAft>
              <a:defRPr sz="700">
                <a:solidFill>
                  <a:srgbClr val="232B34"/>
                </a:solidFill>
                <a:latin typeface="Arial"/>
              </a:defRPr>
            </a:pPr>
            <a:r>
              <a:rPr sz="900" dirty="0"/>
              <a:t>• Check evidence, options and likely consequences.</a:t>
            </a:r>
          </a:p>
        </p:txBody>
      </p:sp>
      <p:sp>
        <p:nvSpPr>
          <p:cNvPr id="43" name="TextBox 42"/>
          <p:cNvSpPr txBox="1"/>
          <p:nvPr/>
        </p:nvSpPr>
        <p:spPr>
          <a:xfrm>
            <a:off x="493776" y="5605272"/>
            <a:ext cx="2779776" cy="150811"/>
          </a:xfrm>
          <a:prstGeom prst="rect">
            <a:avLst/>
          </a:prstGeom>
          <a:noFill/>
        </p:spPr>
        <p:txBody>
          <a:bodyPr wrap="square" lIns="32004" tIns="13716" rIns="32004" bIns="13716" anchor="t">
            <a:spAutoFit/>
          </a:bodyPr>
          <a:lstStyle/>
          <a:p>
            <a:pPr algn="l"/>
            <a:r>
              <a:rPr sz="800" b="1" dirty="0">
                <a:solidFill>
                  <a:srgbClr val="188B8B"/>
                </a:solidFill>
                <a:latin typeface="Arial"/>
              </a:rPr>
              <a:t>Framework link: Perceive → Understand → Manage</a:t>
            </a:r>
          </a:p>
        </p:txBody>
      </p:sp>
      <p:sp>
        <p:nvSpPr>
          <p:cNvPr id="44" name="Oval 43"/>
          <p:cNvSpPr/>
          <p:nvPr/>
        </p:nvSpPr>
        <p:spPr>
          <a:xfrm>
            <a:off x="3904487" y="3154680"/>
            <a:ext cx="283464" cy="283464"/>
          </a:xfrm>
          <a:prstGeom prst="ellipse">
            <a:avLst/>
          </a:prstGeom>
          <a:solidFill>
            <a:srgbClr val="188B8B"/>
          </a:solidFill>
          <a:ln>
            <a:solidFill>
              <a:srgbClr val="188B8B"/>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FFFF"/>
                </a:solidFill>
                <a:effectLst/>
                <a:uLnTx/>
                <a:uFillTx/>
                <a:latin typeface="Arial"/>
                <a:ea typeface="+mn-ea"/>
                <a:cs typeface="+mn-cs"/>
              </a:rPr>
              <a:t>✓</a:t>
            </a:r>
          </a:p>
        </p:txBody>
      </p:sp>
      <p:sp>
        <p:nvSpPr>
          <p:cNvPr id="46" name="TextBox 45"/>
          <p:cNvSpPr txBox="1"/>
          <p:nvPr/>
        </p:nvSpPr>
        <p:spPr>
          <a:xfrm>
            <a:off x="4245863" y="3136392"/>
            <a:ext cx="2496312" cy="274320"/>
          </a:xfrm>
          <a:prstGeom prst="rect">
            <a:avLst/>
          </a:prstGeom>
          <a:noFill/>
        </p:spPr>
        <p:txBody>
          <a:bodyPr wrap="square" lIns="32004" tIns="13716" rIns="32004" bIns="13716" anchor="t">
            <a:spAutoFit/>
          </a:bodyPr>
          <a:lstStyle/>
          <a:p>
            <a:pPr algn="l"/>
            <a:r>
              <a:rPr sz="1050" b="1" dirty="0">
                <a:solidFill>
                  <a:srgbClr val="182F4E"/>
                </a:solidFill>
                <a:latin typeface="Arial"/>
              </a:rPr>
              <a:t>EI &amp; ACADEMIC SUCCESS</a:t>
            </a:r>
          </a:p>
        </p:txBody>
      </p:sp>
      <p:sp>
        <p:nvSpPr>
          <p:cNvPr id="47" name="TextBox 46"/>
          <p:cNvSpPr txBox="1"/>
          <p:nvPr/>
        </p:nvSpPr>
        <p:spPr>
          <a:xfrm>
            <a:off x="3895090" y="3474513"/>
            <a:ext cx="2788920" cy="164592"/>
          </a:xfrm>
          <a:prstGeom prst="rect">
            <a:avLst/>
          </a:prstGeom>
          <a:noFill/>
        </p:spPr>
        <p:txBody>
          <a:bodyPr wrap="square" lIns="32004" tIns="13716" rIns="32004" bIns="13716" anchor="t">
            <a:spAutoFit/>
          </a:bodyPr>
          <a:lstStyle/>
          <a:p>
            <a:pPr algn="l"/>
            <a:r>
              <a:rPr lang="en-GB" sz="900" b="1" dirty="0">
                <a:solidFill>
                  <a:srgbClr val="182F4E"/>
                </a:solidFill>
                <a:latin typeface="Arial"/>
              </a:rPr>
              <a:t>Key emotional factors</a:t>
            </a:r>
          </a:p>
        </p:txBody>
      </p:sp>
      <p:sp>
        <p:nvSpPr>
          <p:cNvPr id="49" name="TextBox 48"/>
          <p:cNvSpPr txBox="1"/>
          <p:nvPr/>
        </p:nvSpPr>
        <p:spPr>
          <a:xfrm>
            <a:off x="3904487" y="4652840"/>
            <a:ext cx="2788920" cy="164592"/>
          </a:xfrm>
          <a:prstGeom prst="rect">
            <a:avLst/>
          </a:prstGeom>
          <a:noFill/>
        </p:spPr>
        <p:txBody>
          <a:bodyPr wrap="square" lIns="32004" tIns="13716" rIns="32004" bIns="13716" anchor="t">
            <a:spAutoFit/>
          </a:bodyPr>
          <a:lstStyle/>
          <a:p>
            <a:pPr algn="l"/>
            <a:r>
              <a:rPr sz="900" b="1" dirty="0">
                <a:solidFill>
                  <a:srgbClr val="182F4E"/>
                </a:solidFill>
                <a:latin typeface="Arial"/>
              </a:rPr>
              <a:t>Applying EI to challenges</a:t>
            </a:r>
          </a:p>
        </p:txBody>
      </p:sp>
      <p:sp>
        <p:nvSpPr>
          <p:cNvPr id="50" name="TextBox 49"/>
          <p:cNvSpPr txBox="1"/>
          <p:nvPr/>
        </p:nvSpPr>
        <p:spPr>
          <a:xfrm>
            <a:off x="3878580" y="4832953"/>
            <a:ext cx="2834640" cy="646844"/>
          </a:xfrm>
          <a:prstGeom prst="rect">
            <a:avLst/>
          </a:prstGeom>
          <a:noFill/>
        </p:spPr>
        <p:txBody>
          <a:bodyPr wrap="square" lIns="36576" tIns="9144" rIns="36576" bIns="9144">
            <a:spAutoFit/>
          </a:bodyPr>
          <a:lstStyle/>
          <a:p>
            <a:pPr>
              <a:spcAft>
                <a:spcPts val="200"/>
              </a:spcAft>
              <a:defRPr sz="700">
                <a:solidFill>
                  <a:srgbClr val="232B34"/>
                </a:solidFill>
                <a:latin typeface="Arial"/>
              </a:defRPr>
            </a:pPr>
            <a:r>
              <a:rPr sz="750" dirty="0"/>
              <a:t>• Procrastination: </a:t>
            </a:r>
            <a:r>
              <a:rPr sz="750" dirty="0" err="1"/>
              <a:t>recognise</a:t>
            </a:r>
            <a:r>
              <a:rPr sz="750" dirty="0"/>
              <a:t> avoidance and begin with one manageable task.</a:t>
            </a:r>
          </a:p>
          <a:p>
            <a:pPr>
              <a:spcAft>
                <a:spcPts val="200"/>
              </a:spcAft>
              <a:defRPr sz="700">
                <a:solidFill>
                  <a:srgbClr val="232B34"/>
                </a:solidFill>
                <a:latin typeface="Arial"/>
              </a:defRPr>
            </a:pPr>
            <a:r>
              <a:rPr sz="750" dirty="0"/>
              <a:t>• Anxiety: regulate arousal and challenge catastrophic thinking.</a:t>
            </a:r>
          </a:p>
          <a:p>
            <a:pPr>
              <a:spcAft>
                <a:spcPts val="200"/>
              </a:spcAft>
              <a:defRPr sz="700">
                <a:solidFill>
                  <a:srgbClr val="232B34"/>
                </a:solidFill>
                <a:latin typeface="Arial"/>
              </a:defRPr>
            </a:pPr>
            <a:r>
              <a:rPr sz="750" dirty="0"/>
              <a:t>• Low motivation: reconnect the task to a meaningful goal and reward progress.</a:t>
            </a:r>
          </a:p>
        </p:txBody>
      </p:sp>
      <p:sp>
        <p:nvSpPr>
          <p:cNvPr id="51" name="TextBox 50"/>
          <p:cNvSpPr txBox="1"/>
          <p:nvPr/>
        </p:nvSpPr>
        <p:spPr>
          <a:xfrm>
            <a:off x="3962399" y="5552216"/>
            <a:ext cx="2779776" cy="273921"/>
          </a:xfrm>
          <a:prstGeom prst="rect">
            <a:avLst/>
          </a:prstGeom>
          <a:noFill/>
        </p:spPr>
        <p:txBody>
          <a:bodyPr wrap="square" lIns="32004" tIns="13716" rIns="32004" bIns="13716" anchor="t">
            <a:spAutoFit/>
          </a:bodyPr>
          <a:lstStyle/>
          <a:p>
            <a:pPr algn="l"/>
            <a:r>
              <a:rPr sz="800" b="1" dirty="0">
                <a:solidFill>
                  <a:srgbClr val="188B8B"/>
                </a:solidFill>
                <a:latin typeface="Arial"/>
              </a:rPr>
              <a:t>Framework link: emotion → interpretation → goal-directed action</a:t>
            </a:r>
          </a:p>
        </p:txBody>
      </p:sp>
      <p:sp>
        <p:nvSpPr>
          <p:cNvPr id="52" name="Oval 51"/>
          <p:cNvSpPr/>
          <p:nvPr/>
        </p:nvSpPr>
        <p:spPr>
          <a:xfrm>
            <a:off x="7333488" y="3154680"/>
            <a:ext cx="283464" cy="283464"/>
          </a:xfrm>
          <a:prstGeom prst="ellipse">
            <a:avLst/>
          </a:prstGeom>
          <a:solidFill>
            <a:srgbClr val="188B8B"/>
          </a:solidFill>
          <a:ln>
            <a:solidFill>
              <a:srgbClr val="188B8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TextBox 53"/>
          <p:cNvSpPr txBox="1"/>
          <p:nvPr/>
        </p:nvSpPr>
        <p:spPr>
          <a:xfrm>
            <a:off x="7690104" y="3154680"/>
            <a:ext cx="2496312" cy="274320"/>
          </a:xfrm>
          <a:prstGeom prst="rect">
            <a:avLst/>
          </a:prstGeom>
          <a:noFill/>
        </p:spPr>
        <p:txBody>
          <a:bodyPr wrap="square" lIns="32004" tIns="13716" rIns="32004" bIns="13716" anchor="t">
            <a:spAutoFit/>
          </a:bodyPr>
          <a:lstStyle/>
          <a:p>
            <a:pPr algn="l"/>
            <a:r>
              <a:rPr sz="1050" b="1">
                <a:solidFill>
                  <a:srgbClr val="182F4E"/>
                </a:solidFill>
                <a:latin typeface="Arial"/>
              </a:rPr>
              <a:t>PERSONAL REFLECTION</a:t>
            </a:r>
          </a:p>
        </p:txBody>
      </p:sp>
      <p:sp>
        <p:nvSpPr>
          <p:cNvPr id="55" name="TextBox 54"/>
          <p:cNvSpPr txBox="1"/>
          <p:nvPr/>
        </p:nvSpPr>
        <p:spPr>
          <a:xfrm>
            <a:off x="7305420" y="3447288"/>
            <a:ext cx="2788920" cy="164592"/>
          </a:xfrm>
          <a:prstGeom prst="rect">
            <a:avLst/>
          </a:prstGeom>
          <a:noFill/>
        </p:spPr>
        <p:txBody>
          <a:bodyPr wrap="square" lIns="32004" tIns="13716" rIns="32004" bIns="13716" anchor="t">
            <a:spAutoFit/>
          </a:bodyPr>
          <a:lstStyle/>
          <a:p>
            <a:pPr algn="l"/>
            <a:r>
              <a:rPr sz="870" b="1" dirty="0">
                <a:solidFill>
                  <a:srgbClr val="182F4E"/>
                </a:solidFill>
                <a:latin typeface="Arial"/>
              </a:rPr>
              <a:t>Mindfulness &amp; emotional regulation</a:t>
            </a:r>
          </a:p>
        </p:txBody>
      </p:sp>
      <p:sp>
        <p:nvSpPr>
          <p:cNvPr id="56" name="TextBox 55"/>
          <p:cNvSpPr txBox="1"/>
          <p:nvPr/>
        </p:nvSpPr>
        <p:spPr>
          <a:xfrm>
            <a:off x="7305420" y="3593087"/>
            <a:ext cx="2779776" cy="550920"/>
          </a:xfrm>
          <a:prstGeom prst="rect">
            <a:avLst/>
          </a:prstGeom>
          <a:noFill/>
        </p:spPr>
        <p:txBody>
          <a:bodyPr wrap="square" lIns="32004" tIns="13716" rIns="32004" bIns="13716" anchor="t">
            <a:spAutoFit/>
          </a:bodyPr>
          <a:lstStyle/>
          <a:p>
            <a:pPr algn="l"/>
            <a:r>
              <a:rPr sz="850" b="0" dirty="0">
                <a:solidFill>
                  <a:srgbClr val="232B34"/>
                </a:solidFill>
                <a:latin typeface="Arial"/>
              </a:rPr>
              <a:t>Mindfulness trains attention to the present moment. It can help me notice stress earlier, interrupt automatic reactions and return attention to the learning task (Tang, Hölzel &amp; Posner, 2015).</a:t>
            </a:r>
          </a:p>
        </p:txBody>
      </p:sp>
      <p:sp>
        <p:nvSpPr>
          <p:cNvPr id="57" name="TextBox 56"/>
          <p:cNvSpPr txBox="1"/>
          <p:nvPr/>
        </p:nvSpPr>
        <p:spPr>
          <a:xfrm>
            <a:off x="7296911" y="4179224"/>
            <a:ext cx="2788920" cy="164592"/>
          </a:xfrm>
          <a:prstGeom prst="rect">
            <a:avLst/>
          </a:prstGeom>
          <a:noFill/>
        </p:spPr>
        <p:txBody>
          <a:bodyPr wrap="square" lIns="32004" tIns="13716" rIns="32004" bIns="13716" anchor="t">
            <a:spAutoFit/>
          </a:bodyPr>
          <a:lstStyle/>
          <a:p>
            <a:pPr algn="l"/>
            <a:r>
              <a:rPr sz="900" b="1" dirty="0">
                <a:solidFill>
                  <a:srgbClr val="182F4E"/>
                </a:solidFill>
                <a:latin typeface="Arial"/>
              </a:rPr>
              <a:t>My learning routine</a:t>
            </a:r>
          </a:p>
        </p:txBody>
      </p:sp>
      <p:sp>
        <p:nvSpPr>
          <p:cNvPr id="58" name="TextBox 57"/>
          <p:cNvSpPr txBox="1"/>
          <p:nvPr/>
        </p:nvSpPr>
        <p:spPr>
          <a:xfrm>
            <a:off x="7296911" y="4754338"/>
            <a:ext cx="2834640" cy="126188"/>
          </a:xfrm>
          <a:prstGeom prst="rect">
            <a:avLst/>
          </a:prstGeom>
          <a:noFill/>
        </p:spPr>
        <p:txBody>
          <a:bodyPr wrap="square" lIns="36576" tIns="9144" rIns="36576" bIns="9144">
            <a:spAutoFit/>
          </a:bodyPr>
          <a:lstStyle/>
          <a:p>
            <a:pPr>
              <a:spcAft>
                <a:spcPts val="200"/>
              </a:spcAft>
              <a:defRPr sz="700">
                <a:solidFill>
                  <a:srgbClr val="232B34"/>
                </a:solidFill>
                <a:latin typeface="Arial"/>
              </a:defRPr>
            </a:pPr>
            <a:endParaRPr dirty="0"/>
          </a:p>
        </p:txBody>
      </p:sp>
      <p:sp>
        <p:nvSpPr>
          <p:cNvPr id="59" name="TextBox 58"/>
          <p:cNvSpPr txBox="1"/>
          <p:nvPr/>
        </p:nvSpPr>
        <p:spPr>
          <a:xfrm>
            <a:off x="7296911" y="4843984"/>
            <a:ext cx="2779776" cy="550920"/>
          </a:xfrm>
          <a:prstGeom prst="rect">
            <a:avLst/>
          </a:prstGeom>
          <a:noFill/>
        </p:spPr>
        <p:txBody>
          <a:bodyPr wrap="square" lIns="32004" tIns="13716" rIns="32004" bIns="13716" anchor="t">
            <a:spAutoFit/>
          </a:bodyPr>
          <a:lstStyle/>
          <a:p>
            <a:r>
              <a:rPr lang="en-US" sz="850" dirty="0">
                <a:solidFill>
                  <a:srgbClr val="232B34"/>
                </a:solidFill>
                <a:latin typeface="Arial"/>
              </a:rPr>
              <a:t>I would use a 2-minute breathing pause before difficult study, then review whether the strategy improved concentration. Mindfulness is useful, but it does not remove workload or external pressures.</a:t>
            </a:r>
          </a:p>
        </p:txBody>
      </p:sp>
      <p:sp>
        <p:nvSpPr>
          <p:cNvPr id="60" name="TextBox 59"/>
          <p:cNvSpPr txBox="1"/>
          <p:nvPr/>
        </p:nvSpPr>
        <p:spPr>
          <a:xfrm>
            <a:off x="7324344" y="5619122"/>
            <a:ext cx="2779776" cy="273921"/>
          </a:xfrm>
          <a:prstGeom prst="rect">
            <a:avLst/>
          </a:prstGeom>
          <a:noFill/>
        </p:spPr>
        <p:txBody>
          <a:bodyPr wrap="square" lIns="32004" tIns="13716" rIns="32004" bIns="13716" anchor="t">
            <a:spAutoFit/>
          </a:bodyPr>
          <a:lstStyle/>
          <a:p>
            <a:pPr algn="l"/>
            <a:r>
              <a:rPr sz="800" b="1" dirty="0">
                <a:solidFill>
                  <a:srgbClr val="188B8B"/>
                </a:solidFill>
                <a:latin typeface="Arial"/>
              </a:rPr>
              <a:t>Framework link: mindfulness supports Perceive; regulation supports Manage</a:t>
            </a:r>
          </a:p>
        </p:txBody>
      </p:sp>
      <p:sp>
        <p:nvSpPr>
          <p:cNvPr id="61" name="Rounded Rectangle 60"/>
          <p:cNvSpPr/>
          <p:nvPr/>
        </p:nvSpPr>
        <p:spPr>
          <a:xfrm>
            <a:off x="310896" y="6025896"/>
            <a:ext cx="10058400" cy="411480"/>
          </a:xfrm>
          <a:prstGeom prst="roundRect">
            <a:avLst/>
          </a:prstGeom>
          <a:solidFill>
            <a:srgbClr val="182F4E"/>
          </a:solidFill>
          <a:ln w="8890">
            <a:solidFill>
              <a:srgbClr val="D3DDE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2" name="TextBox 61"/>
          <p:cNvSpPr txBox="1"/>
          <p:nvPr/>
        </p:nvSpPr>
        <p:spPr>
          <a:xfrm>
            <a:off x="475488" y="6135624"/>
            <a:ext cx="1481328" cy="137160"/>
          </a:xfrm>
          <a:prstGeom prst="rect">
            <a:avLst/>
          </a:prstGeom>
          <a:noFill/>
        </p:spPr>
        <p:txBody>
          <a:bodyPr wrap="square" lIns="32004" tIns="13716" rIns="32004" bIns="13716" anchor="t">
            <a:spAutoFit/>
          </a:bodyPr>
          <a:lstStyle/>
          <a:p>
            <a:pPr algn="l"/>
            <a:r>
              <a:rPr sz="760" b="1">
                <a:solidFill>
                  <a:srgbClr val="F5B849"/>
                </a:solidFill>
                <a:latin typeface="Arial"/>
              </a:rPr>
              <a:t>PRACTICAL TAKEAWAY</a:t>
            </a:r>
          </a:p>
        </p:txBody>
      </p:sp>
      <p:sp>
        <p:nvSpPr>
          <p:cNvPr id="63" name="TextBox 62"/>
          <p:cNvSpPr txBox="1"/>
          <p:nvPr/>
        </p:nvSpPr>
        <p:spPr>
          <a:xfrm>
            <a:off x="1965960" y="6108192"/>
            <a:ext cx="8174736" cy="173736"/>
          </a:xfrm>
          <a:prstGeom prst="rect">
            <a:avLst/>
          </a:prstGeom>
          <a:noFill/>
        </p:spPr>
        <p:txBody>
          <a:bodyPr wrap="square" lIns="32004" tIns="13716" rIns="32004" bIns="13716" anchor="t">
            <a:spAutoFit/>
          </a:bodyPr>
          <a:lstStyle/>
          <a:p>
            <a:pPr algn="ctr"/>
            <a:r>
              <a:rPr sz="850" b="1">
                <a:solidFill>
                  <a:srgbClr val="FFFFFF"/>
                </a:solidFill>
                <a:latin typeface="Arial"/>
              </a:rPr>
              <a:t>Recognise emotion → understand its influence → regulate the response → choose an evidence-based action → reflect on the outcome.</a:t>
            </a:r>
          </a:p>
        </p:txBody>
      </p:sp>
      <p:sp>
        <p:nvSpPr>
          <p:cNvPr id="64" name="TextBox 63"/>
          <p:cNvSpPr txBox="1"/>
          <p:nvPr/>
        </p:nvSpPr>
        <p:spPr>
          <a:xfrm>
            <a:off x="356616" y="6565392"/>
            <a:ext cx="868680" cy="146304"/>
          </a:xfrm>
          <a:prstGeom prst="rect">
            <a:avLst/>
          </a:prstGeom>
          <a:noFill/>
        </p:spPr>
        <p:txBody>
          <a:bodyPr wrap="square" lIns="32004" tIns="13716" rIns="32004" bIns="13716" anchor="t">
            <a:spAutoFit/>
          </a:bodyPr>
          <a:lstStyle/>
          <a:p>
            <a:pPr algn="l"/>
            <a:r>
              <a:rPr sz="770" b="1">
                <a:solidFill>
                  <a:srgbClr val="182F4E"/>
                </a:solidFill>
                <a:latin typeface="Arial"/>
              </a:rPr>
              <a:t>REFERENCES</a:t>
            </a:r>
          </a:p>
        </p:txBody>
      </p:sp>
      <p:sp>
        <p:nvSpPr>
          <p:cNvPr id="65" name="TextBox 64"/>
          <p:cNvSpPr txBox="1"/>
          <p:nvPr/>
        </p:nvSpPr>
        <p:spPr>
          <a:xfrm>
            <a:off x="1234440" y="6528816"/>
            <a:ext cx="9089136" cy="350865"/>
          </a:xfrm>
          <a:prstGeom prst="rect">
            <a:avLst/>
          </a:prstGeom>
          <a:noFill/>
        </p:spPr>
        <p:txBody>
          <a:bodyPr wrap="square" lIns="32004" tIns="13716" rIns="32004" bIns="13716" anchor="t">
            <a:spAutoFit/>
          </a:bodyPr>
          <a:lstStyle/>
          <a:p>
            <a:pPr algn="l"/>
            <a:r>
              <a:rPr sz="700" b="0" dirty="0">
                <a:solidFill>
                  <a:srgbClr val="525E6A"/>
                </a:solidFill>
                <a:latin typeface="Arial"/>
              </a:rPr>
              <a:t>Mayer, J.D., Salovey, P. &amp; Caruso, D.R. (2004) ‘Emotional intelligence: Theory, findings, and implications’, Psychological Inquiry, 15(3), pp. 197–215.  </a:t>
            </a:r>
            <a:endParaRPr lang="en-GB" sz="700" b="0" dirty="0">
              <a:solidFill>
                <a:srgbClr val="525E6A"/>
              </a:solidFill>
              <a:latin typeface="Arial"/>
            </a:endParaRPr>
          </a:p>
          <a:p>
            <a:pPr algn="l"/>
            <a:r>
              <a:rPr sz="700" b="0" dirty="0">
                <a:solidFill>
                  <a:srgbClr val="525E6A"/>
                </a:solidFill>
                <a:latin typeface="Arial"/>
              </a:rPr>
              <a:t>MacCann, C. et al. (2020) ‘Emotional intelligence predicts academic performance: A meta-analysis’, Psychological Bulletin, 146(2), pp. 150–186.  </a:t>
            </a:r>
            <a:endParaRPr lang="en-GB" sz="700" b="0" dirty="0">
              <a:solidFill>
                <a:srgbClr val="525E6A"/>
              </a:solidFill>
              <a:latin typeface="Arial"/>
            </a:endParaRPr>
          </a:p>
          <a:p>
            <a:pPr algn="l"/>
            <a:r>
              <a:rPr sz="700" b="0" dirty="0">
                <a:solidFill>
                  <a:srgbClr val="525E6A"/>
                </a:solidFill>
                <a:latin typeface="Arial"/>
              </a:rPr>
              <a:t>Tang, Y.-Y., Hölzel, B.K. &amp; Posner, M.I. (2015) ‘The neuroscience of mindfulness meditation’, Nature Reviews Neuroscience, 16, pp. 213–225.</a:t>
            </a:r>
          </a:p>
        </p:txBody>
      </p:sp>
      <p:sp>
        <p:nvSpPr>
          <p:cNvPr id="66" name="TextBox 65"/>
          <p:cNvSpPr txBox="1"/>
          <p:nvPr/>
        </p:nvSpPr>
        <p:spPr>
          <a:xfrm>
            <a:off x="335280" y="7295388"/>
            <a:ext cx="9966960" cy="135422"/>
          </a:xfrm>
          <a:prstGeom prst="rect">
            <a:avLst/>
          </a:prstGeom>
          <a:noFill/>
        </p:spPr>
        <p:txBody>
          <a:bodyPr wrap="square" lIns="32004" tIns="13716" rIns="32004" bIns="13716" anchor="t">
            <a:spAutoFit/>
          </a:bodyPr>
          <a:lstStyle/>
          <a:p>
            <a:pPr algn="ctr"/>
            <a:r>
              <a:rPr sz="700" b="0" dirty="0">
                <a:solidFill>
                  <a:srgbClr val="525E6A"/>
                </a:solidFill>
                <a:latin typeface="Arial"/>
              </a:rPr>
              <a:t>BA (Hons) Leadership and Management Skills for the Workplace • Developing Emotional Intelligence Skills • C1 Individual Poster Presentation • Lecturers: Nishi Ramsurrun / Abdallah Naser</a:t>
            </a:r>
          </a:p>
        </p:txBody>
      </p:sp>
      <p:sp>
        <p:nvSpPr>
          <p:cNvPr id="71" name="Oval 70">
            <a:extLst>
              <a:ext uri="{FF2B5EF4-FFF2-40B4-BE49-F238E27FC236}">
                <a16:creationId xmlns:a16="http://schemas.microsoft.com/office/drawing/2014/main" id="{C52B57A8-40F0-7270-A1A7-AE1A0C537830}"/>
              </a:ext>
            </a:extLst>
          </p:cNvPr>
          <p:cNvSpPr/>
          <p:nvPr/>
        </p:nvSpPr>
        <p:spPr>
          <a:xfrm>
            <a:off x="5568696" y="1040678"/>
            <a:ext cx="310896" cy="310896"/>
          </a:xfrm>
          <a:prstGeom prst="ellipse">
            <a:avLst/>
          </a:prstGeom>
          <a:solidFill>
            <a:srgbClr val="188B8B"/>
          </a:solidFill>
          <a:ln>
            <a:solidFill>
              <a:srgbClr val="188B8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3" name="TextBox 72">
            <a:extLst>
              <a:ext uri="{FF2B5EF4-FFF2-40B4-BE49-F238E27FC236}">
                <a16:creationId xmlns:a16="http://schemas.microsoft.com/office/drawing/2014/main" id="{D851A6DC-704F-0FCC-EB49-DA2C9BC5A61E}"/>
              </a:ext>
            </a:extLst>
          </p:cNvPr>
          <p:cNvSpPr txBox="1"/>
          <p:nvPr/>
        </p:nvSpPr>
        <p:spPr>
          <a:xfrm>
            <a:off x="5571744" y="1074419"/>
            <a:ext cx="310896" cy="215444"/>
          </a:xfrm>
          <a:prstGeom prst="rect">
            <a:avLst/>
          </a:prstGeom>
          <a:noFill/>
        </p:spPr>
        <p:txBody>
          <a:bodyPr wrap="square" lIns="0" tIns="0" rIns="0" bIns="0" anchor="ctr">
            <a:spAutoFit/>
          </a:bodyPr>
          <a:lstStyle/>
          <a:p>
            <a:pPr algn="ctr"/>
            <a:r>
              <a:rPr sz="1400" b="1" dirty="0">
                <a:solidFill>
                  <a:srgbClr val="FFFFFF"/>
                </a:solidFill>
                <a:latin typeface="Arial"/>
              </a:rPr>
              <a:t>↗</a:t>
            </a:r>
          </a:p>
        </p:txBody>
      </p:sp>
      <p:sp>
        <p:nvSpPr>
          <p:cNvPr id="75" name="Oval 74">
            <a:extLst>
              <a:ext uri="{FF2B5EF4-FFF2-40B4-BE49-F238E27FC236}">
                <a16:creationId xmlns:a16="http://schemas.microsoft.com/office/drawing/2014/main" id="{BFD25F6F-EA1C-FC14-9501-7FC4D04E53F8}"/>
              </a:ext>
            </a:extLst>
          </p:cNvPr>
          <p:cNvSpPr/>
          <p:nvPr/>
        </p:nvSpPr>
        <p:spPr>
          <a:xfrm>
            <a:off x="457962" y="1043178"/>
            <a:ext cx="409194" cy="314706"/>
          </a:xfrm>
          <a:prstGeom prst="ellipse">
            <a:avLst/>
          </a:prstGeom>
          <a:solidFill>
            <a:srgbClr val="188B8B"/>
          </a:solidFill>
          <a:ln>
            <a:solidFill>
              <a:srgbClr val="188B8B"/>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100" b="1" dirty="0"/>
              <a:t>EI</a:t>
            </a:r>
            <a:endParaRPr lang="en-GB" sz="1100" b="1" dirty="0"/>
          </a:p>
        </p:txBody>
      </p:sp>
      <p:pic>
        <p:nvPicPr>
          <p:cNvPr id="81" name="Picture 80">
            <a:extLst>
              <a:ext uri="{FF2B5EF4-FFF2-40B4-BE49-F238E27FC236}">
                <a16:creationId xmlns:a16="http://schemas.microsoft.com/office/drawing/2014/main" id="{1318096F-8467-5CCD-AACC-872AD9F289CC}"/>
              </a:ext>
            </a:extLst>
          </p:cNvPr>
          <p:cNvPicPr>
            <a:picLocks noChangeAspect="1"/>
          </p:cNvPicPr>
          <p:nvPr/>
        </p:nvPicPr>
        <p:blipFill>
          <a:blip r:embed="rId3"/>
          <a:stretch>
            <a:fillRect/>
          </a:stretch>
        </p:blipFill>
        <p:spPr>
          <a:xfrm>
            <a:off x="7324344" y="3136392"/>
            <a:ext cx="323116" cy="377985"/>
          </a:xfrm>
          <a:prstGeom prst="rect">
            <a:avLst/>
          </a:prstGeom>
        </p:spPr>
      </p:pic>
      <p:sp>
        <p:nvSpPr>
          <p:cNvPr id="87" name="TextBox 86">
            <a:extLst>
              <a:ext uri="{FF2B5EF4-FFF2-40B4-BE49-F238E27FC236}">
                <a16:creationId xmlns:a16="http://schemas.microsoft.com/office/drawing/2014/main" id="{A76FD447-6F44-B5BC-EDE6-C109567463AD}"/>
              </a:ext>
            </a:extLst>
          </p:cNvPr>
          <p:cNvSpPr txBox="1"/>
          <p:nvPr/>
        </p:nvSpPr>
        <p:spPr>
          <a:xfrm>
            <a:off x="3918204" y="4040473"/>
            <a:ext cx="2779776" cy="553998"/>
          </a:xfrm>
          <a:prstGeom prst="rect">
            <a:avLst/>
          </a:prstGeom>
          <a:noFill/>
        </p:spPr>
        <p:txBody>
          <a:bodyPr wrap="square" lIns="0" tIns="0" rIns="0" bIns="0" anchor="t">
            <a:spAutoFit/>
          </a:bodyPr>
          <a:lstStyle/>
          <a:p>
            <a:pPr algn="l"/>
            <a:r>
              <a:rPr sz="900" b="0" dirty="0">
                <a:solidFill>
                  <a:srgbClr val="232B34"/>
                </a:solidFill>
                <a:latin typeface="Arial"/>
              </a:rPr>
              <a:t>EI is positively associated with academic performance, partly because students can regulate emotions, manage relationships and maintain goal-directed </a:t>
            </a:r>
            <a:r>
              <a:rPr sz="900" b="0" dirty="0" err="1">
                <a:solidFill>
                  <a:srgbClr val="232B34"/>
                </a:solidFill>
                <a:latin typeface="Arial"/>
              </a:rPr>
              <a:t>behaviour</a:t>
            </a:r>
            <a:r>
              <a:rPr sz="900" b="0" dirty="0">
                <a:solidFill>
                  <a:srgbClr val="232B34"/>
                </a:solidFill>
                <a:latin typeface="Arial"/>
              </a:rPr>
              <a:t> (MacCann et al., 2020).</a:t>
            </a:r>
          </a:p>
        </p:txBody>
      </p:sp>
      <p:sp>
        <p:nvSpPr>
          <p:cNvPr id="89" name="Rounded Rectangle 36">
            <a:extLst>
              <a:ext uri="{FF2B5EF4-FFF2-40B4-BE49-F238E27FC236}">
                <a16:creationId xmlns:a16="http://schemas.microsoft.com/office/drawing/2014/main" id="{E0C595AA-5C2C-F6FC-470F-0EFD44CCC706}"/>
              </a:ext>
            </a:extLst>
          </p:cNvPr>
          <p:cNvSpPr/>
          <p:nvPr/>
        </p:nvSpPr>
        <p:spPr>
          <a:xfrm>
            <a:off x="3934207" y="3642931"/>
            <a:ext cx="768094" cy="352424"/>
          </a:xfrm>
          <a:prstGeom prst="roundRect">
            <a:avLst/>
          </a:prstGeom>
          <a:solidFill>
            <a:srgbClr val="FFFFFF"/>
          </a:solidFill>
          <a:ln w="10160">
            <a:solidFill>
              <a:srgbClr val="CDDC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
        <p:nvSpPr>
          <p:cNvPr id="91" name="Rounded Rectangle 39">
            <a:extLst>
              <a:ext uri="{FF2B5EF4-FFF2-40B4-BE49-F238E27FC236}">
                <a16:creationId xmlns:a16="http://schemas.microsoft.com/office/drawing/2014/main" id="{6E311821-A29E-FE97-A910-768785B1B787}"/>
              </a:ext>
            </a:extLst>
          </p:cNvPr>
          <p:cNvSpPr/>
          <p:nvPr/>
        </p:nvSpPr>
        <p:spPr>
          <a:xfrm>
            <a:off x="4752594" y="3635603"/>
            <a:ext cx="832104" cy="356775"/>
          </a:xfrm>
          <a:prstGeom prst="roundRect">
            <a:avLst/>
          </a:prstGeom>
          <a:solidFill>
            <a:srgbClr val="FFFFFF"/>
          </a:solidFill>
          <a:ln w="10160">
            <a:solidFill>
              <a:srgbClr val="CDDC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3" name="Rounded Rectangle 42">
            <a:extLst>
              <a:ext uri="{FF2B5EF4-FFF2-40B4-BE49-F238E27FC236}">
                <a16:creationId xmlns:a16="http://schemas.microsoft.com/office/drawing/2014/main" id="{C7732459-8030-4A97-9B0A-11F4A36BD6D5}"/>
              </a:ext>
            </a:extLst>
          </p:cNvPr>
          <p:cNvSpPr/>
          <p:nvPr/>
        </p:nvSpPr>
        <p:spPr>
          <a:xfrm>
            <a:off x="5637276" y="3635018"/>
            <a:ext cx="832104" cy="361439"/>
          </a:xfrm>
          <a:prstGeom prst="roundRect">
            <a:avLst/>
          </a:prstGeom>
          <a:solidFill>
            <a:srgbClr val="FFFFFF"/>
          </a:solidFill>
          <a:ln w="10160">
            <a:solidFill>
              <a:srgbClr val="CDDC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95" name="Picture 94">
            <a:extLst>
              <a:ext uri="{FF2B5EF4-FFF2-40B4-BE49-F238E27FC236}">
                <a16:creationId xmlns:a16="http://schemas.microsoft.com/office/drawing/2014/main" id="{0333BA19-AF51-4509-4536-BAE722A77326}"/>
              </a:ext>
            </a:extLst>
          </p:cNvPr>
          <p:cNvPicPr>
            <a:picLocks noChangeAspect="1"/>
          </p:cNvPicPr>
          <p:nvPr/>
        </p:nvPicPr>
        <p:blipFill>
          <a:blip r:embed="rId4"/>
          <a:stretch>
            <a:fillRect/>
          </a:stretch>
        </p:blipFill>
        <p:spPr>
          <a:xfrm>
            <a:off x="4085043" y="3644812"/>
            <a:ext cx="451143" cy="188992"/>
          </a:xfrm>
          <a:prstGeom prst="rect">
            <a:avLst/>
          </a:prstGeom>
        </p:spPr>
      </p:pic>
      <p:pic>
        <p:nvPicPr>
          <p:cNvPr id="97" name="Picture 96">
            <a:extLst>
              <a:ext uri="{FF2B5EF4-FFF2-40B4-BE49-F238E27FC236}">
                <a16:creationId xmlns:a16="http://schemas.microsoft.com/office/drawing/2014/main" id="{FC3A3810-020C-BF22-CD11-98F273861EBA}"/>
              </a:ext>
            </a:extLst>
          </p:cNvPr>
          <p:cNvPicPr>
            <a:picLocks noChangeAspect="1"/>
          </p:cNvPicPr>
          <p:nvPr/>
        </p:nvPicPr>
        <p:blipFill>
          <a:blip r:embed="rId5"/>
          <a:stretch>
            <a:fillRect/>
          </a:stretch>
        </p:blipFill>
        <p:spPr>
          <a:xfrm>
            <a:off x="4099534" y="3762083"/>
            <a:ext cx="401600" cy="224896"/>
          </a:xfrm>
          <a:prstGeom prst="rect">
            <a:avLst/>
          </a:prstGeom>
        </p:spPr>
      </p:pic>
      <p:pic>
        <p:nvPicPr>
          <p:cNvPr id="99" name="Picture 98">
            <a:extLst>
              <a:ext uri="{FF2B5EF4-FFF2-40B4-BE49-F238E27FC236}">
                <a16:creationId xmlns:a16="http://schemas.microsoft.com/office/drawing/2014/main" id="{EB2CF9E1-E108-2593-9B80-B1FC40B79AF6}"/>
              </a:ext>
            </a:extLst>
          </p:cNvPr>
          <p:cNvPicPr>
            <a:picLocks noChangeAspect="1"/>
          </p:cNvPicPr>
          <p:nvPr/>
        </p:nvPicPr>
        <p:blipFill>
          <a:blip r:embed="rId6"/>
          <a:stretch>
            <a:fillRect/>
          </a:stretch>
        </p:blipFill>
        <p:spPr>
          <a:xfrm>
            <a:off x="4778468" y="3647018"/>
            <a:ext cx="780356" cy="182896"/>
          </a:xfrm>
          <a:prstGeom prst="rect">
            <a:avLst/>
          </a:prstGeom>
        </p:spPr>
      </p:pic>
      <p:pic>
        <p:nvPicPr>
          <p:cNvPr id="103" name="Picture 102">
            <a:extLst>
              <a:ext uri="{FF2B5EF4-FFF2-40B4-BE49-F238E27FC236}">
                <a16:creationId xmlns:a16="http://schemas.microsoft.com/office/drawing/2014/main" id="{39579482-28C5-09C3-EC74-B12F96830BF7}"/>
              </a:ext>
            </a:extLst>
          </p:cNvPr>
          <p:cNvPicPr>
            <a:picLocks noChangeAspect="1"/>
          </p:cNvPicPr>
          <p:nvPr/>
        </p:nvPicPr>
        <p:blipFill>
          <a:blip r:embed="rId7"/>
          <a:stretch>
            <a:fillRect/>
          </a:stretch>
        </p:blipFill>
        <p:spPr>
          <a:xfrm>
            <a:off x="4933151" y="3742387"/>
            <a:ext cx="400837" cy="267359"/>
          </a:xfrm>
          <a:prstGeom prst="rect">
            <a:avLst/>
          </a:prstGeom>
        </p:spPr>
      </p:pic>
      <p:pic>
        <p:nvPicPr>
          <p:cNvPr id="105" name="Picture 104">
            <a:extLst>
              <a:ext uri="{FF2B5EF4-FFF2-40B4-BE49-F238E27FC236}">
                <a16:creationId xmlns:a16="http://schemas.microsoft.com/office/drawing/2014/main" id="{5EB6DA6E-BA63-5B38-986D-3A4C38E9BA08}"/>
              </a:ext>
            </a:extLst>
          </p:cNvPr>
          <p:cNvPicPr>
            <a:picLocks noChangeAspect="1"/>
          </p:cNvPicPr>
          <p:nvPr/>
        </p:nvPicPr>
        <p:blipFill>
          <a:blip r:embed="rId8"/>
          <a:stretch>
            <a:fillRect/>
          </a:stretch>
        </p:blipFill>
        <p:spPr>
          <a:xfrm>
            <a:off x="5661559" y="3635119"/>
            <a:ext cx="780356" cy="182896"/>
          </a:xfrm>
          <a:prstGeom prst="rect">
            <a:avLst/>
          </a:prstGeom>
        </p:spPr>
      </p:pic>
      <p:pic>
        <p:nvPicPr>
          <p:cNvPr id="107" name="Picture 106">
            <a:extLst>
              <a:ext uri="{FF2B5EF4-FFF2-40B4-BE49-F238E27FC236}">
                <a16:creationId xmlns:a16="http://schemas.microsoft.com/office/drawing/2014/main" id="{7212B4B5-EAC9-26B2-767F-93849FC31208}"/>
              </a:ext>
            </a:extLst>
          </p:cNvPr>
          <p:cNvPicPr>
            <a:picLocks noChangeAspect="1"/>
          </p:cNvPicPr>
          <p:nvPr/>
        </p:nvPicPr>
        <p:blipFill>
          <a:blip r:embed="rId9"/>
          <a:stretch>
            <a:fillRect/>
          </a:stretch>
        </p:blipFill>
        <p:spPr>
          <a:xfrm>
            <a:off x="5746622" y="3726068"/>
            <a:ext cx="563119" cy="288971"/>
          </a:xfrm>
          <a:prstGeom prst="rect">
            <a:avLst/>
          </a:prstGeom>
        </p:spPr>
      </p:pic>
      <p:sp>
        <p:nvSpPr>
          <p:cNvPr id="109" name="Oval 108">
            <a:extLst>
              <a:ext uri="{FF2B5EF4-FFF2-40B4-BE49-F238E27FC236}">
                <a16:creationId xmlns:a16="http://schemas.microsoft.com/office/drawing/2014/main" id="{5C970A7F-034A-2983-BCF3-DA6DA3243B18}"/>
              </a:ext>
            </a:extLst>
          </p:cNvPr>
          <p:cNvSpPr/>
          <p:nvPr/>
        </p:nvSpPr>
        <p:spPr>
          <a:xfrm>
            <a:off x="7336536" y="4341068"/>
            <a:ext cx="345948" cy="282986"/>
          </a:xfrm>
          <a:prstGeom prst="ellipse">
            <a:avLst/>
          </a:prstGeom>
          <a:solidFill>
            <a:srgbClr val="188B8B"/>
          </a:solidFill>
          <a:ln>
            <a:solidFill>
              <a:srgbClr val="188B8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1" name="TextBox 110">
            <a:extLst>
              <a:ext uri="{FF2B5EF4-FFF2-40B4-BE49-F238E27FC236}">
                <a16:creationId xmlns:a16="http://schemas.microsoft.com/office/drawing/2014/main" id="{0BB9E522-E0E8-E23D-0809-45ED3022138A}"/>
              </a:ext>
            </a:extLst>
          </p:cNvPr>
          <p:cNvSpPr txBox="1"/>
          <p:nvPr/>
        </p:nvSpPr>
        <p:spPr>
          <a:xfrm>
            <a:off x="7331963" y="4438888"/>
            <a:ext cx="347472" cy="109728"/>
          </a:xfrm>
          <a:prstGeom prst="rect">
            <a:avLst/>
          </a:prstGeom>
          <a:noFill/>
        </p:spPr>
        <p:txBody>
          <a:bodyPr wrap="square" lIns="0" tIns="0" rIns="0" bIns="0" anchor="t">
            <a:spAutoFit/>
          </a:bodyPr>
          <a:lstStyle/>
          <a:p>
            <a:pPr algn="ctr"/>
            <a:r>
              <a:rPr sz="750" b="1" dirty="0">
                <a:solidFill>
                  <a:srgbClr val="FFFFFF"/>
                </a:solidFill>
                <a:latin typeface="Arial"/>
              </a:rPr>
              <a:t>1</a:t>
            </a:r>
          </a:p>
        </p:txBody>
      </p:sp>
      <p:sp>
        <p:nvSpPr>
          <p:cNvPr id="113" name="TextBox 112">
            <a:extLst>
              <a:ext uri="{FF2B5EF4-FFF2-40B4-BE49-F238E27FC236}">
                <a16:creationId xmlns:a16="http://schemas.microsoft.com/office/drawing/2014/main" id="{D7015AAB-64F0-1E1D-C453-DD02C82FD1F3}"/>
              </a:ext>
            </a:extLst>
          </p:cNvPr>
          <p:cNvSpPr txBox="1"/>
          <p:nvPr/>
        </p:nvSpPr>
        <p:spPr>
          <a:xfrm>
            <a:off x="7266432" y="4666726"/>
            <a:ext cx="493776" cy="137160"/>
          </a:xfrm>
          <a:prstGeom prst="rect">
            <a:avLst/>
          </a:prstGeom>
          <a:noFill/>
        </p:spPr>
        <p:txBody>
          <a:bodyPr wrap="square" lIns="0" tIns="0" rIns="0" bIns="0" anchor="t">
            <a:spAutoFit/>
          </a:bodyPr>
          <a:lstStyle/>
          <a:p>
            <a:pPr algn="ctr"/>
            <a:r>
              <a:rPr sz="640" b="1" dirty="0">
                <a:solidFill>
                  <a:srgbClr val="182F4E"/>
                </a:solidFill>
                <a:latin typeface="Arial"/>
              </a:rPr>
              <a:t>NOTICE</a:t>
            </a:r>
          </a:p>
        </p:txBody>
      </p:sp>
      <p:sp>
        <p:nvSpPr>
          <p:cNvPr id="115" name="TextBox 114">
            <a:extLst>
              <a:ext uri="{FF2B5EF4-FFF2-40B4-BE49-F238E27FC236}">
                <a16:creationId xmlns:a16="http://schemas.microsoft.com/office/drawing/2014/main" id="{911810B0-2F19-A729-F945-61D608BEBD6A}"/>
              </a:ext>
            </a:extLst>
          </p:cNvPr>
          <p:cNvSpPr txBox="1"/>
          <p:nvPr/>
        </p:nvSpPr>
        <p:spPr>
          <a:xfrm>
            <a:off x="7695184" y="4425792"/>
            <a:ext cx="228600" cy="109728"/>
          </a:xfrm>
          <a:prstGeom prst="rect">
            <a:avLst/>
          </a:prstGeom>
          <a:noFill/>
        </p:spPr>
        <p:txBody>
          <a:bodyPr wrap="square" lIns="0" tIns="0" rIns="0" bIns="0" anchor="t">
            <a:spAutoFit/>
          </a:bodyPr>
          <a:lstStyle/>
          <a:p>
            <a:pPr algn="ctr"/>
            <a:r>
              <a:rPr sz="900" b="1" dirty="0">
                <a:solidFill>
                  <a:srgbClr val="586573"/>
                </a:solidFill>
                <a:latin typeface="Arial"/>
              </a:rPr>
              <a:t>→</a:t>
            </a:r>
          </a:p>
        </p:txBody>
      </p:sp>
      <p:sp>
        <p:nvSpPr>
          <p:cNvPr id="117" name="Oval 116">
            <a:extLst>
              <a:ext uri="{FF2B5EF4-FFF2-40B4-BE49-F238E27FC236}">
                <a16:creationId xmlns:a16="http://schemas.microsoft.com/office/drawing/2014/main" id="{EBC8A922-EC90-7F13-E82D-C0C94739DE1F}"/>
              </a:ext>
            </a:extLst>
          </p:cNvPr>
          <p:cNvSpPr/>
          <p:nvPr/>
        </p:nvSpPr>
        <p:spPr>
          <a:xfrm>
            <a:off x="7923784" y="4330923"/>
            <a:ext cx="345948" cy="295942"/>
          </a:xfrm>
          <a:prstGeom prst="ellipse">
            <a:avLst/>
          </a:prstGeom>
          <a:solidFill>
            <a:srgbClr val="188B8B"/>
          </a:solidFill>
          <a:ln>
            <a:solidFill>
              <a:srgbClr val="188B8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9" name="Oval 118">
            <a:extLst>
              <a:ext uri="{FF2B5EF4-FFF2-40B4-BE49-F238E27FC236}">
                <a16:creationId xmlns:a16="http://schemas.microsoft.com/office/drawing/2014/main" id="{2D54B88F-5A89-1330-903C-91A737402955}"/>
              </a:ext>
            </a:extLst>
          </p:cNvPr>
          <p:cNvSpPr/>
          <p:nvPr/>
        </p:nvSpPr>
        <p:spPr>
          <a:xfrm>
            <a:off x="8540496" y="4319441"/>
            <a:ext cx="345948" cy="315992"/>
          </a:xfrm>
          <a:prstGeom prst="ellipse">
            <a:avLst/>
          </a:prstGeom>
          <a:solidFill>
            <a:srgbClr val="188B8B"/>
          </a:solidFill>
          <a:ln>
            <a:solidFill>
              <a:srgbClr val="188B8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1" name="Oval 120">
            <a:extLst>
              <a:ext uri="{FF2B5EF4-FFF2-40B4-BE49-F238E27FC236}">
                <a16:creationId xmlns:a16="http://schemas.microsoft.com/office/drawing/2014/main" id="{1712662B-90EF-5F7A-1649-14AB66DB0D6C}"/>
              </a:ext>
            </a:extLst>
          </p:cNvPr>
          <p:cNvSpPr/>
          <p:nvPr/>
        </p:nvSpPr>
        <p:spPr>
          <a:xfrm>
            <a:off x="9143999" y="4310872"/>
            <a:ext cx="347472" cy="310496"/>
          </a:xfrm>
          <a:prstGeom prst="ellipse">
            <a:avLst/>
          </a:prstGeom>
          <a:solidFill>
            <a:srgbClr val="188B8B"/>
          </a:solidFill>
          <a:ln>
            <a:solidFill>
              <a:srgbClr val="188B8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3" name="TextBox 122">
            <a:extLst>
              <a:ext uri="{FF2B5EF4-FFF2-40B4-BE49-F238E27FC236}">
                <a16:creationId xmlns:a16="http://schemas.microsoft.com/office/drawing/2014/main" id="{361464E9-4D43-41F3-E543-AFBD82BEA26D}"/>
              </a:ext>
            </a:extLst>
          </p:cNvPr>
          <p:cNvSpPr txBox="1"/>
          <p:nvPr/>
        </p:nvSpPr>
        <p:spPr>
          <a:xfrm>
            <a:off x="8311896" y="4407692"/>
            <a:ext cx="228600" cy="109728"/>
          </a:xfrm>
          <a:prstGeom prst="rect">
            <a:avLst/>
          </a:prstGeom>
          <a:noFill/>
        </p:spPr>
        <p:txBody>
          <a:bodyPr wrap="square" lIns="0" tIns="0" rIns="0" bIns="0" anchor="t">
            <a:spAutoFit/>
          </a:bodyPr>
          <a:lstStyle/>
          <a:p>
            <a:pPr algn="ctr"/>
            <a:r>
              <a:rPr sz="900" b="1" dirty="0">
                <a:solidFill>
                  <a:srgbClr val="586573"/>
                </a:solidFill>
                <a:latin typeface="Arial"/>
              </a:rPr>
              <a:t>→</a:t>
            </a:r>
          </a:p>
        </p:txBody>
      </p:sp>
      <p:sp>
        <p:nvSpPr>
          <p:cNvPr id="125" name="TextBox 124">
            <a:extLst>
              <a:ext uri="{FF2B5EF4-FFF2-40B4-BE49-F238E27FC236}">
                <a16:creationId xmlns:a16="http://schemas.microsoft.com/office/drawing/2014/main" id="{A525B531-086B-B975-C656-3ADBBCCFAEA6}"/>
              </a:ext>
            </a:extLst>
          </p:cNvPr>
          <p:cNvSpPr txBox="1"/>
          <p:nvPr/>
        </p:nvSpPr>
        <p:spPr>
          <a:xfrm>
            <a:off x="8915399" y="4412765"/>
            <a:ext cx="228600" cy="109728"/>
          </a:xfrm>
          <a:prstGeom prst="rect">
            <a:avLst/>
          </a:prstGeom>
          <a:noFill/>
        </p:spPr>
        <p:txBody>
          <a:bodyPr wrap="square" lIns="0" tIns="0" rIns="0" bIns="0" anchor="t">
            <a:spAutoFit/>
          </a:bodyPr>
          <a:lstStyle/>
          <a:p>
            <a:pPr algn="ctr"/>
            <a:r>
              <a:rPr sz="900" b="1" dirty="0">
                <a:solidFill>
                  <a:srgbClr val="586573"/>
                </a:solidFill>
                <a:latin typeface="Arial"/>
              </a:rPr>
              <a:t>→</a:t>
            </a:r>
          </a:p>
        </p:txBody>
      </p:sp>
      <p:sp>
        <p:nvSpPr>
          <p:cNvPr id="127" name="TextBox 126">
            <a:extLst>
              <a:ext uri="{FF2B5EF4-FFF2-40B4-BE49-F238E27FC236}">
                <a16:creationId xmlns:a16="http://schemas.microsoft.com/office/drawing/2014/main" id="{2F8A8A7D-9816-6621-7126-B7B25F08EF82}"/>
              </a:ext>
            </a:extLst>
          </p:cNvPr>
          <p:cNvSpPr txBox="1"/>
          <p:nvPr/>
        </p:nvSpPr>
        <p:spPr>
          <a:xfrm>
            <a:off x="7928356" y="4427481"/>
            <a:ext cx="347472" cy="109728"/>
          </a:xfrm>
          <a:prstGeom prst="rect">
            <a:avLst/>
          </a:prstGeom>
          <a:noFill/>
        </p:spPr>
        <p:txBody>
          <a:bodyPr wrap="square" lIns="0" tIns="0" rIns="0" bIns="0" anchor="t">
            <a:spAutoFit/>
          </a:bodyPr>
          <a:lstStyle/>
          <a:p>
            <a:pPr algn="ctr"/>
            <a:r>
              <a:rPr sz="750" b="1" dirty="0">
                <a:solidFill>
                  <a:srgbClr val="FFFFFF"/>
                </a:solidFill>
                <a:latin typeface="Arial"/>
              </a:rPr>
              <a:t>2</a:t>
            </a:r>
          </a:p>
        </p:txBody>
      </p:sp>
      <p:sp>
        <p:nvSpPr>
          <p:cNvPr id="129" name="TextBox 128">
            <a:extLst>
              <a:ext uri="{FF2B5EF4-FFF2-40B4-BE49-F238E27FC236}">
                <a16:creationId xmlns:a16="http://schemas.microsoft.com/office/drawing/2014/main" id="{DD1E6C08-AB31-55E4-A404-22C265C3CE43}"/>
              </a:ext>
            </a:extLst>
          </p:cNvPr>
          <p:cNvSpPr txBox="1"/>
          <p:nvPr/>
        </p:nvSpPr>
        <p:spPr>
          <a:xfrm>
            <a:off x="8538972" y="4412765"/>
            <a:ext cx="347472" cy="109728"/>
          </a:xfrm>
          <a:prstGeom prst="rect">
            <a:avLst/>
          </a:prstGeom>
          <a:noFill/>
        </p:spPr>
        <p:txBody>
          <a:bodyPr wrap="square" lIns="0" tIns="0" rIns="0" bIns="0" anchor="t">
            <a:spAutoFit/>
          </a:bodyPr>
          <a:lstStyle/>
          <a:p>
            <a:pPr algn="ctr"/>
            <a:r>
              <a:rPr sz="750" b="1" dirty="0">
                <a:solidFill>
                  <a:srgbClr val="FFFFFF"/>
                </a:solidFill>
                <a:latin typeface="Arial"/>
              </a:rPr>
              <a:t>3</a:t>
            </a:r>
          </a:p>
        </p:txBody>
      </p:sp>
      <p:sp>
        <p:nvSpPr>
          <p:cNvPr id="131" name="TextBox 130">
            <a:extLst>
              <a:ext uri="{FF2B5EF4-FFF2-40B4-BE49-F238E27FC236}">
                <a16:creationId xmlns:a16="http://schemas.microsoft.com/office/drawing/2014/main" id="{B44F2C78-E74D-BE1E-5674-925C84598629}"/>
              </a:ext>
            </a:extLst>
          </p:cNvPr>
          <p:cNvSpPr txBox="1"/>
          <p:nvPr/>
        </p:nvSpPr>
        <p:spPr>
          <a:xfrm>
            <a:off x="9143999" y="4407692"/>
            <a:ext cx="347472" cy="109728"/>
          </a:xfrm>
          <a:prstGeom prst="rect">
            <a:avLst/>
          </a:prstGeom>
          <a:noFill/>
        </p:spPr>
        <p:txBody>
          <a:bodyPr wrap="square" lIns="0" tIns="0" rIns="0" bIns="0" anchor="t">
            <a:spAutoFit/>
          </a:bodyPr>
          <a:lstStyle/>
          <a:p>
            <a:pPr algn="ctr"/>
            <a:r>
              <a:rPr sz="750" b="1" dirty="0">
                <a:solidFill>
                  <a:srgbClr val="FFFFFF"/>
                </a:solidFill>
                <a:latin typeface="Arial"/>
              </a:rPr>
              <a:t>4</a:t>
            </a:r>
          </a:p>
        </p:txBody>
      </p:sp>
      <p:sp>
        <p:nvSpPr>
          <p:cNvPr id="133" name="TextBox 132">
            <a:extLst>
              <a:ext uri="{FF2B5EF4-FFF2-40B4-BE49-F238E27FC236}">
                <a16:creationId xmlns:a16="http://schemas.microsoft.com/office/drawing/2014/main" id="{06281EEB-19E8-A534-A57A-179B132DF3DD}"/>
              </a:ext>
            </a:extLst>
          </p:cNvPr>
          <p:cNvSpPr txBox="1"/>
          <p:nvPr/>
        </p:nvSpPr>
        <p:spPr>
          <a:xfrm>
            <a:off x="7849615" y="4661498"/>
            <a:ext cx="493776" cy="137160"/>
          </a:xfrm>
          <a:prstGeom prst="rect">
            <a:avLst/>
          </a:prstGeom>
          <a:noFill/>
        </p:spPr>
        <p:txBody>
          <a:bodyPr wrap="square" lIns="0" tIns="0" rIns="0" bIns="0" anchor="t">
            <a:spAutoFit/>
          </a:bodyPr>
          <a:lstStyle/>
          <a:p>
            <a:pPr algn="ctr"/>
            <a:r>
              <a:rPr sz="640" b="1" dirty="0">
                <a:solidFill>
                  <a:srgbClr val="182F4E"/>
                </a:solidFill>
                <a:latin typeface="Arial"/>
              </a:rPr>
              <a:t>PAUSE</a:t>
            </a:r>
          </a:p>
        </p:txBody>
      </p:sp>
      <p:sp>
        <p:nvSpPr>
          <p:cNvPr id="134" name="TextBox 133">
            <a:extLst>
              <a:ext uri="{FF2B5EF4-FFF2-40B4-BE49-F238E27FC236}">
                <a16:creationId xmlns:a16="http://schemas.microsoft.com/office/drawing/2014/main" id="{20A4941E-510F-A465-19B8-B31DD7A78646}"/>
              </a:ext>
            </a:extLst>
          </p:cNvPr>
          <p:cNvSpPr txBox="1"/>
          <p:nvPr/>
        </p:nvSpPr>
        <p:spPr>
          <a:xfrm>
            <a:off x="8443964" y="4624054"/>
            <a:ext cx="540533" cy="190821"/>
          </a:xfrm>
          <a:prstGeom prst="rect">
            <a:avLst/>
          </a:prstGeom>
          <a:noFill/>
        </p:spPr>
        <p:txBody>
          <a:bodyPr wrap="none" rtlCol="0">
            <a:spAutoFit/>
          </a:bodyPr>
          <a:lstStyle/>
          <a:p>
            <a:pPr algn="ctr"/>
            <a:r>
              <a:rPr lang="en-GB" sz="640" b="1" dirty="0">
                <a:solidFill>
                  <a:srgbClr val="182F4E"/>
                </a:solidFill>
                <a:latin typeface="Arial"/>
              </a:rPr>
              <a:t>CHOOSE</a:t>
            </a:r>
          </a:p>
        </p:txBody>
      </p:sp>
      <p:sp>
        <p:nvSpPr>
          <p:cNvPr id="135" name="TextBox 134">
            <a:extLst>
              <a:ext uri="{FF2B5EF4-FFF2-40B4-BE49-F238E27FC236}">
                <a16:creationId xmlns:a16="http://schemas.microsoft.com/office/drawing/2014/main" id="{FF17A3EF-1445-A42A-1CF1-5F7622B9D0B8}"/>
              </a:ext>
            </a:extLst>
          </p:cNvPr>
          <p:cNvSpPr txBox="1"/>
          <p:nvPr/>
        </p:nvSpPr>
        <p:spPr>
          <a:xfrm>
            <a:off x="9143999" y="4620403"/>
            <a:ext cx="352982" cy="190821"/>
          </a:xfrm>
          <a:prstGeom prst="rect">
            <a:avLst/>
          </a:prstGeom>
          <a:noFill/>
        </p:spPr>
        <p:txBody>
          <a:bodyPr wrap="none" rtlCol="0">
            <a:spAutoFit/>
          </a:bodyPr>
          <a:lstStyle/>
          <a:p>
            <a:pPr algn="ctr"/>
            <a:r>
              <a:rPr lang="en-GB" sz="640" b="1">
                <a:solidFill>
                  <a:srgbClr val="182F4E"/>
                </a:solidFill>
                <a:latin typeface="Arial"/>
              </a:rPr>
              <a:t>ACT</a:t>
            </a:r>
            <a:endParaRPr lang="en-GB" sz="640" b="1" dirty="0">
              <a:solidFill>
                <a:srgbClr val="182F4E"/>
              </a:solidFill>
              <a:latin typeface="Arial"/>
            </a:endParaRPr>
          </a:p>
        </p:txBody>
      </p:sp>
      <p:sp>
        <p:nvSpPr>
          <p:cNvPr id="137" name="TextBox 136">
            <a:extLst>
              <a:ext uri="{FF2B5EF4-FFF2-40B4-BE49-F238E27FC236}">
                <a16:creationId xmlns:a16="http://schemas.microsoft.com/office/drawing/2014/main" id="{C68063CC-CFD5-BDAE-9885-425F84DE8EE0}"/>
              </a:ext>
            </a:extLst>
          </p:cNvPr>
          <p:cNvSpPr txBox="1"/>
          <p:nvPr/>
        </p:nvSpPr>
        <p:spPr>
          <a:xfrm>
            <a:off x="7315198" y="5395603"/>
            <a:ext cx="2697480" cy="130805"/>
          </a:xfrm>
          <a:prstGeom prst="rect">
            <a:avLst/>
          </a:prstGeom>
          <a:noFill/>
        </p:spPr>
        <p:txBody>
          <a:bodyPr wrap="square" lIns="0" tIns="0" rIns="0" bIns="0" anchor="t">
            <a:spAutoFit/>
          </a:bodyPr>
          <a:lstStyle/>
          <a:p>
            <a:pPr algn="l"/>
            <a:r>
              <a:rPr sz="850" b="0" dirty="0">
                <a:solidFill>
                  <a:srgbClr val="586573"/>
                </a:solidFill>
                <a:latin typeface="Arial"/>
              </a:rPr>
              <a:t>(Tang, Hölzel &amp; Posner, 2015)</a:t>
            </a:r>
          </a:p>
        </p:txBody>
      </p:sp>
      <p:sp>
        <p:nvSpPr>
          <p:cNvPr id="139" name="TextBox 138">
            <a:extLst>
              <a:ext uri="{FF2B5EF4-FFF2-40B4-BE49-F238E27FC236}">
                <a16:creationId xmlns:a16="http://schemas.microsoft.com/office/drawing/2014/main" id="{F4E6233D-7A96-FD6F-36C2-3F2C2E077B56}"/>
              </a:ext>
            </a:extLst>
          </p:cNvPr>
          <p:cNvSpPr txBox="1"/>
          <p:nvPr/>
        </p:nvSpPr>
        <p:spPr>
          <a:xfrm>
            <a:off x="4634483" y="5375811"/>
            <a:ext cx="2697480" cy="146304"/>
          </a:xfrm>
          <a:prstGeom prst="rect">
            <a:avLst/>
          </a:prstGeom>
          <a:noFill/>
        </p:spPr>
        <p:txBody>
          <a:bodyPr wrap="square" lIns="0" tIns="0" rIns="0" bIns="0" anchor="t">
            <a:spAutoFit/>
          </a:bodyPr>
          <a:lstStyle/>
          <a:p>
            <a:pPr algn="l"/>
            <a:r>
              <a:rPr sz="690" b="0" dirty="0">
                <a:solidFill>
                  <a:srgbClr val="586573"/>
                </a:solidFill>
                <a:latin typeface="Arial"/>
              </a:rPr>
              <a:t>(MacCann et al., 2020)</a:t>
            </a:r>
          </a:p>
        </p:txBody>
      </p:sp>
      <p:sp>
        <p:nvSpPr>
          <p:cNvPr id="146" name="TextBox 145">
            <a:extLst>
              <a:ext uri="{FF2B5EF4-FFF2-40B4-BE49-F238E27FC236}">
                <a16:creationId xmlns:a16="http://schemas.microsoft.com/office/drawing/2014/main" id="{7F2920A7-A586-6708-32B0-63E7FF707743}"/>
              </a:ext>
            </a:extLst>
          </p:cNvPr>
          <p:cNvSpPr txBox="1"/>
          <p:nvPr/>
        </p:nvSpPr>
        <p:spPr>
          <a:xfrm>
            <a:off x="512318" y="5401389"/>
            <a:ext cx="2697480" cy="123111"/>
          </a:xfrm>
          <a:prstGeom prst="rect">
            <a:avLst/>
          </a:prstGeom>
          <a:noFill/>
        </p:spPr>
        <p:txBody>
          <a:bodyPr wrap="square" lIns="0" tIns="0" rIns="0" bIns="0" anchor="t">
            <a:spAutoFit/>
          </a:bodyPr>
          <a:lstStyle/>
          <a:p>
            <a:pPr algn="l"/>
            <a:r>
              <a:rPr sz="800" b="0" dirty="0">
                <a:solidFill>
                  <a:srgbClr val="586573"/>
                </a:solidFill>
                <a:latin typeface="Arial"/>
              </a:rPr>
              <a:t>(Mayer, Salovey &amp; Caruso, 2004)</a:t>
            </a:r>
          </a:p>
        </p:txBody>
      </p:sp>
      <p:sp>
        <p:nvSpPr>
          <p:cNvPr id="148" name="TextBox 147">
            <a:extLst>
              <a:ext uri="{FF2B5EF4-FFF2-40B4-BE49-F238E27FC236}">
                <a16:creationId xmlns:a16="http://schemas.microsoft.com/office/drawing/2014/main" id="{6298FC0D-3002-3259-B672-78DF4730967B}"/>
              </a:ext>
            </a:extLst>
          </p:cNvPr>
          <p:cNvSpPr txBox="1"/>
          <p:nvPr/>
        </p:nvSpPr>
        <p:spPr>
          <a:xfrm>
            <a:off x="5618988" y="1413811"/>
            <a:ext cx="4590288" cy="433965"/>
          </a:xfrm>
          <a:prstGeom prst="rect">
            <a:avLst/>
          </a:prstGeom>
          <a:noFill/>
        </p:spPr>
        <p:txBody>
          <a:bodyPr wrap="square" lIns="9144" tIns="9144" rIns="9144" bIns="9144" anchor="t">
            <a:spAutoFit/>
          </a:bodyPr>
          <a:lstStyle/>
          <a:p>
            <a:pPr algn="l"/>
            <a:r>
              <a:rPr sz="900" b="0" dirty="0">
                <a:solidFill>
                  <a:srgbClr val="232B34"/>
                </a:solidFill>
                <a:latin typeface="Arial"/>
              </a:rPr>
              <a:t>A focused literature review was used. I compared a foundational ability model of EI with evidence on academic performance and mindfulness, then applied the findings to common student challenges.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415</TotalTime>
  <Words>624</Words>
  <Application>Microsoft Office PowerPoint</Application>
  <PresentationFormat>Particularizare</PresentationFormat>
  <Paragraphs>72</Paragraphs>
  <Slides>1</Slides>
  <Notes>1</Notes>
  <HiddenSlides>0</HiddenSlides>
  <MMClips>0</MMClips>
  <ScaleCrop>false</ScaleCrop>
  <HeadingPairs>
    <vt:vector size="4" baseType="variant">
      <vt:variant>
        <vt:lpstr>Temă</vt:lpstr>
      </vt:variant>
      <vt:variant>
        <vt:i4>1</vt:i4>
      </vt:variant>
      <vt:variant>
        <vt:lpstr>Titluri diapozitive</vt:lpstr>
      </vt:variant>
      <vt:variant>
        <vt:i4>1</vt:i4>
      </vt:variant>
    </vt:vector>
  </HeadingPairs>
  <TitlesOfParts>
    <vt:vector size="2" baseType="lpstr">
      <vt:lpstr>Office Theme</vt:lpstr>
      <vt:lpstr>Prezentare PowerPoint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subject/>
  <dc:creator>Vasile Calin</dc:creator>
  <cp:keywords/>
  <dc:description>generated using python-pptx</dc:description>
  <cp:lastModifiedBy>Vasile Calin (2315026)</cp:lastModifiedBy>
  <cp:revision>4</cp:revision>
  <dcterms:created xsi:type="dcterms:W3CDTF">2013-01-27T09:14:16Z</dcterms:created>
  <dcterms:modified xsi:type="dcterms:W3CDTF">2026-10-09T03:02:11Z</dcterms:modified>
  <cp:category/>
</cp:coreProperties>
</file>