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28" r:id="rId1"/>
  </p:sldMasterIdLst>
  <p:notesMasterIdLst>
    <p:notesMasterId r:id="rId101"/>
  </p:notesMasterIdLst>
  <p:sldIdLst>
    <p:sldId id="256" r:id="rId2"/>
    <p:sldId id="300" r:id="rId3"/>
    <p:sldId id="272" r:id="rId4"/>
    <p:sldId id="259" r:id="rId5"/>
    <p:sldId id="320" r:id="rId6"/>
    <p:sldId id="303" r:id="rId7"/>
    <p:sldId id="260" r:id="rId8"/>
    <p:sldId id="332" r:id="rId9"/>
    <p:sldId id="334" r:id="rId10"/>
    <p:sldId id="333" r:id="rId11"/>
    <p:sldId id="335" r:id="rId12"/>
    <p:sldId id="306" r:id="rId13"/>
    <p:sldId id="261" r:id="rId14"/>
    <p:sldId id="354" r:id="rId15"/>
    <p:sldId id="304" r:id="rId16"/>
    <p:sldId id="305" r:id="rId17"/>
    <p:sldId id="262" r:id="rId18"/>
    <p:sldId id="302" r:id="rId19"/>
    <p:sldId id="349" r:id="rId20"/>
    <p:sldId id="355" r:id="rId21"/>
    <p:sldId id="263" r:id="rId22"/>
    <p:sldId id="309" r:id="rId23"/>
    <p:sldId id="352" r:id="rId24"/>
    <p:sldId id="313" r:id="rId25"/>
    <p:sldId id="264" r:id="rId26"/>
    <p:sldId id="265" r:id="rId27"/>
    <p:sldId id="266" r:id="rId28"/>
    <p:sldId id="312" r:id="rId29"/>
    <p:sldId id="314" r:id="rId30"/>
    <p:sldId id="315" r:id="rId31"/>
    <p:sldId id="356" r:id="rId32"/>
    <p:sldId id="267" r:id="rId33"/>
    <p:sldId id="268" r:id="rId34"/>
    <p:sldId id="269" r:id="rId35"/>
    <p:sldId id="270" r:id="rId36"/>
    <p:sldId id="271" r:id="rId37"/>
    <p:sldId id="274" r:id="rId38"/>
    <p:sldId id="275" r:id="rId39"/>
    <p:sldId id="276" r:id="rId40"/>
    <p:sldId id="277" r:id="rId41"/>
    <p:sldId id="278" r:id="rId42"/>
    <p:sldId id="318" r:id="rId43"/>
    <p:sldId id="279" r:id="rId44"/>
    <p:sldId id="280" r:id="rId45"/>
    <p:sldId id="281" r:id="rId46"/>
    <p:sldId id="282" r:id="rId47"/>
    <p:sldId id="283" r:id="rId48"/>
    <p:sldId id="284" r:id="rId49"/>
    <p:sldId id="285" r:id="rId50"/>
    <p:sldId id="286" r:id="rId51"/>
    <p:sldId id="287" r:id="rId52"/>
    <p:sldId id="288" r:id="rId53"/>
    <p:sldId id="307" r:id="rId54"/>
    <p:sldId id="347" r:id="rId55"/>
    <p:sldId id="348" r:id="rId56"/>
    <p:sldId id="289" r:id="rId57"/>
    <p:sldId id="290" r:id="rId58"/>
    <p:sldId id="291" r:id="rId59"/>
    <p:sldId id="292" r:id="rId60"/>
    <p:sldId id="293" r:id="rId61"/>
    <p:sldId id="294" r:id="rId62"/>
    <p:sldId id="295" r:id="rId63"/>
    <p:sldId id="296" r:id="rId64"/>
    <p:sldId id="297" r:id="rId65"/>
    <p:sldId id="298" r:id="rId66"/>
    <p:sldId id="351" r:id="rId67"/>
    <p:sldId id="301" r:id="rId68"/>
    <p:sldId id="319" r:id="rId69"/>
    <p:sldId id="299" r:id="rId70"/>
    <p:sldId id="308" r:id="rId71"/>
    <p:sldId id="310" r:id="rId72"/>
    <p:sldId id="311" r:id="rId73"/>
    <p:sldId id="321" r:id="rId74"/>
    <p:sldId id="323" r:id="rId75"/>
    <p:sldId id="324" r:id="rId76"/>
    <p:sldId id="325" r:id="rId77"/>
    <p:sldId id="326" r:id="rId78"/>
    <p:sldId id="329" r:id="rId79"/>
    <p:sldId id="327" r:id="rId80"/>
    <p:sldId id="328" r:id="rId81"/>
    <p:sldId id="322" r:id="rId82"/>
    <p:sldId id="330" r:id="rId83"/>
    <p:sldId id="346" r:id="rId84"/>
    <p:sldId id="338" r:id="rId85"/>
    <p:sldId id="331" r:id="rId86"/>
    <p:sldId id="336" r:id="rId87"/>
    <p:sldId id="339" r:id="rId88"/>
    <p:sldId id="340" r:id="rId89"/>
    <p:sldId id="341" r:id="rId90"/>
    <p:sldId id="337" r:id="rId91"/>
    <p:sldId id="342" r:id="rId92"/>
    <p:sldId id="343" r:id="rId93"/>
    <p:sldId id="344" r:id="rId94"/>
    <p:sldId id="345" r:id="rId95"/>
    <p:sldId id="273" r:id="rId96"/>
    <p:sldId id="317" r:id="rId97"/>
    <p:sldId id="316" r:id="rId98"/>
    <p:sldId id="350" r:id="rId99"/>
    <p:sldId id="353" r:id="rId10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5E7165B-814B-4ED1-B98C-1010A0737607}">
          <p14:sldIdLst>
            <p14:sldId id="256"/>
            <p14:sldId id="300"/>
            <p14:sldId id="272"/>
            <p14:sldId id="259"/>
            <p14:sldId id="320"/>
            <p14:sldId id="303"/>
            <p14:sldId id="260"/>
            <p14:sldId id="332"/>
            <p14:sldId id="334"/>
            <p14:sldId id="333"/>
            <p14:sldId id="335"/>
            <p14:sldId id="306"/>
            <p14:sldId id="261"/>
            <p14:sldId id="354"/>
            <p14:sldId id="304"/>
            <p14:sldId id="305"/>
            <p14:sldId id="262"/>
            <p14:sldId id="302"/>
            <p14:sldId id="349"/>
            <p14:sldId id="355"/>
            <p14:sldId id="263"/>
            <p14:sldId id="309"/>
            <p14:sldId id="352"/>
            <p14:sldId id="313"/>
            <p14:sldId id="264"/>
            <p14:sldId id="265"/>
            <p14:sldId id="266"/>
            <p14:sldId id="312"/>
            <p14:sldId id="314"/>
            <p14:sldId id="315"/>
            <p14:sldId id="356"/>
            <p14:sldId id="267"/>
            <p14:sldId id="268"/>
            <p14:sldId id="269"/>
            <p14:sldId id="270"/>
            <p14:sldId id="271"/>
            <p14:sldId id="274"/>
            <p14:sldId id="275"/>
            <p14:sldId id="276"/>
            <p14:sldId id="277"/>
            <p14:sldId id="278"/>
            <p14:sldId id="31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307"/>
            <p14:sldId id="347"/>
            <p14:sldId id="348"/>
            <p14:sldId id="289"/>
            <p14:sldId id="290"/>
            <p14:sldId id="291"/>
            <p14:sldId id="292"/>
            <p14:sldId id="293"/>
            <p14:sldId id="294"/>
            <p14:sldId id="295"/>
            <p14:sldId id="296"/>
            <p14:sldId id="297"/>
            <p14:sldId id="298"/>
            <p14:sldId id="351"/>
            <p14:sldId id="301"/>
            <p14:sldId id="319"/>
            <p14:sldId id="299"/>
            <p14:sldId id="308"/>
          </p14:sldIdLst>
        </p14:section>
        <p14:section name="Untitled Section" id="{8622F341-CCF3-4AC2-BDF0-9E95E8B778A4}">
          <p14:sldIdLst>
            <p14:sldId id="310"/>
            <p14:sldId id="311"/>
            <p14:sldId id="321"/>
            <p14:sldId id="323"/>
            <p14:sldId id="324"/>
            <p14:sldId id="325"/>
            <p14:sldId id="326"/>
            <p14:sldId id="329"/>
            <p14:sldId id="327"/>
            <p14:sldId id="328"/>
            <p14:sldId id="322"/>
            <p14:sldId id="330"/>
            <p14:sldId id="346"/>
            <p14:sldId id="338"/>
            <p14:sldId id="331"/>
            <p14:sldId id="336"/>
            <p14:sldId id="339"/>
            <p14:sldId id="340"/>
            <p14:sldId id="341"/>
            <p14:sldId id="337"/>
            <p14:sldId id="342"/>
            <p14:sldId id="343"/>
            <p14:sldId id="344"/>
            <p14:sldId id="345"/>
            <p14:sldId id="273"/>
            <p14:sldId id="317"/>
            <p14:sldId id="316"/>
            <p14:sldId id="350"/>
            <p14:sldId id="35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596" autoAdjust="0"/>
    <p:restoredTop sz="94660"/>
  </p:normalViewPr>
  <p:slideViewPr>
    <p:cSldViewPr>
      <p:cViewPr varScale="1">
        <p:scale>
          <a:sx n="67" d="100"/>
          <a:sy n="67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67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1E423A-B9AC-472A-92F9-FC7129844CEB}" type="datetimeFigureOut">
              <a:rPr lang="en-GB" smtClean="0"/>
              <a:t>30/11/2013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7AB46F-B415-4B64-8A26-E4AA1E90A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811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  <a:buFontTx/>
              <a:buNone/>
            </a:pPr>
            <a:r>
              <a:rPr kumimoji="0" lang="en-US" altLang="en-US" sz="1200" dirty="0" smtClean="0">
                <a:latin typeface="Times New Roman" pitchFamily="18" charset="0"/>
              </a:rPr>
              <a:t>Painted tombstone from </a:t>
            </a:r>
            <a:r>
              <a:rPr kumimoji="0" lang="en-US" altLang="en-US" sz="1200" dirty="0" err="1" smtClean="0">
                <a:latin typeface="Times New Roman" pitchFamily="18" charset="0"/>
              </a:rPr>
              <a:t>Demetrias</a:t>
            </a:r>
            <a:r>
              <a:rPr kumimoji="0" lang="en-US" altLang="en-US" sz="1200" dirty="0" smtClean="0">
                <a:latin typeface="Times New Roman" pitchFamily="18" charset="0"/>
              </a:rPr>
              <a:t> in Thessaly, c. 225 BC., depicting a funeral banquet.</a:t>
            </a:r>
            <a:br>
              <a:rPr kumimoji="0" lang="en-US" altLang="en-US" sz="1200" dirty="0" smtClean="0">
                <a:latin typeface="Times New Roman" pitchFamily="18" charset="0"/>
              </a:rPr>
            </a:br>
            <a:r>
              <a:rPr kumimoji="0" lang="en-US" altLang="en-US" sz="1400" b="1" i="1" dirty="0" smtClean="0">
                <a:latin typeface="Times New Roman" pitchFamily="18" charset="0"/>
              </a:rPr>
              <a:t>‘</a:t>
            </a:r>
            <a:r>
              <a:rPr kumimoji="0" lang="en-US" altLang="en-US" sz="1400" b="1" i="1" dirty="0" err="1" smtClean="0">
                <a:latin typeface="Times New Roman" pitchFamily="18" charset="0"/>
              </a:rPr>
              <a:t>Lysippos</a:t>
            </a:r>
            <a:r>
              <a:rPr kumimoji="0" lang="en-US" altLang="en-US" sz="1400" b="1" i="1" dirty="0" smtClean="0">
                <a:latin typeface="Times New Roman" pitchFamily="18" charset="0"/>
              </a:rPr>
              <a:t> son of Xenophanes, </a:t>
            </a:r>
            <a:r>
              <a:rPr kumimoji="0" lang="en-US" altLang="en-US" sz="1400" b="1" i="1" dirty="0" err="1" smtClean="0">
                <a:latin typeface="Times New Roman" pitchFamily="18" charset="0"/>
              </a:rPr>
              <a:t>Philonikos</a:t>
            </a:r>
            <a:r>
              <a:rPr kumimoji="0" lang="en-US" altLang="en-US" sz="1400" b="1" i="1" dirty="0" smtClean="0">
                <a:latin typeface="Times New Roman" pitchFamily="18" charset="0"/>
              </a:rPr>
              <a:t> son of </a:t>
            </a:r>
            <a:r>
              <a:rPr kumimoji="0" lang="en-US" altLang="en-US" sz="1400" b="1" i="1" dirty="0" err="1" smtClean="0">
                <a:latin typeface="Times New Roman" pitchFamily="18" charset="0"/>
              </a:rPr>
              <a:t>Poliarchos</a:t>
            </a:r>
            <a:r>
              <a:rPr kumimoji="0" lang="en-US" altLang="en-US" sz="1400" b="1" i="1" dirty="0" smtClean="0">
                <a:latin typeface="Times New Roman" pitchFamily="18" charset="0"/>
              </a:rPr>
              <a:t>, from Thebes’</a:t>
            </a:r>
            <a:endParaRPr kumimoji="0" lang="en-US" altLang="en-US" sz="1200" dirty="0" smtClean="0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endParaRPr kumimoji="0" lang="en-US" altLang="en-US" sz="1800" dirty="0" smtClean="0"/>
          </a:p>
          <a:p>
            <a:pPr>
              <a:spcBef>
                <a:spcPct val="0"/>
              </a:spcBef>
              <a:buFontTx/>
              <a:buNone/>
            </a:pPr>
            <a:r>
              <a:rPr kumimoji="0" lang="en-US" altLang="en-US" sz="1100" dirty="0" err="1" smtClean="0">
                <a:latin typeface="Times New Roman" pitchFamily="18" charset="0"/>
              </a:rPr>
              <a:t>Athen</a:t>
            </a:r>
            <a:r>
              <a:rPr kumimoji="0" lang="en-US" altLang="en-US" sz="1100" dirty="0" smtClean="0">
                <a:latin typeface="Times New Roman" pitchFamily="18" charset="0"/>
              </a:rPr>
              <a:t>. </a:t>
            </a:r>
            <a:r>
              <a:rPr kumimoji="0" lang="en-US" altLang="en-US" sz="1100" dirty="0" err="1" smtClean="0">
                <a:latin typeface="Times New Roman" pitchFamily="18" charset="0"/>
              </a:rPr>
              <a:t>Lekythos</a:t>
            </a:r>
            <a:r>
              <a:rPr kumimoji="0" lang="en-US" altLang="en-US" sz="1100" dirty="0" smtClean="0">
                <a:latin typeface="Times New Roman" pitchFamily="18" charset="0"/>
              </a:rPr>
              <a:t>, von Gela in </a:t>
            </a:r>
            <a:r>
              <a:rPr kumimoji="0" lang="en-US" altLang="en-US" sz="1100" dirty="0" err="1" smtClean="0">
                <a:latin typeface="Times New Roman" pitchFamily="18" charset="0"/>
              </a:rPr>
              <a:t>Sizilien</a:t>
            </a:r>
            <a:r>
              <a:rPr kumimoji="0" lang="en-US" altLang="en-US" sz="1100" dirty="0" smtClean="0">
                <a:latin typeface="Times New Roman" pitchFamily="18" charset="0"/>
              </a:rPr>
              <a:t>, 440 v. Chr.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en-US" altLang="en-US" sz="1200" b="1" dirty="0" err="1" smtClean="0">
                <a:latin typeface="Symbol" pitchFamily="18" charset="2"/>
              </a:rPr>
              <a:t>AlkimedeV</a:t>
            </a:r>
            <a:r>
              <a:rPr kumimoji="0" lang="en-US" altLang="en-US" sz="1200" b="1" dirty="0" smtClean="0">
                <a:latin typeface="Symbol" pitchFamily="18" charset="2"/>
              </a:rPr>
              <a:t/>
            </a:r>
            <a:br>
              <a:rPr kumimoji="0" lang="en-US" altLang="en-US" sz="1200" b="1" dirty="0" smtClean="0">
                <a:latin typeface="Symbol" pitchFamily="18" charset="2"/>
              </a:rPr>
            </a:br>
            <a:r>
              <a:rPr kumimoji="0" lang="en-US" altLang="en-US" sz="1200" b="1" dirty="0" smtClean="0">
                <a:latin typeface="Symbol" pitchFamily="18" charset="2"/>
              </a:rPr>
              <a:t>k </a:t>
            </a:r>
            <a:r>
              <a:rPr kumimoji="0" lang="en-US" altLang="en-US" sz="1200" b="1" dirty="0" err="1" smtClean="0">
                <a:latin typeface="Symbol" pitchFamily="18" charset="2"/>
              </a:rPr>
              <a:t>aloV</a:t>
            </a:r>
            <a:r>
              <a:rPr kumimoji="0" lang="en-US" altLang="en-US" sz="1200" b="1" dirty="0" smtClean="0">
                <a:latin typeface="Symbol" pitchFamily="18" charset="2"/>
              </a:rPr>
              <a:t/>
            </a:r>
            <a:br>
              <a:rPr kumimoji="0" lang="en-US" altLang="en-US" sz="1200" b="1" dirty="0" smtClean="0">
                <a:latin typeface="Symbol" pitchFamily="18" charset="2"/>
              </a:rPr>
            </a:br>
            <a:r>
              <a:rPr kumimoji="0" lang="en-US" altLang="en-US" sz="1200" b="1" dirty="0" err="1" smtClean="0">
                <a:latin typeface="Symbol" pitchFamily="18" charset="2"/>
              </a:rPr>
              <a:t>Aisculido</a:t>
            </a:r>
            <a:endParaRPr kumimoji="0" lang="en-US" altLang="en-US" sz="1200" b="1" dirty="0" smtClean="0">
              <a:latin typeface="Symbol" pitchFamily="18" charset="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kumimoji="0" lang="en-US" altLang="en-US" sz="1200" b="1" i="1" dirty="0" smtClean="0">
                <a:latin typeface="Times New Roman" pitchFamily="18" charset="0"/>
              </a:rPr>
              <a:t>“</a:t>
            </a:r>
            <a:r>
              <a:rPr kumimoji="0" lang="en-US" altLang="en-US" sz="1200" b="1" i="1" dirty="0" err="1" smtClean="0">
                <a:latin typeface="Times New Roman" pitchFamily="18" charset="0"/>
              </a:rPr>
              <a:t>Alkimedes</a:t>
            </a:r>
            <a:r>
              <a:rPr kumimoji="0" lang="en-US" altLang="en-US" sz="1200" b="1" i="1" dirty="0" smtClean="0">
                <a:latin typeface="Times New Roman" pitchFamily="18" charset="0"/>
              </a:rPr>
              <a:t> the fair, son of </a:t>
            </a:r>
            <a:r>
              <a:rPr kumimoji="0" lang="en-US" altLang="en-US" sz="1200" b="1" i="1" dirty="0" err="1" smtClean="0">
                <a:latin typeface="Times New Roman" pitchFamily="18" charset="0"/>
              </a:rPr>
              <a:t>Aischylides</a:t>
            </a:r>
            <a:r>
              <a:rPr kumimoji="0" lang="en-US" altLang="en-US" sz="1200" b="1" i="1" dirty="0" smtClean="0">
                <a:latin typeface="Times New Roman" pitchFamily="18" charset="0"/>
              </a:rPr>
              <a:t>”</a:t>
            </a:r>
            <a:endParaRPr kumimoji="0" lang="en-US" altLang="en-US" sz="1200" b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AB46F-B415-4B64-8A26-E4AA1E90AD0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79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0" lang="en-US" altLang="en-US" sz="1200" b="1" dirty="0" smtClean="0">
                <a:solidFill>
                  <a:schemeClr val="tx2"/>
                </a:solidFill>
                <a:latin typeface="Palatino"/>
              </a:rPr>
              <a:t>AM 8918 (= </a:t>
            </a:r>
            <a:r>
              <a:rPr kumimoji="0" lang="en-US" altLang="en-US" sz="1200" b="1" i="1" dirty="0" err="1" smtClean="0">
                <a:solidFill>
                  <a:schemeClr val="tx2"/>
                </a:solidFill>
                <a:latin typeface="Palatino"/>
              </a:rPr>
              <a:t>P.Princeton</a:t>
            </a:r>
            <a:r>
              <a:rPr kumimoji="0" lang="en-US" altLang="en-US" sz="1200" b="1" dirty="0" smtClean="0">
                <a:solidFill>
                  <a:schemeClr val="tx2"/>
                </a:solidFill>
                <a:latin typeface="Palatino"/>
              </a:rPr>
              <a:t> III 123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AB46F-B415-4B64-8A26-E4AA1E90AD0B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5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11/30/2013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475252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53752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11/30/2013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29" r:id="rId1"/>
    <p:sldLayoutId id="2147484730" r:id="rId2"/>
    <p:sldLayoutId id="2147484731" r:id="rId3"/>
    <p:sldLayoutId id="2147484732" r:id="rId4"/>
    <p:sldLayoutId id="2147484733" r:id="rId5"/>
    <p:sldLayoutId id="2147484734" r:id="rId6"/>
    <p:sldLayoutId id="2147484735" r:id="rId7"/>
    <p:sldLayoutId id="2147484736" r:id="rId8"/>
    <p:sldLayoutId id="2147484737" r:id="rId9"/>
    <p:sldLayoutId id="2147484738" r:id="rId10"/>
    <p:sldLayoutId id="2147484739" r:id="rId11"/>
  </p:sldLayoutIdLst>
  <p:transition spd="slow">
    <p:randomBar dir="vert"/>
  </p:transition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11.png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microsoft.com/office/2007/relationships/hdphoto" Target="../media/hdphoto7.wdp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0.wdp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2.wdp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microsoft.com/office/2007/relationships/hdphoto" Target="../media/hdphoto12.wdp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3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microsoft.com/office/2007/relationships/hdphoto" Target="../media/hdphoto13.wdp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4.wdp"/><Relationship Id="rId5" Type="http://schemas.openxmlformats.org/officeDocument/2006/relationships/image" Target="../media/image38.png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5.wdp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7.wdp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8.wdp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microsoft.com/office/2007/relationships/hdphoto" Target="../media/hdphoto19.wdp"/><Relationship Id="rId3" Type="http://schemas.openxmlformats.org/officeDocument/2006/relationships/image" Target="../media/image8.jpeg"/><Relationship Id="rId7" Type="http://schemas.microsoft.com/office/2007/relationships/hdphoto" Target="../media/hdphoto13.wdp"/><Relationship Id="rId12" Type="http://schemas.openxmlformats.org/officeDocument/2006/relationships/image" Target="../media/image56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microsoft.com/office/2007/relationships/hdphoto" Target="../media/hdphoto12.wdp"/><Relationship Id="rId5" Type="http://schemas.openxmlformats.org/officeDocument/2006/relationships/image" Target="../media/image35.png"/><Relationship Id="rId10" Type="http://schemas.openxmlformats.org/officeDocument/2006/relationships/image" Target="../media/image32.png"/><Relationship Id="rId4" Type="http://schemas.openxmlformats.org/officeDocument/2006/relationships/image" Target="../media/image55.jpeg"/><Relationship Id="rId9" Type="http://schemas.microsoft.com/office/2007/relationships/hdphoto" Target="../media/hdphoto14.wdp"/><Relationship Id="rId14" Type="http://schemas.openxmlformats.org/officeDocument/2006/relationships/image" Target="../media/image57.jpe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20.wdp"/></Relationships>
</file>

<file path=ppt/slides/_rels/slide80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7.jpe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21.wdp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jpeg"/><Relationship Id="rId5" Type="http://schemas.openxmlformats.org/officeDocument/2006/relationships/image" Target="../media/image69.tiff"/><Relationship Id="rId4" Type="http://schemas.microsoft.com/office/2007/relationships/hdphoto" Target="../media/hdphoto21.wdp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jpeg"/><Relationship Id="rId4" Type="http://schemas.microsoft.com/office/2007/relationships/hdphoto" Target="../media/hdphoto22.wdp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microsoft.com/office/2007/relationships/hdphoto" Target="../media/hdphoto27.wdp"/><Relationship Id="rId3" Type="http://schemas.openxmlformats.org/officeDocument/2006/relationships/image" Target="../media/image75.png"/><Relationship Id="rId7" Type="http://schemas.microsoft.com/office/2007/relationships/hdphoto" Target="../media/hdphoto24.wdp"/><Relationship Id="rId12" Type="http://schemas.openxmlformats.org/officeDocument/2006/relationships/image" Target="../media/image80.png"/><Relationship Id="rId17" Type="http://schemas.openxmlformats.org/officeDocument/2006/relationships/image" Target="../media/image73.jpeg"/><Relationship Id="rId2" Type="http://schemas.openxmlformats.org/officeDocument/2006/relationships/image" Target="../media/image74.jpeg"/><Relationship Id="rId16" Type="http://schemas.microsoft.com/office/2007/relationships/hdphoto" Target="../media/hdphoto28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7.png"/><Relationship Id="rId11" Type="http://schemas.microsoft.com/office/2007/relationships/hdphoto" Target="../media/hdphoto26.wdp"/><Relationship Id="rId5" Type="http://schemas.openxmlformats.org/officeDocument/2006/relationships/image" Target="../media/image76.jpg"/><Relationship Id="rId15" Type="http://schemas.openxmlformats.org/officeDocument/2006/relationships/image" Target="../media/image82.png"/><Relationship Id="rId10" Type="http://schemas.openxmlformats.org/officeDocument/2006/relationships/image" Target="../media/image79.png"/><Relationship Id="rId4" Type="http://schemas.microsoft.com/office/2007/relationships/hdphoto" Target="../media/hdphoto23.wdp"/><Relationship Id="rId9" Type="http://schemas.microsoft.com/office/2007/relationships/hdphoto" Target="../media/hdphoto25.wdp"/><Relationship Id="rId14" Type="http://schemas.openxmlformats.org/officeDocument/2006/relationships/image" Target="../media/image81.jpg"/></Relationships>
</file>

<file path=ppt/slides/_rels/slide86.xml.rels><?xml version="1.0" encoding="UTF-8" standalone="yes"?>
<Relationships xmlns="http://schemas.openxmlformats.org/package/2006/relationships"><Relationship Id="rId8" Type="http://schemas.microsoft.com/office/2007/relationships/hdphoto" Target="../media/hdphoto26.wdp"/><Relationship Id="rId13" Type="http://schemas.microsoft.com/office/2007/relationships/hdphoto" Target="../media/hdphoto29.wdp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12" Type="http://schemas.openxmlformats.org/officeDocument/2006/relationships/image" Target="../media/image83.pn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4.wdp"/><Relationship Id="rId11" Type="http://schemas.openxmlformats.org/officeDocument/2006/relationships/image" Target="../media/image64.jpeg"/><Relationship Id="rId5" Type="http://schemas.openxmlformats.org/officeDocument/2006/relationships/image" Target="../media/image77.png"/><Relationship Id="rId10" Type="http://schemas.microsoft.com/office/2007/relationships/hdphoto" Target="../media/hdphoto28.wdp"/><Relationship Id="rId4" Type="http://schemas.microsoft.com/office/2007/relationships/hdphoto" Target="../media/hdphoto23.wdp"/><Relationship Id="rId9" Type="http://schemas.openxmlformats.org/officeDocument/2006/relationships/image" Target="../media/image82.png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microsoft.com/office/2007/relationships/hdphoto" Target="../media/hdphoto23.wdp"/><Relationship Id="rId7" Type="http://schemas.microsoft.com/office/2007/relationships/hdphoto" Target="../media/hdphoto28.wdp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11" Type="http://schemas.microsoft.com/office/2007/relationships/hdphoto" Target="../media/hdphoto31.wdp"/><Relationship Id="rId5" Type="http://schemas.microsoft.com/office/2007/relationships/hdphoto" Target="../media/hdphoto26.wdp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microsoft.com/office/2007/relationships/hdphoto" Target="../media/hdphoto30.wdp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microsoft.com/office/2007/relationships/hdphoto" Target="../media/hdphoto28.wdp"/><Relationship Id="rId7" Type="http://schemas.microsoft.com/office/2007/relationships/hdphoto" Target="../media/hdphoto32.wdp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jpeg"/><Relationship Id="rId5" Type="http://schemas.microsoft.com/office/2007/relationships/hdphoto" Target="../media/hdphoto30.wdp"/><Relationship Id="rId4" Type="http://schemas.openxmlformats.org/officeDocument/2006/relationships/image" Target="../media/image84.png"/><Relationship Id="rId9" Type="http://schemas.microsoft.com/office/2007/relationships/hdphoto" Target="../media/hdphoto31.wdp"/></Relationships>
</file>

<file path=ppt/slides/_rels/slide89.xml.rels><?xml version="1.0" encoding="UTF-8" standalone="yes"?>
<Relationships xmlns="http://schemas.openxmlformats.org/package/2006/relationships"><Relationship Id="rId3" Type="http://schemas.microsoft.com/office/2007/relationships/hdphoto" Target="../media/hdphoto33.wdp"/><Relationship Id="rId7" Type="http://schemas.microsoft.com/office/2007/relationships/hdphoto" Target="../media/hdphoto31.wdp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microsoft.com/office/2007/relationships/hdphoto" Target="../media/hdphoto32.wdp"/><Relationship Id="rId4" Type="http://schemas.openxmlformats.org/officeDocument/2006/relationships/image" Target="../media/image86.jpeg"/></Relationships>
</file>

<file path=ppt/slides/_rels/slide90.xml.rels><?xml version="1.0" encoding="UTF-8" standalone="yes"?>
<Relationships xmlns="http://schemas.openxmlformats.org/package/2006/relationships"><Relationship Id="rId3" Type="http://schemas.microsoft.com/office/2007/relationships/hdphoto" Target="../media/hdphoto34.wdp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5.wdp"/><Relationship Id="rId4" Type="http://schemas.openxmlformats.org/officeDocument/2006/relationships/image" Target="../media/image89.png"/></Relationships>
</file>

<file path=ppt/slides/_rels/slide91.xml.rels><?xml version="1.0" encoding="UTF-8" standalone="yes"?>
<Relationships xmlns="http://schemas.openxmlformats.org/package/2006/relationships"><Relationship Id="rId3" Type="http://schemas.microsoft.com/office/2007/relationships/hdphoto" Target="../media/hdphoto35.wdp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microsoft.com/office/2007/relationships/hdphoto" Target="../media/hdphoto36.wdp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microsoft.com/office/2007/relationships/hdphoto" Target="../media/hdphoto37.wdp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7.png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CLCL 7005</a:t>
            </a:r>
          </a:p>
          <a:p>
            <a:r>
              <a:rPr lang="en-GB" dirty="0" smtClean="0"/>
              <a:t>Ralph Haeussler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Non-traditional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0621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752"/>
            <a:ext cx="7924800" cy="1143000"/>
          </a:xfrm>
        </p:spPr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34908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Introduction to Epigraphy</a:t>
            </a:r>
          </a:p>
          <a:p>
            <a:pPr lvl="1"/>
            <a:r>
              <a:rPr lang="en-GB" dirty="0" smtClean="0"/>
              <a:t>Types of inscriptions</a:t>
            </a:r>
          </a:p>
          <a:p>
            <a:pPr lvl="1"/>
            <a:r>
              <a:rPr lang="en-GB" dirty="0" smtClean="0"/>
              <a:t>Editions</a:t>
            </a:r>
          </a:p>
          <a:p>
            <a:pPr lvl="1"/>
            <a:r>
              <a:rPr lang="en-GB" dirty="0" smtClean="0"/>
              <a:t>Transcriptions</a:t>
            </a:r>
          </a:p>
          <a:p>
            <a:pPr lvl="1"/>
            <a:r>
              <a:rPr lang="en-GB" dirty="0" smtClean="0"/>
              <a:t>Onomastics </a:t>
            </a:r>
          </a:p>
          <a:p>
            <a:pPr lvl="1"/>
            <a:r>
              <a:rPr lang="en-GB" dirty="0" smtClean="0"/>
              <a:t>Prosopography</a:t>
            </a:r>
          </a:p>
          <a:p>
            <a:r>
              <a:rPr lang="en-GB" dirty="0" smtClean="0"/>
              <a:t>Literacy</a:t>
            </a:r>
          </a:p>
          <a:p>
            <a:pPr lvl="1"/>
            <a:r>
              <a:rPr lang="en-GB" dirty="0" smtClean="0"/>
              <a:t>How widespread was literacy in the Roman empire ?</a:t>
            </a:r>
          </a:p>
          <a:p>
            <a:r>
              <a:rPr lang="en-GB" dirty="0" smtClean="0"/>
              <a:t>Cults &amp; Religion</a:t>
            </a:r>
          </a:p>
          <a:p>
            <a:pPr lvl="1"/>
            <a:r>
              <a:rPr lang="en-GB" dirty="0"/>
              <a:t>Epigraphy as evidence for the hybridisation of Roman and native cults</a:t>
            </a:r>
          </a:p>
          <a:p>
            <a:pPr lvl="1"/>
            <a:r>
              <a:rPr lang="en-GB" dirty="0" smtClean="0"/>
              <a:t>Was religion “Romanised” in the Roman Empire ?</a:t>
            </a:r>
          </a:p>
        </p:txBody>
      </p:sp>
    </p:spTree>
    <p:extLst>
      <p:ext uri="{BB962C8B-B14F-4D97-AF65-F5344CB8AC3E}">
        <p14:creationId xmlns:p14="http://schemas.microsoft.com/office/powerpoint/2010/main" val="34572032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/>
          <p:cNvSpPr>
            <a:spLocks noGrp="1"/>
          </p:cNvSpPr>
          <p:nvPr>
            <p:ph sz="quarter" idx="4294967295"/>
          </p:nvPr>
        </p:nvSpPr>
        <p:spPr>
          <a:xfrm>
            <a:off x="387796" y="1196752"/>
            <a:ext cx="4040188" cy="3941763"/>
          </a:xfrm>
          <a:prstGeom prst="rect">
            <a:avLst/>
          </a:prstGeom>
        </p:spPr>
        <p:txBody>
          <a:bodyPr/>
          <a:lstStyle/>
          <a:p>
            <a:r>
              <a:rPr lang="en-GB" sz="2400" dirty="0" smtClean="0"/>
              <a:t>MATERIAL</a:t>
            </a:r>
          </a:p>
          <a:p>
            <a:pPr lvl="1"/>
            <a:r>
              <a:rPr lang="en-GB" sz="2400" dirty="0" smtClean="0"/>
              <a:t>stone</a:t>
            </a:r>
          </a:p>
          <a:p>
            <a:pPr lvl="2"/>
            <a:r>
              <a:rPr lang="en-GB" sz="2400" dirty="0" smtClean="0"/>
              <a:t>marble, limestone, sandstone, etc.</a:t>
            </a:r>
          </a:p>
          <a:p>
            <a:pPr lvl="1"/>
            <a:r>
              <a:rPr lang="en-GB" sz="2400" dirty="0" smtClean="0"/>
              <a:t>bronze</a:t>
            </a:r>
          </a:p>
          <a:p>
            <a:pPr lvl="1"/>
            <a:r>
              <a:rPr lang="en-GB" sz="2400" dirty="0" smtClean="0"/>
              <a:t>lead</a:t>
            </a:r>
          </a:p>
          <a:p>
            <a:pPr lvl="1"/>
            <a:r>
              <a:rPr lang="en-GB" sz="2400" dirty="0" smtClean="0"/>
              <a:t>pottery / pot </a:t>
            </a:r>
            <a:r>
              <a:rPr lang="en-GB" sz="2400" dirty="0" err="1" smtClean="0"/>
              <a:t>sherds</a:t>
            </a:r>
            <a:endParaRPr lang="en-GB" sz="2400" dirty="0" smtClean="0"/>
          </a:p>
          <a:p>
            <a:pPr lvl="1"/>
            <a:r>
              <a:rPr lang="en-GB" sz="2400" dirty="0" smtClean="0"/>
              <a:t>wood / wax tablets</a:t>
            </a:r>
          </a:p>
          <a:p>
            <a:pPr lvl="1"/>
            <a:r>
              <a:rPr lang="en-GB" sz="2400" dirty="0" smtClean="0"/>
              <a:t>papyri</a:t>
            </a:r>
            <a:endParaRPr lang="en-GB" sz="2400" dirty="0"/>
          </a:p>
        </p:txBody>
      </p:sp>
      <p:sp>
        <p:nvSpPr>
          <p:cNvPr id="5" name="Inhaltsplatzhalter 5"/>
          <p:cNvSpPr>
            <a:spLocks noGrp="1"/>
          </p:cNvSpPr>
          <p:nvPr>
            <p:ph sz="quarter" idx="4294967295"/>
          </p:nvPr>
        </p:nvSpPr>
        <p:spPr>
          <a:xfrm>
            <a:off x="4645025" y="1196752"/>
            <a:ext cx="4041775" cy="436036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de-DE" sz="2400" dirty="0" smtClean="0"/>
              <a:t>TYPE</a:t>
            </a:r>
          </a:p>
          <a:p>
            <a:pPr lvl="1"/>
            <a:r>
              <a:rPr lang="de-DE" sz="2400" dirty="0" smtClean="0"/>
              <a:t>Monumental vs. </a:t>
            </a:r>
            <a:r>
              <a:rPr lang="de-DE" sz="2400" dirty="0" err="1" smtClean="0"/>
              <a:t>Document</a:t>
            </a:r>
            <a:endParaRPr lang="de-DE" sz="2400" dirty="0" smtClean="0"/>
          </a:p>
          <a:p>
            <a:pPr lvl="1"/>
            <a:r>
              <a:rPr lang="de-DE" sz="2400" dirty="0" smtClean="0"/>
              <a:t>Votive </a:t>
            </a:r>
            <a:r>
              <a:rPr lang="de-DE" sz="2400" dirty="0" err="1" smtClean="0"/>
              <a:t>inscriptions</a:t>
            </a:r>
            <a:r>
              <a:rPr lang="de-DE" sz="2400" dirty="0" smtClean="0"/>
              <a:t>, </a:t>
            </a:r>
            <a:r>
              <a:rPr lang="de-DE" sz="2400" dirty="0" err="1" smtClean="0"/>
              <a:t>dedications</a:t>
            </a:r>
            <a:r>
              <a:rPr lang="de-DE" sz="2400" dirty="0" smtClean="0"/>
              <a:t>, </a:t>
            </a:r>
            <a:r>
              <a:rPr lang="de-DE" sz="2400" dirty="0" err="1" smtClean="0"/>
              <a:t>building</a:t>
            </a:r>
            <a:r>
              <a:rPr lang="de-DE" sz="2400" dirty="0" smtClean="0"/>
              <a:t> </a:t>
            </a:r>
            <a:r>
              <a:rPr lang="de-DE" sz="2400" dirty="0" err="1" smtClean="0"/>
              <a:t>inscriptions</a:t>
            </a:r>
            <a:r>
              <a:rPr lang="de-DE" sz="2400" dirty="0" smtClean="0"/>
              <a:t>, etc.</a:t>
            </a:r>
          </a:p>
          <a:p>
            <a:pPr lvl="1"/>
            <a:r>
              <a:rPr lang="de-DE" sz="2400" dirty="0" err="1" smtClean="0"/>
              <a:t>Funerary</a:t>
            </a:r>
            <a:r>
              <a:rPr lang="de-DE" sz="2400" dirty="0" smtClean="0"/>
              <a:t> </a:t>
            </a:r>
            <a:r>
              <a:rPr lang="de-DE" sz="2400" dirty="0" err="1" smtClean="0"/>
              <a:t>inscriptions</a:t>
            </a:r>
            <a:endParaRPr lang="de-DE" sz="2400" dirty="0" smtClean="0"/>
          </a:p>
          <a:p>
            <a:pPr lvl="1"/>
            <a:r>
              <a:rPr lang="de-DE" sz="2400" dirty="0" smtClean="0"/>
              <a:t>Legal </a:t>
            </a:r>
            <a:r>
              <a:rPr lang="de-DE" sz="2400" dirty="0" err="1" smtClean="0"/>
              <a:t>texts</a:t>
            </a:r>
            <a:r>
              <a:rPr lang="de-DE" sz="2400" dirty="0" smtClean="0"/>
              <a:t>; </a:t>
            </a:r>
            <a:r>
              <a:rPr lang="de-DE" sz="2400" dirty="0" err="1" smtClean="0"/>
              <a:t>charters</a:t>
            </a:r>
            <a:r>
              <a:rPr lang="de-DE" sz="2400" dirty="0" smtClean="0"/>
              <a:t>; </a:t>
            </a:r>
            <a:r>
              <a:rPr lang="de-DE" sz="2400" dirty="0" err="1" smtClean="0"/>
              <a:t>contracts</a:t>
            </a:r>
            <a:r>
              <a:rPr lang="de-DE" sz="2400" dirty="0" smtClean="0"/>
              <a:t>;</a:t>
            </a:r>
          </a:p>
          <a:p>
            <a:pPr lvl="1"/>
            <a:r>
              <a:rPr lang="de-DE" sz="2400" dirty="0" smtClean="0"/>
              <a:t>Letters </a:t>
            </a:r>
            <a:br>
              <a:rPr lang="de-DE" sz="2400" dirty="0" smtClean="0"/>
            </a:br>
            <a:r>
              <a:rPr lang="de-DE" sz="2400" dirty="0" smtClean="0"/>
              <a:t>(e.g. on </a:t>
            </a:r>
            <a:r>
              <a:rPr lang="de-DE" sz="2400" dirty="0" err="1" smtClean="0"/>
              <a:t>writing</a:t>
            </a:r>
            <a:r>
              <a:rPr lang="de-DE" sz="2400" dirty="0" smtClean="0"/>
              <a:t> </a:t>
            </a:r>
            <a:r>
              <a:rPr lang="de-DE" sz="2400" dirty="0" err="1" smtClean="0"/>
              <a:t>tablets</a:t>
            </a:r>
            <a:r>
              <a:rPr lang="de-DE" sz="2400" dirty="0" smtClean="0"/>
              <a:t> </a:t>
            </a:r>
            <a:r>
              <a:rPr lang="de-DE" sz="2400" dirty="0" err="1" smtClean="0"/>
              <a:t>and</a:t>
            </a:r>
            <a:r>
              <a:rPr lang="de-DE" sz="2400" dirty="0" smtClean="0"/>
              <a:t> </a:t>
            </a:r>
            <a:r>
              <a:rPr lang="de-DE" sz="2400" dirty="0" err="1" smtClean="0"/>
              <a:t>papyri</a:t>
            </a:r>
            <a:r>
              <a:rPr lang="de-DE" sz="2400" dirty="0" smtClean="0"/>
              <a:t>)</a:t>
            </a:r>
          </a:p>
          <a:p>
            <a:pPr lvl="1"/>
            <a:r>
              <a:rPr lang="de-DE" sz="2400" dirty="0" smtClean="0"/>
              <a:t>Accounts, </a:t>
            </a:r>
            <a:r>
              <a:rPr lang="de-DE" sz="2400" dirty="0" err="1" smtClean="0"/>
              <a:t>bills</a:t>
            </a:r>
            <a:r>
              <a:rPr lang="de-DE" sz="2400" dirty="0" smtClean="0"/>
              <a:t>, </a:t>
            </a:r>
            <a:r>
              <a:rPr lang="de-DE" sz="2400" dirty="0" err="1" smtClean="0"/>
              <a:t>invoices</a:t>
            </a:r>
            <a:r>
              <a:rPr lang="de-DE" sz="2400" dirty="0" smtClean="0"/>
              <a:t>, „</a:t>
            </a:r>
            <a:r>
              <a:rPr lang="de-DE" sz="2400" dirty="0" err="1" smtClean="0"/>
              <a:t>bank</a:t>
            </a:r>
            <a:r>
              <a:rPr lang="de-DE" sz="2400" dirty="0" smtClean="0"/>
              <a:t> </a:t>
            </a:r>
            <a:r>
              <a:rPr lang="de-DE" sz="2400" dirty="0" err="1" smtClean="0"/>
              <a:t>transfers</a:t>
            </a:r>
            <a:r>
              <a:rPr lang="de-DE" sz="2400" dirty="0" smtClean="0"/>
              <a:t>“, etc.</a:t>
            </a:r>
            <a:endParaRPr lang="en-GB" sz="2400" dirty="0"/>
          </a:p>
        </p:txBody>
      </p:sp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Typology of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72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0"/>
                            </p:stCondLst>
                            <p:childTnLst>
                              <p:par>
                                <p:cTn id="5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err="1" smtClean="0"/>
              <a:t>Inscriptions</a:t>
            </a:r>
            <a:r>
              <a:rPr lang="de-DE" sz="2000" dirty="0" smtClean="0"/>
              <a:t> </a:t>
            </a:r>
            <a:r>
              <a:rPr lang="de-DE" sz="2000" dirty="0" err="1" smtClean="0"/>
              <a:t>come</a:t>
            </a:r>
            <a:r>
              <a:rPr lang="de-DE" sz="2000" dirty="0" smtClean="0"/>
              <a:t> in a large </a:t>
            </a:r>
            <a:r>
              <a:rPr lang="de-DE" sz="2000" dirty="0" err="1" smtClean="0"/>
              <a:t>variety</a:t>
            </a:r>
            <a:r>
              <a:rPr lang="de-DE" sz="2000" dirty="0" smtClean="0"/>
              <a:t> </a:t>
            </a:r>
            <a:r>
              <a:rPr lang="de-DE" sz="2000" dirty="0" err="1" smtClean="0"/>
              <a:t>of</a:t>
            </a:r>
            <a:r>
              <a:rPr lang="de-DE" sz="2000" dirty="0" smtClean="0"/>
              <a:t> </a:t>
            </a:r>
            <a:r>
              <a:rPr lang="de-DE" sz="2000" dirty="0" err="1" smtClean="0"/>
              <a:t>forms</a:t>
            </a:r>
            <a:r>
              <a:rPr lang="de-DE" sz="2000" dirty="0" smtClean="0"/>
              <a:t>:</a:t>
            </a:r>
          </a:p>
          <a:p>
            <a:endParaRPr lang="en-GB" sz="2400" dirty="0"/>
          </a:p>
        </p:txBody>
      </p:sp>
      <p:pic>
        <p:nvPicPr>
          <p:cNvPr id="9" name="Picture 3" descr="C:\Eigene Dateien\TEACHING MATERIAL\EINFÜHRUNG ALTE GESCHICHTE\Epigraphik\Titus Bogen Rom m Inschrift P Connolly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475" y="533400"/>
            <a:ext cx="5470525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123768" y="3933056"/>
            <a:ext cx="3810000" cy="1908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kumimoji="0" lang="en-US" altLang="en-US" sz="2400" dirty="0" smtClean="0"/>
              <a:t>Arch of Titus, Rome</a:t>
            </a:r>
            <a:endParaRPr kumimoji="0" lang="en-US" altLang="en-US" sz="2400" dirty="0"/>
          </a:p>
          <a:p>
            <a:pPr algn="ctr">
              <a:spcBef>
                <a:spcPct val="50000"/>
              </a:spcBef>
              <a:buFontTx/>
              <a:buNone/>
            </a:pPr>
            <a:r>
              <a:rPr kumimoji="0" lang="en-US" altLang="en-US" sz="2000" i="1" dirty="0" err="1"/>
              <a:t>Senatus</a:t>
            </a:r>
            <a:r>
              <a:rPr kumimoji="0" lang="en-US" altLang="en-US" sz="2000" i="1" dirty="0"/>
              <a:t/>
            </a:r>
            <a:br>
              <a:rPr kumimoji="0" lang="en-US" altLang="en-US" sz="2000" i="1" dirty="0"/>
            </a:br>
            <a:r>
              <a:rPr kumimoji="0" lang="en-US" altLang="en-US" sz="2000" i="1" dirty="0" err="1"/>
              <a:t>populusque</a:t>
            </a:r>
            <a:r>
              <a:rPr kumimoji="0" lang="en-US" altLang="en-US" sz="2000" i="1" dirty="0"/>
              <a:t> </a:t>
            </a:r>
            <a:r>
              <a:rPr kumimoji="0" lang="en-US" altLang="en-US" sz="2000" i="1" dirty="0" err="1"/>
              <a:t>Romanus</a:t>
            </a:r>
            <a:r>
              <a:rPr kumimoji="0" lang="en-US" altLang="en-US" sz="2000" i="1" dirty="0"/>
              <a:t/>
            </a:r>
            <a:br>
              <a:rPr kumimoji="0" lang="en-US" altLang="en-US" sz="2000" i="1" dirty="0"/>
            </a:br>
            <a:r>
              <a:rPr kumimoji="0" lang="en-US" altLang="en-US" sz="2000" i="1" dirty="0" err="1"/>
              <a:t>divo</a:t>
            </a:r>
            <a:r>
              <a:rPr kumimoji="0" lang="en-US" altLang="en-US" sz="2000" i="1" dirty="0"/>
              <a:t> Tito, </a:t>
            </a:r>
            <a:r>
              <a:rPr kumimoji="0" lang="en-US" altLang="en-US" sz="2000" i="1" dirty="0" err="1"/>
              <a:t>divi</a:t>
            </a:r>
            <a:r>
              <a:rPr kumimoji="0" lang="en-US" altLang="en-US" sz="2000" i="1" dirty="0"/>
              <a:t> </a:t>
            </a:r>
            <a:r>
              <a:rPr kumimoji="0" lang="en-US" altLang="en-US" sz="2000" i="1" dirty="0" err="1"/>
              <a:t>Vespasiani</a:t>
            </a:r>
            <a:r>
              <a:rPr kumimoji="0" lang="en-US" altLang="en-US" sz="2000" i="1" dirty="0"/>
              <a:t> </a:t>
            </a:r>
            <a:r>
              <a:rPr kumimoji="0" lang="en-US" altLang="en-US" sz="2000" i="1" dirty="0" smtClean="0"/>
              <a:t>f(</a:t>
            </a:r>
            <a:r>
              <a:rPr kumimoji="0" lang="en-US" altLang="en-US" sz="2000" i="1" dirty="0" err="1" smtClean="0"/>
              <a:t>ilio</a:t>
            </a:r>
            <a:r>
              <a:rPr kumimoji="0" lang="en-US" altLang="en-US" sz="2000" i="1" dirty="0" smtClean="0"/>
              <a:t>),</a:t>
            </a:r>
            <a:r>
              <a:rPr kumimoji="0" lang="en-US" altLang="en-US" sz="2000" i="1" dirty="0"/>
              <a:t/>
            </a:r>
            <a:br>
              <a:rPr kumimoji="0" lang="en-US" altLang="en-US" sz="2000" i="1" dirty="0"/>
            </a:br>
            <a:r>
              <a:rPr kumimoji="0" lang="en-US" altLang="en-US" sz="2000" i="1" dirty="0" err="1"/>
              <a:t>Vespasiano</a:t>
            </a:r>
            <a:r>
              <a:rPr kumimoji="0" lang="en-US" altLang="en-US" sz="2000" i="1" dirty="0"/>
              <a:t> </a:t>
            </a:r>
            <a:r>
              <a:rPr kumimoji="0" lang="en-US" altLang="en-US" sz="2000" i="1" dirty="0" smtClean="0"/>
              <a:t>Augusto</a:t>
            </a:r>
            <a:endParaRPr kumimoji="0" lang="en-US" alt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343558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pic>
        <p:nvPicPr>
          <p:cNvPr id="8" name="Picture 4" descr="C:\Eigene Dateien\TEACHING MATERIAL\EINFÜHRUNG ALTE GESCHICHTE\Epigraphik\Altar Athen P Connolly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1ECE6"/>
              </a:clrFrom>
              <a:clrTo>
                <a:srgbClr val="F1EC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127623"/>
            <a:ext cx="5121799" cy="3730377"/>
          </a:xfrm>
          <a:prstGeom prst="rect">
            <a:avLst/>
          </a:prstGeom>
          <a:noFill/>
        </p:spPr>
      </p:pic>
      <p:pic>
        <p:nvPicPr>
          <p:cNvPr id="9" name="Picture 2" descr="C:\Eigene Dateien\TEACHING MATERIAL\EINFÜHRUNG ALTE GESCHICHTE\Epigraphik\Greek Names TOMBSTONE T3%20lysippandphilon.jpg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lum bright="-12000" contrast="6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90" b="93763" l="4906" r="96226">
                        <a14:foregroundMark x1="22264" y1="3441" x2="22264" y2="3441"/>
                        <a14:foregroundMark x1="22264" y1="1935" x2="22264" y2="1935"/>
                        <a14:foregroundMark x1="5283" y1="5591" x2="5283" y2="5591"/>
                        <a14:foregroundMark x1="18868" y1="84731" x2="18868" y2="84731"/>
                        <a14:foregroundMark x1="18868" y1="79570" x2="18868" y2="79570"/>
                        <a14:foregroundMark x1="9811" y1="93978" x2="9811" y2="93978"/>
                        <a14:foregroundMark x1="72830" y1="2151" x2="72830" y2="2151"/>
                        <a14:foregroundMark x1="62264" y1="4086" x2="62264" y2="4086"/>
                        <a14:foregroundMark x1="55472" y1="4086" x2="55472" y2="4086"/>
                        <a14:foregroundMark x1="86792" y1="17634" x2="86792" y2="176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416"/>
          <a:stretch/>
        </p:blipFill>
        <p:spPr bwMode="auto">
          <a:xfrm>
            <a:off x="3923928" y="1484784"/>
            <a:ext cx="3141340" cy="5325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6" descr="C:\Eigene Dateien\TEACHING MATERIAL\EINFÜHRUNG ALTE GESCHICHTE\Epigraphik\Greek names V2aryballos.jpg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200" b="95400" l="3186" r="94608">
                        <a14:foregroundMark x1="88971" y1="77400" x2="88971" y2="77400"/>
                        <a14:foregroundMark x1="85049" y1="84800" x2="85049" y2="84800"/>
                        <a14:foregroundMark x1="36765" y1="92200" x2="36765" y2="92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8442">
            <a:off x="6406833" y="3127622"/>
            <a:ext cx="2780677" cy="3407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7524328" y="6381328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Athens, 440  BC</a:t>
            </a:r>
            <a:endParaRPr lang="en-GB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4355976" y="5886565"/>
            <a:ext cx="21507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1400" dirty="0" smtClean="0">
                <a:solidFill>
                  <a:srgbClr val="FFFF00"/>
                </a:solidFill>
              </a:rPr>
              <a:t>from </a:t>
            </a:r>
            <a:r>
              <a:rPr lang="en-US" altLang="en-US" sz="1400" dirty="0" err="1" smtClean="0">
                <a:solidFill>
                  <a:srgbClr val="FFFF00"/>
                </a:solidFill>
              </a:rPr>
              <a:t>Demetrias</a:t>
            </a:r>
            <a:r>
              <a:rPr lang="en-US" altLang="en-US" sz="1400" dirty="0" smtClean="0">
                <a:solidFill>
                  <a:srgbClr val="FFFF00"/>
                </a:solidFill>
              </a:rPr>
              <a:t> </a:t>
            </a:r>
            <a:r>
              <a:rPr lang="en-US" altLang="en-US" sz="1400" dirty="0">
                <a:solidFill>
                  <a:srgbClr val="FFFF00"/>
                </a:solidFill>
              </a:rPr>
              <a:t>in Thessaly, </a:t>
            </a:r>
            <a:r>
              <a:rPr lang="en-US" altLang="en-US" sz="1400" dirty="0" smtClean="0">
                <a:solidFill>
                  <a:srgbClr val="FFFF00"/>
                </a:solidFill>
              </a:rPr>
              <a:t/>
            </a:r>
            <a:br>
              <a:rPr lang="en-US" altLang="en-US" sz="1400" dirty="0" smtClean="0">
                <a:solidFill>
                  <a:srgbClr val="FFFF00"/>
                </a:solidFill>
              </a:rPr>
            </a:br>
            <a:r>
              <a:rPr lang="en-US" altLang="en-US" sz="1400" dirty="0" smtClean="0">
                <a:solidFill>
                  <a:srgbClr val="FFFF00"/>
                </a:solidFill>
              </a:rPr>
              <a:t>c</a:t>
            </a:r>
            <a:r>
              <a:rPr lang="en-US" altLang="en-US" sz="1400" dirty="0">
                <a:solidFill>
                  <a:srgbClr val="FFFF00"/>
                </a:solidFill>
              </a:rPr>
              <a:t>. 225 BC., depicting </a:t>
            </a:r>
            <a:r>
              <a:rPr lang="en-US" altLang="en-US" sz="1400" dirty="0" smtClean="0">
                <a:solidFill>
                  <a:srgbClr val="FFFF00"/>
                </a:solidFill>
              </a:rPr>
              <a:t/>
            </a:r>
            <a:br>
              <a:rPr lang="en-US" altLang="en-US" sz="1400" dirty="0" smtClean="0">
                <a:solidFill>
                  <a:srgbClr val="FFFF00"/>
                </a:solidFill>
              </a:rPr>
            </a:br>
            <a:r>
              <a:rPr lang="en-US" altLang="en-US" sz="1400" dirty="0" smtClean="0">
                <a:solidFill>
                  <a:srgbClr val="FFFF00"/>
                </a:solidFill>
              </a:rPr>
              <a:t>a </a:t>
            </a:r>
            <a:r>
              <a:rPr lang="en-US" altLang="en-US" sz="1400" dirty="0">
                <a:solidFill>
                  <a:srgbClr val="FFFF00"/>
                </a:solidFill>
              </a:rPr>
              <a:t>funeral banquet</a:t>
            </a:r>
            <a:r>
              <a:rPr lang="en-US" altLang="en-US" sz="1400" dirty="0" smtClean="0">
                <a:solidFill>
                  <a:srgbClr val="FFFF00"/>
                </a:solidFill>
              </a:rPr>
              <a:t>.</a:t>
            </a:r>
            <a:endParaRPr lang="en-GB" sz="1400" dirty="0">
              <a:solidFill>
                <a:srgbClr val="FFFF00"/>
              </a:solidFill>
            </a:endParaRPr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err="1" smtClean="0"/>
              <a:t>Inscriptions</a:t>
            </a:r>
            <a:r>
              <a:rPr lang="de-DE" sz="2000" dirty="0" smtClean="0"/>
              <a:t> </a:t>
            </a:r>
            <a:r>
              <a:rPr lang="de-DE" sz="2000" dirty="0" err="1" smtClean="0"/>
              <a:t>come</a:t>
            </a:r>
            <a:r>
              <a:rPr lang="de-DE" sz="2000" dirty="0" smtClean="0"/>
              <a:t> in a large </a:t>
            </a:r>
            <a:r>
              <a:rPr lang="de-DE" sz="2000" dirty="0" err="1" smtClean="0"/>
              <a:t>variety</a:t>
            </a:r>
            <a:r>
              <a:rPr lang="de-DE" sz="2000" dirty="0" smtClean="0"/>
              <a:t> </a:t>
            </a:r>
            <a:r>
              <a:rPr lang="de-DE" sz="2000" dirty="0" err="1" smtClean="0"/>
              <a:t>of</a:t>
            </a:r>
            <a:r>
              <a:rPr lang="de-DE" sz="2000" dirty="0" smtClean="0"/>
              <a:t> </a:t>
            </a:r>
            <a:r>
              <a:rPr lang="de-DE" sz="2000" dirty="0" err="1" smtClean="0"/>
              <a:t>forms</a:t>
            </a:r>
            <a:r>
              <a:rPr lang="de-DE" sz="2000" dirty="0" smtClean="0"/>
              <a:t>: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33204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err="1" smtClean="0"/>
              <a:t>Inscriptions</a:t>
            </a:r>
            <a:r>
              <a:rPr lang="de-DE" sz="2000" dirty="0" smtClean="0"/>
              <a:t> </a:t>
            </a:r>
            <a:r>
              <a:rPr lang="de-DE" sz="2000" dirty="0" err="1" smtClean="0"/>
              <a:t>come</a:t>
            </a:r>
            <a:r>
              <a:rPr lang="de-DE" sz="2000" dirty="0" smtClean="0"/>
              <a:t> in a large </a:t>
            </a:r>
            <a:r>
              <a:rPr lang="de-DE" sz="2000" dirty="0" err="1" smtClean="0"/>
              <a:t>variety</a:t>
            </a:r>
            <a:r>
              <a:rPr lang="de-DE" sz="2000" dirty="0" smtClean="0"/>
              <a:t> </a:t>
            </a:r>
            <a:r>
              <a:rPr lang="de-DE" sz="2000" dirty="0" err="1" smtClean="0"/>
              <a:t>of</a:t>
            </a:r>
            <a:r>
              <a:rPr lang="de-DE" sz="2000" dirty="0" smtClean="0"/>
              <a:t> </a:t>
            </a:r>
            <a:r>
              <a:rPr lang="de-DE" sz="2000" dirty="0" err="1" smtClean="0"/>
              <a:t>forms</a:t>
            </a:r>
            <a:r>
              <a:rPr lang="de-DE" sz="2000" dirty="0" smtClean="0"/>
              <a:t>:</a:t>
            </a:r>
          </a:p>
          <a:p>
            <a:endParaRPr lang="en-GB" sz="2400" dirty="0"/>
          </a:p>
        </p:txBody>
      </p:sp>
      <p:pic>
        <p:nvPicPr>
          <p:cNvPr id="6" name="Picture 4" descr="C:\Eigene Dateien\TEACHING MATERIAL\EINFÜHRUNG ALTE GESCHICHTE\Epigraphik\Altar Athen P Connolly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1ECE6"/>
              </a:clrFrom>
              <a:clrTo>
                <a:srgbClr val="F1EC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127623"/>
            <a:ext cx="5121799" cy="3730377"/>
          </a:xfrm>
          <a:prstGeom prst="rect">
            <a:avLst/>
          </a:prstGeom>
          <a:noFill/>
        </p:spPr>
      </p:pic>
      <p:pic>
        <p:nvPicPr>
          <p:cNvPr id="7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564904"/>
            <a:ext cx="2935484" cy="4293096"/>
          </a:xfrm>
          <a:prstGeom prst="rect">
            <a:avLst/>
          </a:prstGeom>
          <a:noFill/>
        </p:spPr>
      </p:pic>
      <p:pic>
        <p:nvPicPr>
          <p:cNvPr id="8" name="Grafik 8" descr="000_0014 Nîmes MARS LAVAVUS smal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119303">
            <a:off x="2502672" y="1972132"/>
            <a:ext cx="6101554" cy="382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4320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Eigene Dateien\TEACHING MATERIAL\EINFÜHRUNG ALTE GESCHICHTE\Epigraphik\Altar Athen P Connolly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1ECE6"/>
              </a:clrFrom>
              <a:clrTo>
                <a:srgbClr val="F1EC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127623"/>
            <a:ext cx="5121799" cy="3730377"/>
          </a:xfrm>
          <a:prstGeom prst="rect">
            <a:avLst/>
          </a:prstGeom>
          <a:noFill/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pic>
        <p:nvPicPr>
          <p:cNvPr id="7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564904"/>
            <a:ext cx="2935484" cy="4293096"/>
          </a:xfrm>
          <a:prstGeom prst="rect">
            <a:avLst/>
          </a:prstGeom>
          <a:noFill/>
        </p:spPr>
      </p:pic>
      <p:pic>
        <p:nvPicPr>
          <p:cNvPr id="8" name="Picture 1030" descr="C:\Eigene Dateien\TEACHING MATERIAL\EINFÜHRUNG ALTE GESCHICHTE\Epigraphik\Nida Inschrift mit Ligatur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5399" y="1944216"/>
            <a:ext cx="6463105" cy="4581128"/>
          </a:xfrm>
          <a:prstGeom prst="rect">
            <a:avLst/>
          </a:prstGeom>
          <a:noFill/>
        </p:spPr>
      </p:pic>
      <p:sp>
        <p:nvSpPr>
          <p:cNvPr id="9" name="Ellipse 10"/>
          <p:cNvSpPr/>
          <p:nvPr/>
        </p:nvSpPr>
        <p:spPr>
          <a:xfrm>
            <a:off x="7668344" y="3140968"/>
            <a:ext cx="648072" cy="72008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Ellipse 11"/>
          <p:cNvSpPr/>
          <p:nvPr/>
        </p:nvSpPr>
        <p:spPr>
          <a:xfrm>
            <a:off x="8100392" y="5157192"/>
            <a:ext cx="648072" cy="72008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Ellipse 12"/>
          <p:cNvSpPr/>
          <p:nvPr/>
        </p:nvSpPr>
        <p:spPr>
          <a:xfrm>
            <a:off x="8100392" y="3645024"/>
            <a:ext cx="648072" cy="72008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feld 13"/>
          <p:cNvSpPr txBox="1"/>
          <p:nvPr/>
        </p:nvSpPr>
        <p:spPr>
          <a:xfrm>
            <a:off x="7164288" y="1196752"/>
            <a:ext cx="19797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Ligature</a:t>
            </a:r>
            <a:endParaRPr lang="en-GB" dirty="0">
              <a:solidFill>
                <a:srgbClr val="00B0F0"/>
              </a:solidFill>
            </a:endParaRPr>
          </a:p>
        </p:txBody>
      </p:sp>
      <p:cxnSp>
        <p:nvCxnSpPr>
          <p:cNvPr id="13" name="Gerade Verbindung mit Pfeil 18"/>
          <p:cNvCxnSpPr>
            <a:stCxn id="12" idx="2"/>
          </p:cNvCxnSpPr>
          <p:nvPr/>
        </p:nvCxnSpPr>
        <p:spPr>
          <a:xfrm flipH="1">
            <a:off x="8028384" y="1750750"/>
            <a:ext cx="125760" cy="1318210"/>
          </a:xfrm>
          <a:prstGeom prst="straightConnector1">
            <a:avLst/>
          </a:prstGeom>
          <a:ln w="666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Box 1029"/>
          <p:cNvSpPr txBox="1">
            <a:spLocks noChangeArrowheads="1"/>
          </p:cNvSpPr>
          <p:nvPr/>
        </p:nvSpPr>
        <p:spPr bwMode="auto">
          <a:xfrm>
            <a:off x="0" y="5934670"/>
            <a:ext cx="6172200" cy="923330"/>
          </a:xfrm>
          <a:prstGeom prst="rect">
            <a:avLst/>
          </a:prstGeom>
          <a:solidFill>
            <a:schemeClr val="tx1">
              <a:lumMod val="75000"/>
              <a:alpha val="41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i="1" dirty="0" err="1" smtClean="0"/>
              <a:t>Salu</a:t>
            </a:r>
            <a:r>
              <a:rPr kumimoji="0" lang="en-US" sz="1800" b="1" i="1" dirty="0" err="1" smtClean="0">
                <a:solidFill>
                  <a:srgbClr val="CC0000"/>
                </a:solidFill>
              </a:rPr>
              <a:t>ti</a:t>
            </a:r>
            <a:r>
              <a:rPr kumimoji="0" lang="en-US" sz="1800" b="1" i="1" dirty="0" smtClean="0">
                <a:solidFill>
                  <a:srgbClr val="CC0000"/>
                </a:solidFill>
              </a:rPr>
              <a:t> </a:t>
            </a:r>
            <a:r>
              <a:rPr kumimoji="0" lang="en-US" sz="1800" i="1" dirty="0"/>
              <a:t>Aug(</a:t>
            </a:r>
            <a:r>
              <a:rPr kumimoji="0" lang="en-US" sz="1800" i="1" dirty="0" err="1"/>
              <a:t>ustae</a:t>
            </a:r>
            <a:r>
              <a:rPr kumimoji="0" lang="en-US" sz="1800" i="1" dirty="0"/>
              <a:t>) | </a:t>
            </a:r>
            <a:r>
              <a:rPr kumimoji="0" lang="en-US" sz="1800" i="1" dirty="0" err="1"/>
              <a:t>dendrophori</a:t>
            </a:r>
            <a:r>
              <a:rPr kumimoji="0" lang="en-US" sz="1800" i="1" dirty="0"/>
              <a:t> </a:t>
            </a:r>
            <a:r>
              <a:rPr kumimoji="0" lang="en-US" sz="1800" b="1" i="1" dirty="0">
                <a:solidFill>
                  <a:srgbClr val="CC0000"/>
                </a:solidFill>
              </a:rPr>
              <a:t>Au</a:t>
            </a:r>
            <a:r>
              <a:rPr kumimoji="0" lang="en-US" sz="1800" i="1" dirty="0"/>
              <a:t>g(</a:t>
            </a:r>
            <a:r>
              <a:rPr kumimoji="0" lang="en-US" sz="1800" i="1" dirty="0" err="1"/>
              <a:t>ustales</a:t>
            </a:r>
            <a:r>
              <a:rPr kumimoji="0" lang="en-US" sz="1800" i="1" dirty="0"/>
              <a:t>) | </a:t>
            </a:r>
            <a:r>
              <a:rPr kumimoji="0" lang="en-US" sz="1800" i="1" dirty="0" err="1"/>
              <a:t>consistentes</a:t>
            </a:r>
            <a:r>
              <a:rPr kumimoji="0" lang="en-US" sz="1800" i="1" dirty="0"/>
              <a:t> M</a:t>
            </a:r>
            <a:r>
              <a:rPr kumimoji="0" lang="en-US" sz="1800" b="1" i="1" dirty="0">
                <a:solidFill>
                  <a:srgbClr val="CC0000"/>
                </a:solidFill>
              </a:rPr>
              <a:t>ed</a:t>
            </a:r>
            <a:r>
              <a:rPr kumimoji="0" lang="en-US" sz="1800" i="1" dirty="0"/>
              <a:t>(---) | </a:t>
            </a:r>
            <a:r>
              <a:rPr kumimoji="0" lang="en-US" sz="1800" b="1" i="1" dirty="0">
                <a:solidFill>
                  <a:srgbClr val="CC0000"/>
                </a:solidFill>
              </a:rPr>
              <a:t>it(</a:t>
            </a:r>
            <a:r>
              <a:rPr kumimoji="0" lang="en-US" sz="1800" b="1" i="1" dirty="0" err="1">
                <a:solidFill>
                  <a:srgbClr val="CC0000"/>
                </a:solidFill>
              </a:rPr>
              <a:t>em</a:t>
            </a:r>
            <a:r>
              <a:rPr kumimoji="0" lang="en-US" sz="1800" b="1" i="1" dirty="0">
                <a:solidFill>
                  <a:srgbClr val="CC0000"/>
                </a:solidFill>
              </a:rPr>
              <a:t>)q(</a:t>
            </a:r>
            <a:r>
              <a:rPr kumimoji="0" lang="en-US" sz="1800" b="1" i="1" dirty="0" err="1">
                <a:solidFill>
                  <a:srgbClr val="CC0000"/>
                </a:solidFill>
              </a:rPr>
              <a:t>ue</a:t>
            </a:r>
            <a:r>
              <a:rPr kumimoji="0" lang="en-US" sz="1800" b="1" i="1" dirty="0">
                <a:solidFill>
                  <a:srgbClr val="CC0000"/>
                </a:solidFill>
              </a:rPr>
              <a:t>)</a:t>
            </a:r>
            <a:r>
              <a:rPr kumimoji="0" lang="en-US" sz="1800" i="1" dirty="0"/>
              <a:t> </a:t>
            </a:r>
            <a:r>
              <a:rPr kumimoji="0" lang="en-US" sz="1800" i="1" dirty="0" err="1"/>
              <a:t>Nidae</a:t>
            </a:r>
            <a:r>
              <a:rPr kumimoji="0" lang="en-US" sz="1800" i="1" dirty="0"/>
              <a:t> </a:t>
            </a:r>
            <a:r>
              <a:rPr kumimoji="0" lang="en-US" sz="1800" i="1" dirty="0" err="1"/>
              <a:t>scolam</a:t>
            </a:r>
            <a:r>
              <a:rPr kumimoji="0" lang="en-US" sz="1800" i="1" dirty="0"/>
              <a:t> | de </a:t>
            </a:r>
            <a:r>
              <a:rPr kumimoji="0" lang="en-US" sz="1800" i="1" dirty="0" err="1"/>
              <a:t>suo</a:t>
            </a:r>
            <a:r>
              <a:rPr kumimoji="0" lang="en-US" sz="1800" i="1" dirty="0"/>
              <a:t> </a:t>
            </a:r>
            <a:r>
              <a:rPr kumimoji="0" lang="en-US" sz="1800" i="1" dirty="0" err="1"/>
              <a:t>fecerunt</a:t>
            </a:r>
            <a:r>
              <a:rPr kumimoji="0" lang="en-US" sz="1800" i="1" dirty="0"/>
              <a:t> | loc(o) </a:t>
            </a:r>
            <a:r>
              <a:rPr kumimoji="0" lang="en-US" sz="1800" i="1" dirty="0" err="1"/>
              <a:t>adsig</a:t>
            </a:r>
            <a:r>
              <a:rPr kumimoji="0" lang="en-US" sz="1800" i="1" dirty="0"/>
              <a:t>(</a:t>
            </a:r>
            <a:r>
              <a:rPr kumimoji="0" lang="en-US" sz="1800" i="1" dirty="0" err="1"/>
              <a:t>nato</a:t>
            </a:r>
            <a:r>
              <a:rPr kumimoji="0" lang="en-US" sz="1800" i="1" dirty="0"/>
              <a:t>) a </a:t>
            </a:r>
            <a:r>
              <a:rPr kumimoji="0" lang="en-US" sz="1800" i="1" dirty="0" err="1"/>
              <a:t>vic</a:t>
            </a:r>
            <a:r>
              <a:rPr kumimoji="0" lang="en-US" sz="1800" i="1" dirty="0"/>
              <a:t>(</a:t>
            </a:r>
            <a:r>
              <a:rPr kumimoji="0" lang="en-US" sz="1800" i="1" dirty="0" err="1"/>
              <a:t>canis</a:t>
            </a:r>
            <a:r>
              <a:rPr kumimoji="0" lang="en-US" sz="1800" i="1" dirty="0"/>
              <a:t>) </a:t>
            </a:r>
            <a:r>
              <a:rPr kumimoji="0" lang="en-US" sz="1800" i="1" dirty="0" err="1"/>
              <a:t>N</a:t>
            </a:r>
            <a:r>
              <a:rPr kumimoji="0" lang="en-US" sz="1800" b="1" i="1" dirty="0" err="1">
                <a:solidFill>
                  <a:srgbClr val="CC0000"/>
                </a:solidFill>
              </a:rPr>
              <a:t>ide</a:t>
            </a:r>
            <a:r>
              <a:rPr kumimoji="0" lang="en-US" sz="1800" i="1" dirty="0"/>
              <a:t>(</a:t>
            </a:r>
            <a:r>
              <a:rPr kumimoji="0" lang="en-US" sz="1800" i="1" dirty="0" err="1"/>
              <a:t>nsibus</a:t>
            </a:r>
            <a:r>
              <a:rPr kumimoji="0" lang="en-US" sz="1800" i="1" dirty="0"/>
              <a:t>)</a:t>
            </a:r>
          </a:p>
        </p:txBody>
      </p:sp>
      <p:sp>
        <p:nvSpPr>
          <p:cNvPr id="6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err="1" smtClean="0"/>
              <a:t>Inscriptions</a:t>
            </a:r>
            <a:r>
              <a:rPr lang="de-DE" sz="2000" dirty="0" smtClean="0"/>
              <a:t> </a:t>
            </a:r>
            <a:r>
              <a:rPr lang="de-DE" sz="2000" dirty="0" err="1" smtClean="0"/>
              <a:t>come</a:t>
            </a:r>
            <a:r>
              <a:rPr lang="de-DE" sz="2000" dirty="0" smtClean="0"/>
              <a:t> in a large </a:t>
            </a:r>
            <a:r>
              <a:rPr lang="de-DE" sz="2000" dirty="0" err="1" smtClean="0"/>
              <a:t>variety</a:t>
            </a:r>
            <a:r>
              <a:rPr lang="de-DE" sz="2000" dirty="0" smtClean="0"/>
              <a:t> </a:t>
            </a:r>
            <a:r>
              <a:rPr lang="de-DE" sz="2000" dirty="0" err="1" smtClean="0"/>
              <a:t>of</a:t>
            </a:r>
            <a:r>
              <a:rPr lang="de-DE" sz="2000" dirty="0" smtClean="0"/>
              <a:t> </a:t>
            </a:r>
            <a:r>
              <a:rPr lang="de-DE" sz="2000" dirty="0" err="1" smtClean="0"/>
              <a:t>forms</a:t>
            </a:r>
            <a:r>
              <a:rPr lang="de-DE" sz="2000" dirty="0" smtClean="0"/>
              <a:t>: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932802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4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/>
      <p:bldP spid="14" grpId="0" animBg="1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Eigene Dateien\TEACHING MATERIAL\EINFÜHRUNG ALTE GESCHICHTE\Epigraphik\Altar Athen P Connolly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1ECE6"/>
              </a:clrFrom>
              <a:clrTo>
                <a:srgbClr val="F1EC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127623"/>
            <a:ext cx="5121799" cy="3730377"/>
          </a:xfrm>
          <a:prstGeom prst="rect">
            <a:avLst/>
          </a:prstGeom>
          <a:noFill/>
        </p:spPr>
      </p:pic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7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smtClean="0"/>
              <a:t>Inscriptions come in a large variety of forms:</a:t>
            </a:r>
          </a:p>
          <a:p>
            <a:r>
              <a:rPr lang="de-DE" sz="2000" dirty="0" smtClean="0"/>
              <a:t>Local elites</a:t>
            </a:r>
          </a:p>
          <a:p>
            <a:pPr lvl="1"/>
            <a:r>
              <a:rPr lang="de-DE" sz="2000" dirty="0" smtClean="0"/>
              <a:t>their ambitions, careers,</a:t>
            </a:r>
          </a:p>
          <a:p>
            <a:pPr lvl="1"/>
            <a:r>
              <a:rPr lang="de-DE" sz="2000" dirty="0" smtClean="0"/>
              <a:t>heir social, political, 	religious, </a:t>
            </a:r>
            <a:br>
              <a:rPr lang="de-DE" sz="2000" dirty="0" smtClean="0"/>
            </a:br>
            <a:r>
              <a:rPr lang="de-DE" sz="2000" dirty="0" smtClean="0"/>
              <a:t>economic roles</a:t>
            </a:r>
          </a:p>
          <a:p>
            <a:pPr lvl="1"/>
            <a:r>
              <a:rPr lang="de-DE" sz="2000" dirty="0" smtClean="0"/>
              <a:t>social and spatial mobility</a:t>
            </a:r>
          </a:p>
          <a:p>
            <a:pPr lvl="1"/>
            <a:r>
              <a:rPr lang="de-DE" sz="2000" dirty="0" smtClean="0"/>
              <a:t>intermarriage of elite families</a:t>
            </a:r>
            <a:br>
              <a:rPr lang="de-DE" sz="2000" dirty="0" smtClean="0"/>
            </a:br>
            <a:r>
              <a:rPr lang="de-DE" sz="2000" dirty="0" smtClean="0"/>
              <a:t>	</a:t>
            </a:r>
          </a:p>
          <a:p>
            <a:pPr lvl="1"/>
            <a:endParaRPr lang="de-DE" sz="2000" dirty="0" smtClean="0"/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162" b="96070" l="10000" r="90000">
                        <a14:foregroundMark x1="29355" y1="73458" x2="29355" y2="73458"/>
                        <a14:foregroundMark x1="79032" y1="78476" x2="79032" y2="78476"/>
                        <a14:foregroundMark x1="76855" y1="75272" x2="76855" y2="75272"/>
                        <a14:foregroundMark x1="35806" y1="91294" x2="35806" y2="91294"/>
                        <a14:foregroundMark x1="35806" y1="94075" x2="35806" y2="94075"/>
                        <a14:foregroundMark x1="76371" y1="72914" x2="76371" y2="72914"/>
                        <a14:foregroundMark x1="29355" y1="72370" x2="29355" y2="72370"/>
                        <a14:foregroundMark x1="29194" y1="94680" x2="29194" y2="94680"/>
                        <a14:foregroundMark x1="55968" y1="94680" x2="55968" y2="94680"/>
                        <a14:foregroundMark x1="59194" y1="94559" x2="59194" y2="945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29" t="7367" r="15035" b="20679"/>
          <a:stretch/>
        </p:blipFill>
        <p:spPr>
          <a:xfrm>
            <a:off x="3707904" y="404664"/>
            <a:ext cx="4319162" cy="6453336"/>
          </a:xfrm>
          <a:prstGeom prst="rect">
            <a:avLst/>
          </a:prstGeom>
        </p:spPr>
      </p:pic>
      <p:pic>
        <p:nvPicPr>
          <p:cNvPr id="16" name="Picture 15"/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907" b="92797" l="1359" r="92935">
                        <a14:foregroundMark x1="53261" y1="1907" x2="53261" y2="1907"/>
                        <a14:foregroundMark x1="1902" y1="17585" x2="1902" y2="17585"/>
                        <a14:foregroundMark x1="12772" y1="77966" x2="12772" y2="77966"/>
                        <a14:foregroundMark x1="13315" y1="79449" x2="13315" y2="79449"/>
                        <a14:foregroundMark x1="70652" y1="93008" x2="70652" y2="93008"/>
                        <a14:foregroundMark x1="92935" y1="40466" x2="92935" y2="404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23"/>
          <a:stretch/>
        </p:blipFill>
        <p:spPr>
          <a:xfrm>
            <a:off x="5752383" y="2713809"/>
            <a:ext cx="3284113" cy="4243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5022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6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smtClean="0"/>
              <a:t>Inscriptions come in a large variety of forms:</a:t>
            </a:r>
          </a:p>
          <a:p>
            <a:r>
              <a:rPr lang="de-DE" sz="2000" dirty="0" smtClean="0"/>
              <a:t>Local elites</a:t>
            </a:r>
          </a:p>
          <a:p>
            <a:pPr lvl="1"/>
            <a:r>
              <a:rPr lang="de-DE" sz="2000" dirty="0" smtClean="0"/>
              <a:t>their ambitions, careers,</a:t>
            </a:r>
          </a:p>
          <a:p>
            <a:pPr lvl="1"/>
            <a:r>
              <a:rPr lang="de-DE" sz="2000" dirty="0" smtClean="0"/>
              <a:t>heir social, political, 	religious, </a:t>
            </a:r>
            <a:br>
              <a:rPr lang="de-DE" sz="2000" dirty="0" smtClean="0"/>
            </a:br>
            <a:r>
              <a:rPr lang="de-DE" sz="2000" dirty="0" smtClean="0"/>
              <a:t>economic roles</a:t>
            </a:r>
          </a:p>
          <a:p>
            <a:pPr lvl="1"/>
            <a:r>
              <a:rPr lang="de-DE" sz="2000" dirty="0" smtClean="0"/>
              <a:t>social and spatial mobility</a:t>
            </a:r>
          </a:p>
          <a:p>
            <a:pPr lvl="1"/>
            <a:r>
              <a:rPr lang="de-DE" sz="2000" dirty="0" smtClean="0"/>
              <a:t>intermarriage of elite families</a:t>
            </a:r>
            <a:br>
              <a:rPr lang="de-DE" sz="2000" dirty="0" smtClean="0"/>
            </a:br>
            <a:r>
              <a:rPr lang="de-DE" sz="2000" dirty="0" smtClean="0"/>
              <a:t>	</a:t>
            </a:r>
          </a:p>
          <a:p>
            <a:pPr lvl="1"/>
            <a:endParaRPr lang="de-DE" sz="2000" dirty="0" smtClean="0"/>
          </a:p>
          <a:p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162" b="96070" l="10000" r="90000">
                        <a14:foregroundMark x1="29355" y1="73458" x2="29355" y2="73458"/>
                        <a14:foregroundMark x1="79032" y1="78476" x2="79032" y2="78476"/>
                        <a14:foregroundMark x1="76855" y1="75272" x2="76855" y2="75272"/>
                        <a14:foregroundMark x1="35806" y1="91294" x2="35806" y2="91294"/>
                        <a14:foregroundMark x1="35806" y1="94075" x2="35806" y2="94075"/>
                        <a14:foregroundMark x1="76371" y1="72914" x2="76371" y2="72914"/>
                        <a14:foregroundMark x1="29355" y1="72370" x2="29355" y2="72370"/>
                        <a14:foregroundMark x1="29194" y1="94680" x2="29194" y2="94680"/>
                        <a14:foregroundMark x1="55968" y1="94680" x2="55968" y2="94680"/>
                        <a14:foregroundMark x1="59194" y1="94559" x2="59194" y2="945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29" t="7367" r="15035" b="20679"/>
          <a:stretch/>
        </p:blipFill>
        <p:spPr>
          <a:xfrm>
            <a:off x="3707904" y="404664"/>
            <a:ext cx="4319162" cy="64533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14" b="97884" l="15968" r="92016">
                        <a14:foregroundMark x1="82500" y1="74486" x2="82500" y2="74486"/>
                        <a14:foregroundMark x1="81774" y1="72551" x2="81774" y2="72551"/>
                        <a14:foregroundMark x1="86371" y1="80593" x2="86371" y2="80593"/>
                        <a14:foregroundMark x1="87661" y1="85973" x2="87661" y2="85973"/>
                        <a14:foregroundMark x1="84597" y1="77570" x2="84597" y2="77570"/>
                        <a14:foregroundMark x1="80484" y1="68138" x2="80484" y2="68138"/>
                        <a14:foregroundMark x1="80968" y1="63543" x2="80968" y2="63543"/>
                        <a14:foregroundMark x1="80242" y1="66203" x2="80242" y2="66203"/>
                        <a14:foregroundMark x1="49032" y1="8283" x2="49032" y2="8283"/>
                        <a14:foregroundMark x1="76261" y1="8463" x2="76261" y2="8463"/>
                        <a14:backgroundMark x1="35000" y1="3567" x2="35000" y2="3567"/>
                        <a14:backgroundMark x1="49194" y1="2963" x2="49194" y2="2963"/>
                        <a14:backgroundMark x1="26129" y1="98851" x2="26129" y2="98851"/>
                        <a14:backgroundMark x1="66613" y1="99637" x2="66613" y2="99637"/>
                        <a14:backgroundMark x1="72258" y1="99456" x2="72258" y2="99456"/>
                        <a14:backgroundMark x1="22849" y1="57461" x2="22849" y2="57461"/>
                        <a14:backgroundMark x1="23442" y1="43987" x2="23442" y2="439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83" b="15332"/>
          <a:stretch/>
        </p:blipFill>
        <p:spPr>
          <a:xfrm>
            <a:off x="323528" y="696920"/>
            <a:ext cx="4252586" cy="616390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rot="16200000">
            <a:off x="-1442725" y="3915078"/>
            <a:ext cx="35325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EX-SLAVES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956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6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smtClean="0"/>
              <a:t>Inscriptions come in a large variety of forms:</a:t>
            </a:r>
          </a:p>
          <a:p>
            <a:r>
              <a:rPr lang="de-DE" sz="2000" dirty="0" smtClean="0"/>
              <a:t>Subaltern classes</a:t>
            </a:r>
          </a:p>
          <a:p>
            <a:pPr lvl="1"/>
            <a:r>
              <a:rPr lang="de-DE" sz="2000" dirty="0" smtClean="0"/>
              <a:t>	</a:t>
            </a:r>
          </a:p>
          <a:p>
            <a:pPr lvl="1"/>
            <a:endParaRPr lang="de-DE" sz="2000" dirty="0" smtClean="0"/>
          </a:p>
          <a:p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162" b="96070" l="10000" r="90000">
                        <a14:foregroundMark x1="29355" y1="73458" x2="29355" y2="73458"/>
                        <a14:foregroundMark x1="79032" y1="78476" x2="79032" y2="78476"/>
                        <a14:foregroundMark x1="76855" y1="75272" x2="76855" y2="75272"/>
                        <a14:foregroundMark x1="35806" y1="91294" x2="35806" y2="91294"/>
                        <a14:foregroundMark x1="35806" y1="94075" x2="35806" y2="94075"/>
                        <a14:foregroundMark x1="76371" y1="72914" x2="76371" y2="72914"/>
                        <a14:foregroundMark x1="29355" y1="72370" x2="29355" y2="72370"/>
                        <a14:foregroundMark x1="29194" y1="94680" x2="29194" y2="94680"/>
                        <a14:foregroundMark x1="55968" y1="94680" x2="55968" y2="94680"/>
                        <a14:foregroundMark x1="59194" y1="94559" x2="59194" y2="945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29" t="7367" r="15035" b="20679"/>
          <a:stretch/>
        </p:blipFill>
        <p:spPr>
          <a:xfrm>
            <a:off x="3707904" y="404664"/>
            <a:ext cx="4319162" cy="6453336"/>
          </a:xfrm>
          <a:prstGeom prst="rect">
            <a:avLst/>
          </a:prstGeom>
        </p:spPr>
      </p:pic>
      <p:pic>
        <p:nvPicPr>
          <p:cNvPr id="9" name="Content Placeholder 3"/>
          <p:cNvPicPr>
            <a:picLocks noGrp="1" noChangeAspect="1"/>
          </p:cNvPicPr>
          <p:nvPr>
            <p:ph idx="4294967295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4" t="7967" r="14946" b="6027"/>
          <a:stretch/>
        </p:blipFill>
        <p:spPr>
          <a:xfrm>
            <a:off x="539552" y="1391767"/>
            <a:ext cx="3312368" cy="544969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5000" b="90426" l="18440" r="783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52" t="23783" r="22424" b="10837"/>
          <a:stretch/>
        </p:blipFill>
        <p:spPr>
          <a:xfrm rot="1043710">
            <a:off x="5298371" y="1672571"/>
            <a:ext cx="3549969" cy="475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4358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smtClean="0"/>
              <a:t>Inscriptions come in a large variety of forms:</a:t>
            </a:r>
          </a:p>
          <a:p>
            <a:r>
              <a:rPr lang="de-DE" sz="2000" dirty="0" smtClean="0"/>
              <a:t>Subaltern classes</a:t>
            </a:r>
          </a:p>
          <a:p>
            <a:pPr lvl="1"/>
            <a:r>
              <a:rPr lang="de-DE" sz="2000" dirty="0" smtClean="0"/>
              <a:t>	Traders, craftsmen</a:t>
            </a:r>
          </a:p>
          <a:p>
            <a:pPr lvl="1"/>
            <a:endParaRPr lang="de-DE" sz="2000" dirty="0" smtClean="0"/>
          </a:p>
          <a:p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162" b="96070" l="10000" r="90000">
                        <a14:foregroundMark x1="29355" y1="73458" x2="29355" y2="73458"/>
                        <a14:foregroundMark x1="79032" y1="78476" x2="79032" y2="78476"/>
                        <a14:foregroundMark x1="76855" y1="75272" x2="76855" y2="75272"/>
                        <a14:foregroundMark x1="35806" y1="91294" x2="35806" y2="91294"/>
                        <a14:foregroundMark x1="35806" y1="94075" x2="35806" y2="94075"/>
                        <a14:foregroundMark x1="76371" y1="72914" x2="76371" y2="72914"/>
                        <a14:foregroundMark x1="29355" y1="72370" x2="29355" y2="72370"/>
                        <a14:foregroundMark x1="29194" y1="94680" x2="29194" y2="94680"/>
                        <a14:foregroundMark x1="55968" y1="94680" x2="55968" y2="94680"/>
                        <a14:foregroundMark x1="59194" y1="94559" x2="59194" y2="945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29" t="7367" r="15035" b="20679"/>
          <a:stretch/>
        </p:blipFill>
        <p:spPr>
          <a:xfrm>
            <a:off x="3707904" y="404664"/>
            <a:ext cx="4319162" cy="64533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887559"/>
            <a:ext cx="3816424" cy="395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8586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6" name="Inhaltsplatzhalter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50728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000" dirty="0" smtClean="0"/>
              <a:t>from Greek </a:t>
            </a:r>
            <a:r>
              <a:rPr lang="en-US" sz="2000" dirty="0" err="1" smtClean="0">
                <a:latin typeface="Symbol" pitchFamily="18" charset="2"/>
              </a:rPr>
              <a:t>epigrafein</a:t>
            </a:r>
            <a:r>
              <a:rPr lang="en-US" sz="2000" dirty="0" smtClean="0"/>
              <a:t> </a:t>
            </a:r>
            <a:r>
              <a:rPr lang="de-DE" sz="2000" i="1" dirty="0" err="1" smtClean="0"/>
              <a:t>epi-gráphein</a:t>
            </a:r>
            <a:r>
              <a:rPr lang="de-DE" sz="2000" i="1" dirty="0" smtClean="0"/>
              <a:t> (</a:t>
            </a:r>
            <a:r>
              <a:rPr lang="de-DE" sz="2000" i="1" dirty="0" err="1" smtClean="0"/>
              <a:t>to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write</a:t>
            </a:r>
            <a:r>
              <a:rPr lang="de-DE" sz="2000" i="1" dirty="0" smtClean="0"/>
              <a:t>)</a:t>
            </a:r>
          </a:p>
          <a:p>
            <a:r>
              <a:rPr lang="de-DE" sz="2000" dirty="0" smtClean="0"/>
              <a:t>Inscriptions come in a large variety of forms: </a:t>
            </a:r>
            <a:r>
              <a:rPr lang="de-DE" sz="2000" b="1" dirty="0" smtClean="0"/>
              <a:t>LAWS &amp; TREATIES</a:t>
            </a:r>
          </a:p>
          <a:p>
            <a:endParaRPr lang="en-GB" sz="2400" dirty="0"/>
          </a:p>
        </p:txBody>
      </p:sp>
      <p:pic>
        <p:nvPicPr>
          <p:cNvPr id="15" name="Picture 4" descr="C:\Eigene Dateien\TEACHING MATERIAL\EINFÜHRUNG ALTE GESCHICHTE\Epigraphik\Greek inscription IGI(3)1 Ath decree concerning Salamis ca 500B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2" y="2132856"/>
            <a:ext cx="8959424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Box 15"/>
          <p:cNvSpPr txBox="1"/>
          <p:nvPr/>
        </p:nvSpPr>
        <p:spPr>
          <a:xfrm rot="5400000">
            <a:off x="7048559" y="4611156"/>
            <a:ext cx="3182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altLang="en-US" b="1" i="1" dirty="0" smtClean="0">
                <a:solidFill>
                  <a:srgbClr val="FFFF00"/>
                </a:solidFill>
                <a:latin typeface="Times New Roman" pitchFamily="18" charset="0"/>
              </a:rPr>
              <a:t>Athens, 500 B.C. ( </a:t>
            </a:r>
            <a:r>
              <a:rPr lang="de-DE" altLang="en-US" b="1" i="1" dirty="0">
                <a:solidFill>
                  <a:srgbClr val="FFFF00"/>
                </a:solidFill>
                <a:latin typeface="Times New Roman" pitchFamily="18" charset="0"/>
              </a:rPr>
              <a:t>IG, I</a:t>
            </a:r>
            <a:r>
              <a:rPr lang="de-DE" altLang="en-US" b="1" i="1" baseline="30000" dirty="0">
                <a:solidFill>
                  <a:srgbClr val="FFFF00"/>
                </a:solidFill>
                <a:latin typeface="Times New Roman" pitchFamily="18" charset="0"/>
              </a:rPr>
              <a:t>3</a:t>
            </a:r>
            <a:r>
              <a:rPr lang="de-DE" altLang="en-US" b="1" i="1" dirty="0">
                <a:solidFill>
                  <a:srgbClr val="FFFF00"/>
                </a:solidFill>
                <a:latin typeface="Times New Roman" pitchFamily="18" charset="0"/>
              </a:rPr>
              <a:t>, </a:t>
            </a:r>
            <a:r>
              <a:rPr lang="de-DE" altLang="en-US" b="1" i="1" dirty="0" smtClean="0">
                <a:solidFill>
                  <a:srgbClr val="FFFF00"/>
                </a:solidFill>
                <a:latin typeface="Times New Roman" pitchFamily="18" charset="0"/>
              </a:rPr>
              <a:t>1)</a:t>
            </a:r>
            <a:endParaRPr lang="en-US" altLang="en-US" b="1" i="1" dirty="0">
              <a:solidFill>
                <a:srgbClr val="FFFF00"/>
              </a:solidFill>
              <a:latin typeface="Times New Roman" pitchFamily="18" charset="0"/>
            </a:endParaRPr>
          </a:p>
          <a:p>
            <a:endParaRPr lang="en-GB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3041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pic>
        <p:nvPicPr>
          <p:cNvPr id="6" name="Picture 5" descr="C:\Eigene Dateien\TEACHING MATERIAL\EINFÜHRUNG ALTE GESCHICHTE\Epigraphik\tavola di polcevera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7968" y="260648"/>
            <a:ext cx="8096032" cy="6597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40439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228" b="95221" l="4875" r="95625">
                        <a14:foregroundMark x1="4875" y1="11397" x2="4875" y2="11397"/>
                        <a14:foregroundMark x1="93250" y1="83272" x2="93250" y2="83272"/>
                        <a14:foregroundMark x1="94750" y1="49816" x2="94750" y2="49816"/>
                        <a14:foregroundMark x1="95625" y1="31801" x2="95625" y2="31801"/>
                        <a14:foregroundMark x1="84375" y1="7904" x2="84375" y2="7904"/>
                        <a14:foregroundMark x1="73000" y1="6434" x2="73000" y2="6434"/>
                        <a14:foregroundMark x1="71875" y1="9559" x2="71875" y2="9559"/>
                        <a14:foregroundMark x1="69000" y1="9559" x2="69000" y2="9559"/>
                        <a14:foregroundMark x1="55500" y1="7537" x2="55500" y2="7537"/>
                        <a14:foregroundMark x1="46500" y1="7721" x2="46500" y2="7721"/>
                        <a14:foregroundMark x1="41250" y1="7721" x2="41250" y2="7721"/>
                        <a14:foregroundMark x1="39625" y1="9375" x2="39625" y2="9375"/>
                        <a14:foregroundMark x1="35750" y1="9375" x2="35750" y2="9375"/>
                        <a14:foregroundMark x1="83750" y1="17647" x2="83750" y2="17647"/>
                        <a14:foregroundMark x1="88875" y1="15074" x2="88875" y2="15074"/>
                        <a14:foregroundMark x1="47375" y1="6801" x2="47375" y2="6801"/>
                        <a14:foregroundMark x1="89250" y1="6618" x2="89250" y2="6618"/>
                        <a14:foregroundMark x1="56500" y1="95221" x2="56500" y2="95221"/>
                        <a14:foregroundMark x1="64125" y1="94301" x2="64125" y2="943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276" y="620688"/>
            <a:ext cx="9109813" cy="6194673"/>
          </a:xfrm>
          <a:prstGeom prst="rect">
            <a:avLst/>
          </a:prstGeom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0" y="2204864"/>
            <a:ext cx="457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Municipal charter,</a:t>
            </a:r>
            <a:br>
              <a:rPr lang="en-GB" dirty="0" smtClean="0"/>
            </a:br>
            <a:r>
              <a:rPr lang="en-GB" dirty="0" smtClean="0"/>
              <a:t>e.g. </a:t>
            </a:r>
            <a:r>
              <a:rPr lang="en-GB" dirty="0" err="1" smtClean="0"/>
              <a:t>lex</a:t>
            </a:r>
            <a:r>
              <a:rPr lang="en-GB" dirty="0" smtClean="0"/>
              <a:t> de colonia </a:t>
            </a:r>
            <a:r>
              <a:rPr lang="en-GB" dirty="0" err="1" smtClean="0"/>
              <a:t>Genetiv</a:t>
            </a:r>
            <a:r>
              <a:rPr lang="en-GB" dirty="0" smtClean="0"/>
              <a:t>, </a:t>
            </a:r>
            <a:r>
              <a:rPr lang="en-GB" dirty="0" err="1" smtClean="0"/>
              <a:t>Urso</a:t>
            </a:r>
            <a:r>
              <a:rPr lang="en-GB" dirty="0" smtClean="0"/>
              <a:t>, </a:t>
            </a:r>
            <a:r>
              <a:rPr lang="en-GB" dirty="0" err="1" smtClean="0"/>
              <a:t>Baetica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0328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Eigene Dateien\TEACHING MATERIAL\EINFÜHRUNG ALTE GESCHICHTE\Epigraphik\calendar antium 84-55bc beard-north.T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423988"/>
            <a:ext cx="8229600" cy="5075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 rot="5400000">
            <a:off x="5789186" y="3415479"/>
            <a:ext cx="585976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r">
              <a:spcBef>
                <a:spcPct val="50000"/>
              </a:spcBef>
            </a:pPr>
            <a:r>
              <a:rPr kumimoji="0" lang="en-US" altLang="en-US" sz="1800" dirty="0"/>
              <a:t> </a:t>
            </a:r>
            <a:r>
              <a:rPr kumimoji="0" lang="en-US" altLang="en-US" sz="1800" dirty="0" smtClean="0"/>
              <a:t>calendar from </a:t>
            </a:r>
            <a:r>
              <a:rPr kumimoji="0" lang="en-US" altLang="en-US" sz="1800" dirty="0" err="1" smtClean="0"/>
              <a:t>Antium</a:t>
            </a:r>
            <a:r>
              <a:rPr kumimoji="0" lang="en-US" altLang="en-US" sz="1800" dirty="0" smtClean="0"/>
              <a:t>, </a:t>
            </a:r>
            <a:r>
              <a:rPr kumimoji="0" lang="en-US" altLang="en-US" sz="1800" dirty="0"/>
              <a:t>85-55 </a:t>
            </a:r>
            <a:r>
              <a:rPr kumimoji="0" lang="en-US" altLang="en-US" sz="1800" dirty="0" smtClean="0"/>
              <a:t>B.C.</a:t>
            </a:r>
            <a:endParaRPr kumimoji="0" lang="en-US" altLang="en-US" sz="1800" dirty="0"/>
          </a:p>
        </p:txBody>
      </p:sp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168" y="106742"/>
            <a:ext cx="5037192" cy="671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8679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Eigene Dateien\TEACHING MATERIAL\EINFÜHRUNG ALTE GESCHICHTE\Epigraphik\orange register.T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193" y="980728"/>
            <a:ext cx="6888807" cy="587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C:\Eigene Dateien\TEACHING MATERIAL\EINFÜHRUNG ALTE GESCHICHTE\Epigraphik\orange register.T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193" y="980728"/>
            <a:ext cx="6888807" cy="587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51520" y="2204864"/>
            <a:ext cx="2362200" cy="24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kumimoji="0" lang="en-US" altLang="en-US" sz="2000" dirty="0" smtClean="0"/>
              <a:t>The land register from Orange, the </a:t>
            </a:r>
            <a:r>
              <a:rPr kumimoji="0" lang="en-US" altLang="en-US" sz="2000" i="1" dirty="0" smtClean="0"/>
              <a:t>colonia </a:t>
            </a:r>
            <a:r>
              <a:rPr kumimoji="0" lang="en-US" altLang="en-US" sz="2000" i="1" dirty="0" err="1" smtClean="0"/>
              <a:t>Arausio</a:t>
            </a:r>
            <a:r>
              <a:rPr kumimoji="0" lang="en-US" altLang="en-US" sz="2000" i="1" dirty="0" smtClean="0"/>
              <a:t>,</a:t>
            </a:r>
            <a:endParaRPr kumimoji="0" lang="en-US" altLang="en-US" sz="2000" dirty="0" smtClean="0"/>
          </a:p>
          <a:p>
            <a:pPr>
              <a:spcBef>
                <a:spcPct val="50000"/>
              </a:spcBef>
              <a:buFontTx/>
              <a:buNone/>
            </a:pPr>
            <a:r>
              <a:rPr kumimoji="0" lang="en-US" altLang="en-US" sz="2000" dirty="0" smtClean="0"/>
              <a:t>covering hundreds of square miles in the lower Rhone Valley</a:t>
            </a:r>
            <a:endParaRPr kumimoji="0" lang="en-US" altLang="en-US" sz="20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60" t="10794" r="14322" b="6844"/>
          <a:stretch/>
        </p:blipFill>
        <p:spPr>
          <a:xfrm>
            <a:off x="1979713" y="804620"/>
            <a:ext cx="7056784" cy="5720724"/>
          </a:xfrm>
          <a:prstGeom prst="rect">
            <a:avLst/>
          </a:prstGeom>
        </p:spPr>
      </p:pic>
      <p:sp>
        <p:nvSpPr>
          <p:cNvPr id="13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5581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C:\Eigene Dateien\TEACHING MATERIAL\EINFÜHRUNG ALTE GESCHICHTE\Epigraphik\Stamps Ausschnitt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605792"/>
            <a:ext cx="4716016" cy="4118858"/>
          </a:xfrm>
          <a:prstGeom prst="rect">
            <a:avLst/>
          </a:prstGeom>
          <a:noFill/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6" name="Inhaltsplatzhalt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sz="1800" dirty="0" smtClean="0"/>
              <a:t>Stamps</a:t>
            </a:r>
          </a:p>
          <a:p>
            <a:pPr lvl="1"/>
            <a:r>
              <a:rPr lang="en-GB" sz="1800" dirty="0" smtClean="0"/>
              <a:t>e.g. on amphorae </a:t>
            </a:r>
            <a:r>
              <a:rPr lang="en-GB" sz="1800" dirty="0" smtClean="0">
                <a:sym typeface="Wingdings" pitchFamily="2" charset="2"/>
              </a:rPr>
              <a:t> economic history</a:t>
            </a:r>
            <a:endParaRPr lang="en-GB" sz="1800" dirty="0"/>
          </a:p>
        </p:txBody>
      </p:sp>
      <p:pic>
        <p:nvPicPr>
          <p:cNvPr id="7" name="Picture 4" descr="C:\Eigene Dateien\TEACHING MATERIAL\EINFÜHRUNG ALTE GESCHICHTE\Epigraphik\Graufensenque lagestampille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60657">
            <a:off x="430310" y="3538816"/>
            <a:ext cx="4602316" cy="2311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93493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7924800" cy="4752528"/>
          </a:xfrm>
        </p:spPr>
        <p:txBody>
          <a:bodyPr/>
          <a:lstStyle/>
          <a:p>
            <a:r>
              <a:rPr lang="en-GB" dirty="0" smtClean="0"/>
              <a:t>Graffiti, for example on the wall of Roman Pompeii: </a:t>
            </a:r>
            <a:r>
              <a:rPr lang="en-GB" dirty="0" smtClean="0">
                <a:sym typeface="Wingdings" panose="05000000000000000000" pitchFamily="2" charset="2"/>
              </a:rPr>
              <a:t>sub-</a:t>
            </a:r>
            <a:r>
              <a:rPr lang="en-GB" dirty="0" err="1" smtClean="0">
                <a:sym typeface="Wingdings" panose="05000000000000000000" pitchFamily="2" charset="2"/>
              </a:rPr>
              <a:t>altern</a:t>
            </a:r>
            <a:r>
              <a:rPr lang="en-GB" dirty="0" smtClean="0">
                <a:sym typeface="Wingdings" panose="05000000000000000000" pitchFamily="2" charset="2"/>
              </a:rPr>
              <a:t> classes</a:t>
            </a:r>
            <a:endParaRPr lang="en-GB" dirty="0"/>
          </a:p>
        </p:txBody>
      </p:sp>
      <p:pic>
        <p:nvPicPr>
          <p:cNvPr id="1026" name="Picture 2" descr="Pompeii street graffi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8027212" cy="3816424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</p:pic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pic>
        <p:nvPicPr>
          <p:cNvPr id="1028" name="Picture 4" descr="Roman graffiti on build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7003259" cy="467332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</p:pic>
      <p:pic>
        <p:nvPicPr>
          <p:cNvPr id="1030" name="Picture 6" descr="http://www.homepagedaily.com/uploads/20081111/d82ba168-a18e-4ae2-ad26-c84e09bbf9be/Graffit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73354">
            <a:off x="486142" y="3219705"/>
            <a:ext cx="4248150" cy="296227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14295625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7924800" cy="4752528"/>
          </a:xfrm>
        </p:spPr>
        <p:txBody>
          <a:bodyPr/>
          <a:lstStyle/>
          <a:p>
            <a:r>
              <a:rPr lang="en-GB" dirty="0" smtClean="0"/>
              <a:t>Graffiti, for example on the wall of Roman Pompeii: </a:t>
            </a:r>
            <a:r>
              <a:rPr lang="en-GB" dirty="0" smtClean="0">
                <a:sym typeface="Wingdings" panose="05000000000000000000" pitchFamily="2" charset="2"/>
              </a:rPr>
              <a:t>sub-</a:t>
            </a:r>
            <a:r>
              <a:rPr lang="en-GB" dirty="0" err="1" smtClean="0">
                <a:sym typeface="Wingdings" panose="05000000000000000000" pitchFamily="2" charset="2"/>
              </a:rPr>
              <a:t>altern</a:t>
            </a:r>
            <a:r>
              <a:rPr lang="en-GB" dirty="0" smtClean="0">
                <a:sym typeface="Wingdings" panose="05000000000000000000" pitchFamily="2" charset="2"/>
              </a:rPr>
              <a:t> classes</a:t>
            </a:r>
            <a:endParaRPr lang="en-GB" dirty="0"/>
          </a:p>
        </p:txBody>
      </p:sp>
      <p:pic>
        <p:nvPicPr>
          <p:cNvPr id="5" name="Picture 2" descr="Pompeii street graffi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8027212" cy="3816424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</p:pic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pic>
        <p:nvPicPr>
          <p:cNvPr id="9" name="Picture 4" descr="C:\Eigene Dateien\TEACHING MATERIAL\EINFÜHRUNG ALTE GESCHICHTE\Epigraphik\inscr bilingual pietrab.TIF"/>
          <p:cNvPicPr>
            <a:picLocks noChangeAspect="1" noChangeArrowheads="1"/>
          </p:cNvPicPr>
          <p:nvPr/>
        </p:nvPicPr>
        <p:blipFill>
          <a:blip r:embed="rId3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27348"/>
            <a:ext cx="6477000" cy="472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107504" y="2636907"/>
            <a:ext cx="2057400" cy="3816429"/>
          </a:xfrm>
          <a:prstGeom prst="rect">
            <a:avLst/>
          </a:prstGeom>
          <a:solidFill>
            <a:schemeClr val="accent2">
              <a:lumMod val="60000"/>
              <a:lumOff val="40000"/>
              <a:alpha val="53000"/>
            </a:schemeClr>
          </a:solidFill>
          <a:ln>
            <a:noFill/>
          </a:ln>
          <a:effectLst/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kumimoji="0" lang="en-US" altLang="en-US" sz="2200" dirty="0" smtClean="0">
                <a:solidFill>
                  <a:srgbClr val="FFFF00"/>
                </a:solidFill>
              </a:rPr>
              <a:t>Bilingual graffito in </a:t>
            </a:r>
            <a:r>
              <a:rPr kumimoji="0" lang="en-US" altLang="en-US" sz="2200" dirty="0">
                <a:solidFill>
                  <a:srgbClr val="FFFF00"/>
                </a:solidFill>
              </a:rPr>
              <a:t>Oscan and Latin </a:t>
            </a:r>
            <a:r>
              <a:rPr kumimoji="0" lang="en-US" altLang="en-US" sz="2200" dirty="0" smtClean="0">
                <a:solidFill>
                  <a:srgbClr val="FFFF00"/>
                </a:solidFill>
              </a:rPr>
              <a:t>on a tile, from </a:t>
            </a:r>
            <a:r>
              <a:rPr kumimoji="0" lang="en-US" altLang="en-US" sz="2200" dirty="0" err="1" smtClean="0">
                <a:solidFill>
                  <a:srgbClr val="FFFF00"/>
                </a:solidFill>
              </a:rPr>
              <a:t>Pietrabbonante</a:t>
            </a:r>
            <a:r>
              <a:rPr kumimoji="0" lang="en-US" altLang="en-US" sz="2200" dirty="0" smtClean="0">
                <a:solidFill>
                  <a:srgbClr val="FFFF00"/>
                </a:solidFill>
              </a:rPr>
              <a:t> Two potters, signing this ‘dedication’ with their footprint</a:t>
            </a:r>
          </a:p>
        </p:txBody>
      </p:sp>
    </p:spTree>
    <p:extLst>
      <p:ext uri="{BB962C8B-B14F-4D97-AF65-F5344CB8AC3E}">
        <p14:creationId xmlns:p14="http://schemas.microsoft.com/office/powerpoint/2010/main" val="10861966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7924800" cy="4752528"/>
          </a:xfrm>
        </p:spPr>
        <p:txBody>
          <a:bodyPr/>
          <a:lstStyle/>
          <a:p>
            <a:r>
              <a:rPr lang="en-GB" dirty="0" smtClean="0"/>
              <a:t>Bilingualism - Multilingualism</a:t>
            </a:r>
            <a:endParaRPr lang="en-GB" dirty="0"/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pic>
        <p:nvPicPr>
          <p:cNvPr id="7" name="Picture 4" descr="C:\Eigene Dateien\TEACHING MATERIAL\EINFÜHRUNG ALTE GESCHICHTE\Epigraphik\inscr bilingual pietrab.TIF"/>
          <p:cNvPicPr>
            <a:picLocks noChangeAspect="1" noChangeArrowheads="1"/>
          </p:cNvPicPr>
          <p:nvPr/>
        </p:nvPicPr>
        <p:blipFill>
          <a:blip r:embed="rId2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27348"/>
            <a:ext cx="6477000" cy="472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6" b="99858" l="5398" r="94318">
                        <a14:foregroundMark x1="11837" y1="21520" x2="11837" y2="21520"/>
                        <a14:foregroundMark x1="11837" y1="10866" x2="11837" y2="10866"/>
                        <a14:foregroundMark x1="8523" y1="6463" x2="8523" y2="6463"/>
                        <a14:foregroundMark x1="6250" y1="6463" x2="6250" y2="6463"/>
                        <a14:foregroundMark x1="10985" y1="26634" x2="10985" y2="26634"/>
                        <a14:foregroundMark x1="9943" y1="44886" x2="9943" y2="44886"/>
                        <a14:foregroundMark x1="21780" y1="54403" x2="21780" y2="54403"/>
                        <a14:foregroundMark x1="40720" y1="70810" x2="40720" y2="70810"/>
                        <a14:foregroundMark x1="55208" y1="79048" x2="55208" y2="79048"/>
                        <a14:foregroundMark x1="77273" y1="89276" x2="77273" y2="89276"/>
                        <a14:foregroundMark x1="88636" y1="94105" x2="88636" y2="94105"/>
                        <a14:foregroundMark x1="87784" y1="85866" x2="87784" y2="85866"/>
                        <a14:foregroundMark x1="89205" y1="80753" x2="89205" y2="80753"/>
                        <a14:foregroundMark x1="90625" y1="75000" x2="90625" y2="75000"/>
                        <a14:foregroundMark x1="86364" y1="75639" x2="86364" y2="75639"/>
                        <a14:foregroundMark x1="76420" y1="83523" x2="76420" y2="83523"/>
                        <a14:foregroundMark x1="64299" y1="93111" x2="64299" y2="93111"/>
                        <a14:foregroundMark x1="48958" y1="93111" x2="48958" y2="93111"/>
                        <a14:foregroundMark x1="18939" y1="96662" x2="18939" y2="96662"/>
                        <a14:foregroundMark x1="12973" y1="86932" x2="12973" y2="86932"/>
                        <a14:foregroundMark x1="14110" y1="81179" x2="14110" y2="81179"/>
                        <a14:foregroundMark x1="19223" y1="80540" x2="19223" y2="80540"/>
                        <a14:foregroundMark x1="21212" y1="87571" x2="21212" y2="87571"/>
                        <a14:foregroundMark x1="30019" y1="92045" x2="30019" y2="92045"/>
                        <a14:foregroundMark x1="37405" y1="91619" x2="37405" y2="91619"/>
                        <a14:foregroundMark x1="29167" y1="74148" x2="29167" y2="74148"/>
                        <a14:foregroundMark x1="27178" y1="64205" x2="27178" y2="64205"/>
                        <a14:foregroundMark x1="27462" y1="56534" x2="27462" y2="56534"/>
                        <a14:foregroundMark x1="26042" y1="50213" x2="26042" y2="50213"/>
                        <a14:foregroundMark x1="21780" y1="46378" x2="21780" y2="46378"/>
                        <a14:foregroundMark x1="14394" y1="50213" x2="14394" y2="50213"/>
                        <a14:foregroundMark x1="10511" y1="40625" x2="10511" y2="40625"/>
                        <a14:foregroundMark x1="7386" y1="38920" x2="7386" y2="38920"/>
                        <a14:foregroundMark x1="11837" y1="56534" x2="11837" y2="56534"/>
                        <a14:foregroundMark x1="14394" y1="66335" x2="14394" y2="66335"/>
                        <a14:foregroundMark x1="14962" y1="74787" x2="14962" y2="74787"/>
                        <a14:foregroundMark x1="14962" y1="78409" x2="14962" y2="78409"/>
                        <a14:foregroundMark x1="20360" y1="78622" x2="20360" y2="78622"/>
                        <a14:foregroundMark x1="27746" y1="81392" x2="27746" y2="81392"/>
                        <a14:foregroundMark x1="35701" y1="85227" x2="35701" y2="85227"/>
                        <a14:foregroundMark x1="41288" y1="87358" x2="41288" y2="87358"/>
                        <a14:foregroundMark x1="46686" y1="84375" x2="46686" y2="84375"/>
                        <a14:foregroundMark x1="43277" y1="77770" x2="43277" y2="77770"/>
                        <a14:foregroundMark x1="35417" y1="76278" x2="35417" y2="76278"/>
                        <a14:foregroundMark x1="33712" y1="70810" x2="33712" y2="70810"/>
                        <a14:foregroundMark x1="35133" y1="66335" x2="35133" y2="66335"/>
                        <a14:foregroundMark x1="42708" y1="67827" x2="42708" y2="67827"/>
                        <a14:foregroundMark x1="48106" y1="69105" x2="48106" y2="69105"/>
                        <a14:foregroundMark x1="51515" y1="75639" x2="51515" y2="75639"/>
                        <a14:foregroundMark x1="52367" y1="81179" x2="52367" y2="81179"/>
                        <a14:foregroundMark x1="57765" y1="86293" x2="57765" y2="86293"/>
                        <a14:foregroundMark x1="62027" y1="81392" x2="62027" y2="81392"/>
                        <a14:foregroundMark x1="62027" y1="75639" x2="62027" y2="75639"/>
                        <a14:foregroundMark x1="82670" y1="98793" x2="82670" y2="98793"/>
                        <a14:foregroundMark x1="14394" y1="58239" x2="14394" y2="58239"/>
                        <a14:foregroundMark x1="12973" y1="75426" x2="12973" y2="75426"/>
                        <a14:foregroundMark x1="18054" y1="30179" x2="18054" y2="30179"/>
                        <a14:foregroundMark x1="36686" y1="52195" x2="36686" y2="52195"/>
                        <a14:foregroundMark x1="43611" y1="63760" x2="43611" y2="63760"/>
                        <a14:foregroundMark x1="51855" y1="60049" x2="51855" y2="60049"/>
                        <a14:foregroundMark x1="62242" y1="70748" x2="62242" y2="70748"/>
                        <a14:foregroundMark x1="69992" y1="75943" x2="69992" y2="75943"/>
                        <a14:foregroundMark x1="68590" y1="90538" x2="68590" y2="90538"/>
                        <a14:foregroundMark x1="13603" y1="62090" x2="13603" y2="62090"/>
                        <a14:foregroundMark x1="10635" y1="62338" x2="10635" y2="62338"/>
                        <a14:foregroundMark x1="12284" y1="73655" x2="12284" y2="73655"/>
                        <a14:foregroundMark x1="91426" y1="64811" x2="91426" y2="64811"/>
                        <a14:foregroundMark x1="89777" y1="64811" x2="89777" y2="648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92629"/>
            <a:ext cx="5040560" cy="672074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771800" y="4941168"/>
            <a:ext cx="2232248" cy="92333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Bilingual dedication, </a:t>
            </a:r>
            <a:br>
              <a:rPr lang="en-GB" dirty="0" smtClean="0"/>
            </a:br>
            <a:r>
              <a:rPr lang="en-GB" dirty="0" smtClean="0"/>
              <a:t>Celtic and Latin, </a:t>
            </a:r>
            <a:br>
              <a:rPr lang="en-GB" dirty="0" smtClean="0"/>
            </a:br>
            <a:r>
              <a:rPr lang="en-GB" dirty="0" smtClean="0"/>
              <a:t>from Vercelli, North Italy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3700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pic>
        <p:nvPicPr>
          <p:cNvPr id="6" name="Picture 3" descr="C:\Eigene Dateien\TEACHING MATERIAL\EINFÜHRUNG ALTE GESCHICHTE\Epigraphik\Stilus tablet Flavian from NL.JPG"/>
          <p:cNvPicPr>
            <a:picLocks noChangeAspect="1" noChangeArrowheads="1"/>
          </p:cNvPicPr>
          <p:nvPr/>
        </p:nvPicPr>
        <p:blipFill>
          <a:blip r:embed="rId2" cstate="print">
            <a:lum bright="-12000" contrast="30000"/>
          </a:blip>
          <a:srcRect b="2188"/>
          <a:stretch>
            <a:fillRect/>
          </a:stretch>
        </p:blipFill>
        <p:spPr bwMode="auto">
          <a:xfrm>
            <a:off x="914400" y="2413967"/>
            <a:ext cx="8229600" cy="4444033"/>
          </a:xfrm>
          <a:prstGeom prst="rect">
            <a:avLst/>
          </a:prstGeom>
          <a:noFill/>
        </p:spPr>
      </p:pic>
      <p:sp>
        <p:nvSpPr>
          <p:cNvPr id="7" name="Inhaltsplatzhalter 2"/>
          <p:cNvSpPr>
            <a:spLocks noGrp="1"/>
          </p:cNvSpPr>
          <p:nvPr>
            <p:ph idx="4294967295"/>
          </p:nvPr>
        </p:nvSpPr>
        <p:spPr>
          <a:xfrm>
            <a:off x="395536" y="126876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sz="1800" dirty="0" smtClean="0"/>
              <a:t>Writing tablets: </a:t>
            </a:r>
          </a:p>
          <a:p>
            <a:pPr lvl="1"/>
            <a:r>
              <a:rPr lang="en-GB" sz="1800" dirty="0" smtClean="0"/>
              <a:t>e.g., on wood</a:t>
            </a:r>
          </a:p>
          <a:p>
            <a:pPr lvl="1"/>
            <a:r>
              <a:rPr lang="en-GB" sz="1800" dirty="0" smtClean="0"/>
              <a:t>wax tablets</a:t>
            </a:r>
          </a:p>
          <a:p>
            <a:pPr>
              <a:buNone/>
            </a:pPr>
            <a:endParaRPr lang="en-GB" sz="1800" dirty="0"/>
          </a:p>
        </p:txBody>
      </p:sp>
      <p:sp>
        <p:nvSpPr>
          <p:cNvPr id="8" name="Textfeld 5"/>
          <p:cNvSpPr txBox="1"/>
          <p:nvPr/>
        </p:nvSpPr>
        <p:spPr>
          <a:xfrm rot="5400000">
            <a:off x="7354833" y="238023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 smtClean="0">
                <a:solidFill>
                  <a:srgbClr val="0070C0"/>
                </a:solidFill>
              </a:rPr>
              <a:t>stylus tablet</a:t>
            </a: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4337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Eigene Dateien\TEACHING MATERIAL\EINFÜHRUNG ALTE GESCHICHTE\Epigraphik\Schreibtäfelchen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36" b="97818" l="5250" r="97968">
                        <a14:foregroundMark x1="5334" y1="23909" x2="5334" y2="23909"/>
                        <a14:foregroundMark x1="40898" y1="5727" x2="40898" y2="5727"/>
                        <a14:foregroundMark x1="74767" y1="62455" x2="74767" y2="62455"/>
                        <a14:foregroundMark x1="81287" y1="65455" x2="81287" y2="65455"/>
                        <a14:foregroundMark x1="93988" y1="50273" x2="93988" y2="50273"/>
                        <a14:foregroundMark x1="85013" y1="72455" x2="85013" y2="72455"/>
                        <a14:foregroundMark x1="97968" y1="55455" x2="97968" y2="55455"/>
                        <a14:foregroundMark x1="65199" y1="97909" x2="65199" y2="97909"/>
                        <a14:foregroundMark x1="42591" y1="2636" x2="42591" y2="2636"/>
                        <a14:foregroundMark x1="55038" y1="9636" x2="55038" y2="9636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00200"/>
            <a:ext cx="5486400" cy="510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7297119" y="6218237"/>
            <a:ext cx="17526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kumimoji="0" lang="en-US" altLang="en-US"/>
              <a:t> </a:t>
            </a:r>
            <a:r>
              <a:rPr kumimoji="0" lang="en-US" altLang="en-US" sz="2200"/>
              <a:t>stilus</a:t>
            </a:r>
            <a:endParaRPr kumimoji="0" lang="en-US" altLang="en-US"/>
          </a:p>
        </p:txBody>
      </p:sp>
      <p:sp>
        <p:nvSpPr>
          <p:cNvPr id="6" name="Line 6"/>
          <p:cNvSpPr>
            <a:spLocks noChangeShapeType="1"/>
          </p:cNvSpPr>
          <p:nvPr/>
        </p:nvSpPr>
        <p:spPr bwMode="auto">
          <a:xfrm flipH="1" flipV="1">
            <a:off x="6839919" y="5445224"/>
            <a:ext cx="685800" cy="925413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2050" name="Picture 2" descr="http://www.binghamheritage.org.uk/history_of_bingham/roman/images/trade_inkpot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74" b="94681" l="10000" r="90000">
                        <a14:foregroundMark x1="53200" y1="94681" x2="53200" y2="946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896" y="4509121"/>
            <a:ext cx="3003179" cy="225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9" name="Inhaltsplatzhalter 2"/>
          <p:cNvSpPr>
            <a:spLocks noGrp="1"/>
          </p:cNvSpPr>
          <p:nvPr>
            <p:ph idx="4294967295"/>
          </p:nvPr>
        </p:nvSpPr>
        <p:spPr>
          <a:xfrm>
            <a:off x="395536" y="126876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sz="1800" dirty="0" smtClean="0"/>
              <a:t>Writing tablets: </a:t>
            </a:r>
          </a:p>
          <a:p>
            <a:pPr lvl="1"/>
            <a:r>
              <a:rPr lang="en-GB" sz="1800" dirty="0" smtClean="0"/>
              <a:t>e.g., on wood</a:t>
            </a:r>
          </a:p>
          <a:p>
            <a:pPr lvl="1"/>
            <a:r>
              <a:rPr lang="en-GB" sz="1800" dirty="0" smtClean="0"/>
              <a:t>wax tablets</a:t>
            </a:r>
          </a:p>
          <a:p>
            <a:pPr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040704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Eigene Dateien\TEACHING MATERIAL\EINFÜHRUNG ALTE GESCHICHTE\Epigraphik\Schreibtäfelchen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36" b="97818" l="5250" r="97968">
                        <a14:foregroundMark x1="5334" y1="23909" x2="5334" y2="23909"/>
                        <a14:foregroundMark x1="40898" y1="5727" x2="40898" y2="5727"/>
                        <a14:foregroundMark x1="74767" y1="62455" x2="74767" y2="62455"/>
                        <a14:foregroundMark x1="81287" y1="65455" x2="81287" y2="65455"/>
                        <a14:foregroundMark x1="93988" y1="50273" x2="93988" y2="50273"/>
                        <a14:foregroundMark x1="85013" y1="72455" x2="85013" y2="72455"/>
                        <a14:foregroundMark x1="97968" y1="55455" x2="97968" y2="55455"/>
                        <a14:foregroundMark x1="65199" y1="97909" x2="65199" y2="97909"/>
                        <a14:foregroundMark x1="42591" y1="2636" x2="42591" y2="2636"/>
                        <a14:foregroundMark x1="55038" y1="9636" x2="55038" y2="9636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00200"/>
            <a:ext cx="5486400" cy="510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7297119" y="6218237"/>
            <a:ext cx="17526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kumimoji="0" lang="en-US" altLang="en-US"/>
              <a:t> </a:t>
            </a:r>
            <a:r>
              <a:rPr kumimoji="0" lang="en-US" altLang="en-US" sz="2200"/>
              <a:t>stilus</a:t>
            </a:r>
            <a:endParaRPr kumimoji="0" lang="en-US" altLang="en-US"/>
          </a:p>
        </p:txBody>
      </p:sp>
      <p:sp>
        <p:nvSpPr>
          <p:cNvPr id="6" name="Line 6"/>
          <p:cNvSpPr>
            <a:spLocks noChangeShapeType="1"/>
          </p:cNvSpPr>
          <p:nvPr/>
        </p:nvSpPr>
        <p:spPr bwMode="auto">
          <a:xfrm flipH="1" flipV="1">
            <a:off x="6839919" y="5445224"/>
            <a:ext cx="685800" cy="925413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7" name="Picture 2" descr="http://www.binghamheritage.org.uk/history_of_bingham/roman/images/trade_inkpot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74" b="94681" l="10000" r="90000">
                        <a14:foregroundMark x1="53200" y1="94681" x2="53200" y2="946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896" y="4509121"/>
            <a:ext cx="3003179" cy="225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9" name="Inhaltsplatzhalter 2"/>
          <p:cNvSpPr>
            <a:spLocks noGrp="1"/>
          </p:cNvSpPr>
          <p:nvPr>
            <p:ph idx="4294967295"/>
          </p:nvPr>
        </p:nvSpPr>
        <p:spPr>
          <a:xfrm>
            <a:off x="395536" y="126876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sz="1800" dirty="0" smtClean="0"/>
              <a:t>Writing tablets: </a:t>
            </a:r>
          </a:p>
          <a:p>
            <a:pPr lvl="1"/>
            <a:r>
              <a:rPr lang="en-GB" sz="1800" dirty="0" smtClean="0"/>
              <a:t>e.g., on wood</a:t>
            </a:r>
          </a:p>
          <a:p>
            <a:pPr lvl="1"/>
            <a:r>
              <a:rPr lang="en-GB" sz="1800" dirty="0" smtClean="0"/>
              <a:t>wax tablets</a:t>
            </a:r>
          </a:p>
          <a:p>
            <a:pPr>
              <a:buNone/>
            </a:pPr>
            <a:endParaRPr lang="en-GB" sz="1800" dirty="0"/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0" y="0"/>
            <a:ext cx="77724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4400">
                <a:solidFill>
                  <a:schemeClr val="tx2"/>
                </a:solidFill>
                <a:latin typeface="Times New Roman" pitchFamily="18" charset="0"/>
              </a:rPr>
              <a:t>Vindolanda Schreibtafeln</a:t>
            </a:r>
          </a:p>
        </p:txBody>
      </p:sp>
      <p:pic>
        <p:nvPicPr>
          <p:cNvPr id="11" name="Picture 3" descr="C:\Eigene Dateien\TEACHING MATERIAL\EINFÜHRUNG ALTE GESCHICHTE\Epigraphik\Vindolanda 182_1-front_t.jpg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D5D5D5"/>
              </a:clrFrom>
              <a:clrTo>
                <a:srgbClr val="D5D5D5">
                  <a:alpha val="0"/>
                </a:srgbClr>
              </a:clrTo>
            </a:clrChange>
            <a:lum contrast="3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787896"/>
            <a:ext cx="6438900" cy="519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107504" y="3212976"/>
            <a:ext cx="3429000" cy="3277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kumimoji="0" lang="en-US" altLang="en-US" sz="1800" dirty="0" err="1" smtClean="0"/>
              <a:t>Vindolanda</a:t>
            </a:r>
            <a:r>
              <a:rPr kumimoji="0" lang="en-US" altLang="en-US" sz="1800" dirty="0" smtClean="0"/>
              <a:t> Writing Tablets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letters (army &amp; private)</a:t>
            </a:r>
            <a:endParaRPr kumimoji="0" lang="en-US" altLang="en-US" sz="1800" dirty="0"/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commands</a:t>
            </a:r>
            <a:endParaRPr kumimoji="0" lang="en-US" altLang="en-US" sz="1800" dirty="0"/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army business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military intelligence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army statistics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accounts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and many more…</a:t>
            </a:r>
            <a:endParaRPr kumimoji="0"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8005676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6" name="Inhaltsplatzhalter 2"/>
          <p:cNvSpPr>
            <a:spLocks noGrp="1"/>
          </p:cNvSpPr>
          <p:nvPr>
            <p:ph idx="4294967295"/>
          </p:nvPr>
        </p:nvSpPr>
        <p:spPr>
          <a:xfrm>
            <a:off x="395536" y="126876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sz="1800" dirty="0" smtClean="0"/>
              <a:t>Writing tablets: </a:t>
            </a:r>
          </a:p>
          <a:p>
            <a:pPr lvl="1"/>
            <a:r>
              <a:rPr lang="en-GB" sz="1800" dirty="0" smtClean="0"/>
              <a:t>e.g., on wood</a:t>
            </a:r>
          </a:p>
          <a:p>
            <a:pPr lvl="1"/>
            <a:r>
              <a:rPr lang="en-GB" sz="1800" dirty="0" smtClean="0"/>
              <a:t>wax tablets</a:t>
            </a:r>
          </a:p>
          <a:p>
            <a:pPr>
              <a:buNone/>
            </a:pPr>
            <a:endParaRPr lang="en-GB" sz="1800" dirty="0"/>
          </a:p>
        </p:txBody>
      </p:sp>
      <p:pic>
        <p:nvPicPr>
          <p:cNvPr id="4" name="Picture 3" descr="C:\Eigene Dateien\TEACHING MATERIAL\EINFÜHRUNG ALTE GESCHICHTE\Epigraphik\Holztablett 6cBC Corinth Opferprozession.JPG"/>
          <p:cNvPicPr>
            <a:picLocks noChangeAspect="1" noChangeArrowheads="1"/>
          </p:cNvPicPr>
          <p:nvPr/>
        </p:nvPicPr>
        <p:blipFill>
          <a:blip r:embed="rId2">
            <a:lum bright="-18000"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9144000" cy="4484688"/>
          </a:xfrm>
          <a:prstGeom prst="rect">
            <a:avLst/>
          </a:prstGeom>
          <a:noFill/>
          <a:ln w="63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6642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457200" y="126876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sz="1800" dirty="0" smtClean="0"/>
              <a:t>Graffiti</a:t>
            </a:r>
          </a:p>
          <a:p>
            <a:pPr lvl="1"/>
            <a:r>
              <a:rPr lang="en-GB" sz="1800" dirty="0" smtClean="0"/>
              <a:t>on lead &amp; pottery</a:t>
            </a:r>
          </a:p>
          <a:p>
            <a:pPr>
              <a:buNone/>
            </a:pPr>
            <a:endParaRPr lang="en-GB" sz="18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340768"/>
            <a:ext cx="4897573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431" b="93569" l="2889" r="96889">
                        <a14:foregroundMark x1="97111" y1="11254" x2="97111" y2="11254"/>
                        <a14:foregroundMark x1="24889" y1="6752" x2="24889" y2="6752"/>
                        <a14:foregroundMark x1="22889" y1="93569" x2="22889" y2="9356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510539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62806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Writing tablets: </a:t>
            </a:r>
          </a:p>
          <a:p>
            <a:pPr lvl="1"/>
            <a:r>
              <a:rPr lang="en-GB" dirty="0" smtClean="0"/>
              <a:t>e.g., on wood</a:t>
            </a:r>
          </a:p>
          <a:p>
            <a:pPr lvl="1"/>
            <a:r>
              <a:rPr lang="en-GB" dirty="0" smtClean="0"/>
              <a:t>wax tablets</a:t>
            </a:r>
          </a:p>
          <a:p>
            <a:r>
              <a:rPr lang="en-GB" dirty="0" smtClean="0"/>
              <a:t>Graffiti</a:t>
            </a:r>
          </a:p>
          <a:p>
            <a:pPr lvl="1"/>
            <a:r>
              <a:rPr lang="en-GB" dirty="0" smtClean="0"/>
              <a:t>on lead &amp; pottery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340768"/>
            <a:ext cx="4897573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431" b="93569" l="2889" r="96889">
                        <a14:foregroundMark x1="97111" y1="11254" x2="97111" y2="11254"/>
                        <a14:foregroundMark x1="24889" y1="6752" x2="24889" y2="6752"/>
                        <a14:foregroundMark x1="22889" y1="93569" x2="22889" y2="9356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510539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Eigene Dateien\TEACHING MATERIAL\EINFÜHRUNG ALTE GESCHICHTE\Epigraphik\lead tablet 91-1 drawing.TI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2699792" y="2780024"/>
            <a:ext cx="4315682" cy="367331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6490465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31" b="93569" l="2889" r="96889">
                        <a14:foregroundMark x1="97111" y1="11254" x2="97111" y2="11254"/>
                        <a14:foregroundMark x1="24889" y1="6752" x2="24889" y2="6752"/>
                        <a14:foregroundMark x1="22889" y1="93569" x2="22889" y2="9356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510539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Writing tablets: </a:t>
            </a:r>
          </a:p>
          <a:p>
            <a:pPr lvl="1"/>
            <a:r>
              <a:rPr lang="en-GB" dirty="0" smtClean="0"/>
              <a:t>e.g., on wood</a:t>
            </a:r>
          </a:p>
          <a:p>
            <a:pPr lvl="1"/>
            <a:r>
              <a:rPr lang="en-GB" dirty="0" smtClean="0"/>
              <a:t>wax tablets</a:t>
            </a:r>
          </a:p>
          <a:p>
            <a:r>
              <a:rPr lang="en-GB" dirty="0" smtClean="0"/>
              <a:t>Graffiti</a:t>
            </a:r>
          </a:p>
          <a:p>
            <a:pPr lvl="1"/>
            <a:r>
              <a:rPr lang="en-GB" dirty="0" smtClean="0"/>
              <a:t>on lead &amp; pottery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340768"/>
            <a:ext cx="4897573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5" descr="C:\Eigene Dateien\TEACHING MATERIAL\EINFÜHRUNG ALTE GESCHICHTE\Epigraphik\Graufensenque lag260 Graffiti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85" b="89726" l="2695" r="96108">
                        <a14:foregroundMark x1="19760" y1="33562" x2="19760" y2="33562"/>
                        <a14:foregroundMark x1="24850" y1="58562" x2="24850" y2="58562"/>
                        <a14:foregroundMark x1="33533" y1="67466" x2="33533" y2="67466"/>
                        <a14:foregroundMark x1="29341" y1="73973" x2="29341" y2="73973"/>
                        <a14:foregroundMark x1="20958" y1="73288" x2="20958" y2="73288"/>
                        <a14:foregroundMark x1="15868" y1="72945" x2="15868" y2="72945"/>
                        <a14:foregroundMark x1="18263" y1="77740" x2="18263" y2="77740"/>
                        <a14:foregroundMark x1="45210" y1="78767" x2="45210" y2="78767"/>
                        <a14:foregroundMark x1="61078" y1="78425" x2="61078" y2="78425"/>
                        <a14:foregroundMark x1="76347" y1="78425" x2="76347" y2="78425"/>
                        <a14:foregroundMark x1="84431" y1="77740" x2="84431" y2="77740"/>
                        <a14:foregroundMark x1="88623" y1="72260" x2="88623" y2="72260"/>
                        <a14:foregroundMark x1="69461" y1="75342" x2="69461" y2="75342"/>
                        <a14:foregroundMark x1="25449" y1="79452" x2="25449" y2="79452"/>
                        <a14:foregroundMark x1="22156" y1="79795" x2="22156" y2="79795"/>
                        <a14:foregroundMark x1="33832" y1="79452" x2="33832" y2="79452"/>
                        <a14:foregroundMark x1="52096" y1="73973" x2="52096" y2="73973"/>
                        <a14:foregroundMark x1="55090" y1="88014" x2="55090" y2="88014"/>
                        <a14:foregroundMark x1="64970" y1="5137" x2="64970" y2="5137"/>
                        <a14:foregroundMark x1="83234" y1="19863" x2="83234" y2="19863"/>
                        <a14:foregroundMark x1="80838" y1="18151" x2="80838" y2="18151"/>
                        <a14:foregroundMark x1="81737" y1="17466" x2="81737" y2="17466"/>
                        <a14:foregroundMark x1="28443" y1="86986" x2="28443" y2="86986"/>
                        <a14:foregroundMark x1="31138" y1="89726" x2="31138" y2="89726"/>
                        <a14:foregroundMark x1="17066" y1="87329" x2="17066" y2="87329"/>
                        <a14:foregroundMark x1="19162" y1="88356" x2="19162" y2="88356"/>
                        <a14:foregroundMark x1="55689" y1="17808" x2="55689" y2="17808"/>
                        <a14:foregroundMark x1="90719" y1="31507" x2="90719" y2="31507"/>
                        <a14:foregroundMark x1="60778" y1="3425" x2="60778" y2="3425"/>
                        <a14:foregroundMark x1="67964" y1="24315" x2="67964" y2="24315"/>
                        <a14:foregroundMark x1="87425" y1="26027" x2="87425" y2="26027"/>
                        <a14:foregroundMark x1="76946" y1="14384" x2="76946" y2="14384"/>
                        <a14:foregroundMark x1="76048" y1="12329" x2="76048" y2="12329"/>
                        <a14:foregroundMark x1="62575" y1="4452" x2="62575" y2="4452"/>
                      </a14:backgroundRemoval>
                    </a14:imgEffect>
                  </a14:imgLayer>
                </a14:imgProps>
              </a:ext>
            </a:extLst>
          </a:blip>
          <a:srcRect b="18636"/>
          <a:stretch>
            <a:fillRect/>
          </a:stretch>
        </p:blipFill>
        <p:spPr bwMode="auto">
          <a:xfrm>
            <a:off x="2796668" y="2420888"/>
            <a:ext cx="6277410" cy="44644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11630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7" name="Inhaltsplatzhalt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Writing tablets: </a:t>
            </a:r>
          </a:p>
          <a:p>
            <a:pPr lvl="1"/>
            <a:r>
              <a:rPr lang="en-GB" dirty="0" smtClean="0"/>
              <a:t>e.g., on wood</a:t>
            </a:r>
          </a:p>
          <a:p>
            <a:pPr lvl="1"/>
            <a:r>
              <a:rPr lang="en-GB" dirty="0" smtClean="0"/>
              <a:t>wax tablets</a:t>
            </a:r>
          </a:p>
          <a:p>
            <a:r>
              <a:rPr lang="en-GB" dirty="0" smtClean="0"/>
              <a:t>Graffiti</a:t>
            </a:r>
          </a:p>
          <a:p>
            <a:pPr lvl="1"/>
            <a:r>
              <a:rPr lang="en-GB" dirty="0" smtClean="0"/>
              <a:t>on lead &amp; pottery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9" name="Picture 5" descr="C:\Eigene Dateien\TEACHING MATERIAL\EINFÜHRUNG ALTE GESCHICHTE\Epigraphik\Graufensenque lag260 Graffit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5" b="89726" l="2695" r="96108">
                        <a14:foregroundMark x1="19760" y1="33562" x2="19760" y2="33562"/>
                        <a14:foregroundMark x1="24850" y1="58562" x2="24850" y2="58562"/>
                        <a14:foregroundMark x1="33533" y1="67466" x2="33533" y2="67466"/>
                        <a14:foregroundMark x1="29341" y1="73973" x2="29341" y2="73973"/>
                        <a14:foregroundMark x1="20958" y1="73288" x2="20958" y2="73288"/>
                        <a14:foregroundMark x1="15868" y1="72945" x2="15868" y2="72945"/>
                        <a14:foregroundMark x1="18263" y1="77740" x2="18263" y2="77740"/>
                        <a14:foregroundMark x1="45210" y1="78767" x2="45210" y2="78767"/>
                        <a14:foregroundMark x1="61078" y1="78425" x2="61078" y2="78425"/>
                        <a14:foregroundMark x1="76347" y1="78425" x2="76347" y2="78425"/>
                        <a14:foregroundMark x1="84431" y1="77740" x2="84431" y2="77740"/>
                        <a14:foregroundMark x1="88623" y1="72260" x2="88623" y2="72260"/>
                        <a14:foregroundMark x1="69461" y1="75342" x2="69461" y2="75342"/>
                        <a14:foregroundMark x1="25449" y1="79452" x2="25449" y2="79452"/>
                        <a14:foregroundMark x1="22156" y1="79795" x2="22156" y2="79795"/>
                        <a14:foregroundMark x1="33832" y1="79452" x2="33832" y2="79452"/>
                        <a14:foregroundMark x1="52096" y1="73973" x2="52096" y2="73973"/>
                        <a14:foregroundMark x1="55090" y1="88014" x2="55090" y2="88014"/>
                        <a14:foregroundMark x1="64970" y1="5137" x2="64970" y2="5137"/>
                        <a14:foregroundMark x1="83234" y1="19863" x2="83234" y2="19863"/>
                        <a14:foregroundMark x1="80838" y1="18151" x2="80838" y2="18151"/>
                        <a14:foregroundMark x1="81737" y1="17466" x2="81737" y2="17466"/>
                        <a14:foregroundMark x1="28443" y1="86986" x2="28443" y2="86986"/>
                        <a14:foregroundMark x1="31138" y1="89726" x2="31138" y2="89726"/>
                        <a14:foregroundMark x1="17066" y1="87329" x2="17066" y2="87329"/>
                        <a14:foregroundMark x1="19162" y1="88356" x2="19162" y2="88356"/>
                        <a14:foregroundMark x1="55689" y1="17808" x2="55689" y2="17808"/>
                        <a14:foregroundMark x1="90719" y1="31507" x2="90719" y2="31507"/>
                        <a14:foregroundMark x1="60778" y1="3425" x2="60778" y2="3425"/>
                        <a14:foregroundMark x1="67964" y1="24315" x2="67964" y2="24315"/>
                        <a14:foregroundMark x1="87425" y1="26027" x2="87425" y2="26027"/>
                        <a14:foregroundMark x1="76946" y1="14384" x2="76946" y2="14384"/>
                        <a14:foregroundMark x1="76048" y1="12329" x2="76048" y2="12329"/>
                        <a14:foregroundMark x1="62575" y1="4452" x2="62575" y2="4452"/>
                      </a14:backgroundRemoval>
                    </a14:imgEffect>
                  </a14:imgLayer>
                </a14:imgProps>
              </a:ext>
            </a:extLst>
          </a:blip>
          <a:srcRect b="18636"/>
          <a:stretch>
            <a:fillRect/>
          </a:stretch>
        </p:blipFill>
        <p:spPr bwMode="auto">
          <a:xfrm>
            <a:off x="2796668" y="2420888"/>
            <a:ext cx="6277410" cy="4464496"/>
          </a:xfrm>
          <a:prstGeom prst="rect">
            <a:avLst/>
          </a:prstGeom>
          <a:noFill/>
        </p:spPr>
      </p:pic>
      <p:pic>
        <p:nvPicPr>
          <p:cNvPr id="4" name="Picture 3" descr="C:\Eigene Dateien\TEACHING MATERIAL\EINFÜHRUNG ALTE GESCHICHTE\Epigraphik\Gr Ostrakon THEMISTOKLES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637" b="96531" l="3254" r="95159">
                        <a14:foregroundMark x1="28968" y1="6637" x2="28968" y2="6637"/>
                        <a14:foregroundMark x1="19683" y1="15385" x2="19683" y2="15385"/>
                        <a14:foregroundMark x1="15556" y1="13424" x2="15556" y2="13424"/>
                        <a14:foregroundMark x1="3254" y1="42232" x2="3254" y2="42232"/>
                        <a14:foregroundMark x1="95159" y1="78431" x2="95159" y2="78431"/>
                        <a14:foregroundMark x1="53175" y1="96531" x2="53175" y2="965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58" y="3573016"/>
            <a:ext cx="601875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23584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Papyri</a:t>
            </a:r>
          </a:p>
          <a:p>
            <a:pPr lvl="1"/>
            <a:r>
              <a:rPr lang="en-GB" dirty="0" smtClean="0"/>
              <a:t>entire archives,</a:t>
            </a:r>
            <a:br>
              <a:rPr lang="en-GB" dirty="0" smtClean="0"/>
            </a:br>
            <a:r>
              <a:rPr lang="en-GB" dirty="0" smtClean="0"/>
              <a:t>e.g. FAYUM</a:t>
            </a:r>
            <a:endParaRPr lang="en-GB" dirty="0"/>
          </a:p>
        </p:txBody>
      </p:sp>
      <p:pic>
        <p:nvPicPr>
          <p:cNvPr id="6" name="Picture 5" descr="C:\Eigene Dateien\TEACHING MATERIAL\EINFÜHRUNG ALTE GESCHICHTE\Epigraphik\Tebtunis PAPYRI PTebt2g DETAIL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4" b="96457" l="1423" r="95935">
                        <a14:foregroundMark x1="7114" y1="6119" x2="7114" y2="6119"/>
                        <a14:foregroundMark x1="14228" y1="11594" x2="14228" y2="11594"/>
                        <a14:foregroundMark x1="5081" y1="17552" x2="5081" y2="17552"/>
                        <a14:foregroundMark x1="96341" y1="9018" x2="96341" y2="9018"/>
                        <a14:foregroundMark x1="40244" y1="86957" x2="40244" y2="86957"/>
                        <a14:foregroundMark x1="27236" y1="86312" x2="27236" y2="86312"/>
                        <a14:foregroundMark x1="23374" y1="94686" x2="23374" y2="94686"/>
                        <a14:foregroundMark x1="1829" y1="96940" x2="1829" y2="96940"/>
                        <a14:foregroundMark x1="70325" y1="4026" x2="70325" y2="4026"/>
                        <a14:foregroundMark x1="31098" y1="2093" x2="31098" y2="2093"/>
                        <a14:foregroundMark x1="2846" y1="68277" x2="2846" y2="68277"/>
                        <a14:foregroundMark x1="68699" y1="71337" x2="68699" y2="71337"/>
                        <a14:foregroundMark x1="62398" y1="72947" x2="62398" y2="72947"/>
                        <a14:foregroundMark x1="58943" y1="86957" x2="58943" y2="86957"/>
                        <a14:foregroundMark x1="23374" y1="644" x2="23374" y2="6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0"/>
            <a:ext cx="54324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45317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:\Eigene Dateien\TEACHING MATERIAL\EINFÜHRUNG ALTE GESCHICHTE\Epigraphik\Papyrus Census2 1st c AD kl.JPG"/>
          <p:cNvPicPr>
            <a:picLocks noChangeAspect="1" noChangeArrowheads="1"/>
          </p:cNvPicPr>
          <p:nvPr/>
        </p:nvPicPr>
        <p:blipFill rotWithShape="1">
          <a:blip r:embed="rId3">
            <a:lum bright="-6000" contrast="3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824" b="97176" l="5687" r="95562">
                        <a14:foregroundMark x1="15811" y1="4941" x2="15811" y2="4941"/>
                        <a14:foregroundMark x1="5687" y1="35294" x2="5687" y2="35294"/>
                        <a14:foregroundMark x1="93343" y1="66000" x2="93343" y2="66000"/>
                        <a14:foregroundMark x1="95700" y1="24353" x2="95700" y2="24353"/>
                        <a14:foregroundMark x1="57836" y1="94235" x2="57836" y2="94235"/>
                        <a14:foregroundMark x1="44521" y1="95176" x2="44521" y2="95176"/>
                        <a14:foregroundMark x1="23994" y1="97176" x2="23994" y2="97176"/>
                        <a14:foregroundMark x1="41054" y1="78235" x2="41054" y2="782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961"/>
          <a:stretch/>
        </p:blipFill>
        <p:spPr bwMode="auto">
          <a:xfrm>
            <a:off x="2771800" y="-1"/>
            <a:ext cx="6372200" cy="6689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err="1" smtClean="0"/>
              <a:t>Introduction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 </a:t>
            </a:r>
            <a:r>
              <a:rPr lang="de-DE" dirty="0" err="1" smtClean="0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Papyri</a:t>
            </a:r>
          </a:p>
          <a:p>
            <a:pPr lvl="1"/>
            <a:r>
              <a:rPr lang="en-GB" dirty="0" smtClean="0"/>
              <a:t>CENSUS,</a:t>
            </a:r>
            <a:br>
              <a:rPr lang="en-GB" dirty="0" smtClean="0"/>
            </a:br>
            <a:r>
              <a:rPr lang="en-GB" dirty="0" smtClean="0"/>
              <a:t>early 1</a:t>
            </a:r>
            <a:r>
              <a:rPr lang="en-GB" baseline="30000" dirty="0" smtClean="0"/>
              <a:t>st</a:t>
            </a:r>
            <a:r>
              <a:rPr lang="en-GB" dirty="0" smtClean="0"/>
              <a:t> century A.D.</a:t>
            </a:r>
          </a:p>
          <a:p>
            <a:pPr lvl="1"/>
            <a:r>
              <a:rPr lang="en-GB" dirty="0" smtClean="0"/>
              <a:t>from Philadelphia</a:t>
            </a:r>
          </a:p>
          <a:p>
            <a:pPr lvl="1"/>
            <a:r>
              <a:rPr lang="en-GB" dirty="0" smtClean="0"/>
              <a:t>provides </a:t>
            </a:r>
            <a:br>
              <a:rPr lang="en-GB" dirty="0" smtClean="0"/>
            </a:br>
            <a:r>
              <a:rPr lang="en-GB" dirty="0" smtClean="0"/>
              <a:t>names of tax-payers, </a:t>
            </a:r>
            <a:br>
              <a:rPr lang="en-GB" dirty="0" smtClean="0"/>
            </a:br>
            <a:r>
              <a:rPr lang="en-GB" dirty="0" smtClean="0"/>
              <a:t>their parents</a:t>
            </a:r>
            <a:br>
              <a:rPr lang="en-GB" dirty="0" smtClean="0"/>
            </a:br>
            <a:r>
              <a:rPr lang="en-GB" dirty="0" smtClean="0"/>
              <a:t>and their age 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4207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6336196" y="2780928"/>
            <a:ext cx="2412268" cy="1008112"/>
          </a:xfrm>
        </p:spPr>
        <p:txBody>
          <a:bodyPr/>
          <a:lstStyle/>
          <a:p>
            <a:r>
              <a:rPr lang="en-GB" dirty="0" smtClean="0"/>
              <a:t>Pompeii</a:t>
            </a:r>
            <a:endParaRPr lang="en-GB" dirty="0"/>
          </a:p>
        </p:txBody>
      </p:sp>
      <p:pic>
        <p:nvPicPr>
          <p:cNvPr id="43010" name="Picture 2" descr="http://static.ddmcdn.com/gif/pompeii-vesuvius-inscription-110307-676251-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756" y="1268760"/>
            <a:ext cx="3960440" cy="320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FRAGMENTED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870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Eigene Dateien\TEACHING MATERIAL\EINFÜHRUNG ALTE GESCHICHTE\Epigraphik\Verulamium Basilica Inschrift kl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0"/>
            <a:ext cx="9144000" cy="2170113"/>
          </a:xfrm>
          <a:prstGeom prst="rect">
            <a:avLst/>
          </a:prstGeom>
          <a:noFill/>
        </p:spPr>
      </p:pic>
      <p:sp>
        <p:nvSpPr>
          <p:cNvPr id="6" name="Text Box 1029"/>
          <p:cNvSpPr txBox="1">
            <a:spLocks noChangeArrowheads="1"/>
          </p:cNvSpPr>
          <p:nvPr/>
        </p:nvSpPr>
        <p:spPr bwMode="auto">
          <a:xfrm>
            <a:off x="179512" y="6491287"/>
            <a:ext cx="2743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dirty="0"/>
              <a:t> </a:t>
            </a:r>
            <a:r>
              <a:rPr kumimoji="0" lang="en-US" sz="1800" dirty="0" err="1"/>
              <a:t>Verulamium</a:t>
            </a:r>
            <a:r>
              <a:rPr kumimoji="0" lang="en-US" sz="1800" dirty="0"/>
              <a:t>, St. Albans</a:t>
            </a:r>
          </a:p>
        </p:txBody>
      </p:sp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FRAGMENTED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9396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5"/>
          <p:cNvSpPr/>
          <p:nvPr/>
        </p:nvSpPr>
        <p:spPr>
          <a:xfrm>
            <a:off x="0" y="1916832"/>
            <a:ext cx="9144000" cy="2160240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5" descr="C:\Eigene Dateien\TEACHING MATERIAL\EINFÜHRUNG ALTE GESCHICHTE\Epigraphik\Verulamium Basilica Inschrift Fragments Only.TI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1905000"/>
            <a:ext cx="9144000" cy="21717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sp>
        <p:nvSpPr>
          <p:cNvPr id="7" name="Text Box 1029"/>
          <p:cNvSpPr txBox="1">
            <a:spLocks noChangeArrowheads="1"/>
          </p:cNvSpPr>
          <p:nvPr/>
        </p:nvSpPr>
        <p:spPr bwMode="auto">
          <a:xfrm>
            <a:off x="179512" y="6491287"/>
            <a:ext cx="2743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dirty="0"/>
              <a:t> </a:t>
            </a:r>
            <a:r>
              <a:rPr kumimoji="0" lang="en-US" sz="1800" dirty="0" err="1"/>
              <a:t>Verulamium</a:t>
            </a:r>
            <a:r>
              <a:rPr kumimoji="0" lang="en-US" sz="1800" dirty="0"/>
              <a:t>, St. Albans</a:t>
            </a: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FRAGMENTED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2525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27" descr="C:\Eigene Dateien\TEACHING MATERIAL\EINFÜHRUNG ALTE GESCHICHTE\Epigraphik\Verulamium Basilica Inschrift kl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0"/>
            <a:ext cx="9144000" cy="2170113"/>
          </a:xfrm>
          <a:prstGeom prst="rect">
            <a:avLst/>
          </a:prstGeom>
          <a:noFill/>
        </p:spPr>
      </p:pic>
      <p:sp>
        <p:nvSpPr>
          <p:cNvPr id="5" name="Text Box 1028"/>
          <p:cNvSpPr txBox="1">
            <a:spLocks noChangeArrowheads="1"/>
          </p:cNvSpPr>
          <p:nvPr/>
        </p:nvSpPr>
        <p:spPr bwMode="auto">
          <a:xfrm>
            <a:off x="4716016" y="5410200"/>
            <a:ext cx="3970784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sz="2200" dirty="0" smtClean="0"/>
              <a:t> the names and titles </a:t>
            </a:r>
            <a:br>
              <a:rPr kumimoji="0" lang="en-US" sz="2200" dirty="0" smtClean="0"/>
            </a:br>
            <a:r>
              <a:rPr kumimoji="0" lang="en-US" sz="2200" dirty="0" smtClean="0"/>
              <a:t>  of the emperor,</a:t>
            </a:r>
            <a:br>
              <a:rPr kumimoji="0" lang="en-US" sz="2200" dirty="0" smtClean="0"/>
            </a:br>
            <a:r>
              <a:rPr kumimoji="0" lang="en-US" sz="2200" dirty="0" smtClean="0"/>
              <a:t>  can easily be reconstructed</a:t>
            </a:r>
            <a:endParaRPr kumimoji="0" lang="en-US" sz="2200" dirty="0"/>
          </a:p>
        </p:txBody>
      </p:sp>
      <p:sp>
        <p:nvSpPr>
          <p:cNvPr id="6" name="Text Box 1029"/>
          <p:cNvSpPr txBox="1">
            <a:spLocks noChangeArrowheads="1"/>
          </p:cNvSpPr>
          <p:nvPr/>
        </p:nvSpPr>
        <p:spPr bwMode="auto">
          <a:xfrm>
            <a:off x="179512" y="6491287"/>
            <a:ext cx="2743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dirty="0"/>
              <a:t> </a:t>
            </a:r>
            <a:r>
              <a:rPr kumimoji="0" lang="en-US" sz="1800" dirty="0" err="1"/>
              <a:t>Verulamium</a:t>
            </a:r>
            <a:r>
              <a:rPr kumimoji="0" lang="en-US" sz="1800" dirty="0"/>
              <a:t>, St. Albans</a:t>
            </a: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FRAGMENTED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2425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1"/>
          <p:cNvSpPr/>
          <p:nvPr/>
        </p:nvSpPr>
        <p:spPr>
          <a:xfrm>
            <a:off x="179512" y="4221088"/>
            <a:ext cx="878497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800" dirty="0" smtClean="0"/>
              <a:t>IMP(</a:t>
            </a:r>
            <a:r>
              <a:rPr lang="en-GB" sz="1800" dirty="0" err="1" smtClean="0"/>
              <a:t>eratori</a:t>
            </a:r>
            <a:r>
              <a:rPr lang="en-GB" sz="1800" dirty="0" smtClean="0"/>
              <a:t>) TITO CAESARI DIVI ]</a:t>
            </a:r>
            <a:r>
              <a:rPr lang="en-GB" sz="1800" dirty="0" smtClean="0">
                <a:solidFill>
                  <a:srgbClr val="FFC000"/>
                </a:solidFill>
              </a:rPr>
              <a:t>VESPA</a:t>
            </a:r>
            <a:r>
              <a:rPr lang="en-GB" sz="1800" dirty="0" smtClean="0"/>
              <a:t>[SIANI] </a:t>
            </a:r>
            <a:r>
              <a:rPr lang="en-GB" sz="1800" dirty="0" smtClean="0">
                <a:solidFill>
                  <a:srgbClr val="FFC000"/>
                </a:solidFill>
              </a:rPr>
              <a:t>F</a:t>
            </a:r>
            <a:r>
              <a:rPr lang="en-GB" sz="1800" dirty="0" smtClean="0"/>
              <a:t>(</a:t>
            </a:r>
            <a:r>
              <a:rPr lang="en-GB" sz="1800" dirty="0" err="1" smtClean="0"/>
              <a:t>ilio</a:t>
            </a:r>
            <a:r>
              <a:rPr lang="en-GB" sz="1800" dirty="0" smtClean="0"/>
              <a:t>) [VESPASIANO AVG(</a:t>
            </a:r>
            <a:r>
              <a:rPr lang="en-GB" sz="1800" dirty="0" err="1" smtClean="0"/>
              <a:t>usto</a:t>
            </a:r>
            <a:r>
              <a:rPr lang="en-GB" sz="1800" dirty="0" smtClean="0"/>
              <a:t>)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P(</a:t>
            </a:r>
            <a:r>
              <a:rPr lang="en-GB" sz="1800" dirty="0" err="1" smtClean="0"/>
              <a:t>ontifici</a:t>
            </a:r>
            <a:r>
              <a:rPr lang="en-GB" sz="1800" dirty="0" smtClean="0"/>
              <a:t>) M(</a:t>
            </a:r>
            <a:r>
              <a:rPr lang="en-GB" sz="1800" dirty="0" err="1" smtClean="0"/>
              <a:t>aximo</a:t>
            </a:r>
            <a:r>
              <a:rPr lang="en-GB" sz="1800" dirty="0" smtClean="0"/>
              <a:t>) TR(</a:t>
            </a:r>
            <a:r>
              <a:rPr lang="en-GB" sz="1800" dirty="0" err="1" smtClean="0"/>
              <a:t>ibuniciae</a:t>
            </a:r>
            <a:r>
              <a:rPr lang="en-GB" sz="1800" dirty="0" smtClean="0"/>
              <a:t>) P(</a:t>
            </a:r>
            <a:r>
              <a:rPr lang="en-GB" sz="1800" dirty="0" err="1" smtClean="0"/>
              <a:t>otestatis</a:t>
            </a:r>
            <a:r>
              <a:rPr lang="en-GB" sz="1800" dirty="0" smtClean="0"/>
              <a:t>) VIIII IMP(</a:t>
            </a:r>
            <a:r>
              <a:rPr lang="en-GB" sz="1800" dirty="0" err="1" smtClean="0"/>
              <a:t>eratori</a:t>
            </a:r>
            <a:r>
              <a:rPr lang="en-GB" sz="1800" dirty="0" smtClean="0"/>
              <a:t>) XV CO(n)S(</a:t>
            </a:r>
            <a:r>
              <a:rPr lang="en-GB" sz="1800" dirty="0" err="1" smtClean="0"/>
              <a:t>uli</a:t>
            </a:r>
            <a:r>
              <a:rPr lang="en-GB" sz="1800" dirty="0" smtClean="0"/>
              <a:t>) VII] </a:t>
            </a:r>
            <a:r>
              <a:rPr lang="en-GB" sz="1800" dirty="0" smtClean="0">
                <a:solidFill>
                  <a:srgbClr val="FFC000"/>
                </a:solidFill>
              </a:rPr>
              <a:t>DESI</a:t>
            </a:r>
            <a:r>
              <a:rPr lang="en-GB" sz="1800" dirty="0" smtClean="0"/>
              <a:t>[G(</a:t>
            </a:r>
            <a:r>
              <a:rPr lang="en-GB" sz="1800" dirty="0" err="1" smtClean="0"/>
              <a:t>nato</a:t>
            </a:r>
            <a:r>
              <a:rPr lang="en-GB" sz="1800" dirty="0" smtClean="0"/>
              <a:t>) VIII CENSORI PATRI PATRIAE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ET CAESARI DIVI VESP]</a:t>
            </a:r>
            <a:r>
              <a:rPr lang="en-GB" sz="1800" dirty="0" smtClean="0">
                <a:solidFill>
                  <a:srgbClr val="FFC000"/>
                </a:solidFill>
              </a:rPr>
              <a:t>ASIAN</a:t>
            </a:r>
            <a:r>
              <a:rPr lang="en-GB" sz="1800" dirty="0" smtClean="0"/>
              <a:t>[I F(</a:t>
            </a:r>
            <a:r>
              <a:rPr lang="en-GB" sz="1800" dirty="0" err="1" smtClean="0"/>
              <a:t>ilio</a:t>
            </a:r>
            <a:r>
              <a:rPr lang="en-GB" sz="1800" dirty="0" smtClean="0"/>
              <a:t>) DO]</a:t>
            </a:r>
            <a:r>
              <a:rPr lang="en-GB" sz="1800" dirty="0" smtClean="0">
                <a:solidFill>
                  <a:srgbClr val="FFC000"/>
                </a:solidFill>
              </a:rPr>
              <a:t>MI</a:t>
            </a:r>
            <a:r>
              <a:rPr lang="en-GB" sz="1800" dirty="0" smtClean="0"/>
              <a:t>[TIANO CO(n)S(</a:t>
            </a:r>
            <a:r>
              <a:rPr lang="en-GB" sz="1800" dirty="0" err="1" smtClean="0"/>
              <a:t>uli</a:t>
            </a:r>
            <a:r>
              <a:rPr lang="en-GB" sz="1800" dirty="0" smtClean="0"/>
              <a:t>) VI DESIG(</a:t>
            </a:r>
            <a:r>
              <a:rPr lang="en-GB" sz="1800" dirty="0" err="1" smtClean="0"/>
              <a:t>nato</a:t>
            </a:r>
            <a:r>
              <a:rPr lang="en-GB" sz="1800" dirty="0" smtClean="0"/>
              <a:t>) VII PRINCIPI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> IVVENTVTIS ET] </a:t>
            </a:r>
            <a:r>
              <a:rPr lang="en-GB" sz="1800" dirty="0" smtClean="0">
                <a:solidFill>
                  <a:srgbClr val="FFC000"/>
                </a:solidFill>
              </a:rPr>
              <a:t>OMN</a:t>
            </a:r>
            <a:r>
              <a:rPr lang="en-GB" sz="1800" dirty="0" smtClean="0"/>
              <a:t>[IVM COLLEGIORVM SACERDOTI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GN(</a:t>
            </a:r>
            <a:r>
              <a:rPr lang="en-GB" sz="1800" dirty="0" err="1" smtClean="0"/>
              <a:t>aeo</a:t>
            </a:r>
            <a:r>
              <a:rPr lang="en-GB" sz="1800" dirty="0" smtClean="0"/>
              <a:t>) IVLIO A]</a:t>
            </a:r>
            <a:r>
              <a:rPr lang="en-GB" sz="1800" dirty="0" smtClean="0">
                <a:solidFill>
                  <a:srgbClr val="FFC000"/>
                </a:solidFill>
              </a:rPr>
              <a:t>GRI[C</a:t>
            </a:r>
            <a:r>
              <a:rPr lang="en-GB" sz="1800" dirty="0" smtClean="0"/>
              <a:t>OLA LEGATO AVG(</a:t>
            </a:r>
            <a:r>
              <a:rPr lang="en-GB" sz="1800" dirty="0" err="1" smtClean="0"/>
              <a:t>usti</a:t>
            </a:r>
            <a:r>
              <a:rPr lang="en-GB" sz="1800" dirty="0" smtClean="0"/>
              <a:t>) PRO]</a:t>
            </a:r>
            <a:r>
              <a:rPr lang="en-GB" sz="1800" dirty="0" smtClean="0">
                <a:solidFill>
                  <a:srgbClr val="FFC000"/>
                </a:solidFill>
              </a:rPr>
              <a:t> PR</a:t>
            </a:r>
            <a:r>
              <a:rPr lang="en-GB" sz="1800" dirty="0" smtClean="0"/>
              <a:t>(</a:t>
            </a:r>
            <a:r>
              <a:rPr lang="en-GB" sz="1800" dirty="0" err="1" smtClean="0"/>
              <a:t>aetore</a:t>
            </a:r>
            <a:r>
              <a:rPr lang="en-GB" sz="1800" dirty="0" smtClean="0"/>
              <a:t>)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[MVNICIPIVM] </a:t>
            </a:r>
            <a:r>
              <a:rPr lang="en-GB" sz="1800" dirty="0" smtClean="0">
                <a:solidFill>
                  <a:srgbClr val="FFC000"/>
                </a:solidFill>
              </a:rPr>
              <a:t>VER</a:t>
            </a:r>
            <a:r>
              <a:rPr lang="en-GB" sz="1800" dirty="0" smtClean="0"/>
              <a:t>[VLAMIVM BASILICA OR]</a:t>
            </a:r>
            <a:r>
              <a:rPr lang="en-GB" sz="1800" dirty="0" smtClean="0">
                <a:solidFill>
                  <a:srgbClr val="FFC000"/>
                </a:solidFill>
              </a:rPr>
              <a:t>NATA</a:t>
            </a:r>
            <a:r>
              <a:rPr lang="en-GB" sz="1800" dirty="0" smtClean="0"/>
              <a:t>.</a:t>
            </a:r>
            <a:endParaRPr lang="en-GB" sz="1800" dirty="0"/>
          </a:p>
        </p:txBody>
      </p:sp>
      <p:pic>
        <p:nvPicPr>
          <p:cNvPr id="5" name="Picture 1027" descr="C:\Eigene Dateien\TEACHING MATERIAL\EINFÜHRUNG ALTE GESCHICHTE\Epigraphik\Verulamium Basilica Inschrift kl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0"/>
            <a:ext cx="9144000" cy="2170113"/>
          </a:xfrm>
          <a:prstGeom prst="rect">
            <a:avLst/>
          </a:prstGeom>
          <a:noFill/>
        </p:spPr>
      </p:pic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FRAGMENTED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3374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1"/>
          <p:cNvSpPr/>
          <p:nvPr/>
        </p:nvSpPr>
        <p:spPr>
          <a:xfrm>
            <a:off x="179512" y="4221088"/>
            <a:ext cx="878497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800" dirty="0" smtClean="0"/>
              <a:t>IMP(</a:t>
            </a:r>
            <a:r>
              <a:rPr lang="en-GB" sz="1800" dirty="0" err="1" smtClean="0"/>
              <a:t>eratori</a:t>
            </a:r>
            <a:r>
              <a:rPr lang="en-GB" sz="1800" dirty="0" smtClean="0"/>
              <a:t>) TITO CAESARI DIVI ]</a:t>
            </a:r>
            <a:r>
              <a:rPr lang="en-GB" sz="1800" dirty="0" smtClean="0">
                <a:solidFill>
                  <a:srgbClr val="FFC000"/>
                </a:solidFill>
              </a:rPr>
              <a:t>VESPA</a:t>
            </a:r>
            <a:r>
              <a:rPr lang="en-GB" sz="1800" dirty="0" smtClean="0"/>
              <a:t>[SIANI] </a:t>
            </a:r>
            <a:r>
              <a:rPr lang="en-GB" sz="1800" dirty="0" smtClean="0">
                <a:solidFill>
                  <a:srgbClr val="FFC000"/>
                </a:solidFill>
              </a:rPr>
              <a:t>F</a:t>
            </a:r>
            <a:r>
              <a:rPr lang="en-GB" sz="1800" dirty="0" smtClean="0"/>
              <a:t>(</a:t>
            </a:r>
            <a:r>
              <a:rPr lang="en-GB" sz="1800" dirty="0" err="1" smtClean="0"/>
              <a:t>ilio</a:t>
            </a:r>
            <a:r>
              <a:rPr lang="en-GB" sz="1800" dirty="0" smtClean="0"/>
              <a:t>) [VESPASIANO AVG(</a:t>
            </a:r>
            <a:r>
              <a:rPr lang="en-GB" sz="1800" dirty="0" err="1" smtClean="0"/>
              <a:t>usto</a:t>
            </a:r>
            <a:r>
              <a:rPr lang="en-GB" sz="1800" dirty="0" smtClean="0"/>
              <a:t>)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P(</a:t>
            </a:r>
            <a:r>
              <a:rPr lang="en-GB" sz="1800" dirty="0" err="1" smtClean="0"/>
              <a:t>ontifici</a:t>
            </a:r>
            <a:r>
              <a:rPr lang="en-GB" sz="1800" dirty="0" smtClean="0"/>
              <a:t>) M(</a:t>
            </a:r>
            <a:r>
              <a:rPr lang="en-GB" sz="1800" dirty="0" err="1" smtClean="0"/>
              <a:t>aximo</a:t>
            </a:r>
            <a:r>
              <a:rPr lang="en-GB" sz="1800" dirty="0" smtClean="0"/>
              <a:t>) TR(</a:t>
            </a:r>
            <a:r>
              <a:rPr lang="en-GB" sz="1800" dirty="0" err="1" smtClean="0"/>
              <a:t>ibuniciae</a:t>
            </a:r>
            <a:r>
              <a:rPr lang="en-GB" sz="1800" dirty="0" smtClean="0"/>
              <a:t>) P(</a:t>
            </a:r>
            <a:r>
              <a:rPr lang="en-GB" sz="1800" dirty="0" err="1" smtClean="0"/>
              <a:t>otestatis</a:t>
            </a:r>
            <a:r>
              <a:rPr lang="en-GB" sz="1800" dirty="0" smtClean="0"/>
              <a:t>) VIIII IMP(</a:t>
            </a:r>
            <a:r>
              <a:rPr lang="en-GB" sz="1800" dirty="0" err="1" smtClean="0"/>
              <a:t>eratori</a:t>
            </a:r>
            <a:r>
              <a:rPr lang="en-GB" sz="1800" dirty="0" smtClean="0"/>
              <a:t>) XV CO(n)S(</a:t>
            </a:r>
            <a:r>
              <a:rPr lang="en-GB" sz="1800" dirty="0" err="1" smtClean="0"/>
              <a:t>uli</a:t>
            </a:r>
            <a:r>
              <a:rPr lang="en-GB" sz="1800" dirty="0" smtClean="0"/>
              <a:t>) VII] </a:t>
            </a:r>
            <a:r>
              <a:rPr lang="en-GB" sz="1800" dirty="0" smtClean="0">
                <a:solidFill>
                  <a:srgbClr val="FFC000"/>
                </a:solidFill>
              </a:rPr>
              <a:t>DESI</a:t>
            </a:r>
            <a:r>
              <a:rPr lang="en-GB" sz="1800" dirty="0" smtClean="0"/>
              <a:t>[G(</a:t>
            </a:r>
            <a:r>
              <a:rPr lang="en-GB" sz="1800" dirty="0" err="1" smtClean="0"/>
              <a:t>nato</a:t>
            </a:r>
            <a:r>
              <a:rPr lang="en-GB" sz="1800" dirty="0" smtClean="0"/>
              <a:t>) VIII CENSORI PATRI PATRIAE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ET CAESARI DIVI VESP]</a:t>
            </a:r>
            <a:r>
              <a:rPr lang="en-GB" sz="1800" dirty="0" smtClean="0">
                <a:solidFill>
                  <a:srgbClr val="FFC000"/>
                </a:solidFill>
              </a:rPr>
              <a:t>ASIAN</a:t>
            </a:r>
            <a:r>
              <a:rPr lang="en-GB" sz="1800" dirty="0" smtClean="0"/>
              <a:t>[I F(</a:t>
            </a:r>
            <a:r>
              <a:rPr lang="en-GB" sz="1800" dirty="0" err="1" smtClean="0"/>
              <a:t>ilio</a:t>
            </a:r>
            <a:r>
              <a:rPr lang="en-GB" sz="1800" dirty="0" smtClean="0"/>
              <a:t>) DO]</a:t>
            </a:r>
            <a:r>
              <a:rPr lang="en-GB" sz="1800" dirty="0" smtClean="0">
                <a:solidFill>
                  <a:srgbClr val="FFC000"/>
                </a:solidFill>
              </a:rPr>
              <a:t>MI</a:t>
            </a:r>
            <a:r>
              <a:rPr lang="en-GB" sz="1800" dirty="0" smtClean="0"/>
              <a:t>[TIANO CO(n)S(</a:t>
            </a:r>
            <a:r>
              <a:rPr lang="en-GB" sz="1800" dirty="0" err="1" smtClean="0"/>
              <a:t>uli</a:t>
            </a:r>
            <a:r>
              <a:rPr lang="en-GB" sz="1800" dirty="0" smtClean="0"/>
              <a:t>) VI DESIG(</a:t>
            </a:r>
            <a:r>
              <a:rPr lang="en-GB" sz="1800" dirty="0" err="1" smtClean="0"/>
              <a:t>nato</a:t>
            </a:r>
            <a:r>
              <a:rPr lang="en-GB" sz="1800" dirty="0" smtClean="0"/>
              <a:t>) VII PRINCIPI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> IVVENTVTIS ET] </a:t>
            </a:r>
            <a:r>
              <a:rPr lang="en-GB" sz="1800" dirty="0" smtClean="0">
                <a:solidFill>
                  <a:srgbClr val="FFC000"/>
                </a:solidFill>
              </a:rPr>
              <a:t>OMN</a:t>
            </a:r>
            <a:r>
              <a:rPr lang="en-GB" sz="1800" dirty="0" smtClean="0"/>
              <a:t>[IVM COLLEGIORVM SACERDOTI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GN(</a:t>
            </a:r>
            <a:r>
              <a:rPr lang="en-GB" sz="1800" dirty="0" err="1" smtClean="0"/>
              <a:t>aeo</a:t>
            </a:r>
            <a:r>
              <a:rPr lang="en-GB" sz="1800" dirty="0" smtClean="0"/>
              <a:t>) IVLIO A]</a:t>
            </a:r>
            <a:r>
              <a:rPr lang="en-GB" sz="1800" dirty="0" smtClean="0">
                <a:solidFill>
                  <a:srgbClr val="FFC000"/>
                </a:solidFill>
              </a:rPr>
              <a:t>GRI[C</a:t>
            </a:r>
            <a:r>
              <a:rPr lang="en-GB" sz="1800" dirty="0" smtClean="0"/>
              <a:t>OLA LEGATO AVG(</a:t>
            </a:r>
            <a:r>
              <a:rPr lang="en-GB" sz="1800" dirty="0" err="1" smtClean="0"/>
              <a:t>usti</a:t>
            </a:r>
            <a:r>
              <a:rPr lang="en-GB" sz="1800" dirty="0" smtClean="0"/>
              <a:t>) PRO]</a:t>
            </a:r>
            <a:r>
              <a:rPr lang="en-GB" sz="1800" dirty="0" smtClean="0">
                <a:solidFill>
                  <a:srgbClr val="FFC000"/>
                </a:solidFill>
              </a:rPr>
              <a:t> PR</a:t>
            </a:r>
            <a:r>
              <a:rPr lang="en-GB" sz="1800" dirty="0" smtClean="0"/>
              <a:t>(</a:t>
            </a:r>
            <a:r>
              <a:rPr lang="en-GB" sz="1800" dirty="0" err="1" smtClean="0"/>
              <a:t>aetore</a:t>
            </a:r>
            <a:r>
              <a:rPr lang="en-GB" sz="1800" dirty="0" smtClean="0"/>
              <a:t>) </a:t>
            </a:r>
            <a:r>
              <a:rPr lang="en-GB" sz="1800" dirty="0" smtClean="0">
                <a:solidFill>
                  <a:srgbClr val="FFC000"/>
                </a:solidFill>
              </a:rPr>
              <a:t>|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[MVNICIPIVM] </a:t>
            </a:r>
            <a:r>
              <a:rPr lang="en-GB" sz="1800" dirty="0" smtClean="0">
                <a:solidFill>
                  <a:srgbClr val="FFC000"/>
                </a:solidFill>
              </a:rPr>
              <a:t>VER</a:t>
            </a:r>
            <a:r>
              <a:rPr lang="en-GB" sz="1800" dirty="0" smtClean="0"/>
              <a:t>[VLAMIVM BASILICA OR]</a:t>
            </a:r>
            <a:r>
              <a:rPr lang="en-GB" sz="1800" dirty="0" smtClean="0">
                <a:solidFill>
                  <a:srgbClr val="FFC000"/>
                </a:solidFill>
              </a:rPr>
              <a:t>NATA</a:t>
            </a:r>
            <a:r>
              <a:rPr lang="en-GB" sz="1800" dirty="0" smtClean="0"/>
              <a:t>.</a:t>
            </a:r>
            <a:endParaRPr lang="en-GB" sz="1800" dirty="0"/>
          </a:p>
        </p:txBody>
      </p:sp>
      <p:sp>
        <p:nvSpPr>
          <p:cNvPr id="6" name="Textfeld 4"/>
          <p:cNvSpPr txBox="1"/>
          <p:nvPr/>
        </p:nvSpPr>
        <p:spPr>
          <a:xfrm>
            <a:off x="575556" y="1556792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i="1" dirty="0" smtClean="0"/>
              <a:t>For the Emperor Titus Caesar Vespasian Augustus, son of the deified Vespasian,</a:t>
            </a:r>
            <a:br>
              <a:rPr lang="en-GB" sz="1600" i="1" dirty="0" smtClean="0"/>
            </a:br>
            <a:r>
              <a:rPr lang="en-GB" sz="1600" i="1" dirty="0" err="1" smtClean="0"/>
              <a:t>Pontifex</a:t>
            </a:r>
            <a:r>
              <a:rPr lang="en-GB" sz="1600" i="1" dirty="0" smtClean="0"/>
              <a:t> </a:t>
            </a:r>
            <a:r>
              <a:rPr lang="en-GB" sz="1600" i="1" dirty="0" err="1" smtClean="0"/>
              <a:t>Maximus</a:t>
            </a:r>
            <a:r>
              <a:rPr lang="en-GB" sz="1600" i="1" dirty="0" smtClean="0"/>
              <a:t>, in the ninth year of </a:t>
            </a:r>
            <a:r>
              <a:rPr lang="en-GB" sz="1600" i="1" dirty="0" err="1" smtClean="0"/>
              <a:t>tribunician</a:t>
            </a:r>
            <a:r>
              <a:rPr lang="en-GB" sz="1600" i="1" dirty="0" smtClean="0"/>
              <a:t> power, acclaimed Imperator fifteen times, having been consul seven times, designated consul for an eighth time, censor, Father of the Fatherland,</a:t>
            </a:r>
            <a:br>
              <a:rPr lang="en-GB" sz="1600" i="1" dirty="0" smtClean="0"/>
            </a:br>
            <a:r>
              <a:rPr lang="en-GB" sz="1600" i="1" dirty="0" smtClean="0"/>
              <a:t>and to Caesar Domitian, son of the deified Vespasian, having been consul six times, designated consul for a seventh term, Prince of Youth, and member of all the priestly brotherhoods,</a:t>
            </a:r>
            <a:br>
              <a:rPr lang="en-GB" sz="1600" i="1" dirty="0" smtClean="0"/>
            </a:br>
            <a:r>
              <a:rPr lang="en-GB" sz="1600" i="1" dirty="0" smtClean="0"/>
              <a:t>when </a:t>
            </a:r>
            <a:r>
              <a:rPr lang="en-GB" sz="1600" i="1" dirty="0" err="1" smtClean="0"/>
              <a:t>Gnaeus</a:t>
            </a:r>
            <a:r>
              <a:rPr lang="en-GB" sz="1600" i="1" dirty="0" smtClean="0"/>
              <a:t> Julius Agricola was legate of the emperor with pro-praetorian power,</a:t>
            </a:r>
            <a:br>
              <a:rPr lang="en-GB" sz="1600" i="1" dirty="0" smtClean="0"/>
            </a:br>
            <a:r>
              <a:rPr lang="en-GB" sz="1600" i="1" dirty="0" smtClean="0"/>
              <a:t>the  basilica of the municipium </a:t>
            </a:r>
            <a:r>
              <a:rPr lang="en-GB" sz="1600" i="1" dirty="0" err="1" smtClean="0"/>
              <a:t>Verulamium</a:t>
            </a:r>
            <a:r>
              <a:rPr lang="en-GB" sz="1600" i="1" dirty="0" smtClean="0"/>
              <a:t> was adorned. </a:t>
            </a:r>
            <a:endParaRPr lang="en-GB" sz="1600" i="1" dirty="0"/>
          </a:p>
        </p:txBody>
      </p:sp>
      <p:sp>
        <p:nvSpPr>
          <p:cNvPr id="7" name="Textfeld 5"/>
          <p:cNvSpPr txBox="1"/>
          <p:nvPr/>
        </p:nvSpPr>
        <p:spPr>
          <a:xfrm>
            <a:off x="395536" y="652534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800" dirty="0" smtClean="0">
                <a:solidFill>
                  <a:schemeClr val="tx1">
                    <a:lumMod val="75000"/>
                  </a:schemeClr>
                </a:solidFill>
              </a:rPr>
              <a:t>probably AD 79</a:t>
            </a:r>
            <a:endParaRPr lang="en-GB" sz="18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FRAGMENTED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46011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1979712" y="3140968"/>
            <a:ext cx="3024336" cy="1471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kumimoji="0" lang="en-US" sz="2800" dirty="0"/>
              <a:t>I O M</a:t>
            </a:r>
            <a:br>
              <a:rPr kumimoji="0" lang="en-US" sz="2800" dirty="0"/>
            </a:br>
            <a:r>
              <a:rPr kumimoji="0" lang="en-US" sz="2800" dirty="0"/>
              <a:t>ET · IVNO</a:t>
            </a:r>
            <a:br>
              <a:rPr kumimoji="0" lang="en-US" sz="2800" dirty="0"/>
            </a:br>
            <a:r>
              <a:rPr kumimoji="0" lang="en-US" sz="2800" dirty="0"/>
              <a:t>NI REG</a:t>
            </a:r>
            <a:br>
              <a:rPr kumimoji="0" lang="en-US" sz="2800" dirty="0"/>
            </a:br>
            <a:r>
              <a:rPr kumimoji="0" lang="en-US" sz="2800" dirty="0"/>
              <a:t>T I C</a:t>
            </a:r>
            <a:endParaRPr kumimoji="0" lang="en-US" sz="3200" dirty="0"/>
          </a:p>
        </p:txBody>
      </p:sp>
      <p:pic>
        <p:nvPicPr>
          <p:cNvPr id="5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6804248" y="6381328"/>
            <a:ext cx="2209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it-IT" sz="1800" i="1" dirty="0">
                <a:latin typeface="Times"/>
              </a:rPr>
              <a:t>CIL</a:t>
            </a:r>
            <a:r>
              <a:rPr kumimoji="0" lang="it-IT" sz="1800" dirty="0">
                <a:latin typeface="Times"/>
              </a:rPr>
              <a:t> XIII 6220 </a:t>
            </a:r>
            <a:endParaRPr kumimoji="0" lang="en-US" sz="1800" dirty="0">
              <a:latin typeface="Times"/>
            </a:endParaRP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457200" y="1516912"/>
            <a:ext cx="4978896" cy="3941763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Rules &amp; conventions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dirty="0" smtClean="0">
                <a:latin typeface="+mn-lt"/>
              </a:rPr>
              <a:t>a) </a:t>
            </a:r>
            <a:r>
              <a:rPr kumimoji="0" lang="en-GB" u="sng" dirty="0" smtClean="0">
                <a:latin typeface="+mn-lt"/>
              </a:rPr>
              <a:t>majuscule</a:t>
            </a:r>
            <a:r>
              <a:rPr kumimoji="0" lang="en-GB" dirty="0" smtClean="0">
                <a:latin typeface="+mn-lt"/>
              </a:rPr>
              <a:t> transcription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How to transcribe Inscriptions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801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6804248" y="6381328"/>
            <a:ext cx="2209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it-IT" sz="1800" i="1" dirty="0">
                <a:latin typeface="Times"/>
              </a:rPr>
              <a:t>CIL</a:t>
            </a:r>
            <a:r>
              <a:rPr kumimoji="0" lang="it-IT" sz="1800" dirty="0">
                <a:latin typeface="Times"/>
              </a:rPr>
              <a:t> XIII 6220 </a:t>
            </a:r>
            <a:endParaRPr kumimoji="0" lang="en-US" sz="1800" dirty="0">
              <a:latin typeface="Times"/>
            </a:endParaRPr>
          </a:p>
        </p:txBody>
      </p:sp>
      <p:sp>
        <p:nvSpPr>
          <p:cNvPr id="6" name="Inhaltsplatzhalter 3"/>
          <p:cNvSpPr txBox="1">
            <a:spLocks/>
          </p:cNvSpPr>
          <p:nvPr/>
        </p:nvSpPr>
        <p:spPr>
          <a:xfrm>
            <a:off x="457200" y="1516912"/>
            <a:ext cx="5338936" cy="3941763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Rules &amp; conventions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dirty="0" smtClean="0">
                <a:latin typeface="+mn-lt"/>
              </a:rPr>
              <a:t>b) </a:t>
            </a:r>
            <a:r>
              <a:rPr kumimoji="0" lang="en-GB" u="sng" dirty="0" smtClean="0">
                <a:latin typeface="+mn-lt"/>
              </a:rPr>
              <a:t>minuscule</a:t>
            </a:r>
            <a:r>
              <a:rPr kumimoji="0" lang="en-GB" dirty="0" smtClean="0">
                <a:latin typeface="+mn-lt"/>
              </a:rPr>
              <a:t> transcription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35496" y="3140968"/>
            <a:ext cx="5191010" cy="781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kumimoji="0" lang="it-IT" sz="2800" dirty="0" smtClean="0"/>
              <a:t>I(ovi) O(</a:t>
            </a:r>
            <a:r>
              <a:rPr kumimoji="0" lang="it-IT" sz="2800" dirty="0" err="1" smtClean="0"/>
              <a:t>ptimo</a:t>
            </a:r>
            <a:r>
              <a:rPr kumimoji="0" lang="it-IT" sz="2800" dirty="0" smtClean="0"/>
              <a:t>) M(</a:t>
            </a:r>
            <a:r>
              <a:rPr kumimoji="0" lang="it-IT" sz="2800" dirty="0" err="1" smtClean="0"/>
              <a:t>aximo</a:t>
            </a:r>
            <a:r>
              <a:rPr kumimoji="0" lang="it-IT" sz="2800" dirty="0" smtClean="0"/>
              <a:t>) | </a:t>
            </a:r>
            <a:r>
              <a:rPr kumimoji="0" lang="it-IT" sz="2800" dirty="0" err="1" smtClean="0"/>
              <a:t>et</a:t>
            </a:r>
            <a:r>
              <a:rPr kumimoji="0" lang="it-IT" sz="2800" dirty="0" smtClean="0"/>
              <a:t> </a:t>
            </a:r>
            <a:r>
              <a:rPr kumimoji="0" lang="it-IT" sz="2800" dirty="0" err="1" smtClean="0"/>
              <a:t>Iuno|ni</a:t>
            </a:r>
            <a:r>
              <a:rPr kumimoji="0" lang="it-IT" sz="2800" dirty="0" smtClean="0"/>
              <a:t> </a:t>
            </a:r>
            <a:r>
              <a:rPr kumimoji="0" lang="it-IT" sz="2800" dirty="0" err="1" smtClean="0"/>
              <a:t>Reg</a:t>
            </a:r>
            <a:r>
              <a:rPr kumimoji="0" lang="it-IT" sz="2800" dirty="0" smtClean="0"/>
              <a:t>(</a:t>
            </a:r>
            <a:r>
              <a:rPr kumimoji="0" lang="it-IT" sz="2800" dirty="0" err="1" smtClean="0"/>
              <a:t>inae</a:t>
            </a:r>
            <a:r>
              <a:rPr kumimoji="0" lang="it-IT" sz="2800" dirty="0" smtClean="0"/>
              <a:t>) | Ti(</a:t>
            </a:r>
            <a:r>
              <a:rPr kumimoji="0" lang="it-IT" sz="2800" dirty="0" err="1" smtClean="0"/>
              <a:t>berius</a:t>
            </a:r>
            <a:r>
              <a:rPr kumimoji="0" lang="it-IT" sz="2800" dirty="0" smtClean="0"/>
              <a:t>) C[</a:t>
            </a:r>
            <a:r>
              <a:rPr kumimoji="0" lang="it-IT" sz="2800" dirty="0" err="1" smtClean="0"/>
              <a:t>---</a:t>
            </a:r>
            <a:r>
              <a:rPr kumimoji="0" lang="it-IT" sz="2800" dirty="0"/>
              <a:t>]</a:t>
            </a:r>
            <a:endParaRPr kumimoji="0" lang="en-US" sz="2800" dirty="0"/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467544" y="4293096"/>
            <a:ext cx="5040560" cy="846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kumimoji="0" lang="it-IT" sz="2000" dirty="0" smtClean="0">
                <a:latin typeface="Tempus Sans ITC" pitchFamily="82" charset="0"/>
              </a:rPr>
              <a:t>“</a:t>
            </a:r>
            <a:r>
              <a:rPr kumimoji="0" lang="it-IT" sz="2000" dirty="0" err="1" smtClean="0">
                <a:latin typeface="Tempus Sans ITC" pitchFamily="82" charset="0"/>
              </a:rPr>
              <a:t>To</a:t>
            </a:r>
            <a:r>
              <a:rPr kumimoji="0" lang="it-IT" sz="2000" dirty="0" smtClean="0">
                <a:latin typeface="Tempus Sans ITC" pitchFamily="82" charset="0"/>
              </a:rPr>
              <a:t> </a:t>
            </a:r>
            <a:r>
              <a:rPr kumimoji="0" lang="it-IT" sz="2000" dirty="0" err="1" smtClean="0">
                <a:latin typeface="Tempus Sans ITC" pitchFamily="82" charset="0"/>
              </a:rPr>
              <a:t>Jupiter</a:t>
            </a:r>
            <a:r>
              <a:rPr kumimoji="0" lang="it-IT" sz="2000" dirty="0" smtClean="0">
                <a:latin typeface="Tempus Sans ITC" pitchFamily="82" charset="0"/>
              </a:rPr>
              <a:t>, the Best and </a:t>
            </a:r>
            <a:r>
              <a:rPr kumimoji="0" lang="it-IT" sz="2000" dirty="0" err="1" smtClean="0">
                <a:latin typeface="Tempus Sans ITC" pitchFamily="82" charset="0"/>
              </a:rPr>
              <a:t>Greatest</a:t>
            </a:r>
            <a:r>
              <a:rPr kumimoji="0" lang="it-IT" sz="2000" dirty="0" smtClean="0">
                <a:latin typeface="Tempus Sans ITC" pitchFamily="82" charset="0"/>
              </a:rPr>
              <a:t>, and </a:t>
            </a:r>
            <a:r>
              <a:rPr kumimoji="0" lang="it-IT" sz="2000" dirty="0" err="1" smtClean="0">
                <a:latin typeface="Tempus Sans ITC" pitchFamily="82" charset="0"/>
              </a:rPr>
              <a:t>to</a:t>
            </a:r>
            <a:r>
              <a:rPr kumimoji="0" lang="it-IT" sz="2000" dirty="0" smtClean="0">
                <a:latin typeface="Tempus Sans ITC" pitchFamily="82" charset="0"/>
              </a:rPr>
              <a:t> </a:t>
            </a:r>
            <a:r>
              <a:rPr kumimoji="0" lang="it-IT" sz="2000" dirty="0" err="1" smtClean="0">
                <a:latin typeface="Tempus Sans ITC" pitchFamily="82" charset="0"/>
              </a:rPr>
              <a:t>Juno</a:t>
            </a:r>
            <a:r>
              <a:rPr kumimoji="0" lang="it-IT" sz="2000" dirty="0" smtClean="0">
                <a:latin typeface="Tempus Sans ITC" pitchFamily="82" charset="0"/>
              </a:rPr>
              <a:t> Regina. </a:t>
            </a:r>
            <a:r>
              <a:rPr kumimoji="0" lang="it-IT" sz="2000" dirty="0" err="1" smtClean="0">
                <a:latin typeface="Tempus Sans ITC" pitchFamily="82" charset="0"/>
              </a:rPr>
              <a:t>Tiberius</a:t>
            </a:r>
            <a:r>
              <a:rPr kumimoji="0" lang="it-IT" sz="2000" dirty="0" smtClean="0">
                <a:latin typeface="Tempus Sans ITC" pitchFamily="82" charset="0"/>
              </a:rPr>
              <a:t> C[</a:t>
            </a:r>
            <a:r>
              <a:rPr kumimoji="0" lang="it-IT" sz="2000" dirty="0" err="1" smtClean="0">
                <a:latin typeface="Tempus Sans ITC" pitchFamily="82" charset="0"/>
              </a:rPr>
              <a:t>----</a:t>
            </a:r>
            <a:r>
              <a:rPr kumimoji="0" lang="it-IT" sz="2000" dirty="0" smtClean="0">
                <a:latin typeface="Tempus Sans ITC" pitchFamily="82" charset="0"/>
              </a:rPr>
              <a:t>] (set up </a:t>
            </a:r>
            <a:r>
              <a:rPr kumimoji="0" lang="it-IT" sz="2000" dirty="0" err="1" smtClean="0">
                <a:latin typeface="Tempus Sans ITC" pitchFamily="82" charset="0"/>
              </a:rPr>
              <a:t>this</a:t>
            </a:r>
            <a:r>
              <a:rPr kumimoji="0" lang="it-IT" sz="2000" dirty="0" smtClean="0">
                <a:latin typeface="Tempus Sans ITC" pitchFamily="82" charset="0"/>
              </a:rPr>
              <a:t> </a:t>
            </a:r>
            <a:r>
              <a:rPr kumimoji="0" lang="it-IT" sz="2000" dirty="0" err="1" smtClean="0">
                <a:latin typeface="Tempus Sans ITC" pitchFamily="82" charset="0"/>
              </a:rPr>
              <a:t>inscription</a:t>
            </a:r>
            <a:r>
              <a:rPr kumimoji="0" lang="it-IT" sz="2000" dirty="0" smtClean="0">
                <a:latin typeface="Tempus Sans ITC" pitchFamily="82" charset="0"/>
              </a:rPr>
              <a:t>/</a:t>
            </a:r>
            <a:r>
              <a:rPr kumimoji="0" lang="it-IT" sz="2000" dirty="0" err="1" smtClean="0">
                <a:latin typeface="Tempus Sans ITC" pitchFamily="82" charset="0"/>
              </a:rPr>
              <a:t>fulfilled</a:t>
            </a:r>
            <a:r>
              <a:rPr kumimoji="0" lang="it-IT" sz="2000" dirty="0" smtClean="0">
                <a:latin typeface="Tempus Sans ITC" pitchFamily="82" charset="0"/>
              </a:rPr>
              <a:t> </a:t>
            </a:r>
            <a:r>
              <a:rPr kumimoji="0" lang="it-IT" sz="2000" dirty="0" err="1" smtClean="0">
                <a:latin typeface="Tempus Sans ITC" pitchFamily="82" charset="0"/>
              </a:rPr>
              <a:t>his</a:t>
            </a:r>
            <a:r>
              <a:rPr kumimoji="0" lang="it-IT" sz="2000" dirty="0" smtClean="0">
                <a:latin typeface="Tempus Sans ITC" pitchFamily="82" charset="0"/>
              </a:rPr>
              <a:t> </a:t>
            </a:r>
            <a:r>
              <a:rPr kumimoji="0" lang="it-IT" sz="2000" dirty="0" err="1" smtClean="0">
                <a:latin typeface="Tempus Sans ITC" pitchFamily="82" charset="0"/>
              </a:rPr>
              <a:t>vow</a:t>
            </a:r>
            <a:r>
              <a:rPr kumimoji="0" lang="it-IT" sz="2000" dirty="0" smtClean="0">
                <a:latin typeface="Tempus Sans ITC" pitchFamily="82" charset="0"/>
              </a:rPr>
              <a:t>).”</a:t>
            </a:r>
            <a:endParaRPr kumimoji="0" lang="en-US" sz="2000" dirty="0">
              <a:latin typeface="Tempus Sans ITC" pitchFamily="82" charset="0"/>
            </a:endParaRPr>
          </a:p>
        </p:txBody>
      </p:sp>
      <p:sp>
        <p:nvSpPr>
          <p:cNvPr id="10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How to transcribe Inscriptions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7534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  <p:bldP spid="8" grpId="0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>
            <a:lum bright="-38000" contrast="-48000"/>
          </a:blip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251520" y="2348880"/>
            <a:ext cx="5976664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a(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bc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)	</a:t>
            </a:r>
            <a:r>
              <a:rPr lang="de-DE" sz="2400" dirty="0" err="1" smtClean="0">
                <a:solidFill>
                  <a:srgbClr val="FFC000"/>
                </a:solidFill>
                <a:latin typeface="Tempus Sans ITC" pitchFamily="82" charset="0"/>
              </a:rPr>
              <a:t>abbreviation</a:t>
            </a:r>
            <a:r>
              <a:rPr lang="de-DE" sz="2400" dirty="0" smtClean="0">
                <a:solidFill>
                  <a:srgbClr val="FFC000"/>
                </a:solidFill>
                <a:latin typeface="Tempus Sans ITC" pitchFamily="82" charset="0"/>
              </a:rPr>
              <a:t>, </a:t>
            </a:r>
            <a:r>
              <a:rPr lang="de-DE" sz="2400" dirty="0" err="1" smtClean="0">
                <a:solidFill>
                  <a:srgbClr val="FFC000"/>
                </a:solidFill>
                <a:latin typeface="Tempus Sans ITC" pitchFamily="82" charset="0"/>
              </a:rPr>
              <a:t>expanded</a:t>
            </a:r>
            <a:r>
              <a:rPr lang="de-DE" sz="2400" dirty="0" smtClean="0">
                <a:solidFill>
                  <a:srgbClr val="FFC000"/>
                </a:solidFill>
                <a:latin typeface="Tempus Sans ITC" pitchFamily="82" charset="0"/>
              </a:rPr>
              <a:t> </a:t>
            </a:r>
            <a:br>
              <a:rPr lang="de-DE" sz="2400" dirty="0" smtClean="0">
                <a:solidFill>
                  <a:srgbClr val="FFC000"/>
                </a:solidFill>
                <a:latin typeface="Tempus Sans ITC" pitchFamily="82" charset="0"/>
              </a:rPr>
            </a:br>
            <a:r>
              <a:rPr lang="de-DE" sz="2400" dirty="0" smtClean="0">
                <a:solidFill>
                  <a:srgbClr val="FFC000"/>
                </a:solidFill>
                <a:latin typeface="Tempus Sans ITC" pitchFamily="82" charset="0"/>
              </a:rPr>
              <a:t>                 </a:t>
            </a:r>
            <a:r>
              <a:rPr lang="de-DE" sz="2400" dirty="0" err="1" smtClean="0">
                <a:solidFill>
                  <a:srgbClr val="FFC000"/>
                </a:solidFill>
                <a:latin typeface="Tempus Sans ITC" pitchFamily="82" charset="0"/>
              </a:rPr>
              <a:t>by</a:t>
            </a:r>
            <a:r>
              <a:rPr lang="de-DE" sz="2400" dirty="0" smtClean="0">
                <a:solidFill>
                  <a:srgbClr val="FFC000"/>
                </a:solidFill>
                <a:latin typeface="Tempus Sans ITC" pitchFamily="82" charset="0"/>
              </a:rPr>
              <a:t> </a:t>
            </a:r>
            <a:r>
              <a:rPr lang="de-DE" sz="2400" dirty="0" err="1" smtClean="0">
                <a:solidFill>
                  <a:srgbClr val="FFC000"/>
                </a:solidFill>
                <a:latin typeface="Tempus Sans ITC" pitchFamily="82" charset="0"/>
              </a:rPr>
              <a:t>editor</a:t>
            </a:r>
            <a:endParaRPr lang="de-DE" sz="2400" dirty="0">
              <a:solidFill>
                <a:srgbClr val="FFC000"/>
              </a:solidFill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[---]	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lacuna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/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gap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in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the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original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text</a:t>
            </a:r>
            <a:endParaRPr lang="de-DE" sz="2400" b="1" dirty="0" smtClean="0">
              <a:solidFill>
                <a:srgbClr val="FFC000"/>
              </a:solidFill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[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abc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]	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lacuna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/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gap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,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restored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by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editor</a:t>
            </a:r>
            <a:endParaRPr lang="de-DE" sz="2400" b="1" dirty="0" smtClean="0">
              <a:solidFill>
                <a:srgbClr val="FFC000"/>
              </a:solidFill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&lt;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abc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&gt;	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changes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/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corrections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by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editor</a:t>
            </a:r>
            <a:endParaRPr lang="de-DE" sz="2400" b="1" dirty="0" smtClean="0">
              <a:solidFill>
                <a:srgbClr val="FFC000"/>
              </a:solidFill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[[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abc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]]	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letters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deleted</a:t>
            </a:r>
            <a:r>
              <a:rPr lang="de-DE" sz="2400" b="1" dirty="0" smtClean="0">
                <a:solidFill>
                  <a:srgbClr val="FFC000"/>
                </a:solidFill>
                <a:latin typeface="Tempus Sans ITC" pitchFamily="82" charset="0"/>
              </a:rPr>
              <a:t> in </a:t>
            </a:r>
            <a:r>
              <a:rPr lang="de-DE" sz="2400" b="1" dirty="0" err="1" smtClean="0">
                <a:solidFill>
                  <a:srgbClr val="FFC000"/>
                </a:solidFill>
                <a:latin typeface="Tempus Sans ITC" pitchFamily="82" charset="0"/>
              </a:rPr>
              <a:t>Antiquity</a:t>
            </a:r>
            <a:endParaRPr lang="de-DE" sz="2400" b="1" dirty="0" smtClean="0">
              <a:solidFill>
                <a:srgbClr val="FFC000"/>
              </a:solidFill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kumimoji="0" lang="de-DE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{</a:t>
            </a:r>
            <a:r>
              <a:rPr kumimoji="0" lang="de-DE" sz="2400" dirty="0" err="1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abc</a:t>
            </a:r>
            <a:r>
              <a:rPr kumimoji="0" lang="de-DE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}	</a:t>
            </a:r>
            <a:r>
              <a:rPr kumimoji="0" lang="de-DE" sz="2400" dirty="0" err="1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letters</a:t>
            </a:r>
            <a:r>
              <a:rPr kumimoji="0" lang="de-DE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 on </a:t>
            </a:r>
            <a:r>
              <a:rPr kumimoji="0" lang="de-DE" sz="2400" dirty="0" err="1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inscription</a:t>
            </a:r>
            <a:r>
              <a:rPr kumimoji="0" lang="de-DE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, 			</a:t>
            </a:r>
            <a:r>
              <a:rPr kumimoji="0" lang="de-DE" sz="2400" dirty="0" err="1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considered</a:t>
            </a:r>
            <a:r>
              <a:rPr kumimoji="0" lang="de-DE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erroneous and </a:t>
            </a:r>
            <a:br>
              <a:rPr lang="en-GB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</a:br>
            <a:r>
              <a:rPr lang="en-GB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		superfluous by </a:t>
            </a:r>
            <a:r>
              <a:rPr kumimoji="0" lang="de-DE" sz="2400" dirty="0" err="1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the</a:t>
            </a:r>
            <a:r>
              <a:rPr kumimoji="0" lang="de-DE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 </a:t>
            </a:r>
            <a:r>
              <a:rPr kumimoji="0" lang="de-DE" sz="2400" dirty="0" err="1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editor</a:t>
            </a:r>
            <a:r>
              <a:rPr kumimoji="0" lang="de-DE" sz="2400" dirty="0" smtClean="0">
                <a:solidFill>
                  <a:srgbClr val="FFC000"/>
                </a:solidFill>
                <a:latin typeface="Tempus Sans ITC" pitchFamily="82" charset="0"/>
                <a:ea typeface="Tahoma" pitchFamily="34" charset="0"/>
                <a:cs typeface="Tahoma" pitchFamily="34" charset="0"/>
              </a:rPr>
              <a:t> .</a:t>
            </a:r>
            <a:endParaRPr kumimoji="0" lang="en-US" sz="2400" b="1" dirty="0">
              <a:solidFill>
                <a:srgbClr val="FFC000"/>
              </a:solidFill>
              <a:latin typeface="Tempus Sans ITC" pitchFamily="82" charset="0"/>
            </a:endParaRPr>
          </a:p>
        </p:txBody>
      </p:sp>
      <p:sp>
        <p:nvSpPr>
          <p:cNvPr id="6" name="Inhaltsplatzhalter 3"/>
          <p:cNvSpPr txBox="1">
            <a:spLocks/>
          </p:cNvSpPr>
          <p:nvPr/>
        </p:nvSpPr>
        <p:spPr>
          <a:xfrm>
            <a:off x="457200" y="1516912"/>
            <a:ext cx="5338936" cy="3941763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3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Leiden Convention</a:t>
            </a:r>
            <a:r>
              <a:rPr kumimoji="0" lang="en-GB" sz="3000" b="0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(1931)</a:t>
            </a:r>
            <a:endParaRPr kumimoji="0" lang="en-GB" sz="30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How to transcribe Inscriptions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3304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685800" y="1676400"/>
            <a:ext cx="4114800" cy="4302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5750" indent="-28575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1800" dirty="0" smtClean="0"/>
              <a:t> small altar / </a:t>
            </a:r>
            <a:r>
              <a:rPr kumimoji="0" lang="en-US" sz="1800" i="1" dirty="0" err="1" smtClean="0"/>
              <a:t>arula</a:t>
            </a:r>
            <a:endParaRPr kumimoji="0" lang="en-US" sz="1800" i="1" dirty="0" smtClean="0"/>
          </a:p>
          <a:p>
            <a:pPr marL="285750" indent="-28575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1800" dirty="0" smtClean="0"/>
              <a:t> votive inscription</a:t>
            </a:r>
          </a:p>
          <a:p>
            <a:pPr marL="285750" indent="-28575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1800" dirty="0" smtClean="0"/>
              <a:t> inscriptions provide information on cults and religious believes in the Roman provinces, even in many rural areas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kumimoji="0" lang="en-US" sz="1800" dirty="0" smtClean="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</a:t>
            </a:r>
            <a:r>
              <a:rPr kumimoji="0" lang="en-US" sz="1800" dirty="0" smtClean="0"/>
              <a:t>Jupiter &amp; Juno:</a:t>
            </a: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1800" dirty="0" smtClean="0"/>
              <a:t> Roman deities </a:t>
            </a: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1800" dirty="0"/>
              <a:t> </a:t>
            </a:r>
            <a:r>
              <a:rPr kumimoji="0" lang="en-US" sz="1800" dirty="0" smtClean="0"/>
              <a:t>Roman theonyms</a:t>
            </a:r>
          </a:p>
          <a:p>
            <a:pPr marL="742950" lvl="1" indent="-28575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1800" dirty="0" smtClean="0"/>
              <a:t> But here: worshipped together as </a:t>
            </a:r>
            <a:r>
              <a:rPr kumimoji="0" lang="en-US" sz="1800" b="1" dirty="0" smtClean="0"/>
              <a:t>divine couple</a:t>
            </a:r>
            <a:r>
              <a:rPr kumimoji="0" lang="en-US" sz="1800" dirty="0" smtClean="0"/>
              <a:t>: </a:t>
            </a:r>
            <a:br>
              <a:rPr kumimoji="0" lang="en-US" sz="1800" dirty="0" smtClean="0"/>
            </a:br>
            <a:r>
              <a:rPr kumimoji="0" lang="en-US" sz="1800" dirty="0" smtClean="0"/>
              <a:t> </a:t>
            </a:r>
            <a:r>
              <a:rPr kumimoji="0" lang="en-US" sz="1800" dirty="0" smtClean="0">
                <a:sym typeface="Wingdings" pitchFamily="2" charset="2"/>
              </a:rPr>
              <a:t> typical for “Celtic” religion, especially in Eastern Gaul</a:t>
            </a:r>
            <a:endParaRPr kumimoji="0" lang="en-US" sz="1800" dirty="0" smtClean="0"/>
          </a:p>
          <a:p>
            <a:pPr lvl="1">
              <a:lnSpc>
                <a:spcPct val="80000"/>
              </a:lnSpc>
              <a:spcBef>
                <a:spcPct val="50000"/>
              </a:spcBef>
            </a:pPr>
            <a:endParaRPr kumimoji="0" lang="en-US" sz="1800" dirty="0" smtClean="0"/>
          </a:p>
        </p:txBody>
      </p:sp>
      <p:pic>
        <p:nvPicPr>
          <p:cNvPr id="5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How to transcribe Inscriptions ?</a:t>
            </a:r>
            <a:endParaRPr lang="en-GB" dirty="0"/>
          </a:p>
        </p:txBody>
      </p:sp>
      <p:pic>
        <p:nvPicPr>
          <p:cNvPr id="7" name="Grafik 6" descr="100_3134 small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901" b="95933" l="6347" r="93512">
                        <a14:foregroundMark x1="54584" y1="4901" x2="54584" y2="4901"/>
                        <a14:foregroundMark x1="87024" y1="36184" x2="87024" y2="36184"/>
                        <a14:foregroundMark x1="86037" y1="67987" x2="86037" y2="67987"/>
                        <a14:foregroundMark x1="84767" y1="83629" x2="84767" y2="83629"/>
                        <a14:foregroundMark x1="93794" y1="85089" x2="93794" y2="85089"/>
                        <a14:foregroundMark x1="90268" y1="85297" x2="90268" y2="85297"/>
                        <a14:foregroundMark x1="43724" y1="93118" x2="43724" y2="93118"/>
                        <a14:foregroundMark x1="23554" y1="81543" x2="23554" y2="81543"/>
                        <a14:foregroundMark x1="18054" y1="81752" x2="18054" y2="81752"/>
                        <a14:foregroundMark x1="18054" y1="87174" x2="18054" y2="87174"/>
                        <a14:foregroundMark x1="6488" y1="86966" x2="6488" y2="86966"/>
                        <a14:foregroundMark x1="13540" y1="71324" x2="13540" y2="71324"/>
                        <a14:foregroundMark x1="11001" y1="65589" x2="11001" y2="65589"/>
                        <a14:foregroundMark x1="9450" y1="62044" x2="9450" y2="62044"/>
                        <a14:foregroundMark x1="46968" y1="16580" x2="46968" y2="16580"/>
                        <a14:foregroundMark x1="51058" y1="12513" x2="51058" y2="12513"/>
                        <a14:foregroundMark x1="49224" y1="17727" x2="49224" y2="17727"/>
                        <a14:foregroundMark x1="56841" y1="15641" x2="56841" y2="15641"/>
                        <a14:foregroundMark x1="60367" y1="11783" x2="60367" y2="11783"/>
                        <a14:foregroundMark x1="28632" y1="19604" x2="28632" y2="19604"/>
                        <a14:foregroundMark x1="12976" y1="35766" x2="12976" y2="35766"/>
                        <a14:foregroundMark x1="11425" y1="33160" x2="11425" y2="33160"/>
                        <a14:foregroundMark x1="9450" y1="43796" x2="9450" y2="43796"/>
                        <a14:foregroundMark x1="10437" y1="30344" x2="10437" y2="30344"/>
                        <a14:foregroundMark x1="9450" y1="48279" x2="9450" y2="48279"/>
                        <a14:foregroundMark x1="44711" y1="26069" x2="44711" y2="26069"/>
                        <a14:foregroundMark x1="40480" y1="17727" x2="40480" y2="17727"/>
                        <a14:foregroundMark x1="47250" y1="34515" x2="47250" y2="34515"/>
                        <a14:foregroundMark x1="9732" y1="91658" x2="9732" y2="91658"/>
                        <a14:foregroundMark x1="7193" y1="91241" x2="7193" y2="91241"/>
                        <a14:foregroundMark x1="16784" y1="95933" x2="16784" y2="95933"/>
                        <a14:foregroundMark x1="14245" y1="92909" x2="14245" y2="92909"/>
                        <a14:foregroundMark x1="79972" y1="92388" x2="79972" y2="92388"/>
                        <a14:foregroundMark x1="78702" y1="92179" x2="78702" y2="92179"/>
                        <a14:foregroundMark x1="78420" y1="91032" x2="78420" y2="91032"/>
                        <a14:foregroundMark x1="7193" y1="53285" x2="7193" y2="5328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79578" y="37697"/>
            <a:ext cx="3625194" cy="4903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2678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2800" dirty="0"/>
              <a:t>LEVBIVS CLAVPI</a:t>
            </a:r>
            <a:br>
              <a:rPr kumimoji="0" lang="en-US" sz="2800" dirty="0"/>
            </a:br>
            <a:r>
              <a:rPr kumimoji="0" lang="en-US" sz="2800" dirty="0"/>
              <a:t>F EQ MISSICIVS</a:t>
            </a:r>
            <a:br>
              <a:rPr kumimoji="0" lang="en-US" sz="2800" dirty="0"/>
            </a:br>
            <a:r>
              <a:rPr kumimoji="0" lang="en-US" sz="2800" dirty="0"/>
              <a:t>ALA SEBOSIANA</a:t>
            </a:r>
            <a:br>
              <a:rPr kumimoji="0" lang="en-US" sz="2800" dirty="0"/>
            </a:br>
            <a:r>
              <a:rPr kumimoji="0" lang="en-US" sz="2800" dirty="0"/>
              <a:t>AN LXXV H S E </a:t>
            </a:r>
            <a:br>
              <a:rPr kumimoji="0" lang="en-US" sz="2800" dirty="0"/>
            </a:br>
            <a:r>
              <a:rPr kumimoji="0" lang="en-US" sz="2800" dirty="0"/>
              <a:t>GRATVS F MILES</a:t>
            </a:r>
            <a:br>
              <a:rPr kumimoji="0" lang="en-US" sz="2800" dirty="0"/>
            </a:br>
            <a:r>
              <a:rPr kumimoji="0" lang="en-US" sz="2800" dirty="0"/>
              <a:t>EX T F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7" name="Picture 4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How to transcribe Inscriptions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2050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2800" dirty="0"/>
              <a:t>LEVBIVS CLAVPI</a:t>
            </a:r>
            <a:br>
              <a:rPr kumimoji="0" lang="en-US" sz="2800" dirty="0"/>
            </a:br>
            <a:r>
              <a:rPr kumimoji="0" lang="en-US" sz="2800" dirty="0">
                <a:solidFill>
                  <a:srgbClr val="FFC000"/>
                </a:solidFill>
              </a:rPr>
              <a:t>F EQ </a:t>
            </a:r>
            <a:r>
              <a:rPr kumimoji="0" lang="en-US" sz="2800" dirty="0"/>
              <a:t>MISSICIVS</a:t>
            </a:r>
            <a:br>
              <a:rPr kumimoji="0" lang="en-US" sz="2800" dirty="0"/>
            </a:br>
            <a:r>
              <a:rPr kumimoji="0" lang="en-US" sz="2800" dirty="0"/>
              <a:t>ALA SEBOSIANA</a:t>
            </a:r>
            <a:br>
              <a:rPr kumimoji="0" lang="en-US" sz="2800" dirty="0"/>
            </a:br>
            <a:r>
              <a:rPr kumimoji="0" lang="en-US" sz="2800" dirty="0">
                <a:solidFill>
                  <a:srgbClr val="FFC000"/>
                </a:solidFill>
              </a:rPr>
              <a:t>AN LXXV H S E </a:t>
            </a:r>
            <a:r>
              <a:rPr kumimoji="0" lang="en-US" sz="2800" dirty="0"/>
              <a:t/>
            </a:r>
            <a:br>
              <a:rPr kumimoji="0" lang="en-US" sz="2800" dirty="0"/>
            </a:br>
            <a:r>
              <a:rPr kumimoji="0" lang="en-US" sz="2800" dirty="0"/>
              <a:t>GRATVS </a:t>
            </a:r>
            <a:r>
              <a:rPr kumimoji="0" lang="en-US" sz="2800" dirty="0">
                <a:solidFill>
                  <a:srgbClr val="FFC000"/>
                </a:solidFill>
              </a:rPr>
              <a:t>F</a:t>
            </a:r>
            <a:r>
              <a:rPr kumimoji="0" lang="en-US" sz="2800" dirty="0"/>
              <a:t> MILES</a:t>
            </a:r>
            <a:br>
              <a:rPr kumimoji="0" lang="en-US" sz="2800" dirty="0"/>
            </a:br>
            <a:r>
              <a:rPr kumimoji="0" lang="en-US" sz="2800" dirty="0"/>
              <a:t>EX </a:t>
            </a:r>
            <a:r>
              <a:rPr kumimoji="0" lang="en-US" sz="2800" dirty="0">
                <a:solidFill>
                  <a:srgbClr val="FFC000"/>
                </a:solidFill>
              </a:rPr>
              <a:t>T F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6" name="Picture 4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How to transcribe Inscriptions ?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433179">
            <a:off x="2266913" y="2422764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abbreviations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2371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6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6791672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/>
              <a:t>Leubius</a:t>
            </a:r>
            <a:r>
              <a:rPr lang="it-IT" sz="2800" dirty="0"/>
              <a:t> </a:t>
            </a:r>
            <a:r>
              <a:rPr lang="it-IT" sz="2800" dirty="0" err="1"/>
              <a:t>Claupi</a:t>
            </a:r>
            <a:r>
              <a:rPr lang="it-IT" sz="2800" dirty="0"/>
              <a:t> </a:t>
            </a:r>
            <a:r>
              <a:rPr lang="it-IT" sz="2800" dirty="0" smtClean="0"/>
              <a:t/>
            </a:r>
            <a:br>
              <a:rPr lang="it-IT" sz="2800" dirty="0" smtClean="0"/>
            </a:br>
            <a:r>
              <a:rPr lang="it-IT" sz="2800" dirty="0" smtClean="0"/>
              <a:t>f(</a:t>
            </a:r>
            <a:r>
              <a:rPr lang="it-IT" sz="2800" dirty="0" err="1" smtClean="0"/>
              <a:t>ilius</a:t>
            </a:r>
            <a:r>
              <a:rPr lang="it-IT" sz="2800" dirty="0"/>
              <a:t>) </a:t>
            </a:r>
            <a:r>
              <a:rPr lang="it-IT" sz="2800" dirty="0" err="1"/>
              <a:t>eq</a:t>
            </a:r>
            <a:r>
              <a:rPr lang="it-IT" sz="2800" dirty="0"/>
              <a:t>(</a:t>
            </a:r>
            <a:r>
              <a:rPr lang="it-IT" sz="2800" dirty="0" err="1"/>
              <a:t>ues</a:t>
            </a:r>
            <a:r>
              <a:rPr lang="it-IT" sz="2800" dirty="0"/>
              <a:t>) </a:t>
            </a:r>
            <a:r>
              <a:rPr lang="it-IT" sz="2800" dirty="0" err="1"/>
              <a:t>missicius</a:t>
            </a:r>
            <a:r>
              <a:rPr lang="it-IT" sz="2800" dirty="0"/>
              <a:t> </a:t>
            </a:r>
            <a:r>
              <a:rPr lang="it-IT" sz="2800" dirty="0" smtClean="0"/>
              <a:t/>
            </a:r>
            <a:br>
              <a:rPr lang="it-IT" sz="2800" dirty="0" smtClean="0"/>
            </a:br>
            <a:r>
              <a:rPr lang="it-IT" sz="2800" dirty="0" smtClean="0"/>
              <a:t>ala </a:t>
            </a:r>
            <a:r>
              <a:rPr lang="it-IT" sz="2800" dirty="0" err="1"/>
              <a:t>Sebosiana</a:t>
            </a:r>
            <a:r>
              <a:rPr lang="it-IT" sz="2800" dirty="0"/>
              <a:t> </a:t>
            </a:r>
            <a:r>
              <a:rPr lang="it-IT" sz="2800" dirty="0" smtClean="0"/>
              <a:t/>
            </a:r>
            <a:br>
              <a:rPr lang="it-IT" sz="2800" dirty="0" smtClean="0"/>
            </a:br>
            <a:r>
              <a:rPr lang="it-IT" sz="2800" dirty="0" err="1" smtClean="0"/>
              <a:t>an</a:t>
            </a:r>
            <a:r>
              <a:rPr lang="it-IT" sz="2800" dirty="0" smtClean="0"/>
              <a:t>(</a:t>
            </a:r>
            <a:r>
              <a:rPr lang="it-IT" sz="2800" dirty="0" err="1" smtClean="0"/>
              <a:t>norum</a:t>
            </a:r>
            <a:r>
              <a:rPr lang="it-IT" sz="2800" dirty="0"/>
              <a:t>) </a:t>
            </a:r>
            <a:r>
              <a:rPr lang="it-IT" sz="2800" dirty="0" smtClean="0"/>
              <a:t>LXXV </a:t>
            </a:r>
            <a:r>
              <a:rPr lang="it-IT" sz="2800" dirty="0"/>
              <a:t>h(</a:t>
            </a:r>
            <a:r>
              <a:rPr lang="it-IT" sz="2800" dirty="0" err="1"/>
              <a:t>ic</a:t>
            </a:r>
            <a:r>
              <a:rPr lang="it-IT" sz="2800" dirty="0"/>
              <a:t>) s(</a:t>
            </a:r>
            <a:r>
              <a:rPr lang="it-IT" sz="2800" dirty="0" err="1"/>
              <a:t>itus</a:t>
            </a:r>
            <a:r>
              <a:rPr lang="it-IT" sz="2800" dirty="0"/>
              <a:t>) e(</a:t>
            </a:r>
            <a:r>
              <a:rPr lang="it-IT" sz="2800" dirty="0" err="1"/>
              <a:t>st</a:t>
            </a:r>
            <a:r>
              <a:rPr lang="it-IT" sz="2800" dirty="0"/>
              <a:t>) </a:t>
            </a:r>
            <a:r>
              <a:rPr lang="it-IT" sz="2800" dirty="0" smtClean="0"/>
              <a:t/>
            </a:r>
            <a:br>
              <a:rPr lang="it-IT" sz="2800" dirty="0" smtClean="0"/>
            </a:br>
            <a:r>
              <a:rPr lang="it-IT" sz="2800" dirty="0" err="1" smtClean="0"/>
              <a:t>Gratus</a:t>
            </a:r>
            <a:r>
              <a:rPr lang="it-IT" sz="2800" dirty="0" smtClean="0"/>
              <a:t> </a:t>
            </a:r>
            <a:r>
              <a:rPr lang="it-IT" sz="2800" dirty="0"/>
              <a:t>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miles</a:t>
            </a:r>
            <a:r>
              <a:rPr lang="it-IT" sz="2800" dirty="0"/>
              <a:t> </a:t>
            </a:r>
            <a:r>
              <a:rPr lang="it-IT" sz="2800" dirty="0" smtClean="0"/>
              <a:t/>
            </a:r>
            <a:br>
              <a:rPr lang="it-IT" sz="2800" dirty="0" smtClean="0"/>
            </a:br>
            <a:r>
              <a:rPr lang="it-IT" sz="2800" dirty="0" smtClean="0"/>
              <a:t>ex </a:t>
            </a:r>
            <a:r>
              <a:rPr lang="it-IT" sz="2800" dirty="0"/>
              <a:t>t(</a:t>
            </a:r>
            <a:r>
              <a:rPr lang="it-IT" sz="2800" dirty="0" err="1"/>
              <a:t>estamento</a:t>
            </a:r>
            <a:r>
              <a:rPr lang="it-IT" sz="2800" dirty="0"/>
              <a:t>) f(</a:t>
            </a:r>
            <a:r>
              <a:rPr lang="it-IT" sz="2800" dirty="0" err="1"/>
              <a:t>ecit</a:t>
            </a:r>
            <a:r>
              <a:rPr lang="it-IT" sz="2800" dirty="0"/>
              <a:t>) </a:t>
            </a: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How to transcribe Inscriptions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4555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iagonal liegende Ecken des Rechtecks abrunden 5"/>
          <p:cNvSpPr/>
          <p:nvPr/>
        </p:nvSpPr>
        <p:spPr>
          <a:xfrm>
            <a:off x="1403648" y="2564904"/>
            <a:ext cx="1836204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/>
              <a:t>Leubius</a:t>
            </a:r>
            <a:r>
              <a:rPr lang="it-IT" sz="2800" dirty="0"/>
              <a:t> </a:t>
            </a:r>
            <a:r>
              <a:rPr lang="it-IT" sz="2800" dirty="0" err="1"/>
              <a:t>Claupi</a:t>
            </a:r>
            <a:r>
              <a:rPr lang="it-IT" sz="2800" dirty="0"/>
              <a:t> |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eq</a:t>
            </a:r>
            <a:r>
              <a:rPr lang="it-IT" sz="2800" dirty="0"/>
              <a:t>(</a:t>
            </a:r>
            <a:r>
              <a:rPr lang="it-IT" sz="2800" dirty="0" err="1"/>
              <a:t>ues</a:t>
            </a:r>
            <a:r>
              <a:rPr lang="it-IT" sz="2800" dirty="0"/>
              <a:t>) </a:t>
            </a:r>
            <a:r>
              <a:rPr lang="it-IT" sz="2800" dirty="0" err="1"/>
              <a:t>missicius</a:t>
            </a:r>
            <a:r>
              <a:rPr lang="it-IT" sz="2800" dirty="0"/>
              <a:t> | ala </a:t>
            </a:r>
            <a:r>
              <a:rPr lang="it-IT" sz="2800" dirty="0" err="1"/>
              <a:t>Sebosiana</a:t>
            </a:r>
            <a:r>
              <a:rPr lang="it-IT" sz="2800" dirty="0"/>
              <a:t> | </a:t>
            </a:r>
            <a:r>
              <a:rPr lang="it-IT" sz="2800" dirty="0" err="1"/>
              <a:t>an</a:t>
            </a:r>
            <a:r>
              <a:rPr lang="it-IT" sz="2800" dirty="0"/>
              <a:t>(</a:t>
            </a:r>
            <a:r>
              <a:rPr lang="it-IT" sz="2800" dirty="0" err="1"/>
              <a:t>norum</a:t>
            </a:r>
            <a:r>
              <a:rPr lang="it-IT" sz="2800" dirty="0"/>
              <a:t>) </a:t>
            </a:r>
            <a:r>
              <a:rPr lang="it-IT" sz="2800" dirty="0" smtClean="0"/>
              <a:t>LXXV </a:t>
            </a:r>
            <a:r>
              <a:rPr lang="it-IT" sz="2800" dirty="0"/>
              <a:t>h(</a:t>
            </a:r>
            <a:r>
              <a:rPr lang="it-IT" sz="2800" dirty="0" err="1"/>
              <a:t>ic</a:t>
            </a:r>
            <a:r>
              <a:rPr lang="it-IT" sz="2800" dirty="0"/>
              <a:t>) s(</a:t>
            </a:r>
            <a:r>
              <a:rPr lang="it-IT" sz="2800" dirty="0" err="1"/>
              <a:t>itus</a:t>
            </a:r>
            <a:r>
              <a:rPr lang="it-IT" sz="2800" dirty="0"/>
              <a:t>) e(</a:t>
            </a:r>
            <a:r>
              <a:rPr lang="it-IT" sz="2800" dirty="0" err="1"/>
              <a:t>st</a:t>
            </a:r>
            <a:r>
              <a:rPr lang="it-IT" sz="2800" dirty="0"/>
              <a:t>) | </a:t>
            </a:r>
            <a:r>
              <a:rPr lang="it-IT" sz="2800" dirty="0" err="1"/>
              <a:t>Gratus</a:t>
            </a:r>
            <a:r>
              <a:rPr lang="it-IT" sz="2800" dirty="0"/>
              <a:t>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miles</a:t>
            </a:r>
            <a:r>
              <a:rPr lang="it-IT" sz="2800" dirty="0"/>
              <a:t> | ex t(</a:t>
            </a:r>
            <a:r>
              <a:rPr lang="it-IT" sz="2800" dirty="0" err="1"/>
              <a:t>estamento</a:t>
            </a:r>
            <a:r>
              <a:rPr lang="it-IT" sz="2800" dirty="0"/>
              <a:t>) f(</a:t>
            </a:r>
            <a:r>
              <a:rPr lang="it-IT" sz="2800" dirty="0" err="1"/>
              <a:t>ecit</a:t>
            </a:r>
            <a:r>
              <a:rPr lang="it-IT" sz="2800" dirty="0" smtClean="0"/>
              <a:t>). </a:t>
            </a:r>
            <a:endParaRPr lang="it-IT" sz="2800" dirty="0"/>
          </a:p>
        </p:txBody>
      </p:sp>
      <p:pic>
        <p:nvPicPr>
          <p:cNvPr id="6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8" name="Textfeld 6"/>
          <p:cNvSpPr txBox="1"/>
          <p:nvPr/>
        </p:nvSpPr>
        <p:spPr>
          <a:xfrm>
            <a:off x="3131840" y="1628800"/>
            <a:ext cx="3096344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sz="2400" dirty="0" smtClean="0"/>
              <a:t>Filiation: „</a:t>
            </a:r>
            <a:r>
              <a:rPr lang="de-DE" sz="2400" dirty="0" err="1" smtClean="0"/>
              <a:t>son</a:t>
            </a:r>
            <a:r>
              <a:rPr lang="de-DE" sz="2400" dirty="0" smtClean="0"/>
              <a:t> </a:t>
            </a:r>
            <a:r>
              <a:rPr lang="de-DE" sz="2400" dirty="0" err="1" smtClean="0"/>
              <a:t>of</a:t>
            </a:r>
            <a:r>
              <a:rPr lang="de-DE" sz="2400" dirty="0" smtClean="0"/>
              <a:t> </a:t>
            </a:r>
            <a:r>
              <a:rPr lang="de-DE" sz="2400" dirty="0" err="1" smtClean="0"/>
              <a:t>Claupus</a:t>
            </a:r>
            <a:r>
              <a:rPr lang="de-DE" sz="2400" dirty="0" smtClean="0"/>
              <a:t>“</a:t>
            </a:r>
            <a:endParaRPr lang="en-GB" sz="2400" dirty="0"/>
          </a:p>
        </p:txBody>
      </p:sp>
      <p:cxnSp>
        <p:nvCxnSpPr>
          <p:cNvPr id="9" name="Gerade Verbindung mit Pfeil 8"/>
          <p:cNvCxnSpPr/>
          <p:nvPr/>
        </p:nvCxnSpPr>
        <p:spPr>
          <a:xfrm flipH="1">
            <a:off x="3239852" y="2204864"/>
            <a:ext cx="1548172" cy="360040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9"/>
          <p:cNvSpPr txBox="1"/>
          <p:nvPr/>
        </p:nvSpPr>
        <p:spPr>
          <a:xfrm>
            <a:off x="107504" y="1268760"/>
            <a:ext cx="2376264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de-DE" sz="2400" dirty="0" smtClean="0"/>
              <a:t>Nominative!</a:t>
            </a:r>
            <a:br>
              <a:rPr lang="de-DE" sz="2400" dirty="0" smtClean="0"/>
            </a:br>
            <a:r>
              <a:rPr lang="de-DE" sz="2400" dirty="0" smtClean="0"/>
              <a:t>(</a:t>
            </a:r>
            <a:r>
              <a:rPr lang="de-DE" sz="2400" dirty="0" err="1" smtClean="0"/>
              <a:t>early</a:t>
            </a:r>
            <a:r>
              <a:rPr lang="de-DE" sz="2400" dirty="0" smtClean="0"/>
              <a:t> </a:t>
            </a:r>
            <a:r>
              <a:rPr lang="de-DE" sz="2400" dirty="0" err="1" smtClean="0"/>
              <a:t>date</a:t>
            </a:r>
            <a:r>
              <a:rPr lang="de-DE" sz="2400" dirty="0"/>
              <a:t>)</a:t>
            </a:r>
            <a:endParaRPr lang="en-GB" sz="2400" dirty="0"/>
          </a:p>
        </p:txBody>
      </p:sp>
      <p:cxnSp>
        <p:nvCxnSpPr>
          <p:cNvPr id="11" name="Gerade Verbindung mit Pfeil 10"/>
          <p:cNvCxnSpPr/>
          <p:nvPr/>
        </p:nvCxnSpPr>
        <p:spPr>
          <a:xfrm flipH="1">
            <a:off x="971600" y="2060848"/>
            <a:ext cx="144016" cy="648072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feld 9"/>
          <p:cNvSpPr txBox="1"/>
          <p:nvPr/>
        </p:nvSpPr>
        <p:spPr>
          <a:xfrm>
            <a:off x="1288368" y="4837569"/>
            <a:ext cx="2376264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de-DE" sz="2400" dirty="0" smtClean="0"/>
              <a:t>Single name</a:t>
            </a:r>
            <a:br>
              <a:rPr lang="de-DE" sz="2400" dirty="0" smtClean="0"/>
            </a:br>
            <a:r>
              <a:rPr lang="de-DE" sz="2400" dirty="0" smtClean="0"/>
              <a:t>= </a:t>
            </a:r>
            <a:r>
              <a:rPr lang="de-DE" sz="2400" i="1" dirty="0" smtClean="0"/>
              <a:t>peregrinus</a:t>
            </a:r>
            <a:endParaRPr lang="en-GB" sz="2400" i="1" dirty="0"/>
          </a:p>
        </p:txBody>
      </p:sp>
      <p:cxnSp>
        <p:nvCxnSpPr>
          <p:cNvPr id="15" name="Gerade Verbindung mit Pfeil 10"/>
          <p:cNvCxnSpPr>
            <a:stCxn id="14" idx="0"/>
          </p:cNvCxnSpPr>
          <p:nvPr/>
        </p:nvCxnSpPr>
        <p:spPr>
          <a:xfrm flipH="1" flipV="1">
            <a:off x="1138760" y="3032956"/>
            <a:ext cx="1337740" cy="1804613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4686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iagonal liegende Ecken des Rechtecks abrunden 1"/>
          <p:cNvSpPr/>
          <p:nvPr/>
        </p:nvSpPr>
        <p:spPr>
          <a:xfrm>
            <a:off x="107504" y="3068960"/>
            <a:ext cx="1512168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iagonal liegende Ecken des Rechtecks abrunden 1"/>
          <p:cNvSpPr/>
          <p:nvPr/>
        </p:nvSpPr>
        <p:spPr>
          <a:xfrm>
            <a:off x="3275856" y="2636912"/>
            <a:ext cx="1133567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/>
              <a:t>Leubius</a:t>
            </a:r>
            <a:r>
              <a:rPr lang="it-IT" sz="2800" dirty="0"/>
              <a:t> </a:t>
            </a:r>
            <a:r>
              <a:rPr lang="it-IT" sz="2800" dirty="0" err="1"/>
              <a:t>Claupi</a:t>
            </a:r>
            <a:r>
              <a:rPr lang="it-IT" sz="2800" dirty="0"/>
              <a:t> |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eq</a:t>
            </a:r>
            <a:r>
              <a:rPr lang="it-IT" sz="2800" dirty="0"/>
              <a:t>(</a:t>
            </a:r>
            <a:r>
              <a:rPr lang="it-IT" sz="2800" dirty="0" err="1"/>
              <a:t>ues</a:t>
            </a:r>
            <a:r>
              <a:rPr lang="it-IT" sz="2800" dirty="0"/>
              <a:t>) </a:t>
            </a:r>
            <a:r>
              <a:rPr lang="it-IT" sz="2800" dirty="0" err="1"/>
              <a:t>missicius</a:t>
            </a:r>
            <a:r>
              <a:rPr lang="it-IT" sz="2800" dirty="0"/>
              <a:t> | ala </a:t>
            </a:r>
            <a:r>
              <a:rPr lang="it-IT" sz="2800" dirty="0" err="1"/>
              <a:t>Sebosiana</a:t>
            </a:r>
            <a:r>
              <a:rPr lang="it-IT" sz="2800" dirty="0"/>
              <a:t> | </a:t>
            </a:r>
            <a:r>
              <a:rPr lang="it-IT" sz="2800" dirty="0" err="1"/>
              <a:t>an</a:t>
            </a:r>
            <a:r>
              <a:rPr lang="it-IT" sz="2800" dirty="0"/>
              <a:t>(</a:t>
            </a:r>
            <a:r>
              <a:rPr lang="it-IT" sz="2800" dirty="0" err="1"/>
              <a:t>norum</a:t>
            </a:r>
            <a:r>
              <a:rPr lang="it-IT" sz="2800" dirty="0"/>
              <a:t>) </a:t>
            </a:r>
            <a:r>
              <a:rPr lang="it-IT" sz="2800" dirty="0" smtClean="0"/>
              <a:t>LXXV </a:t>
            </a:r>
            <a:r>
              <a:rPr lang="it-IT" sz="2800" dirty="0"/>
              <a:t>h(</a:t>
            </a:r>
            <a:r>
              <a:rPr lang="it-IT" sz="2800" dirty="0" err="1"/>
              <a:t>ic</a:t>
            </a:r>
            <a:r>
              <a:rPr lang="it-IT" sz="2800" dirty="0"/>
              <a:t>) s(</a:t>
            </a:r>
            <a:r>
              <a:rPr lang="it-IT" sz="2800" dirty="0" err="1"/>
              <a:t>itus</a:t>
            </a:r>
            <a:r>
              <a:rPr lang="it-IT" sz="2800" dirty="0"/>
              <a:t>) e(</a:t>
            </a:r>
            <a:r>
              <a:rPr lang="it-IT" sz="2800" dirty="0" err="1"/>
              <a:t>st</a:t>
            </a:r>
            <a:r>
              <a:rPr lang="it-IT" sz="2800" dirty="0"/>
              <a:t>) | </a:t>
            </a:r>
            <a:r>
              <a:rPr lang="it-IT" sz="2800" dirty="0" err="1"/>
              <a:t>Gratus</a:t>
            </a:r>
            <a:r>
              <a:rPr lang="it-IT" sz="2800" dirty="0"/>
              <a:t>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miles</a:t>
            </a:r>
            <a:r>
              <a:rPr lang="it-IT" sz="2800" dirty="0"/>
              <a:t> | ex t(</a:t>
            </a:r>
            <a:r>
              <a:rPr lang="it-IT" sz="2800" dirty="0" err="1"/>
              <a:t>estamento</a:t>
            </a:r>
            <a:r>
              <a:rPr lang="it-IT" sz="2800" dirty="0"/>
              <a:t>) f(</a:t>
            </a:r>
            <a:r>
              <a:rPr lang="it-IT" sz="2800" dirty="0" err="1"/>
              <a:t>ecit</a:t>
            </a:r>
            <a:r>
              <a:rPr lang="it-IT" sz="2800" dirty="0" smtClean="0"/>
              <a:t>). </a:t>
            </a:r>
            <a:endParaRPr lang="it-IT" sz="2800" dirty="0"/>
          </a:p>
        </p:txBody>
      </p:sp>
      <p:pic>
        <p:nvPicPr>
          <p:cNvPr id="6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8" name="Textfeld 6"/>
          <p:cNvSpPr txBox="1"/>
          <p:nvPr/>
        </p:nvSpPr>
        <p:spPr>
          <a:xfrm>
            <a:off x="1002351" y="1417638"/>
            <a:ext cx="3407072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sz="2400" dirty="0" smtClean="0"/>
              <a:t>discharged horseman, mounted soldier</a:t>
            </a:r>
            <a:endParaRPr lang="en-GB" sz="2400" dirty="0"/>
          </a:p>
        </p:txBody>
      </p:sp>
      <p:cxnSp>
        <p:nvCxnSpPr>
          <p:cNvPr id="9" name="Gerade Verbindung mit Pfeil 7"/>
          <p:cNvCxnSpPr>
            <a:stCxn id="8" idx="2"/>
          </p:cNvCxnSpPr>
          <p:nvPr/>
        </p:nvCxnSpPr>
        <p:spPr>
          <a:xfrm flipH="1">
            <a:off x="1684412" y="2248635"/>
            <a:ext cx="1021475" cy="915422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Gerade Verbindung mit Pfeil 7"/>
          <p:cNvCxnSpPr>
            <a:stCxn id="8" idx="2"/>
            <a:endCxn id="11" idx="2"/>
          </p:cNvCxnSpPr>
          <p:nvPr/>
        </p:nvCxnSpPr>
        <p:spPr>
          <a:xfrm>
            <a:off x="2705887" y="2248635"/>
            <a:ext cx="569969" cy="640305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885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iagonal liegende Ecken des Rechtecks abrunden 1"/>
          <p:cNvSpPr/>
          <p:nvPr/>
        </p:nvSpPr>
        <p:spPr>
          <a:xfrm>
            <a:off x="1691680" y="3022539"/>
            <a:ext cx="2016224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/>
              <a:t>Leubius</a:t>
            </a:r>
            <a:r>
              <a:rPr lang="it-IT" sz="2800" dirty="0"/>
              <a:t> </a:t>
            </a:r>
            <a:r>
              <a:rPr lang="it-IT" sz="2800" dirty="0" err="1"/>
              <a:t>Claupi</a:t>
            </a:r>
            <a:r>
              <a:rPr lang="it-IT" sz="2800" dirty="0"/>
              <a:t> |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eq</a:t>
            </a:r>
            <a:r>
              <a:rPr lang="it-IT" sz="2800" dirty="0"/>
              <a:t>(</a:t>
            </a:r>
            <a:r>
              <a:rPr lang="it-IT" sz="2800" dirty="0" err="1"/>
              <a:t>ues</a:t>
            </a:r>
            <a:r>
              <a:rPr lang="it-IT" sz="2800" dirty="0"/>
              <a:t>) </a:t>
            </a:r>
            <a:r>
              <a:rPr lang="it-IT" sz="2800" dirty="0" err="1"/>
              <a:t>missicius</a:t>
            </a:r>
            <a:r>
              <a:rPr lang="it-IT" sz="2800" dirty="0"/>
              <a:t> | ala </a:t>
            </a:r>
            <a:r>
              <a:rPr lang="it-IT" sz="2800" dirty="0" err="1"/>
              <a:t>Sebosiana</a:t>
            </a:r>
            <a:r>
              <a:rPr lang="it-IT" sz="2800" dirty="0"/>
              <a:t> | </a:t>
            </a:r>
            <a:r>
              <a:rPr lang="it-IT" sz="2800" dirty="0" err="1"/>
              <a:t>an</a:t>
            </a:r>
            <a:r>
              <a:rPr lang="it-IT" sz="2800" dirty="0"/>
              <a:t>(</a:t>
            </a:r>
            <a:r>
              <a:rPr lang="it-IT" sz="2800" dirty="0" err="1"/>
              <a:t>norum</a:t>
            </a:r>
            <a:r>
              <a:rPr lang="it-IT" sz="2800" dirty="0"/>
              <a:t>) </a:t>
            </a:r>
            <a:r>
              <a:rPr lang="it-IT" sz="2800" dirty="0" smtClean="0"/>
              <a:t>LXXV </a:t>
            </a:r>
            <a:r>
              <a:rPr lang="it-IT" sz="2800" dirty="0"/>
              <a:t>h(</a:t>
            </a:r>
            <a:r>
              <a:rPr lang="it-IT" sz="2800" dirty="0" err="1"/>
              <a:t>ic</a:t>
            </a:r>
            <a:r>
              <a:rPr lang="it-IT" sz="2800" dirty="0"/>
              <a:t>) s(</a:t>
            </a:r>
            <a:r>
              <a:rPr lang="it-IT" sz="2800" dirty="0" err="1"/>
              <a:t>itus</a:t>
            </a:r>
            <a:r>
              <a:rPr lang="it-IT" sz="2800" dirty="0"/>
              <a:t>) e(</a:t>
            </a:r>
            <a:r>
              <a:rPr lang="it-IT" sz="2800" dirty="0" err="1"/>
              <a:t>st</a:t>
            </a:r>
            <a:r>
              <a:rPr lang="it-IT" sz="2800" dirty="0"/>
              <a:t>) | </a:t>
            </a:r>
            <a:r>
              <a:rPr lang="it-IT" sz="2800" dirty="0" err="1"/>
              <a:t>Gratus</a:t>
            </a:r>
            <a:r>
              <a:rPr lang="it-IT" sz="2800" dirty="0"/>
              <a:t>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miles</a:t>
            </a:r>
            <a:r>
              <a:rPr lang="it-IT" sz="2800" dirty="0"/>
              <a:t> | ex t(</a:t>
            </a:r>
            <a:r>
              <a:rPr lang="it-IT" sz="2800" dirty="0" err="1"/>
              <a:t>estamento</a:t>
            </a:r>
            <a:r>
              <a:rPr lang="it-IT" sz="2800" dirty="0"/>
              <a:t>) f(</a:t>
            </a:r>
            <a:r>
              <a:rPr lang="it-IT" sz="2800" dirty="0" err="1"/>
              <a:t>ecit</a:t>
            </a:r>
            <a:r>
              <a:rPr lang="it-IT" sz="2800" dirty="0" smtClean="0"/>
              <a:t>). </a:t>
            </a:r>
            <a:endParaRPr lang="it-IT" sz="2800" dirty="0"/>
          </a:p>
        </p:txBody>
      </p:sp>
      <p:pic>
        <p:nvPicPr>
          <p:cNvPr id="7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9" name="Textfeld 6"/>
          <p:cNvSpPr txBox="1"/>
          <p:nvPr/>
        </p:nvSpPr>
        <p:spPr>
          <a:xfrm>
            <a:off x="4536504" y="3695920"/>
            <a:ext cx="4572000" cy="26776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sz="24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 –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cavalry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</a:t>
            </a:r>
            <a:endParaRPr lang="de-DE" sz="2400" b="1" dirty="0" smtClean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sz="24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auxiliary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</a:t>
            </a:r>
            <a:endParaRPr lang="de-DE" sz="2400" b="1" dirty="0" smtClean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500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horsemen</a:t>
            </a:r>
            <a:endParaRPr lang="de-DE" sz="2400" b="1" dirty="0" smtClean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i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</a:t>
            </a:r>
            <a:r>
              <a:rPr lang="de-DE" sz="2400" b="1" i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 </a:t>
            </a:r>
            <a:r>
              <a:rPr lang="de-DE" sz="2400" b="1" i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Gallorum</a:t>
            </a:r>
            <a:r>
              <a:rPr lang="de-DE" sz="2400" b="1" i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i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Sebosiana</a:t>
            </a:r>
            <a:r>
              <a:rPr lang="de-DE" sz="2400" b="1" i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2"/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Gaul (Loire)</a:t>
            </a:r>
          </a:p>
          <a:p>
            <a:pPr lvl="2"/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based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Germany</a:t>
            </a:r>
          </a:p>
          <a:p>
            <a:pPr lvl="2"/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moved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Britain</a:t>
            </a:r>
            <a:r>
              <a:rPr lang="de-DE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AD 69 </a:t>
            </a:r>
            <a:endParaRPr lang="en-GB" sz="2400" b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" name="Gerade Verbindung mit Pfeil 7"/>
          <p:cNvCxnSpPr/>
          <p:nvPr/>
        </p:nvCxnSpPr>
        <p:spPr>
          <a:xfrm flipH="1" flipV="1">
            <a:off x="2699792" y="3526595"/>
            <a:ext cx="2016224" cy="910517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1633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iagonal liegende Ecken des Rechtecks abrunden 1"/>
          <p:cNvSpPr/>
          <p:nvPr/>
        </p:nvSpPr>
        <p:spPr>
          <a:xfrm>
            <a:off x="251520" y="3462156"/>
            <a:ext cx="2224980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/>
              <a:t>Leubius</a:t>
            </a:r>
            <a:r>
              <a:rPr lang="it-IT" sz="2800" dirty="0"/>
              <a:t> </a:t>
            </a:r>
            <a:r>
              <a:rPr lang="it-IT" sz="2800" dirty="0" err="1"/>
              <a:t>Claupi</a:t>
            </a:r>
            <a:r>
              <a:rPr lang="it-IT" sz="2800" dirty="0"/>
              <a:t> |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eq</a:t>
            </a:r>
            <a:r>
              <a:rPr lang="it-IT" sz="2800" dirty="0"/>
              <a:t>(</a:t>
            </a:r>
            <a:r>
              <a:rPr lang="it-IT" sz="2800" dirty="0" err="1"/>
              <a:t>ues</a:t>
            </a:r>
            <a:r>
              <a:rPr lang="it-IT" sz="2800" dirty="0"/>
              <a:t>) </a:t>
            </a:r>
            <a:r>
              <a:rPr lang="it-IT" sz="2800" dirty="0" err="1"/>
              <a:t>missicius</a:t>
            </a:r>
            <a:r>
              <a:rPr lang="it-IT" sz="2800" dirty="0"/>
              <a:t> | ala </a:t>
            </a:r>
            <a:r>
              <a:rPr lang="it-IT" sz="2800" dirty="0" err="1"/>
              <a:t>Sebosiana</a:t>
            </a:r>
            <a:r>
              <a:rPr lang="it-IT" sz="2800" dirty="0"/>
              <a:t> | </a:t>
            </a:r>
            <a:r>
              <a:rPr lang="it-IT" sz="2800" dirty="0" err="1"/>
              <a:t>an</a:t>
            </a:r>
            <a:r>
              <a:rPr lang="it-IT" sz="2800" dirty="0"/>
              <a:t>(</a:t>
            </a:r>
            <a:r>
              <a:rPr lang="it-IT" sz="2800" dirty="0" err="1"/>
              <a:t>norum</a:t>
            </a:r>
            <a:r>
              <a:rPr lang="it-IT" sz="2800" dirty="0"/>
              <a:t>) </a:t>
            </a:r>
            <a:r>
              <a:rPr lang="it-IT" sz="2800" dirty="0" smtClean="0"/>
              <a:t>LXXV </a:t>
            </a:r>
            <a:r>
              <a:rPr lang="it-IT" sz="2800" dirty="0"/>
              <a:t>h(</a:t>
            </a:r>
            <a:r>
              <a:rPr lang="it-IT" sz="2800" dirty="0" err="1"/>
              <a:t>ic</a:t>
            </a:r>
            <a:r>
              <a:rPr lang="it-IT" sz="2800" dirty="0"/>
              <a:t>) s(</a:t>
            </a:r>
            <a:r>
              <a:rPr lang="it-IT" sz="2800" dirty="0" err="1"/>
              <a:t>itus</a:t>
            </a:r>
            <a:r>
              <a:rPr lang="it-IT" sz="2800" dirty="0"/>
              <a:t>) e(</a:t>
            </a:r>
            <a:r>
              <a:rPr lang="it-IT" sz="2800" dirty="0" err="1"/>
              <a:t>st</a:t>
            </a:r>
            <a:r>
              <a:rPr lang="it-IT" sz="2800" dirty="0"/>
              <a:t>) | </a:t>
            </a:r>
            <a:r>
              <a:rPr lang="it-IT" sz="2800" dirty="0" err="1"/>
              <a:t>Gratus</a:t>
            </a:r>
            <a:r>
              <a:rPr lang="it-IT" sz="2800" dirty="0"/>
              <a:t>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miles</a:t>
            </a:r>
            <a:r>
              <a:rPr lang="it-IT" sz="2800" dirty="0"/>
              <a:t> | ex t(</a:t>
            </a:r>
            <a:r>
              <a:rPr lang="it-IT" sz="2800" dirty="0" err="1"/>
              <a:t>estamento</a:t>
            </a:r>
            <a:r>
              <a:rPr lang="it-IT" sz="2800" dirty="0"/>
              <a:t>) f(</a:t>
            </a:r>
            <a:r>
              <a:rPr lang="it-IT" sz="2800" dirty="0" err="1"/>
              <a:t>ecit</a:t>
            </a:r>
            <a:r>
              <a:rPr lang="it-IT" sz="2800" dirty="0" smtClean="0"/>
              <a:t>). </a:t>
            </a:r>
            <a:endParaRPr lang="it-IT" sz="2800" dirty="0"/>
          </a:p>
        </p:txBody>
      </p:sp>
      <p:pic>
        <p:nvPicPr>
          <p:cNvPr id="13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14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2191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  <p:sp>
        <p:nvSpPr>
          <p:cNvPr id="4" name="Diagonal liegende Ecken des Rechtecks abrunden 1"/>
          <p:cNvSpPr/>
          <p:nvPr/>
        </p:nvSpPr>
        <p:spPr>
          <a:xfrm>
            <a:off x="251520" y="3933056"/>
            <a:ext cx="3384376" cy="1008112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/>
              <a:t>Leubius</a:t>
            </a:r>
            <a:r>
              <a:rPr lang="it-IT" sz="2800" dirty="0"/>
              <a:t> </a:t>
            </a:r>
            <a:r>
              <a:rPr lang="it-IT" sz="2800" dirty="0" err="1"/>
              <a:t>Claupi</a:t>
            </a:r>
            <a:r>
              <a:rPr lang="it-IT" sz="2800" dirty="0"/>
              <a:t> |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eq</a:t>
            </a:r>
            <a:r>
              <a:rPr lang="it-IT" sz="2800" dirty="0"/>
              <a:t>(</a:t>
            </a:r>
            <a:r>
              <a:rPr lang="it-IT" sz="2800" dirty="0" err="1"/>
              <a:t>ues</a:t>
            </a:r>
            <a:r>
              <a:rPr lang="it-IT" sz="2800" dirty="0"/>
              <a:t>) </a:t>
            </a:r>
            <a:r>
              <a:rPr lang="it-IT" sz="2800" dirty="0" err="1"/>
              <a:t>missicius</a:t>
            </a:r>
            <a:r>
              <a:rPr lang="it-IT" sz="2800" dirty="0"/>
              <a:t> | ala </a:t>
            </a:r>
            <a:r>
              <a:rPr lang="it-IT" sz="2800" dirty="0" err="1"/>
              <a:t>Sebosiana</a:t>
            </a:r>
            <a:r>
              <a:rPr lang="it-IT" sz="2800" dirty="0"/>
              <a:t> | </a:t>
            </a:r>
            <a:r>
              <a:rPr lang="it-IT" sz="2800" dirty="0" err="1"/>
              <a:t>an</a:t>
            </a:r>
            <a:r>
              <a:rPr lang="it-IT" sz="2800" dirty="0"/>
              <a:t>(</a:t>
            </a:r>
            <a:r>
              <a:rPr lang="it-IT" sz="2800" dirty="0" err="1"/>
              <a:t>norum</a:t>
            </a:r>
            <a:r>
              <a:rPr lang="it-IT" sz="2800" dirty="0"/>
              <a:t>) </a:t>
            </a:r>
            <a:r>
              <a:rPr lang="it-IT" sz="2800" dirty="0" smtClean="0"/>
              <a:t>LXXV </a:t>
            </a:r>
            <a:r>
              <a:rPr lang="it-IT" sz="2800" dirty="0"/>
              <a:t>h(</a:t>
            </a:r>
            <a:r>
              <a:rPr lang="it-IT" sz="2800" dirty="0" err="1"/>
              <a:t>ic</a:t>
            </a:r>
            <a:r>
              <a:rPr lang="it-IT" sz="2800" dirty="0"/>
              <a:t>) s(</a:t>
            </a:r>
            <a:r>
              <a:rPr lang="it-IT" sz="2800" dirty="0" err="1"/>
              <a:t>itus</a:t>
            </a:r>
            <a:r>
              <a:rPr lang="it-IT" sz="2800" dirty="0"/>
              <a:t>) e(</a:t>
            </a:r>
            <a:r>
              <a:rPr lang="it-IT" sz="2800" dirty="0" err="1"/>
              <a:t>st</a:t>
            </a:r>
            <a:r>
              <a:rPr lang="it-IT" sz="2800" dirty="0"/>
              <a:t>) | </a:t>
            </a:r>
            <a:r>
              <a:rPr lang="it-IT" sz="2800" dirty="0" err="1"/>
              <a:t>Gratus</a:t>
            </a:r>
            <a:r>
              <a:rPr lang="it-IT" sz="2800" dirty="0"/>
              <a:t>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miles</a:t>
            </a:r>
            <a:r>
              <a:rPr lang="it-IT" sz="2800" dirty="0"/>
              <a:t> | </a:t>
            </a:r>
            <a:r>
              <a:rPr lang="it-IT" sz="2800" dirty="0">
                <a:solidFill>
                  <a:srgbClr val="FFC000"/>
                </a:solidFill>
              </a:rPr>
              <a:t>ex t(</a:t>
            </a:r>
            <a:r>
              <a:rPr lang="it-IT" sz="2800" dirty="0" err="1">
                <a:solidFill>
                  <a:srgbClr val="FFC000"/>
                </a:solidFill>
              </a:rPr>
              <a:t>estamento</a:t>
            </a:r>
            <a:r>
              <a:rPr lang="it-IT" sz="2800" dirty="0">
                <a:solidFill>
                  <a:srgbClr val="FFC000"/>
                </a:solidFill>
              </a:rPr>
              <a:t>)</a:t>
            </a:r>
            <a:r>
              <a:rPr lang="it-IT" sz="2800" dirty="0"/>
              <a:t> f(</a:t>
            </a:r>
            <a:r>
              <a:rPr lang="it-IT" sz="2800" dirty="0" err="1"/>
              <a:t>ecit</a:t>
            </a:r>
            <a:r>
              <a:rPr lang="it-IT" sz="2800" dirty="0" smtClean="0"/>
              <a:t>). </a:t>
            </a:r>
            <a:endParaRPr lang="it-IT" sz="2800" dirty="0"/>
          </a:p>
        </p:txBody>
      </p:sp>
      <p:pic>
        <p:nvPicPr>
          <p:cNvPr id="6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cxnSp>
        <p:nvCxnSpPr>
          <p:cNvPr id="8" name="Gerade Verbindung mit Pfeil 7"/>
          <p:cNvCxnSpPr>
            <a:stCxn id="5" idx="0"/>
          </p:cNvCxnSpPr>
          <p:nvPr/>
        </p:nvCxnSpPr>
        <p:spPr>
          <a:xfrm flipH="1">
            <a:off x="1943708" y="2590800"/>
            <a:ext cx="592224" cy="1342256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6"/>
          <p:cNvSpPr txBox="1"/>
          <p:nvPr/>
        </p:nvSpPr>
        <p:spPr>
          <a:xfrm rot="20800194">
            <a:off x="586456" y="805166"/>
            <a:ext cx="3528392" cy="15696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Gratus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de-DE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Leubius</a:t>
            </a:r>
            <a:endParaRPr lang="de-DE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de-DE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soldiers, </a:t>
            </a:r>
            <a:r>
              <a:rPr lang="de-DE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heir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Gratus,</a:t>
            </a:r>
          </a:p>
          <a:p>
            <a:pPr algn="ctr"/>
            <a:r>
              <a:rPr lang="de-DE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legally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required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</a:t>
            </a:r>
            <a:r>
              <a:rPr lang="de-DE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tombstone</a:t>
            </a:r>
            <a:endParaRPr lang="de-DE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230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/>
              <a:t>Leubius</a:t>
            </a:r>
            <a:r>
              <a:rPr lang="it-IT" sz="2800" dirty="0"/>
              <a:t> </a:t>
            </a:r>
            <a:r>
              <a:rPr lang="it-IT" sz="2800" dirty="0" err="1"/>
              <a:t>Claupi</a:t>
            </a:r>
            <a:r>
              <a:rPr lang="it-IT" sz="2800" dirty="0"/>
              <a:t> |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eq</a:t>
            </a:r>
            <a:r>
              <a:rPr lang="it-IT" sz="2800" dirty="0"/>
              <a:t>(</a:t>
            </a:r>
            <a:r>
              <a:rPr lang="it-IT" sz="2800" dirty="0" err="1"/>
              <a:t>ues</a:t>
            </a:r>
            <a:r>
              <a:rPr lang="it-IT" sz="2800" dirty="0"/>
              <a:t>) </a:t>
            </a:r>
            <a:r>
              <a:rPr lang="it-IT" sz="2800" dirty="0" err="1"/>
              <a:t>missicius</a:t>
            </a:r>
            <a:r>
              <a:rPr lang="it-IT" sz="2800" dirty="0"/>
              <a:t> | ala </a:t>
            </a:r>
            <a:r>
              <a:rPr lang="it-IT" sz="2800" dirty="0" err="1"/>
              <a:t>Sebosiana</a:t>
            </a:r>
            <a:r>
              <a:rPr lang="it-IT" sz="2800" dirty="0"/>
              <a:t> | </a:t>
            </a:r>
            <a:r>
              <a:rPr lang="it-IT" sz="2800" dirty="0" err="1"/>
              <a:t>an</a:t>
            </a:r>
            <a:r>
              <a:rPr lang="it-IT" sz="2800" dirty="0"/>
              <a:t>(</a:t>
            </a:r>
            <a:r>
              <a:rPr lang="it-IT" sz="2800" dirty="0" err="1"/>
              <a:t>norum</a:t>
            </a:r>
            <a:r>
              <a:rPr lang="it-IT" sz="2800" dirty="0"/>
              <a:t>) </a:t>
            </a:r>
            <a:r>
              <a:rPr lang="it-IT" sz="2800" dirty="0" smtClean="0"/>
              <a:t>LXXV </a:t>
            </a:r>
            <a:r>
              <a:rPr lang="it-IT" sz="2800" dirty="0"/>
              <a:t>h(</a:t>
            </a:r>
            <a:r>
              <a:rPr lang="it-IT" sz="2800" dirty="0" err="1"/>
              <a:t>ic</a:t>
            </a:r>
            <a:r>
              <a:rPr lang="it-IT" sz="2800" dirty="0"/>
              <a:t>) s(</a:t>
            </a:r>
            <a:r>
              <a:rPr lang="it-IT" sz="2800" dirty="0" err="1"/>
              <a:t>itus</a:t>
            </a:r>
            <a:r>
              <a:rPr lang="it-IT" sz="2800" dirty="0"/>
              <a:t>) e(</a:t>
            </a:r>
            <a:r>
              <a:rPr lang="it-IT" sz="2800" dirty="0" err="1"/>
              <a:t>st</a:t>
            </a:r>
            <a:r>
              <a:rPr lang="it-IT" sz="2800" dirty="0"/>
              <a:t>) | </a:t>
            </a:r>
            <a:r>
              <a:rPr lang="it-IT" sz="2800" dirty="0" err="1"/>
              <a:t>Gratus</a:t>
            </a:r>
            <a:r>
              <a:rPr lang="it-IT" sz="2800" dirty="0"/>
              <a:t> f(</a:t>
            </a:r>
            <a:r>
              <a:rPr lang="it-IT" sz="2800" dirty="0" err="1"/>
              <a:t>ilius</a:t>
            </a:r>
            <a:r>
              <a:rPr lang="it-IT" sz="2800" dirty="0"/>
              <a:t>) </a:t>
            </a:r>
            <a:r>
              <a:rPr lang="it-IT" sz="2800" dirty="0" err="1"/>
              <a:t>miles</a:t>
            </a:r>
            <a:r>
              <a:rPr lang="it-IT" sz="2800" dirty="0"/>
              <a:t> | ex t(</a:t>
            </a:r>
            <a:r>
              <a:rPr lang="it-IT" sz="2800" dirty="0" err="1"/>
              <a:t>estamento</a:t>
            </a:r>
            <a:r>
              <a:rPr lang="it-IT" sz="2800" dirty="0"/>
              <a:t>) f(</a:t>
            </a:r>
            <a:r>
              <a:rPr lang="it-IT" sz="2800" dirty="0" err="1"/>
              <a:t>ecit</a:t>
            </a:r>
            <a:r>
              <a:rPr lang="it-IT" sz="2800" dirty="0"/>
              <a:t>) </a:t>
            </a:r>
          </a:p>
        </p:txBody>
      </p:sp>
      <p:pic>
        <p:nvPicPr>
          <p:cNvPr id="5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8" name="Textfeld 6"/>
          <p:cNvSpPr txBox="1"/>
          <p:nvPr/>
        </p:nvSpPr>
        <p:spPr>
          <a:xfrm rot="1045311">
            <a:off x="3428840" y="3868073"/>
            <a:ext cx="5256584" cy="193899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de-DE" sz="2400" dirty="0" smtClean="0"/>
              <a:t>„Leubius, the son of Claupus, discharged horseman of the ala Sebosiana, 75 years old, is buried here; his son Gratus, soldier, set up (this tombstone) according to the (stipulations of the) will.“</a:t>
            </a:r>
          </a:p>
        </p:txBody>
      </p:sp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5526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Leubius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Claupi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 | f(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ilius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eq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ues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missicius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 | ala 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Sebosiana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 | 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an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norum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</a:t>
            </a:r>
            <a:r>
              <a:rPr lang="it-IT" sz="2800" dirty="0" smtClean="0">
                <a:solidFill>
                  <a:schemeClr val="tx1">
                    <a:lumMod val="75000"/>
                  </a:schemeClr>
                </a:solidFill>
              </a:rPr>
              <a:t>LXXV 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h(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ic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s(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itus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e(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st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| 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Gratus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 f(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ilius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miles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 | ex t(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estamento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f(</a:t>
            </a:r>
            <a:r>
              <a:rPr lang="it-IT" sz="2800" dirty="0" err="1">
                <a:solidFill>
                  <a:schemeClr val="tx1">
                    <a:lumMod val="75000"/>
                  </a:schemeClr>
                </a:solidFill>
              </a:rPr>
              <a:t>ecit</a:t>
            </a:r>
            <a:r>
              <a:rPr lang="it-IT" sz="2800" dirty="0">
                <a:solidFill>
                  <a:schemeClr val="tx1">
                    <a:lumMod val="75000"/>
                  </a:schemeClr>
                </a:solidFill>
              </a:rPr>
              <a:t>) </a:t>
            </a:r>
          </a:p>
        </p:txBody>
      </p:sp>
      <p:pic>
        <p:nvPicPr>
          <p:cNvPr id="5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kumimoji="0" lang="en-US" sz="1800" dirty="0" smtClean="0">
                <a:solidFill>
                  <a:schemeClr val="tx1">
                    <a:lumMod val="65000"/>
                  </a:schemeClr>
                </a:solidFill>
              </a:rPr>
              <a:t>Worms, Eastern Gaul</a:t>
            </a:r>
            <a:endParaRPr kumimoji="0" lang="en-US" sz="1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8" name="Textfeld 5"/>
          <p:cNvSpPr txBox="1"/>
          <p:nvPr/>
        </p:nvSpPr>
        <p:spPr>
          <a:xfrm>
            <a:off x="179512" y="677009"/>
            <a:ext cx="5256584" cy="563231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de-DE" sz="2400" b="1" dirty="0" err="1" smtClean="0"/>
              <a:t>What</a:t>
            </a:r>
            <a:r>
              <a:rPr lang="de-DE" sz="2400" b="1" dirty="0" smtClean="0"/>
              <a:t> </a:t>
            </a:r>
            <a:r>
              <a:rPr lang="de-DE" sz="2400" b="1" dirty="0" err="1" smtClean="0"/>
              <a:t>information</a:t>
            </a:r>
            <a:r>
              <a:rPr lang="de-DE" sz="2400" b="1" dirty="0" smtClean="0"/>
              <a:t> </a:t>
            </a:r>
            <a:r>
              <a:rPr lang="de-DE" sz="2400" b="1" dirty="0" err="1" smtClean="0"/>
              <a:t>does</a:t>
            </a:r>
            <a:r>
              <a:rPr lang="de-DE" sz="2400" b="1" dirty="0" smtClean="0"/>
              <a:t> </a:t>
            </a:r>
            <a:br>
              <a:rPr lang="de-DE" sz="2400" b="1" dirty="0" smtClean="0"/>
            </a:br>
            <a:r>
              <a:rPr lang="de-DE" sz="2400" b="1" dirty="0" err="1" smtClean="0"/>
              <a:t>this</a:t>
            </a:r>
            <a:r>
              <a:rPr lang="de-DE" sz="2400" b="1" dirty="0" smtClean="0"/>
              <a:t> </a:t>
            </a:r>
            <a:r>
              <a:rPr lang="de-DE" sz="2400" b="1" dirty="0" err="1" smtClean="0"/>
              <a:t>tombstone</a:t>
            </a:r>
            <a:r>
              <a:rPr lang="de-DE" sz="2400" b="1" dirty="0" smtClean="0"/>
              <a:t> </a:t>
            </a:r>
            <a:r>
              <a:rPr lang="de-DE" sz="2400" b="1" dirty="0" err="1" smtClean="0"/>
              <a:t>provide</a:t>
            </a:r>
            <a:r>
              <a:rPr lang="de-DE" sz="2400" b="1" dirty="0"/>
              <a:t> </a:t>
            </a:r>
            <a:r>
              <a:rPr lang="de-DE" sz="2400" b="1" dirty="0" smtClean="0"/>
              <a:t>?</a:t>
            </a:r>
            <a:br>
              <a:rPr lang="de-DE" sz="2400" b="1" dirty="0" smtClean="0"/>
            </a:br>
            <a:endParaRPr lang="de-DE" sz="2400" b="1" dirty="0" smtClean="0"/>
          </a:p>
          <a:p>
            <a:pPr>
              <a:buFont typeface="Wingdings" pitchFamily="2" charset="2"/>
              <a:buChar char="v"/>
            </a:pPr>
            <a:r>
              <a:rPr lang="de-DE" sz="2400" dirty="0" smtClean="0"/>
              <a:t> </a:t>
            </a:r>
            <a:r>
              <a:rPr lang="de-DE" sz="2400" b="1" dirty="0" smtClean="0"/>
              <a:t>Military </a:t>
            </a:r>
            <a:r>
              <a:rPr lang="de-DE" sz="2400" b="1" dirty="0" err="1" smtClean="0"/>
              <a:t>information</a:t>
            </a:r>
            <a:r>
              <a:rPr lang="de-DE" sz="2400" b="1" dirty="0" smtClean="0"/>
              <a:t>:</a:t>
            </a:r>
          </a:p>
          <a:p>
            <a:pPr lvl="1">
              <a:buFont typeface="Wingdings" pitchFamily="2" charset="2"/>
              <a:buChar char="v"/>
            </a:pPr>
            <a:r>
              <a:rPr lang="de-DE" sz="2400" dirty="0" smtClean="0"/>
              <a:t> </a:t>
            </a:r>
            <a:r>
              <a:rPr lang="de-DE" sz="2400" dirty="0" err="1" smtClean="0"/>
              <a:t>Location</a:t>
            </a:r>
            <a:r>
              <a:rPr lang="de-DE" sz="2400" dirty="0" smtClean="0"/>
              <a:t> </a:t>
            </a:r>
            <a:r>
              <a:rPr lang="de-DE" sz="2400" dirty="0" err="1" smtClean="0"/>
              <a:t>of</a:t>
            </a:r>
            <a:r>
              <a:rPr lang="de-DE" sz="2400" dirty="0" smtClean="0"/>
              <a:t> </a:t>
            </a:r>
            <a:r>
              <a:rPr lang="de-DE" sz="2400" dirty="0" err="1" smtClean="0"/>
              <a:t>the</a:t>
            </a:r>
            <a:r>
              <a:rPr lang="de-DE" sz="2400" dirty="0" smtClean="0"/>
              <a:t> </a:t>
            </a:r>
            <a:r>
              <a:rPr lang="de-DE" sz="2400" i="1" dirty="0" err="1" smtClean="0"/>
              <a:t>ala</a:t>
            </a:r>
            <a:r>
              <a:rPr lang="de-DE" sz="2400" i="1" dirty="0" smtClean="0"/>
              <a:t> </a:t>
            </a:r>
            <a:r>
              <a:rPr lang="de-DE" sz="2400" i="1" dirty="0" err="1" smtClean="0"/>
              <a:t>Sebosiana</a:t>
            </a:r>
            <a:r>
              <a:rPr lang="de-DE" sz="2400" dirty="0" smtClean="0"/>
              <a:t> on </a:t>
            </a:r>
            <a:r>
              <a:rPr lang="de-DE" sz="2400" dirty="0" err="1" smtClean="0"/>
              <a:t>the</a:t>
            </a:r>
            <a:r>
              <a:rPr lang="de-DE" sz="2400" dirty="0" smtClean="0"/>
              <a:t> </a:t>
            </a:r>
            <a:br>
              <a:rPr lang="de-DE" sz="2400" dirty="0" smtClean="0"/>
            </a:br>
            <a:r>
              <a:rPr lang="de-DE" sz="2400" dirty="0" smtClean="0"/>
              <a:t>    Rhine </a:t>
            </a:r>
            <a:r>
              <a:rPr lang="de-DE" sz="2400" dirty="0" err="1" smtClean="0"/>
              <a:t>frontier</a:t>
            </a:r>
            <a:r>
              <a:rPr lang="de-DE" sz="2400" dirty="0" smtClean="0"/>
              <a:t> </a:t>
            </a:r>
            <a:r>
              <a:rPr lang="de-DE" sz="2400" dirty="0" err="1" smtClean="0"/>
              <a:t>around</a:t>
            </a:r>
            <a:r>
              <a:rPr lang="de-DE" sz="2400" dirty="0" smtClean="0"/>
              <a:t> AD 50</a:t>
            </a:r>
          </a:p>
          <a:p>
            <a:pPr lvl="1">
              <a:buFont typeface="Wingdings" pitchFamily="2" charset="2"/>
              <a:buChar char="v"/>
            </a:pPr>
            <a:r>
              <a:rPr lang="de-DE" sz="2400" dirty="0" smtClean="0"/>
              <a:t>  </a:t>
            </a:r>
            <a:r>
              <a:rPr lang="de-DE" sz="2400" dirty="0" err="1" smtClean="0"/>
              <a:t>We</a:t>
            </a:r>
            <a:r>
              <a:rPr lang="de-DE" sz="2400" dirty="0" smtClean="0"/>
              <a:t> </a:t>
            </a:r>
            <a:r>
              <a:rPr lang="de-DE" sz="2400" dirty="0" err="1" smtClean="0"/>
              <a:t>can</a:t>
            </a:r>
            <a:r>
              <a:rPr lang="de-DE" sz="2400" dirty="0" smtClean="0"/>
              <a:t> </a:t>
            </a:r>
            <a:r>
              <a:rPr lang="de-DE" sz="2400" dirty="0" err="1" smtClean="0"/>
              <a:t>plot</a:t>
            </a:r>
            <a:r>
              <a:rPr lang="de-DE" sz="2400" dirty="0" smtClean="0"/>
              <a:t> </a:t>
            </a:r>
            <a:r>
              <a:rPr lang="de-DE" sz="2400" dirty="0" err="1" smtClean="0"/>
              <a:t>the</a:t>
            </a:r>
            <a:r>
              <a:rPr lang="de-DE" sz="2400" dirty="0" smtClean="0"/>
              <a:t> </a:t>
            </a:r>
            <a:r>
              <a:rPr lang="de-DE" sz="2400" dirty="0" err="1" smtClean="0"/>
              <a:t>movement</a:t>
            </a:r>
            <a:r>
              <a:rPr lang="de-DE" sz="2400" dirty="0" smtClean="0"/>
              <a:t> </a:t>
            </a:r>
            <a:r>
              <a:rPr lang="de-DE" sz="2400" dirty="0" err="1" smtClean="0"/>
              <a:t>of</a:t>
            </a:r>
            <a:r>
              <a:rPr lang="de-DE" sz="2400" dirty="0" smtClean="0"/>
              <a:t> </a:t>
            </a:r>
            <a:r>
              <a:rPr lang="de-DE" sz="2400" dirty="0" err="1" smtClean="0"/>
              <a:t>troops</a:t>
            </a:r>
            <a:r>
              <a:rPr lang="de-DE" sz="2400" dirty="0" smtClean="0"/>
              <a:t/>
            </a:r>
            <a:br>
              <a:rPr lang="de-DE" sz="2400" dirty="0" smtClean="0"/>
            </a:br>
            <a:r>
              <a:rPr lang="de-DE" sz="2400" dirty="0" smtClean="0"/>
              <a:t>     </a:t>
            </a:r>
            <a:r>
              <a:rPr lang="de-DE" sz="2400" dirty="0" err="1" smtClean="0"/>
              <a:t>around</a:t>
            </a:r>
            <a:r>
              <a:rPr lang="de-DE" sz="2400" dirty="0" smtClean="0"/>
              <a:t> </a:t>
            </a:r>
            <a:r>
              <a:rPr lang="de-DE" sz="2400" dirty="0" err="1" smtClean="0"/>
              <a:t>the</a:t>
            </a:r>
            <a:r>
              <a:rPr lang="de-DE" sz="2400" dirty="0" smtClean="0"/>
              <a:t> Roman </a:t>
            </a:r>
            <a:r>
              <a:rPr lang="de-DE" sz="2400" dirty="0" err="1" smtClean="0"/>
              <a:t>empire</a:t>
            </a:r>
            <a:endParaRPr lang="de-DE" sz="2400" dirty="0" smtClean="0"/>
          </a:p>
          <a:p>
            <a:pPr>
              <a:buFont typeface="Wingdings" pitchFamily="2" charset="2"/>
              <a:buChar char="v"/>
            </a:pPr>
            <a:r>
              <a:rPr lang="de-DE" sz="2400" dirty="0"/>
              <a:t> </a:t>
            </a:r>
            <a:r>
              <a:rPr lang="de-DE" sz="2400" b="1" dirty="0" err="1" smtClean="0"/>
              <a:t>Three</a:t>
            </a:r>
            <a:r>
              <a:rPr lang="de-DE" sz="2400" b="1" dirty="0" smtClean="0"/>
              <a:t> </a:t>
            </a:r>
            <a:r>
              <a:rPr lang="de-DE" sz="2400" b="1" dirty="0" err="1" smtClean="0"/>
              <a:t>generations</a:t>
            </a:r>
            <a:r>
              <a:rPr lang="de-DE" sz="2400" b="1" dirty="0" smtClean="0"/>
              <a:t> </a:t>
            </a:r>
            <a:r>
              <a:rPr lang="de-DE" sz="2400" b="1" dirty="0" err="1" smtClean="0"/>
              <a:t>of</a:t>
            </a:r>
            <a:r>
              <a:rPr lang="de-DE" sz="2400" b="1" dirty="0" smtClean="0"/>
              <a:t> </a:t>
            </a:r>
            <a:r>
              <a:rPr lang="de-DE" sz="2400" b="1" dirty="0" err="1" smtClean="0"/>
              <a:t>the</a:t>
            </a:r>
            <a:r>
              <a:rPr lang="de-DE" sz="2400" b="1" dirty="0" smtClean="0"/>
              <a:t> same </a:t>
            </a:r>
            <a:r>
              <a:rPr lang="de-DE" sz="2400" b="1" dirty="0" err="1" smtClean="0"/>
              <a:t>family</a:t>
            </a:r>
            <a:r>
              <a:rPr lang="de-DE" sz="2400" dirty="0" smtClean="0"/>
              <a:t>: </a:t>
            </a:r>
            <a:r>
              <a:rPr lang="de-DE" sz="2400" dirty="0" err="1" smtClean="0"/>
              <a:t>Claupus</a:t>
            </a:r>
            <a:r>
              <a:rPr lang="de-DE" sz="2400" dirty="0" smtClean="0"/>
              <a:t>, </a:t>
            </a:r>
            <a:r>
              <a:rPr lang="de-DE" sz="2400" dirty="0" err="1" smtClean="0"/>
              <a:t>Leubius</a:t>
            </a:r>
            <a:r>
              <a:rPr lang="de-DE" sz="2400" dirty="0" smtClean="0"/>
              <a:t> </a:t>
            </a:r>
            <a:r>
              <a:rPr lang="de-DE" sz="2400" dirty="0" err="1" smtClean="0"/>
              <a:t>and</a:t>
            </a:r>
            <a:r>
              <a:rPr lang="de-DE" sz="2400" dirty="0" smtClean="0"/>
              <a:t> </a:t>
            </a:r>
            <a:r>
              <a:rPr lang="de-DE" sz="2400" dirty="0" err="1" smtClean="0"/>
              <a:t>Gratus</a:t>
            </a:r>
            <a:endParaRPr lang="de-DE" sz="2400" dirty="0" smtClean="0"/>
          </a:p>
          <a:p>
            <a:pPr>
              <a:buFont typeface="Wingdings" pitchFamily="2" charset="2"/>
              <a:buChar char="v"/>
            </a:pPr>
            <a:r>
              <a:rPr lang="de-DE" sz="2400" dirty="0"/>
              <a:t> </a:t>
            </a:r>
            <a:r>
              <a:rPr lang="de-DE" sz="2400" b="1" dirty="0" smtClean="0"/>
              <a:t>Status</a:t>
            </a:r>
            <a:r>
              <a:rPr lang="de-DE" sz="2400" dirty="0" smtClean="0"/>
              <a:t>: </a:t>
            </a:r>
            <a:r>
              <a:rPr lang="de-DE" sz="2400" dirty="0" err="1" smtClean="0"/>
              <a:t>the</a:t>
            </a:r>
            <a:r>
              <a:rPr lang="de-DE" sz="2400" dirty="0" smtClean="0"/>
              <a:t> </a:t>
            </a:r>
            <a:r>
              <a:rPr lang="de-DE" sz="2400" dirty="0" err="1" smtClean="0"/>
              <a:t>names</a:t>
            </a:r>
            <a:r>
              <a:rPr lang="de-DE" sz="2400" dirty="0" smtClean="0"/>
              <a:t> </a:t>
            </a:r>
            <a:r>
              <a:rPr lang="de-DE" sz="2400" dirty="0" err="1" smtClean="0"/>
              <a:t>and</a:t>
            </a:r>
            <a:r>
              <a:rPr lang="de-DE" sz="2400" dirty="0" smtClean="0"/>
              <a:t> </a:t>
            </a:r>
            <a:r>
              <a:rPr lang="de-DE" sz="2400" dirty="0" err="1" smtClean="0"/>
              <a:t>the</a:t>
            </a:r>
            <a:r>
              <a:rPr lang="de-DE" sz="2400" dirty="0" smtClean="0"/>
              <a:t> </a:t>
            </a:r>
            <a:r>
              <a:rPr lang="de-DE" sz="2400" dirty="0" err="1" smtClean="0"/>
              <a:t>filiation</a:t>
            </a:r>
            <a:r>
              <a:rPr lang="de-DE" sz="2400" dirty="0" smtClean="0"/>
              <a:t> </a:t>
            </a:r>
            <a:r>
              <a:rPr lang="de-DE" sz="2400" dirty="0" err="1" smtClean="0"/>
              <a:t>suggest</a:t>
            </a:r>
            <a:r>
              <a:rPr lang="de-DE" sz="2400" dirty="0" smtClean="0"/>
              <a:t> </a:t>
            </a:r>
            <a:r>
              <a:rPr lang="de-DE" sz="2400" i="1" dirty="0" smtClean="0"/>
              <a:t>peregrini</a:t>
            </a:r>
            <a:r>
              <a:rPr lang="de-DE" sz="2400" dirty="0" smtClean="0"/>
              <a:t> (i.e. not Roman </a:t>
            </a:r>
            <a:r>
              <a:rPr lang="de-DE" sz="2400" dirty="0" err="1" smtClean="0"/>
              <a:t>citizens</a:t>
            </a:r>
            <a:r>
              <a:rPr lang="de-DE" sz="2400" dirty="0" smtClean="0"/>
              <a:t>)</a:t>
            </a:r>
          </a:p>
          <a:p>
            <a:pPr lvl="1">
              <a:buFont typeface="Wingdings" pitchFamily="2" charset="2"/>
              <a:buChar char="v"/>
            </a:pPr>
            <a:r>
              <a:rPr lang="de-DE" sz="2400" dirty="0"/>
              <a:t> </a:t>
            </a:r>
            <a:r>
              <a:rPr lang="de-DE" sz="2400" dirty="0" err="1" smtClean="0"/>
              <a:t>Celtic</a:t>
            </a:r>
            <a:r>
              <a:rPr lang="de-DE" sz="2400" dirty="0" smtClean="0"/>
              <a:t> </a:t>
            </a:r>
            <a:r>
              <a:rPr lang="de-DE" sz="2400" dirty="0" err="1" smtClean="0"/>
              <a:t>names</a:t>
            </a:r>
            <a:r>
              <a:rPr lang="de-DE" sz="2400" dirty="0" smtClean="0"/>
              <a:t>: </a:t>
            </a:r>
            <a:r>
              <a:rPr lang="de-DE" sz="2400" dirty="0" err="1" smtClean="0"/>
              <a:t>Leubius</a:t>
            </a:r>
            <a:r>
              <a:rPr lang="de-DE" sz="2400" dirty="0" smtClean="0"/>
              <a:t>…</a:t>
            </a:r>
          </a:p>
          <a:p>
            <a:pPr>
              <a:buFont typeface="Wingdings" pitchFamily="2" charset="2"/>
              <a:buChar char="v"/>
            </a:pPr>
            <a:r>
              <a:rPr lang="de-DE" sz="2400" dirty="0"/>
              <a:t> </a:t>
            </a:r>
            <a:r>
              <a:rPr lang="de-DE" sz="2400" dirty="0" err="1" smtClean="0"/>
              <a:t>Leubius</a:t>
            </a:r>
            <a:r>
              <a:rPr lang="de-DE" sz="2400" dirty="0" smtClean="0"/>
              <a:t>‘ </a:t>
            </a:r>
            <a:r>
              <a:rPr lang="de-DE" sz="2400" dirty="0" err="1" smtClean="0"/>
              <a:t>age</a:t>
            </a:r>
            <a:r>
              <a:rPr lang="de-DE" sz="2400" dirty="0" smtClean="0"/>
              <a:t>: 75 </a:t>
            </a:r>
            <a:r>
              <a:rPr lang="de-DE" sz="2400" dirty="0" err="1" smtClean="0"/>
              <a:t>years</a:t>
            </a:r>
            <a:r>
              <a:rPr lang="de-DE" sz="2400" dirty="0" smtClean="0"/>
              <a:t> – </a:t>
            </a:r>
            <a:r>
              <a:rPr lang="de-DE" sz="2400" dirty="0" err="1" smtClean="0"/>
              <a:t>realistic</a:t>
            </a:r>
            <a:r>
              <a:rPr lang="de-DE" sz="2400" dirty="0" smtClean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de-DE" sz="2400" dirty="0"/>
              <a:t> </a:t>
            </a:r>
            <a:r>
              <a:rPr lang="de-DE" sz="2400" dirty="0" err="1" smtClean="0"/>
              <a:t>self-representation</a:t>
            </a:r>
            <a:r>
              <a:rPr lang="de-DE" sz="2400" dirty="0" smtClean="0"/>
              <a:t>? Identity? </a:t>
            </a:r>
            <a:r>
              <a:rPr lang="de-DE" sz="2400" dirty="0" err="1" smtClean="0"/>
              <a:t>Wealth</a:t>
            </a:r>
            <a:r>
              <a:rPr lang="de-DE" sz="24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311783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fik 4" descr="RIB 108 8474-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36866" y="44624"/>
            <a:ext cx="3683606" cy="7587952"/>
          </a:xfrm>
          <a:prstGeom prst="rect">
            <a:avLst/>
          </a:prstGeom>
        </p:spPr>
      </p:pic>
      <p:sp>
        <p:nvSpPr>
          <p:cNvPr id="6" name="Textfeld 5"/>
          <p:cNvSpPr txBox="1"/>
          <p:nvPr/>
        </p:nvSpPr>
        <p:spPr>
          <a:xfrm>
            <a:off x="323528" y="1340768"/>
            <a:ext cx="3960440" cy="313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/>
              <a:t> RIB-1, 108 = CSIR-GB I.7, 138</a:t>
            </a:r>
          </a:p>
          <a:p>
            <a:r>
              <a:rPr lang="en-GB" sz="1800" b="1" dirty="0" smtClean="0"/>
              <a:t> Cirencester / </a:t>
            </a:r>
            <a:r>
              <a:rPr lang="en-GB" sz="1800" b="1" dirty="0" err="1" smtClean="0"/>
              <a:t>Corinium</a:t>
            </a:r>
            <a:endParaRPr lang="en-GB" sz="1800" b="1" dirty="0" smtClean="0"/>
          </a:p>
          <a:p>
            <a:endParaRPr lang="en-GB" sz="1800" dirty="0" smtClean="0"/>
          </a:p>
          <a:p>
            <a:pPr>
              <a:buNone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DAMNICVS EQES ALAE</a:t>
            </a:r>
            <a:b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INDIAN TVR ALBANI</a:t>
            </a:r>
            <a:b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 XVI CIVES RAVR</a:t>
            </a:r>
            <a:b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CVR FVLVIVS NATALIS IT</a:t>
            </a:r>
            <a:b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FL..IVS BITVCUS EX TESTAME</a:t>
            </a:r>
            <a:b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S E</a:t>
            </a:r>
          </a:p>
        </p:txBody>
      </p:sp>
      <p:sp>
        <p:nvSpPr>
          <p:cNvPr id="7" name="Textfeld 7"/>
          <p:cNvSpPr txBox="1"/>
          <p:nvPr/>
        </p:nvSpPr>
        <p:spPr>
          <a:xfrm>
            <a:off x="323528" y="4581128"/>
            <a:ext cx="48245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200" i="1" dirty="0" err="1" smtClean="0"/>
              <a:t>Dannicus</a:t>
            </a:r>
            <a:r>
              <a:rPr lang="en-GB" sz="2200" i="1" dirty="0" smtClean="0"/>
              <a:t> </a:t>
            </a:r>
            <a:r>
              <a:rPr lang="en-GB" sz="2200" i="1" dirty="0" err="1" smtClean="0"/>
              <a:t>eq</a:t>
            </a:r>
            <a:r>
              <a:rPr lang="en-GB" sz="2200" i="1" dirty="0" smtClean="0"/>
              <a:t>(u)</a:t>
            </a:r>
            <a:r>
              <a:rPr lang="en-GB" sz="2200" i="1" dirty="0" err="1" smtClean="0"/>
              <a:t>es</a:t>
            </a:r>
            <a:r>
              <a:rPr lang="en-GB" sz="2200" i="1" dirty="0" smtClean="0"/>
              <a:t> </a:t>
            </a:r>
            <a:r>
              <a:rPr lang="en-GB" sz="2200" i="1" dirty="0" err="1" smtClean="0"/>
              <a:t>alae</a:t>
            </a:r>
            <a:r>
              <a:rPr lang="en-GB" sz="2200" i="1" dirty="0" smtClean="0"/>
              <a:t> </a:t>
            </a:r>
            <a:r>
              <a:rPr lang="en-GB" sz="2200" dirty="0" smtClean="0"/>
              <a:t>|</a:t>
            </a:r>
            <a:r>
              <a:rPr lang="en-GB" sz="2200" i="1" dirty="0" smtClean="0"/>
              <a:t> Indian(</a:t>
            </a:r>
            <a:r>
              <a:rPr lang="en-GB" sz="2200" i="1" dirty="0" err="1" smtClean="0"/>
              <a:t>ae</a:t>
            </a:r>
            <a:r>
              <a:rPr lang="en-GB" sz="2200" i="1" dirty="0" smtClean="0"/>
              <a:t>) </a:t>
            </a:r>
            <a:r>
              <a:rPr lang="en-GB" sz="2200" i="1" dirty="0" err="1" smtClean="0"/>
              <a:t>tur</a:t>
            </a:r>
            <a:r>
              <a:rPr lang="en-GB" sz="2200" i="1" dirty="0" smtClean="0"/>
              <a:t>(ma) </a:t>
            </a:r>
            <a:r>
              <a:rPr lang="en-GB" sz="2200" i="1" dirty="0" err="1" smtClean="0"/>
              <a:t>Albani</a:t>
            </a:r>
            <a:r>
              <a:rPr lang="en-GB" sz="2200" i="1" dirty="0" smtClean="0"/>
              <a:t>  </a:t>
            </a:r>
            <a:r>
              <a:rPr lang="en-GB" sz="2200" dirty="0" smtClean="0"/>
              <a:t>|</a:t>
            </a:r>
            <a:r>
              <a:rPr lang="en-GB" sz="2200" i="1" dirty="0" smtClean="0"/>
              <a:t> </a:t>
            </a:r>
            <a:r>
              <a:rPr lang="en-GB" sz="2200" i="1" dirty="0" err="1" smtClean="0"/>
              <a:t>stip</a:t>
            </a:r>
            <a:r>
              <a:rPr lang="en-GB" sz="2200" i="1" dirty="0" smtClean="0"/>
              <a:t>(</a:t>
            </a:r>
            <a:r>
              <a:rPr lang="en-GB" sz="2200" i="1" dirty="0" err="1" smtClean="0"/>
              <a:t>endiorum</a:t>
            </a:r>
            <a:r>
              <a:rPr lang="en-GB" sz="2200" i="1" dirty="0" smtClean="0"/>
              <a:t>) XVI </a:t>
            </a:r>
            <a:r>
              <a:rPr lang="en-GB" sz="2200" i="1" dirty="0" err="1" smtClean="0"/>
              <a:t>civ</a:t>
            </a:r>
            <a:r>
              <a:rPr lang="en-GB" sz="2200" i="1" dirty="0" smtClean="0"/>
              <a:t>&lt;</a:t>
            </a:r>
            <a:r>
              <a:rPr lang="en-GB" sz="2200" i="1" dirty="0" err="1" smtClean="0"/>
              <a:t>i</a:t>
            </a:r>
            <a:r>
              <a:rPr lang="en-GB" sz="2200" i="1" dirty="0" smtClean="0"/>
              <a:t>=E&gt;s </a:t>
            </a:r>
            <a:r>
              <a:rPr lang="en-GB" sz="2200" i="1" dirty="0" err="1" smtClean="0"/>
              <a:t>Raur</a:t>
            </a:r>
            <a:r>
              <a:rPr lang="en-GB" sz="2200" i="1" dirty="0" smtClean="0"/>
              <a:t>(</a:t>
            </a:r>
            <a:r>
              <a:rPr lang="en-GB" sz="2200" i="1" dirty="0" err="1" smtClean="0"/>
              <a:t>icus</a:t>
            </a:r>
            <a:r>
              <a:rPr lang="en-GB" sz="2200" i="1" dirty="0" smtClean="0"/>
              <a:t>) </a:t>
            </a:r>
            <a:r>
              <a:rPr lang="en-GB" sz="2200" dirty="0" smtClean="0"/>
              <a:t>|</a:t>
            </a:r>
            <a:r>
              <a:rPr lang="en-GB" sz="2200" i="1" dirty="0" smtClean="0"/>
              <a:t> cur(</a:t>
            </a:r>
            <a:r>
              <a:rPr lang="en-GB" sz="2200" i="1" dirty="0" err="1" smtClean="0"/>
              <a:t>averunt</a:t>
            </a:r>
            <a:r>
              <a:rPr lang="en-GB" sz="2200" i="1" dirty="0" smtClean="0"/>
              <a:t>) </a:t>
            </a:r>
            <a:r>
              <a:rPr lang="en-GB" sz="2200" i="1" dirty="0" err="1" smtClean="0"/>
              <a:t>Fulvius</a:t>
            </a:r>
            <a:r>
              <a:rPr lang="en-GB" sz="2200" i="1" dirty="0" smtClean="0"/>
              <a:t> </a:t>
            </a:r>
            <a:r>
              <a:rPr lang="en-GB" sz="2200" i="1" dirty="0" err="1" smtClean="0"/>
              <a:t>Natalis</a:t>
            </a:r>
            <a:r>
              <a:rPr lang="en-GB" sz="2200" i="1" dirty="0" smtClean="0"/>
              <a:t> &lt;e=I&gt;t  </a:t>
            </a:r>
            <a:r>
              <a:rPr lang="en-GB" sz="2200" dirty="0" smtClean="0"/>
              <a:t>|</a:t>
            </a:r>
            <a:r>
              <a:rPr lang="en-GB" sz="2200" i="1" dirty="0" smtClean="0"/>
              <a:t> Fl[</a:t>
            </a:r>
            <a:r>
              <a:rPr lang="en-GB" sz="2200" i="1" dirty="0" err="1" smtClean="0"/>
              <a:t>av</a:t>
            </a:r>
            <a:r>
              <a:rPr lang="en-GB" sz="2200" i="1" dirty="0" smtClean="0"/>
              <a:t>]ius </a:t>
            </a:r>
            <a:r>
              <a:rPr lang="en-GB" sz="2200" i="1" dirty="0" err="1" smtClean="0"/>
              <a:t>Bitucus</a:t>
            </a:r>
            <a:r>
              <a:rPr lang="en-GB" sz="2200" i="1" dirty="0" smtClean="0"/>
              <a:t> ex </a:t>
            </a:r>
            <a:r>
              <a:rPr lang="en-GB" sz="2200" i="1" dirty="0" err="1" smtClean="0"/>
              <a:t>testame</a:t>
            </a:r>
            <a:r>
              <a:rPr lang="en-GB" sz="2200" i="1" dirty="0" smtClean="0"/>
              <a:t>(</a:t>
            </a:r>
            <a:r>
              <a:rPr lang="en-GB" sz="2200" i="1" dirty="0" err="1" smtClean="0"/>
              <a:t>nto</a:t>
            </a:r>
            <a:r>
              <a:rPr lang="en-GB" sz="2200" i="1" dirty="0" smtClean="0"/>
              <a:t>)  </a:t>
            </a:r>
            <a:r>
              <a:rPr lang="en-GB" sz="2200" dirty="0" smtClean="0"/>
              <a:t>|</a:t>
            </a:r>
            <a:r>
              <a:rPr lang="en-GB" sz="2200" i="1" dirty="0" smtClean="0"/>
              <a:t> h(</a:t>
            </a:r>
            <a:r>
              <a:rPr lang="en-GB" sz="2200" i="1" dirty="0" err="1" smtClean="0"/>
              <a:t>ic</a:t>
            </a:r>
            <a:r>
              <a:rPr lang="en-GB" sz="2200" i="1" dirty="0" smtClean="0"/>
              <a:t>) s(</a:t>
            </a:r>
            <a:r>
              <a:rPr lang="en-GB" sz="2200" i="1" dirty="0" err="1" smtClean="0"/>
              <a:t>itus</a:t>
            </a:r>
            <a:r>
              <a:rPr lang="en-GB" sz="2200" i="1" dirty="0" smtClean="0"/>
              <a:t>) e(</a:t>
            </a:r>
            <a:r>
              <a:rPr lang="en-GB" sz="2200" i="1" dirty="0" err="1" smtClean="0"/>
              <a:t>st</a:t>
            </a:r>
            <a:r>
              <a:rPr lang="en-GB" sz="2200" i="1" dirty="0" smtClean="0"/>
              <a:t>).</a:t>
            </a:r>
            <a:endParaRPr lang="en-GB" sz="2200" i="1" dirty="0"/>
          </a:p>
        </p:txBody>
      </p:sp>
      <p:sp>
        <p:nvSpPr>
          <p:cNvPr id="8" name="Textfeld 8"/>
          <p:cNvSpPr txBox="1"/>
          <p:nvPr/>
        </p:nvSpPr>
        <p:spPr>
          <a:xfrm>
            <a:off x="5328592" y="4725144"/>
            <a:ext cx="3815408" cy="192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stipendium</a:t>
            </a:r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pay, stipend</a:t>
            </a:r>
            <a:b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0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merere</a:t>
            </a:r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stipendia</a:t>
            </a:r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“to perform military service”; </a:t>
            </a:r>
            <a:r>
              <a:rPr lang="en-GB" sz="20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mereo</a:t>
            </a:r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“to deserve”)</a:t>
            </a:r>
          </a:p>
          <a:p>
            <a:pPr>
              <a:buNone/>
            </a:pPr>
            <a:r>
              <a:rPr lang="en-GB" sz="2000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turma</a:t>
            </a:r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troop, company</a:t>
            </a:r>
          </a:p>
          <a:p>
            <a:pPr>
              <a:buNone/>
            </a:pPr>
            <a:r>
              <a:rPr lang="en-GB" sz="2000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curo</a:t>
            </a:r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to care, to attend to…</a:t>
            </a:r>
          </a:p>
          <a:p>
            <a:pPr>
              <a:buNone/>
            </a:pPr>
            <a:endParaRPr lang="en-GB" sz="2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feld 9"/>
          <p:cNvSpPr txBox="1"/>
          <p:nvPr/>
        </p:nvSpPr>
        <p:spPr>
          <a:xfrm>
            <a:off x="395536" y="1988840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sz="1200" b="1" i="1" dirty="0" smtClean="0">
                <a:solidFill>
                  <a:srgbClr val="FFC000"/>
                </a:solidFill>
              </a:rPr>
              <a:t>ala </a:t>
            </a:r>
            <a:r>
              <a:rPr lang="en-GB" sz="1200" b="1" i="1" dirty="0" err="1" smtClean="0">
                <a:solidFill>
                  <a:srgbClr val="FFC000"/>
                </a:solidFill>
              </a:rPr>
              <a:t>Gallorum</a:t>
            </a:r>
            <a:r>
              <a:rPr lang="en-GB" sz="1200" b="1" i="1" dirty="0" smtClean="0">
                <a:solidFill>
                  <a:srgbClr val="FFC000"/>
                </a:solidFill>
              </a:rPr>
              <a:t> Indiana</a:t>
            </a:r>
            <a:r>
              <a:rPr lang="en-GB" sz="1200" dirty="0" smtClean="0">
                <a:solidFill>
                  <a:srgbClr val="FFC000"/>
                </a:solidFill>
              </a:rPr>
              <a:t>  - named after 1</a:t>
            </a:r>
            <a:r>
              <a:rPr lang="en-GB" sz="1200" baseline="30000" dirty="0" smtClean="0">
                <a:solidFill>
                  <a:srgbClr val="FFC000"/>
                </a:solidFill>
              </a:rPr>
              <a:t>st</a:t>
            </a:r>
            <a:r>
              <a:rPr lang="en-GB" sz="1200" dirty="0" smtClean="0">
                <a:solidFill>
                  <a:srgbClr val="FFC000"/>
                </a:solidFill>
              </a:rPr>
              <a:t> commander, </a:t>
            </a:r>
            <a:br>
              <a:rPr lang="en-GB" sz="1200" dirty="0" smtClean="0">
                <a:solidFill>
                  <a:srgbClr val="FFC000"/>
                </a:solidFill>
              </a:rPr>
            </a:br>
            <a:r>
              <a:rPr lang="en-GB" sz="1200" dirty="0" err="1" smtClean="0">
                <a:solidFill>
                  <a:srgbClr val="FFC000"/>
                </a:solidFill>
              </a:rPr>
              <a:t>Iulius</a:t>
            </a:r>
            <a:r>
              <a:rPr lang="en-GB" sz="1200" dirty="0" smtClean="0">
                <a:solidFill>
                  <a:srgbClr val="FFC000"/>
                </a:solidFill>
              </a:rPr>
              <a:t> Indus (</a:t>
            </a:r>
            <a:r>
              <a:rPr lang="en-GB" sz="1200" dirty="0" err="1" smtClean="0">
                <a:solidFill>
                  <a:srgbClr val="FFC000"/>
                </a:solidFill>
              </a:rPr>
              <a:t>Treveran</a:t>
            </a:r>
            <a:r>
              <a:rPr lang="en-GB" sz="1200" dirty="0" smtClean="0">
                <a:solidFill>
                  <a:srgbClr val="FFC000"/>
                </a:solidFill>
              </a:rPr>
              <a:t>)</a:t>
            </a:r>
            <a:endParaRPr lang="en-GB" sz="1200" dirty="0">
              <a:solidFill>
                <a:srgbClr val="FFC000"/>
              </a:solidFill>
            </a:endParaRPr>
          </a:p>
        </p:txBody>
      </p:sp>
      <p:sp>
        <p:nvSpPr>
          <p:cNvPr id="11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765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7" descr="http://db.edcs.eu/epigr/bilder/$RIB_0049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484784"/>
            <a:ext cx="2592288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3" descr="http://db.edcs.eu/epigr/bilder/$RIB-01_00492_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84784"/>
            <a:ext cx="2498456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Inhaltsplatzhalter 2"/>
          <p:cNvSpPr>
            <a:spLocks noGrp="1"/>
          </p:cNvSpPr>
          <p:nvPr>
            <p:ph idx="4294967295"/>
          </p:nvPr>
        </p:nvSpPr>
        <p:spPr>
          <a:xfrm>
            <a:off x="35496" y="1196752"/>
            <a:ext cx="7467600" cy="3600400"/>
          </a:xfrm>
          <a:prstGeom prst="rect">
            <a:avLst/>
          </a:prstGeom>
        </p:spPr>
        <p:txBody>
          <a:bodyPr/>
          <a:lstStyle/>
          <a:p>
            <a:r>
              <a:rPr lang="en-GB" b="1" dirty="0" smtClean="0"/>
              <a:t>(c) </a:t>
            </a:r>
            <a:r>
              <a:rPr lang="en-GB" dirty="0" smtClean="0"/>
              <a:t> from Chester/</a:t>
            </a:r>
            <a:r>
              <a:rPr lang="en-GB" dirty="0" err="1" smtClean="0"/>
              <a:t>Deva</a:t>
            </a:r>
            <a:r>
              <a:rPr lang="en-GB" dirty="0" smtClean="0"/>
              <a:t> (</a:t>
            </a:r>
            <a:r>
              <a:rPr lang="en-GB" i="1" dirty="0" smtClean="0"/>
              <a:t>RIB</a:t>
            </a:r>
            <a:r>
              <a:rPr lang="en-GB" dirty="0" smtClean="0"/>
              <a:t> 492)</a:t>
            </a:r>
            <a:br>
              <a:rPr lang="en-GB" dirty="0" smtClean="0"/>
            </a:br>
            <a:r>
              <a:rPr lang="en-GB" sz="2400" dirty="0" smtClean="0"/>
              <a:t>D M </a:t>
            </a:r>
            <a:br>
              <a:rPr lang="en-GB" sz="2400" dirty="0" smtClean="0"/>
            </a:br>
            <a:r>
              <a:rPr lang="en-GB" sz="2400" dirty="0" smtClean="0"/>
              <a:t>CAECILIVS AVIT</a:t>
            </a:r>
            <a:br>
              <a:rPr lang="en-GB" sz="2400" dirty="0" smtClean="0"/>
            </a:br>
            <a:r>
              <a:rPr lang="en-GB" sz="2400" dirty="0" smtClean="0"/>
              <a:t>V EMER AVG</a:t>
            </a:r>
            <a:br>
              <a:rPr lang="en-GB" sz="2400" dirty="0" smtClean="0"/>
            </a:br>
            <a:r>
              <a:rPr lang="en-GB" sz="2400" dirty="0" smtClean="0"/>
              <a:t>OPTIO LEG XX</a:t>
            </a:r>
            <a:br>
              <a:rPr lang="en-GB" sz="2400" dirty="0" smtClean="0"/>
            </a:br>
            <a:r>
              <a:rPr lang="en-GB" sz="2400" dirty="0" smtClean="0"/>
              <a:t>V </a:t>
            </a:r>
            <a:r>
              <a:rPr lang="en-GB" sz="2400" dirty="0" err="1" smtClean="0"/>
              <a:t>V</a:t>
            </a:r>
            <a:r>
              <a:rPr lang="en-GB" sz="2400" dirty="0" smtClean="0"/>
              <a:t> STP XV VIX</a:t>
            </a:r>
            <a:br>
              <a:rPr lang="en-GB" sz="2400" dirty="0" smtClean="0"/>
            </a:br>
            <a:r>
              <a:rPr lang="en-GB" sz="2400" dirty="0" smtClean="0"/>
              <a:t>AN XXXIIII</a:t>
            </a:r>
            <a:br>
              <a:rPr lang="en-GB" sz="2400" dirty="0" smtClean="0"/>
            </a:br>
            <a:r>
              <a:rPr lang="en-GB" sz="2400" dirty="0" smtClean="0"/>
              <a:t>H F C</a:t>
            </a:r>
          </a:p>
          <a:p>
            <a:endParaRPr lang="en-GB" dirty="0"/>
          </a:p>
        </p:txBody>
      </p:sp>
      <p:sp>
        <p:nvSpPr>
          <p:cNvPr id="8" name="Textfeld 6"/>
          <p:cNvSpPr txBox="1"/>
          <p:nvPr/>
        </p:nvSpPr>
        <p:spPr>
          <a:xfrm>
            <a:off x="179512" y="4481825"/>
            <a:ext cx="5904656" cy="1323439"/>
          </a:xfrm>
          <a:prstGeom prst="rect">
            <a:avLst/>
          </a:prstGeom>
          <a:solidFill>
            <a:schemeClr val="bg1">
              <a:lumMod val="85000"/>
              <a:lumOff val="15000"/>
              <a:alpha val="73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i="1" dirty="0" smtClean="0"/>
              <a:t>D(is) M(</a:t>
            </a:r>
            <a:r>
              <a:rPr lang="en-GB" sz="2000" i="1" dirty="0" err="1" smtClean="0"/>
              <a:t>anibus</a:t>
            </a:r>
            <a:r>
              <a:rPr lang="en-GB" sz="2000" i="1" dirty="0" smtClean="0"/>
              <a:t>) / </a:t>
            </a:r>
            <a:r>
              <a:rPr lang="en-GB" sz="2000" i="1" dirty="0" err="1" smtClean="0"/>
              <a:t>Caecilius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Avit</a:t>
            </a:r>
            <a:r>
              <a:rPr lang="en-GB" sz="2000" i="1" dirty="0" smtClean="0"/>
              <a:t>/us </a:t>
            </a:r>
            <a:r>
              <a:rPr lang="en-GB" sz="2000" i="1" dirty="0" err="1" smtClean="0">
                <a:solidFill>
                  <a:srgbClr val="FFC000"/>
                </a:solidFill>
              </a:rPr>
              <a:t>Emer</a:t>
            </a:r>
            <a:r>
              <a:rPr lang="en-GB" sz="2000" i="1" dirty="0" smtClean="0">
                <a:solidFill>
                  <a:srgbClr val="FFC000"/>
                </a:solidFill>
              </a:rPr>
              <a:t>(</a:t>
            </a:r>
            <a:r>
              <a:rPr lang="en-GB" sz="2000" i="1" dirty="0" err="1" smtClean="0">
                <a:solidFill>
                  <a:srgbClr val="FFC000"/>
                </a:solidFill>
              </a:rPr>
              <a:t>ita</a:t>
            </a:r>
            <a:r>
              <a:rPr lang="en-GB" sz="2000" i="1" dirty="0" smtClean="0">
                <a:solidFill>
                  <a:srgbClr val="FFC000"/>
                </a:solidFill>
              </a:rPr>
              <a:t>) Aug(</a:t>
            </a:r>
            <a:r>
              <a:rPr lang="en-GB" sz="2000" i="1" dirty="0" err="1" smtClean="0">
                <a:solidFill>
                  <a:srgbClr val="FFC000"/>
                </a:solidFill>
              </a:rPr>
              <a:t>usta</a:t>
            </a:r>
            <a:r>
              <a:rPr lang="en-GB" sz="2000" i="1" dirty="0" smtClean="0">
                <a:solidFill>
                  <a:srgbClr val="FFC000"/>
                </a:solidFill>
              </a:rPr>
              <a:t>)</a:t>
            </a:r>
            <a:r>
              <a:rPr lang="en-GB" sz="2000" i="1" dirty="0" smtClean="0"/>
              <a:t> / </a:t>
            </a:r>
            <a:r>
              <a:rPr lang="en-GB" sz="2000" i="1" dirty="0" err="1" smtClean="0">
                <a:solidFill>
                  <a:srgbClr val="00B0F0"/>
                </a:solidFill>
              </a:rPr>
              <a:t>optio</a:t>
            </a:r>
            <a:r>
              <a:rPr lang="en-GB" sz="2000" i="1" dirty="0" smtClean="0"/>
              <a:t> l</a:t>
            </a:r>
            <a:r>
              <a:rPr lang="en-GB" sz="2000" i="1" dirty="0" smtClean="0">
                <a:solidFill>
                  <a:srgbClr val="FFFF00"/>
                </a:solidFill>
              </a:rPr>
              <a:t>eg(</a:t>
            </a:r>
            <a:r>
              <a:rPr lang="en-GB" sz="2000" i="1" dirty="0" err="1" smtClean="0">
                <a:solidFill>
                  <a:srgbClr val="FFFF00"/>
                </a:solidFill>
              </a:rPr>
              <a:t>ionis</a:t>
            </a:r>
            <a:r>
              <a:rPr lang="en-GB" sz="2000" i="1" dirty="0" smtClean="0">
                <a:solidFill>
                  <a:srgbClr val="FFFF00"/>
                </a:solidFill>
              </a:rPr>
              <a:t>) XX / V(</a:t>
            </a:r>
            <a:r>
              <a:rPr lang="en-GB" sz="2000" i="1" dirty="0" err="1" smtClean="0">
                <a:solidFill>
                  <a:srgbClr val="FFFF00"/>
                </a:solidFill>
              </a:rPr>
              <a:t>aleriae</a:t>
            </a:r>
            <a:r>
              <a:rPr lang="en-GB" sz="2000" i="1" dirty="0" smtClean="0">
                <a:solidFill>
                  <a:srgbClr val="FFFF00"/>
                </a:solidFill>
              </a:rPr>
              <a:t>) V(</a:t>
            </a:r>
            <a:r>
              <a:rPr lang="en-GB" sz="2000" i="1" dirty="0" err="1" smtClean="0">
                <a:solidFill>
                  <a:srgbClr val="FFFF00"/>
                </a:solidFill>
              </a:rPr>
              <a:t>ictricis</a:t>
            </a:r>
            <a:r>
              <a:rPr lang="en-GB" sz="2000" i="1" dirty="0" smtClean="0">
                <a:solidFill>
                  <a:srgbClr val="FFFF00"/>
                </a:solidFill>
              </a:rPr>
              <a:t>)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st</a:t>
            </a:r>
            <a:r>
              <a:rPr lang="en-GB" sz="2000" i="1" dirty="0" smtClean="0"/>
              <a:t>(</a:t>
            </a:r>
            <a:r>
              <a:rPr lang="en-GB" sz="2000" i="1" dirty="0" err="1" smtClean="0"/>
              <a:t>i</a:t>
            </a:r>
            <a:r>
              <a:rPr lang="en-GB" sz="2000" i="1" dirty="0" smtClean="0"/>
              <a:t>)p(</a:t>
            </a:r>
            <a:r>
              <a:rPr lang="en-GB" sz="2000" i="1" dirty="0" err="1" smtClean="0"/>
              <a:t>endiorum</a:t>
            </a:r>
            <a:r>
              <a:rPr lang="en-GB" sz="2000" i="1" dirty="0" smtClean="0"/>
              <a:t>) XV </a:t>
            </a:r>
            <a:r>
              <a:rPr lang="en-GB" sz="2000" i="1" dirty="0" err="1" smtClean="0"/>
              <a:t>vix</a:t>
            </a:r>
            <a:r>
              <a:rPr lang="en-GB" sz="2000" i="1" dirty="0" smtClean="0"/>
              <a:t>(it) / an(</a:t>
            </a:r>
            <a:r>
              <a:rPr lang="en-GB" sz="2000" i="1" dirty="0" err="1" smtClean="0"/>
              <a:t>nos</a:t>
            </a:r>
            <a:r>
              <a:rPr lang="en-GB" sz="2000" i="1" dirty="0" smtClean="0"/>
              <a:t>) XXXIIII / h(</a:t>
            </a:r>
            <a:r>
              <a:rPr lang="en-GB" sz="2000" i="1" dirty="0" err="1" smtClean="0"/>
              <a:t>eres</a:t>
            </a:r>
            <a:r>
              <a:rPr lang="en-GB" sz="2000" i="1" dirty="0" smtClean="0"/>
              <a:t>) f(</a:t>
            </a:r>
            <a:r>
              <a:rPr lang="en-GB" sz="2000" i="1" dirty="0" err="1" smtClean="0"/>
              <a:t>aciendum</a:t>
            </a:r>
            <a:r>
              <a:rPr lang="en-GB" sz="2000" i="1" dirty="0" smtClean="0"/>
              <a:t>) c(</a:t>
            </a:r>
            <a:r>
              <a:rPr lang="en-GB" sz="2000" i="1" dirty="0" err="1" smtClean="0"/>
              <a:t>uravit</a:t>
            </a:r>
            <a:r>
              <a:rPr lang="en-GB" sz="2000" i="1" dirty="0" smtClean="0"/>
              <a:t>).</a:t>
            </a:r>
            <a:endParaRPr lang="en-GB" sz="2000" i="1" dirty="0"/>
          </a:p>
        </p:txBody>
      </p:sp>
      <p:sp>
        <p:nvSpPr>
          <p:cNvPr id="9" name="Textfeld 7"/>
          <p:cNvSpPr txBox="1"/>
          <p:nvPr/>
        </p:nvSpPr>
        <p:spPr>
          <a:xfrm>
            <a:off x="2771800" y="3349441"/>
            <a:ext cx="2736304" cy="1015663"/>
          </a:xfrm>
          <a:prstGeom prst="rect">
            <a:avLst/>
          </a:prstGeom>
          <a:solidFill>
            <a:schemeClr val="bg1">
              <a:lumMod val="85000"/>
              <a:lumOff val="15000"/>
              <a:alpha val="55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 smtClean="0">
                <a:solidFill>
                  <a:srgbClr val="FFC000"/>
                </a:solidFill>
              </a:rPr>
              <a:t>Mérida (Spain), founded in 25 B.C. by Augustus</a:t>
            </a:r>
            <a:endParaRPr lang="en-GB" sz="2000" dirty="0"/>
          </a:p>
        </p:txBody>
      </p:sp>
      <p:sp>
        <p:nvSpPr>
          <p:cNvPr id="10" name="Textfeld 8"/>
          <p:cNvSpPr txBox="1"/>
          <p:nvPr/>
        </p:nvSpPr>
        <p:spPr>
          <a:xfrm>
            <a:off x="3707904" y="1961545"/>
            <a:ext cx="2736304" cy="1323439"/>
          </a:xfrm>
          <a:prstGeom prst="rect">
            <a:avLst/>
          </a:prstGeom>
          <a:solidFill>
            <a:schemeClr val="bg1">
              <a:lumMod val="85000"/>
              <a:lumOff val="15000"/>
              <a:alpha val="55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 err="1" smtClean="0">
                <a:solidFill>
                  <a:srgbClr val="00B0F0"/>
                </a:solidFill>
              </a:rPr>
              <a:t>optio</a:t>
            </a:r>
            <a:r>
              <a:rPr lang="en-GB" sz="2000" dirty="0" smtClean="0">
                <a:solidFill>
                  <a:srgbClr val="00B0F0"/>
                </a:solidFill>
              </a:rPr>
              <a:t>: 2</a:t>
            </a:r>
            <a:r>
              <a:rPr lang="en-GB" sz="2000" baseline="30000" dirty="0" smtClean="0">
                <a:solidFill>
                  <a:srgbClr val="00B0F0"/>
                </a:solidFill>
              </a:rPr>
              <a:t>nd</a:t>
            </a:r>
            <a:r>
              <a:rPr lang="en-GB" sz="2000" dirty="0" smtClean="0">
                <a:solidFill>
                  <a:srgbClr val="00B0F0"/>
                </a:solidFill>
              </a:rPr>
              <a:t> in command of a century; also more specialised duties (=“lieutenant”)</a:t>
            </a: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11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7183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7" descr="http://db.edcs.eu/epigr/bilder/$RIB_0049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484784"/>
            <a:ext cx="2592288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Inhaltsplatzhalter 2"/>
          <p:cNvSpPr>
            <a:spLocks noGrp="1"/>
          </p:cNvSpPr>
          <p:nvPr>
            <p:ph idx="4294967295"/>
          </p:nvPr>
        </p:nvSpPr>
        <p:spPr>
          <a:xfrm>
            <a:off x="35496" y="1196752"/>
            <a:ext cx="7467600" cy="3600400"/>
          </a:xfrm>
          <a:prstGeom prst="rect">
            <a:avLst/>
          </a:prstGeom>
        </p:spPr>
        <p:txBody>
          <a:bodyPr/>
          <a:lstStyle/>
          <a:p>
            <a:r>
              <a:rPr lang="en-GB" b="1" dirty="0" smtClean="0"/>
              <a:t>INSCRIPTIONS: RARELY FOUND </a:t>
            </a:r>
            <a:r>
              <a:rPr lang="en-GB" b="1" i="1" dirty="0" smtClean="0"/>
              <a:t>IN SITU</a:t>
            </a:r>
            <a:endParaRPr lang="en-GB" dirty="0"/>
          </a:p>
        </p:txBody>
      </p:sp>
      <p:sp>
        <p:nvSpPr>
          <p:cNvPr id="11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Funerary inscriptions</a:t>
            </a:r>
            <a:endParaRPr lang="en-GB" dirty="0"/>
          </a:p>
        </p:txBody>
      </p:sp>
      <p:pic>
        <p:nvPicPr>
          <p:cNvPr id="12" name="Picture 4" descr="C:\Eigene Dateien\TEACHING MATERIAL\EINFÜHRUNG ALTE GESCHICHTE\Epigraphik\Cerrione BI necropoli QSAP 14 p23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3921281" cy="508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Box 5"/>
          <p:cNvSpPr txBox="1">
            <a:spLocks noChangeArrowheads="1"/>
          </p:cNvSpPr>
          <p:nvPr/>
        </p:nvSpPr>
        <p:spPr bwMode="auto">
          <a:xfrm>
            <a:off x="1663980" y="6021288"/>
            <a:ext cx="2743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r">
              <a:spcBef>
                <a:spcPct val="50000"/>
              </a:spcBef>
              <a:buFontTx/>
              <a:buNone/>
            </a:pPr>
            <a:r>
              <a:rPr kumimoji="0" lang="en-US" altLang="en-US" sz="2000" dirty="0">
                <a:solidFill>
                  <a:srgbClr val="FFFF00"/>
                </a:solidFill>
              </a:rPr>
              <a:t> </a:t>
            </a:r>
            <a:r>
              <a:rPr kumimoji="0" lang="en-US" altLang="en-US" sz="2000" dirty="0" err="1">
                <a:solidFill>
                  <a:srgbClr val="FFFF00"/>
                </a:solidFill>
              </a:rPr>
              <a:t>Cerrione</a:t>
            </a:r>
            <a:r>
              <a:rPr kumimoji="0" lang="en-US" altLang="en-US" sz="2000" dirty="0">
                <a:solidFill>
                  <a:srgbClr val="FFFF00"/>
                </a:solidFill>
              </a:rPr>
              <a:t> (VC)</a:t>
            </a:r>
          </a:p>
        </p:txBody>
      </p:sp>
    </p:spTree>
    <p:extLst>
      <p:ext uri="{BB962C8B-B14F-4D97-AF65-F5344CB8AC3E}">
        <p14:creationId xmlns:p14="http://schemas.microsoft.com/office/powerpoint/2010/main" val="30866149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Inscriptions as a source FOR…</a:t>
            </a:r>
            <a:endParaRPr lang="en-GB" dirty="0"/>
          </a:p>
        </p:txBody>
      </p:sp>
      <p:sp>
        <p:nvSpPr>
          <p:cNvPr id="4" name="Text Box 3"/>
          <p:cNvSpPr txBox="1">
            <a:spLocks noGrp="1" noChangeArrowheads="1"/>
          </p:cNvSpPr>
          <p:nvPr>
            <p:ph sz="quarter" idx="13"/>
          </p:nvPr>
        </p:nvSpPr>
        <p:spPr bwMode="auto">
          <a:xfrm>
            <a:off x="609600" y="1340768"/>
            <a:ext cx="7924800" cy="363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kumimoji="0" lang="en-US" altLang="en-US" sz="2000" dirty="0" smtClean="0"/>
              <a:t>Social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/>
              <a:t>Religious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/>
              <a:t>Cultural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/>
              <a:t>Economic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/>
              <a:t>Legal &amp; constitutional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/>
              <a:t>Political events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/>
              <a:t>Everyday life</a:t>
            </a:r>
          </a:p>
        </p:txBody>
      </p:sp>
      <p:pic>
        <p:nvPicPr>
          <p:cNvPr id="6" name="Picture 57" descr="http://db.edcs.eu/epigr/bilder/$RIB_0049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484784"/>
            <a:ext cx="2592288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3"/>
          <p:cNvSpPr txBox="1">
            <a:spLocks noChangeArrowheads="1"/>
          </p:cNvSpPr>
          <p:nvPr/>
        </p:nvSpPr>
        <p:spPr bwMode="auto">
          <a:xfrm rot="1004047">
            <a:off x="3745399" y="1727968"/>
            <a:ext cx="4429980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0" lang="en-US" altLang="en-US" sz="2000" dirty="0" smtClean="0"/>
              <a:t>Culture, identity, language of different (elite, </a:t>
            </a:r>
            <a:r>
              <a:rPr kumimoji="0" lang="en-US" altLang="en-US" sz="2000" dirty="0" err="1" smtClean="0"/>
              <a:t>subelite</a:t>
            </a:r>
            <a:r>
              <a:rPr kumimoji="0" lang="en-US" altLang="en-US" sz="2000" dirty="0" smtClean="0"/>
              <a:t>, </a:t>
            </a:r>
            <a:r>
              <a:rPr kumimoji="0" lang="en-US" altLang="en-US" sz="2000" dirty="0" err="1" smtClean="0"/>
              <a:t>marginalised</a:t>
            </a:r>
            <a:r>
              <a:rPr kumimoji="0" lang="en-US" altLang="en-US" sz="2000" dirty="0" smtClean="0"/>
              <a:t> subaltern) ‘classes’ of society, both in cities and rural areas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 rot="1004047">
            <a:off x="2842516" y="4199798"/>
            <a:ext cx="442998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0" lang="en-US" altLang="en-US" sz="2000" dirty="0" smtClean="0"/>
              <a:t>treaties, laws, charters,…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 rot="1004047">
            <a:off x="1151424" y="5269956"/>
            <a:ext cx="442998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rtlCol="0">
            <a:sp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 spc="30" baseline="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 pitchFamily="34" charset="0"/>
              <a:buChar char="•"/>
              <a:defRPr kumimoji="1" sz="3000" kern="1200">
                <a:solidFill>
                  <a:schemeClr val="tx1"/>
                </a:solidFill>
                <a:latin typeface="Tahoma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kumimoji="0" lang="en-US" altLang="en-US" sz="2000" dirty="0" smtClean="0"/>
              <a:t>e.g. graffiti from Pompeii</a:t>
            </a:r>
          </a:p>
        </p:txBody>
      </p:sp>
    </p:spTree>
    <p:extLst>
      <p:ext uri="{BB962C8B-B14F-4D97-AF65-F5344CB8AC3E}">
        <p14:creationId xmlns:p14="http://schemas.microsoft.com/office/powerpoint/2010/main" val="35597752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75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75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53752"/>
            <a:ext cx="7924800" cy="1143000"/>
          </a:xfrm>
        </p:spPr>
        <p:txBody>
          <a:bodyPr/>
          <a:lstStyle/>
          <a:p>
            <a:r>
              <a:rPr lang="en-GB" dirty="0" smtClean="0"/>
              <a:t>Inscriptions as a source FOR…</a:t>
            </a:r>
            <a:endParaRPr lang="en-GB" dirty="0"/>
          </a:p>
        </p:txBody>
      </p:sp>
      <p:sp>
        <p:nvSpPr>
          <p:cNvPr id="5" name="Text Box 3"/>
          <p:cNvSpPr txBox="1">
            <a:spLocks noGrp="1" noChangeArrowheads="1"/>
          </p:cNvSpPr>
          <p:nvPr>
            <p:ph sz="quarter" idx="13"/>
          </p:nvPr>
        </p:nvSpPr>
        <p:spPr bwMode="auto">
          <a:xfrm>
            <a:off x="609600" y="1340768"/>
            <a:ext cx="7924800" cy="363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kumimoji="0" lang="en-US" altLang="en-US" sz="2000" dirty="0" smtClean="0">
                <a:solidFill>
                  <a:srgbClr val="FFC000"/>
                </a:solidFill>
              </a:rPr>
              <a:t>Social</a:t>
            </a:r>
            <a:r>
              <a:rPr kumimoji="0" lang="en-US" altLang="en-US" sz="2000" dirty="0" smtClean="0">
                <a:solidFill>
                  <a:schemeClr val="tx1">
                    <a:lumMod val="75000"/>
                  </a:schemeClr>
                </a:solidFill>
              </a:rPr>
              <a:t>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>
                <a:solidFill>
                  <a:schemeClr val="tx1">
                    <a:lumMod val="75000"/>
                  </a:schemeClr>
                </a:solidFill>
              </a:rPr>
              <a:t>Religious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>
                <a:solidFill>
                  <a:schemeClr val="tx1">
                    <a:lumMod val="75000"/>
                  </a:schemeClr>
                </a:solidFill>
              </a:rPr>
              <a:t>Cultural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>
                <a:solidFill>
                  <a:srgbClr val="FFC000"/>
                </a:solidFill>
              </a:rPr>
              <a:t>Economic</a:t>
            </a:r>
            <a:r>
              <a:rPr kumimoji="0" lang="en-US" altLang="en-US" sz="2000" dirty="0" smtClean="0">
                <a:solidFill>
                  <a:schemeClr val="tx1">
                    <a:lumMod val="75000"/>
                  </a:schemeClr>
                </a:solidFill>
              </a:rPr>
              <a:t>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>
                <a:solidFill>
                  <a:schemeClr val="tx1">
                    <a:lumMod val="75000"/>
                  </a:schemeClr>
                </a:solidFill>
              </a:rPr>
              <a:t>Legal &amp; constitutional history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>
                <a:solidFill>
                  <a:schemeClr val="tx1">
                    <a:lumMod val="75000"/>
                  </a:schemeClr>
                </a:solidFill>
              </a:rPr>
              <a:t>Political events</a:t>
            </a:r>
          </a:p>
          <a:p>
            <a:pPr>
              <a:spcBef>
                <a:spcPct val="50000"/>
              </a:spcBef>
            </a:pPr>
            <a:r>
              <a:rPr kumimoji="0" lang="en-US" altLang="en-US" sz="2000" dirty="0" smtClean="0">
                <a:solidFill>
                  <a:schemeClr val="tx1">
                    <a:lumMod val="75000"/>
                  </a:schemeClr>
                </a:solidFill>
              </a:rPr>
              <a:t>Everyday life</a:t>
            </a: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3203848" y="1189196"/>
            <a:ext cx="5940152" cy="550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kumimoji="0" lang="en-US" altLang="en-US" sz="1600" b="1" u="sng" dirty="0" smtClean="0">
                <a:latin typeface="Arial" pitchFamily="34" charset="0"/>
              </a:rPr>
              <a:t>Profession</a:t>
            </a:r>
            <a:r>
              <a:rPr kumimoji="0" lang="en-US" altLang="en-US" sz="1600" b="1" u="sng" dirty="0">
                <a:latin typeface="Arial" pitchFamily="34" charset="0"/>
              </a:rPr>
              <a:t>	</a:t>
            </a:r>
            <a:r>
              <a:rPr kumimoji="0" lang="en-US" altLang="en-US" sz="1600" b="1" u="sng" dirty="0" smtClean="0">
                <a:latin typeface="Arial" pitchFamily="34" charset="0"/>
              </a:rPr>
              <a:t>Personal Name        </a:t>
            </a:r>
            <a:endParaRPr kumimoji="0" lang="en-US" altLang="en-US" sz="1600" b="1" u="sng" dirty="0">
              <a:latin typeface="Arial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kumimoji="0" lang="en-US" altLang="en-US" sz="1600" b="1" dirty="0">
                <a:latin typeface="Arial" pitchFamily="34" charset="0"/>
              </a:rPr>
              <a:t>negotiator		</a:t>
            </a:r>
            <a:r>
              <a:rPr kumimoji="0" lang="it-IT" altLang="en-US" sz="1600" b="1" dirty="0">
                <a:latin typeface="Arial" pitchFamily="34" charset="0"/>
              </a:rPr>
              <a:t>-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merkator vinarius	M. Lucretius Chrestus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vestiarius 	</a:t>
            </a:r>
            <a:r>
              <a:rPr kumimoji="0" lang="it-IT" altLang="en-US" sz="1600" b="1" dirty="0" smtClean="0">
                <a:latin typeface="Arial" pitchFamily="34" charset="0"/>
              </a:rPr>
              <a:t>Sulpicius </a:t>
            </a:r>
            <a:r>
              <a:rPr kumimoji="0" lang="it-IT" altLang="en-US" sz="1600" b="1" dirty="0">
                <a:latin typeface="Arial" pitchFamily="34" charset="0"/>
              </a:rPr>
              <a:t>Fuscus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fr-FR" altLang="en-US" sz="1600" b="1" dirty="0">
                <a:latin typeface="Arial" pitchFamily="34" charset="0"/>
              </a:rPr>
              <a:t>“		</a:t>
            </a:r>
            <a:r>
              <a:rPr kumimoji="0" lang="fr-FR" altLang="en-US" sz="1600" b="1" dirty="0" err="1">
                <a:latin typeface="Arial" pitchFamily="34" charset="0"/>
              </a:rPr>
              <a:t>Petronius</a:t>
            </a:r>
            <a:r>
              <a:rPr kumimoji="0" lang="fr-FR" altLang="en-US" sz="1600" b="1" dirty="0">
                <a:latin typeface="Arial" pitchFamily="34" charset="0"/>
              </a:rPr>
              <a:t> </a:t>
            </a:r>
            <a:r>
              <a:rPr kumimoji="0" lang="fr-FR" altLang="en-US" sz="1600" b="1" dirty="0" err="1">
                <a:latin typeface="Arial" pitchFamily="34" charset="0"/>
              </a:rPr>
              <a:t>Quartus</a:t>
            </a:r>
            <a:r>
              <a:rPr kumimoji="0" lang="fr-FR" altLang="en-US" sz="1600" b="1" dirty="0">
                <a:latin typeface="Arial" pitchFamily="34" charset="0"/>
              </a:rPr>
              <a:t>  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vestiarius </a:t>
            </a:r>
            <a:r>
              <a:rPr kumimoji="0" lang="it-IT" altLang="en-US" sz="1600" b="1" dirty="0" smtClean="0">
                <a:latin typeface="Arial" pitchFamily="34" charset="0"/>
              </a:rPr>
              <a:t>tenuarius   </a:t>
            </a:r>
            <a:r>
              <a:rPr kumimoji="0" lang="en-GB" altLang="en-US" sz="1600" b="1" dirty="0" smtClean="0">
                <a:latin typeface="Arial" pitchFamily="34" charset="0"/>
              </a:rPr>
              <a:t>M(</a:t>
            </a:r>
            <a:r>
              <a:rPr kumimoji="0" lang="en-GB" altLang="en-US" sz="1600" b="1" dirty="0" err="1" smtClean="0">
                <a:latin typeface="Arial" pitchFamily="34" charset="0"/>
              </a:rPr>
              <a:t>arcus</a:t>
            </a:r>
            <a:r>
              <a:rPr kumimoji="0" lang="en-GB" altLang="en-US" sz="1600" b="1" dirty="0">
                <a:latin typeface="Arial" pitchFamily="34" charset="0"/>
              </a:rPr>
              <a:t>) </a:t>
            </a:r>
            <a:r>
              <a:rPr kumimoji="0" lang="en-GB" altLang="en-US" sz="1600" b="1" dirty="0" err="1">
                <a:latin typeface="Arial" pitchFamily="34" charset="0"/>
              </a:rPr>
              <a:t>Attius</a:t>
            </a:r>
            <a:r>
              <a:rPr kumimoji="0" lang="en-GB" altLang="en-US" sz="1600" b="1" dirty="0">
                <a:latin typeface="Arial" pitchFamily="34" charset="0"/>
              </a:rPr>
              <a:t> </a:t>
            </a:r>
            <a:r>
              <a:rPr kumimoji="0" lang="en-GB" altLang="en-US" sz="1600" b="1" dirty="0" err="1">
                <a:latin typeface="Arial" pitchFamily="34" charset="0"/>
              </a:rPr>
              <a:t>Patrobius</a:t>
            </a:r>
            <a:r>
              <a:rPr kumimoji="0" lang="en-GB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en-GB" altLang="en-US" sz="1600" b="1" dirty="0" err="1">
                <a:latin typeface="Arial" pitchFamily="34" charset="0"/>
              </a:rPr>
              <a:t>materiarius</a:t>
            </a:r>
            <a:r>
              <a:rPr kumimoji="0" lang="en-GB" altLang="en-US" sz="1600" b="1" dirty="0">
                <a:latin typeface="Arial" pitchFamily="34" charset="0"/>
              </a:rPr>
              <a:t> 	</a:t>
            </a:r>
            <a:r>
              <a:rPr kumimoji="0" lang="en-GB" altLang="en-US" sz="1600" b="1" u="sng" dirty="0" err="1">
                <a:latin typeface="Arial" pitchFamily="34" charset="0"/>
              </a:rPr>
              <a:t>libertus</a:t>
            </a:r>
            <a:r>
              <a:rPr kumimoji="0" lang="en-GB" altLang="en-US" sz="1600" b="1" dirty="0">
                <a:latin typeface="Arial" pitchFamily="34" charset="0"/>
              </a:rPr>
              <a:t>: </a:t>
            </a:r>
            <a:r>
              <a:rPr kumimoji="0" lang="en-GB" altLang="en-US" sz="1600" b="1" dirty="0" err="1">
                <a:latin typeface="Arial" pitchFamily="34" charset="0"/>
              </a:rPr>
              <a:t>Curtius</a:t>
            </a:r>
            <a:r>
              <a:rPr kumimoji="0" lang="en-GB" altLang="en-US" sz="1600" b="1" dirty="0">
                <a:latin typeface="Arial" pitchFamily="34" charset="0"/>
              </a:rPr>
              <a:t> Valens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marmorarius	Q. Varius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fr-FR" altLang="en-US" sz="1600" b="1" dirty="0" err="1">
                <a:latin typeface="Arial" pitchFamily="34" charset="0"/>
              </a:rPr>
              <a:t>refector</a:t>
            </a:r>
            <a:r>
              <a:rPr kumimoji="0" lang="fr-FR" altLang="en-US" sz="1600" b="1" dirty="0">
                <a:latin typeface="Arial" pitchFamily="34" charset="0"/>
              </a:rPr>
              <a:t> </a:t>
            </a:r>
            <a:r>
              <a:rPr kumimoji="0" lang="fr-FR" altLang="en-US" sz="1600" b="1" dirty="0" err="1" smtClean="0">
                <a:latin typeface="Arial" pitchFamily="34" charset="0"/>
              </a:rPr>
              <a:t>pectinarius</a:t>
            </a:r>
            <a:r>
              <a:rPr kumimoji="0" lang="fr-FR" altLang="en-US" sz="1600" b="1" dirty="0" smtClean="0">
                <a:latin typeface="Arial" pitchFamily="34" charset="0"/>
              </a:rPr>
              <a:t>  </a:t>
            </a:r>
            <a:r>
              <a:rPr kumimoji="0" lang="fr-FR" altLang="en-US" sz="1600" b="1" dirty="0" err="1" smtClean="0">
                <a:latin typeface="Arial" pitchFamily="34" charset="0"/>
              </a:rPr>
              <a:t>Valerius</a:t>
            </a:r>
            <a:r>
              <a:rPr kumimoji="0" lang="fr-FR" altLang="en-US" sz="1600" b="1" dirty="0" smtClean="0">
                <a:latin typeface="Arial" pitchFamily="34" charset="0"/>
              </a:rPr>
              <a:t> </a:t>
            </a:r>
            <a:r>
              <a:rPr kumimoji="0" lang="fr-FR" altLang="en-US" sz="1600" b="1" dirty="0" err="1">
                <a:latin typeface="Arial" pitchFamily="34" charset="0"/>
              </a:rPr>
              <a:t>Placidus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dispensator	Urbanus Aponi (</a:t>
            </a:r>
            <a:r>
              <a:rPr kumimoji="0" lang="it-IT" altLang="en-US" sz="1600" b="1" u="sng" dirty="0">
                <a:latin typeface="Arial" pitchFamily="34" charset="0"/>
              </a:rPr>
              <a:t>seruus</a:t>
            </a:r>
            <a:r>
              <a:rPr kumimoji="0" lang="it-IT" altLang="en-US" sz="1600" b="1" dirty="0">
                <a:latin typeface="Arial" pitchFamily="34" charset="0"/>
              </a:rPr>
              <a:t>)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medicus	</a:t>
            </a:r>
            <a:r>
              <a:rPr lang="fr-FR" altLang="en-US" sz="1600" b="1" dirty="0">
                <a:latin typeface="Arial" pitchFamily="34" charset="0"/>
              </a:rPr>
              <a:t>	</a:t>
            </a:r>
            <a:r>
              <a:rPr kumimoji="0" lang="fr-FR" altLang="en-US" sz="1600" b="1" dirty="0">
                <a:latin typeface="Arial" pitchFamily="34" charset="0"/>
              </a:rPr>
              <a:t>C. </a:t>
            </a:r>
            <a:r>
              <a:rPr kumimoji="0" lang="fr-FR" altLang="en-US" sz="1600" b="1" dirty="0" err="1">
                <a:latin typeface="Arial" pitchFamily="34" charset="0"/>
              </a:rPr>
              <a:t>Quintius</a:t>
            </a:r>
            <a:r>
              <a:rPr kumimoji="0" lang="fr-FR" altLang="en-US" sz="1600" b="1" dirty="0">
                <a:latin typeface="Arial" pitchFamily="34" charset="0"/>
              </a:rPr>
              <a:t> </a:t>
            </a:r>
            <a:r>
              <a:rPr kumimoji="0" lang="fr-FR" altLang="en-US" sz="1600" b="1" dirty="0" err="1">
                <a:latin typeface="Arial" pitchFamily="34" charset="0"/>
              </a:rPr>
              <a:t>Abascantus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en-GB" altLang="en-US" sz="1600" b="1" dirty="0" err="1" smtClean="0">
                <a:latin typeface="Arial" pitchFamily="34" charset="0"/>
              </a:rPr>
              <a:t>medicus</a:t>
            </a:r>
            <a:r>
              <a:rPr kumimoji="0" lang="en-GB" altLang="en-US" sz="1600" b="1" dirty="0">
                <a:latin typeface="Arial" pitchFamily="34" charset="0"/>
              </a:rPr>
              <a:t>	</a:t>
            </a:r>
            <a:r>
              <a:rPr lang="en-GB" altLang="en-US" sz="1600" b="1" dirty="0">
                <a:latin typeface="Arial" pitchFamily="34" charset="0"/>
              </a:rPr>
              <a:t>	</a:t>
            </a:r>
            <a:r>
              <a:rPr kumimoji="0" lang="en-GB" altLang="en-US" sz="1600" b="1" dirty="0" err="1">
                <a:latin typeface="Arial" pitchFamily="34" charset="0"/>
              </a:rPr>
              <a:t>Acron</a:t>
            </a:r>
            <a:r>
              <a:rPr kumimoji="0" lang="en-GB" altLang="en-US" sz="1600" b="1" dirty="0">
                <a:latin typeface="Arial" pitchFamily="34" charset="0"/>
              </a:rPr>
              <a:t>[---]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medicus Aug[ustano?]  </a:t>
            </a:r>
            <a:r>
              <a:rPr kumimoji="0" lang="en-GB" altLang="en-US" sz="1600" b="1" dirty="0">
                <a:latin typeface="Arial" pitchFamily="34" charset="0"/>
              </a:rPr>
              <a:t>[</a:t>
            </a:r>
            <a:r>
              <a:rPr kumimoji="0" lang="en-GB" altLang="en-US" sz="1600" b="1" dirty="0" err="1">
                <a:latin typeface="Arial" pitchFamily="34" charset="0"/>
              </a:rPr>
              <a:t>Clodius</a:t>
            </a:r>
            <a:r>
              <a:rPr kumimoji="0" lang="en-GB" altLang="en-US" sz="1600" b="1" dirty="0">
                <a:latin typeface="Arial" pitchFamily="34" charset="0"/>
              </a:rPr>
              <a:t>] </a:t>
            </a:r>
            <a:r>
              <a:rPr kumimoji="0" lang="en-GB" altLang="en-US" sz="1600" b="1" dirty="0" err="1">
                <a:latin typeface="Arial" pitchFamily="34" charset="0"/>
              </a:rPr>
              <a:t>Acronus</a:t>
            </a:r>
            <a:r>
              <a:rPr kumimoji="0" lang="en-GB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en-GB" altLang="en-US" sz="1600" b="1" dirty="0" err="1">
                <a:latin typeface="Arial" pitchFamily="34" charset="0"/>
              </a:rPr>
              <a:t>medagogus</a:t>
            </a:r>
            <a:r>
              <a:rPr kumimoji="0" lang="en-GB" altLang="en-US" sz="1600" b="1" dirty="0">
                <a:latin typeface="Arial" pitchFamily="34" charset="0"/>
              </a:rPr>
              <a:t> (</a:t>
            </a:r>
            <a:r>
              <a:rPr kumimoji="0" lang="en-GB" altLang="en-US" sz="1600" b="1" dirty="0" err="1">
                <a:latin typeface="Arial" pitchFamily="34" charset="0"/>
              </a:rPr>
              <a:t>paedagogus</a:t>
            </a:r>
            <a:r>
              <a:rPr kumimoji="0" lang="en-GB" altLang="en-US" sz="1600" b="1" dirty="0">
                <a:latin typeface="Arial" pitchFamily="34" charset="0"/>
              </a:rPr>
              <a:t>?) </a:t>
            </a:r>
            <a:r>
              <a:rPr kumimoji="0" lang="fr-FR" altLang="en-US" sz="1600" b="1" dirty="0">
                <a:latin typeface="Arial" pitchFamily="34" charset="0"/>
              </a:rPr>
              <a:t>Q. </a:t>
            </a:r>
            <a:r>
              <a:rPr kumimoji="0" lang="fr-FR" altLang="en-US" sz="1600" b="1" dirty="0" err="1">
                <a:latin typeface="Arial" pitchFamily="34" charset="0"/>
              </a:rPr>
              <a:t>Atilius</a:t>
            </a:r>
            <a:r>
              <a:rPr kumimoji="0" lang="fr-FR" altLang="en-US" sz="1600" b="1" dirty="0">
                <a:latin typeface="Arial" pitchFamily="34" charset="0"/>
              </a:rPr>
              <a:t> </a:t>
            </a:r>
            <a:r>
              <a:rPr kumimoji="0" lang="fr-FR" altLang="en-US" sz="1600" b="1" dirty="0" err="1">
                <a:latin typeface="Arial" pitchFamily="34" charset="0"/>
              </a:rPr>
              <a:t>Faustus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clavaria / clavarius	</a:t>
            </a:r>
            <a:r>
              <a:rPr kumimoji="0" lang="it-IT" altLang="en-US" sz="1600" b="1" dirty="0" smtClean="0">
                <a:latin typeface="Arial" pitchFamily="34" charset="0"/>
              </a:rPr>
              <a:t> </a:t>
            </a:r>
            <a:r>
              <a:rPr kumimoji="0" lang="it-IT" altLang="en-US" sz="1600" b="1" dirty="0">
                <a:latin typeface="Arial" pitchFamily="34" charset="0"/>
              </a:rPr>
              <a:t> </a:t>
            </a:r>
            <a:r>
              <a:rPr kumimoji="0" lang="it-IT" altLang="en-US" sz="1600" b="1" dirty="0" smtClean="0">
                <a:latin typeface="Arial" pitchFamily="34" charset="0"/>
              </a:rPr>
              <a:t>Cornelia </a:t>
            </a:r>
            <a:r>
              <a:rPr kumimoji="0" lang="it-IT" altLang="en-US" sz="1600" b="1" dirty="0">
                <a:latin typeface="Arial" pitchFamily="34" charset="0"/>
              </a:rPr>
              <a:t>L. </a:t>
            </a:r>
            <a:r>
              <a:rPr kumimoji="0" lang="it-IT" altLang="en-US" sz="1600" b="1" u="sng" dirty="0">
                <a:latin typeface="Arial" pitchFamily="34" charset="0"/>
              </a:rPr>
              <a:t>l(iberta)</a:t>
            </a:r>
            <a:r>
              <a:rPr kumimoji="0" lang="it-IT" altLang="en-US" sz="1600" b="1" dirty="0">
                <a:latin typeface="Arial" pitchFamily="34" charset="0"/>
              </a:rPr>
              <a:t> Venusta, </a:t>
            </a:r>
            <a:r>
              <a:rPr kumimoji="0" lang="it-IT" altLang="en-US" sz="1600" b="1" dirty="0" smtClean="0">
                <a:latin typeface="Arial" pitchFamily="34" charset="0"/>
              </a:rPr>
              <a:t/>
            </a:r>
            <a:br>
              <a:rPr kumimoji="0" lang="it-IT" altLang="en-US" sz="1600" b="1" dirty="0" smtClean="0">
                <a:latin typeface="Arial" pitchFamily="34" charset="0"/>
              </a:rPr>
            </a:br>
            <a:r>
              <a:rPr kumimoji="0" lang="it-IT" altLang="en-US" sz="1600" b="1" dirty="0" smtClean="0">
                <a:latin typeface="Arial" pitchFamily="34" charset="0"/>
              </a:rPr>
              <a:t>		P</a:t>
            </a:r>
            <a:r>
              <a:rPr kumimoji="0" lang="it-IT" altLang="en-US" sz="1600" b="1" dirty="0">
                <a:latin typeface="Arial" pitchFamily="34" charset="0"/>
              </a:rPr>
              <a:t>. </a:t>
            </a:r>
            <a:r>
              <a:rPr kumimoji="0" lang="it-IT" altLang="en-US" sz="1600" b="1" dirty="0" smtClean="0">
                <a:latin typeface="Arial" pitchFamily="34" charset="0"/>
              </a:rPr>
              <a:t>  Aebutius </a:t>
            </a:r>
            <a:r>
              <a:rPr kumimoji="0" lang="it-IT" altLang="en-US" sz="1600" b="1" dirty="0">
                <a:latin typeface="Arial" pitchFamily="34" charset="0"/>
              </a:rPr>
              <a:t>M. f.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en-GB" altLang="en-US" sz="1600" b="1" dirty="0" err="1">
                <a:latin typeface="Arial" pitchFamily="34" charset="0"/>
              </a:rPr>
              <a:t>mensor</a:t>
            </a:r>
            <a:r>
              <a:rPr kumimoji="0" lang="en-GB" altLang="en-US" sz="1600" b="1" dirty="0">
                <a:latin typeface="Arial" pitchFamily="34" charset="0"/>
              </a:rPr>
              <a:t>	</a:t>
            </a:r>
            <a:r>
              <a:rPr lang="fr-FR" altLang="en-US" sz="1600" b="1" dirty="0">
                <a:latin typeface="Arial" pitchFamily="34" charset="0"/>
              </a:rPr>
              <a:t>	</a:t>
            </a:r>
            <a:r>
              <a:rPr kumimoji="0" lang="fr-FR" altLang="en-US" sz="1600" b="1" dirty="0">
                <a:latin typeface="Arial" pitchFamily="34" charset="0"/>
              </a:rPr>
              <a:t>L. </a:t>
            </a:r>
            <a:r>
              <a:rPr kumimoji="0" lang="fr-FR" altLang="en-US" sz="1600" b="1" dirty="0" err="1">
                <a:latin typeface="Arial" pitchFamily="34" charset="0"/>
              </a:rPr>
              <a:t>Aebutius</a:t>
            </a:r>
            <a:r>
              <a:rPr kumimoji="0" lang="fr-FR" altLang="en-US" sz="1600" b="1" dirty="0">
                <a:latin typeface="Arial" pitchFamily="34" charset="0"/>
              </a:rPr>
              <a:t> L. </a:t>
            </a:r>
            <a:r>
              <a:rPr kumimoji="0" lang="fr-FR" altLang="en-US" sz="1600" b="1" u="sng" dirty="0">
                <a:latin typeface="Arial" pitchFamily="34" charset="0"/>
              </a:rPr>
              <a:t>l(</a:t>
            </a:r>
            <a:r>
              <a:rPr kumimoji="0" lang="fr-FR" altLang="en-US" sz="1600" b="1" u="sng" dirty="0" err="1">
                <a:latin typeface="Arial" pitchFamily="34" charset="0"/>
              </a:rPr>
              <a:t>ibertus</a:t>
            </a:r>
            <a:r>
              <a:rPr kumimoji="0" lang="fr-FR" altLang="en-US" sz="1600" b="1" u="sng" dirty="0">
                <a:latin typeface="Arial" pitchFamily="34" charset="0"/>
              </a:rPr>
              <a:t>)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mulio		Rinnius Novicius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en-GB" altLang="en-US" sz="1600" b="1" dirty="0" err="1">
                <a:latin typeface="Arial" pitchFamily="34" charset="0"/>
              </a:rPr>
              <a:t>refector</a:t>
            </a:r>
            <a:r>
              <a:rPr kumimoji="0" lang="en-GB" altLang="en-US" sz="1600" b="1" dirty="0">
                <a:latin typeface="Arial" pitchFamily="34" charset="0"/>
              </a:rPr>
              <a:t> </a:t>
            </a:r>
            <a:r>
              <a:rPr kumimoji="0" lang="en-GB" altLang="en-US" sz="1600" b="1" dirty="0" err="1">
                <a:latin typeface="Arial" pitchFamily="34" charset="0"/>
              </a:rPr>
              <a:t>pectinar</a:t>
            </a:r>
            <a:r>
              <a:rPr kumimoji="0" lang="en-GB" altLang="en-US" sz="1600" b="1" dirty="0">
                <a:latin typeface="Arial" pitchFamily="34" charset="0"/>
              </a:rPr>
              <a:t>(</a:t>
            </a:r>
            <a:r>
              <a:rPr kumimoji="0" lang="en-GB" altLang="en-US" sz="1600" b="1" dirty="0" err="1">
                <a:latin typeface="Arial" pitchFamily="34" charset="0"/>
              </a:rPr>
              <a:t>ius</a:t>
            </a:r>
            <a:r>
              <a:rPr kumimoji="0" lang="en-GB" altLang="en-US" sz="1600" b="1" dirty="0">
                <a:latin typeface="Arial" pitchFamily="34" charset="0"/>
              </a:rPr>
              <a:t>)	</a:t>
            </a:r>
            <a:r>
              <a:rPr kumimoji="0" lang="fr-FR" altLang="en-US" sz="1600" b="1" dirty="0">
                <a:latin typeface="Arial" pitchFamily="34" charset="0"/>
              </a:rPr>
              <a:t>T. </a:t>
            </a:r>
            <a:r>
              <a:rPr kumimoji="0" lang="fr-FR" altLang="en-US" sz="1600" b="1" dirty="0" err="1">
                <a:latin typeface="Arial" pitchFamily="34" charset="0"/>
              </a:rPr>
              <a:t>Valerius</a:t>
            </a:r>
            <a:r>
              <a:rPr kumimoji="0" lang="fr-FR" altLang="en-US" sz="1600" b="1" dirty="0">
                <a:latin typeface="Arial" pitchFamily="34" charset="0"/>
              </a:rPr>
              <a:t> L. f. </a:t>
            </a:r>
            <a:r>
              <a:rPr kumimoji="0" lang="fr-FR" altLang="en-US" sz="1600" b="1" dirty="0" err="1">
                <a:latin typeface="Arial" pitchFamily="34" charset="0"/>
              </a:rPr>
              <a:t>Placidus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sagarius 	</a:t>
            </a:r>
            <a:r>
              <a:rPr lang="it-IT" altLang="en-US" sz="1600" b="1" dirty="0">
                <a:latin typeface="Arial" pitchFamily="34" charset="0"/>
              </a:rPr>
              <a:t>	</a:t>
            </a:r>
            <a:r>
              <a:rPr kumimoji="0" lang="fr-FR" altLang="en-US" sz="1600" b="1" dirty="0" err="1">
                <a:latin typeface="Arial" pitchFamily="34" charset="0"/>
              </a:rPr>
              <a:t>Quintius</a:t>
            </a:r>
            <a:r>
              <a:rPr kumimoji="0" lang="fr-FR" altLang="en-US" sz="1600" b="1" dirty="0">
                <a:latin typeface="Arial" pitchFamily="34" charset="0"/>
              </a:rPr>
              <a:t> </a:t>
            </a:r>
            <a:r>
              <a:rPr kumimoji="0" lang="fr-FR" altLang="en-US" sz="1600" b="1" dirty="0" err="1">
                <a:latin typeface="Arial" pitchFamily="34" charset="0"/>
              </a:rPr>
              <a:t>Quar</a:t>
            </a:r>
            <a:r>
              <a:rPr kumimoji="0" lang="fr-FR" altLang="en-US" sz="1600" b="1" dirty="0">
                <a:latin typeface="Arial" pitchFamily="34" charset="0"/>
              </a:rPr>
              <a:t>[tus]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it-IT" altLang="en-US" sz="1600" b="1" dirty="0">
                <a:latin typeface="Arial" pitchFamily="34" charset="0"/>
              </a:rPr>
              <a:t>salarius?	</a:t>
            </a:r>
            <a:r>
              <a:rPr lang="it-IT" altLang="en-US" sz="1600" b="1" dirty="0">
                <a:latin typeface="Arial" pitchFamily="34" charset="0"/>
              </a:rPr>
              <a:t>	</a:t>
            </a:r>
            <a:r>
              <a:rPr kumimoji="0" lang="fr-FR" altLang="en-US" sz="1600" b="1" dirty="0" err="1">
                <a:latin typeface="Arial" pitchFamily="34" charset="0"/>
              </a:rPr>
              <a:t>Batonus</a:t>
            </a:r>
            <a:r>
              <a:rPr kumimoji="0" lang="fr-FR" altLang="en-US" sz="1600" b="1" dirty="0">
                <a:latin typeface="Arial" pitchFamily="34" charset="0"/>
              </a:rPr>
              <a:t> </a:t>
            </a:r>
            <a:r>
              <a:rPr kumimoji="0" lang="fr-FR" altLang="en-US" sz="1600" b="1" dirty="0" err="1">
                <a:latin typeface="Arial" pitchFamily="34" charset="0"/>
              </a:rPr>
              <a:t>Salarius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kumimoji="0" lang="fr-FR" altLang="en-US" sz="1600" b="1" dirty="0" err="1">
                <a:latin typeface="Arial" pitchFamily="34" charset="0"/>
              </a:rPr>
              <a:t>sutor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  <a:r>
              <a:rPr lang="fr-FR" altLang="en-US" sz="1600" b="1" dirty="0">
                <a:latin typeface="Arial" pitchFamily="34" charset="0"/>
              </a:rPr>
              <a:t>	</a:t>
            </a:r>
            <a:r>
              <a:rPr kumimoji="0" lang="fr-FR" altLang="en-US" sz="1600" b="1" dirty="0">
                <a:latin typeface="Arial" pitchFamily="34" charset="0"/>
              </a:rPr>
              <a:t>C. </a:t>
            </a:r>
            <a:r>
              <a:rPr kumimoji="0" lang="fr-FR" altLang="en-US" sz="1600" b="1" dirty="0" err="1">
                <a:latin typeface="Arial" pitchFamily="34" charset="0"/>
              </a:rPr>
              <a:t>Iul</a:t>
            </a:r>
            <a:r>
              <a:rPr kumimoji="0" lang="fr-FR" altLang="en-US" sz="1600" b="1" dirty="0">
                <a:latin typeface="Arial" pitchFamily="34" charset="0"/>
              </a:rPr>
              <a:t>(</a:t>
            </a:r>
            <a:r>
              <a:rPr kumimoji="0" lang="fr-FR" altLang="en-US" sz="1600" b="1" dirty="0" err="1">
                <a:latin typeface="Arial" pitchFamily="34" charset="0"/>
              </a:rPr>
              <a:t>ius</a:t>
            </a:r>
            <a:r>
              <a:rPr kumimoji="0" lang="fr-FR" altLang="en-US" sz="1600" b="1" dirty="0">
                <a:latin typeface="Arial" pitchFamily="34" charset="0"/>
              </a:rPr>
              <a:t>) </a:t>
            </a:r>
            <a:r>
              <a:rPr kumimoji="0" lang="fr-FR" altLang="en-US" sz="1600" b="1" dirty="0" err="1">
                <a:latin typeface="Arial" pitchFamily="34" charset="0"/>
              </a:rPr>
              <a:t>Trophimus</a:t>
            </a:r>
            <a:r>
              <a:rPr kumimoji="0" lang="fr-FR" altLang="en-US" sz="1600" b="1" dirty="0">
                <a:latin typeface="Arial" pitchFamily="34" charset="0"/>
              </a:rPr>
              <a:t>	</a:t>
            </a:r>
            <a:endParaRPr kumimoji="0" lang="en-US" altLang="en-US" sz="1600" dirty="0"/>
          </a:p>
        </p:txBody>
      </p:sp>
    </p:spTree>
    <p:extLst>
      <p:ext uri="{BB962C8B-B14F-4D97-AF65-F5344CB8AC3E}">
        <p14:creationId xmlns:p14="http://schemas.microsoft.com/office/powerpoint/2010/main" val="6252595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0" y="1268760"/>
            <a:ext cx="91440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2400" dirty="0" smtClean="0"/>
              <a:t>a Roman name</a:t>
            </a:r>
            <a:br>
              <a:rPr kumimoji="0" lang="en-US" sz="2400" dirty="0" smtClean="0"/>
            </a:br>
            <a:r>
              <a:rPr kumimoji="0" lang="en-US" sz="2400" dirty="0" smtClean="0"/>
              <a:t>on inscriptions: we usually find the FULL name</a:t>
            </a:r>
            <a:br>
              <a:rPr kumimoji="0" lang="en-US" sz="2400" dirty="0" smtClean="0"/>
            </a:br>
            <a:r>
              <a:rPr kumimoji="0" lang="en-US" sz="2400" dirty="0" smtClean="0"/>
              <a:t>but not in literature!</a:t>
            </a:r>
            <a:br>
              <a:rPr kumimoji="0" lang="en-US" sz="2400" dirty="0" smtClean="0"/>
            </a:br>
            <a:endParaRPr kumimoji="0" lang="en-US" sz="2400" dirty="0" smtClean="0"/>
          </a:p>
          <a:p>
            <a:pPr marL="914400" lvl="1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sz="2400" dirty="0" smtClean="0"/>
              <a:t> towards the end of the </a:t>
            </a:r>
            <a:r>
              <a:rPr kumimoji="0" lang="en-US" sz="2400" dirty="0" err="1" smtClean="0"/>
              <a:t>Republicm</a:t>
            </a:r>
            <a:r>
              <a:rPr kumimoji="0" lang="en-US" sz="2400" dirty="0" smtClean="0"/>
              <a:t> the TRIA NOMINA became </a:t>
            </a:r>
            <a:br>
              <a:rPr kumimoji="0" lang="en-US" sz="2400" dirty="0" smtClean="0"/>
            </a:br>
            <a:r>
              <a:rPr kumimoji="0" lang="en-US" sz="2400" dirty="0" smtClean="0"/>
              <a:t>common:</a:t>
            </a:r>
            <a:br>
              <a:rPr kumimoji="0" lang="en-US" sz="2400" dirty="0" smtClean="0"/>
            </a:br>
            <a:r>
              <a:rPr kumimoji="0" lang="en-US" sz="2400" dirty="0"/>
              <a:t/>
            </a:r>
            <a:br>
              <a:rPr kumimoji="0" lang="en-US" sz="2400" dirty="0"/>
            </a:br>
            <a:r>
              <a:rPr kumimoji="0" lang="en-US" sz="2400" b="1" dirty="0" smtClean="0">
                <a:solidFill>
                  <a:srgbClr val="FFC000"/>
                </a:solidFill>
              </a:rPr>
              <a:t>praenomen </a:t>
            </a:r>
            <a:r>
              <a:rPr kumimoji="0" lang="en-US" sz="2400" b="1" dirty="0">
                <a:solidFill>
                  <a:srgbClr val="FFC000"/>
                </a:solidFill>
              </a:rPr>
              <a:t>- </a:t>
            </a:r>
            <a:r>
              <a:rPr kumimoji="0" lang="en-US" sz="2400" b="1" dirty="0" err="1">
                <a:solidFill>
                  <a:srgbClr val="FFC000"/>
                </a:solidFill>
              </a:rPr>
              <a:t>nomen</a:t>
            </a:r>
            <a:r>
              <a:rPr kumimoji="0" lang="en-US" sz="2400" b="1" dirty="0">
                <a:solidFill>
                  <a:srgbClr val="FFC000"/>
                </a:solidFill>
              </a:rPr>
              <a:t> </a:t>
            </a:r>
            <a:r>
              <a:rPr kumimoji="0" lang="en-US" sz="2400" b="1" dirty="0" err="1">
                <a:solidFill>
                  <a:srgbClr val="FFC000"/>
                </a:solidFill>
              </a:rPr>
              <a:t>gentilis</a:t>
            </a:r>
            <a:r>
              <a:rPr kumimoji="0" lang="en-US" sz="2400" b="1" dirty="0">
                <a:solidFill>
                  <a:srgbClr val="FFC000"/>
                </a:solidFill>
              </a:rPr>
              <a:t> / gentilicium - cognomen</a:t>
            </a:r>
          </a:p>
          <a:p>
            <a:pPr lvl="2">
              <a:spcBef>
                <a:spcPct val="50000"/>
              </a:spcBef>
              <a:buFontTx/>
              <a:buNone/>
            </a:pPr>
            <a:endParaRPr kumimoji="0" lang="en-US" sz="2400" b="1" dirty="0"/>
          </a:p>
          <a:p>
            <a:pPr lvl="2">
              <a:spcBef>
                <a:spcPct val="50000"/>
              </a:spcBef>
            </a:pPr>
            <a:endParaRPr kumimoji="0" lang="en-US" sz="2400" dirty="0"/>
          </a:p>
          <a:p>
            <a:pPr lvl="4">
              <a:spcBef>
                <a:spcPct val="50000"/>
              </a:spcBef>
            </a:pPr>
            <a:endParaRPr kumimoji="0" lang="en-US" sz="2400" dirty="0"/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112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idx="4294967295"/>
          </p:nvPr>
        </p:nvSpPr>
        <p:spPr>
          <a:xfrm>
            <a:off x="228600" y="1196752"/>
            <a:ext cx="8610600" cy="566124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1900" dirty="0"/>
              <a:t>TRIA NOMINA</a:t>
            </a:r>
          </a:p>
          <a:p>
            <a:pPr algn="ctr">
              <a:buFont typeface="Monotype Sorts" pitchFamily="2" charset="2"/>
              <a:buNone/>
            </a:pPr>
            <a:r>
              <a:rPr lang="en-US" sz="1900" b="1" dirty="0">
                <a:solidFill>
                  <a:srgbClr val="FFC000"/>
                </a:solidFill>
              </a:rPr>
              <a:t>C. IVLIVS CAESAR</a:t>
            </a:r>
          </a:p>
          <a:p>
            <a:r>
              <a:rPr lang="en-US" sz="2400" u="sng" dirty="0" smtClean="0"/>
              <a:t>Common </a:t>
            </a:r>
            <a:r>
              <a:rPr lang="en-US" sz="2400" i="1" u="sng" dirty="0" smtClean="0"/>
              <a:t>praenomen, </a:t>
            </a:r>
            <a:r>
              <a:rPr lang="en-US" sz="2400" i="1" u="sng" dirty="0" err="1" smtClean="0"/>
              <a:t>praenomina</a:t>
            </a:r>
            <a:r>
              <a:rPr lang="en-US" sz="2400" dirty="0" smtClean="0"/>
              <a:t>: 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i="1" dirty="0"/>
              <a:t>C(</a:t>
            </a:r>
            <a:r>
              <a:rPr lang="en-US" sz="2400" i="1" dirty="0" err="1"/>
              <a:t>aius</a:t>
            </a:r>
            <a:r>
              <a:rPr lang="en-US" sz="2400" i="1" dirty="0"/>
              <a:t>), L(</a:t>
            </a:r>
            <a:r>
              <a:rPr lang="en-US" sz="2400" i="1" dirty="0" err="1"/>
              <a:t>ucius</a:t>
            </a:r>
            <a:r>
              <a:rPr lang="en-US" sz="2400" i="1" dirty="0"/>
              <a:t>), M(</a:t>
            </a:r>
            <a:r>
              <a:rPr lang="en-US" sz="2400" i="1" dirty="0" err="1"/>
              <a:t>arcus</a:t>
            </a:r>
            <a:r>
              <a:rPr lang="en-US" sz="2400" i="1" dirty="0"/>
              <a:t>), T(</a:t>
            </a:r>
            <a:r>
              <a:rPr lang="en-US" sz="2400" i="1" dirty="0" err="1"/>
              <a:t>itus</a:t>
            </a:r>
            <a:r>
              <a:rPr lang="en-US" sz="2400" i="1" dirty="0"/>
              <a:t>), Ti(</a:t>
            </a:r>
            <a:r>
              <a:rPr lang="en-US" sz="2400" i="1" dirty="0" err="1"/>
              <a:t>berius</a:t>
            </a:r>
            <a:r>
              <a:rPr lang="en-US" sz="2400" i="1" dirty="0"/>
              <a:t>), </a:t>
            </a:r>
            <a:r>
              <a:rPr lang="en-US" sz="2400" i="1" dirty="0" smtClean="0"/>
              <a:t>P(</a:t>
            </a:r>
            <a:r>
              <a:rPr lang="en-US" sz="2400" i="1" dirty="0" err="1" smtClean="0"/>
              <a:t>ublius</a:t>
            </a:r>
            <a:r>
              <a:rPr lang="en-US" sz="2400" i="1" dirty="0" smtClean="0"/>
              <a:t>), S(</a:t>
            </a:r>
            <a:r>
              <a:rPr lang="en-US" sz="2400" i="1" dirty="0" err="1" smtClean="0"/>
              <a:t>purius</a:t>
            </a:r>
            <a:r>
              <a:rPr lang="en-US" sz="2400" i="1" dirty="0"/>
              <a:t>), … </a:t>
            </a:r>
            <a:r>
              <a:rPr lang="en-US" sz="2400" i="1" dirty="0" smtClean="0"/>
              <a:t/>
            </a:r>
            <a:br>
              <a:rPr lang="en-US" sz="2400" i="1" dirty="0" smtClean="0"/>
            </a:br>
            <a:endParaRPr lang="en-US" sz="2400" i="1" dirty="0"/>
          </a:p>
          <a:p>
            <a:r>
              <a:rPr lang="en-US" sz="2400" i="1" u="sng" dirty="0" err="1" smtClean="0"/>
              <a:t>nomen</a:t>
            </a:r>
            <a:r>
              <a:rPr lang="en-US" sz="2400" i="1" u="sng" dirty="0" smtClean="0"/>
              <a:t> </a:t>
            </a:r>
            <a:r>
              <a:rPr lang="en-US" sz="2400" i="1" u="sng" dirty="0" err="1" smtClean="0"/>
              <a:t>gentilis</a:t>
            </a:r>
            <a:r>
              <a:rPr lang="en-US" sz="2400" dirty="0" smtClean="0"/>
              <a:t>: stem + </a:t>
            </a:r>
            <a:r>
              <a:rPr lang="en-US" sz="2400" i="1" dirty="0" smtClean="0"/>
              <a:t>-</a:t>
            </a:r>
            <a:r>
              <a:rPr lang="en-US" sz="2400" b="1" i="1" dirty="0"/>
              <a:t>ius</a:t>
            </a:r>
            <a:r>
              <a:rPr lang="en-US" sz="2400" dirty="0"/>
              <a:t>:</a:t>
            </a:r>
            <a:r>
              <a:rPr lang="en-US" sz="2400" i="1" dirty="0"/>
              <a:t>  </a:t>
            </a:r>
            <a:r>
              <a:rPr lang="en-US" sz="2400" dirty="0" err="1"/>
              <a:t>Iulius</a:t>
            </a:r>
            <a:r>
              <a:rPr lang="en-US" sz="2400" dirty="0"/>
              <a:t>, Flavius</a:t>
            </a:r>
            <a:r>
              <a:rPr lang="en-US" sz="2400" dirty="0" smtClean="0"/>
              <a:t>, </a:t>
            </a:r>
            <a:r>
              <a:rPr lang="en-US" sz="2400" dirty="0" err="1" smtClean="0"/>
              <a:t>Valerius</a:t>
            </a:r>
            <a:r>
              <a:rPr lang="en-US" sz="2400" dirty="0" smtClean="0"/>
              <a:t>, Aurelius,…</a:t>
            </a:r>
            <a:br>
              <a:rPr lang="en-US" sz="2400" dirty="0" smtClean="0"/>
            </a:br>
            <a:endParaRPr lang="en-US" sz="2400" dirty="0"/>
          </a:p>
          <a:p>
            <a:r>
              <a:rPr lang="en-US" sz="2400" u="sng" dirty="0" smtClean="0"/>
              <a:t>cognomen</a:t>
            </a:r>
            <a:r>
              <a:rPr lang="en-US" sz="2400" dirty="0" smtClean="0"/>
              <a:t> </a:t>
            </a:r>
            <a:r>
              <a:rPr lang="en-US" sz="2400" dirty="0"/>
              <a:t>/ </a:t>
            </a:r>
            <a:r>
              <a:rPr lang="en-US" sz="2400" dirty="0" smtClean="0"/>
              <a:t>surname, nick name</a:t>
            </a:r>
            <a:br>
              <a:rPr lang="en-US" sz="2400" dirty="0" smtClean="0"/>
            </a:br>
            <a:r>
              <a:rPr lang="en-US" sz="2000" dirty="0" smtClean="0"/>
              <a:t>(in Roman families also to distinguish different section of a </a:t>
            </a:r>
            <a:r>
              <a:rPr lang="en-US" sz="2000" i="1" dirty="0" smtClean="0"/>
              <a:t>gens</a:t>
            </a:r>
            <a:r>
              <a:rPr lang="en-US" sz="2000" dirty="0" smtClean="0"/>
              <a:t>)</a:t>
            </a:r>
          </a:p>
          <a:p>
            <a:pPr lvl="1"/>
            <a:r>
              <a:rPr lang="en-US" sz="2000" dirty="0" smtClean="0"/>
              <a:t>since Sulla the cognomen is part of the official name</a:t>
            </a:r>
          </a:p>
          <a:p>
            <a:pPr lvl="2"/>
            <a:r>
              <a:rPr lang="en-US" sz="1800" dirty="0" err="1" smtClean="0"/>
              <a:t>Africanus</a:t>
            </a:r>
            <a:r>
              <a:rPr lang="en-US" sz="1800" dirty="0"/>
              <a:t>, Caesar, </a:t>
            </a:r>
            <a:r>
              <a:rPr lang="en-US" sz="1800" dirty="0" err="1"/>
              <a:t>Octavianus</a:t>
            </a:r>
            <a:r>
              <a:rPr lang="en-US" sz="1800" dirty="0"/>
              <a:t>, Felix, …</a:t>
            </a:r>
          </a:p>
          <a:p>
            <a:pPr lvl="1"/>
            <a:r>
              <a:rPr lang="en-US" sz="2000" dirty="0" smtClean="0"/>
              <a:t>further cognomina: e.g., to commemorate the names of ancestors</a:t>
            </a:r>
          </a:p>
          <a:p>
            <a:pPr lvl="1"/>
            <a:r>
              <a:rPr lang="en-US" sz="2000" i="1" dirty="0" err="1" smtClean="0"/>
              <a:t>signum</a:t>
            </a:r>
            <a:r>
              <a:rPr lang="en-US" sz="2000" i="1" dirty="0" smtClean="0"/>
              <a:t> </a:t>
            </a:r>
            <a:r>
              <a:rPr lang="en-US" sz="2000" i="1" dirty="0"/>
              <a:t>/ qui et </a:t>
            </a:r>
            <a:r>
              <a:rPr lang="en-US" sz="2000" i="1" dirty="0" err="1"/>
              <a:t>vocator</a:t>
            </a:r>
            <a:r>
              <a:rPr lang="en-US" sz="2000" dirty="0"/>
              <a:t> </a:t>
            </a:r>
            <a:r>
              <a:rPr lang="en-US" sz="2000" dirty="0" smtClean="0"/>
              <a:t>   “also known as…”</a:t>
            </a:r>
            <a:endParaRPr lang="en-US" sz="2000" dirty="0"/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3550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0" y="1676400"/>
            <a:ext cx="9144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3200" dirty="0">
                <a:latin typeface="Times New Roman" pitchFamily="18" charset="0"/>
              </a:rPr>
              <a:t>TRIA NOMINA</a:t>
            </a:r>
          </a:p>
          <a:p>
            <a:pPr marL="342900" indent="-342900" algn="ctr">
              <a:buClr>
                <a:schemeClr val="bg2"/>
              </a:buClr>
              <a:buFont typeface="Monotype Sorts" pitchFamily="2" charset="2"/>
              <a:buNone/>
            </a:pP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AVFIDIVS </a:t>
            </a:r>
            <a:r>
              <a:rPr lang="en-US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F. </a:t>
            </a: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ARN RESTITVTVS KARTH</a:t>
            </a:r>
            <a:endParaRPr lang="en-US" sz="3200" b="1" dirty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u="sng" dirty="0" smtClean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u="sng" dirty="0" err="1" smtClean="0">
                <a:latin typeface="Times New Roman" pitchFamily="18" charset="0"/>
              </a:rPr>
              <a:t>filiation</a:t>
            </a:r>
            <a:r>
              <a:rPr lang="en-US" sz="2400" u="sng" dirty="0" smtClean="0">
                <a:latin typeface="Times New Roman" pitchFamily="18" charset="0"/>
              </a:rPr>
              <a:t> </a:t>
            </a:r>
            <a:r>
              <a:rPr lang="en-US" sz="2400" u="sng" dirty="0">
                <a:latin typeface="Times New Roman" pitchFamily="18" charset="0"/>
              </a:rPr>
              <a:t>/ </a:t>
            </a:r>
            <a:r>
              <a:rPr lang="en-US" sz="2400" u="sng" dirty="0" smtClean="0">
                <a:latin typeface="Times New Roman" pitchFamily="18" charset="0"/>
              </a:rPr>
              <a:t>patronymic:</a:t>
            </a:r>
            <a:r>
              <a:rPr lang="en-US" sz="2400" dirty="0" smtClean="0">
                <a:latin typeface="Times New Roman" pitchFamily="18" charset="0"/>
              </a:rPr>
              <a:t> </a:t>
            </a:r>
            <a:br>
              <a:rPr lang="en-US" sz="2400" dirty="0" smtClean="0">
                <a:latin typeface="Times New Roman" pitchFamily="18" charset="0"/>
              </a:rPr>
            </a:br>
            <a:r>
              <a:rPr lang="en-US" sz="2400" dirty="0" smtClean="0">
                <a:latin typeface="Times New Roman" pitchFamily="18" charset="0"/>
              </a:rPr>
              <a:t>e.g. </a:t>
            </a:r>
            <a:r>
              <a:rPr lang="en-US" sz="2400" b="1" dirty="0" smtClean="0">
                <a:latin typeface="Times New Roman" pitchFamily="18" charset="0"/>
              </a:rPr>
              <a:t>C</a:t>
            </a:r>
            <a:r>
              <a:rPr lang="en-US" sz="2400" b="1" dirty="0">
                <a:latin typeface="Times New Roman" pitchFamily="18" charset="0"/>
              </a:rPr>
              <a:t>. F.</a:t>
            </a:r>
            <a:r>
              <a:rPr lang="en-US" sz="2400" dirty="0">
                <a:latin typeface="Times New Roman" pitchFamily="18" charset="0"/>
              </a:rPr>
              <a:t> -&gt; </a:t>
            </a:r>
            <a:r>
              <a:rPr lang="en-US" sz="2400" i="1" dirty="0">
                <a:latin typeface="Times New Roman" pitchFamily="18" charset="0"/>
              </a:rPr>
              <a:t>G(</a:t>
            </a:r>
            <a:r>
              <a:rPr lang="en-US" sz="2400" i="1" dirty="0" err="1">
                <a:latin typeface="Times New Roman" pitchFamily="18" charset="0"/>
              </a:rPr>
              <a:t>ai</a:t>
            </a:r>
            <a:r>
              <a:rPr lang="en-US" sz="2400" i="1" dirty="0">
                <a:latin typeface="Times New Roman" pitchFamily="18" charset="0"/>
              </a:rPr>
              <a:t>) f(</a:t>
            </a:r>
            <a:r>
              <a:rPr lang="en-US" sz="2400" i="1" dirty="0" err="1">
                <a:latin typeface="Times New Roman" pitchFamily="18" charset="0"/>
              </a:rPr>
              <a:t>ilius</a:t>
            </a:r>
            <a:r>
              <a:rPr lang="en-US" sz="2400" i="1" dirty="0">
                <a:latin typeface="Times New Roman" pitchFamily="18" charset="0"/>
              </a:rPr>
              <a:t>)</a:t>
            </a:r>
            <a:r>
              <a:rPr lang="en-US" sz="2400" dirty="0">
                <a:latin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</a:rPr>
              <a:t>“son of Gaius</a:t>
            </a:r>
            <a:r>
              <a:rPr lang="en-US" sz="2400" dirty="0">
                <a:latin typeface="Times New Roman" pitchFamily="18" charset="0"/>
              </a:rPr>
              <a:t>”                				</a:t>
            </a:r>
            <a:r>
              <a:rPr lang="en-US" sz="2400" dirty="0" smtClean="0">
                <a:latin typeface="Times New Roman" pitchFamily="18" charset="0"/>
              </a:rPr>
              <a:t>  	</a:t>
            </a:r>
            <a:r>
              <a:rPr lang="en-US" sz="2400" dirty="0">
                <a:latin typeface="Times New Roman" pitchFamily="18" charset="0"/>
              </a:rPr>
              <a:t>	</a:t>
            </a:r>
            <a:r>
              <a:rPr lang="en-US" sz="2400" dirty="0" smtClean="0">
                <a:solidFill>
                  <a:srgbClr val="FFC000"/>
                </a:solidFill>
                <a:latin typeface="Times New Roman" pitchFamily="18" charset="0"/>
              </a:rPr>
              <a:t>(</a:t>
            </a:r>
            <a:r>
              <a:rPr lang="en-US" sz="2400" dirty="0" err="1" smtClean="0">
                <a:solidFill>
                  <a:srgbClr val="FFC000"/>
                </a:solidFill>
                <a:latin typeface="Times New Roman" pitchFamily="18" charset="0"/>
              </a:rPr>
              <a:t>genetiv</a:t>
            </a:r>
            <a:r>
              <a:rPr lang="en-US" sz="2400" dirty="0" smtClean="0">
                <a:solidFill>
                  <a:srgbClr val="FFC000"/>
                </a:solidFill>
                <a:latin typeface="Times New Roman" pitchFamily="18" charset="0"/>
              </a:rPr>
              <a:t> + </a:t>
            </a:r>
            <a:r>
              <a:rPr lang="en-US" sz="2400" i="1" dirty="0" err="1" smtClean="0">
                <a:solidFill>
                  <a:srgbClr val="FFC000"/>
                </a:solidFill>
                <a:latin typeface="Times New Roman" pitchFamily="18" charset="0"/>
              </a:rPr>
              <a:t>filius</a:t>
            </a:r>
            <a:r>
              <a:rPr lang="en-US" sz="2400" i="1" dirty="0" smtClean="0">
                <a:solidFill>
                  <a:srgbClr val="FFC000"/>
                </a:solidFill>
                <a:latin typeface="Times New Roman" pitchFamily="18" charset="0"/>
              </a:rPr>
              <a:t> / </a:t>
            </a:r>
            <a:r>
              <a:rPr lang="en-US" sz="2400" i="1" dirty="0" err="1" smtClean="0">
                <a:solidFill>
                  <a:srgbClr val="FFC000"/>
                </a:solidFill>
                <a:latin typeface="Times New Roman" pitchFamily="18" charset="0"/>
              </a:rPr>
              <a:t>filia</a:t>
            </a:r>
            <a:r>
              <a:rPr lang="en-US" sz="2400" i="1" dirty="0" smtClean="0">
                <a:solidFill>
                  <a:srgbClr val="FFC000"/>
                </a:solidFill>
                <a:latin typeface="Times New Roman" pitchFamily="18" charset="0"/>
              </a:rPr>
              <a:t> / </a:t>
            </a:r>
            <a:r>
              <a:rPr lang="en-US" sz="2400" i="1" dirty="0" err="1" smtClean="0">
                <a:solidFill>
                  <a:srgbClr val="FFC000"/>
                </a:solidFill>
                <a:latin typeface="Times New Roman" pitchFamily="18" charset="0"/>
              </a:rPr>
              <a:t>libertus</a:t>
            </a:r>
            <a:r>
              <a:rPr lang="en-US" sz="2400" i="1" dirty="0">
                <a:solidFill>
                  <a:srgbClr val="FFC000"/>
                </a:solidFill>
                <a:latin typeface="Times New Roman" pitchFamily="18" charset="0"/>
              </a:rPr>
              <a:t>/-a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</a:rPr>
              <a:t>)</a:t>
            </a: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dirty="0">
              <a:latin typeface="Times New Roman" pitchFamily="18" charset="0"/>
            </a:endParaRPr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7744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1676400"/>
            <a:ext cx="9144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3200" dirty="0">
                <a:latin typeface="Times New Roman" pitchFamily="18" charset="0"/>
              </a:rPr>
              <a:t>TRIA NOMINA</a:t>
            </a:r>
          </a:p>
          <a:p>
            <a:pPr marL="342900" indent="-342900" algn="ctr">
              <a:buClr>
                <a:schemeClr val="bg2"/>
              </a:buClr>
              <a:buFont typeface="Monotype Sorts" pitchFamily="2" charset="2"/>
              <a:buNone/>
            </a:pP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AVFIDIVS C. F. </a:t>
            </a:r>
            <a:r>
              <a:rPr lang="en-US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ARN</a:t>
            </a: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RESTITVTVS KARTH</a:t>
            </a:r>
            <a:endParaRPr lang="en-US" sz="3200" b="1" dirty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u="sng" dirty="0" smtClean="0">
              <a:solidFill>
                <a:schemeClr val="bg2"/>
              </a:solidFill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u="sng" dirty="0" smtClean="0">
                <a:latin typeface="Times New Roman" pitchFamily="18" charset="0"/>
              </a:rPr>
              <a:t>tribus</a:t>
            </a:r>
            <a:r>
              <a:rPr lang="en-US" sz="2400" dirty="0">
                <a:latin typeface="Times New Roman" pitchFamily="18" charset="0"/>
              </a:rPr>
              <a:t>: 35 </a:t>
            </a:r>
            <a:r>
              <a:rPr lang="en-US" sz="2400" dirty="0" err="1" smtClean="0">
                <a:latin typeface="Times New Roman" pitchFamily="18" charset="0"/>
              </a:rPr>
              <a:t>tr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ib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ū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US" sz="2400" dirty="0" smtClean="0">
                <a:latin typeface="Times New Roman" pitchFamily="18" charset="0"/>
              </a:rPr>
              <a:t> (“voting tribes”) for Roman citizens:</a:t>
            </a:r>
            <a:br>
              <a:rPr lang="en-US" sz="2400" dirty="0" smtClean="0">
                <a:latin typeface="Times New Roman" pitchFamily="18" charset="0"/>
              </a:rPr>
            </a:br>
            <a:r>
              <a:rPr lang="en-US" sz="2400" b="1" dirty="0" smtClean="0">
                <a:latin typeface="Times New Roman" pitchFamily="18" charset="0"/>
              </a:rPr>
              <a:t>VOLT </a:t>
            </a:r>
            <a:r>
              <a:rPr lang="en-US" sz="2400" b="1" dirty="0">
                <a:latin typeface="Times New Roman" pitchFamily="18" charset="0"/>
              </a:rPr>
              <a:t>-&gt; </a:t>
            </a:r>
            <a:r>
              <a:rPr lang="en-US" sz="2400" b="1" i="1" dirty="0">
                <a:latin typeface="Times New Roman" pitchFamily="18" charset="0"/>
              </a:rPr>
              <a:t>(</a:t>
            </a:r>
            <a:r>
              <a:rPr lang="en-US" sz="2400" b="1" i="1" dirty="0" err="1">
                <a:latin typeface="Times New Roman" pitchFamily="18" charset="0"/>
              </a:rPr>
              <a:t>tribu</a:t>
            </a:r>
            <a:r>
              <a:rPr lang="en-US" sz="2400" b="1" i="1" dirty="0">
                <a:latin typeface="Times New Roman" pitchFamily="18" charset="0"/>
              </a:rPr>
              <a:t>) </a:t>
            </a:r>
            <a:r>
              <a:rPr lang="en-US" sz="2400" b="1" i="1" dirty="0" err="1">
                <a:latin typeface="Times New Roman" pitchFamily="18" charset="0"/>
              </a:rPr>
              <a:t>Voltinia</a:t>
            </a:r>
            <a:r>
              <a:rPr lang="en-US" sz="2400" dirty="0">
                <a:latin typeface="Times New Roman" pitchFamily="18" charset="0"/>
              </a:rPr>
              <a:t> </a:t>
            </a:r>
            <a:endParaRPr lang="en-US" sz="2400" dirty="0" smtClean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dirty="0" smtClean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dirty="0" smtClean="0">
                <a:latin typeface="Times New Roman" pitchFamily="18" charset="0"/>
              </a:rPr>
              <a:t>For example,</a:t>
            </a:r>
            <a:r>
              <a:rPr lang="en-US" sz="2400" dirty="0">
                <a:latin typeface="Times New Roman" pitchFamily="18" charset="0"/>
              </a:rPr>
              <a:t/>
            </a:r>
            <a:br>
              <a:rPr lang="en-US" sz="2400" dirty="0">
                <a:latin typeface="Times New Roman" pitchFamily="18" charset="0"/>
              </a:rPr>
            </a:br>
            <a:r>
              <a:rPr lang="en-US" sz="2400" i="1" dirty="0" err="1">
                <a:latin typeface="Times New Roman" pitchFamily="18" charset="0"/>
              </a:rPr>
              <a:t>Galeria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Voltinia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Fabia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Sergia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Quirinia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b="1" i="1" u="sng" dirty="0" err="1">
                <a:solidFill>
                  <a:srgbClr val="FFC000"/>
                </a:solidFill>
                <a:latin typeface="Times New Roman" pitchFamily="18" charset="0"/>
              </a:rPr>
              <a:t>Arnensis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Stellatina</a:t>
            </a:r>
            <a:r>
              <a:rPr lang="en-US" sz="2400" i="1" dirty="0">
                <a:latin typeface="Times New Roman" pitchFamily="18" charset="0"/>
              </a:rPr>
              <a:t>… </a:t>
            </a:r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8453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1676400"/>
            <a:ext cx="9144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3200" dirty="0">
                <a:latin typeface="Times New Roman" pitchFamily="18" charset="0"/>
              </a:rPr>
              <a:t>TRIA NOMINA</a:t>
            </a:r>
          </a:p>
          <a:p>
            <a:pPr marL="342900" indent="-342900" algn="ctr">
              <a:buClr>
                <a:schemeClr val="bg2"/>
              </a:buClr>
              <a:buFont typeface="Monotype Sorts" pitchFamily="2" charset="2"/>
              <a:buNone/>
            </a:pP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AVFIDIVS C. F. ARN RESTITVTVS </a:t>
            </a:r>
            <a:r>
              <a:rPr lang="en-US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KARTH</a:t>
            </a:r>
            <a:endParaRPr lang="en-US" sz="3200" b="1" dirty="0">
              <a:solidFill>
                <a:srgbClr val="FFC000"/>
              </a:solidFill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u="sng" dirty="0" smtClean="0">
              <a:solidFill>
                <a:schemeClr val="bg2"/>
              </a:solidFill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dirty="0" err="1" smtClean="0">
                <a:latin typeface="Times New Roman" pitchFamily="18" charset="0"/>
              </a:rPr>
              <a:t>domicilium</a:t>
            </a:r>
            <a:r>
              <a:rPr lang="en-US" sz="2400" dirty="0" smtClean="0">
                <a:latin typeface="Times New Roman" pitchFamily="18" charset="0"/>
              </a:rPr>
              <a:t> – where someone lives</a:t>
            </a:r>
            <a:br>
              <a:rPr lang="en-US" sz="2400" dirty="0" smtClean="0">
                <a:latin typeface="Times New Roman" pitchFamily="18" charset="0"/>
              </a:rPr>
            </a:br>
            <a:r>
              <a:rPr lang="en-US" sz="2400" dirty="0" err="1" smtClean="0">
                <a:latin typeface="Times New Roman" pitchFamily="18" charset="0"/>
              </a:rPr>
              <a:t>origo</a:t>
            </a:r>
            <a:r>
              <a:rPr lang="en-US" sz="2400" dirty="0" smtClean="0">
                <a:latin typeface="Times New Roman" pitchFamily="18" charset="0"/>
              </a:rPr>
              <a:t>: somebody’s origin; origin of the family</a:t>
            </a:r>
            <a:br>
              <a:rPr lang="en-US" sz="2400" dirty="0" smtClean="0">
                <a:latin typeface="Times New Roman" pitchFamily="18" charset="0"/>
              </a:rPr>
            </a:br>
            <a:endParaRPr lang="en-US" sz="2400" dirty="0" smtClean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</a:rPr>
              <a:t>             </a:t>
            </a:r>
            <a:r>
              <a:rPr lang="en-US" sz="2800" dirty="0" err="1" smtClean="0">
                <a:solidFill>
                  <a:srgbClr val="FFC000"/>
                </a:solidFill>
                <a:latin typeface="Times New Roman" pitchFamily="18" charset="0"/>
              </a:rPr>
              <a:t>Karth</a:t>
            </a:r>
            <a:r>
              <a:rPr lang="en-US" sz="2800" dirty="0" smtClean="0">
                <a:solidFill>
                  <a:srgbClr val="FFC000"/>
                </a:solidFill>
                <a:latin typeface="Times New Roman" pitchFamily="18" charset="0"/>
              </a:rPr>
              <a:t> </a:t>
            </a:r>
            <a:r>
              <a:rPr lang="en-US" sz="2800" dirty="0">
                <a:solidFill>
                  <a:srgbClr val="FFC000"/>
                </a:solidFill>
                <a:latin typeface="Times New Roman" pitchFamily="18" charset="0"/>
              </a:rPr>
              <a:t>-&gt; 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(</a:t>
            </a:r>
            <a:r>
              <a:rPr lang="en-US" sz="2800" i="1" dirty="0" err="1">
                <a:solidFill>
                  <a:srgbClr val="FFC000"/>
                </a:solidFill>
                <a:latin typeface="Times New Roman" pitchFamily="18" charset="0"/>
              </a:rPr>
              <a:t>origo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) </a:t>
            </a:r>
            <a:r>
              <a:rPr lang="en-US" sz="2800" i="1" dirty="0" err="1">
                <a:solidFill>
                  <a:srgbClr val="FFC000"/>
                </a:solidFill>
                <a:latin typeface="Times New Roman" pitchFamily="18" charset="0"/>
              </a:rPr>
              <a:t>Karth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(</a:t>
            </a:r>
            <a:r>
              <a:rPr lang="en-US" sz="2800" i="1" dirty="0" err="1">
                <a:solidFill>
                  <a:srgbClr val="FFC000"/>
                </a:solidFill>
                <a:latin typeface="Times New Roman" pitchFamily="18" charset="0"/>
              </a:rPr>
              <a:t>agine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)</a:t>
            </a:r>
          </a:p>
          <a:p>
            <a:pPr marL="742950" lvl="1" indent="-285750">
              <a:buClr>
                <a:schemeClr val="bg2"/>
              </a:buClr>
              <a:buSzPct val="50000"/>
              <a:buFont typeface="Monotype Sorts" pitchFamily="2" charset="2"/>
              <a:buChar char="l"/>
            </a:pPr>
            <a:endParaRPr lang="en-US" sz="2000" dirty="0">
              <a:solidFill>
                <a:schemeClr val="bg2"/>
              </a:solidFill>
              <a:latin typeface="Times New Roman" pitchFamily="18" charset="0"/>
            </a:endParaRPr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228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251520" y="1340768"/>
            <a:ext cx="8610600" cy="5586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sz="2200" dirty="0" smtClean="0"/>
              <a:t> Name indicates people’s social status</a:t>
            </a:r>
          </a:p>
          <a:p>
            <a:pPr>
              <a:spcBef>
                <a:spcPct val="50000"/>
              </a:spcBef>
            </a:pPr>
            <a:r>
              <a:rPr kumimoji="0" lang="en-US" sz="2200" dirty="0" smtClean="0"/>
              <a:t> Most obviously: </a:t>
            </a:r>
            <a:r>
              <a:rPr kumimoji="0" lang="en-US" sz="2200" i="1" dirty="0" err="1" smtClean="0"/>
              <a:t>liberti</a:t>
            </a:r>
            <a:r>
              <a:rPr kumimoji="0" lang="en-US" sz="2200" dirty="0" smtClean="0"/>
              <a:t>: freedmen/freedwomen:</a:t>
            </a:r>
          </a:p>
          <a:p>
            <a:pPr lvl="1">
              <a:spcBef>
                <a:spcPct val="50000"/>
              </a:spcBef>
            </a:pPr>
            <a:r>
              <a:rPr kumimoji="0" lang="en-US" sz="2200" dirty="0" smtClean="0"/>
              <a:t>an ex-slaves takes the </a:t>
            </a:r>
            <a:r>
              <a:rPr kumimoji="0" lang="en-US" sz="2200" i="1" dirty="0" smtClean="0"/>
              <a:t>praenomen</a:t>
            </a:r>
            <a:r>
              <a:rPr kumimoji="0" lang="en-US" sz="2200" dirty="0" smtClean="0"/>
              <a:t> and </a:t>
            </a:r>
            <a:r>
              <a:rPr kumimoji="0" lang="en-US" sz="2200" i="1" dirty="0" err="1" smtClean="0"/>
              <a:t>nomen</a:t>
            </a:r>
            <a:r>
              <a:rPr kumimoji="0" lang="en-US" sz="2200" dirty="0" smtClean="0"/>
              <a:t> of their former master, their </a:t>
            </a:r>
            <a:r>
              <a:rPr kumimoji="0" lang="en-US" sz="2200" i="1" dirty="0" smtClean="0"/>
              <a:t>patronus:</a:t>
            </a:r>
            <a:endParaRPr kumimoji="0" lang="en-US" sz="2200" dirty="0" smtClean="0"/>
          </a:p>
          <a:p>
            <a:pPr>
              <a:spcBef>
                <a:spcPct val="50000"/>
              </a:spcBef>
            </a:pPr>
            <a:r>
              <a:rPr kumimoji="0" lang="en-US" sz="2200" dirty="0">
                <a:solidFill>
                  <a:schemeClr val="tx2"/>
                </a:solidFill>
              </a:rPr>
              <a:t>	</a:t>
            </a:r>
            <a:r>
              <a:rPr kumimoji="0" lang="en-US" sz="2200" b="1" i="1" dirty="0">
                <a:solidFill>
                  <a:schemeClr val="tx2"/>
                </a:solidFill>
              </a:rPr>
              <a:t>Hermes -&gt; </a:t>
            </a:r>
            <a:r>
              <a:rPr kumimoji="0" lang="en-US" sz="2200" b="1" i="1" dirty="0" smtClean="0">
                <a:solidFill>
                  <a:schemeClr val="tx2"/>
                </a:solidFill>
              </a:rPr>
              <a:t>C. </a:t>
            </a:r>
            <a:r>
              <a:rPr kumimoji="0" lang="en-US" sz="2200" b="1" i="1" dirty="0" err="1">
                <a:solidFill>
                  <a:schemeClr val="tx2"/>
                </a:solidFill>
              </a:rPr>
              <a:t>Iulius</a:t>
            </a:r>
            <a:r>
              <a:rPr kumimoji="0" lang="en-US" sz="2200" b="1" i="1" dirty="0">
                <a:solidFill>
                  <a:schemeClr val="tx2"/>
                </a:solidFill>
              </a:rPr>
              <a:t> C. lib(</a:t>
            </a:r>
            <a:r>
              <a:rPr kumimoji="0" lang="en-US" sz="2200" b="1" i="1" dirty="0" err="1">
                <a:solidFill>
                  <a:schemeClr val="tx2"/>
                </a:solidFill>
              </a:rPr>
              <a:t>ertus</a:t>
            </a:r>
            <a:r>
              <a:rPr kumimoji="0" lang="en-US" sz="2200" b="1" i="1" dirty="0">
                <a:solidFill>
                  <a:schemeClr val="tx2"/>
                </a:solidFill>
              </a:rPr>
              <a:t>) Hermes</a:t>
            </a:r>
            <a:r>
              <a:rPr kumimoji="0" lang="en-US" sz="2200" i="1" dirty="0">
                <a:solidFill>
                  <a:schemeClr val="tx2"/>
                </a:solidFill>
              </a:rPr>
              <a:t> </a:t>
            </a:r>
            <a:endParaRPr kumimoji="0" lang="en-US" sz="2200" i="1" dirty="0" smtClean="0">
              <a:solidFill>
                <a:schemeClr val="tx2"/>
              </a:solidFill>
            </a:endParaRPr>
          </a:p>
          <a:p>
            <a:pPr lvl="1">
              <a:spcBef>
                <a:spcPct val="50000"/>
              </a:spcBef>
            </a:pPr>
            <a:r>
              <a:rPr kumimoji="0" lang="en-US" sz="2200" dirty="0" smtClean="0"/>
              <a:t>Greek names often indicate slaves or ex-slaves</a:t>
            </a:r>
          </a:p>
          <a:p>
            <a:pPr lvl="2">
              <a:spcBef>
                <a:spcPct val="50000"/>
              </a:spcBef>
            </a:pPr>
            <a:r>
              <a:rPr lang="en-GB" sz="2400" dirty="0" smtClean="0">
                <a:solidFill>
                  <a:schemeClr val="tx1">
                    <a:lumMod val="75000"/>
                  </a:schemeClr>
                </a:solidFill>
              </a:rPr>
              <a:t> e.g., </a:t>
            </a:r>
            <a:r>
              <a:rPr lang="en-GB" sz="2400" i="1" dirty="0" smtClean="0">
                <a:solidFill>
                  <a:schemeClr val="tx1">
                    <a:lumMod val="75000"/>
                  </a:schemeClr>
                </a:solidFill>
              </a:rPr>
              <a:t>P. </a:t>
            </a:r>
            <a:r>
              <a:rPr lang="en-GB" sz="2400" i="1" dirty="0" err="1" smtClean="0">
                <a:solidFill>
                  <a:schemeClr val="tx1">
                    <a:lumMod val="75000"/>
                  </a:schemeClr>
                </a:solidFill>
              </a:rPr>
              <a:t>Atilius</a:t>
            </a:r>
            <a:r>
              <a:rPr lang="en-GB" sz="2400" i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GB" sz="2400" i="1" u="sng" dirty="0" err="1" smtClean="0">
                <a:solidFill>
                  <a:schemeClr val="tx1">
                    <a:lumMod val="75000"/>
                  </a:schemeClr>
                </a:solidFill>
              </a:rPr>
              <a:t>Nicostratus</a:t>
            </a:r>
            <a:r>
              <a:rPr lang="en-GB" sz="2400" i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GB" sz="2400" i="1" dirty="0" err="1" smtClean="0">
                <a:solidFill>
                  <a:schemeClr val="tx1">
                    <a:lumMod val="75000"/>
                  </a:schemeClr>
                </a:solidFill>
              </a:rPr>
              <a:t>VIuir</a:t>
            </a:r>
            <a:r>
              <a:rPr lang="en-GB" sz="2400" i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GB" sz="2400" i="1" dirty="0" err="1" smtClean="0">
                <a:solidFill>
                  <a:schemeClr val="tx1">
                    <a:lumMod val="75000"/>
                  </a:schemeClr>
                </a:solidFill>
              </a:rPr>
              <a:t>aug</a:t>
            </a:r>
            <a:r>
              <a:rPr lang="en-GB" sz="2400" i="1" dirty="0" smtClean="0">
                <a:solidFill>
                  <a:schemeClr val="tx1">
                    <a:lumMod val="75000"/>
                  </a:schemeClr>
                </a:solidFill>
              </a:rPr>
              <a:t>(</a:t>
            </a:r>
            <a:r>
              <a:rPr lang="en-GB" sz="2400" i="1" dirty="0" err="1" smtClean="0">
                <a:solidFill>
                  <a:schemeClr val="tx1">
                    <a:lumMod val="75000"/>
                  </a:schemeClr>
                </a:solidFill>
              </a:rPr>
              <a:t>ustalis</a:t>
            </a:r>
            <a:r>
              <a:rPr lang="en-GB" sz="2400" i="1" dirty="0" smtClean="0">
                <a:solidFill>
                  <a:schemeClr val="tx1">
                    <a:lumMod val="75000"/>
                  </a:schemeClr>
                </a:solidFill>
              </a:rPr>
              <a:t>)</a:t>
            </a:r>
            <a:r>
              <a:rPr lang="en-GB" sz="2400" dirty="0" smtClean="0">
                <a:solidFill>
                  <a:schemeClr val="tx1">
                    <a:lumMod val="75000"/>
                  </a:schemeClr>
                </a:solidFill>
              </a:rPr>
              <a:t>  </a:t>
            </a:r>
            <a:br>
              <a:rPr lang="en-GB" sz="2400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en-GB" sz="2400" dirty="0" smtClean="0">
                <a:solidFill>
                  <a:schemeClr val="tx1">
                    <a:lumMod val="75000"/>
                  </a:schemeClr>
                </a:solidFill>
              </a:rPr>
              <a:t>  from Alba </a:t>
            </a:r>
            <a:r>
              <a:rPr lang="en-GB" sz="2400" dirty="0" err="1" smtClean="0">
                <a:solidFill>
                  <a:schemeClr val="tx1">
                    <a:lumMod val="75000"/>
                  </a:schemeClr>
                </a:solidFill>
              </a:rPr>
              <a:t>Pompeia</a:t>
            </a:r>
            <a:r>
              <a:rPr lang="en-GB" sz="2400" dirty="0" smtClean="0">
                <a:solidFill>
                  <a:schemeClr val="tx1">
                    <a:lumMod val="75000"/>
                  </a:schemeClr>
                </a:solidFill>
              </a:rPr>
              <a:t> (</a:t>
            </a:r>
            <a:r>
              <a:rPr lang="en-GB" sz="2400" i="1" dirty="0" smtClean="0">
                <a:solidFill>
                  <a:schemeClr val="tx1">
                    <a:lumMod val="75000"/>
                  </a:schemeClr>
                </a:solidFill>
              </a:rPr>
              <a:t>CIL</a:t>
            </a:r>
            <a:r>
              <a:rPr lang="en-GB" sz="2400" dirty="0" smtClean="0">
                <a:solidFill>
                  <a:schemeClr val="tx1">
                    <a:lumMod val="75000"/>
                  </a:schemeClr>
                </a:solidFill>
              </a:rPr>
              <a:t> V 7602)</a:t>
            </a:r>
            <a:endParaRPr kumimoji="0" lang="en-US" sz="2200" dirty="0" smtClean="0">
              <a:solidFill>
                <a:schemeClr val="tx1">
                  <a:lumMod val="75000"/>
                </a:schemeClr>
              </a:solidFill>
            </a:endParaRPr>
          </a:p>
          <a:p>
            <a:pPr lvl="1">
              <a:spcBef>
                <a:spcPct val="50000"/>
              </a:spcBef>
            </a:pPr>
            <a:r>
              <a:rPr kumimoji="0" lang="en-US" sz="2200" dirty="0" smtClean="0"/>
              <a:t> special cases:</a:t>
            </a:r>
          </a:p>
          <a:p>
            <a:pPr lvl="2">
              <a:spcBef>
                <a:spcPct val="50000"/>
              </a:spcBef>
            </a:pPr>
            <a:r>
              <a:rPr kumimoji="0" lang="en-US" sz="2200" i="1" dirty="0" smtClean="0">
                <a:solidFill>
                  <a:schemeClr val="tx2"/>
                </a:solidFill>
              </a:rPr>
              <a:t> coloniae </a:t>
            </a:r>
            <a:r>
              <a:rPr kumimoji="0" lang="en-US" sz="2200" i="1" dirty="0" err="1">
                <a:solidFill>
                  <a:schemeClr val="tx2"/>
                </a:solidFill>
              </a:rPr>
              <a:t>libertus</a:t>
            </a:r>
            <a:r>
              <a:rPr kumimoji="0" lang="en-US" sz="2200" i="1" dirty="0">
                <a:solidFill>
                  <a:schemeClr val="tx2"/>
                </a:solidFill>
              </a:rPr>
              <a:t>,… </a:t>
            </a:r>
            <a:r>
              <a:rPr kumimoji="0" lang="en-US" sz="2200" i="1" dirty="0" smtClean="0">
                <a:solidFill>
                  <a:schemeClr val="tx2"/>
                </a:solidFill>
              </a:rPr>
              <a:t/>
            </a:r>
            <a:br>
              <a:rPr kumimoji="0" lang="en-US" sz="2200" i="1" dirty="0" smtClean="0">
                <a:solidFill>
                  <a:schemeClr val="tx2"/>
                </a:solidFill>
              </a:rPr>
            </a:br>
            <a:r>
              <a:rPr kumimoji="0" lang="en-US" sz="2200" i="1" dirty="0" smtClean="0">
                <a:solidFill>
                  <a:schemeClr val="tx2"/>
                </a:solidFill>
              </a:rPr>
              <a:t> </a:t>
            </a:r>
            <a:r>
              <a:rPr kumimoji="0" lang="en-US" sz="2200" i="1" dirty="0" err="1" smtClean="0">
                <a:solidFill>
                  <a:schemeClr val="tx2"/>
                </a:solidFill>
              </a:rPr>
              <a:t>Augustae</a:t>
            </a:r>
            <a:r>
              <a:rPr kumimoji="0" lang="en-US" sz="2200" i="1" dirty="0" smtClean="0">
                <a:solidFill>
                  <a:schemeClr val="tx2"/>
                </a:solidFill>
              </a:rPr>
              <a:t> </a:t>
            </a:r>
            <a:r>
              <a:rPr kumimoji="0" lang="en-US" sz="2200" i="1" dirty="0" err="1">
                <a:solidFill>
                  <a:schemeClr val="tx2"/>
                </a:solidFill>
              </a:rPr>
              <a:t>libertus</a:t>
            </a:r>
            <a:r>
              <a:rPr kumimoji="0" lang="en-US" sz="2200" i="1" dirty="0">
                <a:solidFill>
                  <a:schemeClr val="tx2"/>
                </a:solidFill>
              </a:rPr>
              <a:t>, </a:t>
            </a:r>
            <a:r>
              <a:rPr kumimoji="0" lang="en-US" sz="2200" i="1" dirty="0" err="1">
                <a:solidFill>
                  <a:schemeClr val="tx2"/>
                </a:solidFill>
              </a:rPr>
              <a:t>liberta</a:t>
            </a:r>
            <a:endParaRPr kumimoji="0" lang="en-US" sz="2200" i="1" dirty="0">
              <a:solidFill>
                <a:schemeClr val="tx2"/>
              </a:solidFill>
            </a:endParaRPr>
          </a:p>
          <a:p>
            <a:pPr lvl="1">
              <a:spcBef>
                <a:spcPct val="50000"/>
              </a:spcBef>
            </a:pPr>
            <a:endParaRPr kumimoji="0" lang="en-US" sz="2200" i="1" dirty="0">
              <a:solidFill>
                <a:schemeClr val="tx2"/>
              </a:solidFill>
            </a:endParaRPr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4017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2"/>
          <p:cNvSpPr>
            <a:spLocks noGrp="1"/>
          </p:cNvSpPr>
          <p:nvPr>
            <p:ph idx="4294967295"/>
          </p:nvPr>
        </p:nvSpPr>
        <p:spPr>
          <a:xfrm>
            <a:off x="0" y="1340768"/>
            <a:ext cx="8964488" cy="5257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</a:pPr>
            <a:r>
              <a:rPr lang="en-US" sz="3200" i="1" dirty="0" smtClean="0"/>
              <a:t> </a:t>
            </a:r>
            <a:r>
              <a:rPr lang="en-US" sz="2400" u="sng" dirty="0" smtClean="0"/>
              <a:t>Adoption</a:t>
            </a:r>
            <a:r>
              <a:rPr lang="en-US" sz="2400" dirty="0" smtClean="0"/>
              <a:t>:</a:t>
            </a:r>
            <a:r>
              <a:rPr lang="en-US" sz="3200" dirty="0" smtClean="0"/>
              <a:t> </a:t>
            </a:r>
          </a:p>
          <a:p>
            <a:pPr lvl="1">
              <a:spcBef>
                <a:spcPct val="50000"/>
              </a:spcBef>
            </a:pPr>
            <a:r>
              <a:rPr lang="en-US" sz="2800" b="1" i="1" dirty="0" smtClean="0">
                <a:solidFill>
                  <a:schemeClr val="tx2"/>
                </a:solidFill>
              </a:rPr>
              <a:t>Gaius </a:t>
            </a:r>
            <a:r>
              <a:rPr lang="en-US" sz="2800" b="1" i="1" dirty="0" err="1" smtClean="0">
                <a:solidFill>
                  <a:schemeClr val="tx2"/>
                </a:solidFill>
              </a:rPr>
              <a:t>Octavius</a:t>
            </a:r>
            <a:r>
              <a:rPr lang="en-US" sz="2800" b="1" i="1" dirty="0" smtClean="0">
                <a:solidFill>
                  <a:schemeClr val="tx2"/>
                </a:solidFill>
              </a:rPr>
              <a:t> </a:t>
            </a:r>
            <a:br>
              <a:rPr lang="en-US" sz="2800" b="1" i="1" dirty="0" smtClean="0">
                <a:solidFill>
                  <a:schemeClr val="tx2"/>
                </a:solidFill>
              </a:rPr>
            </a:br>
            <a:r>
              <a:rPr lang="en-US" sz="2800" b="1" i="1" dirty="0" smtClean="0">
                <a:solidFill>
                  <a:schemeClr val="tx2"/>
                </a:solidFill>
                <a:sym typeface="Wingdings" pitchFamily="2" charset="2"/>
              </a:rPr>
              <a:t> </a:t>
            </a:r>
            <a:r>
              <a:rPr lang="en-US" sz="2800" b="1" i="1" dirty="0" smtClean="0">
                <a:solidFill>
                  <a:schemeClr val="tx2"/>
                </a:solidFill>
              </a:rPr>
              <a:t>Gaius </a:t>
            </a:r>
            <a:r>
              <a:rPr lang="en-US" sz="2800" b="1" i="1" dirty="0" err="1" smtClean="0">
                <a:solidFill>
                  <a:schemeClr val="tx2"/>
                </a:solidFill>
              </a:rPr>
              <a:t>Iulius</a:t>
            </a:r>
            <a:r>
              <a:rPr lang="en-US" sz="2800" b="1" i="1" dirty="0" smtClean="0">
                <a:solidFill>
                  <a:schemeClr val="tx2"/>
                </a:solidFill>
              </a:rPr>
              <a:t> Caesar </a:t>
            </a:r>
            <a:r>
              <a:rPr lang="en-US" sz="2800" b="1" i="1" dirty="0" err="1" smtClean="0">
                <a:solidFill>
                  <a:schemeClr val="tx2"/>
                </a:solidFill>
              </a:rPr>
              <a:t>Octavianus</a:t>
            </a:r>
            <a:endParaRPr lang="en-US" sz="2800" b="1" i="1" dirty="0" smtClean="0">
              <a:solidFill>
                <a:schemeClr val="tx2"/>
              </a:solidFill>
            </a:endParaRPr>
          </a:p>
          <a:p>
            <a:pPr lvl="1">
              <a:spcBef>
                <a:spcPct val="50000"/>
              </a:spcBef>
            </a:pPr>
            <a:r>
              <a:rPr lang="en-US" sz="2800" b="1" i="1" dirty="0" smtClean="0">
                <a:solidFill>
                  <a:schemeClr val="tx2"/>
                </a:solidFill>
              </a:rPr>
              <a:t>T. Aurelius </a:t>
            </a:r>
            <a:r>
              <a:rPr lang="en-US" sz="2800" b="1" i="1" dirty="0" err="1" smtClean="0">
                <a:solidFill>
                  <a:schemeClr val="tx2"/>
                </a:solidFill>
              </a:rPr>
              <a:t>Fulvus</a:t>
            </a:r>
            <a:r>
              <a:rPr lang="en-US" sz="2800" b="1" i="1" dirty="0" smtClean="0">
                <a:solidFill>
                  <a:schemeClr val="tx2"/>
                </a:solidFill>
              </a:rPr>
              <a:t> </a:t>
            </a:r>
            <a:r>
              <a:rPr lang="en-US" sz="2800" b="1" i="1" dirty="0" err="1" smtClean="0">
                <a:solidFill>
                  <a:schemeClr val="tx2"/>
                </a:solidFill>
              </a:rPr>
              <a:t>Boionius</a:t>
            </a:r>
            <a:r>
              <a:rPr lang="en-US" sz="2800" b="1" i="1" dirty="0" smtClean="0">
                <a:solidFill>
                  <a:schemeClr val="tx2"/>
                </a:solidFill>
              </a:rPr>
              <a:t> </a:t>
            </a:r>
            <a:r>
              <a:rPr lang="en-US" sz="2800" b="1" i="1" dirty="0" err="1" smtClean="0">
                <a:solidFill>
                  <a:schemeClr val="tx2"/>
                </a:solidFill>
              </a:rPr>
              <a:t>Arrius</a:t>
            </a:r>
            <a:r>
              <a:rPr lang="en-US" sz="2800" b="1" i="1" dirty="0" smtClean="0">
                <a:solidFill>
                  <a:schemeClr val="tx2"/>
                </a:solidFill>
              </a:rPr>
              <a:t> </a:t>
            </a:r>
            <a:r>
              <a:rPr lang="en-US" sz="2800" b="1" i="1" dirty="0" err="1" smtClean="0">
                <a:solidFill>
                  <a:schemeClr val="tx2"/>
                </a:solidFill>
              </a:rPr>
              <a:t>Antoninus</a:t>
            </a:r>
            <a:r>
              <a:rPr lang="en-US" sz="2800" b="1" i="1" dirty="0" smtClean="0">
                <a:solidFill>
                  <a:schemeClr val="tx2"/>
                </a:solidFill>
              </a:rPr>
              <a:t/>
            </a:r>
            <a:br>
              <a:rPr lang="en-US" sz="2800" b="1" i="1" dirty="0" smtClean="0">
                <a:solidFill>
                  <a:schemeClr val="tx2"/>
                </a:solidFill>
              </a:rPr>
            </a:br>
            <a:r>
              <a:rPr lang="en-US" sz="2800" b="1" i="1" dirty="0" smtClean="0">
                <a:solidFill>
                  <a:schemeClr val="tx2"/>
                </a:solidFill>
                <a:sym typeface="Wingdings" pitchFamily="2" charset="2"/>
              </a:rPr>
              <a:t></a:t>
            </a:r>
            <a:r>
              <a:rPr lang="en-US" sz="2800" b="1" i="1" dirty="0" smtClean="0">
                <a:solidFill>
                  <a:schemeClr val="tx2"/>
                </a:solidFill>
              </a:rPr>
              <a:t> T </a:t>
            </a:r>
            <a:r>
              <a:rPr lang="en-US" sz="2800" b="1" i="1" dirty="0" err="1" smtClean="0">
                <a:solidFill>
                  <a:schemeClr val="tx2"/>
                </a:solidFill>
              </a:rPr>
              <a:t>Aelius</a:t>
            </a:r>
            <a:r>
              <a:rPr lang="en-US" sz="2800" b="1" i="1" dirty="0" smtClean="0">
                <a:solidFill>
                  <a:schemeClr val="tx2"/>
                </a:solidFill>
              </a:rPr>
              <a:t> </a:t>
            </a:r>
            <a:r>
              <a:rPr lang="en-US" sz="2800" b="1" i="1" dirty="0" err="1" smtClean="0">
                <a:solidFill>
                  <a:schemeClr val="tx2"/>
                </a:solidFill>
              </a:rPr>
              <a:t>Hadrianus</a:t>
            </a:r>
            <a:r>
              <a:rPr lang="en-US" sz="2800" b="1" i="1" dirty="0" smtClean="0">
                <a:solidFill>
                  <a:schemeClr val="tx2"/>
                </a:solidFill>
              </a:rPr>
              <a:t> Aurelius </a:t>
            </a:r>
            <a:r>
              <a:rPr lang="en-US" sz="2800" b="1" i="1" dirty="0" err="1" smtClean="0">
                <a:solidFill>
                  <a:schemeClr val="tx2"/>
                </a:solidFill>
              </a:rPr>
              <a:t>Antoninus</a:t>
            </a:r>
            <a:r>
              <a:rPr lang="en-US" sz="2800" b="1" i="1" dirty="0" smtClean="0">
                <a:solidFill>
                  <a:schemeClr val="tx2"/>
                </a:solidFill>
              </a:rPr>
              <a:t> (Pius)</a:t>
            </a:r>
            <a:br>
              <a:rPr lang="en-US" sz="2800" b="1" i="1" dirty="0" smtClean="0">
                <a:solidFill>
                  <a:schemeClr val="tx2"/>
                </a:solidFill>
              </a:rPr>
            </a:br>
            <a:r>
              <a:rPr lang="en-US" sz="2200" dirty="0" smtClean="0"/>
              <a:t>		after his adoption by P. </a:t>
            </a:r>
            <a:r>
              <a:rPr lang="en-US" sz="2200" dirty="0" err="1" smtClean="0"/>
              <a:t>Aelius</a:t>
            </a:r>
            <a:r>
              <a:rPr lang="en-US" sz="2200" dirty="0" smtClean="0"/>
              <a:t> </a:t>
            </a:r>
            <a:r>
              <a:rPr lang="en-US" sz="2200" dirty="0" err="1" smtClean="0"/>
              <a:t>Hadrianus</a:t>
            </a:r>
            <a:r>
              <a:rPr lang="en-US" sz="2200" dirty="0" smtClean="0"/>
              <a:t/>
            </a:r>
            <a:br>
              <a:rPr lang="en-US" sz="2200" dirty="0" smtClean="0"/>
            </a:br>
            <a:endParaRPr lang="en-US" sz="2200" dirty="0" smtClean="0"/>
          </a:p>
          <a:p>
            <a:pPr>
              <a:spcBef>
                <a:spcPct val="50000"/>
              </a:spcBef>
            </a:pPr>
            <a:r>
              <a:rPr lang="en-US" sz="2400" dirty="0" smtClean="0"/>
              <a:t>Children of Roman soldiers:</a:t>
            </a:r>
          </a:p>
          <a:p>
            <a:pPr lvl="1">
              <a:spcBef>
                <a:spcPct val="50000"/>
              </a:spcBef>
            </a:pPr>
            <a:r>
              <a:rPr lang="en-US" sz="2000" i="1" dirty="0" smtClean="0"/>
              <a:t>tribus</a:t>
            </a:r>
            <a:r>
              <a:rPr lang="en-US" sz="2000" dirty="0" smtClean="0"/>
              <a:t> = </a:t>
            </a:r>
            <a:r>
              <a:rPr lang="en-US" sz="2000" i="1" dirty="0" err="1" smtClean="0"/>
              <a:t>Pollia</a:t>
            </a:r>
            <a:r>
              <a:rPr lang="en-US" sz="2000" dirty="0" smtClean="0"/>
              <a:t>; </a:t>
            </a:r>
          </a:p>
          <a:p>
            <a:pPr lvl="1">
              <a:spcBef>
                <a:spcPct val="50000"/>
              </a:spcBef>
            </a:pPr>
            <a:r>
              <a:rPr lang="en-US" sz="2000" i="1" dirty="0" err="1" smtClean="0"/>
              <a:t>origo</a:t>
            </a:r>
            <a:r>
              <a:rPr lang="en-US" sz="2000" dirty="0" smtClean="0"/>
              <a:t> = </a:t>
            </a:r>
            <a:r>
              <a:rPr lang="en-US" sz="2000" i="1" dirty="0" err="1" smtClean="0"/>
              <a:t>castris</a:t>
            </a:r>
            <a:endParaRPr lang="en-US" sz="2000" dirty="0" smtClean="0"/>
          </a:p>
          <a:p>
            <a:endParaRPr lang="en-GB" dirty="0"/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9038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2"/>
          <p:cNvSpPr>
            <a:spLocks noGrp="1"/>
          </p:cNvSpPr>
          <p:nvPr>
            <p:ph idx="4294967295"/>
          </p:nvPr>
        </p:nvSpPr>
        <p:spPr>
          <a:xfrm>
            <a:off x="251520" y="1484784"/>
            <a:ext cx="5256584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US" sz="2400" dirty="0" smtClean="0"/>
              <a:t>Women, are often named after the </a:t>
            </a:r>
            <a:r>
              <a:rPr lang="en-US" sz="2400" i="1" dirty="0" smtClean="0"/>
              <a:t>gens </a:t>
            </a:r>
            <a:r>
              <a:rPr lang="en-US" sz="2400" dirty="0" smtClean="0"/>
              <a:t>of the husband;</a:t>
            </a:r>
          </a:p>
          <a:p>
            <a:pPr>
              <a:spcBef>
                <a:spcPct val="50000"/>
              </a:spcBef>
            </a:pPr>
            <a:r>
              <a:rPr lang="en-US" sz="2400" dirty="0" smtClean="0"/>
              <a:t>No </a:t>
            </a:r>
            <a:r>
              <a:rPr lang="en-US" sz="2400" i="1" dirty="0" smtClean="0"/>
              <a:t>praenomen</a:t>
            </a:r>
          </a:p>
          <a:p>
            <a:pPr>
              <a:spcBef>
                <a:spcPct val="50000"/>
              </a:spcBef>
            </a:pPr>
            <a:r>
              <a:rPr lang="en-US" sz="2400" dirty="0" smtClean="0"/>
              <a:t>e.g.: </a:t>
            </a:r>
            <a:r>
              <a:rPr lang="en-US" sz="2400" dirty="0" err="1" smtClean="0"/>
              <a:t>Valer</a:t>
            </a:r>
            <a:r>
              <a:rPr lang="en-US" sz="2400" b="1" dirty="0" err="1" smtClean="0">
                <a:solidFill>
                  <a:srgbClr val="FFC000"/>
                </a:solidFill>
              </a:rPr>
              <a:t>ius</a:t>
            </a:r>
            <a:r>
              <a:rPr lang="en-US" sz="2400" dirty="0" smtClean="0"/>
              <a:t> -&gt; Valer</a:t>
            </a:r>
            <a:r>
              <a:rPr lang="en-US" sz="2400" b="1" dirty="0" smtClean="0">
                <a:solidFill>
                  <a:srgbClr val="FFC000"/>
                </a:solidFill>
              </a:rPr>
              <a:t>ia</a:t>
            </a:r>
          </a:p>
          <a:p>
            <a:pPr>
              <a:spcBef>
                <a:spcPct val="50000"/>
              </a:spcBef>
            </a:pPr>
            <a:r>
              <a:rPr lang="en-US" sz="2400" dirty="0" smtClean="0"/>
              <a:t>but often a cognomen</a:t>
            </a:r>
            <a:endParaRPr lang="en-GB" sz="3200" dirty="0"/>
          </a:p>
        </p:txBody>
      </p:sp>
      <p:pic>
        <p:nvPicPr>
          <p:cNvPr id="6" name="Picture 5" descr="http://db.edcs.eu/epigr/bilder/$RIB_0015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0"/>
            <a:ext cx="360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4623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  <p:sp>
        <p:nvSpPr>
          <p:cNvPr id="5" name="Inhaltsplatzhalter 5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403704" cy="566124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names spread into the provinces as more and more people acquire Roman citizenship.</a:t>
            </a:r>
          </a:p>
          <a:p>
            <a:pPr>
              <a:spcBef>
                <a:spcPct val="50000"/>
              </a:spcBef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how do local/”native” people create their Roman-style </a:t>
            </a:r>
            <a:r>
              <a:rPr lang="en-US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tria nomina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when they acquire Roman citizenship (</a:t>
            </a:r>
            <a:r>
              <a:rPr lang="en-US" sz="2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civitas</a:t>
            </a:r>
            <a:r>
              <a:rPr lang="en-US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Romana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lvl="1">
              <a:spcBef>
                <a:spcPct val="50000"/>
              </a:spcBef>
            </a:pP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(1) Many people are named after the person who gave them citizenship.</a:t>
            </a:r>
            <a:b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As a result, we find many </a:t>
            </a:r>
            <a:r>
              <a:rPr lang="en-US" sz="1800" dirty="0" err="1" smtClean="0"/>
              <a:t>Iulii</a:t>
            </a:r>
            <a:r>
              <a:rPr lang="en-US" sz="1800" dirty="0" smtClean="0"/>
              <a:t>, Pompeii, </a:t>
            </a:r>
            <a:r>
              <a:rPr lang="en-US" sz="1800" dirty="0" err="1" smtClean="0"/>
              <a:t>Aurelii</a:t>
            </a:r>
            <a:r>
              <a:rPr lang="en-US" sz="1800" dirty="0" smtClean="0"/>
              <a:t>, and so on.</a:t>
            </a:r>
          </a:p>
          <a:p>
            <a:pPr lvl="2">
              <a:spcBef>
                <a:spcPct val="50000"/>
              </a:spcBef>
            </a:pPr>
            <a:r>
              <a:rPr lang="en-US" sz="1800" b="1" i="1" dirty="0" smtClean="0">
                <a:solidFill>
                  <a:srgbClr val="FFC000"/>
                </a:solidFill>
              </a:rPr>
              <a:t>Ti(</a:t>
            </a:r>
            <a:r>
              <a:rPr lang="en-US" sz="1800" b="1" i="1" dirty="0" err="1" smtClean="0">
                <a:solidFill>
                  <a:srgbClr val="FFC000"/>
                </a:solidFill>
              </a:rPr>
              <a:t>berius</a:t>
            </a:r>
            <a:r>
              <a:rPr lang="en-US" sz="1800" b="1" i="1" dirty="0" smtClean="0">
                <a:solidFill>
                  <a:srgbClr val="FFC000"/>
                </a:solidFill>
              </a:rPr>
              <a:t>) Claudius </a:t>
            </a:r>
            <a:r>
              <a:rPr lang="en-US" sz="1800" b="1" i="1" u="sng" dirty="0" err="1" smtClean="0">
                <a:solidFill>
                  <a:srgbClr val="FFC000"/>
                </a:solidFill>
              </a:rPr>
              <a:t>Togidubnus</a:t>
            </a:r>
            <a:r>
              <a:rPr lang="en-US" sz="1800" b="1" i="1" dirty="0" smtClean="0">
                <a:solidFill>
                  <a:srgbClr val="FFC000"/>
                </a:solidFill>
              </a:rPr>
              <a:t> </a:t>
            </a:r>
            <a:r>
              <a:rPr lang="en-US" sz="1800" b="1" i="1" dirty="0" err="1" smtClean="0">
                <a:solidFill>
                  <a:srgbClr val="FFC000"/>
                </a:solidFill>
              </a:rPr>
              <a:t>rex</a:t>
            </a:r>
            <a:r>
              <a:rPr lang="en-US" sz="1800" b="1" i="1" dirty="0" smtClean="0">
                <a:solidFill>
                  <a:srgbClr val="FFC000"/>
                </a:solidFill>
              </a:rPr>
              <a:t> </a:t>
            </a:r>
            <a:r>
              <a:rPr lang="en-US" sz="1800" b="1" i="1" dirty="0" err="1" smtClean="0">
                <a:solidFill>
                  <a:srgbClr val="FFC000"/>
                </a:solidFill>
              </a:rPr>
              <a:t>magnus</a:t>
            </a:r>
            <a:r>
              <a:rPr lang="en-US" sz="1800" b="1" i="1" dirty="0" smtClean="0">
                <a:solidFill>
                  <a:srgbClr val="FFC000"/>
                </a:solidFill>
              </a:rPr>
              <a:t> in Britannia</a:t>
            </a:r>
            <a:br>
              <a:rPr lang="en-US" sz="1800" b="1" i="1" dirty="0" smtClean="0">
                <a:solidFill>
                  <a:srgbClr val="FFC000"/>
                </a:solidFill>
              </a:rPr>
            </a:br>
            <a:endParaRPr lang="en-US" sz="1800" b="1" i="1" dirty="0" smtClean="0">
              <a:solidFill>
                <a:srgbClr val="FFC000"/>
              </a:solidFill>
            </a:endParaRPr>
          </a:p>
          <a:p>
            <a:pPr lvl="1">
              <a:spcBef>
                <a:spcPct val="50000"/>
              </a:spcBef>
            </a:pPr>
            <a:r>
              <a:rPr lang="en-US" sz="1800" dirty="0" smtClean="0">
                <a:solidFill>
                  <a:schemeClr val="tx1">
                    <a:lumMod val="75000"/>
                  </a:schemeClr>
                </a:solidFill>
              </a:rPr>
              <a:t>(2) </a:t>
            </a:r>
            <a:r>
              <a:rPr lang="en-US" sz="1800" dirty="0">
                <a:solidFill>
                  <a:schemeClr val="tx1">
                    <a:lumMod val="75000"/>
                  </a:schemeClr>
                </a:solidFill>
              </a:rPr>
              <a:t>In addition, people often keep their original name as cognomen</a:t>
            </a:r>
            <a:br>
              <a:rPr lang="en-US" sz="1800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75000"/>
                  </a:schemeClr>
                </a:solidFill>
              </a:rPr>
              <a:t>      - as in </a:t>
            </a:r>
            <a:r>
              <a:rPr lang="en-US" sz="1800" dirty="0" err="1">
                <a:solidFill>
                  <a:schemeClr val="tx1">
                    <a:lumMod val="75000"/>
                  </a:schemeClr>
                </a:solidFill>
              </a:rPr>
              <a:t>Togidubnus</a:t>
            </a:r>
            <a:endParaRPr lang="en-US" sz="1800" dirty="0">
              <a:solidFill>
                <a:schemeClr val="tx1">
                  <a:lumMod val="75000"/>
                </a:schemeClr>
              </a:solidFill>
            </a:endParaRPr>
          </a:p>
          <a:p>
            <a:pPr lvl="1">
              <a:spcBef>
                <a:spcPct val="50000"/>
              </a:spcBef>
            </a:pPr>
            <a:r>
              <a:rPr lang="en-US" sz="1800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(3) Many </a:t>
            </a:r>
            <a:r>
              <a:rPr lang="en-US" sz="1800" i="1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gentilicia </a:t>
            </a:r>
            <a:r>
              <a:rPr lang="en-US" sz="1800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incorporate “indigenous” elements </a:t>
            </a:r>
            <a:br>
              <a:rPr lang="en-US" sz="1800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    (e.g., Etruscan, Oscan, Celtic names)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0662"/>
            <a:ext cx="5274171" cy="3064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592043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5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403704" cy="5904656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names spread into the provinces as more and more people acquire Roman citizenship.</a:t>
            </a:r>
          </a:p>
          <a:p>
            <a:pPr>
              <a:spcBef>
                <a:spcPct val="50000"/>
              </a:spcBef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how do local/”native” people create their Roman-style </a:t>
            </a:r>
            <a:r>
              <a:rPr lang="en-US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tria nomina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when they acquire Roman citizenship (</a:t>
            </a:r>
            <a:r>
              <a:rPr lang="en-US" sz="2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civitas</a:t>
            </a:r>
            <a:r>
              <a:rPr lang="en-US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Romana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lvl="1">
              <a:spcBef>
                <a:spcPct val="50000"/>
              </a:spcBef>
            </a:pPr>
            <a:r>
              <a:rPr lang="en-US" sz="1800" dirty="0" smtClean="0"/>
              <a:t>(3) Many </a:t>
            </a:r>
            <a:r>
              <a:rPr lang="en-US" sz="1800" i="1" dirty="0" smtClean="0"/>
              <a:t>gentilicia </a:t>
            </a:r>
            <a:r>
              <a:rPr lang="en-US" sz="1800" dirty="0" smtClean="0"/>
              <a:t>incorporate “indigenous” elements </a:t>
            </a:r>
            <a:br>
              <a:rPr lang="en-US" sz="1800" dirty="0" smtClean="0"/>
            </a:br>
            <a:r>
              <a:rPr lang="en-US" sz="1800" dirty="0" smtClean="0"/>
              <a:t>     (e.g., Etruscan, Oscan, Celtic names)</a:t>
            </a:r>
          </a:p>
          <a:p>
            <a:pPr lvl="3">
              <a:spcBef>
                <a:spcPct val="50000"/>
              </a:spcBef>
            </a:pPr>
            <a:r>
              <a:rPr lang="en-US" sz="1800" dirty="0" smtClean="0"/>
              <a:t>E.g. </a:t>
            </a:r>
            <a:r>
              <a:rPr lang="en-US" sz="1800" i="1" dirty="0" smtClean="0"/>
              <a:t>gentilicia</a:t>
            </a:r>
            <a:r>
              <a:rPr lang="en-US" sz="1800" dirty="0" smtClean="0"/>
              <a:t> like </a:t>
            </a:r>
            <a:r>
              <a:rPr lang="en-GB" sz="1800" b="1" i="1" dirty="0" err="1" smtClean="0">
                <a:solidFill>
                  <a:srgbClr val="FFC000"/>
                </a:solidFill>
              </a:rPr>
              <a:t>Enicius</a:t>
            </a:r>
            <a:r>
              <a:rPr lang="en-GB" sz="1800" dirty="0" smtClean="0">
                <a:solidFill>
                  <a:srgbClr val="FFC000"/>
                </a:solidFill>
              </a:rPr>
              <a:t> </a:t>
            </a:r>
            <a:r>
              <a:rPr lang="en-GB" sz="1800" dirty="0" smtClean="0"/>
              <a:t>resemble Celtic names starting </a:t>
            </a:r>
            <a:br>
              <a:rPr lang="en-GB" sz="1800" dirty="0" smtClean="0"/>
            </a:br>
            <a:r>
              <a:rPr lang="en-GB" sz="1800" dirty="0" smtClean="0"/>
              <a:t>with </a:t>
            </a:r>
            <a:r>
              <a:rPr lang="en-GB" sz="1800" i="1" dirty="0" err="1" smtClean="0"/>
              <a:t>Eni</a:t>
            </a:r>
            <a:r>
              <a:rPr lang="en-GB" sz="1800" i="1" dirty="0" smtClean="0"/>
              <a:t>- </a:t>
            </a:r>
            <a:r>
              <a:rPr lang="en-GB" sz="1800" dirty="0" smtClean="0"/>
              <a:t>such as </a:t>
            </a:r>
            <a:r>
              <a:rPr lang="en-GB" sz="1800" dirty="0" err="1" smtClean="0"/>
              <a:t>Enignus</a:t>
            </a:r>
            <a:r>
              <a:rPr lang="en-GB" sz="1800" dirty="0" smtClean="0"/>
              <a:t>, </a:t>
            </a:r>
            <a:r>
              <a:rPr lang="en-GB" sz="1800" dirty="0" err="1" smtClean="0"/>
              <a:t>Enicenius</a:t>
            </a:r>
            <a:r>
              <a:rPr lang="en-GB" sz="1800" dirty="0" smtClean="0"/>
              <a:t>, </a:t>
            </a:r>
            <a:r>
              <a:rPr lang="en-GB" sz="1800" dirty="0" err="1" smtClean="0"/>
              <a:t>Enimanuus</a:t>
            </a:r>
            <a:r>
              <a:rPr lang="en-GB" sz="1800" dirty="0" smtClean="0"/>
              <a:t>,</a:t>
            </a:r>
            <a:br>
              <a:rPr lang="en-GB" sz="1800" dirty="0" smtClean="0"/>
            </a:br>
            <a:r>
              <a:rPr lang="en-GB" sz="1800" dirty="0" smtClean="0"/>
              <a:t>(“Deckname” or “nom d’assonance”)</a:t>
            </a:r>
            <a:endParaRPr lang="en-US" sz="1800" dirty="0" smtClean="0"/>
          </a:p>
          <a:p>
            <a:pPr lvl="4">
              <a:spcBef>
                <a:spcPct val="50000"/>
              </a:spcBef>
            </a:pPr>
            <a:r>
              <a:rPr lang="en-GB" sz="1800" i="1" dirty="0" err="1" smtClean="0">
                <a:solidFill>
                  <a:srgbClr val="00B0F0"/>
                </a:solidFill>
              </a:rPr>
              <a:t>Bassus</a:t>
            </a:r>
            <a:r>
              <a:rPr lang="en-GB" sz="1800" i="1" dirty="0" smtClean="0"/>
              <a:t> </a:t>
            </a:r>
            <a:r>
              <a:rPr lang="en-GB" sz="1800" b="1" i="1" dirty="0" err="1" smtClean="0">
                <a:solidFill>
                  <a:srgbClr val="FFC000"/>
                </a:solidFill>
              </a:rPr>
              <a:t>Curhonis</a:t>
            </a:r>
            <a:r>
              <a:rPr lang="en-GB" sz="1800" i="1" dirty="0" smtClean="0"/>
              <a:t> </a:t>
            </a:r>
            <a:r>
              <a:rPr lang="en-GB" sz="1800" i="1" dirty="0" err="1" smtClean="0"/>
              <a:t>Sexti</a:t>
            </a:r>
            <a:r>
              <a:rPr lang="en-GB" sz="1800" i="1" dirty="0" smtClean="0"/>
              <a:t> f(</a:t>
            </a:r>
            <a:r>
              <a:rPr lang="en-GB" sz="1800" i="1" dirty="0" err="1" smtClean="0"/>
              <a:t>ili</a:t>
            </a:r>
            <a:r>
              <a:rPr lang="en-GB" sz="1800" i="1" dirty="0" smtClean="0"/>
              <a:t>)</a:t>
            </a:r>
            <a:r>
              <a:rPr lang="en-GB" sz="1800" dirty="0" smtClean="0"/>
              <a:t> (</a:t>
            </a:r>
            <a:r>
              <a:rPr lang="en-GB" sz="1800" i="1" dirty="0" smtClean="0"/>
              <a:t>CIL</a:t>
            </a:r>
            <a:r>
              <a:rPr lang="en-GB" sz="1800" dirty="0" smtClean="0"/>
              <a:t> V 6907)</a:t>
            </a:r>
          </a:p>
          <a:p>
            <a:pPr lvl="4">
              <a:spcBef>
                <a:spcPct val="50000"/>
              </a:spcBef>
            </a:pPr>
            <a:r>
              <a:rPr lang="en-GB" sz="1800" i="1" u="sng" dirty="0" err="1" smtClean="0">
                <a:solidFill>
                  <a:srgbClr val="00B0F0"/>
                </a:solidFill>
              </a:rPr>
              <a:t>Mocetius</a:t>
            </a:r>
            <a:r>
              <a:rPr lang="en-GB" sz="1800" i="1" dirty="0" smtClean="0"/>
              <a:t> </a:t>
            </a:r>
            <a:r>
              <a:rPr lang="en-GB" sz="1800" b="1" i="1" dirty="0" smtClean="0">
                <a:solidFill>
                  <a:srgbClr val="FFC000"/>
                </a:solidFill>
              </a:rPr>
              <a:t>Pontius</a:t>
            </a:r>
            <a:r>
              <a:rPr lang="en-GB" sz="1800" i="1" dirty="0" smtClean="0"/>
              <a:t> </a:t>
            </a:r>
            <a:r>
              <a:rPr lang="en-GB" sz="1800" i="1" dirty="0" err="1" smtClean="0">
                <a:solidFill>
                  <a:srgbClr val="00B0F0"/>
                </a:solidFill>
              </a:rPr>
              <a:t>Ivantugeni</a:t>
            </a:r>
            <a:r>
              <a:rPr lang="en-GB" sz="1800" i="1" dirty="0" smtClean="0"/>
              <a:t> f(</a:t>
            </a:r>
            <a:r>
              <a:rPr lang="en-GB" sz="1800" i="1" dirty="0" err="1" smtClean="0"/>
              <a:t>ilius</a:t>
            </a:r>
            <a:r>
              <a:rPr lang="en-GB" sz="1800" i="1" dirty="0" smtClean="0"/>
              <a:t>)</a:t>
            </a:r>
            <a:r>
              <a:rPr lang="en-GB" sz="1800" dirty="0" smtClean="0"/>
              <a:t> (</a:t>
            </a:r>
            <a:r>
              <a:rPr lang="en-GB" sz="1800" i="1" dirty="0" smtClean="0"/>
              <a:t>TROS</a:t>
            </a:r>
            <a:r>
              <a:rPr lang="en-GB" sz="1800" dirty="0" smtClean="0"/>
              <a:t> no. 27)</a:t>
            </a:r>
          </a:p>
          <a:p>
            <a:pPr lvl="4">
              <a:spcBef>
                <a:spcPct val="50000"/>
              </a:spcBef>
            </a:pPr>
            <a:r>
              <a:rPr lang="en-GB" sz="1800" b="1" i="1" dirty="0" err="1" smtClean="0">
                <a:solidFill>
                  <a:srgbClr val="FFC000"/>
                </a:solidFill>
              </a:rPr>
              <a:t>Ategnatia</a:t>
            </a:r>
            <a:r>
              <a:rPr lang="en-GB" sz="1800" i="1" dirty="0" smtClean="0"/>
              <a:t> </a:t>
            </a:r>
            <a:r>
              <a:rPr lang="en-GB" sz="1800" i="1" dirty="0" err="1" smtClean="0">
                <a:solidFill>
                  <a:srgbClr val="00B0F0"/>
                </a:solidFill>
              </a:rPr>
              <a:t>Adgennis</a:t>
            </a:r>
            <a:r>
              <a:rPr lang="en-GB" sz="1800" i="1" dirty="0" smtClean="0"/>
              <a:t> f(ilia) </a:t>
            </a:r>
            <a:r>
              <a:rPr lang="en-GB" sz="1800" i="1" dirty="0" err="1" smtClean="0"/>
              <a:t>Secunda</a:t>
            </a:r>
            <a:r>
              <a:rPr lang="en-GB" sz="1800" dirty="0" smtClean="0"/>
              <a:t> (</a:t>
            </a:r>
            <a:r>
              <a:rPr lang="en-GB" sz="1800" i="1" dirty="0" smtClean="0"/>
              <a:t>AE</a:t>
            </a:r>
            <a:r>
              <a:rPr lang="en-GB" sz="1800" dirty="0" smtClean="0"/>
              <a:t> 1989, 320 = </a:t>
            </a:r>
            <a:r>
              <a:rPr lang="en-GB" sz="1800" i="1" dirty="0" smtClean="0"/>
              <a:t>AE</a:t>
            </a:r>
            <a:r>
              <a:rPr lang="en-GB" sz="1800" dirty="0" smtClean="0"/>
              <a:t> 1992, 642)</a:t>
            </a:r>
            <a:endParaRPr lang="en-US" sz="1600" dirty="0" smtClean="0"/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467600" cy="1143000"/>
          </a:xfrm>
        </p:spPr>
        <p:txBody>
          <a:bodyPr/>
          <a:lstStyle/>
          <a:p>
            <a:r>
              <a:rPr lang="de-DE" dirty="0" smtClean="0"/>
              <a:t>Latin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370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 rot="612487">
            <a:off x="6252147" y="743249"/>
            <a:ext cx="2590800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kumimoji="0" lang="en-GB" altLang="en-US" sz="1600" b="1" dirty="0">
                <a:latin typeface="Times New Roman" pitchFamily="18" charset="0"/>
              </a:rPr>
              <a:t>P. M. Fraser &amp; E. Matthews (</a:t>
            </a:r>
            <a:r>
              <a:rPr kumimoji="0" lang="en-GB" altLang="en-US" sz="1600" b="1" dirty="0" err="1">
                <a:latin typeface="Times New Roman" pitchFamily="18" charset="0"/>
              </a:rPr>
              <a:t>Hrsg</a:t>
            </a:r>
            <a:r>
              <a:rPr kumimoji="0" lang="en-GB" altLang="en-US" sz="1600" b="1" dirty="0">
                <a:latin typeface="Times New Roman" pitchFamily="18" charset="0"/>
              </a:rPr>
              <a:t>.)</a:t>
            </a:r>
            <a:br>
              <a:rPr kumimoji="0" lang="en-GB" altLang="en-US" sz="1600" b="1" dirty="0">
                <a:latin typeface="Times New Roman" pitchFamily="18" charset="0"/>
              </a:rPr>
            </a:br>
            <a:r>
              <a:rPr kumimoji="0" lang="en-GB" altLang="en-US" sz="1600" b="1" dirty="0">
                <a:latin typeface="Times New Roman" pitchFamily="18" charset="0"/>
              </a:rPr>
              <a:t> </a:t>
            </a:r>
            <a:r>
              <a:rPr kumimoji="0" lang="en-GB" altLang="en-US" sz="1600" b="1" i="1" dirty="0">
                <a:latin typeface="Times New Roman" pitchFamily="18" charset="0"/>
              </a:rPr>
              <a:t>A </a:t>
            </a:r>
            <a:r>
              <a:rPr kumimoji="0" lang="en-GB" altLang="en-US" sz="1600" b="1" i="1" dirty="0" err="1">
                <a:latin typeface="Times New Roman" pitchFamily="18" charset="0"/>
              </a:rPr>
              <a:t>Lexikon</a:t>
            </a:r>
            <a:r>
              <a:rPr kumimoji="0" lang="en-GB" altLang="en-US" sz="1600" b="1" i="1" dirty="0">
                <a:latin typeface="Times New Roman" pitchFamily="18" charset="0"/>
              </a:rPr>
              <a:t> of Greek Personal Names.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kumimoji="0" lang="en-GB" altLang="en-US" sz="1600" b="1" i="1" dirty="0">
                <a:latin typeface="Times New Roman" pitchFamily="18" charset="0"/>
              </a:rPr>
              <a:t>= LGPE</a:t>
            </a:r>
            <a:endParaRPr kumimoji="0" lang="en-GB" altLang="en-US" sz="1600" b="1" dirty="0">
              <a:latin typeface="Times New Roman" pitchFamily="18" charset="0"/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3072" y="1618747"/>
            <a:ext cx="9144000" cy="505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2000" dirty="0" smtClean="0"/>
              <a:t>Greek: only a single name</a:t>
            </a:r>
          </a:p>
          <a:p>
            <a:pPr marL="742950" lvl="1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 from 215,000 persons in LGPN, only a few hundred with two names</a:t>
            </a: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b="1" dirty="0" smtClean="0"/>
              <a:t>patronymic/</a:t>
            </a:r>
            <a:r>
              <a:rPr kumimoji="0" lang="en-US" altLang="en-US" sz="1800" b="1" i="1" dirty="0" err="1" smtClean="0"/>
              <a:t>patronymikon</a:t>
            </a:r>
            <a:r>
              <a:rPr kumimoji="0" lang="en-US" altLang="en-US" sz="1800" dirty="0"/>
              <a:t>: </a:t>
            </a:r>
            <a:endParaRPr kumimoji="0" lang="en-US" altLang="en-US" sz="1800" dirty="0" smtClean="0"/>
          </a:p>
          <a:p>
            <a:pPr marL="742950" lvl="1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the father’s name in genitive:</a:t>
            </a:r>
          </a:p>
          <a:p>
            <a:pPr marL="1428750" lvl="2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err="1" smtClean="0">
                <a:latin typeface="Symbol" pitchFamily="18" charset="2"/>
              </a:rPr>
              <a:t>AlexandroV</a:t>
            </a:r>
            <a:r>
              <a:rPr kumimoji="0" lang="en-US" altLang="en-US" sz="1800" dirty="0" smtClean="0">
                <a:latin typeface="Symbol" pitchFamily="18" charset="2"/>
              </a:rPr>
              <a:t> </a:t>
            </a:r>
            <a:r>
              <a:rPr kumimoji="0" lang="en-US" altLang="en-US" sz="1800" dirty="0" err="1">
                <a:latin typeface="Symbol" pitchFamily="18" charset="2"/>
              </a:rPr>
              <a:t>Filippou</a:t>
            </a:r>
            <a:r>
              <a:rPr kumimoji="0" lang="en-US" altLang="en-US" sz="1800" dirty="0"/>
              <a:t>  : Alexander, </a:t>
            </a:r>
            <a:r>
              <a:rPr kumimoji="0" lang="en-US" altLang="en-US" sz="1800" dirty="0" smtClean="0"/>
              <a:t>son of Phillip</a:t>
            </a:r>
          </a:p>
          <a:p>
            <a:pPr marL="742950" lvl="1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in Aeolian dialect: patronymic as adjective:</a:t>
            </a:r>
            <a:r>
              <a:rPr kumimoji="0" lang="en-US" altLang="en-US" sz="1800" dirty="0" smtClean="0">
                <a:latin typeface="Times New Roman" pitchFamily="18" charset="0"/>
              </a:rPr>
              <a:t> </a:t>
            </a:r>
            <a:r>
              <a:rPr kumimoji="0" lang="en-US" altLang="en-US" sz="1800" dirty="0">
                <a:latin typeface="Times New Roman" pitchFamily="18" charset="0"/>
              </a:rPr>
              <a:t/>
            </a:r>
            <a:br>
              <a:rPr kumimoji="0" lang="en-US" altLang="en-US" sz="1800" dirty="0">
                <a:latin typeface="Times New Roman" pitchFamily="18" charset="0"/>
              </a:rPr>
            </a:br>
            <a:r>
              <a:rPr kumimoji="0" lang="en-US" altLang="en-US" sz="1800" dirty="0">
                <a:latin typeface="Times New Roman" pitchFamily="18" charset="0"/>
              </a:rPr>
              <a:t>		</a:t>
            </a:r>
            <a:r>
              <a:rPr kumimoji="0" lang="en-US" altLang="en-US" sz="1800" b="1" dirty="0" err="1">
                <a:latin typeface="Symbol" pitchFamily="18" charset="2"/>
              </a:rPr>
              <a:t>AlexandroV</a:t>
            </a:r>
            <a:r>
              <a:rPr kumimoji="0" lang="en-US" altLang="en-US" sz="1800" b="1" dirty="0">
                <a:latin typeface="Symbol" pitchFamily="18" charset="2"/>
              </a:rPr>
              <a:t> </a:t>
            </a:r>
            <a:r>
              <a:rPr kumimoji="0" lang="en-US" altLang="en-US" sz="1800" b="1" dirty="0" err="1">
                <a:latin typeface="Symbol" pitchFamily="18" charset="2"/>
              </a:rPr>
              <a:t>FilippeioV</a:t>
            </a:r>
            <a:endParaRPr kumimoji="0" lang="en-US" altLang="en-US" sz="1800" b="1" dirty="0">
              <a:latin typeface="Symbol" pitchFamily="18" charset="2"/>
            </a:endParaRPr>
          </a:p>
          <a:p>
            <a:pPr marL="742950" lvl="1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in </a:t>
            </a:r>
            <a:r>
              <a:rPr kumimoji="0" lang="en-US" altLang="en-US" sz="1800" dirty="0"/>
              <a:t>Homer: </a:t>
            </a:r>
            <a:r>
              <a:rPr kumimoji="0" lang="en-US" altLang="en-US" sz="1800" dirty="0" smtClean="0"/>
              <a:t>father’s name with -</a:t>
            </a:r>
            <a:r>
              <a:rPr kumimoji="0" lang="en-US" altLang="en-US" sz="1800" i="1" dirty="0" smtClean="0"/>
              <a:t>ides-ending</a:t>
            </a:r>
            <a:r>
              <a:rPr kumimoji="0" lang="en-US" altLang="en-US" sz="1800" dirty="0" smtClean="0"/>
              <a:t>:</a:t>
            </a:r>
            <a:r>
              <a:rPr kumimoji="0" lang="en-US" altLang="en-US" sz="1800" dirty="0"/>
              <a:t/>
            </a:r>
            <a:br>
              <a:rPr kumimoji="0" lang="en-US" altLang="en-US" sz="1800" dirty="0"/>
            </a:br>
            <a:r>
              <a:rPr kumimoji="0" lang="en-US" altLang="en-US" sz="1600" dirty="0">
                <a:latin typeface="Times New Roman" pitchFamily="18" charset="0"/>
              </a:rPr>
              <a:t>                           </a:t>
            </a:r>
            <a:r>
              <a:rPr kumimoji="0" lang="en-US" altLang="en-US" sz="1800" b="1" dirty="0" err="1">
                <a:latin typeface="Symbol" pitchFamily="18" charset="2"/>
              </a:rPr>
              <a:t>Ektwr</a:t>
            </a:r>
            <a:r>
              <a:rPr kumimoji="0" lang="en-US" altLang="en-US" sz="1800" b="1" dirty="0">
                <a:latin typeface="Symbol" pitchFamily="18" charset="2"/>
              </a:rPr>
              <a:t> </a:t>
            </a:r>
            <a:r>
              <a:rPr kumimoji="0" lang="en-US" altLang="en-US" sz="1800" b="1" dirty="0" err="1">
                <a:latin typeface="Symbol" pitchFamily="18" charset="2"/>
              </a:rPr>
              <a:t>PriamidhV</a:t>
            </a:r>
            <a:r>
              <a:rPr kumimoji="0" lang="en-US" altLang="en-US" sz="1800" b="1" dirty="0"/>
              <a:t> </a:t>
            </a:r>
            <a:r>
              <a:rPr kumimoji="0" lang="en-US" altLang="en-US" sz="1800" dirty="0"/>
              <a:t>`</a:t>
            </a:r>
            <a:r>
              <a:rPr kumimoji="0" lang="en-US" altLang="en-US" sz="1800" dirty="0" smtClean="0"/>
              <a:t>Hector, </a:t>
            </a:r>
            <a:r>
              <a:rPr kumimoji="0" lang="en-US" altLang="en-US" sz="1800" dirty="0"/>
              <a:t>son of </a:t>
            </a:r>
            <a:r>
              <a:rPr kumimoji="0" lang="en-US" altLang="en-US" sz="1800" dirty="0" err="1"/>
              <a:t>Priam</a:t>
            </a:r>
            <a:r>
              <a:rPr kumimoji="0" lang="en-US" altLang="en-US" sz="1800" dirty="0"/>
              <a:t>’</a:t>
            </a: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endParaRPr kumimoji="0" lang="en-US" altLang="en-US" sz="1600" dirty="0">
              <a:latin typeface="Times New Roman" pitchFamily="18" charset="0"/>
            </a:endParaRP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Ethnic identity // in Athens: </a:t>
            </a:r>
            <a:r>
              <a:rPr kumimoji="0" lang="en-US" altLang="en-US" sz="1800" i="1" dirty="0" smtClean="0"/>
              <a:t>demos – this depends on context:</a:t>
            </a:r>
            <a:endParaRPr kumimoji="0" lang="en-US" altLang="en-US" sz="1800" i="1" dirty="0">
              <a:latin typeface="Times New Roman" pitchFamily="18" charset="0"/>
            </a:endParaRPr>
          </a:p>
          <a:p>
            <a:pPr marL="742950" lvl="1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err="1"/>
              <a:t>Alkibiades</a:t>
            </a:r>
            <a:r>
              <a:rPr kumimoji="0" lang="en-US" altLang="en-US" sz="1800" dirty="0"/>
              <a:t> in </a:t>
            </a:r>
            <a:r>
              <a:rPr kumimoji="0" lang="en-US" altLang="en-US" sz="1800" dirty="0" smtClean="0"/>
              <a:t>Athens:  </a:t>
            </a:r>
            <a:r>
              <a:rPr kumimoji="0" lang="en-US" altLang="en-US" sz="1800" dirty="0" err="1">
                <a:latin typeface="Symbol" pitchFamily="18" charset="2"/>
              </a:rPr>
              <a:t>AlkibiadhV</a:t>
            </a:r>
            <a:r>
              <a:rPr kumimoji="0" lang="en-US" altLang="en-US" sz="1800" dirty="0">
                <a:latin typeface="Symbol" pitchFamily="18" charset="2"/>
              </a:rPr>
              <a:t> </a:t>
            </a:r>
            <a:r>
              <a:rPr kumimoji="0" lang="en-US" altLang="en-US" sz="1800" dirty="0" err="1">
                <a:latin typeface="Symbol" pitchFamily="18" charset="2"/>
              </a:rPr>
              <a:t>Kleiniou</a:t>
            </a:r>
            <a:r>
              <a:rPr kumimoji="0" lang="en-US" altLang="en-US" sz="1800" dirty="0">
                <a:latin typeface="Symbol" pitchFamily="18" charset="2"/>
              </a:rPr>
              <a:t> </a:t>
            </a:r>
            <a:r>
              <a:rPr kumimoji="0" lang="en-US" altLang="en-US" sz="1800" dirty="0" err="1">
                <a:latin typeface="Symbol" pitchFamily="18" charset="2"/>
              </a:rPr>
              <a:t>SkambwnidhV</a:t>
            </a:r>
            <a:r>
              <a:rPr kumimoji="0" lang="en-US" altLang="en-US" sz="1800" dirty="0">
                <a:latin typeface="Symbol" pitchFamily="18" charset="2"/>
              </a:rPr>
              <a:t> </a:t>
            </a:r>
            <a:br>
              <a:rPr kumimoji="0" lang="en-US" altLang="en-US" sz="1800" dirty="0">
                <a:latin typeface="Symbol" pitchFamily="18" charset="2"/>
              </a:rPr>
            </a:br>
            <a:r>
              <a:rPr kumimoji="0" lang="en-US" altLang="en-US" sz="1800" dirty="0">
                <a:latin typeface="Symbol" pitchFamily="18" charset="2"/>
              </a:rPr>
              <a:t>                                       </a:t>
            </a:r>
            <a:r>
              <a:rPr kumimoji="0" lang="en-US" altLang="en-US" sz="1800" dirty="0"/>
              <a:t>‘</a:t>
            </a:r>
            <a:r>
              <a:rPr kumimoji="0" lang="en-US" altLang="en-US" sz="1800" dirty="0" err="1"/>
              <a:t>Alkibiades</a:t>
            </a:r>
            <a:r>
              <a:rPr kumimoji="0" lang="en-US" altLang="en-US" sz="1800" dirty="0"/>
              <a:t>, </a:t>
            </a:r>
            <a:r>
              <a:rPr kumimoji="0" lang="en-US" altLang="en-US" sz="1800" dirty="0" smtClean="0"/>
              <a:t>son of </a:t>
            </a:r>
            <a:r>
              <a:rPr kumimoji="0" lang="en-US" altLang="en-US" sz="1800" dirty="0" err="1"/>
              <a:t>Kleinias</a:t>
            </a:r>
            <a:r>
              <a:rPr kumimoji="0" lang="en-US" altLang="en-US" sz="1800" dirty="0"/>
              <a:t>, </a:t>
            </a:r>
            <a:r>
              <a:rPr kumimoji="0" lang="en-US" altLang="en-US" sz="1800" dirty="0" smtClean="0"/>
              <a:t>of the demos </a:t>
            </a:r>
            <a:r>
              <a:rPr kumimoji="0" lang="en-US" altLang="en-US" sz="1800" dirty="0" err="1" smtClean="0"/>
              <a:t>Scambonidai</a:t>
            </a:r>
            <a:r>
              <a:rPr kumimoji="0" lang="en-US" altLang="en-US" sz="1800" dirty="0"/>
              <a:t>’, </a:t>
            </a:r>
          </a:p>
          <a:p>
            <a:pPr marL="742950" lvl="1" indent="-285750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kumimoji="0" lang="en-US" altLang="en-US" sz="1800" dirty="0" smtClean="0"/>
              <a:t>outside Athens</a:t>
            </a:r>
            <a:r>
              <a:rPr kumimoji="0" lang="en-US" altLang="en-US" sz="1800" dirty="0"/>
              <a:t>:    </a:t>
            </a:r>
            <a:r>
              <a:rPr kumimoji="0" lang="en-US" altLang="en-US" sz="1800" dirty="0" err="1">
                <a:latin typeface="Symbol" pitchFamily="18" charset="2"/>
              </a:rPr>
              <a:t>AlkibiadhV</a:t>
            </a:r>
            <a:r>
              <a:rPr kumimoji="0" lang="en-US" altLang="en-US" sz="1800" dirty="0">
                <a:latin typeface="Symbol" pitchFamily="18" charset="2"/>
              </a:rPr>
              <a:t> </a:t>
            </a:r>
            <a:r>
              <a:rPr kumimoji="0" lang="en-US" altLang="en-US" sz="1800" dirty="0" err="1">
                <a:latin typeface="Symbol" pitchFamily="18" charset="2"/>
              </a:rPr>
              <a:t>Kleiniou</a:t>
            </a:r>
            <a:r>
              <a:rPr kumimoji="0" lang="en-US" altLang="en-US" sz="1800" dirty="0">
                <a:latin typeface="Symbol" pitchFamily="18" charset="2"/>
              </a:rPr>
              <a:t> </a:t>
            </a:r>
            <a:r>
              <a:rPr kumimoji="0" lang="en-US" altLang="en-US" sz="1800" dirty="0" err="1">
                <a:latin typeface="Symbol" pitchFamily="18" charset="2"/>
              </a:rPr>
              <a:t>AqhnaioV</a:t>
            </a:r>
            <a:r>
              <a:rPr kumimoji="0" lang="en-US" altLang="en-US" sz="1800" dirty="0">
                <a:latin typeface="Symbol" pitchFamily="18" charset="2"/>
              </a:rPr>
              <a:t> </a:t>
            </a:r>
            <a:br>
              <a:rPr kumimoji="0" lang="en-US" altLang="en-US" sz="1800" dirty="0">
                <a:latin typeface="Symbol" pitchFamily="18" charset="2"/>
              </a:rPr>
            </a:br>
            <a:r>
              <a:rPr kumimoji="0" lang="en-US" altLang="en-US" sz="1800" dirty="0">
                <a:latin typeface="Symbol" pitchFamily="18" charset="2"/>
              </a:rPr>
              <a:t>                                       </a:t>
            </a:r>
            <a:r>
              <a:rPr kumimoji="0" lang="en-US" altLang="en-US" sz="1800" dirty="0"/>
              <a:t>‘Alcibiades, </a:t>
            </a:r>
            <a:r>
              <a:rPr kumimoji="0" lang="en-US" altLang="en-US" sz="1800" dirty="0" smtClean="0"/>
              <a:t>son of </a:t>
            </a:r>
            <a:r>
              <a:rPr kumimoji="0" lang="en-US" altLang="en-US" sz="1800" dirty="0" err="1" smtClean="0"/>
              <a:t>Kleinias</a:t>
            </a:r>
            <a:r>
              <a:rPr kumimoji="0" lang="en-US" altLang="en-US" sz="1800" dirty="0"/>
              <a:t>, </a:t>
            </a:r>
            <a:r>
              <a:rPr kumimoji="0" lang="en-US" altLang="en-US" sz="1800" dirty="0" smtClean="0"/>
              <a:t>Athenian’</a:t>
            </a:r>
            <a:endParaRPr kumimoji="0" lang="en-US" altLang="en-US" sz="1400" dirty="0"/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57200" y="44624"/>
            <a:ext cx="74676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de-DE" dirty="0" smtClean="0"/>
              <a:t>GREEK Onomastics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3956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 autoUpdateAnimBg="0" advAuto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5400600"/>
          </a:xfrm>
        </p:spPr>
        <p:txBody>
          <a:bodyPr>
            <a:normAutofit/>
          </a:bodyPr>
          <a:lstStyle/>
          <a:p>
            <a:r>
              <a:rPr lang="en-GB" dirty="0" smtClean="0"/>
              <a:t>a study of persons</a:t>
            </a:r>
          </a:p>
          <a:p>
            <a:pPr lvl="1"/>
            <a:r>
              <a:rPr lang="en-GB" dirty="0" smtClean="0"/>
              <a:t>based on epigraphic and literary sources.</a:t>
            </a:r>
          </a:p>
          <a:p>
            <a:r>
              <a:rPr lang="en-GB" dirty="0" smtClean="0"/>
              <a:t>Major studies</a:t>
            </a:r>
          </a:p>
          <a:p>
            <a:pPr lvl="1"/>
            <a:r>
              <a:rPr lang="en-US" altLang="en-US" dirty="0"/>
              <a:t>T. R. S. Broughton T.R.S.</a:t>
            </a:r>
            <a:br>
              <a:rPr lang="en-US" altLang="en-US" dirty="0"/>
            </a:br>
            <a:r>
              <a:rPr lang="en-US" altLang="en-US" i="1" dirty="0"/>
              <a:t>The Magistrates of the Roman Republic</a:t>
            </a:r>
            <a:r>
              <a:rPr lang="en-US" altLang="en-US" dirty="0"/>
              <a:t> 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>
                <a:solidFill>
                  <a:srgbClr val="FFC000"/>
                </a:solidFill>
                <a:sym typeface="Wingdings" panose="05000000000000000000" pitchFamily="2" charset="2"/>
              </a:rPr>
              <a:t> essential for our knowledge of Republican chronology</a:t>
            </a:r>
            <a:endParaRPr lang="en-US" altLang="en-US" dirty="0" smtClean="0">
              <a:solidFill>
                <a:srgbClr val="FFC000"/>
              </a:solidFill>
            </a:endParaRPr>
          </a:p>
          <a:p>
            <a:pPr lvl="1"/>
            <a:r>
              <a:rPr lang="en-US" altLang="en-US" i="1" dirty="0" err="1" smtClean="0"/>
              <a:t>Prosopographia</a:t>
            </a:r>
            <a:r>
              <a:rPr lang="en-US" altLang="en-US" i="1" dirty="0" smtClean="0"/>
              <a:t> </a:t>
            </a:r>
            <a:r>
              <a:rPr lang="en-US" altLang="en-US" i="1" dirty="0" err="1" smtClean="0"/>
              <a:t>Imperii</a:t>
            </a:r>
            <a:r>
              <a:rPr lang="en-US" altLang="en-US" i="1" dirty="0" smtClean="0"/>
              <a:t> Romani</a:t>
            </a:r>
            <a:r>
              <a:rPr lang="en-US" altLang="en-US" dirty="0" smtClean="0"/>
              <a:t> (P.I.R.) (</a:t>
            </a:r>
            <a:r>
              <a:rPr lang="en-US" altLang="en-US" dirty="0"/>
              <a:t>31 BC-AD 301), </a:t>
            </a:r>
            <a:br>
              <a:rPr lang="en-US" altLang="en-US" dirty="0"/>
            </a:br>
            <a:r>
              <a:rPr lang="en-US" altLang="en-US" dirty="0" smtClean="0">
                <a:solidFill>
                  <a:srgbClr val="FFC000"/>
                </a:solidFill>
                <a:sym typeface="Wingdings" panose="05000000000000000000" pitchFamily="2" charset="2"/>
              </a:rPr>
              <a:t> a </a:t>
            </a:r>
            <a:r>
              <a:rPr lang="en-US" altLang="en-US" dirty="0" smtClean="0">
                <a:solidFill>
                  <a:srgbClr val="FFC000"/>
                </a:solidFill>
              </a:rPr>
              <a:t>“Who </a:t>
            </a:r>
            <a:r>
              <a:rPr lang="en-US" altLang="en-US" dirty="0">
                <a:solidFill>
                  <a:srgbClr val="FFC000"/>
                </a:solidFill>
              </a:rPr>
              <a:t>is Who” </a:t>
            </a:r>
            <a:r>
              <a:rPr lang="en-US" altLang="en-US" dirty="0" smtClean="0">
                <a:solidFill>
                  <a:srgbClr val="FFC000"/>
                </a:solidFill>
              </a:rPr>
              <a:t>of the Roman Empire: more than 14,000 people</a:t>
            </a:r>
            <a:br>
              <a:rPr lang="en-US" altLang="en-US" dirty="0" smtClean="0">
                <a:solidFill>
                  <a:srgbClr val="FFC000"/>
                </a:solidFill>
              </a:rPr>
            </a:br>
            <a:r>
              <a:rPr lang="en-US" altLang="en-US" dirty="0" smtClean="0">
                <a:solidFill>
                  <a:srgbClr val="FFC000"/>
                </a:solidFill>
                <a:sym typeface="Wingdings" panose="05000000000000000000" pitchFamily="2" charset="2"/>
              </a:rPr>
              <a:t> emperor, senators, knights, magistrates,…</a:t>
            </a:r>
            <a:endParaRPr lang="en-US" altLang="en-US" dirty="0" smtClean="0">
              <a:solidFill>
                <a:srgbClr val="FFC000"/>
              </a:solidFill>
            </a:endParaRPr>
          </a:p>
          <a:p>
            <a:pPr lvl="1"/>
            <a:r>
              <a:rPr lang="en-US" altLang="en-US" dirty="0"/>
              <a:t>PLRE = Jones, Martindale, Morris, </a:t>
            </a:r>
            <a:r>
              <a:rPr lang="en-US" altLang="en-US" i="1" dirty="0"/>
              <a:t>The Prosopography of the Late Roman Empire</a:t>
            </a:r>
            <a:r>
              <a:rPr lang="en-US" altLang="en-US" dirty="0"/>
              <a:t> A.D. 260-641 </a:t>
            </a:r>
            <a:endParaRPr lang="en-US" altLang="en-US" dirty="0" smtClean="0"/>
          </a:p>
          <a:p>
            <a:pPr lvl="1"/>
            <a:r>
              <a:rPr lang="en-US" altLang="en-US" dirty="0" smtClean="0">
                <a:solidFill>
                  <a:srgbClr val="FFC000"/>
                </a:solidFill>
              </a:rPr>
              <a:t>municipal elites / inhabitants of a municipium/polis/</a:t>
            </a:r>
            <a:r>
              <a:rPr lang="en-US" altLang="en-US" dirty="0" err="1" smtClean="0">
                <a:solidFill>
                  <a:srgbClr val="FFC000"/>
                </a:solidFill>
              </a:rPr>
              <a:t>civitas</a:t>
            </a:r>
            <a:endParaRPr lang="en-US" altLang="en-US" dirty="0" smtClean="0">
              <a:solidFill>
                <a:srgbClr val="FFC000"/>
              </a:solidFill>
            </a:endParaRPr>
          </a:p>
          <a:p>
            <a:pPr lvl="1"/>
            <a:r>
              <a:rPr lang="en-US" altLang="en-US" i="1" dirty="0" err="1"/>
              <a:t>Prosopographia</a:t>
            </a:r>
            <a:r>
              <a:rPr lang="en-US" altLang="en-US" i="1" dirty="0"/>
              <a:t> </a:t>
            </a:r>
            <a:r>
              <a:rPr lang="en-US" altLang="en-US" i="1" dirty="0" smtClean="0"/>
              <a:t>Attica // </a:t>
            </a:r>
            <a:r>
              <a:rPr lang="en-US" altLang="en-US" i="1" dirty="0"/>
              <a:t>Persons of Ancient </a:t>
            </a:r>
            <a:r>
              <a:rPr lang="en-US" altLang="en-US" i="1" dirty="0" smtClean="0"/>
              <a:t>Athens</a:t>
            </a:r>
            <a:r>
              <a:rPr lang="en-US" altLang="en-US" dirty="0" smtClean="0">
                <a:solidFill>
                  <a:srgbClr val="FFC000"/>
                </a:solidFill>
              </a:rPr>
              <a:t>: 100,000 people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Prosopography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0741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8354888" cy="5400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study of persons</a:t>
            </a:r>
          </a:p>
          <a:p>
            <a:pPr lvl="1"/>
            <a:r>
              <a:rPr lang="en-GB" dirty="0" smtClean="0"/>
              <a:t>important for </a:t>
            </a:r>
            <a:r>
              <a:rPr lang="en-GB" b="1" dirty="0" smtClean="0"/>
              <a:t>social history</a:t>
            </a:r>
          </a:p>
          <a:p>
            <a:r>
              <a:rPr lang="en-GB" dirty="0" smtClean="0"/>
              <a:t>For example, in the </a:t>
            </a:r>
            <a:r>
              <a:rPr lang="en-GB" b="1" dirty="0" smtClean="0"/>
              <a:t>Athenian democracy</a:t>
            </a:r>
            <a:r>
              <a:rPr lang="en-GB" dirty="0" smtClean="0"/>
              <a:t>:</a:t>
            </a:r>
          </a:p>
          <a:p>
            <a:pPr lvl="1"/>
            <a:r>
              <a:rPr lang="en-US" altLang="en-US" dirty="0" smtClean="0"/>
              <a:t>importance of family relations</a:t>
            </a:r>
          </a:p>
          <a:p>
            <a:pPr lvl="1"/>
            <a:r>
              <a:rPr lang="en-US" altLang="en-US" dirty="0" smtClean="0"/>
              <a:t>origin of important politicians, </a:t>
            </a:r>
            <a:r>
              <a:rPr lang="en-US" altLang="en-US" dirty="0" err="1" smtClean="0"/>
              <a:t>strategoi</a:t>
            </a:r>
            <a:r>
              <a:rPr lang="en-US" altLang="en-US" dirty="0" smtClean="0"/>
              <a:t>, etc. </a:t>
            </a:r>
          </a:p>
          <a:p>
            <a:r>
              <a:rPr lang="en-US" altLang="en-US" dirty="0" smtClean="0"/>
              <a:t>Roman Republic</a:t>
            </a:r>
          </a:p>
          <a:p>
            <a:pPr lvl="1"/>
            <a:r>
              <a:rPr lang="en-US" altLang="en-US" dirty="0" smtClean="0"/>
              <a:t>for example, studying social upward / downward mobility,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smtClean="0"/>
              <a:t>e.g. citizens becoming knights and senators</a:t>
            </a:r>
          </a:p>
          <a:p>
            <a:pPr lvl="1"/>
            <a:r>
              <a:rPr lang="en-US" altLang="en-US" dirty="0" smtClean="0"/>
              <a:t>importance of family relations for one’s political career</a:t>
            </a:r>
          </a:p>
          <a:p>
            <a:r>
              <a:rPr lang="en-US" altLang="en-US" dirty="0" smtClean="0"/>
              <a:t>Roman Empire</a:t>
            </a:r>
          </a:p>
          <a:p>
            <a:pPr lvl="1"/>
            <a:r>
              <a:rPr lang="en-US" altLang="en-US" dirty="0" smtClean="0"/>
              <a:t>change among the elite between late Republic and Augustus</a:t>
            </a:r>
          </a:p>
          <a:p>
            <a:pPr lvl="1"/>
            <a:r>
              <a:rPr lang="en-US" altLang="en-US" dirty="0" smtClean="0"/>
              <a:t>recruitment of the Senate, of the Roman army, role of freedmen, career in administration, changes among the elite during the 3</a:t>
            </a:r>
            <a:r>
              <a:rPr lang="en-US" altLang="en-US" baseline="30000" dirty="0" smtClean="0"/>
              <a:t>rd</a:t>
            </a:r>
            <a:r>
              <a:rPr lang="en-US" altLang="en-US" dirty="0" smtClean="0"/>
              <a:t>-century crisis,…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609600" y="53752"/>
            <a:ext cx="7924800" cy="1143000"/>
          </a:xfrm>
        </p:spPr>
        <p:txBody>
          <a:bodyPr/>
          <a:lstStyle/>
          <a:p>
            <a:r>
              <a:rPr lang="en-GB" dirty="0" smtClean="0"/>
              <a:t>Prosopography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9292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752"/>
            <a:ext cx="7924800" cy="1143000"/>
          </a:xfrm>
        </p:spPr>
        <p:txBody>
          <a:bodyPr/>
          <a:lstStyle/>
          <a:p>
            <a:r>
              <a:rPr lang="en-GB" dirty="0" smtClean="0"/>
              <a:t>Two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Literacy</a:t>
            </a:r>
          </a:p>
          <a:p>
            <a:r>
              <a:rPr lang="en-GB" sz="3200" dirty="0" smtClean="0"/>
              <a:t>Religion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3598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Literacy in antiquity</a:t>
            </a:r>
            <a:endParaRPr lang="en-GB" dirty="0"/>
          </a:p>
        </p:txBody>
      </p:sp>
      <p:pic>
        <p:nvPicPr>
          <p:cNvPr id="4" name="Picture 5" descr="C:\Eigene Dateien\TEACHING MATERIAL\EINFÜHRUNG ALTE GESCHICHTE\Epigraphik\Schule Rotfig Athen Leseübung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08956"/>
            <a:ext cx="6553200" cy="533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321568" y="2492896"/>
            <a:ext cx="3386336" cy="4248472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Who could write?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Who needs to be able to write?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Education</a:t>
            </a:r>
            <a:br>
              <a:rPr lang="en-US" altLang="en-US" dirty="0" smtClean="0"/>
            </a:br>
            <a:r>
              <a:rPr lang="en-US" altLang="en-US" dirty="0" smtClean="0"/>
              <a:t>- for whom ?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Evidence?</a:t>
            </a:r>
            <a:br>
              <a:rPr lang="en-US" altLang="en-US" dirty="0" smtClean="0"/>
            </a:br>
            <a:r>
              <a:rPr lang="en-US" altLang="en-US" dirty="0" smtClean="0"/>
              <a:t>- stone inscriptions</a:t>
            </a:r>
            <a:br>
              <a:rPr lang="en-US" altLang="en-US" dirty="0" smtClean="0"/>
            </a:br>
            <a:r>
              <a:rPr lang="en-US" altLang="en-US" dirty="0" smtClean="0"/>
              <a:t>- stamps</a:t>
            </a:r>
            <a:br>
              <a:rPr lang="en-US" altLang="en-US" dirty="0" smtClean="0"/>
            </a:br>
            <a:r>
              <a:rPr lang="en-US" altLang="en-US" dirty="0" smtClean="0"/>
              <a:t>- graffiti</a:t>
            </a:r>
            <a:br>
              <a:rPr lang="en-US" altLang="en-US" dirty="0" smtClean="0"/>
            </a:br>
            <a:r>
              <a:rPr lang="en-US" altLang="en-US" dirty="0" smtClean="0"/>
              <a:t>- writing instruments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Passive literacy ?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308634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Eigene Dateien\TEACHING MATERIAL\EINFÜHRUNG ALTE GESCHICHTE\Epigraphik\roman teaching q sulpicius maximus rom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296" y="0"/>
            <a:ext cx="50292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 rot="16200000">
            <a:off x="2793930" y="2400826"/>
            <a:ext cx="2057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r">
              <a:spcBef>
                <a:spcPct val="50000"/>
              </a:spcBef>
              <a:buFontTx/>
              <a:buNone/>
            </a:pPr>
            <a:r>
              <a:rPr kumimoji="0" lang="en-US" altLang="en-US" sz="1800" dirty="0" err="1"/>
              <a:t>grammaticus</a:t>
            </a:r>
            <a:endParaRPr kumimoji="0" lang="en-US" altLang="en-US" sz="1800" dirty="0"/>
          </a:p>
        </p:txBody>
      </p:sp>
      <p:sp>
        <p:nvSpPr>
          <p:cNvPr id="8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Literacy in antiquity</a:t>
            </a:r>
            <a:endParaRPr lang="en-GB" dirty="0"/>
          </a:p>
        </p:txBody>
      </p:sp>
      <p:sp>
        <p:nvSpPr>
          <p:cNvPr id="9" name="Content Placeholder 1"/>
          <p:cNvSpPr txBox="1">
            <a:spLocks/>
          </p:cNvSpPr>
          <p:nvPr/>
        </p:nvSpPr>
        <p:spPr>
          <a:xfrm>
            <a:off x="321568" y="2492896"/>
            <a:ext cx="3386336" cy="4248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20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20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20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20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20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Who could write?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Who needs to be able to write?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Education</a:t>
            </a:r>
            <a:br>
              <a:rPr lang="en-US" altLang="en-US" dirty="0" smtClean="0"/>
            </a:br>
            <a:r>
              <a:rPr lang="en-US" altLang="en-US" dirty="0" smtClean="0"/>
              <a:t>- for whom ?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Evidence?</a:t>
            </a:r>
            <a:br>
              <a:rPr lang="en-US" altLang="en-US" dirty="0" smtClean="0"/>
            </a:br>
            <a:r>
              <a:rPr lang="en-US" altLang="en-US" dirty="0" smtClean="0"/>
              <a:t>- stone inscriptions</a:t>
            </a:r>
            <a:br>
              <a:rPr lang="en-US" altLang="en-US" dirty="0" smtClean="0"/>
            </a:br>
            <a:r>
              <a:rPr lang="en-US" altLang="en-US" dirty="0" smtClean="0"/>
              <a:t>- stamps</a:t>
            </a:r>
            <a:br>
              <a:rPr lang="en-US" altLang="en-US" dirty="0" smtClean="0"/>
            </a:br>
            <a:r>
              <a:rPr lang="en-US" altLang="en-US" dirty="0" smtClean="0"/>
              <a:t>- graffiti</a:t>
            </a:r>
            <a:br>
              <a:rPr lang="en-US" altLang="en-US" dirty="0" smtClean="0"/>
            </a:br>
            <a:r>
              <a:rPr lang="en-US" altLang="en-US" dirty="0" smtClean="0"/>
              <a:t>- writing instruments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dirty="0" smtClean="0"/>
              <a:t>Passive literacy ?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389434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build="p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 descr="http://www.homepagedaily.com/uploads/20081111/d82ba168-a18e-4ae2-ad26-c84e09bbf9be/Graffit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73354">
            <a:off x="4479404" y="1080961"/>
            <a:ext cx="2484968" cy="173279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</p:pic>
      <p:pic>
        <p:nvPicPr>
          <p:cNvPr id="11" name="Grafik 8" descr="000_0014 Nîmes MARS LAVAVUS smal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578402">
            <a:off x="342330" y="923119"/>
            <a:ext cx="3364813" cy="2107585"/>
          </a:xfrm>
          <a:prstGeom prst="rect">
            <a:avLst/>
          </a:prstGeom>
        </p:spPr>
      </p:pic>
      <p:pic>
        <p:nvPicPr>
          <p:cNvPr id="10" name="Picture 2" descr="http://upload.wikimedia.org/wikipedia/commons/5/5b/Roman_school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72" t="5948" r="17743" b="10877"/>
          <a:stretch/>
        </p:blipFill>
        <p:spPr bwMode="auto">
          <a:xfrm>
            <a:off x="107504" y="2348881"/>
            <a:ext cx="4248472" cy="2013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53752"/>
            <a:ext cx="9144000" cy="1143000"/>
          </a:xfrm>
        </p:spPr>
        <p:txBody>
          <a:bodyPr/>
          <a:lstStyle/>
          <a:p>
            <a:pPr algn="ctr"/>
            <a:r>
              <a:rPr lang="en-GB" dirty="0" smtClean="0"/>
              <a:t>Arguments FOR / AGAINST widespread literacy</a:t>
            </a:r>
            <a:endParaRPr lang="en-GB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2251" y="1340768"/>
            <a:ext cx="2535274" cy="2572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6431" b="93569" l="2889" r="96889">
                        <a14:foregroundMark x1="97111" y1="11254" x2="97111" y2="11254"/>
                        <a14:foregroundMark x1="24889" y1="6752" x2="24889" y2="6752"/>
                        <a14:foregroundMark x1="22889" y1="93569" x2="22889" y2="9356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845908" y="2348880"/>
            <a:ext cx="354251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C:\Eigene Dateien\TEACHING MATERIAL\EINFÜHRUNG ALTE GESCHICHTE\Epigraphik\Graufensenque lag260 Graffiti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85" b="89726" l="2695" r="96108">
                        <a14:foregroundMark x1="19760" y1="33562" x2="19760" y2="33562"/>
                        <a14:foregroundMark x1="24850" y1="58562" x2="24850" y2="58562"/>
                        <a14:foregroundMark x1="33533" y1="67466" x2="33533" y2="67466"/>
                        <a14:foregroundMark x1="29341" y1="73973" x2="29341" y2="73973"/>
                        <a14:foregroundMark x1="20958" y1="73288" x2="20958" y2="73288"/>
                        <a14:foregroundMark x1="15868" y1="72945" x2="15868" y2="72945"/>
                        <a14:foregroundMark x1="18263" y1="77740" x2="18263" y2="77740"/>
                        <a14:foregroundMark x1="45210" y1="78767" x2="45210" y2="78767"/>
                        <a14:foregroundMark x1="61078" y1="78425" x2="61078" y2="78425"/>
                        <a14:foregroundMark x1="76347" y1="78425" x2="76347" y2="78425"/>
                        <a14:foregroundMark x1="84431" y1="77740" x2="84431" y2="77740"/>
                        <a14:foregroundMark x1="88623" y1="72260" x2="88623" y2="72260"/>
                        <a14:foregroundMark x1="69461" y1="75342" x2="69461" y2="75342"/>
                        <a14:foregroundMark x1="25449" y1="79452" x2="25449" y2="79452"/>
                        <a14:foregroundMark x1="22156" y1="79795" x2="22156" y2="79795"/>
                        <a14:foregroundMark x1="33832" y1="79452" x2="33832" y2="79452"/>
                        <a14:foregroundMark x1="52096" y1="73973" x2="52096" y2="73973"/>
                        <a14:foregroundMark x1="55090" y1="88014" x2="55090" y2="88014"/>
                        <a14:foregroundMark x1="64970" y1="5137" x2="64970" y2="5137"/>
                        <a14:foregroundMark x1="83234" y1="19863" x2="83234" y2="19863"/>
                        <a14:foregroundMark x1="80838" y1="18151" x2="80838" y2="18151"/>
                        <a14:foregroundMark x1="81737" y1="17466" x2="81737" y2="17466"/>
                        <a14:foregroundMark x1="28443" y1="86986" x2="28443" y2="86986"/>
                        <a14:foregroundMark x1="31138" y1="89726" x2="31138" y2="89726"/>
                        <a14:foregroundMark x1="17066" y1="87329" x2="17066" y2="87329"/>
                        <a14:foregroundMark x1="19162" y1="88356" x2="19162" y2="88356"/>
                        <a14:foregroundMark x1="55689" y1="17808" x2="55689" y2="17808"/>
                        <a14:foregroundMark x1="90719" y1="31507" x2="90719" y2="31507"/>
                        <a14:foregroundMark x1="60778" y1="3425" x2="60778" y2="3425"/>
                        <a14:foregroundMark x1="67964" y1="24315" x2="67964" y2="24315"/>
                        <a14:foregroundMark x1="87425" y1="26027" x2="87425" y2="26027"/>
                        <a14:foregroundMark x1="76946" y1="14384" x2="76946" y2="14384"/>
                        <a14:foregroundMark x1="76048" y1="12329" x2="76048" y2="12329"/>
                        <a14:foregroundMark x1="62575" y1="4452" x2="62575" y2="4452"/>
                      </a14:backgroundRemoval>
                    </a14:imgEffect>
                  </a14:imgLayer>
                </a14:imgProps>
              </a:ext>
            </a:extLst>
          </a:blip>
          <a:srcRect b="18636"/>
          <a:stretch>
            <a:fillRect/>
          </a:stretch>
        </p:blipFill>
        <p:spPr bwMode="auto">
          <a:xfrm>
            <a:off x="5004048" y="4126729"/>
            <a:ext cx="3781998" cy="2689758"/>
          </a:xfrm>
          <a:prstGeom prst="rect">
            <a:avLst/>
          </a:prstGeom>
          <a:noFill/>
        </p:spPr>
      </p:pic>
      <p:pic>
        <p:nvPicPr>
          <p:cNvPr id="9" name="Picture 2" descr="http://www.binghamheritage.org.uk/history_of_bingham/roman/images/trade_inkpot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74" b="94681" l="10000" r="90000">
                        <a14:foregroundMark x1="53200" y1="94681" x2="53200" y2="946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32" r="12393"/>
          <a:stretch/>
        </p:blipFill>
        <p:spPr bwMode="auto">
          <a:xfrm>
            <a:off x="7308304" y="5199376"/>
            <a:ext cx="1735810" cy="161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http://upload.wikimedia.org/wikipedia/commons/2/2b/Stylus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>
                        <a14:foregroundMark x1="56867" y1="35700" x2="56867" y2="35700"/>
                        <a14:foregroundMark x1="59200" y1="41100" x2="59200" y2="41100"/>
                        <a14:foregroundMark x1="61133" y1="59800" x2="61133" y2="59800"/>
                        <a14:foregroundMark x1="60800" y1="52500" x2="60800" y2="52500"/>
                        <a14:foregroundMark x1="42067" y1="50000" x2="42067" y2="50000"/>
                        <a14:foregroundMark x1="36133" y1="86500" x2="36133" y2="86500"/>
                        <a14:foregroundMark x1="36133" y1="17400" x2="36133" y2="17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433" y="4293096"/>
            <a:ext cx="3742767" cy="249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Box 5"/>
          <p:cNvSpPr txBox="1">
            <a:spLocks noChangeArrowheads="1"/>
          </p:cNvSpPr>
          <p:nvPr/>
        </p:nvSpPr>
        <p:spPr bwMode="auto">
          <a:xfrm rot="16200000">
            <a:off x="-736530" y="3192914"/>
            <a:ext cx="2057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kumimoji="0" lang="en-US" altLang="en-US" sz="1800" dirty="0" smtClean="0"/>
              <a:t>Roman “school”</a:t>
            </a:r>
            <a:endParaRPr kumimoji="0" lang="en-US" altLang="en-US" sz="1800" dirty="0"/>
          </a:p>
        </p:txBody>
      </p:sp>
      <p:pic>
        <p:nvPicPr>
          <p:cNvPr id="14" name="Picture 3" descr="C:\Eigene Dateien\TEACHING MATERIAL\EINFÜHRUNG ALTE GESCHICHTE\Epigraphik\Gr Ostrakon THEMISTOKLES.JPG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18922">
            <a:off x="107504" y="4981624"/>
            <a:ext cx="3168352" cy="1667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25642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civic cults</a:t>
            </a:r>
          </a:p>
          <a:p>
            <a:r>
              <a:rPr lang="en-GB" dirty="0" smtClean="0"/>
              <a:t>personal religion</a:t>
            </a:r>
          </a:p>
          <a:p>
            <a:r>
              <a:rPr lang="en-GB" dirty="0" smtClean="0"/>
              <a:t>cult activities</a:t>
            </a:r>
          </a:p>
          <a:p>
            <a:r>
              <a:rPr lang="en-GB" dirty="0" smtClean="0"/>
              <a:t>religious change</a:t>
            </a:r>
          </a:p>
          <a:p>
            <a:r>
              <a:rPr lang="en-GB" dirty="0" smtClean="0"/>
              <a:t>religious </a:t>
            </a:r>
            <a:r>
              <a:rPr lang="en-GB" dirty="0" err="1" smtClean="0"/>
              <a:t>syncretisms</a:t>
            </a:r>
            <a:r>
              <a:rPr lang="en-GB" dirty="0" smtClean="0"/>
              <a:t> </a:t>
            </a:r>
          </a:p>
          <a:p>
            <a:r>
              <a:rPr lang="en-GB" dirty="0" smtClean="0"/>
              <a:t>and many more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</a:t>
            </a:r>
            <a:endParaRPr lang="en-GB" dirty="0"/>
          </a:p>
        </p:txBody>
      </p:sp>
      <p:pic>
        <p:nvPicPr>
          <p:cNvPr id="4" name="Picture 3" descr="C:\Eigene Dateien\FERCAN\GLANUM Hercules Statu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38" t="2222" r="7027" b="3334"/>
          <a:stretch>
            <a:fillRect/>
          </a:stretch>
        </p:blipFill>
        <p:spPr bwMode="auto">
          <a:xfrm>
            <a:off x="5867400" y="0"/>
            <a:ext cx="32766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097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Eigene Dateien\FERCAN\CAG FIG 13 1 222aa ROQUEPERTUSE accroupi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62" r="7939" b="5556"/>
          <a:stretch>
            <a:fillRect/>
          </a:stretch>
        </p:blipFill>
        <p:spPr bwMode="auto">
          <a:xfrm>
            <a:off x="0" y="0"/>
            <a:ext cx="36576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Eigene Dateien\FERCAN\GLANUM Hercules Statu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38" t="2222" r="7027" b="3334"/>
          <a:stretch>
            <a:fillRect/>
          </a:stretch>
        </p:blipFill>
        <p:spPr bwMode="auto">
          <a:xfrm>
            <a:off x="5867400" y="0"/>
            <a:ext cx="32766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635896" y="1772816"/>
            <a:ext cx="3146648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algn="l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algn="l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algn="l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algn="l">
              <a:spcBef>
                <a:spcPct val="0"/>
              </a:spcBef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 dirty="0" smtClean="0">
                <a:latin typeface="Tahoma" pitchFamily="34" charset="0"/>
              </a:rPr>
              <a:t>Two „heroes“ from</a:t>
            </a:r>
            <a:br>
              <a:rPr kumimoji="0" lang="de-DE" altLang="en-US" sz="1800" dirty="0" smtClean="0">
                <a:latin typeface="Tahoma" pitchFamily="34" charset="0"/>
              </a:rPr>
            </a:br>
            <a:r>
              <a:rPr kumimoji="0" lang="de-DE" altLang="en-US" sz="1800" dirty="0" smtClean="0">
                <a:latin typeface="Tahoma" pitchFamily="34" charset="0"/>
              </a:rPr>
              <a:t>the same sanctuary?</a:t>
            </a:r>
            <a:br>
              <a:rPr kumimoji="0" lang="de-DE" altLang="en-US" sz="1800" dirty="0" smtClean="0">
                <a:latin typeface="Tahoma" pitchFamily="34" charset="0"/>
              </a:rPr>
            </a:br>
            <a:endParaRPr kumimoji="0" lang="de-DE" altLang="en-US" sz="1800" dirty="0" smtClean="0">
              <a:latin typeface="Tahoma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 dirty="0" smtClean="0">
                <a:latin typeface="Tahoma" pitchFamily="34" charset="0"/>
              </a:rPr>
              <a:t>Iron </a:t>
            </a:r>
            <a:r>
              <a:rPr kumimoji="0" lang="de-DE" altLang="en-US" sz="1800" dirty="0">
                <a:latin typeface="Tahoma" pitchFamily="34" charset="0"/>
              </a:rPr>
              <a:t>Age </a:t>
            </a:r>
            <a:br>
              <a:rPr kumimoji="0" lang="de-DE" altLang="en-US" sz="1800" dirty="0">
                <a:latin typeface="Tahoma" pitchFamily="34" charset="0"/>
              </a:rPr>
            </a:br>
            <a:r>
              <a:rPr kumimoji="0" lang="de-DE" altLang="en-US" sz="1800" i="1" dirty="0">
                <a:latin typeface="Tahoma" pitchFamily="34" charset="0"/>
              </a:rPr>
              <a:t>accroupi</a:t>
            </a:r>
            <a:r>
              <a:rPr kumimoji="0" lang="de-DE" altLang="en-US" sz="1800" dirty="0">
                <a:latin typeface="Tahoma" pitchFamily="34" charset="0"/>
              </a:rPr>
              <a:t/>
            </a:r>
            <a:br>
              <a:rPr kumimoji="0" lang="de-DE" altLang="en-US" sz="1800" dirty="0">
                <a:latin typeface="Tahoma" pitchFamily="34" charset="0"/>
              </a:rPr>
            </a:br>
            <a:r>
              <a:rPr kumimoji="0" lang="de-DE" altLang="en-US" sz="1800" dirty="0">
                <a:latin typeface="Tahoma" pitchFamily="34" charset="0"/>
              </a:rPr>
              <a:t>replaced</a:t>
            </a:r>
            <a:br>
              <a:rPr kumimoji="0" lang="de-DE" altLang="en-US" sz="1800" dirty="0">
                <a:latin typeface="Tahoma" pitchFamily="34" charset="0"/>
              </a:rPr>
            </a:br>
            <a:r>
              <a:rPr kumimoji="0" lang="de-DE" altLang="en-US" sz="1800" dirty="0">
                <a:latin typeface="Tahoma" pitchFamily="34" charset="0"/>
              </a:rPr>
              <a:t>by </a:t>
            </a:r>
            <a:br>
              <a:rPr kumimoji="0" lang="de-DE" altLang="en-US" sz="1800" dirty="0">
                <a:latin typeface="Tahoma" pitchFamily="34" charset="0"/>
              </a:rPr>
            </a:br>
            <a:r>
              <a:rPr kumimoji="0" lang="de-DE" altLang="en-US" sz="1800" dirty="0">
                <a:latin typeface="Tahoma" pitchFamily="34" charset="0"/>
              </a:rPr>
              <a:t>Hercules?</a:t>
            </a:r>
            <a:br>
              <a:rPr kumimoji="0" lang="de-DE" altLang="en-US" sz="1800" dirty="0">
                <a:latin typeface="Tahoma" pitchFamily="34" charset="0"/>
              </a:rPr>
            </a:br>
            <a:endParaRPr kumimoji="0" lang="de-DE" altLang="en-US" sz="1800" dirty="0">
              <a:latin typeface="Tahoma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 dirty="0" smtClean="0">
                <a:latin typeface="Tahoma" pitchFamily="34" charset="0"/>
              </a:rPr>
              <a:t>„Romanisation“?</a:t>
            </a:r>
            <a:endParaRPr kumimoji="0" lang="de-DE" altLang="en-US" sz="1800" dirty="0">
              <a:latin typeface="Tahoma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 dirty="0">
                <a:latin typeface="Tahoma" pitchFamily="34" charset="0"/>
              </a:rPr>
              <a:t>Focus on</a:t>
            </a:r>
            <a:br>
              <a:rPr kumimoji="0" lang="de-DE" altLang="en-US" sz="1800" dirty="0">
                <a:latin typeface="Tahoma" pitchFamily="34" charset="0"/>
              </a:rPr>
            </a:br>
            <a:r>
              <a:rPr kumimoji="0" lang="de-DE" altLang="en-US" sz="1800" dirty="0" smtClean="0">
                <a:latin typeface="Tahoma" pitchFamily="34" charset="0"/>
              </a:rPr>
              <a:t>discrepancies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 dirty="0">
              <a:latin typeface="Tahoma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 dirty="0" smtClean="0">
              <a:latin typeface="Tahoma" pitchFamily="34" charset="0"/>
            </a:endParaRPr>
          </a:p>
          <a:p>
            <a:pPr marL="0" indent="0"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800" dirty="0" smtClean="0">
                <a:latin typeface="Tahoma" pitchFamily="34" charset="0"/>
              </a:rPr>
              <a:t>Where? Glanum</a:t>
            </a:r>
            <a:endParaRPr kumimoji="0" lang="de-DE" altLang="en-US" sz="1800" dirty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77032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0" y="0"/>
            <a:ext cx="7924800" cy="4752528"/>
          </a:xfrm>
        </p:spPr>
        <p:txBody>
          <a:bodyPr/>
          <a:lstStyle/>
          <a:p>
            <a:r>
              <a:rPr lang="en-GB" dirty="0" smtClean="0"/>
              <a:t>Context: “ROMANITAS”</a:t>
            </a:r>
          </a:p>
          <a:p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1187924"/>
            <a:ext cx="472440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r>
              <a:rPr kumimoji="0" lang="en-US" altLang="en-US" sz="2000" dirty="0"/>
              <a:t>Our expectations for Narbonensis:</a:t>
            </a:r>
          </a:p>
          <a:p>
            <a:pPr lvl="1"/>
            <a:r>
              <a:rPr kumimoji="0" lang="en-US" altLang="en-US" sz="1800" dirty="0"/>
              <a:t>People are socially, economically, culturally well integrated in Roman  structures,  adopting Roman lifestyle</a:t>
            </a:r>
          </a:p>
          <a:p>
            <a:pPr lvl="1"/>
            <a:r>
              <a:rPr kumimoji="0" lang="en-US" altLang="en-US" sz="1800" dirty="0"/>
              <a:t>Self-identity/aspiration/ internal-</a:t>
            </a:r>
            <a:r>
              <a:rPr kumimoji="0" lang="en-US" altLang="en-US" sz="1800" dirty="0" err="1"/>
              <a:t>isation</a:t>
            </a:r>
            <a:r>
              <a:rPr kumimoji="0" lang="en-US" altLang="en-US" sz="1800" dirty="0"/>
              <a:t> of Graeco-Roman values</a:t>
            </a:r>
            <a:r>
              <a:rPr kumimoji="0" lang="en-US" altLang="en-US" sz="1800" dirty="0">
                <a:latin typeface="Times New Roman"/>
              </a:rPr>
              <a:t>…</a:t>
            </a:r>
            <a:endParaRPr kumimoji="0" lang="en-US" altLang="en-US" sz="1800" dirty="0"/>
          </a:p>
          <a:p>
            <a:pPr lvl="1"/>
            <a:r>
              <a:rPr kumimoji="0" lang="en-US" altLang="en-US" sz="1800" b="1" dirty="0"/>
              <a:t>Religion can be expected to be very </a:t>
            </a:r>
            <a:r>
              <a:rPr kumimoji="0" lang="en-US" altLang="en-US" sz="1800" b="1" dirty="0">
                <a:latin typeface="Times New Roman"/>
              </a:rPr>
              <a:t>‘</a:t>
            </a:r>
            <a:r>
              <a:rPr kumimoji="0" lang="en-US" altLang="en-US" sz="1800" b="1" dirty="0"/>
              <a:t>Roman</a:t>
            </a:r>
            <a:r>
              <a:rPr kumimoji="0" lang="en-US" altLang="en-US" sz="1800" b="1" dirty="0">
                <a:latin typeface="Times New Roman"/>
              </a:rPr>
              <a:t>’</a:t>
            </a:r>
            <a:r>
              <a:rPr kumimoji="0" lang="en-US" altLang="en-US" sz="1800" b="1" dirty="0"/>
              <a:t>!?</a:t>
            </a:r>
          </a:p>
        </p:txBody>
      </p:sp>
      <p:pic>
        <p:nvPicPr>
          <p:cNvPr id="5" name="Picture 2" descr="C:\Eigene Dateien\FERCAN\MAP NARBONENSIS Fren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888" y="2132856"/>
            <a:ext cx="7435552" cy="4521357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</p:spTree>
    <p:extLst>
      <p:ext uri="{BB962C8B-B14F-4D97-AF65-F5344CB8AC3E}">
        <p14:creationId xmlns:p14="http://schemas.microsoft.com/office/powerpoint/2010/main" val="40608298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0" y="0"/>
            <a:ext cx="7924800" cy="4752528"/>
          </a:xfrm>
        </p:spPr>
        <p:txBody>
          <a:bodyPr/>
          <a:lstStyle/>
          <a:p>
            <a:r>
              <a:rPr lang="en-GB" dirty="0" smtClean="0"/>
              <a:t>Context: “ROMANITAS”</a:t>
            </a:r>
          </a:p>
          <a:p>
            <a:endParaRPr lang="en-GB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1187924"/>
            <a:ext cx="472440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r>
              <a:rPr kumimoji="0" lang="en-US" altLang="en-US" sz="2000" dirty="0"/>
              <a:t>Our expectations for Narbonensis:</a:t>
            </a:r>
          </a:p>
          <a:p>
            <a:pPr lvl="1"/>
            <a:r>
              <a:rPr kumimoji="0" lang="en-US" altLang="en-US" sz="1800" dirty="0"/>
              <a:t>People are socially, economically, culturally well integrated in Roman  structures,  adopting Roman lifestyle</a:t>
            </a:r>
          </a:p>
          <a:p>
            <a:pPr lvl="1"/>
            <a:r>
              <a:rPr kumimoji="0" lang="en-US" altLang="en-US" sz="1800" dirty="0"/>
              <a:t>Self-identity/aspiration/ internal-</a:t>
            </a:r>
            <a:r>
              <a:rPr kumimoji="0" lang="en-US" altLang="en-US" sz="1800" dirty="0" err="1"/>
              <a:t>isation</a:t>
            </a:r>
            <a:r>
              <a:rPr kumimoji="0" lang="en-US" altLang="en-US" sz="1800" dirty="0"/>
              <a:t> of Graeco-Roman values</a:t>
            </a:r>
            <a:r>
              <a:rPr kumimoji="0" lang="en-US" altLang="en-US" sz="1800" dirty="0">
                <a:latin typeface="Times New Roman"/>
              </a:rPr>
              <a:t>…</a:t>
            </a:r>
            <a:endParaRPr kumimoji="0" lang="en-US" altLang="en-US" sz="1800" dirty="0"/>
          </a:p>
          <a:p>
            <a:pPr lvl="1"/>
            <a:r>
              <a:rPr kumimoji="0" lang="en-US" altLang="en-US" sz="1800" b="1" dirty="0">
                <a:solidFill>
                  <a:srgbClr val="FFC000"/>
                </a:solidFill>
              </a:rPr>
              <a:t>Religion can be expected to be very </a:t>
            </a:r>
            <a:r>
              <a:rPr kumimoji="0" lang="en-US" altLang="en-US" sz="1800" b="1" dirty="0">
                <a:solidFill>
                  <a:srgbClr val="FFC000"/>
                </a:solidFill>
                <a:latin typeface="Times New Roman"/>
              </a:rPr>
              <a:t>‘</a:t>
            </a:r>
            <a:r>
              <a:rPr kumimoji="0" lang="en-US" altLang="en-US" sz="1800" b="1" dirty="0">
                <a:solidFill>
                  <a:srgbClr val="FFC000"/>
                </a:solidFill>
              </a:rPr>
              <a:t>Roman</a:t>
            </a:r>
            <a:r>
              <a:rPr kumimoji="0" lang="en-US" altLang="en-US" sz="1800" b="1" dirty="0">
                <a:solidFill>
                  <a:srgbClr val="FFC000"/>
                </a:solidFill>
                <a:latin typeface="Times New Roman"/>
              </a:rPr>
              <a:t>’</a:t>
            </a:r>
            <a:r>
              <a:rPr kumimoji="0" lang="en-US" altLang="en-US" sz="1800" b="1" dirty="0">
                <a:solidFill>
                  <a:srgbClr val="FFC000"/>
                </a:solidFill>
              </a:rPr>
              <a:t>!?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pic>
        <p:nvPicPr>
          <p:cNvPr id="8" name="Picture 10" descr="C:\Eigene Dateien\Bewerbungen\Canterbury presentation\Vienne temple for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1" r="3906" b="16000"/>
          <a:stretch>
            <a:fillRect/>
          </a:stretch>
        </p:blipFill>
        <p:spPr bwMode="auto">
          <a:xfrm>
            <a:off x="4921102" y="1200329"/>
            <a:ext cx="3505200" cy="322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Eigene Dateien\Bewerbungen\Canterbury presentation\Arles stèle à portrait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981"/>
          <a:stretch>
            <a:fillRect/>
          </a:stretch>
        </p:blipFill>
        <p:spPr bwMode="auto">
          <a:xfrm>
            <a:off x="0" y="3946208"/>
            <a:ext cx="2622178" cy="2911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Eigene Dateien\Bewerbungen\Canterbury presentation\Arles Statue funéraire fin 1er s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8F8F8"/>
              </a:clrFrom>
              <a:clrTo>
                <a:srgbClr val="F8F8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6"/>
          <a:stretch>
            <a:fillRect/>
          </a:stretch>
        </p:blipFill>
        <p:spPr bwMode="auto">
          <a:xfrm>
            <a:off x="7147903" y="4114800"/>
            <a:ext cx="1404938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8897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0" y="0"/>
            <a:ext cx="7924800" cy="4752528"/>
          </a:xfrm>
        </p:spPr>
        <p:txBody>
          <a:bodyPr/>
          <a:lstStyle/>
          <a:p>
            <a:r>
              <a:rPr lang="en-GB" dirty="0" smtClean="0"/>
              <a:t>Context: “ROMANITAS”</a:t>
            </a:r>
          </a:p>
          <a:p>
            <a:endParaRPr lang="en-GB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1187924"/>
            <a:ext cx="472440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 eaLnBrk="0" hangingPunct="0"/>
            <a:r>
              <a:rPr lang="de-DE" altLang="en-US" sz="2000" dirty="0"/>
              <a:t>non-Roman character: theonyms, iconography, cult places, rituals...</a:t>
            </a:r>
            <a:br>
              <a:rPr lang="de-DE" altLang="en-US" sz="2000" dirty="0"/>
            </a:br>
            <a:r>
              <a:rPr lang="de-DE" altLang="en-US" sz="2000" dirty="0"/>
              <a:t>...down to Late </a:t>
            </a:r>
            <a:r>
              <a:rPr lang="de-DE" altLang="en-US" sz="2000" dirty="0" smtClean="0"/>
              <a:t>Antiquity</a:t>
            </a:r>
          </a:p>
          <a:p>
            <a:pPr eaLnBrk="0" hangingPunct="0"/>
            <a:endParaRPr lang="de-DE" altLang="en-US" sz="2000" dirty="0"/>
          </a:p>
          <a:p>
            <a:pPr eaLnBrk="0" hangingPunct="0"/>
            <a:r>
              <a:rPr lang="de-DE" altLang="en-US" sz="2000" dirty="0" smtClean="0"/>
              <a:t>Here: Celtic theonyms</a:t>
            </a:r>
            <a:br>
              <a:rPr lang="de-DE" altLang="en-US" sz="2000" dirty="0" smtClean="0"/>
            </a:br>
            <a:r>
              <a:rPr lang="de-DE" altLang="en-US" sz="2000" dirty="0" smtClean="0"/>
              <a:t>(but Celtic deities?)</a:t>
            </a:r>
          </a:p>
          <a:p>
            <a:pPr eaLnBrk="0" hangingPunct="0"/>
            <a:r>
              <a:rPr lang="de-DE" altLang="en-US" sz="2000" dirty="0" smtClean="0"/>
              <a:t>dedicants: lower classes?</a:t>
            </a:r>
            <a:endParaRPr lang="de-DE" altLang="en-US" sz="2000" dirty="0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pic>
        <p:nvPicPr>
          <p:cNvPr id="7" name="Picture 10" descr="C:\Eigene Dateien\Bewerbungen\Canterbury presentation\Vienne temple for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1" r="3906" b="16000"/>
          <a:stretch>
            <a:fillRect/>
          </a:stretch>
        </p:blipFill>
        <p:spPr bwMode="auto">
          <a:xfrm>
            <a:off x="4921102" y="1200329"/>
            <a:ext cx="3505200" cy="322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Eigene Dateien\Bewerbungen\Canterbury presentation\Arles Statue funéraire fin 1er 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8F8F8"/>
              </a:clrFrom>
              <a:clrTo>
                <a:srgbClr val="F8F8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6"/>
          <a:stretch>
            <a:fillRect/>
          </a:stretch>
        </p:blipFill>
        <p:spPr bwMode="auto">
          <a:xfrm>
            <a:off x="7147903" y="4114800"/>
            <a:ext cx="1404938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Dokumente und Einstellungen\Ralph\Eigene Dateien\Epigraphie et Romanisation\10 HAEUSSLER\Pictures\ILN-3 239 Accoro Lambesc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6" y="3757346"/>
            <a:ext cx="19685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Dokumente und Einstellungen\Ralph\Eigene Dateien\Epigraphie et Romanisation\10 HAEUSSLER\ILN 4 106 Obio StSaturni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39" r="6889" b="32692"/>
          <a:stretch>
            <a:fillRect/>
          </a:stretch>
        </p:blipFill>
        <p:spPr bwMode="auto">
          <a:xfrm>
            <a:off x="3519377" y="3103536"/>
            <a:ext cx="5222875" cy="373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5231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7086600" y="27384"/>
            <a:ext cx="20574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>
              <a:buFontTx/>
              <a:buNone/>
            </a:pPr>
            <a:r>
              <a:rPr lang="en-US" altLang="en-US" sz="2000" b="1" dirty="0"/>
              <a:t>Nemetiales</a:t>
            </a:r>
          </a:p>
          <a:p>
            <a:pPr>
              <a:buFontTx/>
              <a:buNone/>
            </a:pPr>
            <a:r>
              <a:rPr lang="en-US" altLang="en-US" sz="2000" b="1" dirty="0" err="1"/>
              <a:t>Obeleses</a:t>
            </a:r>
            <a:endParaRPr lang="en-US" altLang="en-US" sz="2000" b="1" dirty="0"/>
          </a:p>
          <a:p>
            <a:pPr>
              <a:buFontTx/>
              <a:buNone/>
            </a:pPr>
            <a:r>
              <a:rPr lang="en-US" altLang="en-US" sz="2000" b="1" dirty="0"/>
              <a:t>Obio</a:t>
            </a:r>
          </a:p>
          <a:p>
            <a:pPr>
              <a:buFontTx/>
              <a:buNone/>
            </a:pPr>
            <a:r>
              <a:rPr lang="en-US" altLang="en-US" sz="2000" b="1" dirty="0" err="1"/>
              <a:t>Olatonae</a:t>
            </a:r>
            <a:endParaRPr lang="en-US" altLang="en-US" sz="2000" b="1" dirty="0"/>
          </a:p>
          <a:p>
            <a:pPr>
              <a:buFontTx/>
              <a:buNone/>
            </a:pPr>
            <a:r>
              <a:rPr lang="en-US" altLang="en-US" sz="2000" b="1" dirty="0" err="1"/>
              <a:t>Olloudius</a:t>
            </a:r>
            <a:endParaRPr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smtClean="0"/>
              <a:t>Proxumae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Ritona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Rudianus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Rokolosia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Segomana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Sucellos</a:t>
            </a:r>
          </a:p>
          <a:p>
            <a:pPr>
              <a:buFontTx/>
              <a:buNone/>
            </a:pPr>
            <a:r>
              <a:rPr kumimoji="0" lang="en-US" altLang="en-US" sz="2000" b="1" dirty="0"/>
              <a:t>Suleviae</a:t>
            </a:r>
          </a:p>
          <a:p>
            <a:pPr>
              <a:buFontTx/>
              <a:buNone/>
            </a:pPr>
            <a:r>
              <a:rPr kumimoji="0" lang="en-US" altLang="en-US" sz="2000" b="1" dirty="0"/>
              <a:t>Taranis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Telo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Thucolis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Tifatina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Trittia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Vasio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Vbelkae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Vintius</a:t>
            </a:r>
            <a:endParaRPr kumimoji="0" lang="en-US" altLang="en-US" sz="20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1905000" cy="670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>
              <a:buFontTx/>
              <a:buNone/>
            </a:pPr>
            <a:r>
              <a:rPr kumimoji="0" lang="en-US" altLang="en-US" sz="2000" b="1" dirty="0" err="1"/>
              <a:t>Abianus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Accorus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Alambrima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Alaunius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Albarinus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Albiorix/-</a:t>
            </a:r>
            <a:r>
              <a:rPr kumimoji="0" lang="en-US" altLang="en-US" sz="2000" b="1" dirty="0" err="1"/>
              <a:t>ca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Almahae</a:t>
            </a:r>
          </a:p>
          <a:p>
            <a:pPr>
              <a:buFontTx/>
              <a:buNone/>
            </a:pPr>
            <a:r>
              <a:rPr kumimoji="0" lang="en-US" altLang="en-US" sz="2000" b="1" dirty="0"/>
              <a:t>Andarta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Andose</a:t>
            </a:r>
            <a:r>
              <a:rPr kumimoji="0" lang="en-US" altLang="en-US" sz="2000" b="1" dirty="0"/>
              <a:t>?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Aramo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Artaius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Athubodua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Aximus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Beladoni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>
                <a:effectLst>
                  <a:outerShdw blurRad="38100" dist="38100" dir="2700000" algn="tl">
                    <a:srgbClr val="808080"/>
                  </a:outerShdw>
                </a:effectLst>
              </a:rPr>
              <a:t>Belenos</a:t>
            </a:r>
            <a:endParaRPr kumimoji="0" lang="en-US" altLang="en-US" sz="2000" dirty="0"/>
          </a:p>
          <a:p>
            <a:pPr>
              <a:buFontTx/>
              <a:buNone/>
            </a:pPr>
            <a:r>
              <a:rPr kumimoji="0" lang="en-US" altLang="en-US" sz="2000" b="1" dirty="0"/>
              <a:t>Bergonia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Borbanus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Bormana</a:t>
            </a:r>
            <a:r>
              <a:rPr kumimoji="0" lang="en-US" altLang="en-US" sz="2000" b="1" dirty="0"/>
              <a:t>/us</a:t>
            </a:r>
          </a:p>
          <a:p>
            <a:pPr>
              <a:buFontTx/>
              <a:buNone/>
            </a:pPr>
            <a:r>
              <a:rPr kumimoji="0" lang="en-US" altLang="en-US" sz="2000" b="1" dirty="0"/>
              <a:t>Borvo</a:t>
            </a: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600200" y="0"/>
            <a:ext cx="1981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>
              <a:buFontTx/>
              <a:buNone/>
            </a:pPr>
            <a:r>
              <a:rPr kumimoji="0" lang="en-US" altLang="en-US" sz="2000" b="1" dirty="0"/>
              <a:t>Britovius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Bruatus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Budenicus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Buxenus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Caiiaro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Camulos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Candua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Carpantus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Ceilniio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Cantismerta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Carrus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Caudellenses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Cautes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Cicinus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Comedovae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Comialis</a:t>
            </a:r>
            <a:r>
              <a:rPr kumimoji="0" lang="en-US" altLang="en-US" sz="2000" b="1" dirty="0"/>
              <a:t>?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Cumulatrix</a:t>
            </a:r>
            <a:r>
              <a:rPr kumimoji="0" lang="en-US" altLang="en-US" sz="2000" b="1" dirty="0"/>
              <a:t>?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Deviatis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Dexsiva</a:t>
            </a:r>
            <a:endParaRPr kumimoji="0" lang="en-US" altLang="en-US" sz="2000" b="1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3505200" y="1107504"/>
            <a:ext cx="1981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>
              <a:buFontTx/>
              <a:buNone/>
            </a:pPr>
            <a:r>
              <a:rPr kumimoji="0" lang="en-US" altLang="en-US" sz="2000" b="1" dirty="0"/>
              <a:t>Divona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Diocrarus</a:t>
            </a:r>
            <a:r>
              <a:rPr kumimoji="0" lang="en-US" altLang="en-US" sz="2000" b="1" dirty="0"/>
              <a:t>?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Dinomo-getimarus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Dulovius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Elitivae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Erditse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Gerudatitae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Glan</a:t>
            </a:r>
            <a:r>
              <a:rPr kumimoji="0" lang="en-US" altLang="en-US" sz="2000" b="1" dirty="0"/>
              <a:t>(is)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Glanikai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Grannus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Griselicae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Ialona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Iboita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Icoti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 smtClean="0"/>
              <a:t>Ilunno</a:t>
            </a:r>
            <a:endParaRPr kumimoji="0" lang="en-US" altLang="en-US" sz="2000" b="1" dirty="0"/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5257800" y="1107504"/>
            <a:ext cx="1981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chemeClr val="accent1"/>
              </a:buClr>
              <a:buChar char="•"/>
              <a:defRPr sz="28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1pPr>
            <a:lvl2pPr marL="742950" indent="-285750" algn="l">
              <a:spcBef>
                <a:spcPct val="20000"/>
              </a:spcBef>
              <a:buClr>
                <a:schemeClr val="hlink"/>
              </a:buClr>
              <a:buChar char="–"/>
              <a:defRPr sz="24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2pPr>
            <a:lvl3pPr marL="1143000" indent="-228600" algn="l">
              <a:spcBef>
                <a:spcPct val="20000"/>
              </a:spcBef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3pPr>
            <a:lvl4pPr marL="1600200" indent="-228600" algn="l">
              <a:spcBef>
                <a:spcPct val="20000"/>
              </a:spcBef>
              <a:buClr>
                <a:schemeClr val="folHlink"/>
              </a:buClr>
              <a:buChar char="–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4pPr>
            <a:lvl5pPr marL="2057400" indent="-228600" algn="l">
              <a:spcBef>
                <a:spcPct val="20000"/>
              </a:spcBef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>
                <a:solidFill>
                  <a:schemeClr val="tx1"/>
                </a:solidFill>
                <a:latin typeface="Tahoma" pitchFamily="34" charset="0"/>
                <a:cs typeface="Times New Roman" pitchFamily="18" charset="0"/>
              </a:defRPr>
            </a:lvl9pPr>
          </a:lstStyle>
          <a:p>
            <a:pPr>
              <a:buFontTx/>
              <a:buNone/>
            </a:pPr>
            <a:r>
              <a:rPr lang="en-US" altLang="en-US" sz="2000" b="1" dirty="0" err="1"/>
              <a:t>Lacavus</a:t>
            </a:r>
            <a:endParaRPr lang="en-US" altLang="en-US" sz="2000" b="1" dirty="0"/>
          </a:p>
          <a:p>
            <a:pPr>
              <a:buFontTx/>
              <a:buNone/>
            </a:pPr>
            <a:r>
              <a:rPr lang="en-US" altLang="en-US" sz="2000" b="1" dirty="0" err="1"/>
              <a:t>Lanovalo</a:t>
            </a:r>
            <a:endParaRPr lang="en-US" altLang="en-US" sz="2000" b="1" dirty="0"/>
          </a:p>
          <a:p>
            <a:pPr>
              <a:buFontTx/>
              <a:buNone/>
            </a:pPr>
            <a:r>
              <a:rPr lang="en-US" altLang="en-US" sz="2000" b="1" dirty="0" err="1"/>
              <a:t>Larraso</a:t>
            </a:r>
            <a:endParaRPr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 smtClean="0"/>
              <a:t>Lavaratus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Lauscus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Letinno?</a:t>
            </a:r>
          </a:p>
          <a:p>
            <a:pPr>
              <a:buFontTx/>
              <a:buNone/>
            </a:pPr>
            <a:r>
              <a:rPr kumimoji="0" lang="en-US" altLang="en-US" sz="2000" b="1" dirty="0" err="1"/>
              <a:t>Lucuttecto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Mairurrus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Masuciacus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Medvionus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Meldius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Melovio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 err="1"/>
              <a:t>Menmandutis</a:t>
            </a:r>
            <a:endParaRPr kumimoji="0" lang="en-US" altLang="en-US" sz="2000" dirty="0"/>
          </a:p>
          <a:p>
            <a:pPr>
              <a:buFontTx/>
              <a:buNone/>
            </a:pPr>
            <a:r>
              <a:rPr kumimoji="0" lang="en-US" altLang="en-US" sz="2000" b="1" dirty="0" err="1"/>
              <a:t>Montanae</a:t>
            </a:r>
            <a:endParaRPr kumimoji="0" lang="en-US" altLang="en-US" sz="2000" b="1" dirty="0"/>
          </a:p>
          <a:p>
            <a:pPr>
              <a:buFontTx/>
              <a:buNone/>
            </a:pPr>
            <a:r>
              <a:rPr kumimoji="0" lang="en-US" altLang="en-US" sz="2000" b="1" dirty="0"/>
              <a:t>Nabelcus</a:t>
            </a:r>
          </a:p>
          <a:p>
            <a:pPr>
              <a:buFontTx/>
              <a:buNone/>
            </a:pPr>
            <a:r>
              <a:rPr kumimoji="0" lang="en-US" altLang="en-US" sz="2000" b="1" dirty="0"/>
              <a:t>Nemausus</a:t>
            </a:r>
          </a:p>
          <a:p>
            <a:pPr>
              <a:buFontTx/>
              <a:buNone/>
            </a:pPr>
            <a:r>
              <a:rPr kumimoji="0" lang="en-US" altLang="en-US" sz="2000" b="1" dirty="0" err="1" smtClean="0"/>
              <a:t>Osdiavae</a:t>
            </a:r>
            <a:endParaRPr kumimoji="0" lang="en-US" altLang="en-US" sz="2000" b="1" dirty="0"/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1066800" y="2590800"/>
            <a:ext cx="3276600" cy="2677656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Surprising! How to explain that religion in this ‘highly </a:t>
            </a:r>
            <a:r>
              <a:rPr kumimoji="0" lang="en-US" altLang="en-US" sz="24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Romanised</a:t>
            </a:r>
            <a:r>
              <a:rPr kumimoji="0" lang="en-US" altLang="en-US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’ province of Gallia Narbonensis is even more ‘indigenous’ than Roman Britain!?</a:t>
            </a:r>
          </a:p>
        </p:txBody>
      </p:sp>
    </p:spTree>
    <p:extLst>
      <p:ext uri="{BB962C8B-B14F-4D97-AF65-F5344CB8AC3E}">
        <p14:creationId xmlns:p14="http://schemas.microsoft.com/office/powerpoint/2010/main" val="32903486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  <p:bldP spid="5" grpId="0"/>
      <p:bldP spid="7" grpId="0"/>
      <p:bldP spid="8" grpId="0" autoUpdateAnimBg="0"/>
      <p:bldP spid="9" grpId="0" autoUpdateAnimBg="0"/>
      <p:bldP spid="10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0" y="0"/>
            <a:ext cx="7924800" cy="4752528"/>
          </a:xfrm>
        </p:spPr>
        <p:txBody>
          <a:bodyPr/>
          <a:lstStyle/>
          <a:p>
            <a:r>
              <a:rPr lang="en-GB" dirty="0" smtClean="0"/>
              <a:t>Context: “ROMANITAS”</a:t>
            </a:r>
          </a:p>
          <a:p>
            <a:endParaRPr lang="en-GB" dirty="0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pic>
        <p:nvPicPr>
          <p:cNvPr id="9" name="Picture 12" descr="C:\Dokumente und Einstellungen\Ralph\Eigene Dateien\Epigraphie et Romanisation\10 HAEUSSLER\Pictures\ILN-3 239 Accoro Lambesc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6" y="3757346"/>
            <a:ext cx="19685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Dokumente und Einstellungen\Ralph\Eigene Dateien\CORPUS NARBONENSIS\Aix-en-Provence\ILN-3 190 Mars Belado  Tour d Aigu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44" b="99153" l="5413" r="96185">
                        <a14:foregroundMark x1="24933" y1="6840" x2="24933" y2="6840"/>
                        <a14:foregroundMark x1="21828" y1="3844" x2="21828" y2="3844"/>
                        <a14:foregroundMark x1="21828" y1="8339" x2="21828" y2="8339"/>
                        <a14:foregroundMark x1="14197" y1="17329" x2="14197" y2="17329"/>
                        <a14:foregroundMark x1="5590" y1="16221" x2="5590" y2="16221"/>
                        <a14:foregroundMark x1="58563" y1="19218" x2="58563" y2="19218"/>
                        <a14:foregroundMark x1="58563" y1="29642" x2="58563" y2="29642"/>
                        <a14:foregroundMark x1="55457" y1="94723" x2="55457" y2="94723"/>
                        <a14:foregroundMark x1="67169" y1="99218" x2="67169" y2="99218"/>
                        <a14:foregroundMark x1="33540" y1="31140" x2="33540" y2="31140"/>
                        <a14:foregroundMark x1="20319" y1="34137" x2="20319" y2="34137"/>
                        <a14:foregroundMark x1="15705" y1="37524" x2="15705" y2="37524"/>
                        <a14:foregroundMark x1="96185" y1="91010" x2="96185" y2="91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4176464" cy="568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96616" y="1531671"/>
            <a:ext cx="6203576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 eaLnBrk="0" hangingPunct="0"/>
            <a:r>
              <a:rPr kumimoji="0" lang="de-DE" altLang="en-US" sz="2800" u="sng" dirty="0">
                <a:solidFill>
                  <a:schemeClr val="tx1"/>
                </a:solidFill>
              </a:rPr>
              <a:t>'Conflation'</a:t>
            </a:r>
            <a:r>
              <a:rPr kumimoji="0" lang="de-DE" altLang="en-US" sz="2800" dirty="0">
                <a:solidFill>
                  <a:schemeClr val="tx1"/>
                </a:solidFill>
              </a:rPr>
              <a:t> of Roman and Celtic deities ?</a:t>
            </a: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Jupiter = Taranis, Apollo = Grannos, etc.</a:t>
            </a: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MARS BELADOS : Mars = Belados</a:t>
            </a: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MARS DIVANNOS : Mars = Divannos</a:t>
            </a: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and many more...</a:t>
            </a:r>
          </a:p>
        </p:txBody>
      </p:sp>
    </p:spTree>
    <p:extLst>
      <p:ext uri="{BB962C8B-B14F-4D97-AF65-F5344CB8AC3E}">
        <p14:creationId xmlns:p14="http://schemas.microsoft.com/office/powerpoint/2010/main" val="35086231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utoUpdateAnimBg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0" y="0"/>
            <a:ext cx="7924800" cy="4752528"/>
          </a:xfrm>
        </p:spPr>
        <p:txBody>
          <a:bodyPr/>
          <a:lstStyle/>
          <a:p>
            <a:r>
              <a:rPr lang="en-GB" dirty="0" smtClean="0"/>
              <a:t>Context: “ROMANITAS”</a:t>
            </a:r>
          </a:p>
          <a:p>
            <a:endParaRPr lang="en-GB" dirty="0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pic>
        <p:nvPicPr>
          <p:cNvPr id="8" name="Picture 5" descr="C:\Dokumente und Einstellungen\Ralph\Eigene Dateien\CORPUS NARBONENSIS\Aix-en-Provence\ILN-3 190 Mars Belado  Tour d Aigu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44" b="99153" l="5413" r="96185">
                        <a14:foregroundMark x1="24933" y1="6840" x2="24933" y2="6840"/>
                        <a14:foregroundMark x1="21828" y1="3844" x2="21828" y2="3844"/>
                        <a14:foregroundMark x1="21828" y1="8339" x2="21828" y2="8339"/>
                        <a14:foregroundMark x1="14197" y1="17329" x2="14197" y2="17329"/>
                        <a14:foregroundMark x1="5590" y1="16221" x2="5590" y2="16221"/>
                        <a14:foregroundMark x1="58563" y1="19218" x2="58563" y2="19218"/>
                        <a14:foregroundMark x1="58563" y1="29642" x2="58563" y2="29642"/>
                        <a14:foregroundMark x1="55457" y1="94723" x2="55457" y2="94723"/>
                        <a14:foregroundMark x1="67169" y1="99218" x2="67169" y2="99218"/>
                        <a14:foregroundMark x1="33540" y1="31140" x2="33540" y2="31140"/>
                        <a14:foregroundMark x1="20319" y1="34137" x2="20319" y2="34137"/>
                        <a14:foregroundMark x1="15705" y1="37524" x2="15705" y2="37524"/>
                        <a14:foregroundMark x1="96185" y1="91010" x2="96185" y2="91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4176464" cy="568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69112" y="1412776"/>
            <a:ext cx="563880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buFontTx/>
              <a:buChar char="•"/>
            </a:pPr>
            <a:r>
              <a:rPr kumimoji="0" lang="de-DE" altLang="en-US" sz="2800" dirty="0">
                <a:solidFill>
                  <a:schemeClr val="tx1"/>
                </a:solidFill>
              </a:rPr>
              <a:t> Many theonyms appear to be </a:t>
            </a:r>
            <a:br>
              <a:rPr kumimoji="0" lang="de-DE" altLang="en-US" sz="2800" dirty="0">
                <a:solidFill>
                  <a:schemeClr val="tx1"/>
                </a:solidFill>
              </a:rPr>
            </a:br>
            <a:r>
              <a:rPr kumimoji="0" lang="de-DE" altLang="en-US" sz="2800" dirty="0">
                <a:solidFill>
                  <a:schemeClr val="tx1"/>
                </a:solidFill>
              </a:rPr>
              <a:t>functional or deonomastic epithets</a:t>
            </a:r>
            <a:r>
              <a:rPr kumimoji="0" lang="de-DE" altLang="en-US" sz="2800" dirty="0" smtClean="0">
                <a:solidFill>
                  <a:schemeClr val="tx1"/>
                </a:solidFill>
              </a:rPr>
              <a:t>:</a:t>
            </a:r>
            <a:br>
              <a:rPr kumimoji="0" lang="de-DE" altLang="en-US" sz="2800" dirty="0" smtClean="0">
                <a:solidFill>
                  <a:schemeClr val="tx1"/>
                </a:solidFill>
              </a:rPr>
            </a:br>
            <a:endParaRPr kumimoji="0" lang="de-DE" altLang="en-US" sz="2800" dirty="0">
              <a:solidFill>
                <a:schemeClr val="tx1"/>
              </a:solidFill>
            </a:endParaRP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MARS BELADOS : Mars the Destroyer</a:t>
            </a: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MARS DIVANNOS : The divine Mars</a:t>
            </a: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MARS BRITOVIOS : The judging </a:t>
            </a:r>
            <a:r>
              <a:rPr kumimoji="0" lang="de-DE" altLang="en-US" sz="2800" dirty="0" smtClean="0">
                <a:solidFill>
                  <a:schemeClr val="tx1"/>
                </a:solidFill>
              </a:rPr>
              <a:t>Mars</a:t>
            </a:r>
            <a:br>
              <a:rPr kumimoji="0" lang="de-DE" altLang="en-US" sz="2800" dirty="0" smtClean="0">
                <a:solidFill>
                  <a:schemeClr val="tx1"/>
                </a:solidFill>
              </a:rPr>
            </a:br>
            <a:endParaRPr kumimoji="0" lang="de-DE" altLang="en-US" sz="2800" dirty="0">
              <a:solidFill>
                <a:schemeClr val="tx1"/>
              </a:solidFill>
            </a:endParaRPr>
          </a:p>
          <a:p>
            <a:pPr algn="l" eaLnBrk="0" hangingPunct="0"/>
            <a:r>
              <a:rPr kumimoji="0" lang="de-DE" altLang="en-US" sz="2800" dirty="0">
                <a:solidFill>
                  <a:schemeClr val="tx1"/>
                </a:solidFill>
              </a:rPr>
              <a:t>i.e.: very often no "conflation" of Roman </a:t>
            </a:r>
            <a:r>
              <a:rPr kumimoji="0" lang="de-DE" altLang="en-US" sz="2800" dirty="0" smtClean="0">
                <a:solidFill>
                  <a:schemeClr val="tx1"/>
                </a:solidFill>
              </a:rPr>
              <a:t/>
            </a:r>
            <a:br>
              <a:rPr kumimoji="0" lang="de-DE" altLang="en-US" sz="2800" dirty="0" smtClean="0">
                <a:solidFill>
                  <a:schemeClr val="tx1"/>
                </a:solidFill>
              </a:rPr>
            </a:br>
            <a:r>
              <a:rPr kumimoji="0" lang="de-DE" altLang="en-US" sz="2800" dirty="0" smtClean="0">
                <a:solidFill>
                  <a:schemeClr val="tx1"/>
                </a:solidFill>
              </a:rPr>
              <a:t>&amp; </a:t>
            </a:r>
            <a:r>
              <a:rPr kumimoji="0" lang="de-DE" altLang="en-US" sz="2800" dirty="0">
                <a:solidFill>
                  <a:schemeClr val="tx1"/>
                </a:solidFill>
              </a:rPr>
              <a:t>indigenous deities, </a:t>
            </a:r>
            <a:r>
              <a:rPr kumimoji="0" lang="de-DE" altLang="en-US" sz="2800" dirty="0" smtClean="0">
                <a:solidFill>
                  <a:schemeClr val="tx1"/>
                </a:solidFill>
              </a:rPr>
              <a:t/>
            </a:r>
            <a:br>
              <a:rPr kumimoji="0" lang="de-DE" altLang="en-US" sz="2800" dirty="0" smtClean="0">
                <a:solidFill>
                  <a:schemeClr val="tx1"/>
                </a:solidFill>
              </a:rPr>
            </a:br>
            <a:r>
              <a:rPr kumimoji="0" lang="de-DE" altLang="en-US" sz="2800" dirty="0" smtClean="0">
                <a:solidFill>
                  <a:schemeClr val="tx1"/>
                </a:solidFill>
              </a:rPr>
              <a:t>but </a:t>
            </a:r>
            <a:r>
              <a:rPr kumimoji="0" lang="de-DE" altLang="en-US" sz="2800" dirty="0">
                <a:solidFill>
                  <a:schemeClr val="tx1"/>
                </a:solidFill>
              </a:rPr>
              <a:t>merely an "epithet"</a:t>
            </a:r>
          </a:p>
        </p:txBody>
      </p:sp>
    </p:spTree>
    <p:extLst>
      <p:ext uri="{BB962C8B-B14F-4D97-AF65-F5344CB8AC3E}">
        <p14:creationId xmlns:p14="http://schemas.microsoft.com/office/powerpoint/2010/main" val="16607744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pic>
        <p:nvPicPr>
          <p:cNvPr id="7" name="Picture 5" descr="C:\Dokumente und Einstellungen\Ralph\Eigene Dateien\CORPUS NARBONENSIS\Aix-en-Provence\ILN-3 190 Mars Belado  Tour d Aigu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44" b="99153" l="5413" r="96185">
                        <a14:foregroundMark x1="24933" y1="6840" x2="24933" y2="6840"/>
                        <a14:foregroundMark x1="21828" y1="3844" x2="21828" y2="3844"/>
                        <a14:foregroundMark x1="21828" y1="8339" x2="21828" y2="8339"/>
                        <a14:foregroundMark x1="14197" y1="17329" x2="14197" y2="17329"/>
                        <a14:foregroundMark x1="5590" y1="16221" x2="5590" y2="16221"/>
                        <a14:foregroundMark x1="58563" y1="19218" x2="58563" y2="19218"/>
                        <a14:foregroundMark x1="58563" y1="29642" x2="58563" y2="29642"/>
                        <a14:foregroundMark x1="55457" y1="94723" x2="55457" y2="94723"/>
                        <a14:foregroundMark x1="67169" y1="99218" x2="67169" y2="99218"/>
                        <a14:foregroundMark x1="33540" y1="31140" x2="33540" y2="31140"/>
                        <a14:foregroundMark x1="20319" y1="34137" x2="20319" y2="34137"/>
                        <a14:foregroundMark x1="15705" y1="37524" x2="15705" y2="37524"/>
                        <a14:foregroundMark x1="96185" y1="91010" x2="96185" y2="91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4176464" cy="568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229344" y="44624"/>
            <a:ext cx="563880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buFontTx/>
              <a:buChar char="•"/>
            </a:pPr>
            <a:r>
              <a:rPr kumimoji="0" lang="de-DE" altLang="en-US" sz="2800" dirty="0" smtClean="0">
                <a:solidFill>
                  <a:schemeClr val="tx1"/>
                </a:solidFill>
              </a:rPr>
              <a:t>Britannia: </a:t>
            </a:r>
          </a:p>
          <a:p>
            <a:pPr lvl="1" eaLnBrk="0" hangingPunct="0">
              <a:buFontTx/>
              <a:buChar char="•"/>
            </a:pPr>
            <a:r>
              <a:rPr kumimoji="0" lang="de-DE" altLang="en-US" sz="2800" dirty="0" smtClean="0">
                <a:solidFill>
                  <a:schemeClr val="tx1"/>
                </a:solidFill>
              </a:rPr>
              <a:t>Apollo Maponus</a:t>
            </a:r>
            <a:endParaRPr kumimoji="0" lang="de-DE" altLang="en-US" sz="2800" dirty="0">
              <a:solidFill>
                <a:schemeClr val="tx1"/>
              </a:solidFill>
            </a:endParaRPr>
          </a:p>
        </p:txBody>
      </p:sp>
      <p:pic>
        <p:nvPicPr>
          <p:cNvPr id="13314" name="Picture 2" descr="http://db.edcs.eu/epigr/bilder/$RIB_01120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67"/>
          <a:stretch/>
        </p:blipFill>
        <p:spPr bwMode="auto">
          <a:xfrm>
            <a:off x="179512" y="1677147"/>
            <a:ext cx="3858841" cy="518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5139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utoUpdateAnimBg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29344" y="44624"/>
            <a:ext cx="563880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buFontTx/>
              <a:buChar char="•"/>
            </a:pPr>
            <a:r>
              <a:rPr kumimoji="0" lang="de-DE" altLang="en-US" sz="2800" dirty="0" smtClean="0">
                <a:solidFill>
                  <a:schemeClr val="tx1"/>
                </a:solidFill>
              </a:rPr>
              <a:t>Britannia: </a:t>
            </a:r>
          </a:p>
          <a:p>
            <a:pPr lvl="1" eaLnBrk="0" hangingPunct="0">
              <a:buFontTx/>
              <a:buChar char="•"/>
            </a:pPr>
            <a:r>
              <a:rPr kumimoji="0" lang="de-DE" altLang="en-US" sz="2800" dirty="0" smtClean="0">
                <a:solidFill>
                  <a:schemeClr val="tx1"/>
                </a:solidFill>
              </a:rPr>
              <a:t>Apollo Maponus</a:t>
            </a:r>
          </a:p>
          <a:p>
            <a:pPr lvl="1" eaLnBrk="0" hangingPunct="0">
              <a:buFontTx/>
              <a:buChar char="•"/>
            </a:pPr>
            <a:r>
              <a:rPr lang="de-DE" altLang="en-US" sz="2800" dirty="0" smtClean="0"/>
              <a:t> = Welsh </a:t>
            </a:r>
            <a:r>
              <a:rPr lang="de-DE" altLang="en-US" sz="2800" i="1" dirty="0" smtClean="0"/>
              <a:t>Mabon </a:t>
            </a:r>
            <a:endParaRPr kumimoji="0" lang="de-DE" altLang="en-US" sz="2800" dirty="0">
              <a:solidFill>
                <a:schemeClr val="tx1"/>
              </a:solidFill>
            </a:endParaRPr>
          </a:p>
        </p:txBody>
      </p:sp>
      <p:pic>
        <p:nvPicPr>
          <p:cNvPr id="7" name="Picture 2" descr="http://db.edcs.eu/epigr/bilder/$RIB_011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67"/>
          <a:stretch/>
        </p:blipFill>
        <p:spPr bwMode="auto">
          <a:xfrm>
            <a:off x="179512" y="1677147"/>
            <a:ext cx="3858841" cy="518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67544" y="6421398"/>
            <a:ext cx="2293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Corbriidge</a:t>
            </a:r>
            <a:endParaRPr lang="en-GB" sz="2000" dirty="0"/>
          </a:p>
        </p:txBody>
      </p:sp>
      <p:pic>
        <p:nvPicPr>
          <p:cNvPr id="28674" name="Picture 2" descr="http://cil.bbaw.de/test06/bilder/datenbank/PH000025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46" b="95182" l="9793" r="89831">
                        <a14:foregroundMark x1="35782" y1="6510" x2="35782" y2="6510"/>
                        <a14:foregroundMark x1="47081" y1="3646" x2="47081" y2="3646"/>
                        <a14:foregroundMark x1="39548" y1="85547" x2="39548" y2="85547"/>
                        <a14:foregroundMark x1="36158" y1="95182" x2="36158" y2="95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95" r="7541"/>
          <a:stretch/>
        </p:blipFill>
        <p:spPr bwMode="auto">
          <a:xfrm>
            <a:off x="5421426" y="521677"/>
            <a:ext cx="3615070" cy="629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868144" y="6221343"/>
            <a:ext cx="2293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Brampton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2164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29344" y="44624"/>
            <a:ext cx="563880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buFontTx/>
              <a:buChar char="•"/>
            </a:pPr>
            <a:r>
              <a:rPr kumimoji="0" lang="de-DE" altLang="en-US" sz="2800" dirty="0" smtClean="0">
                <a:solidFill>
                  <a:schemeClr val="tx1"/>
                </a:solidFill>
              </a:rPr>
              <a:t>Britannia: </a:t>
            </a:r>
          </a:p>
          <a:p>
            <a:pPr lvl="1" eaLnBrk="0" hangingPunct="0">
              <a:buFontTx/>
              <a:buChar char="•"/>
            </a:pPr>
            <a:r>
              <a:rPr kumimoji="0" lang="de-DE" altLang="en-US" sz="2800" dirty="0" smtClean="0">
                <a:solidFill>
                  <a:schemeClr val="tx1"/>
                </a:solidFill>
              </a:rPr>
              <a:t>Apollo Maponus</a:t>
            </a:r>
          </a:p>
          <a:p>
            <a:pPr lvl="1" eaLnBrk="0" hangingPunct="0">
              <a:buFontTx/>
              <a:buChar char="•"/>
            </a:pPr>
            <a:r>
              <a:rPr lang="de-DE" altLang="en-US" sz="2800" dirty="0" smtClean="0"/>
              <a:t> = Welsh </a:t>
            </a:r>
            <a:r>
              <a:rPr lang="de-DE" altLang="en-US" sz="2800" i="1" dirty="0" smtClean="0"/>
              <a:t>Mabon </a:t>
            </a:r>
            <a:endParaRPr kumimoji="0" lang="de-DE" altLang="en-US" sz="2800" dirty="0">
              <a:solidFill>
                <a:schemeClr val="tx1"/>
              </a:solidFill>
            </a:endParaRPr>
          </a:p>
        </p:txBody>
      </p:sp>
      <p:pic>
        <p:nvPicPr>
          <p:cNvPr id="6" name="Picture 2" descr="http://db.edcs.eu/epigr/bilder/$RIB_011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67"/>
          <a:stretch/>
        </p:blipFill>
        <p:spPr bwMode="auto">
          <a:xfrm>
            <a:off x="179512" y="1677147"/>
            <a:ext cx="3858841" cy="518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67544" y="6421398"/>
            <a:ext cx="2293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Corbriidge</a:t>
            </a:r>
            <a:endParaRPr lang="en-GB" sz="2000" dirty="0"/>
          </a:p>
        </p:txBody>
      </p:sp>
      <p:pic>
        <p:nvPicPr>
          <p:cNvPr id="8" name="Picture 2" descr="http://cil.bbaw.de/test06/bilder/datenbank/PH000025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646" b="95182" l="9793" r="89831">
                        <a14:foregroundMark x1="35782" y1="6510" x2="35782" y2="6510"/>
                        <a14:foregroundMark x1="47081" y1="3646" x2="47081" y2="3646"/>
                        <a14:foregroundMark x1="39548" y1="85547" x2="39548" y2="85547"/>
                        <a14:foregroundMark x1="36158" y1="95182" x2="36158" y2="95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95" r="7541"/>
          <a:stretch/>
        </p:blipFill>
        <p:spPr bwMode="auto">
          <a:xfrm>
            <a:off x="5421426" y="521677"/>
            <a:ext cx="3615070" cy="629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868144" y="6221343"/>
            <a:ext cx="2293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Brampton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36866" name="Picture 2" descr="C:\Users\Ralph\Documents\Artikel\CASCAIS\Fig. 3 - Distribution Map.TIF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6" b="3234"/>
          <a:stretch/>
        </p:blipFill>
        <p:spPr bwMode="auto">
          <a:xfrm>
            <a:off x="1345841" y="1934241"/>
            <a:ext cx="7486355" cy="487913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sp>
        <p:nvSpPr>
          <p:cNvPr id="10" name="TextBox 9"/>
          <p:cNvSpPr txBox="1"/>
          <p:nvPr/>
        </p:nvSpPr>
        <p:spPr>
          <a:xfrm>
            <a:off x="2555776" y="6300028"/>
            <a:ext cx="510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ROMANO-CELTIC TEMPLES  vs.  INSCRIPTIONS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6868" name="Picture 4" descr="http://www.english-heritage.org.uk/content/properties/maiden-castle/romano-british-temple-maiden-cast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3845212" cy="25663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11" name="TextBox 10"/>
          <p:cNvSpPr txBox="1"/>
          <p:nvPr/>
        </p:nvSpPr>
        <p:spPr>
          <a:xfrm rot="21002026">
            <a:off x="4139952" y="2564904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Question:</a:t>
            </a:r>
            <a:b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How reliable</a:t>
            </a:r>
            <a:b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en-GB" sz="2400" dirty="0" smtClean="0">
                <a:solidFill>
                  <a:schemeClr val="tx1">
                    <a:lumMod val="50000"/>
                  </a:schemeClr>
                </a:solidFill>
              </a:rPr>
              <a:t>are our sources?</a:t>
            </a: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15715" y="2006249"/>
            <a:ext cx="3809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Romano-Celtic temples</a:t>
            </a:r>
            <a:b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other sanctuaries of pre-Roman origin</a:t>
            </a:r>
            <a:endParaRPr lang="en-GB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78160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4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3995936" y="1340768"/>
            <a:ext cx="4538464" cy="4752528"/>
          </a:xfrm>
        </p:spPr>
        <p:txBody>
          <a:bodyPr/>
          <a:lstStyle/>
          <a:p>
            <a:r>
              <a:rPr lang="en-GB" dirty="0" smtClean="0"/>
              <a:t>Sucellos – Silvanus - Dispater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Sucellos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4265"/>
            <a:ext cx="3995936" cy="5387216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767" b="93555" l="18205" r="90645">
                        <a14:foregroundMark x1="72693" y1="60258" x2="72693" y2="60258"/>
                        <a14:foregroundMark x1="81163" y1="62084" x2="81163" y2="62084"/>
                        <a14:foregroundMark x1="78635" y1="53061" x2="78635" y2="53061"/>
                        <a14:foregroundMark x1="81542" y1="21267" x2="81542" y2="21267"/>
                        <a14:foregroundMark x1="77497" y1="45542" x2="77497" y2="45542"/>
                        <a14:foregroundMark x1="78255" y1="38346" x2="78255" y2="38346"/>
                        <a14:foregroundMark x1="84829" y1="71106" x2="84829" y2="71106"/>
                        <a14:foregroundMark x1="83439" y1="77658" x2="83439" y2="77658"/>
                        <a14:foregroundMark x1="80025" y1="85177" x2="80025" y2="85177"/>
                        <a14:foregroundMark x1="81922" y1="81740" x2="81922" y2="81740"/>
                        <a14:foregroundMark x1="76359" y1="87970" x2="76359" y2="87970"/>
                        <a14:foregroundMark x1="82680" y1="84533" x2="82680" y2="84533"/>
                        <a14:foregroundMark x1="18331" y1="18797" x2="18331" y2="18797"/>
                        <a14:foregroundMark x1="81163" y1="89474" x2="81163" y2="89474"/>
                        <a14:foregroundMark x1="65866" y1="88077" x2="65866" y2="88077"/>
                        <a14:foregroundMark x1="80405" y1="93555" x2="80405" y2="93555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61" t="3931" r="8394" b="8706"/>
          <a:stretch/>
        </p:blipFill>
        <p:spPr>
          <a:xfrm>
            <a:off x="5508104" y="1937627"/>
            <a:ext cx="3639344" cy="4863422"/>
          </a:xfrm>
          <a:prstGeom prst="rect">
            <a:avLst/>
          </a:prstGeom>
        </p:spPr>
      </p:pic>
      <p:pic>
        <p:nvPicPr>
          <p:cNvPr id="6" name="Picture 7" descr="c:\users\ralph\documents\fercan\glanum sucellus statue white backgr.jpg"/>
          <p:cNvPicPr>
            <a:picLocks noChangeAspect="1" noChangeArrowheads="1"/>
          </p:cNvPicPr>
          <p:nvPr/>
        </p:nvPicPr>
        <p:blipFill rotWithShape="1">
          <a:blip r:embed="rId5" cstate="print">
            <a:clrChange>
              <a:clrFrom>
                <a:srgbClr val="B3B09D"/>
              </a:clrFrom>
              <a:clrTo>
                <a:srgbClr val="B3B09D">
                  <a:alpha val="0"/>
                </a:srgbClr>
              </a:clrTo>
            </a:clrChange>
          </a:blip>
          <a:srcRect l="8184" r="9187" b="10417"/>
          <a:stretch/>
        </p:blipFill>
        <p:spPr bwMode="auto">
          <a:xfrm>
            <a:off x="3419872" y="1865289"/>
            <a:ext cx="2871164" cy="49685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91206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6131024" cy="956615"/>
          </a:xfrm>
        </p:spPr>
        <p:txBody>
          <a:bodyPr/>
          <a:lstStyle/>
          <a:p>
            <a:r>
              <a:rPr lang="de-DE" sz="2400" dirty="0"/>
              <a:t>Religion: Bricolage</a:t>
            </a:r>
            <a:endParaRPr lang="en-GB" sz="2400" dirty="0"/>
          </a:p>
        </p:txBody>
      </p:sp>
      <p:sp>
        <p:nvSpPr>
          <p:cNvPr id="6" name="Content Placeholder 2"/>
          <p:cNvSpPr>
            <a:spLocks noGrp="1"/>
          </p:cNvSpPr>
          <p:nvPr>
            <p:ph idx="4294967295"/>
          </p:nvPr>
        </p:nvSpPr>
        <p:spPr>
          <a:xfrm>
            <a:off x="611560" y="980728"/>
            <a:ext cx="563200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de-DE" sz="2000" dirty="0" smtClean="0">
                <a:solidFill>
                  <a:schemeClr val="tx1">
                    <a:lumMod val="65000"/>
                  </a:schemeClr>
                </a:solidFill>
              </a:rPr>
              <a:t>Subalterne Schichten</a:t>
            </a:r>
            <a:endParaRPr lang="en-GB" sz="20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1" r="8095"/>
          <a:stretch/>
        </p:blipFill>
        <p:spPr>
          <a:xfrm>
            <a:off x="4876132" y="3068960"/>
            <a:ext cx="4260747" cy="37804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505" b="89979" l="9972" r="899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82" r="22509" b="18219"/>
          <a:stretch/>
        </p:blipFill>
        <p:spPr>
          <a:xfrm rot="608499">
            <a:off x="6195850" y="-198727"/>
            <a:ext cx="2539433" cy="44644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45123">
            <a:off x="1400546" y="1995233"/>
            <a:ext cx="1921226" cy="244742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238" l="6885" r="89955">
                        <a14:backgroundMark x1="8014" y1="40559" x2="8014" y2="40559"/>
                        <a14:backgroundMark x1="8804" y1="38696" x2="8804" y2="38696"/>
                        <a14:backgroundMark x1="9481" y1="44200" x2="9481" y2="44200"/>
                        <a14:backgroundMark x1="79233" y1="39458" x2="79233" y2="39458"/>
                        <a14:backgroundMark x1="79233" y1="38103" x2="79233" y2="38103"/>
                        <a14:backgroundMark x1="79233" y1="46063" x2="79233" y2="46063"/>
                        <a14:backgroundMark x1="79233" y1="44454" x2="79233" y2="44454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844824"/>
            <a:ext cx="3416844" cy="455450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586" b="92731" l="28316" r="67827">
                        <a14:foregroundMark x1="54186" y1="14467" x2="54186" y2="14467"/>
                        <a14:foregroundMark x1="58137" y1="20889" x2="58137" y2="20889"/>
                        <a14:foregroundMark x1="58514" y1="30134" x2="58514" y2="30134"/>
                        <a14:foregroundMark x1="60489" y1="30558" x2="60489" y2="30558"/>
                        <a14:foregroundMark x1="60771" y1="41990" x2="60771" y2="41990"/>
                        <a14:foregroundMark x1="61336" y1="54199" x2="61336" y2="54199"/>
                        <a14:foregroundMark x1="58514" y1="51870" x2="58514" y2="51870"/>
                        <a14:foregroundMark x1="40452" y1="75512" x2="40452" y2="75512"/>
                        <a14:foregroundMark x1="34431" y1="86450" x2="34431" y2="86450"/>
                        <a14:foregroundMark x1="36971" y1="82569" x2="36971" y2="82569"/>
                        <a14:foregroundMark x1="39793" y1="85603" x2="39793" y2="85603"/>
                        <a14:foregroundMark x1="39229" y1="87791" x2="39229" y2="87791"/>
                        <a14:foregroundMark x1="39793" y1="89697" x2="39793" y2="89697"/>
                        <a14:foregroundMark x1="31515" y1="15102" x2="31515" y2="15102"/>
                        <a14:foregroundMark x1="30386" y1="13126" x2="30386" y2="13126"/>
                        <a14:foregroundMark x1="35278" y1="14255" x2="35278" y2="14255"/>
                        <a14:foregroundMark x1="34995" y1="18984" x2="34995" y2="18984"/>
                        <a14:foregroundMark x1="31797" y1="17855" x2="31797" y2="17855"/>
                        <a14:foregroundMark x1="31515" y1="21101" x2="31515" y2="21101"/>
                        <a14:foregroundMark x1="32079" y1="26464" x2="32079" y2="26464"/>
                        <a14:foregroundMark x1="39511" y1="27735" x2="39511" y2="27735"/>
                        <a14:foregroundMark x1="46190" y1="27735" x2="46190" y2="27735"/>
                        <a14:foregroundMark x1="52493" y1="26676" x2="52493" y2="26676"/>
                        <a14:foregroundMark x1="58514" y1="26676" x2="58514" y2="26676"/>
                        <a14:foregroundMark x1="58137" y1="13973" x2="58137" y2="13973"/>
                        <a14:foregroundMark x1="59360" y1="36344" x2="59360" y2="36344"/>
                        <a14:foregroundMark x1="59360" y1="33380" x2="59360" y2="33380"/>
                        <a14:foregroundMark x1="59925" y1="38956" x2="59925" y2="38956"/>
                        <a14:foregroundMark x1="60489" y1="49047" x2="60489" y2="49047"/>
                        <a14:foregroundMark x1="59078" y1="45589" x2="59078" y2="45589"/>
                        <a14:foregroundMark x1="59925" y1="46507" x2="59925" y2="46507"/>
                        <a14:foregroundMark x1="61336" y1="44107" x2="61336" y2="44107"/>
                        <a14:foregroundMark x1="61054" y1="58292" x2="61054" y2="58292"/>
                        <a14:foregroundMark x1="60771" y1="61750" x2="60771" y2="61750"/>
                        <a14:foregroundMark x1="60771" y1="66267" x2="60771" y2="66267"/>
                        <a14:foregroundMark x1="62747" y1="69513" x2="62747" y2="69513"/>
                        <a14:foregroundMark x1="65099" y1="74241" x2="65099" y2="74241"/>
                        <a14:foregroundMark x1="65945" y1="77205" x2="65945" y2="77205"/>
                        <a14:foregroundMark x1="66228" y1="80663" x2="66228" y2="80663"/>
                        <a14:foregroundMark x1="38100" y1="80875" x2="38100" y2="80875"/>
                        <a14:foregroundMark x1="35278" y1="81087" x2="35278" y2="81087"/>
                        <a14:foregroundMark x1="34149" y1="84121" x2="34149" y2="84121"/>
                        <a14:foregroundMark x1="32926" y1="82145" x2="32926" y2="82145"/>
                        <a14:foregroundMark x1="33490" y1="80452" x2="33490" y2="80452"/>
                        <a14:foregroundMark x1="33490" y1="80240" x2="33490" y2="80240"/>
                        <a14:foregroundMark x1="61054" y1="68384" x2="61054" y2="68384"/>
                        <a14:foregroundMark x1="64534" y1="75512" x2="64534" y2="75512"/>
                        <a14:foregroundMark x1="65663" y1="82992" x2="65663" y2="82992"/>
                        <a14:foregroundMark x1="65099" y1="78970" x2="65099" y2="78970"/>
                        <a14:foregroundMark x1="31515" y1="13126" x2="31515" y2="13126"/>
                        <a14:foregroundMark x1="29539" y1="15314" x2="29539" y2="15314"/>
                        <a14:foregroundMark x1="29539" y1="15102" x2="29539" y2="15102"/>
                        <a14:foregroundMark x1="31797" y1="13338" x2="31797" y2="13338"/>
                        <a14:foregroundMark x1="31515" y1="12068" x2="31515" y2="12068"/>
                        <a14:foregroundMark x1="34431" y1="13973" x2="34431" y2="13973"/>
                        <a14:foregroundMark x1="43838" y1="14891" x2="43838" y2="14891"/>
                        <a14:foregroundMark x1="36312" y1="50812" x2="36312" y2="50812"/>
                        <a14:foregroundMark x1="36030" y1="50035" x2="36030" y2="50035"/>
                        <a14:foregroundMark x1="36030" y1="54834" x2="36030" y2="54834"/>
                        <a14:foregroundMark x1="36312" y1="56881" x2="36312" y2="56881"/>
                        <a14:backgroundMark x1="64534" y1="21313" x2="64534" y2="21313"/>
                        <a14:backgroundMark x1="65099" y1="25618" x2="65099" y2="25618"/>
                        <a14:backgroundMark x1="65099" y1="28440" x2="65099" y2="28440"/>
                        <a14:backgroundMark x1="63311" y1="29499" x2="63311" y2="29499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12" t="6912" r="27200" b="5421"/>
          <a:stretch/>
        </p:blipFill>
        <p:spPr>
          <a:xfrm rot="189772">
            <a:off x="-326918" y="1062328"/>
            <a:ext cx="2369475" cy="561795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193" b="96051" l="9925" r="89950">
                        <a14:foregroundMark x1="56910" y1="7334" x2="56910" y2="7334"/>
                        <a14:foregroundMark x1="81281" y1="87729" x2="81281" y2="877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40" r="11540" b="1499"/>
          <a:stretch/>
        </p:blipFill>
        <p:spPr>
          <a:xfrm>
            <a:off x="5152848" y="2039162"/>
            <a:ext cx="4171680" cy="496481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954" b="92881" l="6633" r="99235">
                        <a14:foregroundMark x1="6633" y1="7119" x2="6633" y2="7119"/>
                        <a14:foregroundMark x1="28571" y1="12086" x2="28571" y2="12086"/>
                        <a14:foregroundMark x1="27551" y1="15563" x2="27551" y2="15563"/>
                        <a14:foregroundMark x1="35714" y1="13245" x2="35714" y2="13245"/>
                        <a14:foregroundMark x1="32908" y1="16391" x2="32908" y2="16391"/>
                        <a14:foregroundMark x1="32908" y1="15232" x2="32908" y2="15232"/>
                        <a14:foregroundMark x1="92857" y1="12417" x2="92857" y2="12417"/>
                        <a14:foregroundMark x1="88265" y1="22020" x2="88265" y2="22020"/>
                        <a14:foregroundMark x1="84949" y1="43046" x2="84949" y2="43046"/>
                        <a14:foregroundMark x1="84949" y1="54139" x2="84949" y2="54139"/>
                        <a14:foregroundMark x1="86224" y1="64073" x2="86224" y2="64073"/>
                        <a14:foregroundMark x1="84439" y1="76821" x2="84439" y2="76821"/>
                        <a14:foregroundMark x1="79082" y1="87417" x2="79082" y2="87417"/>
                        <a14:foregroundMark x1="78571" y1="92881" x2="78571" y2="92881"/>
                        <a14:foregroundMark x1="70408" y1="90728" x2="70408" y2="90728"/>
                        <a14:foregroundMark x1="82398" y1="50828" x2="82398" y2="50828"/>
                        <a14:backgroundMark x1="93878" y1="71854" x2="93878" y2="71854"/>
                        <a14:backgroundMark x1="94388" y1="59106" x2="94388" y2="59106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700" y="3789040"/>
            <a:ext cx="2376420" cy="366162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24" r="11498"/>
          <a:stretch/>
        </p:blipFill>
        <p:spPr>
          <a:xfrm>
            <a:off x="1619672" y="3956418"/>
            <a:ext cx="2083693" cy="242491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2627" b="64006" l="15829" r="92834">
                        <a14:foregroundMark x1="32727" y1="38897" x2="32727" y2="38897"/>
                        <a14:foregroundMark x1="28342" y1="54572" x2="28342" y2="54572"/>
                        <a14:foregroundMark x1="26417" y1="40203" x2="26417" y2="40203"/>
                        <a14:foregroundMark x1="39251" y1="41074" x2="39251" y2="41074"/>
                        <a14:foregroundMark x1="82353" y1="53266" x2="82353" y2="53266"/>
                        <a14:foregroundMark x1="79679" y1="43396" x2="79679" y2="43396"/>
                        <a14:foregroundMark x1="76684" y1="50943" x2="76684" y2="50943"/>
                        <a14:foregroundMark x1="85027" y1="49637" x2="85027" y2="49637"/>
                        <a14:foregroundMark x1="87701" y1="51959" x2="87701" y2="51959"/>
                        <a14:foregroundMark x1="81070" y1="57329" x2="81070" y2="57329"/>
                        <a14:foregroundMark x1="68770" y1="57329" x2="68770" y2="57329"/>
                        <a14:foregroundMark x1="88984" y1="59942" x2="88984" y2="59942"/>
                        <a14:foregroundMark x1="86952" y1="61393" x2="86952" y2="61393"/>
                        <a14:foregroundMark x1="42995" y1="57329" x2="42995" y2="57329"/>
                        <a14:foregroundMark x1="40642" y1="58200" x2="40642" y2="58200"/>
                        <a14:foregroundMark x1="30695" y1="59942" x2="30695" y2="59942"/>
                        <a14:foregroundMark x1="26096" y1="60813" x2="26096" y2="60813"/>
                        <a14:foregroundMark x1="55829" y1="22642" x2="55829" y2="22642"/>
                        <a14:foregroundMark x1="53583" y1="20464" x2="53583" y2="20464"/>
                        <a14:foregroundMark x1="47914" y1="21771" x2="47914" y2="21771"/>
                        <a14:foregroundMark x1="50909" y1="29463" x2="50909" y2="29463"/>
                        <a14:foregroundMark x1="54866" y1="29463" x2="54866" y2="29463"/>
                        <a14:foregroundMark x1="58503" y1="29463" x2="58503" y2="29463"/>
                        <a14:foregroundMark x1="60535" y1="29463" x2="60535" y2="29463"/>
                        <a14:foregroundMark x1="57219" y1="24528" x2="57219" y2="24528"/>
                        <a14:foregroundMark x1="48235" y1="31205" x2="48235" y2="31205"/>
                        <a14:foregroundMark x1="48235" y1="29463" x2="48235" y2="29463"/>
                        <a14:foregroundMark x1="62460" y1="44267" x2="62460" y2="44267"/>
                        <a14:foregroundMark x1="61818" y1="39332" x2="61818" y2="39332"/>
                        <a14:foregroundMark x1="61497" y1="34398" x2="61497" y2="34398"/>
                        <a14:foregroundMark x1="61497" y1="30769" x2="61497" y2="30769"/>
                        <a14:foregroundMark x1="92941" y1="55878" x2="92941" y2="55878"/>
                        <a14:foregroundMark x1="61497" y1="62264" x2="61497" y2="62264"/>
                        <a14:foregroundMark x1="45241" y1="61393" x2="45241" y2="61393"/>
                        <a14:foregroundMark x1="24706" y1="34398" x2="24706" y2="34398"/>
                        <a14:foregroundMark x1="39679" y1="61393" x2="39679" y2="61393"/>
                        <a14:foregroundMark x1="33690" y1="62264" x2="33690" y2="62264"/>
                        <a14:foregroundMark x1="56150" y1="28592" x2="56150" y2="28592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46" t="7221" b="35076"/>
          <a:stretch/>
        </p:blipFill>
        <p:spPr>
          <a:xfrm>
            <a:off x="2699792" y="4851153"/>
            <a:ext cx="4248472" cy="2034231"/>
          </a:xfrm>
          <a:prstGeom prst="rect">
            <a:avLst/>
          </a:prstGeom>
        </p:spPr>
      </p:pic>
      <p:pic>
        <p:nvPicPr>
          <p:cNvPr id="16" name="Picture 7" descr="c:\users\ralph\documents\fercan\glanum sucellus statue white backgr.jpg"/>
          <p:cNvPicPr>
            <a:picLocks noChangeAspect="1" noChangeArrowheads="1"/>
          </p:cNvPicPr>
          <p:nvPr/>
        </p:nvPicPr>
        <p:blipFill rotWithShape="1">
          <a:blip r:embed="rId17" cstate="print">
            <a:clrChange>
              <a:clrFrom>
                <a:srgbClr val="B3B09D"/>
              </a:clrFrom>
              <a:clrTo>
                <a:srgbClr val="B3B09D">
                  <a:alpha val="0"/>
                </a:srgbClr>
              </a:clrTo>
            </a:clrChange>
          </a:blip>
          <a:srcRect l="8184" r="9187" b="10417"/>
          <a:stretch/>
        </p:blipFill>
        <p:spPr bwMode="auto">
          <a:xfrm>
            <a:off x="3419872" y="1865289"/>
            <a:ext cx="2871164" cy="49685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48687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6131024" cy="956615"/>
          </a:xfrm>
        </p:spPr>
        <p:txBody>
          <a:bodyPr/>
          <a:lstStyle/>
          <a:p>
            <a:r>
              <a:rPr lang="de-DE" sz="2400" dirty="0"/>
              <a:t>Religion: Bricolage</a:t>
            </a:r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1" r="8095"/>
          <a:stretch/>
        </p:blipFill>
        <p:spPr>
          <a:xfrm>
            <a:off x="4876132" y="3068960"/>
            <a:ext cx="4260747" cy="37804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505" b="89979" l="9972" r="899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82" r="22509" b="18219"/>
          <a:stretch/>
        </p:blipFill>
        <p:spPr>
          <a:xfrm rot="608499">
            <a:off x="6195850" y="-198727"/>
            <a:ext cx="2539433" cy="44644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238" l="6885" r="89955">
                        <a14:backgroundMark x1="8014" y1="40559" x2="8014" y2="40559"/>
                        <a14:backgroundMark x1="8804" y1="38696" x2="8804" y2="38696"/>
                        <a14:backgroundMark x1="9481" y1="44200" x2="9481" y2="44200"/>
                        <a14:backgroundMark x1="79233" y1="39458" x2="79233" y2="39458"/>
                        <a14:backgroundMark x1="79233" y1="38103" x2="79233" y2="38103"/>
                        <a14:backgroundMark x1="79233" y1="46063" x2="79233" y2="46063"/>
                        <a14:backgroundMark x1="79233" y1="44454" x2="79233" y2="44454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844824"/>
            <a:ext cx="3416844" cy="455450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193" b="96051" l="9925" r="89950">
                        <a14:foregroundMark x1="56910" y1="7334" x2="56910" y2="7334"/>
                        <a14:foregroundMark x1="81281" y1="87729" x2="81281" y2="877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40" r="11540" b="1499"/>
          <a:stretch/>
        </p:blipFill>
        <p:spPr>
          <a:xfrm>
            <a:off x="5152848" y="2039162"/>
            <a:ext cx="4171680" cy="496481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2627" b="64006" l="15829" r="92834">
                        <a14:foregroundMark x1="32727" y1="38897" x2="32727" y2="38897"/>
                        <a14:foregroundMark x1="28342" y1="54572" x2="28342" y2="54572"/>
                        <a14:foregroundMark x1="26417" y1="40203" x2="26417" y2="40203"/>
                        <a14:foregroundMark x1="39251" y1="41074" x2="39251" y2="41074"/>
                        <a14:foregroundMark x1="82353" y1="53266" x2="82353" y2="53266"/>
                        <a14:foregroundMark x1="79679" y1="43396" x2="79679" y2="43396"/>
                        <a14:foregroundMark x1="76684" y1="50943" x2="76684" y2="50943"/>
                        <a14:foregroundMark x1="85027" y1="49637" x2="85027" y2="49637"/>
                        <a14:foregroundMark x1="87701" y1="51959" x2="87701" y2="51959"/>
                        <a14:foregroundMark x1="81070" y1="57329" x2="81070" y2="57329"/>
                        <a14:foregroundMark x1="68770" y1="57329" x2="68770" y2="57329"/>
                        <a14:foregroundMark x1="88984" y1="59942" x2="88984" y2="59942"/>
                        <a14:foregroundMark x1="86952" y1="61393" x2="86952" y2="61393"/>
                        <a14:foregroundMark x1="42995" y1="57329" x2="42995" y2="57329"/>
                        <a14:foregroundMark x1="40642" y1="58200" x2="40642" y2="58200"/>
                        <a14:foregroundMark x1="30695" y1="59942" x2="30695" y2="59942"/>
                        <a14:foregroundMark x1="26096" y1="60813" x2="26096" y2="60813"/>
                        <a14:foregroundMark x1="55829" y1="22642" x2="55829" y2="22642"/>
                        <a14:foregroundMark x1="53583" y1="20464" x2="53583" y2="20464"/>
                        <a14:foregroundMark x1="47914" y1="21771" x2="47914" y2="21771"/>
                        <a14:foregroundMark x1="50909" y1="29463" x2="50909" y2="29463"/>
                        <a14:foregroundMark x1="54866" y1="29463" x2="54866" y2="29463"/>
                        <a14:foregroundMark x1="58503" y1="29463" x2="58503" y2="29463"/>
                        <a14:foregroundMark x1="60535" y1="29463" x2="60535" y2="29463"/>
                        <a14:foregroundMark x1="57219" y1="24528" x2="57219" y2="24528"/>
                        <a14:foregroundMark x1="48235" y1="31205" x2="48235" y2="31205"/>
                        <a14:foregroundMark x1="48235" y1="29463" x2="48235" y2="29463"/>
                        <a14:foregroundMark x1="62460" y1="44267" x2="62460" y2="44267"/>
                        <a14:foregroundMark x1="61818" y1="39332" x2="61818" y2="39332"/>
                        <a14:foregroundMark x1="61497" y1="34398" x2="61497" y2="34398"/>
                        <a14:foregroundMark x1="61497" y1="30769" x2="61497" y2="30769"/>
                        <a14:foregroundMark x1="92941" y1="55878" x2="92941" y2="55878"/>
                        <a14:foregroundMark x1="61497" y1="62264" x2="61497" y2="62264"/>
                        <a14:foregroundMark x1="45241" y1="61393" x2="45241" y2="61393"/>
                        <a14:foregroundMark x1="24706" y1="34398" x2="24706" y2="34398"/>
                        <a14:foregroundMark x1="39679" y1="61393" x2="39679" y2="61393"/>
                        <a14:foregroundMark x1="33690" y1="62264" x2="33690" y2="62264"/>
                        <a14:foregroundMark x1="56150" y1="28592" x2="56150" y2="28592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46" t="7221" b="35076"/>
          <a:stretch/>
        </p:blipFill>
        <p:spPr>
          <a:xfrm>
            <a:off x="2699792" y="4851153"/>
            <a:ext cx="4248472" cy="2034231"/>
          </a:xfrm>
          <a:prstGeom prst="rect">
            <a:avLst/>
          </a:prstGeom>
        </p:spPr>
      </p:pic>
      <p:sp>
        <p:nvSpPr>
          <p:cNvPr id="6" name="Content Placeholder 2"/>
          <p:cNvSpPr>
            <a:spLocks noGrp="1"/>
          </p:cNvSpPr>
          <p:nvPr>
            <p:ph idx="4294967295"/>
          </p:nvPr>
        </p:nvSpPr>
        <p:spPr>
          <a:xfrm>
            <a:off x="107504" y="1052736"/>
            <a:ext cx="5632000" cy="194421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b="1" dirty="0" smtClean="0">
                <a:solidFill>
                  <a:srgbClr val="FFC000"/>
                </a:solidFill>
              </a:rPr>
              <a:t>QUESTIONS</a:t>
            </a: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:</a:t>
            </a:r>
          </a:p>
          <a:p>
            <a:pPr lvl="1"/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Is there epigraphic evidence for “Celtic” deities? </a:t>
            </a:r>
          </a:p>
          <a:p>
            <a:pPr lvl="1"/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Did they survive</a:t>
            </a:r>
            <a:b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(unchanged?) </a:t>
            </a:r>
            <a:b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into the Roman period?</a:t>
            </a:r>
            <a:endParaRPr lang="en-GB" sz="20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16" name="Picture 12" descr="C:\Dokumente und Einstellungen\Ralph\Eigene Dateien\Epigraphie et Romanisation\10 HAEUSSLER\Pictures\ILN-3 239 Accoro Lambesc.JPG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968566"/>
            <a:ext cx="1783614" cy="269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Dokumente und Einstellungen\Ralph\Eigene Dateien\CORPUS NARBONENSIS\Aix-en-Provence\ILN-3 190 Mars Belado  Tour d Aigues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844" b="99153" l="5413" r="96185">
                        <a14:foregroundMark x1="24933" y1="6840" x2="24933" y2="6840"/>
                        <a14:foregroundMark x1="21828" y1="3844" x2="21828" y2="3844"/>
                        <a14:foregroundMark x1="21828" y1="8339" x2="21828" y2="8339"/>
                        <a14:foregroundMark x1="14197" y1="17329" x2="14197" y2="17329"/>
                        <a14:foregroundMark x1="5590" y1="16221" x2="5590" y2="16221"/>
                        <a14:foregroundMark x1="58563" y1="19218" x2="58563" y2="19218"/>
                        <a14:foregroundMark x1="58563" y1="29642" x2="58563" y2="29642"/>
                        <a14:foregroundMark x1="55457" y1="94723" x2="55457" y2="94723"/>
                        <a14:foregroundMark x1="67169" y1="99218" x2="67169" y2="99218"/>
                        <a14:foregroundMark x1="33540" y1="31140" x2="33540" y2="31140"/>
                        <a14:foregroundMark x1="20319" y1="34137" x2="20319" y2="34137"/>
                        <a14:foregroundMark x1="15705" y1="37524" x2="15705" y2="37524"/>
                        <a14:foregroundMark x1="96185" y1="91010" x2="96185" y2="91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3219"/>
          <a:stretch/>
        </p:blipFill>
        <p:spPr bwMode="auto">
          <a:xfrm>
            <a:off x="841577" y="3933056"/>
            <a:ext cx="3226367" cy="293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3335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6131024" cy="956615"/>
          </a:xfrm>
        </p:spPr>
        <p:txBody>
          <a:bodyPr/>
          <a:lstStyle/>
          <a:p>
            <a:r>
              <a:rPr lang="de-DE" sz="2400" dirty="0"/>
              <a:t>Religion: Bricolage</a:t>
            </a:r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505" b="89979" l="9972" r="899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482" r="22509" b="18219"/>
          <a:stretch/>
        </p:blipFill>
        <p:spPr>
          <a:xfrm rot="608499">
            <a:off x="6195850" y="-198727"/>
            <a:ext cx="2539433" cy="44644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193" b="96051" l="9925" r="89950">
                        <a14:foregroundMark x1="56910" y1="7334" x2="56910" y2="7334"/>
                        <a14:foregroundMark x1="81281" y1="87729" x2="81281" y2="877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40" r="11540" b="1499"/>
          <a:stretch/>
        </p:blipFill>
        <p:spPr>
          <a:xfrm>
            <a:off x="5152848" y="2039162"/>
            <a:ext cx="4171680" cy="496481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627" b="64006" l="15829" r="92834">
                        <a14:foregroundMark x1="32727" y1="38897" x2="32727" y2="38897"/>
                        <a14:foregroundMark x1="28342" y1="54572" x2="28342" y2="54572"/>
                        <a14:foregroundMark x1="26417" y1="40203" x2="26417" y2="40203"/>
                        <a14:foregroundMark x1="39251" y1="41074" x2="39251" y2="41074"/>
                        <a14:foregroundMark x1="82353" y1="53266" x2="82353" y2="53266"/>
                        <a14:foregroundMark x1="79679" y1="43396" x2="79679" y2="43396"/>
                        <a14:foregroundMark x1="76684" y1="50943" x2="76684" y2="50943"/>
                        <a14:foregroundMark x1="85027" y1="49637" x2="85027" y2="49637"/>
                        <a14:foregroundMark x1="87701" y1="51959" x2="87701" y2="51959"/>
                        <a14:foregroundMark x1="81070" y1="57329" x2="81070" y2="57329"/>
                        <a14:foregroundMark x1="68770" y1="57329" x2="68770" y2="57329"/>
                        <a14:foregroundMark x1="88984" y1="59942" x2="88984" y2="59942"/>
                        <a14:foregroundMark x1="86952" y1="61393" x2="86952" y2="61393"/>
                        <a14:foregroundMark x1="42995" y1="57329" x2="42995" y2="57329"/>
                        <a14:foregroundMark x1="40642" y1="58200" x2="40642" y2="58200"/>
                        <a14:foregroundMark x1="30695" y1="59942" x2="30695" y2="59942"/>
                        <a14:foregroundMark x1="26096" y1="60813" x2="26096" y2="60813"/>
                        <a14:foregroundMark x1="55829" y1="22642" x2="55829" y2="22642"/>
                        <a14:foregroundMark x1="53583" y1="20464" x2="53583" y2="20464"/>
                        <a14:foregroundMark x1="47914" y1="21771" x2="47914" y2="21771"/>
                        <a14:foregroundMark x1="50909" y1="29463" x2="50909" y2="29463"/>
                        <a14:foregroundMark x1="54866" y1="29463" x2="54866" y2="29463"/>
                        <a14:foregroundMark x1="58503" y1="29463" x2="58503" y2="29463"/>
                        <a14:foregroundMark x1="60535" y1="29463" x2="60535" y2="29463"/>
                        <a14:foregroundMark x1="57219" y1="24528" x2="57219" y2="24528"/>
                        <a14:foregroundMark x1="48235" y1="31205" x2="48235" y2="31205"/>
                        <a14:foregroundMark x1="48235" y1="29463" x2="48235" y2="29463"/>
                        <a14:foregroundMark x1="62460" y1="44267" x2="62460" y2="44267"/>
                        <a14:foregroundMark x1="61818" y1="39332" x2="61818" y2="39332"/>
                        <a14:foregroundMark x1="61497" y1="34398" x2="61497" y2="34398"/>
                        <a14:foregroundMark x1="61497" y1="30769" x2="61497" y2="30769"/>
                        <a14:foregroundMark x1="92941" y1="55878" x2="92941" y2="55878"/>
                        <a14:foregroundMark x1="61497" y1="62264" x2="61497" y2="62264"/>
                        <a14:foregroundMark x1="45241" y1="61393" x2="45241" y2="61393"/>
                        <a14:foregroundMark x1="24706" y1="34398" x2="24706" y2="34398"/>
                        <a14:foregroundMark x1="39679" y1="61393" x2="39679" y2="61393"/>
                        <a14:foregroundMark x1="33690" y1="62264" x2="33690" y2="62264"/>
                        <a14:foregroundMark x1="56150" y1="28592" x2="56150" y2="28592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46" t="7221" b="35076"/>
          <a:stretch/>
        </p:blipFill>
        <p:spPr>
          <a:xfrm>
            <a:off x="2699792" y="4851153"/>
            <a:ext cx="4248472" cy="2034231"/>
          </a:xfrm>
          <a:prstGeom prst="rect">
            <a:avLst/>
          </a:prstGeom>
        </p:spPr>
      </p:pic>
      <p:sp>
        <p:nvSpPr>
          <p:cNvPr id="11" name="Content Placeholder 2"/>
          <p:cNvSpPr>
            <a:spLocks noGrp="1"/>
          </p:cNvSpPr>
          <p:nvPr>
            <p:ph idx="4294967295"/>
          </p:nvPr>
        </p:nvSpPr>
        <p:spPr>
          <a:xfrm>
            <a:off x="107504" y="1052736"/>
            <a:ext cx="5632000" cy="194421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QUESTIONS:</a:t>
            </a:r>
          </a:p>
          <a:p>
            <a:pPr lvl="1"/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Is there epigraphic evidence for “Celtic” deities? </a:t>
            </a:r>
          </a:p>
          <a:p>
            <a:pPr lvl="1"/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Did they survive</a:t>
            </a:r>
            <a:b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(unchanged?) </a:t>
            </a:r>
            <a:b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into the Roman period?</a:t>
            </a:r>
            <a:endParaRPr lang="en-GB" sz="20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74" b="90601" l="9882" r="89971">
                        <a14:backgroundMark x1="80678" y1="71279" x2="80678" y2="71279"/>
                        <a14:backgroundMark x1="56490" y1="78677" x2="56490" y2="78677"/>
                        <a14:backgroundMark x1="26991" y1="75544" x2="26991" y2="75544"/>
                        <a14:backgroundMark x1="26991" y1="72150" x2="26991" y2="721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57" t="6265" r="21607" b="21658"/>
          <a:stretch/>
        </p:blipFill>
        <p:spPr>
          <a:xfrm>
            <a:off x="-36736" y="25153"/>
            <a:ext cx="3924300" cy="67194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817" y="3344276"/>
            <a:ext cx="4524487" cy="3541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8591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6131024" cy="956615"/>
          </a:xfrm>
        </p:spPr>
        <p:txBody>
          <a:bodyPr/>
          <a:lstStyle/>
          <a:p>
            <a:r>
              <a:rPr lang="de-DE" sz="2400" dirty="0"/>
              <a:t>Religion: Bricolage</a:t>
            </a:r>
            <a:endParaRPr lang="en-GB" sz="2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627" b="64006" l="15829" r="92834">
                        <a14:foregroundMark x1="32727" y1="38897" x2="32727" y2="38897"/>
                        <a14:foregroundMark x1="28342" y1="54572" x2="28342" y2="54572"/>
                        <a14:foregroundMark x1="26417" y1="40203" x2="26417" y2="40203"/>
                        <a14:foregroundMark x1="39251" y1="41074" x2="39251" y2="41074"/>
                        <a14:foregroundMark x1="82353" y1="53266" x2="82353" y2="53266"/>
                        <a14:foregroundMark x1="79679" y1="43396" x2="79679" y2="43396"/>
                        <a14:foregroundMark x1="76684" y1="50943" x2="76684" y2="50943"/>
                        <a14:foregroundMark x1="85027" y1="49637" x2="85027" y2="49637"/>
                        <a14:foregroundMark x1="87701" y1="51959" x2="87701" y2="51959"/>
                        <a14:foregroundMark x1="81070" y1="57329" x2="81070" y2="57329"/>
                        <a14:foregroundMark x1="68770" y1="57329" x2="68770" y2="57329"/>
                        <a14:foregroundMark x1="88984" y1="59942" x2="88984" y2="59942"/>
                        <a14:foregroundMark x1="86952" y1="61393" x2="86952" y2="61393"/>
                        <a14:foregroundMark x1="42995" y1="57329" x2="42995" y2="57329"/>
                        <a14:foregroundMark x1="40642" y1="58200" x2="40642" y2="58200"/>
                        <a14:foregroundMark x1="30695" y1="59942" x2="30695" y2="59942"/>
                        <a14:foregroundMark x1="26096" y1="60813" x2="26096" y2="60813"/>
                        <a14:foregroundMark x1="55829" y1="22642" x2="55829" y2="22642"/>
                        <a14:foregroundMark x1="53583" y1="20464" x2="53583" y2="20464"/>
                        <a14:foregroundMark x1="47914" y1="21771" x2="47914" y2="21771"/>
                        <a14:foregroundMark x1="50909" y1="29463" x2="50909" y2="29463"/>
                        <a14:foregroundMark x1="54866" y1="29463" x2="54866" y2="29463"/>
                        <a14:foregroundMark x1="58503" y1="29463" x2="58503" y2="29463"/>
                        <a14:foregroundMark x1="60535" y1="29463" x2="60535" y2="29463"/>
                        <a14:foregroundMark x1="57219" y1="24528" x2="57219" y2="24528"/>
                        <a14:foregroundMark x1="48235" y1="31205" x2="48235" y2="31205"/>
                        <a14:foregroundMark x1="48235" y1="29463" x2="48235" y2="29463"/>
                        <a14:foregroundMark x1="62460" y1="44267" x2="62460" y2="44267"/>
                        <a14:foregroundMark x1="61818" y1="39332" x2="61818" y2="39332"/>
                        <a14:foregroundMark x1="61497" y1="34398" x2="61497" y2="34398"/>
                        <a14:foregroundMark x1="61497" y1="30769" x2="61497" y2="30769"/>
                        <a14:foregroundMark x1="92941" y1="55878" x2="92941" y2="55878"/>
                        <a14:foregroundMark x1="61497" y1="62264" x2="61497" y2="62264"/>
                        <a14:foregroundMark x1="45241" y1="61393" x2="45241" y2="61393"/>
                        <a14:foregroundMark x1="24706" y1="34398" x2="24706" y2="34398"/>
                        <a14:foregroundMark x1="39679" y1="61393" x2="39679" y2="61393"/>
                        <a14:foregroundMark x1="33690" y1="62264" x2="33690" y2="62264"/>
                        <a14:foregroundMark x1="56150" y1="28592" x2="56150" y2="28592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46" t="7221" b="35076"/>
          <a:stretch/>
        </p:blipFill>
        <p:spPr>
          <a:xfrm>
            <a:off x="2699792" y="4851153"/>
            <a:ext cx="4248472" cy="2034231"/>
          </a:xfrm>
          <a:prstGeom prst="rect">
            <a:avLst/>
          </a:prstGeom>
        </p:spPr>
      </p:pic>
      <p:sp>
        <p:nvSpPr>
          <p:cNvPr id="9" name="Content Placeholder 2"/>
          <p:cNvSpPr>
            <a:spLocks noGrp="1"/>
          </p:cNvSpPr>
          <p:nvPr>
            <p:ph idx="4294967295"/>
          </p:nvPr>
        </p:nvSpPr>
        <p:spPr>
          <a:xfrm>
            <a:off x="107504" y="1052736"/>
            <a:ext cx="5632000" cy="194421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QUESTIONS:</a:t>
            </a:r>
          </a:p>
          <a:p>
            <a:pPr lvl="1"/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Is there epigraphic evidence for “Celtic” deities? </a:t>
            </a:r>
          </a:p>
          <a:p>
            <a:pPr lvl="1"/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Did they survive</a:t>
            </a:r>
            <a:b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(unchanged?) </a:t>
            </a:r>
            <a:b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sz="2000" dirty="0" smtClean="0">
                <a:solidFill>
                  <a:schemeClr val="tx1">
                    <a:lumMod val="65000"/>
                  </a:schemeClr>
                </a:solidFill>
              </a:rPr>
              <a:t>into the Roman period?</a:t>
            </a:r>
            <a:endParaRPr lang="en-GB" sz="2000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74" b="90601" l="9882" r="89971">
                        <a14:backgroundMark x1="80678" y1="71279" x2="80678" y2="71279"/>
                        <a14:backgroundMark x1="56490" y1="78677" x2="56490" y2="78677"/>
                        <a14:backgroundMark x1="26991" y1="75544" x2="26991" y2="75544"/>
                        <a14:backgroundMark x1="26991" y1="72150" x2="26991" y2="721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57" t="6265" r="21607" b="21658"/>
          <a:stretch/>
        </p:blipFill>
        <p:spPr>
          <a:xfrm>
            <a:off x="-36736" y="25153"/>
            <a:ext cx="3924300" cy="671949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662869"/>
            <a:ext cx="4642832" cy="61904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817" y="3344276"/>
            <a:ext cx="4524487" cy="354110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821408" y="5445224"/>
            <a:ext cx="1999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Tarvos</a:t>
            </a:r>
            <a:r>
              <a:rPr lang="en-GB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Trigaranos</a:t>
            </a:r>
            <a:endParaRPr lang="en-GB" sz="2400" b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62649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www.paris.culture.fr/img/pilier_3d1_fond.gif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99" b="96788" l="9630" r="89630">
                        <a14:foregroundMark x1="42963" y1="3640" x2="42963" y2="3640"/>
                        <a14:foregroundMark x1="48889" y1="78158" x2="48889" y2="78158"/>
                        <a14:foregroundMark x1="25926" y1="80300" x2="25926" y2="80300"/>
                        <a14:foregroundMark x1="29630" y1="76231" x2="29630" y2="76231"/>
                        <a14:foregroundMark x1="38519" y1="91006" x2="38519" y2="91006"/>
                        <a14:foregroundMark x1="40000" y1="88223" x2="40000" y2="88223"/>
                        <a14:foregroundMark x1="71111" y1="88437" x2="71111" y2="88437"/>
                        <a14:foregroundMark x1="74074" y1="97002" x2="74074" y2="97002"/>
                        <a14:foregroundMark x1="53333" y1="1499" x2="53333" y2="1499"/>
                        <a14:foregroundMark x1="33333" y1="4497" x2="33333" y2="4497"/>
                        <a14:foregroundMark x1="25185" y1="6424" x2="25185" y2="6424"/>
                        <a14:foregroundMark x1="72593" y1="4711" x2="72593" y2="47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950" y="662869"/>
            <a:ext cx="1762906" cy="607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662869"/>
            <a:ext cx="4642832" cy="61904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21408" y="5445224"/>
            <a:ext cx="1999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Tarvos</a:t>
            </a:r>
            <a:r>
              <a:rPr lang="en-GB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b="1" dirty="0" err="1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Trigaranos</a:t>
            </a:r>
            <a:endParaRPr lang="en-GB" sz="2400" b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817" y="3344276"/>
            <a:ext cx="4524487" cy="354110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rot="16200000">
            <a:off x="-2922238" y="3226602"/>
            <a:ext cx="68533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piller</a:t>
            </a:r>
            <a:r>
              <a:rPr lang="en-GB" sz="2000" b="1" dirty="0" smtClean="0"/>
              <a:t> of the “</a:t>
            </a:r>
            <a:r>
              <a:rPr lang="en-GB" sz="2000" b="1" dirty="0" err="1" smtClean="0"/>
              <a:t>nautae</a:t>
            </a:r>
            <a:r>
              <a:rPr lang="en-GB" sz="2000" b="1" dirty="0" smtClean="0"/>
              <a:t>”, Paris, dedicated to the emperor TIBERIUS !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5287946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633" b="97306" l="9831" r="89871">
                        <a14:backgroundMark x1="38431" y1="32000" x2="38431" y2="32000"/>
                        <a14:backgroundMark x1="59782" y1="33469" x2="59782" y2="33469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98" r="6042" b="3850"/>
          <a:stretch/>
        </p:blipFill>
        <p:spPr>
          <a:xfrm>
            <a:off x="-312376" y="1052736"/>
            <a:ext cx="4212991" cy="5070151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3473002" y="1490457"/>
            <a:ext cx="4896544" cy="1140782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008" indent="0">
              <a:buNone/>
            </a:pPr>
            <a:r>
              <a:rPr lang="de-DE" sz="2000" dirty="0" smtClean="0"/>
              <a:t>New anthropomophic forms for indigenous deities</a:t>
            </a:r>
          </a:p>
          <a:p>
            <a:pPr marL="64008" indent="0">
              <a:buNone/>
            </a:pPr>
            <a:endParaRPr lang="de-DE" sz="2000" dirty="0" smtClean="0"/>
          </a:p>
          <a:p>
            <a:pPr marL="64008" indent="0">
              <a:buNone/>
            </a:pPr>
            <a:r>
              <a:rPr lang="de-DE" sz="2000" dirty="0" smtClean="0"/>
              <a:t>Culture clash -&gt; a creative process</a:t>
            </a:r>
            <a:endParaRPr lang="en-GB" sz="1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781" b="90000" l="1458" r="99306">
                        <a14:foregroundMark x1="79514" y1="72760" x2="79514" y2="72760"/>
                        <a14:foregroundMark x1="78264" y1="69635" x2="78264" y2="69635"/>
                        <a14:foregroundMark x1="73125" y1="69427" x2="73125" y2="69427"/>
                        <a14:foregroundMark x1="69653" y1="76823" x2="69653" y2="76823"/>
                        <a14:foregroundMark x1="62014" y1="7969" x2="62014" y2="7969"/>
                        <a14:foregroundMark x1="58819" y1="13490" x2="58819" y2="13490"/>
                        <a14:foregroundMark x1="58194" y1="19219" x2="58194" y2="19219"/>
                        <a14:foregroundMark x1="62014" y1="24479" x2="62014" y2="24479"/>
                        <a14:foregroundMark x1="61667" y1="19688" x2="61667" y2="19688"/>
                        <a14:foregroundMark x1="6597" y1="58646" x2="6597" y2="58646"/>
                        <a14:foregroundMark x1="26319" y1="72292" x2="26319" y2="72292"/>
                        <a14:foregroundMark x1="27292" y1="68229" x2="27292" y2="68229"/>
                        <a14:foregroundMark x1="33333" y1="71771" x2="33333" y2="71771"/>
                        <a14:foregroundMark x1="42569" y1="76823" x2="42569" y2="76823"/>
                        <a14:foregroundMark x1="63889" y1="84688" x2="63889" y2="84688"/>
                        <a14:foregroundMark x1="55347" y1="86615" x2="55347" y2="86615"/>
                        <a14:foregroundMark x1="50208" y1="33802" x2="50208" y2="33802"/>
                        <a14:foregroundMark x1="62014" y1="56250" x2="62014" y2="56250"/>
                        <a14:foregroundMark x1="58194" y1="52188" x2="58194" y2="52188"/>
                        <a14:foregroundMark x1="61042" y1="44323" x2="61042" y2="44323"/>
                        <a14:foregroundMark x1="57222" y1="37865" x2="57222" y2="37865"/>
                        <a14:foregroundMark x1="60000" y1="41094" x2="60000" y2="41094"/>
                        <a14:foregroundMark x1="65833" y1="51406" x2="65833" y2="51406"/>
                        <a14:foregroundMark x1="61979" y1="60703" x2="61979" y2="60703"/>
                        <a14:foregroundMark x1="63854" y1="65469" x2="63854" y2="65469"/>
                        <a14:foregroundMark x1="76667" y1="65938" x2="76667" y2="65938"/>
                        <a14:foregroundMark x1="83646" y1="66172" x2="83646" y2="66172"/>
                        <a14:foregroundMark x1="86771" y1="70703" x2="86771" y2="70703"/>
                        <a14:foregroundMark x1="61354" y1="73125" x2="61354" y2="73125"/>
                        <a14:foregroundMark x1="50208" y1="72656" x2="50208" y2="72656"/>
                        <a14:foregroundMark x1="46979" y1="70469" x2="46979" y2="70469"/>
                        <a14:foregroundMark x1="53021" y1="76953" x2="53021" y2="76953"/>
                        <a14:foregroundMark x1="69271" y1="49219" x2="69271" y2="49219"/>
                        <a14:backgroundMark x1="30486" y1="47188" x2="30486" y2="47188"/>
                        <a14:backgroundMark x1="39375" y1="42396" x2="39375" y2="42396"/>
                        <a14:backgroundMark x1="44792" y1="52917" x2="44792" y2="52917"/>
                        <a14:backgroundMark x1="46389" y1="60313" x2="46389" y2="60313"/>
                        <a14:backgroundMark x1="52778" y1="58906" x2="52778" y2="58906"/>
                        <a14:backgroundMark x1="83958" y1="53646" x2="83958" y2="53646"/>
                        <a14:backgroundMark x1="79236" y1="57917" x2="79236" y2="57917"/>
                        <a14:backgroundMark x1="74722" y1="61979" x2="74722" y2="61979"/>
                        <a14:backgroundMark x1="86528" y1="84479" x2="86528" y2="84479"/>
                        <a14:backgroundMark x1="77292" y1="48854" x2="77292" y2="48854"/>
                        <a14:backgroundMark x1="75417" y1="53646" x2="75417" y2="53646"/>
                        <a14:backgroundMark x1="74722" y1="56979" x2="74722" y2="56979"/>
                        <a14:backgroundMark x1="87847" y1="48854" x2="87847" y2="48854"/>
                        <a14:backgroundMark x1="52431" y1="47917" x2="52431" y2="47917"/>
                        <a14:backgroundMark x1="95486" y1="49583" x2="95486" y2="49583"/>
                        <a14:backgroundMark x1="92500" y1="45625" x2="92500" y2="456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11" b="22942"/>
          <a:stretch/>
        </p:blipFill>
        <p:spPr>
          <a:xfrm>
            <a:off x="4499992" y="1916832"/>
            <a:ext cx="4620592" cy="49099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72232" y="6326257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 smtClean="0">
                <a:solidFill>
                  <a:schemeClr val="tx1">
                    <a:lumMod val="75000"/>
                  </a:schemeClr>
                </a:solidFill>
              </a:rPr>
              <a:t>Thirona/Sirona &amp; „Apollo“</a:t>
            </a:r>
            <a:endParaRPr lang="en-GB" sz="16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008192" y="6495534"/>
            <a:ext cx="1361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 smtClean="0">
                <a:solidFill>
                  <a:schemeClr val="tx1">
                    <a:lumMod val="75000"/>
                  </a:schemeClr>
                </a:solidFill>
              </a:rPr>
              <a:t>Sequana</a:t>
            </a:r>
            <a:endParaRPr lang="en-GB" sz="16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</p:spTree>
    <p:extLst>
      <p:ext uri="{BB962C8B-B14F-4D97-AF65-F5344CB8AC3E}">
        <p14:creationId xmlns:p14="http://schemas.microsoft.com/office/powerpoint/2010/main" val="771555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81" b="90000" l="1458" r="99306">
                        <a14:foregroundMark x1="79514" y1="72760" x2="79514" y2="72760"/>
                        <a14:foregroundMark x1="78264" y1="69635" x2="78264" y2="69635"/>
                        <a14:foregroundMark x1="73125" y1="69427" x2="73125" y2="69427"/>
                        <a14:foregroundMark x1="69653" y1="76823" x2="69653" y2="76823"/>
                        <a14:foregroundMark x1="62014" y1="7969" x2="62014" y2="7969"/>
                        <a14:foregroundMark x1="58819" y1="13490" x2="58819" y2="13490"/>
                        <a14:foregroundMark x1="58194" y1="19219" x2="58194" y2="19219"/>
                        <a14:foregroundMark x1="62014" y1="24479" x2="62014" y2="24479"/>
                        <a14:foregroundMark x1="61667" y1="19688" x2="61667" y2="19688"/>
                        <a14:foregroundMark x1="6597" y1="58646" x2="6597" y2="58646"/>
                        <a14:foregroundMark x1="26319" y1="72292" x2="26319" y2="72292"/>
                        <a14:foregroundMark x1="27292" y1="68229" x2="27292" y2="68229"/>
                        <a14:foregroundMark x1="33333" y1="71771" x2="33333" y2="71771"/>
                        <a14:foregroundMark x1="42569" y1="76823" x2="42569" y2="76823"/>
                        <a14:foregroundMark x1="63889" y1="84688" x2="63889" y2="84688"/>
                        <a14:foregroundMark x1="55347" y1="86615" x2="55347" y2="86615"/>
                        <a14:foregroundMark x1="50208" y1="33802" x2="50208" y2="33802"/>
                        <a14:foregroundMark x1="62014" y1="56250" x2="62014" y2="56250"/>
                        <a14:foregroundMark x1="58194" y1="52188" x2="58194" y2="52188"/>
                        <a14:foregroundMark x1="61042" y1="44323" x2="61042" y2="44323"/>
                        <a14:foregroundMark x1="57222" y1="37865" x2="57222" y2="37865"/>
                        <a14:foregroundMark x1="60000" y1="41094" x2="60000" y2="41094"/>
                        <a14:foregroundMark x1="65833" y1="51406" x2="65833" y2="51406"/>
                        <a14:foregroundMark x1="61979" y1="60703" x2="61979" y2="60703"/>
                        <a14:foregroundMark x1="63854" y1="65469" x2="63854" y2="65469"/>
                        <a14:foregroundMark x1="76667" y1="65938" x2="76667" y2="65938"/>
                        <a14:foregroundMark x1="83646" y1="66172" x2="83646" y2="66172"/>
                        <a14:foregroundMark x1="86771" y1="70703" x2="86771" y2="70703"/>
                        <a14:foregroundMark x1="61354" y1="73125" x2="61354" y2="73125"/>
                        <a14:foregroundMark x1="50208" y1="72656" x2="50208" y2="72656"/>
                        <a14:foregroundMark x1="46979" y1="70469" x2="46979" y2="70469"/>
                        <a14:foregroundMark x1="53021" y1="76953" x2="53021" y2="76953"/>
                        <a14:foregroundMark x1="69271" y1="49219" x2="69271" y2="49219"/>
                        <a14:backgroundMark x1="30486" y1="47188" x2="30486" y2="47188"/>
                        <a14:backgroundMark x1="39375" y1="42396" x2="39375" y2="42396"/>
                        <a14:backgroundMark x1="44792" y1="52917" x2="44792" y2="52917"/>
                        <a14:backgroundMark x1="46389" y1="60313" x2="46389" y2="60313"/>
                        <a14:backgroundMark x1="52778" y1="58906" x2="52778" y2="58906"/>
                        <a14:backgroundMark x1="83958" y1="53646" x2="83958" y2="53646"/>
                        <a14:backgroundMark x1="79236" y1="57917" x2="79236" y2="57917"/>
                        <a14:backgroundMark x1="74722" y1="61979" x2="74722" y2="61979"/>
                        <a14:backgroundMark x1="86528" y1="84479" x2="86528" y2="84479"/>
                        <a14:backgroundMark x1="77292" y1="48854" x2="77292" y2="48854"/>
                        <a14:backgroundMark x1="75417" y1="53646" x2="75417" y2="53646"/>
                        <a14:backgroundMark x1="74722" y1="56979" x2="74722" y2="56979"/>
                        <a14:backgroundMark x1="87847" y1="48854" x2="87847" y2="48854"/>
                        <a14:backgroundMark x1="52431" y1="47917" x2="52431" y2="47917"/>
                        <a14:backgroundMark x1="95486" y1="49583" x2="95486" y2="49583"/>
                        <a14:backgroundMark x1="92500" y1="45625" x2="92500" y2="456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11" b="22942"/>
          <a:stretch/>
        </p:blipFill>
        <p:spPr>
          <a:xfrm>
            <a:off x="4499992" y="1916832"/>
            <a:ext cx="4620592" cy="490991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008192" y="6495534"/>
            <a:ext cx="13613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600" dirty="0" smtClean="0">
                <a:solidFill>
                  <a:schemeClr val="tx1">
                    <a:lumMod val="75000"/>
                  </a:schemeClr>
                </a:solidFill>
              </a:rPr>
              <a:t>Sequana</a:t>
            </a:r>
            <a:endParaRPr lang="en-GB" sz="16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4294967295"/>
          </p:nvPr>
        </p:nvSpPr>
        <p:spPr>
          <a:xfrm>
            <a:off x="107504" y="1196752"/>
            <a:ext cx="5400600" cy="5736636"/>
          </a:xfrm>
          <a:prstGeom prst="rect">
            <a:avLst/>
          </a:prstGeom>
          <a:solidFill>
            <a:schemeClr val="bg2">
              <a:lumMod val="50000"/>
              <a:alpha val="36000"/>
            </a:schemeClr>
          </a:solidFill>
        </p:spPr>
        <p:txBody>
          <a:bodyPr>
            <a:normAutofit/>
          </a:bodyPr>
          <a:lstStyle/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Roman empire (and elsewhere...)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 Clash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initiates creative </a:t>
            </a:r>
            <a:r>
              <a:rPr lang="en-GB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Prozesse</a:t>
            </a:r>
            <a:endParaRPr lang="en-GB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of a new religious and visual “language”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isolated adoptions initiate long-term developments: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resulting in new religious understandings and cult practices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deities in the Roman empire: neither “Roman” nor “native”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part of a “global” discourse 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/ local identity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local cults become comprehensible for an empire-wide public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of Celtic epithets to demonstrate particularities of “global” deities, like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Zeus/Jupiter, Hermes/Mercury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No attempt to “Romanise” native religions</a:t>
            </a:r>
          </a:p>
        </p:txBody>
      </p:sp>
    </p:spTree>
    <p:extLst>
      <p:ext uri="{BB962C8B-B14F-4D97-AF65-F5344CB8AC3E}">
        <p14:creationId xmlns:p14="http://schemas.microsoft.com/office/powerpoint/2010/main" val="19822238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build="p" animBg="1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9" descr="C:\Eigene Dateien\TEACHING MATERIAL\CITIES &amp; SETTLEMENTS\Religion\Isis Pompei Malerei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50" b="5474"/>
          <a:stretch/>
        </p:blipFill>
        <p:spPr bwMode="auto">
          <a:xfrm>
            <a:off x="2592288" y="38267"/>
            <a:ext cx="6588224" cy="6824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4294967295"/>
          </p:nvPr>
        </p:nvSpPr>
        <p:spPr>
          <a:xfrm>
            <a:off x="107504" y="1196752"/>
            <a:ext cx="5400600" cy="5736636"/>
          </a:xfrm>
          <a:prstGeom prst="rect">
            <a:avLst/>
          </a:prstGeom>
          <a:solidFill>
            <a:schemeClr val="bg2">
              <a:lumMod val="50000"/>
              <a:alpha val="36000"/>
            </a:schemeClr>
          </a:solidFill>
        </p:spPr>
        <p:txBody>
          <a:bodyPr>
            <a:normAutofit/>
          </a:bodyPr>
          <a:lstStyle/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Roman empire (and elsewhere...)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 Clash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initiates creative </a:t>
            </a:r>
            <a:r>
              <a:rPr lang="en-GB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Prozesse</a:t>
            </a:r>
            <a:endParaRPr lang="en-GB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of a new religious and visual “language”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isolated adoptions initiate long-term developments: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resulting in new religious understandings and cult practices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deities in the Roman empire: neither “Roman” nor “native”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part of a “global” discourse 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/ local identity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local cults become comprehensible for an empire-wide public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of Celtic epithets to demonstrate particularities of “global” deities, like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Zeus/Jupiter, Hermes/Mercury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No attempt to “Romanise” native religions</a:t>
            </a:r>
          </a:p>
        </p:txBody>
      </p:sp>
    </p:spTree>
    <p:extLst>
      <p:ext uri="{BB962C8B-B14F-4D97-AF65-F5344CB8AC3E}">
        <p14:creationId xmlns:p14="http://schemas.microsoft.com/office/powerpoint/2010/main" val="24119686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0010"/>
            <a:ext cx="9144000" cy="669798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4294967295"/>
          </p:nvPr>
        </p:nvSpPr>
        <p:spPr>
          <a:xfrm>
            <a:off x="107504" y="1196752"/>
            <a:ext cx="5400600" cy="5736636"/>
          </a:xfrm>
          <a:prstGeom prst="rect">
            <a:avLst/>
          </a:prstGeom>
          <a:solidFill>
            <a:schemeClr val="bg2">
              <a:lumMod val="50000"/>
              <a:alpha val="36000"/>
            </a:schemeClr>
          </a:solidFill>
        </p:spPr>
        <p:txBody>
          <a:bodyPr>
            <a:normAutofit/>
          </a:bodyPr>
          <a:lstStyle/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Roman empire (and elsewhere...)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 Clash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initiates creative </a:t>
            </a:r>
            <a:r>
              <a:rPr lang="en-GB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Prozesse</a:t>
            </a:r>
            <a:endParaRPr lang="en-GB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of a new religious and visual “language”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isolated adoptions initiate long-term developments: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resulting in new religious understandings and cult practices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deities in the Roman empire: neither “Roman” nor “native”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part of a “global” discourse 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/ local identity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local cults become comprehensible for an empire-wide public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of Celtic epithets to demonstrate particularities of “global” deities, like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Zeus/Jupiter, Hermes/Mercury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No attempt to “Romanise” native religions</a:t>
            </a:r>
          </a:p>
        </p:txBody>
      </p:sp>
    </p:spTree>
    <p:extLst>
      <p:ext uri="{BB962C8B-B14F-4D97-AF65-F5344CB8AC3E}">
        <p14:creationId xmlns:p14="http://schemas.microsoft.com/office/powerpoint/2010/main" val="1930668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arthistory.upenn.edu/smr04/101910/Slide9.1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37" b="97222" l="2639" r="98611">
                        <a14:backgroundMark x1="71250" y1="44444" x2="71250" y2="44444"/>
                        <a14:backgroundMark x1="74722" y1="44074" x2="74722" y2="44074"/>
                        <a14:backgroundMark x1="60833" y1="44074" x2="60833" y2="44074"/>
                        <a14:backgroundMark x1="63611" y1="44074" x2="63611" y2="44074"/>
                        <a14:backgroundMark x1="78056" y1="44444" x2="78056" y2="44444"/>
                        <a14:backgroundMark x1="76806" y1="44444" x2="76806" y2="44444"/>
                        <a14:backgroundMark x1="50972" y1="43704" x2="50972" y2="43704"/>
                        <a14:backgroundMark x1="54583" y1="44074" x2="54583" y2="440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12" t="2681" r="21857" b="53920"/>
          <a:stretch/>
        </p:blipFill>
        <p:spPr bwMode="auto">
          <a:xfrm>
            <a:off x="-1" y="1218332"/>
            <a:ext cx="9085385" cy="401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429000" y="0"/>
            <a:ext cx="2895600" cy="1200329"/>
          </a:xfrm>
          <a:prstGeom prst="rect">
            <a:avLst/>
          </a:prstGeom>
          <a:solidFill>
            <a:srgbClr val="99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kumimoji="0" lang="en-US" altLang="en-US" sz="2400" dirty="0">
                <a:solidFill>
                  <a:schemeClr val="tx1"/>
                </a:solidFill>
              </a:rPr>
              <a:t/>
            </a:r>
            <a:br>
              <a:rPr kumimoji="0" lang="en-US" altLang="en-US" sz="2400" dirty="0">
                <a:solidFill>
                  <a:schemeClr val="tx1"/>
                </a:solidFill>
              </a:rPr>
            </a:br>
            <a:r>
              <a:rPr kumimoji="0" lang="en-US" altLang="en-US" sz="2400" dirty="0">
                <a:solidFill>
                  <a:schemeClr val="tx1"/>
                </a:solidFill>
              </a:rPr>
              <a:t>Can religion be “</a:t>
            </a:r>
            <a:r>
              <a:rPr kumimoji="0" lang="en-US" altLang="en-US" sz="2400" dirty="0" err="1">
                <a:solidFill>
                  <a:schemeClr val="tx1"/>
                </a:solidFill>
              </a:rPr>
              <a:t>Romanised</a:t>
            </a:r>
            <a:r>
              <a:rPr kumimoji="0" lang="en-US" altLang="en-US" sz="2400" dirty="0">
                <a:solidFill>
                  <a:schemeClr val="tx1"/>
                </a:solidFill>
              </a:rPr>
              <a:t>” ?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4294967295"/>
          </p:nvPr>
        </p:nvSpPr>
        <p:spPr>
          <a:xfrm>
            <a:off x="107504" y="1196752"/>
            <a:ext cx="5400600" cy="5736636"/>
          </a:xfrm>
          <a:prstGeom prst="rect">
            <a:avLst/>
          </a:prstGeom>
          <a:solidFill>
            <a:schemeClr val="bg2">
              <a:lumMod val="50000"/>
              <a:alpha val="51000"/>
            </a:schemeClr>
          </a:solidFill>
        </p:spPr>
        <p:txBody>
          <a:bodyPr>
            <a:normAutofit/>
          </a:bodyPr>
          <a:lstStyle/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Roman empire (and elsewhere...)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culture Clash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initiates creative </a:t>
            </a:r>
            <a:r>
              <a:rPr lang="en-GB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Prozesse</a:t>
            </a:r>
            <a:endParaRPr lang="en-GB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of a new religious and visual “language”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isolated adoptions initiate long-term developments: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resulting in new religious understandings and cult practices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deities in the Roman empire: neither “Roman” nor “native”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part of a “global” discourse </a:t>
            </a:r>
            <a:b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/ local identity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local cults become comprehensible for an empire-wide public</a:t>
            </a:r>
          </a:p>
          <a:p>
            <a:pPr lvl="1"/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of Celtic epithets to demonstrate particularities of “global” deities, like </a:t>
            </a:r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Zeus/Jupiter, Hermes/Mercury</a:t>
            </a:r>
          </a:p>
          <a:p>
            <a:r>
              <a:rPr lang="en-GB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No attempt to “Romanise” native religions</a:t>
            </a:r>
          </a:p>
        </p:txBody>
      </p:sp>
    </p:spTree>
    <p:extLst>
      <p:ext uri="{BB962C8B-B14F-4D97-AF65-F5344CB8AC3E}">
        <p14:creationId xmlns:p14="http://schemas.microsoft.com/office/powerpoint/2010/main" val="36099030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752"/>
            <a:ext cx="7924800" cy="1143000"/>
          </a:xfrm>
        </p:spPr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Most Greek, Latin, Etruscan, Oscan inscriptions &amp; papyri are published.</a:t>
            </a:r>
          </a:p>
          <a:p>
            <a:r>
              <a:rPr lang="en-GB" dirty="0" smtClean="0"/>
              <a:t>Major publications for LATIN EPIGRAPHY</a:t>
            </a:r>
          </a:p>
          <a:p>
            <a:pPr lvl="1"/>
            <a:r>
              <a:rPr lang="en-GB" dirty="0" smtClean="0"/>
              <a:t>CIL – Corpus </a:t>
            </a:r>
            <a:r>
              <a:rPr lang="en-GB" dirty="0" err="1" smtClean="0"/>
              <a:t>Inscriptionum</a:t>
            </a:r>
            <a:r>
              <a:rPr lang="en-GB" dirty="0" smtClean="0"/>
              <a:t> </a:t>
            </a:r>
            <a:r>
              <a:rPr lang="en-GB" dirty="0" err="1" smtClean="0"/>
              <a:t>Latinarum</a:t>
            </a:r>
            <a:r>
              <a:rPr lang="en-GB" dirty="0" smtClean="0"/>
              <a:t> – since 1863</a:t>
            </a:r>
          </a:p>
          <a:p>
            <a:pPr lvl="1"/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RIB – Roman Inscriptions from Britain</a:t>
            </a:r>
          </a:p>
          <a:p>
            <a:pPr lvl="1"/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AE – </a:t>
            </a:r>
            <a:r>
              <a:rPr lang="en-GB" dirty="0" err="1" smtClean="0">
                <a:solidFill>
                  <a:schemeClr val="tx1">
                    <a:lumMod val="65000"/>
                  </a:schemeClr>
                </a:solidFill>
              </a:rPr>
              <a:t>L’Annee</a:t>
            </a:r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1">
                    <a:lumMod val="65000"/>
                  </a:schemeClr>
                </a:solidFill>
              </a:rPr>
              <a:t>epigraphique</a:t>
            </a:r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annual publication: new inscriptions</a:t>
            </a:r>
          </a:p>
          <a:p>
            <a:pPr lvl="1"/>
            <a:r>
              <a:rPr lang="en-GB" dirty="0" smtClean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online:</a:t>
            </a:r>
            <a:br>
              <a:rPr lang="en-GB" dirty="0" smtClean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</a:br>
            <a:r>
              <a:rPr lang="en-GB" u="sng" dirty="0" smtClean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www.manfredclauss.de</a:t>
            </a:r>
            <a:r>
              <a:rPr lang="en-GB" dirty="0" smtClean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5" name="Picture 2" descr="C:\Eigene Dateien\TEACHING MATERIAL\EINFÜHRUNG ALTE GESCHICHTE\Epigraphik\cil_seite.gif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864" y="0"/>
            <a:ext cx="51816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078801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09600" y="53752"/>
            <a:ext cx="7924800" cy="1143000"/>
          </a:xfrm>
        </p:spPr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4752528"/>
          </a:xfrm>
        </p:spPr>
        <p:txBody>
          <a:bodyPr/>
          <a:lstStyle/>
          <a:p>
            <a:r>
              <a:rPr lang="en-GB" dirty="0" smtClean="0"/>
              <a:t>Most Greek, Latin, Etruscan, Oscan inscriptions &amp; papyri are published.</a:t>
            </a:r>
          </a:p>
          <a:p>
            <a:r>
              <a:rPr lang="en-GB" dirty="0" smtClean="0"/>
              <a:t>Major publications for LATIN EPIGRAPHY</a:t>
            </a:r>
          </a:p>
          <a:p>
            <a:pPr lvl="1"/>
            <a:r>
              <a:rPr lang="en-GB" dirty="0" smtClean="0"/>
              <a:t>CIL – Corpus </a:t>
            </a:r>
            <a:r>
              <a:rPr lang="en-GB" dirty="0" err="1" smtClean="0"/>
              <a:t>Inscriptionum</a:t>
            </a:r>
            <a:r>
              <a:rPr lang="en-GB" dirty="0" smtClean="0"/>
              <a:t> </a:t>
            </a:r>
            <a:r>
              <a:rPr lang="en-GB" dirty="0" err="1" smtClean="0"/>
              <a:t>Latinarum</a:t>
            </a:r>
            <a:r>
              <a:rPr lang="en-GB" dirty="0" smtClean="0"/>
              <a:t> – since 1863</a:t>
            </a:r>
          </a:p>
          <a:p>
            <a:pPr lvl="1"/>
            <a:r>
              <a:rPr lang="en-GB" dirty="0" smtClean="0"/>
              <a:t>RIB – Roman Inscriptions from Britain</a:t>
            </a:r>
          </a:p>
          <a:p>
            <a:pPr lvl="1"/>
            <a:r>
              <a:rPr lang="en-GB" dirty="0" smtClean="0"/>
              <a:t>AE – </a:t>
            </a:r>
            <a:r>
              <a:rPr lang="en-GB" dirty="0" err="1" smtClean="0"/>
              <a:t>L’Annee</a:t>
            </a:r>
            <a:r>
              <a:rPr lang="en-GB" dirty="0" smtClean="0"/>
              <a:t> </a:t>
            </a:r>
            <a:r>
              <a:rPr lang="en-GB" dirty="0" err="1" smtClean="0"/>
              <a:t>epigraphique</a:t>
            </a:r>
            <a:r>
              <a:rPr lang="en-GB" dirty="0" smtClean="0"/>
              <a:t> </a:t>
            </a:r>
            <a:r>
              <a:rPr lang="en-GB" dirty="0" smtClean="0">
                <a:sym typeface="Wingdings" panose="05000000000000000000" pitchFamily="2" charset="2"/>
              </a:rPr>
              <a:t>annual publication: new inscriptions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online: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u="sng" dirty="0" smtClean="0">
                <a:sym typeface="Wingdings" panose="05000000000000000000" pitchFamily="2" charset="2"/>
              </a:rPr>
              <a:t>www.manfredclauss.de</a:t>
            </a:r>
            <a:r>
              <a:rPr lang="en-GB" dirty="0" smtClean="0">
                <a:sym typeface="Wingdings" panose="05000000000000000000" pitchFamily="2" charset="2"/>
              </a:rPr>
              <a:t> </a:t>
            </a: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118" y="3522549"/>
            <a:ext cx="3554338" cy="3290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06536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4752528"/>
          </a:xfrm>
        </p:spPr>
        <p:txBody>
          <a:bodyPr/>
          <a:lstStyle/>
          <a:p>
            <a:r>
              <a:rPr lang="en-GB" dirty="0" smtClean="0"/>
              <a:t>Most Greek, Latin, Etruscan, Oscan inscriptions &amp; papyri are published.</a:t>
            </a:r>
          </a:p>
          <a:p>
            <a:r>
              <a:rPr lang="en-GB" dirty="0" smtClean="0"/>
              <a:t>Major publications for GREEK EPIGRAPHY</a:t>
            </a:r>
          </a:p>
          <a:p>
            <a:pPr lvl="1"/>
            <a:r>
              <a:rPr lang="en-GB" dirty="0" smtClean="0"/>
              <a:t>CIG – Corpus </a:t>
            </a:r>
            <a:r>
              <a:rPr lang="en-GB" dirty="0" err="1" smtClean="0"/>
              <a:t>Inscriptionum</a:t>
            </a:r>
            <a:r>
              <a:rPr lang="en-GB" dirty="0" smtClean="0"/>
              <a:t> </a:t>
            </a:r>
            <a:r>
              <a:rPr lang="en-GB" dirty="0" err="1" smtClean="0"/>
              <a:t>Graecarum</a:t>
            </a:r>
            <a:r>
              <a:rPr lang="en-GB" dirty="0" smtClean="0"/>
              <a:t> – from 1863 – 1877</a:t>
            </a:r>
          </a:p>
          <a:p>
            <a:pPr lvl="1"/>
            <a:r>
              <a:rPr lang="en-GB" dirty="0" smtClean="0"/>
              <a:t>IG – </a:t>
            </a:r>
            <a:r>
              <a:rPr lang="en-GB" dirty="0" err="1" smtClean="0"/>
              <a:t>Inscriptiones</a:t>
            </a:r>
            <a:r>
              <a:rPr lang="en-GB" dirty="0" smtClean="0"/>
              <a:t> </a:t>
            </a:r>
            <a:r>
              <a:rPr lang="en-GB" dirty="0" err="1" smtClean="0"/>
              <a:t>Graecae</a:t>
            </a:r>
            <a:r>
              <a:rPr lang="en-GB" dirty="0" smtClean="0"/>
              <a:t> – since 1902</a:t>
            </a:r>
          </a:p>
          <a:p>
            <a:pPr lvl="1"/>
            <a:r>
              <a:rPr lang="de-DE" altLang="en-US" dirty="0" smtClean="0"/>
              <a:t>TAM – Tituli Asiae Minoris</a:t>
            </a:r>
          </a:p>
          <a:p>
            <a:pPr lvl="1"/>
            <a:r>
              <a:rPr lang="de-DE" dirty="0" smtClean="0"/>
              <a:t>SEG – Supplementum Epigraphicum Graecum </a:t>
            </a:r>
            <a:br>
              <a:rPr lang="de-DE" dirty="0" smtClean="0"/>
            </a:br>
            <a:r>
              <a:rPr lang="en-GB" dirty="0" smtClean="0">
                <a:sym typeface="Wingdings" panose="05000000000000000000" pitchFamily="2" charset="2"/>
              </a:rPr>
              <a:t>annual publication: new inscriptions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online: PHI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u="sng" dirty="0">
                <a:sym typeface="Wingdings" panose="05000000000000000000" pitchFamily="2" charset="2"/>
              </a:rPr>
              <a:t>http://</a:t>
            </a:r>
            <a:r>
              <a:rPr lang="en-GB" u="sng" dirty="0" smtClean="0">
                <a:sym typeface="Wingdings" panose="05000000000000000000" pitchFamily="2" charset="2"/>
              </a:rPr>
              <a:t>epigraphy.packhum.org/inscriptions/main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6717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pic>
        <p:nvPicPr>
          <p:cNvPr id="4" name="Picture 2" descr="C:\Eigene Dateien\TEACHING MATERIAL\EINFÜHRUNG ALTE GESCHICHTE\Epigraphik\Oxy Publication e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8640"/>
            <a:ext cx="4179378" cy="558924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lum bright="-18000"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10" r="6720"/>
          <a:stretch/>
        </p:blipFill>
        <p:spPr>
          <a:xfrm rot="21019859">
            <a:off x="483694" y="2735510"/>
            <a:ext cx="4008965" cy="3103765"/>
          </a:xfrm>
          <a:prstGeom prst="rect">
            <a:avLst/>
          </a:prstGeom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000" b="22667"/>
          <a:stretch>
            <a:fillRect/>
          </a:stretch>
        </p:blipFill>
        <p:spPr bwMode="auto">
          <a:xfrm>
            <a:off x="4139952" y="3113698"/>
            <a:ext cx="3854959" cy="3063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09920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6" descr="C:\Eigene Dateien\TEACHING MATERIAL\EINFÜHRUNG ALTE GESCHICHTE\Epigraphik\Oxy excavation c1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4288"/>
            <a:ext cx="8669338" cy="6843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8600" y="35070"/>
            <a:ext cx="84582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kumimoji="1" sz="30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defRPr kumimoji="1" sz="30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 kumimoji="1" sz="3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3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altLang="en-US" sz="3200" dirty="0">
                <a:latin typeface="Times New Roman" pitchFamily="18" charset="0"/>
              </a:rPr>
              <a:t>OXYRHYNCHUS</a:t>
            </a:r>
          </a:p>
        </p:txBody>
      </p:sp>
    </p:spTree>
    <p:extLst>
      <p:ext uri="{BB962C8B-B14F-4D97-AF65-F5344CB8AC3E}">
        <p14:creationId xmlns:p14="http://schemas.microsoft.com/office/powerpoint/2010/main" val="14066250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Horizon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2057</TotalTime>
  <Words>2638</Words>
  <Application>Microsoft Office PowerPoint</Application>
  <PresentationFormat>On-screen Show (4:3)</PresentationFormat>
  <Paragraphs>690</Paragraphs>
  <Slides>99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99</vt:i4>
      </vt:variant>
    </vt:vector>
  </HeadingPairs>
  <TitlesOfParts>
    <vt:vector size="100" baseType="lpstr">
      <vt:lpstr>Horizon</vt:lpstr>
      <vt:lpstr>Non-traditional sources</vt:lpstr>
      <vt:lpstr>Overview</vt:lpstr>
      <vt:lpstr>Typology of inscriptions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FRAGMENTED INSCRIPTIONS</vt:lpstr>
      <vt:lpstr>FRAGMENTED INSCRIPTIONS</vt:lpstr>
      <vt:lpstr>FRAGMENTED INSCRIPTIONS</vt:lpstr>
      <vt:lpstr>FRAGMENTED INSCRIPTIONS</vt:lpstr>
      <vt:lpstr>FRAGMENTED INSCRIPTIONS</vt:lpstr>
      <vt:lpstr>FRAGMENTED INSCRIPTIONS</vt:lpstr>
      <vt:lpstr>How to transcribe Inscriptions ?</vt:lpstr>
      <vt:lpstr>How to transcribe Inscriptions ?</vt:lpstr>
      <vt:lpstr>How to transcribe Inscriptions ?</vt:lpstr>
      <vt:lpstr>How to transcribe Inscriptions ?</vt:lpstr>
      <vt:lpstr>How to transcribe Inscriptions ?</vt:lpstr>
      <vt:lpstr>How to transcribe Inscriptions ?</vt:lpstr>
      <vt:lpstr>How to transcribe Inscriptions ?</vt:lpstr>
      <vt:lpstr>Funerary inscriptions</vt:lpstr>
      <vt:lpstr>Funerary inscriptions</vt:lpstr>
      <vt:lpstr>Funerary inscriptions</vt:lpstr>
      <vt:lpstr>Funerary inscriptions</vt:lpstr>
      <vt:lpstr>Funerary inscriptions</vt:lpstr>
      <vt:lpstr>Funerary inscriptions</vt:lpstr>
      <vt:lpstr>Funerary inscriptions</vt:lpstr>
      <vt:lpstr>Funerary inscriptions</vt:lpstr>
      <vt:lpstr>Funerary inscriptions</vt:lpstr>
      <vt:lpstr>Funerary inscriptions</vt:lpstr>
      <vt:lpstr>Inscriptions as a source FOR…</vt:lpstr>
      <vt:lpstr>Inscriptions as a source FOR…</vt:lpstr>
      <vt:lpstr>Latin Onomastics</vt:lpstr>
      <vt:lpstr>Latin Onomastics</vt:lpstr>
      <vt:lpstr>Latin Onomastics</vt:lpstr>
      <vt:lpstr>Latin Onomastics</vt:lpstr>
      <vt:lpstr>Latin Onomastics</vt:lpstr>
      <vt:lpstr>Latin Onomastics</vt:lpstr>
      <vt:lpstr>Latin Onomastics</vt:lpstr>
      <vt:lpstr>Latin Onomastics</vt:lpstr>
      <vt:lpstr>Latin Onomastics</vt:lpstr>
      <vt:lpstr>Latin Onomastics</vt:lpstr>
      <vt:lpstr>PowerPoint Presentation</vt:lpstr>
      <vt:lpstr>Prosopography</vt:lpstr>
      <vt:lpstr>Prosopography</vt:lpstr>
      <vt:lpstr>Two examples</vt:lpstr>
      <vt:lpstr>Literacy in antiquity</vt:lpstr>
      <vt:lpstr>Literacy in antiquity</vt:lpstr>
      <vt:lpstr>Arguments FOR / AGAINST widespread literacy</vt:lpstr>
      <vt:lpstr>Religion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Sucellos</vt:lpstr>
      <vt:lpstr>Religion: Bricolage</vt:lpstr>
      <vt:lpstr>Religion: Bricolage</vt:lpstr>
      <vt:lpstr>Religion: Bricolage</vt:lpstr>
      <vt:lpstr>Religion: Bricolage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resources</vt:lpstr>
      <vt:lpstr>resources</vt:lpstr>
      <vt:lpstr>RESOURCES</vt:lpstr>
      <vt:lpstr>RESOURCES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Non-traditional sources</dc:title>
  <dc:creator>Ralph</dc:creator>
  <cp:lastModifiedBy>Ralph</cp:lastModifiedBy>
  <cp:revision>93</cp:revision>
  <dcterms:created xsi:type="dcterms:W3CDTF">2013-11-19T10:56:27Z</dcterms:created>
  <dcterms:modified xsi:type="dcterms:W3CDTF">2013-11-30T00:36:17Z</dcterms:modified>
</cp:coreProperties>
</file>