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4" r:id="rId8"/>
    <p:sldId id="265" r:id="rId9"/>
    <p:sldId id="266" r:id="rId10"/>
    <p:sldId id="267" r:id="rId11"/>
    <p:sldId id="268" r:id="rId12"/>
    <p:sldId id="272" r:id="rId13"/>
    <p:sldId id="269" r:id="rId14"/>
    <p:sldId id="270" r:id="rId15"/>
    <p:sldId id="271"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90" d="100"/>
          <a:sy n="90" d="100"/>
        </p:scale>
        <p:origin x="1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62903-9E7A-4653-9E37-CE9A488A09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955EA8-5CCE-4338-B605-C936DED8B6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22E6E2-5BA9-4027-BA8F-F056FE704568}"/>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5" name="Footer Placeholder 4">
            <a:extLst>
              <a:ext uri="{FF2B5EF4-FFF2-40B4-BE49-F238E27FC236}">
                <a16:creationId xmlns:a16="http://schemas.microsoft.com/office/drawing/2014/main" id="{5B650E3B-33E9-4FE1-A7B7-78C171E3EB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E09B85-964C-490A-9BF9-E9255B64008D}"/>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2030545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E2684-9C63-443F-81C0-ED1FFD5464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6C7D5F-1CD1-4A2C-A944-9F2CED9D29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78F711-E723-493C-8E53-96C79385E983}"/>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5" name="Footer Placeholder 4">
            <a:extLst>
              <a:ext uri="{FF2B5EF4-FFF2-40B4-BE49-F238E27FC236}">
                <a16:creationId xmlns:a16="http://schemas.microsoft.com/office/drawing/2014/main" id="{FEBAB99D-3858-4742-8C8C-6D87C1F24E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827B7F-2DE1-4B71-9AA7-C1C106646E12}"/>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3060417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88F32-7330-4EA5-8175-4D1EFE4732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3F649D-AC37-407D-9DFE-2F99DC71C3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16978C-D332-402D-AB64-EB1946330106}"/>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5" name="Footer Placeholder 4">
            <a:extLst>
              <a:ext uri="{FF2B5EF4-FFF2-40B4-BE49-F238E27FC236}">
                <a16:creationId xmlns:a16="http://schemas.microsoft.com/office/drawing/2014/main" id="{62A07CBF-9785-47A8-A0BD-3981DB94FE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E67179-A86E-43CC-95EC-FA3933C9894A}"/>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695798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19091-7A5F-47F4-9305-D1DB9B6A3B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F0AC16-968C-4D4B-A3DC-43E6CFBCF0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24EDE9-AEED-4D5B-996C-A7C7AA3FA8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1566F9-E300-4C3D-A545-9FC74A42E197}"/>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6" name="Footer Placeholder 5">
            <a:extLst>
              <a:ext uri="{FF2B5EF4-FFF2-40B4-BE49-F238E27FC236}">
                <a16:creationId xmlns:a16="http://schemas.microsoft.com/office/drawing/2014/main" id="{697B1A67-44D0-4912-BCDE-CCF9212B43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FD705A-D83A-43DF-82CA-91BA58303C16}"/>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3408886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7616D-35F4-4AA5-A267-10ACD704C2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E30DBE-698D-484A-81A6-EAB400AA8C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E49625-5AA7-4F9B-B88F-D778788BFC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6CBEDC-FAF2-4023-9EB0-C310372650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6280BC-F318-463C-B1BD-19F08A66BD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7EDD8C-C5CD-4335-A7EB-EFD0B8DE30AD}"/>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8" name="Footer Placeholder 7">
            <a:extLst>
              <a:ext uri="{FF2B5EF4-FFF2-40B4-BE49-F238E27FC236}">
                <a16:creationId xmlns:a16="http://schemas.microsoft.com/office/drawing/2014/main" id="{C4488C52-4658-4208-A691-41A11896EB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BBF67E-6C43-465C-A6D3-4211DA48417C}"/>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329865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4E832-A4F8-4A82-A902-D8CE2D8EA2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EB7ECF-72AD-4AE9-8836-D287A85065D0}"/>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4" name="Footer Placeholder 3">
            <a:extLst>
              <a:ext uri="{FF2B5EF4-FFF2-40B4-BE49-F238E27FC236}">
                <a16:creationId xmlns:a16="http://schemas.microsoft.com/office/drawing/2014/main" id="{FAED765A-4765-4CD5-B273-1CC8485DBC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6E6535-9D75-4A8F-B6B6-C69F180CDDC5}"/>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558279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DDF3AC-BC0C-49C5-A39D-C8D0C48E6D4C}"/>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3" name="Footer Placeholder 2">
            <a:extLst>
              <a:ext uri="{FF2B5EF4-FFF2-40B4-BE49-F238E27FC236}">
                <a16:creationId xmlns:a16="http://schemas.microsoft.com/office/drawing/2014/main" id="{B17E05CF-73A1-4FBD-B108-577DB5888D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5CE7EF-6787-446B-8D11-4EB49AD9355D}"/>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2360924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AF60D-98E4-4B3D-A9D7-DEC90C54E8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47AF39-81CE-4F14-B0CD-FEF36ED3FD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4B7170-581C-49D9-88D9-02A3689FA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FD260-790F-4D65-A9F5-9ADCAB1FA812}"/>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6" name="Footer Placeholder 5">
            <a:extLst>
              <a:ext uri="{FF2B5EF4-FFF2-40B4-BE49-F238E27FC236}">
                <a16:creationId xmlns:a16="http://schemas.microsoft.com/office/drawing/2014/main" id="{70B5FF85-510A-4968-A4EB-0976E5B672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CCFDD-3350-4DA6-A403-EB3C95F5798F}"/>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1262833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C3660-03D7-41D7-A092-8ECE01272E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E4762C-49E4-4390-80DB-CC0CE67FF5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DB2687-3F4F-4F66-A2B2-9CE1398538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30A1F5-216F-46AE-853B-51EBA944E736}"/>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6" name="Footer Placeholder 5">
            <a:extLst>
              <a:ext uri="{FF2B5EF4-FFF2-40B4-BE49-F238E27FC236}">
                <a16:creationId xmlns:a16="http://schemas.microsoft.com/office/drawing/2014/main" id="{A7F8E33F-14C4-48C1-8DA2-16F3D4516C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2E3AF0-1D92-41CF-8BCE-6562D25ED6CC}"/>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1750832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77D0-BD4C-4449-A89B-04D8FAA10F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D7F174-7AA7-4830-90B3-CA96A93F4A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5D13AD-ABE7-48F9-9F2A-145CA5A1973C}"/>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5" name="Footer Placeholder 4">
            <a:extLst>
              <a:ext uri="{FF2B5EF4-FFF2-40B4-BE49-F238E27FC236}">
                <a16:creationId xmlns:a16="http://schemas.microsoft.com/office/drawing/2014/main" id="{EDF59C71-8E56-48A0-8D6B-81CE3BCE50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09FA77-44F8-42B9-ADAC-5729FFBF47CF}"/>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1250330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882644-78D8-4B10-BD79-9EF1F0721D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BF736-12A4-455D-837C-48683AAB86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D279A-E439-4482-82EF-255F7294F4C8}"/>
              </a:ext>
            </a:extLst>
          </p:cNvPr>
          <p:cNvSpPr>
            <a:spLocks noGrp="1"/>
          </p:cNvSpPr>
          <p:nvPr>
            <p:ph type="dt" sz="half" idx="10"/>
          </p:nvPr>
        </p:nvSpPr>
        <p:spPr/>
        <p:txBody>
          <a:bodyPr/>
          <a:lstStyle/>
          <a:p>
            <a:fld id="{87AE7FA0-5CEE-473C-814E-125374AD3EC3}" type="datetimeFigureOut">
              <a:rPr lang="en-GB" smtClean="0"/>
              <a:t>30/07/2020</a:t>
            </a:fld>
            <a:endParaRPr lang="en-GB"/>
          </a:p>
        </p:txBody>
      </p:sp>
      <p:sp>
        <p:nvSpPr>
          <p:cNvPr id="5" name="Footer Placeholder 4">
            <a:extLst>
              <a:ext uri="{FF2B5EF4-FFF2-40B4-BE49-F238E27FC236}">
                <a16:creationId xmlns:a16="http://schemas.microsoft.com/office/drawing/2014/main" id="{3A9BED31-4606-42E3-87C4-6AF68FBE6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9117A9-B35C-4966-BC98-E97D85BAF113}"/>
              </a:ext>
            </a:extLst>
          </p:cNvPr>
          <p:cNvSpPr>
            <a:spLocks noGrp="1"/>
          </p:cNvSpPr>
          <p:nvPr>
            <p:ph type="sldNum" sz="quarter" idx="12"/>
          </p:nvPr>
        </p:nvSpPr>
        <p:spPr/>
        <p:txBody>
          <a:bodyPr/>
          <a:lstStyle/>
          <a:p>
            <a:fld id="{4894EBAB-9411-4572-BE55-5AE9D7B3BF28}" type="slidenum">
              <a:rPr lang="en-GB" smtClean="0"/>
              <a:t>‹#›</a:t>
            </a:fld>
            <a:endParaRPr lang="en-GB"/>
          </a:p>
        </p:txBody>
      </p:sp>
    </p:spTree>
    <p:extLst>
      <p:ext uri="{BB962C8B-B14F-4D97-AF65-F5344CB8AC3E}">
        <p14:creationId xmlns:p14="http://schemas.microsoft.com/office/powerpoint/2010/main" val="98557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00AB89-4E2B-4A05-B924-3F1ABD8A53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C6FAC9-CA50-448D-9A7D-0C32EF5AC4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084EE-EB05-4914-AD5A-04C132F06C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AE7FA0-5CEE-473C-814E-125374AD3EC3}" type="datetimeFigureOut">
              <a:rPr lang="en-GB" smtClean="0"/>
              <a:t>30/07/2020</a:t>
            </a:fld>
            <a:endParaRPr lang="en-GB"/>
          </a:p>
        </p:txBody>
      </p:sp>
      <p:sp>
        <p:nvSpPr>
          <p:cNvPr id="5" name="Footer Placeholder 4">
            <a:extLst>
              <a:ext uri="{FF2B5EF4-FFF2-40B4-BE49-F238E27FC236}">
                <a16:creationId xmlns:a16="http://schemas.microsoft.com/office/drawing/2014/main" id="{BD599155-8BB4-4246-9013-3CEECD5F1E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490DCC-1E23-4FB7-B3EC-B0E6AC8A9B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94EBAB-9411-4572-BE55-5AE9D7B3BF28}" type="slidenum">
              <a:rPr lang="en-GB" smtClean="0"/>
              <a:t>‹#›</a:t>
            </a:fld>
            <a:endParaRPr lang="en-GB"/>
          </a:p>
        </p:txBody>
      </p:sp>
    </p:spTree>
    <p:extLst>
      <p:ext uri="{BB962C8B-B14F-4D97-AF65-F5344CB8AC3E}">
        <p14:creationId xmlns:p14="http://schemas.microsoft.com/office/powerpoint/2010/main" val="723279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transformation.ai/customer-journey-definition/" TargetMode="External"/><Relationship Id="rId2" Type="http://schemas.openxmlformats.org/officeDocument/2006/relationships/hyperlink" Target="https://en.ryte.com/wiki/Customer_Journe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eedough.com/customer-touch-points/" TargetMode="External"/><Relationship Id="rId2" Type="http://schemas.openxmlformats.org/officeDocument/2006/relationships/hyperlink" Target="https://www.makeitclear.co.uk/what-are-customer-touchpoint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alesforce.com/uk/blog/2016/03/customer-journey-mapping-explained.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salesforce.com/uk/blog/2016/03/is-your-lack-of-empathy-impeding-your-innovation-strategy.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3522-9DB8-466D-800C-BA49075F9EBA}"/>
              </a:ext>
            </a:extLst>
          </p:cNvPr>
          <p:cNvSpPr>
            <a:spLocks noGrp="1"/>
          </p:cNvSpPr>
          <p:nvPr>
            <p:ph type="ctrTitle"/>
          </p:nvPr>
        </p:nvSpPr>
        <p:spPr/>
        <p:txBody>
          <a:bodyPr>
            <a:normAutofit/>
          </a:bodyPr>
          <a:lstStyle/>
          <a:p>
            <a:r>
              <a:rPr lang="en-GB" sz="2400" dirty="0">
                <a:solidFill>
                  <a:srgbClr val="000000"/>
                </a:solidFill>
              </a:rPr>
              <a:t>It has recently been recognised that ‘to maximize customer satisfaction, companies have long emphasized touchpoints. But doing so can divert attention from the more important issue: the customer’s end-to-end journey,’ (</a:t>
            </a:r>
            <a:r>
              <a:rPr lang="en-GB" sz="2400" dirty="0" err="1">
                <a:solidFill>
                  <a:srgbClr val="000000"/>
                </a:solidFill>
              </a:rPr>
              <a:t>Neher</a:t>
            </a:r>
            <a:r>
              <a:rPr lang="en-GB" sz="2400" dirty="0">
                <a:solidFill>
                  <a:srgbClr val="000000"/>
                </a:solidFill>
              </a:rPr>
              <a:t> et al, March 2016).</a:t>
            </a:r>
            <a:endParaRPr lang="en-GB" sz="2400" dirty="0"/>
          </a:p>
        </p:txBody>
      </p:sp>
      <p:sp>
        <p:nvSpPr>
          <p:cNvPr id="3" name="Subtitle 2">
            <a:extLst>
              <a:ext uri="{FF2B5EF4-FFF2-40B4-BE49-F238E27FC236}">
                <a16:creationId xmlns:a16="http://schemas.microsoft.com/office/drawing/2014/main" id="{7137D8A3-5B7A-4F8B-8CDB-1C70E3F41901}"/>
              </a:ext>
            </a:extLst>
          </p:cNvPr>
          <p:cNvSpPr>
            <a:spLocks noGrp="1"/>
          </p:cNvSpPr>
          <p:nvPr>
            <p:ph type="subTitle" idx="1"/>
          </p:nvPr>
        </p:nvSpPr>
        <p:spPr/>
        <p:txBody>
          <a:bodyPr>
            <a:normAutofit fontScale="92500" lnSpcReduction="20000"/>
          </a:bodyPr>
          <a:lstStyle/>
          <a:p>
            <a:r>
              <a:rPr lang="en-GB" dirty="0">
                <a:solidFill>
                  <a:srgbClr val="000000"/>
                </a:solidFill>
              </a:rPr>
              <a:t>With this quotation in mind and following on from your report, you have been tasked </a:t>
            </a:r>
            <a:r>
              <a:rPr lang="en-GB" b="1" u="sng" dirty="0">
                <a:solidFill>
                  <a:srgbClr val="000000"/>
                </a:solidFill>
              </a:rPr>
              <a:t>with critically appraising how your chosen organisation can create innovative marketing strategies for raising awareness of the brand as well as managing and evaluating the customer journey across a variety of communication channels to ensure current and future stakeholders’ expectations are fulfilled.</a:t>
            </a:r>
            <a:endParaRPr lang="en-GB" dirty="0">
              <a:solidFill>
                <a:srgbClr val="000000"/>
              </a:solidFill>
            </a:endParaRPr>
          </a:p>
          <a:p>
            <a:endParaRPr lang="en-GB" dirty="0"/>
          </a:p>
        </p:txBody>
      </p:sp>
    </p:spTree>
    <p:extLst>
      <p:ext uri="{BB962C8B-B14F-4D97-AF65-F5344CB8AC3E}">
        <p14:creationId xmlns:p14="http://schemas.microsoft.com/office/powerpoint/2010/main" val="3568311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14596-3C07-4868-948F-C782821ADA70}"/>
              </a:ext>
            </a:extLst>
          </p:cNvPr>
          <p:cNvSpPr>
            <a:spLocks noGrp="1"/>
          </p:cNvSpPr>
          <p:nvPr>
            <p:ph type="title"/>
          </p:nvPr>
        </p:nvSpPr>
        <p:spPr>
          <a:xfrm>
            <a:off x="838200" y="894027"/>
            <a:ext cx="3494362" cy="4782873"/>
          </a:xfrm>
        </p:spPr>
        <p:txBody>
          <a:bodyPr>
            <a:normAutofit/>
          </a:bodyPr>
          <a:lstStyle/>
          <a:p>
            <a:pPr algn="r"/>
            <a:r>
              <a:rPr lang="en-GB" b="1">
                <a:solidFill>
                  <a:schemeClr val="bg1"/>
                </a:solidFill>
              </a:rPr>
              <a:t>Structure</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4976032" y="894027"/>
            <a:ext cx="6377768" cy="4782873"/>
          </a:xfrm>
        </p:spPr>
        <p:txBody>
          <a:bodyPr anchor="ctr">
            <a:normAutofit/>
          </a:bodyPr>
          <a:lstStyle/>
          <a:p>
            <a:pPr lvl="0"/>
            <a:r>
              <a:rPr lang="en-GB" sz="1700" dirty="0">
                <a:solidFill>
                  <a:schemeClr val="bg1"/>
                </a:solidFill>
              </a:rPr>
              <a:t>Include an introduction</a:t>
            </a:r>
          </a:p>
          <a:p>
            <a:pPr lvl="0"/>
            <a:r>
              <a:rPr lang="en-GB" sz="1700" dirty="0">
                <a:solidFill>
                  <a:schemeClr val="bg1"/>
                </a:solidFill>
              </a:rPr>
              <a:t>Include a definition of communication</a:t>
            </a:r>
          </a:p>
          <a:p>
            <a:pPr lvl="0"/>
            <a:r>
              <a:rPr lang="en-GB" sz="1700" dirty="0">
                <a:solidFill>
                  <a:schemeClr val="bg1"/>
                </a:solidFill>
              </a:rPr>
              <a:t>Include a diagram and briefly explain a communication model</a:t>
            </a:r>
          </a:p>
          <a:p>
            <a:pPr lvl="0"/>
            <a:r>
              <a:rPr lang="en-GB" sz="1700" dirty="0">
                <a:solidFill>
                  <a:schemeClr val="bg1"/>
                </a:solidFill>
              </a:rPr>
              <a:t>Provide a definition of Integrated Marketing Communications</a:t>
            </a:r>
          </a:p>
          <a:p>
            <a:pPr lvl="0"/>
            <a:r>
              <a:rPr lang="en-GB" sz="1700" dirty="0">
                <a:solidFill>
                  <a:schemeClr val="bg1"/>
                </a:solidFill>
              </a:rPr>
              <a:t>Describe the current promotions that your company </a:t>
            </a:r>
            <a:r>
              <a:rPr lang="en-GB" sz="1700">
                <a:solidFill>
                  <a:schemeClr val="bg1"/>
                </a:solidFill>
              </a:rPr>
              <a:t>is utilising.</a:t>
            </a:r>
            <a:endParaRPr lang="en-GB" sz="1700" dirty="0">
              <a:solidFill>
                <a:schemeClr val="bg1"/>
              </a:solidFill>
            </a:endParaRPr>
          </a:p>
          <a:p>
            <a:pPr lvl="0"/>
            <a:r>
              <a:rPr lang="en-GB" sz="1700" dirty="0">
                <a:solidFill>
                  <a:schemeClr val="bg1"/>
                </a:solidFill>
              </a:rPr>
              <a:t>Explain what new promotional strategies your company can use to raise awareness of the brand</a:t>
            </a:r>
          </a:p>
          <a:p>
            <a:pPr lvl="0"/>
            <a:r>
              <a:rPr lang="en-GB" sz="1700" dirty="0">
                <a:solidFill>
                  <a:schemeClr val="bg1"/>
                </a:solidFill>
              </a:rPr>
              <a:t>Include a definition of branding and brand equity</a:t>
            </a:r>
          </a:p>
          <a:p>
            <a:pPr lvl="0"/>
            <a:r>
              <a:rPr lang="en-GB" sz="1700" dirty="0">
                <a:solidFill>
                  <a:schemeClr val="bg1"/>
                </a:solidFill>
              </a:rPr>
              <a:t>Explain and relate either Keller’s Brand Equity model or Aaker’s Brand Equity model to your company. (You could also include the advantages and disadvantages of one of the brand equity models).</a:t>
            </a:r>
          </a:p>
          <a:p>
            <a:endParaRPr lang="en-GB" sz="1700" dirty="0">
              <a:solidFill>
                <a:schemeClr val="bg1"/>
              </a:solidFill>
            </a:endParaRPr>
          </a:p>
        </p:txBody>
      </p:sp>
    </p:spTree>
    <p:extLst>
      <p:ext uri="{BB962C8B-B14F-4D97-AF65-F5344CB8AC3E}">
        <p14:creationId xmlns:p14="http://schemas.microsoft.com/office/powerpoint/2010/main" val="25335470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57751-D9F8-4192-94B8-0D51F400C489}"/>
              </a:ext>
            </a:extLst>
          </p:cNvPr>
          <p:cNvSpPr>
            <a:spLocks noGrp="1"/>
          </p:cNvSpPr>
          <p:nvPr>
            <p:ph type="title"/>
          </p:nvPr>
        </p:nvSpPr>
        <p:spPr>
          <a:xfrm>
            <a:off x="838200" y="894027"/>
            <a:ext cx="3494362" cy="4782873"/>
          </a:xfrm>
        </p:spPr>
        <p:txBody>
          <a:bodyPr>
            <a:normAutofit/>
          </a:bodyPr>
          <a:lstStyle/>
          <a:p>
            <a:pPr algn="r"/>
            <a:r>
              <a:rPr lang="en-GB" b="1">
                <a:solidFill>
                  <a:schemeClr val="bg1"/>
                </a:solidFill>
              </a:rPr>
              <a:t>Structure</a:t>
            </a:r>
            <a:endParaRPr lang="en-GB">
              <a:solidFill>
                <a:schemeClr val="bg1"/>
              </a:solidFill>
            </a:endParaRP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4D6C82-B507-4A0E-88C2-E516C69C3E9C}"/>
              </a:ext>
            </a:extLst>
          </p:cNvPr>
          <p:cNvSpPr>
            <a:spLocks noGrp="1"/>
          </p:cNvSpPr>
          <p:nvPr>
            <p:ph idx="1"/>
          </p:nvPr>
        </p:nvSpPr>
        <p:spPr>
          <a:xfrm>
            <a:off x="4976032" y="894027"/>
            <a:ext cx="6377768" cy="4782873"/>
          </a:xfrm>
        </p:spPr>
        <p:txBody>
          <a:bodyPr anchor="ctr">
            <a:normAutofit/>
          </a:bodyPr>
          <a:lstStyle/>
          <a:p>
            <a:pPr lvl="0"/>
            <a:r>
              <a:rPr lang="en-GB" sz="2400" dirty="0">
                <a:solidFill>
                  <a:schemeClr val="bg1"/>
                </a:solidFill>
              </a:rPr>
              <a:t>Discuss the customer journey and customer touchpoints for your organisation </a:t>
            </a:r>
          </a:p>
          <a:p>
            <a:pPr lvl="0"/>
            <a:r>
              <a:rPr lang="en-GB" sz="2400" dirty="0">
                <a:solidFill>
                  <a:schemeClr val="bg1"/>
                </a:solidFill>
              </a:rPr>
              <a:t>You could include a diagram and explanation of a customer journey map for your organisation</a:t>
            </a:r>
          </a:p>
          <a:p>
            <a:pPr lvl="0"/>
            <a:r>
              <a:rPr lang="en-GB" sz="2400" dirty="0">
                <a:solidFill>
                  <a:schemeClr val="bg1"/>
                </a:solidFill>
              </a:rPr>
              <a:t>The Total Engagement Model could be explained and related to your company</a:t>
            </a:r>
          </a:p>
          <a:p>
            <a:pPr lvl="0"/>
            <a:r>
              <a:rPr lang="en-GB" sz="2400" dirty="0">
                <a:solidFill>
                  <a:schemeClr val="bg1"/>
                </a:solidFill>
              </a:rPr>
              <a:t>Include a conclusion</a:t>
            </a:r>
          </a:p>
          <a:p>
            <a:endParaRPr lang="en-GB" sz="2400" dirty="0">
              <a:solidFill>
                <a:schemeClr val="bg1"/>
              </a:solidFill>
            </a:endParaRPr>
          </a:p>
        </p:txBody>
      </p:sp>
    </p:spTree>
    <p:extLst>
      <p:ext uri="{BB962C8B-B14F-4D97-AF65-F5344CB8AC3E}">
        <p14:creationId xmlns:p14="http://schemas.microsoft.com/office/powerpoint/2010/main" val="37674470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B9EFA-F49F-49FA-920D-590F05247718}"/>
              </a:ext>
            </a:extLst>
          </p:cNvPr>
          <p:cNvSpPr>
            <a:spLocks noGrp="1"/>
          </p:cNvSpPr>
          <p:nvPr>
            <p:ph type="title"/>
          </p:nvPr>
        </p:nvSpPr>
        <p:spPr/>
        <p:txBody>
          <a:bodyPr/>
          <a:lstStyle/>
          <a:p>
            <a:r>
              <a:rPr lang="en-GB" dirty="0"/>
              <a:t>What is the Customer Journey?</a:t>
            </a:r>
          </a:p>
        </p:txBody>
      </p:sp>
      <p:sp>
        <p:nvSpPr>
          <p:cNvPr id="3" name="Content Placeholder 2">
            <a:extLst>
              <a:ext uri="{FF2B5EF4-FFF2-40B4-BE49-F238E27FC236}">
                <a16:creationId xmlns:a16="http://schemas.microsoft.com/office/drawing/2014/main" id="{67E148D2-4293-4FBE-A2F2-0A774F692A46}"/>
              </a:ext>
            </a:extLst>
          </p:cNvPr>
          <p:cNvSpPr>
            <a:spLocks noGrp="1"/>
          </p:cNvSpPr>
          <p:nvPr>
            <p:ph idx="1"/>
          </p:nvPr>
        </p:nvSpPr>
        <p:spPr/>
        <p:txBody>
          <a:bodyPr/>
          <a:lstStyle/>
          <a:p>
            <a:pPr marL="0" indent="0">
              <a:buNone/>
            </a:pPr>
            <a:r>
              <a:rPr lang="en-GB" dirty="0"/>
              <a:t>The customer journey in marketing refers to the customer’s path, via touchpoints, to their decision to purchase an item.</a:t>
            </a:r>
          </a:p>
          <a:p>
            <a:pPr marL="0" indent="0">
              <a:buNone/>
            </a:pPr>
            <a:r>
              <a:rPr lang="en-GB" sz="1600" b="1" dirty="0"/>
              <a:t>Source: </a:t>
            </a:r>
            <a:r>
              <a:rPr lang="en-GB" sz="1600" dirty="0">
                <a:hlinkClick r:id="rId2">
                  <a:extLst>
                    <a:ext uri="{A12FA001-AC4F-418D-AE19-62706E023703}">
                      <ahyp:hlinkClr xmlns:ahyp="http://schemas.microsoft.com/office/drawing/2018/hyperlinkcolor" val="tx"/>
                    </a:ext>
                  </a:extLst>
                </a:hlinkClick>
              </a:rPr>
              <a:t>https://en.ryte.com/wiki/Customer_Journey</a:t>
            </a:r>
            <a:endParaRPr lang="en-GB" sz="1600" dirty="0"/>
          </a:p>
          <a:p>
            <a:pPr marL="0" indent="0">
              <a:buNone/>
            </a:pPr>
            <a:endParaRPr lang="en-GB" sz="1600" dirty="0"/>
          </a:p>
          <a:p>
            <a:pPr marL="0" indent="0">
              <a:buNone/>
            </a:pPr>
            <a:r>
              <a:rPr lang="en-GB" dirty="0"/>
              <a:t>A common end-to-end customer journey represents all the interactions in between a customer being completely unaware of a company through becoming aware, investigating it, buying it, using and assimilating it, through to becoming an advocate - telling others that they should buy it and use it too.</a:t>
            </a:r>
          </a:p>
          <a:p>
            <a:pPr marL="0" indent="0">
              <a:buNone/>
            </a:pPr>
            <a:r>
              <a:rPr lang="en-GB" sz="1600" dirty="0"/>
              <a:t>Source: </a:t>
            </a:r>
            <a:r>
              <a:rPr lang="en-GB" sz="1600" dirty="0">
                <a:hlinkClick r:id="rId3">
                  <a:extLst>
                    <a:ext uri="{A12FA001-AC4F-418D-AE19-62706E023703}">
                      <ahyp:hlinkClr xmlns:ahyp="http://schemas.microsoft.com/office/drawing/2018/hyperlinkcolor" val="tx"/>
                    </a:ext>
                  </a:extLst>
                </a:hlinkClick>
              </a:rPr>
              <a:t>https://transformation.ai/customer-journey-definition/</a:t>
            </a:r>
            <a:endParaRPr lang="en-GB" sz="16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5377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BFCD4-6D66-46A8-B006-2B296B887586}"/>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9BCA8B56-65EE-44F4-B586-C89C616157B4}"/>
              </a:ext>
            </a:extLst>
          </p:cNvPr>
          <p:cNvSpPr>
            <a:spLocks noGrp="1"/>
          </p:cNvSpPr>
          <p:nvPr>
            <p:ph idx="1"/>
          </p:nvPr>
        </p:nvSpPr>
        <p:spPr/>
        <p:txBody>
          <a:bodyPr/>
          <a:lstStyle/>
          <a:p>
            <a:r>
              <a:rPr lang="en-GB" b="1" dirty="0"/>
              <a:t>The main stages of the customer journey are:</a:t>
            </a:r>
            <a:endParaRPr lang="en-GB" dirty="0"/>
          </a:p>
          <a:p>
            <a:r>
              <a:rPr lang="en-GB" dirty="0"/>
              <a:t>Awareness</a:t>
            </a:r>
          </a:p>
          <a:p>
            <a:r>
              <a:rPr lang="en-GB" dirty="0"/>
              <a:t>Consideration</a:t>
            </a:r>
          </a:p>
          <a:p>
            <a:r>
              <a:rPr lang="en-GB" dirty="0"/>
              <a:t>Decision</a:t>
            </a:r>
          </a:p>
          <a:p>
            <a:r>
              <a:rPr lang="en-GB" dirty="0"/>
              <a:t>Retention</a:t>
            </a:r>
          </a:p>
          <a:p>
            <a:r>
              <a:rPr lang="en-GB" dirty="0"/>
              <a:t>Advocacy</a:t>
            </a:r>
          </a:p>
          <a:p>
            <a:pPr marL="0" indent="0">
              <a:buNone/>
            </a:pPr>
            <a:endParaRPr lang="en-GB" dirty="0"/>
          </a:p>
        </p:txBody>
      </p:sp>
    </p:spTree>
    <p:extLst>
      <p:ext uri="{BB962C8B-B14F-4D97-AF65-F5344CB8AC3E}">
        <p14:creationId xmlns:p14="http://schemas.microsoft.com/office/powerpoint/2010/main" val="236864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46AB-D511-4F7D-B5F2-9E9D1A43051D}"/>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29D312D4-40ED-4A34-89F7-B084921C2CA0}"/>
              </a:ext>
            </a:extLst>
          </p:cNvPr>
          <p:cNvSpPr>
            <a:spLocks noGrp="1"/>
          </p:cNvSpPr>
          <p:nvPr>
            <p:ph idx="1"/>
          </p:nvPr>
        </p:nvSpPr>
        <p:spPr/>
        <p:txBody>
          <a:bodyPr/>
          <a:lstStyle/>
          <a:p>
            <a:pPr marL="0" indent="0">
              <a:buNone/>
            </a:pPr>
            <a:r>
              <a:rPr lang="en-GB" b="1" dirty="0"/>
              <a:t>Customer Journey Stage 1: Awareness</a:t>
            </a:r>
          </a:p>
          <a:p>
            <a:pPr marL="0" indent="0">
              <a:buNone/>
            </a:pPr>
            <a:r>
              <a:rPr lang="en-GB" dirty="0"/>
              <a:t>The first stage of the customer journey is Awareness where a potential customer is aware that they have a need or a problem and they are now researching information and actively seeking out answers to try and solve their problem or need. </a:t>
            </a:r>
          </a:p>
          <a:p>
            <a:pPr marL="0" indent="0">
              <a:buNone/>
            </a:pPr>
            <a:r>
              <a:rPr lang="en-GB" dirty="0"/>
              <a:t>Think of the awareness stage of the customer journey as your first impression.</a:t>
            </a:r>
          </a:p>
          <a:p>
            <a:endParaRPr lang="en-GB" dirty="0"/>
          </a:p>
        </p:txBody>
      </p:sp>
    </p:spTree>
    <p:extLst>
      <p:ext uri="{BB962C8B-B14F-4D97-AF65-F5344CB8AC3E}">
        <p14:creationId xmlns:p14="http://schemas.microsoft.com/office/powerpoint/2010/main" val="266470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A4CD-0BDF-4637-9C5B-59C20E8A7C49}"/>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01FEBB7D-2982-4856-8119-7E94CA79E4FC}"/>
              </a:ext>
            </a:extLst>
          </p:cNvPr>
          <p:cNvSpPr>
            <a:spLocks noGrp="1"/>
          </p:cNvSpPr>
          <p:nvPr>
            <p:ph idx="1"/>
          </p:nvPr>
        </p:nvSpPr>
        <p:spPr/>
        <p:txBody>
          <a:bodyPr/>
          <a:lstStyle/>
          <a:p>
            <a:pPr marL="0" indent="0">
              <a:buNone/>
            </a:pPr>
            <a:r>
              <a:rPr lang="en-GB" b="1" dirty="0"/>
              <a:t>Customer Journey Stage 2: Evaluation &amp; Consideration</a:t>
            </a:r>
          </a:p>
          <a:p>
            <a:r>
              <a:rPr lang="en-GB" dirty="0"/>
              <a:t>The next stage in the customer journey is the consideration stage. By now, your prospects have done their initial research and are aware of some of the options they can choose from. However, the research phase isn’t over yet. They have narrowed down their options but they are still going to search for more information.</a:t>
            </a:r>
          </a:p>
          <a:p>
            <a:r>
              <a:rPr lang="en-GB" dirty="0"/>
              <a:t>This is the stage where they are comparing your product or service to other solutions in the market</a:t>
            </a:r>
          </a:p>
          <a:p>
            <a:endParaRPr lang="en-GB" dirty="0"/>
          </a:p>
        </p:txBody>
      </p:sp>
    </p:spTree>
    <p:extLst>
      <p:ext uri="{BB962C8B-B14F-4D97-AF65-F5344CB8AC3E}">
        <p14:creationId xmlns:p14="http://schemas.microsoft.com/office/powerpoint/2010/main" val="1531810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05278-6647-49FB-9157-8D2A2B883A32}"/>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D89D13DB-7F9E-4856-A199-29BD159D94CC}"/>
              </a:ext>
            </a:extLst>
          </p:cNvPr>
          <p:cNvSpPr>
            <a:spLocks noGrp="1"/>
          </p:cNvSpPr>
          <p:nvPr>
            <p:ph idx="1"/>
          </p:nvPr>
        </p:nvSpPr>
        <p:spPr/>
        <p:txBody>
          <a:bodyPr/>
          <a:lstStyle/>
          <a:p>
            <a:pPr marL="0" indent="0">
              <a:buNone/>
            </a:pPr>
            <a:r>
              <a:rPr lang="en-GB" b="1" dirty="0"/>
              <a:t>Customer Journey Stage 3: Decision</a:t>
            </a:r>
          </a:p>
          <a:p>
            <a:r>
              <a:rPr lang="en-GB" dirty="0"/>
              <a:t>The third stage in the customer journey is the Decision Stage where a prospective customer is ready to select from their options and make a purchase. By now the potential buyer has done all the research they need to be well informed on which products/services will best fit their needs and which companies they believe will be the best fit. </a:t>
            </a:r>
          </a:p>
          <a:p>
            <a:r>
              <a:rPr lang="en-GB" dirty="0"/>
              <a:t>It’s at this stage of the customer journey when customer reviews are crucial.</a:t>
            </a:r>
          </a:p>
        </p:txBody>
      </p:sp>
    </p:spTree>
    <p:extLst>
      <p:ext uri="{BB962C8B-B14F-4D97-AF65-F5344CB8AC3E}">
        <p14:creationId xmlns:p14="http://schemas.microsoft.com/office/powerpoint/2010/main" val="359530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CD0F7-ED25-477A-98DC-4F137542E07D}"/>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ADEBEF09-6C9B-4EB1-8508-9F3170F2520E}"/>
              </a:ext>
            </a:extLst>
          </p:cNvPr>
          <p:cNvSpPr>
            <a:spLocks noGrp="1"/>
          </p:cNvSpPr>
          <p:nvPr>
            <p:ph idx="1"/>
          </p:nvPr>
        </p:nvSpPr>
        <p:spPr/>
        <p:txBody>
          <a:bodyPr/>
          <a:lstStyle/>
          <a:p>
            <a:pPr marL="0" indent="0">
              <a:buNone/>
            </a:pPr>
            <a:r>
              <a:rPr lang="en-GB" b="1" dirty="0"/>
              <a:t>Customer Journey Stage 4: Retention</a:t>
            </a:r>
          </a:p>
          <a:p>
            <a:r>
              <a:rPr lang="en-GB" dirty="0"/>
              <a:t>The fourth stage of the customer journey is the Retention stage.</a:t>
            </a:r>
          </a:p>
          <a:p>
            <a:r>
              <a:rPr lang="en-GB" dirty="0"/>
              <a:t>Customer retention refer to the ability of a company to retain its customers over a specified time period.</a:t>
            </a:r>
          </a:p>
          <a:p>
            <a:r>
              <a:rPr lang="en-GB" dirty="0"/>
              <a:t>In this stage the customer becomes loyal through regular usage and value gained over time.</a:t>
            </a:r>
          </a:p>
        </p:txBody>
      </p:sp>
    </p:spTree>
    <p:extLst>
      <p:ext uri="{BB962C8B-B14F-4D97-AF65-F5344CB8AC3E}">
        <p14:creationId xmlns:p14="http://schemas.microsoft.com/office/powerpoint/2010/main" val="3379756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720DE-C98B-4688-BA20-274D54CEF9BA}"/>
              </a:ext>
            </a:extLst>
          </p:cNvPr>
          <p:cNvSpPr>
            <a:spLocks noGrp="1"/>
          </p:cNvSpPr>
          <p:nvPr>
            <p:ph type="title"/>
          </p:nvPr>
        </p:nvSpPr>
        <p:spPr/>
        <p:txBody>
          <a:bodyPr/>
          <a:lstStyle/>
          <a:p>
            <a:r>
              <a:rPr lang="en-GB" dirty="0"/>
              <a:t>The Stages in a Customer Journey</a:t>
            </a:r>
          </a:p>
        </p:txBody>
      </p:sp>
      <p:sp>
        <p:nvSpPr>
          <p:cNvPr id="3" name="Content Placeholder 2">
            <a:extLst>
              <a:ext uri="{FF2B5EF4-FFF2-40B4-BE49-F238E27FC236}">
                <a16:creationId xmlns:a16="http://schemas.microsoft.com/office/drawing/2014/main" id="{13A7AD71-1099-4A88-AAF0-43CC238ECA4D}"/>
              </a:ext>
            </a:extLst>
          </p:cNvPr>
          <p:cNvSpPr>
            <a:spLocks noGrp="1"/>
          </p:cNvSpPr>
          <p:nvPr>
            <p:ph idx="1"/>
          </p:nvPr>
        </p:nvSpPr>
        <p:spPr/>
        <p:txBody>
          <a:bodyPr/>
          <a:lstStyle/>
          <a:p>
            <a:pPr marL="0" indent="0">
              <a:buNone/>
            </a:pPr>
            <a:r>
              <a:rPr lang="en-GB" b="1" dirty="0"/>
              <a:t>Customer Journey Stage 5: Advocacy</a:t>
            </a:r>
          </a:p>
          <a:p>
            <a:r>
              <a:rPr lang="en-GB" dirty="0"/>
              <a:t>This is the stage of the customer journey is when the customer becomes an active advocate for a company’s brand. They say great things about the company and spread positive word-of-mouth.</a:t>
            </a:r>
          </a:p>
        </p:txBody>
      </p:sp>
    </p:spTree>
    <p:extLst>
      <p:ext uri="{BB962C8B-B14F-4D97-AF65-F5344CB8AC3E}">
        <p14:creationId xmlns:p14="http://schemas.microsoft.com/office/powerpoint/2010/main" val="3155449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9248-C02A-4E26-BDC4-9B6D6CCA92A5}"/>
              </a:ext>
            </a:extLst>
          </p:cNvPr>
          <p:cNvSpPr>
            <a:spLocks noGrp="1"/>
          </p:cNvSpPr>
          <p:nvPr>
            <p:ph type="title"/>
          </p:nvPr>
        </p:nvSpPr>
        <p:spPr/>
        <p:txBody>
          <a:bodyPr/>
          <a:lstStyle/>
          <a:p>
            <a:r>
              <a:rPr lang="en-GB" dirty="0"/>
              <a:t>What is a Customer Touchpoint?</a:t>
            </a:r>
          </a:p>
        </p:txBody>
      </p:sp>
      <p:sp>
        <p:nvSpPr>
          <p:cNvPr id="3" name="Content Placeholder 2">
            <a:extLst>
              <a:ext uri="{FF2B5EF4-FFF2-40B4-BE49-F238E27FC236}">
                <a16:creationId xmlns:a16="http://schemas.microsoft.com/office/drawing/2014/main" id="{F768C94A-BFE0-4E0F-8EE3-FE0ADE6D3C8F}"/>
              </a:ext>
            </a:extLst>
          </p:cNvPr>
          <p:cNvSpPr>
            <a:spLocks noGrp="1"/>
          </p:cNvSpPr>
          <p:nvPr>
            <p:ph idx="1"/>
          </p:nvPr>
        </p:nvSpPr>
        <p:spPr/>
        <p:txBody>
          <a:bodyPr/>
          <a:lstStyle/>
          <a:p>
            <a:r>
              <a:rPr lang="en-GB" dirty="0"/>
              <a:t>A customer touchpoint is created every time your customer or audience interacts with your brand or service.</a:t>
            </a:r>
          </a:p>
          <a:p>
            <a:pPr marL="0" indent="0">
              <a:buNone/>
            </a:pPr>
            <a:r>
              <a:rPr lang="en-GB" sz="1400" b="1" dirty="0"/>
              <a:t>Source: </a:t>
            </a:r>
            <a:r>
              <a:rPr lang="en-GB" sz="1400" dirty="0">
                <a:hlinkClick r:id="rId2">
                  <a:extLst>
                    <a:ext uri="{A12FA001-AC4F-418D-AE19-62706E023703}">
                      <ahyp:hlinkClr xmlns:ahyp="http://schemas.microsoft.com/office/drawing/2018/hyperlinkcolor" val="tx"/>
                    </a:ext>
                  </a:extLst>
                </a:hlinkClick>
              </a:rPr>
              <a:t>https://www.makeitclear.co.uk/what-are-customer-touchpoints/</a:t>
            </a:r>
            <a:endParaRPr lang="en-GB" sz="1400" dirty="0"/>
          </a:p>
          <a:p>
            <a:pPr marL="0" indent="0">
              <a:buNone/>
            </a:pPr>
            <a:endParaRPr lang="en-GB" sz="1400" dirty="0"/>
          </a:p>
          <a:p>
            <a:r>
              <a:rPr lang="en-GB" dirty="0"/>
              <a:t>Customer touchpoints refer to the points of interaction of the brand and the customer. These interactions take place at various places (online and offline) and at various times.</a:t>
            </a:r>
          </a:p>
          <a:p>
            <a:pPr marL="0" indent="0">
              <a:buNone/>
            </a:pPr>
            <a:r>
              <a:rPr lang="en-GB" sz="1400" b="1" dirty="0"/>
              <a:t>Source: </a:t>
            </a:r>
            <a:r>
              <a:rPr lang="en-GB" sz="1400" dirty="0">
                <a:hlinkClick r:id="rId3">
                  <a:extLst>
                    <a:ext uri="{A12FA001-AC4F-418D-AE19-62706E023703}">
                      <ahyp:hlinkClr xmlns:ahyp="http://schemas.microsoft.com/office/drawing/2018/hyperlinkcolor" val="tx"/>
                    </a:ext>
                  </a:extLst>
                </a:hlinkClick>
              </a:rPr>
              <a:t>https://www.feedough.com/customer-touch-points/</a:t>
            </a:r>
            <a:endParaRPr lang="en-GB" sz="1400" dirty="0"/>
          </a:p>
        </p:txBody>
      </p:sp>
    </p:spTree>
    <p:extLst>
      <p:ext uri="{BB962C8B-B14F-4D97-AF65-F5344CB8AC3E}">
        <p14:creationId xmlns:p14="http://schemas.microsoft.com/office/powerpoint/2010/main" val="265979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AE548-CB4A-46C0-8CBE-90613CFF0C4B}"/>
              </a:ext>
            </a:extLst>
          </p:cNvPr>
          <p:cNvSpPr>
            <a:spLocks noGrp="1"/>
          </p:cNvSpPr>
          <p:nvPr>
            <p:ph type="title"/>
          </p:nvPr>
        </p:nvSpPr>
        <p:spPr/>
        <p:txBody>
          <a:bodyPr/>
          <a:lstStyle/>
          <a:p>
            <a:r>
              <a:rPr lang="en-GB" dirty="0"/>
              <a:t>Customer Touchpoints</a:t>
            </a:r>
          </a:p>
        </p:txBody>
      </p:sp>
      <p:pic>
        <p:nvPicPr>
          <p:cNvPr id="2050" name="Picture 2" descr="CJM">
            <a:extLst>
              <a:ext uri="{FF2B5EF4-FFF2-40B4-BE49-F238E27FC236}">
                <a16:creationId xmlns:a16="http://schemas.microsoft.com/office/drawing/2014/main" id="{942D4C10-997E-4FD2-B113-B7F9230BEB0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4504" y="1876540"/>
            <a:ext cx="5667375" cy="4616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40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365DE-A014-4F18-8F32-7BDBD4D41D07}"/>
              </a:ext>
            </a:extLst>
          </p:cNvPr>
          <p:cNvSpPr>
            <a:spLocks noGrp="1"/>
          </p:cNvSpPr>
          <p:nvPr>
            <p:ph type="title"/>
          </p:nvPr>
        </p:nvSpPr>
        <p:spPr>
          <a:xfrm>
            <a:off x="7859437" y="957695"/>
            <a:ext cx="3494362" cy="4930246"/>
          </a:xfrm>
        </p:spPr>
        <p:txBody>
          <a:bodyPr>
            <a:normAutofit/>
          </a:bodyPr>
          <a:lstStyle/>
          <a:p>
            <a:pPr algn="r"/>
            <a:r>
              <a:rPr lang="en-GB">
                <a:solidFill>
                  <a:schemeClr val="accent1"/>
                </a:solidFill>
              </a:rPr>
              <a:t>Touchpoints Before a Purchase</a:t>
            </a:r>
            <a:br>
              <a:rPr lang="en-GB">
                <a:solidFill>
                  <a:schemeClr val="accent1"/>
                </a:solidFill>
              </a:rPr>
            </a:br>
            <a:endParaRPr lang="en-GB">
              <a:solidFill>
                <a:schemeClr val="accent1"/>
              </a:solidFill>
            </a:endParaRPr>
          </a:p>
        </p:txBody>
      </p:sp>
      <p:sp>
        <p:nvSpPr>
          <p:cNvPr id="3" name="Content Placeholder 2">
            <a:extLst>
              <a:ext uri="{FF2B5EF4-FFF2-40B4-BE49-F238E27FC236}">
                <a16:creationId xmlns:a16="http://schemas.microsoft.com/office/drawing/2014/main" id="{D68DCC4E-43E2-46EA-A509-048CE279F69C}"/>
              </a:ext>
            </a:extLst>
          </p:cNvPr>
          <p:cNvSpPr>
            <a:spLocks noGrp="1"/>
          </p:cNvSpPr>
          <p:nvPr>
            <p:ph idx="1"/>
          </p:nvPr>
        </p:nvSpPr>
        <p:spPr>
          <a:xfrm>
            <a:off x="857266" y="963877"/>
            <a:ext cx="6377769" cy="4930246"/>
          </a:xfrm>
        </p:spPr>
        <p:txBody>
          <a:bodyPr anchor="ctr">
            <a:normAutofit lnSpcReduction="10000"/>
          </a:bodyPr>
          <a:lstStyle/>
          <a:p>
            <a:pPr marL="514350" indent="-514350">
              <a:buFont typeface="+mj-lt"/>
              <a:buAutoNum type="arabicPeriod"/>
            </a:pPr>
            <a:r>
              <a:rPr lang="en-GB" sz="2400" b="1" dirty="0"/>
              <a:t>Social Media</a:t>
            </a:r>
          </a:p>
          <a:p>
            <a:pPr marL="0" indent="0">
              <a:buNone/>
            </a:pPr>
            <a:endParaRPr lang="en-GB" sz="2400" b="1" dirty="0"/>
          </a:p>
          <a:p>
            <a:pPr marL="0" indent="0">
              <a:buNone/>
            </a:pPr>
            <a:r>
              <a:rPr lang="en-GB" sz="2400" b="1" dirty="0"/>
              <a:t>2. Online Advertisement</a:t>
            </a:r>
          </a:p>
          <a:p>
            <a:pPr marL="0" indent="0">
              <a:buNone/>
            </a:pPr>
            <a:endParaRPr lang="en-GB" sz="2400" b="1" dirty="0"/>
          </a:p>
          <a:p>
            <a:pPr marL="0" indent="0">
              <a:buNone/>
            </a:pPr>
            <a:r>
              <a:rPr lang="en-GB" sz="2400" b="1" dirty="0"/>
              <a:t>3. Digital Marketing Content</a:t>
            </a:r>
          </a:p>
          <a:p>
            <a:pPr marL="0" indent="0">
              <a:buNone/>
            </a:pPr>
            <a:endParaRPr lang="en-GB" sz="2400" b="1" dirty="0"/>
          </a:p>
          <a:p>
            <a:pPr marL="0" indent="0">
              <a:buNone/>
            </a:pPr>
            <a:r>
              <a:rPr lang="en-GB" sz="2400" b="1" dirty="0"/>
              <a:t>4. Company Events</a:t>
            </a:r>
          </a:p>
          <a:p>
            <a:pPr marL="0" indent="0">
              <a:buNone/>
            </a:pPr>
            <a:endParaRPr lang="en-GB" sz="2400" b="1" dirty="0"/>
          </a:p>
          <a:p>
            <a:pPr marL="0" indent="0">
              <a:buNone/>
            </a:pPr>
            <a:r>
              <a:rPr lang="en-GB" sz="2400" b="1" dirty="0"/>
              <a:t>5. Peer Referral</a:t>
            </a:r>
          </a:p>
          <a:p>
            <a:pPr marL="0" indent="0">
              <a:buNone/>
            </a:pPr>
            <a:endParaRPr lang="en-GB" sz="2400" b="1" dirty="0"/>
          </a:p>
          <a:p>
            <a:pPr marL="0" indent="0">
              <a:buNone/>
            </a:pPr>
            <a:r>
              <a:rPr lang="en-GB" sz="2400" b="1" dirty="0"/>
              <a:t>6. IMC</a:t>
            </a:r>
          </a:p>
          <a:p>
            <a:pPr marL="0" indent="0">
              <a:buNone/>
            </a:pPr>
            <a:endParaRPr lang="en-GB" sz="2400" b="1" dirty="0"/>
          </a:p>
          <a:p>
            <a:pPr marL="0" indent="0">
              <a:buNone/>
            </a:pPr>
            <a:endParaRPr lang="en-GB" sz="2400" b="1" dirty="0"/>
          </a:p>
          <a:p>
            <a:pPr marL="0" indent="0">
              <a:buNone/>
            </a:pPr>
            <a:endParaRPr lang="en-GB" sz="2400" b="1" dirty="0"/>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48571" y="2209249"/>
            <a:ext cx="0" cy="2506648"/>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372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76FF0-F853-43BF-8FC7-4C2162301258}"/>
              </a:ext>
            </a:extLst>
          </p:cNvPr>
          <p:cNvSpPr>
            <a:spLocks noGrp="1"/>
          </p:cNvSpPr>
          <p:nvPr>
            <p:ph type="title"/>
          </p:nvPr>
        </p:nvSpPr>
        <p:spPr>
          <a:xfrm>
            <a:off x="7859437" y="957695"/>
            <a:ext cx="3494362" cy="4930246"/>
          </a:xfrm>
        </p:spPr>
        <p:txBody>
          <a:bodyPr>
            <a:normAutofit/>
          </a:bodyPr>
          <a:lstStyle/>
          <a:p>
            <a:pPr algn="r"/>
            <a:r>
              <a:rPr lang="en-GB">
                <a:solidFill>
                  <a:schemeClr val="accent1"/>
                </a:solidFill>
              </a:rPr>
              <a:t>Touchpoints During a Purchase</a:t>
            </a:r>
            <a:br>
              <a:rPr lang="en-GB">
                <a:solidFill>
                  <a:schemeClr val="accent1"/>
                </a:solidFill>
              </a:rPr>
            </a:br>
            <a:endParaRPr lang="en-GB">
              <a:solidFill>
                <a:schemeClr val="accent1"/>
              </a:solidFill>
            </a:endParaRPr>
          </a:p>
        </p:txBody>
      </p:sp>
      <p:sp>
        <p:nvSpPr>
          <p:cNvPr id="3" name="Content Placeholder 2">
            <a:extLst>
              <a:ext uri="{FF2B5EF4-FFF2-40B4-BE49-F238E27FC236}">
                <a16:creationId xmlns:a16="http://schemas.microsoft.com/office/drawing/2014/main" id="{9B547F23-0AE8-4AA2-B63E-7418FD5F558A}"/>
              </a:ext>
            </a:extLst>
          </p:cNvPr>
          <p:cNvSpPr>
            <a:spLocks noGrp="1"/>
          </p:cNvSpPr>
          <p:nvPr>
            <p:ph idx="1"/>
          </p:nvPr>
        </p:nvSpPr>
        <p:spPr>
          <a:xfrm>
            <a:off x="857266" y="963877"/>
            <a:ext cx="6377769" cy="4930246"/>
          </a:xfrm>
        </p:spPr>
        <p:txBody>
          <a:bodyPr anchor="ctr">
            <a:normAutofit/>
          </a:bodyPr>
          <a:lstStyle/>
          <a:p>
            <a:pPr marL="514350" indent="-514350">
              <a:buFont typeface="+mj-lt"/>
              <a:buAutoNum type="arabicPeriod"/>
            </a:pPr>
            <a:r>
              <a:rPr lang="en-GB" sz="2400" b="1" dirty="0"/>
              <a:t>Conversations With salespeople</a:t>
            </a:r>
          </a:p>
          <a:p>
            <a:pPr marL="514350" indent="-514350">
              <a:buFont typeface="+mj-lt"/>
              <a:buAutoNum type="arabicPeriod"/>
            </a:pPr>
            <a:r>
              <a:rPr lang="en-GB" sz="2400" b="1" dirty="0"/>
              <a:t>Product Catalogues</a:t>
            </a:r>
          </a:p>
          <a:p>
            <a:pPr marL="514350" indent="-514350">
              <a:buFont typeface="+mj-lt"/>
              <a:buAutoNum type="arabicPeriod"/>
            </a:pPr>
            <a:r>
              <a:rPr lang="en-GB" sz="2400" b="1" dirty="0"/>
              <a:t>Product Reviews</a:t>
            </a:r>
          </a:p>
          <a:p>
            <a:pPr marL="514350" indent="-514350">
              <a:buFont typeface="+mj-lt"/>
              <a:buAutoNum type="arabicPeriod"/>
            </a:pPr>
            <a:r>
              <a:rPr lang="en-GB" sz="2400" b="1" dirty="0"/>
              <a:t>Website</a:t>
            </a:r>
          </a:p>
          <a:p>
            <a:pPr marL="514350" indent="-514350">
              <a:buFont typeface="+mj-lt"/>
              <a:buAutoNum type="arabicPeriod"/>
            </a:pPr>
            <a:r>
              <a:rPr lang="en-GB" sz="2400" b="1" dirty="0"/>
              <a:t>Point of Sale</a:t>
            </a:r>
          </a:p>
          <a:p>
            <a:endParaRPr lang="en-GB" sz="2400" b="1" dirty="0"/>
          </a:p>
          <a:p>
            <a:endParaRPr lang="en-GB" sz="2400" dirty="0"/>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48571" y="2209249"/>
            <a:ext cx="0" cy="2506648"/>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700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144AF2-E4D1-469E-A1BA-E3D52FE8E2E5}"/>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Touchpoints After a Purchase</a:t>
            </a:r>
            <a:br>
              <a:rPr lang="en-GB">
                <a:solidFill>
                  <a:schemeClr val="accent1"/>
                </a:solidFill>
              </a:rPr>
            </a:b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7DE192-4722-4644-9431-88D9AD953F7A}"/>
              </a:ext>
            </a:extLst>
          </p:cNvPr>
          <p:cNvSpPr>
            <a:spLocks noGrp="1"/>
          </p:cNvSpPr>
          <p:nvPr>
            <p:ph idx="1"/>
          </p:nvPr>
        </p:nvSpPr>
        <p:spPr>
          <a:xfrm>
            <a:off x="4976031" y="963877"/>
            <a:ext cx="6377769" cy="4930246"/>
          </a:xfrm>
        </p:spPr>
        <p:txBody>
          <a:bodyPr anchor="ctr">
            <a:normAutofit/>
          </a:bodyPr>
          <a:lstStyle/>
          <a:p>
            <a:pPr marL="514350" indent="-514350">
              <a:buFont typeface="+mj-lt"/>
              <a:buAutoNum type="arabicPeriod"/>
            </a:pPr>
            <a:r>
              <a:rPr lang="en-GB" sz="2400" b="1"/>
              <a:t>Thank You Letters</a:t>
            </a:r>
          </a:p>
          <a:p>
            <a:pPr marL="514350" indent="-514350">
              <a:buFont typeface="+mj-lt"/>
              <a:buAutoNum type="arabicPeriod"/>
            </a:pPr>
            <a:r>
              <a:rPr lang="en-GB" sz="2400" b="1"/>
              <a:t>Product Feedback Surveys</a:t>
            </a:r>
          </a:p>
          <a:p>
            <a:pPr marL="514350" indent="-514350">
              <a:buFont typeface="+mj-lt"/>
              <a:buAutoNum type="arabicPeriod"/>
            </a:pPr>
            <a:r>
              <a:rPr lang="en-GB" sz="2400" b="1"/>
              <a:t>Upselling/Cross-selling Emails</a:t>
            </a:r>
          </a:p>
          <a:p>
            <a:pPr marL="514350" indent="-514350">
              <a:buFont typeface="+mj-lt"/>
              <a:buAutoNum type="arabicPeriod"/>
            </a:pPr>
            <a:r>
              <a:rPr lang="en-GB" sz="2400" b="1"/>
              <a:t>Subscription Renewals</a:t>
            </a:r>
          </a:p>
          <a:p>
            <a:pPr marL="0" indent="0">
              <a:buNone/>
            </a:pPr>
            <a:endParaRPr lang="en-GB" sz="2400" b="1"/>
          </a:p>
          <a:p>
            <a:pPr marL="0" indent="0">
              <a:buNone/>
            </a:pPr>
            <a:endParaRPr lang="en-GB" sz="2400"/>
          </a:p>
        </p:txBody>
      </p:sp>
    </p:spTree>
    <p:extLst>
      <p:ext uri="{BB962C8B-B14F-4D97-AF65-F5344CB8AC3E}">
        <p14:creationId xmlns:p14="http://schemas.microsoft.com/office/powerpoint/2010/main" val="3518814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49FFB-9D49-4389-9895-FB5AD88FEF4D}"/>
              </a:ext>
            </a:extLst>
          </p:cNvPr>
          <p:cNvSpPr>
            <a:spLocks noGrp="1"/>
          </p:cNvSpPr>
          <p:nvPr>
            <p:ph type="title"/>
          </p:nvPr>
        </p:nvSpPr>
        <p:spPr/>
        <p:txBody>
          <a:bodyPr/>
          <a:lstStyle/>
          <a:p>
            <a:r>
              <a:rPr lang="en-GB" dirty="0"/>
              <a:t>What is a customer journey map?</a:t>
            </a:r>
            <a:br>
              <a:rPr lang="en-GB" dirty="0"/>
            </a:br>
            <a:endParaRPr lang="en-GB" dirty="0"/>
          </a:p>
        </p:txBody>
      </p:sp>
      <p:sp>
        <p:nvSpPr>
          <p:cNvPr id="3" name="Content Placeholder 2">
            <a:extLst>
              <a:ext uri="{FF2B5EF4-FFF2-40B4-BE49-F238E27FC236}">
                <a16:creationId xmlns:a16="http://schemas.microsoft.com/office/drawing/2014/main" id="{E1FB2026-E004-4370-B2BF-D1F48C60D5C0}"/>
              </a:ext>
            </a:extLst>
          </p:cNvPr>
          <p:cNvSpPr>
            <a:spLocks noGrp="1"/>
          </p:cNvSpPr>
          <p:nvPr>
            <p:ph idx="1"/>
          </p:nvPr>
        </p:nvSpPr>
        <p:spPr/>
        <p:txBody>
          <a:bodyPr/>
          <a:lstStyle/>
          <a:p>
            <a:r>
              <a:rPr lang="en-GB" dirty="0"/>
              <a:t>A customer journey map is a visual representation of every experience your customers have with you. It helps to tell the story of a customer's experience with your brand from original engagement and into hopefully a long-term relationship. </a:t>
            </a:r>
          </a:p>
          <a:p>
            <a:pPr marL="0" indent="0">
              <a:buNone/>
            </a:pPr>
            <a:r>
              <a:rPr lang="en-GB" sz="1400" b="1" dirty="0"/>
              <a:t>Source: </a:t>
            </a:r>
            <a:r>
              <a:rPr lang="en-GB" sz="1400" u="sng" dirty="0">
                <a:hlinkClick r:id="rId2">
                  <a:extLst>
                    <a:ext uri="{A12FA001-AC4F-418D-AE19-62706E023703}">
                      <ahyp:hlinkClr xmlns:ahyp="http://schemas.microsoft.com/office/drawing/2018/hyperlinkcolor" val="tx"/>
                    </a:ext>
                  </a:extLst>
                </a:hlinkClick>
              </a:rPr>
              <a:t>https://www.salesforce.com/uk/blog/2016/03/customer-journey-mapping-explained.html</a:t>
            </a:r>
            <a:endParaRPr lang="en-GB" sz="1400" u="sng" dirty="0"/>
          </a:p>
          <a:p>
            <a:pPr marL="0" indent="0">
              <a:buNone/>
            </a:pPr>
            <a:endParaRPr lang="en-GB" sz="1400" u="sng" dirty="0"/>
          </a:p>
          <a:p>
            <a:pPr marL="0" indent="0">
              <a:buNone/>
            </a:pPr>
            <a:endParaRPr lang="en-GB" sz="1400" u="sng" dirty="0"/>
          </a:p>
        </p:txBody>
      </p:sp>
    </p:spTree>
    <p:extLst>
      <p:ext uri="{BB962C8B-B14F-4D97-AF65-F5344CB8AC3E}">
        <p14:creationId xmlns:p14="http://schemas.microsoft.com/office/powerpoint/2010/main" val="1378116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22283-BC62-4633-A921-D17C49E8E9AE}"/>
              </a:ext>
            </a:extLst>
          </p:cNvPr>
          <p:cNvSpPr>
            <a:spLocks noGrp="1"/>
          </p:cNvSpPr>
          <p:nvPr>
            <p:ph type="title"/>
          </p:nvPr>
        </p:nvSpPr>
        <p:spPr/>
        <p:txBody>
          <a:bodyPr/>
          <a:lstStyle/>
          <a:p>
            <a:r>
              <a:rPr lang="en-GB" dirty="0"/>
              <a:t>The benefits of a customer journey map</a:t>
            </a:r>
          </a:p>
        </p:txBody>
      </p:sp>
      <p:sp>
        <p:nvSpPr>
          <p:cNvPr id="3" name="Content Placeholder 2">
            <a:extLst>
              <a:ext uri="{FF2B5EF4-FFF2-40B4-BE49-F238E27FC236}">
                <a16:creationId xmlns:a16="http://schemas.microsoft.com/office/drawing/2014/main" id="{6ADA35C0-EC86-41BB-8B5C-F9AAE9A0BA4C}"/>
              </a:ext>
            </a:extLst>
          </p:cNvPr>
          <p:cNvSpPr>
            <a:spLocks noGrp="1"/>
          </p:cNvSpPr>
          <p:nvPr>
            <p:ph idx="1"/>
          </p:nvPr>
        </p:nvSpPr>
        <p:spPr/>
        <p:txBody>
          <a:bodyPr/>
          <a:lstStyle/>
          <a:p>
            <a:r>
              <a:rPr lang="en-GB" dirty="0"/>
              <a:t>Customer journey mapping helps businesses step into their customer’s shoes and see their business from the customer's perspective. It helps businesses gain insights into </a:t>
            </a:r>
            <a:r>
              <a:rPr lang="en-GB" dirty="0">
                <a:hlinkClick r:id="rId2">
                  <a:extLst>
                    <a:ext uri="{A12FA001-AC4F-418D-AE19-62706E023703}">
                      <ahyp:hlinkClr xmlns:ahyp="http://schemas.microsoft.com/office/drawing/2018/hyperlinkcolor" val="tx"/>
                    </a:ext>
                  </a:extLst>
                </a:hlinkClick>
              </a:rPr>
              <a:t>common customer pain points</a:t>
            </a:r>
            <a:r>
              <a:rPr lang="en-GB" dirty="0"/>
              <a:t>, how they can improve the customer experience, and define what customers, and prospective customers, need in order to complete a purchase.</a:t>
            </a:r>
          </a:p>
        </p:txBody>
      </p:sp>
    </p:spTree>
    <p:extLst>
      <p:ext uri="{BB962C8B-B14F-4D97-AF65-F5344CB8AC3E}">
        <p14:creationId xmlns:p14="http://schemas.microsoft.com/office/powerpoint/2010/main" val="99755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DFE62-88DD-47DA-9822-6DEF210A5C27}"/>
              </a:ext>
            </a:extLst>
          </p:cNvPr>
          <p:cNvSpPr>
            <a:spLocks noGrp="1"/>
          </p:cNvSpPr>
          <p:nvPr>
            <p:ph type="title"/>
          </p:nvPr>
        </p:nvSpPr>
        <p:spPr/>
        <p:txBody>
          <a:bodyPr/>
          <a:lstStyle/>
          <a:p>
            <a:r>
              <a:rPr lang="en-GB" dirty="0"/>
              <a:t>The benefits of a customer journey map</a:t>
            </a:r>
          </a:p>
        </p:txBody>
      </p:sp>
      <p:sp>
        <p:nvSpPr>
          <p:cNvPr id="3" name="Content Placeholder 2">
            <a:extLst>
              <a:ext uri="{FF2B5EF4-FFF2-40B4-BE49-F238E27FC236}">
                <a16:creationId xmlns:a16="http://schemas.microsoft.com/office/drawing/2014/main" id="{8DADA65E-F257-4B1C-B64A-77E690D2257C}"/>
              </a:ext>
            </a:extLst>
          </p:cNvPr>
          <p:cNvSpPr>
            <a:spLocks noGrp="1"/>
          </p:cNvSpPr>
          <p:nvPr>
            <p:ph idx="1"/>
          </p:nvPr>
        </p:nvSpPr>
        <p:spPr/>
        <p:txBody>
          <a:bodyPr>
            <a:normAutofit lnSpcReduction="10000"/>
          </a:bodyPr>
          <a:lstStyle/>
          <a:p>
            <a:pPr marL="0" indent="0">
              <a:buNone/>
            </a:pPr>
            <a:r>
              <a:rPr lang="en-GB" b="1" dirty="0"/>
              <a:t>The benefits of a customer journey map include:</a:t>
            </a:r>
          </a:p>
          <a:p>
            <a:r>
              <a:rPr lang="en-GB" dirty="0"/>
              <a:t>Helping a company to see where customers interact with their business</a:t>
            </a:r>
          </a:p>
          <a:p>
            <a:r>
              <a:rPr lang="en-GB" dirty="0"/>
              <a:t>Focusing the business on particular customer needs at different stages in the buying process</a:t>
            </a:r>
          </a:p>
          <a:p>
            <a:r>
              <a:rPr lang="en-GB" dirty="0"/>
              <a:t>Showing the gaps between the desired customer experience and the one actually received</a:t>
            </a:r>
          </a:p>
          <a:p>
            <a:r>
              <a:rPr lang="en-GB" dirty="0"/>
              <a:t>Highlighting development priorities</a:t>
            </a:r>
          </a:p>
          <a:p>
            <a:r>
              <a:rPr lang="en-GB" dirty="0"/>
              <a:t>Allowing a company to concentrate efforts and expenditure on what matters most to maximise effectiveness</a:t>
            </a:r>
          </a:p>
          <a:p>
            <a:pPr marL="0" indent="0">
              <a:buNone/>
            </a:pPr>
            <a:endParaRPr lang="en-GB" dirty="0"/>
          </a:p>
          <a:p>
            <a:endParaRPr lang="en-GB" dirty="0"/>
          </a:p>
        </p:txBody>
      </p:sp>
    </p:spTree>
    <p:extLst>
      <p:ext uri="{BB962C8B-B14F-4D97-AF65-F5344CB8AC3E}">
        <p14:creationId xmlns:p14="http://schemas.microsoft.com/office/powerpoint/2010/main" val="470115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B2150-AFC3-4162-A704-3DA920D8E822}"/>
              </a:ext>
            </a:extLst>
          </p:cNvPr>
          <p:cNvSpPr>
            <a:spLocks noGrp="1"/>
          </p:cNvSpPr>
          <p:nvPr>
            <p:ph type="title"/>
          </p:nvPr>
        </p:nvSpPr>
        <p:spPr/>
        <p:txBody>
          <a:bodyPr/>
          <a:lstStyle/>
          <a:p>
            <a:r>
              <a:rPr lang="en-GB" dirty="0"/>
              <a:t>Creating  a Customer Journey Map</a:t>
            </a:r>
            <a:br>
              <a:rPr lang="en-GB" dirty="0"/>
            </a:br>
            <a:endParaRPr lang="en-GB" dirty="0"/>
          </a:p>
        </p:txBody>
      </p:sp>
      <p:pic>
        <p:nvPicPr>
          <p:cNvPr id="1026" name="Picture 2" descr="Define Persona">
            <a:extLst>
              <a:ext uri="{FF2B5EF4-FFF2-40B4-BE49-F238E27FC236}">
                <a16:creationId xmlns:a16="http://schemas.microsoft.com/office/drawing/2014/main" id="{DE44A669-0054-45DE-A8B2-7C17831558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7036" y="2791910"/>
            <a:ext cx="11477928" cy="249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92691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DED42-B2FD-452C-A130-49E737FCFBD4}"/>
              </a:ext>
            </a:extLst>
          </p:cNvPr>
          <p:cNvSpPr>
            <a:spLocks noGrp="1"/>
          </p:cNvSpPr>
          <p:nvPr>
            <p:ph type="title"/>
          </p:nvPr>
        </p:nvSpPr>
        <p:spPr/>
        <p:txBody>
          <a:bodyPr/>
          <a:lstStyle/>
          <a:p>
            <a:r>
              <a:rPr lang="en-GB" dirty="0"/>
              <a:t>Customer Journey Mapping</a:t>
            </a:r>
          </a:p>
        </p:txBody>
      </p:sp>
      <p:pic>
        <p:nvPicPr>
          <p:cNvPr id="2050" name="Picture 2">
            <a:extLst>
              <a:ext uri="{FF2B5EF4-FFF2-40B4-BE49-F238E27FC236}">
                <a16:creationId xmlns:a16="http://schemas.microsoft.com/office/drawing/2014/main" id="{53DEA760-4C44-4894-84F7-4CE47877D0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6789" y="1825625"/>
            <a:ext cx="649842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413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F0AD3-7F99-44A1-AD75-922D6E835FD5}"/>
              </a:ext>
            </a:extLst>
          </p:cNvPr>
          <p:cNvSpPr>
            <a:spLocks noGrp="1"/>
          </p:cNvSpPr>
          <p:nvPr>
            <p:ph type="title"/>
          </p:nvPr>
        </p:nvSpPr>
        <p:spPr/>
        <p:txBody>
          <a:bodyPr/>
          <a:lstStyle/>
          <a:p>
            <a:r>
              <a:rPr lang="en-GB" dirty="0"/>
              <a:t>Customer Journey Mapping</a:t>
            </a:r>
          </a:p>
        </p:txBody>
      </p:sp>
      <p:pic>
        <p:nvPicPr>
          <p:cNvPr id="3074" name="Picture 2">
            <a:extLst>
              <a:ext uri="{FF2B5EF4-FFF2-40B4-BE49-F238E27FC236}">
                <a16:creationId xmlns:a16="http://schemas.microsoft.com/office/drawing/2014/main" id="{D44A5967-E304-4F9E-8D31-FCC37E08F50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52871" y="1520702"/>
            <a:ext cx="7092340" cy="4749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305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0A9D1-6902-4179-AA1C-0E521439CADC}"/>
              </a:ext>
            </a:extLst>
          </p:cNvPr>
          <p:cNvSpPr>
            <a:spLocks noGrp="1"/>
          </p:cNvSpPr>
          <p:nvPr>
            <p:ph type="title"/>
          </p:nvPr>
        </p:nvSpPr>
        <p:spPr/>
        <p:txBody>
          <a:bodyPr/>
          <a:lstStyle/>
          <a:p>
            <a:r>
              <a:rPr lang="en-GB" dirty="0"/>
              <a:t>Customer Journey Mapping</a:t>
            </a:r>
          </a:p>
        </p:txBody>
      </p:sp>
      <p:sp>
        <p:nvSpPr>
          <p:cNvPr id="3" name="Content Placeholder 2">
            <a:extLst>
              <a:ext uri="{FF2B5EF4-FFF2-40B4-BE49-F238E27FC236}">
                <a16:creationId xmlns:a16="http://schemas.microsoft.com/office/drawing/2014/main" id="{208EADE1-41E6-464F-AFCE-9FAD2D2C5C6C}"/>
              </a:ext>
            </a:extLst>
          </p:cNvPr>
          <p:cNvSpPr>
            <a:spLocks noGrp="1"/>
          </p:cNvSpPr>
          <p:nvPr>
            <p:ph idx="1"/>
          </p:nvPr>
        </p:nvSpPr>
        <p:spPr/>
        <p:txBody>
          <a:bodyPr>
            <a:normAutofit fontScale="92500"/>
          </a:bodyPr>
          <a:lstStyle/>
          <a:p>
            <a:pPr marL="0" indent="0" fontAlgn="base">
              <a:buNone/>
            </a:pPr>
            <a:r>
              <a:rPr lang="en-GB" b="1" dirty="0"/>
              <a:t>In summary when mapping you customer journey remember the following key points:</a:t>
            </a:r>
          </a:p>
          <a:p>
            <a:pPr fontAlgn="base"/>
            <a:r>
              <a:rPr lang="en-GB" dirty="0"/>
              <a:t>Complete the exercise from the customer’s view point, not how you expect them to use your process/system.</a:t>
            </a:r>
          </a:p>
          <a:p>
            <a:pPr fontAlgn="base"/>
            <a:r>
              <a:rPr lang="en-GB" dirty="0"/>
              <a:t>Where possible use actual customer feedback to determine the path taken.</a:t>
            </a:r>
          </a:p>
          <a:p>
            <a:pPr fontAlgn="base"/>
            <a:r>
              <a:rPr lang="en-GB" dirty="0"/>
              <a:t>Identify key customer persona, you cannot map every customers path individually.</a:t>
            </a:r>
          </a:p>
          <a:p>
            <a:pPr fontAlgn="base"/>
            <a:r>
              <a:rPr lang="en-GB" dirty="0"/>
              <a:t>Keep it simple, the idea is to provide context and understanding to help identify areas for improvement or influence in the customer’s journey.</a:t>
            </a:r>
          </a:p>
          <a:p>
            <a:endParaRPr lang="en-GB" dirty="0"/>
          </a:p>
        </p:txBody>
      </p:sp>
    </p:spTree>
    <p:extLst>
      <p:ext uri="{BB962C8B-B14F-4D97-AF65-F5344CB8AC3E}">
        <p14:creationId xmlns:p14="http://schemas.microsoft.com/office/powerpoint/2010/main" val="1559516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D39E1-8A16-40AF-A51E-712B434CDFD8}"/>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3222E1CC-56CF-48C6-AC6F-BAE39C2C1A59}"/>
              </a:ext>
            </a:extLst>
          </p:cNvPr>
          <p:cNvSpPr>
            <a:spLocks noGrp="1"/>
          </p:cNvSpPr>
          <p:nvPr>
            <p:ph idx="1"/>
          </p:nvPr>
        </p:nvSpPr>
        <p:spPr/>
        <p:txBody>
          <a:bodyPr/>
          <a:lstStyle/>
          <a:p>
            <a:pPr marL="0" indent="0">
              <a:buNone/>
            </a:pPr>
            <a:r>
              <a:rPr lang="en-GB" dirty="0"/>
              <a:t>The success of a business is driven largely by whether customers</a:t>
            </a:r>
          </a:p>
          <a:p>
            <a:pPr marL="0" indent="0">
              <a:buNone/>
            </a:pPr>
            <a:r>
              <a:rPr lang="en-GB" dirty="0"/>
              <a:t>decide to purchase its products. It is well-known that, if an</a:t>
            </a:r>
          </a:p>
          <a:p>
            <a:pPr marL="0" indent="0">
              <a:buNone/>
            </a:pPr>
            <a:r>
              <a:rPr lang="en-GB" dirty="0"/>
              <a:t>organisation takes steps beyond just encouraging customers to</a:t>
            </a:r>
          </a:p>
          <a:p>
            <a:pPr marL="0" indent="0">
              <a:buNone/>
            </a:pPr>
            <a:r>
              <a:rPr lang="en-GB" dirty="0"/>
              <a:t>make once-off purchases and instead attempts to create engaged</a:t>
            </a:r>
          </a:p>
          <a:p>
            <a:pPr marL="0" indent="0">
              <a:buNone/>
            </a:pPr>
            <a:r>
              <a:rPr lang="en-GB" dirty="0"/>
              <a:t>customers, they can dramatically increase business performance</a:t>
            </a:r>
          </a:p>
          <a:p>
            <a:pPr marL="0" indent="0">
              <a:buNone/>
            </a:pPr>
            <a:r>
              <a:rPr lang="en-GB" dirty="0"/>
              <a:t>including sales and growth.</a:t>
            </a:r>
          </a:p>
        </p:txBody>
      </p:sp>
    </p:spTree>
    <p:extLst>
      <p:ext uri="{BB962C8B-B14F-4D97-AF65-F5344CB8AC3E}">
        <p14:creationId xmlns:p14="http://schemas.microsoft.com/office/powerpoint/2010/main" val="42306413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0C35-2E5A-41B7-B954-45E15994B69E}"/>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B6760C47-3258-4C0A-820F-6A28BCE64117}"/>
              </a:ext>
            </a:extLst>
          </p:cNvPr>
          <p:cNvSpPr>
            <a:spLocks noGrp="1"/>
          </p:cNvSpPr>
          <p:nvPr>
            <p:ph idx="1"/>
          </p:nvPr>
        </p:nvSpPr>
        <p:spPr/>
        <p:txBody>
          <a:bodyPr>
            <a:normAutofit fontScale="92500" lnSpcReduction="10000"/>
          </a:bodyPr>
          <a:lstStyle/>
          <a:p>
            <a:pPr marL="0" indent="0">
              <a:buNone/>
            </a:pPr>
            <a:r>
              <a:rPr lang="en-GB" dirty="0"/>
              <a:t>key strategic elements need to be designed to create engaged customers. These elements are present in most organisations and the individual benefits of these are well documented. They are:</a:t>
            </a:r>
          </a:p>
          <a:p>
            <a:r>
              <a:rPr lang="en-GB" dirty="0"/>
              <a:t>Customer value proposition</a:t>
            </a:r>
          </a:p>
          <a:p>
            <a:r>
              <a:rPr lang="en-GB" dirty="0"/>
              <a:t>Branding</a:t>
            </a:r>
          </a:p>
          <a:p>
            <a:r>
              <a:rPr lang="en-GB" dirty="0"/>
              <a:t>Internal culture elements</a:t>
            </a:r>
          </a:p>
          <a:p>
            <a:r>
              <a:rPr lang="en-GB" dirty="0"/>
              <a:t>Customer experience</a:t>
            </a:r>
          </a:p>
          <a:p>
            <a:endParaRPr lang="en-GB" dirty="0"/>
          </a:p>
          <a:p>
            <a:r>
              <a:rPr lang="en-GB" dirty="0"/>
              <a:t>An organisation must have clarity and more importantly alignment of these key elements with a view to creating engaged customers.</a:t>
            </a:r>
          </a:p>
        </p:txBody>
      </p:sp>
    </p:spTree>
    <p:extLst>
      <p:ext uri="{BB962C8B-B14F-4D97-AF65-F5344CB8AC3E}">
        <p14:creationId xmlns:p14="http://schemas.microsoft.com/office/powerpoint/2010/main" val="36212752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AF8E6-A2DA-485C-87E6-628F3520E659}"/>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238B63D9-1448-4532-9C4E-B5B9262976C8}"/>
              </a:ext>
            </a:extLst>
          </p:cNvPr>
          <p:cNvSpPr>
            <a:spLocks noGrp="1"/>
          </p:cNvSpPr>
          <p:nvPr>
            <p:ph idx="1"/>
          </p:nvPr>
        </p:nvSpPr>
        <p:spPr>
          <a:xfrm>
            <a:off x="987056" y="1804359"/>
            <a:ext cx="10515600" cy="4351338"/>
          </a:xfrm>
        </p:spPr>
        <p:txBody>
          <a:bodyPr>
            <a:normAutofit fontScale="70000" lnSpcReduction="20000"/>
          </a:bodyPr>
          <a:lstStyle/>
          <a:p>
            <a:r>
              <a:rPr lang="en-GB" sz="3300" dirty="0"/>
              <a:t>It is integral to establish a strategic and collaborative link between engaged employees and engaged customers if you want to achieve long-term growth.</a:t>
            </a:r>
          </a:p>
          <a:p>
            <a:pPr marL="0" indent="0">
              <a:buNone/>
            </a:pPr>
            <a:r>
              <a:rPr lang="en-GB" sz="3300" dirty="0"/>
              <a:t>These linkages are brought together in the total engagement model which focuses on aligning the four key elements of brand advertising, culture, customer experience and customer value propositions, which are defined as follows:</a:t>
            </a:r>
          </a:p>
          <a:p>
            <a:pPr marL="0" indent="0">
              <a:buNone/>
            </a:pPr>
            <a:endParaRPr lang="en-GB" dirty="0"/>
          </a:p>
          <a:p>
            <a:pPr marL="0" indent="0">
              <a:buNone/>
            </a:pPr>
            <a:r>
              <a:rPr lang="en-GB" dirty="0"/>
              <a:t>1.Brand is effectively the sum total of who you are and what you stand for, not just your logo or name. Your value proposition must form a key part of your brand.</a:t>
            </a:r>
          </a:p>
          <a:p>
            <a:pPr marL="0" indent="0">
              <a:buNone/>
            </a:pPr>
            <a:endParaRPr lang="en-GB" dirty="0"/>
          </a:p>
          <a:p>
            <a:pPr marL="0" indent="0">
              <a:buNone/>
            </a:pPr>
            <a:r>
              <a:rPr lang="en-GB" dirty="0"/>
              <a:t>2. Culture refers to “the way we do things around here”, and refers to the internal aspects of the organisation such as its goals, values and internal behaviour. This should be designed to create an environment where staff can consistently deliver your value proposition and planned customer experience.</a:t>
            </a:r>
          </a:p>
          <a:p>
            <a:pPr marL="0" indent="0">
              <a:buNone/>
            </a:pPr>
            <a:endParaRPr lang="en-GB" dirty="0"/>
          </a:p>
        </p:txBody>
      </p:sp>
    </p:spTree>
    <p:extLst>
      <p:ext uri="{BB962C8B-B14F-4D97-AF65-F5344CB8AC3E}">
        <p14:creationId xmlns:p14="http://schemas.microsoft.com/office/powerpoint/2010/main" val="253323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39FCE-1EFD-4C9D-A864-07CE6C1DBA97}"/>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A8819B0B-1162-4D56-B969-882410EFA492}"/>
              </a:ext>
            </a:extLst>
          </p:cNvPr>
          <p:cNvSpPr>
            <a:spLocks noGrp="1"/>
          </p:cNvSpPr>
          <p:nvPr>
            <p:ph idx="1"/>
          </p:nvPr>
        </p:nvSpPr>
        <p:spPr/>
        <p:txBody>
          <a:bodyPr/>
          <a:lstStyle/>
          <a:p>
            <a:pPr marL="0" indent="0">
              <a:buNone/>
            </a:pPr>
            <a:r>
              <a:rPr lang="en-GB" dirty="0"/>
              <a:t>3. Your customer experience is a combination of physical and emotional elements your customers experience when they interact with you – in other words what you actually deliver.</a:t>
            </a:r>
          </a:p>
          <a:p>
            <a:pPr marL="0" indent="0">
              <a:buNone/>
            </a:pPr>
            <a:endParaRPr lang="en-GB" dirty="0"/>
          </a:p>
          <a:p>
            <a:pPr marL="0" indent="0">
              <a:buNone/>
            </a:pPr>
            <a:r>
              <a:rPr lang="en-GB" dirty="0"/>
              <a:t>4. Your customer value proposition in simple terms is the</a:t>
            </a:r>
          </a:p>
          <a:p>
            <a:pPr marL="0" indent="0">
              <a:buNone/>
            </a:pPr>
            <a:r>
              <a:rPr lang="en-GB" dirty="0"/>
              <a:t>value you offer your customers. In other words, this is the</a:t>
            </a:r>
          </a:p>
          <a:p>
            <a:pPr marL="0" indent="0">
              <a:buNone/>
            </a:pPr>
            <a:r>
              <a:rPr lang="en-GB" dirty="0"/>
              <a:t>reason customers should buy from you over your competitors.</a:t>
            </a:r>
          </a:p>
        </p:txBody>
      </p:sp>
    </p:spTree>
    <p:extLst>
      <p:ext uri="{BB962C8B-B14F-4D97-AF65-F5344CB8AC3E}">
        <p14:creationId xmlns:p14="http://schemas.microsoft.com/office/powerpoint/2010/main" val="360146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94979-1B68-49F8-8FD3-033ADDB61A49}"/>
              </a:ext>
            </a:extLst>
          </p:cNvPr>
          <p:cNvSpPr>
            <a:spLocks noGrp="1"/>
          </p:cNvSpPr>
          <p:nvPr>
            <p:ph type="title"/>
          </p:nvPr>
        </p:nvSpPr>
        <p:spPr/>
        <p:txBody>
          <a:bodyPr/>
          <a:lstStyle/>
          <a:p>
            <a:r>
              <a:rPr lang="en-GB" dirty="0"/>
              <a:t>The Total Engagement Model</a:t>
            </a:r>
          </a:p>
        </p:txBody>
      </p:sp>
      <p:sp>
        <p:nvSpPr>
          <p:cNvPr id="3" name="Content Placeholder 2">
            <a:extLst>
              <a:ext uri="{FF2B5EF4-FFF2-40B4-BE49-F238E27FC236}">
                <a16:creationId xmlns:a16="http://schemas.microsoft.com/office/drawing/2014/main" id="{A7CE88AA-E265-4A07-8884-A15EE7554CB2}"/>
              </a:ext>
            </a:extLst>
          </p:cNvPr>
          <p:cNvSpPr>
            <a:spLocks noGrp="1"/>
          </p:cNvSpPr>
          <p:nvPr>
            <p:ph idx="1"/>
          </p:nvPr>
        </p:nvSpPr>
        <p:spPr/>
        <p:txBody>
          <a:bodyPr>
            <a:normAutofit fontScale="92500" lnSpcReduction="10000"/>
          </a:bodyPr>
          <a:lstStyle/>
          <a:p>
            <a:pPr marL="0" indent="0">
              <a:buNone/>
            </a:pPr>
            <a:r>
              <a:rPr lang="en-GB" dirty="0"/>
              <a:t>To create engaged customers an organisation should implement the following steps:</a:t>
            </a:r>
          </a:p>
          <a:p>
            <a:pPr marL="0" indent="0">
              <a:buNone/>
            </a:pPr>
            <a:r>
              <a:rPr lang="en-GB" dirty="0"/>
              <a:t>1. Develop a unique value proposition based on strong customer insight.</a:t>
            </a:r>
          </a:p>
          <a:p>
            <a:pPr marL="0" indent="0">
              <a:buNone/>
            </a:pPr>
            <a:r>
              <a:rPr lang="en-GB" dirty="0"/>
              <a:t>2. It should then communicate this value proposition to customers consistently in its brand advertising.</a:t>
            </a:r>
          </a:p>
          <a:p>
            <a:pPr marL="0" indent="0">
              <a:buNone/>
            </a:pPr>
            <a:r>
              <a:rPr lang="en-GB" dirty="0"/>
              <a:t>3. This promise is then ideally delivered by staff that support and understand the strategy and importantly, understand their individual role in making it a success.</a:t>
            </a:r>
          </a:p>
          <a:p>
            <a:pPr marL="0" indent="0">
              <a:buNone/>
            </a:pPr>
            <a:r>
              <a:rPr lang="en-GB" dirty="0"/>
              <a:t>4. This cultural foundation results in the delivery of a planned customer experience that delivers strongly against the promise made in your advertising.</a:t>
            </a:r>
          </a:p>
        </p:txBody>
      </p:sp>
    </p:spTree>
    <p:extLst>
      <p:ext uri="{BB962C8B-B14F-4D97-AF65-F5344CB8AC3E}">
        <p14:creationId xmlns:p14="http://schemas.microsoft.com/office/powerpoint/2010/main" val="262429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DA78-AD5E-4734-9F5A-4C4211085829}"/>
              </a:ext>
            </a:extLst>
          </p:cNvPr>
          <p:cNvSpPr>
            <a:spLocks noGrp="1"/>
          </p:cNvSpPr>
          <p:nvPr>
            <p:ph type="title"/>
          </p:nvPr>
        </p:nvSpPr>
        <p:spPr/>
        <p:txBody>
          <a:bodyPr/>
          <a:lstStyle/>
          <a:p>
            <a:r>
              <a:rPr lang="en-GB" dirty="0"/>
              <a:t>The Total Engagement Model</a:t>
            </a:r>
          </a:p>
        </p:txBody>
      </p:sp>
      <p:pic>
        <p:nvPicPr>
          <p:cNvPr id="4" name="Content Placeholder 3">
            <a:extLst>
              <a:ext uri="{FF2B5EF4-FFF2-40B4-BE49-F238E27FC236}">
                <a16:creationId xmlns:a16="http://schemas.microsoft.com/office/drawing/2014/main" id="{EB8B8F1A-B95A-4F18-A145-0A7DE55E32D2}"/>
              </a:ext>
            </a:extLst>
          </p:cNvPr>
          <p:cNvPicPr>
            <a:picLocks noGrp="1" noChangeAspect="1"/>
          </p:cNvPicPr>
          <p:nvPr>
            <p:ph idx="1"/>
          </p:nvPr>
        </p:nvPicPr>
        <p:blipFill>
          <a:blip r:embed="rId2"/>
          <a:stretch>
            <a:fillRect/>
          </a:stretch>
        </p:blipFill>
        <p:spPr>
          <a:xfrm>
            <a:off x="2874621" y="2031819"/>
            <a:ext cx="5593517" cy="4461056"/>
          </a:xfrm>
          <a:prstGeom prst="rect">
            <a:avLst/>
          </a:prstGeom>
        </p:spPr>
      </p:pic>
    </p:spTree>
    <p:extLst>
      <p:ext uri="{BB962C8B-B14F-4D97-AF65-F5344CB8AC3E}">
        <p14:creationId xmlns:p14="http://schemas.microsoft.com/office/powerpoint/2010/main" val="38102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1638</TotalTime>
  <Words>1613</Words>
  <Application>Microsoft Office PowerPoint</Application>
  <PresentationFormat>Widescreen</PresentationFormat>
  <Paragraphs>136</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It has recently been recognised that ‘to maximize customer satisfaction, companies have long emphasized touchpoints. But doing so can divert attention from the more important issue: the customer’s end-to-end journey,’ (Neher et al, March 2016).</vt:lpstr>
      <vt:lpstr>Structure</vt:lpstr>
      <vt:lpstr>Structure</vt:lpstr>
      <vt:lpstr>What is the Customer Journey?</vt:lpstr>
      <vt:lpstr>The Stages in a Customer Journey</vt:lpstr>
      <vt:lpstr>The Stages in a Customer Journey</vt:lpstr>
      <vt:lpstr>The Stages in a Customer Journey</vt:lpstr>
      <vt:lpstr>The Stages in a Customer Journey</vt:lpstr>
      <vt:lpstr>The Stages in a Customer Journey</vt:lpstr>
      <vt:lpstr>The Stages in a Customer Journey</vt:lpstr>
      <vt:lpstr>What is a Customer Touchpoint?</vt:lpstr>
      <vt:lpstr>Customer Touchpoints</vt:lpstr>
      <vt:lpstr>Touchpoints Before a Purchase </vt:lpstr>
      <vt:lpstr>Touchpoints During a Purchase </vt:lpstr>
      <vt:lpstr>Touchpoints After a Purchase </vt:lpstr>
      <vt:lpstr>What is a customer journey map? </vt:lpstr>
      <vt:lpstr>The benefits of a customer journey map</vt:lpstr>
      <vt:lpstr>The benefits of a customer journey map</vt:lpstr>
      <vt:lpstr>Creating  a Customer Journey Map </vt:lpstr>
      <vt:lpstr>Customer Journey Mapping</vt:lpstr>
      <vt:lpstr>Customer Journey Mapping</vt:lpstr>
      <vt:lpstr>Customer Journey Mapping</vt:lpstr>
      <vt:lpstr>The Total Engagement Model</vt:lpstr>
      <vt:lpstr>The Total Engagement Model</vt:lpstr>
      <vt:lpstr>The Total Engagement Model</vt:lpstr>
      <vt:lpstr>The Total Engagement Model</vt:lpstr>
      <vt:lpstr>The Total Engagement Model</vt:lpstr>
      <vt:lpstr>The Total Engagement Model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 has recently been recognised that ‘to maximize customer satisfaction, companies have long emphasized touchpoints. But doing so can divert attention from the more important issue: the customer’s end-to-end journey,’ (Neher et al, March 2016).</dc:title>
  <dc:creator>Tushara Balendran</dc:creator>
  <cp:lastModifiedBy>Tushara Balendran</cp:lastModifiedBy>
  <cp:revision>24</cp:revision>
  <dcterms:created xsi:type="dcterms:W3CDTF">2020-04-07T15:12:46Z</dcterms:created>
  <dcterms:modified xsi:type="dcterms:W3CDTF">2020-07-30T12:12:55Z</dcterms:modified>
</cp:coreProperties>
</file>