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6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5/15/2023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USIBORE 1500 weldability when subjected to various dwell times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William Jake Taylor</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Peter Charlton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Material Science (BEng)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4661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sz="2800" dirty="0"/>
              <a:t>In order to show that USIBOR 1500 material loses weld ability qualities the longer it is heated in a furnace for heat treatment, an investigation was conducted within Gestamp </a:t>
            </a:r>
            <a:r>
              <a:rPr lang="en-GB" altLang="en-US" sz="2800" dirty="0" err="1"/>
              <a:t>Tallent</a:t>
            </a:r>
            <a:r>
              <a:rPr lang="en-GB" altLang="en-US" sz="2800" dirty="0"/>
              <a:t>. Determining the material's non-conformance to a customer standard and how long it spent in the furnace were the tasks at hand. The iron atoms in the USIBOR material defuse into the coating after heat treatment, forming a diffusion layer. Depending on the thickness, weldability issues may arise from this diffusion layer. The goal is to determine the threshold at which the diffusion layer is too thick, and the test fails. Another limitation of the product is that it has a soft zone intended to act as a crumple zone in the event of a car collision. This presents challenges because the soft zone is created by installing heated elements into the tool in specific locations rather than rapidly cooling the parts down. If the material isn't cooled at that time, the soft zone will lead to a larger diffusion later.</a:t>
            </a: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72721" y="19087274"/>
            <a:ext cx="6415087" cy="9103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Literature review</a:t>
            </a:r>
          </a:p>
          <a:p>
            <a:pPr>
              <a:spcBef>
                <a:spcPct val="20000"/>
              </a:spcBef>
            </a:pPr>
            <a:r>
              <a:rPr lang="en-GB" altLang="en-US" sz="2800" dirty="0"/>
              <a:t>Weldability of </a:t>
            </a:r>
            <a:r>
              <a:rPr lang="en-GB" altLang="en-US" sz="2800" dirty="0" err="1"/>
              <a:t>AlSi</a:t>
            </a:r>
            <a:r>
              <a:rPr lang="en-GB" altLang="en-US" sz="2800" dirty="0"/>
              <a:t> coated boron steel is positively affected by a high-volume fraction of Al-rich </a:t>
            </a:r>
            <a:r>
              <a:rPr lang="en-GB" altLang="en-US" sz="2800" dirty="0" err="1"/>
              <a:t>AlxFey</a:t>
            </a:r>
            <a:r>
              <a:rPr lang="en-GB" altLang="en-US" sz="2800" dirty="0"/>
              <a:t> and negatively affected by a high-volume fraction of Fe-rich AlxFeySiz </a:t>
            </a:r>
            <a:r>
              <a:rPr lang="en-GB" altLang="en-US" sz="2800" dirty="0">
                <a:solidFill>
                  <a:srgbClr val="0070C0"/>
                </a:solidFill>
              </a:rPr>
              <a:t>(</a:t>
            </a:r>
            <a:r>
              <a:rPr lang="en-GB" altLang="en-US" sz="2800" dirty="0" err="1">
                <a:solidFill>
                  <a:srgbClr val="0070C0"/>
                </a:solidFill>
              </a:rPr>
              <a:t>Aldén</a:t>
            </a:r>
            <a:r>
              <a:rPr lang="en-GB" altLang="en-US" sz="2800" dirty="0">
                <a:solidFill>
                  <a:srgbClr val="0070C0"/>
                </a:solidFill>
              </a:rPr>
              <a:t>, 2015)</a:t>
            </a:r>
          </a:p>
          <a:p>
            <a:pPr>
              <a:spcBef>
                <a:spcPct val="20000"/>
              </a:spcBef>
            </a:pPr>
            <a:r>
              <a:rPr lang="en-AU" altLang="en-US" sz="2800" dirty="0" err="1"/>
              <a:t>Aldén</a:t>
            </a:r>
            <a:r>
              <a:rPr lang="en-AU" altLang="en-US" sz="2800" dirty="0"/>
              <a:t> Performed a study with the idea that different </a:t>
            </a:r>
            <a:r>
              <a:rPr lang="en-AU" altLang="en-US" sz="2800" dirty="0" err="1"/>
              <a:t>AlSi</a:t>
            </a:r>
            <a:r>
              <a:rPr lang="en-AU" altLang="en-US" sz="2800" dirty="0"/>
              <a:t> coating thicknesses restricts the weldability of the materials, this isn’t the case as it was discovered that the coating thickness positively affects the weldability, once this was found, suggestions were made that the diffusion layer of Fe-rich caused negative affects for the weldability in the material</a:t>
            </a:r>
          </a:p>
          <a:p>
            <a:pPr>
              <a:spcBef>
                <a:spcPct val="20000"/>
              </a:spcBef>
            </a:pPr>
            <a:endParaRPr lang="en-AU" altLang="en-US" sz="2800" dirty="0">
              <a:solidFill>
                <a:srgbClr val="0070C0"/>
              </a:solidFill>
            </a:endParaRPr>
          </a:p>
        </p:txBody>
      </p:sp>
      <p:sp>
        <p:nvSpPr>
          <p:cNvPr id="17" name="Text Box 21"/>
          <p:cNvSpPr txBox="1">
            <a:spLocks noChangeArrowheads="1"/>
          </p:cNvSpPr>
          <p:nvPr/>
        </p:nvSpPr>
        <p:spPr bwMode="auto">
          <a:xfrm>
            <a:off x="7732149" y="6218429"/>
            <a:ext cx="5721350" cy="14609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800" dirty="0">
                <a:latin typeface="Arial" panose="020B0604020202020204" pitchFamily="34" charset="0"/>
                <a:cs typeface="Arial" panose="020B0604020202020204" pitchFamily="34" charset="0"/>
              </a:rPr>
              <a:t>CD welding is not a new technology; fabricators and Tier 1 and 2 suppliers have been applying it to projection welding of fasteners to hot-stamped boron components for several years. High current, high weld force, short weld times, and fast follow-up mechanisms and rigid frames on the welding machines themselves all play into the process.</a:t>
            </a:r>
            <a:r>
              <a:rPr lang="en-GB" altLang="en-US" sz="2800" dirty="0">
                <a:solidFill>
                  <a:srgbClr val="0070C0"/>
                </a:solidFill>
                <a:latin typeface="Arial" panose="020B0604020202020204" pitchFamily="34" charset="0"/>
                <a:cs typeface="Arial" panose="020B0604020202020204" pitchFamily="34" charset="0"/>
              </a:rPr>
              <a:t> (</a:t>
            </a:r>
            <a:r>
              <a:rPr lang="en-GB" altLang="en-US" sz="2800" dirty="0" err="1">
                <a:solidFill>
                  <a:srgbClr val="0070C0"/>
                </a:solidFill>
                <a:latin typeface="Arial" panose="020B0604020202020204" pitchFamily="34" charset="0"/>
                <a:cs typeface="Arial" panose="020B0604020202020204" pitchFamily="34" charset="0"/>
              </a:rPr>
              <a:t>Agin</a:t>
            </a:r>
            <a:r>
              <a:rPr lang="en-GB" altLang="en-US" sz="2800" dirty="0">
                <a:solidFill>
                  <a:srgbClr val="0070C0"/>
                </a:solidFill>
                <a:latin typeface="Arial" panose="020B0604020202020204" pitchFamily="34" charset="0"/>
                <a:cs typeface="Arial" panose="020B0604020202020204" pitchFamily="34" charset="0"/>
              </a:rPr>
              <a:t>, 2016)</a:t>
            </a:r>
          </a:p>
          <a:p>
            <a:endParaRPr lang="en-GB" altLang="en-US" sz="2800" dirty="0">
              <a:solidFill>
                <a:srgbClr val="0070C0"/>
              </a:solidFill>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Capacity Discharge welding has been heavily promoted by various studies and companies saying, CDW provided better performance welding and quicker cycle time for fast pace manufacturing with USIBOR 1500</a:t>
            </a:r>
          </a:p>
          <a:p>
            <a:endParaRPr lang="en-GB" altLang="en-US" sz="2800" dirty="0">
              <a:solidFill>
                <a:srgbClr val="0070C0"/>
              </a:solidFill>
              <a:latin typeface="Arial" panose="020B0604020202020204" pitchFamily="34" charset="0"/>
              <a:cs typeface="Arial" panose="020B0604020202020204" pitchFamily="34" charset="0"/>
            </a:endParaRPr>
          </a:p>
          <a:p>
            <a:r>
              <a:rPr lang="en-GB" altLang="en-US" sz="3600" b="1" dirty="0">
                <a:latin typeface="Arial" panose="020B0604020202020204" pitchFamily="34" charset="0"/>
                <a:cs typeface="Arial" panose="020B0604020202020204" pitchFamily="34" charset="0"/>
              </a:rPr>
              <a:t>Project Overview</a:t>
            </a:r>
            <a:endParaRPr lang="en-GB" altLang="en-US" sz="2800" dirty="0">
              <a:solidFill>
                <a:srgbClr val="0070C0"/>
              </a:solidFill>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This project was motivated by the growing number of goods that customers have reported having studs and nuts that have come loose from the base material. The customer's requirements make the product a very complicated component. </a:t>
            </a:r>
          </a:p>
          <a:p>
            <a:endParaRPr lang="en-GB" altLang="en-US" sz="2800" dirty="0">
              <a:latin typeface="Arial" panose="020B0604020202020204" pitchFamily="34" charset="0"/>
              <a:cs typeface="Arial" panose="020B0604020202020204" pitchFamily="34" charset="0"/>
            </a:endParaRPr>
          </a:p>
          <a:p>
            <a:endParaRPr lang="en-AU" altLang="en-US" sz="2800" dirty="0">
              <a:latin typeface="Arial" panose="020B0604020202020204" pitchFamily="34" charset="0"/>
              <a:cs typeface="Arial" panose="020B0604020202020204" pitchFamily="34" charset="0"/>
            </a:endParaRPr>
          </a:p>
        </p:txBody>
      </p:sp>
      <p:sp>
        <p:nvSpPr>
          <p:cNvPr id="22" name="Text Box 10"/>
          <p:cNvSpPr txBox="1">
            <a:spLocks noChangeArrowheads="1"/>
          </p:cNvSpPr>
          <p:nvPr/>
        </p:nvSpPr>
        <p:spPr bwMode="auto">
          <a:xfrm>
            <a:off x="14635288" y="16177094"/>
            <a:ext cx="6415088"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3600" b="1" dirty="0"/>
              <a:t>Conclusion</a:t>
            </a:r>
          </a:p>
          <a:p>
            <a:pPr>
              <a:spcBef>
                <a:spcPct val="50000"/>
              </a:spcBef>
            </a:pPr>
            <a:r>
              <a:rPr lang="en-GB" altLang="en-US" sz="2800" dirty="0"/>
              <a:t>The testing carried out revealed that the likelihood of failures and non-conformities occurred around 800 seconds and get worse the longer the dwell times, but the lack of stability and reproducibility of the process and product showing failures, inconsistencies, and erratic results skew the data. Additionally, there are several important facts and figures which support the thesis that the diffusion layer has an immediate influence on the weldability of the material.</a:t>
            </a:r>
            <a:endParaRPr lang="en-US" altLang="en-US" sz="2800" dirty="0"/>
          </a:p>
        </p:txBody>
      </p:sp>
      <p:sp>
        <p:nvSpPr>
          <p:cNvPr id="23" name="Text Box 11"/>
          <p:cNvSpPr txBox="1">
            <a:spLocks noChangeArrowheads="1"/>
          </p:cNvSpPr>
          <p:nvPr/>
        </p:nvSpPr>
        <p:spPr bwMode="auto">
          <a:xfrm>
            <a:off x="14704210" y="23986716"/>
            <a:ext cx="6415087" cy="5889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altLang="en-US" sz="2000" dirty="0" err="1">
                <a:ea typeface="Arial" charset="0"/>
                <a:cs typeface="Arial" charset="0"/>
              </a:rPr>
              <a:t>Aldén</a:t>
            </a:r>
            <a:r>
              <a:rPr lang="en-GB" altLang="en-US" sz="2000" dirty="0">
                <a:ea typeface="Arial" charset="0"/>
                <a:cs typeface="Arial" charset="0"/>
              </a:rPr>
              <a:t>, R., 2015. Metallurgical investigation in weldability of Aluminium Silicon coated boron steel with different coating thickness., </a:t>
            </a:r>
            <a:r>
              <a:rPr lang="en-GB" altLang="en-US" sz="2000" dirty="0" err="1">
                <a:ea typeface="Arial" charset="0"/>
                <a:cs typeface="Arial" charset="0"/>
              </a:rPr>
              <a:t>s.l.</a:t>
            </a:r>
            <a:r>
              <a:rPr lang="en-GB" altLang="en-US" sz="2000" dirty="0">
                <a:ea typeface="Arial" charset="0"/>
                <a:cs typeface="Arial" charset="0"/>
              </a:rPr>
              <a:t>: </a:t>
            </a:r>
            <a:r>
              <a:rPr lang="en-GB" altLang="en-US" sz="2000" dirty="0" err="1">
                <a:ea typeface="Arial" charset="0"/>
                <a:cs typeface="Arial" charset="0"/>
              </a:rPr>
              <a:t>s.n</a:t>
            </a:r>
            <a:endParaRPr lang="en-GB" altLang="en-US" sz="2000" dirty="0">
              <a:ea typeface="Arial" charset="0"/>
              <a:cs typeface="Arial" charset="0"/>
            </a:endParaRPr>
          </a:p>
          <a:p>
            <a:pPr>
              <a:spcBef>
                <a:spcPct val="50000"/>
              </a:spcBef>
            </a:pPr>
            <a:r>
              <a:rPr lang="en-GB" altLang="en-US" sz="2000" dirty="0" err="1">
                <a:ea typeface="Arial" charset="0"/>
                <a:cs typeface="Arial" charset="0"/>
              </a:rPr>
              <a:t>Agin</a:t>
            </a:r>
            <a:r>
              <a:rPr lang="en-GB" altLang="en-US" sz="2000" dirty="0">
                <a:ea typeface="Arial" charset="0"/>
                <a:cs typeface="Arial" charset="0"/>
              </a:rPr>
              <a:t>, A. M., 2016. Projection Welding of fasteners to Hot-stamped boron steel. [Online] </a:t>
            </a:r>
          </a:p>
          <a:p>
            <a:pPr>
              <a:spcBef>
                <a:spcPct val="50000"/>
              </a:spcBef>
            </a:pPr>
            <a:r>
              <a:rPr lang="en-GB" altLang="en-US" sz="2000" dirty="0">
                <a:ea typeface="Arial" charset="0"/>
                <a:cs typeface="Arial" charset="0"/>
              </a:rPr>
              <a:t>Available at: https://www.thefabricator.com/thefabricator/article/metalsmaterials/projection-welding-of-fasteners-to-hot-stamped-boron-steel</a:t>
            </a:r>
          </a:p>
          <a:p>
            <a:pPr>
              <a:spcBef>
                <a:spcPct val="50000"/>
              </a:spcBef>
            </a:pPr>
            <a:r>
              <a:rPr lang="en-GB" altLang="en-US" sz="2000" dirty="0">
                <a:ea typeface="Arial" charset="0"/>
                <a:cs typeface="Arial" charset="0"/>
              </a:rPr>
              <a:t>[Accessed 8th August 2016].</a:t>
            </a:r>
          </a:p>
          <a:p>
            <a:pPr>
              <a:spcBef>
                <a:spcPct val="50000"/>
              </a:spcBef>
            </a:pPr>
            <a:r>
              <a:rPr lang="en-GB" altLang="en-US" sz="2000" dirty="0">
                <a:ea typeface="Arial" charset="0"/>
                <a:cs typeface="Arial" charset="0"/>
              </a:rPr>
              <a:t>.</a:t>
            </a:r>
          </a:p>
          <a:p>
            <a:pPr>
              <a:spcBef>
                <a:spcPct val="50000"/>
              </a:spcBef>
            </a:pPr>
            <a:endParaRPr lang="en-AU" altLang="en-US" sz="2800" dirty="0">
              <a:ea typeface="Arial" charset="0"/>
              <a:cs typeface="Arial" charset="0"/>
            </a:endParaRPr>
          </a:p>
        </p:txBody>
      </p:sp>
      <p:sp>
        <p:nvSpPr>
          <p:cNvPr id="24" name="Text Box 22"/>
          <p:cNvSpPr txBox="1">
            <a:spLocks noChangeArrowheads="1"/>
          </p:cNvSpPr>
          <p:nvPr/>
        </p:nvSpPr>
        <p:spPr bwMode="auto">
          <a:xfrm>
            <a:off x="14625098" y="13557472"/>
            <a:ext cx="6415087" cy="311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Although there are underlining issues with the left hand product, both hands produced downward trending graphs for the studs when performing pushout testing and torque testing.</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11" name="Picture 10">
            <a:extLst>
              <a:ext uri="{FF2B5EF4-FFF2-40B4-BE49-F238E27FC236}">
                <a16:creationId xmlns:a16="http://schemas.microsoft.com/office/drawing/2014/main" id="{FE24EF07-A3A2-9701-AA3E-2056798428E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619032" y="19496444"/>
            <a:ext cx="8109124" cy="4265933"/>
          </a:xfrm>
          <a:prstGeom prst="rect">
            <a:avLst/>
          </a:prstGeom>
          <a:noFill/>
          <a:ln>
            <a:noFill/>
          </a:ln>
        </p:spPr>
      </p:pic>
      <p:sp>
        <p:nvSpPr>
          <p:cNvPr id="29" name="Text Box 21">
            <a:extLst>
              <a:ext uri="{FF2B5EF4-FFF2-40B4-BE49-F238E27FC236}">
                <a16:creationId xmlns:a16="http://schemas.microsoft.com/office/drawing/2014/main" id="{1387220E-3E6F-778B-03FC-F1B5D3A73594}"/>
              </a:ext>
            </a:extLst>
          </p:cNvPr>
          <p:cNvSpPr txBox="1">
            <a:spLocks noChangeArrowheads="1"/>
          </p:cNvSpPr>
          <p:nvPr/>
        </p:nvSpPr>
        <p:spPr bwMode="auto">
          <a:xfrm>
            <a:off x="7845797" y="23986716"/>
            <a:ext cx="5721350" cy="3714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800" dirty="0">
                <a:latin typeface="Arial" panose="020B0604020202020204" pitchFamily="34" charset="0"/>
                <a:cs typeface="Arial" panose="020B0604020202020204" pitchFamily="34" charset="0"/>
              </a:rPr>
              <a:t>Pushout testing and Torque testing are the two main testing that provided the most significant data show that, Fe-Rich layer provided a negative affect on the weldability of the material, this is controlled by how long the material is in the furnace for.</a:t>
            </a:r>
            <a:endParaRPr lang="en-GB" altLang="en-US" sz="2800" dirty="0">
              <a:latin typeface="Arial" panose="020B0604020202020204" pitchFamily="34" charset="0"/>
              <a:cs typeface="Arial" panose="020B0604020202020204" pitchFamily="34" charset="0"/>
            </a:endParaRPr>
          </a:p>
        </p:txBody>
      </p:sp>
      <p:pic>
        <p:nvPicPr>
          <p:cNvPr id="34" name="Picture 33">
            <a:extLst>
              <a:ext uri="{FF2B5EF4-FFF2-40B4-BE49-F238E27FC236}">
                <a16:creationId xmlns:a16="http://schemas.microsoft.com/office/drawing/2014/main" id="{25139BF8-23BA-31BF-43C7-C76F3A8CFCE6}"/>
              </a:ext>
            </a:extLst>
          </p:cNvPr>
          <p:cNvPicPr>
            <a:picLocks noChangeAspect="1"/>
          </p:cNvPicPr>
          <p:nvPr/>
        </p:nvPicPr>
        <p:blipFill>
          <a:blip r:embed="rId5"/>
          <a:stretch>
            <a:fillRect/>
          </a:stretch>
        </p:blipFill>
        <p:spPr>
          <a:xfrm>
            <a:off x="14220026" y="6219243"/>
            <a:ext cx="6415087" cy="6898848"/>
          </a:xfrm>
          <a:prstGeom prst="rect">
            <a:avLst/>
          </a:prstGeom>
        </p:spPr>
      </p:pic>
      <p:pic>
        <p:nvPicPr>
          <p:cNvPr id="1026" name="Picture 2" descr="Gestamp Tallent Automotive | Case Studies | Silverstone">
            <a:extLst>
              <a:ext uri="{FF2B5EF4-FFF2-40B4-BE49-F238E27FC236}">
                <a16:creationId xmlns:a16="http://schemas.microsoft.com/office/drawing/2014/main" id="{B5EA16ED-B49C-C873-2137-B4352556C5A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7261" b="38779"/>
          <a:stretch/>
        </p:blipFill>
        <p:spPr bwMode="auto">
          <a:xfrm>
            <a:off x="292796" y="28905882"/>
            <a:ext cx="5715000" cy="136933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9" descr="A picture containing person, human face, clothing, smile&#10;&#10;Description automatically generated">
            <a:extLst>
              <a:ext uri="{FF2B5EF4-FFF2-40B4-BE49-F238E27FC236}">
                <a16:creationId xmlns:a16="http://schemas.microsoft.com/office/drawing/2014/main" id="{38C24172-2CF4-42B6-6B9B-E138BA335216}"/>
              </a:ext>
            </a:extLst>
          </p:cNvPr>
          <p:cNvPicPr>
            <a:picLocks noChangeAspect="1"/>
          </p:cNvPicPr>
          <p:nvPr/>
        </p:nvPicPr>
        <p:blipFill>
          <a:blip r:embed="rId7"/>
          <a:stretch>
            <a:fillRect/>
          </a:stretch>
        </p:blipFill>
        <p:spPr>
          <a:xfrm>
            <a:off x="252412" y="2125976"/>
            <a:ext cx="2692400" cy="3674533"/>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628</TotalTime>
  <Words>663</Words>
  <Application>Microsoft Office PowerPoint</Application>
  <PresentationFormat>Custom</PresentationFormat>
  <Paragraphs>28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Jake Taylor</cp:lastModifiedBy>
  <cp:revision>29</cp:revision>
  <dcterms:created xsi:type="dcterms:W3CDTF">2016-02-25T08:27:32Z</dcterms:created>
  <dcterms:modified xsi:type="dcterms:W3CDTF">2023-05-15T11:05:55Z</dcterms:modified>
</cp:coreProperties>
</file>