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9" r:id="rId4"/>
    <p:sldId id="271" r:id="rId5"/>
    <p:sldId id="258" r:id="rId6"/>
    <p:sldId id="259" r:id="rId7"/>
    <p:sldId id="260" r:id="rId8"/>
    <p:sldId id="265" r:id="rId9"/>
    <p:sldId id="279" r:id="rId10"/>
    <p:sldId id="261" r:id="rId11"/>
    <p:sldId id="262" r:id="rId12"/>
    <p:sldId id="280" r:id="rId13"/>
    <p:sldId id="277" r:id="rId14"/>
    <p:sldId id="281" r:id="rId15"/>
    <p:sldId id="276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28" autoAdjust="0"/>
    <p:restoredTop sz="94660"/>
  </p:normalViewPr>
  <p:slideViewPr>
    <p:cSldViewPr>
      <p:cViewPr varScale="1">
        <p:scale>
          <a:sx n="81" d="100"/>
          <a:sy n="81" d="100"/>
        </p:scale>
        <p:origin x="102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pbes.net/global-assessment" TargetMode="External"/><Relationship Id="rId2" Type="http://schemas.openxmlformats.org/officeDocument/2006/relationships/hyperlink" Target="https://www.fao.org/forest-resources-assessment/202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reenclimate.fund/" TargetMode="External"/><Relationship Id="rId4" Type="http://schemas.openxmlformats.org/officeDocument/2006/relationships/hyperlink" Target="https://www.un.org/development/desa/indigenouspeoples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OP30: Brazil's Moment to Lead on Climate Finance and Ac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492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533400" y="304800"/>
            <a:ext cx="82296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Forests &amp; </a:t>
            </a:r>
            <a:r>
              <a:rPr lang="en-US" sz="32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Biodiversity </a:t>
            </a:r>
            <a:endParaRPr lang="en-US" sz="3200" b="1" i="1" dirty="0">
              <a:solidFill>
                <a:schemeClr val="bg1"/>
              </a:solidFill>
              <a:latin typeface="Comic Sans MS" pitchFamily="66" charset="0"/>
              <a:cs typeface="Arial" pitchFamily="34" charset="0"/>
            </a:endParaRPr>
          </a:p>
          <a:p>
            <a:pPr algn="ctr"/>
            <a:r>
              <a:rPr lang="en-US" sz="32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“Cornerstones </a:t>
            </a:r>
            <a:r>
              <a:rPr lang="en-US" sz="32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of Climate Action at COP30</a:t>
            </a:r>
            <a:r>
              <a:rPr lang="en-US" sz="32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”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60400" y="5562600"/>
            <a:ext cx="82296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i="1" dirty="0" err="1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Foyajul</a:t>
            </a:r>
            <a:r>
              <a:rPr lang="en-US" sz="20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 </a:t>
            </a:r>
            <a:r>
              <a:rPr lang="en-US" sz="2000" b="1" i="1" dirty="0" err="1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Karim</a:t>
            </a:r>
            <a:r>
              <a:rPr lang="en-US" sz="20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 </a:t>
            </a:r>
            <a:r>
              <a:rPr lang="en-US" sz="2000" b="1" i="1" dirty="0" err="1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Rimon</a:t>
            </a:r>
            <a:endParaRPr lang="en-US" sz="2000" b="1" i="1" dirty="0" smtClean="0">
              <a:solidFill>
                <a:schemeClr val="bg1"/>
              </a:solidFill>
              <a:latin typeface="Comic Sans MS" pitchFamily="66" charset="0"/>
              <a:cs typeface="Arial" pitchFamily="34" charset="0"/>
            </a:endParaRPr>
          </a:p>
          <a:p>
            <a:pPr algn="ctr"/>
            <a:r>
              <a:rPr lang="en-US" sz="20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Student </a:t>
            </a:r>
            <a:r>
              <a:rPr lang="en-US" sz="20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ID: </a:t>
            </a:r>
            <a:r>
              <a:rPr lang="en-US" sz="20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2504503</a:t>
            </a:r>
          </a:p>
          <a:p>
            <a:pPr algn="ctr"/>
            <a:r>
              <a:rPr lang="en-US" sz="20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MSc </a:t>
            </a:r>
            <a:r>
              <a:rPr lang="en-US" sz="20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Environmental Conservation &amp; </a:t>
            </a:r>
            <a:r>
              <a:rPr lang="en-US" sz="20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Management</a:t>
            </a:r>
          </a:p>
          <a:p>
            <a:pPr algn="ctr"/>
            <a:r>
              <a:rPr lang="en-US" sz="20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University </a:t>
            </a:r>
            <a:r>
              <a:rPr lang="en-US" sz="20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of </a:t>
            </a:r>
            <a:r>
              <a:rPr lang="en-US" sz="2000" b="1" i="1" dirty="0" err="1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WalesTrinity</a:t>
            </a:r>
            <a:r>
              <a:rPr lang="en-US" sz="2000" b="1" i="1" dirty="0" smtClean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 </a:t>
            </a:r>
            <a:r>
              <a:rPr lang="en-US" sz="2000" b="1" i="1" dirty="0">
                <a:solidFill>
                  <a:schemeClr val="bg1"/>
                </a:solidFill>
                <a:latin typeface="Comic Sans MS" pitchFamily="66" charset="0"/>
                <a:cs typeface="Arial" pitchFamily="34" charset="0"/>
              </a:rPr>
              <a:t>Saint David</a:t>
            </a:r>
            <a:endParaRPr lang="en-US" sz="2000" b="1" dirty="0">
              <a:solidFill>
                <a:schemeClr val="bg1"/>
              </a:solidFill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52400" y="25146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2514600"/>
            <a:ext cx="23622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The Rainforest COP</a:t>
            </a:r>
            <a:endParaRPr lang="en-US" sz="28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4899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600" y="533400"/>
            <a:ext cx="86106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r>
              <a:rPr lang="en-US" b="1" dirty="0" smtClean="0">
                <a:latin typeface="Arial" pitchFamily="34" charset="0"/>
                <a:cs typeface="Arial" pitchFamily="34" charset="0"/>
              </a:rPr>
              <a:t>Global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Forest </a:t>
            </a:r>
            <a:r>
              <a:rPr lang="en-US" b="1" dirty="0" smtClean="0">
                <a:latin typeface="Arial" pitchFamily="34" charset="0"/>
                <a:cs typeface="Arial" pitchFamily="34" charset="0"/>
              </a:rPr>
              <a:t>Loss</a:t>
            </a:r>
            <a:endParaRPr lang="en-US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420 </a:t>
            </a:r>
            <a:r>
              <a:rPr lang="en-US" dirty="0">
                <a:latin typeface="Arial" pitchFamily="34" charset="0"/>
                <a:cs typeface="Arial" pitchFamily="34" charset="0"/>
              </a:rPr>
              <a:t>million hectares lost since 1990 (FAO 2024)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en-US" dirty="0">
                <a:latin typeface="Arial" pitchFamily="34" charset="0"/>
                <a:cs typeface="Arial" pitchFamily="34" charset="0"/>
              </a:rPr>
              <a:t>million hectares/year (size of Iceland) (FAO 2024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)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Amazon</a:t>
            </a:r>
            <a:r>
              <a:rPr lang="en-US" dirty="0">
                <a:latin typeface="Arial" pitchFamily="34" charset="0"/>
                <a:cs typeface="Arial" pitchFamily="34" charset="0"/>
              </a:rPr>
              <a:t>: 17% deforestation since 1970 (FAO 2024)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endParaRPr lang="en-US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US" b="1" dirty="0" smtClean="0">
                <a:latin typeface="Arial" pitchFamily="34" charset="0"/>
                <a:cs typeface="Arial" pitchFamily="34" charset="0"/>
              </a:rPr>
              <a:t>Biodiversity Collapse</a:t>
            </a:r>
            <a:endParaRPr lang="en-US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1 </a:t>
            </a:r>
            <a:r>
              <a:rPr lang="en-US" dirty="0">
                <a:latin typeface="Arial" pitchFamily="34" charset="0"/>
                <a:cs typeface="Arial" pitchFamily="34" charset="0"/>
              </a:rPr>
              <a:t>million species at risk of extinction (IPBES 2019)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75</a:t>
            </a:r>
            <a:r>
              <a:rPr lang="en-US" dirty="0">
                <a:latin typeface="Arial" pitchFamily="34" charset="0"/>
                <a:cs typeface="Arial" pitchFamily="34" charset="0"/>
              </a:rPr>
              <a:t>% of terrestrial environments severely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altered</a:t>
            </a:r>
          </a:p>
          <a:p>
            <a:endParaRPr lang="en-US" dirty="0">
              <a:latin typeface="Arial" pitchFamily="34" charset="0"/>
              <a:cs typeface="Arial" pitchFamily="34" charset="0"/>
            </a:endParaRPr>
          </a:p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r>
              <a:rPr lang="en-US" b="1" dirty="0" smtClean="0">
                <a:latin typeface="Arial" pitchFamily="34" charset="0"/>
                <a:cs typeface="Arial" pitchFamily="34" charset="0"/>
              </a:rPr>
              <a:t>Economic Cost</a:t>
            </a:r>
            <a:endParaRPr lang="en-US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Ecosystem </a:t>
            </a:r>
            <a:r>
              <a:rPr lang="en-US" dirty="0">
                <a:latin typeface="Arial" pitchFamily="34" charset="0"/>
                <a:cs typeface="Arial" pitchFamily="34" charset="0"/>
              </a:rPr>
              <a:t>services worth $125 trillion/year (Nature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2023)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Carbon </a:t>
            </a:r>
            <a:r>
              <a:rPr lang="en-US" dirty="0">
                <a:latin typeface="Arial" pitchFamily="34" charset="0"/>
                <a:cs typeface="Arial" pitchFamily="34" charset="0"/>
              </a:rPr>
              <a:t>storage: 861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GtCO</a:t>
            </a:r>
            <a:r>
              <a:rPr lang="en-US" dirty="0">
                <a:latin typeface="Arial" pitchFamily="34" charset="0"/>
                <a:cs typeface="Arial" pitchFamily="34" charset="0"/>
              </a:rPr>
              <a:t>₂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(Nature 2023).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endParaRPr lang="en-US" dirty="0"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COP30 Question: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  Can finance + policy reverse this collapse?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1143000"/>
            <a:ext cx="1997996" cy="1125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Straight Connector 3"/>
          <p:cNvCxnSpPr/>
          <p:nvPr/>
        </p:nvCxnSpPr>
        <p:spPr>
          <a:xfrm>
            <a:off x="228600" y="2404989"/>
            <a:ext cx="85344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304800" y="3743673"/>
            <a:ext cx="85344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307975" y="5105400"/>
            <a:ext cx="85344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685800" y="164068"/>
            <a:ext cx="80527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THE FOREST &amp; BIODIVERSITY CRISIS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34" t="20351" r="31808" b="35204"/>
          <a:stretch/>
        </p:blipFill>
        <p:spPr bwMode="auto">
          <a:xfrm>
            <a:off x="6523498" y="2453745"/>
            <a:ext cx="1997996" cy="1231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6" descr="What's the deal with 'Economic Cost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498" y="3790970"/>
            <a:ext cx="2027698" cy="1125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val 10"/>
          <p:cNvSpPr/>
          <p:nvPr/>
        </p:nvSpPr>
        <p:spPr>
          <a:xfrm>
            <a:off x="7772400" y="6248400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79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400" y="1192922"/>
            <a:ext cx="5765800" cy="61093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latin typeface="Arial" pitchFamily="34" charset="0"/>
                <a:cs typeface="Arial" pitchFamily="34" charset="0"/>
              </a:rPr>
              <a:t>Importance of Forest and Biodiversity</a:t>
            </a:r>
          </a:p>
          <a:p>
            <a:endParaRPr lang="en-US" sz="1100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Forests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cover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31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% of Earth’s land and are vital carbon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sinks (FAO, 2020).</a:t>
            </a: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Absorb billions of tons of CO₂ each year, slowing climate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change (WWF, 2021).</a:t>
            </a: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Home to 80% of terrestrial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biodiversity and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support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livelihoods of 1.6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billion people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including Indigenous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communities (UN, 2022)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Biodiversity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maintains ecosystem services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IPBES, 2019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High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biodiversity increases resilience to climate change impacts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FAO, 2020)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48788" y="152400"/>
            <a:ext cx="77110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COP30 &amp; “FOREST AND BIODIVERSITY”</a:t>
            </a:r>
          </a:p>
          <a:p>
            <a:pPr algn="ctr"/>
            <a:r>
              <a:rPr lang="en-US" sz="2000" b="1" i="1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sz="2000" b="1" i="1" dirty="0">
                <a:latin typeface="Arial" pitchFamily="34" charset="0"/>
                <a:cs typeface="Arial" pitchFamily="34" charset="0"/>
              </a:rPr>
              <a:t>Planet’s Green </a:t>
            </a:r>
            <a:r>
              <a:rPr lang="en-US" sz="2000" b="1" i="1" dirty="0" smtClean="0">
                <a:latin typeface="Arial" pitchFamily="34" charset="0"/>
                <a:cs typeface="Arial" pitchFamily="34" charset="0"/>
              </a:rPr>
              <a:t>Shield</a:t>
            </a:r>
            <a:endParaRPr lang="en-US" sz="20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6550" y="1331913"/>
            <a:ext cx="3575050" cy="4611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al 5"/>
          <p:cNvSpPr/>
          <p:nvPr/>
        </p:nvSpPr>
        <p:spPr>
          <a:xfrm>
            <a:off x="7772400" y="6248400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6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06362" y="1971765"/>
            <a:ext cx="866654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This </a:t>
            </a:r>
            <a:r>
              <a:rPr lang="en-US" sz="2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is not a “side issue”—it’s central to climate action</a:t>
            </a:r>
            <a:r>
              <a:rPr lang="en-US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en-US" sz="2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07617" y="160337"/>
            <a:ext cx="84342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WHY FORESTS &amp; BIODIVERSITY MATTER  FOR </a:t>
            </a:r>
            <a:r>
              <a:rPr lang="en-US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COP30 </a:t>
            </a:r>
            <a:endParaRPr lang="en-US" sz="24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74" y="2523293"/>
            <a:ext cx="2388403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AutoShape 6" descr="Livelihood Programs: Filipinos ..."/>
          <p:cNvSpPr>
            <a:spLocks noChangeAspect="1" noChangeArrowheads="1"/>
          </p:cNvSpPr>
          <p:nvPr/>
        </p:nvSpPr>
        <p:spPr bwMode="auto">
          <a:xfrm>
            <a:off x="137774" y="-144463"/>
            <a:ext cx="339684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521" y="3898718"/>
            <a:ext cx="2919159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6323" y="3200400"/>
            <a:ext cx="2670103" cy="2157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-152373" y="4679118"/>
            <a:ext cx="2968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US" dirty="0">
                <a:latin typeface="Arial" pitchFamily="34" charset="0"/>
                <a:cs typeface="Arial" pitchFamily="34" charset="0"/>
              </a:rPr>
              <a:t>Carbon sequestration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2816323" y="5557798"/>
            <a:ext cx="274972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US" dirty="0">
                <a:latin typeface="Arial" pitchFamily="34" charset="0"/>
                <a:cs typeface="Arial" pitchFamily="34" charset="0"/>
              </a:rPr>
              <a:t>Climate resilience</a:t>
            </a:r>
          </a:p>
        </p:txBody>
      </p:sp>
      <p:sp>
        <p:nvSpPr>
          <p:cNvPr id="7" name="Rectangle 6"/>
          <p:cNvSpPr/>
          <p:nvPr/>
        </p:nvSpPr>
        <p:spPr>
          <a:xfrm>
            <a:off x="6629399" y="6108183"/>
            <a:ext cx="15635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Arial" pitchFamily="34" charset="0"/>
                <a:cs typeface="Arial" pitchFamily="34" charset="0"/>
              </a:rPr>
              <a:t>Livelihoods </a:t>
            </a:r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2917" y="822315"/>
            <a:ext cx="1600199" cy="100648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816323" y="6304002"/>
            <a:ext cx="37133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No forests = no climate stability</a:t>
            </a:r>
            <a:r>
              <a:rPr lang="en-US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  <a:endParaRPr lang="en-US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7772400" y="6304002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1201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5576" y="838200"/>
            <a:ext cx="604364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COP1 Berlin (1995)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Forests first mentioned (LULUCF accounting)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COP6 The Hague (2000) 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REDD+ precursor rejected (developing nations opposed)</a:t>
            </a:r>
          </a:p>
          <a:p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COP11 Montreal (2005)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Montreal Process: First forest conservation protocol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COP13 Bali (2007)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(Best for Forest)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→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REDD+ (Reducing Emissions from Deforestation &amp; Degradation) born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Bali Roadmap includes forest finance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$7 billion pledged (2008–2012)</a:t>
            </a:r>
          </a:p>
        </p:txBody>
      </p:sp>
      <p:sp>
        <p:nvSpPr>
          <p:cNvPr id="3" name="Rectangle 2"/>
          <p:cNvSpPr/>
          <p:nvPr/>
        </p:nvSpPr>
        <p:spPr>
          <a:xfrm>
            <a:off x="609600" y="228600"/>
            <a:ext cx="7620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THE EARLY </a:t>
            </a:r>
            <a:r>
              <a:rPr lang="en-US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FRAMEWORK ON FOREST &amp; BIODIVERSITY: </a:t>
            </a:r>
            <a:r>
              <a:rPr lang="en-US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COP1–COP13</a:t>
            </a:r>
          </a:p>
        </p:txBody>
      </p:sp>
      <p:sp>
        <p:nvSpPr>
          <p:cNvPr id="4" name="AutoShape 5" descr="Generated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1219201"/>
            <a:ext cx="2819400" cy="1163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9898" y="2286000"/>
            <a:ext cx="2347911" cy="1378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206" y="3664832"/>
            <a:ext cx="1799484" cy="1384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687" y="5135588"/>
            <a:ext cx="2376410" cy="1222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al 9"/>
          <p:cNvSpPr/>
          <p:nvPr/>
        </p:nvSpPr>
        <p:spPr>
          <a:xfrm>
            <a:off x="7620000" y="6332483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944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491" y="878677"/>
            <a:ext cx="8896753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COP15 Copenhagen (2009)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$3.5 billion fast-start REDD+ funding pledged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Reality: Implementation slow, verification issues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COP16 </a:t>
            </a:r>
            <a:r>
              <a:rPr lang="en-US" sz="2000" b="1" dirty="0" err="1">
                <a:latin typeface="Arial" pitchFamily="34" charset="0"/>
                <a:cs typeface="Arial" pitchFamily="34" charset="0"/>
              </a:rPr>
              <a:t>Cancún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 (2010)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REDD+ safeguards established (indigenous rights, biodiversity)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COP21 Paris (2015)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Forest &amp; land use integrated into NDCs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REDD+ accounting rules agreed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COP24 Katowice (2018)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   → Rulebook: How to measure, report, verify REDD+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credits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COP25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Madrid (2019) 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→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Article 6 carbon markets (private REDD+ credits) unresolved</a:t>
            </a:r>
          </a:p>
        </p:txBody>
      </p:sp>
      <p:sp>
        <p:nvSpPr>
          <p:cNvPr id="3" name="Rectangle 2"/>
          <p:cNvSpPr/>
          <p:nvPr/>
        </p:nvSpPr>
        <p:spPr>
          <a:xfrm>
            <a:off x="982678" y="392668"/>
            <a:ext cx="71996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COP15–COP25 </a:t>
            </a:r>
            <a:r>
              <a:rPr lang="en-US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(REDD</a:t>
            </a:r>
            <a:r>
              <a:rPr lang="en-US" sz="2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+ </a:t>
            </a:r>
            <a:r>
              <a:rPr lang="en-US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DEVELOPMENT) </a:t>
            </a:r>
            <a:endParaRPr lang="en-US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REDD+ Forest conservation | ClimatePartn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530" y="3084786"/>
            <a:ext cx="326571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/>
          <p:cNvSpPr/>
          <p:nvPr/>
        </p:nvSpPr>
        <p:spPr>
          <a:xfrm>
            <a:off x="7772400" y="6248400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8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" y="457200"/>
            <a:ext cx="83058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COP26–COP28: FOREST AMBITION PEAKS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COP26 Glasgow (2021) </a:t>
            </a:r>
            <a:endParaRPr lang="en-US" sz="2000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140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countries sign Forest Deal: Halt deforestation by 2030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$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19.2 billion Forest &amp; Land Use Fund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Glasgow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Leaders' Declaration on Forests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COP27 </a:t>
            </a:r>
            <a:r>
              <a:rPr lang="en-US" sz="2000" b="1" dirty="0" err="1">
                <a:latin typeface="Arial" pitchFamily="34" charset="0"/>
                <a:cs typeface="Arial" pitchFamily="34" charset="0"/>
              </a:rPr>
              <a:t>Sharm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 El-Sheikh (2022)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REDD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+ funding: $2.5 billion/year pledged (2023–2025)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Indigenous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rights strengthened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COP28 Dubai (2023)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Loss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&amp; Damage Fund → Nature-based solutions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eligible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Nature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Positive by 2030" endorsed (biodiversity COP15 alignment)</a:t>
            </a:r>
          </a:p>
        </p:txBody>
      </p:sp>
      <p:sp>
        <p:nvSpPr>
          <p:cNvPr id="3" name="Rectangle 2"/>
          <p:cNvSpPr/>
          <p:nvPr/>
        </p:nvSpPr>
        <p:spPr>
          <a:xfrm>
            <a:off x="304800" y="5602014"/>
            <a:ext cx="8534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Despite </a:t>
            </a:r>
            <a:r>
              <a:rPr lang="en-US" sz="2400" b="1" i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growing </a:t>
            </a:r>
            <a:r>
              <a:rPr lang="en-US" sz="24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ambition in the whole world, </a:t>
            </a:r>
            <a:r>
              <a:rPr lang="en-US" sz="2400" b="1" i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deforestation rates continued to rise globally</a:t>
            </a:r>
            <a:r>
              <a:rPr lang="en-US" sz="24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en-US" sz="2400" b="1" i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7620000" y="6248400"/>
            <a:ext cx="1524000" cy="6096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396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" y="304800"/>
            <a:ext cx="8839199" cy="57246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REDD+ IMPLEMENTATION: SUCCESSES &amp; FAILURES</a:t>
            </a:r>
          </a:p>
          <a:p>
            <a:endParaRPr lang="en-US" dirty="0">
              <a:latin typeface="Arial" pitchFamily="34" charset="0"/>
              <a:cs typeface="Arial" pitchFamily="34" charset="0"/>
            </a:endParaRPr>
          </a:p>
          <a:p>
            <a:r>
              <a:rPr lang="en-US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SUCCESSES (2015–2024</a:t>
            </a:r>
            <a:r>
              <a:rPr lang="en-US" b="1" dirty="0" smtClean="0">
                <a:latin typeface="Arial" pitchFamily="34" charset="0"/>
                <a:cs typeface="Arial" pitchFamily="34" charset="0"/>
              </a:rPr>
              <a:t>)</a:t>
            </a:r>
            <a:endParaRPr lang="en-US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Indonesia</a:t>
            </a:r>
            <a:r>
              <a:rPr lang="en-US" dirty="0">
                <a:latin typeface="Arial" pitchFamily="34" charset="0"/>
                <a:cs typeface="Arial" pitchFamily="34" charset="0"/>
              </a:rPr>
              <a:t>: Reduced deforestation rate by 60% (2015–2022)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 Brazil </a:t>
            </a:r>
            <a:r>
              <a:rPr lang="en-US" dirty="0">
                <a:latin typeface="Arial" pitchFamily="34" charset="0"/>
                <a:cs typeface="Arial" pitchFamily="34" charset="0"/>
              </a:rPr>
              <a:t>(pre-2019): Deforestation fell 80% with REDD+ payments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Peru</a:t>
            </a:r>
            <a:r>
              <a:rPr lang="en-US" dirty="0">
                <a:latin typeface="Arial" pitchFamily="34" charset="0"/>
                <a:cs typeface="Arial" pitchFamily="34" charset="0"/>
              </a:rPr>
              <a:t>: Protected 1.7M hectares via indigenous REDD+ agreements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Total </a:t>
            </a:r>
            <a:r>
              <a:rPr lang="en-US" dirty="0">
                <a:latin typeface="Arial" pitchFamily="34" charset="0"/>
                <a:cs typeface="Arial" pitchFamily="34" charset="0"/>
              </a:rPr>
              <a:t>REDD+ payments: ~$10 billion distributed</a:t>
            </a:r>
          </a:p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FAILURES &amp; </a:t>
            </a:r>
            <a:r>
              <a:rPr lang="en-US" b="1" dirty="0" smtClean="0">
                <a:latin typeface="Arial" pitchFamily="34" charset="0"/>
                <a:cs typeface="Arial" pitchFamily="34" charset="0"/>
              </a:rPr>
              <a:t>PROBLEMS</a:t>
            </a:r>
            <a:endParaRPr lang="en-US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 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Leakage</a:t>
            </a:r>
            <a:r>
              <a:rPr lang="en-US" dirty="0">
                <a:latin typeface="Arial" pitchFamily="34" charset="0"/>
                <a:cs typeface="Arial" pitchFamily="34" charset="0"/>
              </a:rPr>
              <a:t>: Deforestation moved to non-participating countries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 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Additionality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dirty="0">
                <a:latin typeface="Arial" pitchFamily="34" charset="0"/>
                <a:cs typeface="Arial" pitchFamily="34" charset="0"/>
              </a:rPr>
              <a:t>questioned: Would forests have been protected anyway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?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 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Brazil</a:t>
            </a:r>
            <a:r>
              <a:rPr lang="en-US" dirty="0">
                <a:latin typeface="Arial" pitchFamily="34" charset="0"/>
                <a:cs typeface="Arial" pitchFamily="34" charset="0"/>
              </a:rPr>
              <a:t>: Deforestation surged 400% (2019–2022) under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Bolsonaro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endParaRPr lang="en-US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US" b="1" dirty="0" smtClean="0">
                <a:latin typeface="Arial" pitchFamily="34" charset="0"/>
                <a:cs typeface="Arial" pitchFamily="34" charset="0"/>
              </a:rPr>
              <a:t>COP25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Madrid (2019</a:t>
            </a:r>
            <a:r>
              <a:rPr lang="en-US" b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  Article </a:t>
            </a:r>
            <a:r>
              <a:rPr lang="en-US" dirty="0">
                <a:latin typeface="Arial" pitchFamily="34" charset="0"/>
                <a:cs typeface="Arial" pitchFamily="34" charset="0"/>
              </a:rPr>
              <a:t>6 carbon markets (private REDD+ credits) unresolved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  Tension</a:t>
            </a:r>
            <a:r>
              <a:rPr lang="en-US" dirty="0">
                <a:latin typeface="Arial" pitchFamily="34" charset="0"/>
                <a:cs typeface="Arial" pitchFamily="34" charset="0"/>
              </a:rPr>
              <a:t>: Environmental integrity vs. market access</a:t>
            </a:r>
          </a:p>
          <a:p>
            <a:endParaRPr lang="en-US" dirty="0">
              <a:latin typeface="Arial" pitchFamily="34" charset="0"/>
              <a:cs typeface="Arial" pitchFamily="34" charset="0"/>
            </a:endParaRPr>
          </a:p>
          <a:p>
            <a:r>
              <a:rPr lang="en-US" b="1" dirty="0">
                <a:latin typeface="Arial" pitchFamily="34" charset="0"/>
                <a:cs typeface="Arial" pitchFamily="34" charset="0"/>
              </a:rPr>
              <a:t>COP27 </a:t>
            </a:r>
            <a:r>
              <a:rPr lang="en-US" b="1" dirty="0" err="1">
                <a:latin typeface="Arial" pitchFamily="34" charset="0"/>
                <a:cs typeface="Arial" pitchFamily="34" charset="0"/>
              </a:rPr>
              <a:t>Sharm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 El-Sheikh (2022)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REDD</a:t>
            </a:r>
            <a:r>
              <a:rPr lang="en-US" dirty="0">
                <a:latin typeface="Arial" pitchFamily="34" charset="0"/>
                <a:cs typeface="Arial" pitchFamily="34" charset="0"/>
              </a:rPr>
              <a:t>+ funding increased: $2.5 billion/year (2023–2025)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 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Indigenous </a:t>
            </a:r>
            <a:r>
              <a:rPr lang="en-US" dirty="0">
                <a:latin typeface="Arial" pitchFamily="34" charset="0"/>
                <a:cs typeface="Arial" pitchFamily="34" charset="0"/>
              </a:rPr>
              <a:t>rights formally strengthened</a:t>
            </a:r>
          </a:p>
        </p:txBody>
      </p:sp>
      <p:sp>
        <p:nvSpPr>
          <p:cNvPr id="3" name="Oval 2"/>
          <p:cNvSpPr/>
          <p:nvPr/>
        </p:nvSpPr>
        <p:spPr>
          <a:xfrm>
            <a:off x="7467600" y="6248400"/>
            <a:ext cx="15240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982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" y="990600"/>
            <a:ext cx="89916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Theoretical Strength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It is a cost-efficient mitigation instrument designed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UNFCCC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They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were meant to provide co-benefits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IUCN, 2016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).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Practical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Failures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Deforestation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has been shifted to non-REDD+ area instead of being decreased worldwide (FAO, 2020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It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frequently gives payment to regions with low risk of deforestation (CIFOR, 2019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Low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credibility and effectiveness were caused by weak institutions and corruption (IUCN, 2020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Overall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less than 1 percent of REDD+ finance was directed to Indigenous communities (Rights and Resources Initiative, 2021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).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18270" y="304800"/>
            <a:ext cx="73836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Why REDD+ </a:t>
            </a:r>
            <a:r>
              <a:rPr lang="en-US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Underperformed </a:t>
            </a:r>
            <a:endParaRPr lang="en-US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7604234" y="6290310"/>
            <a:ext cx="1524000" cy="6096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14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" y="304800"/>
            <a:ext cx="8534400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COP29 BAKU (2024): </a:t>
            </a:r>
          </a:p>
          <a:p>
            <a:pPr algn="ctr"/>
            <a:r>
              <a:rPr lang="en-US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BRIDGING BIODIVERSITY FINANCE GAP</a:t>
            </a:r>
          </a:p>
          <a:p>
            <a:pPr algn="ctr"/>
            <a:r>
              <a:rPr lang="en-US" sz="2400" dirty="0" smtClean="0">
                <a:latin typeface="Arial" pitchFamily="34" charset="0"/>
                <a:cs typeface="Arial" pitchFamily="34" charset="0"/>
              </a:rPr>
              <a:t>Why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COP29 matters for COP30 forests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agenda</a:t>
            </a:r>
          </a:p>
          <a:p>
            <a:pPr algn="ctr"/>
            <a:endParaRPr lang="en-US" sz="24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Biodiversity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Finance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TNFD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(Taskforce on Nature-related Financial Disclosures) adopted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 $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5.3 billion biodiversity finance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pledged (FAO, 2020)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REDD+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Evolution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$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1.2 billion REDD+ results-based payments (2025–2030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 (GCF, 2023)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Article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6 carbon markets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operationalised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(UNFCCC, 2023)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Remaining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Gaps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 Only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1% of global finance flows to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biodiversity (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Duetz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, et al.)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REDD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+ leakage (deforestation moves elsewhere)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Indigenous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communities: &lt;1% of REDD+ benefits</a:t>
            </a:r>
          </a:p>
        </p:txBody>
      </p:sp>
      <p:sp>
        <p:nvSpPr>
          <p:cNvPr id="3" name="Oval 2"/>
          <p:cNvSpPr/>
          <p:nvPr/>
        </p:nvSpPr>
        <p:spPr>
          <a:xfrm>
            <a:off x="7467600" y="6248400"/>
            <a:ext cx="15240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56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600" y="1258907"/>
            <a:ext cx="807720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TFFF: $125 BILLION COMMITMENT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First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tranche: $25 billion (2026–2030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 (TNFD, 2023)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Target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: Zero net tropical deforestation by 2030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Amazon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Congo Basin, SE Asia focus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4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PILLARS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Conservation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payments to indigenous communities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Debt-for-nature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swaps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Private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sector (TNFD/ISSB disclosures)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Monitoring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(satellites + indigenous knowledge)</a:t>
            </a:r>
          </a:p>
          <a:p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 smtClean="0">
                <a:latin typeface="Arial" pitchFamily="34" charset="0"/>
                <a:cs typeface="Arial" pitchFamily="34" charset="0"/>
              </a:rPr>
              <a:t>EQUITY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50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% benefits to indigenous communities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No-offsets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(true conservation, not carbon credits)</a:t>
            </a:r>
          </a:p>
        </p:txBody>
      </p:sp>
      <p:sp>
        <p:nvSpPr>
          <p:cNvPr id="3" name="Rectangle 2"/>
          <p:cNvSpPr/>
          <p:nvPr/>
        </p:nvSpPr>
        <p:spPr>
          <a:xfrm>
            <a:off x="761999" y="304800"/>
            <a:ext cx="775400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COP30 BELÉM (2025): </a:t>
            </a:r>
            <a:endParaRPr lang="en-US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TROPICAL </a:t>
            </a:r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FOREST FOREVER FACILITY</a:t>
            </a:r>
          </a:p>
        </p:txBody>
      </p:sp>
      <p:sp>
        <p:nvSpPr>
          <p:cNvPr id="4" name="Rectangle 3"/>
          <p:cNvSpPr/>
          <p:nvPr/>
        </p:nvSpPr>
        <p:spPr>
          <a:xfrm>
            <a:off x="677917" y="6272134"/>
            <a:ext cx="7620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Can </a:t>
            </a:r>
            <a:r>
              <a:rPr lang="en-US" b="1" i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TFFF avoid the political and governance failures of REDD</a:t>
            </a:r>
            <a:r>
              <a:rPr lang="en-US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+</a:t>
            </a:r>
            <a:endParaRPr lang="en-US" b="1" i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val 4"/>
          <p:cNvSpPr/>
          <p:nvPr/>
        </p:nvSpPr>
        <p:spPr>
          <a:xfrm>
            <a:off x="7772400" y="6090999"/>
            <a:ext cx="1371600" cy="614601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11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72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" y="2709544"/>
            <a:ext cx="55880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Most Likely Scenario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Partial funding delivered.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Uneven national implementation.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Slower but measurable reductions in forest loss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Worst-Case Scenario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Funding shortfalls.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Political backlash in key forest nations.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COP30 outcomes repeat the failures of previous pledges.</a:t>
            </a:r>
          </a:p>
        </p:txBody>
      </p:sp>
      <p:sp>
        <p:nvSpPr>
          <p:cNvPr id="3" name="Rectangle 2"/>
          <p:cNvSpPr/>
          <p:nvPr/>
        </p:nvSpPr>
        <p:spPr>
          <a:xfrm>
            <a:off x="838200" y="200091"/>
            <a:ext cx="77724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Post-COP30 Prospects for Forests &amp; Biodiversity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799" y="2971798"/>
            <a:ext cx="1738375" cy="1267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177800" y="1156653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latin typeface="Arial" pitchFamily="34" charset="0"/>
                <a:cs typeface="Arial" pitchFamily="34" charset="0"/>
              </a:rPr>
              <a:t>Optimistic Scenario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TFFF fully financed and implemented.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Indigenous governance models scaled.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dirty="0">
                <a:latin typeface="Arial" pitchFamily="34" charset="0"/>
                <a:cs typeface="Arial" pitchFamily="34" charset="0"/>
              </a:rPr>
              <a:t>Significant reduction in tropical deforestation rates by 2030.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74" t="4382" r="28495" b="13539"/>
          <a:stretch/>
        </p:blipFill>
        <p:spPr bwMode="auto">
          <a:xfrm>
            <a:off x="5105400" y="1230789"/>
            <a:ext cx="1600200" cy="1329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94" t="34590" r="1394" b="-3534"/>
          <a:stretch/>
        </p:blipFill>
        <p:spPr bwMode="auto">
          <a:xfrm>
            <a:off x="7162800" y="1364615"/>
            <a:ext cx="1930400" cy="1201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4876800"/>
            <a:ext cx="1769362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12" r="7207"/>
          <a:stretch/>
        </p:blipFill>
        <p:spPr bwMode="auto">
          <a:xfrm>
            <a:off x="5422899" y="3009898"/>
            <a:ext cx="1689100" cy="11964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04" r="24636"/>
          <a:stretch/>
        </p:blipFill>
        <p:spPr bwMode="auto">
          <a:xfrm>
            <a:off x="5213350" y="4876801"/>
            <a:ext cx="1644650" cy="1323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val 10"/>
          <p:cNvSpPr/>
          <p:nvPr/>
        </p:nvSpPr>
        <p:spPr>
          <a:xfrm>
            <a:off x="7681974" y="6353306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12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353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44414" y="228600"/>
            <a:ext cx="5181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REFERENCES </a:t>
            </a:r>
            <a:endParaRPr lang="en-US" sz="32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29914" y="983442"/>
            <a:ext cx="86106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lphaUcPeriod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Food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and Agriculture Organization of the United Nations. (2020). 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i="1" dirty="0" smtClean="0">
                <a:latin typeface="Arial" pitchFamily="34" charset="0"/>
                <a:cs typeface="Arial" pitchFamily="34" charset="0"/>
              </a:rPr>
              <a:t>Global </a:t>
            </a:r>
            <a:r>
              <a:rPr lang="en-US" sz="2000" i="1" dirty="0">
                <a:latin typeface="Arial" pitchFamily="34" charset="0"/>
                <a:cs typeface="Arial" pitchFamily="34" charset="0"/>
              </a:rPr>
              <a:t>forest resources assessment 2020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. FAO.</a:t>
            </a:r>
            <a:br>
              <a:rPr lang="en-US" sz="2000" dirty="0">
                <a:latin typeface="Arial" pitchFamily="34" charset="0"/>
                <a:cs typeface="Arial" pitchFamily="34" charset="0"/>
              </a:rPr>
            </a:br>
            <a:r>
              <a:rPr lang="en-US" sz="2000" i="1" dirty="0">
                <a:latin typeface="Arial" pitchFamily="34" charset="0"/>
                <a:cs typeface="Arial" pitchFamily="34" charset="0"/>
                <a:hlinkClick r:id="rId2"/>
              </a:rPr>
              <a:t>https://</a:t>
            </a:r>
            <a:r>
              <a:rPr lang="en-US" sz="2000" i="1" dirty="0" smtClean="0">
                <a:latin typeface="Arial" pitchFamily="34" charset="0"/>
                <a:cs typeface="Arial" pitchFamily="34" charset="0"/>
                <a:hlinkClick r:id="rId2"/>
              </a:rPr>
              <a:t>www.fao.org/forest-resources-assessment/2020</a:t>
            </a:r>
            <a:endParaRPr lang="en-US" sz="2000" i="1" dirty="0" smtClean="0">
              <a:latin typeface="Arial" pitchFamily="34" charset="0"/>
              <a:cs typeface="Arial" pitchFamily="34" charset="0"/>
            </a:endParaRPr>
          </a:p>
          <a:p>
            <a:endParaRPr lang="en-US" sz="2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29914" y="1982127"/>
            <a:ext cx="8610600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B. Intergovernmental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Science-Policy Platform on Biodiversity and Ecosystem Services. (2019). Global assessment report on biodiversity and ecosystem services. 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IPBES. </a:t>
            </a:r>
            <a:r>
              <a:rPr lang="en-US" sz="2000" i="1" dirty="0" smtClean="0">
                <a:latin typeface="Arial" pitchFamily="34" charset="0"/>
                <a:cs typeface="Arial" pitchFamily="34" charset="0"/>
                <a:hlinkClick r:id="rId3"/>
              </a:rPr>
              <a:t>https</a:t>
            </a:r>
            <a:r>
              <a:rPr lang="en-US" sz="2000" i="1" dirty="0">
                <a:latin typeface="Arial" pitchFamily="34" charset="0"/>
                <a:cs typeface="Arial" pitchFamily="34" charset="0"/>
                <a:hlinkClick r:id="rId3"/>
              </a:rPr>
              <a:t>://</a:t>
            </a:r>
            <a:r>
              <a:rPr lang="en-US" sz="2000" i="1" dirty="0" smtClean="0">
                <a:latin typeface="Arial" pitchFamily="34" charset="0"/>
                <a:cs typeface="Arial" pitchFamily="34" charset="0"/>
                <a:hlinkClick r:id="rId3"/>
              </a:rPr>
              <a:t>ipbes.net/global-assessment</a:t>
            </a:r>
            <a:endParaRPr lang="en-US" sz="2000" i="1" dirty="0" smtClean="0">
              <a:latin typeface="Arial" pitchFamily="34" charset="0"/>
              <a:cs typeface="Arial" pitchFamily="34" charset="0"/>
            </a:endParaRPr>
          </a:p>
          <a:p>
            <a:endParaRPr lang="en-US" sz="1050" dirty="0" smtClean="0"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. United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Nations. (2022). State of the world’s Indigenous peoples: Rights to lands, territories and resources. United Nations Department of Economic and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Social Affairs.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  <a:hlinkClick r:id="rId4"/>
              </a:rPr>
              <a:t>https</a:t>
            </a:r>
            <a:r>
              <a:rPr lang="en-US" sz="2000" dirty="0">
                <a:latin typeface="Arial" pitchFamily="34" charset="0"/>
                <a:cs typeface="Arial" pitchFamily="34" charset="0"/>
                <a:hlinkClick r:id="rId4"/>
              </a:rPr>
              <a:t>://</a:t>
            </a:r>
            <a:r>
              <a:rPr lang="en-US" sz="2000" dirty="0" smtClean="0">
                <a:latin typeface="Arial" pitchFamily="34" charset="0"/>
                <a:cs typeface="Arial" pitchFamily="34" charset="0"/>
                <a:hlinkClick r:id="rId4"/>
              </a:rPr>
              <a:t>www.un.org/development/desa/indigenouspeoples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52400" y="4611231"/>
            <a:ext cx="86106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D.Nature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. (2023). The economic value of ecosystem services and natural capital. Nature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https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://www.nature.comGreen Climate Fund. (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2023)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REDD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+ results-based payments: Portfolio status. GCF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  <a:hlinkClick r:id="rId5"/>
              </a:rPr>
              <a:t>https</a:t>
            </a:r>
            <a:r>
              <a:rPr lang="en-US" sz="2000" dirty="0">
                <a:latin typeface="Arial" pitchFamily="34" charset="0"/>
                <a:cs typeface="Arial" pitchFamily="34" charset="0"/>
                <a:hlinkClick r:id="rId5"/>
              </a:rPr>
              <a:t>://</a:t>
            </a:r>
            <a:r>
              <a:rPr lang="en-US" sz="2000" dirty="0" smtClean="0">
                <a:latin typeface="Arial" pitchFamily="34" charset="0"/>
                <a:cs typeface="Arial" pitchFamily="34" charset="0"/>
                <a:hlinkClick r:id="rId5"/>
              </a:rPr>
              <a:t>www.greenclimate.fund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val 6"/>
          <p:cNvSpPr/>
          <p:nvPr/>
        </p:nvSpPr>
        <p:spPr>
          <a:xfrm>
            <a:off x="7772400" y="6248400"/>
            <a:ext cx="12192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787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65386" y="2743200"/>
            <a:ext cx="86868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Are international forest pledges meaningful without legally binding enforcement mechanisms?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	Who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should be accountable when commitments are not met?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Has REDD+ primarily benefited forest conservation or carbon markets?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	Can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market-based mechanisms genuinely protect biodiversity?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Should biodiversity be negotiated as a core component of climate policy, or as a separate global framework?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	What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are the risks of integrating—or separating—these agendas?</a:t>
            </a:r>
          </a:p>
          <a:p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95400" y="332224"/>
            <a:ext cx="72437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STUDENT-LED DISCUSSION QUESTIONS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4908" y="865954"/>
            <a:ext cx="1887756" cy="1887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al 5"/>
          <p:cNvSpPr/>
          <p:nvPr/>
        </p:nvSpPr>
        <p:spPr>
          <a:xfrm>
            <a:off x="7543800" y="6248400"/>
            <a:ext cx="1447800" cy="4572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Slide: 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787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30" y="-2628"/>
            <a:ext cx="9112470" cy="7229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472965" y="2270278"/>
            <a:ext cx="82296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Arial" pitchFamily="34" charset="0"/>
              </a:rPr>
              <a:t>THANK YOU </a:t>
            </a:r>
            <a:endParaRPr lang="en-US" sz="8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8057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1092</TotalTime>
  <Words>1257</Words>
  <Application>Microsoft Office PowerPoint</Application>
  <PresentationFormat>On-screen Show (4:3)</PresentationFormat>
  <Paragraphs>200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Comic Sans MS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Microsoft account</cp:lastModifiedBy>
  <cp:revision>61</cp:revision>
  <dcterms:created xsi:type="dcterms:W3CDTF">2006-08-16T00:00:00Z</dcterms:created>
  <dcterms:modified xsi:type="dcterms:W3CDTF">2026-02-03T09:51:04Z</dcterms:modified>
</cp:coreProperties>
</file>