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Arial" panose="020B0604020202020204" pitchFamily="34" charset="0"/>
      <p:regular r:id="rId14"/>
    </p:embeddedFont>
    <p:embeddedFont>
      <p:font typeface="Arial Bold" panose="020B0704020202020204" pitchFamily="34" charset="0"/>
      <p:regular r:id="rId15"/>
      <p:bold r:id="rId16"/>
    </p:embeddedFont>
    <p:embeddedFont>
      <p:font typeface="Arial Bold Italics" panose="020B0604020202020204" charset="0"/>
      <p:regular r:id="rId17"/>
    </p:embeddedFont>
    <p:embeddedFont>
      <p:font typeface="Arial Italics" panose="020B0604020202020204" charset="0"/>
      <p:regular r:id="rId18"/>
    </p:embeddedFont>
    <p:embeddedFont>
      <p:font typeface="Calibri" panose="020F0502020204030204" pitchFamily="34" charset="0"/>
      <p:regular r:id="rId19"/>
      <p:bold r:id="rId20"/>
      <p:italic r:id="rId21"/>
      <p:boldItalic r:id="rId22"/>
    </p:embeddedFont>
    <p:embeddedFont>
      <p:font typeface="Canva Sans" panose="020B0604020202020204" charset="0"/>
      <p:regular r:id="rId23"/>
    </p:embeddedFont>
    <p:embeddedFont>
      <p:font typeface="Canva Sans Bold" panose="020B0604020202020204" charset="0"/>
      <p:regular r:id="rId24"/>
    </p:embeddedFont>
    <p:embeddedFont>
      <p:font typeface="Montserrat" panose="00000500000000000000" pitchFamily="2" charset="0"/>
      <p:regular r:id="rId25"/>
      <p:bold r:id="rId26"/>
      <p:italic r:id="rId27"/>
      <p:boldItalic r:id="rId28"/>
    </p:embeddedFont>
    <p:embeddedFont>
      <p:font typeface="Montserrat Ultra-Bold" panose="020B0604020202020204" charset="0"/>
      <p:regular r:id="rId29"/>
    </p:embeddedFont>
    <p:embeddedFont>
      <p:font typeface="Montserrat Ultra-Bold Italics" panose="020B0604020202020204" charset="0"/>
      <p:regular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1" d="100"/>
          <a:sy n="51" d="100"/>
        </p:scale>
        <p:origin x="800" y="2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2.xml"/><Relationship Id="rId21" Type="http://schemas.openxmlformats.org/officeDocument/2006/relationships/font" Target="fonts/font8.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font" Target="fonts/font17.fntdata"/><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Solanki" userId="58716c1ceadaa1e6" providerId="LiveId" clId="{F8B78842-A49D-4B8C-AE59-595A8EA43971}"/>
    <pc:docChg chg="custSel modSld">
      <pc:chgData name="Divya Solanki" userId="58716c1ceadaa1e6" providerId="LiveId" clId="{F8B78842-A49D-4B8C-AE59-595A8EA43971}" dt="2023-07-09T16:24:11.748" v="12" actId="1076"/>
      <pc:docMkLst>
        <pc:docMk/>
      </pc:docMkLst>
      <pc:sldChg chg="modSp mod">
        <pc:chgData name="Divya Solanki" userId="58716c1ceadaa1e6" providerId="LiveId" clId="{F8B78842-A49D-4B8C-AE59-595A8EA43971}" dt="2023-07-09T16:22:09.675" v="6" actId="313"/>
        <pc:sldMkLst>
          <pc:docMk/>
          <pc:sldMk cId="0" sldId="259"/>
        </pc:sldMkLst>
        <pc:spChg chg="mod">
          <ac:chgData name="Divya Solanki" userId="58716c1ceadaa1e6" providerId="LiveId" clId="{F8B78842-A49D-4B8C-AE59-595A8EA43971}" dt="2023-07-09T16:21:04.444" v="1" actId="20577"/>
          <ac:spMkLst>
            <pc:docMk/>
            <pc:sldMk cId="0" sldId="259"/>
            <ac:spMk id="11" creationId="{00000000-0000-0000-0000-000000000000}"/>
          </ac:spMkLst>
        </pc:spChg>
        <pc:spChg chg="mod">
          <ac:chgData name="Divya Solanki" userId="58716c1ceadaa1e6" providerId="LiveId" clId="{F8B78842-A49D-4B8C-AE59-595A8EA43971}" dt="2023-07-09T16:22:09.675" v="6" actId="313"/>
          <ac:spMkLst>
            <pc:docMk/>
            <pc:sldMk cId="0" sldId="259"/>
            <ac:spMk id="15" creationId="{00000000-0000-0000-0000-000000000000}"/>
          </ac:spMkLst>
        </pc:spChg>
      </pc:sldChg>
      <pc:sldChg chg="modSp mod">
        <pc:chgData name="Divya Solanki" userId="58716c1ceadaa1e6" providerId="LiveId" clId="{F8B78842-A49D-4B8C-AE59-595A8EA43971}" dt="2023-07-09T16:23:03.357" v="9" actId="313"/>
        <pc:sldMkLst>
          <pc:docMk/>
          <pc:sldMk cId="0" sldId="261"/>
        </pc:sldMkLst>
        <pc:spChg chg="mod">
          <ac:chgData name="Divya Solanki" userId="58716c1ceadaa1e6" providerId="LiveId" clId="{F8B78842-A49D-4B8C-AE59-595A8EA43971}" dt="2023-07-09T16:23:03.357" v="9" actId="313"/>
          <ac:spMkLst>
            <pc:docMk/>
            <pc:sldMk cId="0" sldId="261"/>
            <ac:spMk id="11" creationId="{00000000-0000-0000-0000-000000000000}"/>
          </ac:spMkLst>
        </pc:spChg>
      </pc:sldChg>
      <pc:sldChg chg="modSp mod">
        <pc:chgData name="Divya Solanki" userId="58716c1ceadaa1e6" providerId="LiveId" clId="{F8B78842-A49D-4B8C-AE59-595A8EA43971}" dt="2023-07-09T16:23:26.916" v="10" actId="20577"/>
        <pc:sldMkLst>
          <pc:docMk/>
          <pc:sldMk cId="0" sldId="262"/>
        </pc:sldMkLst>
        <pc:spChg chg="mod">
          <ac:chgData name="Divya Solanki" userId="58716c1ceadaa1e6" providerId="LiveId" clId="{F8B78842-A49D-4B8C-AE59-595A8EA43971}" dt="2023-07-09T16:23:26.916" v="10" actId="20577"/>
          <ac:spMkLst>
            <pc:docMk/>
            <pc:sldMk cId="0" sldId="262"/>
            <ac:spMk id="4" creationId="{00000000-0000-0000-0000-000000000000}"/>
          </ac:spMkLst>
        </pc:spChg>
      </pc:sldChg>
      <pc:sldChg chg="modSp mod">
        <pc:chgData name="Divya Solanki" userId="58716c1ceadaa1e6" providerId="LiveId" clId="{F8B78842-A49D-4B8C-AE59-595A8EA43971}" dt="2023-07-09T16:24:11.748" v="12" actId="1076"/>
        <pc:sldMkLst>
          <pc:docMk/>
          <pc:sldMk cId="0" sldId="265"/>
        </pc:sldMkLst>
        <pc:spChg chg="mod">
          <ac:chgData name="Divya Solanki" userId="58716c1ceadaa1e6" providerId="LiveId" clId="{F8B78842-A49D-4B8C-AE59-595A8EA43971}" dt="2023-07-09T16:24:01.353" v="11" actId="14100"/>
          <ac:spMkLst>
            <pc:docMk/>
            <pc:sldMk cId="0" sldId="265"/>
            <ac:spMk id="4" creationId="{00000000-0000-0000-0000-000000000000}"/>
          </ac:spMkLst>
        </pc:spChg>
        <pc:spChg chg="mod">
          <ac:chgData name="Divya Solanki" userId="58716c1ceadaa1e6" providerId="LiveId" clId="{F8B78842-A49D-4B8C-AE59-595A8EA43971}" dt="2023-07-09T16:24:11.748" v="12" actId="1076"/>
          <ac:spMkLst>
            <pc:docMk/>
            <pc:sldMk cId="0" sldId="265"/>
            <ac:spMk id="11"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4.sv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7.sv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7.sv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5855" r="2458" b="40250"/>
          <a:stretch>
            <a:fillRect/>
          </a:stretch>
        </p:blipFill>
        <p:spPr>
          <a:xfrm>
            <a:off x="0" y="886"/>
            <a:ext cx="18288000" cy="10287000"/>
          </a:xfrm>
          <a:prstGeom prst="rect">
            <a:avLst/>
          </a:prstGeom>
        </p:spPr>
      </p:pic>
      <p:sp>
        <p:nvSpPr>
          <p:cNvPr id="5" name="TextBox 5"/>
          <p:cNvSpPr txBox="1"/>
          <p:nvPr/>
        </p:nvSpPr>
        <p:spPr>
          <a:xfrm>
            <a:off x="304800" y="1181100"/>
            <a:ext cx="10210800" cy="3511346"/>
          </a:xfrm>
          <a:prstGeom prst="rect">
            <a:avLst/>
          </a:prstGeom>
        </p:spPr>
        <p:txBody>
          <a:bodyPr wrap="square" lIns="0" tIns="0" rIns="0" bIns="0" rtlCol="0" anchor="t">
            <a:spAutoFit/>
          </a:bodyPr>
          <a:lstStyle/>
          <a:p>
            <a:pPr>
              <a:lnSpc>
                <a:spcPts val="13338"/>
              </a:lnSpc>
            </a:pPr>
            <a:r>
              <a:rPr lang="en-US" sz="14640" spc="-884" dirty="0">
                <a:solidFill>
                  <a:srgbClr val="FFFFFF"/>
                </a:solidFill>
                <a:latin typeface="Arial Bold Italics"/>
              </a:rPr>
              <a:t>STUDY</a:t>
            </a:r>
            <a:r>
              <a:rPr lang="en-US" sz="14986" spc="-884" dirty="0">
                <a:solidFill>
                  <a:srgbClr val="FFFFFF"/>
                </a:solidFill>
                <a:latin typeface="Arial Bold Italics"/>
              </a:rPr>
              <a:t> OF AMAZON</a:t>
            </a:r>
          </a:p>
        </p:txBody>
      </p:sp>
      <p:sp>
        <p:nvSpPr>
          <p:cNvPr id="6" name="TextBox 6"/>
          <p:cNvSpPr txBox="1"/>
          <p:nvPr/>
        </p:nvSpPr>
        <p:spPr>
          <a:xfrm>
            <a:off x="12420600" y="2382281"/>
            <a:ext cx="5562600" cy="1653851"/>
          </a:xfrm>
          <a:prstGeom prst="rect">
            <a:avLst/>
          </a:prstGeom>
        </p:spPr>
        <p:txBody>
          <a:bodyPr wrap="square" lIns="0" tIns="0" rIns="0" bIns="0" rtlCol="0" anchor="t">
            <a:spAutoFit/>
          </a:bodyPr>
          <a:lstStyle/>
          <a:p>
            <a:pPr algn="r">
              <a:lnSpc>
                <a:spcPts val="3206"/>
              </a:lnSpc>
            </a:pPr>
            <a:r>
              <a:rPr lang="en-US" sz="3271" spc="65" dirty="0">
                <a:solidFill>
                  <a:srgbClr val="FFFFFF"/>
                </a:solidFill>
                <a:latin typeface="Arial Italics"/>
              </a:rPr>
              <a:t>A CRITICAL ANALYSIS OF THE GLOBAL BUSINESS ENVRIONMENT - POST PANDEMIC</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sp>
        <p:nvSpPr>
          <p:cNvPr id="3" name="Freeform 3"/>
          <p:cNvSpPr/>
          <p:nvPr/>
        </p:nvSpPr>
        <p:spPr>
          <a:xfrm flipH="1">
            <a:off x="6305562" y="-995510"/>
            <a:ext cx="12278020" cy="12278020"/>
          </a:xfrm>
          <a:custGeom>
            <a:avLst/>
            <a:gdLst/>
            <a:ahLst/>
            <a:cxnLst/>
            <a:rect l="l" t="t" r="r" b="b"/>
            <a:pathLst>
              <a:path w="12278020" h="12278020">
                <a:moveTo>
                  <a:pt x="12278019" y="0"/>
                </a:moveTo>
                <a:lnTo>
                  <a:pt x="0" y="0"/>
                </a:lnTo>
                <a:lnTo>
                  <a:pt x="0" y="12278020"/>
                </a:lnTo>
                <a:lnTo>
                  <a:pt x="12278019" y="12278020"/>
                </a:lnTo>
                <a:lnTo>
                  <a:pt x="12278019" y="0"/>
                </a:lnTo>
                <a:close/>
              </a:path>
            </a:pathLst>
          </a:custGeom>
          <a:blipFill>
            <a:blip r:embed="rId2">
              <a:alphaModFix amt="19999"/>
              <a:extLst>
                <a:ext uri="{96DAC541-7B7A-43D3-8B79-37D633B846F1}">
                  <asvg:svgBlip xmlns:asvg="http://schemas.microsoft.com/office/drawing/2016/SVG/main" r:embed="rId3"/>
                </a:ext>
              </a:extLst>
            </a:blip>
            <a:stretch>
              <a:fillRect/>
            </a:stretch>
          </a:blipFill>
        </p:spPr>
      </p:sp>
      <p:sp>
        <p:nvSpPr>
          <p:cNvPr id="4" name="AutoShape 4"/>
          <p:cNvSpPr/>
          <p:nvPr/>
        </p:nvSpPr>
        <p:spPr>
          <a:xfrm>
            <a:off x="1028700" y="3703457"/>
            <a:ext cx="16230600" cy="6014970"/>
          </a:xfrm>
          <a:prstGeom prst="rect">
            <a:avLst/>
          </a:prstGeom>
          <a:solidFill>
            <a:srgbClr val="213559"/>
          </a:solidFill>
        </p:spPr>
      </p:sp>
      <p:grpSp>
        <p:nvGrpSpPr>
          <p:cNvPr id="5" name="Group 5"/>
          <p:cNvGrpSpPr>
            <a:grpSpLocks noChangeAspect="1"/>
          </p:cNvGrpSpPr>
          <p:nvPr/>
        </p:nvGrpSpPr>
        <p:grpSpPr>
          <a:xfrm>
            <a:off x="9639230" y="-203728"/>
            <a:ext cx="8944351" cy="10694456"/>
            <a:chOff x="0" y="0"/>
            <a:chExt cx="8603361" cy="10286746"/>
          </a:xfrm>
        </p:grpSpPr>
        <p:sp>
          <p:nvSpPr>
            <p:cNvPr id="6" name="Freeform 6"/>
            <p:cNvSpPr/>
            <p:nvPr/>
          </p:nvSpPr>
          <p:spPr>
            <a:xfrm>
              <a:off x="-2794" y="-128"/>
              <a:ext cx="8606155" cy="10286874"/>
            </a:xfrm>
            <a:custGeom>
              <a:avLst/>
              <a:gdLst/>
              <a:ahLst/>
              <a:cxnLst/>
              <a:rect l="l" t="t" r="r" b="b"/>
              <a:pathLst>
                <a:path w="8606155" h="10286874">
                  <a:moveTo>
                    <a:pt x="8606155" y="10251441"/>
                  </a:moveTo>
                  <a:cubicBezTo>
                    <a:pt x="8606155" y="10284588"/>
                    <a:pt x="8595487" y="10286874"/>
                    <a:pt x="8567674" y="10286874"/>
                  </a:cubicBezTo>
                  <a:cubicBezTo>
                    <a:pt x="5713094" y="10286239"/>
                    <a:pt x="2858643" y="10286239"/>
                    <a:pt x="4064" y="10286239"/>
                  </a:cubicBezTo>
                  <a:cubicBezTo>
                    <a:pt x="0" y="10272396"/>
                    <a:pt x="6350" y="10259823"/>
                    <a:pt x="9271" y="10246996"/>
                  </a:cubicBezTo>
                  <a:cubicBezTo>
                    <a:pt x="134747" y="9685402"/>
                    <a:pt x="260350" y="9123935"/>
                    <a:pt x="386207" y="8562467"/>
                  </a:cubicBezTo>
                  <a:cubicBezTo>
                    <a:pt x="565658" y="7761986"/>
                    <a:pt x="745490" y="6961633"/>
                    <a:pt x="924814" y="6161151"/>
                  </a:cubicBezTo>
                  <a:cubicBezTo>
                    <a:pt x="1146302" y="5172583"/>
                    <a:pt x="1367282" y="4184015"/>
                    <a:pt x="1588643" y="3195574"/>
                  </a:cubicBezTo>
                  <a:cubicBezTo>
                    <a:pt x="1813560" y="2191385"/>
                    <a:pt x="2038604" y="1187323"/>
                    <a:pt x="2264156" y="183261"/>
                  </a:cubicBezTo>
                  <a:cubicBezTo>
                    <a:pt x="2277872" y="122174"/>
                    <a:pt x="2286635" y="59690"/>
                    <a:pt x="2308860" y="635"/>
                  </a:cubicBezTo>
                  <a:cubicBezTo>
                    <a:pt x="4395216" y="635"/>
                    <a:pt x="6481572" y="635"/>
                    <a:pt x="8567928" y="0"/>
                  </a:cubicBezTo>
                  <a:cubicBezTo>
                    <a:pt x="8596249" y="0"/>
                    <a:pt x="8605901" y="3429"/>
                    <a:pt x="8605901" y="35814"/>
                  </a:cubicBezTo>
                  <a:cubicBezTo>
                    <a:pt x="8605139" y="3441066"/>
                    <a:pt x="8605139" y="6846317"/>
                    <a:pt x="8606155" y="10251441"/>
                  </a:cubicBezTo>
                  <a:close/>
                </a:path>
              </a:pathLst>
            </a:custGeom>
            <a:blipFill>
              <a:blip r:embed="rId4"/>
              <a:stretch>
                <a:fillRect l="-28801" r="-50549"/>
              </a:stretch>
            </a:blipFill>
          </p:spPr>
        </p:sp>
      </p:grpSp>
      <p:sp>
        <p:nvSpPr>
          <p:cNvPr id="7" name="TextBox 7"/>
          <p:cNvSpPr txBox="1"/>
          <p:nvPr/>
        </p:nvSpPr>
        <p:spPr>
          <a:xfrm>
            <a:off x="1028700" y="1200150"/>
            <a:ext cx="5935366" cy="2097024"/>
          </a:xfrm>
          <a:prstGeom prst="rect">
            <a:avLst/>
          </a:prstGeom>
        </p:spPr>
        <p:txBody>
          <a:bodyPr lIns="0" tIns="0" rIns="0" bIns="0" rtlCol="0" anchor="t">
            <a:spAutoFit/>
          </a:bodyPr>
          <a:lstStyle/>
          <a:p>
            <a:pPr>
              <a:lnSpc>
                <a:spcPts val="8071"/>
              </a:lnSpc>
            </a:pPr>
            <a:r>
              <a:rPr lang="en-US" sz="8236" spc="-485">
                <a:solidFill>
                  <a:srgbClr val="263F6B"/>
                </a:solidFill>
                <a:latin typeface="Montserrat Ultra-Bold Italics"/>
              </a:rPr>
              <a:t>TABLE OF CONTENTS</a:t>
            </a:r>
          </a:p>
        </p:txBody>
      </p:sp>
      <p:sp>
        <p:nvSpPr>
          <p:cNvPr id="8" name="TextBox 8"/>
          <p:cNvSpPr txBox="1"/>
          <p:nvPr/>
        </p:nvSpPr>
        <p:spPr>
          <a:xfrm>
            <a:off x="2083557" y="3932941"/>
            <a:ext cx="6518030" cy="5553075"/>
          </a:xfrm>
          <a:prstGeom prst="rect">
            <a:avLst/>
          </a:prstGeom>
        </p:spPr>
        <p:txBody>
          <a:bodyPr lIns="0" tIns="0" rIns="0" bIns="0" rtlCol="0" anchor="t">
            <a:spAutoFit/>
          </a:bodyPr>
          <a:lstStyle/>
          <a:p>
            <a:pPr marL="539749" lvl="1" indent="-269875">
              <a:lnSpc>
                <a:spcPts val="5624"/>
              </a:lnSpc>
              <a:buFont typeface="Arial"/>
              <a:buChar char="•"/>
            </a:pPr>
            <a:r>
              <a:rPr lang="en-US" sz="2499" spc="49">
                <a:solidFill>
                  <a:srgbClr val="FFFFFF"/>
                </a:solidFill>
                <a:latin typeface="Montserrat"/>
              </a:rPr>
              <a:t>Introduction</a:t>
            </a:r>
          </a:p>
          <a:p>
            <a:pPr marL="539749" lvl="1" indent="-269875">
              <a:lnSpc>
                <a:spcPts val="5624"/>
              </a:lnSpc>
              <a:buFont typeface="Arial"/>
              <a:buChar char="•"/>
            </a:pPr>
            <a:r>
              <a:rPr lang="en-US" sz="2499" spc="49">
                <a:solidFill>
                  <a:srgbClr val="FFFFFF"/>
                </a:solidFill>
                <a:latin typeface="Montserrat"/>
              </a:rPr>
              <a:t>Market Analysis</a:t>
            </a:r>
          </a:p>
          <a:p>
            <a:pPr marL="539749" lvl="1" indent="-269875">
              <a:lnSpc>
                <a:spcPts val="5624"/>
              </a:lnSpc>
              <a:buFont typeface="Arial"/>
              <a:buChar char="•"/>
            </a:pPr>
            <a:r>
              <a:rPr lang="en-US" sz="2499" spc="49">
                <a:solidFill>
                  <a:srgbClr val="FFFFFF"/>
                </a:solidFill>
                <a:latin typeface="Montserrat"/>
              </a:rPr>
              <a:t>Market Failure Factors</a:t>
            </a:r>
          </a:p>
          <a:p>
            <a:pPr marL="539749" lvl="1" indent="-269875">
              <a:lnSpc>
                <a:spcPts val="5624"/>
              </a:lnSpc>
              <a:buFont typeface="Arial"/>
              <a:buChar char="•"/>
            </a:pPr>
            <a:r>
              <a:rPr lang="en-US" sz="2499" spc="49">
                <a:solidFill>
                  <a:srgbClr val="FFFFFF"/>
                </a:solidFill>
                <a:latin typeface="Montserrat"/>
              </a:rPr>
              <a:t>Resource Allocation</a:t>
            </a:r>
          </a:p>
          <a:p>
            <a:pPr marL="539749" lvl="1" indent="-269875">
              <a:lnSpc>
                <a:spcPts val="5624"/>
              </a:lnSpc>
              <a:buFont typeface="Arial"/>
              <a:buChar char="•"/>
            </a:pPr>
            <a:r>
              <a:rPr lang="en-US" sz="2499" spc="49">
                <a:solidFill>
                  <a:srgbClr val="FFFFFF"/>
                </a:solidFill>
                <a:latin typeface="Montserrat"/>
              </a:rPr>
              <a:t>Competitve Strategy</a:t>
            </a:r>
          </a:p>
          <a:p>
            <a:pPr marL="539749" lvl="1" indent="-269875">
              <a:lnSpc>
                <a:spcPts val="5624"/>
              </a:lnSpc>
              <a:buFont typeface="Arial"/>
              <a:buChar char="•"/>
            </a:pPr>
            <a:r>
              <a:rPr lang="en-US" sz="2499" spc="49">
                <a:solidFill>
                  <a:srgbClr val="FFFFFF"/>
                </a:solidFill>
                <a:latin typeface="Montserrat"/>
              </a:rPr>
              <a:t>Green Marketing &amp; CSR Strategies</a:t>
            </a:r>
          </a:p>
          <a:p>
            <a:pPr marL="539749" lvl="1" indent="-269875">
              <a:lnSpc>
                <a:spcPts val="5624"/>
              </a:lnSpc>
              <a:buFont typeface="Arial"/>
              <a:buChar char="•"/>
            </a:pPr>
            <a:r>
              <a:rPr lang="en-US" sz="2499" spc="49">
                <a:solidFill>
                  <a:srgbClr val="FFFFFF"/>
                </a:solidFill>
                <a:latin typeface="Montserrat"/>
              </a:rPr>
              <a:t>Recommendations</a:t>
            </a:r>
          </a:p>
          <a:p>
            <a:pPr marL="539749" lvl="1" indent="-269875">
              <a:lnSpc>
                <a:spcPts val="5624"/>
              </a:lnSpc>
              <a:buFont typeface="Arial"/>
              <a:buChar char="•"/>
            </a:pPr>
            <a:r>
              <a:rPr lang="en-US" sz="2499" spc="49">
                <a:solidFill>
                  <a:srgbClr val="FFFFFF"/>
                </a:solidFill>
                <a:latin typeface="Montserrat"/>
              </a:rPr>
              <a:t>Conclusion</a:t>
            </a:r>
          </a:p>
        </p:txBody>
      </p:sp>
      <p:sp>
        <p:nvSpPr>
          <p:cNvPr id="9" name="Freeform 9"/>
          <p:cNvSpPr/>
          <p:nvPr/>
        </p:nvSpPr>
        <p:spPr>
          <a:xfrm>
            <a:off x="16367771" y="9852587"/>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grpSp>
        <p:nvGrpSpPr>
          <p:cNvPr id="3" name="Group 3"/>
          <p:cNvGrpSpPr/>
          <p:nvPr/>
        </p:nvGrpSpPr>
        <p:grpSpPr>
          <a:xfrm>
            <a:off x="0" y="5322377"/>
            <a:ext cx="7565970" cy="1824743"/>
            <a:chOff x="0" y="0"/>
            <a:chExt cx="2760086" cy="665671"/>
          </a:xfrm>
        </p:grpSpPr>
        <p:sp>
          <p:nvSpPr>
            <p:cNvPr id="4" name="Freeform 4"/>
            <p:cNvSpPr/>
            <p:nvPr/>
          </p:nvSpPr>
          <p:spPr>
            <a:xfrm>
              <a:off x="0" y="0"/>
              <a:ext cx="2760086" cy="665671"/>
            </a:xfrm>
            <a:custGeom>
              <a:avLst/>
              <a:gdLst/>
              <a:ahLst/>
              <a:cxnLst/>
              <a:rect l="l" t="t" r="r" b="b"/>
              <a:pathLst>
                <a:path w="2760086" h="665671">
                  <a:moveTo>
                    <a:pt x="2635626" y="665671"/>
                  </a:moveTo>
                  <a:lnTo>
                    <a:pt x="124460" y="665671"/>
                  </a:lnTo>
                  <a:cubicBezTo>
                    <a:pt x="55880" y="665671"/>
                    <a:pt x="0" y="609791"/>
                    <a:pt x="0" y="541211"/>
                  </a:cubicBezTo>
                  <a:lnTo>
                    <a:pt x="0" y="124460"/>
                  </a:lnTo>
                  <a:cubicBezTo>
                    <a:pt x="0" y="55880"/>
                    <a:pt x="55880" y="0"/>
                    <a:pt x="124460" y="0"/>
                  </a:cubicBezTo>
                  <a:lnTo>
                    <a:pt x="2635626" y="0"/>
                  </a:lnTo>
                  <a:cubicBezTo>
                    <a:pt x="2704206" y="0"/>
                    <a:pt x="2760086" y="55880"/>
                    <a:pt x="2760086" y="124460"/>
                  </a:cubicBezTo>
                  <a:lnTo>
                    <a:pt x="2760086" y="541211"/>
                  </a:lnTo>
                  <a:cubicBezTo>
                    <a:pt x="2760086" y="609791"/>
                    <a:pt x="2704206" y="665671"/>
                    <a:pt x="2635626" y="665671"/>
                  </a:cubicBezTo>
                  <a:close/>
                </a:path>
              </a:pathLst>
            </a:custGeom>
            <a:solidFill>
              <a:srgbClr val="263F6B"/>
            </a:solidFill>
          </p:spPr>
        </p:sp>
      </p:grpSp>
      <p:grpSp>
        <p:nvGrpSpPr>
          <p:cNvPr id="9" name="Group 9"/>
          <p:cNvGrpSpPr/>
          <p:nvPr/>
        </p:nvGrpSpPr>
        <p:grpSpPr>
          <a:xfrm>
            <a:off x="0" y="7747195"/>
            <a:ext cx="18288000" cy="1810294"/>
            <a:chOff x="0" y="0"/>
            <a:chExt cx="6671512" cy="660400"/>
          </a:xfrm>
        </p:grpSpPr>
        <p:sp>
          <p:nvSpPr>
            <p:cNvPr id="10" name="Freeform 10"/>
            <p:cNvSpPr/>
            <p:nvPr/>
          </p:nvSpPr>
          <p:spPr>
            <a:xfrm>
              <a:off x="0" y="0"/>
              <a:ext cx="6671512" cy="660400"/>
            </a:xfrm>
            <a:custGeom>
              <a:avLst/>
              <a:gdLst/>
              <a:ahLst/>
              <a:cxnLst/>
              <a:rect l="l" t="t" r="r" b="b"/>
              <a:pathLst>
                <a:path w="6671512" h="660400">
                  <a:moveTo>
                    <a:pt x="6547052" y="660400"/>
                  </a:moveTo>
                  <a:lnTo>
                    <a:pt x="124460" y="660400"/>
                  </a:lnTo>
                  <a:cubicBezTo>
                    <a:pt x="55880" y="660400"/>
                    <a:pt x="0" y="604520"/>
                    <a:pt x="0" y="535940"/>
                  </a:cubicBezTo>
                  <a:lnTo>
                    <a:pt x="0" y="124460"/>
                  </a:lnTo>
                  <a:cubicBezTo>
                    <a:pt x="0" y="55880"/>
                    <a:pt x="55880" y="0"/>
                    <a:pt x="124460" y="0"/>
                  </a:cubicBezTo>
                  <a:lnTo>
                    <a:pt x="6547052" y="0"/>
                  </a:lnTo>
                  <a:cubicBezTo>
                    <a:pt x="6615632" y="0"/>
                    <a:pt x="6671512" y="55880"/>
                    <a:pt x="6671512" y="124460"/>
                  </a:cubicBezTo>
                  <a:lnTo>
                    <a:pt x="6671512" y="535940"/>
                  </a:lnTo>
                  <a:cubicBezTo>
                    <a:pt x="6671512" y="604520"/>
                    <a:pt x="6615632" y="660400"/>
                    <a:pt x="6547052" y="660400"/>
                  </a:cubicBezTo>
                  <a:close/>
                </a:path>
              </a:pathLst>
            </a:custGeom>
            <a:solidFill>
              <a:srgbClr val="263F6B"/>
            </a:solidFill>
          </p:spPr>
        </p:sp>
      </p:grpSp>
      <p:grpSp>
        <p:nvGrpSpPr>
          <p:cNvPr id="11" name="Group 11"/>
          <p:cNvGrpSpPr/>
          <p:nvPr/>
        </p:nvGrpSpPr>
        <p:grpSpPr>
          <a:xfrm>
            <a:off x="12905355" y="4238353"/>
            <a:ext cx="5382645" cy="1810294"/>
            <a:chOff x="0" y="0"/>
            <a:chExt cx="1963604" cy="660400"/>
          </a:xfrm>
        </p:grpSpPr>
        <p:sp>
          <p:nvSpPr>
            <p:cNvPr id="12" name="Freeform 12"/>
            <p:cNvSpPr/>
            <p:nvPr/>
          </p:nvSpPr>
          <p:spPr>
            <a:xfrm>
              <a:off x="0" y="0"/>
              <a:ext cx="1963604" cy="660400"/>
            </a:xfrm>
            <a:custGeom>
              <a:avLst/>
              <a:gdLst/>
              <a:ahLst/>
              <a:cxnLst/>
              <a:rect l="l" t="t" r="r" b="b"/>
              <a:pathLst>
                <a:path w="1963604" h="660400">
                  <a:moveTo>
                    <a:pt x="1839144" y="660400"/>
                  </a:moveTo>
                  <a:lnTo>
                    <a:pt x="124460" y="660400"/>
                  </a:lnTo>
                  <a:cubicBezTo>
                    <a:pt x="55880" y="660400"/>
                    <a:pt x="0" y="604520"/>
                    <a:pt x="0" y="535940"/>
                  </a:cubicBezTo>
                  <a:lnTo>
                    <a:pt x="0" y="124460"/>
                  </a:lnTo>
                  <a:cubicBezTo>
                    <a:pt x="0" y="55880"/>
                    <a:pt x="55880" y="0"/>
                    <a:pt x="124460" y="0"/>
                  </a:cubicBezTo>
                  <a:lnTo>
                    <a:pt x="1839144" y="0"/>
                  </a:lnTo>
                  <a:cubicBezTo>
                    <a:pt x="1907724" y="0"/>
                    <a:pt x="1963604" y="55880"/>
                    <a:pt x="1963604" y="124460"/>
                  </a:cubicBezTo>
                  <a:lnTo>
                    <a:pt x="1963604" y="535940"/>
                  </a:lnTo>
                  <a:cubicBezTo>
                    <a:pt x="1963604" y="604520"/>
                    <a:pt x="1907724" y="660400"/>
                    <a:pt x="1839144" y="660400"/>
                  </a:cubicBezTo>
                  <a:close/>
                </a:path>
              </a:pathLst>
            </a:custGeom>
            <a:solidFill>
              <a:srgbClr val="263F6B"/>
            </a:solidFill>
          </p:spPr>
        </p:sp>
      </p:grpSp>
      <p:sp>
        <p:nvSpPr>
          <p:cNvPr id="13" name="TextBox 13"/>
          <p:cNvSpPr txBox="1"/>
          <p:nvPr/>
        </p:nvSpPr>
        <p:spPr>
          <a:xfrm>
            <a:off x="5146496" y="603829"/>
            <a:ext cx="8236001" cy="1077849"/>
          </a:xfrm>
          <a:prstGeom prst="rect">
            <a:avLst/>
          </a:prstGeom>
        </p:spPr>
        <p:txBody>
          <a:bodyPr lIns="0" tIns="0" rIns="0" bIns="0" rtlCol="0" anchor="t">
            <a:spAutoFit/>
          </a:bodyPr>
          <a:lstStyle/>
          <a:p>
            <a:pPr algn="ctr">
              <a:lnSpc>
                <a:spcPts val="8071"/>
              </a:lnSpc>
            </a:pPr>
            <a:r>
              <a:rPr lang="en-US" sz="8236" spc="-485">
                <a:solidFill>
                  <a:srgbClr val="263F6B"/>
                </a:solidFill>
                <a:latin typeface="Montserrat Ultra-Bold Italics"/>
              </a:rPr>
              <a:t>INTRODUCTION</a:t>
            </a:r>
          </a:p>
        </p:txBody>
      </p:sp>
      <p:sp>
        <p:nvSpPr>
          <p:cNvPr id="14" name="TextBox 14"/>
          <p:cNvSpPr txBox="1"/>
          <p:nvPr/>
        </p:nvSpPr>
        <p:spPr>
          <a:xfrm>
            <a:off x="3395601" y="2239614"/>
            <a:ext cx="11496797" cy="1793875"/>
          </a:xfrm>
          <a:prstGeom prst="rect">
            <a:avLst/>
          </a:prstGeom>
        </p:spPr>
        <p:txBody>
          <a:bodyPr lIns="0" tIns="0" rIns="0" bIns="0" rtlCol="0" anchor="t">
            <a:spAutoFit/>
          </a:bodyPr>
          <a:lstStyle/>
          <a:p>
            <a:pPr algn="ctr">
              <a:lnSpc>
                <a:spcPts val="3500"/>
              </a:lnSpc>
            </a:pPr>
            <a:r>
              <a:rPr lang="en-US" sz="2500" spc="50">
                <a:solidFill>
                  <a:srgbClr val="212423"/>
                </a:solidFill>
                <a:latin typeface="Arial"/>
              </a:rPr>
              <a:t>Amazon.com, founded in 1994 by former Wall Street hedge fund executive Jeff Bezos, is a leading online retailer, producer of electronic book readers, and supplier of Web services. Seattle, Washington is home to its headquarters.</a:t>
            </a:r>
          </a:p>
        </p:txBody>
      </p:sp>
      <p:sp>
        <p:nvSpPr>
          <p:cNvPr id="15" name="TextBox 15"/>
          <p:cNvSpPr txBox="1"/>
          <p:nvPr/>
        </p:nvSpPr>
        <p:spPr>
          <a:xfrm>
            <a:off x="-63449" y="5578372"/>
            <a:ext cx="7243073" cy="1289050"/>
          </a:xfrm>
          <a:prstGeom prst="rect">
            <a:avLst/>
          </a:prstGeom>
        </p:spPr>
        <p:txBody>
          <a:bodyPr lIns="0" tIns="0" rIns="0" bIns="0" rtlCol="0" anchor="t">
            <a:spAutoFit/>
          </a:bodyPr>
          <a:lstStyle/>
          <a:p>
            <a:pPr algn="ctr">
              <a:lnSpc>
                <a:spcPts val="3499"/>
              </a:lnSpc>
            </a:pPr>
            <a:r>
              <a:rPr lang="en-US" sz="2499" spc="49">
                <a:solidFill>
                  <a:srgbClr val="FFFFFF"/>
                </a:solidFill>
                <a:latin typeface="Montserrat"/>
              </a:rPr>
              <a:t>Global enterprises changed after Covid-19. Digital technologies, internet commerce, and CSR drove the change.</a:t>
            </a:r>
          </a:p>
        </p:txBody>
      </p:sp>
      <p:sp>
        <p:nvSpPr>
          <p:cNvPr id="16" name="TextBox 16"/>
          <p:cNvSpPr txBox="1"/>
          <p:nvPr/>
        </p:nvSpPr>
        <p:spPr>
          <a:xfrm>
            <a:off x="212401" y="7766245"/>
            <a:ext cx="18075599" cy="1180465"/>
          </a:xfrm>
          <a:prstGeom prst="rect">
            <a:avLst/>
          </a:prstGeom>
        </p:spPr>
        <p:txBody>
          <a:bodyPr lIns="0" tIns="0" rIns="0" bIns="0" rtlCol="0" anchor="t">
            <a:spAutoFit/>
          </a:bodyPr>
          <a:lstStyle/>
          <a:p>
            <a:pPr>
              <a:lnSpc>
                <a:spcPts val="1679"/>
              </a:lnSpc>
            </a:pPr>
            <a:r>
              <a:rPr lang="en-US" sz="1200" spc="24" dirty="0">
                <a:solidFill>
                  <a:srgbClr val="FFFFFF"/>
                </a:solidFill>
                <a:latin typeface="Arial Bold"/>
              </a:rPr>
              <a:t>Notes</a:t>
            </a:r>
          </a:p>
          <a:p>
            <a:pPr>
              <a:lnSpc>
                <a:spcPts val="1540"/>
              </a:lnSpc>
            </a:pPr>
            <a:r>
              <a:rPr lang="en-US" sz="1100" spc="22" dirty="0">
                <a:solidFill>
                  <a:srgbClr val="FFFFFF"/>
                </a:solidFill>
                <a:latin typeface="Arial"/>
              </a:rPr>
              <a:t>Amazon is a Seattle-based conglomerate that operates as a technology company. It is prominent in e-commerce, digital streaming, artificial intelligence, and cloud computing. Amazon, founded by Jeff Bezos in 1994, started as an online bookstore. The company has successfully adapted to market dynamics and positioned itself as a global leader in the digital realm. The business landscape changed after Covid-19. Traditional businesses were disrupted and had to adapt due to market shifts. The advent of this new era was </a:t>
            </a:r>
            <a:r>
              <a:rPr lang="en-US" sz="1100" spc="22" dirty="0" err="1">
                <a:solidFill>
                  <a:srgbClr val="FFFFFF"/>
                </a:solidFill>
                <a:latin typeface="Arial"/>
              </a:rPr>
              <a:t>characterised</a:t>
            </a:r>
            <a:r>
              <a:rPr lang="en-US" sz="1100" spc="22" dirty="0">
                <a:solidFill>
                  <a:srgbClr val="FFFFFF"/>
                </a:solidFill>
                <a:latin typeface="Arial"/>
              </a:rPr>
              <a:t> by a significant surge in digitalization, driven by a shift in consumer </a:t>
            </a:r>
            <a:r>
              <a:rPr lang="en-US" sz="1100" spc="22" dirty="0" err="1">
                <a:solidFill>
                  <a:srgbClr val="FFFFFF"/>
                </a:solidFill>
                <a:latin typeface="Arial"/>
              </a:rPr>
              <a:t>behaviour</a:t>
            </a:r>
            <a:r>
              <a:rPr lang="en-US" sz="1100" spc="22" dirty="0">
                <a:solidFill>
                  <a:srgbClr val="FFFFFF"/>
                </a:solidFill>
                <a:latin typeface="Arial"/>
              </a:rPr>
              <a:t> resulting from heightened brand awareness, increased familiarity with technology, and the convenience of online purchasing.  This presentation analyses Amazon's role in the post-COVID market dynamics, focusing on understanding the underlying factors (</a:t>
            </a:r>
            <a:r>
              <a:rPr lang="en-US" sz="1100" spc="22" dirty="0" err="1">
                <a:solidFill>
                  <a:srgbClr val="FFFFFF"/>
                </a:solidFill>
                <a:latin typeface="Arial"/>
              </a:rPr>
              <a:t>Carino</a:t>
            </a:r>
            <a:r>
              <a:rPr lang="en-US" sz="1100" spc="22" dirty="0">
                <a:solidFill>
                  <a:srgbClr val="FFFFFF"/>
                </a:solidFill>
                <a:latin typeface="Arial"/>
              </a:rPr>
              <a:t> 2022). This presentation will </a:t>
            </a:r>
            <a:r>
              <a:rPr lang="en-US" sz="1100" spc="22" dirty="0" err="1">
                <a:solidFill>
                  <a:srgbClr val="FFFFFF"/>
                </a:solidFill>
                <a:latin typeface="Arial"/>
              </a:rPr>
              <a:t>analyse</a:t>
            </a:r>
            <a:r>
              <a:rPr lang="en-US" sz="1100" spc="22" dirty="0">
                <a:solidFill>
                  <a:srgbClr val="FFFFFF"/>
                </a:solidFill>
                <a:latin typeface="Arial"/>
              </a:rPr>
              <a:t> Amazon's resource allocation, competitive strategy, and green marketing and CSR initiatives. It will identify factors behind changes and market failure.</a:t>
            </a:r>
          </a:p>
          <a:p>
            <a:pPr>
              <a:lnSpc>
                <a:spcPts val="1540"/>
              </a:lnSpc>
            </a:pPr>
            <a:endParaRPr lang="en-US" sz="1100" spc="22" dirty="0">
              <a:solidFill>
                <a:srgbClr val="FFFFFF"/>
              </a:solidFill>
              <a:latin typeface="Arial"/>
            </a:endParaRPr>
          </a:p>
        </p:txBody>
      </p:sp>
      <p:sp>
        <p:nvSpPr>
          <p:cNvPr id="17" name="TextBox 17"/>
          <p:cNvSpPr txBox="1"/>
          <p:nvPr/>
        </p:nvSpPr>
        <p:spPr>
          <a:xfrm>
            <a:off x="13024903" y="4266726"/>
            <a:ext cx="5263097" cy="1715448"/>
          </a:xfrm>
          <a:prstGeom prst="rect">
            <a:avLst/>
          </a:prstGeom>
        </p:spPr>
        <p:txBody>
          <a:bodyPr lIns="0" tIns="0" rIns="0" bIns="0" rtlCol="0" anchor="t">
            <a:spAutoFit/>
          </a:bodyPr>
          <a:lstStyle/>
          <a:p>
            <a:pPr algn="ctr">
              <a:lnSpc>
                <a:spcPts val="3475"/>
              </a:lnSpc>
            </a:pPr>
            <a:r>
              <a:rPr lang="en-US" sz="2482" spc="49">
                <a:solidFill>
                  <a:srgbClr val="FFFFFF"/>
                </a:solidFill>
                <a:latin typeface="Montserrat"/>
              </a:rPr>
              <a:t>Amazon's global business environment post-pandemic is critically examined in this presentation.</a:t>
            </a:r>
          </a:p>
        </p:txBody>
      </p:sp>
      <p:sp>
        <p:nvSpPr>
          <p:cNvPr id="18" name="TextBox 18"/>
          <p:cNvSpPr txBox="1"/>
          <p:nvPr/>
        </p:nvSpPr>
        <p:spPr>
          <a:xfrm>
            <a:off x="6678746" y="1551769"/>
            <a:ext cx="4930507" cy="633846"/>
          </a:xfrm>
          <a:prstGeom prst="rect">
            <a:avLst/>
          </a:prstGeom>
        </p:spPr>
        <p:txBody>
          <a:bodyPr lIns="0" tIns="0" rIns="0" bIns="0" rtlCol="0" anchor="t">
            <a:spAutoFit/>
          </a:bodyPr>
          <a:lstStyle/>
          <a:p>
            <a:pPr algn="ctr">
              <a:lnSpc>
                <a:spcPts val="5588"/>
              </a:lnSpc>
            </a:pPr>
            <a:r>
              <a:rPr lang="en-US" sz="2941" spc="58">
                <a:solidFill>
                  <a:srgbClr val="263F6B"/>
                </a:solidFill>
                <a:latin typeface="Montserrat Ultra-Bold"/>
              </a:rPr>
              <a:t>Brief about Amazon</a:t>
            </a:r>
          </a:p>
        </p:txBody>
      </p:sp>
      <p:sp>
        <p:nvSpPr>
          <p:cNvPr id="19" name="TextBox 19"/>
          <p:cNvSpPr txBox="1"/>
          <p:nvPr/>
        </p:nvSpPr>
        <p:spPr>
          <a:xfrm>
            <a:off x="212401" y="3804804"/>
            <a:ext cx="5076776" cy="1338696"/>
          </a:xfrm>
          <a:prstGeom prst="rect">
            <a:avLst/>
          </a:prstGeom>
        </p:spPr>
        <p:txBody>
          <a:bodyPr lIns="0" tIns="0" rIns="0" bIns="0" rtlCol="0" anchor="t">
            <a:spAutoFit/>
          </a:bodyPr>
          <a:lstStyle/>
          <a:p>
            <a:pPr algn="ctr">
              <a:lnSpc>
                <a:spcPts val="5588"/>
              </a:lnSpc>
            </a:pPr>
            <a:r>
              <a:rPr lang="en-US" sz="2941" spc="58" dirty="0">
                <a:solidFill>
                  <a:srgbClr val="263F6B"/>
                </a:solidFill>
                <a:latin typeface="Montserrat Ultra-Bold"/>
              </a:rPr>
              <a:t>Post pandemic Business Environment</a:t>
            </a:r>
          </a:p>
        </p:txBody>
      </p:sp>
      <p:sp>
        <p:nvSpPr>
          <p:cNvPr id="20" name="TextBox 20"/>
          <p:cNvSpPr txBox="1"/>
          <p:nvPr/>
        </p:nvSpPr>
        <p:spPr>
          <a:xfrm>
            <a:off x="13847079" y="3583131"/>
            <a:ext cx="3499197" cy="633846"/>
          </a:xfrm>
          <a:prstGeom prst="rect">
            <a:avLst/>
          </a:prstGeom>
        </p:spPr>
        <p:txBody>
          <a:bodyPr lIns="0" tIns="0" rIns="0" bIns="0" rtlCol="0" anchor="t">
            <a:spAutoFit/>
          </a:bodyPr>
          <a:lstStyle/>
          <a:p>
            <a:pPr algn="ctr">
              <a:lnSpc>
                <a:spcPts val="5588"/>
              </a:lnSpc>
            </a:pPr>
            <a:r>
              <a:rPr lang="en-US" sz="2941" spc="58">
                <a:solidFill>
                  <a:srgbClr val="263F6B"/>
                </a:solidFill>
                <a:latin typeface="Montserrat Ultra-Bold"/>
              </a:rPr>
              <a:t>Aim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263F6B"/>
        </a:solidFill>
        <a:effectLst/>
      </p:bgPr>
    </p:bg>
    <p:spTree>
      <p:nvGrpSpPr>
        <p:cNvPr id="1" name=""/>
        <p:cNvGrpSpPr/>
        <p:nvPr/>
      </p:nvGrpSpPr>
      <p:grpSpPr>
        <a:xfrm>
          <a:off x="0" y="0"/>
          <a:ext cx="0" cy="0"/>
          <a:chOff x="0" y="0"/>
          <a:chExt cx="0" cy="0"/>
        </a:xfrm>
      </p:grpSpPr>
      <p:grpSp>
        <p:nvGrpSpPr>
          <p:cNvPr id="3" name="Group 3"/>
          <p:cNvGrpSpPr/>
          <p:nvPr/>
        </p:nvGrpSpPr>
        <p:grpSpPr>
          <a:xfrm>
            <a:off x="1082240" y="1628876"/>
            <a:ext cx="4626722" cy="3514624"/>
            <a:chOff x="0" y="0"/>
            <a:chExt cx="1687841" cy="1282144"/>
          </a:xfrm>
        </p:grpSpPr>
        <p:sp>
          <p:nvSpPr>
            <p:cNvPr id="4" name="Freeform 4"/>
            <p:cNvSpPr/>
            <p:nvPr/>
          </p:nvSpPr>
          <p:spPr>
            <a:xfrm>
              <a:off x="0" y="0"/>
              <a:ext cx="1687841" cy="1282145"/>
            </a:xfrm>
            <a:custGeom>
              <a:avLst/>
              <a:gdLst/>
              <a:ahLst/>
              <a:cxnLst/>
              <a:rect l="l" t="t" r="r" b="b"/>
              <a:pathLst>
                <a:path w="1687841" h="1282145">
                  <a:moveTo>
                    <a:pt x="1563381" y="1282144"/>
                  </a:moveTo>
                  <a:lnTo>
                    <a:pt x="124460" y="1282144"/>
                  </a:lnTo>
                  <a:cubicBezTo>
                    <a:pt x="55880" y="1282144"/>
                    <a:pt x="0" y="1226264"/>
                    <a:pt x="0" y="1157684"/>
                  </a:cubicBezTo>
                  <a:lnTo>
                    <a:pt x="0" y="124460"/>
                  </a:lnTo>
                  <a:cubicBezTo>
                    <a:pt x="0" y="55880"/>
                    <a:pt x="55880" y="0"/>
                    <a:pt x="124460" y="0"/>
                  </a:cubicBezTo>
                  <a:lnTo>
                    <a:pt x="1563381" y="0"/>
                  </a:lnTo>
                  <a:cubicBezTo>
                    <a:pt x="1631961" y="0"/>
                    <a:pt x="1687841" y="55880"/>
                    <a:pt x="1687841" y="124460"/>
                  </a:cubicBezTo>
                  <a:lnTo>
                    <a:pt x="1687841" y="1157685"/>
                  </a:lnTo>
                  <a:cubicBezTo>
                    <a:pt x="1687841" y="1226265"/>
                    <a:pt x="1631961" y="1282145"/>
                    <a:pt x="1563381" y="1282145"/>
                  </a:cubicBezTo>
                  <a:close/>
                </a:path>
              </a:pathLst>
            </a:custGeom>
            <a:solidFill>
              <a:srgbClr val="FFFFFF"/>
            </a:solidFill>
          </p:spPr>
        </p:sp>
      </p:grpSp>
      <p:grpSp>
        <p:nvGrpSpPr>
          <p:cNvPr id="5" name="Group 5"/>
          <p:cNvGrpSpPr/>
          <p:nvPr/>
        </p:nvGrpSpPr>
        <p:grpSpPr>
          <a:xfrm>
            <a:off x="12958244" y="5471661"/>
            <a:ext cx="4626722" cy="4009263"/>
            <a:chOff x="0" y="0"/>
            <a:chExt cx="1687841" cy="1462590"/>
          </a:xfrm>
        </p:grpSpPr>
        <p:sp>
          <p:nvSpPr>
            <p:cNvPr id="6" name="Freeform 6"/>
            <p:cNvSpPr/>
            <p:nvPr/>
          </p:nvSpPr>
          <p:spPr>
            <a:xfrm>
              <a:off x="0" y="0"/>
              <a:ext cx="1687841" cy="1462590"/>
            </a:xfrm>
            <a:custGeom>
              <a:avLst/>
              <a:gdLst/>
              <a:ahLst/>
              <a:cxnLst/>
              <a:rect l="l" t="t" r="r" b="b"/>
              <a:pathLst>
                <a:path w="1687841" h="1462590">
                  <a:moveTo>
                    <a:pt x="1563381" y="1462590"/>
                  </a:moveTo>
                  <a:lnTo>
                    <a:pt x="124460" y="1462590"/>
                  </a:lnTo>
                  <a:cubicBezTo>
                    <a:pt x="55880" y="1462590"/>
                    <a:pt x="0" y="1406710"/>
                    <a:pt x="0" y="1338130"/>
                  </a:cubicBezTo>
                  <a:lnTo>
                    <a:pt x="0" y="124460"/>
                  </a:lnTo>
                  <a:cubicBezTo>
                    <a:pt x="0" y="55880"/>
                    <a:pt x="55880" y="0"/>
                    <a:pt x="124460" y="0"/>
                  </a:cubicBezTo>
                  <a:lnTo>
                    <a:pt x="1563381" y="0"/>
                  </a:lnTo>
                  <a:cubicBezTo>
                    <a:pt x="1631961" y="0"/>
                    <a:pt x="1687841" y="55880"/>
                    <a:pt x="1687841" y="124460"/>
                  </a:cubicBezTo>
                  <a:lnTo>
                    <a:pt x="1687841" y="1338130"/>
                  </a:lnTo>
                  <a:cubicBezTo>
                    <a:pt x="1687841" y="1406710"/>
                    <a:pt x="1631961" y="1462590"/>
                    <a:pt x="1563381" y="1462590"/>
                  </a:cubicBezTo>
                  <a:close/>
                </a:path>
              </a:pathLst>
            </a:custGeom>
            <a:solidFill>
              <a:srgbClr val="FFFFFF"/>
            </a:solidFill>
          </p:spPr>
        </p:sp>
      </p:grpSp>
      <p:sp>
        <p:nvSpPr>
          <p:cNvPr id="7" name="Freeform 7"/>
          <p:cNvSpPr/>
          <p:nvPr/>
        </p:nvSpPr>
        <p:spPr>
          <a:xfrm>
            <a:off x="5988663" y="1769506"/>
            <a:ext cx="6123020" cy="6123020"/>
          </a:xfrm>
          <a:custGeom>
            <a:avLst/>
            <a:gdLst/>
            <a:ahLst/>
            <a:cxnLst/>
            <a:rect l="l" t="t" r="r" b="b"/>
            <a:pathLst>
              <a:path w="6123020" h="6123020">
                <a:moveTo>
                  <a:pt x="0" y="0"/>
                </a:moveTo>
                <a:lnTo>
                  <a:pt x="6123020" y="0"/>
                </a:lnTo>
                <a:lnTo>
                  <a:pt x="6123020" y="6123020"/>
                </a:lnTo>
                <a:lnTo>
                  <a:pt x="0" y="612302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8" name="Freeform 8"/>
          <p:cNvSpPr/>
          <p:nvPr/>
        </p:nvSpPr>
        <p:spPr>
          <a:xfrm rot="75874">
            <a:off x="10940851" y="6330803"/>
            <a:ext cx="1675183" cy="831310"/>
          </a:xfrm>
          <a:custGeom>
            <a:avLst/>
            <a:gdLst/>
            <a:ahLst/>
            <a:cxnLst/>
            <a:rect l="l" t="t" r="r" b="b"/>
            <a:pathLst>
              <a:path w="1675183" h="831310">
                <a:moveTo>
                  <a:pt x="0" y="0"/>
                </a:moveTo>
                <a:lnTo>
                  <a:pt x="1675183" y="0"/>
                </a:lnTo>
                <a:lnTo>
                  <a:pt x="1675183" y="831309"/>
                </a:lnTo>
                <a:lnTo>
                  <a:pt x="0" y="83130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9" name="Freeform 9"/>
          <p:cNvSpPr/>
          <p:nvPr/>
        </p:nvSpPr>
        <p:spPr>
          <a:xfrm rot="1707239" flipH="1" flipV="1">
            <a:off x="6064753" y="2118368"/>
            <a:ext cx="1675183" cy="831310"/>
          </a:xfrm>
          <a:custGeom>
            <a:avLst/>
            <a:gdLst/>
            <a:ahLst/>
            <a:cxnLst/>
            <a:rect l="l" t="t" r="r" b="b"/>
            <a:pathLst>
              <a:path w="1675183" h="831310">
                <a:moveTo>
                  <a:pt x="1675184" y="831309"/>
                </a:moveTo>
                <a:lnTo>
                  <a:pt x="0" y="831309"/>
                </a:lnTo>
                <a:lnTo>
                  <a:pt x="0" y="0"/>
                </a:lnTo>
                <a:lnTo>
                  <a:pt x="1675184" y="0"/>
                </a:lnTo>
                <a:lnTo>
                  <a:pt x="1675184" y="831309"/>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TextBox 10"/>
          <p:cNvSpPr txBox="1"/>
          <p:nvPr/>
        </p:nvSpPr>
        <p:spPr>
          <a:xfrm>
            <a:off x="6082490" y="3692322"/>
            <a:ext cx="5935366" cy="2097024"/>
          </a:xfrm>
          <a:prstGeom prst="rect">
            <a:avLst/>
          </a:prstGeom>
        </p:spPr>
        <p:txBody>
          <a:bodyPr lIns="0" tIns="0" rIns="0" bIns="0" rtlCol="0" anchor="t">
            <a:spAutoFit/>
          </a:bodyPr>
          <a:lstStyle/>
          <a:p>
            <a:pPr algn="ctr">
              <a:lnSpc>
                <a:spcPts val="8071"/>
              </a:lnSpc>
            </a:pPr>
            <a:r>
              <a:rPr lang="en-US" sz="8236" spc="-485">
                <a:solidFill>
                  <a:srgbClr val="FFFFFF"/>
                </a:solidFill>
                <a:latin typeface="Montserrat Ultra-Bold Italics"/>
              </a:rPr>
              <a:t>MARKET ANALYSIS</a:t>
            </a:r>
          </a:p>
        </p:txBody>
      </p:sp>
      <p:sp>
        <p:nvSpPr>
          <p:cNvPr id="11" name="TextBox 11"/>
          <p:cNvSpPr txBox="1"/>
          <p:nvPr/>
        </p:nvSpPr>
        <p:spPr>
          <a:xfrm>
            <a:off x="1483108" y="1870447"/>
            <a:ext cx="3824986" cy="3557705"/>
          </a:xfrm>
          <a:prstGeom prst="rect">
            <a:avLst/>
          </a:prstGeom>
        </p:spPr>
        <p:txBody>
          <a:bodyPr lIns="0" tIns="0" rIns="0" bIns="0" rtlCol="0" anchor="t">
            <a:spAutoFit/>
          </a:bodyPr>
          <a:lstStyle/>
          <a:p>
            <a:pPr marL="539749" lvl="1" indent="-269875" algn="ctr">
              <a:lnSpc>
                <a:spcPts val="3499"/>
              </a:lnSpc>
              <a:buFont typeface="Arial"/>
              <a:buChar char="•"/>
            </a:pPr>
            <a:r>
              <a:rPr lang="en-US" sz="2499" spc="49" dirty="0">
                <a:solidFill>
                  <a:srgbClr val="212423"/>
                </a:solidFill>
                <a:latin typeface="Montserrat"/>
              </a:rPr>
              <a:t>Increased Digitalization</a:t>
            </a:r>
          </a:p>
          <a:p>
            <a:pPr marL="539749" lvl="1" indent="-269875" algn="ctr">
              <a:lnSpc>
                <a:spcPts val="3499"/>
              </a:lnSpc>
              <a:buFont typeface="Arial"/>
              <a:buChar char="•"/>
            </a:pPr>
            <a:r>
              <a:rPr lang="en-US" sz="2499" spc="49" dirty="0">
                <a:solidFill>
                  <a:srgbClr val="212423"/>
                </a:solidFill>
                <a:latin typeface="Montserrat"/>
              </a:rPr>
              <a:t>Change in consumer </a:t>
            </a:r>
            <a:r>
              <a:rPr lang="en-US" sz="2499" spc="49" dirty="0" err="1">
                <a:solidFill>
                  <a:srgbClr val="212423"/>
                </a:solidFill>
                <a:latin typeface="Montserrat"/>
              </a:rPr>
              <a:t>behaviour</a:t>
            </a:r>
            <a:endParaRPr lang="en-US" sz="2499" spc="49" dirty="0">
              <a:solidFill>
                <a:srgbClr val="212423"/>
              </a:solidFill>
              <a:latin typeface="Montserrat"/>
            </a:endParaRPr>
          </a:p>
          <a:p>
            <a:pPr marL="539749" lvl="1" indent="-269875" algn="ctr">
              <a:lnSpc>
                <a:spcPts val="3499"/>
              </a:lnSpc>
              <a:buFont typeface="Arial"/>
              <a:buChar char="•"/>
            </a:pPr>
            <a:r>
              <a:rPr lang="en-US" sz="2499" spc="49" dirty="0">
                <a:solidFill>
                  <a:srgbClr val="212423"/>
                </a:solidFill>
                <a:latin typeface="Montserrat"/>
              </a:rPr>
              <a:t>Competition</a:t>
            </a:r>
          </a:p>
          <a:p>
            <a:pPr marL="539749" lvl="1" indent="-269875" algn="ctr">
              <a:lnSpc>
                <a:spcPts val="3499"/>
              </a:lnSpc>
              <a:buFont typeface="Arial"/>
              <a:buChar char="•"/>
            </a:pPr>
            <a:r>
              <a:rPr lang="en-US" sz="2499" spc="49" dirty="0">
                <a:solidFill>
                  <a:srgbClr val="212423"/>
                </a:solidFill>
                <a:latin typeface="Montserrat"/>
              </a:rPr>
              <a:t>High Street Market Collapse</a:t>
            </a:r>
          </a:p>
        </p:txBody>
      </p:sp>
      <p:sp>
        <p:nvSpPr>
          <p:cNvPr id="12" name="TextBox 12"/>
          <p:cNvSpPr txBox="1"/>
          <p:nvPr/>
        </p:nvSpPr>
        <p:spPr>
          <a:xfrm>
            <a:off x="13359112" y="5498267"/>
            <a:ext cx="3824986" cy="4006546"/>
          </a:xfrm>
          <a:prstGeom prst="rect">
            <a:avLst/>
          </a:prstGeom>
        </p:spPr>
        <p:txBody>
          <a:bodyPr lIns="0" tIns="0" rIns="0" bIns="0" rtlCol="0" anchor="t">
            <a:spAutoFit/>
          </a:bodyPr>
          <a:lstStyle/>
          <a:p>
            <a:pPr marL="539749" lvl="1" indent="-269875" algn="ctr">
              <a:lnSpc>
                <a:spcPts val="3499"/>
              </a:lnSpc>
              <a:buFont typeface="Arial"/>
              <a:buChar char="•"/>
            </a:pPr>
            <a:r>
              <a:rPr lang="en-US" sz="2499" spc="49" dirty="0">
                <a:solidFill>
                  <a:srgbClr val="212423"/>
                </a:solidFill>
                <a:latin typeface="Montserrat"/>
              </a:rPr>
              <a:t>Online Infrastructure</a:t>
            </a:r>
          </a:p>
          <a:p>
            <a:pPr marL="539749" lvl="1" indent="-269875" algn="ctr">
              <a:lnSpc>
                <a:spcPts val="3499"/>
              </a:lnSpc>
              <a:buFont typeface="Arial"/>
              <a:buChar char="•"/>
            </a:pPr>
            <a:r>
              <a:rPr lang="en-US" sz="2499" spc="49" dirty="0">
                <a:solidFill>
                  <a:srgbClr val="212423"/>
                </a:solidFill>
                <a:latin typeface="Montserrat"/>
              </a:rPr>
              <a:t>Extensive Product Portfolio</a:t>
            </a:r>
          </a:p>
          <a:p>
            <a:pPr marL="539749" lvl="1" indent="-269875" algn="ctr">
              <a:lnSpc>
                <a:spcPts val="3499"/>
              </a:lnSpc>
              <a:buFont typeface="Arial"/>
              <a:buChar char="•"/>
            </a:pPr>
            <a:r>
              <a:rPr lang="en-US" sz="2499" spc="49" dirty="0">
                <a:solidFill>
                  <a:srgbClr val="212423"/>
                </a:solidFill>
                <a:latin typeface="Montserrat"/>
              </a:rPr>
              <a:t>Effective Distribution Network</a:t>
            </a:r>
          </a:p>
          <a:p>
            <a:pPr marL="539749" lvl="1" indent="-269875" algn="ctr">
              <a:lnSpc>
                <a:spcPts val="3499"/>
              </a:lnSpc>
              <a:buFont typeface="Arial"/>
              <a:buChar char="•"/>
            </a:pPr>
            <a:r>
              <a:rPr lang="en-US" sz="2499" spc="49" dirty="0">
                <a:solidFill>
                  <a:srgbClr val="212423"/>
                </a:solidFill>
                <a:latin typeface="Montserrat"/>
              </a:rPr>
              <a:t>High Consumer Loyalty</a:t>
            </a:r>
          </a:p>
        </p:txBody>
      </p:sp>
      <p:sp>
        <p:nvSpPr>
          <p:cNvPr id="13" name="TextBox 13"/>
          <p:cNvSpPr txBox="1"/>
          <p:nvPr/>
        </p:nvSpPr>
        <p:spPr>
          <a:xfrm>
            <a:off x="1646003" y="1000125"/>
            <a:ext cx="3499197" cy="467467"/>
          </a:xfrm>
          <a:prstGeom prst="rect">
            <a:avLst/>
          </a:prstGeom>
        </p:spPr>
        <p:txBody>
          <a:bodyPr lIns="0" tIns="0" rIns="0" bIns="0" rtlCol="0" anchor="t">
            <a:spAutoFit/>
          </a:bodyPr>
          <a:lstStyle/>
          <a:p>
            <a:pPr algn="ctr">
              <a:lnSpc>
                <a:spcPts val="3824"/>
              </a:lnSpc>
            </a:pPr>
            <a:r>
              <a:rPr lang="en-US" sz="2941" spc="58">
                <a:solidFill>
                  <a:srgbClr val="FFFFFF"/>
                </a:solidFill>
                <a:latin typeface="Montserrat Ultra-Bold"/>
              </a:rPr>
              <a:t>External Factors</a:t>
            </a:r>
          </a:p>
        </p:txBody>
      </p:sp>
      <p:sp>
        <p:nvSpPr>
          <p:cNvPr id="14" name="TextBox 14"/>
          <p:cNvSpPr txBox="1"/>
          <p:nvPr/>
        </p:nvSpPr>
        <p:spPr>
          <a:xfrm>
            <a:off x="13359112" y="4802441"/>
            <a:ext cx="3824986" cy="467467"/>
          </a:xfrm>
          <a:prstGeom prst="rect">
            <a:avLst/>
          </a:prstGeom>
        </p:spPr>
        <p:txBody>
          <a:bodyPr lIns="0" tIns="0" rIns="0" bIns="0" rtlCol="0" anchor="t">
            <a:spAutoFit/>
          </a:bodyPr>
          <a:lstStyle/>
          <a:p>
            <a:pPr algn="ctr">
              <a:lnSpc>
                <a:spcPts val="3824"/>
              </a:lnSpc>
            </a:pPr>
            <a:r>
              <a:rPr lang="en-US" sz="2941" spc="58">
                <a:solidFill>
                  <a:srgbClr val="FFFFFF"/>
                </a:solidFill>
                <a:latin typeface="Montserrat Ultra-Bold"/>
              </a:rPr>
              <a:t>Internal Factors</a:t>
            </a:r>
          </a:p>
        </p:txBody>
      </p:sp>
      <p:sp>
        <p:nvSpPr>
          <p:cNvPr id="15" name="TextBox 15"/>
          <p:cNvSpPr txBox="1"/>
          <p:nvPr/>
        </p:nvSpPr>
        <p:spPr>
          <a:xfrm>
            <a:off x="203746" y="7246719"/>
            <a:ext cx="9876711" cy="4847481"/>
          </a:xfrm>
          <a:prstGeom prst="rect">
            <a:avLst/>
          </a:prstGeom>
        </p:spPr>
        <p:txBody>
          <a:bodyPr lIns="0" tIns="0" rIns="0" bIns="0" rtlCol="0" anchor="t">
            <a:spAutoFit/>
          </a:bodyPr>
          <a:lstStyle/>
          <a:p>
            <a:pPr algn="ctr">
              <a:lnSpc>
                <a:spcPts val="5167"/>
              </a:lnSpc>
            </a:pPr>
            <a:r>
              <a:rPr lang="en-US" sz="3399" dirty="0">
                <a:solidFill>
                  <a:srgbClr val="FFFFFF"/>
                </a:solidFill>
                <a:latin typeface="Canva Sans"/>
              </a:rPr>
              <a:t>Notes</a:t>
            </a:r>
          </a:p>
          <a:p>
            <a:pPr>
              <a:lnSpc>
                <a:spcPts val="1672"/>
              </a:lnSpc>
            </a:pPr>
            <a:r>
              <a:rPr lang="en-US" sz="1100" dirty="0">
                <a:solidFill>
                  <a:srgbClr val="FFFFFF"/>
                </a:solidFill>
                <a:latin typeface="Arial"/>
              </a:rPr>
              <a:t>External Factors: The rise in online trends subsequent to the COVID-19 pandemic has significantly bolstered the Amazon enterprise, resulting in a notable upsurge in online purchasing and the proliferation of e-commerce platforms such as Covid 19. The purchasing behavior of consumers has undergone a shift, with a greater inclination towards online buying. This shift can be attributed to factors such as the convenience it offers, concerns regarding safety, and the preference for contactless transactions. Amazon adjusted its strategies in accordance with these preferences. The decline of traditional brick-and-mortar retail establishments has concurrently precipitated the emergence and transformation of online commercial platforms such as Amazon </a:t>
            </a:r>
            <a:r>
              <a:rPr lang="es-ES" sz="1100" dirty="0">
                <a:solidFill>
                  <a:srgbClr val="FFFFFF"/>
                </a:solidFill>
                <a:latin typeface="Arial"/>
              </a:rPr>
              <a:t>(Higueras-Castillo, Liébana-Cabanillas et al. 2023)</a:t>
            </a:r>
            <a:r>
              <a:rPr lang="en-US" sz="1100" dirty="0">
                <a:solidFill>
                  <a:srgbClr val="FFFFFF"/>
                </a:solidFill>
                <a:latin typeface="Arial"/>
              </a:rPr>
              <a:t>. </a:t>
            </a:r>
          </a:p>
          <a:p>
            <a:pPr algn="ctr">
              <a:lnSpc>
                <a:spcPts val="1672"/>
              </a:lnSpc>
            </a:pPr>
            <a:r>
              <a:rPr lang="en-US" sz="1100" dirty="0">
                <a:solidFill>
                  <a:srgbClr val="FFFFFF"/>
                </a:solidFill>
                <a:latin typeface="Arial"/>
              </a:rPr>
              <a:t>internal factors:  Amazon possesses a robust online infrastructure that is widely acknowledged for its efficacy and user-centric approach. This infrastructure facilitates a streamlined shopping experience for its customers, thereby contributing to a highly competitive marketplace. Amazon's extensive portfolio enables it to effectively address market dynamics and meet customer preferences, thereby attracting a substantial customer base. Amazon has developed an efficient distribution network that prioritizes timely delivery, a critical factor in ensuring customer satisfaction and loyalty.</a:t>
            </a:r>
          </a:p>
          <a:p>
            <a:pPr algn="ctr">
              <a:lnSpc>
                <a:spcPts val="5167"/>
              </a:lnSpc>
            </a:pPr>
            <a:endParaRPr lang="en-US" sz="1100" dirty="0">
              <a:solidFill>
                <a:srgbClr val="FFFFFF"/>
              </a:solidFill>
              <a:latin typeface="Arial"/>
            </a:endParaRPr>
          </a:p>
          <a:p>
            <a:pPr algn="ctr">
              <a:lnSpc>
                <a:spcPts val="5167"/>
              </a:lnSpc>
            </a:pPr>
            <a:endParaRPr lang="en-US" sz="1100" dirty="0">
              <a:solidFill>
                <a:srgbClr val="FFFFFF"/>
              </a:solidFill>
              <a:latin typeface="Arial"/>
            </a:endParaRPr>
          </a:p>
          <a:p>
            <a:pPr algn="ctr">
              <a:lnSpc>
                <a:spcPts val="5167"/>
              </a:lnSpc>
            </a:pPr>
            <a:endParaRPr lang="en-US" sz="1100" dirty="0">
              <a:solidFill>
                <a:srgbClr val="FFFFFF"/>
              </a:solidFill>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3" name="Freeform 3"/>
          <p:cNvSpPr/>
          <p:nvPr/>
        </p:nvSpPr>
        <p:spPr>
          <a:xfrm>
            <a:off x="15937842" y="8598490"/>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AutoShape 4"/>
          <p:cNvSpPr/>
          <p:nvPr/>
        </p:nvSpPr>
        <p:spPr>
          <a:xfrm>
            <a:off x="1028700" y="9591065"/>
            <a:ext cx="16230600" cy="1351653"/>
          </a:xfrm>
          <a:prstGeom prst="rect">
            <a:avLst/>
          </a:prstGeom>
          <a:solidFill>
            <a:srgbClr val="213559"/>
          </a:solidFill>
        </p:spPr>
      </p:sp>
      <p:sp>
        <p:nvSpPr>
          <p:cNvPr id="5" name="AutoShape 5"/>
          <p:cNvSpPr/>
          <p:nvPr/>
        </p:nvSpPr>
        <p:spPr>
          <a:xfrm>
            <a:off x="1028700" y="-675827"/>
            <a:ext cx="16230600" cy="1351653"/>
          </a:xfrm>
          <a:prstGeom prst="rect">
            <a:avLst/>
          </a:prstGeom>
          <a:solidFill>
            <a:srgbClr val="213559"/>
          </a:solidFill>
        </p:spPr>
      </p:sp>
      <p:sp>
        <p:nvSpPr>
          <p:cNvPr id="6" name="Freeform 6"/>
          <p:cNvSpPr/>
          <p:nvPr/>
        </p:nvSpPr>
        <p:spPr>
          <a:xfrm>
            <a:off x="9560996" y="1448285"/>
            <a:ext cx="8885930" cy="4914415"/>
          </a:xfrm>
          <a:custGeom>
            <a:avLst/>
            <a:gdLst/>
            <a:ahLst/>
            <a:cxnLst/>
            <a:rect l="l" t="t" r="r" b="b"/>
            <a:pathLst>
              <a:path w="8885930" h="4297559">
                <a:moveTo>
                  <a:pt x="0" y="0"/>
                </a:moveTo>
                <a:lnTo>
                  <a:pt x="8885930" y="0"/>
                </a:lnTo>
                <a:lnTo>
                  <a:pt x="8885930" y="4297558"/>
                </a:lnTo>
                <a:lnTo>
                  <a:pt x="0" y="42975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TextBox 7"/>
          <p:cNvSpPr txBox="1"/>
          <p:nvPr/>
        </p:nvSpPr>
        <p:spPr>
          <a:xfrm>
            <a:off x="469231" y="1228725"/>
            <a:ext cx="8853864" cy="2622794"/>
          </a:xfrm>
          <a:prstGeom prst="rect">
            <a:avLst/>
          </a:prstGeom>
        </p:spPr>
        <p:txBody>
          <a:bodyPr lIns="0" tIns="0" rIns="0" bIns="0" rtlCol="0" anchor="t">
            <a:spAutoFit/>
          </a:bodyPr>
          <a:lstStyle/>
          <a:p>
            <a:pPr>
              <a:lnSpc>
                <a:spcPts val="6801"/>
              </a:lnSpc>
            </a:pPr>
            <a:r>
              <a:rPr lang="en-US" sz="6940" spc="-409">
                <a:solidFill>
                  <a:srgbClr val="263F6B"/>
                </a:solidFill>
                <a:latin typeface="Montserrat Ultra-Bold Italics"/>
              </a:rPr>
              <a:t>FACTORS CONTRIBUTING TO MARKET FAILURE</a:t>
            </a:r>
          </a:p>
        </p:txBody>
      </p:sp>
      <p:sp>
        <p:nvSpPr>
          <p:cNvPr id="8" name="TextBox 8"/>
          <p:cNvSpPr txBox="1"/>
          <p:nvPr/>
        </p:nvSpPr>
        <p:spPr>
          <a:xfrm>
            <a:off x="14144017" y="1831165"/>
            <a:ext cx="3326970" cy="791050"/>
          </a:xfrm>
          <a:prstGeom prst="rect">
            <a:avLst/>
          </a:prstGeom>
        </p:spPr>
        <p:txBody>
          <a:bodyPr wrap="square" lIns="0" tIns="0" rIns="0" bIns="0" rtlCol="0" anchor="t">
            <a:spAutoFit/>
          </a:bodyPr>
          <a:lstStyle/>
          <a:p>
            <a:pPr algn="ctr">
              <a:lnSpc>
                <a:spcPts val="3220"/>
              </a:lnSpc>
              <a:spcBef>
                <a:spcPct val="0"/>
              </a:spcBef>
            </a:pPr>
            <a:r>
              <a:rPr lang="en-US" sz="2300" spc="46" dirty="0">
                <a:solidFill>
                  <a:srgbClr val="FFFFFF"/>
                </a:solidFill>
                <a:latin typeface="Montserrat"/>
              </a:rPr>
              <a:t>Supply chain distribution</a:t>
            </a:r>
          </a:p>
        </p:txBody>
      </p:sp>
      <p:sp>
        <p:nvSpPr>
          <p:cNvPr id="9" name="TextBox 9"/>
          <p:cNvSpPr txBox="1"/>
          <p:nvPr/>
        </p:nvSpPr>
        <p:spPr>
          <a:xfrm>
            <a:off x="14290115" y="3473921"/>
            <a:ext cx="3997885" cy="755195"/>
          </a:xfrm>
          <a:prstGeom prst="rect">
            <a:avLst/>
          </a:prstGeom>
        </p:spPr>
        <p:txBody>
          <a:bodyPr lIns="0" tIns="0" rIns="0" bIns="0" rtlCol="0" anchor="t">
            <a:spAutoFit/>
          </a:bodyPr>
          <a:lstStyle/>
          <a:p>
            <a:pPr algn="ctr">
              <a:lnSpc>
                <a:spcPts val="3000"/>
              </a:lnSpc>
              <a:spcBef>
                <a:spcPct val="0"/>
              </a:spcBef>
            </a:pPr>
            <a:r>
              <a:rPr lang="en-US" sz="2142" spc="42" dirty="0">
                <a:solidFill>
                  <a:srgbClr val="FFFFFF"/>
                </a:solidFill>
                <a:latin typeface="Montserrat"/>
              </a:rPr>
              <a:t>Cyber Threats and Data Breaches</a:t>
            </a:r>
          </a:p>
        </p:txBody>
      </p:sp>
      <p:sp>
        <p:nvSpPr>
          <p:cNvPr id="10" name="TextBox 10"/>
          <p:cNvSpPr txBox="1"/>
          <p:nvPr/>
        </p:nvSpPr>
        <p:spPr>
          <a:xfrm>
            <a:off x="14144017" y="5367028"/>
            <a:ext cx="3488531" cy="372745"/>
          </a:xfrm>
          <a:prstGeom prst="rect">
            <a:avLst/>
          </a:prstGeom>
        </p:spPr>
        <p:txBody>
          <a:bodyPr lIns="0" tIns="0" rIns="0" bIns="0" rtlCol="0" anchor="t">
            <a:spAutoFit/>
          </a:bodyPr>
          <a:lstStyle/>
          <a:p>
            <a:pPr algn="ctr">
              <a:lnSpc>
                <a:spcPts val="3080"/>
              </a:lnSpc>
              <a:spcBef>
                <a:spcPct val="0"/>
              </a:spcBef>
            </a:pPr>
            <a:r>
              <a:rPr lang="en-US" sz="2200" spc="44" dirty="0">
                <a:solidFill>
                  <a:srgbClr val="FFFFFF"/>
                </a:solidFill>
                <a:latin typeface="Montserrat"/>
              </a:rPr>
              <a:t>High Regulatory Market</a:t>
            </a:r>
          </a:p>
        </p:txBody>
      </p:sp>
      <p:sp>
        <p:nvSpPr>
          <p:cNvPr id="11" name="TextBox 11"/>
          <p:cNvSpPr txBox="1"/>
          <p:nvPr/>
        </p:nvSpPr>
        <p:spPr>
          <a:xfrm>
            <a:off x="9397788" y="3164973"/>
            <a:ext cx="4368271" cy="1180465"/>
          </a:xfrm>
          <a:prstGeom prst="rect">
            <a:avLst/>
          </a:prstGeom>
        </p:spPr>
        <p:txBody>
          <a:bodyPr lIns="0" tIns="0" rIns="0" bIns="0" rtlCol="0" anchor="t">
            <a:spAutoFit/>
          </a:bodyPr>
          <a:lstStyle/>
          <a:p>
            <a:pPr algn="ctr">
              <a:lnSpc>
                <a:spcPts val="4759"/>
              </a:lnSpc>
            </a:pPr>
            <a:r>
              <a:rPr lang="en-US" sz="3399">
                <a:solidFill>
                  <a:srgbClr val="FFFFFF"/>
                </a:solidFill>
                <a:latin typeface="Canva Sans Bold"/>
              </a:rPr>
              <a:t>Amazon Market Factor</a:t>
            </a:r>
          </a:p>
        </p:txBody>
      </p:sp>
      <p:sp>
        <p:nvSpPr>
          <p:cNvPr id="12" name="TextBox 12"/>
          <p:cNvSpPr txBox="1"/>
          <p:nvPr/>
        </p:nvSpPr>
        <p:spPr>
          <a:xfrm>
            <a:off x="146219" y="6089366"/>
            <a:ext cx="9499886" cy="1543685"/>
          </a:xfrm>
          <a:prstGeom prst="rect">
            <a:avLst/>
          </a:prstGeom>
        </p:spPr>
        <p:txBody>
          <a:bodyPr lIns="0" tIns="0" rIns="0" bIns="0" rtlCol="0" anchor="t">
            <a:spAutoFit/>
          </a:bodyPr>
          <a:lstStyle/>
          <a:p>
            <a:pPr algn="ctr">
              <a:lnSpc>
                <a:spcPts val="1540"/>
              </a:lnSpc>
            </a:pPr>
            <a:r>
              <a:rPr lang="en-US" sz="1100" dirty="0">
                <a:solidFill>
                  <a:srgbClr val="000000"/>
                </a:solidFill>
                <a:latin typeface="Arial Bold"/>
              </a:rPr>
              <a:t>Notes</a:t>
            </a:r>
            <a:r>
              <a:rPr lang="en-US" sz="1100" dirty="0">
                <a:solidFill>
                  <a:srgbClr val="000000"/>
                </a:solidFill>
                <a:latin typeface="Arial"/>
              </a:rPr>
              <a:t>: The e-commerce industry is </a:t>
            </a:r>
            <a:r>
              <a:rPr lang="en-US" sz="1100" dirty="0" err="1">
                <a:solidFill>
                  <a:srgbClr val="000000"/>
                </a:solidFill>
                <a:latin typeface="Arial"/>
              </a:rPr>
              <a:t>characterised</a:t>
            </a:r>
            <a:r>
              <a:rPr lang="en-US" sz="1100" dirty="0">
                <a:solidFill>
                  <a:srgbClr val="000000"/>
                </a:solidFill>
                <a:latin typeface="Arial"/>
              </a:rPr>
              <a:t> by intense competition, posing a formidable challenge for Amazon. In order to sustain its market standing, the company must consistently engage in innovation and enhance customer experiences, thereby maintaining a competitive edge over its rivals. The presence of regulatory challenges presents a significant risk to both the reputation and operational aspects of Amazon. Achieving compliance with the adverse regulatory frameworks of various regions poses significant challenges. Failure to adhere to these regulations may lead to financial penalties, legal conflicts, and damage to one's reputation (Khan 2017). The occurrence of supply chain disruptions, such as those brought about by the Covid-19 pandemic, can exert a substantial influence on business operations. Timely delivery is a crucial factor in this particular industry, as it directly contributes to customer satisfaction. The implementation of efficient supply chain management </a:t>
            </a:r>
            <a:r>
              <a:rPr lang="en-US" sz="1100" dirty="0" err="1">
                <a:solidFill>
                  <a:srgbClr val="000000"/>
                </a:solidFill>
                <a:latin typeface="Arial"/>
              </a:rPr>
              <a:t>practises</a:t>
            </a:r>
            <a:r>
              <a:rPr lang="en-US" sz="1100" dirty="0">
                <a:solidFill>
                  <a:srgbClr val="000000"/>
                </a:solidFill>
                <a:latin typeface="Arial"/>
              </a:rPr>
              <a:t>, which encompass diversification and contingency planning, is imperative in order to effectively mitigate these risks.  while cyber threats and </a:t>
            </a:r>
            <a:r>
              <a:rPr lang="en-US" sz="1100" dirty="0" err="1">
                <a:solidFill>
                  <a:srgbClr val="000000"/>
                </a:solidFill>
                <a:latin typeface="Arial"/>
              </a:rPr>
              <a:t>securyt</a:t>
            </a:r>
            <a:r>
              <a:rPr lang="en-US" sz="1100" dirty="0">
                <a:solidFill>
                  <a:srgbClr val="000000"/>
                </a:solidFill>
                <a:latin typeface="Arial"/>
              </a:rPr>
              <a:t>  breaches poses a major threat.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3" name="Freeform 3"/>
          <p:cNvSpPr/>
          <p:nvPr/>
        </p:nvSpPr>
        <p:spPr>
          <a:xfrm>
            <a:off x="1297214" y="-726996"/>
            <a:ext cx="11740992" cy="11740992"/>
          </a:xfrm>
          <a:custGeom>
            <a:avLst/>
            <a:gdLst/>
            <a:ahLst/>
            <a:cxnLst/>
            <a:rect l="l" t="t" r="r" b="b"/>
            <a:pathLst>
              <a:path w="11740992" h="11740992">
                <a:moveTo>
                  <a:pt x="0" y="0"/>
                </a:moveTo>
                <a:lnTo>
                  <a:pt x="11740992" y="0"/>
                </a:lnTo>
                <a:lnTo>
                  <a:pt x="11740992" y="11740992"/>
                </a:lnTo>
                <a:lnTo>
                  <a:pt x="0" y="11740992"/>
                </a:lnTo>
                <a:lnTo>
                  <a:pt x="0" y="0"/>
                </a:lnTo>
                <a:close/>
              </a:path>
            </a:pathLst>
          </a:custGeom>
          <a:blipFill>
            <a:blip r:embed="rId2">
              <a:alphaModFix amt="50000"/>
              <a:extLst>
                <a:ext uri="{96DAC541-7B7A-43D3-8B79-37D633B846F1}">
                  <asvg:svgBlip xmlns:asvg="http://schemas.microsoft.com/office/drawing/2016/SVG/main" r:embed="rId3"/>
                </a:ext>
              </a:extLst>
            </a:blip>
            <a:stretch>
              <a:fillRect/>
            </a:stretch>
          </a:blipFill>
        </p:spPr>
      </p:sp>
      <p:sp>
        <p:nvSpPr>
          <p:cNvPr id="4" name="AutoShape 4"/>
          <p:cNvSpPr/>
          <p:nvPr/>
        </p:nvSpPr>
        <p:spPr>
          <a:xfrm>
            <a:off x="2041187" y="498595"/>
            <a:ext cx="16230600" cy="9055797"/>
          </a:xfrm>
          <a:prstGeom prst="rect">
            <a:avLst/>
          </a:prstGeom>
          <a:solidFill>
            <a:srgbClr val="213559"/>
          </a:solidFill>
        </p:spPr>
      </p:sp>
      <p:grpSp>
        <p:nvGrpSpPr>
          <p:cNvPr id="5" name="Group 5"/>
          <p:cNvGrpSpPr/>
          <p:nvPr/>
        </p:nvGrpSpPr>
        <p:grpSpPr>
          <a:xfrm>
            <a:off x="-330479" y="-247859"/>
            <a:ext cx="8456256" cy="10782718"/>
            <a:chOff x="0" y="0"/>
            <a:chExt cx="11275007" cy="14376958"/>
          </a:xfrm>
        </p:grpSpPr>
        <p:pic>
          <p:nvPicPr>
            <p:cNvPr id="6" name="Picture 6"/>
            <p:cNvPicPr>
              <a:picLocks noChangeAspect="1"/>
            </p:cNvPicPr>
            <p:nvPr/>
          </p:nvPicPr>
          <p:blipFill>
            <a:blip r:embed="rId4"/>
            <a:srcRect l="23874" r="23874"/>
            <a:stretch>
              <a:fillRect/>
            </a:stretch>
          </p:blipFill>
          <p:spPr>
            <a:xfrm>
              <a:off x="0" y="0"/>
              <a:ext cx="11275007" cy="14376958"/>
            </a:xfrm>
            <a:prstGeom prst="rect">
              <a:avLst/>
            </a:prstGeom>
          </p:spPr>
        </p:pic>
      </p:grpSp>
      <p:sp>
        <p:nvSpPr>
          <p:cNvPr id="7" name="Freeform 7"/>
          <p:cNvSpPr/>
          <p:nvPr/>
        </p:nvSpPr>
        <p:spPr>
          <a:xfrm>
            <a:off x="16099257" y="8907746"/>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TextBox 9"/>
          <p:cNvSpPr txBox="1"/>
          <p:nvPr/>
        </p:nvSpPr>
        <p:spPr>
          <a:xfrm>
            <a:off x="8125777" y="1463797"/>
            <a:ext cx="9133523" cy="761585"/>
          </a:xfrm>
          <a:prstGeom prst="rect">
            <a:avLst/>
          </a:prstGeom>
        </p:spPr>
        <p:txBody>
          <a:bodyPr lIns="0" tIns="0" rIns="0" bIns="0" rtlCol="0" anchor="t">
            <a:spAutoFit/>
          </a:bodyPr>
          <a:lstStyle/>
          <a:p>
            <a:pPr algn="just">
              <a:lnSpc>
                <a:spcPts val="5664"/>
              </a:lnSpc>
            </a:pPr>
            <a:r>
              <a:rPr lang="en-US" sz="5780" spc="-341">
                <a:solidFill>
                  <a:srgbClr val="FFFFFF"/>
                </a:solidFill>
                <a:latin typeface="Montserrat Ultra-Bold Italics"/>
              </a:rPr>
              <a:t>RESOURCE ALLOCATION</a:t>
            </a:r>
          </a:p>
        </p:txBody>
      </p:sp>
      <p:sp>
        <p:nvSpPr>
          <p:cNvPr id="10" name="TextBox 10"/>
          <p:cNvSpPr txBox="1"/>
          <p:nvPr/>
        </p:nvSpPr>
        <p:spPr>
          <a:xfrm>
            <a:off x="8716625" y="2292819"/>
            <a:ext cx="7019729" cy="2733675"/>
          </a:xfrm>
          <a:prstGeom prst="rect">
            <a:avLst/>
          </a:prstGeom>
        </p:spPr>
        <p:txBody>
          <a:bodyPr lIns="0" tIns="0" rIns="0" bIns="0" rtlCol="0" anchor="t">
            <a:spAutoFit/>
          </a:bodyPr>
          <a:lstStyle/>
          <a:p>
            <a:pPr marL="539749" lvl="1" indent="-269875">
              <a:lnSpc>
                <a:spcPts val="5624"/>
              </a:lnSpc>
              <a:buFont typeface="Arial"/>
              <a:buChar char="•"/>
            </a:pPr>
            <a:r>
              <a:rPr lang="en-US" sz="2499" spc="49">
                <a:solidFill>
                  <a:srgbClr val="FFFFFF"/>
                </a:solidFill>
                <a:latin typeface="Montserrat"/>
              </a:rPr>
              <a:t>Strengthening digital infrastructure</a:t>
            </a:r>
          </a:p>
          <a:p>
            <a:pPr marL="539749" lvl="1" indent="-269875">
              <a:lnSpc>
                <a:spcPts val="5624"/>
              </a:lnSpc>
              <a:buFont typeface="Arial"/>
              <a:buChar char="•"/>
            </a:pPr>
            <a:r>
              <a:rPr lang="en-US" sz="2499" spc="49">
                <a:solidFill>
                  <a:srgbClr val="FFFFFF"/>
                </a:solidFill>
                <a:latin typeface="Montserrat"/>
              </a:rPr>
              <a:t>Investment in AI and automation</a:t>
            </a:r>
          </a:p>
          <a:p>
            <a:pPr marL="539749" lvl="1" indent="-269875">
              <a:lnSpc>
                <a:spcPts val="5624"/>
              </a:lnSpc>
              <a:buFont typeface="Arial"/>
              <a:buChar char="•"/>
            </a:pPr>
            <a:r>
              <a:rPr lang="en-US" sz="2499" spc="49">
                <a:solidFill>
                  <a:srgbClr val="FFFFFF"/>
                </a:solidFill>
                <a:latin typeface="Montserrat"/>
              </a:rPr>
              <a:t>Green energy projects</a:t>
            </a:r>
          </a:p>
          <a:p>
            <a:pPr marL="539749" lvl="1" indent="-269875">
              <a:lnSpc>
                <a:spcPts val="5624"/>
              </a:lnSpc>
              <a:buFont typeface="Arial"/>
              <a:buChar char="•"/>
            </a:pPr>
            <a:r>
              <a:rPr lang="en-US" sz="2499" spc="49">
                <a:solidFill>
                  <a:srgbClr val="FFFFFF"/>
                </a:solidFill>
                <a:latin typeface="Montserrat"/>
              </a:rPr>
              <a:t>Employee training and upskilling</a:t>
            </a:r>
          </a:p>
        </p:txBody>
      </p:sp>
      <p:sp>
        <p:nvSpPr>
          <p:cNvPr id="11" name="TextBox 11"/>
          <p:cNvSpPr txBox="1"/>
          <p:nvPr/>
        </p:nvSpPr>
        <p:spPr>
          <a:xfrm>
            <a:off x="8196333" y="5247951"/>
            <a:ext cx="9133523" cy="2885405"/>
          </a:xfrm>
          <a:prstGeom prst="rect">
            <a:avLst/>
          </a:prstGeom>
        </p:spPr>
        <p:txBody>
          <a:bodyPr lIns="0" tIns="0" rIns="0" bIns="0" rtlCol="0" anchor="t">
            <a:spAutoFit/>
          </a:bodyPr>
          <a:lstStyle/>
          <a:p>
            <a:pPr marL="237491" lvl="1" indent="-118745">
              <a:lnSpc>
                <a:spcPts val="2475"/>
              </a:lnSpc>
              <a:buFont typeface="Arial"/>
              <a:buChar char="•"/>
            </a:pPr>
            <a:r>
              <a:rPr lang="en-US" sz="1100" spc="22" dirty="0">
                <a:solidFill>
                  <a:srgbClr val="FFFFFF"/>
                </a:solidFill>
                <a:latin typeface="Arial Bold"/>
              </a:rPr>
              <a:t>Notes:</a:t>
            </a:r>
            <a:r>
              <a:rPr lang="en-US" sz="1100" spc="22" dirty="0">
                <a:solidFill>
                  <a:srgbClr val="FFFFFF"/>
                </a:solidFill>
                <a:latin typeface="Arial"/>
              </a:rPr>
              <a:t> Amazon should invest in its website, mobile apps, server capacity, and cybersecurity. The organization may strengthen its competitive advantage by ensuring a seamless and secure online shopping procedure for clients (Bal, Mohapatra et al. 2022).</a:t>
            </a:r>
          </a:p>
          <a:p>
            <a:pPr marL="237491" lvl="1" indent="-118745">
              <a:lnSpc>
                <a:spcPts val="2475"/>
              </a:lnSpc>
              <a:buFont typeface="Arial"/>
              <a:buChar char="•"/>
            </a:pPr>
            <a:r>
              <a:rPr lang="en-US" sz="1100" spc="22" dirty="0">
                <a:solidFill>
                  <a:srgbClr val="FFFFFF"/>
                </a:solidFill>
                <a:latin typeface="Arial"/>
              </a:rPr>
              <a:t>Amazon should use AI and automation to improve its investing plans. These technologies may boost operational efficiency, inventory management, and customer satisfaction. AI-based product recommendations and automated order fulfilment are examples.</a:t>
            </a:r>
          </a:p>
          <a:p>
            <a:pPr marL="237491" lvl="1" indent="-118745">
              <a:lnSpc>
                <a:spcPts val="2475"/>
              </a:lnSpc>
              <a:buFont typeface="Arial"/>
              <a:buChar char="•"/>
            </a:pPr>
            <a:r>
              <a:rPr lang="en-US" sz="1100" spc="22" dirty="0">
                <a:solidFill>
                  <a:srgbClr val="FFFFFF"/>
                </a:solidFill>
                <a:latin typeface="Arial"/>
              </a:rPr>
              <a:t>Amazon should invest in renewable energy to maintain its sustainability. Data centers and fulfilment Centre must use renewable energy and investigate sustainable packaging. These corporate social responsibility efforts help preserve the environment.</a:t>
            </a:r>
          </a:p>
          <a:p>
            <a:pPr marL="237491" lvl="1" indent="-118745">
              <a:lnSpc>
                <a:spcPts val="2475"/>
              </a:lnSpc>
              <a:buFont typeface="Arial"/>
              <a:buChar char="•"/>
            </a:pPr>
            <a:r>
              <a:rPr lang="en-US" sz="1100" spc="22" dirty="0">
                <a:solidFill>
                  <a:srgbClr val="FFFFFF"/>
                </a:solidFill>
                <a:latin typeface="Arial"/>
              </a:rPr>
              <a:t>Amazon's growth depends on staff training and upskilling. As the company environment evolves, it becomes essential to provide workers with opportunities to develop their skills and knowledge to adapt to new technologies, trends, and consumer expectations. This will help create a market-ready workforce (</a:t>
            </a:r>
            <a:r>
              <a:rPr lang="en-US" sz="1100" spc="22" dirty="0" err="1">
                <a:solidFill>
                  <a:srgbClr val="FFFFFF"/>
                </a:solidFill>
                <a:latin typeface="Arial"/>
              </a:rPr>
              <a:t>Laber</a:t>
            </a:r>
            <a:r>
              <a:rPr lang="en-US" sz="1100" spc="22" dirty="0">
                <a:solidFill>
                  <a:srgbClr val="FFFFFF"/>
                </a:solidFill>
                <a:latin typeface="Arial"/>
              </a:rPr>
              <a:t>, </a:t>
            </a:r>
            <a:r>
              <a:rPr lang="en-US" sz="1100" spc="22" dirty="0" err="1">
                <a:solidFill>
                  <a:srgbClr val="FFFFFF"/>
                </a:solidFill>
                <a:latin typeface="Arial"/>
              </a:rPr>
              <a:t>Thamma</a:t>
            </a:r>
            <a:r>
              <a:rPr lang="en-US" sz="1100" spc="22" dirty="0">
                <a:solidFill>
                  <a:srgbClr val="FFFFFF"/>
                </a:solidFill>
                <a:latin typeface="Arial"/>
              </a:rPr>
              <a:t> et al. 2020).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3" name="TextBox 3"/>
          <p:cNvSpPr txBox="1"/>
          <p:nvPr/>
        </p:nvSpPr>
        <p:spPr>
          <a:xfrm>
            <a:off x="3425429" y="615856"/>
            <a:ext cx="11948189" cy="978088"/>
          </a:xfrm>
          <a:prstGeom prst="rect">
            <a:avLst/>
          </a:prstGeom>
        </p:spPr>
        <p:txBody>
          <a:bodyPr lIns="0" tIns="0" rIns="0" bIns="0" rtlCol="0" anchor="t">
            <a:spAutoFit/>
          </a:bodyPr>
          <a:lstStyle/>
          <a:p>
            <a:pPr>
              <a:lnSpc>
                <a:spcPts val="7314"/>
              </a:lnSpc>
            </a:pPr>
            <a:r>
              <a:rPr lang="en-US" sz="7464" spc="-440">
                <a:solidFill>
                  <a:srgbClr val="263F6B"/>
                </a:solidFill>
                <a:latin typeface="Montserrat Ultra-Bold Italics"/>
              </a:rPr>
              <a:t>COMPETITVE STRATEGY</a:t>
            </a:r>
          </a:p>
        </p:txBody>
      </p:sp>
      <p:sp>
        <p:nvSpPr>
          <p:cNvPr id="4" name="TextBox 4"/>
          <p:cNvSpPr txBox="1"/>
          <p:nvPr/>
        </p:nvSpPr>
        <p:spPr>
          <a:xfrm>
            <a:off x="3148891" y="2014657"/>
            <a:ext cx="13285666" cy="2373663"/>
          </a:xfrm>
          <a:prstGeom prst="rect">
            <a:avLst/>
          </a:prstGeom>
        </p:spPr>
        <p:txBody>
          <a:bodyPr lIns="0" tIns="0" rIns="0" bIns="0" rtlCol="0" anchor="t">
            <a:spAutoFit/>
          </a:bodyPr>
          <a:lstStyle/>
          <a:p>
            <a:pPr marL="772939" lvl="1" indent="-386469">
              <a:lnSpc>
                <a:spcPts val="4654"/>
              </a:lnSpc>
              <a:buFont typeface="Arial"/>
              <a:buChar char="•"/>
            </a:pPr>
            <a:r>
              <a:rPr lang="en-US" sz="3580" spc="71" dirty="0">
                <a:solidFill>
                  <a:srgbClr val="263F6B"/>
                </a:solidFill>
                <a:latin typeface="Montserrat"/>
              </a:rPr>
              <a:t>Expanding Product Offering</a:t>
            </a:r>
          </a:p>
          <a:p>
            <a:pPr marL="772939" lvl="1" indent="-386469">
              <a:lnSpc>
                <a:spcPts val="4654"/>
              </a:lnSpc>
              <a:buFont typeface="Arial"/>
              <a:buChar char="•"/>
            </a:pPr>
            <a:r>
              <a:rPr lang="en-US" sz="3580" spc="71" dirty="0">
                <a:solidFill>
                  <a:srgbClr val="263F6B"/>
                </a:solidFill>
                <a:latin typeface="Montserrat"/>
              </a:rPr>
              <a:t>Enhancement of supply chain and delivery network</a:t>
            </a:r>
          </a:p>
          <a:p>
            <a:pPr marL="772939" lvl="1" indent="-386469">
              <a:lnSpc>
                <a:spcPts val="4654"/>
              </a:lnSpc>
              <a:buFont typeface="Arial"/>
              <a:buChar char="•"/>
            </a:pPr>
            <a:r>
              <a:rPr lang="en-US" sz="3580" spc="71" dirty="0">
                <a:solidFill>
                  <a:srgbClr val="263F6B"/>
                </a:solidFill>
                <a:latin typeface="Montserrat"/>
              </a:rPr>
              <a:t>Continued Innovation</a:t>
            </a:r>
          </a:p>
          <a:p>
            <a:pPr marL="772939" lvl="1" indent="-386469">
              <a:lnSpc>
                <a:spcPts val="4654"/>
              </a:lnSpc>
              <a:buFont typeface="Arial"/>
              <a:buChar char="•"/>
            </a:pPr>
            <a:r>
              <a:rPr lang="en-US" sz="3580" spc="71" dirty="0">
                <a:solidFill>
                  <a:srgbClr val="263F6B"/>
                </a:solidFill>
                <a:latin typeface="Montserrat"/>
              </a:rPr>
              <a:t>Customer </a:t>
            </a:r>
            <a:r>
              <a:rPr lang="en-US" sz="3580" spc="71" dirty="0" err="1">
                <a:solidFill>
                  <a:srgbClr val="263F6B"/>
                </a:solidFill>
                <a:latin typeface="Montserrat"/>
              </a:rPr>
              <a:t>Relationshiop</a:t>
            </a:r>
            <a:endParaRPr lang="en-US" sz="3580" spc="71" dirty="0">
              <a:solidFill>
                <a:srgbClr val="263F6B"/>
              </a:solidFill>
              <a:latin typeface="Montserrat"/>
            </a:endParaRPr>
          </a:p>
        </p:txBody>
      </p:sp>
      <p:sp>
        <p:nvSpPr>
          <p:cNvPr id="7" name="Freeform 7"/>
          <p:cNvSpPr/>
          <p:nvPr/>
        </p:nvSpPr>
        <p:spPr>
          <a:xfrm>
            <a:off x="14897786" y="9376129"/>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Freeform 9"/>
          <p:cNvSpPr/>
          <p:nvPr/>
        </p:nvSpPr>
        <p:spPr>
          <a:xfrm>
            <a:off x="254942" y="1923974"/>
            <a:ext cx="2556816" cy="2575547"/>
          </a:xfrm>
          <a:custGeom>
            <a:avLst/>
            <a:gdLst/>
            <a:ahLst/>
            <a:cxnLst/>
            <a:rect l="l" t="t" r="r" b="b"/>
            <a:pathLst>
              <a:path w="2556816" h="2575547">
                <a:moveTo>
                  <a:pt x="0" y="0"/>
                </a:moveTo>
                <a:lnTo>
                  <a:pt x="2556815" y="0"/>
                </a:lnTo>
                <a:lnTo>
                  <a:pt x="2556815" y="2575547"/>
                </a:lnTo>
                <a:lnTo>
                  <a:pt x="0" y="25755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TextBox 10"/>
          <p:cNvSpPr txBox="1"/>
          <p:nvPr/>
        </p:nvSpPr>
        <p:spPr>
          <a:xfrm>
            <a:off x="2811758" y="6616011"/>
            <a:ext cx="11288038" cy="1353185"/>
          </a:xfrm>
          <a:prstGeom prst="rect">
            <a:avLst/>
          </a:prstGeom>
        </p:spPr>
        <p:txBody>
          <a:bodyPr lIns="0" tIns="0" rIns="0" bIns="0" rtlCol="0" anchor="t">
            <a:spAutoFit/>
          </a:bodyPr>
          <a:lstStyle/>
          <a:p>
            <a:pPr algn="ctr">
              <a:lnSpc>
                <a:spcPts val="1540"/>
              </a:lnSpc>
            </a:pPr>
            <a:r>
              <a:rPr lang="en-US" sz="1100" dirty="0">
                <a:solidFill>
                  <a:srgbClr val="263F6B"/>
                </a:solidFill>
                <a:latin typeface="Arial Bold"/>
              </a:rPr>
              <a:t>Notes</a:t>
            </a:r>
            <a:r>
              <a:rPr lang="en-US" sz="1100" dirty="0">
                <a:solidFill>
                  <a:srgbClr val="263F6B"/>
                </a:solidFill>
                <a:latin typeface="Arial"/>
              </a:rPr>
              <a:t>: Amazon is considering going global in order to expand. Amazon's growth in impoverished areas is facilitated by the company's ability to adapt its offerings to local tastes. This strategy would aid the firm in expanding its customer base and income streams (Chakrabarti and </a:t>
            </a:r>
            <a:r>
              <a:rPr lang="en-US" sz="1100" dirty="0" err="1">
                <a:solidFill>
                  <a:srgbClr val="263F6B"/>
                </a:solidFill>
                <a:latin typeface="Arial"/>
              </a:rPr>
              <a:t>Scholnick</a:t>
            </a:r>
            <a:r>
              <a:rPr lang="en-US" sz="1100" dirty="0">
                <a:solidFill>
                  <a:srgbClr val="263F6B"/>
                </a:solidFill>
                <a:latin typeface="Arial"/>
              </a:rPr>
              <a:t> 2002). Successful worldwide growth requires an understanding of cultural variations and the flexibility to tailor marketing tactics appropriately. Strategic growth is how Amazon approaches the market. The availability of goods and services from third-party sellers on Amazon may expand market options and boost sales. Amazon's market standing will improve thanks to this technique. Amazon can only succeed if its customers are happy. There is need for improvement in Amazon's website navigation, search features, delivery times, and customer support. Customer loyalty and brand distinctiveness depend on memorable encounters. Amazon's plan to beat the competition is to set itself apart. Amazon's competitive edge and customer loyalty may be strengthened through the company's provision of unique products, </a:t>
            </a:r>
            <a:r>
              <a:rPr lang="en-US" sz="1100" dirty="0" err="1">
                <a:solidFill>
                  <a:srgbClr val="263F6B"/>
                </a:solidFill>
                <a:latin typeface="Arial"/>
              </a:rPr>
              <a:t>personalised</a:t>
            </a:r>
            <a:r>
              <a:rPr lang="en-US" sz="1100" dirty="0">
                <a:solidFill>
                  <a:srgbClr val="263F6B"/>
                </a:solidFill>
                <a:latin typeface="Arial"/>
              </a:rPr>
              <a:t> product suggestions, and first-rate support.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3" name="TextBox 3"/>
          <p:cNvSpPr txBox="1"/>
          <p:nvPr/>
        </p:nvSpPr>
        <p:spPr>
          <a:xfrm>
            <a:off x="3413999" y="717976"/>
            <a:ext cx="10570377" cy="2821961"/>
          </a:xfrm>
          <a:prstGeom prst="rect">
            <a:avLst/>
          </a:prstGeom>
        </p:spPr>
        <p:txBody>
          <a:bodyPr lIns="0" tIns="0" rIns="0" bIns="0" rtlCol="0" anchor="t">
            <a:spAutoFit/>
          </a:bodyPr>
          <a:lstStyle/>
          <a:p>
            <a:pPr>
              <a:lnSpc>
                <a:spcPts val="7314"/>
              </a:lnSpc>
            </a:pPr>
            <a:r>
              <a:rPr lang="en-US" sz="7464" spc="-440">
                <a:solidFill>
                  <a:srgbClr val="263F6B"/>
                </a:solidFill>
                <a:latin typeface="Montserrat Ultra-Bold Italics"/>
              </a:rPr>
              <a:t>GREEN MARKETING AND CSR STRATEGIES</a:t>
            </a:r>
          </a:p>
          <a:p>
            <a:pPr>
              <a:lnSpc>
                <a:spcPts val="7314"/>
              </a:lnSpc>
            </a:pPr>
            <a:endParaRPr lang="en-US" sz="7464" spc="-440">
              <a:solidFill>
                <a:srgbClr val="263F6B"/>
              </a:solidFill>
              <a:latin typeface="Montserrat Ultra-Bold Italics"/>
            </a:endParaRPr>
          </a:p>
        </p:txBody>
      </p:sp>
      <p:sp>
        <p:nvSpPr>
          <p:cNvPr id="4" name="TextBox 4"/>
          <p:cNvSpPr txBox="1"/>
          <p:nvPr/>
        </p:nvSpPr>
        <p:spPr>
          <a:xfrm>
            <a:off x="1380167" y="3202393"/>
            <a:ext cx="8477718" cy="1905779"/>
          </a:xfrm>
          <a:prstGeom prst="rect">
            <a:avLst/>
          </a:prstGeom>
        </p:spPr>
        <p:txBody>
          <a:bodyPr lIns="0" tIns="0" rIns="0" bIns="0" rtlCol="0" anchor="t">
            <a:spAutoFit/>
          </a:bodyPr>
          <a:lstStyle/>
          <a:p>
            <a:pPr marL="623659" lvl="1" indent="-311829">
              <a:lnSpc>
                <a:spcPts val="3755"/>
              </a:lnSpc>
              <a:buFont typeface="Arial"/>
              <a:buChar char="•"/>
            </a:pPr>
            <a:r>
              <a:rPr lang="en-US" sz="2888" spc="57">
                <a:solidFill>
                  <a:srgbClr val="263F6B"/>
                </a:solidFill>
                <a:latin typeface="Montserrat"/>
              </a:rPr>
              <a:t>Amazon's Climate Pledge</a:t>
            </a:r>
          </a:p>
          <a:p>
            <a:pPr marL="623659" lvl="1" indent="-311829">
              <a:lnSpc>
                <a:spcPts val="3755"/>
              </a:lnSpc>
              <a:buFont typeface="Arial"/>
              <a:buChar char="•"/>
            </a:pPr>
            <a:r>
              <a:rPr lang="en-US" sz="2888" spc="57">
                <a:solidFill>
                  <a:srgbClr val="263F6B"/>
                </a:solidFill>
                <a:latin typeface="Montserrat"/>
              </a:rPr>
              <a:t>Investment in renewable energy</a:t>
            </a:r>
          </a:p>
          <a:p>
            <a:pPr marL="623659" lvl="1" indent="-311829">
              <a:lnSpc>
                <a:spcPts val="3755"/>
              </a:lnSpc>
              <a:buFont typeface="Arial"/>
              <a:buChar char="•"/>
            </a:pPr>
            <a:r>
              <a:rPr lang="en-US" sz="2888" spc="57">
                <a:solidFill>
                  <a:srgbClr val="263F6B"/>
                </a:solidFill>
                <a:latin typeface="Montserrat"/>
              </a:rPr>
              <a:t>Company philosophy</a:t>
            </a:r>
          </a:p>
          <a:p>
            <a:pPr marL="645248" lvl="1" indent="-322624">
              <a:lnSpc>
                <a:spcPts val="3885"/>
              </a:lnSpc>
              <a:buFont typeface="Arial"/>
              <a:buChar char="•"/>
            </a:pPr>
            <a:r>
              <a:rPr lang="en-US" sz="2988" spc="59">
                <a:solidFill>
                  <a:srgbClr val="263F6B"/>
                </a:solidFill>
                <a:latin typeface="Montserrat"/>
              </a:rPr>
              <a:t>Sustainability</a:t>
            </a:r>
          </a:p>
        </p:txBody>
      </p:sp>
      <p:sp>
        <p:nvSpPr>
          <p:cNvPr id="7" name="Freeform 7"/>
          <p:cNvSpPr/>
          <p:nvPr/>
        </p:nvSpPr>
        <p:spPr>
          <a:xfrm>
            <a:off x="15225641" y="9110792"/>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Freeform 9"/>
          <p:cNvSpPr/>
          <p:nvPr/>
        </p:nvSpPr>
        <p:spPr>
          <a:xfrm>
            <a:off x="14351017" y="1028700"/>
            <a:ext cx="2556816" cy="2575547"/>
          </a:xfrm>
          <a:custGeom>
            <a:avLst/>
            <a:gdLst/>
            <a:ahLst/>
            <a:cxnLst/>
            <a:rect l="l" t="t" r="r" b="b"/>
            <a:pathLst>
              <a:path w="2556816" h="2575547">
                <a:moveTo>
                  <a:pt x="0" y="0"/>
                </a:moveTo>
                <a:lnTo>
                  <a:pt x="2556815" y="0"/>
                </a:lnTo>
                <a:lnTo>
                  <a:pt x="2556815" y="2575547"/>
                </a:lnTo>
                <a:lnTo>
                  <a:pt x="0" y="25755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1" name="TextBox 11"/>
          <p:cNvSpPr txBox="1"/>
          <p:nvPr/>
        </p:nvSpPr>
        <p:spPr>
          <a:xfrm>
            <a:off x="1281206" y="5963231"/>
            <a:ext cx="14835964" cy="1353185"/>
          </a:xfrm>
          <a:prstGeom prst="rect">
            <a:avLst/>
          </a:prstGeom>
        </p:spPr>
        <p:txBody>
          <a:bodyPr lIns="0" tIns="0" rIns="0" bIns="0" rtlCol="0" anchor="t">
            <a:spAutoFit/>
          </a:bodyPr>
          <a:lstStyle/>
          <a:p>
            <a:pPr algn="ctr">
              <a:lnSpc>
                <a:spcPts val="1540"/>
              </a:lnSpc>
            </a:pPr>
            <a:r>
              <a:rPr lang="en-US" sz="1100" dirty="0">
                <a:solidFill>
                  <a:srgbClr val="263F6B"/>
                </a:solidFill>
                <a:latin typeface="Arial Bold"/>
              </a:rPr>
              <a:t>Notes</a:t>
            </a:r>
            <a:r>
              <a:rPr lang="en-US" sz="1100" dirty="0">
                <a:solidFill>
                  <a:srgbClr val="263F6B"/>
                </a:solidFill>
                <a:latin typeface="Arial"/>
              </a:rPr>
              <a:t>: The establishment of collaborative partnerships with suppliers is imperative for Amazon in order to effectively advance responsible business </a:t>
            </a:r>
            <a:r>
              <a:rPr lang="en-US" sz="1100" dirty="0" err="1">
                <a:solidFill>
                  <a:srgbClr val="263F6B"/>
                </a:solidFill>
                <a:latin typeface="Arial"/>
              </a:rPr>
              <a:t>practises</a:t>
            </a:r>
            <a:r>
              <a:rPr lang="en-US" sz="1100" dirty="0">
                <a:solidFill>
                  <a:srgbClr val="263F6B"/>
                </a:solidFill>
                <a:latin typeface="Arial"/>
              </a:rPr>
              <a:t> across its supply chain, particularly in the realm of sustainability initiatives (Min, </a:t>
            </a:r>
            <a:r>
              <a:rPr lang="en-US" sz="1100" dirty="0" err="1">
                <a:solidFill>
                  <a:srgbClr val="263F6B"/>
                </a:solidFill>
                <a:latin typeface="Arial"/>
              </a:rPr>
              <a:t>Zacharia</a:t>
            </a:r>
            <a:r>
              <a:rPr lang="en-US" sz="1100" dirty="0">
                <a:solidFill>
                  <a:srgbClr val="263F6B"/>
                </a:solidFill>
                <a:latin typeface="Arial"/>
              </a:rPr>
              <a:t> et al. 2019). Collaborating with suppliers to enhance environmental </a:t>
            </a:r>
            <a:r>
              <a:rPr lang="en-US" sz="1100" dirty="0" err="1">
                <a:solidFill>
                  <a:srgbClr val="263F6B"/>
                </a:solidFill>
                <a:latin typeface="Arial"/>
              </a:rPr>
              <a:t>practises</a:t>
            </a:r>
            <a:r>
              <a:rPr lang="en-US" sz="1100" dirty="0">
                <a:solidFill>
                  <a:srgbClr val="263F6B"/>
                </a:solidFill>
                <a:latin typeface="Arial"/>
              </a:rPr>
              <a:t>, promote ethical sourcing, and improve </a:t>
            </a:r>
            <a:r>
              <a:rPr lang="en-US" sz="1100" dirty="0" err="1">
                <a:solidFill>
                  <a:srgbClr val="263F6B"/>
                </a:solidFill>
                <a:latin typeface="Arial"/>
              </a:rPr>
              <a:t>labour</a:t>
            </a:r>
            <a:r>
              <a:rPr lang="en-US" sz="1100" dirty="0">
                <a:solidFill>
                  <a:srgbClr val="263F6B"/>
                </a:solidFill>
                <a:latin typeface="Arial"/>
              </a:rPr>
              <a:t> conditions contributes to the establishment of a sustainable and ethically conscious ecosystem. Social impact initiatives afford Amazon the opportunity to effect positive change within society. Amazon showcases its dedication to corporate social responsibility and cultivates more robust relationships with customers and stakeholders through its investments in education, community development, and job creation. The implementation of carbon neutrality and the allocation of resources towards renewable energy sources are crucial measures for Amazon to effectively mitigate its environmental impact. Amazon has the potential to make a significant contribution to the mitigation of climate change through the reduction of greenhouse gas emissions and the adoption of renewable energy sources. The implementation of sustainable packaging </a:t>
            </a:r>
            <a:r>
              <a:rPr lang="en-US" sz="1100" dirty="0" err="1">
                <a:solidFill>
                  <a:srgbClr val="263F6B"/>
                </a:solidFill>
                <a:latin typeface="Arial"/>
              </a:rPr>
              <a:t>practises</a:t>
            </a:r>
            <a:r>
              <a:rPr lang="en-US" sz="1100" dirty="0">
                <a:solidFill>
                  <a:srgbClr val="263F6B"/>
                </a:solidFill>
                <a:latin typeface="Arial"/>
              </a:rPr>
              <a:t> is of paramount importance for Amazon in order to mitigate waste generation and mitigate adverse environmental effects. The implementation of recyclable materials, the </a:t>
            </a:r>
            <a:r>
              <a:rPr lang="en-US" sz="1100" dirty="0" err="1">
                <a:solidFill>
                  <a:srgbClr val="263F6B"/>
                </a:solidFill>
                <a:latin typeface="Arial"/>
              </a:rPr>
              <a:t>optimisation</a:t>
            </a:r>
            <a:r>
              <a:rPr lang="en-US" sz="1100" dirty="0">
                <a:solidFill>
                  <a:srgbClr val="263F6B"/>
                </a:solidFill>
                <a:latin typeface="Arial"/>
              </a:rPr>
              <a:t> of packaging sizes, and the promotion of customer recycling </a:t>
            </a:r>
            <a:r>
              <a:rPr lang="en-US" sz="1100" dirty="0" err="1">
                <a:solidFill>
                  <a:srgbClr val="263F6B"/>
                </a:solidFill>
                <a:latin typeface="Arial"/>
              </a:rPr>
              <a:t>practises</a:t>
            </a:r>
            <a:r>
              <a:rPr lang="en-US" sz="1100" dirty="0">
                <a:solidFill>
                  <a:srgbClr val="263F6B"/>
                </a:solidFill>
                <a:latin typeface="Arial"/>
              </a:rPr>
              <a:t> are all factors that contribute to enhancing the sustainability of the supply chain.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3" name="TextBox 3"/>
          <p:cNvSpPr txBox="1"/>
          <p:nvPr/>
        </p:nvSpPr>
        <p:spPr>
          <a:xfrm>
            <a:off x="3213974" y="1320879"/>
            <a:ext cx="10774070" cy="978088"/>
          </a:xfrm>
          <a:prstGeom prst="rect">
            <a:avLst/>
          </a:prstGeom>
        </p:spPr>
        <p:txBody>
          <a:bodyPr lIns="0" tIns="0" rIns="0" bIns="0" rtlCol="0" anchor="t">
            <a:spAutoFit/>
          </a:bodyPr>
          <a:lstStyle/>
          <a:p>
            <a:pPr>
              <a:lnSpc>
                <a:spcPts val="7314"/>
              </a:lnSpc>
            </a:pPr>
            <a:r>
              <a:rPr lang="en-US" sz="7464" spc="-440">
                <a:solidFill>
                  <a:srgbClr val="263F6B"/>
                </a:solidFill>
                <a:latin typeface="Montserrat Ultra-Bold Italics"/>
              </a:rPr>
              <a:t>RECOMMENDATIONS</a:t>
            </a:r>
          </a:p>
        </p:txBody>
      </p:sp>
      <p:sp>
        <p:nvSpPr>
          <p:cNvPr id="4" name="TextBox 4"/>
          <p:cNvSpPr txBox="1"/>
          <p:nvPr/>
        </p:nvSpPr>
        <p:spPr>
          <a:xfrm>
            <a:off x="3447474" y="2926246"/>
            <a:ext cx="11393026" cy="2175654"/>
          </a:xfrm>
          <a:prstGeom prst="rect">
            <a:avLst/>
          </a:prstGeom>
        </p:spPr>
        <p:txBody>
          <a:bodyPr lIns="0" tIns="0" rIns="0" bIns="0" rtlCol="0" anchor="t">
            <a:spAutoFit/>
          </a:bodyPr>
          <a:lstStyle/>
          <a:p>
            <a:pPr marL="580480" lvl="1" indent="-290240">
              <a:lnSpc>
                <a:spcPts val="3495"/>
              </a:lnSpc>
              <a:buFont typeface="Arial"/>
              <a:buChar char="•"/>
            </a:pPr>
            <a:r>
              <a:rPr lang="en-US" sz="2688" spc="53">
                <a:solidFill>
                  <a:srgbClr val="263F6B"/>
                </a:solidFill>
                <a:latin typeface="Montserrat"/>
              </a:rPr>
              <a:t>Boost Internet security procedures.</a:t>
            </a:r>
          </a:p>
          <a:p>
            <a:pPr marL="580480" lvl="1" indent="-290240">
              <a:lnSpc>
                <a:spcPts val="3495"/>
              </a:lnSpc>
              <a:buFont typeface="Arial"/>
              <a:buChar char="•"/>
            </a:pPr>
            <a:r>
              <a:rPr lang="en-US" sz="2688" spc="53">
                <a:solidFill>
                  <a:srgbClr val="263F6B"/>
                </a:solidFill>
                <a:latin typeface="Montserrat"/>
              </a:rPr>
              <a:t>Fund environmentally friendly logistics methods.</a:t>
            </a:r>
          </a:p>
          <a:p>
            <a:pPr marL="580480" lvl="1" indent="-290240">
              <a:lnSpc>
                <a:spcPts val="3495"/>
              </a:lnSpc>
              <a:buFont typeface="Arial"/>
              <a:buChar char="•"/>
            </a:pPr>
            <a:r>
              <a:rPr lang="en-US" sz="2688" spc="53">
                <a:solidFill>
                  <a:srgbClr val="263F6B"/>
                </a:solidFill>
                <a:latin typeface="Montserrat"/>
              </a:rPr>
              <a:t>Improvements that focus even more on the consumer</a:t>
            </a:r>
          </a:p>
          <a:p>
            <a:pPr marL="580480" lvl="1" indent="-290240">
              <a:lnSpc>
                <a:spcPts val="3495"/>
              </a:lnSpc>
              <a:buFont typeface="Arial"/>
              <a:buChar char="•"/>
            </a:pPr>
            <a:r>
              <a:rPr lang="en-US" sz="2688" spc="53">
                <a:solidFill>
                  <a:srgbClr val="263F6B"/>
                </a:solidFill>
                <a:latin typeface="Montserrat"/>
              </a:rPr>
              <a:t>Improve your interactions with the public and other interested parties.</a:t>
            </a:r>
          </a:p>
        </p:txBody>
      </p:sp>
      <p:sp>
        <p:nvSpPr>
          <p:cNvPr id="7" name="Freeform 7"/>
          <p:cNvSpPr/>
          <p:nvPr/>
        </p:nvSpPr>
        <p:spPr>
          <a:xfrm>
            <a:off x="14781192" y="8799400"/>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1" name="TextBox 11"/>
          <p:cNvSpPr txBox="1"/>
          <p:nvPr/>
        </p:nvSpPr>
        <p:spPr>
          <a:xfrm>
            <a:off x="1723750" y="5963231"/>
            <a:ext cx="14840500" cy="1353185"/>
          </a:xfrm>
          <a:prstGeom prst="rect">
            <a:avLst/>
          </a:prstGeom>
        </p:spPr>
        <p:txBody>
          <a:bodyPr lIns="0" tIns="0" rIns="0" bIns="0" rtlCol="0" anchor="t">
            <a:spAutoFit/>
          </a:bodyPr>
          <a:lstStyle/>
          <a:p>
            <a:pPr algn="ctr">
              <a:lnSpc>
                <a:spcPts val="1540"/>
              </a:lnSpc>
            </a:pPr>
            <a:r>
              <a:rPr lang="en-US" sz="1100">
                <a:solidFill>
                  <a:srgbClr val="263F6B"/>
                </a:solidFill>
                <a:latin typeface="Arial Bold"/>
              </a:rPr>
              <a:t>Notes:</a:t>
            </a:r>
            <a:r>
              <a:rPr lang="en-US" sz="1100">
                <a:solidFill>
                  <a:srgbClr val="263F6B"/>
                </a:solidFill>
                <a:latin typeface="Arial"/>
              </a:rPr>
              <a:t> The maintenance of a competitive advantage for Amazon necessitates the implementation of continuous innovation. Through strategic investments in research and development, coupled with a consistent stream of novel product and service offerings, Amazon can effectively maintain a competitive edge and effectively respond to evolving customer preferences. The utilisation of customer data for the purpose of decision making confers a strategic advantage upon Amazon. Through the analysis of customer behaviour and preferences, Amazon has the ability to tailor marketing campaigns and enhance pricing strategies. The utilisation of data-driven insights facilitates the enhancement of decision-making efficacy. The integration of sustainability practises within its operations has the potential to serve as a significant distinguishing factor for Amazon. Amazon has the potential to enhance its brand reputation and appeal to environmentally conscious consumers through the implementation of an expanded range of green marketing initiatives, a heightened utilisation of renewable energy sources, and the establishment of partnerships with sustainable suppliers. The expansion of Amazon's global market presence is imperative for the company's continued growth. By customising its products and promotional tactics to align with specific regional markets, Amazon has the potential to access untapped consumer segments, expand its market presence, and broaden its sources of revenue.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3" name="TextBox 3"/>
          <p:cNvSpPr txBox="1"/>
          <p:nvPr/>
        </p:nvSpPr>
        <p:spPr>
          <a:xfrm>
            <a:off x="4404421" y="1436138"/>
            <a:ext cx="10817974" cy="978088"/>
          </a:xfrm>
          <a:prstGeom prst="rect">
            <a:avLst/>
          </a:prstGeom>
        </p:spPr>
        <p:txBody>
          <a:bodyPr lIns="0" tIns="0" rIns="0" bIns="0" rtlCol="0" anchor="t">
            <a:spAutoFit/>
          </a:bodyPr>
          <a:lstStyle/>
          <a:p>
            <a:pPr>
              <a:lnSpc>
                <a:spcPts val="7314"/>
              </a:lnSpc>
            </a:pPr>
            <a:r>
              <a:rPr lang="en-US" sz="7464" spc="-440">
                <a:solidFill>
                  <a:srgbClr val="263F6B"/>
                </a:solidFill>
                <a:latin typeface="Montserrat Ultra-Bold Italics"/>
              </a:rPr>
              <a:t>CONCLUSION</a:t>
            </a:r>
          </a:p>
        </p:txBody>
      </p:sp>
      <p:sp>
        <p:nvSpPr>
          <p:cNvPr id="4" name="TextBox 4"/>
          <p:cNvSpPr txBox="1"/>
          <p:nvPr/>
        </p:nvSpPr>
        <p:spPr>
          <a:xfrm>
            <a:off x="4404421" y="2933700"/>
            <a:ext cx="7121904" cy="2531078"/>
          </a:xfrm>
          <a:prstGeom prst="rect">
            <a:avLst/>
          </a:prstGeom>
        </p:spPr>
        <p:txBody>
          <a:bodyPr wrap="square" lIns="0" tIns="0" rIns="0" bIns="0" rtlCol="0" anchor="t">
            <a:spAutoFit/>
          </a:bodyPr>
          <a:lstStyle/>
          <a:p>
            <a:pPr marL="645248" lvl="1" indent="-322624">
              <a:lnSpc>
                <a:spcPts val="3885"/>
              </a:lnSpc>
              <a:buFont typeface="Arial"/>
              <a:buChar char="•"/>
            </a:pPr>
            <a:r>
              <a:rPr lang="en-US" sz="2988" spc="59" dirty="0">
                <a:solidFill>
                  <a:srgbClr val="263F6B"/>
                </a:solidFill>
                <a:latin typeface="Montserrat"/>
              </a:rPr>
              <a:t>Synopsis of the Major Ideas</a:t>
            </a:r>
          </a:p>
          <a:p>
            <a:pPr marL="645248" lvl="1" indent="-322624">
              <a:lnSpc>
                <a:spcPts val="3885"/>
              </a:lnSpc>
              <a:buFont typeface="Arial"/>
              <a:buChar char="•"/>
            </a:pPr>
            <a:r>
              <a:rPr lang="en-US" sz="2988" spc="59" dirty="0">
                <a:solidFill>
                  <a:srgbClr val="263F6B"/>
                </a:solidFill>
                <a:latin typeface="Montserrat"/>
              </a:rPr>
              <a:t>Reinforce the value of adjusting to a post-pandemic economic climate</a:t>
            </a:r>
          </a:p>
          <a:p>
            <a:pPr marL="731606" lvl="1" indent="-365803">
              <a:lnSpc>
                <a:spcPts val="4405"/>
              </a:lnSpc>
              <a:buFont typeface="Arial"/>
              <a:buChar char="•"/>
            </a:pPr>
            <a:r>
              <a:rPr lang="en-US" sz="3388" spc="67" dirty="0">
                <a:solidFill>
                  <a:srgbClr val="263F6B"/>
                </a:solidFill>
                <a:latin typeface="Montserrat"/>
              </a:rPr>
              <a:t>Restate the suggestions</a:t>
            </a:r>
          </a:p>
        </p:txBody>
      </p:sp>
      <p:sp>
        <p:nvSpPr>
          <p:cNvPr id="8" name="Freeform 8"/>
          <p:cNvSpPr/>
          <p:nvPr/>
        </p:nvSpPr>
        <p:spPr>
          <a:xfrm>
            <a:off x="14401800" y="2247900"/>
            <a:ext cx="2556816" cy="2575547"/>
          </a:xfrm>
          <a:custGeom>
            <a:avLst/>
            <a:gdLst/>
            <a:ahLst/>
            <a:cxnLst/>
            <a:rect l="l" t="t" r="r" b="b"/>
            <a:pathLst>
              <a:path w="2556816" h="2575547">
                <a:moveTo>
                  <a:pt x="0" y="0"/>
                </a:moveTo>
                <a:lnTo>
                  <a:pt x="2556816" y="0"/>
                </a:lnTo>
                <a:lnTo>
                  <a:pt x="2556816" y="2575547"/>
                </a:lnTo>
                <a:lnTo>
                  <a:pt x="0" y="257554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1" name="TextBox 11"/>
          <p:cNvSpPr txBox="1"/>
          <p:nvPr/>
        </p:nvSpPr>
        <p:spPr>
          <a:xfrm>
            <a:off x="2590800" y="5905500"/>
            <a:ext cx="11526326" cy="2115185"/>
          </a:xfrm>
          <a:prstGeom prst="rect">
            <a:avLst/>
          </a:prstGeom>
        </p:spPr>
        <p:txBody>
          <a:bodyPr lIns="0" tIns="0" rIns="0" bIns="0" rtlCol="0" anchor="t">
            <a:spAutoFit/>
          </a:bodyPr>
          <a:lstStyle/>
          <a:p>
            <a:pPr algn="ctr">
              <a:lnSpc>
                <a:spcPts val="1540"/>
              </a:lnSpc>
            </a:pPr>
            <a:r>
              <a:rPr lang="en-US" sz="1100" dirty="0">
                <a:solidFill>
                  <a:srgbClr val="263F6B"/>
                </a:solidFill>
                <a:latin typeface="Arial Bold"/>
              </a:rPr>
              <a:t>Notes In the aftermath of the pandemic, </a:t>
            </a:r>
            <a:r>
              <a:rPr lang="en-US" sz="1100" dirty="0" err="1">
                <a:solidFill>
                  <a:srgbClr val="263F6B"/>
                </a:solidFill>
                <a:latin typeface="Arial Bold"/>
              </a:rPr>
              <a:t>organisations</a:t>
            </a:r>
            <a:r>
              <a:rPr lang="en-US" sz="1100" dirty="0">
                <a:solidFill>
                  <a:srgbClr val="263F6B"/>
                </a:solidFill>
                <a:latin typeface="Arial Bold"/>
              </a:rPr>
              <a:t> are confronted with a range of challenges within the global business environment that necessitate their ability to surmount these obstacles in order to attain sustainable competitive advantage. The consideration of both internal and external factors is imperative for achieving success.</a:t>
            </a:r>
          </a:p>
          <a:p>
            <a:pPr algn="ctr">
              <a:lnSpc>
                <a:spcPts val="1540"/>
              </a:lnSpc>
            </a:pPr>
            <a:r>
              <a:rPr lang="en-US" sz="1100" dirty="0">
                <a:solidFill>
                  <a:srgbClr val="263F6B"/>
                </a:solidFill>
                <a:latin typeface="Arial Bold"/>
              </a:rPr>
              <a:t>Market failure can arise when </a:t>
            </a:r>
            <a:r>
              <a:rPr lang="en-US" sz="1100" dirty="0" err="1">
                <a:solidFill>
                  <a:srgbClr val="263F6B"/>
                </a:solidFill>
                <a:latin typeface="Arial Bold"/>
              </a:rPr>
              <a:t>organisations</a:t>
            </a:r>
            <a:r>
              <a:rPr lang="en-US" sz="1100" dirty="0">
                <a:solidFill>
                  <a:srgbClr val="263F6B"/>
                </a:solidFill>
                <a:latin typeface="Arial Bold"/>
              </a:rPr>
              <a:t> exhibit a lack of responsiveness to evolving consumer preferences, a deficiency in innovation, or a disregard for sustainability and corporate social responsibility considerations. The allocation of resources plays a pivotal role in effectively addressing various challenges. Enhancing the digital infrastructure, allocating resources towards artificial intelligence (AI) and automation, promoting green energy initiatives, and </a:t>
            </a:r>
            <a:r>
              <a:rPr lang="en-US" sz="1100" dirty="0" err="1">
                <a:solidFill>
                  <a:srgbClr val="263F6B"/>
                </a:solidFill>
                <a:latin typeface="Arial Bold"/>
              </a:rPr>
              <a:t>prioritising</a:t>
            </a:r>
            <a:r>
              <a:rPr lang="en-US" sz="1100" dirty="0">
                <a:solidFill>
                  <a:srgbClr val="263F6B"/>
                </a:solidFill>
                <a:latin typeface="Arial Bold"/>
              </a:rPr>
              <a:t> employee training are imperative. Gaining a competitive advantage necessitates the adoption of a competitive strategy that </a:t>
            </a:r>
            <a:r>
              <a:rPr lang="en-US" sz="1100" dirty="0" err="1">
                <a:solidFill>
                  <a:srgbClr val="263F6B"/>
                </a:solidFill>
                <a:latin typeface="Arial Bold"/>
              </a:rPr>
              <a:t>emphasises</a:t>
            </a:r>
            <a:r>
              <a:rPr lang="en-US" sz="1100" dirty="0">
                <a:solidFill>
                  <a:srgbClr val="263F6B"/>
                </a:solidFill>
                <a:latin typeface="Arial Bold"/>
              </a:rPr>
              <a:t> differentiation, marketplace expansion, customer experience, and international expansion. The implementation of green marketing and corporate social responsibility strategies plays a significant role in tackling environmental and social issues, fostering sustainability, and bolstering brand reputation. Key recommendations encompass the imperative of perpetually fostering innovation, adopting a data-centric approach to decision making, embracing the principles of sustainability, and fortifying one's position in the global market. By adopting and implementing the aforementioned recommendations, the selected </a:t>
            </a:r>
            <a:r>
              <a:rPr lang="en-US" sz="1100" dirty="0" err="1">
                <a:solidFill>
                  <a:srgbClr val="263F6B"/>
                </a:solidFill>
                <a:latin typeface="Arial Bold"/>
              </a:rPr>
              <a:t>organisation</a:t>
            </a:r>
            <a:r>
              <a:rPr lang="en-US" sz="1100" dirty="0">
                <a:solidFill>
                  <a:srgbClr val="263F6B"/>
                </a:solidFill>
                <a:latin typeface="Arial Bold"/>
              </a:rPr>
              <a:t> can effectively attain a sustainable competitive advantage within the global business landscape following the conclusion of the ongoing pandemic.</a:t>
            </a:r>
            <a:r>
              <a:rPr lang="en-US" sz="1100" dirty="0">
                <a:solidFill>
                  <a:srgbClr val="263F6B"/>
                </a:solidFill>
                <a:latin typeface="Arial"/>
              </a:rPr>
              <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63F6B"/>
        </a:solidFill>
        <a:effectLst/>
      </p:bgPr>
    </p:bg>
    <p:spTree>
      <p:nvGrpSpPr>
        <p:cNvPr id="1" name=""/>
        <p:cNvGrpSpPr/>
        <p:nvPr/>
      </p:nvGrpSpPr>
      <p:grpSpPr>
        <a:xfrm>
          <a:off x="0" y="0"/>
          <a:ext cx="0" cy="0"/>
          <a:chOff x="0" y="0"/>
          <a:chExt cx="0" cy="0"/>
        </a:xfrm>
      </p:grpSpPr>
      <p:sp>
        <p:nvSpPr>
          <p:cNvPr id="2" name="TextBox 1"/>
          <p:cNvSpPr txBox="1"/>
          <p:nvPr/>
        </p:nvSpPr>
        <p:spPr>
          <a:xfrm>
            <a:off x="1371600" y="571500"/>
            <a:ext cx="12115800" cy="5139869"/>
          </a:xfrm>
          <a:prstGeom prst="rect">
            <a:avLst/>
          </a:prstGeom>
          <a:noFill/>
        </p:spPr>
        <p:txBody>
          <a:bodyPr wrap="square" rtlCol="0">
            <a:spAutoFit/>
          </a:bodyPr>
          <a:lstStyle/>
          <a:p>
            <a:r>
              <a:rPr lang="en-US" sz="4800" b="1" dirty="0">
                <a:solidFill>
                  <a:schemeClr val="bg1"/>
                </a:solidFill>
                <a:latin typeface="Arial" panose="020B0604020202020204" pitchFamily="34" charset="0"/>
                <a:cs typeface="Arial" panose="020B0604020202020204" pitchFamily="34" charset="0"/>
              </a:rPr>
              <a:t>References</a:t>
            </a:r>
          </a:p>
          <a:p>
            <a:pPr marL="342900" indent="-342900">
              <a:buFont typeface="Arial" panose="020B0604020202020204" pitchFamily="34" charset="0"/>
              <a:buChar char="•"/>
            </a:pPr>
            <a:r>
              <a:rPr lang="en-US" sz="2000" dirty="0" err="1">
                <a:solidFill>
                  <a:schemeClr val="bg1"/>
                </a:solidFill>
                <a:latin typeface="Arial" panose="020B0604020202020204" pitchFamily="34" charset="0"/>
                <a:cs typeface="Arial" panose="020B0604020202020204" pitchFamily="34" charset="0"/>
              </a:rPr>
              <a:t>Carino</a:t>
            </a:r>
            <a:r>
              <a:rPr lang="en-US" sz="2000" dirty="0">
                <a:solidFill>
                  <a:schemeClr val="bg1"/>
                </a:solidFill>
                <a:latin typeface="Arial" panose="020B0604020202020204" pitchFamily="34" charset="0"/>
                <a:cs typeface="Arial" panose="020B0604020202020204" pitchFamily="34" charset="0"/>
              </a:rPr>
              <a:t>, M. S. (2022). "How did Amazon Reach its Prime?" </a:t>
            </a:r>
            <a:r>
              <a:rPr lang="en-US" sz="2000" u="sng" dirty="0">
                <a:solidFill>
                  <a:schemeClr val="bg1"/>
                </a:solidFill>
                <a:latin typeface="Arial" panose="020B0604020202020204" pitchFamily="34" charset="0"/>
                <a:cs typeface="Arial" panose="020B0604020202020204" pitchFamily="34" charset="0"/>
              </a:rPr>
              <a:t>Journal of International Business and Law</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21</a:t>
            </a:r>
            <a:r>
              <a:rPr lang="en-US" sz="2000" dirty="0">
                <a:solidFill>
                  <a:schemeClr val="bg1"/>
                </a:solidFill>
                <a:latin typeface="Arial" panose="020B0604020202020204" pitchFamily="34" charset="0"/>
                <a:cs typeface="Arial" panose="020B0604020202020204" pitchFamily="34" charset="0"/>
              </a:rPr>
              <a:t>(2): 5.</a:t>
            </a:r>
          </a:p>
          <a:p>
            <a:pPr marL="342900" indent="-342900">
              <a:buFont typeface="Arial" panose="020B0604020202020204" pitchFamily="34" charset="0"/>
              <a:buChar char="•"/>
            </a:pPr>
            <a:r>
              <a:rPr lang="en-US" sz="2000" dirty="0" err="1">
                <a:solidFill>
                  <a:schemeClr val="bg1"/>
                </a:solidFill>
                <a:latin typeface="Arial" panose="020B0604020202020204" pitchFamily="34" charset="0"/>
                <a:cs typeface="Arial" panose="020B0604020202020204" pitchFamily="34" charset="0"/>
              </a:rPr>
              <a:t>Higueras</a:t>
            </a:r>
            <a:r>
              <a:rPr lang="en-US" sz="2000" dirty="0">
                <a:solidFill>
                  <a:schemeClr val="bg1"/>
                </a:solidFill>
                <a:latin typeface="Arial" panose="020B0604020202020204" pitchFamily="34" charset="0"/>
                <a:cs typeface="Arial" panose="020B0604020202020204" pitchFamily="34" charset="0"/>
              </a:rPr>
              <a:t>-Castillo, E., et al. (2023). "Intention to use e-commerce vs physical shopping. Difference between consumers in the post-COVID era." </a:t>
            </a:r>
            <a:r>
              <a:rPr lang="en-US" sz="2000" u="sng" dirty="0">
                <a:solidFill>
                  <a:schemeClr val="bg1"/>
                </a:solidFill>
                <a:latin typeface="Arial" panose="020B0604020202020204" pitchFamily="34" charset="0"/>
                <a:cs typeface="Arial" panose="020B0604020202020204" pitchFamily="34" charset="0"/>
              </a:rPr>
              <a:t>Journal of Business Research</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157</a:t>
            </a:r>
            <a:r>
              <a:rPr lang="en-US" sz="2000" dirty="0">
                <a:solidFill>
                  <a:schemeClr val="bg1"/>
                </a:solidFill>
                <a:latin typeface="Arial" panose="020B0604020202020204" pitchFamily="34" charset="0"/>
                <a:cs typeface="Arial" panose="020B0604020202020204" pitchFamily="34" charset="0"/>
              </a:rPr>
              <a:t>: 113622.</a:t>
            </a:r>
          </a:p>
          <a:p>
            <a:pPr marL="342900" indent="-34290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Bal, P. K., et al. (2022). "A joint resource allocation, security with efficient task scheduling in cloud computing using hybrid machine learning techniques." </a:t>
            </a:r>
            <a:r>
              <a:rPr lang="en-US" sz="2000" u="sng" dirty="0">
                <a:solidFill>
                  <a:schemeClr val="bg1"/>
                </a:solidFill>
                <a:latin typeface="Arial" panose="020B0604020202020204" pitchFamily="34" charset="0"/>
                <a:cs typeface="Arial" panose="020B0604020202020204" pitchFamily="34" charset="0"/>
              </a:rPr>
              <a:t>Sensors</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22</a:t>
            </a:r>
            <a:r>
              <a:rPr lang="en-US" sz="2000" dirty="0">
                <a:solidFill>
                  <a:schemeClr val="bg1"/>
                </a:solidFill>
                <a:latin typeface="Arial" panose="020B0604020202020204" pitchFamily="34" charset="0"/>
                <a:cs typeface="Arial" panose="020B0604020202020204" pitchFamily="34" charset="0"/>
              </a:rPr>
              <a:t>(3): 1242.</a:t>
            </a:r>
          </a:p>
          <a:p>
            <a:pPr marL="342900" indent="-342900">
              <a:buFont typeface="Arial" panose="020B0604020202020204" pitchFamily="34" charset="0"/>
              <a:buChar char="•"/>
            </a:pPr>
            <a:r>
              <a:rPr lang="en-US" sz="2000" dirty="0" err="1">
                <a:solidFill>
                  <a:schemeClr val="bg1"/>
                </a:solidFill>
                <a:latin typeface="Arial" panose="020B0604020202020204" pitchFamily="34" charset="0"/>
                <a:cs typeface="Arial" panose="020B0604020202020204" pitchFamily="34" charset="0"/>
              </a:rPr>
              <a:t>Chakrabarti</a:t>
            </a:r>
            <a:r>
              <a:rPr lang="en-US" sz="2000" dirty="0">
                <a:solidFill>
                  <a:schemeClr val="bg1"/>
                </a:solidFill>
                <a:latin typeface="Arial" panose="020B0604020202020204" pitchFamily="34" charset="0"/>
                <a:cs typeface="Arial" panose="020B0604020202020204" pitchFamily="34" charset="0"/>
              </a:rPr>
              <a:t>, R. and B. </a:t>
            </a:r>
            <a:r>
              <a:rPr lang="en-US" sz="2000" dirty="0" err="1">
                <a:solidFill>
                  <a:schemeClr val="bg1"/>
                </a:solidFill>
                <a:latin typeface="Arial" panose="020B0604020202020204" pitchFamily="34" charset="0"/>
                <a:cs typeface="Arial" panose="020B0604020202020204" pitchFamily="34" charset="0"/>
              </a:rPr>
              <a:t>Scholnick</a:t>
            </a:r>
            <a:r>
              <a:rPr lang="en-US" sz="2000" dirty="0">
                <a:solidFill>
                  <a:schemeClr val="bg1"/>
                </a:solidFill>
                <a:latin typeface="Arial" panose="020B0604020202020204" pitchFamily="34" charset="0"/>
                <a:cs typeface="Arial" panose="020B0604020202020204" pitchFamily="34" charset="0"/>
              </a:rPr>
              <a:t> (2002). "International expansion of e‐retailers: Where the Amazon flows." </a:t>
            </a:r>
            <a:r>
              <a:rPr lang="en-US" sz="2000" u="sng" dirty="0">
                <a:solidFill>
                  <a:schemeClr val="bg1"/>
                </a:solidFill>
                <a:latin typeface="Arial" panose="020B0604020202020204" pitchFamily="34" charset="0"/>
                <a:cs typeface="Arial" panose="020B0604020202020204" pitchFamily="34" charset="0"/>
              </a:rPr>
              <a:t>Thunderbird International Business Review</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44</a:t>
            </a:r>
            <a:r>
              <a:rPr lang="en-US" sz="2000" dirty="0">
                <a:solidFill>
                  <a:schemeClr val="bg1"/>
                </a:solidFill>
                <a:latin typeface="Arial" panose="020B0604020202020204" pitchFamily="34" charset="0"/>
                <a:cs typeface="Arial" panose="020B0604020202020204" pitchFamily="34" charset="0"/>
              </a:rPr>
              <a:t>(1): 85-104.</a:t>
            </a:r>
          </a:p>
          <a:p>
            <a:pPr marL="342900" indent="-34290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Min, S., et al. (2019). "Defining supply chain management: in the past, present, and future." </a:t>
            </a:r>
            <a:r>
              <a:rPr lang="en-US" sz="2000" u="sng" dirty="0">
                <a:solidFill>
                  <a:schemeClr val="bg1"/>
                </a:solidFill>
                <a:latin typeface="Arial" panose="020B0604020202020204" pitchFamily="34" charset="0"/>
                <a:cs typeface="Arial" panose="020B0604020202020204" pitchFamily="34" charset="0"/>
              </a:rPr>
              <a:t>Journal of business logistics</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40</a:t>
            </a:r>
            <a:r>
              <a:rPr lang="en-US" sz="2000" dirty="0">
                <a:solidFill>
                  <a:schemeClr val="bg1"/>
                </a:solidFill>
                <a:latin typeface="Arial" panose="020B0604020202020204" pitchFamily="34" charset="0"/>
                <a:cs typeface="Arial" panose="020B0604020202020204" pitchFamily="34" charset="0"/>
              </a:rPr>
              <a:t>(1): 44-55.	</a:t>
            </a:r>
          </a:p>
          <a:p>
            <a:pPr marL="342900" indent="-342900">
              <a:buFont typeface="Arial" panose="020B0604020202020204" pitchFamily="34" charset="0"/>
              <a:buChar char="•"/>
            </a:pPr>
            <a:r>
              <a:rPr lang="en-US" sz="2000" dirty="0" err="1">
                <a:solidFill>
                  <a:schemeClr val="bg1"/>
                </a:solidFill>
                <a:latin typeface="Arial" panose="020B0604020202020204" pitchFamily="34" charset="0"/>
                <a:cs typeface="Arial" panose="020B0604020202020204" pitchFamily="34" charset="0"/>
              </a:rPr>
              <a:t>Laber</a:t>
            </a:r>
            <a:r>
              <a:rPr lang="en-US" sz="2000" dirty="0">
                <a:solidFill>
                  <a:schemeClr val="bg1"/>
                </a:solidFill>
                <a:latin typeface="Arial" panose="020B0604020202020204" pitchFamily="34" charset="0"/>
                <a:cs typeface="Arial" panose="020B0604020202020204" pitchFamily="34" charset="0"/>
              </a:rPr>
              <a:t>, J., et al. (2020). "The impact of warehouse automation in amazon’s success." </a:t>
            </a:r>
            <a:r>
              <a:rPr lang="en-US" sz="2000" u="sng" dirty="0">
                <a:solidFill>
                  <a:schemeClr val="bg1"/>
                </a:solidFill>
                <a:latin typeface="Arial" panose="020B0604020202020204" pitchFamily="34" charset="0"/>
                <a:cs typeface="Arial" panose="020B0604020202020204" pitchFamily="34" charset="0"/>
              </a:rPr>
              <a:t>Int. J. </a:t>
            </a:r>
            <a:r>
              <a:rPr lang="en-US" sz="2000" u="sng" dirty="0" err="1">
                <a:solidFill>
                  <a:schemeClr val="bg1"/>
                </a:solidFill>
                <a:latin typeface="Arial" panose="020B0604020202020204" pitchFamily="34" charset="0"/>
                <a:cs typeface="Arial" panose="020B0604020202020204" pitchFamily="34" charset="0"/>
              </a:rPr>
              <a:t>Innov</a:t>
            </a:r>
            <a:r>
              <a:rPr lang="en-US" sz="2000" u="sng" dirty="0">
                <a:solidFill>
                  <a:schemeClr val="bg1"/>
                </a:solidFill>
                <a:latin typeface="Arial" panose="020B0604020202020204" pitchFamily="34" charset="0"/>
                <a:cs typeface="Arial" panose="020B0604020202020204" pitchFamily="34" charset="0"/>
              </a:rPr>
              <a:t>. Sci. Eng. </a:t>
            </a:r>
            <a:r>
              <a:rPr lang="en-US" sz="2000" u="sng" dirty="0" err="1">
                <a:solidFill>
                  <a:schemeClr val="bg1"/>
                </a:solidFill>
                <a:latin typeface="Arial" panose="020B0604020202020204" pitchFamily="34" charset="0"/>
                <a:cs typeface="Arial" panose="020B0604020202020204" pitchFamily="34" charset="0"/>
              </a:rPr>
              <a:t>Technol</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7</a:t>
            </a:r>
            <a:r>
              <a:rPr lang="en-US" sz="2000" dirty="0">
                <a:solidFill>
                  <a:schemeClr val="bg1"/>
                </a:solidFill>
                <a:latin typeface="Arial" panose="020B0604020202020204" pitchFamily="34" charset="0"/>
                <a:cs typeface="Arial" panose="020B0604020202020204" pitchFamily="34" charset="0"/>
              </a:rPr>
              <a:t>: 63-70.</a:t>
            </a:r>
          </a:p>
          <a:p>
            <a:pPr marL="342900" indent="-342900">
              <a:buFont typeface="Arial" panose="020B0604020202020204" pitchFamily="34" charset="0"/>
              <a:buChar char="•"/>
            </a:pPr>
            <a:r>
              <a:rPr lang="sv-SE" sz="2000" dirty="0">
                <a:solidFill>
                  <a:schemeClr val="bg1"/>
                </a:solidFill>
                <a:latin typeface="Arial" panose="020B0604020202020204" pitchFamily="34" charset="0"/>
                <a:cs typeface="Arial" panose="020B0604020202020204" pitchFamily="34" charset="0"/>
              </a:rPr>
              <a:t>Khan, L. M. (2017). "Amazon’s antitrust paradox."</a:t>
            </a:r>
            <a:endParaRPr lang="en-US" sz="20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2000" b="1" dirty="0">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63F6B"/>
        </a:solidFill>
        <a:effectLst/>
      </p:bgPr>
    </p:bg>
    <p:spTree>
      <p:nvGrpSpPr>
        <p:cNvPr id="1" name=""/>
        <p:cNvGrpSpPr/>
        <p:nvPr/>
      </p:nvGrpSpPr>
      <p:grpSpPr>
        <a:xfrm>
          <a:off x="0" y="0"/>
          <a:ext cx="0" cy="0"/>
          <a:chOff x="0" y="0"/>
          <a:chExt cx="0" cy="0"/>
        </a:xfrm>
      </p:grpSpPr>
      <p:sp>
        <p:nvSpPr>
          <p:cNvPr id="7" name="AutoShape 7"/>
          <p:cNvSpPr/>
          <p:nvPr/>
        </p:nvSpPr>
        <p:spPr>
          <a:xfrm>
            <a:off x="1028700" y="8302951"/>
            <a:ext cx="16230600" cy="169519"/>
          </a:xfrm>
          <a:prstGeom prst="rect">
            <a:avLst/>
          </a:prstGeom>
          <a:solidFill>
            <a:srgbClr val="FFFFFF"/>
          </a:solidFill>
        </p:spPr>
      </p:sp>
      <p:sp>
        <p:nvSpPr>
          <p:cNvPr id="8" name="AutoShape 8"/>
          <p:cNvSpPr/>
          <p:nvPr/>
        </p:nvSpPr>
        <p:spPr>
          <a:xfrm>
            <a:off x="1028700" y="1814529"/>
            <a:ext cx="16230600" cy="169519"/>
          </a:xfrm>
          <a:prstGeom prst="rect">
            <a:avLst/>
          </a:prstGeom>
          <a:solidFill>
            <a:srgbClr val="FFFFFF"/>
          </a:solidFill>
        </p:spPr>
      </p:sp>
      <p:sp>
        <p:nvSpPr>
          <p:cNvPr id="12" name="TextBox 12"/>
          <p:cNvSpPr txBox="1"/>
          <p:nvPr/>
        </p:nvSpPr>
        <p:spPr>
          <a:xfrm>
            <a:off x="1028700" y="2926758"/>
            <a:ext cx="7727311" cy="3919136"/>
          </a:xfrm>
          <a:prstGeom prst="rect">
            <a:avLst/>
          </a:prstGeom>
        </p:spPr>
        <p:txBody>
          <a:bodyPr lIns="0" tIns="0" rIns="0" bIns="0" rtlCol="0" anchor="t">
            <a:spAutoFit/>
          </a:bodyPr>
          <a:lstStyle/>
          <a:p>
            <a:pPr>
              <a:lnSpc>
                <a:spcPts val="14898"/>
              </a:lnSpc>
            </a:pPr>
            <a:r>
              <a:rPr lang="en-US" sz="16194" spc="-955">
                <a:solidFill>
                  <a:srgbClr val="FFFFFF"/>
                </a:solidFill>
                <a:latin typeface="Montserrat Ultra-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TotalTime>
  <Words>2092</Words>
  <Application>Microsoft Office PowerPoint</Application>
  <PresentationFormat>Custom</PresentationFormat>
  <Paragraphs>83</Paragraphs>
  <Slides>12</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Montserrat</vt:lpstr>
      <vt:lpstr>Montserrat Ultra-Bold</vt:lpstr>
      <vt:lpstr>Arial Bold</vt:lpstr>
      <vt:lpstr>Canva Sans Bold</vt:lpstr>
      <vt:lpstr>Canva Sans</vt:lpstr>
      <vt:lpstr>Calibri</vt:lpstr>
      <vt:lpstr>Montserrat Ultra-Bold Italics</vt:lpstr>
      <vt:lpstr>Arial</vt:lpstr>
      <vt:lpstr>Arial Bold Italics</vt:lpstr>
      <vt:lpstr>Arial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Modern Company Profile Presentation</dc:title>
  <dc:creator>Divya Solanki</dc:creator>
  <cp:lastModifiedBy>Divya Solanki</cp:lastModifiedBy>
  <cp:revision>4</cp:revision>
  <dcterms:created xsi:type="dcterms:W3CDTF">2006-08-16T00:00:00Z</dcterms:created>
  <dcterms:modified xsi:type="dcterms:W3CDTF">2023-07-09T16:24:13Z</dcterms:modified>
  <dc:identifier>DAFnxs6oLUU</dc:identifier>
</cp:coreProperties>
</file>