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0"/>
  </p:notesMasterIdLst>
  <p:sldIdLst>
    <p:sldId id="322" r:id="rId2"/>
    <p:sldId id="259" r:id="rId3"/>
    <p:sldId id="416" r:id="rId4"/>
    <p:sldId id="415" r:id="rId5"/>
    <p:sldId id="296" r:id="rId6"/>
    <p:sldId id="501" r:id="rId7"/>
    <p:sldId id="503" r:id="rId8"/>
    <p:sldId id="504" r:id="rId9"/>
    <p:sldId id="505" r:id="rId10"/>
    <p:sldId id="506" r:id="rId11"/>
    <p:sldId id="507" r:id="rId12"/>
    <p:sldId id="508" r:id="rId13"/>
    <p:sldId id="509" r:id="rId14"/>
    <p:sldId id="510" r:id="rId15"/>
    <p:sldId id="356" r:id="rId16"/>
    <p:sldId id="267" r:id="rId17"/>
    <p:sldId id="358" r:id="rId18"/>
    <p:sldId id="412" r:id="rId19"/>
    <p:sldId id="273" r:id="rId20"/>
    <p:sldId id="361" r:id="rId21"/>
    <p:sldId id="360" r:id="rId22"/>
    <p:sldId id="359" r:id="rId23"/>
    <p:sldId id="411" r:id="rId24"/>
    <p:sldId id="366" r:id="rId25"/>
    <p:sldId id="413" r:id="rId26"/>
    <p:sldId id="414" r:id="rId27"/>
    <p:sldId id="410" r:id="rId28"/>
    <p:sldId id="417" r:id="rId29"/>
    <p:sldId id="423" r:id="rId30"/>
    <p:sldId id="418" r:id="rId31"/>
    <p:sldId id="419" r:id="rId32"/>
    <p:sldId id="420" r:id="rId33"/>
    <p:sldId id="421" r:id="rId34"/>
    <p:sldId id="422" r:id="rId35"/>
    <p:sldId id="317" r:id="rId36"/>
    <p:sldId id="431" r:id="rId37"/>
    <p:sldId id="427" r:id="rId38"/>
    <p:sldId id="428" r:id="rId39"/>
    <p:sldId id="363" r:id="rId40"/>
    <p:sldId id="305" r:id="rId41"/>
    <p:sldId id="434" r:id="rId42"/>
    <p:sldId id="323" r:id="rId43"/>
    <p:sldId id="435" r:id="rId44"/>
    <p:sldId id="444" r:id="rId45"/>
    <p:sldId id="436" r:id="rId46"/>
    <p:sldId id="438" r:id="rId47"/>
    <p:sldId id="440" r:id="rId48"/>
    <p:sldId id="441" r:id="rId49"/>
    <p:sldId id="445" r:id="rId50"/>
    <p:sldId id="306" r:id="rId51"/>
    <p:sldId id="446" r:id="rId52"/>
    <p:sldId id="324" r:id="rId53"/>
    <p:sldId id="364" r:id="rId54"/>
    <p:sldId id="365" r:id="rId55"/>
    <p:sldId id="367" r:id="rId56"/>
    <p:sldId id="368" r:id="rId57"/>
    <p:sldId id="369" r:id="rId58"/>
    <p:sldId id="480" r:id="rId59"/>
    <p:sldId id="370" r:id="rId60"/>
    <p:sldId id="315" r:id="rId61"/>
    <p:sldId id="314" r:id="rId62"/>
    <p:sldId id="327" r:id="rId63"/>
    <p:sldId id="325" r:id="rId64"/>
    <p:sldId id="326" r:id="rId65"/>
    <p:sldId id="316" r:id="rId66"/>
    <p:sldId id="371" r:id="rId67"/>
    <p:sldId id="471" r:id="rId68"/>
    <p:sldId id="481" r:id="rId69"/>
    <p:sldId id="479" r:id="rId70"/>
    <p:sldId id="447" r:id="rId71"/>
    <p:sldId id="455" r:id="rId72"/>
    <p:sldId id="334" r:id="rId73"/>
    <p:sldId id="527" r:id="rId74"/>
    <p:sldId id="495" r:id="rId75"/>
    <p:sldId id="472" r:id="rId76"/>
    <p:sldId id="482" r:id="rId77"/>
    <p:sldId id="473" r:id="rId78"/>
    <p:sldId id="474" r:id="rId79"/>
    <p:sldId id="475" r:id="rId80"/>
    <p:sldId id="476" r:id="rId81"/>
    <p:sldId id="478" r:id="rId82"/>
    <p:sldId id="477" r:id="rId83"/>
    <p:sldId id="511" r:id="rId84"/>
    <p:sldId id="516" r:id="rId85"/>
    <p:sldId id="514" r:id="rId86"/>
    <p:sldId id="515" r:id="rId87"/>
    <p:sldId id="512" r:id="rId88"/>
    <p:sldId id="513" r:id="rId89"/>
    <p:sldId id="330" r:id="rId90"/>
    <p:sldId id="483" r:id="rId91"/>
    <p:sldId id="451" r:id="rId92"/>
    <p:sldId id="331" r:id="rId93"/>
    <p:sldId id="454" r:id="rId94"/>
    <p:sldId id="373" r:id="rId95"/>
    <p:sldId id="494" r:id="rId96"/>
    <p:sldId id="484" r:id="rId97"/>
    <p:sldId id="486" r:id="rId98"/>
    <p:sldId id="372" r:id="rId99"/>
    <p:sldId id="493" r:id="rId100"/>
    <p:sldId id="485" r:id="rId101"/>
    <p:sldId id="467" r:id="rId102"/>
    <p:sldId id="468" r:id="rId103"/>
    <p:sldId id="497" r:id="rId104"/>
    <p:sldId id="492" r:id="rId105"/>
    <p:sldId id="528" r:id="rId106"/>
    <p:sldId id="526" r:id="rId107"/>
    <p:sldId id="374" r:id="rId108"/>
    <p:sldId id="375" r:id="rId109"/>
    <p:sldId id="488" r:id="rId110"/>
    <p:sldId id="521" r:id="rId111"/>
    <p:sldId id="523" r:id="rId112"/>
    <p:sldId id="525" r:id="rId113"/>
    <p:sldId id="524" r:id="rId114"/>
    <p:sldId id="362" r:id="rId115"/>
    <p:sldId id="519" r:id="rId116"/>
    <p:sldId id="520" r:id="rId117"/>
    <p:sldId id="517" r:id="rId118"/>
    <p:sldId id="518" r:id="rId119"/>
  </p:sldIdLst>
  <p:sldSz cx="9144000" cy="6858000" type="screen4x3"/>
  <p:notesSz cx="6724650" cy="97742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515" autoAdjust="0"/>
    <p:restoredTop sz="94434" autoAdjust="0"/>
  </p:normalViewPr>
  <p:slideViewPr>
    <p:cSldViewPr>
      <p:cViewPr varScale="1">
        <p:scale>
          <a:sx n="116" d="100"/>
          <a:sy n="116" d="100"/>
        </p:scale>
        <p:origin x="1470" y="10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834"/>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13" Type="http://schemas.openxmlformats.org/officeDocument/2006/relationships/slide" Target="slides/slide112.xml"/><Relationship Id="rId118" Type="http://schemas.openxmlformats.org/officeDocument/2006/relationships/slide" Target="slides/slide117.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slide" Target="slides/slide107.xml"/><Relationship Id="rId116" Type="http://schemas.openxmlformats.org/officeDocument/2006/relationships/slide" Target="slides/slide115.xml"/><Relationship Id="rId124"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slide" Target="slides/slide11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slide" Target="slides/slide113.xml"/><Relationship Id="rId119" Type="http://schemas.openxmlformats.org/officeDocument/2006/relationships/slide" Target="slides/slide118.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14016" cy="488712"/>
          </a:xfrm>
          <a:prstGeom prst="rect">
            <a:avLst/>
          </a:prstGeom>
        </p:spPr>
        <p:txBody>
          <a:bodyPr vert="horz" lIns="94237" tIns="47120" rIns="94237" bIns="47120" rtlCol="0"/>
          <a:lstStyle>
            <a:lvl1pPr algn="l">
              <a:defRPr sz="1300"/>
            </a:lvl1pPr>
          </a:lstStyle>
          <a:p>
            <a:endParaRPr lang="en-GB"/>
          </a:p>
        </p:txBody>
      </p:sp>
      <p:sp>
        <p:nvSpPr>
          <p:cNvPr id="3" name="Date Placeholder 2"/>
          <p:cNvSpPr>
            <a:spLocks noGrp="1"/>
          </p:cNvSpPr>
          <p:nvPr>
            <p:ph type="dt" idx="1"/>
          </p:nvPr>
        </p:nvSpPr>
        <p:spPr>
          <a:xfrm>
            <a:off x="3809078" y="0"/>
            <a:ext cx="2914016" cy="488712"/>
          </a:xfrm>
          <a:prstGeom prst="rect">
            <a:avLst/>
          </a:prstGeom>
        </p:spPr>
        <p:txBody>
          <a:bodyPr vert="horz" lIns="94237" tIns="47120" rIns="94237" bIns="47120" rtlCol="0"/>
          <a:lstStyle>
            <a:lvl1pPr algn="r">
              <a:defRPr sz="1300"/>
            </a:lvl1pPr>
          </a:lstStyle>
          <a:p>
            <a:fld id="{C0E9A3E0-2A35-4227-BB5A-FF354DE9A782}" type="datetimeFigureOut">
              <a:rPr lang="en-GB" smtClean="0"/>
              <a:pPr/>
              <a:t>21/11/2018</a:t>
            </a:fld>
            <a:endParaRPr lang="en-GB"/>
          </a:p>
        </p:txBody>
      </p:sp>
      <p:sp>
        <p:nvSpPr>
          <p:cNvPr id="4" name="Slide Image Placeholder 3"/>
          <p:cNvSpPr>
            <a:spLocks noGrp="1" noRot="1" noChangeAspect="1"/>
          </p:cNvSpPr>
          <p:nvPr>
            <p:ph type="sldImg" idx="2"/>
          </p:nvPr>
        </p:nvSpPr>
        <p:spPr>
          <a:xfrm>
            <a:off x="919163" y="733425"/>
            <a:ext cx="4886325" cy="3665538"/>
          </a:xfrm>
          <a:prstGeom prst="rect">
            <a:avLst/>
          </a:prstGeom>
          <a:noFill/>
          <a:ln w="12700">
            <a:solidFill>
              <a:prstClr val="black"/>
            </a:solidFill>
          </a:ln>
        </p:spPr>
        <p:txBody>
          <a:bodyPr vert="horz" lIns="94237" tIns="47120" rIns="94237" bIns="47120" rtlCol="0" anchor="ctr"/>
          <a:lstStyle/>
          <a:p>
            <a:endParaRPr lang="en-GB"/>
          </a:p>
        </p:txBody>
      </p:sp>
      <p:sp>
        <p:nvSpPr>
          <p:cNvPr id="5" name="Notes Placeholder 4"/>
          <p:cNvSpPr>
            <a:spLocks noGrp="1"/>
          </p:cNvSpPr>
          <p:nvPr>
            <p:ph type="body" sz="quarter" idx="3"/>
          </p:nvPr>
        </p:nvSpPr>
        <p:spPr>
          <a:xfrm>
            <a:off x="672465" y="4642769"/>
            <a:ext cx="5379720" cy="4398407"/>
          </a:xfrm>
          <a:prstGeom prst="rect">
            <a:avLst/>
          </a:prstGeom>
        </p:spPr>
        <p:txBody>
          <a:bodyPr vert="horz" lIns="94237" tIns="47120" rIns="94237" bIns="471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283829"/>
            <a:ext cx="2914016" cy="488712"/>
          </a:xfrm>
          <a:prstGeom prst="rect">
            <a:avLst/>
          </a:prstGeom>
        </p:spPr>
        <p:txBody>
          <a:bodyPr vert="horz" lIns="94237" tIns="47120" rIns="94237" bIns="47120" rtlCol="0" anchor="b"/>
          <a:lstStyle>
            <a:lvl1pPr algn="l">
              <a:defRPr sz="1300"/>
            </a:lvl1pPr>
          </a:lstStyle>
          <a:p>
            <a:endParaRPr lang="en-GB"/>
          </a:p>
        </p:txBody>
      </p:sp>
      <p:sp>
        <p:nvSpPr>
          <p:cNvPr id="7" name="Slide Number Placeholder 6"/>
          <p:cNvSpPr>
            <a:spLocks noGrp="1"/>
          </p:cNvSpPr>
          <p:nvPr>
            <p:ph type="sldNum" sz="quarter" idx="5"/>
          </p:nvPr>
        </p:nvSpPr>
        <p:spPr>
          <a:xfrm>
            <a:off x="3809078" y="9283829"/>
            <a:ext cx="2914016" cy="488712"/>
          </a:xfrm>
          <a:prstGeom prst="rect">
            <a:avLst/>
          </a:prstGeom>
        </p:spPr>
        <p:txBody>
          <a:bodyPr vert="horz" lIns="94237" tIns="47120" rIns="94237" bIns="47120" rtlCol="0" anchor="b"/>
          <a:lstStyle>
            <a:lvl1pPr algn="r">
              <a:defRPr sz="1300"/>
            </a:lvl1pPr>
          </a:lstStyle>
          <a:p>
            <a:fld id="{B52A545B-E9AF-4C67-9AF6-FC59C4E28348}" type="slidenum">
              <a:rPr lang="en-GB" smtClean="0"/>
              <a:pPr/>
              <a:t>‹#›</a:t>
            </a:fld>
            <a:endParaRPr lang="en-GB"/>
          </a:p>
        </p:txBody>
      </p:sp>
    </p:spTree>
    <p:extLst>
      <p:ext uri="{BB962C8B-B14F-4D97-AF65-F5344CB8AC3E}">
        <p14:creationId xmlns:p14="http://schemas.microsoft.com/office/powerpoint/2010/main" val="36634852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B52A545B-E9AF-4C67-9AF6-FC59C4E28348}" type="slidenum">
              <a:rPr lang="en-GB" smtClean="0"/>
              <a:pPr/>
              <a:t>1</a:t>
            </a:fld>
            <a:endParaRPr lang="en-GB"/>
          </a:p>
        </p:txBody>
      </p:sp>
    </p:spTree>
    <p:extLst>
      <p:ext uri="{BB962C8B-B14F-4D97-AF65-F5344CB8AC3E}">
        <p14:creationId xmlns:p14="http://schemas.microsoft.com/office/powerpoint/2010/main" val="17536253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52A545B-E9AF-4C67-9AF6-FC59C4E28348}" type="slidenum">
              <a:rPr lang="en-GB" smtClean="0"/>
              <a:pPr/>
              <a:t>79</a:t>
            </a:fld>
            <a:endParaRPr lang="en-GB"/>
          </a:p>
        </p:txBody>
      </p:sp>
    </p:spTree>
    <p:extLst>
      <p:ext uri="{BB962C8B-B14F-4D97-AF65-F5344CB8AC3E}">
        <p14:creationId xmlns:p14="http://schemas.microsoft.com/office/powerpoint/2010/main" val="21025741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52A545B-E9AF-4C67-9AF6-FC59C4E28348}" type="slidenum">
              <a:rPr lang="en-GB" smtClean="0"/>
              <a:pPr/>
              <a:t>84</a:t>
            </a:fld>
            <a:endParaRPr lang="en-GB"/>
          </a:p>
        </p:txBody>
      </p:sp>
    </p:spTree>
    <p:extLst>
      <p:ext uri="{BB962C8B-B14F-4D97-AF65-F5344CB8AC3E}">
        <p14:creationId xmlns:p14="http://schemas.microsoft.com/office/powerpoint/2010/main" val="9210489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52A545B-E9AF-4C67-9AF6-FC59C4E28348}" type="slidenum">
              <a:rPr lang="en-GB" smtClean="0"/>
              <a:pPr/>
              <a:t>89</a:t>
            </a:fld>
            <a:endParaRPr lang="en-GB"/>
          </a:p>
        </p:txBody>
      </p:sp>
    </p:spTree>
    <p:extLst>
      <p:ext uri="{BB962C8B-B14F-4D97-AF65-F5344CB8AC3E}">
        <p14:creationId xmlns:p14="http://schemas.microsoft.com/office/powerpoint/2010/main" val="38567273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FBCAFD33-9854-49FF-A6BD-6312CDD71AFB}" type="datetimeFigureOut">
              <a:rPr lang="en-GB" smtClean="0"/>
              <a:pPr/>
              <a:t>21/11/2018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8A102B2-7516-4DE3-8509-675CCA7A24EF}"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BCAFD33-9854-49FF-A6BD-6312CDD71AFB}" type="datetimeFigureOut">
              <a:rPr lang="en-GB" smtClean="0"/>
              <a:pPr/>
              <a:t>21/11/2018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8A102B2-7516-4DE3-8509-675CCA7A24EF}"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BCAFD33-9854-49FF-A6BD-6312CDD71AFB}" type="datetimeFigureOut">
              <a:rPr lang="en-GB" smtClean="0"/>
              <a:pPr/>
              <a:t>21/11/2018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8A102B2-7516-4DE3-8509-675CCA7A24EF}"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FBCAFD33-9854-49FF-A6BD-6312CDD71AFB}" type="datetimeFigureOut">
              <a:rPr lang="en-GB" smtClean="0"/>
              <a:pPr/>
              <a:t>21/11/2018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8A102B2-7516-4DE3-8509-675CCA7A24EF}"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FBCAFD33-9854-49FF-A6BD-6312CDD71AFB}" type="datetimeFigureOut">
              <a:rPr lang="en-GB" smtClean="0"/>
              <a:pPr/>
              <a:t>21/11/2018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8A102B2-7516-4DE3-8509-675CCA7A24EF}"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FBCAFD33-9854-49FF-A6BD-6312CDD71AFB}" type="datetimeFigureOut">
              <a:rPr lang="en-GB" smtClean="0"/>
              <a:pPr/>
              <a:t>21/11/2018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8A102B2-7516-4DE3-8509-675CCA7A24EF}"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BCAFD33-9854-49FF-A6BD-6312CDD71AFB}" type="datetimeFigureOut">
              <a:rPr lang="en-GB" smtClean="0"/>
              <a:pPr/>
              <a:t>21/11/2018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8A102B2-7516-4DE3-8509-675CCA7A24EF}"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BCAFD33-9854-49FF-A6BD-6312CDD71AFB}" type="datetimeFigureOut">
              <a:rPr lang="en-GB" smtClean="0"/>
              <a:pPr/>
              <a:t>21/11/2018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8A102B2-7516-4DE3-8509-675CCA7A24EF}"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BCAFD33-9854-49FF-A6BD-6312CDD71AFB}" type="datetimeFigureOut">
              <a:rPr lang="en-GB" smtClean="0"/>
              <a:pPr/>
              <a:t>21/11/2018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8A102B2-7516-4DE3-8509-675CCA7A24EF}"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BCAFD33-9854-49FF-A6BD-6312CDD71AFB}" type="datetimeFigureOut">
              <a:rPr lang="en-GB" smtClean="0"/>
              <a:pPr/>
              <a:t>21/11/2018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8A102B2-7516-4DE3-8509-675CCA7A24EF}"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BCAFD33-9854-49FF-A6BD-6312CDD71AFB}" type="datetimeFigureOut">
              <a:rPr lang="en-GB" smtClean="0"/>
              <a:pPr/>
              <a:t>21/11/2018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8A102B2-7516-4DE3-8509-675CCA7A24EF}"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BCAFD33-9854-49FF-A6BD-6312CDD71AFB}" type="datetimeFigureOut">
              <a:rPr lang="en-GB" smtClean="0"/>
              <a:pPr/>
              <a:t>21/11/2018</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8A102B2-7516-4DE3-8509-675CCA7A24EF}"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google.co.uk/url?sa=i&amp;rct=j&amp;q=&amp;esrc=s&amp;frm=1&amp;source=images&amp;cd=&amp;cad=rja&amp;uact=8&amp;docid=Gz4wpopkcHnQhM&amp;tbnid=Hu0XNm7Rs2rVYM:&amp;ved=0CAUQjRw&amp;url=http://sweheat.com/?page_id=18&amp;ei=jNvQU7SZLa-M7AbXuoHwAQ&amp;bvm=bv.71667212,d.ZGU&amp;psig=AFQjCNFPnb3zt0HrU-OBpXRPx8bHmwGUPA&amp;ust=1406282999887395" TargetMode="External"/><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hyperlink" Target="https://www.google.co.uk/url?sa=i&amp;rct=j&amp;q=&amp;esrc=s&amp;source=images&amp;cd=&amp;cad=rja&amp;uact=8&amp;ved=0ahUKEwjs8pX057fQAhVG2hoKHV6nBfkQjRwIBw&amp;url=https://www.squamlakes.org/watershed-wellness-and-our-service-area&amp;psig=AFQjCNFCfPSH6vwHlIvnlmffkwulFVkSVg&amp;ust=1479747660940570" TargetMode="External"/><Relationship Id="rId2" Type="http://schemas.openxmlformats.org/officeDocument/2006/relationships/image" Target="../media/image5.jpe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www.google.co.uk/url?sa=i&amp;rct=j&amp;q=&amp;esrc=s&amp;source=images&amp;cd=&amp;cad=rja&amp;uact=8&amp;ved=0ahUKEwiBnrX65rfQAhWKlxoKHbCLD_0QjRwIBw&amp;url=http://www.mcdonalds.co.uk/ukhome/product_nutrition.drinksshakes.94.buxton-mineral-water-still.html&amp;psig=AFQjCNHIa5lfM-iYzbV9ErYqbYfHpNhRLw&amp;ust=1479747427632938" TargetMode="External"/><Relationship Id="rId1" Type="http://schemas.openxmlformats.org/officeDocument/2006/relationships/slideLayout" Target="../slideLayouts/slideLayout7.xml"/><Relationship Id="rId5" Type="http://schemas.openxmlformats.org/officeDocument/2006/relationships/image" Target="../media/image8.jpeg"/><Relationship Id="rId4" Type="http://schemas.openxmlformats.org/officeDocument/2006/relationships/hyperlink" Target="http://www.google.co.uk/url?sa=i&amp;rct=j&amp;q=&amp;esrc=s&amp;source=images&amp;cd=&amp;ved=0ahUKEwjD7ZaL5bfQAhWCvBoKHYe0CQwQjRwIBw&amp;url=http://www.tomsylvan.com/03_graphics.htm&amp;psig=AFQjCNEZZBw5IYZIj9f5TZ_X1-KpAVjswA&amp;ust=1479746651445415" TargetMode="Externa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7.xml"/><Relationship Id="rId4" Type="http://schemas.openxmlformats.org/officeDocument/2006/relationships/image" Target="../media/image18.emf"/></Relationships>
</file>

<file path=ppt/slides/_rels/slide1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2.gi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hyperlink" Target="http://www.youtube.com/watch?v=9z14l51ISwg" TargetMode="Externa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hyperlink" Target="http://www.google.co.uk/url?sa=i&amp;rct=j&amp;q=&amp;esrc=s&amp;frm=1&amp;source=images&amp;cd=&amp;cad=rja&amp;uact=8&amp;docid=oeqjioQBLEyrLM&amp;tbnid=f9ltsT3TQ9NtaM:&amp;ved=0CAUQjRw&amp;url=http://en.wikipedia.org/wiki/Water_pipe&amp;ei=pPjZU6WbPIrH7AaQw4C4BA&amp;bvm=bv.72185853,d.ZGU&amp;psig=AFQjCNHu5baTdTHoRqGQVMEHY0m0IG8aDg&amp;ust=1406880289899918" TargetMode="Externa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png"/><Relationship Id="rId1" Type="http://schemas.openxmlformats.org/officeDocument/2006/relationships/slideLayout" Target="../slideLayouts/slideLayout7.xml"/><Relationship Id="rId5" Type="http://schemas.openxmlformats.org/officeDocument/2006/relationships/image" Target="../media/image29.jpeg"/><Relationship Id="rId4" Type="http://schemas.openxmlformats.org/officeDocument/2006/relationships/hyperlink" Target="https://www.google.co.uk/url?sa=i&amp;rct=j&amp;q=&amp;esrc=s&amp;source=images&amp;cd=&amp;cad=rja&amp;uact=8&amp;ved=0CAcQjRw&amp;url=https://www.emergencyplumber.uk.com/plumbing/water-mains/&amp;ei=F_lsVMPiO4iggwTwtICQDQ&amp;bvm=bv.80120444,d.cWc&amp;psig=AFQjCNHpYIvuYWL7dkbNdW7JoLOSZsQqIQ&amp;ust=1416514171042782" TargetMode="External"/></Relationships>
</file>

<file path=ppt/slides/_rels/slide31.xml.rels><?xml version="1.0" encoding="UTF-8" standalone="yes"?>
<Relationships xmlns="http://schemas.openxmlformats.org/package/2006/relationships"><Relationship Id="rId3" Type="http://schemas.openxmlformats.org/officeDocument/2006/relationships/hyperlink" Target="https://www.google.co.uk/url?sa=i&amp;rct=j&amp;q=&amp;esrc=s&amp;source=imgres&amp;cd=&amp;cad=rja&amp;uact=8&amp;ved=0ahUKEwjT-PnS-tLXAhUqIcAKHZqyB0UQjRwIBw&amp;url=https://www.mysensors.org/build/pulse_water&amp;psig=AOvVaw0xxeIeYau27CHJtOBArMbX&amp;ust=1511466774421524" TargetMode="External"/><Relationship Id="rId2" Type="http://schemas.openxmlformats.org/officeDocument/2006/relationships/image" Target="../media/image30.png"/><Relationship Id="rId1" Type="http://schemas.openxmlformats.org/officeDocument/2006/relationships/slideLayout" Target="../slideLayouts/slideLayout7.xml"/><Relationship Id="rId4" Type="http://schemas.openxmlformats.org/officeDocument/2006/relationships/image" Target="../media/image31.png"/></Relationships>
</file>

<file path=ppt/slides/_rels/slide32.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png"/><Relationship Id="rId1" Type="http://schemas.openxmlformats.org/officeDocument/2006/relationships/slideLayout" Target="../slideLayouts/slideLayout7.xml"/><Relationship Id="rId5" Type="http://schemas.openxmlformats.org/officeDocument/2006/relationships/image" Target="../media/image31.png"/><Relationship Id="rId4" Type="http://schemas.openxmlformats.org/officeDocument/2006/relationships/hyperlink" Target="https://www.google.co.uk/url?sa=i&amp;rct=j&amp;q=&amp;esrc=s&amp;source=imgres&amp;cd=&amp;cad=rja&amp;uact=8&amp;ved=0ahUKEwjT-PnS-tLXAhUqIcAKHZqyB0UQjRwIBw&amp;url=https://www.mysensors.org/build/pulse_water&amp;psig=AOvVaw0xxeIeYau27CHJtOBArMbX&amp;ust=1511466774421524" TargetMode="External"/></Relationships>
</file>

<file path=ppt/slides/_rels/slide38.xml.rels><?xml version="1.0" encoding="UTF-8" standalone="yes"?>
<Relationships xmlns="http://schemas.openxmlformats.org/package/2006/relationships"><Relationship Id="rId3" Type="http://schemas.openxmlformats.org/officeDocument/2006/relationships/image" Target="../media/image40.gif"/><Relationship Id="rId2" Type="http://schemas.openxmlformats.org/officeDocument/2006/relationships/image" Target="../media/image39.png"/><Relationship Id="rId1" Type="http://schemas.openxmlformats.org/officeDocument/2006/relationships/slideLayout" Target="../slideLayouts/slideLayout7.xml"/><Relationship Id="rId4" Type="http://schemas.openxmlformats.org/officeDocument/2006/relationships/image" Target="../media/image41.jpe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png"/><Relationship Id="rId1" Type="http://schemas.openxmlformats.org/officeDocument/2006/relationships/slideLayout" Target="../slideLayouts/slideLayout7.xml"/><Relationship Id="rId5" Type="http://schemas.openxmlformats.org/officeDocument/2006/relationships/image" Target="../media/image47.jpeg"/><Relationship Id="rId4" Type="http://schemas.openxmlformats.org/officeDocument/2006/relationships/image" Target="../media/image46.jpeg"/></Relationships>
</file>

<file path=ppt/slides/_rels/slide45.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hyperlink" Target="http://www.google.co.uk/url?sa=i&amp;rct=j&amp;q=&amp;esrc=s&amp;frm=1&amp;source=images&amp;cd=&amp;cad=rja&amp;uact=8&amp;ved=0CAcQjRw&amp;url=http://lpsleeplumbingservices.blogspot.com/2013/12/why-is-my-overflow-pipe-leaking-and.html&amp;ei=UvusVKrcEIrUauHBgPAI&amp;bvm=bv.83134100,d.ZGU&amp;psig=AFQjCNHEVEXTl8Ge9kQqvpWW8bCtSmg5wA&amp;ust=1420709070701518" TargetMode="External"/><Relationship Id="rId2" Type="http://schemas.openxmlformats.org/officeDocument/2006/relationships/image" Target="../media/image49.png"/><Relationship Id="rId1" Type="http://schemas.openxmlformats.org/officeDocument/2006/relationships/slideLayout" Target="../slideLayouts/slideLayout7.xml"/><Relationship Id="rId4" Type="http://schemas.openxmlformats.org/officeDocument/2006/relationships/image" Target="../media/image50.jpeg"/></Relationships>
</file>

<file path=ppt/slides/_rels/slide47.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png"/><Relationship Id="rId1" Type="http://schemas.openxmlformats.org/officeDocument/2006/relationships/slideLayout" Target="../slideLayouts/slideLayout7.xml"/><Relationship Id="rId4" Type="http://schemas.openxmlformats.org/officeDocument/2006/relationships/image" Target="../media/image55.jpe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hyperlink" Target="http://www.upperplumbers.co.uk/images/Text/cold_water/Upperplumbers_common_supply.jpg" TargetMode="External"/><Relationship Id="rId2" Type="http://schemas.openxmlformats.org/officeDocument/2006/relationships/image" Target="../media/image56.jpeg"/><Relationship Id="rId1" Type="http://schemas.openxmlformats.org/officeDocument/2006/relationships/slideLayout" Target="../slideLayouts/slideLayout7.xml"/><Relationship Id="rId6" Type="http://schemas.openxmlformats.org/officeDocument/2006/relationships/image" Target="../media/image58.jpeg"/><Relationship Id="rId5" Type="http://schemas.openxmlformats.org/officeDocument/2006/relationships/hyperlink" Target="http://www.upperplumbers.co.uk/images/Text/cold_water/Upperplumbers_common_distributing.jpg" TargetMode="External"/><Relationship Id="rId4" Type="http://schemas.openxmlformats.org/officeDocument/2006/relationships/image" Target="../media/image57.jpeg"/></Relationships>
</file>

<file path=ppt/slides/_rels/slide52.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hyperlink" Target="http://www.upperplumbers.co.uk/images/Text/cold_water/Upperplumbers_break_cistern.jpg" TargetMode="Externa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hyperlink" Target="http://www.google.co.uk/url?sa=i&amp;rct=j&amp;q=&amp;esrc=s&amp;frm=1&amp;source=images&amp;cd=&amp;cad=rja&amp;uact=8&amp;docid=LgHuihVihH9QlM&amp;tbnid=E_iqaIK9A_o51M:&amp;ved=0CAUQjRw&amp;url=http://copper-pipe-clamps-pipe-clips.brass-copper-washers.com/&amp;ei=t2zXU7TLK4P27AaQqYCoAQ&amp;bvm=bv.71778758,d.ZGU&amp;psig=AFQjCNE-4FCG5f-EZsgYdowDuuXJMVkmVA&amp;ust=1406713383138036" TargetMode="External"/><Relationship Id="rId2" Type="http://schemas.openxmlformats.org/officeDocument/2006/relationships/image" Target="../media/image63.jpeg"/><Relationship Id="rId1" Type="http://schemas.openxmlformats.org/officeDocument/2006/relationships/slideLayout" Target="../slideLayouts/slideLayout7.xml"/><Relationship Id="rId6" Type="http://schemas.openxmlformats.org/officeDocument/2006/relationships/image" Target="../media/image66.jpeg"/><Relationship Id="rId5" Type="http://schemas.openxmlformats.org/officeDocument/2006/relationships/image" Target="../media/image65.jpeg"/><Relationship Id="rId4" Type="http://schemas.openxmlformats.org/officeDocument/2006/relationships/image" Target="../media/image64.jpeg"/></Relationships>
</file>

<file path=ppt/slides/_rels/slide56.xml.rels><?xml version="1.0" encoding="UTF-8" standalone="yes"?>
<Relationships xmlns="http://schemas.openxmlformats.org/package/2006/relationships"><Relationship Id="rId3" Type="http://schemas.openxmlformats.org/officeDocument/2006/relationships/image" Target="../media/image67.jpeg"/><Relationship Id="rId7" Type="http://schemas.openxmlformats.org/officeDocument/2006/relationships/image" Target="../media/image69.jpeg"/><Relationship Id="rId2" Type="http://schemas.openxmlformats.org/officeDocument/2006/relationships/hyperlink" Target="http://www.google.co.uk/url?sa=i&amp;rct=j&amp;q=&amp;esrc=s&amp;frm=1&amp;source=images&amp;cd=&amp;cad=rja&amp;uact=8&amp;docid=IKHljTiQTCCwnM&amp;tbnid=sOsOdujhTvcZiM:&amp;ved=0CAUQjRw&amp;url=http://en.wikipedia.org/wiki/Piping_and_plumbing_fitting&amp;ei=QiPRU8moGKLe7Aa814DYCQ&amp;bvm=bv.71667212,d.ZGU&amp;psig=AFQjCNGEGOho4Z2VbdlW7X-FxdL7pTjQ5Q&amp;ust=1406301363081620" TargetMode="External"/><Relationship Id="rId1" Type="http://schemas.openxmlformats.org/officeDocument/2006/relationships/slideLayout" Target="../slideLayouts/slideLayout7.xml"/><Relationship Id="rId6" Type="http://schemas.openxmlformats.org/officeDocument/2006/relationships/hyperlink" Target="http://www.google.co.uk/url?sa=i&amp;rct=j&amp;q=&amp;esrc=s&amp;frm=1&amp;source=images&amp;cd=&amp;cad=rja&amp;uact=8&amp;docid=H1BrbJNTT62pwM&amp;tbnid=5TH7pJ-orRstJM:&amp;ved=0CAUQjRw&amp;url=http://www.flucon.in/Stainless_Steel_Pipe_Clamps.html&amp;ei=OG3XU7jcGYKy7AbZwoCwBg&amp;bvm=bv.71778758,d.ZGU&amp;psig=AFQjCNGgo-DH1kpfHHsqQfWCpBuTtchqWA&amp;ust=1406713512784628" TargetMode="External"/><Relationship Id="rId5" Type="http://schemas.openxmlformats.org/officeDocument/2006/relationships/image" Target="../media/image68.jpeg"/><Relationship Id="rId4" Type="http://schemas.openxmlformats.org/officeDocument/2006/relationships/hyperlink" Target="http://www.google.co.uk/url?sa=i&amp;rct=j&amp;q=&amp;esrc=s&amp;frm=1&amp;source=images&amp;cd=&amp;cad=rja&amp;uact=8&amp;docid=P3D0oYBF4nWo4M&amp;tbnid=MXdVB3dRoF6yfM:&amp;ved=0CAUQjRw&amp;url=http://www.muellerindustries.com/products/plumbing/tube-and-pipe/steel-pipe&amp;ei=cCPRU8WAOaPE7AaTjoCwAQ&amp;bvm=bv.71667212,d.ZGU&amp;psig=AFQjCNGEGOho4Z2VbdlW7X-FxdL7pTjQ5Q&amp;ust=1406301363081620" TargetMode="External"/></Relationships>
</file>

<file path=ppt/slides/_rels/slide57.xml.rels><?xml version="1.0" encoding="UTF-8" standalone="yes"?>
<Relationships xmlns="http://schemas.openxmlformats.org/package/2006/relationships"><Relationship Id="rId3" Type="http://schemas.openxmlformats.org/officeDocument/2006/relationships/hyperlink" Target="http://www.google.co.uk/url?sa=i&amp;rct=j&amp;q=&amp;esrc=s&amp;frm=1&amp;source=images&amp;cd=&amp;cad=rja&amp;uact=8&amp;docid=FwvRZl50_DJlKM&amp;tbnid=gXOOR7jkFn-grM:&amp;ved=0CAUQjRw&amp;url=http://inspectapedia.com/plumbing/Pipes_Lead.htm&amp;ei=5yTRU-rxKO-g7Aaf9YH4Ag&amp;bvm=bv.71667212,d.ZGU&amp;psig=AFQjCNFqEYqr8rcfUKR0f4UdGWoJ8wFrXg&amp;ust=1406301738177050" TargetMode="External"/><Relationship Id="rId2" Type="http://schemas.openxmlformats.org/officeDocument/2006/relationships/image" Target="../media/image70.jpeg"/><Relationship Id="rId1" Type="http://schemas.openxmlformats.org/officeDocument/2006/relationships/slideLayout" Target="../slideLayouts/slideLayout7.xml"/><Relationship Id="rId4" Type="http://schemas.openxmlformats.org/officeDocument/2006/relationships/image" Target="../media/image71.jpeg"/></Relationships>
</file>

<file path=ppt/slides/_rels/slide58.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73.jpeg"/><Relationship Id="rId7" Type="http://schemas.openxmlformats.org/officeDocument/2006/relationships/image" Target="../media/image75.jpeg"/><Relationship Id="rId2" Type="http://schemas.openxmlformats.org/officeDocument/2006/relationships/hyperlink" Target="http://www.google.co.uk/url?sa=i&amp;rct=j&amp;q=&amp;esrc=s&amp;frm=1&amp;source=images&amp;cd=&amp;cad=rja&amp;uact=8&amp;docid=yiScTvh_2mZ1cM&amp;tbnid=Pe9F4eX6P7WjQM:&amp;ved=0CAUQjRw&amp;url=http://www.allrightmachinery.com/pvc-pipe-fittings.html&amp;ei=B2jXU87jA6aO7Ab8toGwDw&amp;bvm=bv.71778758,d.ZGU&amp;psig=AFQjCNGkkTFOwqUAHAcVFn_EVJ47aJlNow&amp;ust=1406712180632260" TargetMode="External"/><Relationship Id="rId1" Type="http://schemas.openxmlformats.org/officeDocument/2006/relationships/slideLayout" Target="../slideLayouts/slideLayout7.xml"/><Relationship Id="rId6" Type="http://schemas.openxmlformats.org/officeDocument/2006/relationships/hyperlink" Target="http://www.gasproducts.co.uk/cgi-bin/ss000001.pl?PRODREF=HA868&amp;NOLOGIN=1" TargetMode="External"/><Relationship Id="rId5" Type="http://schemas.openxmlformats.org/officeDocument/2006/relationships/image" Target="../media/image74.jpeg"/><Relationship Id="rId4" Type="http://schemas.openxmlformats.org/officeDocument/2006/relationships/hyperlink" Target="http://www.google.co.uk/url?sa=i&amp;rct=j&amp;q=&amp;esrc=s&amp;frm=1&amp;source=images&amp;cd=&amp;cad=rja&amp;uact=8&amp;docid=k0inu3xsEtNbTM&amp;tbnid=b-jvZL5mTtNxOM:&amp;ved=0CAUQjRw&amp;url=http://www.weiku.com/products/6292177/pvc_pipe_fitting_pipeline_clip_.html&amp;ei=RWjXU6GEHaSg7Aan7ICIAg&amp;bvm=bv.71778758,d.ZGU&amp;psig=AFQjCNGkkTFOwqUAHAcVFn_EVJ47aJlNow&amp;ust=1406712180632260" TargetMode="External"/></Relationships>
</file>

<file path=ppt/slides/_rels/slide60.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image" Target="../media/image76.pn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78.jpeg"/><Relationship Id="rId2" Type="http://schemas.openxmlformats.org/officeDocument/2006/relationships/hyperlink" Target="http://www.google.co.uk/url?sa=i&amp;rct=j&amp;q=&amp;esrc=s&amp;frm=1&amp;source=images&amp;cd=&amp;cad=rja&amp;uact=8&amp;docid=mdEha6I8_lDl1M&amp;tbnid=zePa0W8PxJK9rM:&amp;ved=0CAUQjRw&amp;url=http://www.gyldt.com/Products/Gate_valve/2013/0605/23.html&amp;ei=_BXRU9DZHOiM7QbD94DwAQ&amp;bvm=bv.71667212,d.ZGU&amp;psig=AFQjCNHlZLbv2yqSkxeGBBkovBtS7lZN0w&amp;ust=1406297704700642" TargetMode="External"/><Relationship Id="rId1" Type="http://schemas.openxmlformats.org/officeDocument/2006/relationships/slideLayout" Target="../slideLayouts/slideLayout7.xml"/><Relationship Id="rId5" Type="http://schemas.openxmlformats.org/officeDocument/2006/relationships/image" Target="../media/image79.gif"/><Relationship Id="rId4" Type="http://schemas.openxmlformats.org/officeDocument/2006/relationships/hyperlink" Target="http://www.google.co.uk/url?sa=i&amp;rct=j&amp;q=&amp;esrc=s&amp;frm=1&amp;source=images&amp;cd=&amp;cad=rja&amp;uact=8&amp;docid=K75qCVa5mR-PEM&amp;tbnid=D6bNJ8kqW1dR_M:&amp;ved=0CAUQjRw&amp;url=http://www.globalspec.com/learnmore/flow_control_flow_transfer/valves/gate_valves&amp;ei=HxbRU6vMIIuM7AalpoCYBQ&amp;bvm=bv.71667212,d.ZGU&amp;psig=AFQjCNHlZLbv2yqSkxeGBBkovBtS7lZN0w&amp;ust=1406297704700642" TargetMode="External"/></Relationships>
</file>

<file path=ppt/slides/_rels/slide62.xml.rels><?xml version="1.0" encoding="UTF-8" standalone="yes"?>
<Relationships xmlns="http://schemas.openxmlformats.org/package/2006/relationships"><Relationship Id="rId3" Type="http://schemas.openxmlformats.org/officeDocument/2006/relationships/image" Target="../media/image81.jpeg"/><Relationship Id="rId2" Type="http://schemas.openxmlformats.org/officeDocument/2006/relationships/image" Target="../media/image80.gif"/><Relationship Id="rId1" Type="http://schemas.openxmlformats.org/officeDocument/2006/relationships/slideLayout" Target="../slideLayouts/slideLayout7.xml"/><Relationship Id="rId5" Type="http://schemas.openxmlformats.org/officeDocument/2006/relationships/image" Target="../media/image82.jpeg"/><Relationship Id="rId4" Type="http://schemas.openxmlformats.org/officeDocument/2006/relationships/hyperlink" Target="http://www.google.co.uk/url?sa=i&amp;rct=j&amp;q=&amp;esrc=s&amp;frm=1&amp;source=images&amp;cd=&amp;cad=rja&amp;uact=8&amp;docid=Y9GmN9Rec39jxM&amp;tbnid=TE49ZBwhcuwe5M:&amp;ved=0CAUQjRw&amp;url=http://uk.rs-online.com/web/p/tank-cistern-float-valves/0797322/&amp;ei=eRvRU_SDLuHQ7AbrjoGYDg&amp;bvm=bv.71667212,d.ZGU&amp;psig=AFQjCNHCo4MwlmZyrbd2t-ZZVDdQ9wnGkA&amp;ust=1406299352179911" TargetMode="External"/></Relationships>
</file>

<file path=ppt/slides/_rels/slide63.xml.rels><?xml version="1.0" encoding="UTF-8" standalone="yes"?>
<Relationships xmlns="http://schemas.openxmlformats.org/package/2006/relationships"><Relationship Id="rId3" Type="http://schemas.openxmlformats.org/officeDocument/2006/relationships/image" Target="../media/image83.jpeg"/><Relationship Id="rId7" Type="http://schemas.openxmlformats.org/officeDocument/2006/relationships/image" Target="../media/image85.jpeg"/><Relationship Id="rId2" Type="http://schemas.openxmlformats.org/officeDocument/2006/relationships/hyperlink" Target="http://www.google.co.uk/url?sa=i&amp;rct=j&amp;q=&amp;esrc=s&amp;frm=1&amp;source=images&amp;cd=&amp;cad=rja&amp;uact=8&amp;docid=atYwtzMF1qW-wM&amp;tbnid=aAlJf6rrN8S9WM:&amp;ved=0CAUQjRw&amp;url=http://www.quickvalve.co.uk/&amp;ei=4RfRU6zhFs_T7Ab69ICACQ&amp;bvm=bv.71667212,d.ZGU&amp;psig=AFQjCNEGlxAR1_Uyr7r2wJFU7gOkf49k9g&amp;ust=1406298358651216" TargetMode="External"/><Relationship Id="rId1" Type="http://schemas.openxmlformats.org/officeDocument/2006/relationships/slideLayout" Target="../slideLayouts/slideLayout7.xml"/><Relationship Id="rId6" Type="http://schemas.openxmlformats.org/officeDocument/2006/relationships/hyperlink" Target="http://www.google.co.uk/url?sa=i&amp;rct=j&amp;q=&amp;esrc=s&amp;frm=1&amp;source=images&amp;cd=&amp;cad=rja&amp;uact=8&amp;docid=2WcDgTz4CUvuVM&amp;tbnid=xe416Whpo7U62M:&amp;ved=0CAUQjRw&amp;url=http://www.lowes.ca/valves/dahl-12-in-pex-brass-boiler-drain-valve_g1362765.html&amp;ei=RBjRU4aTCuuh7AaMp4GoDA&amp;bvm=bv.71667212,d.ZGU&amp;psig=AFQjCNEGlxAR1_Uyr7r2wJFU7gOkf49k9g&amp;ust=1406298358651216" TargetMode="External"/><Relationship Id="rId5" Type="http://schemas.openxmlformats.org/officeDocument/2006/relationships/image" Target="../media/image84.jpeg"/><Relationship Id="rId4" Type="http://schemas.openxmlformats.org/officeDocument/2006/relationships/hyperlink" Target="http://www.google.co.uk/url?sa=i&amp;rct=j&amp;q=&amp;esrc=s&amp;frm=1&amp;source=images&amp;cd=&amp;cad=rja&amp;uact=8&amp;docid=8hoQD4yYaREGnM&amp;tbnid=KAI5-zMMyXHqhM:&amp;ved=0CAUQjRw&amp;url=http://www.lowes.com/pd_248918-33599-M75QT+1/2_0__?productId=3660020&amp;ei=ABjRU7zgMfLe7Aaol4CoBw&amp;bvm=bv.71667212,d.ZGU&amp;psig=AFQjCNEGlxAR1_Uyr7r2wJFU7gOkf49k9g&amp;ust=1406298358651216" TargetMode="External"/></Relationships>
</file>

<file path=ppt/slides/_rels/slide64.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hyperlink" Target="http://www.google.co.uk/url?sa=i&amp;rct=j&amp;q=&amp;esrc=s&amp;frm=1&amp;source=images&amp;cd=&amp;cad=rja&amp;uact=8&amp;docid=YPhaSUlAVqkkWM&amp;tbnid=YANqAWupKv5KVM:&amp;ved=0CAUQjRw&amp;url=http://www.cshst.com/en/safety_valves.html&amp;ei=hxnRU72qNo_G7AaxmYDYAg&amp;bvm=bv.71667212,d.ZGU&amp;psig=AFQjCNGX6Zg2htloMCa3NkpJ2KHw84seSQ&amp;ust=1406298810304125" TargetMode="External"/><Relationship Id="rId1" Type="http://schemas.openxmlformats.org/officeDocument/2006/relationships/slideLayout" Target="../slideLayouts/slideLayout7.xml"/><Relationship Id="rId5" Type="http://schemas.openxmlformats.org/officeDocument/2006/relationships/image" Target="../media/image87.jpeg"/><Relationship Id="rId4" Type="http://schemas.openxmlformats.org/officeDocument/2006/relationships/hyperlink" Target="http://www.google.co.uk/url?sa=i&amp;rct=j&amp;q=&amp;esrc=s&amp;frm=1&amp;source=images&amp;cd=&amp;cad=rja&amp;uact=8&amp;docid=nSWuQ6M9flDvCM&amp;tbnid=H8zgJwSy_rYE7M:&amp;ved=0CAUQjRw&amp;url=http://www.safetyvalvesonline.com/safety-relief-valve-technical.html&amp;ei=shnRU5ypNuiw7Aav94DoDw&amp;bvm=bv.71667212,d.ZGU&amp;psig=AFQjCNGX6Zg2htloMCa3NkpJ2KHw84seSQ&amp;ust=1406298810304125" TargetMode="External"/></Relationships>
</file>

<file path=ppt/slides/_rels/slide65.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image" Target="../media/image89.png"/><Relationship Id="rId7" Type="http://schemas.openxmlformats.org/officeDocument/2006/relationships/image" Target="../media/image93.png"/><Relationship Id="rId2" Type="http://schemas.openxmlformats.org/officeDocument/2006/relationships/image" Target="../media/image88.png"/><Relationship Id="rId1" Type="http://schemas.openxmlformats.org/officeDocument/2006/relationships/slideLayout" Target="../slideLayouts/slideLayout7.xml"/><Relationship Id="rId6" Type="http://schemas.openxmlformats.org/officeDocument/2006/relationships/image" Target="../media/image92.jpeg"/><Relationship Id="rId5" Type="http://schemas.openxmlformats.org/officeDocument/2006/relationships/image" Target="../media/image91.jpeg"/><Relationship Id="rId4" Type="http://schemas.openxmlformats.org/officeDocument/2006/relationships/image" Target="../media/image90.jpeg"/></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3" Type="http://schemas.openxmlformats.org/officeDocument/2006/relationships/image" Target="../media/image95.jpeg"/><Relationship Id="rId2" Type="http://schemas.openxmlformats.org/officeDocument/2006/relationships/image" Target="../media/image94.jpeg"/><Relationship Id="rId1" Type="http://schemas.openxmlformats.org/officeDocument/2006/relationships/slideLayout" Target="../slideLayouts/slideLayout7.xml"/><Relationship Id="rId4" Type="http://schemas.openxmlformats.org/officeDocument/2006/relationships/image" Target="../media/image96.jpeg"/></Relationships>
</file>

<file path=ppt/slides/_rels/slide69.xml.rels><?xml version="1.0" encoding="UTF-8" standalone="yes"?>
<Relationships xmlns="http://schemas.openxmlformats.org/package/2006/relationships"><Relationship Id="rId2" Type="http://schemas.openxmlformats.org/officeDocument/2006/relationships/image" Target="../media/image97.pn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98.pn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99.pn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100.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image" Target="../media/image101.jpe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3" Type="http://schemas.openxmlformats.org/officeDocument/2006/relationships/image" Target="../media/image102.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2" Type="http://schemas.openxmlformats.org/officeDocument/2006/relationships/image" Target="../media/image103.png"/><Relationship Id="rId1" Type="http://schemas.openxmlformats.org/officeDocument/2006/relationships/slideLayout" Target="../slideLayouts/slideLayout7.xml"/></Relationships>
</file>

<file path=ppt/slides/_rels/slide92.xml.rels><?xml version="1.0" encoding="UTF-8" standalone="yes"?>
<Relationships xmlns="http://schemas.openxmlformats.org/package/2006/relationships"><Relationship Id="rId2" Type="http://schemas.openxmlformats.org/officeDocument/2006/relationships/image" Target="../media/image104.jpeg"/><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3" Type="http://schemas.openxmlformats.org/officeDocument/2006/relationships/image" Target="../media/image106.png"/><Relationship Id="rId2" Type="http://schemas.openxmlformats.org/officeDocument/2006/relationships/image" Target="../media/image105.png"/><Relationship Id="rId1" Type="http://schemas.openxmlformats.org/officeDocument/2006/relationships/slideLayout" Target="../slideLayouts/slideLayout7.xml"/><Relationship Id="rId4" Type="http://schemas.openxmlformats.org/officeDocument/2006/relationships/image" Target="../media/image107.jpeg"/></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5.xml.rels><?xml version="1.0" encoding="UTF-8" standalone="yes"?>
<Relationships xmlns="http://schemas.openxmlformats.org/package/2006/relationships"><Relationship Id="rId2" Type="http://schemas.openxmlformats.org/officeDocument/2006/relationships/image" Target="../media/image108.png"/><Relationship Id="rId1" Type="http://schemas.openxmlformats.org/officeDocument/2006/relationships/slideLayout" Target="../slideLayouts/slideLayout7.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7.xml.rels><?xml version="1.0" encoding="UTF-8" standalone="yes"?>
<Relationships xmlns="http://schemas.openxmlformats.org/package/2006/relationships"><Relationship Id="rId2" Type="http://schemas.openxmlformats.org/officeDocument/2006/relationships/image" Target="../media/image109.jpeg"/><Relationship Id="rId1" Type="http://schemas.openxmlformats.org/officeDocument/2006/relationships/slideLayout" Target="../slideLayouts/slideLayout7.xml"/></Relationships>
</file>

<file path=ppt/slides/_rels/slide98.xml.rels><?xml version="1.0" encoding="UTF-8" standalone="yes"?>
<Relationships xmlns="http://schemas.openxmlformats.org/package/2006/relationships"><Relationship Id="rId3" Type="http://schemas.openxmlformats.org/officeDocument/2006/relationships/image" Target="../media/image110.jpeg"/><Relationship Id="rId2" Type="http://schemas.openxmlformats.org/officeDocument/2006/relationships/hyperlink" Target="http://www.google.co.uk/url?sa=i&amp;source=images&amp;cd=&amp;cad=rja&amp;uact=8&amp;docid=k8Y7JvRi1_GKcM&amp;tbnid=SZiz5dZRH4sypM&amp;ved=0CAgQjRw&amp;url=http://www.armstronginternational.com/radiators&amp;ei=gKDbU7aGD7LQ7AaMw4H4BA&amp;psig=AFQjCNEzYRLY27l-Bv6JysbLDjwbw14Nlg&amp;ust=1406988800341697" TargetMode="External"/><Relationship Id="rId1" Type="http://schemas.openxmlformats.org/officeDocument/2006/relationships/slideLayout" Target="../slideLayouts/slideLayout7.xml"/><Relationship Id="rId5" Type="http://schemas.openxmlformats.org/officeDocument/2006/relationships/image" Target="../media/image112.jpeg"/><Relationship Id="rId4" Type="http://schemas.openxmlformats.org/officeDocument/2006/relationships/image" Target="../media/image111.jpeg"/></Relationships>
</file>

<file path=ppt/slides/_rels/slide99.xml.rels><?xml version="1.0" encoding="UTF-8" standalone="yes"?>
<Relationships xmlns="http://schemas.openxmlformats.org/package/2006/relationships"><Relationship Id="rId3" Type="http://schemas.openxmlformats.org/officeDocument/2006/relationships/image" Target="../media/image114.png"/><Relationship Id="rId2" Type="http://schemas.openxmlformats.org/officeDocument/2006/relationships/image" Target="../media/image113.png"/><Relationship Id="rId1" Type="http://schemas.openxmlformats.org/officeDocument/2006/relationships/slideLayout" Target="../slideLayouts/slideLayout7.xml"/><Relationship Id="rId6" Type="http://schemas.openxmlformats.org/officeDocument/2006/relationships/image" Target="../media/image117.jpeg"/><Relationship Id="rId5" Type="http://schemas.openxmlformats.org/officeDocument/2006/relationships/image" Target="../media/image116.png"/><Relationship Id="rId4" Type="http://schemas.openxmlformats.org/officeDocument/2006/relationships/image" Target="../media/image115.png"/></Relationships>
</file>

<file path=ppt/slides/_rels/slide100.xml.rels><?xml version="1.0" encoding="UTF-8" standalone="yes"?>
<Relationships xmlns="http://schemas.openxmlformats.org/package/2006/relationships"><Relationship Id="rId2" Type="http://schemas.openxmlformats.org/officeDocument/2006/relationships/image" Target="../media/image118.jpeg"/><Relationship Id="rId1" Type="http://schemas.openxmlformats.org/officeDocument/2006/relationships/slideLayout" Target="../slideLayouts/slideLayout7.xml"/></Relationships>
</file>

<file path=ppt/slides/_rels/slide101.xml.rels><?xml version="1.0" encoding="UTF-8" standalone="yes"?>
<Relationships xmlns="http://schemas.openxmlformats.org/package/2006/relationships"><Relationship Id="rId2" Type="http://schemas.openxmlformats.org/officeDocument/2006/relationships/image" Target="../media/image119.png"/><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2" Type="http://schemas.openxmlformats.org/officeDocument/2006/relationships/image" Target="../media/image120.png"/><Relationship Id="rId1" Type="http://schemas.openxmlformats.org/officeDocument/2006/relationships/slideLayout" Target="../slideLayouts/slideLayout7.xml"/></Relationships>
</file>

<file path=ppt/slides/_rels/slide103.xml.rels><?xml version="1.0" encoding="UTF-8" standalone="yes"?>
<Relationships xmlns="http://schemas.openxmlformats.org/package/2006/relationships"><Relationship Id="rId2" Type="http://schemas.openxmlformats.org/officeDocument/2006/relationships/image" Target="../media/image121.png"/><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3" Type="http://schemas.openxmlformats.org/officeDocument/2006/relationships/image" Target="../media/image123.png"/><Relationship Id="rId2" Type="http://schemas.openxmlformats.org/officeDocument/2006/relationships/image" Target="../media/image122.png"/><Relationship Id="rId1" Type="http://schemas.openxmlformats.org/officeDocument/2006/relationships/slideLayout" Target="../slideLayouts/slideLayout7.xml"/><Relationship Id="rId4" Type="http://schemas.openxmlformats.org/officeDocument/2006/relationships/image" Target="../media/image124.png"/></Relationships>
</file>

<file path=ppt/slides/_rels/slide105.xml.rels><?xml version="1.0" encoding="UTF-8" standalone="yes"?>
<Relationships xmlns="http://schemas.openxmlformats.org/package/2006/relationships"><Relationship Id="rId3" Type="http://schemas.openxmlformats.org/officeDocument/2006/relationships/image" Target="../media/image126.jpg"/><Relationship Id="rId2" Type="http://schemas.openxmlformats.org/officeDocument/2006/relationships/image" Target="../media/image125.jpeg"/><Relationship Id="rId1" Type="http://schemas.openxmlformats.org/officeDocument/2006/relationships/slideLayout" Target="../slideLayouts/slideLayout7.xml"/></Relationships>
</file>

<file path=ppt/slides/_rels/slide106.xml.rels><?xml version="1.0" encoding="UTF-8" standalone="yes"?>
<Relationships xmlns="http://schemas.openxmlformats.org/package/2006/relationships"><Relationship Id="rId2" Type="http://schemas.openxmlformats.org/officeDocument/2006/relationships/image" Target="../media/image127.jpeg"/><Relationship Id="rId1" Type="http://schemas.openxmlformats.org/officeDocument/2006/relationships/slideLayout" Target="../slideLayouts/slideLayout7.xml"/></Relationships>
</file>

<file path=ppt/slides/_rels/slide107.xml.rels><?xml version="1.0" encoding="UTF-8" standalone="yes"?>
<Relationships xmlns="http://schemas.openxmlformats.org/package/2006/relationships"><Relationship Id="rId3" Type="http://schemas.openxmlformats.org/officeDocument/2006/relationships/image" Target="../media/image129.jpeg"/><Relationship Id="rId2" Type="http://schemas.openxmlformats.org/officeDocument/2006/relationships/image" Target="../media/image128.jpeg"/><Relationship Id="rId1" Type="http://schemas.openxmlformats.org/officeDocument/2006/relationships/slideLayout" Target="../slideLayouts/slideLayout7.xml"/></Relationships>
</file>

<file path=ppt/slides/_rels/slide108.xml.rels><?xml version="1.0" encoding="UTF-8" standalone="yes"?>
<Relationships xmlns="http://schemas.openxmlformats.org/package/2006/relationships"><Relationship Id="rId2" Type="http://schemas.openxmlformats.org/officeDocument/2006/relationships/image" Target="../media/image130.jpeg"/><Relationship Id="rId1" Type="http://schemas.openxmlformats.org/officeDocument/2006/relationships/slideLayout" Target="../slideLayouts/slideLayout7.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1.xml.rels><?xml version="1.0" encoding="UTF-8" standalone="yes"?>
<Relationships xmlns="http://schemas.openxmlformats.org/package/2006/relationships"><Relationship Id="rId2" Type="http://schemas.openxmlformats.org/officeDocument/2006/relationships/image" Target="../media/image131.jpg"/><Relationship Id="rId1" Type="http://schemas.openxmlformats.org/officeDocument/2006/relationships/slideLayout" Target="../slideLayouts/slideLayout7.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3.xml.rels><?xml version="1.0" encoding="UTF-8" standalone="yes"?>
<Relationships xmlns="http://schemas.openxmlformats.org/package/2006/relationships"><Relationship Id="rId2" Type="http://schemas.openxmlformats.org/officeDocument/2006/relationships/image" Target="../media/image132.jpeg"/><Relationship Id="rId1" Type="http://schemas.openxmlformats.org/officeDocument/2006/relationships/slideLayout" Target="../slideLayouts/slideLayout7.xml"/></Relationships>
</file>

<file path=ppt/slides/_rels/slide114.xml.rels><?xml version="1.0" encoding="UTF-8" standalone="yes"?>
<Relationships xmlns="http://schemas.openxmlformats.org/package/2006/relationships"><Relationship Id="rId3" Type="http://schemas.openxmlformats.org/officeDocument/2006/relationships/hyperlink" Target="http://www.google.co.uk/url?sa=i&amp;rct=j&amp;q=&amp;esrc=s&amp;source=images&amp;cd=&amp;cad=rja&amp;uact=8&amp;ved=0ahUKEwjnn8bZ5MbRAhWlI8AKHft1A5UQjRwIBw&amp;url=http://www.artchinanet.com/boiler/boiler-plumbing-schematic&amp;psig=AFQjCNEgwTqMPOHYVL8CrFhwGGDGmn8ORA&amp;ust=1484660147408361" TargetMode="External"/><Relationship Id="rId2" Type="http://schemas.openxmlformats.org/officeDocument/2006/relationships/image" Target="../media/image132.jpeg"/><Relationship Id="rId1" Type="http://schemas.openxmlformats.org/officeDocument/2006/relationships/slideLayout" Target="../slideLayouts/slideLayout7.xml"/><Relationship Id="rId4" Type="http://schemas.openxmlformats.org/officeDocument/2006/relationships/image" Target="../media/image133.jpeg"/></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sweheat.com/wp-content/uploads/2012/07/valves-for-hot-and-cold-water2.jpg">
            <a:hlinkClick r:id="rId3"/>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33769"/>
            <a:ext cx="9167450" cy="6885384"/>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755576" y="487249"/>
            <a:ext cx="7920880" cy="646331"/>
          </a:xfrm>
          <a:prstGeom prst="rect">
            <a:avLst/>
          </a:prstGeom>
          <a:solidFill>
            <a:schemeClr val="bg1">
              <a:lumMod val="95000"/>
            </a:schemeClr>
          </a:solidFill>
          <a:ln>
            <a:solidFill>
              <a:schemeClr val="tx1"/>
            </a:solidFill>
          </a:ln>
        </p:spPr>
        <p:txBody>
          <a:bodyPr wrap="square" rtlCol="0">
            <a:spAutoFit/>
          </a:bodyPr>
          <a:lstStyle/>
          <a:p>
            <a:pPr algn="ctr"/>
            <a:r>
              <a:rPr lang="en-GB" sz="3600" dirty="0" smtClean="0"/>
              <a:t>HOT AND COLD WATER SYSTEMS</a:t>
            </a:r>
            <a:endParaRPr lang="en-GB" sz="3600" dirty="0"/>
          </a:p>
        </p:txBody>
      </p:sp>
      <p:sp>
        <p:nvSpPr>
          <p:cNvPr id="4" name="Rectangle 4"/>
          <p:cNvSpPr>
            <a:spLocks noChangeArrowheads="1"/>
          </p:cNvSpPr>
          <p:nvPr/>
        </p:nvSpPr>
        <p:spPr bwMode="auto">
          <a:xfrm>
            <a:off x="1529916" y="4293096"/>
            <a:ext cx="637220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r>
              <a:rPr lang="en-US" altLang="en-US" b="1" dirty="0"/>
              <a:t>Faculty of </a:t>
            </a:r>
            <a:r>
              <a:rPr lang="en-US" altLang="en-US" b="1" dirty="0" smtClean="0"/>
              <a:t>Architecture, Computing and Engineering</a:t>
            </a:r>
            <a:endParaRPr lang="en-US" altLang="en-US" b="1" dirty="0"/>
          </a:p>
          <a:p>
            <a:pPr algn="ctr"/>
            <a:r>
              <a:rPr lang="en-US" altLang="en-US" b="1" dirty="0"/>
              <a:t>School of The Built and Natural </a:t>
            </a:r>
            <a:r>
              <a:rPr lang="en-US" altLang="en-US" b="1" dirty="0" smtClean="0"/>
              <a:t>Environments</a:t>
            </a:r>
            <a:endParaRPr lang="en-US" altLang="en-US" b="1" dirty="0"/>
          </a:p>
          <a:p>
            <a:pPr algn="ctr"/>
            <a:r>
              <a:rPr lang="en-US" altLang="en-US" b="1" dirty="0" smtClean="0">
                <a:latin typeface="Arial" panose="020B0604020202020204" pitchFamily="34" charset="0"/>
                <a:ea typeface="Lucida Sans Unicode" pitchFamily="34" charset="0"/>
                <a:cs typeface="Arial" panose="020B0604020202020204" pitchFamily="34" charset="0"/>
              </a:rPr>
              <a:t>Allan </a:t>
            </a:r>
            <a:r>
              <a:rPr lang="en-US" altLang="en-US" b="1" dirty="0">
                <a:latin typeface="Arial" panose="020B0604020202020204" pitchFamily="34" charset="0"/>
                <a:ea typeface="Lucida Sans Unicode" pitchFamily="34" charset="0"/>
                <a:cs typeface="Arial" panose="020B0604020202020204" pitchFamily="34" charset="0"/>
              </a:rPr>
              <a:t>Nantel</a:t>
            </a:r>
          </a:p>
          <a:p>
            <a:pPr algn="ctr"/>
            <a:r>
              <a:rPr lang="en-US" altLang="en-US" b="1" dirty="0" smtClean="0">
                <a:latin typeface="Arial" panose="020B0604020202020204" pitchFamily="34" charset="0"/>
                <a:ea typeface="Lucida Sans Unicode" pitchFamily="34" charset="0"/>
                <a:cs typeface="Arial" panose="020B0604020202020204" pitchFamily="34" charset="0"/>
              </a:rPr>
              <a:t>2018</a:t>
            </a:r>
            <a:endParaRPr lang="en-US" altLang="en-US" b="1" dirty="0">
              <a:latin typeface="Arial" panose="020B0604020202020204" pitchFamily="34" charset="0"/>
              <a:ea typeface="Lucida Sans Unicode" pitchFamily="34" charset="0"/>
              <a:cs typeface="Arial" panose="020B0604020202020204" pitchFamily="34" charset="0"/>
            </a:endParaRPr>
          </a:p>
        </p:txBody>
      </p:sp>
    </p:spTree>
    <p:extLst>
      <p:ext uri="{BB962C8B-B14F-4D97-AF65-F5344CB8AC3E}">
        <p14:creationId xmlns:p14="http://schemas.microsoft.com/office/powerpoint/2010/main" val="98225602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cstate="print"/>
          <a:srcRect/>
          <a:stretch>
            <a:fillRect/>
          </a:stretch>
        </p:blipFill>
        <p:spPr bwMode="auto">
          <a:xfrm>
            <a:off x="-3884" y="-58605"/>
            <a:ext cx="9540552" cy="7143756"/>
          </a:xfrm>
          <a:prstGeom prst="rect">
            <a:avLst/>
          </a:prstGeom>
          <a:noFill/>
          <a:ln w="9525">
            <a:noFill/>
            <a:miter lim="800000"/>
            <a:headEnd/>
            <a:tailEnd/>
          </a:ln>
        </p:spPr>
      </p:pic>
      <p:sp>
        <p:nvSpPr>
          <p:cNvPr id="2" name="TextBox 1"/>
          <p:cNvSpPr txBox="1"/>
          <p:nvPr/>
        </p:nvSpPr>
        <p:spPr>
          <a:xfrm>
            <a:off x="7308303" y="5275074"/>
            <a:ext cx="2232249" cy="1754326"/>
          </a:xfrm>
          <a:prstGeom prst="rect">
            <a:avLst/>
          </a:prstGeom>
          <a:solidFill>
            <a:schemeClr val="tx2">
              <a:lumMod val="20000"/>
              <a:lumOff val="80000"/>
            </a:schemeClr>
          </a:solidFill>
        </p:spPr>
        <p:txBody>
          <a:bodyPr wrap="square" rtlCol="0">
            <a:spAutoFit/>
          </a:bodyPr>
          <a:lstStyle/>
          <a:p>
            <a:endParaRPr lang="en-GB" dirty="0" smtClean="0"/>
          </a:p>
          <a:p>
            <a:endParaRPr lang="en-GB" dirty="0"/>
          </a:p>
          <a:p>
            <a:endParaRPr lang="en-GB" dirty="0" smtClean="0"/>
          </a:p>
          <a:p>
            <a:endParaRPr lang="en-GB" dirty="0"/>
          </a:p>
          <a:p>
            <a:endParaRPr lang="en-GB" dirty="0" smtClean="0"/>
          </a:p>
          <a:p>
            <a:endParaRPr lang="en-GB" dirty="0"/>
          </a:p>
        </p:txBody>
      </p:sp>
      <p:sp>
        <p:nvSpPr>
          <p:cNvPr id="4" name="TextBox 3"/>
          <p:cNvSpPr txBox="1"/>
          <p:nvPr/>
        </p:nvSpPr>
        <p:spPr>
          <a:xfrm>
            <a:off x="13792" y="631393"/>
            <a:ext cx="1152128" cy="6463308"/>
          </a:xfrm>
          <a:prstGeom prst="rect">
            <a:avLst/>
          </a:prstGeom>
          <a:solidFill>
            <a:schemeClr val="bg1"/>
          </a:solidFill>
        </p:spPr>
        <p:txBody>
          <a:bodyPr wrap="square" rtlCol="0">
            <a:spAutoFit/>
          </a:bodyPr>
          <a:lstStyle/>
          <a:p>
            <a:endParaRPr lang="en-GB" dirty="0" smtClean="0"/>
          </a:p>
          <a:p>
            <a:endParaRPr lang="en-GB" dirty="0"/>
          </a:p>
          <a:p>
            <a:endParaRPr lang="en-GB" dirty="0" smtClean="0"/>
          </a:p>
          <a:p>
            <a:endParaRPr lang="en-GB" dirty="0"/>
          </a:p>
          <a:p>
            <a:endParaRPr lang="en-GB" dirty="0" smtClean="0"/>
          </a:p>
          <a:p>
            <a:endParaRPr lang="en-GB" dirty="0"/>
          </a:p>
          <a:p>
            <a:endParaRPr lang="en-GB" dirty="0" smtClean="0"/>
          </a:p>
          <a:p>
            <a:endParaRPr lang="en-GB" dirty="0"/>
          </a:p>
          <a:p>
            <a:endParaRPr lang="en-GB" dirty="0" smtClean="0"/>
          </a:p>
          <a:p>
            <a:endParaRPr lang="en-GB" dirty="0"/>
          </a:p>
          <a:p>
            <a:endParaRPr lang="en-GB" dirty="0" smtClean="0"/>
          </a:p>
          <a:p>
            <a:endParaRPr lang="en-GB" dirty="0"/>
          </a:p>
          <a:p>
            <a:endParaRPr lang="en-GB" dirty="0" smtClean="0"/>
          </a:p>
          <a:p>
            <a:endParaRPr lang="en-GB" dirty="0"/>
          </a:p>
          <a:p>
            <a:endParaRPr lang="en-GB" dirty="0" smtClean="0"/>
          </a:p>
          <a:p>
            <a:endParaRPr lang="en-GB" dirty="0"/>
          </a:p>
          <a:p>
            <a:endParaRPr lang="en-GB" dirty="0" smtClean="0"/>
          </a:p>
          <a:p>
            <a:endParaRPr lang="en-GB" dirty="0"/>
          </a:p>
          <a:p>
            <a:endParaRPr lang="en-GB" dirty="0" smtClean="0"/>
          </a:p>
          <a:p>
            <a:endParaRPr lang="en-GB" dirty="0"/>
          </a:p>
          <a:p>
            <a:endParaRPr lang="en-GB" dirty="0" smtClean="0"/>
          </a:p>
          <a:p>
            <a:endParaRPr lang="en-GB" dirty="0" smtClean="0"/>
          </a:p>
          <a:p>
            <a:endParaRPr lang="en-GB" dirty="0"/>
          </a:p>
        </p:txBody>
      </p:sp>
      <p:sp>
        <p:nvSpPr>
          <p:cNvPr id="5" name="TextBox 4"/>
          <p:cNvSpPr txBox="1"/>
          <p:nvPr/>
        </p:nvSpPr>
        <p:spPr>
          <a:xfrm>
            <a:off x="-7768" y="-62518"/>
            <a:ext cx="9540554" cy="646331"/>
          </a:xfrm>
          <a:prstGeom prst="rect">
            <a:avLst/>
          </a:prstGeom>
          <a:solidFill>
            <a:schemeClr val="bg1">
              <a:lumMod val="95000"/>
            </a:schemeClr>
          </a:solidFill>
          <a:ln>
            <a:solidFill>
              <a:schemeClr val="tx1"/>
            </a:solidFill>
          </a:ln>
        </p:spPr>
        <p:txBody>
          <a:bodyPr wrap="square" rtlCol="0">
            <a:spAutoFit/>
          </a:bodyPr>
          <a:lstStyle/>
          <a:p>
            <a:pPr algn="ctr"/>
            <a:r>
              <a:rPr lang="en-GB" sz="3600" dirty="0" smtClean="0"/>
              <a:t>Plumbing Systems Fundamentals</a:t>
            </a:r>
            <a:endParaRPr lang="en-GB" sz="3600" dirty="0"/>
          </a:p>
        </p:txBody>
      </p:sp>
      <p:sp>
        <p:nvSpPr>
          <p:cNvPr id="3" name="TextBox 2"/>
          <p:cNvSpPr txBox="1"/>
          <p:nvPr/>
        </p:nvSpPr>
        <p:spPr>
          <a:xfrm>
            <a:off x="7276077" y="6425660"/>
            <a:ext cx="2264475" cy="461665"/>
          </a:xfrm>
          <a:prstGeom prst="rect">
            <a:avLst/>
          </a:prstGeom>
          <a:noFill/>
        </p:spPr>
        <p:txBody>
          <a:bodyPr wrap="square" rtlCol="0">
            <a:spAutoFit/>
          </a:bodyPr>
          <a:lstStyle/>
          <a:p>
            <a:r>
              <a:rPr lang="en-GB" sz="2400" b="1" dirty="0" smtClean="0">
                <a:solidFill>
                  <a:srgbClr val="0070C0"/>
                </a:solidFill>
              </a:rPr>
              <a:t>COPY DOWN</a:t>
            </a:r>
            <a:endParaRPr lang="en-GB" sz="2400" b="1" dirty="0">
              <a:solidFill>
                <a:srgbClr val="0070C0"/>
              </a:solidFill>
            </a:endParaRPr>
          </a:p>
        </p:txBody>
      </p:sp>
      <p:sp>
        <p:nvSpPr>
          <p:cNvPr id="6" name="TextBox 5"/>
          <p:cNvSpPr txBox="1"/>
          <p:nvPr/>
        </p:nvSpPr>
        <p:spPr>
          <a:xfrm>
            <a:off x="591797" y="836712"/>
            <a:ext cx="4320480" cy="646331"/>
          </a:xfrm>
          <a:prstGeom prst="rect">
            <a:avLst/>
          </a:prstGeom>
          <a:solidFill>
            <a:srgbClr val="00B0F0"/>
          </a:solidFill>
          <a:ln w="28575">
            <a:solidFill>
              <a:schemeClr val="tx1"/>
            </a:solidFill>
          </a:ln>
        </p:spPr>
        <p:txBody>
          <a:bodyPr wrap="square" rtlCol="0">
            <a:spAutoFit/>
          </a:bodyPr>
          <a:lstStyle/>
          <a:p>
            <a:r>
              <a:rPr lang="en-GB" sz="3600" dirty="0" smtClean="0"/>
              <a:t>WATER USE CYCLE</a:t>
            </a:r>
            <a:endParaRPr lang="en-GB" sz="3600" dirty="0"/>
          </a:p>
        </p:txBody>
      </p:sp>
      <p:sp>
        <p:nvSpPr>
          <p:cNvPr id="7" name="TextBox 6"/>
          <p:cNvSpPr txBox="1"/>
          <p:nvPr/>
        </p:nvSpPr>
        <p:spPr>
          <a:xfrm>
            <a:off x="464168" y="1988840"/>
            <a:ext cx="1368152" cy="369332"/>
          </a:xfrm>
          <a:prstGeom prst="rect">
            <a:avLst/>
          </a:prstGeom>
          <a:solidFill>
            <a:schemeClr val="accent3">
              <a:lumMod val="60000"/>
              <a:lumOff val="40000"/>
            </a:schemeClr>
          </a:solidFill>
          <a:ln>
            <a:solidFill>
              <a:schemeClr val="tx1"/>
            </a:solidFill>
            <a:prstDash val="dashDot"/>
          </a:ln>
        </p:spPr>
        <p:txBody>
          <a:bodyPr wrap="square" rtlCol="0">
            <a:spAutoFit/>
          </a:bodyPr>
          <a:lstStyle/>
          <a:p>
            <a:r>
              <a:rPr lang="en-GB" b="1" dirty="0" smtClean="0"/>
              <a:t>TREATMENT</a:t>
            </a:r>
            <a:endParaRPr lang="en-GB"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upload.wikimedia.org/wikipedia/commons/thumb/9/94/Water_cycle.png/800px-Water_cycle.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500" y="116632"/>
            <a:ext cx="9056500" cy="66247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5347231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026" name="Picture 2" descr="http://safedrinkingwaterdotcom.files.wordpress.com/2012/08/aadw-cycle-w-usgs-natural-wc.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23" y="1196752"/>
            <a:ext cx="9133047" cy="4501629"/>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395536" y="764704"/>
            <a:ext cx="3528392" cy="369332"/>
          </a:xfrm>
          <a:prstGeom prst="rect">
            <a:avLst/>
          </a:prstGeom>
          <a:noFill/>
        </p:spPr>
        <p:txBody>
          <a:bodyPr wrap="square" rtlCol="0">
            <a:spAutoFit/>
          </a:bodyPr>
          <a:lstStyle/>
          <a:p>
            <a:r>
              <a:rPr lang="en-GB" b="1" dirty="0" smtClean="0">
                <a:solidFill>
                  <a:srgbClr val="0070C0"/>
                </a:solidFill>
              </a:rPr>
              <a:t>Source: Lakes, Rivers, Reservoirs</a:t>
            </a:r>
            <a:endParaRPr lang="en-GB" b="1" dirty="0">
              <a:solidFill>
                <a:srgbClr val="0070C0"/>
              </a:solidFill>
            </a:endParaRPr>
          </a:p>
        </p:txBody>
      </p:sp>
    </p:spTree>
    <p:extLst>
      <p:ext uri="{BB962C8B-B14F-4D97-AF65-F5344CB8AC3E}">
        <p14:creationId xmlns:p14="http://schemas.microsoft.com/office/powerpoint/2010/main" val="2602773843"/>
      </p:ext>
    </p:extLst>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21804" y="188640"/>
            <a:ext cx="6138428" cy="830997"/>
          </a:xfrm>
          <a:prstGeom prst="rect">
            <a:avLst/>
          </a:prstGeom>
          <a:noFill/>
        </p:spPr>
        <p:txBody>
          <a:bodyPr wrap="square" rtlCol="0">
            <a:spAutoFit/>
          </a:bodyPr>
          <a:lstStyle/>
          <a:p>
            <a:r>
              <a:rPr lang="en-GB" sz="3200" b="1" dirty="0" smtClean="0">
                <a:solidFill>
                  <a:srgbClr val="0070C0"/>
                </a:solidFill>
              </a:rPr>
              <a:t>Water Sources ??</a:t>
            </a:r>
          </a:p>
          <a:p>
            <a:r>
              <a:rPr lang="en-GB" sz="1600" b="1" dirty="0" smtClean="0">
                <a:solidFill>
                  <a:srgbClr val="0070C0"/>
                </a:solidFill>
              </a:rPr>
              <a:t>95% of the Earth’s water is either saltwater or glacial. </a:t>
            </a:r>
            <a:endParaRPr lang="en-GB" sz="1600" b="1" dirty="0">
              <a:solidFill>
                <a:srgbClr val="0070C0"/>
              </a:solidFill>
            </a:endParaRPr>
          </a:p>
        </p:txBody>
      </p:sp>
      <p:sp>
        <p:nvSpPr>
          <p:cNvPr id="4" name="TextBox 3"/>
          <p:cNvSpPr txBox="1"/>
          <p:nvPr/>
        </p:nvSpPr>
        <p:spPr>
          <a:xfrm>
            <a:off x="323528" y="1196752"/>
            <a:ext cx="8064896" cy="3293209"/>
          </a:xfrm>
          <a:prstGeom prst="rect">
            <a:avLst/>
          </a:prstGeom>
          <a:noFill/>
        </p:spPr>
        <p:txBody>
          <a:bodyPr wrap="square" rtlCol="0">
            <a:spAutoFit/>
          </a:bodyPr>
          <a:lstStyle/>
          <a:p>
            <a:pPr marL="342900" indent="-342900">
              <a:buAutoNum type="arabicPeriod"/>
            </a:pPr>
            <a:r>
              <a:rPr lang="en-GB" sz="1600" b="1" dirty="0" smtClean="0">
                <a:solidFill>
                  <a:srgbClr val="0070C0"/>
                </a:solidFill>
              </a:rPr>
              <a:t>Rain Water </a:t>
            </a:r>
            <a:r>
              <a:rPr lang="en-GB" sz="1600" dirty="0" smtClean="0"/>
              <a:t>– Collected in </a:t>
            </a:r>
            <a:r>
              <a:rPr lang="en-GB" sz="1600" b="1" dirty="0" smtClean="0">
                <a:solidFill>
                  <a:srgbClr val="0070C0"/>
                </a:solidFill>
              </a:rPr>
              <a:t>natural ‘water sheds’ </a:t>
            </a:r>
            <a:r>
              <a:rPr lang="en-GB" sz="1600" dirty="0" smtClean="0"/>
              <a:t>(areas </a:t>
            </a:r>
            <a:r>
              <a:rPr lang="en-GB" sz="1600" dirty="0"/>
              <a:t>of land where all of the water that is under it or drains off of it goes into the same </a:t>
            </a:r>
            <a:r>
              <a:rPr lang="en-GB" sz="1600" dirty="0" smtClean="0"/>
              <a:t>land area), and is stored in lakes or ponds</a:t>
            </a:r>
          </a:p>
          <a:p>
            <a:pPr marL="342900" indent="-342900">
              <a:buAutoNum type="arabicPeriod"/>
            </a:pPr>
            <a:endParaRPr lang="en-GB" sz="1600" dirty="0" smtClean="0"/>
          </a:p>
          <a:p>
            <a:r>
              <a:rPr lang="en-GB" sz="1600" dirty="0"/>
              <a:t> </a:t>
            </a:r>
            <a:r>
              <a:rPr lang="en-GB" sz="1600" dirty="0" smtClean="0"/>
              <a:t>      </a:t>
            </a:r>
            <a:r>
              <a:rPr lang="en-GB" sz="1600" b="1" dirty="0" smtClean="0"/>
              <a:t>Advantages</a:t>
            </a:r>
            <a:r>
              <a:rPr lang="en-GB" sz="1600" dirty="0" smtClean="0"/>
              <a:t> –      Water is </a:t>
            </a:r>
            <a:r>
              <a:rPr lang="en-GB" sz="1600" b="1" dirty="0" smtClean="0">
                <a:solidFill>
                  <a:srgbClr val="0070C0"/>
                </a:solidFill>
              </a:rPr>
              <a:t>soft and pure </a:t>
            </a:r>
          </a:p>
          <a:p>
            <a:r>
              <a:rPr lang="en-GB" sz="1600" b="1" dirty="0" smtClean="0">
                <a:solidFill>
                  <a:srgbClr val="0070C0"/>
                </a:solidFill>
              </a:rPr>
              <a:t>       </a:t>
            </a:r>
            <a:r>
              <a:rPr lang="en-GB" sz="1600" dirty="0" smtClean="0"/>
              <a:t>and is suitable for the hot water supply</a:t>
            </a:r>
          </a:p>
          <a:p>
            <a:r>
              <a:rPr lang="en-GB" sz="1600" dirty="0"/>
              <a:t> </a:t>
            </a:r>
            <a:r>
              <a:rPr lang="en-GB" sz="1600" dirty="0" smtClean="0"/>
              <a:t>      system</a:t>
            </a:r>
          </a:p>
          <a:p>
            <a:endParaRPr lang="en-GB" sz="1600" dirty="0" smtClean="0"/>
          </a:p>
          <a:p>
            <a:r>
              <a:rPr lang="en-GB" sz="1600" b="1" dirty="0"/>
              <a:t> </a:t>
            </a:r>
            <a:r>
              <a:rPr lang="en-GB" sz="1600" b="1" dirty="0" smtClean="0"/>
              <a:t>      Disadvantages-   </a:t>
            </a:r>
          </a:p>
          <a:p>
            <a:r>
              <a:rPr lang="en-GB" sz="1600" b="1" dirty="0" smtClean="0"/>
              <a:t>       </a:t>
            </a:r>
            <a:r>
              <a:rPr lang="en-GB" sz="1600" dirty="0" smtClean="0"/>
              <a:t>Only a source when it is precipitated.</a:t>
            </a:r>
          </a:p>
          <a:p>
            <a:r>
              <a:rPr lang="en-GB" sz="1600" dirty="0" smtClean="0"/>
              <a:t>       ‘Collection’ points may not be clean.</a:t>
            </a:r>
            <a:endParaRPr lang="en-GB" sz="1600" dirty="0"/>
          </a:p>
          <a:p>
            <a:endParaRPr lang="en-GB" sz="1600" dirty="0" smtClean="0"/>
          </a:p>
          <a:p>
            <a:endParaRPr lang="en-GB" sz="1600" dirty="0" smtClean="0"/>
          </a:p>
          <a:p>
            <a:r>
              <a:rPr lang="en-GB" sz="1600" dirty="0" smtClean="0"/>
              <a:t>                  </a:t>
            </a:r>
            <a:endParaRPr lang="en-GB" sz="2000" b="1" dirty="0">
              <a:solidFill>
                <a:srgbClr val="0070C0"/>
              </a:solidFill>
            </a:endParaRPr>
          </a:p>
        </p:txBody>
      </p:sp>
      <p:pic>
        <p:nvPicPr>
          <p:cNvPr id="1026" name="Picture 2" descr="http://s.hswstatic.com/gif/watersheds.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283968" y="2060848"/>
            <a:ext cx="4693145" cy="4693145"/>
          </a:xfrm>
          <a:prstGeom prst="rect">
            <a:avLst/>
          </a:prstGeom>
          <a:noFill/>
          <a:ln w="28575">
            <a:solidFill>
              <a:schemeClr val="tx1"/>
            </a:solidFill>
          </a:ln>
          <a:extLst>
            <a:ext uri="{909E8E84-426E-40DD-AFC4-6F175D3DCCD1}">
              <a14:hiddenFill xmlns:a14="http://schemas.microsoft.com/office/drawing/2010/main">
                <a:solidFill>
                  <a:srgbClr val="FFFFFF"/>
                </a:solidFill>
              </a14:hiddenFill>
            </a:ext>
          </a:extLst>
        </p:spPr>
      </p:pic>
      <p:pic>
        <p:nvPicPr>
          <p:cNvPr id="101378" name="Picture 2" descr="Image result for natural watershed">
            <a:hlinkClick r:id="rId3"/>
          </p:cNvPr>
          <p:cNvPicPr>
            <a:picLocks noChangeAspect="1" noChangeArrowheads="1"/>
          </p:cNvPicPr>
          <p:nvPr/>
        </p:nvPicPr>
        <p:blipFill>
          <a:blip r:embed="rId4" cstate="print"/>
          <a:srcRect/>
          <a:stretch>
            <a:fillRect/>
          </a:stretch>
        </p:blipFill>
        <p:spPr bwMode="auto">
          <a:xfrm>
            <a:off x="467544" y="4077072"/>
            <a:ext cx="3635389" cy="2423593"/>
          </a:xfrm>
          <a:prstGeom prst="rect">
            <a:avLst/>
          </a:prstGeom>
          <a:noFill/>
          <a:ln w="28575">
            <a:solidFill>
              <a:schemeClr val="tx1"/>
            </a:solidFill>
          </a:ln>
        </p:spPr>
      </p:pic>
      <p:sp>
        <p:nvSpPr>
          <p:cNvPr id="7" name="TextBox 6"/>
          <p:cNvSpPr txBox="1"/>
          <p:nvPr/>
        </p:nvSpPr>
        <p:spPr>
          <a:xfrm>
            <a:off x="395536" y="6525344"/>
            <a:ext cx="1440160" cy="276999"/>
          </a:xfrm>
          <a:prstGeom prst="rect">
            <a:avLst/>
          </a:prstGeom>
          <a:noFill/>
        </p:spPr>
        <p:txBody>
          <a:bodyPr wrap="square" rtlCol="0">
            <a:spAutoFit/>
          </a:bodyPr>
          <a:lstStyle/>
          <a:p>
            <a:r>
              <a:rPr lang="en-US" sz="1200" b="1" dirty="0" err="1" smtClean="0"/>
              <a:t>Squam</a:t>
            </a:r>
            <a:r>
              <a:rPr lang="en-US" sz="1200" b="1" dirty="0" smtClean="0"/>
              <a:t> Lakes, USA.</a:t>
            </a:r>
            <a:endParaRPr lang="en-GB" sz="12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anim calcmode="lin" valueType="num">
                                      <p:cBhvr additive="base">
                                        <p:cTn id="11"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4">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4">
                                            <p:txEl>
                                              <p:pRg st="3" end="3"/>
                                            </p:txEl>
                                          </p:spTgt>
                                        </p:tgtEl>
                                        <p:attrNameLst>
                                          <p:attrName>style.visibility</p:attrName>
                                        </p:attrNameLst>
                                      </p:cBhvr>
                                      <p:to>
                                        <p:strVal val="visible"/>
                                      </p:to>
                                    </p:set>
                                    <p:anim calcmode="lin" valueType="num">
                                      <p:cBhvr additive="base">
                                        <p:cTn id="15"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4">
                                            <p:txEl>
                                              <p:pRg st="3" end="3"/>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4">
                                            <p:txEl>
                                              <p:pRg st="4" end="4"/>
                                            </p:txEl>
                                          </p:spTgt>
                                        </p:tgtEl>
                                        <p:attrNameLst>
                                          <p:attrName>style.visibility</p:attrName>
                                        </p:attrNameLst>
                                      </p:cBhvr>
                                      <p:to>
                                        <p:strVal val="visible"/>
                                      </p:to>
                                    </p:set>
                                    <p:anim calcmode="lin" valueType="num">
                                      <p:cBhvr additive="base">
                                        <p:cTn id="19"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4" end="4"/>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4">
                                            <p:txEl>
                                              <p:pRg st="6" end="6"/>
                                            </p:txEl>
                                          </p:spTgt>
                                        </p:tgtEl>
                                        <p:attrNameLst>
                                          <p:attrName>style.visibility</p:attrName>
                                        </p:attrNameLst>
                                      </p:cBhvr>
                                      <p:to>
                                        <p:strVal val="visible"/>
                                      </p:to>
                                    </p:set>
                                    <p:anim calcmode="lin" valueType="num">
                                      <p:cBhvr additive="base">
                                        <p:cTn id="23" dur="500" fill="hold"/>
                                        <p:tgtEl>
                                          <p:spTgt spid="4">
                                            <p:txEl>
                                              <p:pRg st="6" end="6"/>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4">
                                            <p:txEl>
                                              <p:pRg st="6" end="6"/>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4">
                                            <p:txEl>
                                              <p:pRg st="7" end="7"/>
                                            </p:txEl>
                                          </p:spTgt>
                                        </p:tgtEl>
                                        <p:attrNameLst>
                                          <p:attrName>style.visibility</p:attrName>
                                        </p:attrNameLst>
                                      </p:cBhvr>
                                      <p:to>
                                        <p:strVal val="visible"/>
                                      </p:to>
                                    </p:set>
                                    <p:anim calcmode="lin" valueType="num">
                                      <p:cBhvr additive="base">
                                        <p:cTn id="27" dur="500" fill="hold"/>
                                        <p:tgtEl>
                                          <p:spTgt spid="4">
                                            <p:txEl>
                                              <p:pRg st="7" end="7"/>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4">
                                            <p:txEl>
                                              <p:pRg st="7" end="7"/>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4">
                                            <p:txEl>
                                              <p:pRg st="8" end="8"/>
                                            </p:txEl>
                                          </p:spTgt>
                                        </p:tgtEl>
                                        <p:attrNameLst>
                                          <p:attrName>style.visibility</p:attrName>
                                        </p:attrNameLst>
                                      </p:cBhvr>
                                      <p:to>
                                        <p:strVal val="visible"/>
                                      </p:to>
                                    </p:set>
                                    <p:anim calcmode="lin" valueType="num">
                                      <p:cBhvr additive="base">
                                        <p:cTn id="31" dur="500" fill="hold"/>
                                        <p:tgtEl>
                                          <p:spTgt spid="4">
                                            <p:txEl>
                                              <p:pRg st="8" end="8"/>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txEl>
                                              <p:pRg st="8" end="8"/>
                                            </p:txEl>
                                          </p:spTgt>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4">
                                            <p:txEl>
                                              <p:pRg st="11" end="11"/>
                                            </p:txEl>
                                          </p:spTgt>
                                        </p:tgtEl>
                                        <p:attrNameLst>
                                          <p:attrName>style.visibility</p:attrName>
                                        </p:attrNameLst>
                                      </p:cBhvr>
                                      <p:to>
                                        <p:strVal val="visible"/>
                                      </p:to>
                                    </p:set>
                                    <p:anim calcmode="lin" valueType="num">
                                      <p:cBhvr additive="base">
                                        <p:cTn id="35" dur="500" fill="hold"/>
                                        <p:tgtEl>
                                          <p:spTgt spid="4">
                                            <p:txEl>
                                              <p:pRg st="11" end="11"/>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4">
                                            <p:txEl>
                                              <p:pRg st="11" end="1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4" name="Picture 6" descr="Image result for buxton water">
            <a:hlinkClick r:id="rId2"/>
          </p:cNvPr>
          <p:cNvPicPr>
            <a:picLocks noChangeAspect="1" noChangeArrowheads="1"/>
          </p:cNvPicPr>
          <p:nvPr/>
        </p:nvPicPr>
        <p:blipFill>
          <a:blip r:embed="rId3" cstate="print"/>
          <a:srcRect/>
          <a:stretch>
            <a:fillRect/>
          </a:stretch>
        </p:blipFill>
        <p:spPr bwMode="auto">
          <a:xfrm rot="1424303">
            <a:off x="7167456" y="1047704"/>
            <a:ext cx="2320693" cy="2649982"/>
          </a:xfrm>
          <a:prstGeom prst="rect">
            <a:avLst/>
          </a:prstGeom>
          <a:noFill/>
        </p:spPr>
      </p:pic>
      <p:sp>
        <p:nvSpPr>
          <p:cNvPr id="2" name="Rectangle 1"/>
          <p:cNvSpPr/>
          <p:nvPr/>
        </p:nvSpPr>
        <p:spPr>
          <a:xfrm>
            <a:off x="251520" y="836712"/>
            <a:ext cx="432048" cy="646331"/>
          </a:xfrm>
          <a:prstGeom prst="rect">
            <a:avLst/>
          </a:prstGeom>
        </p:spPr>
        <p:txBody>
          <a:bodyPr wrap="square">
            <a:spAutoFit/>
          </a:bodyPr>
          <a:lstStyle/>
          <a:p>
            <a:pPr algn="just"/>
            <a:r>
              <a:rPr lang="en-GB" b="1" dirty="0" smtClean="0">
                <a:solidFill>
                  <a:srgbClr val="0070C0"/>
                </a:solidFill>
              </a:rPr>
              <a:t>2.        </a:t>
            </a:r>
          </a:p>
          <a:p>
            <a:pPr algn="just"/>
            <a:r>
              <a:rPr lang="en-GB" b="1" dirty="0" smtClean="0"/>
              <a:t>      </a:t>
            </a:r>
            <a:endParaRPr lang="en-GB" b="1" dirty="0" smtClean="0">
              <a:solidFill>
                <a:srgbClr val="0070C0"/>
              </a:solidFill>
            </a:endParaRPr>
          </a:p>
        </p:txBody>
      </p:sp>
      <p:sp>
        <p:nvSpPr>
          <p:cNvPr id="5" name="Rectangle 4"/>
          <p:cNvSpPr/>
          <p:nvPr/>
        </p:nvSpPr>
        <p:spPr>
          <a:xfrm>
            <a:off x="395536" y="188640"/>
            <a:ext cx="4062587" cy="584775"/>
          </a:xfrm>
          <a:prstGeom prst="rect">
            <a:avLst/>
          </a:prstGeom>
        </p:spPr>
        <p:txBody>
          <a:bodyPr wrap="none">
            <a:spAutoFit/>
          </a:bodyPr>
          <a:lstStyle/>
          <a:p>
            <a:r>
              <a:rPr lang="en-GB" sz="3200" b="1" dirty="0" smtClean="0">
                <a:solidFill>
                  <a:srgbClr val="0070C0"/>
                </a:solidFill>
              </a:rPr>
              <a:t>Water Sources (contd.)</a:t>
            </a:r>
            <a:endParaRPr lang="en-GB" sz="3200" b="1" dirty="0">
              <a:solidFill>
                <a:srgbClr val="0070C0"/>
              </a:solidFill>
            </a:endParaRPr>
          </a:p>
        </p:txBody>
      </p:sp>
      <p:sp>
        <p:nvSpPr>
          <p:cNvPr id="6" name="Rectangle 5"/>
          <p:cNvSpPr/>
          <p:nvPr/>
        </p:nvSpPr>
        <p:spPr>
          <a:xfrm>
            <a:off x="539552" y="836712"/>
            <a:ext cx="8136904" cy="3508653"/>
          </a:xfrm>
          <a:prstGeom prst="rect">
            <a:avLst/>
          </a:prstGeom>
        </p:spPr>
        <p:txBody>
          <a:bodyPr wrap="square">
            <a:spAutoFit/>
          </a:bodyPr>
          <a:lstStyle/>
          <a:p>
            <a:pPr algn="just"/>
            <a:r>
              <a:rPr lang="en-GB" sz="2000" b="1" dirty="0" smtClean="0">
                <a:solidFill>
                  <a:srgbClr val="0070C0"/>
                </a:solidFill>
              </a:rPr>
              <a:t>Ground Water </a:t>
            </a:r>
            <a:r>
              <a:rPr lang="en-GB" dirty="0" smtClean="0"/>
              <a:t>– Part of the natural rainwater that falls on the land will sink into permeable ground. It will </a:t>
            </a:r>
            <a:r>
              <a:rPr lang="en-GB" b="1" dirty="0" smtClean="0">
                <a:solidFill>
                  <a:srgbClr val="0070C0"/>
                </a:solidFill>
              </a:rPr>
              <a:t>percolate or ‘seep’ by gravitation to lower levels</a:t>
            </a:r>
            <a:r>
              <a:rPr lang="en-GB" dirty="0" smtClean="0"/>
              <a:t>, until impervious stratum is reached. </a:t>
            </a:r>
            <a:r>
              <a:rPr lang="en-GB" b="1" dirty="0" smtClean="0">
                <a:solidFill>
                  <a:srgbClr val="0070C0"/>
                </a:solidFill>
              </a:rPr>
              <a:t>Ground water will then build up in quantity and pressure.</a:t>
            </a:r>
          </a:p>
          <a:p>
            <a:pPr algn="just"/>
            <a:endParaRPr lang="en-GB" dirty="0" smtClean="0"/>
          </a:p>
          <a:p>
            <a:pPr algn="just"/>
            <a:endParaRPr lang="en-GB" sz="2000" b="1" dirty="0" smtClean="0">
              <a:solidFill>
                <a:srgbClr val="0070C0"/>
              </a:solidFill>
            </a:endParaRPr>
          </a:p>
          <a:p>
            <a:pPr algn="just"/>
            <a:r>
              <a:rPr lang="en-GB" sz="2000" b="1" dirty="0" smtClean="0">
                <a:solidFill>
                  <a:srgbClr val="0070C0"/>
                </a:solidFill>
              </a:rPr>
              <a:t>Aquifers</a:t>
            </a:r>
            <a:r>
              <a:rPr lang="en-GB" b="1" dirty="0" smtClean="0">
                <a:solidFill>
                  <a:srgbClr val="0070C0"/>
                </a:solidFill>
              </a:rPr>
              <a:t> - </a:t>
            </a:r>
            <a:r>
              <a:rPr lang="en-GB" dirty="0" smtClean="0"/>
              <a:t>Large solution </a:t>
            </a:r>
            <a:r>
              <a:rPr lang="en-GB" b="1" dirty="0" smtClean="0">
                <a:solidFill>
                  <a:srgbClr val="0070C0"/>
                </a:solidFill>
              </a:rPr>
              <a:t>cavities in Limestone </a:t>
            </a:r>
            <a:r>
              <a:rPr lang="en-GB" dirty="0" smtClean="0"/>
              <a:t>and </a:t>
            </a:r>
            <a:r>
              <a:rPr lang="en-GB" b="1" dirty="0" smtClean="0">
                <a:solidFill>
                  <a:srgbClr val="0070C0"/>
                </a:solidFill>
              </a:rPr>
              <a:t>layers of sandstone</a:t>
            </a:r>
            <a:r>
              <a:rPr lang="en-GB" dirty="0" smtClean="0"/>
              <a:t> provide </a:t>
            </a:r>
            <a:r>
              <a:rPr lang="en-GB" b="1" dirty="0" smtClean="0">
                <a:solidFill>
                  <a:srgbClr val="0070C0"/>
                </a:solidFill>
              </a:rPr>
              <a:t>natural strata for the storage of water</a:t>
            </a:r>
            <a:r>
              <a:rPr lang="en-GB" dirty="0" smtClean="0"/>
              <a:t>. </a:t>
            </a:r>
          </a:p>
          <a:p>
            <a:pPr algn="just"/>
            <a:endParaRPr lang="en-GB" dirty="0" smtClean="0"/>
          </a:p>
          <a:p>
            <a:pPr algn="just"/>
            <a:r>
              <a:rPr lang="en-GB" dirty="0" smtClean="0"/>
              <a:t>Clays and fine grained soils of low permeability (cohesive layers) will ‘</a:t>
            </a:r>
            <a:r>
              <a:rPr lang="en-GB" b="1" dirty="0" smtClean="0">
                <a:solidFill>
                  <a:srgbClr val="0070C0"/>
                </a:solidFill>
              </a:rPr>
              <a:t>adsorb’ (?)</a:t>
            </a:r>
            <a:r>
              <a:rPr lang="en-GB" dirty="0" smtClean="0"/>
              <a:t> and </a:t>
            </a:r>
            <a:r>
              <a:rPr lang="en-GB" b="1" dirty="0" smtClean="0">
                <a:solidFill>
                  <a:srgbClr val="0070C0"/>
                </a:solidFill>
              </a:rPr>
              <a:t>obstruct </a:t>
            </a:r>
            <a:r>
              <a:rPr lang="en-GB" dirty="0" smtClean="0"/>
              <a:t>the movement of water, or serve to contain it from flow.</a:t>
            </a:r>
          </a:p>
          <a:p>
            <a:pPr algn="just"/>
            <a:endParaRPr lang="en-GB" dirty="0" smtClean="0"/>
          </a:p>
        </p:txBody>
      </p:sp>
      <p:sp>
        <p:nvSpPr>
          <p:cNvPr id="7" name="Rectangle 6"/>
          <p:cNvSpPr/>
          <p:nvPr/>
        </p:nvSpPr>
        <p:spPr>
          <a:xfrm>
            <a:off x="539551" y="1988840"/>
            <a:ext cx="6192687" cy="369332"/>
          </a:xfrm>
          <a:prstGeom prst="rect">
            <a:avLst/>
          </a:prstGeom>
        </p:spPr>
        <p:txBody>
          <a:bodyPr wrap="square">
            <a:spAutoFit/>
          </a:bodyPr>
          <a:lstStyle/>
          <a:p>
            <a:r>
              <a:rPr lang="en-GB" dirty="0" smtClean="0"/>
              <a:t>This water can be </a:t>
            </a:r>
            <a:r>
              <a:rPr lang="en-GB" b="1" dirty="0" smtClean="0">
                <a:solidFill>
                  <a:srgbClr val="0070C0"/>
                </a:solidFill>
              </a:rPr>
              <a:t>drawn from springs and artesian wells.</a:t>
            </a:r>
            <a:endParaRPr lang="en-GB" b="1" dirty="0">
              <a:solidFill>
                <a:srgbClr val="0070C0"/>
              </a:solidFill>
            </a:endParaRPr>
          </a:p>
        </p:txBody>
      </p:sp>
      <p:sp>
        <p:nvSpPr>
          <p:cNvPr id="8" name="Rectangle 7"/>
          <p:cNvSpPr/>
          <p:nvPr/>
        </p:nvSpPr>
        <p:spPr>
          <a:xfrm>
            <a:off x="538834" y="4603460"/>
            <a:ext cx="4572000" cy="1754326"/>
          </a:xfrm>
          <a:prstGeom prst="rect">
            <a:avLst/>
          </a:prstGeom>
        </p:spPr>
        <p:txBody>
          <a:bodyPr>
            <a:spAutoFit/>
          </a:bodyPr>
          <a:lstStyle/>
          <a:p>
            <a:pPr algn="just"/>
            <a:r>
              <a:rPr lang="en-GB" b="1" dirty="0" smtClean="0"/>
              <a:t>Advantages</a:t>
            </a:r>
            <a:r>
              <a:rPr lang="en-GB" dirty="0" smtClean="0"/>
              <a:t> –      Abundant supply</a:t>
            </a:r>
          </a:p>
          <a:p>
            <a:pPr algn="just"/>
            <a:r>
              <a:rPr lang="en-GB" dirty="0" smtClean="0"/>
              <a:t>Requires less treatment because of </a:t>
            </a:r>
            <a:r>
              <a:rPr lang="en-GB" b="1" dirty="0" smtClean="0">
                <a:solidFill>
                  <a:srgbClr val="0070C0"/>
                </a:solidFill>
              </a:rPr>
              <a:t>natural filtering</a:t>
            </a:r>
            <a:r>
              <a:rPr lang="en-GB" dirty="0" smtClean="0"/>
              <a:t> through strata.</a:t>
            </a:r>
          </a:p>
          <a:p>
            <a:pPr algn="just"/>
            <a:endParaRPr lang="en-GB" dirty="0" smtClean="0"/>
          </a:p>
          <a:p>
            <a:pPr algn="just"/>
            <a:r>
              <a:rPr lang="en-GB" b="1" dirty="0" smtClean="0"/>
              <a:t>Disadvantages-  </a:t>
            </a:r>
            <a:r>
              <a:rPr lang="en-GB" dirty="0" smtClean="0"/>
              <a:t>May have organic matter or chemical elements.... </a:t>
            </a:r>
            <a:r>
              <a:rPr lang="en-GB" b="1" dirty="0" smtClean="0">
                <a:solidFill>
                  <a:srgbClr val="0070C0"/>
                </a:solidFill>
              </a:rPr>
              <a:t>such as ???</a:t>
            </a:r>
          </a:p>
        </p:txBody>
      </p:sp>
      <p:pic>
        <p:nvPicPr>
          <p:cNvPr id="2052" name="Picture 4" descr="Related image">
            <a:hlinkClick r:id="rId4"/>
          </p:cNvPr>
          <p:cNvPicPr>
            <a:picLocks noChangeAspect="1" noChangeArrowheads="1"/>
          </p:cNvPicPr>
          <p:nvPr/>
        </p:nvPicPr>
        <p:blipFill>
          <a:blip r:embed="rId5" cstate="print"/>
          <a:srcRect/>
          <a:stretch>
            <a:fillRect/>
          </a:stretch>
        </p:blipFill>
        <p:spPr bwMode="auto">
          <a:xfrm>
            <a:off x="5582741" y="4356398"/>
            <a:ext cx="3525763" cy="2456978"/>
          </a:xfrm>
          <a:prstGeom prst="rect">
            <a:avLst/>
          </a:prstGeom>
          <a:noFill/>
          <a:ln w="19050">
            <a:solidFill>
              <a:schemeClr val="tx1"/>
            </a:solid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 calcmode="lin" valueType="num">
                                      <p:cBhvr additive="base">
                                        <p:cTn id="7"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anim calcmode="lin" valueType="num">
                                      <p:cBhvr additive="base">
                                        <p:cTn id="11" dur="500" fill="hold"/>
                                        <p:tgtEl>
                                          <p:spTgt spid="8">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 calcmode="lin" valueType="num">
                                      <p:cBhvr additive="base">
                                        <p:cTn id="17" dur="500" fill="hold"/>
                                        <p:tgtEl>
                                          <p:spTgt spid="8">
                                            <p:txEl>
                                              <p:pRg st="3" end="3"/>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8">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7504" y="116632"/>
            <a:ext cx="2952328" cy="1077218"/>
          </a:xfrm>
          <a:prstGeom prst="rect">
            <a:avLst/>
          </a:prstGeom>
          <a:noFill/>
        </p:spPr>
        <p:txBody>
          <a:bodyPr wrap="square" rtlCol="0">
            <a:spAutoFit/>
          </a:bodyPr>
          <a:lstStyle/>
          <a:p>
            <a:pPr algn="ctr"/>
            <a:r>
              <a:rPr lang="en-GB" sz="3200" b="1" dirty="0" smtClean="0">
                <a:solidFill>
                  <a:srgbClr val="0070C0"/>
                </a:solidFill>
              </a:rPr>
              <a:t>Flow of Ground </a:t>
            </a:r>
          </a:p>
          <a:p>
            <a:pPr algn="ctr"/>
            <a:r>
              <a:rPr lang="en-GB" sz="3200" b="1" dirty="0" smtClean="0">
                <a:solidFill>
                  <a:srgbClr val="0070C0"/>
                </a:solidFill>
              </a:rPr>
              <a:t>Water</a:t>
            </a:r>
            <a:endParaRPr lang="en-GB" sz="3200" b="1" dirty="0">
              <a:solidFill>
                <a:srgbClr val="0070C0"/>
              </a:solidFill>
            </a:endParaRPr>
          </a:p>
        </p:txBody>
      </p:sp>
      <p:pic>
        <p:nvPicPr>
          <p:cNvPr id="89090" name="Picture 2" descr="E:\LECTURES GEOLOGY and SOILS\LECTURES\SOIL MECHANICS\LECTURES\Soils pic 9.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059832" y="0"/>
            <a:ext cx="6063457"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395536" y="1300118"/>
            <a:ext cx="2232248" cy="369332"/>
          </a:xfrm>
          <a:prstGeom prst="rect">
            <a:avLst/>
          </a:prstGeom>
          <a:noFill/>
          <a:ln>
            <a:solidFill>
              <a:schemeClr val="tx1"/>
            </a:solidFill>
          </a:ln>
        </p:spPr>
        <p:txBody>
          <a:bodyPr wrap="square" rtlCol="0">
            <a:spAutoFit/>
          </a:bodyPr>
          <a:lstStyle/>
          <a:p>
            <a:r>
              <a:rPr lang="en-GB" dirty="0" smtClean="0"/>
              <a:t>Impervious strata</a:t>
            </a:r>
            <a:endParaRPr lang="en-GB" dirty="0"/>
          </a:p>
        </p:txBody>
      </p:sp>
      <p:cxnSp>
        <p:nvCxnSpPr>
          <p:cNvPr id="5" name="Straight Arrow Connector 4"/>
          <p:cNvCxnSpPr/>
          <p:nvPr/>
        </p:nvCxnSpPr>
        <p:spPr>
          <a:xfrm flipV="1">
            <a:off x="2555776" y="908720"/>
            <a:ext cx="2304256" cy="57606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6" name="Rectangle 5"/>
          <p:cNvSpPr/>
          <p:nvPr/>
        </p:nvSpPr>
        <p:spPr>
          <a:xfrm>
            <a:off x="323528" y="2636912"/>
            <a:ext cx="2419958" cy="646331"/>
          </a:xfrm>
          <a:prstGeom prst="rect">
            <a:avLst/>
          </a:prstGeom>
          <a:ln>
            <a:solidFill>
              <a:schemeClr val="tx1"/>
            </a:solidFill>
          </a:ln>
        </p:spPr>
        <p:txBody>
          <a:bodyPr wrap="none">
            <a:spAutoFit/>
          </a:bodyPr>
          <a:lstStyle/>
          <a:p>
            <a:r>
              <a:rPr lang="en-GB" dirty="0" smtClean="0"/>
              <a:t>Geological interference </a:t>
            </a:r>
          </a:p>
          <a:p>
            <a:r>
              <a:rPr lang="en-GB" dirty="0" smtClean="0"/>
              <a:t>by fault </a:t>
            </a:r>
            <a:endParaRPr lang="en-GB" dirty="0"/>
          </a:p>
        </p:txBody>
      </p:sp>
      <p:cxnSp>
        <p:nvCxnSpPr>
          <p:cNvPr id="8" name="Straight Arrow Connector 7"/>
          <p:cNvCxnSpPr/>
          <p:nvPr/>
        </p:nvCxnSpPr>
        <p:spPr>
          <a:xfrm flipV="1">
            <a:off x="2708176" y="2632338"/>
            <a:ext cx="1368152" cy="29093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7" name="Rectangle 6"/>
          <p:cNvSpPr/>
          <p:nvPr/>
        </p:nvSpPr>
        <p:spPr>
          <a:xfrm>
            <a:off x="323528" y="4437112"/>
            <a:ext cx="2540952" cy="923330"/>
          </a:xfrm>
          <a:prstGeom prst="rect">
            <a:avLst/>
          </a:prstGeom>
          <a:ln>
            <a:solidFill>
              <a:schemeClr val="tx1"/>
            </a:solidFill>
          </a:ln>
        </p:spPr>
        <p:txBody>
          <a:bodyPr wrap="none">
            <a:spAutoFit/>
          </a:bodyPr>
          <a:lstStyle/>
          <a:p>
            <a:r>
              <a:rPr lang="en-GB" dirty="0" smtClean="0"/>
              <a:t>Out falling of the natural </a:t>
            </a:r>
          </a:p>
          <a:p>
            <a:r>
              <a:rPr lang="en-GB" dirty="0" smtClean="0"/>
              <a:t>water table due to </a:t>
            </a:r>
          </a:p>
          <a:p>
            <a:r>
              <a:rPr lang="en-GB" dirty="0" smtClean="0"/>
              <a:t>topography </a:t>
            </a:r>
            <a:endParaRPr lang="en-GB" dirty="0"/>
          </a:p>
        </p:txBody>
      </p:sp>
      <p:cxnSp>
        <p:nvCxnSpPr>
          <p:cNvPr id="10" name="Straight Arrow Connector 9"/>
          <p:cNvCxnSpPr>
            <a:stCxn id="7" idx="3"/>
          </p:cNvCxnSpPr>
          <p:nvPr/>
        </p:nvCxnSpPr>
        <p:spPr>
          <a:xfrm flipV="1">
            <a:off x="2864480" y="4291646"/>
            <a:ext cx="915432" cy="607131"/>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6273686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52673" y="1688523"/>
            <a:ext cx="4608512" cy="4524315"/>
          </a:xfrm>
          <a:prstGeom prst="rect">
            <a:avLst/>
          </a:prstGeom>
          <a:noFill/>
        </p:spPr>
        <p:txBody>
          <a:bodyPr wrap="square" rtlCol="0">
            <a:spAutoFit/>
          </a:bodyPr>
          <a:lstStyle/>
          <a:p>
            <a:r>
              <a:rPr lang="en-GB" sz="2400" dirty="0" smtClean="0"/>
              <a:t>The void spaces between particles of soil are continuous throughout the soil mass.</a:t>
            </a:r>
          </a:p>
          <a:p>
            <a:endParaRPr lang="en-GB" sz="2400" dirty="0" smtClean="0"/>
          </a:p>
          <a:p>
            <a:r>
              <a:rPr lang="en-GB" sz="2400" dirty="0" smtClean="0"/>
              <a:t>Ground water will percolate through soils which are permeable.</a:t>
            </a:r>
          </a:p>
          <a:p>
            <a:endParaRPr lang="en-GB" sz="2400" dirty="0"/>
          </a:p>
          <a:p>
            <a:r>
              <a:rPr lang="en-GB" sz="2400" dirty="0" smtClean="0">
                <a:solidFill>
                  <a:srgbClr val="0070C0"/>
                </a:solidFill>
              </a:rPr>
              <a:t>Permeability </a:t>
            </a:r>
            <a:r>
              <a:rPr lang="en-GB" sz="2400" dirty="0" smtClean="0"/>
              <a:t>is the measure of the rate of flow of that groundwater. </a:t>
            </a:r>
          </a:p>
          <a:p>
            <a:endParaRPr lang="en-GB" sz="2400" dirty="0"/>
          </a:p>
          <a:p>
            <a:r>
              <a:rPr lang="en-GB" sz="2400" dirty="0" smtClean="0"/>
              <a:t>The rate at which this happens differs widely.</a:t>
            </a:r>
            <a:endParaRPr lang="en-GB" sz="2400" dirty="0"/>
          </a:p>
        </p:txBody>
      </p:sp>
      <p:pic>
        <p:nvPicPr>
          <p:cNvPr id="8909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09307" y="1412776"/>
            <a:ext cx="3610736" cy="2880320"/>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
        <p:nvSpPr>
          <p:cNvPr id="3" name="Rectangle 2"/>
          <p:cNvSpPr/>
          <p:nvPr/>
        </p:nvSpPr>
        <p:spPr>
          <a:xfrm>
            <a:off x="452674" y="359404"/>
            <a:ext cx="4856634" cy="707886"/>
          </a:xfrm>
          <a:prstGeom prst="rect">
            <a:avLst/>
          </a:prstGeom>
        </p:spPr>
        <p:txBody>
          <a:bodyPr wrap="square">
            <a:spAutoFit/>
          </a:bodyPr>
          <a:lstStyle/>
          <a:p>
            <a:r>
              <a:rPr lang="en-GB" sz="4000" b="1" dirty="0" smtClean="0">
                <a:solidFill>
                  <a:srgbClr val="0070C0"/>
                </a:solidFill>
              </a:rPr>
              <a:t>Permeability of Soils </a:t>
            </a:r>
            <a:endParaRPr lang="en-GB" sz="4000" dirty="0"/>
          </a:p>
        </p:txBody>
      </p:sp>
      <p:sp>
        <p:nvSpPr>
          <p:cNvPr id="4" name="TextBox 3"/>
          <p:cNvSpPr txBox="1"/>
          <p:nvPr/>
        </p:nvSpPr>
        <p:spPr>
          <a:xfrm>
            <a:off x="8100392" y="1698442"/>
            <a:ext cx="648072" cy="369332"/>
          </a:xfrm>
          <a:prstGeom prst="rect">
            <a:avLst/>
          </a:prstGeom>
          <a:solidFill>
            <a:schemeClr val="bg1"/>
          </a:solidFill>
        </p:spPr>
        <p:txBody>
          <a:bodyPr wrap="square" rtlCol="0">
            <a:spAutoFit/>
          </a:bodyPr>
          <a:lstStyle/>
          <a:p>
            <a:r>
              <a:rPr lang="en-GB" dirty="0" smtClean="0"/>
              <a:t>Solid</a:t>
            </a:r>
            <a:endParaRPr lang="en-GB" dirty="0"/>
          </a:p>
        </p:txBody>
      </p:sp>
      <p:sp>
        <p:nvSpPr>
          <p:cNvPr id="6" name="TextBox 5"/>
          <p:cNvSpPr txBox="1"/>
          <p:nvPr/>
        </p:nvSpPr>
        <p:spPr>
          <a:xfrm>
            <a:off x="8172400" y="2168774"/>
            <a:ext cx="648072" cy="369332"/>
          </a:xfrm>
          <a:prstGeom prst="rect">
            <a:avLst/>
          </a:prstGeom>
          <a:solidFill>
            <a:schemeClr val="bg1"/>
          </a:solidFill>
        </p:spPr>
        <p:txBody>
          <a:bodyPr wrap="square" rtlCol="0">
            <a:spAutoFit/>
          </a:bodyPr>
          <a:lstStyle/>
          <a:p>
            <a:r>
              <a:rPr lang="en-GB" dirty="0" smtClean="0"/>
              <a:t>  Air</a:t>
            </a:r>
            <a:endParaRPr lang="en-GB" dirty="0"/>
          </a:p>
        </p:txBody>
      </p:sp>
      <p:sp>
        <p:nvSpPr>
          <p:cNvPr id="7" name="TextBox 6"/>
          <p:cNvSpPr txBox="1"/>
          <p:nvPr/>
        </p:nvSpPr>
        <p:spPr>
          <a:xfrm>
            <a:off x="8245773" y="2931097"/>
            <a:ext cx="862731" cy="369332"/>
          </a:xfrm>
          <a:prstGeom prst="rect">
            <a:avLst/>
          </a:prstGeom>
          <a:solidFill>
            <a:schemeClr val="bg1"/>
          </a:solidFill>
        </p:spPr>
        <p:txBody>
          <a:bodyPr wrap="square" rtlCol="0">
            <a:spAutoFit/>
          </a:bodyPr>
          <a:lstStyle/>
          <a:p>
            <a:r>
              <a:rPr lang="en-GB" dirty="0" smtClean="0"/>
              <a:t>  Water</a:t>
            </a:r>
            <a:endParaRPr lang="en-GB" dirty="0"/>
          </a:p>
        </p:txBody>
      </p:sp>
    </p:spTree>
    <p:extLst>
      <p:ext uri="{BB962C8B-B14F-4D97-AF65-F5344CB8AC3E}">
        <p14:creationId xmlns:p14="http://schemas.microsoft.com/office/powerpoint/2010/main" val="33865233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anim calcmode="lin" valueType="num">
                                      <p:cBhvr additive="base">
                                        <p:cTn id="11"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2">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2">
                                            <p:txEl>
                                              <p:pRg st="4" end="4"/>
                                            </p:txEl>
                                          </p:spTgt>
                                        </p:tgtEl>
                                        <p:attrNameLst>
                                          <p:attrName>style.visibility</p:attrName>
                                        </p:attrNameLst>
                                      </p:cBhvr>
                                      <p:to>
                                        <p:strVal val="visible"/>
                                      </p:to>
                                    </p:set>
                                    <p:anim calcmode="lin" valueType="num">
                                      <p:cBhvr additive="base">
                                        <p:cTn id="15"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2">
                                            <p:txEl>
                                              <p:pRg st="4" end="4"/>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2">
                                            <p:txEl>
                                              <p:pRg st="6" end="6"/>
                                            </p:txEl>
                                          </p:spTgt>
                                        </p:tgtEl>
                                        <p:attrNameLst>
                                          <p:attrName>style.visibility</p:attrName>
                                        </p:attrNameLst>
                                      </p:cBhvr>
                                      <p:to>
                                        <p:strVal val="visible"/>
                                      </p:to>
                                    </p:set>
                                    <p:anim calcmode="lin" valueType="num">
                                      <p:cBhvr additive="base">
                                        <p:cTn id="19"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011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259760" y="548680"/>
            <a:ext cx="1728192" cy="5538379"/>
          </a:xfrm>
          <a:prstGeom prst="rect">
            <a:avLst/>
          </a:prstGeom>
          <a:solidFill>
            <a:schemeClr val="bg1"/>
          </a:solidFill>
          <a:ln w="19050">
            <a:solidFill>
              <a:schemeClr val="tx1"/>
            </a:solidFill>
          </a:ln>
        </p:spPr>
      </p:pic>
      <p:sp>
        <p:nvSpPr>
          <p:cNvPr id="3" name="Rectangle 2"/>
          <p:cNvSpPr/>
          <p:nvPr/>
        </p:nvSpPr>
        <p:spPr>
          <a:xfrm>
            <a:off x="539552" y="407546"/>
            <a:ext cx="5127911" cy="707886"/>
          </a:xfrm>
          <a:prstGeom prst="rect">
            <a:avLst/>
          </a:prstGeom>
        </p:spPr>
        <p:txBody>
          <a:bodyPr wrap="square">
            <a:spAutoFit/>
          </a:bodyPr>
          <a:lstStyle/>
          <a:p>
            <a:r>
              <a:rPr lang="en-GB" sz="4000" b="1" dirty="0" smtClean="0">
                <a:solidFill>
                  <a:srgbClr val="0070C0"/>
                </a:solidFill>
              </a:rPr>
              <a:t>Seepage velocity (V) </a:t>
            </a:r>
            <a:endParaRPr lang="en-GB" sz="4000" dirty="0"/>
          </a:p>
        </p:txBody>
      </p:sp>
      <p:sp>
        <p:nvSpPr>
          <p:cNvPr id="2" name="Rectangle 1"/>
          <p:cNvSpPr/>
          <p:nvPr/>
        </p:nvSpPr>
        <p:spPr>
          <a:xfrm>
            <a:off x="613063" y="1556792"/>
            <a:ext cx="5646698" cy="4278094"/>
          </a:xfrm>
          <a:prstGeom prst="rect">
            <a:avLst/>
          </a:prstGeom>
        </p:spPr>
        <p:txBody>
          <a:bodyPr wrap="square">
            <a:spAutoFit/>
          </a:bodyPr>
          <a:lstStyle/>
          <a:p>
            <a:r>
              <a:rPr lang="en-GB" sz="2400" dirty="0" smtClean="0"/>
              <a:t>Assume a column of soil and water flowing through from one section to another.</a:t>
            </a:r>
          </a:p>
          <a:p>
            <a:endParaRPr lang="en-GB" sz="2400" dirty="0"/>
          </a:p>
          <a:p>
            <a:r>
              <a:rPr lang="en-GB" sz="2400" dirty="0" smtClean="0"/>
              <a:t>The </a:t>
            </a:r>
            <a:r>
              <a:rPr lang="en-GB" sz="2400" dirty="0" smtClean="0">
                <a:solidFill>
                  <a:srgbClr val="0070C0"/>
                </a:solidFill>
              </a:rPr>
              <a:t>volume of water flow q </a:t>
            </a:r>
            <a:r>
              <a:rPr lang="en-GB" sz="2400" dirty="0" smtClean="0"/>
              <a:t>through</a:t>
            </a:r>
            <a:r>
              <a:rPr lang="en-GB" sz="2400" dirty="0" smtClean="0">
                <a:solidFill>
                  <a:srgbClr val="0070C0"/>
                </a:solidFill>
              </a:rPr>
              <a:t> </a:t>
            </a:r>
            <a:r>
              <a:rPr lang="en-GB" sz="2400" dirty="0" smtClean="0"/>
              <a:t>total cross sectional </a:t>
            </a:r>
            <a:r>
              <a:rPr lang="en-GB" sz="2400" dirty="0" smtClean="0">
                <a:solidFill>
                  <a:srgbClr val="0070C0"/>
                </a:solidFill>
              </a:rPr>
              <a:t>area A </a:t>
            </a:r>
            <a:r>
              <a:rPr lang="en-GB" sz="2400" dirty="0" smtClean="0"/>
              <a:t>in the time of 1 second</a:t>
            </a:r>
            <a:r>
              <a:rPr lang="en-GB" sz="2400" dirty="0" smtClean="0">
                <a:solidFill>
                  <a:srgbClr val="0070C0"/>
                </a:solidFill>
              </a:rPr>
              <a:t>  </a:t>
            </a:r>
            <a:r>
              <a:rPr lang="en-GB" sz="2400" dirty="0" smtClean="0"/>
              <a:t>is calculated</a:t>
            </a:r>
            <a:endParaRPr lang="en-GB" sz="2400" dirty="0"/>
          </a:p>
          <a:p>
            <a:r>
              <a:rPr lang="en-GB" sz="2400" dirty="0" smtClean="0"/>
              <a:t> </a:t>
            </a:r>
          </a:p>
          <a:p>
            <a:r>
              <a:rPr lang="en-GB" sz="2400" dirty="0" smtClean="0"/>
              <a:t>          </a:t>
            </a:r>
            <a:r>
              <a:rPr lang="en-GB" sz="3200" b="1" dirty="0" smtClean="0">
                <a:solidFill>
                  <a:srgbClr val="0070C0"/>
                </a:solidFill>
              </a:rPr>
              <a:t>q = v </a:t>
            </a:r>
            <a:r>
              <a:rPr lang="en-GB" sz="2400" b="1" dirty="0" smtClean="0">
                <a:solidFill>
                  <a:srgbClr val="0070C0"/>
                </a:solidFill>
              </a:rPr>
              <a:t>x</a:t>
            </a:r>
            <a:r>
              <a:rPr lang="en-GB" sz="3200" b="1" dirty="0" smtClean="0">
                <a:solidFill>
                  <a:srgbClr val="0070C0"/>
                </a:solidFill>
              </a:rPr>
              <a:t> A</a:t>
            </a:r>
          </a:p>
          <a:p>
            <a:endParaRPr lang="en-GB" sz="2400" dirty="0"/>
          </a:p>
          <a:p>
            <a:r>
              <a:rPr lang="en-GB" sz="2400" dirty="0"/>
              <a:t>w</a:t>
            </a:r>
            <a:r>
              <a:rPr lang="en-GB" sz="2400" dirty="0" smtClean="0"/>
              <a:t>here </a:t>
            </a:r>
            <a:r>
              <a:rPr lang="en-GB" sz="2400" dirty="0" smtClean="0">
                <a:solidFill>
                  <a:srgbClr val="0070C0"/>
                </a:solidFill>
              </a:rPr>
              <a:t>v = Velocity of water flow</a:t>
            </a:r>
          </a:p>
          <a:p>
            <a:r>
              <a:rPr lang="en-GB" sz="2400" dirty="0">
                <a:solidFill>
                  <a:srgbClr val="0070C0"/>
                </a:solidFill>
              </a:rPr>
              <a:t> </a:t>
            </a:r>
            <a:r>
              <a:rPr lang="en-GB" sz="2400" dirty="0" smtClean="0">
                <a:solidFill>
                  <a:srgbClr val="0070C0"/>
                </a:solidFill>
              </a:rPr>
              <a:t>            A = Cross sectional area of tube</a:t>
            </a:r>
            <a:endParaRPr lang="en-GB" sz="2400" dirty="0">
              <a:solidFill>
                <a:srgbClr val="0070C0"/>
              </a:solidFill>
            </a:endParaRPr>
          </a:p>
        </p:txBody>
      </p:sp>
    </p:spTree>
    <p:extLst>
      <p:ext uri="{BB962C8B-B14F-4D97-AF65-F5344CB8AC3E}">
        <p14:creationId xmlns:p14="http://schemas.microsoft.com/office/powerpoint/2010/main" val="29403290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24208" y="407546"/>
            <a:ext cx="5631968" cy="707886"/>
          </a:xfrm>
          <a:prstGeom prst="rect">
            <a:avLst/>
          </a:prstGeom>
        </p:spPr>
        <p:txBody>
          <a:bodyPr wrap="square">
            <a:spAutoFit/>
          </a:bodyPr>
          <a:lstStyle/>
          <a:p>
            <a:r>
              <a:rPr lang="en-GB" sz="4000" b="1" dirty="0" smtClean="0">
                <a:solidFill>
                  <a:srgbClr val="0070C0"/>
                </a:solidFill>
              </a:rPr>
              <a:t>Seepage velocity (V) </a:t>
            </a:r>
            <a:endParaRPr lang="en-GB" sz="4000" dirty="0"/>
          </a:p>
        </p:txBody>
      </p:sp>
      <p:pic>
        <p:nvPicPr>
          <p:cNvPr id="9113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444208" y="1113263"/>
            <a:ext cx="2304256" cy="4477774"/>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
        <p:nvSpPr>
          <p:cNvPr id="3" name="TextBox 2"/>
          <p:cNvSpPr txBox="1"/>
          <p:nvPr/>
        </p:nvSpPr>
        <p:spPr>
          <a:xfrm>
            <a:off x="5435205" y="2052054"/>
            <a:ext cx="1080120" cy="369332"/>
          </a:xfrm>
          <a:prstGeom prst="rect">
            <a:avLst/>
          </a:prstGeom>
          <a:noFill/>
        </p:spPr>
        <p:txBody>
          <a:bodyPr wrap="square" rtlCol="0">
            <a:spAutoFit/>
          </a:bodyPr>
          <a:lstStyle/>
          <a:p>
            <a:r>
              <a:rPr lang="en-GB" dirty="0" smtClean="0"/>
              <a:t>Flow line</a:t>
            </a:r>
            <a:endParaRPr lang="en-GB" dirty="0"/>
          </a:p>
        </p:txBody>
      </p:sp>
      <p:sp>
        <p:nvSpPr>
          <p:cNvPr id="4" name="TextBox 3"/>
          <p:cNvSpPr txBox="1"/>
          <p:nvPr/>
        </p:nvSpPr>
        <p:spPr>
          <a:xfrm>
            <a:off x="552270" y="1196752"/>
            <a:ext cx="5315873" cy="5570756"/>
          </a:xfrm>
          <a:prstGeom prst="rect">
            <a:avLst/>
          </a:prstGeom>
          <a:noFill/>
        </p:spPr>
        <p:txBody>
          <a:bodyPr wrap="square" rtlCol="0">
            <a:spAutoFit/>
          </a:bodyPr>
          <a:lstStyle/>
          <a:p>
            <a:r>
              <a:rPr lang="en-GB" sz="2400" dirty="0" smtClean="0"/>
              <a:t>At the particulate level the water follows a </a:t>
            </a:r>
            <a:r>
              <a:rPr lang="en-GB" sz="2400" u="sng" dirty="0" smtClean="0"/>
              <a:t>laboured path </a:t>
            </a:r>
            <a:r>
              <a:rPr lang="en-GB" sz="2400" dirty="0" smtClean="0"/>
              <a:t>through the pores. </a:t>
            </a:r>
          </a:p>
          <a:p>
            <a:endParaRPr lang="en-GB" sz="2400" dirty="0"/>
          </a:p>
          <a:p>
            <a:r>
              <a:rPr lang="en-GB" sz="2400" dirty="0" smtClean="0"/>
              <a:t>The ratio of </a:t>
            </a:r>
            <a:r>
              <a:rPr lang="en-GB" sz="2400" b="1" dirty="0" smtClean="0">
                <a:solidFill>
                  <a:srgbClr val="0070C0"/>
                </a:solidFill>
              </a:rPr>
              <a:t>volume flow rate ‘q’ to the average area of voids A </a:t>
            </a:r>
            <a:r>
              <a:rPr lang="en-GB" sz="2400" dirty="0" smtClean="0"/>
              <a:t>on a cross section normal to the direction of flow is called the </a:t>
            </a:r>
            <a:r>
              <a:rPr lang="en-GB" sz="2800" b="1" dirty="0" smtClean="0">
                <a:solidFill>
                  <a:srgbClr val="0070C0"/>
                </a:solidFill>
              </a:rPr>
              <a:t>seepage velocity (v)</a:t>
            </a:r>
          </a:p>
          <a:p>
            <a:endParaRPr lang="en-GB" sz="2400" dirty="0"/>
          </a:p>
          <a:p>
            <a:r>
              <a:rPr lang="en-GB" sz="2400" dirty="0" smtClean="0">
                <a:solidFill>
                  <a:srgbClr val="0070C0"/>
                </a:solidFill>
              </a:rPr>
              <a:t>            </a:t>
            </a:r>
            <a:r>
              <a:rPr lang="en-GB" sz="3200" dirty="0" smtClean="0">
                <a:solidFill>
                  <a:srgbClr val="FF0000"/>
                </a:solidFill>
              </a:rPr>
              <a:t>v = </a:t>
            </a:r>
            <a:r>
              <a:rPr lang="en-GB" sz="3200" u="sng" dirty="0" smtClean="0">
                <a:solidFill>
                  <a:srgbClr val="FF0000"/>
                </a:solidFill>
              </a:rPr>
              <a:t>q </a:t>
            </a:r>
          </a:p>
          <a:p>
            <a:r>
              <a:rPr lang="en-GB" sz="3200" dirty="0" smtClean="0">
                <a:solidFill>
                  <a:srgbClr val="FF0000"/>
                </a:solidFill>
              </a:rPr>
              <a:t>               A</a:t>
            </a:r>
            <a:endParaRPr lang="en-GB" sz="3200" baseline="-25000" dirty="0" smtClean="0">
              <a:solidFill>
                <a:srgbClr val="FF0000"/>
              </a:solidFill>
            </a:endParaRPr>
          </a:p>
          <a:p>
            <a:endParaRPr lang="en-GB" sz="2400" dirty="0">
              <a:solidFill>
                <a:srgbClr val="0070C0"/>
              </a:solidFill>
            </a:endParaRPr>
          </a:p>
          <a:p>
            <a:r>
              <a:rPr lang="en-GB" sz="2400" dirty="0" smtClean="0"/>
              <a:t>In general, the velocity of water through soil has been found to be relatively </a:t>
            </a:r>
            <a:r>
              <a:rPr lang="en-GB" sz="2400" b="1" dirty="0" smtClean="0">
                <a:solidFill>
                  <a:schemeClr val="tx2">
                    <a:lumMod val="60000"/>
                    <a:lumOff val="40000"/>
                  </a:schemeClr>
                </a:solidFill>
              </a:rPr>
              <a:t>small</a:t>
            </a:r>
            <a:r>
              <a:rPr lang="en-GB" sz="2400" dirty="0" smtClean="0"/>
              <a:t> e.g. less than 0.61 m/min</a:t>
            </a:r>
            <a:endParaRPr lang="en-GB" sz="2400" dirty="0"/>
          </a:p>
        </p:txBody>
      </p:sp>
    </p:spTree>
    <p:extLst>
      <p:ext uri="{BB962C8B-B14F-4D97-AF65-F5344CB8AC3E}">
        <p14:creationId xmlns:p14="http://schemas.microsoft.com/office/powerpoint/2010/main" val="104184264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37658" y="234534"/>
            <a:ext cx="7430686" cy="523220"/>
          </a:xfrm>
          <a:prstGeom prst="rect">
            <a:avLst/>
          </a:prstGeom>
          <a:noFill/>
        </p:spPr>
        <p:txBody>
          <a:bodyPr wrap="square" rtlCol="0">
            <a:spAutoFit/>
          </a:bodyPr>
          <a:lstStyle/>
          <a:p>
            <a:r>
              <a:rPr lang="en-GB" sz="2800" b="1" dirty="0" smtClean="0">
                <a:solidFill>
                  <a:srgbClr val="0070C0"/>
                </a:solidFill>
              </a:rPr>
              <a:t>Piezometric Level and Hydraulic Head</a:t>
            </a:r>
            <a:endParaRPr lang="en-GB" sz="2800" b="1" dirty="0">
              <a:solidFill>
                <a:srgbClr val="0070C0"/>
              </a:solidFill>
            </a:endParaRPr>
          </a:p>
        </p:txBody>
      </p:sp>
      <p:sp>
        <p:nvSpPr>
          <p:cNvPr id="7" name="TextBox 6"/>
          <p:cNvSpPr txBox="1"/>
          <p:nvPr/>
        </p:nvSpPr>
        <p:spPr>
          <a:xfrm>
            <a:off x="282832" y="836712"/>
            <a:ext cx="8424936" cy="1569660"/>
          </a:xfrm>
          <a:prstGeom prst="rect">
            <a:avLst/>
          </a:prstGeom>
          <a:noFill/>
        </p:spPr>
        <p:txBody>
          <a:bodyPr wrap="square" rtlCol="0">
            <a:spAutoFit/>
          </a:bodyPr>
          <a:lstStyle/>
          <a:p>
            <a:pPr algn="just"/>
            <a:r>
              <a:rPr lang="en-GB" sz="2400" dirty="0" smtClean="0"/>
              <a:t>If a stand pipe is installed to penetrate below the ground water table, water rises into it to find its own level. These standpipes are called Piezometric tubes and the level to which the water rises is the </a:t>
            </a:r>
            <a:r>
              <a:rPr lang="en-GB" sz="2400" b="1" dirty="0" smtClean="0">
                <a:solidFill>
                  <a:srgbClr val="0070C0"/>
                </a:solidFill>
              </a:rPr>
              <a:t>Piezometric Level.</a:t>
            </a:r>
            <a:endParaRPr lang="en-GB" sz="2400" b="1" dirty="0">
              <a:solidFill>
                <a:srgbClr val="0070C0"/>
              </a:solidFill>
            </a:endParaRPr>
          </a:p>
        </p:txBody>
      </p:sp>
      <p:pic>
        <p:nvPicPr>
          <p:cNvPr id="89094" name="Picture 6" descr="http://www.gg.uwyo.edu/media/water/groundwater/diagrams/hydraulic_gradient.gi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75758" y="2591866"/>
            <a:ext cx="4900089" cy="3757920"/>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
        <p:nvSpPr>
          <p:cNvPr id="10" name="TextBox 9"/>
          <p:cNvSpPr txBox="1"/>
          <p:nvPr/>
        </p:nvSpPr>
        <p:spPr>
          <a:xfrm>
            <a:off x="5436096" y="3695146"/>
            <a:ext cx="3446156" cy="2677656"/>
          </a:xfrm>
          <a:prstGeom prst="rect">
            <a:avLst/>
          </a:prstGeom>
          <a:noFill/>
        </p:spPr>
        <p:txBody>
          <a:bodyPr wrap="square" rtlCol="0">
            <a:spAutoFit/>
          </a:bodyPr>
          <a:lstStyle/>
          <a:p>
            <a:r>
              <a:rPr lang="en-GB" sz="2400" dirty="0" smtClean="0"/>
              <a:t>The out of balance head of water that is causing flow downhill is called the </a:t>
            </a:r>
            <a:r>
              <a:rPr lang="en-GB" sz="2400" b="1" dirty="0" smtClean="0">
                <a:solidFill>
                  <a:srgbClr val="0070C0"/>
                </a:solidFill>
              </a:rPr>
              <a:t>Hydraulic Head (h). </a:t>
            </a:r>
            <a:r>
              <a:rPr lang="en-GB" sz="2400" dirty="0" smtClean="0"/>
              <a:t>The hydraulic head is given up in pushing the water along its flow path</a:t>
            </a:r>
            <a:endParaRPr lang="en-GB" sz="2400" dirty="0"/>
          </a:p>
        </p:txBody>
      </p:sp>
      <p:cxnSp>
        <p:nvCxnSpPr>
          <p:cNvPr id="3" name="Straight Arrow Connector 2"/>
          <p:cNvCxnSpPr/>
          <p:nvPr/>
        </p:nvCxnSpPr>
        <p:spPr>
          <a:xfrm flipV="1">
            <a:off x="4716016" y="2852936"/>
            <a:ext cx="1296144" cy="36004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6012160" y="2699047"/>
            <a:ext cx="2232248" cy="276999"/>
          </a:xfrm>
          <a:prstGeom prst="rect">
            <a:avLst/>
          </a:prstGeom>
          <a:noFill/>
        </p:spPr>
        <p:txBody>
          <a:bodyPr wrap="square" rtlCol="0">
            <a:spAutoFit/>
          </a:bodyPr>
          <a:lstStyle/>
          <a:p>
            <a:r>
              <a:rPr lang="en-GB" sz="1200" b="1" dirty="0" smtClean="0">
                <a:solidFill>
                  <a:srgbClr val="0070C0"/>
                </a:solidFill>
              </a:rPr>
              <a:t>Height difference</a:t>
            </a:r>
            <a:endParaRPr lang="en-GB" sz="1200" b="1" dirty="0">
              <a:solidFill>
                <a:srgbClr val="0070C0"/>
              </a:solidFill>
            </a:endParaRPr>
          </a:p>
        </p:txBody>
      </p:sp>
    </p:spTree>
    <p:extLst>
      <p:ext uri="{BB962C8B-B14F-4D97-AF65-F5344CB8AC3E}">
        <p14:creationId xmlns:p14="http://schemas.microsoft.com/office/powerpoint/2010/main" val="155203320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37658" y="476672"/>
            <a:ext cx="5400600" cy="523220"/>
          </a:xfrm>
          <a:prstGeom prst="rect">
            <a:avLst/>
          </a:prstGeom>
          <a:noFill/>
        </p:spPr>
        <p:txBody>
          <a:bodyPr wrap="square" rtlCol="0">
            <a:spAutoFit/>
          </a:bodyPr>
          <a:lstStyle/>
          <a:p>
            <a:r>
              <a:rPr lang="en-GB" sz="2800" b="1" dirty="0" smtClean="0">
                <a:solidFill>
                  <a:srgbClr val="0070C0"/>
                </a:solidFill>
              </a:rPr>
              <a:t>Hydraulic Gradient</a:t>
            </a:r>
            <a:endParaRPr lang="en-GB" sz="2800" b="1" dirty="0">
              <a:solidFill>
                <a:srgbClr val="0070C0"/>
              </a:solidFill>
            </a:endParaRPr>
          </a:p>
        </p:txBody>
      </p:sp>
      <p:pic>
        <p:nvPicPr>
          <p:cNvPr id="89094" name="Picture 6" descr="http://www.gg.uwyo.edu/media/water/groundwater/diagrams/hydraulic_gradient.gi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5536" y="1412776"/>
            <a:ext cx="4319117" cy="3312368"/>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
        <p:nvSpPr>
          <p:cNvPr id="8" name="TextBox 7"/>
          <p:cNvSpPr txBox="1"/>
          <p:nvPr/>
        </p:nvSpPr>
        <p:spPr>
          <a:xfrm>
            <a:off x="5004048" y="1395140"/>
            <a:ext cx="3456384" cy="954107"/>
          </a:xfrm>
          <a:prstGeom prst="rect">
            <a:avLst/>
          </a:prstGeom>
          <a:noFill/>
        </p:spPr>
        <p:txBody>
          <a:bodyPr wrap="square" rtlCol="0">
            <a:spAutoFit/>
          </a:bodyPr>
          <a:lstStyle/>
          <a:p>
            <a:r>
              <a:rPr lang="en-GB" sz="2800" dirty="0" smtClean="0"/>
              <a:t>Average Hydraulic Gradient (i) </a:t>
            </a:r>
            <a:r>
              <a:rPr lang="en-GB" sz="2000" dirty="0" smtClean="0"/>
              <a:t>is defined as:</a:t>
            </a:r>
            <a:endParaRPr lang="en-GB" sz="2000" dirty="0"/>
          </a:p>
        </p:txBody>
      </p:sp>
      <p:sp>
        <p:nvSpPr>
          <p:cNvPr id="11" name="TextBox 10"/>
          <p:cNvSpPr txBox="1"/>
          <p:nvPr/>
        </p:nvSpPr>
        <p:spPr>
          <a:xfrm>
            <a:off x="5760132" y="2780928"/>
            <a:ext cx="2952328" cy="1200329"/>
          </a:xfrm>
          <a:prstGeom prst="rect">
            <a:avLst/>
          </a:prstGeom>
          <a:noFill/>
        </p:spPr>
        <p:txBody>
          <a:bodyPr wrap="square" rtlCol="0">
            <a:spAutoFit/>
          </a:bodyPr>
          <a:lstStyle/>
          <a:p>
            <a:r>
              <a:rPr lang="en-GB" sz="3600" dirty="0" smtClean="0">
                <a:solidFill>
                  <a:srgbClr val="0070C0"/>
                </a:solidFill>
              </a:rPr>
              <a:t>i  =  </a:t>
            </a:r>
            <a:r>
              <a:rPr lang="el-GR" sz="3600" u="sng" dirty="0" smtClean="0">
                <a:solidFill>
                  <a:srgbClr val="0070C0"/>
                </a:solidFill>
                <a:latin typeface="GreekC"/>
                <a:cs typeface="GreekC"/>
              </a:rPr>
              <a:t>Δ</a:t>
            </a:r>
            <a:r>
              <a:rPr lang="en-GB" sz="3600" u="sng" dirty="0" smtClean="0">
                <a:solidFill>
                  <a:srgbClr val="0070C0"/>
                </a:solidFill>
              </a:rPr>
              <a:t> h</a:t>
            </a:r>
          </a:p>
          <a:p>
            <a:r>
              <a:rPr lang="en-GB" sz="3600" dirty="0">
                <a:solidFill>
                  <a:srgbClr val="0070C0"/>
                </a:solidFill>
              </a:rPr>
              <a:t> </a:t>
            </a:r>
            <a:r>
              <a:rPr lang="en-GB" sz="3600" dirty="0" smtClean="0">
                <a:solidFill>
                  <a:srgbClr val="0070C0"/>
                </a:solidFill>
              </a:rPr>
              <a:t>         L   </a:t>
            </a:r>
            <a:r>
              <a:rPr lang="en-GB" sz="3600" dirty="0" smtClean="0"/>
              <a:t>                 </a:t>
            </a:r>
            <a:endParaRPr lang="en-GB" sz="3600" dirty="0"/>
          </a:p>
        </p:txBody>
      </p:sp>
      <p:sp>
        <p:nvSpPr>
          <p:cNvPr id="2" name="Rectangle 1"/>
          <p:cNvSpPr/>
          <p:nvPr/>
        </p:nvSpPr>
        <p:spPr>
          <a:xfrm>
            <a:off x="4972535" y="4293095"/>
            <a:ext cx="3991953" cy="1569660"/>
          </a:xfrm>
          <a:prstGeom prst="rect">
            <a:avLst/>
          </a:prstGeom>
        </p:spPr>
        <p:txBody>
          <a:bodyPr wrap="square">
            <a:spAutoFit/>
          </a:bodyPr>
          <a:lstStyle/>
          <a:p>
            <a:r>
              <a:rPr lang="en-GB" sz="2400" dirty="0"/>
              <a:t>Where </a:t>
            </a:r>
            <a:endParaRPr lang="en-GB" sz="2400" dirty="0" smtClean="0"/>
          </a:p>
          <a:p>
            <a:endParaRPr lang="en-GB" sz="2400" dirty="0"/>
          </a:p>
          <a:p>
            <a:r>
              <a:rPr lang="en-GB" sz="2400" dirty="0" smtClean="0"/>
              <a:t>h </a:t>
            </a:r>
            <a:r>
              <a:rPr lang="en-GB" sz="2400" dirty="0"/>
              <a:t>= </a:t>
            </a:r>
            <a:r>
              <a:rPr lang="en-GB" sz="2400" dirty="0" smtClean="0"/>
              <a:t>hydraulic </a:t>
            </a:r>
            <a:r>
              <a:rPr lang="en-GB" sz="2400" dirty="0"/>
              <a:t>head difference</a:t>
            </a:r>
          </a:p>
          <a:p>
            <a:r>
              <a:rPr lang="en-GB" sz="2400" dirty="0" smtClean="0"/>
              <a:t>L </a:t>
            </a:r>
            <a:r>
              <a:rPr lang="en-GB" sz="2400" dirty="0"/>
              <a:t>= The length of the flow line</a:t>
            </a:r>
          </a:p>
        </p:txBody>
      </p:sp>
    </p:spTree>
    <p:extLst>
      <p:ext uri="{BB962C8B-B14F-4D97-AF65-F5344CB8AC3E}">
        <p14:creationId xmlns:p14="http://schemas.microsoft.com/office/powerpoint/2010/main" val="255668544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9512" y="980728"/>
            <a:ext cx="4784290" cy="5570756"/>
          </a:xfrm>
          <a:prstGeom prst="rect">
            <a:avLst/>
          </a:prstGeom>
        </p:spPr>
        <p:txBody>
          <a:bodyPr wrap="square">
            <a:spAutoFit/>
          </a:bodyPr>
          <a:lstStyle/>
          <a:p>
            <a:pPr algn="just"/>
            <a:r>
              <a:rPr lang="en-GB" sz="2000" dirty="0"/>
              <a:t>Henry Darcy was a French engineer who studied the movement of water through sand in 1856.  </a:t>
            </a:r>
            <a:endParaRPr lang="en-GB" sz="2000" dirty="0" smtClean="0"/>
          </a:p>
          <a:p>
            <a:pPr algn="just"/>
            <a:endParaRPr lang="en-GB" sz="2000" dirty="0"/>
          </a:p>
          <a:p>
            <a:pPr algn="just"/>
            <a:r>
              <a:rPr lang="en-GB" sz="2000" dirty="0" smtClean="0"/>
              <a:t>He </a:t>
            </a:r>
            <a:r>
              <a:rPr lang="en-GB" sz="2000" dirty="0"/>
              <a:t>found that the </a:t>
            </a:r>
            <a:r>
              <a:rPr lang="en-GB" sz="2000" b="1" dirty="0">
                <a:solidFill>
                  <a:srgbClr val="0070C0"/>
                </a:solidFill>
              </a:rPr>
              <a:t>rate of water flow through a tube is proportional to the difference in the height of the water between the two ends of the tube, and inversely proportional to the length of the tube. </a:t>
            </a:r>
            <a:endParaRPr lang="en-GB" sz="2000" b="1" dirty="0" smtClean="0">
              <a:solidFill>
                <a:srgbClr val="0070C0"/>
              </a:solidFill>
            </a:endParaRPr>
          </a:p>
          <a:p>
            <a:pPr algn="just"/>
            <a:endParaRPr lang="en-GB" sz="2000" dirty="0"/>
          </a:p>
          <a:p>
            <a:pPr algn="just"/>
            <a:r>
              <a:rPr lang="en-GB" sz="2000" dirty="0" smtClean="0"/>
              <a:t>He </a:t>
            </a:r>
            <a:r>
              <a:rPr lang="en-GB" sz="2000" dirty="0"/>
              <a:t>also discovered </a:t>
            </a:r>
            <a:r>
              <a:rPr lang="en-GB" sz="2000" b="1" dirty="0">
                <a:solidFill>
                  <a:srgbClr val="0070C0"/>
                </a:solidFill>
              </a:rPr>
              <a:t>that flow was proportional to a coefficient, K, which is called </a:t>
            </a:r>
            <a:r>
              <a:rPr lang="en-GB" sz="2000" b="1" dirty="0" smtClean="0">
                <a:solidFill>
                  <a:srgbClr val="0070C0"/>
                </a:solidFill>
              </a:rPr>
              <a:t>the…</a:t>
            </a:r>
          </a:p>
          <a:p>
            <a:pPr algn="just"/>
            <a:endParaRPr lang="en-GB" sz="2000" dirty="0" smtClean="0"/>
          </a:p>
          <a:p>
            <a:pPr algn="just"/>
            <a:r>
              <a:rPr lang="en-GB" sz="2000" dirty="0" smtClean="0"/>
              <a:t>  </a:t>
            </a:r>
            <a:r>
              <a:rPr lang="en-GB" sz="2800" i="1" dirty="0" smtClean="0">
                <a:solidFill>
                  <a:srgbClr val="0070C0"/>
                </a:solidFill>
              </a:rPr>
              <a:t>Hydraulic </a:t>
            </a:r>
            <a:r>
              <a:rPr lang="en-GB" sz="2800" i="1" dirty="0">
                <a:solidFill>
                  <a:srgbClr val="0070C0"/>
                </a:solidFill>
              </a:rPr>
              <a:t>C</a:t>
            </a:r>
            <a:r>
              <a:rPr lang="en-GB" sz="2800" i="1" dirty="0" smtClean="0">
                <a:solidFill>
                  <a:srgbClr val="0070C0"/>
                </a:solidFill>
              </a:rPr>
              <a:t>onductivity </a:t>
            </a:r>
            <a:r>
              <a:rPr lang="en-GB" sz="2000" i="1" dirty="0" smtClean="0">
                <a:solidFill>
                  <a:srgbClr val="0070C0"/>
                </a:solidFill>
              </a:rPr>
              <a:t>or the</a:t>
            </a:r>
          </a:p>
          <a:p>
            <a:pPr algn="just"/>
            <a:r>
              <a:rPr lang="en-GB" sz="2000" i="1" dirty="0" smtClean="0">
                <a:solidFill>
                  <a:srgbClr val="0070C0"/>
                </a:solidFill>
              </a:rPr>
              <a:t> </a:t>
            </a:r>
            <a:r>
              <a:rPr lang="en-GB" sz="2800" b="1" i="1" dirty="0" smtClean="0">
                <a:solidFill>
                  <a:srgbClr val="0070C0"/>
                </a:solidFill>
              </a:rPr>
              <a:t>Coefficient of Permeability</a:t>
            </a:r>
            <a:endParaRPr lang="en-GB" sz="2800" b="1" dirty="0">
              <a:solidFill>
                <a:srgbClr val="0070C0"/>
              </a:solidFill>
            </a:endParaRPr>
          </a:p>
        </p:txBody>
      </p:sp>
      <p:sp>
        <p:nvSpPr>
          <p:cNvPr id="4" name="TextBox 3"/>
          <p:cNvSpPr txBox="1"/>
          <p:nvPr/>
        </p:nvSpPr>
        <p:spPr>
          <a:xfrm>
            <a:off x="179512" y="260648"/>
            <a:ext cx="5400600" cy="523220"/>
          </a:xfrm>
          <a:prstGeom prst="rect">
            <a:avLst/>
          </a:prstGeom>
          <a:noFill/>
        </p:spPr>
        <p:txBody>
          <a:bodyPr wrap="square" rtlCol="0">
            <a:spAutoFit/>
          </a:bodyPr>
          <a:lstStyle/>
          <a:p>
            <a:r>
              <a:rPr lang="en-GB" sz="2800" b="1" dirty="0" smtClean="0">
                <a:solidFill>
                  <a:srgbClr val="0070C0"/>
                </a:solidFill>
              </a:rPr>
              <a:t>Henry Darcy </a:t>
            </a:r>
            <a:endParaRPr lang="en-GB" sz="2800" b="1" dirty="0">
              <a:solidFill>
                <a:srgbClr val="0070C0"/>
              </a:solidFill>
            </a:endParaRPr>
          </a:p>
        </p:txBody>
      </p:sp>
      <p:pic>
        <p:nvPicPr>
          <p:cNvPr id="5" name="Picture 3"/>
          <p:cNvPicPr>
            <a:picLocks noChangeAspect="1" noChangeArrowheads="1"/>
          </p:cNvPicPr>
          <p:nvPr/>
        </p:nvPicPr>
        <p:blipFill>
          <a:blip r:embed="rId2" cstate="print"/>
          <a:srcRect/>
          <a:stretch>
            <a:fillRect/>
          </a:stretch>
        </p:blipFill>
        <p:spPr bwMode="auto">
          <a:xfrm>
            <a:off x="6012160" y="452977"/>
            <a:ext cx="2589893" cy="3120039"/>
          </a:xfrm>
          <a:prstGeom prst="rect">
            <a:avLst/>
          </a:prstGeom>
          <a:noFill/>
          <a:ln w="19050">
            <a:noFill/>
            <a:miter lim="800000"/>
            <a:headEnd/>
            <a:tailEnd/>
          </a:ln>
          <a:effectLst/>
        </p:spPr>
      </p:pic>
      <p:pic>
        <p:nvPicPr>
          <p:cNvPr id="93188" name="Picture 4" descr="http://www.co.portage.wi.us/groundwater/undrstnd/Images/darcy300.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68919" y="3884090"/>
            <a:ext cx="3967577" cy="2569246"/>
          </a:xfrm>
          <a:prstGeom prst="rect">
            <a:avLst/>
          </a:prstGeom>
          <a:noFill/>
          <a:ln w="19050">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236061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523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067945" y="1395083"/>
            <a:ext cx="2928404" cy="49433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237658" y="476672"/>
            <a:ext cx="6602594" cy="523220"/>
          </a:xfrm>
          <a:prstGeom prst="rect">
            <a:avLst/>
          </a:prstGeom>
          <a:noFill/>
        </p:spPr>
        <p:txBody>
          <a:bodyPr wrap="square" rtlCol="0">
            <a:spAutoFit/>
          </a:bodyPr>
          <a:lstStyle/>
          <a:p>
            <a:r>
              <a:rPr lang="en-GB" sz="2800" b="1" dirty="0" smtClean="0">
                <a:solidFill>
                  <a:srgbClr val="0070C0"/>
                </a:solidFill>
              </a:rPr>
              <a:t>Darcy’s Law &amp; Coefficient of Permeability</a:t>
            </a:r>
            <a:endParaRPr lang="en-GB" sz="2800" b="1" dirty="0">
              <a:solidFill>
                <a:srgbClr val="0070C0"/>
              </a:solidFill>
            </a:endParaRPr>
          </a:p>
        </p:txBody>
      </p:sp>
      <p:sp>
        <p:nvSpPr>
          <p:cNvPr id="2" name="TextBox 1"/>
          <p:cNvSpPr txBox="1"/>
          <p:nvPr/>
        </p:nvSpPr>
        <p:spPr>
          <a:xfrm>
            <a:off x="304799" y="1235288"/>
            <a:ext cx="3907161" cy="4893647"/>
          </a:xfrm>
          <a:prstGeom prst="rect">
            <a:avLst/>
          </a:prstGeom>
          <a:noFill/>
        </p:spPr>
        <p:txBody>
          <a:bodyPr wrap="square" rtlCol="0">
            <a:spAutoFit/>
          </a:bodyPr>
          <a:lstStyle/>
          <a:p>
            <a:r>
              <a:rPr lang="en-GB" sz="2400" dirty="0" smtClean="0"/>
              <a:t>The Coefficient of permeability ‘K’ may vary from as large as 1 m/s for clean gravels to a small value of the order of 10</a:t>
            </a:r>
            <a:r>
              <a:rPr lang="en-GB" sz="2400" baseline="30000" dirty="0" smtClean="0"/>
              <a:t>-10</a:t>
            </a:r>
            <a:r>
              <a:rPr lang="en-GB" sz="2400" dirty="0" smtClean="0"/>
              <a:t> m/s for very fine soil such as clay and silt.</a:t>
            </a:r>
          </a:p>
          <a:p>
            <a:r>
              <a:rPr lang="en-GB" sz="2400" dirty="0" smtClean="0"/>
              <a:t>The values of k are influenced by….?</a:t>
            </a:r>
          </a:p>
          <a:p>
            <a:pPr marL="342900" indent="-342900">
              <a:buFont typeface="Arial" panose="020B0604020202020204" pitchFamily="34" charset="0"/>
              <a:buChar char="•"/>
            </a:pPr>
            <a:r>
              <a:rPr lang="en-GB" sz="2400" dirty="0" smtClean="0"/>
              <a:t>Pore size</a:t>
            </a:r>
          </a:p>
          <a:p>
            <a:pPr marL="342900" indent="-342900">
              <a:buFont typeface="Arial" panose="020B0604020202020204" pitchFamily="34" charset="0"/>
              <a:buChar char="•"/>
            </a:pPr>
            <a:r>
              <a:rPr lang="en-GB" sz="2400" dirty="0" smtClean="0"/>
              <a:t>Soil structure </a:t>
            </a:r>
          </a:p>
          <a:p>
            <a:r>
              <a:rPr lang="en-GB" sz="2400" dirty="0"/>
              <a:t> </a:t>
            </a:r>
            <a:r>
              <a:rPr lang="en-GB" sz="2400" dirty="0" smtClean="0"/>
              <a:t>   (grain size and cohesion)</a:t>
            </a:r>
          </a:p>
          <a:p>
            <a:pPr marL="342900" indent="-342900">
              <a:buFont typeface="Arial" panose="020B0604020202020204" pitchFamily="34" charset="0"/>
              <a:buChar char="•"/>
            </a:pPr>
            <a:r>
              <a:rPr lang="en-GB" sz="2400" dirty="0" smtClean="0"/>
              <a:t>Viscosity of the pore  fluid</a:t>
            </a:r>
            <a:endParaRPr lang="en-GB" sz="2400" dirty="0"/>
          </a:p>
        </p:txBody>
      </p:sp>
      <p:sp>
        <p:nvSpPr>
          <p:cNvPr id="4" name="AutoShape 5" descr="data:image/jpeg;base64,/9j/4AAQSkZJRgABAQAAAQABAAD/2wCEAAkGBhMSERUUEhQWFRUVGBwaGBgYGBoeGxscGB0YGBkaHBgbHSYeHBojGhwdHy8gJCcpLCwsHB4xNTAqNSYrLCkBCQoKDgwOGg8PGiwkHyQsLCwsLCwsLCwsLCwsLCwsLCwsLCwsLCwsLCwsLCwsLCwsLCwsLCwsLCwsLCwsLCwsLP/AABEIAMIBAwMBIgACEQEDEQH/xAAcAAACAwEBAQEAAAAAAAAAAAAFBgMEBwABAgj/xAA8EAABAgQEBAMHAwMDBAMAAAABAhEAAwQhBRIxQQZRYXETIoEykaGxwdHwB0LhFCNSYnLxFjOCkhUksv/EABkBAAMBAQEAAAAAAAAAAAAAAAIDBAEABf/EACURAAICAgIBBQEBAQEAAAAAAAABAhEDIRIxQQQTIjJRYYFxQv/aAAwDAQACEQMRAD8AW+D8Kk1BXMnKU6VZUZSwBYFzudW5Q7f/ABWgC1ps2r/EiFPDlolpCEBmv/MMWGcQOyJhOXZWpHQ8xEcmubUuitbjaJP6JaLCbMG/SB1ZiUyWcs05gbAnQ/Yw0T5HlSUeZPMXB+x6QMxSgTMQXDjcbjW7QyWKLWgFJ+RZxPC5U1LhiSC43jOlpVLUpJJBSSD6b/WHaj8SXU+GhJmC1wNAeZ0BDReVwCmaoqUlsxcm4+MDGfC1Loxxb6M+o5rrvfvGi4BVyRlcBxo4e/MRdl8H0cpGUyUKPM3PvN3jPk165KiLqSFEDmwJZ+rQ2GXm/iC1x7NcqVpUgqB6/eEnH5zELa6C4b3H1Yx94ZWzZiNFpBHJiffEdZRzV2GX1Jg5M1fwuUuM/wBsKBGUh3fTo0GJWJeLSlzcHbcdfSM3rMDqpRKkh0nUJL+8ERdpaKvWnJLSoJOrMNev2gOL8Guf6Ma/CqlmWzhDFQ2c6Jf4t2hrw6iQhOjDZI/NIUOEcAnUxUicjIpSnF3cMA7+hhtmVIQCpVgmJ8jblT8BR60T4hiyZUsqJygad+kZ7ieNFTkE33fQR2PY0VqKlkE7DYdIr0PBU6rI8Q+Gg9HUegGw7+6GQg5MGUlFCzLxopmFQNtBbkdYYVYsSGVbcg217w24d+lsqUoe0oi7liflaOxz9NW/uS1FdrhRL25K09/viz2tCY5qf6JFRNcGGLgniEJR4KixSTl6gl/gT8ooJ4XCSUrMwHVmDgdv3DtALGML8JaBKmKUSdRYjl6wqWJpbG++m9G00mLAgB4s/wBcACHhBwtU3KLvDBLw+YsOVZQ0RrOkOcLK/EeOEJyI/fYkbD7x7g8jKix1ipxotEimKrOkpY83IDe6PjBsWK5aT5WbbnB4pvJ8hWVcdBirXlBL6/KFufVJXMSi9y0WsVxBxClIxA/1cvLdlX+R+ENq2KTNMwyj8NORCQlI2H1goJRUGULc4pSagrLmyT6OftEwl5S9yOYNo9FPXRHJW+yvVUq0b22/4irMqikEBLwQnTSo3OmkA8TxbwXCUhR0aAdBRT8i/wAbUIXJCgPOhQb/AMiAfzoIgw3hUpSlRlnS5JL92e3aGjh6QJn9+dlBY5Uk2T/qHXrBjx/MEpIJtcaN33iSeXdIsjjuOxCXw3IUXch+/wB46HSo4SSpRUFpAN2I9/xjoPmhXtz/AEWcUwzw1FIBJ2YgfAi/wgXTVt20IsYYOJF5kgg3G45i4hRrVeYLTou/ruD1eFTxKaf6hscji/8Ao04fisyV7BIflp6xNiGMzJxly9Cu3lt3MLVJiYbtreDGC1QMwHXKCffEe4Mr+yNDwnDpEiWEs7h369esVcVrAl8oF4qTK0qQ55D+YG4lUuAByjU00Ka2D6qtf3wDpMOR4ii1yoluV4s184BLfuKmAghwvwtOmupWj+7e6ti20NxR/DpUX8Pw2YsWQW9z++PufTZH6agweXSS0slSyotqDZ+h37wo4xPIKmVbeKJJJdC1tkFZODsIdeE6ZKpSVZWG5jOaJp0wJD5R7RjVuHktKCdE7DlHY43tic0vCPjiTDkKluDlUnRXL1jKsbNUULLlSBoXyu2zaesatisyUP8AuLs/s6vCFxnjKCnLLDBRCRbdVozLFdnYpPpFOf8ApuoIlzUTnWMq8ikhlEMpgdQO7+kOGEy1hIMxHhqIuHBb1G0EsGkIQhDkLISA5vYBmgjXlJS4AflE8M8o/UoniUtMhkIs4P8AP8R9TqkISSrSBArlpLOQG0Ox6ekQVlX4hGY3Gz/GL8XqFlVeSKeB43/APxNQqmpK286S6e3Ls30haFQmYhlgKbfcN8R2izxDx8EEy5agopLdH6n6QCpFTqgEoAGpKzYc4Lmo2FxchnwLFZaSpJKSAd9ekH5vE8lKfL5lK0SLk9hCZgHBYmkqzPe6mLE6WfWHzCOHaen9kZlblgH7nVukeU/Tucm4aLPcUVTE/GcAqK7/ALn9tALgO5J2dnAgejA5tIhWVZUEgkA7tch9o1OrU4tt0EL2LJCwUM72IA59oojB4YqKFOfuOzNaHE11SmIZO/WGSip5crKsgeVQOli3aB1Dw9MpwQwIe3Ntn9IIqxyWPJORk5KuUm2427Q9A0MYx4EuliIllY1KDkuO0KVVLlJBMubm3DafaK9LJXMBZZI2+ukM9x/oHtJjLiOOJU2Rg+pNoC4jWpfMVAl2+kV5mBOPaUYgn4GqWxDnq0Y22EkkHKSozHznXTkIYKCkYOPQQnUk5x21g3hWKZSEqJbY/m0een7c9os+0dDO45vHsUGBuDboY6D9xGcRZxOeMoHM390LlLOlrdCixQS3ftBurDkesB52ASJzlExCZjsq7X5Ec+sO58XbJ3GwPiACVWVlPeCfA9f/AHV5iSCACeWrH5wLrOGFoJcO347ww8JcOGUkzVqcTA2QaAAm5P8AlGZKcWbC00P09TANpAipNjEsqewynYeXqk6QPxGrADPEK/B7PKKmC1ggO2/z933hhBypAew2e0C8HlqTKDpN9+fryeIqqqz20bfaPRhpCXRbqMVYtsLv9oWcfxJ0KJsBcfzFquWQw15/aFjiOrJHhpck2AGrmwYR0m5OjUklYz8NICcqgQQd4d0YqJaWBD/l/wCIw3DaqqkLEtOZBJZlJNn3+sPdNiAHtl1aW32BjqaYlRvsb59WgpLupW7/AEGg9IS8Zmggi3lII6Nf5xen1WRLk3aFqozrBTLQtajrlSTf0EG3y6RiXHyaDg+LpXLSp2LQRmYkQUhn+UIkigny6dCjJWFhN257Ax8yuIJp8i0TEFtcpKfeNI89+nnGVrotjljJU2aBUTkqfK5t7u0JP6gVK5UkFByiYsBZFiAxLA7AkX7wUw6tTldUzy9/rHtLWSqmYAAFJSoNyfR/R4yMn7icf9NlFKLsRMD4Gn1U0EIyymBK1aeg1MNmJcNzJc2XJAeQbuLORsep594fpOSX5RcHWKOM1spBUhShp7t/fDsmRXsnim+ipRKCJYSnb8b6RdlTevxhew/FUrALsInnYuEggHcCKVKKWiepNhSrrwBl05np94q/1gbyMA/5eA1ZXvYWEfMiZ5bfnKDjJWN4Ui7OJJeBldh6V6gP2i3JqH59t4mmEEX1gnG9oxSrTEHiCgMtHlLcwPlDT+nwRMptHIV/P4Io8USv7KlAOwJ62hS4Tx2fSzh4IK/EsZYDlX+0cxCdsPSNfRQJexyg7NFhVHLLuSbbiIZFUvKCuUpJUNCzjoWcP6x5NqlAZilY6hNvW0Gmv0xgbEOHUgmZLUxa4vcfflAqUuwMGZ+OSfM60ApDqdWnUh4TF8QoVOUEOUE2U0Izw5q12Mxy4umNEupIAY27x0e0fD9bMQlcunWpKg4Ng453IMdHnUU2ijVThYxSosOSkqWoAOSSTtveB06pQZgSSuUoay5gb3Ej5wRralMxpKHCGdSm9op9lA9bk9I9OEv0kaPmdh1QuWqZKn/21OyClykHXzEv9oIcF06hKVKUXyqcPqy7n4ufWIMNmqp0l02LtyJ7wS4emmWtS5zIlqT5TyUL3HJnjcnBx0ZFSvYTxfBTkSpLgi3zIgJh+GqM4FbOlzfp0h5mYqhSB4ZSeTXPe8BpKM04k8rxNDjaGfJ2RCqZOVmbloYHTV8x190H6pCU3YdoXK5QAUp9dO51iuNJCmmwXX1OvMn4naPjD8EBqZK1Ooh1kA8gW9Hv6RQmnOu3O33hmweXlK1b2QP9v7vfB44quTByS3xQWoadBNwCRcOPpC9j1EUzfILcufaDsublL/5WgfjU1LgvcnSNdcbBXdFTCqcVKnUXSGGXR9H6tDIjEVSvJLSmWBowALdoUcPxFMpakgkZi79Trfa4i2nEVTFZZYKlnQJDqPYAfl41OhU02w/OxWYT7T8yN/Q/aIp9eUjMsBuYb7RNQ8CVc4BUxQkg7G6v/UW95g2rg2lkDzFayNStZY/+KWEZPMoK2dHE5OkLUmdKWzpDnoIu8O0cokhCcuRatBY6NEM6dJUpSJUtKAAyVAXfmTygngE9CEZQN+cSr1Ecquih4ZY9MNzZyEIzH2Uj3nl3eM54priUKIvMWWSOalWA95hp4mxAKypToLn5D86wAw2iE2cFqD5T5ehNn7t84kk+cr/CmEeKIcB/TioWgKVUoRzSJZU3TNnD92gnjHAhlJC0z1rUNilIB92nvMN9NM8NAe3S+vOB2I4wCGbbQfxFOq32K86M6GIAljZQsYtU9SzM784rcR8PTps5KqeWXJ8xsA3MuQ8eU/CVcPaCABuV/YGCjLygmvARztfMfSPF4gw39Yo18udTpBmNl0zAuAeR3EDxiYO8M5tbQPFPsu4hVFYyqLA299oO8J4dT0vsoBWqwmG5bl09Iz7F8ReydYNcP4/mQx1FvwQuTdWbro1OnmgrD2D7aRbqJphBpsemILAuIvf9VTjby26R0ctdox4n4CnE2B09VKKJyRmZwtIGZJ5g/TSEXgHhHxq4SVhxLJVM6pQfqWHrDCriVTEKQl+d4K/oknxJlZOOpWlHzV9R7hGvJd0Y4UtmrS5TAAC0dEpMdC+AuzLOMeHZM9ioAEH2hYpJ+hhLnyl0ikpUy0PYtr+CHyuqk+EAoXIf333hQ4/qUzqbLLDrzoy5bnMSAWb1iPDk3x/pa1Wy7R4nJWWIbl/ER4zWpKWDZRc99h/MLuGcHYiZec+EG/apfnt/tSU/GPcJqlCslIqpX9sLaalXUEA2sQ7HlFjUnoDlFbD+G4KRIQVFvGBWEg3SCfIddCz+sB5tUulUtZKsoPmckkNY2Oo/BGmkInZlJYIQlm6hikp5hrPCXxnh2emmqCXKUuSCLNdz6Q1JVRO5O7B6eJhNRml+YfnNoWarHvFXkDjvp6RNwsoCWtPI/MAxSEuXMQWSTNQtg24cvp3eNUQnLVhzD6NA8zueX5tF6lrQlQSSyibdX2ihKwiekOpBSG5390UVKAUcxKVC6SdfSC9zwBw3Y5qToYBV9QCon3ReosWC05lEMzHod/eYXK7FUpWwSVN6fODbtaMSp7PiomGWp1DPmD9Ut8xGm/pDW0ypcwhQM/N5hZ0pHsgb5Tr3flCLguFLqVCYoa7XYAavB7EfKkplshI0y8/8hA2bwvs16oqbO9vzeM64qxgrJQg2BufzlAfBOO8iPDqiSBZKzcHortzj5qVJU6ksQeV4h9TJydNFXp4qO0fFKCEpUearxew+Z5QQb8/vAOfUlCDe2v2irS8YSZUoJIWVszAFiep0jYJ1pA5HvYaxiqzLbcsG6mDGBy0yrEuBd/zeFHhdMyrnqmrDS5R96zf4C/qIbjNSmayujdRAKDj32byT6CM2rXMV5dtOnpp74+kYaE+0oBthFGdjgFksOgsIEVeL7qV6RSuK29iXyfQxTMWlosAH/N4G1/EgNhr00hVrMYfSKaZql6axssjeoo5QS2wtik81CFSyxzJIG19vjCDiGDT5B88tQBOouH5OPlGl8LU6ETCJgBJAb6iGtVFTq0LA6gjcctjDsWNpCcmVcqRj9FwdOmJd0gi+Ugu3ygTOwufSzHIdJ3DsY2w4YEElPlfTkenSBuK0qFy3AsXzAj3wxxSQKnb0IlNiAUBozRYVWpTv8YEY/h3hzv7R8pAPY3tHvCkgrqfPcSxmY83ZP1PpEzxlKyDTMw0+DmmOkrDgbtzMPv6S0CZElSU6LVnubk2F/QCFbGnUX2IBts1oN/p1igz+GrVnT6WP0hjgoxsDlyNOYx0fSZgjoDQGzKsTZaEuXZn7Bre6A/DlKnx+176Op9PSDdXlkyFlbAXhd4FqfEXMVtmYduceXjvbXR6L/B8xMBAGUMFXbkdNfSFbEpCVKBID6P3hnrvMluQ+ELddSqKCwNosumIatbPuk4NVMaZ4xlI5p5i7Np6mI8S4KUsGX/WTCmY+YMGJGx7+4wwcF4qlUllmwfMOmx7vFyrmpIOXTly69I5z+Whajox5WBzKIzFZgtHMJYhrFwXhr4EwKUJHibzQF9goOB3AhlxbBkzJbK1Avrd/rGZ1mE1FBOH9LNWiWosUBiAdbBQIY9nh8ZAPejQMQpwpmIL2t0gPVcJoqFeZOYbW07RQQZipYImrE0hwba6MzN8IeP0/llclPinNMZySA/WwAAvb0joxTaZruKE+p4NMlQUlLJFiAInxfh5C5JSQ5aytweYMaDi6xmIAhYxRNi0VRitiJTehfwTNIo8oBKi4e3X/AJgVXTXYXA+8X6irSkNfkbe/aB2cTFAa7D5wpMqoin4cFSy5cAGzd94v4FwdMSjMlZTa9/poYjrkkhIFvNfsNvlDQaxUuQCNSAB6xkmn2ZtdCDxPg1Sgu+ZAuMo+YEBsO4fqZw8Xw1lH+bMG5gG5HUWjX+FsPNRmXOSfDTb/AHK19wg7XFCZagAAltI3HqIjLL5UIvCEhHggIP7i7bl4o8V4iszQmUnMUBjsG6naF6m4sFIqdICCyZijLI1D6JI6aBobeGsNUqUTNH/cOZR3JPe9oVHE5zvwNeRQiLiqyYWca/6vu0DKysnAsJbjm8aP/wBLyy/mLtYMNusA8Sw1CAWhksKj2gI5eXRn0ytWTct0EM3DWYJJBLBgS3mc8h8Iu4pw/Ln04WgZVgfEag9DAbgclUxaiWyMWbm4fvaNg0vAOS2hylIyIKmUVL03Prf/AIiSgxhKVf3FXUWD6doHmkmKWfCcMHdWtzsdorLUmXJUpSSVEu5Ia2pvD5OhEVbC/EWP5SkJmE8wSNByaLmCLM1AUbg7Rm8lapywpAYAhu8a1w7h4CUJfa5iLPkfgrxY0iDFMCRNSQpI6WhCmYEqlmLWDYtY6hvmL6xslXSjK4PpC1juFCagjdrQtOWN76GNKa0JFNxEGKVXG3SPabFlSZyJqC+Ug235j1EKVdJVKnLllwUnQ/A9olo8QUgvrFa6E9H6YpMTC0JUDZQB98dGHUPHlRLlpQkpZIs7/eOiJ4J3pjOSGbAsZ/qUIXNSm7nL7SWcgXIvE2D1EuVOm+FKGUqcpAsC2w27RcpMAQsqEopBGrAgfaAVdg0+iWuZMuheihsev3g3Co1HoNS+XyGydjQFwgB+cCsQxcFKnUAANoUTWqVcFyTFXFKSauUwUxWoBukLjGUg5OMQrgOO+FLN3C9Rva4/4hvwytQtKZiFFtmu/cHTsYWMG4ZQgIB8xJ1Ov8QZm8PZCFyiUbFjr1L6wbxco8l4EqdOmN1RiSPDzLCRkHpGf47jMnMEJWFzCQrKNAL6jQbCC6eG5k5Cs8xRQLsVFn6AWjNKvhmbIqVKk3SlV36nQ/eNxxk+zm4pjvRpT4Y1BGrjeHrhejTKQT/kze5/nGfyKsmUCtJSxcv+fOGfDMSDqTm8rA/8Q9ao5u06D2J3U+xgHiI8ptEWMcWSpI86rfD1MI+N/qYhz4RzDkBr66QxToQ4WFpcsLCgSAz+Xc97cokpZCQ5/cLl4y2s4jmTJhX7P+kGzcjB/D+JyQoIQoZt1FwD0gbrbHJ2g3U1eaaEB/ac2hnxitEiTJSr2pqgkDdztzEKGEqTLKp05Q8odyfX5xFw1VzK/EkTZqv7Up1JzWCRoLQtO9hSNsQjw5KEgAW0Abt8ITONMX8JBA1MM9RiSVoJCkqKRcJPuMIFZ4FTUZZq/Z/Y7P0ffsIc2nUUS0022LeB8If1kxM1RIlguo/5EFwkH0vytzjS2AAAsBYCI0oSlISgBIGgAYD0jzPFMI8UKlLkTZ2BPKEbGK91KGw+JhzqlNLUekZ1OOZSieZMI9RLwOwryX5VYJVOVKOxP2hEwXFjJnKUXCZgIPRy4Po8XsSq1zvKHCR8f4gYrDV8jCINLtjZbHKXxKQhSVLGYsQQNeQfeBuKSqqqJyoOUB26c4k4bwtRWlU2WoBI3B1h8wvHJSJwQtLIUkgWa5+pjZTbBjFJme8LyVonJlrSWKnBBsGuX6WjZMMLJfmWhaxrBUSp6Zied+oIsYMUFWMsTZW+SspgtMYnBSxgVU2j4Ff5miGtrgN9Y2Uk0Yk0xF4qwBM6pll8rhlEasDa8diXAKBKzSSpKm/cSQffE07FRMq8ib5QH7w1V1eBJynbSMTlWmc0r6MyHDsz/NHrb4R0MM/DUrUVNr1joP3/AOA+0aTQpJKZoZKQNvi8DuMcUk/0i0KLhdmP5ygFi/Ec6WtaESZwQC48hSn3q+kA5s0rUPFLrUsZU6gA7n0gqZ1oF8PKlyPaOaYWsxLDm/vhzqcFkzqfxZaznAza2BGoy/WKhwKWib4hZSSGKRYi+rbx8z8NnIJ/p0KWgpJGgY7AhRFjHeLiwX3TCmCzkrABsoQx06QQxu20ZthlUtDJmgomDp+OIdcKxkBs7PuYyHejpdbCWK1gky2Gp2hKo6Jcyeokul7j/VcuR0f5wcx2uCiZn7QGHeKvDM1OUqO515OYfLuhK6sJDAswIYAaF/gw+MAsYwubLB8ElB00B09IbpE9LXfp+bR9VTKuzAb/ABMN4KtC+TswnH6CdMBUsqWpPtA7dQNG7QvyUuWjY8aoEupTB317/TpGXYxSeDUrT1cdjAL8GXYycI/pz/UjxJxIR+1KdVdSdh2htPAMhAypBSB1P1g5wbMCZaQNkAfKGWspApOYeoiNuU7aY9JRqzI8d4BUrzJWVcn+T6QK4blKpjORNGVSsoY2sHLg6G525Rq86RtAfGMClz0FMxLj4jqDsYGOZxfy6ClC+hUpcQCVulbdjqIBcTTB4jILgb99ft74sV+D/wBEv+4nNLNkTOuyVDY9d/hF3g/hhFbMWua/hoPsi2Y8n/xEUXH7IVvpnzwxxjMlgInAqlMwWdQev+SdOo67PkmeFAFJBB0ILv6x5iXBspSAEJCW0bRuX8wmYjwnNlKcZk8iCW9CDDVmlD7LQDhGfXY7VM1OQgkB+cZ7XVspC1pKw5NgOR7RWm4VMUXmKUoDmTAPGaTKQUCwcH6QEsiyOg4w4Ib8JpELFkv1BDeu7w2YXgUpF1Bz+bwtcHLSJCQTfLmPLnF7EMfKv7cohyLqdmgIQ5OqNlKlYWxPG6WQMrErGyb+86DtClimJpnKsnIH1cv3FrR4qmlpOaYsqUfzU3McqvlpLiWg/wC4qP1tF6wpdkTzPwE67H/EliWXfKBm5toO8DcP4jKSyyxiDFKpKpYUgZSDpyOsBKuSqaokHKNm1ibNgT0VYc+rY/jGgQ8AMd4pIBSm6j8OpheQid7PiFokl0ARdTl4nXp67H+8n0ScKzz/AFDqJJIvD3i9V5e7QhYfOSmeANW+sOcwlYS8LzaloKG0fKZlo8idNPaOhPE2x4qJC5iVZ7oUTmB5A2PaETiTBJsiZKXLGZGo0DHk+/T1jVKlaQnL+4v6DaFLFK5M3LTq9or25By79resehWiVPYO4ZpZk5PizUlIdkpOv+6Humw6WQxG35aKVNLCQAzNF2nn3EZjjHtjJ34AXEnDgULi4uCN26xncnHvDmKkzPKtBuFb8iDG1VJC0G3UfWM74w4RTN/uAedPxHLvATSTrwdFuhbxDFM4EtBD7cu8MWCKaUBo2p5NaEiZIp0pUVTQhQFgHzA9m16QewnFkzEIz+WZYHKWSseuh6Qag1sFy5DAuu3BBEfCMRL3sL/gEfNdTJRKzpmFjdiPno0BE1q1+yhn6mC5MDiW8anqIIZyqwHfT86Qm49gExvEMtSltdr2Gzbxo/D2DOrxJl/8RsO3pZ4aMSo5ZlkiWHItlF+og+LeweSWhP4LqT4MtRFygFuVtIdKOsYawkUM3ISnQpV8NR9oPIrLR56bhNlbXKKDtRKSrzC0D5lOAbiKH9U+5fkYmOKBIuYJuM3synFFTGMGlz5S5aw4UGI+o5GBfCtEJEhEpB8yXBLM5cu43u8WMQxxKQVEhKdy8C8HrVqT5gBmJPUOX+sDGlo6QwJnLKi2ZOU8yxPXaLufOm4inKmhPMnf1jplebEM3L80hkcqj2LcLAfE9KEJLbi0KdHhBmOoFmt+CGni6eSUNcM8DsCqEgKFgXe2u2jwEr5PiGnrYD8GZKVlAcbNb3iOkqUlasw9pPyh4wiQlR8SYAbeUaBhoS25hMx2mmImlag1yenYdIsxY5RipMTOSk3FEMyS5N9R7ooqQoPZ2iwiqSbg9wY41A0TcxWmRtUyuZhKL7n5NFqRJAWxDps7atu0VJ8x7tpFnDvMqBkxkEOkvhmTMUCl0ggaEF/5aBmPYchIUlIsHD7wZo52RKRyEA+I6zOSlJ1OsFlpRBxcnIQKSeRNCjGjYTXJmBI0YXhIqsIVqgZiOQMe0OKFCm0I1H8R5uSPJWi+MqNMKk8xHQqox9LCPYTv8GUjWcfxSWmWFpUDnsGIc7+sIaUTE1XjTQUpIIA779T94sSeApdPOE1ImJUhxlUXTdttj2inxfVVBlkhGcJ1y6gDpr7orjkxvvsncJp2uhqk4yFWBB+fbvBBFU28ZbguOAgKB9Hv1hnl42GsbNBS0hg4IxU9B6xDPq0qcqIFoSqziUiyE5lchBNOHJmUyVrzZ1AucxsXIsHZvSJnJ1sYoeUC8QwhExUxSQCAQ43uNYVcTpFyj/buN0/m8GOFamaqatALqBOYkWYFvwQw1/DoUCXYkP0jufCqB42Z3R8TTCtEsrOQqAKVhyHLWP3jVcIok5A4BI+cY9xJReGu1iPwGNB4S4wRMlpGZlAMpPI8+oeKE9WKa8D2lISNg0SSKlI9o2P1gFMxQHUpyn5j7xFVYqhKCokW0D6nYAfCCeT8B9v9AnHAEheeWQDrzcHV+cBMP4zzpuCG7N6Q2U3DSJyjOq0iYSGShXspHJtCrmT2EQ41wZTrQoSZaZSgHSUgB21Bax/iJ5uEttDY8loW5vGCeaj6QOqeKZqiBKQVKUWA1JJsLQDn0E4TTKy+Yctxz7Q+/p1wUsL8eaCAn2H1JIYnsBHLFDvs55GUsa/TmvnS0rKxmF8hcJfooWfuIo09BitMQlUpShsUlKh8DaNh8Qos79IjKwdRu8Ue1qid5XdmXUvGKkKKJoIUCxexeCqOIUKuHPo8W+NcCRPKZgQMwPmLXUA3LcfL0j3DaVKZQLJSx2DWN9YlyQhEqxXNFPEp3iITmSpPIkM+7QqTknxpTWzKb0Ic/KHHGOIpaZSkuMjEl25agbXhJwStE6oB/wAQT66fKAxpydhTio6GuqxPIQxYCBGIYypVtoir1vAecltDF6mxLivwhmrYkiPEVHOz3ilW1BH1MF6WhUoPkURzylo5OhUkmVDMJsIZsFo8iQtWu0QS5ktAylJAH+SWv6xFiONACxtBp+WBXgJVmIl2GptBTC+GQrKua5PLa+kCOD6PxnnK0BZPpqfpGg0lDfkBATneg4xrZ1LhgGiQOgECsbwKXNSc6AdWLXHYw2KlAJJHpAaeXcc4U48UGpWZDXcMzUzFJSSQDYtHkP8APPmMewPIOh7k1DoKRdxvAeupALR8mrbdo+RXZgxux1hLksnxDpx2I3EvC7kzZHlmfuTsv02V13hRlVk9SSwNi3roxjVK5V7QtpwkT5uRDAlTq+pjsWRp8WFKF7QewfhJKaTPdUxYT5jqXIuOQ3hjxSWEoYBgAzdoJnJJkgOCyQBfkGEA8brAwbcCGTXxZ0bugJgEpEla1MHmF/d/ME8RxJJbnpb5wnoriFkvYKLX12sI6fPWtiATmLJbf0gFa6Nor4phUupnDOpaXH7QG+MWaf8ATmQDmRMI65lAj4RQlq8OcoTTcEW5esNOEJm1LiSl2HMD5m8dclpGVFqzpHDkoApXNWX5feOwPhaSZomAqUlPs5jy31ueUSz8MqwgkyyLfuUkX/8AaLcmaqnQkrQpCWDEsU6cwWjrkC6GEhgGADfAfc848WtKgHDEafB/hFSgxSVMslSSdTmN794+62oBcoUD5SO2ojpPQKWxJRSpOISAxdRI93mL+gjSpqi2VLARmUivEvEqcq0UVJ7EpN40RNekJBKgH23+EH6aq2BmT8FaZSKclyY+ps1k35aaxXreI5aBcEDmSB8TCxXfqBTJPmmofkl1Ef8AqItTiuifjJ9hyvq7M2kJkzgtc2bNXNnTEoUoqRJStTNbXvqwgpgfFcmomqKMxCWclLa6AA+/06wZr1BgpOoF+XvhMkmOxprsV5mAiWA6QynALbHnC5R4UaWfM/wUPI/xHp8oP8R8WJRLCEh1/IQvYbhFVWTQtRUkHc6kdE7DqYFDCQlUwskFRgjh3BkyaXWWHIfU6CGvDeH5chIBud+vcxeXXABgwENjjfkW8n4UMP4UppA9kE/n7jeL0yZLbLlSOwvFCoxE7e+Kc2pCPMS5g1xWkDT7ZPiNOjKXYg6xnmKYGpc8okgqBuEj4wcxLFyssDZ4vcNUqs2fcfHrE2XIo/UdGF9hLg+m8CSiWsFJBuD3cw3GsAS37YEImHe/ePJ6CU+Q9SPzWOi+PZko30EhXvYH3xTrqrKNdrmBX9eU6+0Bv84HVNaVFncmNlK0Yo7JlzSS4Fo9j7kyl5Q2kdCqYfJBAzuZiGZWN7JaBKsWiJeJAByWiBWiqi/W1jJ+ZitwxxNTpz53zEtsBYlg+/OF6rxrxZiZKAXUWf4n4Q88OYNToUhc2ShbG4IextFOLE135FyyLwWzjqFpuX5fSB06jnzQRKQok6KVZI6udW5CNGmyJUuyJctI1skRHJlld2YD80itYF5ZM/UNdIyus4WqZSW8NUzKMxY7b6b9In4Ww5HlnJmAhJYgG1+fURrYSBCHxfglPKnCakCWqa+YJtmIbzFu+vaDlFR2LjOU9GW4xiRXWzkN5SsgE6OmzvGkcDUZpaNSyovNWct7hFvg4gP/ANMy5iVKQApuXzg9w6oLkeEsuZNh2U5H50hKkpPY2mlQWKzNLJL9SGJeONGZsvIXyDY/uIAv2HzjqHDspKlKZmAHbf1iDEaggqc+YhgBoP4ijpWxD26RnvEMubSlS2KpQOu6X+YvE+CSq2akTUAJQq6SssVDmAQSRDQuoSAAwXo+a9/W0Q1uMrd9ehvpyO0SzV9FML8gLH+HJk8pUmYEKSQdCb9LhrwNrK2tlnwlKUSWYpAD87i8HzxAtmypHUj+YlwMeJMK5ozA+gHL0jMfKOgnGxZp+Eama6pk1THRyVEepMfM79NyHImKKuoDfCNVRVISlmAtaAWI1AQ5JseW/eHSjJbs6KjdUIWDyzSBaVgZipwQdQAI8xHHZszyJUpXQR8cVkzCgSjcK+HX4QTwbDESUuolStzAJXs560juHuEHPi1FzqBsD9T8IcU1SEJZLJHTU9zC6vHEu0RTcWHOHRajvyKcWw3UYgTow2d7+6KE6pAvr1P0gNUYyO5gJiGPKfKNeukC5uQXFRGOuxtCAS8AFYyZxLaAwHmJWsuov62j7kNLWAC+ax7xji6M5bDFDRqUSQ7PD3gVKyGAhdwMpMry+1y3hlwaoZPX8eIm7lsfWggZRAvHwVaNrEyZxOkeqXaLKTQpCniElSp5DkXIProID8YYFMlBE1ClDKx7HnDPPmD+oWTpYjuGi9jDTqdQOhSREim4vXgOSEOk4+UlAC0kqGpBsY6FnKN46PQomDMtZEpLGKNRMJLEkx0dCK+Q2/iX+Gh/9yT/AOX/AOFRrNMLnsPnHR0G+xaHhabDsPlEVVZJblHR0NXQryQHX0+0KvHF5d7soM+zgO3KOjoTl+rH4+wLhKiFJYt+GLcq1cwsCm7b33j2OhUOv9Cl2G8Q1MC5+i/zaPY6KcnQiPYDkGw9Yo1Ciwjo6J10VFCqNh3+sNWEDyjt946OjY/YPweoUc2vP5wFx9Zvcx0dDH9Tf/QG4dlJVUHMAWFnDt2h7MoNoPdHkdEGXsYhAx4NUKAsLWEDp6iwvHkdFUOkTy7PaQ694X8QP99feOjoOP2YE+iU6RUWq0eR0MFjjw8o+Xv9IbsLOkeR0QZPsVL6oNy9R2j6XoY6OimH1F+Rer/394lUs+Cb7COjomXkKfgyyZ7R7n5x7HR0ekuiZn//2Q=="/>
          <p:cNvSpPr>
            <a:spLocks noChangeAspect="1" noChangeArrowheads="1"/>
          </p:cNvSpPr>
          <p:nvPr/>
        </p:nvSpPr>
        <p:spPr bwMode="auto">
          <a:xfrm>
            <a:off x="0"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95238" name="Picture 6"/>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948264" y="1792556"/>
            <a:ext cx="1800200" cy="1348412"/>
          </a:xfrm>
          <a:prstGeom prst="rect">
            <a:avLst/>
          </a:prstGeom>
          <a:noFill/>
          <a:ln w="2857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
        <p:nvSpPr>
          <p:cNvPr id="5" name="TextBox 4"/>
          <p:cNvSpPr txBox="1"/>
          <p:nvPr/>
        </p:nvSpPr>
        <p:spPr>
          <a:xfrm>
            <a:off x="7268433" y="1383901"/>
            <a:ext cx="1480031" cy="374299"/>
          </a:xfrm>
          <a:prstGeom prst="rect">
            <a:avLst/>
          </a:prstGeom>
          <a:noFill/>
        </p:spPr>
        <p:txBody>
          <a:bodyPr wrap="square" rtlCol="0">
            <a:spAutoFit/>
          </a:bodyPr>
          <a:lstStyle/>
          <a:p>
            <a:pPr algn="ctr"/>
            <a:r>
              <a:rPr lang="en-GB" dirty="0" smtClean="0"/>
              <a:t>Gravels</a:t>
            </a:r>
            <a:endParaRPr lang="en-GB" dirty="0"/>
          </a:p>
        </p:txBody>
      </p:sp>
      <p:pic>
        <p:nvPicPr>
          <p:cNvPr id="95239" name="Picture 7"/>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918492" y="4437112"/>
            <a:ext cx="1883888" cy="1329803"/>
          </a:xfrm>
          <a:prstGeom prst="rect">
            <a:avLst/>
          </a:prstGeom>
          <a:noFill/>
          <a:ln w="2857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TextBox 9"/>
          <p:cNvSpPr txBox="1"/>
          <p:nvPr/>
        </p:nvSpPr>
        <p:spPr>
          <a:xfrm>
            <a:off x="7233368" y="3998509"/>
            <a:ext cx="1480031" cy="374299"/>
          </a:xfrm>
          <a:prstGeom prst="rect">
            <a:avLst/>
          </a:prstGeom>
          <a:noFill/>
        </p:spPr>
        <p:txBody>
          <a:bodyPr wrap="square" rtlCol="0">
            <a:spAutoFit/>
          </a:bodyPr>
          <a:lstStyle/>
          <a:p>
            <a:pPr algn="ctr"/>
            <a:r>
              <a:rPr lang="en-GB" dirty="0" smtClean="0"/>
              <a:t>Clay silt</a:t>
            </a:r>
            <a:endParaRPr lang="en-GB" dirty="0"/>
          </a:p>
        </p:txBody>
      </p:sp>
    </p:spTree>
    <p:extLst>
      <p:ext uri="{BB962C8B-B14F-4D97-AF65-F5344CB8AC3E}">
        <p14:creationId xmlns:p14="http://schemas.microsoft.com/office/powerpoint/2010/main" val="28297505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 calcmode="lin" valueType="num">
                                      <p:cBhvr additive="base">
                                        <p:cTn id="7"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5" end="5"/>
                                            </p:txEl>
                                          </p:spTgt>
                                        </p:tgtEl>
                                        <p:attrNameLst>
                                          <p:attrName>style.visibility</p:attrName>
                                        </p:attrNameLst>
                                      </p:cBhvr>
                                      <p:to>
                                        <p:strVal val="visible"/>
                                      </p:to>
                                    </p:set>
                                    <p:anim calcmode="lin" valueType="num">
                                      <p:cBhvr additive="base">
                                        <p:cTn id="13"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anim calcmode="lin" valueType="num">
                                      <p:cBhvr additive="base">
                                        <p:cTn id="19"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4" end="4"/>
                                            </p:txEl>
                                          </p:spTgt>
                                        </p:tgtEl>
                                        <p:attrNameLst>
                                          <p:attrName>style.visibility</p:attrName>
                                        </p:attrNameLst>
                                      </p:cBhvr>
                                      <p:to>
                                        <p:strVal val="visible"/>
                                      </p:to>
                                    </p:set>
                                    <p:anim calcmode="lin" valueType="num">
                                      <p:cBhvr additive="base">
                                        <p:cTn id="25"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67544" y="332656"/>
            <a:ext cx="4062587" cy="584775"/>
          </a:xfrm>
          <a:prstGeom prst="rect">
            <a:avLst/>
          </a:prstGeom>
        </p:spPr>
        <p:txBody>
          <a:bodyPr wrap="none">
            <a:spAutoFit/>
          </a:bodyPr>
          <a:lstStyle/>
          <a:p>
            <a:r>
              <a:rPr lang="en-GB" sz="3200" b="1" dirty="0">
                <a:solidFill>
                  <a:srgbClr val="0070C0"/>
                </a:solidFill>
              </a:rPr>
              <a:t>Water </a:t>
            </a:r>
            <a:r>
              <a:rPr lang="en-GB" sz="3200" b="1" dirty="0" smtClean="0">
                <a:solidFill>
                  <a:srgbClr val="0070C0"/>
                </a:solidFill>
              </a:rPr>
              <a:t>Sources (contd.)</a:t>
            </a:r>
            <a:endParaRPr lang="en-GB" sz="3200" b="1" dirty="0">
              <a:solidFill>
                <a:srgbClr val="0070C0"/>
              </a:solidFill>
            </a:endParaRPr>
          </a:p>
        </p:txBody>
      </p:sp>
      <p:sp>
        <p:nvSpPr>
          <p:cNvPr id="3" name="Rectangle 2"/>
          <p:cNvSpPr/>
          <p:nvPr/>
        </p:nvSpPr>
        <p:spPr>
          <a:xfrm>
            <a:off x="323528" y="1052736"/>
            <a:ext cx="8280920" cy="1292662"/>
          </a:xfrm>
          <a:prstGeom prst="rect">
            <a:avLst/>
          </a:prstGeom>
        </p:spPr>
        <p:txBody>
          <a:bodyPr wrap="square">
            <a:spAutoFit/>
          </a:bodyPr>
          <a:lstStyle/>
          <a:p>
            <a:pPr algn="just"/>
            <a:r>
              <a:rPr lang="en-GB" sz="2400" b="1" dirty="0" smtClean="0">
                <a:solidFill>
                  <a:srgbClr val="0070C0"/>
                </a:solidFill>
              </a:rPr>
              <a:t>3. Natural Surface Water </a:t>
            </a:r>
            <a:r>
              <a:rPr lang="en-GB" sz="2400" dirty="0" smtClean="0"/>
              <a:t> </a:t>
            </a:r>
            <a:r>
              <a:rPr lang="en-GB" dirty="0" smtClean="0"/>
              <a:t>- A </a:t>
            </a:r>
            <a:r>
              <a:rPr lang="en-GB" b="1" dirty="0" smtClean="0">
                <a:solidFill>
                  <a:srgbClr val="0070C0"/>
                </a:solidFill>
              </a:rPr>
              <a:t>mixture of surface run off and ground water. </a:t>
            </a:r>
          </a:p>
          <a:p>
            <a:pPr algn="just"/>
            <a:r>
              <a:rPr lang="en-GB" dirty="0"/>
              <a:t> </a:t>
            </a:r>
            <a:r>
              <a:rPr lang="en-GB" dirty="0" smtClean="0"/>
              <a:t>                                                               Surface sources include rivers, lakes, ponds.                                                          </a:t>
            </a:r>
          </a:p>
          <a:p>
            <a:pPr algn="just"/>
            <a:endParaRPr lang="en-GB" dirty="0" smtClean="0"/>
          </a:p>
          <a:p>
            <a:pPr algn="just"/>
            <a:r>
              <a:rPr lang="en-GB" b="1" dirty="0" smtClean="0">
                <a:solidFill>
                  <a:srgbClr val="0070C0"/>
                </a:solidFill>
              </a:rPr>
              <a:t>   </a:t>
            </a:r>
            <a:endParaRPr lang="en-GB" dirty="0"/>
          </a:p>
        </p:txBody>
      </p:sp>
      <p:sp>
        <p:nvSpPr>
          <p:cNvPr id="4" name="Rectangle 3"/>
          <p:cNvSpPr/>
          <p:nvPr/>
        </p:nvSpPr>
        <p:spPr>
          <a:xfrm>
            <a:off x="677703" y="1844824"/>
            <a:ext cx="7704856" cy="1477328"/>
          </a:xfrm>
          <a:prstGeom prst="rect">
            <a:avLst/>
          </a:prstGeom>
        </p:spPr>
        <p:txBody>
          <a:bodyPr wrap="square">
            <a:spAutoFit/>
          </a:bodyPr>
          <a:lstStyle/>
          <a:p>
            <a:pPr algn="just"/>
            <a:r>
              <a:rPr lang="en-GB" b="1" dirty="0"/>
              <a:t>Advantages</a:t>
            </a:r>
            <a:r>
              <a:rPr lang="en-GB" dirty="0"/>
              <a:t> </a:t>
            </a:r>
            <a:r>
              <a:rPr lang="en-GB" dirty="0" smtClean="0"/>
              <a:t> –      Usually easy to acquire and in </a:t>
            </a:r>
            <a:r>
              <a:rPr lang="en-GB" b="1" dirty="0" smtClean="0">
                <a:solidFill>
                  <a:srgbClr val="0070C0"/>
                </a:solidFill>
              </a:rPr>
              <a:t>large quantities.</a:t>
            </a:r>
          </a:p>
          <a:p>
            <a:pPr algn="just"/>
            <a:r>
              <a:rPr lang="en-GB" dirty="0"/>
              <a:t> </a:t>
            </a:r>
            <a:r>
              <a:rPr lang="en-GB" dirty="0" smtClean="0"/>
              <a:t>                              Used for irrigation, industrial supply and community water</a:t>
            </a:r>
          </a:p>
          <a:p>
            <a:pPr algn="just"/>
            <a:r>
              <a:rPr lang="en-GB" dirty="0"/>
              <a:t> </a:t>
            </a:r>
            <a:r>
              <a:rPr lang="en-GB" dirty="0" smtClean="0"/>
              <a:t>                              supply</a:t>
            </a:r>
            <a:endParaRPr lang="en-GB" dirty="0"/>
          </a:p>
          <a:p>
            <a:pPr algn="just"/>
            <a:r>
              <a:rPr lang="en-GB" b="1" dirty="0" smtClean="0"/>
              <a:t>Disadvantages -   </a:t>
            </a:r>
            <a:r>
              <a:rPr lang="en-GB" b="1" dirty="0" smtClean="0">
                <a:solidFill>
                  <a:srgbClr val="0070C0"/>
                </a:solidFill>
              </a:rPr>
              <a:t>Contains large amounts of bacteria, organic and inorganic </a:t>
            </a:r>
          </a:p>
          <a:p>
            <a:pPr algn="just"/>
            <a:r>
              <a:rPr lang="en-GB" b="1" dirty="0" smtClean="0">
                <a:solidFill>
                  <a:srgbClr val="0070C0"/>
                </a:solidFill>
              </a:rPr>
              <a:t>                               substance. Purification and treatment is necessary.</a:t>
            </a:r>
            <a:endParaRPr lang="en-GB" b="1" dirty="0">
              <a:solidFill>
                <a:srgbClr val="0070C0"/>
              </a:solidFill>
            </a:endParaRPr>
          </a:p>
        </p:txBody>
      </p:sp>
      <p:pic>
        <p:nvPicPr>
          <p:cNvPr id="2054" name="Picture 6" descr="Dam of the Clywedog reservoir - The reservoir is used for supplying drinking water and preventing floods downstream. Water is not taken from the reservoir directly, but is released from the dam during dry periods to ensure that there is a sufficient supply for pumping stations downstream."/>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148064" y="3717032"/>
            <a:ext cx="3552329" cy="2383365"/>
          </a:xfrm>
          <a:prstGeom prst="rect">
            <a:avLst/>
          </a:prstGeom>
          <a:noFill/>
          <a:ln w="28575">
            <a:solidFill>
              <a:schemeClr val="tx1"/>
            </a:solidFill>
          </a:ln>
          <a:extLst>
            <a:ext uri="{909E8E84-426E-40DD-AFC4-6F175D3DCCD1}">
              <a14:hiddenFill xmlns:a14="http://schemas.microsoft.com/office/drawing/2010/main">
                <a:solidFill>
                  <a:srgbClr val="FFFFFF"/>
                </a:solidFill>
              </a14:hiddenFill>
            </a:ext>
          </a:extLst>
        </p:spPr>
      </p:pic>
      <p:sp>
        <p:nvSpPr>
          <p:cNvPr id="7" name="Rectangle 6"/>
          <p:cNvSpPr/>
          <p:nvPr/>
        </p:nvSpPr>
        <p:spPr>
          <a:xfrm>
            <a:off x="971600" y="6237312"/>
            <a:ext cx="8352928" cy="461665"/>
          </a:xfrm>
          <a:prstGeom prst="rect">
            <a:avLst/>
          </a:prstGeom>
        </p:spPr>
        <p:txBody>
          <a:bodyPr wrap="square">
            <a:spAutoFit/>
          </a:bodyPr>
          <a:lstStyle/>
          <a:p>
            <a:r>
              <a:rPr lang="en-GB" sz="2400" b="1" dirty="0" smtClean="0">
                <a:solidFill>
                  <a:srgbClr val="0070C0"/>
                </a:solidFill>
              </a:rPr>
              <a:t>Surface / Ground </a:t>
            </a:r>
            <a:r>
              <a:rPr lang="en-GB" sz="2400" b="1" dirty="0">
                <a:solidFill>
                  <a:srgbClr val="0070C0"/>
                </a:solidFill>
              </a:rPr>
              <a:t>water makes up the majority of </a:t>
            </a:r>
            <a:r>
              <a:rPr lang="en-GB" sz="2400" b="1" dirty="0" smtClean="0">
                <a:solidFill>
                  <a:srgbClr val="0070C0"/>
                </a:solidFill>
              </a:rPr>
              <a:t>our supply</a:t>
            </a:r>
            <a:r>
              <a:rPr lang="en-GB" sz="2400" b="1" dirty="0">
                <a:solidFill>
                  <a:srgbClr val="0070C0"/>
                </a:solidFill>
              </a:rPr>
              <a:t>.</a:t>
            </a:r>
          </a:p>
        </p:txBody>
      </p:sp>
      <p:pic>
        <p:nvPicPr>
          <p:cNvPr id="100354" name="Picture 2" descr="Related image"/>
          <p:cNvPicPr>
            <a:picLocks noChangeAspect="1" noChangeArrowheads="1"/>
          </p:cNvPicPr>
          <p:nvPr/>
        </p:nvPicPr>
        <p:blipFill>
          <a:blip r:embed="rId3" cstate="print"/>
          <a:srcRect/>
          <a:stretch>
            <a:fillRect/>
          </a:stretch>
        </p:blipFill>
        <p:spPr bwMode="auto">
          <a:xfrm>
            <a:off x="1043608" y="3712284"/>
            <a:ext cx="3600400" cy="2391036"/>
          </a:xfrm>
          <a:prstGeom prst="rect">
            <a:avLst/>
          </a:prstGeom>
          <a:noFill/>
          <a:ln w="19050">
            <a:solidFill>
              <a:schemeClr val="tx1"/>
            </a:solidFill>
          </a:ln>
        </p:spPr>
      </p:pic>
    </p:spTree>
    <p:extLst>
      <p:ext uri="{BB962C8B-B14F-4D97-AF65-F5344CB8AC3E}">
        <p14:creationId xmlns:p14="http://schemas.microsoft.com/office/powerpoint/2010/main" val="36162896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 calcmode="lin" valueType="num">
                                      <p:cBhvr additive="base">
                                        <p:cTn id="1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4">
                                            <p:txEl>
                                              <p:pRg st="0" end="0"/>
                                            </p:txEl>
                                          </p:spTgt>
                                        </p:tgtEl>
                                        <p:attrNameLst>
                                          <p:attrName>style.visibility</p:attrName>
                                        </p:attrNameLst>
                                      </p:cBhvr>
                                      <p:to>
                                        <p:strVal val="visible"/>
                                      </p:to>
                                    </p:set>
                                    <p:anim calcmode="lin" valueType="num">
                                      <p:cBhvr additive="base">
                                        <p:cTn id="21"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4">
                                            <p:txEl>
                                              <p:pRg st="0" end="0"/>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4">
                                            <p:txEl>
                                              <p:pRg st="1" end="1"/>
                                            </p:txEl>
                                          </p:spTgt>
                                        </p:tgtEl>
                                        <p:attrNameLst>
                                          <p:attrName>style.visibility</p:attrName>
                                        </p:attrNameLst>
                                      </p:cBhvr>
                                      <p:to>
                                        <p:strVal val="visible"/>
                                      </p:to>
                                    </p:set>
                                    <p:anim calcmode="lin" valueType="num">
                                      <p:cBhvr additive="base">
                                        <p:cTn id="25"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1" end="1"/>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4">
                                            <p:txEl>
                                              <p:pRg st="2" end="2"/>
                                            </p:txEl>
                                          </p:spTgt>
                                        </p:tgtEl>
                                        <p:attrNameLst>
                                          <p:attrName>style.visibility</p:attrName>
                                        </p:attrNameLst>
                                      </p:cBhvr>
                                      <p:to>
                                        <p:strVal val="visible"/>
                                      </p:to>
                                    </p:set>
                                    <p:anim calcmode="lin" valueType="num">
                                      <p:cBhvr additive="base">
                                        <p:cTn id="29"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4">
                                            <p:txEl>
                                              <p:pRg st="2" end="2"/>
                                            </p:txEl>
                                          </p:spTgt>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4">
                                            <p:txEl>
                                              <p:pRg st="3" end="3"/>
                                            </p:txEl>
                                          </p:spTgt>
                                        </p:tgtEl>
                                        <p:attrNameLst>
                                          <p:attrName>style.visibility</p:attrName>
                                        </p:attrNameLst>
                                      </p:cBhvr>
                                      <p:to>
                                        <p:strVal val="visible"/>
                                      </p:to>
                                    </p:set>
                                    <p:anim calcmode="lin" valueType="num">
                                      <p:cBhvr additive="base">
                                        <p:cTn id="33"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4">
                                            <p:txEl>
                                              <p:pRg st="3" end="3"/>
                                            </p:txEl>
                                          </p:spTgt>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4">
                                            <p:txEl>
                                              <p:pRg st="4" end="4"/>
                                            </p:txEl>
                                          </p:spTgt>
                                        </p:tgtEl>
                                        <p:attrNameLst>
                                          <p:attrName>style.visibility</p:attrName>
                                        </p:attrNameLst>
                                      </p:cBhvr>
                                      <p:to>
                                        <p:strVal val="visible"/>
                                      </p:to>
                                    </p:set>
                                    <p:anim calcmode="lin" valueType="num">
                                      <p:cBhvr additive="base">
                                        <p:cTn id="37"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2054"/>
                                        </p:tgtEl>
                                        <p:attrNameLst>
                                          <p:attrName>style.visibility</p:attrName>
                                        </p:attrNameLst>
                                      </p:cBhvr>
                                      <p:to>
                                        <p:strVal val="visible"/>
                                      </p:to>
                                    </p:set>
                                    <p:anim calcmode="lin" valueType="num">
                                      <p:cBhvr additive="base">
                                        <p:cTn id="43" dur="500" fill="hold"/>
                                        <p:tgtEl>
                                          <p:spTgt spid="2054"/>
                                        </p:tgtEl>
                                        <p:attrNameLst>
                                          <p:attrName>ppt_x</p:attrName>
                                        </p:attrNameLst>
                                      </p:cBhvr>
                                      <p:tavLst>
                                        <p:tav tm="0">
                                          <p:val>
                                            <p:strVal val="#ppt_x"/>
                                          </p:val>
                                        </p:tav>
                                        <p:tav tm="100000">
                                          <p:val>
                                            <p:strVal val="#ppt_x"/>
                                          </p:val>
                                        </p:tav>
                                      </p:tavLst>
                                    </p:anim>
                                    <p:anim calcmode="lin" valueType="num">
                                      <p:cBhvr additive="base">
                                        <p:cTn id="44" dur="500" fill="hold"/>
                                        <p:tgtEl>
                                          <p:spTgt spid="205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fad-an\Desktop\water quality.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409109" y="234288"/>
            <a:ext cx="5575523" cy="6505880"/>
          </a:xfrm>
          <a:prstGeom prst="rect">
            <a:avLst/>
          </a:prstGeom>
          <a:noFill/>
          <a:ln w="19050">
            <a:solidFill>
              <a:schemeClr val="tx1"/>
            </a:solidFill>
          </a:ln>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283083" y="501796"/>
            <a:ext cx="2952328" cy="584775"/>
          </a:xfrm>
          <a:prstGeom prst="rect">
            <a:avLst/>
          </a:prstGeom>
          <a:noFill/>
        </p:spPr>
        <p:txBody>
          <a:bodyPr wrap="square" rtlCol="0">
            <a:spAutoFit/>
          </a:bodyPr>
          <a:lstStyle/>
          <a:p>
            <a:r>
              <a:rPr lang="en-GB" sz="3200" b="1" dirty="0" smtClean="0">
                <a:solidFill>
                  <a:srgbClr val="0070C0"/>
                </a:solidFill>
              </a:rPr>
              <a:t>Water Quality</a:t>
            </a:r>
            <a:endParaRPr lang="en-GB" sz="3200" b="1" dirty="0">
              <a:solidFill>
                <a:srgbClr val="0070C0"/>
              </a:solidFill>
            </a:endParaRPr>
          </a:p>
        </p:txBody>
      </p:sp>
      <p:sp>
        <p:nvSpPr>
          <p:cNvPr id="4" name="TextBox 3"/>
          <p:cNvSpPr txBox="1"/>
          <p:nvPr/>
        </p:nvSpPr>
        <p:spPr>
          <a:xfrm>
            <a:off x="283083" y="1086571"/>
            <a:ext cx="3024336" cy="5355312"/>
          </a:xfrm>
          <a:prstGeom prst="rect">
            <a:avLst/>
          </a:prstGeom>
          <a:noFill/>
        </p:spPr>
        <p:txBody>
          <a:bodyPr wrap="square" rtlCol="0">
            <a:spAutoFit/>
          </a:bodyPr>
          <a:lstStyle/>
          <a:p>
            <a:pPr algn="just"/>
            <a:r>
              <a:rPr lang="en-GB" b="1" dirty="0" smtClean="0">
                <a:solidFill>
                  <a:srgbClr val="0070C0"/>
                </a:solidFill>
              </a:rPr>
              <a:t>Pesticides, solvents and seepage from landfills pollute groundwater</a:t>
            </a:r>
            <a:r>
              <a:rPr lang="en-GB" dirty="0" smtClean="0"/>
              <a:t> (Steel, paper and textiles are the most polluting industries). </a:t>
            </a:r>
          </a:p>
          <a:p>
            <a:pPr algn="just"/>
            <a:r>
              <a:rPr lang="en-GB" b="1" dirty="0" smtClean="0">
                <a:solidFill>
                  <a:srgbClr val="0070C0"/>
                </a:solidFill>
              </a:rPr>
              <a:t>Organics</a:t>
            </a:r>
            <a:r>
              <a:rPr lang="en-GB" dirty="0" smtClean="0"/>
              <a:t> and </a:t>
            </a:r>
            <a:r>
              <a:rPr lang="en-GB" b="1" dirty="0" smtClean="0">
                <a:solidFill>
                  <a:srgbClr val="0070C0"/>
                </a:solidFill>
              </a:rPr>
              <a:t>natural chemicals </a:t>
            </a:r>
            <a:r>
              <a:rPr lang="en-GB" dirty="0" smtClean="0"/>
              <a:t>in the rocks also affect it.</a:t>
            </a:r>
          </a:p>
          <a:p>
            <a:pPr algn="just"/>
            <a:r>
              <a:rPr lang="en-GB" dirty="0" smtClean="0"/>
              <a:t>Community councils will regularly check the quality of municipal water supplies… and will look at:</a:t>
            </a:r>
          </a:p>
          <a:p>
            <a:pPr algn="just"/>
            <a:endParaRPr lang="en-GB" dirty="0" smtClean="0"/>
          </a:p>
          <a:p>
            <a:pPr algn="just"/>
            <a:r>
              <a:rPr lang="en-GB" b="1" dirty="0" smtClean="0"/>
              <a:t>Mineral content</a:t>
            </a:r>
          </a:p>
          <a:p>
            <a:pPr algn="just"/>
            <a:r>
              <a:rPr lang="en-GB" b="1" dirty="0"/>
              <a:t>A</a:t>
            </a:r>
            <a:r>
              <a:rPr lang="en-GB" b="1" dirty="0" smtClean="0"/>
              <a:t>cidity, </a:t>
            </a:r>
          </a:p>
          <a:p>
            <a:pPr algn="just"/>
            <a:r>
              <a:rPr lang="en-GB" b="1" dirty="0" smtClean="0"/>
              <a:t>Alkalinity </a:t>
            </a:r>
          </a:p>
          <a:p>
            <a:pPr algn="just"/>
            <a:r>
              <a:rPr lang="en-GB" b="1" dirty="0" smtClean="0"/>
              <a:t>Contamination</a:t>
            </a:r>
          </a:p>
          <a:p>
            <a:pPr algn="just"/>
            <a:r>
              <a:rPr lang="en-GB" b="1" dirty="0"/>
              <a:t>T</a:t>
            </a:r>
            <a:r>
              <a:rPr lang="en-GB" b="1" dirty="0" smtClean="0"/>
              <a:t>urbidity </a:t>
            </a:r>
          </a:p>
          <a:p>
            <a:pPr algn="just"/>
            <a:r>
              <a:rPr lang="en-GB" b="1" dirty="0"/>
              <a:t>B</a:t>
            </a:r>
            <a:r>
              <a:rPr lang="en-GB" b="1" dirty="0" smtClean="0"/>
              <a:t>iological purity.</a:t>
            </a:r>
            <a:endParaRPr lang="en-GB" b="1" dirty="0"/>
          </a:p>
        </p:txBody>
      </p:sp>
      <p:sp>
        <p:nvSpPr>
          <p:cNvPr id="5" name="Rectangle 4"/>
          <p:cNvSpPr/>
          <p:nvPr/>
        </p:nvSpPr>
        <p:spPr>
          <a:xfrm>
            <a:off x="2120294" y="5115254"/>
            <a:ext cx="1135054" cy="369332"/>
          </a:xfrm>
          <a:prstGeom prst="rect">
            <a:avLst/>
          </a:prstGeom>
        </p:spPr>
        <p:txBody>
          <a:bodyPr wrap="none">
            <a:spAutoFit/>
          </a:bodyPr>
          <a:lstStyle/>
          <a:p>
            <a:r>
              <a:rPr lang="en-GB" dirty="0"/>
              <a:t>(</a:t>
            </a:r>
            <a:r>
              <a:rPr lang="en-GB" dirty="0" smtClean="0"/>
              <a:t>pH level</a:t>
            </a:r>
            <a:r>
              <a:rPr lang="en-GB" dirty="0"/>
              <a:t>) </a:t>
            </a:r>
          </a:p>
        </p:txBody>
      </p:sp>
      <p:cxnSp>
        <p:nvCxnSpPr>
          <p:cNvPr id="7" name="Straight Connector 6"/>
          <p:cNvCxnSpPr/>
          <p:nvPr/>
        </p:nvCxnSpPr>
        <p:spPr>
          <a:xfrm>
            <a:off x="1369353" y="5112355"/>
            <a:ext cx="779787" cy="184296"/>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flipV="1">
            <a:off x="1398200" y="5296651"/>
            <a:ext cx="722094" cy="123690"/>
          </a:xfrm>
          <a:prstGeom prst="line">
            <a:avLst/>
          </a:prstGeom>
        </p:spPr>
        <p:style>
          <a:lnRef idx="1">
            <a:schemeClr val="accent1"/>
          </a:lnRef>
          <a:fillRef idx="0">
            <a:schemeClr val="accent1"/>
          </a:fillRef>
          <a:effectRef idx="0">
            <a:schemeClr val="accent1"/>
          </a:effectRef>
          <a:fontRef idx="minor">
            <a:schemeClr val="tx1"/>
          </a:fontRef>
        </p:style>
      </p:cxnSp>
      <p:sp>
        <p:nvSpPr>
          <p:cNvPr id="3" name="TextBox 2"/>
          <p:cNvSpPr txBox="1"/>
          <p:nvPr/>
        </p:nvSpPr>
        <p:spPr>
          <a:xfrm>
            <a:off x="3419872" y="234288"/>
            <a:ext cx="648072" cy="323165"/>
          </a:xfrm>
          <a:prstGeom prst="rect">
            <a:avLst/>
          </a:prstGeom>
          <a:solidFill>
            <a:schemeClr val="accent5">
              <a:lumMod val="20000"/>
              <a:lumOff val="80000"/>
            </a:schemeClr>
          </a:solidFill>
        </p:spPr>
        <p:txBody>
          <a:bodyPr wrap="square" rtlCol="0">
            <a:spAutoFit/>
          </a:bodyPr>
          <a:lstStyle/>
          <a:p>
            <a:endParaRPr lang="en-GB" sz="1500" dirty="0"/>
          </a:p>
        </p:txBody>
      </p:sp>
      <p:sp>
        <p:nvSpPr>
          <p:cNvPr id="8" name="TextBox 7"/>
          <p:cNvSpPr txBox="1"/>
          <p:nvPr/>
        </p:nvSpPr>
        <p:spPr>
          <a:xfrm>
            <a:off x="283083" y="116632"/>
            <a:ext cx="2952328" cy="369332"/>
          </a:xfrm>
          <a:prstGeom prst="rect">
            <a:avLst/>
          </a:prstGeom>
          <a:noFill/>
        </p:spPr>
        <p:txBody>
          <a:bodyPr wrap="square" rtlCol="0">
            <a:spAutoFit/>
          </a:bodyPr>
          <a:lstStyle/>
          <a:p>
            <a:r>
              <a:rPr lang="en-GB" b="1" dirty="0" smtClean="0">
                <a:solidFill>
                  <a:srgbClr val="0070C0"/>
                </a:solidFill>
              </a:rPr>
              <a:t>How we obtain good ….</a:t>
            </a:r>
            <a:endParaRPr lang="en-GB" b="1" dirty="0">
              <a:solidFill>
                <a:srgbClr val="0070C0"/>
              </a:solidFill>
            </a:endParaRPr>
          </a:p>
        </p:txBody>
      </p:sp>
      <p:sp>
        <p:nvSpPr>
          <p:cNvPr id="9" name="TextBox 8"/>
          <p:cNvSpPr txBox="1"/>
          <p:nvPr/>
        </p:nvSpPr>
        <p:spPr>
          <a:xfrm>
            <a:off x="2045104" y="6401324"/>
            <a:ext cx="1545276" cy="369332"/>
          </a:xfrm>
          <a:prstGeom prst="rect">
            <a:avLst/>
          </a:prstGeom>
          <a:noFill/>
        </p:spPr>
        <p:txBody>
          <a:bodyPr wrap="square" rtlCol="0">
            <a:spAutoFit/>
          </a:bodyPr>
          <a:lstStyle/>
          <a:p>
            <a:r>
              <a:rPr lang="en-GB" b="1" dirty="0" smtClean="0">
                <a:solidFill>
                  <a:srgbClr val="0070C0"/>
                </a:solidFill>
              </a:rPr>
              <a:t>  HAND OUT</a:t>
            </a:r>
            <a:endParaRPr lang="en-GB" b="1" dirty="0">
              <a:solidFill>
                <a:srgbClr val="0070C0"/>
              </a:solidFill>
            </a:endParaRPr>
          </a:p>
        </p:txBody>
      </p:sp>
      <p:sp>
        <p:nvSpPr>
          <p:cNvPr id="6" name="TextBox 5"/>
          <p:cNvSpPr txBox="1"/>
          <p:nvPr/>
        </p:nvSpPr>
        <p:spPr>
          <a:xfrm rot="10800000" flipV="1">
            <a:off x="6660233" y="4913996"/>
            <a:ext cx="288033" cy="171187"/>
          </a:xfrm>
          <a:prstGeom prst="rect">
            <a:avLst/>
          </a:prstGeom>
          <a:solidFill>
            <a:schemeClr val="bg2"/>
          </a:solidFill>
        </p:spPr>
        <p:txBody>
          <a:bodyPr wrap="square" rtlCol="0">
            <a:spAutoFit/>
          </a:bodyPr>
          <a:lstStyle/>
          <a:p>
            <a:endParaRPr lang="en-US" sz="800" dirty="0"/>
          </a:p>
        </p:txBody>
      </p:sp>
      <p:sp>
        <p:nvSpPr>
          <p:cNvPr id="11" name="TextBox 10"/>
          <p:cNvSpPr txBox="1"/>
          <p:nvPr/>
        </p:nvSpPr>
        <p:spPr>
          <a:xfrm>
            <a:off x="3441931" y="620688"/>
            <a:ext cx="648072" cy="400110"/>
          </a:xfrm>
          <a:prstGeom prst="rect">
            <a:avLst/>
          </a:prstGeom>
          <a:solidFill>
            <a:schemeClr val="bg1">
              <a:lumMod val="85000"/>
            </a:schemeClr>
          </a:solidFill>
          <a:ln w="19050">
            <a:solidFill>
              <a:schemeClr val="tx1"/>
            </a:solidFill>
          </a:ln>
        </p:spPr>
        <p:txBody>
          <a:bodyPr wrap="square" rtlCol="0">
            <a:spAutoFit/>
          </a:bodyPr>
          <a:lstStyle/>
          <a:p>
            <a:r>
              <a:rPr lang="en-GB" sz="1000" dirty="0" smtClean="0"/>
              <a:t>Physical Defect</a:t>
            </a:r>
            <a:endParaRPr lang="en-GB" sz="1000" dirty="0"/>
          </a:p>
        </p:txBody>
      </p:sp>
      <p:sp>
        <p:nvSpPr>
          <p:cNvPr id="13" name="TextBox 12"/>
          <p:cNvSpPr txBox="1"/>
          <p:nvPr/>
        </p:nvSpPr>
        <p:spPr>
          <a:xfrm>
            <a:off x="3441930" y="1916832"/>
            <a:ext cx="698021" cy="400110"/>
          </a:xfrm>
          <a:prstGeom prst="rect">
            <a:avLst/>
          </a:prstGeom>
          <a:solidFill>
            <a:schemeClr val="bg1">
              <a:lumMod val="85000"/>
            </a:schemeClr>
          </a:solidFill>
          <a:ln w="19050">
            <a:solidFill>
              <a:schemeClr val="tx1"/>
            </a:solidFill>
          </a:ln>
        </p:spPr>
        <p:txBody>
          <a:bodyPr wrap="square" rtlCol="0">
            <a:spAutoFit/>
          </a:bodyPr>
          <a:lstStyle/>
          <a:p>
            <a:r>
              <a:rPr lang="en-GB" sz="1000" dirty="0" smtClean="0"/>
              <a:t>Chemical Defect</a:t>
            </a:r>
            <a:endParaRPr lang="en-GB" sz="1000" dirty="0"/>
          </a:p>
        </p:txBody>
      </p:sp>
      <p:sp>
        <p:nvSpPr>
          <p:cNvPr id="14" name="TextBox 13"/>
          <p:cNvSpPr txBox="1"/>
          <p:nvPr/>
        </p:nvSpPr>
        <p:spPr>
          <a:xfrm>
            <a:off x="3491880" y="5877272"/>
            <a:ext cx="648072" cy="369332"/>
          </a:xfrm>
          <a:prstGeom prst="rect">
            <a:avLst/>
          </a:prstGeom>
          <a:solidFill>
            <a:schemeClr val="bg1">
              <a:lumMod val="85000"/>
            </a:schemeClr>
          </a:solidFill>
          <a:ln w="19050">
            <a:solidFill>
              <a:schemeClr val="tx1"/>
            </a:solidFill>
          </a:ln>
        </p:spPr>
        <p:txBody>
          <a:bodyPr wrap="square" rtlCol="0">
            <a:spAutoFit/>
          </a:bodyPr>
          <a:lstStyle/>
          <a:p>
            <a:r>
              <a:rPr lang="en-GB" sz="900" dirty="0" smtClean="0"/>
              <a:t>Biological Defect</a:t>
            </a:r>
            <a:endParaRPr lang="en-GB" sz="900"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cof-cof.ca/wp-content/uploads/2012/03/Surface-Water-Treatment-Plant.gi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3301"/>
            <a:ext cx="9174637" cy="6852586"/>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7308304" y="188640"/>
            <a:ext cx="1512168" cy="461665"/>
          </a:xfrm>
          <a:prstGeom prst="rect">
            <a:avLst/>
          </a:prstGeom>
          <a:noFill/>
        </p:spPr>
        <p:txBody>
          <a:bodyPr wrap="square" rtlCol="0">
            <a:spAutoFit/>
          </a:bodyPr>
          <a:lstStyle/>
          <a:p>
            <a:r>
              <a:rPr lang="en-GB" sz="2400" b="1" dirty="0" smtClean="0">
                <a:solidFill>
                  <a:srgbClr val="0070C0"/>
                </a:solidFill>
              </a:rPr>
              <a:t>Hand out</a:t>
            </a:r>
            <a:endParaRPr lang="en-GB" sz="2400" b="1" dirty="0">
              <a:solidFill>
                <a:srgbClr val="0070C0"/>
              </a:solidFill>
            </a:endParaRPr>
          </a:p>
        </p:txBody>
      </p:sp>
    </p:spTree>
    <p:extLst>
      <p:ext uri="{BB962C8B-B14F-4D97-AF65-F5344CB8AC3E}">
        <p14:creationId xmlns:p14="http://schemas.microsoft.com/office/powerpoint/2010/main" val="278530117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23728" y="2448066"/>
            <a:ext cx="5976664" cy="369332"/>
          </a:xfrm>
          <a:prstGeom prst="rect">
            <a:avLst/>
          </a:prstGeom>
        </p:spPr>
        <p:txBody>
          <a:bodyPr wrap="square">
            <a:spAutoFit/>
          </a:bodyPr>
          <a:lstStyle/>
          <a:p>
            <a:r>
              <a:rPr lang="en-GB" u="sng" dirty="0">
                <a:hlinkClick r:id="rId2"/>
              </a:rPr>
              <a:t>http://www.youtube.com/watch?v=9z14l51ISwg</a:t>
            </a:r>
            <a:endParaRPr lang="en-GB" dirty="0"/>
          </a:p>
        </p:txBody>
      </p:sp>
      <p:sp>
        <p:nvSpPr>
          <p:cNvPr id="3" name="TextBox 2"/>
          <p:cNvSpPr txBox="1"/>
          <p:nvPr/>
        </p:nvSpPr>
        <p:spPr>
          <a:xfrm>
            <a:off x="1259632" y="1268759"/>
            <a:ext cx="6840760" cy="646331"/>
          </a:xfrm>
          <a:prstGeom prst="rect">
            <a:avLst/>
          </a:prstGeom>
          <a:noFill/>
        </p:spPr>
        <p:txBody>
          <a:bodyPr wrap="square" rtlCol="0">
            <a:spAutoFit/>
          </a:bodyPr>
          <a:lstStyle/>
          <a:p>
            <a:r>
              <a:rPr lang="en-GB" sz="3600" dirty="0" smtClean="0">
                <a:solidFill>
                  <a:srgbClr val="0070C0"/>
                </a:solidFill>
              </a:rPr>
              <a:t>THE WATER TREATMENT PROCESS</a:t>
            </a:r>
            <a:endParaRPr lang="en-GB" sz="3600" dirty="0">
              <a:solidFill>
                <a:srgbClr val="0070C0"/>
              </a:solidFill>
            </a:endParaRPr>
          </a:p>
        </p:txBody>
      </p:sp>
      <p:sp>
        <p:nvSpPr>
          <p:cNvPr id="4" name="TextBox 3"/>
          <p:cNvSpPr txBox="1"/>
          <p:nvPr/>
        </p:nvSpPr>
        <p:spPr>
          <a:xfrm>
            <a:off x="2843808" y="3068960"/>
            <a:ext cx="4176464" cy="369332"/>
          </a:xfrm>
          <a:prstGeom prst="rect">
            <a:avLst/>
          </a:prstGeom>
          <a:noFill/>
        </p:spPr>
        <p:txBody>
          <a:bodyPr wrap="square" rtlCol="0">
            <a:spAutoFit/>
          </a:bodyPr>
          <a:lstStyle/>
          <a:p>
            <a:r>
              <a:rPr lang="en-GB" b="1" dirty="0" smtClean="0">
                <a:solidFill>
                  <a:srgbClr val="0070C0"/>
                </a:solidFill>
              </a:rPr>
              <a:t>How we obtain good water quality</a:t>
            </a:r>
            <a:endParaRPr lang="en-GB" b="1" dirty="0">
              <a:solidFill>
                <a:srgbClr val="0070C0"/>
              </a:solidFill>
            </a:endParaRPr>
          </a:p>
        </p:txBody>
      </p:sp>
      <p:sp>
        <p:nvSpPr>
          <p:cNvPr id="5" name="Rectangle 4"/>
          <p:cNvSpPr/>
          <p:nvPr/>
        </p:nvSpPr>
        <p:spPr>
          <a:xfrm>
            <a:off x="2195736" y="5661248"/>
            <a:ext cx="5112568" cy="369332"/>
          </a:xfrm>
          <a:prstGeom prst="rect">
            <a:avLst/>
          </a:prstGeom>
        </p:spPr>
        <p:txBody>
          <a:bodyPr wrap="square">
            <a:spAutoFit/>
          </a:bodyPr>
          <a:lstStyle/>
          <a:p>
            <a:r>
              <a:rPr lang="en-GB" b="1" dirty="0" smtClean="0"/>
              <a:t>The Water Supply (Water Quality) Regulations 2016</a:t>
            </a:r>
            <a:endParaRPr lang="en-GB" dirty="0"/>
          </a:p>
        </p:txBody>
      </p:sp>
    </p:spTree>
    <p:extLst>
      <p:ext uri="{BB962C8B-B14F-4D97-AF65-F5344CB8AC3E}">
        <p14:creationId xmlns:p14="http://schemas.microsoft.com/office/powerpoint/2010/main" val="276624147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Rectangle 1"/>
          <p:cNvSpPr/>
          <p:nvPr/>
        </p:nvSpPr>
        <p:spPr>
          <a:xfrm>
            <a:off x="362430" y="1351500"/>
            <a:ext cx="8346547" cy="3693319"/>
          </a:xfrm>
          <a:prstGeom prst="rect">
            <a:avLst/>
          </a:prstGeom>
        </p:spPr>
        <p:txBody>
          <a:bodyPr wrap="square">
            <a:spAutoFit/>
          </a:bodyPr>
          <a:lstStyle/>
          <a:p>
            <a:r>
              <a:rPr lang="en-GB" b="1" dirty="0" smtClean="0">
                <a:solidFill>
                  <a:srgbClr val="0070C0"/>
                </a:solidFill>
              </a:rPr>
              <a:t>1. </a:t>
            </a:r>
            <a:r>
              <a:rPr lang="en-GB" b="1" dirty="0">
                <a:solidFill>
                  <a:srgbClr val="0070C0"/>
                </a:solidFill>
              </a:rPr>
              <a:t>Intake Crib</a:t>
            </a:r>
            <a:r>
              <a:rPr lang="en-GB" dirty="0"/>
              <a:t/>
            </a:r>
            <a:br>
              <a:rPr lang="en-GB" dirty="0"/>
            </a:br>
            <a:r>
              <a:rPr lang="en-GB" dirty="0"/>
              <a:t>Raw water from a surface water lake or reservoir is drawn into the plant through intake structures. Large debris like logs are prevented from </a:t>
            </a:r>
            <a:r>
              <a:rPr lang="en-GB" dirty="0" smtClean="0"/>
              <a:t>entering.</a:t>
            </a:r>
          </a:p>
          <a:p>
            <a:endParaRPr lang="en-GB" dirty="0" smtClean="0"/>
          </a:p>
          <a:p>
            <a:endParaRPr lang="en-GB" dirty="0"/>
          </a:p>
          <a:p>
            <a:r>
              <a:rPr lang="en-GB" b="1" dirty="0" smtClean="0">
                <a:solidFill>
                  <a:srgbClr val="0070C0"/>
                </a:solidFill>
              </a:rPr>
              <a:t>2. </a:t>
            </a:r>
            <a:r>
              <a:rPr lang="en-GB" b="1" dirty="0">
                <a:solidFill>
                  <a:srgbClr val="0070C0"/>
                </a:solidFill>
              </a:rPr>
              <a:t>&amp; </a:t>
            </a:r>
            <a:r>
              <a:rPr lang="en-GB" b="1" dirty="0" smtClean="0">
                <a:solidFill>
                  <a:srgbClr val="0070C0"/>
                </a:solidFill>
              </a:rPr>
              <a:t>3. </a:t>
            </a:r>
            <a:r>
              <a:rPr lang="en-GB" b="1" dirty="0">
                <a:solidFill>
                  <a:srgbClr val="0070C0"/>
                </a:solidFill>
              </a:rPr>
              <a:t>Screens</a:t>
            </a:r>
            <a:r>
              <a:rPr lang="en-GB" dirty="0"/>
              <a:t/>
            </a:r>
            <a:br>
              <a:rPr lang="en-GB" dirty="0"/>
            </a:br>
            <a:r>
              <a:rPr lang="en-GB" dirty="0"/>
              <a:t>Smaller debris like fish, vegetation and garbage are removed from the raw water by protective bar and travelling screens before the water enters the low lift pumps</a:t>
            </a:r>
            <a:r>
              <a:rPr lang="en-GB" dirty="0" smtClean="0"/>
              <a:t>.</a:t>
            </a:r>
          </a:p>
          <a:p>
            <a:endParaRPr lang="en-GB" dirty="0" smtClean="0"/>
          </a:p>
          <a:p>
            <a:endParaRPr lang="en-GB" dirty="0"/>
          </a:p>
          <a:p>
            <a:r>
              <a:rPr lang="en-GB" b="1" dirty="0" smtClean="0">
                <a:solidFill>
                  <a:srgbClr val="0070C0"/>
                </a:solidFill>
              </a:rPr>
              <a:t>4. </a:t>
            </a:r>
            <a:r>
              <a:rPr lang="en-GB" b="1" dirty="0">
                <a:solidFill>
                  <a:srgbClr val="0070C0"/>
                </a:solidFill>
              </a:rPr>
              <a:t>Low Lift Pump Well </a:t>
            </a:r>
            <a:r>
              <a:rPr lang="en-GB" dirty="0"/>
              <a:t/>
            </a:r>
            <a:br>
              <a:rPr lang="en-GB" dirty="0"/>
            </a:br>
            <a:r>
              <a:rPr lang="en-GB" dirty="0"/>
              <a:t>These pumps lift the water to flow through the treatment </a:t>
            </a:r>
            <a:r>
              <a:rPr lang="en-GB" dirty="0" smtClean="0"/>
              <a:t>processes.</a:t>
            </a:r>
          </a:p>
          <a:p>
            <a:endParaRPr lang="en-GB" dirty="0"/>
          </a:p>
        </p:txBody>
      </p:sp>
      <p:sp>
        <p:nvSpPr>
          <p:cNvPr id="3" name="Rectangle 2"/>
          <p:cNvSpPr/>
          <p:nvPr/>
        </p:nvSpPr>
        <p:spPr>
          <a:xfrm>
            <a:off x="347087" y="314772"/>
            <a:ext cx="4371774" cy="584775"/>
          </a:xfrm>
          <a:prstGeom prst="rect">
            <a:avLst/>
          </a:prstGeom>
        </p:spPr>
        <p:txBody>
          <a:bodyPr wrap="none">
            <a:spAutoFit/>
          </a:bodyPr>
          <a:lstStyle/>
          <a:p>
            <a:r>
              <a:rPr lang="en-GB" sz="3200" b="1" dirty="0">
                <a:solidFill>
                  <a:srgbClr val="0070C0"/>
                </a:solidFill>
              </a:rPr>
              <a:t>Water </a:t>
            </a:r>
            <a:r>
              <a:rPr lang="en-GB" sz="3200" b="1" dirty="0" smtClean="0">
                <a:solidFill>
                  <a:srgbClr val="0070C0"/>
                </a:solidFill>
              </a:rPr>
              <a:t>Treatment System</a:t>
            </a:r>
            <a:endParaRPr lang="en-GB" sz="3200" b="1" dirty="0">
              <a:solidFill>
                <a:srgbClr val="0070C0"/>
              </a:solidFill>
            </a:endParaRPr>
          </a:p>
        </p:txBody>
      </p:sp>
      <p:sp>
        <p:nvSpPr>
          <p:cNvPr id="4" name="AutoShape 2" descr="data:image/png;base64,iVBORw0KGgoAAAANSUhEUgAAALwAAAENCAMAAACCdv/9AAAAilBMVEX///+Xl5dWVlaOjo6amprt7e319fXd3d1paWmVlZXl5eXa2tqRkZEAAACoqKijo6O4uLiIiIh4eHifn5/Ly8vExMS3t7dhYWG+vr6srKxtbW35+fnU1NRgYGCAgIDv7+9RUVFKSkpAQEBGRkY2NjY9PT0xMTEuLi4nJycbGxsYGBgoKCggICANDQ13ln08AAAgAElEQVR4nO1dC3ejLBNGQMUrAt5ARdMkbbfb/f9/7wPNxaRJ2iZp+37ndHabiCA+GYeZ4TYC8Eu/9Eu/9Eu/9Eu/9Eu/9Eu/9Eu/9Eu/9Eu/9EvfQ5GavkX2sziuItaF4/cAfxjINfSPB6Beg2Lx7N5YE6+p00d13TduCJjnhY3nA3YXkGeo0OGj/e7aEt1YVamFqFe4XRHmA7GApWgfA+cOGL+DPIVbpmXJ8wAArOtmAbgfH5To+91x02wPzF/f7JI/RLmUZSnHj/G/+TP/5iWKIfNykBv5rMFzFPpuC3IvNjKmakp/CvZIWeueooMyMeBSCg5wG2gQ+xyX0l+WALWplGeqfZ/CW5Eb7P4HCjHAeK40KHiNTIJzXxUMgTgUN3D+dp3wIewjGVm5LwW3VvAh7C5DhuIAnSJ2+TeV5bmcfHVWx2v9AVSf4Pt5yvNLuRr7zUkCepDgdJZf4m/C/g56XGoqThFVLTmToz8C/j7YL6APA0XlOUOA6TmJaiRVLPUu3vNe2M+hz3gJ/PPgUX1OyzYYtaCP4+L8He+H/RR6nzmRYb0YTrZy2/7Z6lwW0g/I/rBcs+gids+7/HhOY6WOE8T5jKf5qHOiPC9sdX2qa/MlmVQXzMAF94k6nuCmyqYkpoKiyBnDebHTTrWxb60kz0PXvUBW9MZVCYuCsaA4eMzTL29TzSAchhiv4qBzhqrCGBMCuSqnClsJIYJdBSGpqmQRm18QOto4RI6O2jbK27bN8+lvf8CjE2fHRKStDci1NiBDnSykTFNpjHmaLLRhWkDxoFKZxURKXAnKIKU6pakhPLN8IdKPq9UDi0rHdHpCR0iAsQdwDhpESN4IuFiyIBZy0WlGsVESXBnXFHhUTX0kZ8E0S6JMIwOWt63WRduuqE1E3NxxOhto2bYda1sE23Ztrnid1I2XcvsEC5WEoHTiTqeqbNuilDVzQpwkKgzrIARtDvyy9EDYtm+bQhmYJyYrCXIE3DgAMghQ3CtCQIYpDXIQYAoyIkFRdbZ9Rg7eyiImhmMQhKnRLPa3UatEYD4mnDZtp7N1am6qTZGSm1xzRbXTleZ+kRWflTKSUZVtRqPQeJJFDmQnQF4UhXES8x4UIShQ7Xf8rQzWZQg8AytkWw2RZW1tbu2WRib9ugBS5pQE5ownu7UQ2BkJM2Ie5wBCqxYdI+SUbsCbRJDTdjpbUwNQyw14c0WlNxU4mCLNR44oHEUuCDPzSNvSirPXBGLDpDafxLf5WAsOwyMVmCltHlpWJRpvbzyCN3wcgEs3nE+puQy2G85bzPZsQTecz7ac1/s6HGwkFBWjEMkrtMu7lPPA3D6C8Fhl4mettYq57OJYkTgepEYxUXEwsJgrqeKY8TiupPngpkhlvqG5YvnGxBaaG+a2Dr+g/K+hRqBy1GpyozFnFEyq8iTnjcY9xXlL9JTHKZQVn5qzWzvte8o1NZXlDI1atThCH0wsPCnz5WmZt4RPu8t+0OVWlek7sN/zGp9YXSD0TlyOeB+ICfwpbVPnb7TNlvMiNk3vBDWeHKgxH1I5wW0PoF52XRcAnz8wKkwrxZYEw+PhJqW5MTt5ITnLc6XynPOsaB/xmDACLOxBmyOe5jnUec6GvDDlW81Gm0MptabJfG4PTU9bsqrFxr6V9S3gC2U6KMlzAlPj30JNF4pBbvzBSqVLnnbcGN2FHhBD/8LI96PtX6vDyB74KvTtQah8fzyYsv21ueKJpTKAOKVSJ0klJQ8s+uSf/Pf4qFarRDPGyE2yU8TGaOuXB6Pb6gf6wKNAw06sHiusAYrbNcWJqycjdUBi8x0ffW9oVJWijfNIhr18Mn3dVOYsj0AKmgegF2RRmieVpvFtnEemCi4tllR35V+jzXgPhlgkyFjDlkv9KvhkpObUbMGjo+8teHNFJ1LbymHnI520wqklCqXRnxwMIUiXlfVk0G3gY2keaObkjAzhM4jZA+iNF2VyXsNcWXaHKZ2M1AEdgz/ifDe6B14iXhdgyOrS+AI+N94BaDnQzHZgWMlNmRs5vzSOpkZ6nXIUptFTa7roXUi0Z3SMaqLW8o4mHYTLg64723rJW/A8nmcHCYRwEZcFr1WRycDJqZSsH9attd69UUeyq0nXwcVNMl9bXcWWISUqqwRhodUuSWx855bXMWAArqk44c+/w/mxCE49vKBL9NITFKmOdyTXPI2M3AQdr5fW8fVu4rztEgBGQl9HuPA0/ReFy15mErgrkyM8qEHYiTeXvSfzlnBcgnEcGaz9oGkYwCgIV8aKOSE3Zo5Y8OFNExMT+KRQ3Xi/sObIGBw/JqUddim4b1zRK8Gb57heWc7WdbQouX18rAiNfYvSokWgG8HfxvmoaQDTMFxY1fAPPBbgwXYGcmDtbV0kddFWjh2bObCS/Rvwh/l2TMfBBfCU4XTiFQTktvHXjJlqJXjiGvxjptbotga7qAghRkxqxAFCAHPCU6tBy1eT65SmD8hS02UkiaR7SnfNYDvywdNZNpUP9grKQqASWpouSCwFAT0mtDa/NjZ9ZGetdNdVtzVYoyqNkSIJKAIOB2CFhSufs6BSNShcCnAmyQUjtR3zP2GkCDH9P9a85nmV+LlATOposXwAfm76cbRV+nZViYyp0IzkTHsGNNHBC+2WZQMK2IU0bBsnA1VlyhyC38n8tq98JPODuYIE/ZMgHcML6b1kJGCBeUzGdghjZgUGxFrYW42UdQ+4G9TPz4mGpkcijF5IrFv58AfkKUsb0F3g/BlVOXK+67M8NhoX+wAqNwDhX5PDOXXXTBZA3cFIQaUUS7znwho/aW2jNt+mWZVxrXWNzRF74Zyvi3pG5bGR0gfZRWKuGHjeDoA8t7Xp3bvOimEDHj/GK0qYacoLZcrA24xU7rrt4jmWmD0aI9UXdMgVNbyqF9StY+mCGHLkhmHozyiMtuC3HFcH+b4p7zLRAtItcqlVvsTPZWkKyzUznSlghD7h2tSaf4zzLdd+34O2T3ugSCk2PY/Cz+KMvS6eBEyBZPA1dJOc96lxxNJoMNpHMcHe6nkw4MAS3nw76m0RodpYeP+M8olSCTJj7vJEGllnMmCEg7+f0PMtV67mmWwfcjs3lU7gc4Vca6TCCuQy0fJfEhnl2DVYhmn9DPKhNOWqt+CLY86fmN4RlVQ+oE6AmWlGOTIeVBxiXsX1Ey0kQPoT4CPaap07hhsgyFPbefNFENWR13ssoY7nGFsKYkrAunaTUoLoteQ6xkaoUez1vTefqOvL7eDpFvzzQb7bmwsCTSKIWyPVbV32sQLa+JO+XnPq6D8CSG3u3H4IfJRlhSyzIq2zsi6zsjTetR3RLAbTYBUu9KBeGp8n8pVXrfFXZUCjhVxy0eU9GRRRiZ0o3VIJN/p955t082xZPtgrRC6zwNRl9GHDI+RpUfYvAGICWayiv9pYx+FDDdbdtqRdm5puPxmppamDv3b/8oyxx4RXf6W5J0WJ0LCFqfNWVZLNd7G5uX9SVRo/o38qucOa3AmoTlLNNY/MA3WihXsPf340Umu3RB1HLCRcAV89Ya7pOGL4KmUM8FsjtRXxejtUdwTC9qQIN12CJTc1Amn8P4aiArhRT4zO0aCvS36PnpThPNTwWRl7nvyNk1YOOqj8jKiSGd+yU15cHXNeHg/kpkfpkfPCtw/GobZlOKxmXporjPqkaRVp8D04b+SZdJXxoyrzSUhFoPnuqvGzs+cqqBPTLNamnWyp3s5S7ryEbpZrC9grBpJTbSWqaAiiwOf1c4HDFWB+UDVDWhJb5jYj1fZGN5yc+5/pDvegTO9sdQ3dzt6j/s0VXsxwaieZS0cGoC/EOq4jI0ToeVEWAKemq+n2H9M2Z8Ffs3hgp9S3A+nhqWk1gVviAhShIkjDhuVhLrrxGmP6QBwGn9DzZ+ga8N12YLzdDhCeHLUWKi+Bj6zHlNEwHyDWkSuALpFbRiof7tCT+vxg4YnxRW6dnzmZtIt0nZZDZpQLCKQztmkaA8qJUyseGtXphu4HfZszVAymlS5Pr0jYTVhC03CfpzJx/G+naeT2V4Sozg6oXnPF/wlGTGewBcM6Kep2IY2Lum0khZNqbRrsbV6lVZXpe2vEhr2q9NROQtzdEPbbOaRxuM+p86apHGW8SO4tC42MsWUJR5PUJXfqSb23aAbujBSa/c4d5ObtuM44JxX7OklK0CzWpWmhEvhYgaTTntNKvULoDkbKjlW+B37Dedf2qHeEdo/gxIMbjVQVPdgyOWy5sVJovWDC8XTHU16TssyuNVLermVJZQT5TXs7an2vgRMsAl7OW+p+tV20lOkRycQ6XTHVtI3AUwhE6cfWCXcY//ecK8YZjDNThFwxeuCpXQObum3ZZSoKUhyxKNjPuvETEyDmVBOIEutKx8tcCbkqLHhk7Cqo6IK/Alnqxrtm3AZ9ejLxeCiS7xlfnlvrIpBRNqbPIVgWJGmJKtNI62Zpej6ACOOWX2mkPr8C9fCKkO9/fXOiAziR4MvethdeJIx5IFRlQJ86hTCKyfJvt7jSSN0Gvmnma1BWdjbnDZluQ8jssJowvWAPRDrrYPm6Vv6T6YRyNhhVlbDQD4+l8avBF3ruUfDiFOVrzvWLyHkg+biopXSKqB00/6NckDTho68N+OuGPm4AX7CD29EznBuNFAp0DB7GJpFhtU5U1bmv/cCbNV/zRBsjdc2c1IcWDR7Q1GD7KDhctZRmZ1rraKS63n19QqMdJrq2JdFTl6zKjvDaK8iVc1Ltpx8WbwuE9LFHJutzD3Gck0JQ4Ri9qqJdtFUwQD6kiuc0Mf36XKqrBloLFKMk0TEDlIFpJsl00CgYF42ismd1OB6y3NNRPp1N9YkVPICvUgpPrkykiemGLXlnqeogrKxrV9mOWQc7Mn521aM5s/y8zBeh98mlzyemnDzkgwaw02tCP1qv/3mxid/2mN+ht9Kx6cfeuDb5Cj2P90PUH6Rj8F5MT2d8kq4zUifk4J0r5rRf5Hwj592rOP/JpeNz8C7jjrOZMw5Od8KC9TDA5HL/LFgMw/Dw+QYrPq3qd+DDmMVzt+4ME6yR6t6pk0l5jT8fRP0ntY3F2LS1JsfjBGfAD28GCN8Su3JOKubbvnW1fnhYs4vPF8Wmo6wIsyNqsXOwxgAFw0nZiK2RIvGprNml17kH859vnh15z71PEGPkdNaZHqRxgtnqnVo5Y7q7caA1CNB7NqVtT62Rfe+Ki5shDIV21fFXrLH8pV/6pV/6pV/6pV/6pV/6pV/6pV/6pV/6pf978u8YveDb6XKYkP84tfeOOnNvYkGMnDNDyFydGQ127P+bBlLvQgEoe3AuaMpZmcd2TsL/4fByjQNA2Q6fDp0kcB2AH0bfWJaXLqAMIWanIca/8SNGMUNKTQfH2Xbvo50N+kn0I3ZQhqPY2I3qYIjslAwAhZ1v4FkUjZu+ST1l+8O2nLOZc/xB9FMYldTdg4cb8PUIvuz7cbu92oCPINiDn6btfgz9NGHWVhN4u8seQN/OBu0473kj51UxZftwW86AV9O83c+gbya+t50BT2MHQ4adgGiMdYexUtjBnGhOuDkwKawr80cCBzNoyhmZZ48/h36Sd9DyCF4Ar8+D17j7MfQT9qiDsjsvNlFUnxUbzYOn8mfQOxvsXJDqfINt2/MNliklVz/C+2CDffWQZt114HUQDGL9/eibLd8XbUbya8GX2JFi+d3om628B906C5wL4MPwgtjAQrcL/t2832CHvmasA+UF8E1zAfwCqHils+FbW+1GZuBzmjyFGOlrGyx/VLn6ty63rfY7PORtW00jUOlXotC14BPZOUQ1gJHvQr9rq5CEQC1tFLlrG2zd2V/QA7RafA/6bVuFGrLQRg8A5dViUxmuN5oa4VerSe5vi3TwLm2wV/bmATOfch3CuYU9BB+12Ra8zY52FhZb96B+bICPBPYA774B/Vbe/xp/tkz7DERLNfo2A4RPHMJBLSHkjxCuTQLy1XK5Gg/WENqcpRqmbNv10gH+swjTWucCEL7x0r4Q/c6uNqTNhCdhkvlxbWRe5G1ro/fllWxbxtoWq6hteZCVAW/bSOG2RbptZZVPB7ldhldg86N5BVAKkgYtvhj9VkfKotCqlICmYAWGbYPFc5mfHLNNsL5DsXG2jhl+jXRUC1CkDn1Q4vFLJWdrV9dtkMc6fGWqaB6i6pKRutxg27irJXr+x+RQlSF7+EL0O74b6a3XrmSgJK9+kV6tbTqaeSruQEZ6h6adYk9fhn4j7xAKA8d7AGXGeA9KrK52iYmW5it4CqQtHop1/+eL5H6DfWjjbHgcKAOizmyoOuBfcswuGilmMXoJ4NIPu1Ui16iAX4J+IzNDjm0Prm0pyATwlqDpaw9e55jxXmZ1Y7L8PM2kKZEx7Q9fgB5vsYO0Dez66r7KZdwOiyUVl9wD95JLTMoOwkRwTpWOAhvhwvf94e5yv/VnWgeHkUlgKbMnbhoaepDw6gY7OJzpPgryRLolCgHDAC2ie3sK27b6V2acspp6NgYIzZIAlMBz5LUy7xpZCSOZPNlA/qmjpUILwNV9JWdrV4viGcg0EhIVjMq8Dn3MS5jG3Qnf5nC4b2ukDkYP2KJJHB03Nk6X+oMewGPNo9xBlNwR/Va/L/EgK+6TARsXIJ92cOkXDWwHXJRZrVidlQRnteZ1zVRd1twO4nBzYLJqxusME1POZGWlsHoeRMnS1tLougkDVEM/WCLt5/BukrP1Iy0r8447LQhZboRn3FbQPC0exhEzkaYVS1NKzIcmacpVSlPOGeN2T7Hi01lGqPmoTDkLHj6t1AizkQPJXXMj9QjtCCa+l7XattWO89zGR17IUtHCkeWYEfOA2J6UsHsV4zD0uzocD1IV+iEXhsXcHCgahoiFYd35YRiz0PetSxyQslrZldqBoFJStYgHNx+WK7IItjrntmin05aKCMYAEJHxyJjU2o4XZaS2QSYJHaqEnHDM6jeOmXPsmLEEcqKJrrFxcBZDaMobYVcBsD9o06+9bb9PPGHvFsp4NAlaqLVW+M/LvxJ2mUwSJ1EPr6Q/Nz5v9PyZ8Xk7rUMGuGDdA6NsoRVcLKtOLReD+b8wxEfe3/bWhqVjQxswxrQNPKrtv+lIj9/2BOp8KFEQxHEQBMj+mYN4PAg435/ZZtsDJGFTUTyRg0+RnURxljeBd96fi8xLWSgbNfYEUXr6vLmgYO/P0ea3vUMHvx9fmvbn9+bX2fm85t2NcJ78yHslztMSxzyO9Ww6NeazwJ+x4rGjkTaysKFAzRNdN0toNU/E3DmYpj2qV8fmxvg2sQnGNlvPN6LT+e47OxafhfOZzIOAvFU1SxTzTT3U1ivn+3nwnM08G298W4NF4/9sDl7M9ZfVLOUh+LlleQ/8fC+cMxdwq2zQrapyqqA8C16/AV8dgp/tVKrnv0TYetM5+GDOZnUn8BBCouCeDhKKQPjXfZ2fqfbHg7IDNVuq5hf+AcvjeslRvfAO4HUU4c5vtxSxWcIfUBQFIYtmZ8QuEbVV1e5TdJjVom29SM3P6FktnROZIreDj/exy0d602DL8w02ne+RvKLB3gN8fRF8Fs73XR9qmzneA/BjLK0L4Ov7gCcYq2H2lgXSzRLQ5FbuPHvB94mAkGCfw5fzC0GFMYGzM1U1SwzK5N4HPJsBMt2LWcL2Nyp3PT/D9om4LOPZuyX4MfiDqrQ+rOUu4G8Rm26+4/hTYnMnmUdHDVZ8osF+xsJ+jZFqGqnAPi6Qw/bRgoCmJjfEszNdOQsmVFWzgEJZN6sF23qpnp2JZ69hAEo2zZcYqWNj8p82UmEoun0czpDxWUKZ/ioO0ewMTGexcAmZBcVN4bwWW28wi5sbaj1LVCIM72SkLjfY+poG+3VGqthtuQ9GVUkOlNxcpdm1NZULZwrRrrTZqEbmcJXvQw19j7aZhQQyVytK9SzYC1Wzd9LRjlNK3I7tTlG4eZkdFcQJpHQYCfBGd8NjPa/m9o6QeTa/Vs/PHNXJSGk1tx+zx+AI4VjO7w0TJtODCRgyxs1YWIzRdAZr8sZInasXK30t+NkSho8ZKTnrpm9kfupdq7Ej4E2i8y1iU8xiM53oSdGDntRopNI34P2p3y6mTnbbvAH/npHKrjRSR+CZ50m+j+nsBWiWYMLr0xAXuzCsXidtYNd6Ct3adTYiaz8m+xLOa7H1inm9aF4vST2PXQPenSm7yUiN09hbepon7HS2MVIzwzQaqcVwaKQeRiM1v/DLjNRMbRvBZH2fbjgUjjyLDznvUjfYcN7k95bzfTEW7V1Sub09aiNzUqp+qsJeGAPmbjgf7jkf7jhPXcv590cPajsQ50zh1hHIYmegDiikh8zZweiTUtajVggyDxVh0BnvPWgj5OfmokUVuJhLMeoIZNvDalxRSc1vrgPnUQVx4yK31laDPEaRAOnk4Usj73G1MFWlQJSeXZcJnQKgNrI2A6/rPnaKYHAC1KQWXyDsx5kXVLqz8Suhdw00/pCFlbNWMjbYbQPeepWjvrlC28xudSno57zm2L6kbyL01sKSuYVlk4Wd6flOW85PiUCpic8MTdb4SM/zueZXc6VfHev59tLgGUp2h660/28B7wQbS7UBj+31nwN/bGFpAs4TTHYjqlZVzt4s8xEjdSw2Gxu1Gz0YkzcZKZ5ciPCcJDtDcwT+uCd1YujjrJGCU+ym6CNG6g34AyP1mJyfoPJYNwc/f7cPc11a7aPMukjPEtwxuWFQ789AabPdcizEmP30izFHwnkttl5nFr3WZWyWMKrSPTBS8XBhOL+ZDQ/h/RsHPtiTOjZSEHZJ18EB4wF2nX1f1s09qUsq35tZJrS/aNOHJef6sHzsw4p8d2rXh23y1vO6rnfr1usteWU3HYwJZ+Me7M8YI7VPvHUPLhlbb6b+3Xg3zm87I0FA+GxaAM5nD3QXBJ07sNnkAgm2eTpWJN+35dscsyveYo/G53WgbdL5A9wYqdkZMpfN80Mfd3WJ+emAdO90RjYjZvMukpqNmO2M1GQT1A2dEfRwAbxdXnoW/EEHTs3HFDt1DH7g58Dz4Rj8J7qBA+tP4RspT07r0VtHie8lNn7ycj4EqPBOR6m8cXz+bkMfMrzomZ2mjw06sfmgE90nIimjS4NO8flBJ3yfQaePGKn5mf/UcB8CdqB1H9sWz4LeAk2BHWidnamyfRxcO9C6T2XdvBZbNdWzM3E8S9gXDN9pKvPCEPdt87BfPsT9RtscG6mrtA39njkpRVO+3L+2MK3gLDGQNFVuNzuz5vv3GwpCxD7F17NiHTBXkmF+Zl7LUqVU3WNOCiGmZ3vP9XECuov5mVlcVKbUPDW/cAG6E1Ud1PLTc1Lf5Nucof/rhRPxbRb21iUrn4xNfUTc981/B+5fnuBrPksQZHJrtj8TLsTsRQuLxf7Yp4twn2CRqReRWVV8Xi90xhu/fbfNZ4jkRV4UeT5/Z8JxIs/b2fKx+XEuZX4mq83bd+st8jMxgz9IQr37WqauiDEKTpLDuXM6B+GgvuShjxSS29aYkYkNF4m5+bmIE2cDlYj83cZoo+zf1mCtHPpc2xe+ja+Csy8YgJ3xoarKfKmOVIQoX6SOoMNABX7Rgi47KtQTFXRlN7CvzMGTmrL1C96US0VjrjSXV8S+pqCz75jrKntQjV+ELKkQdHET+Omna5X64bLAVPq69EE5/AE0bcpV0ibxw8tmRetuCTqyG9itctXlRlGd3MDOXl5YwmGiCsqQSqDIBi7w8Cr+IIGTSVxv0zb1FCaFPdSyWnKjwwVfZPZ1zEthlJmbiPVut86p3feuewH8Qr0wFbigjLlWxlVN7aZkrrOuAPWmqd347oByg76yb4MrzBMNQYG8MvHHtb4+C1R1KWjDhbgHTMGSjbqwLRkL44e8SSh/KGppvPkJO701GvcWfdKCEGlcpH2pigzo0RZFiZLsWvDE0ck4rNggKktjxUOqx/dYMn4n7Hv0/3AncJyhVVo4YuHbsRoXPq287MqgDYzYzZwWpl8gIZj3nND0QSQx3/Bd3CMK+ha9SpeNpCgt40gCmWPFCgeU5NrdOprhte84Ik1TnMl8UepQ1MaRFxu+4/tEcN9Jjhc/tr5sAbJvXaWZBE4OLu6Tugg+y1uQu40aY++joqUqX7X1i7oj3+foeevlkQFKc6qgXj8EbMFEeu2uzCFPlrpED+KliyVvAHWA5O395P0IveYAZRaozFPfccFCxpJd2lI633bxNuKE6tY6CUPqcWlvEJLCC++lZ06ijzRqI5JL2+4KC6wOL+wN9P0L4MdJAJPvirqVMAeEs/aebfUtekXDv8bh6QCN/j4BO+ukrt1e91RY9K9lUjThP7lOuihVd22rb9Czl4AbszuAXHrM8SmQy6sjTgyARR4ROQNUgCZ8wtWX8H2OnrGic56xXAWpgJkQ14aIYSRULVQ8VyrtuFKP5VfI+xF6nUgpjT13epSDVy/hFzh/McrKo8Cdl0uHZ4WCTga/EvsevUGHZGkeNikdD7fwrIW96FVqdwkELhiodY5imvMvk5kD9CwR0G3ruNZBICHuzvs2/EI0Lc1VBFXCIpSCP97z1+iZU+hXhpVB2BptscbNtdG0sjBJQV9L091i6t529RL6RV7HtBY98FbBtY7ZAMehm5IXPb+/Xb2AXnP2EAJlkEVX70QuTDn/sQDs9W7++0fR/7EzLahs9dV7wIl5IJDbPTvfITMH6JmS3ssfaB7B1RvYIX9Yr4wX/NV65hT6pHh6aqsWXRCbKLoA/qF4jlhS8e+SmQP0GscSMXBJ5i95lawCQlZl9j1t9S163UGH1FeHyxBd8NB9N/Y9+leZD/Ra8DGkDf++tjpDPy2aYiueXa0qMyqXP4F9j/5JDRe1TXZe5hP2R327zByg12iMsuI1IHBA48G2ATb0baZAA7jMc8nNgd1j6QSgaaEpZw88GzqglN+rZ06g5wwtzXkAAADiSURBVKNjdkXQBv1NPsFF9Fob8A4WkAnsEC2EroRQSmDBldaKmwOTGs9qYsqxzpQTNnTAdP03y/sR+vOO2UV/Hv5IW93ThD4LT0RZGYe4j6OsRHPw0/D1j8jMRCP60gWiLgpCiqJ+EkXR8aIwtr8uBiNDbDAHD2zKFk/bcmIzfP2D2Cf0ZdjSyPdDu1xm/Au3ibAowsMzm0QkQi/+aewj+szHn46CTgsbXunH5H1LWaqcsktPkmRMns6BUg4y+GnsYL/W9QQVxaXcn0b+Dr37KtX/Mv1fv+3iPy8av/RL/zf0P4d5NNwTdN1PAAAAAElFTkSuQmCC"/>
          <p:cNvSpPr>
            <a:spLocks noChangeAspect="1" noChangeArrowheads="1"/>
          </p:cNvSpPr>
          <p:nvPr/>
        </p:nvSpPr>
        <p:spPr bwMode="auto">
          <a:xfrm>
            <a:off x="101600"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Rectangle 1"/>
          <p:cNvSpPr/>
          <p:nvPr/>
        </p:nvSpPr>
        <p:spPr>
          <a:xfrm>
            <a:off x="323528" y="1052736"/>
            <a:ext cx="8280920" cy="3970318"/>
          </a:xfrm>
          <a:prstGeom prst="rect">
            <a:avLst/>
          </a:prstGeom>
        </p:spPr>
        <p:txBody>
          <a:bodyPr wrap="square">
            <a:spAutoFit/>
          </a:bodyPr>
          <a:lstStyle/>
          <a:p>
            <a:r>
              <a:rPr lang="en-GB" b="1" dirty="0" smtClean="0">
                <a:solidFill>
                  <a:srgbClr val="0070C0"/>
                </a:solidFill>
              </a:rPr>
              <a:t>5. </a:t>
            </a:r>
            <a:r>
              <a:rPr lang="en-GB" b="1" dirty="0">
                <a:solidFill>
                  <a:srgbClr val="0070C0"/>
                </a:solidFill>
              </a:rPr>
              <a:t>Pre-oxidation &amp; Primary Disinfection</a:t>
            </a:r>
            <a:r>
              <a:rPr lang="en-GB" dirty="0"/>
              <a:t/>
            </a:r>
            <a:br>
              <a:rPr lang="en-GB" dirty="0"/>
            </a:br>
            <a:r>
              <a:rPr lang="en-GB" b="1" dirty="0">
                <a:solidFill>
                  <a:srgbClr val="0070C0"/>
                </a:solidFill>
              </a:rPr>
              <a:t>Disinfectants or other oxidants are added to disinfect or control tastes and odours</a:t>
            </a:r>
            <a:r>
              <a:rPr lang="en-GB" dirty="0"/>
              <a:t>. The specific processes used are determined by the chemical and biological raw water characteristics</a:t>
            </a:r>
            <a:r>
              <a:rPr lang="en-GB" dirty="0" smtClean="0"/>
              <a:t>.</a:t>
            </a:r>
          </a:p>
          <a:p>
            <a:endParaRPr lang="en-GB" dirty="0"/>
          </a:p>
          <a:p>
            <a:r>
              <a:rPr lang="en-GB" b="1" dirty="0" smtClean="0">
                <a:solidFill>
                  <a:srgbClr val="0070C0"/>
                </a:solidFill>
              </a:rPr>
              <a:t>6. </a:t>
            </a:r>
            <a:r>
              <a:rPr lang="en-GB" b="1" dirty="0">
                <a:solidFill>
                  <a:srgbClr val="0070C0"/>
                </a:solidFill>
              </a:rPr>
              <a:t>Coagulation</a:t>
            </a:r>
            <a:r>
              <a:rPr lang="en-GB" dirty="0"/>
              <a:t/>
            </a:r>
            <a:br>
              <a:rPr lang="en-GB" dirty="0"/>
            </a:br>
            <a:r>
              <a:rPr lang="en-GB" b="1" dirty="0" smtClean="0">
                <a:solidFill>
                  <a:srgbClr val="0070C0"/>
                </a:solidFill>
              </a:rPr>
              <a:t>Coagulants rapidly </a:t>
            </a:r>
            <a:r>
              <a:rPr lang="en-GB" b="1" dirty="0">
                <a:solidFill>
                  <a:srgbClr val="0070C0"/>
                </a:solidFill>
              </a:rPr>
              <a:t>add electrochemical charges that attract the small particles in water to clump together as a “floc”.</a:t>
            </a:r>
            <a:r>
              <a:rPr lang="en-GB" dirty="0"/>
              <a:t> This initial charge neutralization process </a:t>
            </a:r>
            <a:r>
              <a:rPr lang="en-GB" b="1" dirty="0">
                <a:solidFill>
                  <a:srgbClr val="0070C0"/>
                </a:solidFill>
              </a:rPr>
              <a:t>allows </a:t>
            </a:r>
            <a:r>
              <a:rPr lang="en-GB" dirty="0"/>
              <a:t>the formed </a:t>
            </a:r>
            <a:r>
              <a:rPr lang="en-GB" b="1" dirty="0">
                <a:solidFill>
                  <a:srgbClr val="0070C0"/>
                </a:solidFill>
              </a:rPr>
              <a:t>floc to agglomerate but remain suspended</a:t>
            </a:r>
            <a:r>
              <a:rPr lang="en-GB" b="1" dirty="0" smtClean="0">
                <a:solidFill>
                  <a:srgbClr val="0070C0"/>
                </a:solidFill>
              </a:rPr>
              <a:t>.</a:t>
            </a:r>
          </a:p>
          <a:p>
            <a:endParaRPr lang="en-GB" dirty="0"/>
          </a:p>
          <a:p>
            <a:r>
              <a:rPr lang="en-GB" b="1" dirty="0" smtClean="0">
                <a:solidFill>
                  <a:srgbClr val="0070C0"/>
                </a:solidFill>
              </a:rPr>
              <a:t>7. </a:t>
            </a:r>
            <a:r>
              <a:rPr lang="en-GB" b="1" dirty="0">
                <a:solidFill>
                  <a:srgbClr val="0070C0"/>
                </a:solidFill>
              </a:rPr>
              <a:t>Flocculation</a:t>
            </a:r>
            <a:r>
              <a:rPr lang="en-GB" dirty="0"/>
              <a:t/>
            </a:r>
            <a:br>
              <a:rPr lang="en-GB" dirty="0"/>
            </a:br>
            <a:r>
              <a:rPr lang="en-GB" b="1" dirty="0">
                <a:solidFill>
                  <a:srgbClr val="0070C0"/>
                </a:solidFill>
              </a:rPr>
              <a:t>By slower mixing, turbulence causes the flocculated water to form larger floc particles that become cohesive and increase in mass. </a:t>
            </a:r>
            <a:r>
              <a:rPr lang="en-GB" dirty="0"/>
              <a:t>This visible floc is </a:t>
            </a:r>
            <a:r>
              <a:rPr lang="en-GB" b="1" dirty="0">
                <a:solidFill>
                  <a:srgbClr val="0070C0"/>
                </a:solidFill>
              </a:rPr>
              <a:t>kept in suspension until large enough to settle under the influence of gravity.</a:t>
            </a:r>
          </a:p>
        </p:txBody>
      </p:sp>
      <p:sp>
        <p:nvSpPr>
          <p:cNvPr id="3" name="Rectangle 2"/>
          <p:cNvSpPr/>
          <p:nvPr/>
        </p:nvSpPr>
        <p:spPr>
          <a:xfrm>
            <a:off x="395536" y="332656"/>
            <a:ext cx="5825313" cy="584775"/>
          </a:xfrm>
          <a:prstGeom prst="rect">
            <a:avLst/>
          </a:prstGeom>
        </p:spPr>
        <p:txBody>
          <a:bodyPr wrap="none">
            <a:spAutoFit/>
          </a:bodyPr>
          <a:lstStyle/>
          <a:p>
            <a:r>
              <a:rPr lang="en-GB" sz="3200" b="1" dirty="0">
                <a:solidFill>
                  <a:srgbClr val="0070C0"/>
                </a:solidFill>
              </a:rPr>
              <a:t>Water Treatment </a:t>
            </a:r>
            <a:r>
              <a:rPr lang="en-GB" sz="3200" b="1" dirty="0" smtClean="0">
                <a:solidFill>
                  <a:srgbClr val="0070C0"/>
                </a:solidFill>
              </a:rPr>
              <a:t>System </a:t>
            </a:r>
            <a:r>
              <a:rPr lang="en-GB" sz="3200" b="1" dirty="0">
                <a:solidFill>
                  <a:srgbClr val="0070C0"/>
                </a:solidFill>
              </a:rPr>
              <a:t>(</a:t>
            </a:r>
            <a:r>
              <a:rPr lang="en-GB" sz="3200" b="1" dirty="0" smtClean="0">
                <a:solidFill>
                  <a:srgbClr val="0070C0"/>
                </a:solidFill>
              </a:rPr>
              <a:t>contd.)</a:t>
            </a:r>
            <a:endParaRPr lang="en-GB" sz="3200" b="1" dirty="0">
              <a:solidFill>
                <a:srgbClr val="0070C0"/>
              </a:solidFill>
            </a:endParaRPr>
          </a:p>
        </p:txBody>
      </p:sp>
    </p:spTree>
    <p:extLst>
      <p:ext uri="{BB962C8B-B14F-4D97-AF65-F5344CB8AC3E}">
        <p14:creationId xmlns:p14="http://schemas.microsoft.com/office/powerpoint/2010/main" val="346609378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Rectangle 1"/>
          <p:cNvSpPr/>
          <p:nvPr/>
        </p:nvSpPr>
        <p:spPr>
          <a:xfrm>
            <a:off x="305077" y="764703"/>
            <a:ext cx="8587403" cy="4247317"/>
          </a:xfrm>
          <a:prstGeom prst="rect">
            <a:avLst/>
          </a:prstGeom>
        </p:spPr>
        <p:txBody>
          <a:bodyPr wrap="square">
            <a:spAutoFit/>
          </a:bodyPr>
          <a:lstStyle/>
          <a:p>
            <a:r>
              <a:rPr lang="en-GB" b="1" dirty="0" smtClean="0">
                <a:solidFill>
                  <a:srgbClr val="0070C0"/>
                </a:solidFill>
              </a:rPr>
              <a:t>8. </a:t>
            </a:r>
            <a:r>
              <a:rPr lang="en-GB" b="1" dirty="0">
                <a:solidFill>
                  <a:srgbClr val="0070C0"/>
                </a:solidFill>
              </a:rPr>
              <a:t>Sedimentation </a:t>
            </a:r>
            <a:r>
              <a:rPr lang="en-GB" dirty="0"/>
              <a:t/>
            </a:r>
            <a:br>
              <a:rPr lang="en-GB" dirty="0"/>
            </a:br>
            <a:r>
              <a:rPr lang="en-GB" dirty="0"/>
              <a:t>Flocculated water is applied to large volume tanks where the flow speed slows down and the </a:t>
            </a:r>
            <a:r>
              <a:rPr lang="en-GB" b="1" dirty="0">
                <a:solidFill>
                  <a:srgbClr val="0070C0"/>
                </a:solidFill>
              </a:rPr>
              <a:t>dense floc settles</a:t>
            </a:r>
            <a:r>
              <a:rPr lang="en-GB" dirty="0"/>
              <a:t>. </a:t>
            </a:r>
            <a:r>
              <a:rPr lang="en-GB" b="1" dirty="0">
                <a:solidFill>
                  <a:srgbClr val="0070C0"/>
                </a:solidFill>
              </a:rPr>
              <a:t>Settled floc is removed and treated as a waste product </a:t>
            </a:r>
            <a:r>
              <a:rPr lang="en-GB" dirty="0"/>
              <a:t>that is </a:t>
            </a:r>
            <a:r>
              <a:rPr lang="en-GB" b="1" dirty="0">
                <a:solidFill>
                  <a:srgbClr val="0070C0"/>
                </a:solidFill>
              </a:rPr>
              <a:t>discharged to the sewer system</a:t>
            </a:r>
            <a:r>
              <a:rPr lang="en-GB" b="1" dirty="0" smtClean="0">
                <a:solidFill>
                  <a:srgbClr val="0070C0"/>
                </a:solidFill>
              </a:rPr>
              <a:t>.</a:t>
            </a:r>
          </a:p>
          <a:p>
            <a:endParaRPr lang="en-GB" dirty="0"/>
          </a:p>
          <a:p>
            <a:r>
              <a:rPr lang="en-GB" b="1" dirty="0" smtClean="0">
                <a:solidFill>
                  <a:srgbClr val="0070C0"/>
                </a:solidFill>
              </a:rPr>
              <a:t>9. </a:t>
            </a:r>
            <a:r>
              <a:rPr lang="en-GB" b="1" dirty="0">
                <a:solidFill>
                  <a:srgbClr val="0070C0"/>
                </a:solidFill>
              </a:rPr>
              <a:t>Media Gravity Filtration</a:t>
            </a:r>
            <a:r>
              <a:rPr lang="en-GB" dirty="0"/>
              <a:t/>
            </a:r>
            <a:br>
              <a:rPr lang="en-GB" dirty="0"/>
            </a:br>
            <a:r>
              <a:rPr lang="en-GB" dirty="0"/>
              <a:t>Relatively </a:t>
            </a:r>
            <a:r>
              <a:rPr lang="en-GB" b="1" dirty="0">
                <a:solidFill>
                  <a:srgbClr val="0070C0"/>
                </a:solidFill>
              </a:rPr>
              <a:t>floc free, settled water flows through a media filter by gravity</a:t>
            </a:r>
            <a:r>
              <a:rPr lang="en-GB" dirty="0"/>
              <a:t>. Filter </a:t>
            </a:r>
            <a:r>
              <a:rPr lang="en-GB" b="1" dirty="0">
                <a:solidFill>
                  <a:srgbClr val="0070C0"/>
                </a:solidFill>
              </a:rPr>
              <a:t>media are made from layers of anthracite or granular activated carbon and sand</a:t>
            </a:r>
            <a:r>
              <a:rPr lang="en-GB" dirty="0"/>
              <a:t>. Gravel or synthetic materials support the media. </a:t>
            </a:r>
            <a:r>
              <a:rPr lang="en-GB" b="1" dirty="0">
                <a:solidFill>
                  <a:srgbClr val="0070C0"/>
                </a:solidFill>
              </a:rPr>
              <a:t>Physical straining removes the remaining floc. Filters are periodically backwashed to clean off accumulated floc</a:t>
            </a:r>
            <a:r>
              <a:rPr lang="en-GB" dirty="0"/>
              <a:t> and other trapped impurities</a:t>
            </a:r>
            <a:r>
              <a:rPr lang="en-GB" dirty="0" smtClean="0"/>
              <a:t>.</a:t>
            </a:r>
          </a:p>
          <a:p>
            <a:endParaRPr lang="en-GB" dirty="0"/>
          </a:p>
          <a:p>
            <a:r>
              <a:rPr lang="en-GB" b="1" dirty="0" smtClean="0">
                <a:solidFill>
                  <a:srgbClr val="0070C0"/>
                </a:solidFill>
              </a:rPr>
              <a:t>10. </a:t>
            </a:r>
            <a:r>
              <a:rPr lang="en-GB" b="1" dirty="0">
                <a:solidFill>
                  <a:srgbClr val="0070C0"/>
                </a:solidFill>
              </a:rPr>
              <a:t>Clear Well</a:t>
            </a:r>
            <a:r>
              <a:rPr lang="en-GB" dirty="0"/>
              <a:t/>
            </a:r>
            <a:br>
              <a:rPr lang="en-GB" dirty="0"/>
            </a:br>
            <a:r>
              <a:rPr lang="en-GB" dirty="0"/>
              <a:t>Filtered water in the </a:t>
            </a:r>
            <a:r>
              <a:rPr lang="en-GB" b="1" dirty="0">
                <a:solidFill>
                  <a:srgbClr val="0070C0"/>
                </a:solidFill>
              </a:rPr>
              <a:t>clear well is used to backwash filters </a:t>
            </a:r>
            <a:r>
              <a:rPr lang="en-GB" dirty="0"/>
              <a:t>and kept in storage to </a:t>
            </a:r>
            <a:r>
              <a:rPr lang="en-GB" b="1" dirty="0">
                <a:solidFill>
                  <a:srgbClr val="0070C0"/>
                </a:solidFill>
              </a:rPr>
              <a:t>ensure that disinfectants are in contact with the water long enough to inactivate disease causing organisms.</a:t>
            </a:r>
          </a:p>
        </p:txBody>
      </p:sp>
      <p:sp>
        <p:nvSpPr>
          <p:cNvPr id="3" name="Rectangle 2"/>
          <p:cNvSpPr/>
          <p:nvPr/>
        </p:nvSpPr>
        <p:spPr>
          <a:xfrm>
            <a:off x="305077" y="5157192"/>
            <a:ext cx="8587403" cy="1200329"/>
          </a:xfrm>
          <a:prstGeom prst="rect">
            <a:avLst/>
          </a:prstGeom>
        </p:spPr>
        <p:txBody>
          <a:bodyPr wrap="square">
            <a:spAutoFit/>
          </a:bodyPr>
          <a:lstStyle/>
          <a:p>
            <a:r>
              <a:rPr lang="en-GB" b="1" dirty="0" smtClean="0">
                <a:solidFill>
                  <a:srgbClr val="0070C0"/>
                </a:solidFill>
              </a:rPr>
              <a:t>11. </a:t>
            </a:r>
            <a:r>
              <a:rPr lang="en-GB" b="1" dirty="0">
                <a:solidFill>
                  <a:srgbClr val="0070C0"/>
                </a:solidFill>
              </a:rPr>
              <a:t>Secondary Disinfection</a:t>
            </a:r>
            <a:r>
              <a:rPr lang="en-GB" dirty="0"/>
              <a:t/>
            </a:r>
            <a:br>
              <a:rPr lang="en-GB" dirty="0"/>
            </a:br>
            <a:r>
              <a:rPr lang="en-GB" b="1" dirty="0">
                <a:solidFill>
                  <a:srgbClr val="0070C0"/>
                </a:solidFill>
              </a:rPr>
              <a:t>Supplemental chlorine is added to maintain disinfection concentrations </a:t>
            </a:r>
            <a:r>
              <a:rPr lang="en-GB" dirty="0"/>
              <a:t>while the water is pumped through the distribution system. The purpose is to ensure minimum residual disinfectant levels at the farthest points of the system</a:t>
            </a:r>
            <a:r>
              <a:rPr lang="en-GB" dirty="0" smtClean="0"/>
              <a:t>.</a:t>
            </a:r>
            <a:endParaRPr lang="en-GB" dirty="0"/>
          </a:p>
        </p:txBody>
      </p:sp>
      <p:sp>
        <p:nvSpPr>
          <p:cNvPr id="4" name="Rectangle 3"/>
          <p:cNvSpPr/>
          <p:nvPr/>
        </p:nvSpPr>
        <p:spPr>
          <a:xfrm>
            <a:off x="305078" y="179929"/>
            <a:ext cx="5825313" cy="584775"/>
          </a:xfrm>
          <a:prstGeom prst="rect">
            <a:avLst/>
          </a:prstGeom>
        </p:spPr>
        <p:txBody>
          <a:bodyPr wrap="none">
            <a:spAutoFit/>
          </a:bodyPr>
          <a:lstStyle/>
          <a:p>
            <a:r>
              <a:rPr lang="en-GB" sz="3200" b="1" dirty="0">
                <a:solidFill>
                  <a:srgbClr val="0070C0"/>
                </a:solidFill>
              </a:rPr>
              <a:t>Water Treatment </a:t>
            </a:r>
            <a:r>
              <a:rPr lang="en-GB" sz="3200" b="1" dirty="0" smtClean="0">
                <a:solidFill>
                  <a:srgbClr val="0070C0"/>
                </a:solidFill>
              </a:rPr>
              <a:t>System </a:t>
            </a:r>
            <a:r>
              <a:rPr lang="en-GB" sz="3200" b="1" dirty="0">
                <a:solidFill>
                  <a:srgbClr val="0070C0"/>
                </a:solidFill>
              </a:rPr>
              <a:t>(</a:t>
            </a:r>
            <a:r>
              <a:rPr lang="en-GB" sz="3200" b="1" dirty="0" smtClean="0">
                <a:solidFill>
                  <a:srgbClr val="0070C0"/>
                </a:solidFill>
              </a:rPr>
              <a:t>contd.)</a:t>
            </a:r>
            <a:endParaRPr lang="en-GB" sz="3200" b="1" dirty="0">
              <a:solidFill>
                <a:srgbClr val="0070C0"/>
              </a:solidFill>
            </a:endParaRPr>
          </a:p>
        </p:txBody>
      </p:sp>
    </p:spTree>
    <p:extLst>
      <p:ext uri="{BB962C8B-B14F-4D97-AF65-F5344CB8AC3E}">
        <p14:creationId xmlns:p14="http://schemas.microsoft.com/office/powerpoint/2010/main" val="57887734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Rectangle 1"/>
          <p:cNvSpPr/>
          <p:nvPr/>
        </p:nvSpPr>
        <p:spPr>
          <a:xfrm>
            <a:off x="215249" y="2564904"/>
            <a:ext cx="8784976" cy="3970318"/>
          </a:xfrm>
          <a:prstGeom prst="rect">
            <a:avLst/>
          </a:prstGeom>
        </p:spPr>
        <p:txBody>
          <a:bodyPr wrap="square">
            <a:spAutoFit/>
          </a:bodyPr>
          <a:lstStyle/>
          <a:p>
            <a:r>
              <a:rPr lang="en-GB" b="1" dirty="0" smtClean="0">
                <a:solidFill>
                  <a:srgbClr val="0070C0"/>
                </a:solidFill>
              </a:rPr>
              <a:t>13. </a:t>
            </a:r>
            <a:r>
              <a:rPr lang="en-GB" b="1" dirty="0">
                <a:solidFill>
                  <a:srgbClr val="0070C0"/>
                </a:solidFill>
              </a:rPr>
              <a:t>High Lift Pump Well</a:t>
            </a:r>
            <a:r>
              <a:rPr lang="en-GB" dirty="0"/>
              <a:t/>
            </a:r>
            <a:br>
              <a:rPr lang="en-GB" dirty="0"/>
            </a:br>
            <a:r>
              <a:rPr lang="en-GB" dirty="0" smtClean="0"/>
              <a:t>Treated </a:t>
            </a:r>
            <a:r>
              <a:rPr lang="en-GB" dirty="0"/>
              <a:t>drinking water is </a:t>
            </a:r>
            <a:r>
              <a:rPr lang="en-GB" b="1" dirty="0">
                <a:solidFill>
                  <a:srgbClr val="0070C0"/>
                </a:solidFill>
              </a:rPr>
              <a:t>pumped through large pressure pumps to other pumping stations, reservoirs or points of supply within the local distribution system</a:t>
            </a:r>
            <a:r>
              <a:rPr lang="en-GB" b="1" dirty="0" smtClean="0">
                <a:solidFill>
                  <a:srgbClr val="0070C0"/>
                </a:solidFill>
              </a:rPr>
              <a:t>.</a:t>
            </a:r>
          </a:p>
          <a:p>
            <a:endParaRPr lang="en-GB" dirty="0"/>
          </a:p>
          <a:p>
            <a:r>
              <a:rPr lang="en-GB" b="1" dirty="0">
                <a:solidFill>
                  <a:srgbClr val="0070C0"/>
                </a:solidFill>
              </a:rPr>
              <a:t>14a &amp; 14b Elevated Water Storage Towers and Ground Level Reservoirs</a:t>
            </a:r>
            <a:r>
              <a:rPr lang="en-GB" dirty="0"/>
              <a:t/>
            </a:r>
            <a:br>
              <a:rPr lang="en-GB" dirty="0"/>
            </a:br>
            <a:r>
              <a:rPr lang="en-GB" dirty="0"/>
              <a:t>Water distributed to water </a:t>
            </a:r>
            <a:r>
              <a:rPr lang="en-GB" b="1" dirty="0">
                <a:solidFill>
                  <a:srgbClr val="0070C0"/>
                </a:solidFill>
              </a:rPr>
              <a:t>towers and storage reservoirs </a:t>
            </a:r>
            <a:r>
              <a:rPr lang="en-GB" dirty="0"/>
              <a:t>ensures stable water pressure. An </a:t>
            </a:r>
            <a:r>
              <a:rPr lang="en-GB" b="1" dirty="0">
                <a:solidFill>
                  <a:srgbClr val="0070C0"/>
                </a:solidFill>
              </a:rPr>
              <a:t>adequate supply </a:t>
            </a:r>
            <a:r>
              <a:rPr lang="en-GB" dirty="0"/>
              <a:t>of water is maintained to </a:t>
            </a:r>
            <a:r>
              <a:rPr lang="en-GB" b="1" dirty="0">
                <a:solidFill>
                  <a:srgbClr val="0070C0"/>
                </a:solidFill>
              </a:rPr>
              <a:t>meet peak water demands or emergencies </a:t>
            </a:r>
            <a:r>
              <a:rPr lang="en-GB" dirty="0"/>
              <a:t>such as fires, water main breaks, power outages and pump failures</a:t>
            </a:r>
            <a:r>
              <a:rPr lang="en-GB" dirty="0" smtClean="0"/>
              <a:t>.</a:t>
            </a:r>
          </a:p>
          <a:p>
            <a:endParaRPr lang="en-GB" dirty="0" smtClean="0"/>
          </a:p>
          <a:p>
            <a:r>
              <a:rPr lang="en-GB" b="1" dirty="0" smtClean="0">
                <a:solidFill>
                  <a:srgbClr val="0070C0"/>
                </a:solidFill>
              </a:rPr>
              <a:t>Distribution </a:t>
            </a:r>
            <a:r>
              <a:rPr lang="en-GB" b="1" dirty="0">
                <a:solidFill>
                  <a:srgbClr val="0070C0"/>
                </a:solidFill>
              </a:rPr>
              <a:t>System</a:t>
            </a:r>
            <a:r>
              <a:rPr lang="en-GB" dirty="0"/>
              <a:t/>
            </a:r>
            <a:br>
              <a:rPr lang="en-GB" dirty="0"/>
            </a:br>
            <a:r>
              <a:rPr lang="en-GB" b="1" dirty="0">
                <a:solidFill>
                  <a:srgbClr val="0070C0"/>
                </a:solidFill>
              </a:rPr>
              <a:t>Distribution systems are comprised of large pipes known as trunk mains </a:t>
            </a:r>
            <a:r>
              <a:rPr lang="en-GB" dirty="0"/>
              <a:t>to deliver drinking water. </a:t>
            </a:r>
            <a:r>
              <a:rPr lang="en-GB" b="1" dirty="0">
                <a:solidFill>
                  <a:srgbClr val="0070C0"/>
                </a:solidFill>
              </a:rPr>
              <a:t>Smaller diameter branch mains feed individual streets</a:t>
            </a:r>
            <a:r>
              <a:rPr lang="en-GB" dirty="0"/>
              <a:t>. Service connections to branch mains deliver water into residences. Pumping stations are used to increase pressure and to maintain adequate supply flows.</a:t>
            </a:r>
          </a:p>
        </p:txBody>
      </p:sp>
      <p:sp>
        <p:nvSpPr>
          <p:cNvPr id="3" name="Rectangle 2"/>
          <p:cNvSpPr/>
          <p:nvPr/>
        </p:nvSpPr>
        <p:spPr>
          <a:xfrm>
            <a:off x="251520" y="980728"/>
            <a:ext cx="8496944" cy="1200329"/>
          </a:xfrm>
          <a:prstGeom prst="rect">
            <a:avLst/>
          </a:prstGeom>
        </p:spPr>
        <p:txBody>
          <a:bodyPr wrap="square">
            <a:spAutoFit/>
          </a:bodyPr>
          <a:lstStyle/>
          <a:p>
            <a:r>
              <a:rPr lang="en-GB" b="1" dirty="0" smtClean="0">
                <a:solidFill>
                  <a:srgbClr val="0070C0"/>
                </a:solidFill>
              </a:rPr>
              <a:t>12. </a:t>
            </a:r>
            <a:r>
              <a:rPr lang="en-GB" b="1" dirty="0">
                <a:solidFill>
                  <a:srgbClr val="0070C0"/>
                </a:solidFill>
              </a:rPr>
              <a:t>Fluoridation</a:t>
            </a:r>
            <a:r>
              <a:rPr lang="en-GB" dirty="0"/>
              <a:t/>
            </a:r>
            <a:br>
              <a:rPr lang="en-GB" dirty="0"/>
            </a:br>
            <a:r>
              <a:rPr lang="en-GB" b="1" dirty="0">
                <a:solidFill>
                  <a:srgbClr val="0070C0"/>
                </a:solidFill>
              </a:rPr>
              <a:t>A process where silico-fluoride compounds are added to treated drinking water to artificially raise the fluoride concentration to within a specified range; for example between 0.5 to 0.8 mg/L (ppm). </a:t>
            </a:r>
            <a:r>
              <a:rPr lang="en-GB" b="1" u="sng" dirty="0">
                <a:solidFill>
                  <a:srgbClr val="0070C0"/>
                </a:solidFill>
              </a:rPr>
              <a:t>Fluoridation is an optional public health dental </a:t>
            </a:r>
            <a:r>
              <a:rPr lang="en-GB" b="1" u="sng" dirty="0" smtClean="0">
                <a:solidFill>
                  <a:srgbClr val="0070C0"/>
                </a:solidFill>
              </a:rPr>
              <a:t>policy</a:t>
            </a:r>
            <a:endParaRPr lang="en-GB" b="1" dirty="0">
              <a:solidFill>
                <a:srgbClr val="0070C0"/>
              </a:solidFill>
            </a:endParaRPr>
          </a:p>
        </p:txBody>
      </p:sp>
      <p:sp>
        <p:nvSpPr>
          <p:cNvPr id="4" name="Rectangle 3"/>
          <p:cNvSpPr/>
          <p:nvPr/>
        </p:nvSpPr>
        <p:spPr>
          <a:xfrm>
            <a:off x="251520" y="188640"/>
            <a:ext cx="5825313" cy="584775"/>
          </a:xfrm>
          <a:prstGeom prst="rect">
            <a:avLst/>
          </a:prstGeom>
        </p:spPr>
        <p:txBody>
          <a:bodyPr wrap="none">
            <a:spAutoFit/>
          </a:bodyPr>
          <a:lstStyle/>
          <a:p>
            <a:r>
              <a:rPr lang="en-GB" sz="3200" b="1" dirty="0">
                <a:solidFill>
                  <a:srgbClr val="0070C0"/>
                </a:solidFill>
              </a:rPr>
              <a:t>Water Treatment </a:t>
            </a:r>
            <a:r>
              <a:rPr lang="en-GB" sz="3200" b="1" dirty="0" smtClean="0">
                <a:solidFill>
                  <a:srgbClr val="0070C0"/>
                </a:solidFill>
              </a:rPr>
              <a:t>System </a:t>
            </a:r>
            <a:r>
              <a:rPr lang="en-GB" sz="3200" b="1" dirty="0">
                <a:solidFill>
                  <a:srgbClr val="0070C0"/>
                </a:solidFill>
              </a:rPr>
              <a:t>(</a:t>
            </a:r>
            <a:r>
              <a:rPr lang="en-GB" sz="3200" b="1" dirty="0" smtClean="0">
                <a:solidFill>
                  <a:srgbClr val="0070C0"/>
                </a:solidFill>
              </a:rPr>
              <a:t>contd.)</a:t>
            </a:r>
            <a:endParaRPr lang="en-GB" sz="3200" b="1" dirty="0">
              <a:solidFill>
                <a:srgbClr val="0070C0"/>
              </a:solidFill>
            </a:endParaRPr>
          </a:p>
        </p:txBody>
      </p:sp>
      <p:sp>
        <p:nvSpPr>
          <p:cNvPr id="5" name="TextBox 4"/>
          <p:cNvSpPr txBox="1"/>
          <p:nvPr/>
        </p:nvSpPr>
        <p:spPr>
          <a:xfrm>
            <a:off x="4860033" y="6346137"/>
            <a:ext cx="4353590" cy="369332"/>
          </a:xfrm>
          <a:prstGeom prst="rect">
            <a:avLst/>
          </a:prstGeom>
          <a:noFill/>
        </p:spPr>
        <p:txBody>
          <a:bodyPr wrap="square" rtlCol="0">
            <a:spAutoFit/>
          </a:bodyPr>
          <a:lstStyle/>
          <a:p>
            <a:r>
              <a:rPr lang="en-GB" b="1" dirty="0" smtClean="0">
                <a:solidFill>
                  <a:srgbClr val="0070C0"/>
                </a:solidFill>
              </a:rPr>
              <a:t>          </a:t>
            </a:r>
            <a:endParaRPr lang="en-GB" sz="2800" b="1" dirty="0">
              <a:solidFill>
                <a:srgbClr val="0070C0"/>
              </a:solidFill>
            </a:endParaRPr>
          </a:p>
        </p:txBody>
      </p:sp>
    </p:spTree>
    <p:extLst>
      <p:ext uri="{BB962C8B-B14F-4D97-AF65-F5344CB8AC3E}">
        <p14:creationId xmlns:p14="http://schemas.microsoft.com/office/powerpoint/2010/main" val="23256405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 name="Picture 2" descr="C:\Users\fad-an\Desktop\water treatment.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1520" y="980728"/>
            <a:ext cx="8496944" cy="5414128"/>
          </a:xfrm>
          <a:prstGeom prst="rect">
            <a:avLst/>
          </a:prstGeom>
          <a:noFill/>
          <a:ln w="19050">
            <a:solidFill>
              <a:schemeClr val="tx1"/>
            </a:solidFill>
          </a:ln>
          <a:extLst>
            <a:ext uri="{909E8E84-426E-40DD-AFC4-6F175D3DCCD1}">
              <a14:hiddenFill xmlns:a14="http://schemas.microsoft.com/office/drawing/2010/main">
                <a:solidFill>
                  <a:srgbClr val="FFFFFF"/>
                </a:solidFill>
              </a14:hiddenFill>
            </a:ext>
          </a:extLst>
        </p:spPr>
      </p:pic>
      <p:sp>
        <p:nvSpPr>
          <p:cNvPr id="3" name="Rectangle 2"/>
          <p:cNvSpPr/>
          <p:nvPr/>
        </p:nvSpPr>
        <p:spPr>
          <a:xfrm>
            <a:off x="251520" y="188640"/>
            <a:ext cx="6048672" cy="584775"/>
          </a:xfrm>
          <a:prstGeom prst="rect">
            <a:avLst/>
          </a:prstGeom>
        </p:spPr>
        <p:txBody>
          <a:bodyPr wrap="square">
            <a:spAutoFit/>
          </a:bodyPr>
          <a:lstStyle/>
          <a:p>
            <a:r>
              <a:rPr lang="en-GB" sz="3200" b="1" dirty="0">
                <a:solidFill>
                  <a:srgbClr val="0070C0"/>
                </a:solidFill>
              </a:rPr>
              <a:t>Water Treatment System</a:t>
            </a:r>
          </a:p>
        </p:txBody>
      </p:sp>
    </p:spTree>
    <p:extLst>
      <p:ext uri="{BB962C8B-B14F-4D97-AF65-F5344CB8AC3E}">
        <p14:creationId xmlns:p14="http://schemas.microsoft.com/office/powerpoint/2010/main" val="387860289"/>
      </p:ext>
    </p:extLst>
  </p:cSld>
  <p:clrMapOvr>
    <a:masterClrMapping/>
  </p:clrMapOvr>
  <p:transition spd="slow"/>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835696" y="2356212"/>
            <a:ext cx="6624736" cy="707886"/>
          </a:xfrm>
          <a:prstGeom prst="rect">
            <a:avLst/>
          </a:prstGeom>
          <a:noFill/>
        </p:spPr>
        <p:txBody>
          <a:bodyPr wrap="square" rtlCol="0">
            <a:spAutoFit/>
          </a:bodyPr>
          <a:lstStyle/>
          <a:p>
            <a:r>
              <a:rPr lang="en-GB" sz="4000" b="1" dirty="0" smtClean="0">
                <a:solidFill>
                  <a:srgbClr val="0070C0"/>
                </a:solidFill>
              </a:rPr>
              <a:t>1. COLD WATER SUPPLY</a:t>
            </a:r>
            <a:endParaRPr lang="en-GB" sz="4000" b="1" dirty="0">
              <a:solidFill>
                <a:srgbClr val="0070C0"/>
              </a:solidFill>
            </a:endParaRPr>
          </a:p>
        </p:txBody>
      </p:sp>
    </p:spTree>
    <p:extLst>
      <p:ext uri="{BB962C8B-B14F-4D97-AF65-F5344CB8AC3E}">
        <p14:creationId xmlns:p14="http://schemas.microsoft.com/office/powerpoint/2010/main" val="133543946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5121"/>
            <a:ext cx="8229600" cy="1143000"/>
          </a:xfrm>
        </p:spPr>
        <p:txBody>
          <a:bodyPr/>
          <a:lstStyle/>
          <a:p>
            <a:r>
              <a:rPr lang="en-GB" b="1" dirty="0" smtClean="0">
                <a:solidFill>
                  <a:srgbClr val="0070C0"/>
                </a:solidFill>
              </a:rPr>
              <a:t>Introduction</a:t>
            </a:r>
            <a:endParaRPr lang="en-GB" b="1" dirty="0">
              <a:solidFill>
                <a:srgbClr val="0070C0"/>
              </a:solidFill>
            </a:endParaRPr>
          </a:p>
        </p:txBody>
      </p:sp>
      <p:sp>
        <p:nvSpPr>
          <p:cNvPr id="4" name="TextBox 3"/>
          <p:cNvSpPr txBox="1"/>
          <p:nvPr/>
        </p:nvSpPr>
        <p:spPr>
          <a:xfrm>
            <a:off x="395536" y="1196752"/>
            <a:ext cx="4680520" cy="4093428"/>
          </a:xfrm>
          <a:prstGeom prst="rect">
            <a:avLst/>
          </a:prstGeom>
          <a:noFill/>
        </p:spPr>
        <p:txBody>
          <a:bodyPr wrap="square" rtlCol="0">
            <a:spAutoFit/>
          </a:bodyPr>
          <a:lstStyle/>
          <a:p>
            <a:pPr algn="just"/>
            <a:r>
              <a:rPr lang="en-GB" sz="2000" dirty="0" smtClean="0"/>
              <a:t>Plumbing is the </a:t>
            </a:r>
            <a:r>
              <a:rPr lang="en-GB" sz="2000" b="1" dirty="0" smtClean="0">
                <a:solidFill>
                  <a:srgbClr val="0070C0"/>
                </a:solidFill>
              </a:rPr>
              <a:t>engineering and technique of installing pipes, fixtures and apparatus for delivery of potable water,  liquids and gases.</a:t>
            </a:r>
          </a:p>
          <a:p>
            <a:pPr algn="just"/>
            <a:endParaRPr lang="en-GB" sz="2000" dirty="0"/>
          </a:p>
          <a:p>
            <a:pPr algn="just"/>
            <a:r>
              <a:rPr lang="en-GB" sz="2000" b="1" dirty="0" smtClean="0">
                <a:solidFill>
                  <a:srgbClr val="0070C0"/>
                </a:solidFill>
              </a:rPr>
              <a:t>It also provides the fittings for removing </a:t>
            </a:r>
          </a:p>
          <a:p>
            <a:pPr algn="just"/>
            <a:r>
              <a:rPr lang="en-GB" sz="2000" b="1" dirty="0" smtClean="0">
                <a:solidFill>
                  <a:srgbClr val="0070C0"/>
                </a:solidFill>
              </a:rPr>
              <a:t>these substances in the form of </a:t>
            </a:r>
          </a:p>
          <a:p>
            <a:pPr algn="just"/>
            <a:r>
              <a:rPr lang="en-GB" sz="2000" b="1" dirty="0" smtClean="0">
                <a:solidFill>
                  <a:srgbClr val="0070C0"/>
                </a:solidFill>
              </a:rPr>
              <a:t>water-borne wastes. </a:t>
            </a:r>
          </a:p>
          <a:p>
            <a:pPr algn="just"/>
            <a:endParaRPr lang="en-GB" sz="2000" dirty="0"/>
          </a:p>
          <a:p>
            <a:pPr algn="just"/>
            <a:r>
              <a:rPr lang="en-GB" sz="2000" dirty="0" smtClean="0"/>
              <a:t>Plumbing is from the word </a:t>
            </a:r>
            <a:r>
              <a:rPr lang="en-GB" sz="2000" b="1" dirty="0" smtClean="0">
                <a:solidFill>
                  <a:srgbClr val="0070C0"/>
                </a:solidFill>
              </a:rPr>
              <a:t>‘plumbum’</a:t>
            </a:r>
            <a:r>
              <a:rPr lang="en-GB" sz="2000" dirty="0" smtClean="0"/>
              <a:t>, </a:t>
            </a:r>
          </a:p>
          <a:p>
            <a:pPr algn="just"/>
            <a:r>
              <a:rPr lang="en-GB" sz="2000" dirty="0" smtClean="0"/>
              <a:t>Ancient Latin name for the metal LEAD, </a:t>
            </a:r>
          </a:p>
          <a:p>
            <a:pPr algn="just"/>
            <a:r>
              <a:rPr lang="en-GB" sz="2000" dirty="0" smtClean="0"/>
              <a:t>which was the original material from which all pipes were made.</a:t>
            </a:r>
            <a:endParaRPr lang="en-GB" sz="2000" dirty="0"/>
          </a:p>
        </p:txBody>
      </p:sp>
      <p:pic>
        <p:nvPicPr>
          <p:cNvPr id="3074" name="Picture 2" descr="http://upload.wikimedia.org/wikipedia/commons/3/36/Lead_pipe_-_Bath_Roman_Baths.jpg">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23508" y="1322900"/>
            <a:ext cx="3600450" cy="5334001"/>
          </a:xfrm>
          <a:prstGeom prst="rect">
            <a:avLst/>
          </a:prstGeom>
          <a:noFill/>
          <a:ln w="28575">
            <a:solidFill>
              <a:schemeClr val="tx1"/>
            </a:solidFill>
          </a:ln>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7388530" y="5877272"/>
            <a:ext cx="1512168" cy="369332"/>
          </a:xfrm>
          <a:prstGeom prst="rect">
            <a:avLst/>
          </a:prstGeom>
          <a:noFill/>
        </p:spPr>
        <p:txBody>
          <a:bodyPr wrap="square" rtlCol="0">
            <a:spAutoFit/>
          </a:bodyPr>
          <a:lstStyle/>
          <a:p>
            <a:r>
              <a:rPr lang="en-GB" dirty="0" smtClean="0">
                <a:solidFill>
                  <a:schemeClr val="bg1"/>
                </a:solidFill>
              </a:rPr>
              <a:t>Pompeii, Italy</a:t>
            </a:r>
            <a:endParaRPr lang="en-US" dirty="0">
              <a:solidFill>
                <a:schemeClr val="bg1"/>
              </a:solidFill>
            </a:endParaRPr>
          </a:p>
        </p:txBody>
      </p:sp>
    </p:spTree>
    <p:extLst>
      <p:ext uri="{BB962C8B-B14F-4D97-AF65-F5344CB8AC3E}">
        <p14:creationId xmlns:p14="http://schemas.microsoft.com/office/powerpoint/2010/main" val="356026665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cstate="print"/>
          <a:srcRect/>
          <a:stretch>
            <a:fillRect/>
          </a:stretch>
        </p:blipFill>
        <p:spPr bwMode="auto">
          <a:xfrm>
            <a:off x="0" y="1"/>
            <a:ext cx="9396537" cy="6858000"/>
          </a:xfrm>
          <a:prstGeom prst="rect">
            <a:avLst/>
          </a:prstGeom>
          <a:noFill/>
          <a:ln w="9525">
            <a:noFill/>
            <a:miter lim="800000"/>
            <a:headEnd/>
            <a:tailEnd/>
          </a:ln>
        </p:spPr>
      </p:pic>
      <p:sp>
        <p:nvSpPr>
          <p:cNvPr id="3" name="TextBox 2"/>
          <p:cNvSpPr txBox="1"/>
          <p:nvPr/>
        </p:nvSpPr>
        <p:spPr>
          <a:xfrm>
            <a:off x="0" y="692696"/>
            <a:ext cx="971600" cy="6186309"/>
          </a:xfrm>
          <a:prstGeom prst="rect">
            <a:avLst/>
          </a:prstGeom>
          <a:solidFill>
            <a:schemeClr val="bg1"/>
          </a:solidFill>
        </p:spPr>
        <p:txBody>
          <a:bodyPr wrap="square" rtlCol="0">
            <a:spAutoFit/>
          </a:bodyPr>
          <a:lstStyle/>
          <a:p>
            <a:endParaRPr lang="en-GB" dirty="0" smtClean="0"/>
          </a:p>
          <a:p>
            <a:endParaRPr lang="en-GB" dirty="0"/>
          </a:p>
          <a:p>
            <a:endParaRPr lang="en-GB" dirty="0" smtClean="0"/>
          </a:p>
          <a:p>
            <a:endParaRPr lang="en-GB" dirty="0"/>
          </a:p>
          <a:p>
            <a:endParaRPr lang="en-GB" dirty="0" smtClean="0"/>
          </a:p>
          <a:p>
            <a:endParaRPr lang="en-GB" dirty="0"/>
          </a:p>
          <a:p>
            <a:endParaRPr lang="en-GB" dirty="0" smtClean="0"/>
          </a:p>
          <a:p>
            <a:endParaRPr lang="en-GB" dirty="0"/>
          </a:p>
          <a:p>
            <a:endParaRPr lang="en-GB" dirty="0" smtClean="0"/>
          </a:p>
          <a:p>
            <a:endParaRPr lang="en-GB" dirty="0"/>
          </a:p>
          <a:p>
            <a:endParaRPr lang="en-GB" dirty="0" smtClean="0"/>
          </a:p>
          <a:p>
            <a:endParaRPr lang="en-GB" dirty="0"/>
          </a:p>
          <a:p>
            <a:endParaRPr lang="en-GB" dirty="0" smtClean="0"/>
          </a:p>
          <a:p>
            <a:endParaRPr lang="en-GB" dirty="0"/>
          </a:p>
          <a:p>
            <a:endParaRPr lang="en-GB" dirty="0" smtClean="0"/>
          </a:p>
          <a:p>
            <a:endParaRPr lang="en-GB" dirty="0"/>
          </a:p>
          <a:p>
            <a:endParaRPr lang="en-GB" dirty="0" smtClean="0"/>
          </a:p>
          <a:p>
            <a:endParaRPr lang="en-GB" dirty="0"/>
          </a:p>
          <a:p>
            <a:endParaRPr lang="en-GB" dirty="0" smtClean="0"/>
          </a:p>
          <a:p>
            <a:endParaRPr lang="en-GB" dirty="0"/>
          </a:p>
          <a:p>
            <a:endParaRPr lang="en-GB" dirty="0" smtClean="0"/>
          </a:p>
          <a:p>
            <a:endParaRPr lang="en-GB" dirty="0"/>
          </a:p>
        </p:txBody>
      </p:sp>
      <p:sp>
        <p:nvSpPr>
          <p:cNvPr id="2" name="TextBox 1"/>
          <p:cNvSpPr txBox="1"/>
          <p:nvPr/>
        </p:nvSpPr>
        <p:spPr>
          <a:xfrm>
            <a:off x="-1" y="1"/>
            <a:ext cx="9396537" cy="646331"/>
          </a:xfrm>
          <a:prstGeom prst="rect">
            <a:avLst/>
          </a:prstGeom>
          <a:solidFill>
            <a:schemeClr val="bg1">
              <a:lumMod val="95000"/>
            </a:schemeClr>
          </a:solidFill>
        </p:spPr>
        <p:txBody>
          <a:bodyPr wrap="square" rtlCol="0">
            <a:spAutoFit/>
          </a:bodyPr>
          <a:lstStyle/>
          <a:p>
            <a:pPr algn="ctr"/>
            <a:r>
              <a:rPr lang="en-GB" sz="3600" dirty="0" smtClean="0"/>
              <a:t>Plumbing Systems Fundamentals</a:t>
            </a:r>
            <a:endParaRPr lang="en-GB" sz="3600" dirty="0"/>
          </a:p>
        </p:txBody>
      </p:sp>
      <p:sp>
        <p:nvSpPr>
          <p:cNvPr id="4" name="TextBox 3"/>
          <p:cNvSpPr txBox="1"/>
          <p:nvPr/>
        </p:nvSpPr>
        <p:spPr>
          <a:xfrm>
            <a:off x="1043608" y="764704"/>
            <a:ext cx="8100392" cy="584775"/>
          </a:xfrm>
          <a:prstGeom prst="rect">
            <a:avLst/>
          </a:prstGeom>
          <a:solidFill>
            <a:schemeClr val="bg1">
              <a:lumMod val="95000"/>
            </a:schemeClr>
          </a:solidFill>
        </p:spPr>
        <p:txBody>
          <a:bodyPr wrap="square" rtlCol="0">
            <a:spAutoFit/>
          </a:bodyPr>
          <a:lstStyle/>
          <a:p>
            <a:pPr algn="ctr"/>
            <a:r>
              <a:rPr lang="en-GB" sz="3200" dirty="0" smtClean="0"/>
              <a:t>SYSTEM COMPONENTS</a:t>
            </a:r>
            <a:endParaRPr lang="en-GB" sz="3200" dirty="0"/>
          </a:p>
        </p:txBody>
      </p:sp>
    </p:spTree>
    <p:extLst>
      <p:ext uri="{BB962C8B-B14F-4D97-AF65-F5344CB8AC3E}">
        <p14:creationId xmlns:p14="http://schemas.microsoft.com/office/powerpoint/2010/main" val="148518721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3528" y="4725144"/>
            <a:ext cx="8568952" cy="1477328"/>
          </a:xfrm>
          <a:prstGeom prst="rect">
            <a:avLst/>
          </a:prstGeom>
          <a:noFill/>
        </p:spPr>
        <p:txBody>
          <a:bodyPr wrap="square" rtlCol="0">
            <a:spAutoFit/>
          </a:bodyPr>
          <a:lstStyle/>
          <a:p>
            <a:pPr algn="just"/>
            <a:endParaRPr lang="en-GB" dirty="0" smtClean="0"/>
          </a:p>
          <a:p>
            <a:pPr algn="just"/>
            <a:endParaRPr lang="en-GB" dirty="0" smtClean="0"/>
          </a:p>
          <a:p>
            <a:pPr algn="just"/>
            <a:endParaRPr lang="en-GB" dirty="0" smtClean="0"/>
          </a:p>
          <a:p>
            <a:pPr algn="just"/>
            <a:endParaRPr lang="en-GB" dirty="0" smtClean="0"/>
          </a:p>
          <a:p>
            <a:pPr algn="just"/>
            <a:endParaRPr lang="en-GB" dirty="0" smtClean="0"/>
          </a:p>
        </p:txBody>
      </p:sp>
      <p:sp>
        <p:nvSpPr>
          <p:cNvPr id="3" name="Rectangle 2"/>
          <p:cNvSpPr/>
          <p:nvPr/>
        </p:nvSpPr>
        <p:spPr>
          <a:xfrm>
            <a:off x="179512" y="5373216"/>
            <a:ext cx="8403198" cy="523220"/>
          </a:xfrm>
          <a:prstGeom prst="rect">
            <a:avLst/>
          </a:prstGeom>
        </p:spPr>
        <p:txBody>
          <a:bodyPr wrap="square">
            <a:spAutoFit/>
          </a:bodyPr>
          <a:lstStyle/>
          <a:p>
            <a:pPr marL="457200" lvl="0" indent="-457200" algn="just">
              <a:buFont typeface="Wingdings" panose="05000000000000000000" pitchFamily="2" charset="2"/>
              <a:buChar char="§"/>
            </a:pPr>
            <a:r>
              <a:rPr lang="en-GB" sz="2800" b="1" dirty="0" smtClean="0">
                <a:solidFill>
                  <a:srgbClr val="0070C0"/>
                </a:solidFill>
              </a:rPr>
              <a:t>Riser </a:t>
            </a:r>
            <a:r>
              <a:rPr lang="en-GB" dirty="0">
                <a:solidFill>
                  <a:prstClr val="black"/>
                </a:solidFill>
              </a:rPr>
              <a:t>is a supply pipe that supplies </a:t>
            </a:r>
            <a:r>
              <a:rPr lang="en-GB" dirty="0" smtClean="0">
                <a:solidFill>
                  <a:prstClr val="black"/>
                </a:solidFill>
              </a:rPr>
              <a:t>water vertically one </a:t>
            </a:r>
            <a:r>
              <a:rPr lang="en-GB" dirty="0">
                <a:solidFill>
                  <a:prstClr val="black"/>
                </a:solidFill>
              </a:rPr>
              <a:t>full storey or more.</a:t>
            </a:r>
          </a:p>
        </p:txBody>
      </p:sp>
      <p:sp>
        <p:nvSpPr>
          <p:cNvPr id="4" name="TextBox 3"/>
          <p:cNvSpPr txBox="1"/>
          <p:nvPr/>
        </p:nvSpPr>
        <p:spPr>
          <a:xfrm>
            <a:off x="2940951" y="0"/>
            <a:ext cx="3168352" cy="584775"/>
          </a:xfrm>
          <a:prstGeom prst="rect">
            <a:avLst/>
          </a:prstGeom>
          <a:noFill/>
        </p:spPr>
        <p:txBody>
          <a:bodyPr wrap="square" rtlCol="0">
            <a:spAutoFit/>
          </a:bodyPr>
          <a:lstStyle/>
          <a:p>
            <a:r>
              <a:rPr lang="en-GB" sz="3200" b="1" u="sng" dirty="0" smtClean="0">
                <a:solidFill>
                  <a:srgbClr val="0070C0"/>
                </a:solidFill>
              </a:rPr>
              <a:t>Basic Definitions</a:t>
            </a:r>
            <a:endParaRPr lang="en-GB" sz="3200" b="1" u="sng" dirty="0">
              <a:solidFill>
                <a:srgbClr val="0070C0"/>
              </a:solidFill>
            </a:endParaRPr>
          </a:p>
        </p:txBody>
      </p:sp>
      <p:sp>
        <p:nvSpPr>
          <p:cNvPr id="5" name="Rectangle 4"/>
          <p:cNvSpPr/>
          <p:nvPr/>
        </p:nvSpPr>
        <p:spPr>
          <a:xfrm>
            <a:off x="179512" y="548680"/>
            <a:ext cx="8424936" cy="800219"/>
          </a:xfrm>
          <a:prstGeom prst="rect">
            <a:avLst/>
          </a:prstGeom>
        </p:spPr>
        <p:txBody>
          <a:bodyPr wrap="square">
            <a:spAutoFit/>
          </a:bodyPr>
          <a:lstStyle/>
          <a:p>
            <a:pPr marL="457200" indent="-457200" algn="just">
              <a:buFont typeface="Wingdings" panose="05000000000000000000" pitchFamily="2" charset="2"/>
              <a:buChar char="§"/>
            </a:pPr>
            <a:r>
              <a:rPr lang="en-GB" sz="2800" b="1" dirty="0" smtClean="0">
                <a:solidFill>
                  <a:srgbClr val="0070C0"/>
                </a:solidFill>
              </a:rPr>
              <a:t>Water Mains </a:t>
            </a:r>
            <a:r>
              <a:rPr lang="en-GB" dirty="0" smtClean="0"/>
              <a:t>are large piping networks that carry potable water for the public system from treatment plant to an community area.</a:t>
            </a:r>
          </a:p>
        </p:txBody>
      </p:sp>
      <p:sp>
        <p:nvSpPr>
          <p:cNvPr id="6" name="Rectangle 5"/>
          <p:cNvSpPr/>
          <p:nvPr/>
        </p:nvSpPr>
        <p:spPr>
          <a:xfrm>
            <a:off x="179512" y="1484784"/>
            <a:ext cx="8352928" cy="800219"/>
          </a:xfrm>
          <a:prstGeom prst="rect">
            <a:avLst/>
          </a:prstGeom>
        </p:spPr>
        <p:txBody>
          <a:bodyPr wrap="square">
            <a:spAutoFit/>
          </a:bodyPr>
          <a:lstStyle/>
          <a:p>
            <a:pPr marL="285750" indent="-285750" algn="just">
              <a:buFont typeface="Wingdings" panose="05000000000000000000" pitchFamily="2" charset="2"/>
              <a:buChar char="§"/>
            </a:pPr>
            <a:r>
              <a:rPr lang="en-GB" sz="2800" b="1" dirty="0" smtClean="0">
                <a:solidFill>
                  <a:srgbClr val="0070C0"/>
                </a:solidFill>
              </a:rPr>
              <a:t> Service Pipe </a:t>
            </a:r>
            <a:r>
              <a:rPr lang="en-GB" dirty="0" smtClean="0"/>
              <a:t>runs from the main to the property, far enough underground to</a:t>
            </a:r>
          </a:p>
          <a:p>
            <a:pPr algn="just"/>
            <a:r>
              <a:rPr lang="en-GB" dirty="0" smtClean="0"/>
              <a:t>         prevent freezing in cold winters.</a:t>
            </a:r>
            <a:endParaRPr lang="en-GB" dirty="0"/>
          </a:p>
        </p:txBody>
      </p:sp>
      <p:sp>
        <p:nvSpPr>
          <p:cNvPr id="7" name="Rectangle 6"/>
          <p:cNvSpPr/>
          <p:nvPr/>
        </p:nvSpPr>
        <p:spPr>
          <a:xfrm>
            <a:off x="179512" y="2420888"/>
            <a:ext cx="8640960" cy="1077218"/>
          </a:xfrm>
          <a:prstGeom prst="rect">
            <a:avLst/>
          </a:prstGeom>
        </p:spPr>
        <p:txBody>
          <a:bodyPr wrap="square">
            <a:spAutoFit/>
          </a:bodyPr>
          <a:lstStyle/>
          <a:p>
            <a:pPr marL="285750" indent="-285750" algn="just">
              <a:buFont typeface="Wingdings" panose="05000000000000000000" pitchFamily="2" charset="2"/>
              <a:buChar char="§"/>
            </a:pPr>
            <a:r>
              <a:rPr lang="en-GB" sz="2800" b="1" dirty="0" smtClean="0">
                <a:solidFill>
                  <a:srgbClr val="0070C0"/>
                </a:solidFill>
              </a:rPr>
              <a:t> Water Meter </a:t>
            </a:r>
            <a:r>
              <a:rPr lang="en-GB" dirty="0" smtClean="0"/>
              <a:t>inside or outside  the building. This  measures and records the</a:t>
            </a:r>
          </a:p>
          <a:p>
            <a:pPr algn="just"/>
            <a:r>
              <a:rPr lang="en-GB" dirty="0" smtClean="0"/>
              <a:t>         quantity of water passing through the service pipe. </a:t>
            </a:r>
          </a:p>
          <a:p>
            <a:pPr algn="just"/>
            <a:r>
              <a:rPr lang="en-GB" dirty="0" smtClean="0"/>
              <a:t>         </a:t>
            </a:r>
            <a:r>
              <a:rPr lang="en-GB" b="1" dirty="0" smtClean="0">
                <a:solidFill>
                  <a:srgbClr val="0070C0"/>
                </a:solidFill>
              </a:rPr>
              <a:t>This meter may also  measure sewage disposal services.</a:t>
            </a:r>
          </a:p>
        </p:txBody>
      </p:sp>
      <p:sp>
        <p:nvSpPr>
          <p:cNvPr id="8" name="Rectangle 7"/>
          <p:cNvSpPr/>
          <p:nvPr/>
        </p:nvSpPr>
        <p:spPr>
          <a:xfrm>
            <a:off x="179512" y="3501008"/>
            <a:ext cx="8100392" cy="800219"/>
          </a:xfrm>
          <a:prstGeom prst="rect">
            <a:avLst/>
          </a:prstGeom>
        </p:spPr>
        <p:txBody>
          <a:bodyPr wrap="square">
            <a:spAutoFit/>
          </a:bodyPr>
          <a:lstStyle/>
          <a:p>
            <a:pPr marL="457200" indent="-457200" algn="just">
              <a:buFont typeface="Wingdings" panose="05000000000000000000" pitchFamily="2" charset="2"/>
              <a:buChar char="§"/>
            </a:pPr>
            <a:r>
              <a:rPr lang="en-GB" sz="2800" b="1" dirty="0" smtClean="0">
                <a:solidFill>
                  <a:srgbClr val="0070C0"/>
                </a:solidFill>
              </a:rPr>
              <a:t>Distribution pipes </a:t>
            </a:r>
            <a:r>
              <a:rPr lang="en-GB" dirty="0" smtClean="0"/>
              <a:t>deliver the water to the point of use within the property.</a:t>
            </a:r>
          </a:p>
        </p:txBody>
      </p:sp>
      <p:sp>
        <p:nvSpPr>
          <p:cNvPr id="9" name="Rectangle 8"/>
          <p:cNvSpPr/>
          <p:nvPr/>
        </p:nvSpPr>
        <p:spPr>
          <a:xfrm>
            <a:off x="179512" y="4437112"/>
            <a:ext cx="8208912" cy="800219"/>
          </a:xfrm>
          <a:prstGeom prst="rect">
            <a:avLst/>
          </a:prstGeom>
        </p:spPr>
        <p:txBody>
          <a:bodyPr wrap="square">
            <a:spAutoFit/>
          </a:bodyPr>
          <a:lstStyle/>
          <a:p>
            <a:pPr marL="285750" indent="-285750" algn="just">
              <a:buFont typeface="Wingdings" panose="05000000000000000000" pitchFamily="2" charset="2"/>
              <a:buChar char="§"/>
            </a:pPr>
            <a:r>
              <a:rPr lang="en-GB" sz="2800" b="1" dirty="0" smtClean="0">
                <a:solidFill>
                  <a:srgbClr val="0070C0"/>
                </a:solidFill>
              </a:rPr>
              <a:t>  Control (Cut Off) valve </a:t>
            </a:r>
            <a:r>
              <a:rPr lang="en-GB" dirty="0" smtClean="0"/>
              <a:t>is located outside the building to cut off the</a:t>
            </a:r>
          </a:p>
          <a:p>
            <a:pPr algn="just"/>
            <a:r>
              <a:rPr lang="en-GB" dirty="0" smtClean="0"/>
              <a:t>         supply to the building in case of emergency.</a:t>
            </a:r>
            <a:endParaRPr lang="en-GB" dirty="0"/>
          </a:p>
        </p:txBody>
      </p:sp>
      <p:sp>
        <p:nvSpPr>
          <p:cNvPr id="10" name="Rectangle 9"/>
          <p:cNvSpPr/>
          <p:nvPr/>
        </p:nvSpPr>
        <p:spPr>
          <a:xfrm>
            <a:off x="179512" y="6057781"/>
            <a:ext cx="8568952" cy="523220"/>
          </a:xfrm>
          <a:prstGeom prst="rect">
            <a:avLst/>
          </a:prstGeom>
        </p:spPr>
        <p:txBody>
          <a:bodyPr wrap="square">
            <a:spAutoFit/>
          </a:bodyPr>
          <a:lstStyle/>
          <a:p>
            <a:pPr>
              <a:buFont typeface="Wingdings" pitchFamily="2" charset="2"/>
              <a:buChar char="§"/>
            </a:pPr>
            <a:r>
              <a:rPr lang="en-GB" sz="2800" b="1" dirty="0" smtClean="0">
                <a:solidFill>
                  <a:srgbClr val="0070C0"/>
                </a:solidFill>
              </a:rPr>
              <a:t>   Shut Off valve </a:t>
            </a:r>
            <a:r>
              <a:rPr lang="en-GB" dirty="0" smtClean="0"/>
              <a:t>located inside the building allows owner to control the supply.</a:t>
            </a:r>
            <a:endParaRPr lang="en-GB" dirty="0"/>
          </a:p>
        </p:txBody>
      </p:sp>
    </p:spTree>
    <p:extLst>
      <p:ext uri="{BB962C8B-B14F-4D97-AF65-F5344CB8AC3E}">
        <p14:creationId xmlns:p14="http://schemas.microsoft.com/office/powerpoint/2010/main" val="34028713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xEl>
                                              <p:pRg st="0" end="0"/>
                                            </p:txEl>
                                          </p:spTgt>
                                        </p:tgtEl>
                                        <p:attrNameLst>
                                          <p:attrName>style.visibility</p:attrName>
                                        </p:attrNameLst>
                                      </p:cBhvr>
                                      <p:to>
                                        <p:strVal val="visible"/>
                                      </p:to>
                                    </p:set>
                                    <p:anim calcmode="lin" valueType="num">
                                      <p:cBhvr additive="base">
                                        <p:cTn id="13"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0" end="0"/>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6">
                                            <p:txEl>
                                              <p:pRg st="1" end="1"/>
                                            </p:txEl>
                                          </p:spTgt>
                                        </p:tgtEl>
                                        <p:attrNameLst>
                                          <p:attrName>style.visibility</p:attrName>
                                        </p:attrNameLst>
                                      </p:cBhvr>
                                      <p:to>
                                        <p:strVal val="visible"/>
                                      </p:to>
                                    </p:set>
                                    <p:anim calcmode="lin" valueType="num">
                                      <p:cBhvr additive="base">
                                        <p:cTn id="17"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7">
                                            <p:txEl>
                                              <p:pRg st="0" end="0"/>
                                            </p:txEl>
                                          </p:spTgt>
                                        </p:tgtEl>
                                        <p:attrNameLst>
                                          <p:attrName>style.visibility</p:attrName>
                                        </p:attrNameLst>
                                      </p:cBhvr>
                                      <p:to>
                                        <p:strVal val="visible"/>
                                      </p:to>
                                    </p:set>
                                    <p:anim calcmode="lin" valueType="num">
                                      <p:cBhvr additive="base">
                                        <p:cTn id="23"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7">
                                            <p:txEl>
                                              <p:pRg st="0" end="0"/>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7">
                                            <p:txEl>
                                              <p:pRg st="1" end="1"/>
                                            </p:txEl>
                                          </p:spTgt>
                                        </p:tgtEl>
                                        <p:attrNameLst>
                                          <p:attrName>style.visibility</p:attrName>
                                        </p:attrNameLst>
                                      </p:cBhvr>
                                      <p:to>
                                        <p:strVal val="visible"/>
                                      </p:to>
                                    </p:set>
                                    <p:anim calcmode="lin" valueType="num">
                                      <p:cBhvr additive="base">
                                        <p:cTn id="27" dur="500" fill="hold"/>
                                        <p:tgtEl>
                                          <p:spTgt spid="7">
                                            <p:txEl>
                                              <p:pRg st="1" end="1"/>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7">
                                            <p:txEl>
                                              <p:pRg st="1" end="1"/>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7">
                                            <p:txEl>
                                              <p:pRg st="2" end="2"/>
                                            </p:txEl>
                                          </p:spTgt>
                                        </p:tgtEl>
                                        <p:attrNameLst>
                                          <p:attrName>style.visibility</p:attrName>
                                        </p:attrNameLst>
                                      </p:cBhvr>
                                      <p:to>
                                        <p:strVal val="visible"/>
                                      </p:to>
                                    </p:set>
                                    <p:anim calcmode="lin" valueType="num">
                                      <p:cBhvr additive="base">
                                        <p:cTn id="31" dur="500" fill="hold"/>
                                        <p:tgtEl>
                                          <p:spTgt spid="7">
                                            <p:txEl>
                                              <p:pRg st="2" end="2"/>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7">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8">
                                            <p:txEl>
                                              <p:pRg st="0" end="0"/>
                                            </p:txEl>
                                          </p:spTgt>
                                        </p:tgtEl>
                                        <p:attrNameLst>
                                          <p:attrName>style.visibility</p:attrName>
                                        </p:attrNameLst>
                                      </p:cBhvr>
                                      <p:to>
                                        <p:strVal val="visible"/>
                                      </p:to>
                                    </p:set>
                                    <p:anim calcmode="lin" valueType="num">
                                      <p:cBhvr additive="base">
                                        <p:cTn id="37"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9">
                                            <p:txEl>
                                              <p:pRg st="0" end="0"/>
                                            </p:txEl>
                                          </p:spTgt>
                                        </p:tgtEl>
                                        <p:attrNameLst>
                                          <p:attrName>style.visibility</p:attrName>
                                        </p:attrNameLst>
                                      </p:cBhvr>
                                      <p:to>
                                        <p:strVal val="visible"/>
                                      </p:to>
                                    </p:set>
                                    <p:anim calcmode="lin" valueType="num">
                                      <p:cBhvr additive="base">
                                        <p:cTn id="43"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9">
                                            <p:txEl>
                                              <p:pRg st="0" end="0"/>
                                            </p:txEl>
                                          </p:spTgt>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9">
                                            <p:txEl>
                                              <p:pRg st="1" end="1"/>
                                            </p:txEl>
                                          </p:spTgt>
                                        </p:tgtEl>
                                        <p:attrNameLst>
                                          <p:attrName>style.visibility</p:attrName>
                                        </p:attrNameLst>
                                      </p:cBhvr>
                                      <p:to>
                                        <p:strVal val="visible"/>
                                      </p:to>
                                    </p:set>
                                    <p:anim calcmode="lin" valueType="num">
                                      <p:cBhvr additive="base">
                                        <p:cTn id="47"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nodeType="clickEffect">
                                  <p:stCondLst>
                                    <p:cond delay="0"/>
                                  </p:stCondLst>
                                  <p:childTnLst>
                                    <p:set>
                                      <p:cBhvr>
                                        <p:cTn id="52" dur="1" fill="hold">
                                          <p:stCondLst>
                                            <p:cond delay="0"/>
                                          </p:stCondLst>
                                        </p:cTn>
                                        <p:tgtEl>
                                          <p:spTgt spid="3">
                                            <p:txEl>
                                              <p:pRg st="0" end="0"/>
                                            </p:txEl>
                                          </p:spTgt>
                                        </p:tgtEl>
                                        <p:attrNameLst>
                                          <p:attrName>style.visibility</p:attrName>
                                        </p:attrNameLst>
                                      </p:cBhvr>
                                      <p:to>
                                        <p:strVal val="visible"/>
                                      </p:to>
                                    </p:set>
                                    <p:anim calcmode="lin" valueType="num">
                                      <p:cBhvr additive="base">
                                        <p:cTn id="5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5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4" fill="hold" nodeType="clickEffect">
                                  <p:stCondLst>
                                    <p:cond delay="0"/>
                                  </p:stCondLst>
                                  <p:childTnLst>
                                    <p:set>
                                      <p:cBhvr>
                                        <p:cTn id="58" dur="1" fill="hold">
                                          <p:stCondLst>
                                            <p:cond delay="0"/>
                                          </p:stCondLst>
                                        </p:cTn>
                                        <p:tgtEl>
                                          <p:spTgt spid="10">
                                            <p:txEl>
                                              <p:pRg st="0" end="0"/>
                                            </p:txEl>
                                          </p:spTgt>
                                        </p:tgtEl>
                                        <p:attrNameLst>
                                          <p:attrName>style.visibility</p:attrName>
                                        </p:attrNameLst>
                                      </p:cBhvr>
                                      <p:to>
                                        <p:strVal val="visible"/>
                                      </p:to>
                                    </p:set>
                                    <p:anim calcmode="lin" valueType="num">
                                      <p:cBhvr additive="base">
                                        <p:cTn id="59"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60"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3528" y="260648"/>
            <a:ext cx="7992888" cy="6340197"/>
          </a:xfrm>
          <a:prstGeom prst="rect">
            <a:avLst/>
          </a:prstGeom>
        </p:spPr>
        <p:txBody>
          <a:bodyPr wrap="square">
            <a:spAutoFit/>
          </a:bodyPr>
          <a:lstStyle/>
          <a:p>
            <a:r>
              <a:rPr lang="en-GB" sz="2800" b="1" dirty="0"/>
              <a:t>Cold Water </a:t>
            </a:r>
            <a:r>
              <a:rPr lang="en-GB" sz="2800" b="1" dirty="0" smtClean="0"/>
              <a:t>–Regulations</a:t>
            </a:r>
          </a:p>
          <a:p>
            <a:endParaRPr lang="en-GB" b="1" dirty="0"/>
          </a:p>
          <a:p>
            <a:pPr marL="285750" indent="-285750" algn="just">
              <a:buFont typeface="Arial" panose="020B0604020202020204" pitchFamily="34" charset="0"/>
              <a:buChar char="•"/>
            </a:pPr>
            <a:r>
              <a:rPr lang="en-GB" sz="2000" b="1" dirty="0" smtClean="0">
                <a:solidFill>
                  <a:srgbClr val="0070C0"/>
                </a:solidFill>
              </a:rPr>
              <a:t>All </a:t>
            </a:r>
            <a:r>
              <a:rPr lang="en-GB" sz="2000" b="1" dirty="0">
                <a:solidFill>
                  <a:srgbClr val="0070C0"/>
                </a:solidFill>
              </a:rPr>
              <a:t>materials i.e. pipes, fittings and appliances as well as the manner in which they are installed, are covered by </a:t>
            </a:r>
            <a:r>
              <a:rPr lang="en-GB" sz="2000" b="1" dirty="0" smtClean="0">
                <a:solidFill>
                  <a:srgbClr val="0070C0"/>
                </a:solidFill>
              </a:rPr>
              <a:t>the:</a:t>
            </a:r>
          </a:p>
          <a:p>
            <a:pPr algn="just"/>
            <a:r>
              <a:rPr lang="en-GB" sz="2000" dirty="0"/>
              <a:t> </a:t>
            </a:r>
            <a:r>
              <a:rPr lang="en-GB" sz="2000" dirty="0" smtClean="0"/>
              <a:t>                    </a:t>
            </a:r>
            <a:r>
              <a:rPr lang="en-GB" sz="2000" b="1" i="1" dirty="0">
                <a:solidFill>
                  <a:srgbClr val="0070C0"/>
                </a:solidFill>
              </a:rPr>
              <a:t>Water </a:t>
            </a:r>
            <a:r>
              <a:rPr lang="en-GB" sz="2000" b="1" i="1" dirty="0" smtClean="0">
                <a:solidFill>
                  <a:srgbClr val="0070C0"/>
                </a:solidFill>
              </a:rPr>
              <a:t>Supply (Water </a:t>
            </a:r>
            <a:r>
              <a:rPr lang="en-GB" sz="2000" b="1" i="1" dirty="0">
                <a:solidFill>
                  <a:srgbClr val="0070C0"/>
                </a:solidFill>
              </a:rPr>
              <a:t>Fittings) Regulations 1999</a:t>
            </a:r>
            <a:r>
              <a:rPr lang="en-GB" sz="2000" b="1" i="1" dirty="0" smtClean="0">
                <a:solidFill>
                  <a:srgbClr val="0070C0"/>
                </a:solidFill>
              </a:rPr>
              <a:t>.  (WRAS)</a:t>
            </a:r>
          </a:p>
          <a:p>
            <a:pPr marL="285750" indent="-285750" algn="just">
              <a:buFont typeface="Arial" panose="020B0604020202020204" pitchFamily="34" charset="0"/>
              <a:buChar char="•"/>
            </a:pPr>
            <a:endParaRPr lang="en-GB" sz="2000" b="1" i="1" dirty="0" smtClean="0">
              <a:solidFill>
                <a:srgbClr val="0070C0"/>
              </a:solidFill>
            </a:endParaRPr>
          </a:p>
          <a:p>
            <a:pPr marL="285750" indent="-285750" algn="just">
              <a:buFont typeface="Arial" panose="020B0604020202020204" pitchFamily="34" charset="0"/>
              <a:buChar char="•"/>
            </a:pPr>
            <a:r>
              <a:rPr lang="en-GB" sz="2000" dirty="0" smtClean="0"/>
              <a:t>The </a:t>
            </a:r>
            <a:r>
              <a:rPr lang="en-GB" sz="2000" dirty="0"/>
              <a:t>Regulations are framed by various Government bodies and give the guidance about materials and the method of installation</a:t>
            </a:r>
            <a:r>
              <a:rPr lang="en-GB" sz="2000" dirty="0" smtClean="0"/>
              <a:t>. </a:t>
            </a:r>
          </a:p>
          <a:p>
            <a:pPr algn="just"/>
            <a:endParaRPr lang="en-GB" sz="2000" dirty="0"/>
          </a:p>
          <a:p>
            <a:pPr algn="just"/>
            <a:r>
              <a:rPr lang="en-GB" sz="2000" b="1" dirty="0" smtClean="0">
                <a:solidFill>
                  <a:srgbClr val="0070C0"/>
                </a:solidFill>
              </a:rPr>
              <a:t>The </a:t>
            </a:r>
            <a:r>
              <a:rPr lang="en-GB" sz="2000" b="1" dirty="0">
                <a:solidFill>
                  <a:srgbClr val="0070C0"/>
                </a:solidFill>
              </a:rPr>
              <a:t>main reason for their implementation </a:t>
            </a:r>
            <a:r>
              <a:rPr lang="en-GB" sz="2000" dirty="0" smtClean="0"/>
              <a:t>:</a:t>
            </a:r>
          </a:p>
          <a:p>
            <a:pPr algn="just"/>
            <a:endParaRPr lang="en-GB" sz="2000" dirty="0"/>
          </a:p>
          <a:p>
            <a:pPr algn="just"/>
            <a:r>
              <a:rPr lang="en-GB" sz="2000" dirty="0" smtClean="0">
                <a:solidFill>
                  <a:srgbClr val="0070C0"/>
                </a:solidFill>
              </a:rPr>
              <a:t>• </a:t>
            </a:r>
            <a:r>
              <a:rPr lang="en-GB" sz="2000" b="1" dirty="0" smtClean="0">
                <a:solidFill>
                  <a:srgbClr val="0070C0"/>
                </a:solidFill>
              </a:rPr>
              <a:t>Prevent </a:t>
            </a:r>
            <a:r>
              <a:rPr lang="en-GB" sz="2000" b="1" dirty="0">
                <a:solidFill>
                  <a:srgbClr val="0070C0"/>
                </a:solidFill>
              </a:rPr>
              <a:t>contamination of a water supply </a:t>
            </a:r>
          </a:p>
          <a:p>
            <a:pPr algn="just"/>
            <a:r>
              <a:rPr lang="en-GB" sz="2000" b="1" dirty="0" smtClean="0">
                <a:solidFill>
                  <a:srgbClr val="0070C0"/>
                </a:solidFill>
              </a:rPr>
              <a:t>• Prevent </a:t>
            </a:r>
            <a:r>
              <a:rPr lang="en-GB" sz="2000" b="1" dirty="0">
                <a:solidFill>
                  <a:srgbClr val="0070C0"/>
                </a:solidFill>
              </a:rPr>
              <a:t>the waste of water</a:t>
            </a:r>
          </a:p>
          <a:p>
            <a:pPr algn="just"/>
            <a:r>
              <a:rPr lang="en-GB" sz="2000" b="1" dirty="0" smtClean="0">
                <a:solidFill>
                  <a:srgbClr val="0070C0"/>
                </a:solidFill>
              </a:rPr>
              <a:t>• Prevent </a:t>
            </a:r>
            <a:r>
              <a:rPr lang="en-GB" sz="2000" b="1" dirty="0">
                <a:solidFill>
                  <a:srgbClr val="0070C0"/>
                </a:solidFill>
              </a:rPr>
              <a:t>misuse of a water supply</a:t>
            </a:r>
          </a:p>
          <a:p>
            <a:pPr algn="just"/>
            <a:r>
              <a:rPr lang="en-GB" sz="2000" b="1" dirty="0" smtClean="0">
                <a:solidFill>
                  <a:srgbClr val="0070C0"/>
                </a:solidFill>
              </a:rPr>
              <a:t>• Erroneous </a:t>
            </a:r>
            <a:r>
              <a:rPr lang="en-GB" sz="2000" b="1" dirty="0">
                <a:solidFill>
                  <a:srgbClr val="0070C0"/>
                </a:solidFill>
              </a:rPr>
              <a:t>measurement (fiddling the meter) </a:t>
            </a:r>
          </a:p>
          <a:p>
            <a:pPr algn="just"/>
            <a:endParaRPr lang="en-GB" sz="2000" dirty="0"/>
          </a:p>
          <a:p>
            <a:pPr marL="342900" indent="-342900" algn="just">
              <a:buFont typeface="Arial" panose="020B0604020202020204" pitchFamily="34" charset="0"/>
              <a:buChar char="•"/>
            </a:pPr>
            <a:r>
              <a:rPr lang="en-GB" sz="2000" b="1" dirty="0">
                <a:solidFill>
                  <a:srgbClr val="0070C0"/>
                </a:solidFill>
              </a:rPr>
              <a:t>No legal requirement for a person working on water services to be </a:t>
            </a:r>
            <a:r>
              <a:rPr lang="en-GB" sz="2000" b="1" dirty="0" smtClean="0">
                <a:solidFill>
                  <a:srgbClr val="0070C0"/>
                </a:solidFill>
              </a:rPr>
              <a:t>a qualified plumber</a:t>
            </a:r>
            <a:r>
              <a:rPr lang="en-GB" sz="2000" dirty="0" smtClean="0"/>
              <a:t>, but anyone </a:t>
            </a:r>
            <a:r>
              <a:rPr lang="en-GB" sz="2000" dirty="0"/>
              <a:t>who carries out such work can be prosecuted for an offence against the Water Regulations and if convicted of an offence can be liable to a fine. </a:t>
            </a:r>
          </a:p>
        </p:txBody>
      </p:sp>
    </p:spTree>
    <p:extLst>
      <p:ext uri="{BB962C8B-B14F-4D97-AF65-F5344CB8AC3E}">
        <p14:creationId xmlns:p14="http://schemas.microsoft.com/office/powerpoint/2010/main" val="1607888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9" end="9"/>
                                            </p:txEl>
                                          </p:spTgt>
                                        </p:tgtEl>
                                        <p:attrNameLst>
                                          <p:attrName>style.visibility</p:attrName>
                                        </p:attrNameLst>
                                      </p:cBhvr>
                                      <p:to>
                                        <p:strVal val="visible"/>
                                      </p:to>
                                    </p:set>
                                    <p:anim calcmode="lin" valueType="num">
                                      <p:cBhvr additive="base">
                                        <p:cTn id="7" dur="500" fill="hold"/>
                                        <p:tgtEl>
                                          <p:spTgt spid="2">
                                            <p:txEl>
                                              <p:pRg st="9" end="9"/>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9" end="9"/>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
                                            <p:txEl>
                                              <p:pRg st="10" end="10"/>
                                            </p:txEl>
                                          </p:spTgt>
                                        </p:tgtEl>
                                        <p:attrNameLst>
                                          <p:attrName>style.visibility</p:attrName>
                                        </p:attrNameLst>
                                      </p:cBhvr>
                                      <p:to>
                                        <p:strVal val="visible"/>
                                      </p:to>
                                    </p:set>
                                    <p:anim calcmode="lin" valueType="num">
                                      <p:cBhvr additive="base">
                                        <p:cTn id="11" dur="500" fill="hold"/>
                                        <p:tgtEl>
                                          <p:spTgt spid="2">
                                            <p:txEl>
                                              <p:pRg st="10" end="1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2">
                                            <p:txEl>
                                              <p:pRg st="10" end="10"/>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2">
                                            <p:txEl>
                                              <p:pRg st="11" end="11"/>
                                            </p:txEl>
                                          </p:spTgt>
                                        </p:tgtEl>
                                        <p:attrNameLst>
                                          <p:attrName>style.visibility</p:attrName>
                                        </p:attrNameLst>
                                      </p:cBhvr>
                                      <p:to>
                                        <p:strVal val="visible"/>
                                      </p:to>
                                    </p:set>
                                    <p:anim calcmode="lin" valueType="num">
                                      <p:cBhvr additive="base">
                                        <p:cTn id="15" dur="500" fill="hold"/>
                                        <p:tgtEl>
                                          <p:spTgt spid="2">
                                            <p:txEl>
                                              <p:pRg st="11" end="11"/>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2">
                                            <p:txEl>
                                              <p:pRg st="11" end="11"/>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2">
                                            <p:txEl>
                                              <p:pRg st="12" end="12"/>
                                            </p:txEl>
                                          </p:spTgt>
                                        </p:tgtEl>
                                        <p:attrNameLst>
                                          <p:attrName>style.visibility</p:attrName>
                                        </p:attrNameLst>
                                      </p:cBhvr>
                                      <p:to>
                                        <p:strVal val="visible"/>
                                      </p:to>
                                    </p:set>
                                    <p:anim calcmode="lin" valueType="num">
                                      <p:cBhvr additive="base">
                                        <p:cTn id="19" dur="500" fill="hold"/>
                                        <p:tgtEl>
                                          <p:spTgt spid="2">
                                            <p:txEl>
                                              <p:pRg st="12" end="1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12" end="1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14" end="14"/>
                                            </p:txEl>
                                          </p:spTgt>
                                        </p:tgtEl>
                                        <p:attrNameLst>
                                          <p:attrName>style.visibility</p:attrName>
                                        </p:attrNameLst>
                                      </p:cBhvr>
                                      <p:to>
                                        <p:strVal val="visible"/>
                                      </p:to>
                                    </p:set>
                                    <p:anim calcmode="lin" valueType="num">
                                      <p:cBhvr additive="base">
                                        <p:cTn id="25" dur="500" fill="hold"/>
                                        <p:tgtEl>
                                          <p:spTgt spid="2">
                                            <p:txEl>
                                              <p:pRg st="14" end="1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14" end="1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92974" y="764703"/>
            <a:ext cx="7038780" cy="519786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467544" y="4077072"/>
            <a:ext cx="4239470" cy="2031325"/>
          </a:xfrm>
          <a:prstGeom prst="rect">
            <a:avLst/>
          </a:prstGeom>
          <a:solidFill>
            <a:schemeClr val="bg1"/>
          </a:solidFill>
        </p:spPr>
        <p:txBody>
          <a:bodyPr wrap="square" rtlCol="0">
            <a:spAutoFit/>
          </a:bodyPr>
          <a:lstStyle/>
          <a:p>
            <a:endParaRPr lang="en-GB" dirty="0" smtClean="0"/>
          </a:p>
          <a:p>
            <a:endParaRPr lang="en-GB" dirty="0"/>
          </a:p>
          <a:p>
            <a:endParaRPr lang="en-GB" dirty="0" smtClean="0"/>
          </a:p>
          <a:p>
            <a:endParaRPr lang="en-GB" dirty="0"/>
          </a:p>
          <a:p>
            <a:endParaRPr lang="en-GB" dirty="0" smtClean="0"/>
          </a:p>
          <a:p>
            <a:endParaRPr lang="en-GB" dirty="0"/>
          </a:p>
          <a:p>
            <a:endParaRPr lang="en-GB" dirty="0"/>
          </a:p>
        </p:txBody>
      </p:sp>
      <p:sp>
        <p:nvSpPr>
          <p:cNvPr id="3" name="TextBox 2"/>
          <p:cNvSpPr txBox="1"/>
          <p:nvPr/>
        </p:nvSpPr>
        <p:spPr>
          <a:xfrm>
            <a:off x="3203848" y="3573016"/>
            <a:ext cx="864096" cy="646331"/>
          </a:xfrm>
          <a:prstGeom prst="rect">
            <a:avLst/>
          </a:prstGeom>
          <a:solidFill>
            <a:schemeClr val="bg1"/>
          </a:solidFill>
        </p:spPr>
        <p:txBody>
          <a:bodyPr wrap="square" rtlCol="0">
            <a:spAutoFit/>
          </a:bodyPr>
          <a:lstStyle/>
          <a:p>
            <a:endParaRPr lang="en-GB" dirty="0" smtClean="0"/>
          </a:p>
          <a:p>
            <a:endParaRPr lang="en-GB" dirty="0"/>
          </a:p>
        </p:txBody>
      </p:sp>
      <p:sp>
        <p:nvSpPr>
          <p:cNvPr id="4" name="TextBox 3"/>
          <p:cNvSpPr txBox="1"/>
          <p:nvPr/>
        </p:nvSpPr>
        <p:spPr>
          <a:xfrm>
            <a:off x="971600" y="836712"/>
            <a:ext cx="2520280" cy="369332"/>
          </a:xfrm>
          <a:prstGeom prst="rect">
            <a:avLst/>
          </a:prstGeom>
          <a:solidFill>
            <a:schemeClr val="bg1">
              <a:lumMod val="85000"/>
            </a:schemeClr>
          </a:solidFill>
          <a:ln w="12700">
            <a:solidFill>
              <a:schemeClr val="tx1"/>
            </a:solidFill>
          </a:ln>
        </p:spPr>
        <p:txBody>
          <a:bodyPr wrap="square" rtlCol="0">
            <a:spAutoFit/>
          </a:bodyPr>
          <a:lstStyle/>
          <a:p>
            <a:r>
              <a:rPr lang="en-GB" dirty="0" smtClean="0"/>
              <a:t>Cold Water Distribution</a:t>
            </a:r>
            <a:endParaRPr lang="en-GB" dirty="0"/>
          </a:p>
        </p:txBody>
      </p:sp>
      <p:cxnSp>
        <p:nvCxnSpPr>
          <p:cNvPr id="7" name="Straight Connector 6"/>
          <p:cNvCxnSpPr/>
          <p:nvPr/>
        </p:nvCxnSpPr>
        <p:spPr>
          <a:xfrm>
            <a:off x="1331640" y="4077072"/>
            <a:ext cx="1584176" cy="0"/>
          </a:xfrm>
          <a:prstGeom prst="line">
            <a:avLst/>
          </a:prstGeom>
          <a:ln/>
        </p:spPr>
        <p:style>
          <a:lnRef idx="2">
            <a:schemeClr val="dk1"/>
          </a:lnRef>
          <a:fillRef idx="0">
            <a:schemeClr val="dk1"/>
          </a:fillRef>
          <a:effectRef idx="1">
            <a:schemeClr val="dk1"/>
          </a:effectRef>
          <a:fontRef idx="minor">
            <a:schemeClr val="tx1"/>
          </a:fontRef>
        </p:style>
      </p:cxnSp>
      <p:sp>
        <p:nvSpPr>
          <p:cNvPr id="5" name="TextBox 4"/>
          <p:cNvSpPr txBox="1"/>
          <p:nvPr/>
        </p:nvSpPr>
        <p:spPr>
          <a:xfrm>
            <a:off x="3668176" y="2951656"/>
            <a:ext cx="288032" cy="369332"/>
          </a:xfrm>
          <a:prstGeom prst="rect">
            <a:avLst/>
          </a:prstGeom>
          <a:noFill/>
          <a:ln w="12700">
            <a:solidFill>
              <a:schemeClr val="tx1"/>
            </a:solidFill>
          </a:ln>
        </p:spPr>
        <p:txBody>
          <a:bodyPr wrap="square" rtlCol="0">
            <a:spAutoFit/>
          </a:bodyPr>
          <a:lstStyle/>
          <a:p>
            <a:r>
              <a:rPr lang="en-GB" dirty="0" smtClean="0"/>
              <a:t>1</a:t>
            </a:r>
            <a:endParaRPr lang="en-GB" dirty="0"/>
          </a:p>
        </p:txBody>
      </p:sp>
      <p:sp>
        <p:nvSpPr>
          <p:cNvPr id="8" name="TextBox 7"/>
          <p:cNvSpPr txBox="1"/>
          <p:nvPr/>
        </p:nvSpPr>
        <p:spPr>
          <a:xfrm>
            <a:off x="3923928" y="980728"/>
            <a:ext cx="288032" cy="369332"/>
          </a:xfrm>
          <a:prstGeom prst="rect">
            <a:avLst/>
          </a:prstGeom>
          <a:noFill/>
          <a:ln w="19050">
            <a:solidFill>
              <a:schemeClr val="tx1"/>
            </a:solidFill>
          </a:ln>
        </p:spPr>
        <p:txBody>
          <a:bodyPr wrap="square" rtlCol="0">
            <a:spAutoFit/>
          </a:bodyPr>
          <a:lstStyle/>
          <a:p>
            <a:r>
              <a:rPr lang="en-GB" dirty="0"/>
              <a:t>2</a:t>
            </a:r>
          </a:p>
        </p:txBody>
      </p:sp>
      <p:sp>
        <p:nvSpPr>
          <p:cNvPr id="9" name="TextBox 8"/>
          <p:cNvSpPr txBox="1"/>
          <p:nvPr/>
        </p:nvSpPr>
        <p:spPr>
          <a:xfrm>
            <a:off x="6516216" y="5923731"/>
            <a:ext cx="288032" cy="369332"/>
          </a:xfrm>
          <a:prstGeom prst="rect">
            <a:avLst/>
          </a:prstGeom>
          <a:noFill/>
          <a:ln w="12700">
            <a:solidFill>
              <a:schemeClr val="tx1"/>
            </a:solidFill>
          </a:ln>
        </p:spPr>
        <p:txBody>
          <a:bodyPr wrap="square" rtlCol="0">
            <a:spAutoFit/>
          </a:bodyPr>
          <a:lstStyle/>
          <a:p>
            <a:r>
              <a:rPr lang="en-GB" dirty="0" smtClean="0"/>
              <a:t>3</a:t>
            </a:r>
            <a:endParaRPr lang="en-GB" dirty="0"/>
          </a:p>
        </p:txBody>
      </p:sp>
    </p:spTree>
    <p:extLst>
      <p:ext uri="{BB962C8B-B14F-4D97-AF65-F5344CB8AC3E}">
        <p14:creationId xmlns:p14="http://schemas.microsoft.com/office/powerpoint/2010/main" val="338655827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3528" y="260648"/>
            <a:ext cx="6027492" cy="36783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descr="http://upload.wikimedia.org/wikipedia/commons/thumb/8/81/Dura-Blue_PVC_Pipe_for_Underground_Water_Mains.JPG/800px-Dura-Blue_PVC_Pipe_for_Underground_Water_Mains.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9552" y="3501008"/>
            <a:ext cx="4210679" cy="2587402"/>
          </a:xfrm>
          <a:prstGeom prst="rect">
            <a:avLst/>
          </a:prstGeom>
          <a:noFill/>
          <a:ln w="28575">
            <a:solidFill>
              <a:schemeClr val="tx1"/>
            </a:solidFill>
          </a:ln>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755576" y="6165304"/>
            <a:ext cx="3960440" cy="369332"/>
          </a:xfrm>
          <a:prstGeom prst="rect">
            <a:avLst/>
          </a:prstGeom>
          <a:noFill/>
        </p:spPr>
        <p:txBody>
          <a:bodyPr wrap="square" rtlCol="0">
            <a:spAutoFit/>
          </a:bodyPr>
          <a:lstStyle/>
          <a:p>
            <a:r>
              <a:rPr lang="en-GB" dirty="0" smtClean="0"/>
              <a:t>Dura - Blue PVC Trunk main piping </a:t>
            </a:r>
            <a:endParaRPr lang="en-GB" dirty="0"/>
          </a:p>
        </p:txBody>
      </p:sp>
      <p:pic>
        <p:nvPicPr>
          <p:cNvPr id="2054" name="Picture 6" descr="https://encrypted-tbn3.gstatic.com/images?q=tbn:ANd9GcTgoRbNK0yjvuTIixeg3ht0p1V0y_2fFoacKlRHumP2UlZJU2G5rQ">
            <a:hlinkClick r:id="rId4"/>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012160" y="3429000"/>
            <a:ext cx="1678231" cy="1678231"/>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364088" y="5013176"/>
            <a:ext cx="3384376" cy="584775"/>
          </a:xfrm>
          <a:prstGeom prst="rect">
            <a:avLst/>
          </a:prstGeom>
          <a:noFill/>
        </p:spPr>
        <p:txBody>
          <a:bodyPr wrap="square" rtlCol="0">
            <a:spAutoFit/>
          </a:bodyPr>
          <a:lstStyle/>
          <a:p>
            <a:r>
              <a:rPr lang="en-GB" dirty="0" smtClean="0"/>
              <a:t>MDPE Alkathene water piping – </a:t>
            </a:r>
          </a:p>
          <a:p>
            <a:r>
              <a:rPr lang="en-GB" sz="1400" dirty="0" smtClean="0"/>
              <a:t>                         25mm standard</a:t>
            </a:r>
            <a:endParaRPr lang="en-GB" sz="1400" dirty="0"/>
          </a:p>
        </p:txBody>
      </p:sp>
      <p:sp>
        <p:nvSpPr>
          <p:cNvPr id="4" name="TextBox 3"/>
          <p:cNvSpPr txBox="1"/>
          <p:nvPr/>
        </p:nvSpPr>
        <p:spPr>
          <a:xfrm>
            <a:off x="5146972" y="5656202"/>
            <a:ext cx="3745508" cy="923330"/>
          </a:xfrm>
          <a:prstGeom prst="rect">
            <a:avLst/>
          </a:prstGeom>
          <a:noFill/>
        </p:spPr>
        <p:txBody>
          <a:bodyPr wrap="square" rtlCol="0">
            <a:spAutoFit/>
          </a:bodyPr>
          <a:lstStyle/>
          <a:p>
            <a:pPr algn="just"/>
            <a:r>
              <a:rPr lang="en-GB" b="1" dirty="0" smtClean="0">
                <a:solidFill>
                  <a:srgbClr val="0070C0"/>
                </a:solidFill>
              </a:rPr>
              <a:t>Caution…older water piping was Black and hard to distinguish from electrical cabling.</a:t>
            </a:r>
            <a:endParaRPr lang="en-GB" b="1" dirty="0">
              <a:solidFill>
                <a:srgbClr val="0070C0"/>
              </a:solidFill>
            </a:endParaRPr>
          </a:p>
        </p:txBody>
      </p:sp>
      <p:sp>
        <p:nvSpPr>
          <p:cNvPr id="5" name="TextBox 4"/>
          <p:cNvSpPr txBox="1"/>
          <p:nvPr/>
        </p:nvSpPr>
        <p:spPr>
          <a:xfrm>
            <a:off x="107504" y="692696"/>
            <a:ext cx="8424936" cy="2585323"/>
          </a:xfrm>
          <a:prstGeom prst="rect">
            <a:avLst/>
          </a:prstGeom>
          <a:solidFill>
            <a:schemeClr val="bg1"/>
          </a:solidFill>
        </p:spPr>
        <p:txBody>
          <a:bodyPr wrap="square" rtlCol="0">
            <a:spAutoFit/>
          </a:bodyPr>
          <a:lstStyle/>
          <a:p>
            <a:pPr marL="285750" indent="-285750">
              <a:buFont typeface="Arial" panose="020B0604020202020204" pitchFamily="34" charset="0"/>
              <a:buChar char="•"/>
            </a:pPr>
            <a:r>
              <a:rPr lang="en-GB" dirty="0" smtClean="0"/>
              <a:t>Only the water companies make connections onto the </a:t>
            </a:r>
            <a:r>
              <a:rPr lang="en-GB" b="1" dirty="0" smtClean="0">
                <a:solidFill>
                  <a:srgbClr val="0070C0"/>
                </a:solidFill>
              </a:rPr>
              <a:t>principle</a:t>
            </a:r>
            <a:r>
              <a:rPr lang="en-GB" dirty="0" smtClean="0"/>
              <a:t> mains water supply.</a:t>
            </a:r>
          </a:p>
          <a:p>
            <a:endParaRPr lang="en-GB" dirty="0"/>
          </a:p>
          <a:p>
            <a:pPr marL="285750" indent="-285750">
              <a:buFont typeface="Arial" panose="020B0604020202020204" pitchFamily="34" charset="0"/>
              <a:buChar char="•"/>
            </a:pPr>
            <a:r>
              <a:rPr lang="en-GB" b="1" dirty="0" smtClean="0">
                <a:solidFill>
                  <a:srgbClr val="0070C0"/>
                </a:solidFill>
              </a:rPr>
              <a:t>Mains supply pipes </a:t>
            </a:r>
            <a:r>
              <a:rPr lang="en-GB" dirty="0" smtClean="0"/>
              <a:t>are laid to a </a:t>
            </a:r>
            <a:r>
              <a:rPr lang="en-GB" b="1" dirty="0" smtClean="0">
                <a:solidFill>
                  <a:srgbClr val="0070C0"/>
                </a:solidFill>
              </a:rPr>
              <a:t>minimum depth of 900mm </a:t>
            </a:r>
            <a:r>
              <a:rPr lang="en-GB" dirty="0" smtClean="0"/>
              <a:t>below the ground level.</a:t>
            </a:r>
          </a:p>
          <a:p>
            <a:endParaRPr lang="en-GB" dirty="0"/>
          </a:p>
          <a:p>
            <a:pPr marL="285750" indent="-285750">
              <a:buFont typeface="Arial" panose="020B0604020202020204" pitchFamily="34" charset="0"/>
              <a:buChar char="•"/>
            </a:pPr>
            <a:r>
              <a:rPr lang="en-GB" dirty="0" smtClean="0"/>
              <a:t>Connection onto the local main is usually by use of a screw down gun metal stop valve.</a:t>
            </a:r>
          </a:p>
          <a:p>
            <a:endParaRPr lang="en-GB" dirty="0"/>
          </a:p>
          <a:p>
            <a:pPr marL="285750" indent="-285750">
              <a:buFont typeface="Arial" panose="020B0604020202020204" pitchFamily="34" charset="0"/>
              <a:buChar char="•"/>
            </a:pPr>
            <a:r>
              <a:rPr lang="en-GB" dirty="0" smtClean="0"/>
              <a:t>The mains pipe is made of PVC…the connecting pipework to the building stop-tap is in MDPE </a:t>
            </a:r>
            <a:endParaRPr lang="en-GB" dirty="0"/>
          </a:p>
        </p:txBody>
      </p:sp>
      <p:sp>
        <p:nvSpPr>
          <p:cNvPr id="6" name="TextBox 5"/>
          <p:cNvSpPr txBox="1"/>
          <p:nvPr/>
        </p:nvSpPr>
        <p:spPr>
          <a:xfrm>
            <a:off x="161694" y="188640"/>
            <a:ext cx="3216131" cy="369332"/>
          </a:xfrm>
          <a:prstGeom prst="rect">
            <a:avLst/>
          </a:prstGeom>
          <a:solidFill>
            <a:schemeClr val="bg1">
              <a:lumMod val="85000"/>
            </a:schemeClr>
          </a:solidFill>
        </p:spPr>
        <p:txBody>
          <a:bodyPr wrap="square" rtlCol="0">
            <a:spAutoFit/>
          </a:bodyPr>
          <a:lstStyle/>
          <a:p>
            <a:r>
              <a:rPr lang="en-GB" b="1" dirty="0" smtClean="0"/>
              <a:t>Cold Water – Mains Connection</a:t>
            </a:r>
            <a:endParaRPr lang="en-GB" b="1" dirty="0"/>
          </a:p>
        </p:txBody>
      </p:sp>
      <p:sp>
        <p:nvSpPr>
          <p:cNvPr id="12" name="Rectangle 11"/>
          <p:cNvSpPr/>
          <p:nvPr/>
        </p:nvSpPr>
        <p:spPr>
          <a:xfrm>
            <a:off x="1259632" y="6381328"/>
            <a:ext cx="2952328" cy="369332"/>
          </a:xfrm>
          <a:prstGeom prst="rect">
            <a:avLst/>
          </a:prstGeom>
        </p:spPr>
        <p:txBody>
          <a:bodyPr wrap="square">
            <a:spAutoFit/>
          </a:bodyPr>
          <a:lstStyle/>
          <a:p>
            <a:r>
              <a:rPr lang="en-GB" dirty="0" smtClean="0"/>
              <a:t> </a:t>
            </a:r>
            <a:r>
              <a:rPr lang="en-GB" sz="1400" dirty="0" smtClean="0"/>
              <a:t>100mm to 350mm standard</a:t>
            </a:r>
            <a:endParaRPr lang="en-GB" sz="1400" dirty="0"/>
          </a:p>
        </p:txBody>
      </p:sp>
    </p:spTree>
    <p:extLst>
      <p:ext uri="{BB962C8B-B14F-4D97-AF65-F5344CB8AC3E}">
        <p14:creationId xmlns:p14="http://schemas.microsoft.com/office/powerpoint/2010/main" val="75482479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15616" y="1049143"/>
            <a:ext cx="7218474" cy="45138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1124453" y="1049143"/>
            <a:ext cx="3600400" cy="646331"/>
          </a:xfrm>
          <a:prstGeom prst="rect">
            <a:avLst/>
          </a:prstGeom>
          <a:solidFill>
            <a:schemeClr val="bg1">
              <a:lumMod val="85000"/>
            </a:schemeClr>
          </a:solidFill>
          <a:ln w="28575">
            <a:solidFill>
              <a:schemeClr val="tx1"/>
            </a:solidFill>
          </a:ln>
        </p:spPr>
        <p:txBody>
          <a:bodyPr wrap="square" rtlCol="0">
            <a:spAutoFit/>
          </a:bodyPr>
          <a:lstStyle/>
          <a:p>
            <a:r>
              <a:rPr lang="en-GB" dirty="0" smtClean="0"/>
              <a:t>COLD WATER  MAINS CONNECTION</a:t>
            </a:r>
          </a:p>
          <a:p>
            <a:r>
              <a:rPr lang="en-GB" dirty="0" smtClean="0"/>
              <a:t>(BY THE LOCAL WATER AUTHORITY)</a:t>
            </a:r>
            <a:endParaRPr lang="en-GB" dirty="0"/>
          </a:p>
        </p:txBody>
      </p:sp>
      <p:sp>
        <p:nvSpPr>
          <p:cNvPr id="3" name="Rectangle 2"/>
          <p:cNvSpPr/>
          <p:nvPr/>
        </p:nvSpPr>
        <p:spPr>
          <a:xfrm>
            <a:off x="3923928" y="1916832"/>
            <a:ext cx="1793506" cy="646331"/>
          </a:xfrm>
          <a:prstGeom prst="rect">
            <a:avLst/>
          </a:prstGeom>
          <a:ln>
            <a:solidFill>
              <a:schemeClr val="tx1"/>
            </a:solidFill>
          </a:ln>
        </p:spPr>
        <p:txBody>
          <a:bodyPr wrap="square">
            <a:spAutoFit/>
          </a:bodyPr>
          <a:lstStyle/>
          <a:p>
            <a:r>
              <a:rPr lang="en-GB" b="1" dirty="0" smtClean="0">
                <a:solidFill>
                  <a:schemeClr val="bg1"/>
                </a:solidFill>
              </a:rPr>
              <a:t>Screw </a:t>
            </a:r>
            <a:r>
              <a:rPr lang="en-GB" b="1" dirty="0">
                <a:solidFill>
                  <a:schemeClr val="bg1"/>
                </a:solidFill>
              </a:rPr>
              <a:t>down gun metal stop valve</a:t>
            </a:r>
          </a:p>
        </p:txBody>
      </p:sp>
      <p:sp>
        <p:nvSpPr>
          <p:cNvPr id="4" name="TextBox 3"/>
          <p:cNvSpPr txBox="1"/>
          <p:nvPr/>
        </p:nvSpPr>
        <p:spPr>
          <a:xfrm>
            <a:off x="5076056" y="2938108"/>
            <a:ext cx="2808312" cy="369332"/>
          </a:xfrm>
          <a:prstGeom prst="rect">
            <a:avLst/>
          </a:prstGeom>
          <a:solidFill>
            <a:schemeClr val="bg1">
              <a:lumMod val="65000"/>
            </a:schemeClr>
          </a:solidFill>
          <a:ln>
            <a:solidFill>
              <a:schemeClr val="tx1"/>
            </a:solidFill>
          </a:ln>
        </p:spPr>
        <p:txBody>
          <a:bodyPr wrap="square" rtlCol="0">
            <a:spAutoFit/>
          </a:bodyPr>
          <a:lstStyle/>
          <a:p>
            <a:r>
              <a:rPr lang="en-GB" b="1" dirty="0" smtClean="0">
                <a:solidFill>
                  <a:schemeClr val="bg1"/>
                </a:solidFill>
              </a:rPr>
              <a:t>                      FERRULE</a:t>
            </a:r>
            <a:endParaRPr lang="en-GB" b="1" dirty="0">
              <a:solidFill>
                <a:schemeClr val="bg1"/>
              </a:solidFill>
            </a:endParaRPr>
          </a:p>
        </p:txBody>
      </p:sp>
      <p:cxnSp>
        <p:nvCxnSpPr>
          <p:cNvPr id="6" name="Straight Arrow Connector 5"/>
          <p:cNvCxnSpPr>
            <a:stCxn id="4" idx="2"/>
          </p:cNvCxnSpPr>
          <p:nvPr/>
        </p:nvCxnSpPr>
        <p:spPr>
          <a:xfrm flipH="1">
            <a:off x="5415988" y="3307440"/>
            <a:ext cx="1064224" cy="244310"/>
          </a:xfrm>
          <a:prstGeom prst="straightConnector1">
            <a:avLst/>
          </a:prstGeom>
          <a:ln w="28575">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a:off x="4716016" y="2492896"/>
            <a:ext cx="0" cy="288032"/>
          </a:xfrm>
          <a:prstGeom prst="straightConnector1">
            <a:avLst/>
          </a:prstGeom>
          <a:ln w="38100">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a:off x="7956376" y="1124744"/>
            <a:ext cx="0" cy="4248472"/>
          </a:xfrm>
          <a:prstGeom prst="straightConnector1">
            <a:avLst/>
          </a:prstGeom>
          <a:ln w="38100">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8011602" y="4149080"/>
            <a:ext cx="1097793" cy="646331"/>
          </a:xfrm>
          <a:prstGeom prst="rect">
            <a:avLst/>
          </a:prstGeom>
          <a:solidFill>
            <a:schemeClr val="bg1">
              <a:lumMod val="85000"/>
            </a:schemeClr>
          </a:solidFill>
        </p:spPr>
        <p:txBody>
          <a:bodyPr wrap="square" rtlCol="0">
            <a:spAutoFit/>
          </a:bodyPr>
          <a:lstStyle/>
          <a:p>
            <a:r>
              <a:rPr lang="en-GB" dirty="0" smtClean="0"/>
              <a:t>900 mm</a:t>
            </a:r>
          </a:p>
          <a:p>
            <a:r>
              <a:rPr lang="en-GB" dirty="0" smtClean="0"/>
              <a:t>minimum</a:t>
            </a:r>
            <a:endParaRPr lang="en-US" dirty="0"/>
          </a:p>
        </p:txBody>
      </p:sp>
      <p:pic>
        <p:nvPicPr>
          <p:cNvPr id="10" name="Picture 2" descr="Image result">
            <a:hlinkClick r:id="rId3"/>
          </p:cNvPr>
          <p:cNvPicPr>
            <a:picLocks noChangeAspect="1" noChangeArrowheads="1"/>
          </p:cNvPicPr>
          <p:nvPr/>
        </p:nvPicPr>
        <p:blipFill>
          <a:blip r:embed="rId4" cstate="print"/>
          <a:srcRect/>
          <a:stretch>
            <a:fillRect/>
          </a:stretch>
        </p:blipFill>
        <p:spPr bwMode="auto">
          <a:xfrm>
            <a:off x="6240119" y="981864"/>
            <a:ext cx="2031901" cy="2074930"/>
          </a:xfrm>
          <a:prstGeom prst="rect">
            <a:avLst/>
          </a:prstGeom>
          <a:noFill/>
        </p:spPr>
      </p:pic>
    </p:spTree>
    <p:extLst>
      <p:ext uri="{BB962C8B-B14F-4D97-AF65-F5344CB8AC3E}">
        <p14:creationId xmlns:p14="http://schemas.microsoft.com/office/powerpoint/2010/main" val="3332823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87624" y="678033"/>
            <a:ext cx="7128792" cy="5191224"/>
          </a:xfrm>
          <a:prstGeom prst="rect">
            <a:avLst/>
          </a:prstGeom>
          <a:noFill/>
          <a:ln w="38100">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
        <p:nvSpPr>
          <p:cNvPr id="2" name="TextBox 1"/>
          <p:cNvSpPr txBox="1"/>
          <p:nvPr/>
        </p:nvSpPr>
        <p:spPr>
          <a:xfrm>
            <a:off x="1187624" y="694103"/>
            <a:ext cx="5544616" cy="646331"/>
          </a:xfrm>
          <a:prstGeom prst="rect">
            <a:avLst/>
          </a:prstGeom>
          <a:solidFill>
            <a:schemeClr val="bg1">
              <a:lumMod val="85000"/>
            </a:schemeClr>
          </a:solidFill>
          <a:ln w="19050">
            <a:solidFill>
              <a:schemeClr val="tx1"/>
            </a:solidFill>
          </a:ln>
        </p:spPr>
        <p:txBody>
          <a:bodyPr wrap="square" rtlCol="0">
            <a:spAutoFit/>
          </a:bodyPr>
          <a:lstStyle/>
          <a:p>
            <a:r>
              <a:rPr lang="en-GB" dirty="0" smtClean="0"/>
              <a:t>COLD WATER MAINS CONNECTION TO THE DWELLING</a:t>
            </a:r>
          </a:p>
          <a:p>
            <a:r>
              <a:rPr lang="en-GB" dirty="0" smtClean="0"/>
              <a:t>Prevention of pulling on underground joints</a:t>
            </a:r>
            <a:endParaRPr lang="en-GB" dirty="0"/>
          </a:p>
        </p:txBody>
      </p:sp>
      <p:sp>
        <p:nvSpPr>
          <p:cNvPr id="3" name="TextBox 2"/>
          <p:cNvSpPr txBox="1"/>
          <p:nvPr/>
        </p:nvSpPr>
        <p:spPr>
          <a:xfrm>
            <a:off x="4128589" y="4869160"/>
            <a:ext cx="4680520" cy="1200329"/>
          </a:xfrm>
          <a:prstGeom prst="rect">
            <a:avLst/>
          </a:prstGeom>
          <a:solidFill>
            <a:schemeClr val="bg1">
              <a:lumMod val="85000"/>
            </a:schemeClr>
          </a:solidFill>
          <a:ln w="28575">
            <a:solidFill>
              <a:schemeClr val="tx1"/>
            </a:solidFill>
          </a:ln>
        </p:spPr>
        <p:txBody>
          <a:bodyPr wrap="square" rtlCol="0">
            <a:spAutoFit/>
          </a:bodyPr>
          <a:lstStyle/>
          <a:p>
            <a:r>
              <a:rPr lang="en-GB" dirty="0" smtClean="0"/>
              <a:t>A ‘Gooseneck’ or offset is used to provide slack in the pipe length.</a:t>
            </a:r>
          </a:p>
          <a:p>
            <a:r>
              <a:rPr lang="en-GB" dirty="0" smtClean="0"/>
              <a:t>This prevents strains on joints when the trench is backfilled after the pipework has been tested.</a:t>
            </a:r>
            <a:endParaRPr lang="en-GB" dirty="0"/>
          </a:p>
        </p:txBody>
      </p:sp>
    </p:spTree>
    <p:extLst>
      <p:ext uri="{BB962C8B-B14F-4D97-AF65-F5344CB8AC3E}">
        <p14:creationId xmlns:p14="http://schemas.microsoft.com/office/powerpoint/2010/main" val="207668773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43608" y="791810"/>
            <a:ext cx="7443052" cy="5357467"/>
          </a:xfrm>
          <a:prstGeom prst="rect">
            <a:avLst/>
          </a:prstGeom>
          <a:noFill/>
          <a:ln w="38100">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
        <p:nvSpPr>
          <p:cNvPr id="2" name="TextBox 1"/>
          <p:cNvSpPr txBox="1"/>
          <p:nvPr/>
        </p:nvSpPr>
        <p:spPr>
          <a:xfrm>
            <a:off x="1043608" y="791810"/>
            <a:ext cx="4320480" cy="646331"/>
          </a:xfrm>
          <a:prstGeom prst="rect">
            <a:avLst/>
          </a:prstGeom>
          <a:solidFill>
            <a:schemeClr val="bg1">
              <a:lumMod val="95000"/>
            </a:schemeClr>
          </a:solidFill>
          <a:ln>
            <a:solidFill>
              <a:schemeClr val="tx1"/>
            </a:solidFill>
          </a:ln>
        </p:spPr>
        <p:txBody>
          <a:bodyPr wrap="square" rtlCol="0">
            <a:spAutoFit/>
          </a:bodyPr>
          <a:lstStyle/>
          <a:p>
            <a:r>
              <a:rPr lang="en-GB" dirty="0" smtClean="0"/>
              <a:t>COLD WATER MAINS CONNECTIONS</a:t>
            </a:r>
          </a:p>
          <a:p>
            <a:r>
              <a:rPr lang="en-GB" dirty="0" smtClean="0"/>
              <a:t>Services in Trenches</a:t>
            </a:r>
            <a:endParaRPr lang="en-GB" dirty="0"/>
          </a:p>
        </p:txBody>
      </p:sp>
      <p:sp>
        <p:nvSpPr>
          <p:cNvPr id="3" name="TextBox 2"/>
          <p:cNvSpPr txBox="1"/>
          <p:nvPr/>
        </p:nvSpPr>
        <p:spPr>
          <a:xfrm>
            <a:off x="1043608" y="5502946"/>
            <a:ext cx="7443052" cy="646331"/>
          </a:xfrm>
          <a:prstGeom prst="rect">
            <a:avLst/>
          </a:prstGeom>
          <a:solidFill>
            <a:schemeClr val="bg1">
              <a:lumMod val="95000"/>
            </a:schemeClr>
          </a:solidFill>
          <a:ln w="28575">
            <a:solidFill>
              <a:schemeClr val="tx1"/>
            </a:solidFill>
          </a:ln>
        </p:spPr>
        <p:txBody>
          <a:bodyPr wrap="square" rtlCol="0">
            <a:spAutoFit/>
          </a:bodyPr>
          <a:lstStyle/>
          <a:p>
            <a:pPr algn="ctr"/>
            <a:r>
              <a:rPr lang="en-GB" dirty="0" smtClean="0"/>
              <a:t>If the above dimensions are not possible in practice, additional protection for cold service will be required </a:t>
            </a:r>
            <a:endParaRPr lang="en-GB" dirty="0"/>
          </a:p>
        </p:txBody>
      </p:sp>
    </p:spTree>
    <p:extLst>
      <p:ext uri="{BB962C8B-B14F-4D97-AF65-F5344CB8AC3E}">
        <p14:creationId xmlns:p14="http://schemas.microsoft.com/office/powerpoint/2010/main" val="157233569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15616" y="836712"/>
            <a:ext cx="7162143" cy="5335796"/>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
        <p:nvSpPr>
          <p:cNvPr id="2" name="TextBox 1"/>
          <p:cNvSpPr txBox="1"/>
          <p:nvPr/>
        </p:nvSpPr>
        <p:spPr>
          <a:xfrm>
            <a:off x="7092280" y="118373"/>
            <a:ext cx="1872208" cy="646331"/>
          </a:xfrm>
          <a:prstGeom prst="rect">
            <a:avLst/>
          </a:prstGeom>
          <a:noFill/>
        </p:spPr>
        <p:txBody>
          <a:bodyPr wrap="square" rtlCol="0">
            <a:spAutoFit/>
          </a:bodyPr>
          <a:lstStyle/>
          <a:p>
            <a:r>
              <a:rPr lang="en-GB" sz="3600" b="1" dirty="0" smtClean="0">
                <a:solidFill>
                  <a:srgbClr val="0070C0"/>
                </a:solidFill>
              </a:rPr>
              <a:t>SKETCH</a:t>
            </a:r>
            <a:endParaRPr lang="en-GB" sz="3600" b="1" dirty="0">
              <a:solidFill>
                <a:srgbClr val="0070C0"/>
              </a:solidFill>
            </a:endParaRPr>
          </a:p>
        </p:txBody>
      </p:sp>
      <p:sp>
        <p:nvSpPr>
          <p:cNvPr id="3" name="TextBox 2"/>
          <p:cNvSpPr txBox="1"/>
          <p:nvPr/>
        </p:nvSpPr>
        <p:spPr>
          <a:xfrm>
            <a:off x="1187624" y="980728"/>
            <a:ext cx="4464496" cy="369332"/>
          </a:xfrm>
          <a:prstGeom prst="rect">
            <a:avLst/>
          </a:prstGeom>
          <a:solidFill>
            <a:schemeClr val="bg1">
              <a:lumMod val="85000"/>
            </a:schemeClr>
          </a:solidFill>
          <a:ln w="12700">
            <a:solidFill>
              <a:schemeClr val="tx1"/>
            </a:solidFill>
          </a:ln>
        </p:spPr>
        <p:txBody>
          <a:bodyPr wrap="square" rtlCol="0">
            <a:spAutoFit/>
          </a:bodyPr>
          <a:lstStyle/>
          <a:p>
            <a:r>
              <a:rPr lang="en-GB" dirty="0" smtClean="0"/>
              <a:t>Cold Water – Incoming Water Supply</a:t>
            </a:r>
            <a:endParaRPr lang="en-GB" dirty="0"/>
          </a:p>
        </p:txBody>
      </p:sp>
      <p:sp>
        <p:nvSpPr>
          <p:cNvPr id="4" name="TextBox 3"/>
          <p:cNvSpPr txBox="1"/>
          <p:nvPr/>
        </p:nvSpPr>
        <p:spPr>
          <a:xfrm>
            <a:off x="4427984" y="1700808"/>
            <a:ext cx="1800200" cy="276999"/>
          </a:xfrm>
          <a:prstGeom prst="rect">
            <a:avLst/>
          </a:prstGeom>
          <a:solidFill>
            <a:schemeClr val="bg1"/>
          </a:solidFill>
        </p:spPr>
        <p:txBody>
          <a:bodyPr wrap="square" rtlCol="0">
            <a:spAutoFit/>
          </a:bodyPr>
          <a:lstStyle/>
          <a:p>
            <a:r>
              <a:rPr lang="en-GB" sz="1200" b="1" dirty="0" smtClean="0"/>
              <a:t>Pipe must be insulated</a:t>
            </a:r>
            <a:endParaRPr lang="en-GB" sz="1200" b="1" dirty="0"/>
          </a:p>
        </p:txBody>
      </p:sp>
      <p:sp>
        <p:nvSpPr>
          <p:cNvPr id="5" name="TextBox 4"/>
          <p:cNvSpPr txBox="1"/>
          <p:nvPr/>
        </p:nvSpPr>
        <p:spPr>
          <a:xfrm>
            <a:off x="4427984" y="1412776"/>
            <a:ext cx="2016224" cy="307777"/>
          </a:xfrm>
          <a:prstGeom prst="rect">
            <a:avLst/>
          </a:prstGeom>
          <a:solidFill>
            <a:schemeClr val="bg1"/>
          </a:solidFill>
        </p:spPr>
        <p:txBody>
          <a:bodyPr wrap="square" rtlCol="0">
            <a:spAutoFit/>
          </a:bodyPr>
          <a:lstStyle/>
          <a:p>
            <a:r>
              <a:rPr lang="en-GB" sz="1400" b="1" dirty="0" smtClean="0"/>
              <a:t>If Less than 750mm</a:t>
            </a:r>
            <a:endParaRPr lang="en-GB" sz="1400" b="1" dirty="0"/>
          </a:p>
        </p:txBody>
      </p:sp>
      <p:sp>
        <p:nvSpPr>
          <p:cNvPr id="6" name="TextBox 5"/>
          <p:cNvSpPr txBox="1"/>
          <p:nvPr/>
        </p:nvSpPr>
        <p:spPr>
          <a:xfrm>
            <a:off x="2123728" y="3861048"/>
            <a:ext cx="576064" cy="646331"/>
          </a:xfrm>
          <a:prstGeom prst="rect">
            <a:avLst/>
          </a:prstGeom>
          <a:solidFill>
            <a:schemeClr val="bg1"/>
          </a:solidFill>
        </p:spPr>
        <p:txBody>
          <a:bodyPr wrap="square" rtlCol="0">
            <a:spAutoFit/>
          </a:bodyPr>
          <a:lstStyle/>
          <a:p>
            <a:endParaRPr lang="en-GB" dirty="0" smtClean="0"/>
          </a:p>
          <a:p>
            <a:endParaRPr lang="en-GB" dirty="0"/>
          </a:p>
        </p:txBody>
      </p:sp>
      <p:cxnSp>
        <p:nvCxnSpPr>
          <p:cNvPr id="8" name="Straight Arrow Connector 7"/>
          <p:cNvCxnSpPr/>
          <p:nvPr/>
        </p:nvCxnSpPr>
        <p:spPr>
          <a:xfrm flipH="1">
            <a:off x="2283040" y="3645024"/>
            <a:ext cx="144016" cy="1872208"/>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
        <p:nvSpPr>
          <p:cNvPr id="7" name="TextBox 6"/>
          <p:cNvSpPr txBox="1"/>
          <p:nvPr/>
        </p:nvSpPr>
        <p:spPr>
          <a:xfrm>
            <a:off x="1115616" y="3212976"/>
            <a:ext cx="1224136" cy="738664"/>
          </a:xfrm>
          <a:prstGeom prst="rect">
            <a:avLst/>
          </a:prstGeom>
          <a:solidFill>
            <a:schemeClr val="bg1"/>
          </a:solidFill>
        </p:spPr>
        <p:txBody>
          <a:bodyPr wrap="square" rtlCol="0">
            <a:spAutoFit/>
          </a:bodyPr>
          <a:lstStyle/>
          <a:p>
            <a:pPr algn="ctr"/>
            <a:r>
              <a:rPr lang="en-GB" sz="1400" dirty="0" smtClean="0"/>
              <a:t>Gooseneck MDPE</a:t>
            </a:r>
          </a:p>
          <a:p>
            <a:pPr algn="ctr"/>
            <a:endParaRPr lang="en-GB" sz="1400" dirty="0"/>
          </a:p>
        </p:txBody>
      </p:sp>
      <p:cxnSp>
        <p:nvCxnSpPr>
          <p:cNvPr id="10" name="Straight Arrow Connector 9"/>
          <p:cNvCxnSpPr/>
          <p:nvPr/>
        </p:nvCxnSpPr>
        <p:spPr>
          <a:xfrm flipH="1">
            <a:off x="1828048" y="3582308"/>
            <a:ext cx="208376" cy="1952681"/>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6958527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txBox="1">
            <a:spLocks noChangeArrowheads="1"/>
          </p:cNvSpPr>
          <p:nvPr/>
        </p:nvSpPr>
        <p:spPr>
          <a:xfrm>
            <a:off x="457200" y="274638"/>
            <a:ext cx="2971800" cy="792162"/>
          </a:xfrm>
          <a:prstGeom prst="rect">
            <a:avLst/>
          </a:prstGeom>
          <a:ln/>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b="1" dirty="0" smtClean="0">
                <a:solidFill>
                  <a:srgbClr val="0070C0"/>
                </a:solidFill>
              </a:rPr>
              <a:t>STOP TAP</a:t>
            </a:r>
            <a:endParaRPr lang="en-GB" b="1" dirty="0">
              <a:solidFill>
                <a:srgbClr val="0070C0"/>
              </a:solidFill>
            </a:endParaRPr>
          </a:p>
        </p:txBody>
      </p:sp>
      <p:pic>
        <p:nvPicPr>
          <p:cNvPr id="4"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99592" y="1484784"/>
            <a:ext cx="3581400" cy="38100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3" name="Rectangle 2"/>
          <p:cNvSpPr/>
          <p:nvPr/>
        </p:nvSpPr>
        <p:spPr>
          <a:xfrm>
            <a:off x="4860032" y="1092437"/>
            <a:ext cx="3481180" cy="1477328"/>
          </a:xfrm>
          <a:prstGeom prst="rect">
            <a:avLst/>
          </a:prstGeom>
        </p:spPr>
        <p:txBody>
          <a:bodyPr wrap="square">
            <a:spAutoFit/>
          </a:bodyPr>
          <a:lstStyle/>
          <a:p>
            <a:pPr algn="just"/>
            <a:r>
              <a:rPr lang="en-GB" dirty="0"/>
              <a:t>A</a:t>
            </a:r>
            <a:r>
              <a:rPr lang="en-GB" dirty="0" smtClean="0"/>
              <a:t>n </a:t>
            </a:r>
            <a:r>
              <a:rPr lang="en-GB" dirty="0"/>
              <a:t>externally operated valve regulating the flow of a liquid </a:t>
            </a:r>
            <a:r>
              <a:rPr lang="en-GB" dirty="0" smtClean="0"/>
              <a:t>(or gas) </a:t>
            </a:r>
            <a:r>
              <a:rPr lang="en-GB" dirty="0"/>
              <a:t>through a pipe, in particular one on the water main supplying a </a:t>
            </a:r>
            <a:r>
              <a:rPr lang="en-GB" dirty="0" smtClean="0"/>
              <a:t>building.</a:t>
            </a:r>
            <a:endParaRPr lang="en-GB" dirty="0"/>
          </a:p>
        </p:txBody>
      </p:sp>
      <p:sp>
        <p:nvSpPr>
          <p:cNvPr id="5" name="Rectangle 4"/>
          <p:cNvSpPr/>
          <p:nvPr/>
        </p:nvSpPr>
        <p:spPr>
          <a:xfrm>
            <a:off x="4860032" y="2773579"/>
            <a:ext cx="3744416" cy="646331"/>
          </a:xfrm>
          <a:prstGeom prst="rect">
            <a:avLst/>
          </a:prstGeom>
        </p:spPr>
        <p:txBody>
          <a:bodyPr wrap="square">
            <a:spAutoFit/>
          </a:bodyPr>
          <a:lstStyle/>
          <a:p>
            <a:pPr algn="just"/>
            <a:r>
              <a:rPr lang="en-GB" dirty="0" smtClean="0"/>
              <a:t>Restricts </a:t>
            </a:r>
            <a:r>
              <a:rPr lang="en-GB" dirty="0"/>
              <a:t>or </a:t>
            </a:r>
            <a:r>
              <a:rPr lang="en-GB" dirty="0" smtClean="0"/>
              <a:t>isolates </a:t>
            </a:r>
            <a:r>
              <a:rPr lang="en-GB" dirty="0"/>
              <a:t>the flow of a liquid </a:t>
            </a:r>
            <a:r>
              <a:rPr lang="en-GB" dirty="0" smtClean="0"/>
              <a:t>(or gas) </a:t>
            </a:r>
            <a:r>
              <a:rPr lang="en-GB" dirty="0"/>
              <a:t>through a pipe.</a:t>
            </a:r>
          </a:p>
        </p:txBody>
      </p:sp>
      <p:sp>
        <p:nvSpPr>
          <p:cNvPr id="6" name="TextBox 5"/>
          <p:cNvSpPr txBox="1"/>
          <p:nvPr/>
        </p:nvSpPr>
        <p:spPr>
          <a:xfrm>
            <a:off x="5004048" y="4005064"/>
            <a:ext cx="2016224" cy="369332"/>
          </a:xfrm>
          <a:prstGeom prst="rect">
            <a:avLst/>
          </a:prstGeom>
          <a:noFill/>
        </p:spPr>
        <p:txBody>
          <a:bodyPr wrap="square" rtlCol="0">
            <a:spAutoFit/>
          </a:bodyPr>
          <a:lstStyle/>
          <a:p>
            <a:r>
              <a:rPr lang="en-GB" b="1" dirty="0" smtClean="0">
                <a:solidFill>
                  <a:srgbClr val="0070C0"/>
                </a:solidFill>
              </a:rPr>
              <a:t>Know where it is !</a:t>
            </a:r>
            <a:endParaRPr lang="en-GB" b="1" dirty="0">
              <a:solidFill>
                <a:srgbClr val="0070C0"/>
              </a:solidFill>
            </a:endParaRPr>
          </a:p>
        </p:txBody>
      </p:sp>
    </p:spTree>
    <p:extLst>
      <p:ext uri="{BB962C8B-B14F-4D97-AF65-F5344CB8AC3E}">
        <p14:creationId xmlns:p14="http://schemas.microsoft.com/office/powerpoint/2010/main" val="105597053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237396"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107504" y="116632"/>
            <a:ext cx="5544616" cy="369332"/>
          </a:xfrm>
          <a:prstGeom prst="rect">
            <a:avLst/>
          </a:prstGeom>
          <a:solidFill>
            <a:schemeClr val="bg1">
              <a:lumMod val="85000"/>
            </a:schemeClr>
          </a:solidFill>
          <a:ln w="19050">
            <a:solidFill>
              <a:schemeClr val="tx1"/>
            </a:solidFill>
          </a:ln>
        </p:spPr>
        <p:txBody>
          <a:bodyPr wrap="square" rtlCol="0">
            <a:spAutoFit/>
          </a:bodyPr>
          <a:lstStyle/>
          <a:p>
            <a:r>
              <a:rPr lang="en-GB" dirty="0" smtClean="0"/>
              <a:t>COLD WATER – INCOMING WATER MAIN SUPPLY</a:t>
            </a:r>
            <a:endParaRPr lang="en-GB" dirty="0"/>
          </a:p>
        </p:txBody>
      </p:sp>
    </p:spTree>
    <p:extLst>
      <p:ext uri="{BB962C8B-B14F-4D97-AF65-F5344CB8AC3E}">
        <p14:creationId xmlns:p14="http://schemas.microsoft.com/office/powerpoint/2010/main" val="163539281"/>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43608" y="791645"/>
            <a:ext cx="7452321" cy="5579972"/>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cxnSp>
        <p:nvCxnSpPr>
          <p:cNvPr id="3" name="Straight Connector 2"/>
          <p:cNvCxnSpPr/>
          <p:nvPr/>
        </p:nvCxnSpPr>
        <p:spPr>
          <a:xfrm>
            <a:off x="1043608" y="791645"/>
            <a:ext cx="7452321"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1187624" y="908720"/>
            <a:ext cx="3096344" cy="369332"/>
          </a:xfrm>
          <a:prstGeom prst="rect">
            <a:avLst/>
          </a:prstGeom>
          <a:solidFill>
            <a:schemeClr val="bg1">
              <a:lumMod val="85000"/>
            </a:schemeClr>
          </a:solidFill>
          <a:ln w="19050">
            <a:solidFill>
              <a:schemeClr val="tx1"/>
            </a:solidFill>
          </a:ln>
        </p:spPr>
        <p:txBody>
          <a:bodyPr wrap="square" rtlCol="0">
            <a:spAutoFit/>
          </a:bodyPr>
          <a:lstStyle/>
          <a:p>
            <a:r>
              <a:rPr lang="en-GB" dirty="0" smtClean="0"/>
              <a:t>COLD WATER – WATER METERS</a:t>
            </a:r>
            <a:endParaRPr lang="en-GB" dirty="0"/>
          </a:p>
        </p:txBody>
      </p:sp>
      <p:sp>
        <p:nvSpPr>
          <p:cNvPr id="2" name="Rectangle 1"/>
          <p:cNvSpPr/>
          <p:nvPr/>
        </p:nvSpPr>
        <p:spPr>
          <a:xfrm>
            <a:off x="107504" y="1700808"/>
            <a:ext cx="2568521" cy="3970318"/>
          </a:xfrm>
          <a:prstGeom prst="rect">
            <a:avLst/>
          </a:prstGeom>
          <a:solidFill>
            <a:schemeClr val="bg1"/>
          </a:solidFill>
          <a:ln w="28575">
            <a:solidFill>
              <a:schemeClr val="tx1"/>
            </a:solidFill>
          </a:ln>
        </p:spPr>
        <p:txBody>
          <a:bodyPr wrap="square">
            <a:spAutoFit/>
          </a:bodyPr>
          <a:lstStyle/>
          <a:p>
            <a:r>
              <a:rPr lang="en-GB" i="1" dirty="0"/>
              <a:t>Supplementary</a:t>
            </a:r>
            <a:r>
              <a:rPr lang="en-GB" dirty="0"/>
              <a:t>, or </a:t>
            </a:r>
            <a:r>
              <a:rPr lang="en-GB" i="1" dirty="0"/>
              <a:t>cross</a:t>
            </a:r>
            <a:r>
              <a:rPr lang="en-GB" dirty="0"/>
              <a:t> </a:t>
            </a:r>
            <a:r>
              <a:rPr lang="en-GB" dirty="0" smtClean="0"/>
              <a:t>bonding (10mm</a:t>
            </a:r>
            <a:r>
              <a:rPr lang="en-GB" baseline="30000" dirty="0" smtClean="0"/>
              <a:t>2</a:t>
            </a:r>
            <a:r>
              <a:rPr lang="en-GB" dirty="0" smtClean="0"/>
              <a:t>) </a:t>
            </a:r>
            <a:r>
              <a:rPr lang="en-GB" dirty="0"/>
              <a:t>is usually </a:t>
            </a:r>
            <a:r>
              <a:rPr lang="en-GB" dirty="0" smtClean="0"/>
              <a:t>found.</a:t>
            </a:r>
          </a:p>
          <a:p>
            <a:r>
              <a:rPr lang="en-GB" dirty="0" smtClean="0"/>
              <a:t>Unlike earthing </a:t>
            </a:r>
            <a:r>
              <a:rPr lang="en-GB" dirty="0"/>
              <a:t>it is not designed to clear a fault. What it does is </a:t>
            </a:r>
            <a:r>
              <a:rPr lang="en-GB" b="1" dirty="0">
                <a:solidFill>
                  <a:srgbClr val="0070C0"/>
                </a:solidFill>
              </a:rPr>
              <a:t>electrically tie together all accessible conductive parts (pipes, taps, electrical appliances </a:t>
            </a:r>
            <a:r>
              <a:rPr lang="en-GB" b="1" dirty="0" smtClean="0">
                <a:solidFill>
                  <a:srgbClr val="0070C0"/>
                </a:solidFill>
              </a:rPr>
              <a:t>etc.) </a:t>
            </a:r>
            <a:r>
              <a:rPr lang="en-GB" b="1" dirty="0">
                <a:solidFill>
                  <a:srgbClr val="0070C0"/>
                </a:solidFill>
              </a:rPr>
              <a:t>that could under fault conditions introduce a dangerous potential (voltage) into the room. </a:t>
            </a:r>
          </a:p>
        </p:txBody>
      </p:sp>
      <p:cxnSp>
        <p:nvCxnSpPr>
          <p:cNvPr id="6" name="Straight Arrow Connector 5"/>
          <p:cNvCxnSpPr/>
          <p:nvPr/>
        </p:nvCxnSpPr>
        <p:spPr>
          <a:xfrm>
            <a:off x="2677675" y="2564904"/>
            <a:ext cx="598181" cy="72008"/>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
        <p:nvSpPr>
          <p:cNvPr id="8" name="AutoShape 2" descr="http://www.rob-elec.co.uk/images/gallery/pic5.jpg"/>
          <p:cNvSpPr>
            <a:spLocks noChangeAspect="1" noChangeArrowheads="1"/>
          </p:cNvSpPr>
          <p:nvPr/>
        </p:nvSpPr>
        <p:spPr bwMode="auto">
          <a:xfrm>
            <a:off x="63500" y="-1365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AutoShape 4" descr="http://www.rob-elec.co.uk/images/gallery/pic5.jpg"/>
          <p:cNvSpPr>
            <a:spLocks noChangeAspect="1" noChangeArrowheads="1"/>
          </p:cNvSpPr>
          <p:nvPr/>
        </p:nvSpPr>
        <p:spPr bwMode="auto">
          <a:xfrm>
            <a:off x="215900" y="1587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AutoShape 6" descr="http://www.rob-elec.co.uk/images/gallery/pic5.jpg"/>
          <p:cNvSpPr>
            <a:spLocks noChangeAspect="1" noChangeArrowheads="1"/>
          </p:cNvSpPr>
          <p:nvPr/>
        </p:nvSpPr>
        <p:spPr bwMode="auto">
          <a:xfrm>
            <a:off x="368300" y="16827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164288" y="4878288"/>
            <a:ext cx="1979712" cy="1979712"/>
          </a:xfrm>
          <a:prstGeom prst="rect">
            <a:avLst/>
          </a:prstGeom>
          <a:ln>
            <a:solidFill>
              <a:schemeClr val="tx1"/>
            </a:solidFill>
          </a:ln>
        </p:spPr>
      </p:pic>
      <p:pic>
        <p:nvPicPr>
          <p:cNvPr id="89090" name="Picture 2" descr="Image result">
            <a:hlinkClick r:id="rId4"/>
          </p:cNvPr>
          <p:cNvPicPr>
            <a:picLocks noChangeAspect="1" noChangeArrowheads="1"/>
          </p:cNvPicPr>
          <p:nvPr/>
        </p:nvPicPr>
        <p:blipFill>
          <a:blip r:embed="rId5" cstate="print"/>
          <a:srcRect/>
          <a:stretch>
            <a:fillRect/>
          </a:stretch>
        </p:blipFill>
        <p:spPr bwMode="auto">
          <a:xfrm>
            <a:off x="7164288" y="4725144"/>
            <a:ext cx="2031901" cy="2074930"/>
          </a:xfrm>
          <a:prstGeom prst="rect">
            <a:avLst/>
          </a:prstGeom>
          <a:noFill/>
        </p:spPr>
      </p:pic>
    </p:spTree>
    <p:extLst>
      <p:ext uri="{BB962C8B-B14F-4D97-AF65-F5344CB8AC3E}">
        <p14:creationId xmlns:p14="http://schemas.microsoft.com/office/powerpoint/2010/main" val="356729692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8520" y="-12722"/>
            <a:ext cx="6824889" cy="5105901"/>
          </a:xfrm>
          <a:prstGeom prst="rect">
            <a:avLst/>
          </a:prstGeom>
          <a:noFill/>
          <a:ln w="9525">
            <a:noFill/>
            <a:miter lim="800000"/>
            <a:headEnd/>
            <a:tailEnd/>
          </a:ln>
          <a:extLst>
            <a:ext uri="{909E8E84-426E-40DD-AFC4-6F175D3DCCD1}">
              <a14:hiddenFill xmlns:a14="http://schemas.microsoft.com/office/drawing/2010/main">
                <a:solidFill>
                  <a:schemeClr val="accent1"/>
                </a:solidFill>
              </a14:hiddenFill>
            </a:ext>
          </a:extLst>
        </p:spPr>
      </p:pic>
      <p:sp>
        <p:nvSpPr>
          <p:cNvPr id="2" name="TextBox 1"/>
          <p:cNvSpPr txBox="1"/>
          <p:nvPr/>
        </p:nvSpPr>
        <p:spPr>
          <a:xfrm>
            <a:off x="6669311" y="0"/>
            <a:ext cx="288032" cy="5355312"/>
          </a:xfrm>
          <a:prstGeom prst="rect">
            <a:avLst/>
          </a:prstGeom>
          <a:solidFill>
            <a:schemeClr val="bg1"/>
          </a:solidFill>
        </p:spPr>
        <p:txBody>
          <a:bodyPr wrap="square" rtlCol="0">
            <a:spAutoFit/>
          </a:bodyPr>
          <a:lstStyle/>
          <a:p>
            <a:endParaRPr lang="en-GB" dirty="0" smtClean="0"/>
          </a:p>
          <a:p>
            <a:endParaRPr lang="en-GB" dirty="0"/>
          </a:p>
          <a:p>
            <a:endParaRPr lang="en-GB" dirty="0" smtClean="0"/>
          </a:p>
          <a:p>
            <a:endParaRPr lang="en-GB" dirty="0"/>
          </a:p>
          <a:p>
            <a:endParaRPr lang="en-GB" dirty="0" smtClean="0"/>
          </a:p>
          <a:p>
            <a:endParaRPr lang="en-GB" dirty="0"/>
          </a:p>
          <a:p>
            <a:endParaRPr lang="en-GB" dirty="0" smtClean="0"/>
          </a:p>
          <a:p>
            <a:endParaRPr lang="en-GB" dirty="0"/>
          </a:p>
          <a:p>
            <a:endParaRPr lang="en-GB" dirty="0" smtClean="0"/>
          </a:p>
          <a:p>
            <a:endParaRPr lang="en-GB" dirty="0"/>
          </a:p>
          <a:p>
            <a:endParaRPr lang="en-GB" dirty="0" smtClean="0"/>
          </a:p>
          <a:p>
            <a:endParaRPr lang="en-GB" dirty="0"/>
          </a:p>
          <a:p>
            <a:endParaRPr lang="en-GB" dirty="0" smtClean="0"/>
          </a:p>
          <a:p>
            <a:endParaRPr lang="en-GB" dirty="0"/>
          </a:p>
          <a:p>
            <a:endParaRPr lang="en-GB" dirty="0" smtClean="0"/>
          </a:p>
          <a:p>
            <a:endParaRPr lang="en-GB" dirty="0"/>
          </a:p>
          <a:p>
            <a:endParaRPr lang="en-GB" dirty="0" smtClean="0"/>
          </a:p>
          <a:p>
            <a:endParaRPr lang="en-GB" dirty="0"/>
          </a:p>
          <a:p>
            <a:endParaRPr lang="en-GB" dirty="0"/>
          </a:p>
        </p:txBody>
      </p:sp>
      <p:sp>
        <p:nvSpPr>
          <p:cNvPr id="4" name="TextBox 3"/>
          <p:cNvSpPr txBox="1"/>
          <p:nvPr/>
        </p:nvSpPr>
        <p:spPr>
          <a:xfrm>
            <a:off x="0" y="4941168"/>
            <a:ext cx="4355976" cy="369332"/>
          </a:xfrm>
          <a:prstGeom prst="rect">
            <a:avLst/>
          </a:prstGeom>
          <a:solidFill>
            <a:schemeClr val="bg1"/>
          </a:solidFill>
        </p:spPr>
        <p:txBody>
          <a:bodyPr wrap="square" rtlCol="0">
            <a:spAutoFit/>
          </a:bodyPr>
          <a:lstStyle/>
          <a:p>
            <a:endParaRPr lang="en-GB" dirty="0">
              <a:solidFill>
                <a:schemeClr val="bg1"/>
              </a:solidFill>
            </a:endParaRPr>
          </a:p>
        </p:txBody>
      </p:sp>
      <p:sp>
        <p:nvSpPr>
          <p:cNvPr id="5" name="TextBox 4"/>
          <p:cNvSpPr txBox="1"/>
          <p:nvPr/>
        </p:nvSpPr>
        <p:spPr>
          <a:xfrm>
            <a:off x="3131840" y="1347364"/>
            <a:ext cx="5472608" cy="3139321"/>
          </a:xfrm>
          <a:prstGeom prst="rect">
            <a:avLst/>
          </a:prstGeom>
          <a:noFill/>
        </p:spPr>
        <p:txBody>
          <a:bodyPr wrap="square" rtlCol="0">
            <a:spAutoFit/>
          </a:bodyPr>
          <a:lstStyle/>
          <a:p>
            <a:pPr marL="285750" indent="-285750" algn="just">
              <a:buFont typeface="Arial" panose="020B0604020202020204" pitchFamily="34" charset="0"/>
              <a:buChar char="•"/>
            </a:pPr>
            <a:r>
              <a:rPr lang="en-GB" dirty="0" smtClean="0"/>
              <a:t>If the water pressure is too low…this must be reported to water authority to adjust.</a:t>
            </a:r>
          </a:p>
          <a:p>
            <a:pPr algn="just"/>
            <a:endParaRPr lang="en-GB" dirty="0"/>
          </a:p>
          <a:p>
            <a:pPr marL="285750" indent="-285750" algn="just">
              <a:buFont typeface="Arial" panose="020B0604020202020204" pitchFamily="34" charset="0"/>
              <a:buChar char="•"/>
            </a:pPr>
            <a:r>
              <a:rPr lang="en-GB" dirty="0" smtClean="0"/>
              <a:t>If water pressure is too high, a </a:t>
            </a:r>
            <a:r>
              <a:rPr lang="en-GB" b="1" dirty="0" smtClean="0">
                <a:solidFill>
                  <a:srgbClr val="0070C0"/>
                </a:solidFill>
              </a:rPr>
              <a:t>water pressure reducing valve</a:t>
            </a:r>
            <a:r>
              <a:rPr lang="en-GB" dirty="0" smtClean="0"/>
              <a:t> or </a:t>
            </a:r>
            <a:r>
              <a:rPr lang="en-GB" b="1" dirty="0" smtClean="0">
                <a:solidFill>
                  <a:srgbClr val="0070C0"/>
                </a:solidFill>
              </a:rPr>
              <a:t>FLOW REGULATOR </a:t>
            </a:r>
            <a:r>
              <a:rPr lang="en-GB" dirty="0" smtClean="0"/>
              <a:t>is integrated into the system. This simply reduces a high pressure to a lower one.</a:t>
            </a:r>
          </a:p>
          <a:p>
            <a:endParaRPr lang="en-GB" dirty="0"/>
          </a:p>
          <a:p>
            <a:endParaRPr lang="en-GB" dirty="0" smtClean="0"/>
          </a:p>
          <a:p>
            <a:endParaRPr lang="en-GB" dirty="0"/>
          </a:p>
          <a:p>
            <a:r>
              <a:rPr lang="en-GB" dirty="0" smtClean="0"/>
              <a:t> </a:t>
            </a:r>
            <a:endParaRPr lang="en-GB" dirty="0"/>
          </a:p>
        </p:txBody>
      </p:sp>
      <p:sp>
        <p:nvSpPr>
          <p:cNvPr id="6" name="TextBox 5"/>
          <p:cNvSpPr txBox="1"/>
          <p:nvPr/>
        </p:nvSpPr>
        <p:spPr>
          <a:xfrm>
            <a:off x="0" y="44624"/>
            <a:ext cx="3635896" cy="369332"/>
          </a:xfrm>
          <a:prstGeom prst="rect">
            <a:avLst/>
          </a:prstGeom>
          <a:solidFill>
            <a:schemeClr val="bg1">
              <a:lumMod val="95000"/>
            </a:schemeClr>
          </a:solidFill>
          <a:ln w="19050">
            <a:solidFill>
              <a:schemeClr val="tx1"/>
            </a:solidFill>
          </a:ln>
        </p:spPr>
        <p:txBody>
          <a:bodyPr wrap="square" rtlCol="0">
            <a:spAutoFit/>
          </a:bodyPr>
          <a:lstStyle/>
          <a:p>
            <a:r>
              <a:rPr lang="en-GB" dirty="0" smtClean="0"/>
              <a:t>COLD WATER– PRESSURE AND FLOW</a:t>
            </a:r>
            <a:endParaRPr lang="en-GB" dirty="0"/>
          </a:p>
        </p:txBody>
      </p:sp>
      <p:sp>
        <p:nvSpPr>
          <p:cNvPr id="7" name="TextBox 6"/>
          <p:cNvSpPr txBox="1"/>
          <p:nvPr/>
        </p:nvSpPr>
        <p:spPr>
          <a:xfrm>
            <a:off x="3131840" y="733350"/>
            <a:ext cx="4402442" cy="584775"/>
          </a:xfrm>
          <a:prstGeom prst="rect">
            <a:avLst/>
          </a:prstGeom>
          <a:solidFill>
            <a:schemeClr val="bg1"/>
          </a:solidFill>
        </p:spPr>
        <p:txBody>
          <a:bodyPr wrap="square" rtlCol="0">
            <a:spAutoFit/>
          </a:bodyPr>
          <a:lstStyle/>
          <a:p>
            <a:r>
              <a:rPr lang="en-GB" sz="1600" b="1" dirty="0" smtClean="0">
                <a:solidFill>
                  <a:srgbClr val="0070C0"/>
                </a:solidFill>
              </a:rPr>
              <a:t>Pressure gauge used to measure the pressure of the water supply</a:t>
            </a:r>
            <a:endParaRPr lang="en-GB" sz="1600" b="1" dirty="0">
              <a:solidFill>
                <a:srgbClr val="0070C0"/>
              </a:solidFill>
            </a:endParaRPr>
          </a:p>
        </p:txBody>
      </p:sp>
      <p:sp>
        <p:nvSpPr>
          <p:cNvPr id="9" name="TextBox 8"/>
          <p:cNvSpPr txBox="1"/>
          <p:nvPr/>
        </p:nvSpPr>
        <p:spPr>
          <a:xfrm>
            <a:off x="3131840" y="5661248"/>
            <a:ext cx="5472608" cy="923330"/>
          </a:xfrm>
          <a:prstGeom prst="rect">
            <a:avLst/>
          </a:prstGeom>
          <a:noFill/>
        </p:spPr>
        <p:txBody>
          <a:bodyPr wrap="square" rtlCol="0">
            <a:spAutoFit/>
          </a:bodyPr>
          <a:lstStyle/>
          <a:p>
            <a:pPr marL="285750" indent="-285750" algn="just">
              <a:buFont typeface="Arial" panose="020B0604020202020204" pitchFamily="34" charset="0"/>
              <a:buChar char="•"/>
            </a:pPr>
            <a:r>
              <a:rPr lang="en-GB" dirty="0" smtClean="0"/>
              <a:t>Mains Water pressure throughout the UK varies from below </a:t>
            </a:r>
            <a:r>
              <a:rPr lang="en-GB" b="1" dirty="0" smtClean="0">
                <a:solidFill>
                  <a:srgbClr val="0070C0"/>
                </a:solidFill>
              </a:rPr>
              <a:t>1 bar (sufficient for most dwellings) to above 10 bar.  ( where 1 bar = 100kP</a:t>
            </a:r>
            <a:r>
              <a:rPr lang="en-GB" b="1" baseline="-25000" dirty="0" smtClean="0">
                <a:solidFill>
                  <a:srgbClr val="0070C0"/>
                </a:solidFill>
              </a:rPr>
              <a:t>A</a:t>
            </a:r>
            <a:r>
              <a:rPr lang="en-GB" b="1" dirty="0" smtClean="0">
                <a:solidFill>
                  <a:srgbClr val="0070C0"/>
                </a:solidFill>
              </a:rPr>
              <a:t>) (around 10m head)</a:t>
            </a:r>
            <a:endParaRPr lang="en-GB" b="1" dirty="0">
              <a:solidFill>
                <a:srgbClr val="0070C0"/>
              </a:solidFill>
            </a:endParaRPr>
          </a:p>
        </p:txBody>
      </p:sp>
      <p:pic>
        <p:nvPicPr>
          <p:cNvPr id="1030" name="Picture 6" descr="http://www.watts.com/images/aux_images/learnabouts/reducingvalves/PG-PRV04.gi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47704" y="3716138"/>
            <a:ext cx="2667000" cy="1828800"/>
          </a:xfrm>
          <a:prstGeom prst="rect">
            <a:avLst/>
          </a:prstGeom>
          <a:noFill/>
          <a:ln w="9525">
            <a:solidFill>
              <a:schemeClr val="tx1"/>
            </a:solidFill>
          </a:ln>
          <a:extLst>
            <a:ext uri="{909E8E84-426E-40DD-AFC4-6F175D3DCCD1}">
              <a14:hiddenFill xmlns:a14="http://schemas.microsoft.com/office/drawing/2010/main">
                <a:solidFill>
                  <a:srgbClr val="FFFFFF"/>
                </a:solidFill>
              </a14:hiddenFill>
            </a:ext>
          </a:extLst>
        </p:spPr>
      </p:pic>
      <p:pic>
        <p:nvPicPr>
          <p:cNvPr id="1032" name="Picture 8" descr="http://www.watts.com/images/aux_images/learnabouts/reducingvalves/25AUB.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540559" y="3342749"/>
            <a:ext cx="1104900" cy="1428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4930799"/>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62422" y="1528046"/>
            <a:ext cx="7632848" cy="1323439"/>
          </a:xfrm>
          <a:prstGeom prst="rect">
            <a:avLst/>
          </a:prstGeom>
        </p:spPr>
        <p:txBody>
          <a:bodyPr wrap="square">
            <a:spAutoFit/>
          </a:bodyPr>
          <a:lstStyle/>
          <a:p>
            <a:pPr marL="285750" indent="-285750" algn="just">
              <a:buFont typeface="Arial" panose="020B0604020202020204" pitchFamily="34" charset="0"/>
              <a:buChar char="•"/>
            </a:pPr>
            <a:r>
              <a:rPr lang="en-GB" sz="2000" b="1" dirty="0">
                <a:solidFill>
                  <a:srgbClr val="0070C0"/>
                </a:solidFill>
              </a:rPr>
              <a:t>In older properties</a:t>
            </a:r>
            <a:r>
              <a:rPr lang="en-GB" sz="2000" dirty="0">
                <a:solidFill>
                  <a:srgbClr val="0070C0"/>
                </a:solidFill>
              </a:rPr>
              <a:t>, </a:t>
            </a:r>
            <a:r>
              <a:rPr lang="en-GB" sz="2000" dirty="0"/>
              <a:t>mains pressure is </a:t>
            </a:r>
            <a:r>
              <a:rPr lang="en-GB" sz="2000" b="1" dirty="0">
                <a:solidFill>
                  <a:srgbClr val="0070C0"/>
                </a:solidFill>
              </a:rPr>
              <a:t>supplied to all cold water taps and </a:t>
            </a:r>
            <a:r>
              <a:rPr lang="en-GB" sz="2000" b="1" dirty="0" smtClean="0">
                <a:solidFill>
                  <a:srgbClr val="0070C0"/>
                </a:solidFill>
              </a:rPr>
              <a:t>WC’s ‘directly’</a:t>
            </a:r>
            <a:r>
              <a:rPr lang="en-GB" sz="2000" dirty="0" smtClean="0"/>
              <a:t>. </a:t>
            </a:r>
            <a:r>
              <a:rPr lang="en-GB" sz="2000" dirty="0"/>
              <a:t>Hot water is </a:t>
            </a:r>
            <a:r>
              <a:rPr lang="en-GB" sz="2000" dirty="0" smtClean="0"/>
              <a:t>delivered </a:t>
            </a:r>
            <a:r>
              <a:rPr lang="en-GB" sz="2000" dirty="0"/>
              <a:t>via a </a:t>
            </a:r>
            <a:r>
              <a:rPr lang="en-GB" sz="2000" dirty="0" smtClean="0"/>
              <a:t>hot </a:t>
            </a:r>
            <a:r>
              <a:rPr lang="en-GB" sz="2000" dirty="0"/>
              <a:t>water </a:t>
            </a:r>
            <a:r>
              <a:rPr lang="en-GB" sz="2000" dirty="0" smtClean="0"/>
              <a:t>cylinder, fed from </a:t>
            </a:r>
            <a:r>
              <a:rPr lang="en-GB" sz="2000" dirty="0"/>
              <a:t>a</a:t>
            </a:r>
            <a:r>
              <a:rPr lang="en-GB" sz="2000" dirty="0" smtClean="0"/>
              <a:t> cistern. The big advantage of this system is that </a:t>
            </a:r>
            <a:r>
              <a:rPr lang="en-GB" sz="2000" b="1" dirty="0" smtClean="0">
                <a:solidFill>
                  <a:srgbClr val="0070C0"/>
                </a:solidFill>
              </a:rPr>
              <a:t>drinking water can be drawn from any cold water tap in the building.</a:t>
            </a:r>
            <a:endParaRPr lang="en-GB" sz="2000" b="1" dirty="0">
              <a:solidFill>
                <a:srgbClr val="0070C0"/>
              </a:solidFill>
            </a:endParaRPr>
          </a:p>
        </p:txBody>
      </p:sp>
      <p:sp>
        <p:nvSpPr>
          <p:cNvPr id="3" name="TextBox 2"/>
          <p:cNvSpPr txBox="1"/>
          <p:nvPr/>
        </p:nvSpPr>
        <p:spPr>
          <a:xfrm>
            <a:off x="564983" y="188640"/>
            <a:ext cx="8136904" cy="584775"/>
          </a:xfrm>
          <a:prstGeom prst="rect">
            <a:avLst/>
          </a:prstGeom>
          <a:noFill/>
        </p:spPr>
        <p:txBody>
          <a:bodyPr wrap="square" rtlCol="0">
            <a:spAutoFit/>
          </a:bodyPr>
          <a:lstStyle/>
          <a:p>
            <a:r>
              <a:rPr lang="en-GB" sz="3200" b="1" dirty="0" smtClean="0">
                <a:solidFill>
                  <a:srgbClr val="0070C0"/>
                </a:solidFill>
              </a:rPr>
              <a:t>1. The Two main types of Cold water supply</a:t>
            </a:r>
            <a:endParaRPr lang="en-GB" sz="3200" b="1" dirty="0">
              <a:solidFill>
                <a:srgbClr val="0070C0"/>
              </a:solidFill>
            </a:endParaRPr>
          </a:p>
        </p:txBody>
      </p:sp>
      <p:sp>
        <p:nvSpPr>
          <p:cNvPr id="4" name="TextBox 3"/>
          <p:cNvSpPr txBox="1"/>
          <p:nvPr/>
        </p:nvSpPr>
        <p:spPr>
          <a:xfrm>
            <a:off x="742202" y="1052736"/>
            <a:ext cx="2545600" cy="461665"/>
          </a:xfrm>
          <a:prstGeom prst="rect">
            <a:avLst/>
          </a:prstGeom>
          <a:noFill/>
        </p:spPr>
        <p:txBody>
          <a:bodyPr wrap="square" rtlCol="0">
            <a:spAutoFit/>
          </a:bodyPr>
          <a:lstStyle/>
          <a:p>
            <a:r>
              <a:rPr lang="en-GB" sz="2400" b="1" dirty="0" smtClean="0">
                <a:solidFill>
                  <a:srgbClr val="0070C0"/>
                </a:solidFill>
              </a:rPr>
              <a:t>DIRECT</a:t>
            </a:r>
            <a:endParaRPr lang="en-GB" sz="2400" b="1" dirty="0">
              <a:solidFill>
                <a:srgbClr val="0070C0"/>
              </a:solidFill>
            </a:endParaRPr>
          </a:p>
        </p:txBody>
      </p:sp>
      <p:sp>
        <p:nvSpPr>
          <p:cNvPr id="5" name="TextBox 4"/>
          <p:cNvSpPr txBox="1"/>
          <p:nvPr/>
        </p:nvSpPr>
        <p:spPr>
          <a:xfrm>
            <a:off x="746960" y="2851485"/>
            <a:ext cx="1448776" cy="461665"/>
          </a:xfrm>
          <a:prstGeom prst="rect">
            <a:avLst/>
          </a:prstGeom>
          <a:noFill/>
        </p:spPr>
        <p:txBody>
          <a:bodyPr wrap="square" rtlCol="0">
            <a:spAutoFit/>
          </a:bodyPr>
          <a:lstStyle/>
          <a:p>
            <a:r>
              <a:rPr lang="en-GB" sz="2400" b="1" dirty="0" smtClean="0">
                <a:solidFill>
                  <a:srgbClr val="0070C0"/>
                </a:solidFill>
              </a:rPr>
              <a:t>INDIRECT</a:t>
            </a:r>
            <a:endParaRPr lang="en-GB" sz="2400" b="1" dirty="0">
              <a:solidFill>
                <a:srgbClr val="0070C0"/>
              </a:solidFill>
            </a:endParaRPr>
          </a:p>
        </p:txBody>
      </p:sp>
      <p:sp>
        <p:nvSpPr>
          <p:cNvPr id="6" name="TextBox 5"/>
          <p:cNvSpPr txBox="1"/>
          <p:nvPr/>
        </p:nvSpPr>
        <p:spPr>
          <a:xfrm>
            <a:off x="683251" y="3313150"/>
            <a:ext cx="7942026" cy="3477875"/>
          </a:xfrm>
          <a:prstGeom prst="rect">
            <a:avLst/>
          </a:prstGeom>
          <a:noFill/>
        </p:spPr>
        <p:txBody>
          <a:bodyPr wrap="square" rtlCol="0">
            <a:spAutoFit/>
          </a:bodyPr>
          <a:lstStyle/>
          <a:p>
            <a:pPr marL="285750" indent="-285750" algn="just">
              <a:buFont typeface="Arial" panose="020B0604020202020204" pitchFamily="34" charset="0"/>
              <a:buChar char="•"/>
            </a:pPr>
            <a:r>
              <a:rPr lang="en-GB" sz="2000" b="1" dirty="0" smtClean="0">
                <a:solidFill>
                  <a:srgbClr val="0070C0"/>
                </a:solidFill>
              </a:rPr>
              <a:t>Modern buildings </a:t>
            </a:r>
            <a:r>
              <a:rPr lang="en-GB" sz="2000" dirty="0" smtClean="0"/>
              <a:t>are plumbed with the indirect system. </a:t>
            </a:r>
          </a:p>
          <a:p>
            <a:pPr marL="285750" indent="-285750" algn="just">
              <a:buFont typeface="Arial" panose="020B0604020202020204" pitchFamily="34" charset="0"/>
              <a:buChar char="•"/>
            </a:pPr>
            <a:r>
              <a:rPr lang="en-GB" sz="2000" dirty="0" smtClean="0"/>
              <a:t>Water enters the building under mains pressure through the service pipe and </a:t>
            </a:r>
            <a:r>
              <a:rPr lang="en-GB" sz="2000" b="1" dirty="0" smtClean="0">
                <a:solidFill>
                  <a:srgbClr val="0070C0"/>
                </a:solidFill>
              </a:rPr>
              <a:t>proceeds via the rising main directly to the cold water storage cistern</a:t>
            </a:r>
            <a:r>
              <a:rPr lang="en-GB" sz="2000" dirty="0" smtClean="0"/>
              <a:t>, normally in the roof-space.</a:t>
            </a:r>
            <a:endParaRPr lang="en-GB" sz="2000" dirty="0"/>
          </a:p>
          <a:p>
            <a:pPr marL="285750" indent="-285750" algn="just">
              <a:buFont typeface="Arial" panose="020B0604020202020204" pitchFamily="34" charset="0"/>
              <a:buChar char="•"/>
            </a:pPr>
            <a:r>
              <a:rPr lang="en-GB" sz="2000" b="1" dirty="0" smtClean="0">
                <a:solidFill>
                  <a:srgbClr val="0070C0"/>
                </a:solidFill>
              </a:rPr>
              <a:t>Apart from the kitchen sink (first point of entry), all cold water taps and appliances are fed indirectly under gravity pressure from the storage cistern.</a:t>
            </a:r>
          </a:p>
          <a:p>
            <a:pPr marL="285750" indent="-285750" algn="just">
              <a:buFont typeface="Arial" panose="020B0604020202020204" pitchFamily="34" charset="0"/>
              <a:buChar char="•"/>
            </a:pPr>
            <a:r>
              <a:rPr lang="en-GB" sz="2000" dirty="0" smtClean="0"/>
              <a:t>The </a:t>
            </a:r>
            <a:r>
              <a:rPr lang="en-GB" sz="2000" b="1" dirty="0" smtClean="0">
                <a:solidFill>
                  <a:srgbClr val="0070C0"/>
                </a:solidFill>
              </a:rPr>
              <a:t>hot water storage cylinder is also fed with cold water from the same cistern.</a:t>
            </a:r>
          </a:p>
          <a:p>
            <a:pPr marL="285750" indent="-285750" algn="just">
              <a:buFont typeface="Arial" panose="020B0604020202020204" pitchFamily="34" charset="0"/>
              <a:buChar char="•"/>
            </a:pPr>
            <a:r>
              <a:rPr lang="en-GB" sz="2000" dirty="0" smtClean="0"/>
              <a:t>There it is heated by emersion heater or gas boiler and drawn off to supply the hot water taps and appliances.</a:t>
            </a:r>
            <a:endParaRPr lang="en-GB" sz="2000" dirty="0"/>
          </a:p>
        </p:txBody>
      </p:sp>
    </p:spTree>
    <p:extLst>
      <p:ext uri="{BB962C8B-B14F-4D97-AF65-F5344CB8AC3E}">
        <p14:creationId xmlns:p14="http://schemas.microsoft.com/office/powerpoint/2010/main" val="3060304327"/>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txBox="1">
            <a:spLocks noChangeArrowheads="1"/>
          </p:cNvSpPr>
          <p:nvPr/>
        </p:nvSpPr>
        <p:spPr>
          <a:xfrm>
            <a:off x="390364" y="116632"/>
            <a:ext cx="8003232" cy="715962"/>
          </a:xfrm>
          <a:prstGeom prst="rect">
            <a:avLst/>
          </a:prstGeom>
          <a:ln/>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sz="3200" b="1" dirty="0" smtClean="0">
                <a:solidFill>
                  <a:schemeClr val="accent1"/>
                </a:solidFill>
              </a:rPr>
              <a:t>1. DIRECT COLD WATER SUPPLY</a:t>
            </a:r>
            <a:endParaRPr lang="en-GB" sz="3200" b="1" dirty="0">
              <a:solidFill>
                <a:schemeClr val="accent1"/>
              </a:solidFill>
            </a:endParaRPr>
          </a:p>
        </p:txBody>
      </p:sp>
      <p:sp>
        <p:nvSpPr>
          <p:cNvPr id="5" name="TextBox 4"/>
          <p:cNvSpPr txBox="1"/>
          <p:nvPr/>
        </p:nvSpPr>
        <p:spPr>
          <a:xfrm>
            <a:off x="323528" y="2032923"/>
            <a:ext cx="8352928" cy="4524315"/>
          </a:xfrm>
          <a:prstGeom prst="rect">
            <a:avLst/>
          </a:prstGeom>
          <a:noFill/>
        </p:spPr>
        <p:txBody>
          <a:bodyPr wrap="square" rtlCol="0">
            <a:spAutoFit/>
          </a:bodyPr>
          <a:lstStyle/>
          <a:p>
            <a:pPr marL="285750" indent="-285750" algn="just">
              <a:buFont typeface="Arial" panose="020B0604020202020204" pitchFamily="34" charset="0"/>
              <a:buChar char="•"/>
            </a:pPr>
            <a:r>
              <a:rPr lang="en-GB" sz="2400" b="1" dirty="0" smtClean="0">
                <a:solidFill>
                  <a:srgbClr val="0070C0"/>
                </a:solidFill>
              </a:rPr>
              <a:t>Sanitary systems are supplied direct from the mains supply</a:t>
            </a:r>
            <a:r>
              <a:rPr lang="en-GB" sz="2400" dirty="0" smtClean="0"/>
              <a:t>, and a cold water feed (cistern) is utilised to  feed the hot water storage cylinder. </a:t>
            </a:r>
          </a:p>
          <a:p>
            <a:pPr algn="just"/>
            <a:endParaRPr lang="en-GB" sz="2400" dirty="0"/>
          </a:p>
          <a:p>
            <a:pPr marL="285750" indent="-285750" algn="just">
              <a:buFont typeface="Arial" panose="020B0604020202020204" pitchFamily="34" charset="0"/>
              <a:buChar char="•"/>
            </a:pPr>
            <a:r>
              <a:rPr lang="en-GB" sz="2400" b="1" dirty="0" smtClean="0">
                <a:solidFill>
                  <a:srgbClr val="0070C0"/>
                </a:solidFill>
              </a:rPr>
              <a:t>The capacity in litres of the feed cistern is required to be at least equal to the capacity of the hot water cylinder.</a:t>
            </a:r>
          </a:p>
          <a:p>
            <a:pPr algn="just"/>
            <a:endParaRPr lang="en-GB" sz="2400" dirty="0"/>
          </a:p>
          <a:p>
            <a:pPr marL="285750" indent="-285750" algn="just">
              <a:buFont typeface="Arial" panose="020B0604020202020204" pitchFamily="34" charset="0"/>
              <a:buChar char="•"/>
            </a:pPr>
            <a:r>
              <a:rPr lang="en-GB" sz="2400" dirty="0" smtClean="0"/>
              <a:t>Water Regulations require a cistern of </a:t>
            </a:r>
            <a:r>
              <a:rPr lang="en-GB" sz="2400" b="1" dirty="0" smtClean="0">
                <a:solidFill>
                  <a:srgbClr val="0070C0"/>
                </a:solidFill>
              </a:rPr>
              <a:t>115 litres minimum capacity.</a:t>
            </a:r>
          </a:p>
          <a:p>
            <a:pPr algn="just"/>
            <a:endParaRPr lang="en-GB" sz="2400" dirty="0"/>
          </a:p>
          <a:p>
            <a:pPr marL="285750" indent="-285750" algn="just">
              <a:buFont typeface="Arial" panose="020B0604020202020204" pitchFamily="34" charset="0"/>
              <a:buChar char="•"/>
            </a:pPr>
            <a:r>
              <a:rPr lang="en-GB" sz="2400" dirty="0" smtClean="0"/>
              <a:t>This is </a:t>
            </a:r>
            <a:r>
              <a:rPr lang="en-GB" sz="2400" b="1" dirty="0" smtClean="0">
                <a:solidFill>
                  <a:srgbClr val="0070C0"/>
                </a:solidFill>
              </a:rPr>
              <a:t>small enough to be accommodated in the top of a cupboard.</a:t>
            </a:r>
            <a:endParaRPr lang="en-GB" sz="2400" b="1" dirty="0">
              <a:solidFill>
                <a:srgbClr val="0070C0"/>
              </a:solidFill>
            </a:endParaRPr>
          </a:p>
        </p:txBody>
      </p:sp>
      <p:sp>
        <p:nvSpPr>
          <p:cNvPr id="3" name="TextBox 2"/>
          <p:cNvSpPr txBox="1"/>
          <p:nvPr/>
        </p:nvSpPr>
        <p:spPr>
          <a:xfrm>
            <a:off x="331395" y="832594"/>
            <a:ext cx="8424936" cy="1200329"/>
          </a:xfrm>
          <a:prstGeom prst="rect">
            <a:avLst/>
          </a:prstGeom>
          <a:noFill/>
        </p:spPr>
        <p:txBody>
          <a:bodyPr wrap="square" rtlCol="0">
            <a:spAutoFit/>
          </a:bodyPr>
          <a:lstStyle/>
          <a:p>
            <a:pPr marL="285750" indent="-285750" algn="just">
              <a:buFont typeface="Arial" panose="020B0604020202020204" pitchFamily="34" charset="0"/>
              <a:buChar char="•"/>
            </a:pPr>
            <a:r>
              <a:rPr lang="en-GB" sz="2400" b="1" dirty="0">
                <a:solidFill>
                  <a:srgbClr val="0070C0"/>
                </a:solidFill>
              </a:rPr>
              <a:t>I</a:t>
            </a:r>
            <a:r>
              <a:rPr lang="en-GB" sz="2400" b="1" dirty="0" smtClean="0">
                <a:solidFill>
                  <a:srgbClr val="0070C0"/>
                </a:solidFill>
              </a:rPr>
              <a:t>n older properties, </a:t>
            </a:r>
            <a:r>
              <a:rPr lang="en-GB" sz="2400" dirty="0" smtClean="0"/>
              <a:t>mains pressure is supplied </a:t>
            </a:r>
            <a:r>
              <a:rPr lang="en-GB" sz="2400" b="1" dirty="0" smtClean="0">
                <a:solidFill>
                  <a:srgbClr val="0070C0"/>
                </a:solidFill>
              </a:rPr>
              <a:t>directly</a:t>
            </a:r>
            <a:r>
              <a:rPr lang="en-GB" sz="2400" dirty="0" smtClean="0"/>
              <a:t> to all cold water taps and WC’s. Hot water is fed via the hot water storage cylinder. </a:t>
            </a:r>
            <a:endParaRPr lang="en-GB" sz="2400" dirty="0"/>
          </a:p>
        </p:txBody>
      </p:sp>
      <p:sp>
        <p:nvSpPr>
          <p:cNvPr id="4" name="TextBox 3"/>
          <p:cNvSpPr txBox="1"/>
          <p:nvPr/>
        </p:nvSpPr>
        <p:spPr>
          <a:xfrm>
            <a:off x="5796136" y="6385165"/>
            <a:ext cx="3051161" cy="369332"/>
          </a:xfrm>
          <a:prstGeom prst="rect">
            <a:avLst/>
          </a:prstGeom>
          <a:noFill/>
        </p:spPr>
        <p:txBody>
          <a:bodyPr wrap="square" rtlCol="0">
            <a:spAutoFit/>
          </a:bodyPr>
          <a:lstStyle/>
          <a:p>
            <a:r>
              <a:rPr lang="en-GB" b="1" dirty="0" smtClean="0">
                <a:solidFill>
                  <a:srgbClr val="0070C0"/>
                </a:solidFill>
              </a:rPr>
              <a:t>Problems with large cisterns !</a:t>
            </a:r>
            <a:endParaRPr lang="en-GB" b="1" dirty="0">
              <a:solidFill>
                <a:srgbClr val="0070C0"/>
              </a:solidFill>
            </a:endParaRPr>
          </a:p>
        </p:txBody>
      </p:sp>
    </p:spTree>
    <p:extLst>
      <p:ext uri="{BB962C8B-B14F-4D97-AF65-F5344CB8AC3E}">
        <p14:creationId xmlns:p14="http://schemas.microsoft.com/office/powerpoint/2010/main" val="1925197918"/>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941" y="19050"/>
            <a:ext cx="9144000" cy="68723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3912987" y="3474517"/>
            <a:ext cx="1296144" cy="646331"/>
          </a:xfrm>
          <a:prstGeom prst="rect">
            <a:avLst/>
          </a:prstGeom>
          <a:solidFill>
            <a:schemeClr val="bg1"/>
          </a:solidFill>
        </p:spPr>
        <p:txBody>
          <a:bodyPr wrap="square" rtlCol="0">
            <a:spAutoFit/>
          </a:bodyPr>
          <a:lstStyle/>
          <a:p>
            <a:r>
              <a:rPr lang="en-GB" b="1" dirty="0" smtClean="0"/>
              <a:t>Hot Water </a:t>
            </a:r>
          </a:p>
          <a:p>
            <a:r>
              <a:rPr lang="en-GB" b="1" dirty="0" smtClean="0"/>
              <a:t>Cylinder</a:t>
            </a:r>
            <a:endParaRPr lang="en-GB" b="1" dirty="0"/>
          </a:p>
        </p:txBody>
      </p:sp>
      <p:sp>
        <p:nvSpPr>
          <p:cNvPr id="4" name="TextBox 3"/>
          <p:cNvSpPr txBox="1"/>
          <p:nvPr/>
        </p:nvSpPr>
        <p:spPr>
          <a:xfrm>
            <a:off x="179512" y="4103744"/>
            <a:ext cx="1800200" cy="646331"/>
          </a:xfrm>
          <a:prstGeom prst="rect">
            <a:avLst/>
          </a:prstGeom>
          <a:noFill/>
        </p:spPr>
        <p:txBody>
          <a:bodyPr wrap="square" rtlCol="0">
            <a:spAutoFit/>
          </a:bodyPr>
          <a:lstStyle/>
          <a:p>
            <a:r>
              <a:rPr lang="en-GB" sz="3600" b="1" dirty="0" smtClean="0">
                <a:solidFill>
                  <a:srgbClr val="0070C0"/>
                </a:solidFill>
              </a:rPr>
              <a:t>SKETCH</a:t>
            </a:r>
            <a:endParaRPr lang="en-GB" sz="3600" b="1" dirty="0">
              <a:solidFill>
                <a:srgbClr val="0070C0"/>
              </a:solidFill>
            </a:endParaRPr>
          </a:p>
        </p:txBody>
      </p:sp>
      <p:sp>
        <p:nvSpPr>
          <p:cNvPr id="3" name="TextBox 2"/>
          <p:cNvSpPr txBox="1"/>
          <p:nvPr/>
        </p:nvSpPr>
        <p:spPr>
          <a:xfrm>
            <a:off x="4427984" y="6381328"/>
            <a:ext cx="3024336" cy="369332"/>
          </a:xfrm>
          <a:prstGeom prst="rect">
            <a:avLst/>
          </a:prstGeom>
          <a:solidFill>
            <a:schemeClr val="bg1">
              <a:lumMod val="95000"/>
            </a:schemeClr>
          </a:solidFill>
          <a:ln w="9525">
            <a:solidFill>
              <a:schemeClr val="tx1"/>
            </a:solidFill>
          </a:ln>
        </p:spPr>
        <p:txBody>
          <a:bodyPr wrap="square" rtlCol="0">
            <a:spAutoFit/>
          </a:bodyPr>
          <a:lstStyle/>
          <a:p>
            <a:r>
              <a:rPr lang="en-GB" dirty="0" smtClean="0"/>
              <a:t>COLD WATER – DIRECT SUPPLY</a:t>
            </a:r>
            <a:endParaRPr lang="en-GB" dirty="0"/>
          </a:p>
        </p:txBody>
      </p:sp>
      <p:cxnSp>
        <p:nvCxnSpPr>
          <p:cNvPr id="6" name="Straight Connector 5"/>
          <p:cNvCxnSpPr/>
          <p:nvPr/>
        </p:nvCxnSpPr>
        <p:spPr>
          <a:xfrm flipH="1">
            <a:off x="3491880" y="260648"/>
            <a:ext cx="720080" cy="0"/>
          </a:xfrm>
          <a:prstGeom prst="line">
            <a:avLst/>
          </a:prstGeom>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0422355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
          <p:cNvSpPr txBox="1">
            <a:spLocks noChangeArrowheads="1"/>
          </p:cNvSpPr>
          <p:nvPr/>
        </p:nvSpPr>
        <p:spPr>
          <a:xfrm>
            <a:off x="323528" y="18264"/>
            <a:ext cx="5867400" cy="715962"/>
          </a:xfrm>
          <a:prstGeom prst="rect">
            <a:avLst/>
          </a:prstGeom>
          <a:ln/>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sz="3200" b="1" dirty="0" smtClean="0">
                <a:solidFill>
                  <a:schemeClr val="accent1"/>
                </a:solidFill>
              </a:rPr>
              <a:t>INDIRECT</a:t>
            </a:r>
          </a:p>
          <a:p>
            <a:pPr algn="l">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sz="3200" b="1" dirty="0" smtClean="0">
                <a:solidFill>
                  <a:schemeClr val="accent1"/>
                </a:solidFill>
              </a:rPr>
              <a:t>COLD WATER SUPPLY</a:t>
            </a:r>
            <a:endParaRPr lang="en-GB" sz="3200" b="1" dirty="0">
              <a:solidFill>
                <a:schemeClr val="accent1"/>
              </a:solidFill>
            </a:endParaRPr>
          </a:p>
        </p:txBody>
      </p:sp>
      <p:sp>
        <p:nvSpPr>
          <p:cNvPr id="2" name="TextBox 1"/>
          <p:cNvSpPr txBox="1"/>
          <p:nvPr/>
        </p:nvSpPr>
        <p:spPr>
          <a:xfrm>
            <a:off x="457200" y="1268760"/>
            <a:ext cx="8147248" cy="5262979"/>
          </a:xfrm>
          <a:prstGeom prst="rect">
            <a:avLst/>
          </a:prstGeom>
          <a:noFill/>
        </p:spPr>
        <p:txBody>
          <a:bodyPr wrap="square" rtlCol="0">
            <a:spAutoFit/>
          </a:bodyPr>
          <a:lstStyle/>
          <a:p>
            <a:pPr marL="285750" indent="-285750" algn="just">
              <a:buFont typeface="Arial" panose="020B0604020202020204" pitchFamily="34" charset="0"/>
              <a:buChar char="•"/>
            </a:pPr>
            <a:r>
              <a:rPr lang="en-GB" sz="2400" b="1" dirty="0" smtClean="0">
                <a:solidFill>
                  <a:srgbClr val="0070C0"/>
                </a:solidFill>
              </a:rPr>
              <a:t>In this system, all the sanitary fittings, except drinking water draw offs at kitchen sinks, are supplied indirectly from the cold water storage cistern.</a:t>
            </a:r>
          </a:p>
          <a:p>
            <a:pPr marL="285750" indent="-285750" algn="just">
              <a:buFont typeface="Arial" panose="020B0604020202020204" pitchFamily="34" charset="0"/>
              <a:buChar char="•"/>
            </a:pPr>
            <a:endParaRPr lang="en-GB" sz="2400" dirty="0"/>
          </a:p>
          <a:p>
            <a:pPr marL="285750" indent="-285750" algn="just">
              <a:buFont typeface="Arial" panose="020B0604020202020204" pitchFamily="34" charset="0"/>
              <a:buChar char="•"/>
            </a:pPr>
            <a:r>
              <a:rPr lang="en-GB" sz="2400" b="1" dirty="0" smtClean="0">
                <a:solidFill>
                  <a:srgbClr val="0070C0"/>
                </a:solidFill>
              </a:rPr>
              <a:t>Since the cistern supplies baths, basins, showers etc. and also feeds the hot water cylinder, its capacity in litres will be approx. double that of the direct water supply system.</a:t>
            </a:r>
          </a:p>
          <a:p>
            <a:pPr marL="285750" indent="-285750" algn="just">
              <a:buFont typeface="Arial" panose="020B0604020202020204" pitchFamily="34" charset="0"/>
              <a:buChar char="•"/>
            </a:pPr>
            <a:endParaRPr lang="en-GB" sz="2400" dirty="0"/>
          </a:p>
          <a:p>
            <a:pPr marL="285750" indent="-285750" algn="just">
              <a:buFont typeface="Arial" panose="020B0604020202020204" pitchFamily="34" charset="0"/>
              <a:buChar char="•"/>
            </a:pPr>
            <a:r>
              <a:rPr lang="en-GB" sz="2400" dirty="0" smtClean="0"/>
              <a:t>The Regulations require a cistern of </a:t>
            </a:r>
            <a:r>
              <a:rPr lang="en-GB" sz="2400" b="1" dirty="0" smtClean="0">
                <a:solidFill>
                  <a:srgbClr val="0070C0"/>
                </a:solidFill>
              </a:rPr>
              <a:t>230 litres minimum</a:t>
            </a:r>
            <a:r>
              <a:rPr lang="en-GB" sz="2400" dirty="0" smtClean="0"/>
              <a:t>, and this will be located in the loft space.</a:t>
            </a:r>
          </a:p>
          <a:p>
            <a:pPr marL="285750" indent="-285750" algn="just">
              <a:buFont typeface="Arial" panose="020B0604020202020204" pitchFamily="34" charset="0"/>
              <a:buChar char="•"/>
            </a:pPr>
            <a:endParaRPr lang="en-GB" sz="2400" dirty="0"/>
          </a:p>
          <a:p>
            <a:pPr marL="285750" indent="-285750" algn="just">
              <a:buFont typeface="Arial" panose="020B0604020202020204" pitchFamily="34" charset="0"/>
              <a:buChar char="•"/>
            </a:pPr>
            <a:r>
              <a:rPr lang="en-GB" sz="2400" b="1" dirty="0" smtClean="0">
                <a:solidFill>
                  <a:srgbClr val="0070C0"/>
                </a:solidFill>
              </a:rPr>
              <a:t>For larger buildings, the storage size will be estimated from the number of sanitary fittings and the estimated head count of users.</a:t>
            </a:r>
            <a:endParaRPr lang="en-GB" sz="2400" b="1" dirty="0">
              <a:solidFill>
                <a:srgbClr val="0070C0"/>
              </a:solidFill>
            </a:endParaRPr>
          </a:p>
        </p:txBody>
      </p:sp>
      <p:sp>
        <p:nvSpPr>
          <p:cNvPr id="4" name="TextBox 3"/>
          <p:cNvSpPr txBox="1"/>
          <p:nvPr/>
        </p:nvSpPr>
        <p:spPr>
          <a:xfrm>
            <a:off x="6228184" y="6300906"/>
            <a:ext cx="2664296" cy="461665"/>
          </a:xfrm>
          <a:prstGeom prst="rect">
            <a:avLst/>
          </a:prstGeom>
          <a:noFill/>
        </p:spPr>
        <p:txBody>
          <a:bodyPr wrap="square" rtlCol="0">
            <a:spAutoFit/>
          </a:bodyPr>
          <a:lstStyle/>
          <a:p>
            <a:r>
              <a:rPr lang="en-GB" sz="2400" b="1" dirty="0" smtClean="0">
                <a:solidFill>
                  <a:srgbClr val="0070C0"/>
                </a:solidFill>
              </a:rPr>
              <a:t>Draw this yourself</a:t>
            </a:r>
            <a:endParaRPr lang="en-GB" sz="2400" b="1" dirty="0">
              <a:solidFill>
                <a:srgbClr val="0070C0"/>
              </a:solidFill>
            </a:endParaRPr>
          </a:p>
        </p:txBody>
      </p:sp>
    </p:spTree>
    <p:extLst>
      <p:ext uri="{BB962C8B-B14F-4D97-AF65-F5344CB8AC3E}">
        <p14:creationId xmlns:p14="http://schemas.microsoft.com/office/powerpoint/2010/main" val="40308080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615"/>
            <a:ext cx="9140552" cy="68668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3898776" y="3573016"/>
            <a:ext cx="1349896" cy="646331"/>
          </a:xfrm>
          <a:prstGeom prst="rect">
            <a:avLst/>
          </a:prstGeom>
          <a:solidFill>
            <a:schemeClr val="bg1"/>
          </a:solidFill>
        </p:spPr>
        <p:txBody>
          <a:bodyPr wrap="square">
            <a:spAutoFit/>
          </a:bodyPr>
          <a:lstStyle/>
          <a:p>
            <a:r>
              <a:rPr lang="en-GB" b="1" dirty="0"/>
              <a:t>Hot Water </a:t>
            </a:r>
          </a:p>
          <a:p>
            <a:r>
              <a:rPr lang="en-GB" b="1" dirty="0"/>
              <a:t>Cylinder</a:t>
            </a:r>
          </a:p>
        </p:txBody>
      </p:sp>
      <p:sp>
        <p:nvSpPr>
          <p:cNvPr id="5" name="TextBox 4"/>
          <p:cNvSpPr txBox="1"/>
          <p:nvPr/>
        </p:nvSpPr>
        <p:spPr>
          <a:xfrm>
            <a:off x="4355976" y="6309320"/>
            <a:ext cx="3456384" cy="369332"/>
          </a:xfrm>
          <a:prstGeom prst="rect">
            <a:avLst/>
          </a:prstGeom>
          <a:solidFill>
            <a:schemeClr val="bg1">
              <a:lumMod val="95000"/>
            </a:schemeClr>
          </a:solidFill>
          <a:ln w="9525">
            <a:solidFill>
              <a:schemeClr val="tx1"/>
            </a:solidFill>
          </a:ln>
        </p:spPr>
        <p:txBody>
          <a:bodyPr wrap="square" rtlCol="0">
            <a:spAutoFit/>
          </a:bodyPr>
          <a:lstStyle/>
          <a:p>
            <a:r>
              <a:rPr lang="en-GB" dirty="0" smtClean="0"/>
              <a:t>COLD WATER – INDIRECT SUPPLY</a:t>
            </a:r>
            <a:endParaRPr lang="en-GB" dirty="0"/>
          </a:p>
        </p:txBody>
      </p:sp>
      <p:cxnSp>
        <p:nvCxnSpPr>
          <p:cNvPr id="6" name="Straight Connector 5"/>
          <p:cNvCxnSpPr/>
          <p:nvPr/>
        </p:nvCxnSpPr>
        <p:spPr>
          <a:xfrm flipH="1">
            <a:off x="3491880" y="260648"/>
            <a:ext cx="720080" cy="0"/>
          </a:xfrm>
          <a:prstGeom prst="line">
            <a:avLst/>
          </a:prstGeom>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34396459"/>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00303" y="979105"/>
            <a:ext cx="7347478" cy="54131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685947" y="1196752"/>
            <a:ext cx="7704856" cy="369332"/>
          </a:xfrm>
          <a:prstGeom prst="rect">
            <a:avLst/>
          </a:prstGeom>
          <a:solidFill>
            <a:schemeClr val="bg1">
              <a:lumMod val="95000"/>
            </a:schemeClr>
          </a:solidFill>
          <a:ln w="19050">
            <a:solidFill>
              <a:schemeClr val="tx1"/>
            </a:solidFill>
          </a:ln>
        </p:spPr>
        <p:txBody>
          <a:bodyPr wrap="square" rtlCol="0">
            <a:spAutoFit/>
          </a:bodyPr>
          <a:lstStyle/>
          <a:p>
            <a:r>
              <a:rPr lang="en-GB" dirty="0" smtClean="0"/>
              <a:t>COLD WATER – Storage Cistern installation requirements – pipework connections</a:t>
            </a:r>
            <a:endParaRPr lang="en-GB" dirty="0"/>
          </a:p>
        </p:txBody>
      </p:sp>
      <p:sp>
        <p:nvSpPr>
          <p:cNvPr id="3" name="TextBox 2"/>
          <p:cNvSpPr txBox="1"/>
          <p:nvPr/>
        </p:nvSpPr>
        <p:spPr>
          <a:xfrm>
            <a:off x="539552" y="5229200"/>
            <a:ext cx="5400600" cy="1477328"/>
          </a:xfrm>
          <a:prstGeom prst="rect">
            <a:avLst/>
          </a:prstGeom>
          <a:solidFill>
            <a:schemeClr val="bg1"/>
          </a:solidFill>
        </p:spPr>
        <p:txBody>
          <a:bodyPr wrap="square" rtlCol="0">
            <a:spAutoFit/>
          </a:bodyPr>
          <a:lstStyle/>
          <a:p>
            <a:endParaRPr lang="en-GB" dirty="0" smtClean="0"/>
          </a:p>
          <a:p>
            <a:endParaRPr lang="en-GB" dirty="0"/>
          </a:p>
          <a:p>
            <a:endParaRPr lang="en-GB" dirty="0" smtClean="0"/>
          </a:p>
          <a:p>
            <a:endParaRPr lang="en-GB" dirty="0"/>
          </a:p>
          <a:p>
            <a:endParaRPr lang="en-GB" dirty="0"/>
          </a:p>
        </p:txBody>
      </p:sp>
      <p:pic>
        <p:nvPicPr>
          <p:cNvPr id="2050" name="Picture 2" descr="http://www.diyinfozone.com/wp-content/uploads/2011/05/piston-valve-and-diaphragm-valve.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38374" y="4080613"/>
            <a:ext cx="3994065" cy="2629868"/>
          </a:xfrm>
          <a:prstGeom prst="rect">
            <a:avLst/>
          </a:prstGeom>
          <a:noFill/>
          <a:ln w="19050">
            <a:solidFill>
              <a:schemeClr val="tx1"/>
            </a:solidFill>
          </a:ln>
          <a:extLst>
            <a:ext uri="{909E8E84-426E-40DD-AFC4-6F175D3DCCD1}">
              <a14:hiddenFill xmlns:a14="http://schemas.microsoft.com/office/drawing/2010/main">
                <a:solidFill>
                  <a:srgbClr val="FFFFFF"/>
                </a:solidFill>
              </a14:hiddenFill>
            </a:ext>
          </a:extLst>
        </p:spPr>
      </p:pic>
      <p:pic>
        <p:nvPicPr>
          <p:cNvPr id="2052" name="Picture 4" descr="Float Valves (Ball-Cock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43608" y="4595204"/>
            <a:ext cx="2827602" cy="149668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http://www.stevensonplumbing.co.uk/images/source/Plumbing/Valves/8_inch_float_1.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5731159">
            <a:off x="3266506" y="5643330"/>
            <a:ext cx="857802" cy="665654"/>
          </a:xfrm>
          <a:prstGeom prst="rect">
            <a:avLst/>
          </a:prstGeom>
          <a:noFill/>
          <a:extLst>
            <a:ext uri="{909E8E84-426E-40DD-AFC4-6F175D3DCCD1}">
              <a14:hiddenFill xmlns:a14="http://schemas.microsoft.com/office/drawing/2010/main">
                <a:solidFill>
                  <a:srgbClr val="FFFFFF"/>
                </a:solidFill>
              </a14:hiddenFill>
            </a:ext>
          </a:extLst>
        </p:spPr>
      </p:pic>
      <p:cxnSp>
        <p:nvCxnSpPr>
          <p:cNvPr id="5" name="Straight Arrow Connector 4"/>
          <p:cNvCxnSpPr/>
          <p:nvPr/>
        </p:nvCxnSpPr>
        <p:spPr>
          <a:xfrm flipH="1">
            <a:off x="3380796" y="2852936"/>
            <a:ext cx="1155200" cy="2160240"/>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2457409" y="5343544"/>
            <a:ext cx="972108" cy="307777"/>
          </a:xfrm>
          <a:prstGeom prst="rect">
            <a:avLst/>
          </a:prstGeom>
          <a:noFill/>
        </p:spPr>
        <p:txBody>
          <a:bodyPr wrap="square" rtlCol="0">
            <a:spAutoFit/>
          </a:bodyPr>
          <a:lstStyle/>
          <a:p>
            <a:r>
              <a:rPr lang="en-GB" sz="1400" dirty="0" smtClean="0"/>
              <a:t>Ball Valve</a:t>
            </a:r>
            <a:endParaRPr lang="en-GB" sz="1400" dirty="0"/>
          </a:p>
        </p:txBody>
      </p:sp>
      <p:cxnSp>
        <p:nvCxnSpPr>
          <p:cNvPr id="12" name="Straight Arrow Connector 11"/>
          <p:cNvCxnSpPr/>
          <p:nvPr/>
        </p:nvCxnSpPr>
        <p:spPr>
          <a:xfrm>
            <a:off x="3958396" y="5536977"/>
            <a:ext cx="577600" cy="0"/>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1043608" y="3137084"/>
            <a:ext cx="1800200" cy="338554"/>
          </a:xfrm>
          <a:prstGeom prst="rect">
            <a:avLst/>
          </a:prstGeom>
          <a:solidFill>
            <a:schemeClr val="bg1"/>
          </a:solidFill>
        </p:spPr>
        <p:txBody>
          <a:bodyPr wrap="square" rtlCol="0">
            <a:spAutoFit/>
          </a:bodyPr>
          <a:lstStyle/>
          <a:p>
            <a:r>
              <a:rPr lang="en-GB" sz="1600" dirty="0" smtClean="0"/>
              <a:t>(If </a:t>
            </a:r>
            <a:r>
              <a:rPr lang="en-GB" sz="1600" dirty="0"/>
              <a:t>I</a:t>
            </a:r>
            <a:r>
              <a:rPr lang="en-GB" sz="1600" dirty="0" smtClean="0"/>
              <a:t>ndirect system)</a:t>
            </a:r>
            <a:endParaRPr lang="en-GB" sz="1600" dirty="0"/>
          </a:p>
        </p:txBody>
      </p:sp>
      <p:cxnSp>
        <p:nvCxnSpPr>
          <p:cNvPr id="7" name="Straight Arrow Connector 6"/>
          <p:cNvCxnSpPr/>
          <p:nvPr/>
        </p:nvCxnSpPr>
        <p:spPr>
          <a:xfrm>
            <a:off x="1835696" y="3068960"/>
            <a:ext cx="0" cy="14401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09864526"/>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5576" y="620688"/>
            <a:ext cx="7813758" cy="583057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467544" y="764704"/>
            <a:ext cx="7776864" cy="369332"/>
          </a:xfrm>
          <a:prstGeom prst="rect">
            <a:avLst/>
          </a:prstGeom>
          <a:solidFill>
            <a:schemeClr val="bg1">
              <a:lumMod val="95000"/>
            </a:schemeClr>
          </a:solidFill>
          <a:ln w="12700">
            <a:solidFill>
              <a:schemeClr val="tx1"/>
            </a:solidFill>
          </a:ln>
        </p:spPr>
        <p:txBody>
          <a:bodyPr wrap="square" rtlCol="0">
            <a:spAutoFit/>
          </a:bodyPr>
          <a:lstStyle/>
          <a:p>
            <a:r>
              <a:rPr lang="en-GB" dirty="0" smtClean="0"/>
              <a:t>COLD WATER – Storage Cistern Requirements – Installation of the Cistern</a:t>
            </a:r>
            <a:endParaRPr lang="en-GB" dirty="0"/>
          </a:p>
        </p:txBody>
      </p:sp>
      <p:sp>
        <p:nvSpPr>
          <p:cNvPr id="3" name="TextBox 2"/>
          <p:cNvSpPr txBox="1"/>
          <p:nvPr/>
        </p:nvSpPr>
        <p:spPr>
          <a:xfrm>
            <a:off x="6588224" y="4365104"/>
            <a:ext cx="1440160" cy="369332"/>
          </a:xfrm>
          <a:prstGeom prst="rect">
            <a:avLst/>
          </a:prstGeom>
          <a:solidFill>
            <a:schemeClr val="bg1"/>
          </a:solidFill>
        </p:spPr>
        <p:txBody>
          <a:bodyPr wrap="square" rtlCol="0">
            <a:spAutoFit/>
          </a:bodyPr>
          <a:lstStyle/>
          <a:p>
            <a:r>
              <a:rPr lang="en-GB" dirty="0" smtClean="0"/>
              <a:t>Cold Feed</a:t>
            </a:r>
            <a:endParaRPr lang="en-GB" dirty="0"/>
          </a:p>
        </p:txBody>
      </p:sp>
      <p:sp>
        <p:nvSpPr>
          <p:cNvPr id="4" name="TextBox 3"/>
          <p:cNvSpPr txBox="1"/>
          <p:nvPr/>
        </p:nvSpPr>
        <p:spPr>
          <a:xfrm>
            <a:off x="6516216" y="4077072"/>
            <a:ext cx="1800200" cy="369332"/>
          </a:xfrm>
          <a:prstGeom prst="rect">
            <a:avLst/>
          </a:prstGeom>
          <a:solidFill>
            <a:schemeClr val="bg1"/>
          </a:solidFill>
        </p:spPr>
        <p:txBody>
          <a:bodyPr wrap="square" rtlCol="0">
            <a:spAutoFit/>
          </a:bodyPr>
          <a:lstStyle/>
          <a:p>
            <a:endParaRPr lang="en-GB" dirty="0"/>
          </a:p>
        </p:txBody>
      </p:sp>
      <p:cxnSp>
        <p:nvCxnSpPr>
          <p:cNvPr id="6" name="Straight Connector 5"/>
          <p:cNvCxnSpPr/>
          <p:nvPr/>
        </p:nvCxnSpPr>
        <p:spPr>
          <a:xfrm>
            <a:off x="6156176" y="3789040"/>
            <a:ext cx="0" cy="288032"/>
          </a:xfrm>
          <a:prstGeom prst="line">
            <a:avLst/>
          </a:prstGeom>
          <a:ln w="762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6084168" y="3789040"/>
            <a:ext cx="0" cy="288032"/>
          </a:xfrm>
          <a:prstGeom prst="line">
            <a:avLst/>
          </a:prstGeom>
          <a:ln w="571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flipH="1">
            <a:off x="5940153" y="3455466"/>
            <a:ext cx="433166" cy="323041"/>
          </a:xfrm>
          <a:prstGeom prst="straightConnector1">
            <a:avLst/>
          </a:prstGeom>
          <a:ln w="19050">
            <a:solidFill>
              <a:schemeClr val="tx1">
                <a:lumMod val="95000"/>
                <a:lumOff val="5000"/>
              </a:schemeClr>
            </a:solidFill>
            <a:tailEnd type="arrow"/>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7812360" y="3671446"/>
            <a:ext cx="1296144" cy="523220"/>
          </a:xfrm>
          <a:prstGeom prst="rect">
            <a:avLst/>
          </a:prstGeom>
          <a:noFill/>
        </p:spPr>
        <p:txBody>
          <a:bodyPr wrap="square" rtlCol="0">
            <a:spAutoFit/>
          </a:bodyPr>
          <a:lstStyle/>
          <a:p>
            <a:pPr algn="ctr"/>
            <a:r>
              <a:rPr lang="en-GB" sz="1400" dirty="0" smtClean="0"/>
              <a:t>Overflow to outside</a:t>
            </a:r>
            <a:endParaRPr lang="en-GB" sz="1400" dirty="0"/>
          </a:p>
        </p:txBody>
      </p:sp>
      <p:cxnSp>
        <p:nvCxnSpPr>
          <p:cNvPr id="19" name="Straight Arrow Connector 18"/>
          <p:cNvCxnSpPr/>
          <p:nvPr/>
        </p:nvCxnSpPr>
        <p:spPr>
          <a:xfrm>
            <a:off x="7596336" y="3933056"/>
            <a:ext cx="432048" cy="0"/>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5" name="TextBox 4"/>
          <p:cNvSpPr txBox="1"/>
          <p:nvPr/>
        </p:nvSpPr>
        <p:spPr>
          <a:xfrm>
            <a:off x="4283968" y="1162247"/>
            <a:ext cx="1656185" cy="923330"/>
          </a:xfrm>
          <a:prstGeom prst="rect">
            <a:avLst/>
          </a:prstGeom>
          <a:solidFill>
            <a:schemeClr val="bg1"/>
          </a:solidFill>
        </p:spPr>
        <p:txBody>
          <a:bodyPr wrap="square" rtlCol="0">
            <a:spAutoFit/>
          </a:bodyPr>
          <a:lstStyle/>
          <a:p>
            <a:endParaRPr lang="en-GB" dirty="0" smtClean="0"/>
          </a:p>
          <a:p>
            <a:endParaRPr lang="en-GB" dirty="0"/>
          </a:p>
          <a:p>
            <a:endParaRPr lang="en-GB" dirty="0"/>
          </a:p>
        </p:txBody>
      </p:sp>
      <p:sp>
        <p:nvSpPr>
          <p:cNvPr id="7" name="TextBox 6"/>
          <p:cNvSpPr txBox="1"/>
          <p:nvPr/>
        </p:nvSpPr>
        <p:spPr>
          <a:xfrm>
            <a:off x="4662455" y="2010326"/>
            <a:ext cx="1008112" cy="338554"/>
          </a:xfrm>
          <a:prstGeom prst="rect">
            <a:avLst/>
          </a:prstGeom>
          <a:solidFill>
            <a:schemeClr val="bg1"/>
          </a:solidFill>
        </p:spPr>
        <p:txBody>
          <a:bodyPr wrap="square" rtlCol="0">
            <a:spAutoFit/>
          </a:bodyPr>
          <a:lstStyle/>
          <a:p>
            <a:endParaRPr lang="en-GB" sz="1600" dirty="0"/>
          </a:p>
        </p:txBody>
      </p:sp>
      <p:sp>
        <p:nvSpPr>
          <p:cNvPr id="13" name="TextBox 12"/>
          <p:cNvSpPr txBox="1"/>
          <p:nvPr/>
        </p:nvSpPr>
        <p:spPr>
          <a:xfrm>
            <a:off x="611560" y="3789040"/>
            <a:ext cx="1656184" cy="369332"/>
          </a:xfrm>
          <a:prstGeom prst="rect">
            <a:avLst/>
          </a:prstGeom>
          <a:solidFill>
            <a:schemeClr val="bg1"/>
          </a:solidFill>
        </p:spPr>
        <p:txBody>
          <a:bodyPr wrap="square" rtlCol="0">
            <a:spAutoFit/>
          </a:bodyPr>
          <a:lstStyle/>
          <a:p>
            <a:r>
              <a:rPr lang="en-US" b="1" dirty="0" smtClean="0"/>
              <a:t>RISING MAIN</a:t>
            </a:r>
            <a:endParaRPr lang="en-GB" b="1" dirty="0"/>
          </a:p>
        </p:txBody>
      </p:sp>
    </p:spTree>
    <p:extLst>
      <p:ext uri="{BB962C8B-B14F-4D97-AF65-F5344CB8AC3E}">
        <p14:creationId xmlns:p14="http://schemas.microsoft.com/office/powerpoint/2010/main" val="255123726"/>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5496" y="33211"/>
            <a:ext cx="9144000" cy="68637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251520" y="980727"/>
            <a:ext cx="8568952" cy="3200876"/>
          </a:xfrm>
          <a:prstGeom prst="rect">
            <a:avLst/>
          </a:prstGeom>
          <a:solidFill>
            <a:schemeClr val="bg1"/>
          </a:solidFill>
        </p:spPr>
        <p:txBody>
          <a:bodyPr wrap="square" rtlCol="0">
            <a:spAutoFit/>
          </a:bodyPr>
          <a:lstStyle/>
          <a:p>
            <a:r>
              <a:rPr lang="en-GB" sz="2400" b="1" dirty="0" smtClean="0"/>
              <a:t>Overflow Pipe</a:t>
            </a:r>
          </a:p>
          <a:p>
            <a:endParaRPr lang="en-GB" dirty="0"/>
          </a:p>
          <a:p>
            <a:pPr marL="285750" indent="-285750">
              <a:buFont typeface="Arial" panose="020B0604020202020204" pitchFamily="34" charset="0"/>
              <a:buChar char="•"/>
            </a:pPr>
            <a:r>
              <a:rPr lang="en-GB" sz="2000" b="1" dirty="0" smtClean="0">
                <a:solidFill>
                  <a:srgbClr val="0070C0"/>
                </a:solidFill>
              </a:rPr>
              <a:t>Designed to take discharge from the cistern when the inlet valve is running full bore.</a:t>
            </a:r>
            <a:r>
              <a:rPr lang="en-GB" sz="2000" dirty="0" smtClean="0">
                <a:solidFill>
                  <a:srgbClr val="0070C0"/>
                </a:solidFill>
              </a:rPr>
              <a:t> </a:t>
            </a:r>
            <a:r>
              <a:rPr lang="en-GB" sz="2000" b="1" dirty="0" smtClean="0">
                <a:solidFill>
                  <a:srgbClr val="0070C0"/>
                </a:solidFill>
              </a:rPr>
              <a:t>It prevents the tank from over filling and flooding the building.</a:t>
            </a:r>
          </a:p>
          <a:p>
            <a:endParaRPr lang="en-GB" sz="2000" dirty="0"/>
          </a:p>
          <a:p>
            <a:pPr marL="285750" indent="-285750">
              <a:buFont typeface="Arial" panose="020B0604020202020204" pitchFamily="34" charset="0"/>
              <a:buChar char="•"/>
            </a:pPr>
            <a:r>
              <a:rPr lang="en-GB" sz="2000" dirty="0" smtClean="0"/>
              <a:t>Pipe is taken through the external skin and terminates outside the building in a conspicuous position to alert the user to the problem.</a:t>
            </a:r>
          </a:p>
          <a:p>
            <a:endParaRPr lang="en-GB" sz="2000" dirty="0" smtClean="0"/>
          </a:p>
          <a:p>
            <a:pPr marL="285750" indent="-285750">
              <a:buFont typeface="Arial" panose="020B0604020202020204" pitchFamily="34" charset="0"/>
              <a:buChar char="•"/>
            </a:pPr>
            <a:r>
              <a:rPr lang="en-GB" sz="2000" dirty="0" smtClean="0"/>
              <a:t>This can be outflowing into the guttering at roof level, or as an outlet pipe just below roof level.</a:t>
            </a:r>
            <a:endParaRPr lang="en-GB" sz="2000" dirty="0"/>
          </a:p>
        </p:txBody>
      </p:sp>
      <p:sp>
        <p:nvSpPr>
          <p:cNvPr id="4" name="TextBox 3"/>
          <p:cNvSpPr txBox="1"/>
          <p:nvPr/>
        </p:nvSpPr>
        <p:spPr>
          <a:xfrm>
            <a:off x="254578" y="260648"/>
            <a:ext cx="8565894" cy="369332"/>
          </a:xfrm>
          <a:prstGeom prst="rect">
            <a:avLst/>
          </a:prstGeom>
          <a:solidFill>
            <a:schemeClr val="bg1">
              <a:lumMod val="95000"/>
            </a:schemeClr>
          </a:solidFill>
          <a:ln w="12700">
            <a:solidFill>
              <a:schemeClr val="tx1"/>
            </a:solidFill>
          </a:ln>
        </p:spPr>
        <p:txBody>
          <a:bodyPr wrap="square" rtlCol="0">
            <a:spAutoFit/>
          </a:bodyPr>
          <a:lstStyle/>
          <a:p>
            <a:r>
              <a:rPr lang="en-GB" dirty="0" smtClean="0"/>
              <a:t>COLD WATER – Storage Cistern Requirements – overflow pipework</a:t>
            </a:r>
            <a:endParaRPr lang="en-GB" dirty="0"/>
          </a:p>
        </p:txBody>
      </p:sp>
      <p:pic>
        <p:nvPicPr>
          <p:cNvPr id="1028" name="Picture 4" descr="http://4.bp.blogspot.com/-lt434kKVH_Q/UqH6unsvWqI/AAAAAAAABE4/mmernIDFnNc/s1600/leaking+overflow+pipe.jpg">
            <a:hlinkClick r:id="rId3"/>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364088" y="4022842"/>
            <a:ext cx="3625454" cy="2717617"/>
          </a:xfrm>
          <a:prstGeom prst="rect">
            <a:avLst/>
          </a:prstGeom>
          <a:noFill/>
          <a:ln w="28575">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24776400"/>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4702" y="0"/>
            <a:ext cx="9213273"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254578" y="258241"/>
            <a:ext cx="8565894" cy="369332"/>
          </a:xfrm>
          <a:prstGeom prst="rect">
            <a:avLst/>
          </a:prstGeom>
          <a:solidFill>
            <a:schemeClr val="bg1">
              <a:lumMod val="95000"/>
            </a:schemeClr>
          </a:solidFill>
          <a:ln w="12700">
            <a:solidFill>
              <a:schemeClr val="tx1"/>
            </a:solidFill>
          </a:ln>
        </p:spPr>
        <p:txBody>
          <a:bodyPr wrap="square" rtlCol="0">
            <a:spAutoFit/>
          </a:bodyPr>
          <a:lstStyle/>
          <a:p>
            <a:r>
              <a:rPr lang="en-GB" dirty="0" smtClean="0"/>
              <a:t>COLD WATER – Storage Cistern Requirements – Installation of the cistern</a:t>
            </a:r>
            <a:endParaRPr lang="en-GB" dirty="0"/>
          </a:p>
        </p:txBody>
      </p:sp>
      <p:sp>
        <p:nvSpPr>
          <p:cNvPr id="2" name="TextBox 1"/>
          <p:cNvSpPr txBox="1"/>
          <p:nvPr/>
        </p:nvSpPr>
        <p:spPr>
          <a:xfrm>
            <a:off x="254578" y="692696"/>
            <a:ext cx="8565894" cy="1661993"/>
          </a:xfrm>
          <a:prstGeom prst="rect">
            <a:avLst/>
          </a:prstGeom>
          <a:solidFill>
            <a:schemeClr val="bg1"/>
          </a:solidFill>
        </p:spPr>
        <p:txBody>
          <a:bodyPr wrap="square" rtlCol="0">
            <a:spAutoFit/>
          </a:bodyPr>
          <a:lstStyle/>
          <a:p>
            <a:pPr algn="just"/>
            <a:r>
              <a:rPr lang="en-GB" sz="2000" dirty="0" smtClean="0"/>
              <a:t>Overflow pipes </a:t>
            </a:r>
            <a:r>
              <a:rPr lang="en-GB" sz="2000" b="1" dirty="0" smtClean="0">
                <a:solidFill>
                  <a:srgbClr val="0070C0"/>
                </a:solidFill>
              </a:rPr>
              <a:t>must be suitable to carry the water temperature that may discharge through them. When would we see a possible rise in temperature?</a:t>
            </a:r>
          </a:p>
          <a:p>
            <a:pPr algn="just"/>
            <a:r>
              <a:rPr lang="en-GB" sz="2000" b="1" dirty="0" smtClean="0">
                <a:solidFill>
                  <a:srgbClr val="0070C0"/>
                </a:solidFill>
              </a:rPr>
              <a:t>Cisterns for Solid Fuel/Gas heating may discharge boiling water as a vented overflow. In this instance, the overflow must be of </a:t>
            </a:r>
            <a:r>
              <a:rPr lang="en-GB" sz="2400" b="1" dirty="0" smtClean="0">
                <a:solidFill>
                  <a:srgbClr val="0070C0"/>
                </a:solidFill>
              </a:rPr>
              <a:t>copper piping</a:t>
            </a:r>
            <a:r>
              <a:rPr lang="en-GB" sz="2000" b="1" dirty="0" smtClean="0">
                <a:solidFill>
                  <a:srgbClr val="0070C0"/>
                </a:solidFill>
              </a:rPr>
              <a:t>.</a:t>
            </a:r>
          </a:p>
          <a:p>
            <a:pPr algn="just"/>
            <a:endParaRPr lang="en-GB" dirty="0"/>
          </a:p>
        </p:txBody>
      </p:sp>
      <p:sp>
        <p:nvSpPr>
          <p:cNvPr id="4" name="TextBox 3"/>
          <p:cNvSpPr txBox="1"/>
          <p:nvPr/>
        </p:nvSpPr>
        <p:spPr>
          <a:xfrm>
            <a:off x="4641339" y="2398935"/>
            <a:ext cx="4179133" cy="1323439"/>
          </a:xfrm>
          <a:prstGeom prst="rect">
            <a:avLst/>
          </a:prstGeom>
          <a:solidFill>
            <a:schemeClr val="bg1"/>
          </a:solidFill>
        </p:spPr>
        <p:txBody>
          <a:bodyPr wrap="square" rtlCol="0">
            <a:spAutoFit/>
          </a:bodyPr>
          <a:lstStyle/>
          <a:p>
            <a:pPr marL="342900" indent="-342900" algn="just">
              <a:buFont typeface="Arial" panose="020B0604020202020204" pitchFamily="34" charset="0"/>
              <a:buChar char="•"/>
            </a:pPr>
            <a:r>
              <a:rPr lang="en-GB" sz="2000" b="1" dirty="0" smtClean="0">
                <a:solidFill>
                  <a:srgbClr val="0070C0"/>
                </a:solidFill>
              </a:rPr>
              <a:t>Overflow must be one size larger than the supply pipe it protects, with a minimum size of 22mm being stipulated</a:t>
            </a:r>
            <a:endParaRPr lang="en-GB" sz="2000" b="1" dirty="0">
              <a:solidFill>
                <a:srgbClr val="0070C0"/>
              </a:solidFill>
            </a:endParaRPr>
          </a:p>
        </p:txBody>
      </p:sp>
      <p:sp>
        <p:nvSpPr>
          <p:cNvPr id="7" name="TextBox 6"/>
          <p:cNvSpPr txBox="1"/>
          <p:nvPr/>
        </p:nvSpPr>
        <p:spPr>
          <a:xfrm>
            <a:off x="6084168" y="4077072"/>
            <a:ext cx="2952328" cy="1631216"/>
          </a:xfrm>
          <a:prstGeom prst="rect">
            <a:avLst/>
          </a:prstGeom>
          <a:solidFill>
            <a:schemeClr val="bg1"/>
          </a:solidFill>
        </p:spPr>
        <p:txBody>
          <a:bodyPr wrap="square" rtlCol="0">
            <a:spAutoFit/>
          </a:bodyPr>
          <a:lstStyle/>
          <a:p>
            <a:pPr marL="342900" indent="-342900" algn="just">
              <a:buFont typeface="Arial" panose="020B0604020202020204" pitchFamily="34" charset="0"/>
              <a:buChar char="•"/>
            </a:pPr>
            <a:r>
              <a:rPr lang="en-GB" sz="2000" dirty="0" smtClean="0"/>
              <a:t>Overflow pipe must have a suitable fall to the discharge point and must be well supported.</a:t>
            </a:r>
            <a:endParaRPr lang="en-GB" sz="2000" dirty="0"/>
          </a:p>
        </p:txBody>
      </p:sp>
    </p:spTree>
    <p:extLst>
      <p:ext uri="{BB962C8B-B14F-4D97-AF65-F5344CB8AC3E}">
        <p14:creationId xmlns:p14="http://schemas.microsoft.com/office/powerpoint/2010/main" val="17597562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 calcmode="lin" valueType="num">
                                      <p:cBhvr additive="base">
                                        <p:cTn id="7"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0588" y="-19293"/>
            <a:ext cx="9123412" cy="687729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179512" y="253037"/>
            <a:ext cx="8565894" cy="369332"/>
          </a:xfrm>
          <a:prstGeom prst="rect">
            <a:avLst/>
          </a:prstGeom>
          <a:solidFill>
            <a:schemeClr val="bg1">
              <a:lumMod val="95000"/>
            </a:schemeClr>
          </a:solidFill>
          <a:ln w="12700">
            <a:solidFill>
              <a:schemeClr val="tx1"/>
            </a:solidFill>
          </a:ln>
        </p:spPr>
        <p:txBody>
          <a:bodyPr wrap="square" rtlCol="0">
            <a:spAutoFit/>
          </a:bodyPr>
          <a:lstStyle/>
          <a:p>
            <a:r>
              <a:rPr lang="en-GB" dirty="0" smtClean="0"/>
              <a:t>COLD WATER – Storage Cistern Requirements – Installation of the cistern</a:t>
            </a:r>
            <a:endParaRPr lang="en-GB" dirty="0"/>
          </a:p>
        </p:txBody>
      </p:sp>
      <p:sp>
        <p:nvSpPr>
          <p:cNvPr id="2" name="TextBox 1"/>
          <p:cNvSpPr txBox="1"/>
          <p:nvPr/>
        </p:nvSpPr>
        <p:spPr>
          <a:xfrm>
            <a:off x="2422054" y="2628201"/>
            <a:ext cx="4320480" cy="584775"/>
          </a:xfrm>
          <a:prstGeom prst="rect">
            <a:avLst/>
          </a:prstGeom>
          <a:solidFill>
            <a:schemeClr val="bg1"/>
          </a:solidFill>
        </p:spPr>
        <p:txBody>
          <a:bodyPr wrap="square" rtlCol="0">
            <a:spAutoFit/>
          </a:bodyPr>
          <a:lstStyle/>
          <a:p>
            <a:r>
              <a:rPr lang="en-GB" sz="1600" dirty="0" smtClean="0"/>
              <a:t>Water Regulations state a minimum gap of 350mm between cistern and roof underside.</a:t>
            </a:r>
            <a:endParaRPr lang="en-GB" sz="1600" dirty="0"/>
          </a:p>
        </p:txBody>
      </p:sp>
      <p:sp>
        <p:nvSpPr>
          <p:cNvPr id="5" name="TextBox 4"/>
          <p:cNvSpPr txBox="1"/>
          <p:nvPr/>
        </p:nvSpPr>
        <p:spPr>
          <a:xfrm>
            <a:off x="755576" y="5301208"/>
            <a:ext cx="7704856" cy="1200329"/>
          </a:xfrm>
          <a:prstGeom prst="rect">
            <a:avLst/>
          </a:prstGeom>
          <a:solidFill>
            <a:schemeClr val="bg1"/>
          </a:solidFill>
        </p:spPr>
        <p:txBody>
          <a:bodyPr wrap="square" rtlCol="0">
            <a:spAutoFit/>
          </a:bodyPr>
          <a:lstStyle/>
          <a:p>
            <a:pPr algn="ctr"/>
            <a:r>
              <a:rPr lang="en-US" sz="2400" dirty="0" smtClean="0"/>
              <a:t>Storage Cisterns and pipe work must meet minimum distances required by regulations – this prevents frost damage and allows servicing of the cistern.</a:t>
            </a:r>
            <a:endParaRPr lang="en-GB" sz="2400" dirty="0"/>
          </a:p>
        </p:txBody>
      </p:sp>
    </p:spTree>
    <p:extLst>
      <p:ext uri="{BB962C8B-B14F-4D97-AF65-F5344CB8AC3E}">
        <p14:creationId xmlns:p14="http://schemas.microsoft.com/office/powerpoint/2010/main" val="2270683213"/>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4180" y="7937"/>
            <a:ext cx="9168180" cy="69098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90317" y="133280"/>
            <a:ext cx="5489795" cy="369332"/>
          </a:xfrm>
          <a:prstGeom prst="rect">
            <a:avLst/>
          </a:prstGeom>
          <a:solidFill>
            <a:schemeClr val="bg1">
              <a:lumMod val="95000"/>
            </a:schemeClr>
          </a:solidFill>
          <a:ln w="12700">
            <a:solidFill>
              <a:schemeClr val="tx1"/>
            </a:solidFill>
          </a:ln>
        </p:spPr>
        <p:txBody>
          <a:bodyPr wrap="square" rtlCol="0">
            <a:spAutoFit/>
          </a:bodyPr>
          <a:lstStyle/>
          <a:p>
            <a:r>
              <a:rPr lang="en-GB" dirty="0" smtClean="0"/>
              <a:t>COLD WATER – Protection Requirements</a:t>
            </a:r>
            <a:endParaRPr lang="en-GB" dirty="0"/>
          </a:p>
        </p:txBody>
      </p:sp>
      <p:sp>
        <p:nvSpPr>
          <p:cNvPr id="2" name="TextBox 1"/>
          <p:cNvSpPr txBox="1"/>
          <p:nvPr/>
        </p:nvSpPr>
        <p:spPr>
          <a:xfrm>
            <a:off x="173608" y="764704"/>
            <a:ext cx="8574856" cy="830997"/>
          </a:xfrm>
          <a:prstGeom prst="rect">
            <a:avLst/>
          </a:prstGeom>
          <a:solidFill>
            <a:schemeClr val="bg1"/>
          </a:solidFill>
        </p:spPr>
        <p:txBody>
          <a:bodyPr wrap="square" rtlCol="0">
            <a:spAutoFit/>
          </a:bodyPr>
          <a:lstStyle/>
          <a:p>
            <a:pPr algn="just"/>
            <a:r>
              <a:rPr lang="en-GB" sz="2400" dirty="0" smtClean="0"/>
              <a:t>Where pipework is at risk from freezing it must be protected using approved pipework insulation</a:t>
            </a:r>
            <a:endParaRPr lang="en-GB" sz="2400" dirty="0"/>
          </a:p>
        </p:txBody>
      </p:sp>
      <p:sp>
        <p:nvSpPr>
          <p:cNvPr id="4" name="TextBox 3"/>
          <p:cNvSpPr txBox="1"/>
          <p:nvPr/>
        </p:nvSpPr>
        <p:spPr>
          <a:xfrm>
            <a:off x="206922" y="1628800"/>
            <a:ext cx="8037486" cy="461665"/>
          </a:xfrm>
          <a:prstGeom prst="rect">
            <a:avLst/>
          </a:prstGeom>
          <a:solidFill>
            <a:schemeClr val="bg1"/>
          </a:solidFill>
        </p:spPr>
        <p:txBody>
          <a:bodyPr wrap="square" rtlCol="0">
            <a:spAutoFit/>
          </a:bodyPr>
          <a:lstStyle/>
          <a:p>
            <a:r>
              <a:rPr lang="en-GB" sz="2400" dirty="0" smtClean="0"/>
              <a:t>This should be resistant to or protected from:</a:t>
            </a:r>
            <a:endParaRPr lang="en-GB" sz="2400" dirty="0"/>
          </a:p>
        </p:txBody>
      </p:sp>
      <p:sp>
        <p:nvSpPr>
          <p:cNvPr id="5" name="TextBox 4"/>
          <p:cNvSpPr txBox="1"/>
          <p:nvPr/>
        </p:nvSpPr>
        <p:spPr>
          <a:xfrm>
            <a:off x="710978" y="2492896"/>
            <a:ext cx="4248472" cy="1938992"/>
          </a:xfrm>
          <a:prstGeom prst="rect">
            <a:avLst/>
          </a:prstGeom>
          <a:solidFill>
            <a:schemeClr val="bg1"/>
          </a:solidFill>
        </p:spPr>
        <p:txBody>
          <a:bodyPr wrap="square" rtlCol="0">
            <a:spAutoFit/>
          </a:bodyPr>
          <a:lstStyle/>
          <a:p>
            <a:pPr marL="285750" indent="-285750">
              <a:buFont typeface="Arial" panose="020B0604020202020204" pitchFamily="34" charset="0"/>
              <a:buChar char="•"/>
            </a:pPr>
            <a:r>
              <a:rPr lang="en-GB" sz="2400" b="1" dirty="0" smtClean="0">
                <a:solidFill>
                  <a:srgbClr val="0070C0"/>
                </a:solidFill>
              </a:rPr>
              <a:t>Rain</a:t>
            </a:r>
          </a:p>
          <a:p>
            <a:pPr marL="285750" indent="-285750">
              <a:buFont typeface="Arial" panose="020B0604020202020204" pitchFamily="34" charset="0"/>
              <a:buChar char="•"/>
            </a:pPr>
            <a:r>
              <a:rPr lang="en-GB" sz="2400" b="1" dirty="0" smtClean="0">
                <a:solidFill>
                  <a:srgbClr val="0070C0"/>
                </a:solidFill>
              </a:rPr>
              <a:t>Condensation</a:t>
            </a:r>
          </a:p>
          <a:p>
            <a:pPr marL="285750" indent="-285750">
              <a:buFont typeface="Arial" panose="020B0604020202020204" pitchFamily="34" charset="0"/>
              <a:buChar char="•"/>
            </a:pPr>
            <a:r>
              <a:rPr lang="en-GB" sz="2400" b="1" dirty="0" smtClean="0">
                <a:solidFill>
                  <a:srgbClr val="0070C0"/>
                </a:solidFill>
              </a:rPr>
              <a:t>Mechanical Damage</a:t>
            </a:r>
          </a:p>
          <a:p>
            <a:pPr marL="285750" indent="-285750">
              <a:buFont typeface="Arial" panose="020B0604020202020204" pitchFamily="34" charset="0"/>
              <a:buChar char="•"/>
            </a:pPr>
            <a:r>
              <a:rPr lang="en-GB" sz="2400" b="1" dirty="0" smtClean="0">
                <a:solidFill>
                  <a:srgbClr val="0070C0"/>
                </a:solidFill>
              </a:rPr>
              <a:t>Vermin</a:t>
            </a:r>
          </a:p>
          <a:p>
            <a:pPr marL="285750" indent="-285750">
              <a:buFont typeface="Arial" panose="020B0604020202020204" pitchFamily="34" charset="0"/>
              <a:buChar char="•"/>
            </a:pPr>
            <a:endParaRPr lang="en-GB" sz="2400" b="1" dirty="0">
              <a:solidFill>
                <a:srgbClr val="0070C0"/>
              </a:solidFill>
            </a:endParaRPr>
          </a:p>
        </p:txBody>
      </p:sp>
      <p:sp>
        <p:nvSpPr>
          <p:cNvPr id="6" name="TextBox 5"/>
          <p:cNvSpPr txBox="1"/>
          <p:nvPr/>
        </p:nvSpPr>
        <p:spPr>
          <a:xfrm>
            <a:off x="275168" y="4431888"/>
            <a:ext cx="8545304" cy="707886"/>
          </a:xfrm>
          <a:prstGeom prst="rect">
            <a:avLst/>
          </a:prstGeom>
          <a:solidFill>
            <a:schemeClr val="bg1"/>
          </a:solidFill>
        </p:spPr>
        <p:txBody>
          <a:bodyPr wrap="square" rtlCol="0">
            <a:spAutoFit/>
          </a:bodyPr>
          <a:lstStyle/>
          <a:p>
            <a:pPr algn="just"/>
            <a:r>
              <a:rPr lang="en-GB" sz="2000" dirty="0" smtClean="0"/>
              <a:t>Thermal Insulation material for pipework should comply with </a:t>
            </a:r>
            <a:r>
              <a:rPr lang="en-GB" sz="2000" b="1" dirty="0" smtClean="0">
                <a:solidFill>
                  <a:srgbClr val="0070C0"/>
                </a:solidFill>
              </a:rPr>
              <a:t>BS5422</a:t>
            </a:r>
            <a:r>
              <a:rPr lang="en-GB" sz="2000" dirty="0" smtClean="0"/>
              <a:t> and should be installed in accordance with </a:t>
            </a:r>
            <a:r>
              <a:rPr lang="en-GB" sz="2000" b="1" dirty="0" smtClean="0">
                <a:solidFill>
                  <a:srgbClr val="0070C0"/>
                </a:solidFill>
              </a:rPr>
              <a:t>BS5970</a:t>
            </a:r>
            <a:r>
              <a:rPr lang="en-GB" sz="2000" dirty="0" smtClean="0"/>
              <a:t> and the manufacturers instructions.</a:t>
            </a:r>
            <a:endParaRPr lang="en-GB" sz="2000" dirty="0"/>
          </a:p>
        </p:txBody>
      </p:sp>
      <p:sp>
        <p:nvSpPr>
          <p:cNvPr id="7" name="AutoShape 2" descr="data:image/jpeg;base64,/9j/4AAQSkZJRgABAQAAAQABAAD/2wCEAAkGBxQTEhUUEhQUFRQVFBQQFBYUFBQUFhQUFBQWFhQVFBQYHCggGBolGxQUITEhJSkrLi4uFx8zODMsNygtLisBCgoKDg0OFBAQFCwcFBwsLCwsLCwsLCwsLCwsLCwsLCwsLCwsNywsLCwsKywrKywsLCsrNzcrKysrKywrKysrK//AABEIALoBDwMBIgACEQEDEQH/xAAcAAABBQEBAQAAAAAAAAAAAAACAQMEBQYABwj/xAA3EAABAwEECQIDCAIDAAAAAAABAAIRAwQFITEGEkFRYXGBkfAioROxwQcjMkJS0eHxFHIzYoL/xAAYAQEBAQEBAAAAAAAAAAAAAAAAAQMCBP/EACARAQEAAgICAwEBAAAAAAAAAAABAhEDIRIxEzJBFAT/2gAMAwEAAhEDEQA/ANaEqVKAvSxIlCKF0IOCIBcFHvG2No0n1HHBjSeuwd4UtXTEfaNems5tnacB95U5x6W+5PZY8BPV6zqj3VH/AInkuPVM1FhbutYqbzdrODRtKmMZChWca1Uu2DAKyAUDNXJUtsMnqrm1OgKniXtHGUFjRbgn9VJTangEDRahhPEIIQMWinLSOCgXecArZzVUWXBzhuJQWbAnQE2xPsQIAlIRQiCCptlLVdIyPsUtIqxr0tZpG/57FVsMEg5jBBKCsrhvV9mqiozZg4bHN3KsanWoPoW4r0ZaKTajDII7RmCrMLw3QvSJ1lqwT904+obj+oL22yWhtRoc0yCJELSVyeShKEqo4LkoXIFCXVSIgFBlkQXJQtWZEQXQlCKULC/aFeesW2duz11MeRa0rYXpbm0aTqjvyieZyA7ryStWdUe6o/FzyXFZ513IbjBQrfV1Wk9FNe5U15P1nNYN8lZOh3fThvP1KaQhpt84JXFBBtrlX2QTU5BSba5M3aMXHkEFpTCehN0wnQEAEIYThCEhAMKotAiseIlXMKrvVsFp46qCXROCkMUKzFTGoHUoCQIggWFBvGh+Ycj+6sAUjmA57cFRU0nqQ1RalIsdByzHEJ9jlA+1b/7PNKPhuFCqfST6CTkf0lefhOMdBwzVlTT6SY6RPVGsJ9n2lXxWijVP3jQIn8zcBPNbwLvaOCIIYRAIORJAlIQZcBLCUBctXBYSpJUG/LyFnouqHOIbxccgpbpdMhp7e3xKgoM/Cz1P4vOQ6LLrtYklzsS46xPE5pCV57d1pDFd8SeCqbC3We5/RSr1rQ2N66w0tVo790EkJqqn4Ue0nBBU2o5o7sbhO8n2TFpcpt3thg5IJzE4EDE5KAShKclCUAwoF6smmeGPZWEJq0MlpHAoK+xvwVgwqosJw5YK0plBJaiQMKcQIEUpEoVDFvoazeIxCrqT1dNVVb6Oo6R+E+xUDrHJwFRqbk+EE2w2p1N7XsMOaZBXtmh+kDbVSBn1iA5u4/svCWlW+j97vs9VtRvJw/U3crKlfQeCVVtyXoyvSa9hkEeBWULuI6UoKSEUIMuAiBQogtHBQ9ec6bXr8at8Np9FLA8X7T0yWv0ovP8Ax6Dnfnd6Gf7EHFeYMG05nEnms88vx3Cwm3pxyi2yrqtJ6LN0qrQ74lUDYMeysmBV12MkuceQVo1ApChWx2CmOKrra5BVWkq2szYAHBVLxLgOIV1SCB9oRgIWJwNQBCSE5CByBEjkQXOCCgA1ajhxnurOkVBvFsVQd4Uqg5BNYngozCn2lAsLkQC4tQchrUw5pacvkjARAKijbLTqnMYKVTcnLzs+GuMxgeW9RqLlBKCJpTYqgZrvj7hwQa7QvSM2apDj907B3/XiF7TZbSHtDmkEHHBfNrLQNy9B+zzS0MIoVHek/gJOR3LqVK9XSyhY6RIRqozIKWEEqi0wvX4FAhp9dSWN4Aj1FaW6cxkdK7z+PXIB9FP0t4n8zlVQhpMRlYXtobcVT3zW2K3ecCqAjXq8jJQTrJS1WgcFKahYE4gbeqq1OVnXKqLQUEag2ag6lXVMKqsA9Z4D5lWzEDrU6CgajCDigIRyhKAYSwlXKiqvlmDTuKCzOUy86U03cpCrLE/BQWlMqRIGaYojBEW7fbbCBz4xOWA7lISdplKRu78EuWwEHEKgNfn5sRCscNqEO3pBjB5n9kDwtAycM+oVXaKRY4gZHEHgp72b8cOUpm0MkR24FBFZ3T4adyfueyh1Qa+WGC9HtdxM+CH0wBAnDbhmss+SY9NcOK5dvMZhAXxBnHYRvWvtthFemWgAVW4sdEaw2sKxZcZg5jZlC6xy24yx8Xtv2YaTutFL4dQy+n6ZO0RgVvV4V9kzyLU6Mi0T3K90atHFZh1SAScAMSvJtJL3/wAiu5wxaJYz/Ubeua9A0vquZZKxbnqxI2AwCZHBeO26q5rPTnlO4FdZ1MUutaw3AvAPNHRtYOTg7ksk6geaAAtxEg8Cs3TX2y0y0iIKg3ZTzdvMdlEslpL2mc8pVrQGqAEEliIhRviHf2ySPyVC2kqorlWVQnmq+1MwQJdbfxHkO0q0YoN1t9E7yVYMUDjUYQDASUWvwJwlAqQpNY7Gruao4rlwHdFqoG6jZB7KjsdPVe4fpJH7K/IwVbaWw6Yzx6oH6XuU4Y4dVGaePZRb2rENa0TjMngMvmg613yGkimJ2TsVdUvOqfzRyTApo20lAdO8qo/MeuKsrBekmHgA7CMjzGxVnwVwpQg1B5ckBdhuOaSi4lrZzgJanBUNMrarwV6XoleevT1HHCMP2XkNorRVO4+nstfo3bxTYXuMNZid5OxreJWHNjuN+LLTS3lYdSpIBiZCy2mV0QBaaY9LsKg/S7KeqS+NMrTWMNikzYGiXf8ApxzKi2S/a7MHO+I12BY8awP8rnDHKdrnljem/wDsnuNzG/EcILjrHgNgXqay+gttZUoN1REif4WoleqPNWPt1AVKbmOGDmlpnivH77uh1F5Y8HV/K7YRsXs3m9Q7xu1lVpDgCtcsduZXg9axkZYhMGyOOxeqWrQZhJ1ZHJMU9A8cz3WfhXW488slENw6lT1tr40LDLO9zB6mjX5xmFhmuwXOtEp8Ab93XknalnME/XFddNA1qrQfy4xHZai/bvbTaN8CcFllyaum2PHubYxzvN3NRq2HFJVMVnbtUd0riD8htWrO+0mzU4AAUhrd3MpaNOIToEHLh05IgAw7v7XOEwMTmDEJ0D09Z8jkliccsYgcoQNg9vl2Ss3nZwnNOuA27BgdvOEhZHUAcygZbgJGWY2onN3Z58gijiZ3DJIzA599qBS0xjuVfb25c4VkAo9rZLT3hBXMPuo15UiYPRPNcjkRBx3jdyQVDWowpbrCfy4/RD/hv3e6gjynbJZy90bNpUqld+1x6D91MENwbgqHDsTlloF7gxuZMJlg1iAMSe69E0E0XMio8Y/JBnD9ltV/qbUOOP4RKhXxcdSytZSfjiXTETgAJ919AUqUCAFTaS3A20txzGSZY9GN7eEUrGpjbuJyHJbOpog9pwBI6K6urRRx/ENVu7Oeqz8cq08pEr7PrGWUxuAhbWFGsVjFNoa3JPytZGVZYIpTaJq3ZjlECfMU2CiHmxBz2giF5dplos6m91WkCWGS5o/LO7gvU5Q1KQcIK5yx2sunj1127/DoCs1odVqucG60wxtM6pJG0zsUihpIbW74ddrWuedVr2AiHHBus3KJW0v7RinUZqlpgEuaWQC1xzPGVnLv0UFKoHN+I8jFoLQ0a2wu/hebLj79dvRjyajBWskVHA5hxaeYMFOWQS8Rlmei3lP7PdZxc9ziXEudjmSZKk39owyzWVzmiDLB3cBmtJjdMrlusizAT5inmiOeKbpOPCRvTrIwx83Sorms2wPP5TdauGETi44wAjqOiTsAJHQblT3DSNVznOmS4yeCWrO2gstnc8SBn1TjrueBOfLBaa4bCNTAIn0yCQvPeS7ej45pjGNgkEEOBktd8xwXfAwiIgzvV5pdZZAe0Q9rdYcY2KiFQFoOOMHpErbDLcY546rmu2ce4+i5x2neuGZGe3+0NXLzBduEm16KvdTFagNYESWbuSzxYW4OBBByK9o0BZNnAdlG3mVY3nopQrYuaD0BTSbeFA90rSvUbT9m9IyWyOTimaf2bMBxnqSmjbzX4n7Kdd1z1axhrSAcJIXqt3aC0qeJaPn7rTWK6abANVvy+qvibYzRbQltOHPGPHNb+z0gwQ0ABEGbo85pSPP6ViClck88hKgXURDzwIdZKECpQfD/ACujzNKAoMnrIgmwUQK2ZjhKAglECgPDiiB4IB2RBqOhT5kkDBuHWFxSqIMKr0psZqWao0YnVJHNuP0VmPIXPbIjel7Xbw+l2xx37ijdt/hW+lF1mz1nQDqPkt4bSO6pJmZjrksWhXvwjMYjuFJ0Zseq13F5jkoLzh9Qr3Rtkgf7FZ5+nWHtvtGbPLOShXnRio5aTRujqshU99s+9cvH+vZFDfdP0sna09liGuAJG4+3Feg3wB8KmeYXndrbqveIzcQvTxemHMkF8+fNIHOJA2kgDqo7X8DuWn0Rud1WoHYwDgCt4wehaI2bUojkMle+bk1ZqQY0CO6dXenIh5KUDj9fZCD4EsqgglnzL3SA+FE1vn9qBR5tSgnzFJq8ks8O/wDCBZ8yKPV6c0GsUgKgd1evLH5rgUA6Itbr7oFnz+lwS+YfslDeP0QZBHKbRLasxJZSBKVAoKIFCEQKAw7fijATUpQUU6G+BECmwUYdyUEG97tZXYWOAg+ZrzC/dH6lncTBczYRs5hevR05pu0WUPHqHZS4rK8H1pGHVabRbNn+60966EUnklo1Sdxj2VRYLq/x67KczjPcrz8s1i247uvTLoaPZUWkDPvTyWiumGtLnENaNrjA7lVV7mlVqeitRJyj4jV4pLp6plNszfFKaIO4rz+8/wDlJjOD1XrV63Y4WdxIESDIIIPULMaP3OytUJcMRhPJejg96Zc162z9xXC+s4SCGzMbT/C9WuW620WAbYUmyWBlMQ2PqpWH9r1yPNRh5HmCMcuybad3slmeKqHAwb0uW/r/AAm58KVriP4yUU5rHZlwhIuDp2dkpAO3ugTzHFGPP6SavP6JAd3tggMebEsDzH3QE+HFKCgPzOfZdPmSFvkYIh5h9VAs+R9V3m9Lq9OZn2XQOfXVQZJKEkrlvpmMJUIKILkKEoSJUBJUAKIIDCMFNyiBR0NKCgajlQGHLH6XVRQJrnEyGU2/qdmST+kLXyslp5YTVZTcMQxzmnbGti0+0LHm+rTh+zzq870r2g61Wo525snVaNzW5AKC2itRTuQ7kZuM7uy8ny4x6vjqoui+K9n/AOOo7VP4mOJLHDi1ehaMVGPLKrMG1JBbOLKgjWbxG5Y6pdUGIWs0WsbqbKbTMve6tG5sBoJ5wV3xZy5TTjlx1i25RA+bEM+BcD4V7XlGPIlFHhQNJSgqAxhv+i4Hh2xQ63maXzDBAU+FEDzhC0Tl8vqiAjPD39kUTTu9kQfO4880OG6fZKKm75R7qBwDmOeS4M8CanzNL7+yBwu4d81xeeI+SQP68/3SgjlyxQcOHsl7dV2pO4+yXLf2wUGSSoUoW7MQRBIEoUChKFwXBQcjCFKgIJQhCUIowUQKBKEDkpi1U5BiDsIIkEbinmo1LJeqsUJpUm5tezprt6EYoJpR/wAjR/5f+yu6owKiOYJyHZebL/Jhtt/RlOlOWUp9DH1juLSxk/8AacSOCurqsjg41Khl7s9wGxoGwDcpFFowwUrYtMOLHD04y5Ln7OA78fZEOfdNsRBduRR5mihFsQnYg4QiDuH1QSlYgOfMkochIStzQEDw7Ip8OCb3oqeIxQGB4F0ebUpOIXOCiunwpQfGoWGc0pQF2+qNrjx65JCEDM1B/9k="/>
          <p:cNvSpPr>
            <a:spLocks noChangeAspect="1" noChangeArrowheads="1"/>
          </p:cNvSpPr>
          <p:nvPr/>
        </p:nvSpPr>
        <p:spPr bwMode="auto">
          <a:xfrm>
            <a:off x="101600"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3076" name="Picture 4" descr="Armacell Class O Armaflex Pipe Insulation"/>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232938" y="2420888"/>
            <a:ext cx="2286000" cy="1562100"/>
          </a:xfrm>
          <a:prstGeom prst="rect">
            <a:avLst/>
          </a:prstGeom>
          <a:noFill/>
          <a:ln w="19050">
            <a:solidFill>
              <a:schemeClr val="tx1"/>
            </a:solidFill>
          </a:ln>
          <a:extLst>
            <a:ext uri="{909E8E84-426E-40DD-AFC4-6F175D3DCCD1}">
              <a14:hiddenFill xmlns:a14="http://schemas.microsoft.com/office/drawing/2010/main">
                <a:solidFill>
                  <a:srgbClr val="FFFFFF"/>
                </a:solidFill>
              </a14:hiddenFill>
            </a:ext>
          </a:extLst>
        </p:spPr>
      </p:pic>
      <p:pic>
        <p:nvPicPr>
          <p:cNvPr id="3078" name="Picture 6" descr="http://www.thegreenage.co.uk/wp-content/uploads/2013/04/Pipe-Lagging.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860032" y="5229200"/>
            <a:ext cx="4238625" cy="1643063"/>
          </a:xfrm>
          <a:prstGeom prst="rect">
            <a:avLst/>
          </a:prstGeom>
          <a:noFill/>
          <a:ln w="9525">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712177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 calcmode="lin" valueType="num">
                                      <p:cBhvr additive="base">
                                        <p:cTn id="13"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anim calcmode="lin" valueType="num">
                                      <p:cBhvr additive="base">
                                        <p:cTn id="19"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5">
                                            <p:txEl>
                                              <p:pRg st="3" end="3"/>
                                            </p:txEl>
                                          </p:spTgt>
                                        </p:tgtEl>
                                        <p:attrNameLst>
                                          <p:attrName>style.visibility</p:attrName>
                                        </p:attrNameLst>
                                      </p:cBhvr>
                                      <p:to>
                                        <p:strVal val="visible"/>
                                      </p:to>
                                    </p:set>
                                    <p:anim calcmode="lin" valueType="num">
                                      <p:cBhvr additive="base">
                                        <p:cTn id="25"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txBox="1">
            <a:spLocks noChangeArrowheads="1"/>
          </p:cNvSpPr>
          <p:nvPr/>
        </p:nvSpPr>
        <p:spPr>
          <a:xfrm>
            <a:off x="-78366" y="-8617"/>
            <a:ext cx="9006342" cy="792162"/>
          </a:xfrm>
          <a:prstGeom prst="rect">
            <a:avLst/>
          </a:prstGeom>
          <a:ln/>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sz="3200" b="1" dirty="0" smtClean="0">
                <a:solidFill>
                  <a:schemeClr val="accent1"/>
                </a:solidFill>
              </a:rPr>
              <a:t>     Advantages and Disadvantages of each system</a:t>
            </a:r>
            <a:endParaRPr lang="en-GB" sz="3200" b="1" dirty="0">
              <a:solidFill>
                <a:schemeClr val="accent1"/>
              </a:solidFill>
            </a:endParaRPr>
          </a:p>
        </p:txBody>
      </p:sp>
      <p:sp>
        <p:nvSpPr>
          <p:cNvPr id="2" name="TextBox 1"/>
          <p:cNvSpPr txBox="1"/>
          <p:nvPr/>
        </p:nvSpPr>
        <p:spPr>
          <a:xfrm>
            <a:off x="416222" y="752046"/>
            <a:ext cx="8502286" cy="2123658"/>
          </a:xfrm>
          <a:prstGeom prst="rect">
            <a:avLst/>
          </a:prstGeom>
          <a:noFill/>
        </p:spPr>
        <p:txBody>
          <a:bodyPr wrap="square" rtlCol="0">
            <a:spAutoFit/>
          </a:bodyPr>
          <a:lstStyle/>
          <a:p>
            <a:r>
              <a:rPr lang="en-GB" sz="2400" b="1" u="sng" dirty="0" smtClean="0">
                <a:solidFill>
                  <a:schemeClr val="accent1"/>
                </a:solidFill>
              </a:rPr>
              <a:t>Direct System:</a:t>
            </a:r>
          </a:p>
          <a:p>
            <a:endParaRPr lang="en-GB" dirty="0" smtClean="0"/>
          </a:p>
          <a:p>
            <a:pPr marL="285750" indent="-285750">
              <a:buFont typeface="Arial" panose="020B0604020202020204" pitchFamily="34" charset="0"/>
              <a:buChar char="•"/>
            </a:pPr>
            <a:r>
              <a:rPr lang="en-GB" dirty="0" smtClean="0"/>
              <a:t>Less pipework</a:t>
            </a:r>
          </a:p>
          <a:p>
            <a:pPr marL="285750" indent="-285750">
              <a:buFont typeface="Arial" panose="020B0604020202020204" pitchFamily="34" charset="0"/>
              <a:buChar char="•"/>
            </a:pPr>
            <a:r>
              <a:rPr lang="en-GB" dirty="0" smtClean="0">
                <a:solidFill>
                  <a:srgbClr val="FF0000"/>
                </a:solidFill>
              </a:rPr>
              <a:t>Smaller storage</a:t>
            </a:r>
          </a:p>
          <a:p>
            <a:pPr marL="285750" indent="-285750">
              <a:buFont typeface="Arial" panose="020B0604020202020204" pitchFamily="34" charset="0"/>
              <a:buChar char="•"/>
            </a:pPr>
            <a:r>
              <a:rPr lang="en-GB" dirty="0" smtClean="0"/>
              <a:t>Cheaper to install as a result</a:t>
            </a:r>
          </a:p>
          <a:p>
            <a:pPr marL="285750" indent="-285750">
              <a:buFont typeface="Arial" panose="020B0604020202020204" pitchFamily="34" charset="0"/>
              <a:buChar char="•"/>
            </a:pPr>
            <a:r>
              <a:rPr lang="en-GB" dirty="0" smtClean="0"/>
              <a:t>Drinking water is available at basins</a:t>
            </a:r>
          </a:p>
          <a:p>
            <a:pPr marL="285750" indent="-285750">
              <a:buFont typeface="Arial" panose="020B0604020202020204" pitchFamily="34" charset="0"/>
              <a:buChar char="•"/>
            </a:pPr>
            <a:r>
              <a:rPr lang="en-GB" dirty="0" smtClean="0"/>
              <a:t>Possibility of smaller cold water cistern sited below the ceiling (airing cupboard)</a:t>
            </a:r>
            <a:endParaRPr lang="en-GB" dirty="0"/>
          </a:p>
        </p:txBody>
      </p:sp>
      <p:sp>
        <p:nvSpPr>
          <p:cNvPr id="3" name="TextBox 2"/>
          <p:cNvSpPr txBox="1"/>
          <p:nvPr/>
        </p:nvSpPr>
        <p:spPr>
          <a:xfrm>
            <a:off x="427099" y="2888244"/>
            <a:ext cx="7758947" cy="2585323"/>
          </a:xfrm>
          <a:prstGeom prst="rect">
            <a:avLst/>
          </a:prstGeom>
          <a:noFill/>
        </p:spPr>
        <p:txBody>
          <a:bodyPr wrap="square" rtlCol="0">
            <a:spAutoFit/>
          </a:bodyPr>
          <a:lstStyle/>
          <a:p>
            <a:r>
              <a:rPr lang="en-GB" sz="2400" b="1" u="sng" dirty="0" smtClean="0">
                <a:solidFill>
                  <a:schemeClr val="accent1"/>
                </a:solidFill>
              </a:rPr>
              <a:t>Indirect System:</a:t>
            </a:r>
          </a:p>
          <a:p>
            <a:endParaRPr lang="en-GB" sz="2400" dirty="0" smtClean="0"/>
          </a:p>
          <a:p>
            <a:pPr marL="285750" indent="-285750">
              <a:buFont typeface="Arial" panose="020B0604020202020204" pitchFamily="34" charset="0"/>
              <a:buChar char="•"/>
            </a:pPr>
            <a:r>
              <a:rPr lang="en-GB" dirty="0" smtClean="0"/>
              <a:t>Large capacity storage cistern supplies a reserve of water if the mains water fails.</a:t>
            </a:r>
          </a:p>
          <a:p>
            <a:pPr marL="285750" indent="-285750">
              <a:buFont typeface="Arial" panose="020B0604020202020204" pitchFamily="34" charset="0"/>
              <a:buChar char="•"/>
            </a:pPr>
            <a:r>
              <a:rPr lang="en-GB" dirty="0" smtClean="0"/>
              <a:t>The water pressure on the taps supplied from the cistern is reduced.</a:t>
            </a:r>
          </a:p>
          <a:p>
            <a:pPr marL="285750" indent="-285750">
              <a:buFont typeface="Arial" panose="020B0604020202020204" pitchFamily="34" charset="0"/>
              <a:buChar char="•"/>
            </a:pPr>
            <a:r>
              <a:rPr lang="en-GB" dirty="0" smtClean="0"/>
              <a:t>This minimises noise and the wear on the fittings.</a:t>
            </a:r>
          </a:p>
          <a:p>
            <a:pPr marL="285750" indent="-285750">
              <a:buFont typeface="Arial" panose="020B0604020202020204" pitchFamily="34" charset="0"/>
              <a:buChar char="•"/>
            </a:pPr>
            <a:endParaRPr lang="en-GB" dirty="0"/>
          </a:p>
          <a:p>
            <a:endParaRPr lang="en-GB" sz="2400" dirty="0"/>
          </a:p>
        </p:txBody>
      </p:sp>
      <p:sp>
        <p:nvSpPr>
          <p:cNvPr id="5" name="TextBox 4"/>
          <p:cNvSpPr txBox="1"/>
          <p:nvPr/>
        </p:nvSpPr>
        <p:spPr>
          <a:xfrm>
            <a:off x="467641" y="5036983"/>
            <a:ext cx="8196433" cy="1200329"/>
          </a:xfrm>
          <a:prstGeom prst="rect">
            <a:avLst/>
          </a:prstGeom>
          <a:solidFill>
            <a:schemeClr val="accent1">
              <a:lumMod val="20000"/>
              <a:lumOff val="80000"/>
            </a:schemeClr>
          </a:solidFill>
          <a:ln w="19050">
            <a:solidFill>
              <a:schemeClr val="tx1"/>
            </a:solidFill>
          </a:ln>
        </p:spPr>
        <p:txBody>
          <a:bodyPr wrap="square" rtlCol="0">
            <a:spAutoFit/>
          </a:bodyPr>
          <a:lstStyle/>
          <a:p>
            <a:pPr algn="just"/>
            <a:r>
              <a:rPr lang="en-GB" b="1" dirty="0" smtClean="0">
                <a:solidFill>
                  <a:schemeClr val="accent1"/>
                </a:solidFill>
              </a:rPr>
              <a:t>When the installation is complete, all services are sterilised before use. They are thoroughly flushed through with a chlorine dose of 50 parts per million of water. The chlorinated system is left for three hours before being thoroughly flushed through again.</a:t>
            </a:r>
            <a:endParaRPr lang="en-GB" b="1" dirty="0">
              <a:solidFill>
                <a:schemeClr val="accent1"/>
              </a:solidFill>
            </a:endParaRPr>
          </a:p>
        </p:txBody>
      </p:sp>
      <p:sp>
        <p:nvSpPr>
          <p:cNvPr id="6" name="TextBox 5"/>
          <p:cNvSpPr txBox="1"/>
          <p:nvPr/>
        </p:nvSpPr>
        <p:spPr>
          <a:xfrm>
            <a:off x="7164288" y="6309320"/>
            <a:ext cx="1848512" cy="461665"/>
          </a:xfrm>
          <a:prstGeom prst="rect">
            <a:avLst/>
          </a:prstGeom>
          <a:noFill/>
        </p:spPr>
        <p:txBody>
          <a:bodyPr wrap="square" rtlCol="0">
            <a:spAutoFit/>
          </a:bodyPr>
          <a:lstStyle/>
          <a:p>
            <a:r>
              <a:rPr lang="en-GB" sz="2400" b="1" dirty="0" smtClean="0">
                <a:solidFill>
                  <a:srgbClr val="0070C0"/>
                </a:solidFill>
              </a:rPr>
              <a:t>COPY DOWN</a:t>
            </a:r>
            <a:endParaRPr lang="en-GB" sz="2400" b="1" dirty="0">
              <a:solidFill>
                <a:srgbClr val="0070C0"/>
              </a:solidFill>
            </a:endParaRPr>
          </a:p>
        </p:txBody>
      </p:sp>
      <p:sp>
        <p:nvSpPr>
          <p:cNvPr id="7" name="TextBox 6"/>
          <p:cNvSpPr txBox="1"/>
          <p:nvPr/>
        </p:nvSpPr>
        <p:spPr>
          <a:xfrm>
            <a:off x="427098" y="476672"/>
            <a:ext cx="7817310" cy="400110"/>
          </a:xfrm>
          <a:prstGeom prst="rect">
            <a:avLst/>
          </a:prstGeom>
          <a:noFill/>
        </p:spPr>
        <p:txBody>
          <a:bodyPr wrap="square" rtlCol="0">
            <a:spAutoFit/>
          </a:bodyPr>
          <a:lstStyle/>
          <a:p>
            <a:r>
              <a:rPr lang="en-GB" sz="2000" b="1" dirty="0" smtClean="0">
                <a:solidFill>
                  <a:srgbClr val="0070C0"/>
                </a:solidFill>
              </a:rPr>
              <a:t>Look at your two sketches of Direct and Indirect Systems…..</a:t>
            </a:r>
            <a:endParaRPr lang="en-GB" sz="2000" b="1" dirty="0">
              <a:solidFill>
                <a:srgbClr val="0070C0"/>
              </a:solidFill>
            </a:endParaRPr>
          </a:p>
        </p:txBody>
      </p:sp>
    </p:spTree>
    <p:extLst>
      <p:ext uri="{BB962C8B-B14F-4D97-AF65-F5344CB8AC3E}">
        <p14:creationId xmlns:p14="http://schemas.microsoft.com/office/powerpoint/2010/main" val="29401448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 calcmode="lin" valueType="num">
                                      <p:cBhvr additive="base">
                                        <p:cTn id="7"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
                                            <p:txEl>
                                              <p:pRg st="3" end="3"/>
                                            </p:txEl>
                                          </p:spTgt>
                                        </p:tgtEl>
                                        <p:attrNameLst>
                                          <p:attrName>style.visibility</p:attrName>
                                        </p:attrNameLst>
                                      </p:cBhvr>
                                      <p:to>
                                        <p:strVal val="visible"/>
                                      </p:to>
                                    </p:set>
                                    <p:anim calcmode="lin" valueType="num">
                                      <p:cBhvr additive="base">
                                        <p:cTn id="11"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2">
                                            <p:txEl>
                                              <p:pRg st="3" end="3"/>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2">
                                            <p:txEl>
                                              <p:pRg st="4" end="4"/>
                                            </p:txEl>
                                          </p:spTgt>
                                        </p:tgtEl>
                                        <p:attrNameLst>
                                          <p:attrName>style.visibility</p:attrName>
                                        </p:attrNameLst>
                                      </p:cBhvr>
                                      <p:to>
                                        <p:strVal val="visible"/>
                                      </p:to>
                                    </p:set>
                                    <p:anim calcmode="lin" valueType="num">
                                      <p:cBhvr additive="base">
                                        <p:cTn id="15"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2">
                                            <p:txEl>
                                              <p:pRg st="4" end="4"/>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2">
                                            <p:txEl>
                                              <p:pRg st="5" end="5"/>
                                            </p:txEl>
                                          </p:spTgt>
                                        </p:tgtEl>
                                        <p:attrNameLst>
                                          <p:attrName>style.visibility</p:attrName>
                                        </p:attrNameLst>
                                      </p:cBhvr>
                                      <p:to>
                                        <p:strVal val="visible"/>
                                      </p:to>
                                    </p:set>
                                    <p:anim calcmode="lin" valueType="num">
                                      <p:cBhvr additive="base">
                                        <p:cTn id="19"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5" end="5"/>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2">
                                            <p:txEl>
                                              <p:pRg st="6" end="6"/>
                                            </p:txEl>
                                          </p:spTgt>
                                        </p:tgtEl>
                                        <p:attrNameLst>
                                          <p:attrName>style.visibility</p:attrName>
                                        </p:attrNameLst>
                                      </p:cBhvr>
                                      <p:to>
                                        <p:strVal val="visible"/>
                                      </p:to>
                                    </p:set>
                                    <p:anim calcmode="lin" valueType="num">
                                      <p:cBhvr additive="base">
                                        <p:cTn id="23"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2">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3">
                                            <p:txEl>
                                              <p:pRg st="2" end="2"/>
                                            </p:txEl>
                                          </p:spTgt>
                                        </p:tgtEl>
                                        <p:attrNameLst>
                                          <p:attrName>style.visibility</p:attrName>
                                        </p:attrNameLst>
                                      </p:cBhvr>
                                      <p:to>
                                        <p:strVal val="visible"/>
                                      </p:to>
                                    </p:set>
                                    <p:anim calcmode="lin" valueType="num">
                                      <p:cBhvr additive="base">
                                        <p:cTn id="2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2" end="2"/>
                                            </p:txEl>
                                          </p:spTgt>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3">
                                            <p:txEl>
                                              <p:pRg st="3" end="3"/>
                                            </p:txEl>
                                          </p:spTgt>
                                        </p:tgtEl>
                                        <p:attrNameLst>
                                          <p:attrName>style.visibility</p:attrName>
                                        </p:attrNameLst>
                                      </p:cBhvr>
                                      <p:to>
                                        <p:strVal val="visible"/>
                                      </p:to>
                                    </p:set>
                                    <p:anim calcmode="lin" valueType="num">
                                      <p:cBhvr additive="base">
                                        <p:cTn id="3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3">
                                            <p:txEl>
                                              <p:pRg st="3" end="3"/>
                                            </p:txEl>
                                          </p:spTgt>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 calcmode="lin" valueType="num">
                                      <p:cBhvr additive="base">
                                        <p:cTn id="3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www.upperplumbers.co.uk/images/Text/cold_water/Upperplumbers_separate_supply.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12160" y="953406"/>
            <a:ext cx="2857500" cy="3350977"/>
          </a:xfrm>
          <a:prstGeom prst="rect">
            <a:avLst/>
          </a:prstGeom>
          <a:noFill/>
          <a:ln w="19050">
            <a:solidFill>
              <a:schemeClr val="tx1"/>
            </a:solidFill>
          </a:ln>
          <a:extLst>
            <a:ext uri="{909E8E84-426E-40DD-AFC4-6F175D3DCCD1}">
              <a14:hiddenFill xmlns:a14="http://schemas.microsoft.com/office/drawing/2010/main">
                <a:solidFill>
                  <a:srgbClr val="FFFFFF"/>
                </a:solidFill>
              </a14:hiddenFill>
            </a:ext>
          </a:extLst>
        </p:spPr>
      </p:pic>
      <p:pic>
        <p:nvPicPr>
          <p:cNvPr id="2052" name="Picture 4" descr="common supply">
            <a:hlinkClick r:id="rId3" tooltip="Common supply pipe"/>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275856" y="953406"/>
            <a:ext cx="2644130" cy="3350977"/>
          </a:xfrm>
          <a:prstGeom prst="rect">
            <a:avLst/>
          </a:prstGeom>
          <a:noFill/>
          <a:ln w="19050">
            <a:solidFill>
              <a:schemeClr val="tx1"/>
            </a:solidFill>
          </a:ln>
          <a:extLst>
            <a:ext uri="{909E8E84-426E-40DD-AFC4-6F175D3DCCD1}">
              <a14:hiddenFill xmlns:a14="http://schemas.microsoft.com/office/drawing/2010/main">
                <a:solidFill>
                  <a:srgbClr val="FFFFFF"/>
                </a:solidFill>
              </a14:hiddenFill>
            </a:ext>
          </a:extLst>
        </p:spPr>
      </p:pic>
      <p:pic>
        <p:nvPicPr>
          <p:cNvPr id="2054" name="Picture 6" descr="common distributing ">
            <a:hlinkClick r:id="rId5" tooltip="Common distributing pipe"/>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11560" y="953405"/>
            <a:ext cx="2574676" cy="3348209"/>
          </a:xfrm>
          <a:prstGeom prst="rect">
            <a:avLst/>
          </a:prstGeom>
          <a:noFill/>
          <a:ln w="19050">
            <a:solidFill>
              <a:schemeClr val="tx1"/>
            </a:solidFill>
          </a:ln>
          <a:extLst>
            <a:ext uri="{909E8E84-426E-40DD-AFC4-6F175D3DCCD1}">
              <a14:hiddenFill xmlns:a14="http://schemas.microsoft.com/office/drawing/2010/main">
                <a:solidFill>
                  <a:srgbClr val="FFFFFF"/>
                </a:solidFill>
              </a14:hiddenFill>
            </a:ext>
          </a:extLst>
        </p:spPr>
      </p:pic>
      <p:sp>
        <p:nvSpPr>
          <p:cNvPr id="2" name="Rectangle 1"/>
          <p:cNvSpPr/>
          <p:nvPr/>
        </p:nvSpPr>
        <p:spPr>
          <a:xfrm>
            <a:off x="514958" y="5296680"/>
            <a:ext cx="8330108" cy="1754326"/>
          </a:xfrm>
          <a:prstGeom prst="rect">
            <a:avLst/>
          </a:prstGeom>
        </p:spPr>
        <p:txBody>
          <a:bodyPr wrap="square">
            <a:spAutoFit/>
          </a:bodyPr>
          <a:lstStyle/>
          <a:p>
            <a:r>
              <a:rPr lang="en-GB" b="1" dirty="0" smtClean="0">
                <a:solidFill>
                  <a:srgbClr val="0070C0"/>
                </a:solidFill>
              </a:rPr>
              <a:t>SEE :</a:t>
            </a:r>
          </a:p>
          <a:p>
            <a:pPr algn="just"/>
            <a:r>
              <a:rPr lang="en-GB" b="1" dirty="0" smtClean="0">
                <a:solidFill>
                  <a:srgbClr val="0070C0"/>
                </a:solidFill>
              </a:rPr>
              <a:t>BS </a:t>
            </a:r>
            <a:r>
              <a:rPr lang="en-GB" b="1" dirty="0">
                <a:solidFill>
                  <a:srgbClr val="0070C0"/>
                </a:solidFill>
              </a:rPr>
              <a:t>EN 806-2:2005 </a:t>
            </a:r>
            <a:r>
              <a:rPr lang="en-GB" dirty="0"/>
              <a:t>- I</a:t>
            </a:r>
            <a:r>
              <a:rPr lang="en-GB" dirty="0" smtClean="0"/>
              <a:t>nstallations </a:t>
            </a:r>
            <a:r>
              <a:rPr lang="en-GB" dirty="0"/>
              <a:t>inside buildings conveying water for </a:t>
            </a:r>
            <a:r>
              <a:rPr lang="en-GB" dirty="0" smtClean="0"/>
              <a:t>human</a:t>
            </a:r>
          </a:p>
          <a:p>
            <a:pPr algn="just"/>
            <a:r>
              <a:rPr lang="en-GB" dirty="0"/>
              <a:t> </a:t>
            </a:r>
            <a:r>
              <a:rPr lang="en-GB" dirty="0" smtClean="0"/>
              <a:t>                                  </a:t>
            </a:r>
            <a:r>
              <a:rPr lang="en-GB" dirty="0"/>
              <a:t>consumption. </a:t>
            </a:r>
          </a:p>
          <a:p>
            <a:r>
              <a:rPr lang="en-GB" b="1" dirty="0">
                <a:solidFill>
                  <a:srgbClr val="0070C0"/>
                </a:solidFill>
              </a:rPr>
              <a:t>BS 6700 </a:t>
            </a:r>
            <a:r>
              <a:rPr lang="en-GB" dirty="0"/>
              <a:t>- Design, installation, testing and maintenance of services supplying water </a:t>
            </a:r>
            <a:r>
              <a:rPr lang="en-GB" dirty="0" smtClean="0"/>
              <a:t>for</a:t>
            </a:r>
          </a:p>
          <a:p>
            <a:r>
              <a:rPr lang="en-GB" dirty="0"/>
              <a:t> </a:t>
            </a:r>
            <a:r>
              <a:rPr lang="en-GB" dirty="0" smtClean="0"/>
              <a:t>                </a:t>
            </a:r>
            <a:r>
              <a:rPr lang="en-GB" dirty="0"/>
              <a:t>domestic use within buildings </a:t>
            </a:r>
            <a:br>
              <a:rPr lang="en-GB" dirty="0"/>
            </a:br>
            <a:endParaRPr lang="en-GB" dirty="0"/>
          </a:p>
        </p:txBody>
      </p:sp>
      <p:sp>
        <p:nvSpPr>
          <p:cNvPr id="6" name="TextBox 5"/>
          <p:cNvSpPr txBox="1"/>
          <p:nvPr/>
        </p:nvSpPr>
        <p:spPr>
          <a:xfrm>
            <a:off x="251520" y="155465"/>
            <a:ext cx="5489795" cy="369332"/>
          </a:xfrm>
          <a:prstGeom prst="rect">
            <a:avLst/>
          </a:prstGeom>
          <a:solidFill>
            <a:schemeClr val="bg1">
              <a:lumMod val="95000"/>
            </a:schemeClr>
          </a:solidFill>
          <a:ln w="12700">
            <a:solidFill>
              <a:schemeClr val="tx1"/>
            </a:solidFill>
          </a:ln>
        </p:spPr>
        <p:txBody>
          <a:bodyPr wrap="square" rtlCol="0">
            <a:spAutoFit/>
          </a:bodyPr>
          <a:lstStyle/>
          <a:p>
            <a:r>
              <a:rPr lang="en-GB" dirty="0" smtClean="0"/>
              <a:t>Low Level buildings – Possible Block of Flats cold supply</a:t>
            </a:r>
            <a:endParaRPr lang="en-GB" dirty="0"/>
          </a:p>
        </p:txBody>
      </p:sp>
      <p:sp>
        <p:nvSpPr>
          <p:cNvPr id="3" name="TextBox 2"/>
          <p:cNvSpPr txBox="1"/>
          <p:nvPr/>
        </p:nvSpPr>
        <p:spPr>
          <a:xfrm>
            <a:off x="6396794" y="4365104"/>
            <a:ext cx="2088232" cy="338554"/>
          </a:xfrm>
          <a:prstGeom prst="rect">
            <a:avLst/>
          </a:prstGeom>
          <a:solidFill>
            <a:schemeClr val="bg1">
              <a:lumMod val="85000"/>
            </a:schemeClr>
          </a:solidFill>
          <a:ln w="12700">
            <a:solidFill>
              <a:schemeClr val="tx1"/>
            </a:solidFill>
          </a:ln>
        </p:spPr>
        <p:txBody>
          <a:bodyPr wrap="square" rtlCol="0">
            <a:spAutoFit/>
          </a:bodyPr>
          <a:lstStyle/>
          <a:p>
            <a:pPr algn="just"/>
            <a:r>
              <a:rPr lang="en-GB" sz="1600" dirty="0" smtClean="0"/>
              <a:t>Separate Supply Pipes</a:t>
            </a:r>
            <a:endParaRPr lang="en-GB" sz="1600" dirty="0"/>
          </a:p>
        </p:txBody>
      </p:sp>
      <p:sp>
        <p:nvSpPr>
          <p:cNvPr id="8" name="TextBox 7"/>
          <p:cNvSpPr txBox="1"/>
          <p:nvPr/>
        </p:nvSpPr>
        <p:spPr>
          <a:xfrm>
            <a:off x="3553805" y="4357452"/>
            <a:ext cx="2088232" cy="338554"/>
          </a:xfrm>
          <a:prstGeom prst="rect">
            <a:avLst/>
          </a:prstGeom>
          <a:solidFill>
            <a:schemeClr val="bg1">
              <a:lumMod val="85000"/>
            </a:schemeClr>
          </a:solidFill>
          <a:ln w="12700">
            <a:solidFill>
              <a:schemeClr val="tx1"/>
            </a:solidFill>
          </a:ln>
        </p:spPr>
        <p:txBody>
          <a:bodyPr wrap="square" rtlCol="0">
            <a:spAutoFit/>
          </a:bodyPr>
          <a:lstStyle/>
          <a:p>
            <a:pPr algn="just"/>
            <a:r>
              <a:rPr lang="en-GB" sz="1600" dirty="0" smtClean="0"/>
              <a:t>Common Supply Pipes</a:t>
            </a:r>
            <a:endParaRPr lang="en-GB" sz="1600" dirty="0"/>
          </a:p>
        </p:txBody>
      </p:sp>
      <p:sp>
        <p:nvSpPr>
          <p:cNvPr id="9" name="TextBox 8"/>
          <p:cNvSpPr txBox="1"/>
          <p:nvPr/>
        </p:nvSpPr>
        <p:spPr>
          <a:xfrm>
            <a:off x="650114" y="4360888"/>
            <a:ext cx="2481726" cy="338554"/>
          </a:xfrm>
          <a:prstGeom prst="rect">
            <a:avLst/>
          </a:prstGeom>
          <a:solidFill>
            <a:schemeClr val="bg1">
              <a:lumMod val="85000"/>
            </a:schemeClr>
          </a:solidFill>
          <a:ln w="12700">
            <a:solidFill>
              <a:schemeClr val="tx1"/>
            </a:solidFill>
          </a:ln>
        </p:spPr>
        <p:txBody>
          <a:bodyPr wrap="square" rtlCol="0">
            <a:spAutoFit/>
          </a:bodyPr>
          <a:lstStyle/>
          <a:p>
            <a:pPr algn="just"/>
            <a:r>
              <a:rPr lang="en-GB" sz="1600" dirty="0" smtClean="0"/>
              <a:t>Common Distributing Pipes</a:t>
            </a:r>
            <a:endParaRPr lang="en-GB" sz="1600" dirty="0"/>
          </a:p>
        </p:txBody>
      </p:sp>
      <p:sp>
        <p:nvSpPr>
          <p:cNvPr id="4" name="TextBox 3"/>
          <p:cNvSpPr txBox="1"/>
          <p:nvPr/>
        </p:nvSpPr>
        <p:spPr>
          <a:xfrm>
            <a:off x="3995936" y="4797151"/>
            <a:ext cx="1368152" cy="369332"/>
          </a:xfrm>
          <a:prstGeom prst="rect">
            <a:avLst/>
          </a:prstGeom>
          <a:noFill/>
        </p:spPr>
        <p:txBody>
          <a:bodyPr wrap="square" rtlCol="0">
            <a:spAutoFit/>
          </a:bodyPr>
          <a:lstStyle/>
          <a:p>
            <a:r>
              <a:rPr lang="en-GB" b="1" dirty="0" smtClean="0">
                <a:solidFill>
                  <a:srgbClr val="0070C0"/>
                </a:solidFill>
              </a:rPr>
              <a:t>Problems? </a:t>
            </a:r>
            <a:endParaRPr lang="en-GB" b="1" dirty="0">
              <a:solidFill>
                <a:srgbClr val="0070C0"/>
              </a:solidFill>
            </a:endParaRPr>
          </a:p>
        </p:txBody>
      </p:sp>
      <p:sp>
        <p:nvSpPr>
          <p:cNvPr id="5" name="TextBox 4"/>
          <p:cNvSpPr txBox="1"/>
          <p:nvPr/>
        </p:nvSpPr>
        <p:spPr>
          <a:xfrm>
            <a:off x="5333140" y="4749075"/>
            <a:ext cx="3361556" cy="830997"/>
          </a:xfrm>
          <a:prstGeom prst="rect">
            <a:avLst/>
          </a:prstGeom>
          <a:noFill/>
        </p:spPr>
        <p:txBody>
          <a:bodyPr wrap="square" rtlCol="0">
            <a:spAutoFit/>
          </a:bodyPr>
          <a:lstStyle/>
          <a:p>
            <a:pPr algn="just"/>
            <a:r>
              <a:rPr lang="en-GB" sz="1200" b="1" dirty="0" smtClean="0">
                <a:solidFill>
                  <a:srgbClr val="0070C0"/>
                </a:solidFill>
              </a:rPr>
              <a:t>Noise, leaking pipes, access, water quality, communal area routing, pressure drop, inadequate storage, maintenance, peak demand periods.</a:t>
            </a:r>
            <a:endParaRPr lang="en-US" sz="1200" b="1" dirty="0">
              <a:solidFill>
                <a:srgbClr val="0070C0"/>
              </a:solidFill>
            </a:endParaRPr>
          </a:p>
        </p:txBody>
      </p:sp>
    </p:spTree>
    <p:extLst>
      <p:ext uri="{BB962C8B-B14F-4D97-AF65-F5344CB8AC3E}">
        <p14:creationId xmlns:p14="http://schemas.microsoft.com/office/powerpoint/2010/main" val="25756806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extBox 1"/>
          <p:cNvSpPr txBox="1"/>
          <p:nvPr/>
        </p:nvSpPr>
        <p:spPr>
          <a:xfrm>
            <a:off x="107504" y="179767"/>
            <a:ext cx="8208912" cy="584775"/>
          </a:xfrm>
          <a:prstGeom prst="rect">
            <a:avLst/>
          </a:prstGeom>
          <a:noFill/>
        </p:spPr>
        <p:txBody>
          <a:bodyPr wrap="square" rtlCol="0">
            <a:spAutoFit/>
          </a:bodyPr>
          <a:lstStyle/>
          <a:p>
            <a:r>
              <a:rPr lang="en-GB" sz="3200" b="1" dirty="0" smtClean="0">
                <a:solidFill>
                  <a:schemeClr val="accent1"/>
                </a:solidFill>
              </a:rPr>
              <a:t>Water supplies for High Rise</a:t>
            </a:r>
            <a:endParaRPr lang="en-GB" sz="3200" b="1" dirty="0">
              <a:solidFill>
                <a:schemeClr val="accent1"/>
              </a:solidFill>
            </a:endParaRPr>
          </a:p>
        </p:txBody>
      </p:sp>
      <p:sp>
        <p:nvSpPr>
          <p:cNvPr id="3" name="TextBox 2"/>
          <p:cNvSpPr txBox="1"/>
          <p:nvPr/>
        </p:nvSpPr>
        <p:spPr>
          <a:xfrm>
            <a:off x="116222" y="832418"/>
            <a:ext cx="4680520" cy="6217087"/>
          </a:xfrm>
          <a:prstGeom prst="rect">
            <a:avLst/>
          </a:prstGeom>
          <a:noFill/>
        </p:spPr>
        <p:txBody>
          <a:bodyPr wrap="square" rtlCol="0">
            <a:spAutoFit/>
          </a:bodyPr>
          <a:lstStyle/>
          <a:p>
            <a:r>
              <a:rPr lang="en-GB" sz="2000" dirty="0" smtClean="0"/>
              <a:t>For high rise building where the mains pressure is low it is necessary to pump the water from inside the building.</a:t>
            </a:r>
          </a:p>
          <a:p>
            <a:endParaRPr lang="en-GB" sz="2000" dirty="0"/>
          </a:p>
          <a:p>
            <a:r>
              <a:rPr lang="en-GB" sz="2000" dirty="0" smtClean="0"/>
              <a:t>The </a:t>
            </a:r>
            <a:r>
              <a:rPr lang="en-GB" sz="2000" b="1" dirty="0" smtClean="0">
                <a:solidFill>
                  <a:srgbClr val="0070C0"/>
                </a:solidFill>
              </a:rPr>
              <a:t>pressure</a:t>
            </a:r>
            <a:r>
              <a:rPr lang="en-GB" sz="2000" dirty="0" smtClean="0"/>
              <a:t> on the water main required would be </a:t>
            </a:r>
            <a:r>
              <a:rPr lang="en-GB" sz="2000" b="1" dirty="0" smtClean="0">
                <a:solidFill>
                  <a:srgbClr val="0070C0"/>
                </a:solidFill>
              </a:rPr>
              <a:t>estimated for the peak demand period.</a:t>
            </a:r>
          </a:p>
          <a:p>
            <a:endParaRPr lang="en-GB" sz="2000" dirty="0"/>
          </a:p>
          <a:p>
            <a:r>
              <a:rPr lang="en-GB" sz="2000" b="1" dirty="0" smtClean="0">
                <a:solidFill>
                  <a:srgbClr val="0070C0"/>
                </a:solidFill>
              </a:rPr>
              <a:t>Normal mains pressure of around 300 k Pa would supply water to a height of 30m.</a:t>
            </a:r>
          </a:p>
          <a:p>
            <a:endParaRPr lang="en-GB" sz="2000" dirty="0"/>
          </a:p>
          <a:p>
            <a:pPr algn="just"/>
            <a:r>
              <a:rPr lang="en-GB" sz="2000" dirty="0" smtClean="0"/>
              <a:t>In buildings of </a:t>
            </a:r>
            <a:r>
              <a:rPr lang="en-GB" sz="2000" b="1" dirty="0" smtClean="0">
                <a:solidFill>
                  <a:srgbClr val="0070C0"/>
                </a:solidFill>
              </a:rPr>
              <a:t>more than twenty storeys</a:t>
            </a:r>
            <a:r>
              <a:rPr lang="en-GB" sz="2000" dirty="0" smtClean="0"/>
              <a:t>, boosting header pipe pressure by pumping will put too much pressure on the taps on lower floors. </a:t>
            </a:r>
            <a:r>
              <a:rPr lang="en-GB" sz="2000" b="1" dirty="0" smtClean="0">
                <a:solidFill>
                  <a:srgbClr val="0070C0"/>
                </a:solidFill>
              </a:rPr>
              <a:t>To prevent this, the floors are ‘zoned’ with their own drinking water cistern, so that the head of water above the lowest fitting does not exceed 30m.</a:t>
            </a:r>
          </a:p>
          <a:p>
            <a:endParaRPr lang="en-GB" sz="2000" dirty="0"/>
          </a:p>
          <a:p>
            <a:endParaRPr lang="en-GB" dirty="0"/>
          </a:p>
        </p:txBody>
      </p:sp>
      <p:sp>
        <p:nvSpPr>
          <p:cNvPr id="4" name="TextBox 3"/>
          <p:cNvSpPr txBox="1"/>
          <p:nvPr/>
        </p:nvSpPr>
        <p:spPr>
          <a:xfrm>
            <a:off x="5220072" y="612402"/>
            <a:ext cx="3799025" cy="461665"/>
          </a:xfrm>
          <a:prstGeom prst="rect">
            <a:avLst/>
          </a:prstGeom>
          <a:solidFill>
            <a:schemeClr val="bg1">
              <a:lumMod val="95000"/>
            </a:schemeClr>
          </a:solidFill>
          <a:ln w="19050">
            <a:solidFill>
              <a:schemeClr val="tx1"/>
            </a:solidFill>
          </a:ln>
        </p:spPr>
        <p:txBody>
          <a:bodyPr wrap="square" rtlCol="0" anchor="b">
            <a:spAutoFit/>
          </a:bodyPr>
          <a:lstStyle/>
          <a:p>
            <a:pPr algn="ctr"/>
            <a:r>
              <a:rPr lang="en-GB" sz="2400" dirty="0" smtClean="0"/>
              <a:t>Boosted Cold Water System</a:t>
            </a:r>
            <a:endParaRPr lang="en-GB" dirty="0"/>
          </a:p>
        </p:txBody>
      </p:sp>
      <p:pic>
        <p:nvPicPr>
          <p:cNvPr id="6" name="Picture 4" descr="break cistern">
            <a:hlinkClick r:id="rId2" tooltip="Water boosted from a Breaker Cistern"/>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932040" y="1212566"/>
            <a:ext cx="4166121" cy="5456793"/>
          </a:xfrm>
          <a:prstGeom prst="rect">
            <a:avLst/>
          </a:prstGeom>
          <a:noFill/>
          <a:ln w="19050">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4141558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fad-an\Desktop\direct.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5508" y="1196752"/>
            <a:ext cx="6510788" cy="4968552"/>
          </a:xfrm>
          <a:prstGeom prst="rect">
            <a:avLst/>
          </a:prstGeom>
          <a:noFill/>
          <a:ln w="28575">
            <a:solidFill>
              <a:schemeClr val="tx1"/>
            </a:solidFill>
          </a:ln>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725508" y="1196752"/>
            <a:ext cx="1614244" cy="646331"/>
          </a:xfrm>
          <a:prstGeom prst="rect">
            <a:avLst/>
          </a:prstGeom>
          <a:solidFill>
            <a:schemeClr val="bg1">
              <a:lumMod val="95000"/>
            </a:schemeClr>
          </a:solidFill>
          <a:ln w="19050">
            <a:solidFill>
              <a:schemeClr val="tx1"/>
            </a:solidFill>
          </a:ln>
        </p:spPr>
        <p:txBody>
          <a:bodyPr wrap="square" rtlCol="0">
            <a:spAutoFit/>
          </a:bodyPr>
          <a:lstStyle/>
          <a:p>
            <a:r>
              <a:rPr lang="en-GB" dirty="0" smtClean="0"/>
              <a:t>DIRECT SYSTEM</a:t>
            </a:r>
            <a:endParaRPr lang="en-GB" dirty="0"/>
          </a:p>
        </p:txBody>
      </p:sp>
      <p:sp>
        <p:nvSpPr>
          <p:cNvPr id="4" name="TextBox 3"/>
          <p:cNvSpPr txBox="1"/>
          <p:nvPr/>
        </p:nvSpPr>
        <p:spPr>
          <a:xfrm>
            <a:off x="467544" y="476672"/>
            <a:ext cx="5616624" cy="584775"/>
          </a:xfrm>
          <a:prstGeom prst="rect">
            <a:avLst/>
          </a:prstGeom>
          <a:noFill/>
        </p:spPr>
        <p:txBody>
          <a:bodyPr wrap="square" rtlCol="0">
            <a:spAutoFit/>
          </a:bodyPr>
          <a:lstStyle/>
          <a:p>
            <a:r>
              <a:rPr lang="en-GB" sz="3200" b="1" dirty="0" smtClean="0">
                <a:solidFill>
                  <a:srgbClr val="0070C0"/>
                </a:solidFill>
              </a:rPr>
              <a:t>  DIRECT COLD WATER SUPPLY</a:t>
            </a:r>
            <a:endParaRPr lang="en-GB" sz="3200" b="1" dirty="0">
              <a:solidFill>
                <a:srgbClr val="0070C0"/>
              </a:solidFill>
            </a:endParaRPr>
          </a:p>
        </p:txBody>
      </p:sp>
      <p:sp>
        <p:nvSpPr>
          <p:cNvPr id="5" name="TextBox 4"/>
          <p:cNvSpPr txBox="1"/>
          <p:nvPr/>
        </p:nvSpPr>
        <p:spPr>
          <a:xfrm>
            <a:off x="7308304" y="1196752"/>
            <a:ext cx="1728192" cy="1338828"/>
          </a:xfrm>
          <a:prstGeom prst="rect">
            <a:avLst/>
          </a:prstGeom>
          <a:noFill/>
          <a:ln>
            <a:solidFill>
              <a:schemeClr val="tx1"/>
            </a:solidFill>
          </a:ln>
        </p:spPr>
        <p:txBody>
          <a:bodyPr wrap="square" rtlCol="0">
            <a:spAutoFit/>
          </a:bodyPr>
          <a:lstStyle/>
          <a:p>
            <a:pPr marL="228600" indent="-228600">
              <a:buAutoNum type="arabicPeriod"/>
            </a:pPr>
            <a:r>
              <a:rPr lang="en-GB" sz="900" b="1" dirty="0" smtClean="0"/>
              <a:t>Water Authority’s stop cock.</a:t>
            </a:r>
          </a:p>
          <a:p>
            <a:pPr marL="228600" indent="-228600">
              <a:buAutoNum type="arabicPeriod"/>
            </a:pPr>
            <a:r>
              <a:rPr lang="en-GB" sz="900" b="1" dirty="0" smtClean="0"/>
              <a:t>Service Pipe</a:t>
            </a:r>
          </a:p>
          <a:p>
            <a:pPr marL="228600" indent="-228600">
              <a:buAutoNum type="arabicPeriod"/>
            </a:pPr>
            <a:r>
              <a:rPr lang="en-GB" sz="900" b="1" dirty="0" smtClean="0"/>
              <a:t>Main Stop cock</a:t>
            </a:r>
          </a:p>
          <a:p>
            <a:pPr marL="228600" indent="-228600">
              <a:buAutoNum type="arabicPeriod"/>
            </a:pPr>
            <a:r>
              <a:rPr lang="en-GB" sz="900" b="1" dirty="0" smtClean="0"/>
              <a:t>Rising Main</a:t>
            </a:r>
          </a:p>
          <a:p>
            <a:pPr marL="228600" indent="-228600">
              <a:buAutoNum type="arabicPeriod"/>
            </a:pPr>
            <a:r>
              <a:rPr lang="en-GB" sz="900" b="1" dirty="0" smtClean="0"/>
              <a:t>Storage Cistern</a:t>
            </a:r>
          </a:p>
          <a:p>
            <a:pPr marL="228600" indent="-228600">
              <a:buAutoNum type="arabicPeriod"/>
            </a:pPr>
            <a:r>
              <a:rPr lang="en-GB" sz="900" b="1" dirty="0" smtClean="0"/>
              <a:t>Hot water cylinder</a:t>
            </a:r>
          </a:p>
          <a:p>
            <a:r>
              <a:rPr lang="en-GB" sz="900" b="1" dirty="0" smtClean="0"/>
              <a:t>7-10     Waste systems</a:t>
            </a:r>
          </a:p>
          <a:p>
            <a:pPr marL="228600" indent="-228600">
              <a:buAutoNum type="arabicPeriod"/>
            </a:pPr>
            <a:endParaRPr lang="en-GB" sz="900" dirty="0"/>
          </a:p>
        </p:txBody>
      </p:sp>
    </p:spTree>
    <p:extLst>
      <p:ext uri="{BB962C8B-B14F-4D97-AF65-F5344CB8AC3E}">
        <p14:creationId xmlns:p14="http://schemas.microsoft.com/office/powerpoint/2010/main" val="1751630923"/>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fad-an\Desktop\indirect.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79712" y="703352"/>
            <a:ext cx="5400600" cy="6154648"/>
          </a:xfrm>
          <a:prstGeom prst="rect">
            <a:avLst/>
          </a:prstGeom>
          <a:noFill/>
          <a:ln w="28575">
            <a:solidFill>
              <a:schemeClr val="tx1"/>
            </a:solidFill>
          </a:ln>
          <a:extLst>
            <a:ext uri="{909E8E84-426E-40DD-AFC4-6F175D3DCCD1}">
              <a14:hiddenFill xmlns:a14="http://schemas.microsoft.com/office/drawing/2010/main">
                <a:solidFill>
                  <a:srgbClr val="FFFFFF"/>
                </a:solidFill>
              </a14:hiddenFill>
            </a:ext>
          </a:extLst>
        </p:spPr>
      </p:pic>
      <p:pic>
        <p:nvPicPr>
          <p:cNvPr id="3" name="Picture 3" descr="C:\Users\fad-an\Desktop\keyindirect.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80312" y="51125"/>
            <a:ext cx="1763688" cy="6806875"/>
          </a:xfrm>
          <a:prstGeom prst="rect">
            <a:avLst/>
          </a:prstGeom>
          <a:noFill/>
          <a:ln w="28575">
            <a:solidFill>
              <a:schemeClr val="tx1"/>
            </a:solidFill>
          </a:ln>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1981558" y="714644"/>
            <a:ext cx="1224136" cy="646331"/>
          </a:xfrm>
          <a:prstGeom prst="rect">
            <a:avLst/>
          </a:prstGeom>
          <a:solidFill>
            <a:schemeClr val="bg1">
              <a:lumMod val="95000"/>
            </a:schemeClr>
          </a:solidFill>
          <a:ln w="19050">
            <a:solidFill>
              <a:schemeClr val="tx1"/>
            </a:solidFill>
          </a:ln>
        </p:spPr>
        <p:txBody>
          <a:bodyPr wrap="square" rtlCol="0">
            <a:spAutoFit/>
          </a:bodyPr>
          <a:lstStyle/>
          <a:p>
            <a:r>
              <a:rPr lang="en-GB" dirty="0" smtClean="0"/>
              <a:t>INDIRECT SYSTEM</a:t>
            </a:r>
            <a:endParaRPr lang="en-GB" dirty="0"/>
          </a:p>
        </p:txBody>
      </p:sp>
      <p:sp>
        <p:nvSpPr>
          <p:cNvPr id="4" name="TextBox 3"/>
          <p:cNvSpPr txBox="1"/>
          <p:nvPr/>
        </p:nvSpPr>
        <p:spPr>
          <a:xfrm>
            <a:off x="107504" y="188640"/>
            <a:ext cx="1800200" cy="4031873"/>
          </a:xfrm>
          <a:prstGeom prst="rect">
            <a:avLst/>
          </a:prstGeom>
          <a:noFill/>
        </p:spPr>
        <p:txBody>
          <a:bodyPr wrap="square" rtlCol="0">
            <a:spAutoFit/>
          </a:bodyPr>
          <a:lstStyle/>
          <a:p>
            <a:r>
              <a:rPr lang="en-GB" sz="3200" b="1" dirty="0" smtClean="0">
                <a:solidFill>
                  <a:srgbClr val="0070C0"/>
                </a:solidFill>
              </a:rPr>
              <a:t>INDIRECT COLD WATER SUPPLY</a:t>
            </a:r>
          </a:p>
          <a:p>
            <a:endParaRPr lang="en-GB" sz="3200" b="1" dirty="0">
              <a:solidFill>
                <a:srgbClr val="0070C0"/>
              </a:solidFill>
            </a:endParaRPr>
          </a:p>
          <a:p>
            <a:endParaRPr lang="en-GB" sz="3200" b="1" dirty="0" smtClean="0">
              <a:solidFill>
                <a:srgbClr val="0070C0"/>
              </a:solidFill>
            </a:endParaRPr>
          </a:p>
          <a:p>
            <a:endParaRPr lang="en-GB" sz="3200" b="1" dirty="0">
              <a:solidFill>
                <a:srgbClr val="0070C0"/>
              </a:solidFill>
            </a:endParaRPr>
          </a:p>
          <a:p>
            <a:endParaRPr lang="en-GB" sz="3200" b="1" dirty="0">
              <a:solidFill>
                <a:srgbClr val="0070C0"/>
              </a:solidFill>
            </a:endParaRPr>
          </a:p>
        </p:txBody>
      </p:sp>
      <p:sp>
        <p:nvSpPr>
          <p:cNvPr id="5" name="TextBox 4"/>
          <p:cNvSpPr txBox="1"/>
          <p:nvPr/>
        </p:nvSpPr>
        <p:spPr>
          <a:xfrm>
            <a:off x="192866" y="6309320"/>
            <a:ext cx="1728192" cy="461665"/>
          </a:xfrm>
          <a:prstGeom prst="rect">
            <a:avLst/>
          </a:prstGeom>
          <a:noFill/>
        </p:spPr>
        <p:txBody>
          <a:bodyPr wrap="square" rtlCol="0">
            <a:spAutoFit/>
          </a:bodyPr>
          <a:lstStyle/>
          <a:p>
            <a:r>
              <a:rPr lang="en-GB" sz="2400" b="1" dirty="0" err="1" smtClean="0">
                <a:solidFill>
                  <a:srgbClr val="0070C0"/>
                </a:solidFill>
              </a:rPr>
              <a:t>Handout</a:t>
            </a:r>
            <a:endParaRPr lang="en-GB" sz="2400" b="1" dirty="0">
              <a:solidFill>
                <a:srgbClr val="0070C0"/>
              </a:solidFill>
            </a:endParaRPr>
          </a:p>
        </p:txBody>
      </p:sp>
    </p:spTree>
    <p:extLst>
      <p:ext uri="{BB962C8B-B14F-4D97-AF65-F5344CB8AC3E}">
        <p14:creationId xmlns:p14="http://schemas.microsoft.com/office/powerpoint/2010/main" val="3989095053"/>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ChangeArrowheads="1"/>
          </p:cNvSpPr>
          <p:nvPr/>
        </p:nvSpPr>
        <p:spPr>
          <a:xfrm>
            <a:off x="323528" y="369332"/>
            <a:ext cx="4388695" cy="609600"/>
          </a:xfrm>
          <a:prstGeom prst="rect">
            <a:avLst/>
          </a:prstGeom>
          <a:ln/>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700"/>
              </a:spcBef>
              <a:buNone/>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sz="3600" b="1" dirty="0" smtClean="0">
                <a:solidFill>
                  <a:schemeClr val="accent1"/>
                </a:solidFill>
              </a:rPr>
              <a:t>Copper PIPES</a:t>
            </a:r>
            <a:endParaRPr lang="en-GB" sz="3600" b="1" dirty="0">
              <a:solidFill>
                <a:schemeClr val="accent1"/>
              </a:solidFill>
            </a:endParaRPr>
          </a:p>
        </p:txBody>
      </p:sp>
      <p:pic>
        <p:nvPicPr>
          <p:cNvPr id="3" name="Picture 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72568" y="1045426"/>
            <a:ext cx="3114165" cy="2558065"/>
          </a:xfrm>
          <a:prstGeom prst="rect">
            <a:avLst/>
          </a:prstGeom>
          <a:noFill/>
          <a:ln w="19050">
            <a:solidFill>
              <a:srgbClr val="000000"/>
            </a:solidFill>
            <a:round/>
            <a:headEnd/>
            <a:tailEnd/>
          </a:ln>
          <a:effectLst/>
          <a:extLst>
            <a:ext uri="{909E8E84-426E-40DD-AFC4-6F175D3DCCD1}">
              <a14:hiddenFill xmlns:a14="http://schemas.microsoft.com/office/drawing/2010/main">
                <a:blipFill dpi="0" rotWithShape="0">
                  <a:blip/>
                  <a:srcRect/>
                  <a:stretch>
                    <a:fillRect/>
                  </a:stretch>
                </a:blip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5" name="TextBox 4"/>
          <p:cNvSpPr txBox="1"/>
          <p:nvPr/>
        </p:nvSpPr>
        <p:spPr>
          <a:xfrm>
            <a:off x="4499992" y="259014"/>
            <a:ext cx="4164152" cy="4247317"/>
          </a:xfrm>
          <a:prstGeom prst="rect">
            <a:avLst/>
          </a:prstGeom>
          <a:noFill/>
        </p:spPr>
        <p:txBody>
          <a:bodyPr wrap="square" rtlCol="0">
            <a:spAutoFit/>
          </a:bodyPr>
          <a:lstStyle/>
          <a:p>
            <a:pPr marL="285750" indent="-285750">
              <a:buFont typeface="Arial" panose="020B0604020202020204" pitchFamily="34" charset="0"/>
              <a:buChar char="•"/>
            </a:pPr>
            <a:r>
              <a:rPr lang="en-GB" dirty="0" smtClean="0"/>
              <a:t>Used for Hot and cold water, heating, gas and drainage installations.</a:t>
            </a:r>
          </a:p>
          <a:p>
            <a:pPr marL="285750" indent="-285750">
              <a:buFont typeface="Arial" panose="020B0604020202020204" pitchFamily="34" charset="0"/>
              <a:buChar char="•"/>
            </a:pPr>
            <a:r>
              <a:rPr lang="en-GB" dirty="0" smtClean="0"/>
              <a:t>Moderate tensile strength and can be of thin wall.</a:t>
            </a:r>
          </a:p>
          <a:p>
            <a:pPr marL="285750" indent="-285750">
              <a:buFont typeface="Arial" panose="020B0604020202020204" pitchFamily="34" charset="0"/>
              <a:buChar char="•"/>
            </a:pPr>
            <a:r>
              <a:rPr lang="en-GB" dirty="0" smtClean="0"/>
              <a:t>Cheap and light.</a:t>
            </a:r>
          </a:p>
          <a:p>
            <a:pPr marL="285750" indent="-285750">
              <a:buFont typeface="Arial" panose="020B0604020202020204" pitchFamily="34" charset="0"/>
              <a:buChar char="•"/>
            </a:pPr>
            <a:r>
              <a:rPr lang="en-GB" dirty="0" smtClean="0"/>
              <a:t>Some acid soils attack it.</a:t>
            </a:r>
          </a:p>
          <a:p>
            <a:r>
              <a:rPr lang="en-GB" dirty="0" smtClean="0"/>
              <a:t>     If this is a danger, they can be coated in</a:t>
            </a:r>
          </a:p>
          <a:p>
            <a:r>
              <a:rPr lang="en-GB" dirty="0"/>
              <a:t> </a:t>
            </a:r>
            <a:r>
              <a:rPr lang="en-GB" dirty="0" smtClean="0"/>
              <a:t>    plastic.</a:t>
            </a:r>
            <a:endParaRPr lang="en-GB" dirty="0"/>
          </a:p>
          <a:p>
            <a:pPr marL="285750" indent="-285750">
              <a:buFont typeface="Arial" panose="020B0604020202020204" pitchFamily="34" charset="0"/>
              <a:buChar char="•"/>
            </a:pPr>
            <a:r>
              <a:rPr lang="en-GB" dirty="0" smtClean="0"/>
              <a:t>Smooth internal bore, no resistance to flow.</a:t>
            </a:r>
          </a:p>
          <a:p>
            <a:pPr marL="285750" indent="-285750">
              <a:buFont typeface="Arial" panose="020B0604020202020204" pitchFamily="34" charset="0"/>
              <a:buChar char="•"/>
            </a:pPr>
            <a:r>
              <a:rPr lang="en-GB" dirty="0" smtClean="0"/>
              <a:t>Can easily be bent into shapes to allow for cornering.</a:t>
            </a:r>
          </a:p>
          <a:p>
            <a:pPr marL="285750" indent="-285750">
              <a:buFont typeface="Arial" panose="020B0604020202020204" pitchFamily="34" charset="0"/>
              <a:buChar char="•"/>
            </a:pPr>
            <a:r>
              <a:rPr lang="en-GB" dirty="0" smtClean="0"/>
              <a:t>Jointed by brazing with tin/copper alloys.</a:t>
            </a:r>
          </a:p>
          <a:p>
            <a:pPr marL="285750" indent="-285750">
              <a:buFont typeface="Arial" panose="020B0604020202020204" pitchFamily="34" charset="0"/>
              <a:buChar char="•"/>
            </a:pPr>
            <a:r>
              <a:rPr lang="en-GB" b="1" dirty="0" smtClean="0">
                <a:solidFill>
                  <a:srgbClr val="0070C0"/>
                </a:solidFill>
              </a:rPr>
              <a:t>                 See BS 2871 </a:t>
            </a:r>
            <a:endParaRPr lang="en-GB" b="1" dirty="0">
              <a:solidFill>
                <a:srgbClr val="0070C0"/>
              </a:solidFill>
            </a:endParaRPr>
          </a:p>
        </p:txBody>
      </p:sp>
      <p:pic>
        <p:nvPicPr>
          <p:cNvPr id="2050" name="Picture 2" descr="http://www.brass-copper-washers.com/image/brass-washer-din-125-2.jpg">
            <a:hlinkClick r:id="rId3"/>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476835" y="4506331"/>
            <a:ext cx="2675660" cy="2351669"/>
          </a:xfrm>
          <a:prstGeom prst="rect">
            <a:avLst/>
          </a:prstGeom>
          <a:noFill/>
          <a:ln w="19050">
            <a:solidFill>
              <a:schemeClr val="tx1"/>
            </a:solidFill>
          </a:ln>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7020272" y="4783329"/>
            <a:ext cx="1728192" cy="369332"/>
          </a:xfrm>
          <a:prstGeom prst="rect">
            <a:avLst/>
          </a:prstGeom>
          <a:solidFill>
            <a:schemeClr val="bg1"/>
          </a:solidFill>
        </p:spPr>
        <p:txBody>
          <a:bodyPr wrap="square" rtlCol="0">
            <a:spAutoFit/>
          </a:bodyPr>
          <a:lstStyle/>
          <a:p>
            <a:endParaRPr lang="en-GB" dirty="0"/>
          </a:p>
        </p:txBody>
      </p:sp>
      <p:sp>
        <p:nvSpPr>
          <p:cNvPr id="6" name="TextBox 5"/>
          <p:cNvSpPr txBox="1"/>
          <p:nvPr/>
        </p:nvSpPr>
        <p:spPr>
          <a:xfrm>
            <a:off x="2793769" y="3583000"/>
            <a:ext cx="1512168" cy="1200329"/>
          </a:xfrm>
          <a:prstGeom prst="rect">
            <a:avLst/>
          </a:prstGeom>
          <a:noFill/>
        </p:spPr>
        <p:txBody>
          <a:bodyPr wrap="square" rtlCol="0">
            <a:spAutoFit/>
          </a:bodyPr>
          <a:lstStyle/>
          <a:p>
            <a:r>
              <a:rPr lang="en-GB" b="1" dirty="0" smtClean="0">
                <a:solidFill>
                  <a:srgbClr val="0070C0"/>
                </a:solidFill>
              </a:rPr>
              <a:t>Solder jointed</a:t>
            </a:r>
          </a:p>
          <a:p>
            <a:r>
              <a:rPr lang="en-GB" b="1" dirty="0" smtClean="0">
                <a:solidFill>
                  <a:srgbClr val="0070C0"/>
                </a:solidFill>
              </a:rPr>
              <a:t>          or</a:t>
            </a:r>
          </a:p>
          <a:p>
            <a:r>
              <a:rPr lang="en-GB" b="1" dirty="0" smtClean="0">
                <a:solidFill>
                  <a:srgbClr val="0070C0"/>
                </a:solidFill>
              </a:rPr>
              <a:t>Compression</a:t>
            </a:r>
          </a:p>
          <a:p>
            <a:r>
              <a:rPr lang="en-GB" b="1" dirty="0" smtClean="0">
                <a:solidFill>
                  <a:srgbClr val="0070C0"/>
                </a:solidFill>
              </a:rPr>
              <a:t>     jointed</a:t>
            </a:r>
            <a:endParaRPr lang="en-GB" b="1" dirty="0">
              <a:solidFill>
                <a:srgbClr val="0070C0"/>
              </a:solidFill>
            </a:endParaRPr>
          </a:p>
        </p:txBody>
      </p:sp>
      <p:pic>
        <p:nvPicPr>
          <p:cNvPr id="1026" name="Picture 2" descr="Solder coupli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01281" y="4557037"/>
            <a:ext cx="1968307" cy="1968307"/>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Compression plumbing fitting example"/>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322981" y="4783329"/>
            <a:ext cx="3988507" cy="1248019"/>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0" y="6488521"/>
            <a:ext cx="3286925" cy="369332"/>
          </a:xfrm>
          <a:prstGeom prst="rect">
            <a:avLst/>
          </a:prstGeom>
          <a:noFill/>
        </p:spPr>
        <p:txBody>
          <a:bodyPr wrap="none" rtlCol="0">
            <a:spAutoFit/>
          </a:bodyPr>
          <a:lstStyle/>
          <a:p>
            <a:r>
              <a:rPr lang="en-GB" dirty="0" smtClean="0"/>
              <a:t>Tin/Copper alloy melted to 450 C</a:t>
            </a:r>
            <a:endParaRPr lang="en-GB" dirty="0"/>
          </a:p>
        </p:txBody>
      </p:sp>
      <p:sp>
        <p:nvSpPr>
          <p:cNvPr id="8" name="TextBox 7"/>
          <p:cNvSpPr txBox="1"/>
          <p:nvPr/>
        </p:nvSpPr>
        <p:spPr>
          <a:xfrm>
            <a:off x="4139952" y="6165304"/>
            <a:ext cx="1800200" cy="369332"/>
          </a:xfrm>
          <a:prstGeom prst="rect">
            <a:avLst/>
          </a:prstGeom>
          <a:noFill/>
        </p:spPr>
        <p:txBody>
          <a:bodyPr wrap="square" rtlCol="0">
            <a:spAutoFit/>
          </a:bodyPr>
          <a:lstStyle/>
          <a:p>
            <a:r>
              <a:rPr lang="en-GB" dirty="0" smtClean="0"/>
              <a:t>PTFE tape added</a:t>
            </a:r>
            <a:endParaRPr lang="en-GB" dirty="0"/>
          </a:p>
        </p:txBody>
      </p:sp>
      <p:cxnSp>
        <p:nvCxnSpPr>
          <p:cNvPr id="10" name="Straight Arrow Connector 9"/>
          <p:cNvCxnSpPr/>
          <p:nvPr/>
        </p:nvCxnSpPr>
        <p:spPr>
          <a:xfrm flipH="1" flipV="1">
            <a:off x="3923928" y="5682165"/>
            <a:ext cx="216024" cy="483139"/>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
        <p:nvSpPr>
          <p:cNvPr id="9" name="TextBox 8"/>
          <p:cNvSpPr txBox="1"/>
          <p:nvPr/>
        </p:nvSpPr>
        <p:spPr>
          <a:xfrm>
            <a:off x="381018" y="28181"/>
            <a:ext cx="2858551" cy="461665"/>
          </a:xfrm>
          <a:prstGeom prst="rect">
            <a:avLst/>
          </a:prstGeom>
          <a:noFill/>
        </p:spPr>
        <p:txBody>
          <a:bodyPr wrap="square" rtlCol="0">
            <a:spAutoFit/>
          </a:bodyPr>
          <a:lstStyle/>
          <a:p>
            <a:r>
              <a:rPr lang="en-GB" sz="2400" b="1" dirty="0" smtClean="0">
                <a:solidFill>
                  <a:srgbClr val="0070C0"/>
                </a:solidFill>
              </a:rPr>
              <a:t>MATERIALS</a:t>
            </a:r>
            <a:endParaRPr lang="en-GB" sz="2400" b="1" dirty="0">
              <a:solidFill>
                <a:srgbClr val="0070C0"/>
              </a:solidFill>
            </a:endParaRPr>
          </a:p>
        </p:txBody>
      </p:sp>
    </p:spTree>
    <p:extLst>
      <p:ext uri="{BB962C8B-B14F-4D97-AF65-F5344CB8AC3E}">
        <p14:creationId xmlns:p14="http://schemas.microsoft.com/office/powerpoint/2010/main" val="3496633005"/>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ChangeArrowheads="1"/>
          </p:cNvSpPr>
          <p:nvPr/>
        </p:nvSpPr>
        <p:spPr>
          <a:xfrm>
            <a:off x="395536" y="197818"/>
            <a:ext cx="4324350" cy="609600"/>
          </a:xfrm>
          <a:prstGeom prst="rect">
            <a:avLst/>
          </a:prstGeom>
          <a:ln/>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700"/>
              </a:spcBef>
              <a:buNone/>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sz="3600" b="1" dirty="0" smtClean="0">
                <a:solidFill>
                  <a:schemeClr val="accent1"/>
                </a:solidFill>
              </a:rPr>
              <a:t>MILD STEEL PIPES</a:t>
            </a:r>
            <a:endParaRPr lang="en-GB" sz="3600" b="1" dirty="0">
              <a:solidFill>
                <a:schemeClr val="accent1"/>
              </a:solidFill>
            </a:endParaRPr>
          </a:p>
        </p:txBody>
      </p:sp>
      <p:pic>
        <p:nvPicPr>
          <p:cNvPr id="10242" name="Picture 2" descr="http://upload.wikimedia.org/wikipedia/commons/2/2f/Kszta%C5%82tki_hydrauliczne.jpg">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7233" y="2780928"/>
            <a:ext cx="4106886" cy="3096344"/>
          </a:xfrm>
          <a:prstGeom prst="rect">
            <a:avLst/>
          </a:prstGeom>
          <a:noFill/>
          <a:ln w="19050">
            <a:solidFill>
              <a:schemeClr val="tx1"/>
            </a:solidFill>
          </a:ln>
          <a:extLst>
            <a:ext uri="{909E8E84-426E-40DD-AFC4-6F175D3DCCD1}">
              <a14:hiddenFill xmlns:a14="http://schemas.microsoft.com/office/drawing/2010/main">
                <a:solidFill>
                  <a:srgbClr val="FFFFFF"/>
                </a:solidFill>
              </a14:hiddenFill>
            </a:ext>
          </a:extLst>
        </p:spPr>
      </p:pic>
      <p:pic>
        <p:nvPicPr>
          <p:cNvPr id="10244" name="Picture 4" descr="http://www.muellerindustries.com/uploads/steel-precut-pipe-main.jpg">
            <a:hlinkClick r:id="rId4"/>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75555" y="1052736"/>
            <a:ext cx="4564311" cy="1383589"/>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3779912" y="908720"/>
            <a:ext cx="1944216" cy="1754326"/>
          </a:xfrm>
          <a:prstGeom prst="rect">
            <a:avLst/>
          </a:prstGeom>
          <a:solidFill>
            <a:schemeClr val="bg1"/>
          </a:solidFill>
        </p:spPr>
        <p:txBody>
          <a:bodyPr wrap="square" rtlCol="0">
            <a:spAutoFit/>
          </a:bodyPr>
          <a:lstStyle/>
          <a:p>
            <a:endParaRPr lang="en-GB" dirty="0" smtClean="0"/>
          </a:p>
          <a:p>
            <a:endParaRPr lang="en-GB" dirty="0"/>
          </a:p>
          <a:p>
            <a:endParaRPr lang="en-GB" dirty="0" smtClean="0"/>
          </a:p>
          <a:p>
            <a:endParaRPr lang="en-GB" dirty="0"/>
          </a:p>
          <a:p>
            <a:endParaRPr lang="en-GB" dirty="0" smtClean="0"/>
          </a:p>
          <a:p>
            <a:endParaRPr lang="en-GB" dirty="0"/>
          </a:p>
        </p:txBody>
      </p:sp>
      <p:sp>
        <p:nvSpPr>
          <p:cNvPr id="4" name="TextBox 3"/>
          <p:cNvSpPr txBox="1"/>
          <p:nvPr/>
        </p:nvSpPr>
        <p:spPr>
          <a:xfrm>
            <a:off x="4572000" y="271604"/>
            <a:ext cx="3528392" cy="6186309"/>
          </a:xfrm>
          <a:prstGeom prst="rect">
            <a:avLst/>
          </a:prstGeom>
          <a:noFill/>
        </p:spPr>
        <p:txBody>
          <a:bodyPr wrap="square" rtlCol="0">
            <a:spAutoFit/>
          </a:bodyPr>
          <a:lstStyle/>
          <a:p>
            <a:pPr marL="285750" indent="-285750" algn="just">
              <a:buFont typeface="Arial" panose="020B0604020202020204" pitchFamily="34" charset="0"/>
              <a:buChar char="•"/>
            </a:pPr>
            <a:r>
              <a:rPr lang="en-GB" dirty="0" smtClean="0"/>
              <a:t>May be galvanised or not.</a:t>
            </a:r>
          </a:p>
          <a:p>
            <a:pPr marL="285750" indent="-285750" algn="just">
              <a:buFont typeface="Arial" panose="020B0604020202020204" pitchFamily="34" charset="0"/>
              <a:buChar char="•"/>
            </a:pPr>
            <a:r>
              <a:rPr lang="en-GB" dirty="0" smtClean="0"/>
              <a:t>Galvanised used for industrial hot and cold water install (coated with zinc to prevent rusting)</a:t>
            </a:r>
          </a:p>
          <a:p>
            <a:pPr marL="285750" indent="-285750" algn="just">
              <a:buFont typeface="Arial" panose="020B0604020202020204" pitchFamily="34" charset="0"/>
              <a:buChar char="•"/>
            </a:pPr>
            <a:r>
              <a:rPr lang="en-GB" dirty="0" smtClean="0"/>
              <a:t>Cheap… with </a:t>
            </a:r>
            <a:r>
              <a:rPr lang="en-GB" b="1" dirty="0" smtClean="0">
                <a:solidFill>
                  <a:srgbClr val="0070C0"/>
                </a:solidFill>
              </a:rPr>
              <a:t>high tensile strength. Because of this, they can resist high pressures and mechanical damage.</a:t>
            </a:r>
          </a:p>
          <a:p>
            <a:pPr marL="285750" indent="-285750" algn="just">
              <a:buFont typeface="Arial" panose="020B0604020202020204" pitchFamily="34" charset="0"/>
              <a:buChar char="•"/>
            </a:pPr>
            <a:r>
              <a:rPr lang="en-GB" dirty="0" smtClean="0"/>
              <a:t>Internal surfaces are rougher and can therefore offer greater resistance to the flow of fluids.</a:t>
            </a:r>
          </a:p>
          <a:p>
            <a:pPr marL="285750" indent="-285750" algn="just">
              <a:buFont typeface="Arial" panose="020B0604020202020204" pitchFamily="34" charset="0"/>
              <a:buChar char="•"/>
            </a:pPr>
            <a:r>
              <a:rPr lang="en-GB" dirty="0" smtClean="0"/>
              <a:t>Easily bent to shape by hydraulic bending machine.</a:t>
            </a:r>
          </a:p>
          <a:p>
            <a:pPr marL="285750" indent="-285750" algn="just">
              <a:buFont typeface="Arial" panose="020B0604020202020204" pitchFamily="34" charset="0"/>
              <a:buChar char="•"/>
            </a:pPr>
            <a:r>
              <a:rPr lang="en-GB" dirty="0" smtClean="0"/>
              <a:t>Jointed by means of screwed or flanged joints.</a:t>
            </a:r>
          </a:p>
          <a:p>
            <a:pPr marL="285750" indent="-285750">
              <a:buFont typeface="Arial" panose="020B0604020202020204" pitchFamily="34" charset="0"/>
              <a:buChar char="•"/>
            </a:pPr>
            <a:r>
              <a:rPr lang="en-GB" dirty="0" smtClean="0"/>
              <a:t>PTFE tape is used </a:t>
            </a:r>
          </a:p>
          <a:p>
            <a:r>
              <a:rPr lang="en-GB" dirty="0"/>
              <a:t> </a:t>
            </a:r>
            <a:r>
              <a:rPr lang="en-GB" dirty="0" smtClean="0"/>
              <a:t>     between the </a:t>
            </a:r>
          </a:p>
          <a:p>
            <a:r>
              <a:rPr lang="en-GB" dirty="0"/>
              <a:t> </a:t>
            </a:r>
            <a:r>
              <a:rPr lang="en-GB" dirty="0" smtClean="0"/>
              <a:t>     threads to </a:t>
            </a:r>
          </a:p>
          <a:p>
            <a:r>
              <a:rPr lang="en-GB" dirty="0"/>
              <a:t> </a:t>
            </a:r>
            <a:r>
              <a:rPr lang="en-GB" dirty="0" smtClean="0"/>
              <a:t>     prevent leaks.</a:t>
            </a:r>
          </a:p>
          <a:p>
            <a:pPr marL="285750" indent="-285750">
              <a:buFont typeface="Arial" panose="020B0604020202020204" pitchFamily="34" charset="0"/>
              <a:buChar char="•"/>
            </a:pPr>
            <a:endParaRPr lang="en-GB" dirty="0" smtClean="0"/>
          </a:p>
          <a:p>
            <a:pPr marL="285750" indent="-285750">
              <a:buFont typeface="Arial" panose="020B0604020202020204" pitchFamily="34" charset="0"/>
              <a:buChar char="•"/>
            </a:pPr>
            <a:endParaRPr lang="en-GB" dirty="0"/>
          </a:p>
        </p:txBody>
      </p:sp>
      <p:sp>
        <p:nvSpPr>
          <p:cNvPr id="5" name="Rectangle 4"/>
          <p:cNvSpPr/>
          <p:nvPr/>
        </p:nvSpPr>
        <p:spPr>
          <a:xfrm>
            <a:off x="1547664" y="6016426"/>
            <a:ext cx="1789272" cy="461665"/>
          </a:xfrm>
          <a:prstGeom prst="rect">
            <a:avLst/>
          </a:prstGeom>
        </p:spPr>
        <p:txBody>
          <a:bodyPr wrap="none">
            <a:spAutoFit/>
          </a:bodyPr>
          <a:lstStyle/>
          <a:p>
            <a:r>
              <a:rPr lang="en-GB" sz="2400" b="1" dirty="0">
                <a:solidFill>
                  <a:schemeClr val="accent1"/>
                </a:solidFill>
              </a:rPr>
              <a:t>See BS </a:t>
            </a:r>
            <a:r>
              <a:rPr lang="en-GB" sz="2400" b="1" dirty="0" smtClean="0">
                <a:solidFill>
                  <a:schemeClr val="accent1"/>
                </a:solidFill>
              </a:rPr>
              <a:t>1387 </a:t>
            </a:r>
            <a:endParaRPr lang="en-GB" sz="2400" b="1" dirty="0">
              <a:solidFill>
                <a:schemeClr val="accent1"/>
              </a:solidFill>
            </a:endParaRPr>
          </a:p>
        </p:txBody>
      </p:sp>
      <p:pic>
        <p:nvPicPr>
          <p:cNvPr id="3074" name="Picture 2" descr="http://www.flucon.in/Stainless_Steel_Pipe_Clamps_files/shapeimage_1.jpg">
            <a:hlinkClick r:id="rId6"/>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678660" y="5112695"/>
            <a:ext cx="2465340" cy="1745305"/>
          </a:xfrm>
          <a:prstGeom prst="rect">
            <a:avLst/>
          </a:prstGeom>
          <a:noFill/>
          <a:ln w="19050">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8931544"/>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txBox="1">
            <a:spLocks noChangeArrowheads="1"/>
          </p:cNvSpPr>
          <p:nvPr/>
        </p:nvSpPr>
        <p:spPr>
          <a:xfrm>
            <a:off x="452396" y="217215"/>
            <a:ext cx="8440084" cy="792162"/>
          </a:xfrm>
          <a:prstGeom prst="rect">
            <a:avLst/>
          </a:prstGeom>
          <a:ln/>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b="1" dirty="0" smtClean="0">
                <a:solidFill>
                  <a:schemeClr val="accent1"/>
                </a:solidFill>
              </a:rPr>
              <a:t>LEAD PIPES – Older properties </a:t>
            </a:r>
            <a:endParaRPr lang="en-GB" b="1" dirty="0">
              <a:solidFill>
                <a:schemeClr val="accent1"/>
              </a:solidFill>
            </a:endParaRPr>
          </a:p>
        </p:txBody>
      </p:sp>
      <p:pic>
        <p:nvPicPr>
          <p:cNvPr id="3"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0731" y="1191825"/>
            <a:ext cx="3033465" cy="2663382"/>
          </a:xfrm>
          <a:prstGeom prst="rect">
            <a:avLst/>
          </a:prstGeom>
          <a:noFill/>
          <a:ln w="28575">
            <a:solidFill>
              <a:srgbClr val="000000"/>
            </a:solidFill>
            <a:round/>
            <a:headEnd/>
            <a:tailEnd/>
          </a:ln>
          <a:effectLst/>
          <a:extLst>
            <a:ext uri="{909E8E84-426E-40DD-AFC4-6F175D3DCCD1}">
              <a14:hiddenFill xmlns:a14="http://schemas.microsoft.com/office/drawing/2010/main">
                <a:blipFill dpi="0" rotWithShape="0">
                  <a:blip/>
                  <a:srcRect/>
                  <a:stretch>
                    <a:fillRect/>
                  </a:stretch>
                </a:blip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5" name="TextBox 4"/>
          <p:cNvSpPr txBox="1"/>
          <p:nvPr/>
        </p:nvSpPr>
        <p:spPr>
          <a:xfrm>
            <a:off x="4644008" y="1192939"/>
            <a:ext cx="4032448" cy="5324535"/>
          </a:xfrm>
          <a:prstGeom prst="rect">
            <a:avLst/>
          </a:prstGeom>
          <a:noFill/>
        </p:spPr>
        <p:txBody>
          <a:bodyPr wrap="square" rtlCol="0">
            <a:spAutoFit/>
          </a:bodyPr>
          <a:lstStyle/>
          <a:p>
            <a:pPr marL="342900" indent="-342900" algn="just">
              <a:buFont typeface="Arial" panose="020B0604020202020204" pitchFamily="34" charset="0"/>
              <a:buChar char="•"/>
            </a:pPr>
            <a:r>
              <a:rPr lang="en-GB" sz="2000" b="1" dirty="0" smtClean="0">
                <a:solidFill>
                  <a:srgbClr val="0070C0"/>
                </a:solidFill>
              </a:rPr>
              <a:t>Very prone to splitting in cold weather!</a:t>
            </a:r>
          </a:p>
          <a:p>
            <a:pPr marL="342900" indent="-342900" algn="just">
              <a:buFont typeface="Arial" panose="020B0604020202020204" pitchFamily="34" charset="0"/>
              <a:buChar char="•"/>
            </a:pPr>
            <a:endParaRPr lang="en-GB" sz="2000" dirty="0"/>
          </a:p>
          <a:p>
            <a:pPr marL="342900" indent="-342900" algn="just">
              <a:buFont typeface="Arial" panose="020B0604020202020204" pitchFamily="34" charset="0"/>
              <a:buChar char="•"/>
            </a:pPr>
            <a:r>
              <a:rPr lang="en-GB" sz="2000" b="1" dirty="0" smtClean="0">
                <a:solidFill>
                  <a:srgbClr val="0070C0"/>
                </a:solidFill>
              </a:rPr>
              <a:t>Still found </a:t>
            </a:r>
            <a:r>
              <a:rPr lang="en-GB" sz="2000" dirty="0" smtClean="0"/>
              <a:t>as the main supply pipe to older buildings.</a:t>
            </a:r>
          </a:p>
          <a:p>
            <a:pPr marL="342900" indent="-342900" algn="just">
              <a:buFont typeface="Arial" panose="020B0604020202020204" pitchFamily="34" charset="0"/>
              <a:buChar char="•"/>
            </a:pPr>
            <a:endParaRPr lang="en-GB" sz="2000" dirty="0"/>
          </a:p>
          <a:p>
            <a:pPr marL="342900" indent="-342900" algn="just">
              <a:buFont typeface="Arial" panose="020B0604020202020204" pitchFamily="34" charset="0"/>
              <a:buChar char="•"/>
            </a:pPr>
            <a:r>
              <a:rPr lang="en-GB" sz="2000" dirty="0" smtClean="0"/>
              <a:t>Lead poisoning from water which has passed through pipes is a major hazard.</a:t>
            </a:r>
          </a:p>
          <a:p>
            <a:pPr algn="just"/>
            <a:endParaRPr lang="en-GB" sz="2000" dirty="0"/>
          </a:p>
          <a:p>
            <a:pPr marL="342900" indent="-342900" algn="just">
              <a:buFont typeface="Arial" panose="020B0604020202020204" pitchFamily="34" charset="0"/>
              <a:buChar char="•"/>
            </a:pPr>
            <a:r>
              <a:rPr lang="en-GB" sz="2000" dirty="0" smtClean="0"/>
              <a:t>Lead is </a:t>
            </a:r>
            <a:r>
              <a:rPr lang="en-GB" sz="2000" b="1" dirty="0" smtClean="0">
                <a:solidFill>
                  <a:srgbClr val="0070C0"/>
                </a:solidFill>
              </a:rPr>
              <a:t>now banned on new installations</a:t>
            </a:r>
          </a:p>
          <a:p>
            <a:pPr algn="just"/>
            <a:endParaRPr lang="en-GB" sz="2000" dirty="0"/>
          </a:p>
          <a:p>
            <a:pPr marL="342900" indent="-342900" algn="just">
              <a:buFont typeface="Arial" panose="020B0604020202020204" pitchFamily="34" charset="0"/>
              <a:buChar char="•"/>
            </a:pPr>
            <a:r>
              <a:rPr lang="en-GB" sz="2000" dirty="0" smtClean="0"/>
              <a:t>Existing pipework, which is still abundant on older properties will need replacing with copper or plastic upon refurbishment.</a:t>
            </a:r>
            <a:endParaRPr lang="en-GB" sz="2000" dirty="0"/>
          </a:p>
        </p:txBody>
      </p:sp>
      <p:pic>
        <p:nvPicPr>
          <p:cNvPr id="11266" name="Picture 2" descr="http://inspectapedia.com/plumbing/Lead_Drain_Pipes_023_DJFs.jpg">
            <a:hlinkClick r:id="rId3"/>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90731" y="3933056"/>
            <a:ext cx="3744416" cy="2808312"/>
          </a:xfrm>
          <a:prstGeom prst="rect">
            <a:avLst/>
          </a:prstGeom>
          <a:noFill/>
          <a:ln w="28575">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5221192"/>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michelsplumbing.com/images/Wiped_Lead_Joint.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835696" y="2852936"/>
            <a:ext cx="5752287" cy="3824288"/>
          </a:xfrm>
          <a:prstGeom prst="rect">
            <a:avLst/>
          </a:prstGeom>
          <a:noFill/>
          <a:ln w="28575">
            <a:solidFill>
              <a:schemeClr val="tx1"/>
            </a:solidFill>
          </a:ln>
          <a:extLst>
            <a:ext uri="{909E8E84-426E-40DD-AFC4-6F175D3DCCD1}">
              <a14:hiddenFill xmlns:a14="http://schemas.microsoft.com/office/drawing/2010/main">
                <a:solidFill>
                  <a:srgbClr val="FFFFFF"/>
                </a:solidFill>
              </a14:hiddenFill>
            </a:ext>
          </a:extLst>
        </p:spPr>
      </p:pic>
      <p:sp>
        <p:nvSpPr>
          <p:cNvPr id="2" name="Rectangle 1"/>
          <p:cNvSpPr/>
          <p:nvPr/>
        </p:nvSpPr>
        <p:spPr>
          <a:xfrm>
            <a:off x="269775" y="188640"/>
            <a:ext cx="8542343" cy="2400657"/>
          </a:xfrm>
          <a:prstGeom prst="rect">
            <a:avLst/>
          </a:prstGeom>
        </p:spPr>
        <p:txBody>
          <a:bodyPr wrap="square">
            <a:spAutoFit/>
          </a:bodyPr>
          <a:lstStyle/>
          <a:p>
            <a:r>
              <a:rPr lang="en-GB" sz="3200" b="1" dirty="0">
                <a:solidFill>
                  <a:srgbClr val="0070C0"/>
                </a:solidFill>
              </a:rPr>
              <a:t>Wiped Lead Ball Joint</a:t>
            </a:r>
          </a:p>
          <a:p>
            <a:pPr algn="just"/>
            <a:r>
              <a:rPr lang="en-GB" dirty="0"/>
              <a:t/>
            </a:r>
            <a:br>
              <a:rPr lang="en-GB" dirty="0"/>
            </a:br>
            <a:r>
              <a:rPr lang="en-GB" sz="2000" dirty="0" smtClean="0"/>
              <a:t>Lead </a:t>
            </a:r>
            <a:r>
              <a:rPr lang="en-GB" sz="2000" dirty="0"/>
              <a:t>pipe cannot be threaded because it is too soft, so a special </a:t>
            </a:r>
            <a:r>
              <a:rPr lang="en-GB" sz="2000" b="1" dirty="0">
                <a:solidFill>
                  <a:srgbClr val="0070C0"/>
                </a:solidFill>
              </a:rPr>
              <a:t>brass fitting called a </a:t>
            </a:r>
            <a:r>
              <a:rPr lang="en-GB" sz="2000" b="1" dirty="0" smtClean="0">
                <a:solidFill>
                  <a:srgbClr val="0070C0"/>
                </a:solidFill>
              </a:rPr>
              <a:t>‘wiped nipple’ </a:t>
            </a:r>
            <a:r>
              <a:rPr lang="en-GB" sz="2000" dirty="0" smtClean="0"/>
              <a:t>is butted up </a:t>
            </a:r>
            <a:r>
              <a:rPr lang="en-GB" sz="2000" dirty="0"/>
              <a:t>against the </a:t>
            </a:r>
            <a:r>
              <a:rPr lang="en-GB" sz="2000" dirty="0" smtClean="0"/>
              <a:t>lead pipe</a:t>
            </a:r>
            <a:r>
              <a:rPr lang="en-GB" sz="2000" dirty="0"/>
              <a:t>. </a:t>
            </a:r>
            <a:endParaRPr lang="en-GB" sz="2000" dirty="0" smtClean="0"/>
          </a:p>
          <a:p>
            <a:pPr algn="just"/>
            <a:endParaRPr lang="en-GB" sz="2000" dirty="0" smtClean="0"/>
          </a:p>
          <a:p>
            <a:pPr algn="just"/>
            <a:r>
              <a:rPr lang="en-GB" sz="2000" dirty="0" smtClean="0"/>
              <a:t>More </a:t>
            </a:r>
            <a:r>
              <a:rPr lang="en-GB" sz="2000" dirty="0"/>
              <a:t>lead would then be melted and </a:t>
            </a:r>
            <a:r>
              <a:rPr lang="en-GB" sz="2000" dirty="0" smtClean="0"/>
              <a:t>‘wiped’ </a:t>
            </a:r>
            <a:r>
              <a:rPr lang="en-GB" sz="2000" dirty="0"/>
              <a:t>around the joint sealing the </a:t>
            </a:r>
            <a:r>
              <a:rPr lang="en-GB" sz="2000" dirty="0" smtClean="0"/>
              <a:t>connection, with a leather pouch.</a:t>
            </a:r>
            <a:endParaRPr lang="en-GB" sz="2000" dirty="0"/>
          </a:p>
        </p:txBody>
      </p:sp>
    </p:spTree>
    <p:extLst>
      <p:ext uri="{BB962C8B-B14F-4D97-AF65-F5344CB8AC3E}">
        <p14:creationId xmlns:p14="http://schemas.microsoft.com/office/powerpoint/2010/main" val="3433577780"/>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txBox="1">
            <a:spLocks noChangeArrowheads="1"/>
          </p:cNvSpPr>
          <p:nvPr/>
        </p:nvSpPr>
        <p:spPr>
          <a:xfrm>
            <a:off x="0" y="254808"/>
            <a:ext cx="3657600" cy="715962"/>
          </a:xfrm>
          <a:prstGeom prst="rect">
            <a:avLst/>
          </a:prstGeom>
          <a:ln/>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b="1" dirty="0" smtClean="0">
                <a:solidFill>
                  <a:schemeClr val="accent1"/>
                </a:solidFill>
              </a:rPr>
              <a:t>PVC PIPES</a:t>
            </a:r>
            <a:endParaRPr lang="en-GB" b="1" dirty="0">
              <a:solidFill>
                <a:schemeClr val="accent1"/>
              </a:solidFill>
            </a:endParaRPr>
          </a:p>
        </p:txBody>
      </p:sp>
      <p:pic>
        <p:nvPicPr>
          <p:cNvPr id="1026" name="Picture 2" descr="http://www.allrightmachinery.com/pvc/pipe-fitting2.jpg">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57032" y="4348764"/>
            <a:ext cx="2944076" cy="2274299"/>
          </a:xfrm>
          <a:prstGeom prst="rect">
            <a:avLst/>
          </a:prstGeom>
          <a:noFill/>
          <a:ln w="19050">
            <a:solidFill>
              <a:schemeClr val="tx1"/>
            </a:solidFill>
          </a:ln>
          <a:extLst>
            <a:ext uri="{909E8E84-426E-40DD-AFC4-6F175D3DCCD1}">
              <a14:hiddenFill xmlns:a14="http://schemas.microsoft.com/office/drawing/2010/main">
                <a:solidFill>
                  <a:srgbClr val="FFFFFF"/>
                </a:solidFill>
              </a14:hiddenFill>
            </a:ext>
          </a:extLst>
        </p:spPr>
      </p:pic>
      <p:pic>
        <p:nvPicPr>
          <p:cNvPr id="1028" name="Picture 4" descr="http://img.weiku.com/waterpicture/2011/10/25/7/pvc_pipe_fitting_pipeline_clip__634552400756866273_1.jpg">
            <a:hlinkClick r:id="rId4"/>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23528" y="1412776"/>
            <a:ext cx="4462493" cy="2530238"/>
          </a:xfrm>
          <a:prstGeom prst="rect">
            <a:avLst/>
          </a:prstGeom>
          <a:noFill/>
          <a:ln w="19050">
            <a:solidFill>
              <a:schemeClr val="tx1"/>
            </a:solidFill>
          </a:ln>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4932040" y="131445"/>
            <a:ext cx="3980860" cy="6186309"/>
          </a:xfrm>
          <a:prstGeom prst="rect">
            <a:avLst/>
          </a:prstGeom>
          <a:noFill/>
        </p:spPr>
        <p:txBody>
          <a:bodyPr wrap="square" rtlCol="0">
            <a:spAutoFit/>
          </a:bodyPr>
          <a:lstStyle/>
          <a:p>
            <a:pPr marL="285750" indent="-285750">
              <a:buFont typeface="Arial" panose="020B0604020202020204" pitchFamily="34" charset="0"/>
              <a:buChar char="•"/>
            </a:pPr>
            <a:r>
              <a:rPr lang="en-GB" b="1" dirty="0" smtClean="0">
                <a:solidFill>
                  <a:srgbClr val="0070C0"/>
                </a:solidFill>
              </a:rPr>
              <a:t>PVC (Polyvinyl chloride</a:t>
            </a:r>
            <a:r>
              <a:rPr lang="en-GB" dirty="0" smtClean="0"/>
              <a:t>) is used for cold water and distributing pipes, mains water and drainage pipe systems.</a:t>
            </a:r>
          </a:p>
          <a:p>
            <a:pPr marL="285750" indent="-285750">
              <a:buFont typeface="Arial" panose="020B0604020202020204" pitchFamily="34" charset="0"/>
              <a:buChar char="•"/>
            </a:pPr>
            <a:r>
              <a:rPr lang="en-GB" b="1" dirty="0" smtClean="0">
                <a:solidFill>
                  <a:srgbClr val="0070C0"/>
                </a:solidFill>
              </a:rPr>
              <a:t>Not suitable for hot water pipes </a:t>
            </a:r>
            <a:r>
              <a:rPr lang="en-GB" dirty="0" smtClean="0"/>
              <a:t>(as softening temperature is low), </a:t>
            </a:r>
            <a:r>
              <a:rPr lang="en-GB" b="1" dirty="0" smtClean="0">
                <a:solidFill>
                  <a:srgbClr val="0070C0"/>
                </a:solidFill>
              </a:rPr>
              <a:t>but can be used for short periods of discharge of hot waste water.</a:t>
            </a:r>
          </a:p>
          <a:p>
            <a:pPr marL="285750" indent="-285750">
              <a:buFont typeface="Arial" panose="020B0604020202020204" pitchFamily="34" charset="0"/>
              <a:buChar char="•"/>
            </a:pPr>
            <a:r>
              <a:rPr lang="en-GB" dirty="0" smtClean="0"/>
              <a:t>Pipe is </a:t>
            </a:r>
            <a:r>
              <a:rPr lang="en-GB" b="1" dirty="0" smtClean="0">
                <a:solidFill>
                  <a:srgbClr val="0070C0"/>
                </a:solidFill>
              </a:rPr>
              <a:t>manufactured by extrusion moulding </a:t>
            </a:r>
            <a:r>
              <a:rPr lang="en-GB" dirty="0" smtClean="0"/>
              <a:t>and cut to 10m lengths.</a:t>
            </a:r>
          </a:p>
          <a:p>
            <a:pPr marL="285750" indent="-285750">
              <a:buFont typeface="Arial" panose="020B0604020202020204" pitchFamily="34" charset="0"/>
              <a:buChar char="•"/>
            </a:pPr>
            <a:r>
              <a:rPr lang="en-GB" dirty="0" smtClean="0"/>
              <a:t>Smooth internal surface, light and easy to handle.</a:t>
            </a:r>
          </a:p>
          <a:p>
            <a:pPr marL="285750" indent="-285750">
              <a:buFont typeface="Arial" panose="020B0604020202020204" pitchFamily="34" charset="0"/>
              <a:buChar char="•"/>
            </a:pPr>
            <a:r>
              <a:rPr lang="en-GB" dirty="0" smtClean="0"/>
              <a:t>Various colours available.</a:t>
            </a:r>
          </a:p>
          <a:p>
            <a:pPr marL="285750" indent="-285750">
              <a:buFont typeface="Arial" panose="020B0604020202020204" pitchFamily="34" charset="0"/>
              <a:buChar char="•"/>
            </a:pPr>
            <a:r>
              <a:rPr lang="en-GB" b="1" dirty="0" smtClean="0">
                <a:solidFill>
                  <a:srgbClr val="0070C0"/>
                </a:solidFill>
              </a:rPr>
              <a:t>Jointed by solvent cements or ‘o’ ring rubber seal</a:t>
            </a:r>
          </a:p>
          <a:p>
            <a:r>
              <a:rPr lang="en-GB" dirty="0" smtClean="0"/>
              <a:t>     (Push-fit) or by screwed </a:t>
            </a:r>
          </a:p>
          <a:p>
            <a:r>
              <a:rPr lang="en-GB" dirty="0"/>
              <a:t> </a:t>
            </a:r>
            <a:r>
              <a:rPr lang="en-GB" dirty="0" smtClean="0"/>
              <a:t>     compression.</a:t>
            </a:r>
          </a:p>
          <a:p>
            <a:pPr marL="285750" indent="-285750">
              <a:buFont typeface="Arial" panose="020B0604020202020204" pitchFamily="34" charset="0"/>
              <a:buChar char="•"/>
            </a:pPr>
            <a:r>
              <a:rPr lang="en-GB" b="1" dirty="0" smtClean="0">
                <a:solidFill>
                  <a:srgbClr val="0070C0"/>
                </a:solidFill>
              </a:rPr>
              <a:t>Polythene pipe </a:t>
            </a:r>
            <a:r>
              <a:rPr lang="en-GB" dirty="0" smtClean="0"/>
              <a:t>is used for cold water services, especially underground mains</a:t>
            </a:r>
          </a:p>
          <a:p>
            <a:endParaRPr lang="en-GB" dirty="0" smtClean="0"/>
          </a:p>
          <a:p>
            <a:endParaRPr lang="en-GB" dirty="0"/>
          </a:p>
        </p:txBody>
      </p:sp>
      <p:sp>
        <p:nvSpPr>
          <p:cNvPr id="4" name="Rectangle 3"/>
          <p:cNvSpPr/>
          <p:nvPr/>
        </p:nvSpPr>
        <p:spPr>
          <a:xfrm>
            <a:off x="7683543" y="4166302"/>
            <a:ext cx="1390124" cy="646331"/>
          </a:xfrm>
          <a:prstGeom prst="rect">
            <a:avLst/>
          </a:prstGeom>
          <a:solidFill>
            <a:schemeClr val="bg1">
              <a:lumMod val="95000"/>
            </a:schemeClr>
          </a:solidFill>
          <a:ln w="6350">
            <a:solidFill>
              <a:schemeClr val="tx1"/>
            </a:solidFill>
          </a:ln>
        </p:spPr>
        <p:txBody>
          <a:bodyPr wrap="none">
            <a:spAutoFit/>
          </a:bodyPr>
          <a:lstStyle/>
          <a:p>
            <a:r>
              <a:rPr lang="en-GB" b="1" dirty="0">
                <a:solidFill>
                  <a:schemeClr val="accent1"/>
                </a:solidFill>
              </a:rPr>
              <a:t>See BS </a:t>
            </a:r>
            <a:r>
              <a:rPr lang="en-GB" b="1" dirty="0" smtClean="0">
                <a:solidFill>
                  <a:schemeClr val="accent1"/>
                </a:solidFill>
              </a:rPr>
              <a:t>3505</a:t>
            </a:r>
          </a:p>
          <a:p>
            <a:r>
              <a:rPr lang="en-GB" b="1" dirty="0" smtClean="0">
                <a:solidFill>
                  <a:schemeClr val="accent1"/>
                </a:solidFill>
              </a:rPr>
              <a:t>See BS 3506 </a:t>
            </a:r>
            <a:endParaRPr lang="en-GB" b="1" dirty="0">
              <a:solidFill>
                <a:schemeClr val="accent1"/>
              </a:solidFill>
            </a:endParaRPr>
          </a:p>
        </p:txBody>
      </p:sp>
      <p:sp>
        <p:nvSpPr>
          <p:cNvPr id="5" name="TextBox 4"/>
          <p:cNvSpPr txBox="1"/>
          <p:nvPr/>
        </p:nvSpPr>
        <p:spPr>
          <a:xfrm>
            <a:off x="4994641" y="5714789"/>
            <a:ext cx="2815866" cy="369332"/>
          </a:xfrm>
          <a:prstGeom prst="rect">
            <a:avLst/>
          </a:prstGeom>
          <a:noFill/>
        </p:spPr>
        <p:txBody>
          <a:bodyPr wrap="square" rtlCol="0">
            <a:spAutoFit/>
          </a:bodyPr>
          <a:lstStyle/>
          <a:p>
            <a:r>
              <a:rPr lang="en-GB" dirty="0" smtClean="0"/>
              <a:t>Size ranges 9mm to 150mm</a:t>
            </a:r>
            <a:endParaRPr lang="en-GB" dirty="0"/>
          </a:p>
        </p:txBody>
      </p:sp>
      <p:sp>
        <p:nvSpPr>
          <p:cNvPr id="6" name="Rectangle 5"/>
          <p:cNvSpPr/>
          <p:nvPr/>
        </p:nvSpPr>
        <p:spPr>
          <a:xfrm>
            <a:off x="7818095" y="5406264"/>
            <a:ext cx="1340622" cy="646331"/>
          </a:xfrm>
          <a:prstGeom prst="rect">
            <a:avLst/>
          </a:prstGeom>
          <a:solidFill>
            <a:schemeClr val="bg1">
              <a:lumMod val="95000"/>
            </a:schemeClr>
          </a:solidFill>
          <a:ln w="9525">
            <a:solidFill>
              <a:schemeClr val="tx1"/>
            </a:solidFill>
          </a:ln>
        </p:spPr>
        <p:txBody>
          <a:bodyPr wrap="square">
            <a:spAutoFit/>
          </a:bodyPr>
          <a:lstStyle/>
          <a:p>
            <a:r>
              <a:rPr lang="en-GB" b="1" dirty="0">
                <a:solidFill>
                  <a:schemeClr val="accent1"/>
                </a:solidFill>
              </a:rPr>
              <a:t>See BS </a:t>
            </a:r>
            <a:r>
              <a:rPr lang="en-GB" b="1" dirty="0" smtClean="0">
                <a:solidFill>
                  <a:schemeClr val="accent1"/>
                </a:solidFill>
              </a:rPr>
              <a:t>6572</a:t>
            </a:r>
            <a:endParaRPr lang="en-GB" b="1" dirty="0">
              <a:solidFill>
                <a:schemeClr val="accent1"/>
              </a:solidFill>
            </a:endParaRPr>
          </a:p>
          <a:p>
            <a:r>
              <a:rPr lang="en-GB" b="1" dirty="0">
                <a:solidFill>
                  <a:schemeClr val="accent1"/>
                </a:solidFill>
              </a:rPr>
              <a:t>See BS </a:t>
            </a:r>
            <a:r>
              <a:rPr lang="en-GB" b="1" dirty="0" smtClean="0">
                <a:solidFill>
                  <a:schemeClr val="accent1"/>
                </a:solidFill>
              </a:rPr>
              <a:t>6730 </a:t>
            </a:r>
            <a:endParaRPr lang="en-GB" dirty="0"/>
          </a:p>
        </p:txBody>
      </p:sp>
      <p:pic>
        <p:nvPicPr>
          <p:cNvPr id="1030" name="Picture 6" descr="15mm Plastic Push in Clip">
            <a:hlinkClick r:id="rId6"/>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419872" y="4348764"/>
            <a:ext cx="1428750" cy="1428751"/>
          </a:xfrm>
          <a:prstGeom prst="rect">
            <a:avLst/>
          </a:prstGeom>
          <a:noFill/>
          <a:ln w="19050">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5464377"/>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Rectangle 1"/>
          <p:cNvSpPr txBox="1">
            <a:spLocks noChangeArrowheads="1"/>
          </p:cNvSpPr>
          <p:nvPr/>
        </p:nvSpPr>
        <p:spPr>
          <a:xfrm>
            <a:off x="467884" y="899864"/>
            <a:ext cx="3657600" cy="715962"/>
          </a:xfrm>
          <a:prstGeom prst="rect">
            <a:avLst/>
          </a:prstGeom>
          <a:ln/>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sz="3600" b="1" dirty="0" smtClean="0">
                <a:solidFill>
                  <a:schemeClr val="accent1"/>
                </a:solidFill>
              </a:rPr>
              <a:t>GLOBE VALVE</a:t>
            </a:r>
            <a:endParaRPr lang="en-GB" sz="3600" b="1" dirty="0">
              <a:solidFill>
                <a:schemeClr val="accent1"/>
              </a:solidFill>
            </a:endParaRPr>
          </a:p>
        </p:txBody>
      </p:sp>
      <p:pic>
        <p:nvPicPr>
          <p:cNvPr id="3"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7200" y="1700808"/>
            <a:ext cx="4286250" cy="4940424"/>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4"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04048" y="3475572"/>
            <a:ext cx="2793504" cy="3142692"/>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5" name="TextBox 4"/>
          <p:cNvSpPr txBox="1"/>
          <p:nvPr/>
        </p:nvSpPr>
        <p:spPr>
          <a:xfrm>
            <a:off x="323528" y="116632"/>
            <a:ext cx="7474024" cy="769441"/>
          </a:xfrm>
          <a:prstGeom prst="rect">
            <a:avLst/>
          </a:prstGeom>
          <a:noFill/>
        </p:spPr>
        <p:txBody>
          <a:bodyPr wrap="square" rtlCol="0">
            <a:spAutoFit/>
          </a:bodyPr>
          <a:lstStyle/>
          <a:p>
            <a:r>
              <a:rPr lang="en-GB" sz="4400" b="1" u="sng" dirty="0" smtClean="0">
                <a:solidFill>
                  <a:schemeClr val="accent1"/>
                </a:solidFill>
              </a:rPr>
              <a:t>Types of Valve</a:t>
            </a:r>
            <a:endParaRPr lang="en-GB" sz="4400" b="1" u="sng" dirty="0">
              <a:solidFill>
                <a:schemeClr val="accent1"/>
              </a:solidFill>
            </a:endParaRPr>
          </a:p>
        </p:txBody>
      </p:sp>
      <p:sp>
        <p:nvSpPr>
          <p:cNvPr id="6" name="TextBox 5"/>
          <p:cNvSpPr txBox="1"/>
          <p:nvPr/>
        </p:nvSpPr>
        <p:spPr>
          <a:xfrm>
            <a:off x="5038231" y="1700857"/>
            <a:ext cx="3816424" cy="1323439"/>
          </a:xfrm>
          <a:prstGeom prst="rect">
            <a:avLst/>
          </a:prstGeom>
          <a:noFill/>
        </p:spPr>
        <p:txBody>
          <a:bodyPr wrap="square" rtlCol="0">
            <a:spAutoFit/>
          </a:bodyPr>
          <a:lstStyle/>
          <a:p>
            <a:pPr marL="171450" indent="-171450">
              <a:buFont typeface="Arial" panose="020B0604020202020204" pitchFamily="34" charset="0"/>
              <a:buChar char="•"/>
            </a:pPr>
            <a:r>
              <a:rPr lang="en-GB" sz="2000" dirty="0" smtClean="0"/>
              <a:t>Used for High Pressure systems</a:t>
            </a:r>
          </a:p>
          <a:p>
            <a:pPr marL="171450" indent="-171450">
              <a:buFont typeface="Arial" panose="020B0604020202020204" pitchFamily="34" charset="0"/>
              <a:buChar char="•"/>
            </a:pPr>
            <a:r>
              <a:rPr lang="en-GB" sz="2000" dirty="0" smtClean="0"/>
              <a:t>Used for Heating systems</a:t>
            </a:r>
          </a:p>
          <a:p>
            <a:pPr marL="171450" indent="-171450">
              <a:buFont typeface="Arial" panose="020B0604020202020204" pitchFamily="34" charset="0"/>
              <a:buChar char="•"/>
            </a:pPr>
            <a:r>
              <a:rPr lang="en-GB" sz="2000" dirty="0" smtClean="0"/>
              <a:t>Stem washer acts as a non return valve to prevent back flow.</a:t>
            </a:r>
            <a:endParaRPr lang="en-GB" sz="2000" dirty="0"/>
          </a:p>
        </p:txBody>
      </p:sp>
      <p:sp>
        <p:nvSpPr>
          <p:cNvPr id="7" name="TextBox 6"/>
          <p:cNvSpPr txBox="1"/>
          <p:nvPr/>
        </p:nvSpPr>
        <p:spPr>
          <a:xfrm>
            <a:off x="4991714" y="260648"/>
            <a:ext cx="3960440" cy="923330"/>
          </a:xfrm>
          <a:prstGeom prst="rect">
            <a:avLst/>
          </a:prstGeom>
          <a:noFill/>
        </p:spPr>
        <p:txBody>
          <a:bodyPr wrap="square" rtlCol="0">
            <a:spAutoFit/>
          </a:bodyPr>
          <a:lstStyle/>
          <a:p>
            <a:pPr algn="ctr"/>
            <a:r>
              <a:rPr lang="en-GB" b="1" dirty="0" smtClean="0">
                <a:solidFill>
                  <a:srgbClr val="0070C0"/>
                </a:solidFill>
              </a:rPr>
              <a:t>Valves : start or shut down the system, regulate pressure, check backflow, control direction of the flow.</a:t>
            </a:r>
            <a:endParaRPr lang="en-GB" b="1" dirty="0">
              <a:solidFill>
                <a:srgbClr val="0070C0"/>
              </a:solidFill>
            </a:endParaRPr>
          </a:p>
        </p:txBody>
      </p:sp>
    </p:spTree>
    <p:extLst>
      <p:ext uri="{BB962C8B-B14F-4D97-AF65-F5344CB8AC3E}">
        <p14:creationId xmlns:p14="http://schemas.microsoft.com/office/powerpoint/2010/main" val="419549961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Rectangle 1"/>
          <p:cNvSpPr txBox="1">
            <a:spLocks noChangeArrowheads="1"/>
          </p:cNvSpPr>
          <p:nvPr/>
        </p:nvSpPr>
        <p:spPr>
          <a:xfrm>
            <a:off x="323528" y="908720"/>
            <a:ext cx="3505200" cy="792162"/>
          </a:xfrm>
          <a:prstGeom prst="rect">
            <a:avLst/>
          </a:prstGeom>
          <a:ln/>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sz="2400" b="1" dirty="0" smtClean="0">
                <a:solidFill>
                  <a:schemeClr val="accent1"/>
                </a:solidFill>
              </a:rPr>
              <a:t>    </a:t>
            </a:r>
            <a:r>
              <a:rPr lang="en-GB" sz="3600" b="1" dirty="0" smtClean="0">
                <a:solidFill>
                  <a:schemeClr val="accent1"/>
                </a:solidFill>
              </a:rPr>
              <a:t>GATE VALVE</a:t>
            </a:r>
            <a:endParaRPr lang="en-GB" sz="3600" b="1" dirty="0">
              <a:solidFill>
                <a:schemeClr val="accent1"/>
              </a:solidFill>
            </a:endParaRPr>
          </a:p>
        </p:txBody>
      </p:sp>
      <p:pic>
        <p:nvPicPr>
          <p:cNvPr id="6146" name="Picture 2" descr="http://www.gyldt.com/css/DN100Gate_valve.JPG">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54076" y="3656636"/>
            <a:ext cx="4543304" cy="3201364"/>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http://www.globalspec.com/ImageRepository/LearnMore/20126/gate6a42ead6972b4f0abffcf3ae669257b1.gif">
            <a:hlinkClick r:id="rId4"/>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552" y="1700882"/>
            <a:ext cx="4014524" cy="452732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4283968" y="404664"/>
            <a:ext cx="4680520" cy="3600986"/>
          </a:xfrm>
          <a:prstGeom prst="rect">
            <a:avLst/>
          </a:prstGeom>
          <a:noFill/>
        </p:spPr>
        <p:txBody>
          <a:bodyPr wrap="square" rtlCol="0">
            <a:spAutoFit/>
          </a:bodyPr>
          <a:lstStyle/>
          <a:p>
            <a:pPr marL="285750" indent="-285750" algn="just">
              <a:buFont typeface="Arial" panose="020B0604020202020204" pitchFamily="34" charset="0"/>
              <a:buChar char="•"/>
            </a:pPr>
            <a:r>
              <a:rPr lang="en-GB" sz="2000" dirty="0" smtClean="0"/>
              <a:t>Used for control of fluids in low pressure systems… allows the system to be serviced.</a:t>
            </a:r>
          </a:p>
          <a:p>
            <a:pPr algn="just"/>
            <a:endParaRPr lang="en-GB" sz="2000" dirty="0"/>
          </a:p>
          <a:p>
            <a:pPr marL="285750" indent="-285750" algn="just">
              <a:buFont typeface="Arial" panose="020B0604020202020204" pitchFamily="34" charset="0"/>
              <a:buChar char="•"/>
            </a:pPr>
            <a:r>
              <a:rPr lang="en-GB" sz="2000" dirty="0" smtClean="0"/>
              <a:t>Typically used for distribution systems from storage cisterns, or low pressure heating systems.</a:t>
            </a:r>
          </a:p>
          <a:p>
            <a:pPr algn="just"/>
            <a:endParaRPr lang="en-GB" sz="2000" dirty="0"/>
          </a:p>
          <a:p>
            <a:pPr marL="285750" indent="-285750" algn="just">
              <a:buFont typeface="Arial" panose="020B0604020202020204" pitchFamily="34" charset="0"/>
              <a:buChar char="•"/>
            </a:pPr>
            <a:r>
              <a:rPr lang="en-GB" sz="2000" dirty="0" smtClean="0"/>
              <a:t>They offer much less resistance to flow than the Globe Valve.</a:t>
            </a:r>
          </a:p>
          <a:p>
            <a:endParaRPr lang="en-GB" sz="1400" dirty="0"/>
          </a:p>
          <a:p>
            <a:endParaRPr lang="en-GB" sz="1400" dirty="0"/>
          </a:p>
        </p:txBody>
      </p:sp>
    </p:spTree>
    <p:extLst>
      <p:ext uri="{BB962C8B-B14F-4D97-AF65-F5344CB8AC3E}">
        <p14:creationId xmlns:p14="http://schemas.microsoft.com/office/powerpoint/2010/main" val="396087518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Rectangle 1"/>
          <p:cNvSpPr/>
          <p:nvPr/>
        </p:nvSpPr>
        <p:spPr>
          <a:xfrm>
            <a:off x="395536" y="172514"/>
            <a:ext cx="2503186" cy="646331"/>
          </a:xfrm>
          <a:prstGeom prst="rect">
            <a:avLst/>
          </a:prstGeom>
        </p:spPr>
        <p:txBody>
          <a:bodyPr wrap="none">
            <a:spAutoFit/>
          </a:bodyPr>
          <a:lstStyle/>
          <a:p>
            <a:r>
              <a:rPr lang="en-GB" sz="3600" b="1" dirty="0">
                <a:solidFill>
                  <a:schemeClr val="accent1"/>
                </a:solidFill>
              </a:rPr>
              <a:t> </a:t>
            </a:r>
            <a:r>
              <a:rPr lang="en-GB" sz="3600" b="1" dirty="0" smtClean="0">
                <a:solidFill>
                  <a:schemeClr val="accent1"/>
                </a:solidFill>
              </a:rPr>
              <a:t>BALL </a:t>
            </a:r>
            <a:r>
              <a:rPr lang="en-GB" sz="3600" b="1" dirty="0">
                <a:solidFill>
                  <a:schemeClr val="accent1"/>
                </a:solidFill>
              </a:rPr>
              <a:t>VALVE</a:t>
            </a:r>
            <a:endParaRPr lang="en-GB" sz="3600" dirty="0"/>
          </a:p>
        </p:txBody>
      </p:sp>
      <p:pic>
        <p:nvPicPr>
          <p:cNvPr id="9218" name="Picture 2" descr="Fig. 12.2.1  Ball valve (shown in its open positio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5536" y="980728"/>
            <a:ext cx="5124200" cy="2765302"/>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https://encrypted-tbn1.gstatic.com/images?q=tbn:ANd9GcRWU-f1ngF4OLT9xmr7heB73_Tvx2nOuDPyUlsOxKYqNaeAwRZa"/>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940152" y="1600622"/>
            <a:ext cx="2838538" cy="2145408"/>
          </a:xfrm>
          <a:prstGeom prst="rect">
            <a:avLst/>
          </a:prstGeom>
          <a:noFill/>
          <a:extLst>
            <a:ext uri="{909E8E84-426E-40DD-AFC4-6F175D3DCCD1}">
              <a14:hiddenFill xmlns:a14="http://schemas.microsoft.com/office/drawing/2010/main">
                <a:solidFill>
                  <a:srgbClr val="FFFFFF"/>
                </a:solidFill>
              </a14:hiddenFill>
            </a:ext>
          </a:extLst>
        </p:spPr>
      </p:pic>
      <p:pic>
        <p:nvPicPr>
          <p:cNvPr id="9222" name="Picture 6" descr="http://img-europe.electrocomponents.com/largeimages/R797322-01.jpg">
            <a:hlinkClick r:id="rId4"/>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336486" y="4227147"/>
            <a:ext cx="3242300" cy="2219954"/>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211392" y="4130736"/>
            <a:ext cx="3528392" cy="1754326"/>
          </a:xfrm>
          <a:prstGeom prst="rect">
            <a:avLst/>
          </a:prstGeom>
          <a:noFill/>
        </p:spPr>
        <p:txBody>
          <a:bodyPr wrap="square" rtlCol="0">
            <a:spAutoFit/>
          </a:bodyPr>
          <a:lstStyle/>
          <a:p>
            <a:pPr marL="285750" indent="-285750">
              <a:buFont typeface="Arial" panose="020B0604020202020204" pitchFamily="34" charset="0"/>
              <a:buChar char="•"/>
            </a:pPr>
            <a:r>
              <a:rPr lang="en-GB" dirty="0" smtClean="0"/>
              <a:t>Used to control the supply of water to larger storage vessels</a:t>
            </a:r>
          </a:p>
          <a:p>
            <a:pPr marL="285750" indent="-285750">
              <a:buFont typeface="Arial" panose="020B0604020202020204" pitchFamily="34" charset="0"/>
              <a:buChar char="•"/>
            </a:pPr>
            <a:endParaRPr lang="en-GB" dirty="0" smtClean="0"/>
          </a:p>
          <a:p>
            <a:pPr marL="285750" indent="-285750">
              <a:buFont typeface="Arial" panose="020B0604020202020204" pitchFamily="34" charset="0"/>
              <a:buChar char="•"/>
            </a:pPr>
            <a:r>
              <a:rPr lang="en-GB" dirty="0" smtClean="0"/>
              <a:t>Flotation device (‘Portsmouth’) type is an automatic shut off using a plastic ball float.</a:t>
            </a:r>
            <a:endParaRPr lang="en-GB" dirty="0"/>
          </a:p>
        </p:txBody>
      </p:sp>
    </p:spTree>
    <p:extLst>
      <p:ext uri="{BB962C8B-B14F-4D97-AF65-F5344CB8AC3E}">
        <p14:creationId xmlns:p14="http://schemas.microsoft.com/office/powerpoint/2010/main" val="58840812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7170" name="Picture 2" descr="https://encrypted-tbn1.gstatic.com/images?q=tbn:ANd9GcQkv1afgeCzFI54xuxdgUnWdSc0J5tD7DHuqDonx9QTaR4g2X-Qbg">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868144" y="4005064"/>
            <a:ext cx="2842983" cy="2450847"/>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http://images.lowes.com/product/converted/611918/611918051482lg.jpg">
            <a:hlinkClick r:id="rId4"/>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508104" y="908720"/>
            <a:ext cx="2628900" cy="2628900"/>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http://hi.atgimg.com/img/p400/14304/773341407165_ca.jpg">
            <a:hlinkClick r:id="rId6"/>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449731" y="3933056"/>
            <a:ext cx="2770383" cy="2770383"/>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715438" y="672947"/>
            <a:ext cx="2837893" cy="646331"/>
          </a:xfrm>
          <a:prstGeom prst="rect">
            <a:avLst/>
          </a:prstGeom>
        </p:spPr>
        <p:txBody>
          <a:bodyPr wrap="none">
            <a:spAutoFit/>
          </a:bodyPr>
          <a:lstStyle/>
          <a:p>
            <a:r>
              <a:rPr lang="en-GB" sz="3600" b="1" dirty="0">
                <a:solidFill>
                  <a:schemeClr val="accent1"/>
                </a:solidFill>
              </a:rPr>
              <a:t> </a:t>
            </a:r>
            <a:r>
              <a:rPr lang="en-GB" sz="3600" b="1" dirty="0" smtClean="0">
                <a:solidFill>
                  <a:srgbClr val="0070C0"/>
                </a:solidFill>
              </a:rPr>
              <a:t>DRAIN </a:t>
            </a:r>
            <a:r>
              <a:rPr lang="en-GB" sz="3600" b="1" dirty="0">
                <a:solidFill>
                  <a:srgbClr val="0070C0"/>
                </a:solidFill>
              </a:rPr>
              <a:t>VALVE</a:t>
            </a:r>
            <a:endParaRPr lang="en-GB" sz="3600" dirty="0">
              <a:solidFill>
                <a:srgbClr val="0070C0"/>
              </a:solidFill>
            </a:endParaRPr>
          </a:p>
        </p:txBody>
      </p:sp>
      <p:sp>
        <p:nvSpPr>
          <p:cNvPr id="3" name="TextBox 2"/>
          <p:cNvSpPr txBox="1"/>
          <p:nvPr/>
        </p:nvSpPr>
        <p:spPr>
          <a:xfrm>
            <a:off x="683568" y="1844824"/>
            <a:ext cx="4536546" cy="1631216"/>
          </a:xfrm>
          <a:prstGeom prst="rect">
            <a:avLst/>
          </a:prstGeom>
          <a:noFill/>
        </p:spPr>
        <p:txBody>
          <a:bodyPr wrap="square" rtlCol="0">
            <a:spAutoFit/>
          </a:bodyPr>
          <a:lstStyle/>
          <a:p>
            <a:pPr marL="285750" indent="-285750">
              <a:buFont typeface="Arial" panose="020B0604020202020204" pitchFamily="34" charset="0"/>
              <a:buChar char="•"/>
            </a:pPr>
            <a:r>
              <a:rPr lang="en-GB" dirty="0" smtClean="0"/>
              <a:t>MANY </a:t>
            </a:r>
            <a:r>
              <a:rPr lang="en-GB" sz="2000" dirty="0" smtClean="0"/>
              <a:t>different types</a:t>
            </a:r>
          </a:p>
          <a:p>
            <a:pPr marL="285750" indent="-285750">
              <a:buFont typeface="Arial" panose="020B0604020202020204" pitchFamily="34" charset="0"/>
              <a:buChar char="•"/>
            </a:pPr>
            <a:endParaRPr lang="en-GB" sz="2000" dirty="0" smtClean="0"/>
          </a:p>
          <a:p>
            <a:pPr marL="285750" indent="-285750">
              <a:buFont typeface="Arial" panose="020B0604020202020204" pitchFamily="34" charset="0"/>
              <a:buChar char="•"/>
            </a:pPr>
            <a:r>
              <a:rPr lang="en-GB" sz="2000" dirty="0" smtClean="0"/>
              <a:t>Used to drain Boilers, cylinders and sections of pipework for maintenance work.</a:t>
            </a:r>
            <a:endParaRPr lang="en-GB" sz="2000" dirty="0"/>
          </a:p>
        </p:txBody>
      </p:sp>
    </p:spTree>
    <p:extLst>
      <p:ext uri="{BB962C8B-B14F-4D97-AF65-F5344CB8AC3E}">
        <p14:creationId xmlns:p14="http://schemas.microsoft.com/office/powerpoint/2010/main" val="82946772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Rectangle 1"/>
          <p:cNvSpPr/>
          <p:nvPr/>
        </p:nvSpPr>
        <p:spPr>
          <a:xfrm>
            <a:off x="507507" y="836712"/>
            <a:ext cx="2976520" cy="646331"/>
          </a:xfrm>
          <a:prstGeom prst="rect">
            <a:avLst/>
          </a:prstGeom>
        </p:spPr>
        <p:txBody>
          <a:bodyPr wrap="none">
            <a:spAutoFit/>
          </a:bodyPr>
          <a:lstStyle/>
          <a:p>
            <a:r>
              <a:rPr lang="en-GB" sz="3600" b="1" dirty="0">
                <a:solidFill>
                  <a:schemeClr val="accent1"/>
                </a:solidFill>
              </a:rPr>
              <a:t> </a:t>
            </a:r>
            <a:r>
              <a:rPr lang="en-GB" sz="3600" b="1" dirty="0" smtClean="0">
                <a:solidFill>
                  <a:schemeClr val="accent1"/>
                </a:solidFill>
              </a:rPr>
              <a:t>SAFETY </a:t>
            </a:r>
            <a:r>
              <a:rPr lang="en-GB" sz="3600" b="1" dirty="0">
                <a:solidFill>
                  <a:schemeClr val="accent1"/>
                </a:solidFill>
              </a:rPr>
              <a:t>VALVE</a:t>
            </a:r>
            <a:endParaRPr lang="en-GB" sz="3600" dirty="0"/>
          </a:p>
        </p:txBody>
      </p:sp>
      <p:pic>
        <p:nvPicPr>
          <p:cNvPr id="8196" name="Picture 4" descr="http://www.cshst.com/en/pro_images/safety-valves/safety-1-1.jpg">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09485" y="2539849"/>
            <a:ext cx="3562350" cy="3780212"/>
          </a:xfrm>
          <a:prstGeom prst="rect">
            <a:avLst/>
          </a:prstGeom>
          <a:noFill/>
          <a:extLst>
            <a:ext uri="{909E8E84-426E-40DD-AFC4-6F175D3DCCD1}">
              <a14:hiddenFill xmlns:a14="http://schemas.microsoft.com/office/drawing/2010/main">
                <a:solidFill>
                  <a:srgbClr val="FFFFFF"/>
                </a:solidFill>
              </a14:hiddenFill>
            </a:ext>
          </a:extLst>
        </p:spPr>
      </p:pic>
      <p:pic>
        <p:nvPicPr>
          <p:cNvPr id="8198" name="Picture 6" descr="http://www.safetyvalvesonline.com/images/f7-technical.jpg">
            <a:hlinkClick r:id="rId4"/>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08549" y="1663933"/>
            <a:ext cx="3438525" cy="5019676"/>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4644008" y="692696"/>
            <a:ext cx="4032448" cy="1631216"/>
          </a:xfrm>
          <a:prstGeom prst="rect">
            <a:avLst/>
          </a:prstGeom>
          <a:noFill/>
        </p:spPr>
        <p:txBody>
          <a:bodyPr wrap="square" rtlCol="0">
            <a:spAutoFit/>
          </a:bodyPr>
          <a:lstStyle/>
          <a:p>
            <a:pPr marL="285750" indent="-285750">
              <a:buFont typeface="Arial" panose="020B0604020202020204" pitchFamily="34" charset="0"/>
              <a:buChar char="•"/>
            </a:pPr>
            <a:r>
              <a:rPr lang="en-GB" sz="2000" dirty="0" smtClean="0"/>
              <a:t>Used to relieve excess pressure on boilers, tanks and pipework.</a:t>
            </a:r>
          </a:p>
          <a:p>
            <a:pPr marL="285750" indent="-285750">
              <a:buFont typeface="Arial" panose="020B0604020202020204" pitchFamily="34" charset="0"/>
              <a:buChar char="•"/>
            </a:pPr>
            <a:endParaRPr lang="en-GB" sz="2000" dirty="0"/>
          </a:p>
          <a:p>
            <a:pPr marL="285750" indent="-285750">
              <a:buFont typeface="Arial" panose="020B0604020202020204" pitchFamily="34" charset="0"/>
              <a:buChar char="•"/>
            </a:pPr>
            <a:r>
              <a:rPr lang="en-GB" sz="2000" dirty="0" smtClean="0"/>
              <a:t>Come in spring and dead-load type.</a:t>
            </a:r>
            <a:endParaRPr lang="en-GB" sz="2000" dirty="0"/>
          </a:p>
        </p:txBody>
      </p:sp>
    </p:spTree>
    <p:extLst>
      <p:ext uri="{BB962C8B-B14F-4D97-AF65-F5344CB8AC3E}">
        <p14:creationId xmlns:p14="http://schemas.microsoft.com/office/powerpoint/2010/main" val="216112631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Rectangle 1"/>
          <p:cNvSpPr txBox="1">
            <a:spLocks noChangeArrowheads="1"/>
          </p:cNvSpPr>
          <p:nvPr/>
        </p:nvSpPr>
        <p:spPr>
          <a:xfrm>
            <a:off x="304800" y="282576"/>
            <a:ext cx="5779368" cy="754063"/>
          </a:xfrm>
          <a:prstGeom prst="rect">
            <a:avLst/>
          </a:prstGeom>
          <a:ln/>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b="1" dirty="0" smtClean="0">
                <a:solidFill>
                  <a:srgbClr val="0070C0"/>
                </a:solidFill>
              </a:rPr>
              <a:t>TAP OR BIB </a:t>
            </a:r>
            <a:endParaRPr lang="en-GB" b="1" dirty="0">
              <a:solidFill>
                <a:srgbClr val="0070C0"/>
              </a:solidFill>
            </a:endParaRPr>
          </a:p>
        </p:txBody>
      </p:sp>
      <p:pic>
        <p:nvPicPr>
          <p:cNvPr id="3"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254500" y="1195388"/>
            <a:ext cx="2438400" cy="22352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4" name="Picture 3"/>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6779" t="3774" r="5085" b="3302"/>
          <a:stretch/>
        </p:blipFill>
        <p:spPr bwMode="auto">
          <a:xfrm>
            <a:off x="6705600" y="1036640"/>
            <a:ext cx="2155011" cy="217983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5362" name="Picture 2" descr="http://www.remodelinglibrary.com/images/fixtures.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69900" y="3854452"/>
            <a:ext cx="2410727" cy="2713037"/>
          </a:xfrm>
          <a:prstGeom prst="rect">
            <a:avLst/>
          </a:prstGeom>
          <a:noFill/>
          <a:extLst>
            <a:ext uri="{909E8E84-426E-40DD-AFC4-6F175D3DCCD1}">
              <a14:hiddenFill xmlns:a14="http://schemas.microsoft.com/office/drawing/2010/main">
                <a:solidFill>
                  <a:srgbClr val="FFFFFF"/>
                </a:solidFill>
              </a14:hiddenFill>
            </a:ext>
          </a:extLst>
        </p:spPr>
      </p:pic>
      <p:pic>
        <p:nvPicPr>
          <p:cNvPr id="15364" name="Picture 4" descr="http://www.concernergy.com/images/uploads/admin_thumbnail/yCDGYPol.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241771" y="4459290"/>
            <a:ext cx="2894478" cy="2057400"/>
          </a:xfrm>
          <a:prstGeom prst="rect">
            <a:avLst/>
          </a:prstGeom>
          <a:noFill/>
          <a:extLst>
            <a:ext uri="{909E8E84-426E-40DD-AFC4-6F175D3DCCD1}">
              <a14:hiddenFill xmlns:a14="http://schemas.microsoft.com/office/drawing/2010/main">
                <a:solidFill>
                  <a:srgbClr val="FFFFFF"/>
                </a:solidFill>
              </a14:hiddenFill>
            </a:ext>
          </a:extLst>
        </p:spPr>
      </p:pic>
      <p:pic>
        <p:nvPicPr>
          <p:cNvPr id="15366" name="Picture 6" descr="http://img.alibaba.com/wsphoto/v0/425041140/Free-Shipping-Dolphins-tap-shape-Basin-faucet-Bathroom-faucet-Bathtub-faucet-Plumbing-Fixtures-Double-on-the.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140450" y="3614738"/>
            <a:ext cx="2952750" cy="2952751"/>
          </a:xfrm>
          <a:prstGeom prst="rect">
            <a:avLst/>
          </a:prstGeom>
          <a:noFill/>
          <a:extLst>
            <a:ext uri="{909E8E84-426E-40DD-AFC4-6F175D3DCCD1}">
              <a14:hiddenFill xmlns:a14="http://schemas.microsoft.com/office/drawing/2010/main">
                <a:solidFill>
                  <a:srgbClr val="FFFFFF"/>
                </a:solidFill>
              </a14:hiddenFill>
            </a:ext>
          </a:extLst>
        </p:spPr>
      </p:pic>
      <p:pic>
        <p:nvPicPr>
          <p:cNvPr id="15368" name="Picture 8" descr="http://h2options.net/images/Triflow%20mixer%20tap.jpg"/>
          <p:cNvPicPr>
            <a:picLocks noChangeAspect="1" noChangeArrowheads="1"/>
          </p:cNvPicPr>
          <p:nvPr/>
        </p:nvPicPr>
        <p:blipFill>
          <a:blip r:embed="rId7" cstate="print">
            <a:extLst>
              <a:ext uri="{BEBA8EAE-BF5A-486C-A8C5-ECC9F3942E4B}">
                <a14:imgProps xmlns:a14="http://schemas.microsoft.com/office/drawing/2010/main">
                  <a14:imgLayer r:embed="rId8">
                    <a14:imgEffect>
                      <a14:backgroundRemoval t="5368" b="97161" l="5902" r="91302"/>
                    </a14:imgEffect>
                  </a14:imgLayer>
                </a14:imgProps>
              </a:ext>
              <a:ext uri="{28A0092B-C50C-407E-A947-70E740481C1C}">
                <a14:useLocalDpi xmlns:a14="http://schemas.microsoft.com/office/drawing/2010/main" val="0"/>
              </a:ext>
            </a:extLst>
          </a:blip>
          <a:srcRect/>
          <a:stretch>
            <a:fillRect/>
          </a:stretch>
        </p:blipFill>
        <p:spPr bwMode="auto">
          <a:xfrm>
            <a:off x="404764" y="887309"/>
            <a:ext cx="4284246" cy="28513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735163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331640" y="2564904"/>
            <a:ext cx="6696744" cy="707886"/>
          </a:xfrm>
          <a:prstGeom prst="rect">
            <a:avLst/>
          </a:prstGeom>
          <a:noFill/>
        </p:spPr>
        <p:txBody>
          <a:bodyPr wrap="square" rtlCol="0">
            <a:spAutoFit/>
          </a:bodyPr>
          <a:lstStyle/>
          <a:p>
            <a:pPr algn="ctr"/>
            <a:r>
              <a:rPr lang="en-GB" sz="4000" b="1" dirty="0" smtClean="0">
                <a:solidFill>
                  <a:srgbClr val="0070C0"/>
                </a:solidFill>
              </a:rPr>
              <a:t>2. HOT WATER SUPPLY</a:t>
            </a:r>
            <a:endParaRPr lang="en-GB" sz="4000" b="1" dirty="0">
              <a:solidFill>
                <a:srgbClr val="0070C0"/>
              </a:solidFill>
            </a:endParaRPr>
          </a:p>
        </p:txBody>
      </p:sp>
    </p:spTree>
    <p:extLst>
      <p:ext uri="{BB962C8B-B14F-4D97-AF65-F5344CB8AC3E}">
        <p14:creationId xmlns:p14="http://schemas.microsoft.com/office/powerpoint/2010/main" val="3073530456"/>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47765" y="639888"/>
            <a:ext cx="8280920" cy="2215991"/>
          </a:xfrm>
          <a:prstGeom prst="rect">
            <a:avLst/>
          </a:prstGeom>
        </p:spPr>
        <p:txBody>
          <a:bodyPr wrap="square">
            <a:spAutoFit/>
          </a:bodyPr>
          <a:lstStyle/>
          <a:p>
            <a:pPr algn="just"/>
            <a:r>
              <a:rPr lang="en-GB" sz="2000" dirty="0"/>
              <a:t>The idea of being able to </a:t>
            </a:r>
            <a:r>
              <a:rPr lang="en-GB" sz="2000" dirty="0">
                <a:solidFill>
                  <a:srgbClr val="0070C0"/>
                </a:solidFill>
              </a:rPr>
              <a:t>heat all the rooms</a:t>
            </a:r>
            <a:r>
              <a:rPr lang="en-GB" sz="2000" dirty="0"/>
              <a:t> in a house was  </a:t>
            </a:r>
            <a:r>
              <a:rPr lang="en-GB" sz="2000" dirty="0" smtClean="0"/>
              <a:t>first contemplated </a:t>
            </a:r>
            <a:r>
              <a:rPr lang="en-GB" sz="2000" dirty="0"/>
              <a:t>in the </a:t>
            </a:r>
            <a:r>
              <a:rPr lang="en-GB" sz="2000" dirty="0">
                <a:solidFill>
                  <a:srgbClr val="0070C0"/>
                </a:solidFill>
              </a:rPr>
              <a:t>1950s.</a:t>
            </a:r>
            <a:r>
              <a:rPr lang="en-GB" sz="2000" dirty="0"/>
              <a:t> Up until then, which room was </a:t>
            </a:r>
            <a:r>
              <a:rPr lang="en-GB" sz="2000" dirty="0" smtClean="0"/>
              <a:t>heated depended </a:t>
            </a:r>
            <a:r>
              <a:rPr lang="en-GB" sz="2000" dirty="0"/>
              <a:t>on which room was going to be used. The normal heat </a:t>
            </a:r>
            <a:r>
              <a:rPr lang="en-GB" sz="2000" dirty="0" smtClean="0"/>
              <a:t>source was </a:t>
            </a:r>
            <a:r>
              <a:rPr lang="en-GB" sz="2000" dirty="0"/>
              <a:t>an open coal  </a:t>
            </a:r>
            <a:r>
              <a:rPr lang="en-GB" sz="2000" dirty="0" smtClean="0"/>
              <a:t>fire.</a:t>
            </a:r>
          </a:p>
          <a:p>
            <a:pPr algn="just"/>
            <a:r>
              <a:rPr lang="en-GB" sz="2000" dirty="0" smtClean="0"/>
              <a:t> </a:t>
            </a:r>
          </a:p>
          <a:p>
            <a:pPr algn="just"/>
            <a:r>
              <a:rPr lang="en-GB" sz="2000" dirty="0" smtClean="0"/>
              <a:t>Central heating has developed into an efficient and sophisticated system that allows full control to suit individual lifestyles.</a:t>
            </a:r>
          </a:p>
          <a:p>
            <a:pPr algn="just"/>
            <a:endParaRPr lang="en-GB" dirty="0"/>
          </a:p>
        </p:txBody>
      </p:sp>
      <p:sp>
        <p:nvSpPr>
          <p:cNvPr id="5" name="Rectangle 4"/>
          <p:cNvSpPr/>
          <p:nvPr/>
        </p:nvSpPr>
        <p:spPr>
          <a:xfrm>
            <a:off x="502505" y="1305343"/>
            <a:ext cx="7830676" cy="369332"/>
          </a:xfrm>
          <a:prstGeom prst="rect">
            <a:avLst/>
          </a:prstGeom>
        </p:spPr>
        <p:txBody>
          <a:bodyPr wrap="square">
            <a:spAutoFit/>
          </a:bodyPr>
          <a:lstStyle/>
          <a:p>
            <a:r>
              <a:rPr lang="en-GB" dirty="0" smtClean="0"/>
              <a:t> </a:t>
            </a:r>
            <a:endParaRPr lang="en-GB" dirty="0"/>
          </a:p>
        </p:txBody>
      </p:sp>
      <p:sp>
        <p:nvSpPr>
          <p:cNvPr id="6" name="Rectangle 5"/>
          <p:cNvSpPr/>
          <p:nvPr/>
        </p:nvSpPr>
        <p:spPr>
          <a:xfrm>
            <a:off x="307001" y="2564904"/>
            <a:ext cx="8221684" cy="3170099"/>
          </a:xfrm>
          <a:prstGeom prst="rect">
            <a:avLst/>
          </a:prstGeom>
        </p:spPr>
        <p:txBody>
          <a:bodyPr wrap="square">
            <a:spAutoFit/>
          </a:bodyPr>
          <a:lstStyle/>
          <a:p>
            <a:r>
              <a:rPr lang="en-GB" sz="2000" dirty="0"/>
              <a:t>The purpose of central heating is to</a:t>
            </a:r>
            <a:r>
              <a:rPr lang="en-GB" sz="2000" dirty="0" smtClean="0"/>
              <a:t>:</a:t>
            </a:r>
          </a:p>
          <a:p>
            <a:endParaRPr lang="en-GB" sz="2000" dirty="0"/>
          </a:p>
          <a:p>
            <a:r>
              <a:rPr lang="en-GB" sz="2000" dirty="0">
                <a:solidFill>
                  <a:srgbClr val="0070C0"/>
                </a:solidFill>
              </a:rPr>
              <a:t>• </a:t>
            </a:r>
            <a:r>
              <a:rPr lang="en-GB" sz="2000" b="1" dirty="0">
                <a:solidFill>
                  <a:srgbClr val="0070C0"/>
                </a:solidFill>
              </a:rPr>
              <a:t>provide thermal comfort inside the building or </a:t>
            </a:r>
            <a:r>
              <a:rPr lang="en-GB" sz="2000" b="1" dirty="0" smtClean="0">
                <a:solidFill>
                  <a:srgbClr val="0070C0"/>
                </a:solidFill>
              </a:rPr>
              <a:t>home</a:t>
            </a:r>
            <a:endParaRPr lang="en-GB" sz="2000" b="1" dirty="0">
              <a:solidFill>
                <a:srgbClr val="0070C0"/>
              </a:solidFill>
            </a:endParaRPr>
          </a:p>
          <a:p>
            <a:r>
              <a:rPr lang="en-GB" sz="2000" b="1" dirty="0">
                <a:solidFill>
                  <a:srgbClr val="0070C0"/>
                </a:solidFill>
              </a:rPr>
              <a:t>• be economical to operate and ensure maximum </a:t>
            </a:r>
            <a:r>
              <a:rPr lang="en-GB" sz="2000" b="1" dirty="0" smtClean="0">
                <a:solidFill>
                  <a:srgbClr val="0070C0"/>
                </a:solidFill>
              </a:rPr>
              <a:t>efficiency in energy use.</a:t>
            </a:r>
          </a:p>
          <a:p>
            <a:endParaRPr lang="en-GB" sz="2000" dirty="0"/>
          </a:p>
          <a:p>
            <a:pPr algn="just"/>
            <a:r>
              <a:rPr lang="en-GB" sz="2000" b="1" dirty="0">
                <a:solidFill>
                  <a:srgbClr val="0070C0"/>
                </a:solidFill>
              </a:rPr>
              <a:t>A newly installed central heating system must meet all the requirements </a:t>
            </a:r>
            <a:r>
              <a:rPr lang="en-GB" sz="2000" b="1" dirty="0" smtClean="0">
                <a:solidFill>
                  <a:srgbClr val="0070C0"/>
                </a:solidFill>
              </a:rPr>
              <a:t>as </a:t>
            </a:r>
            <a:r>
              <a:rPr lang="en-GB" sz="2000" b="1" dirty="0">
                <a:solidFill>
                  <a:srgbClr val="0070C0"/>
                </a:solidFill>
              </a:rPr>
              <a:t>set out </a:t>
            </a:r>
            <a:r>
              <a:rPr lang="en-GB" sz="2000" b="1" dirty="0" smtClean="0">
                <a:solidFill>
                  <a:srgbClr val="0070C0"/>
                </a:solidFill>
              </a:rPr>
              <a:t>in:</a:t>
            </a:r>
          </a:p>
          <a:p>
            <a:pPr algn="just"/>
            <a:r>
              <a:rPr lang="en-GB" sz="2000" b="1" dirty="0" smtClean="0">
                <a:solidFill>
                  <a:srgbClr val="0070C0"/>
                </a:solidFill>
              </a:rPr>
              <a:t>British </a:t>
            </a:r>
            <a:r>
              <a:rPr lang="en-GB" sz="2000" b="1" dirty="0">
                <a:solidFill>
                  <a:srgbClr val="0070C0"/>
                </a:solidFill>
              </a:rPr>
              <a:t>Standard BS EN 14336:2004 </a:t>
            </a:r>
            <a:endParaRPr lang="en-GB" sz="2000" b="1" dirty="0" smtClean="0">
              <a:solidFill>
                <a:srgbClr val="0070C0"/>
              </a:solidFill>
            </a:endParaRPr>
          </a:p>
          <a:p>
            <a:pPr algn="just"/>
            <a:r>
              <a:rPr lang="en-GB" sz="2000" b="1" i="1" dirty="0" smtClean="0">
                <a:solidFill>
                  <a:srgbClr val="0070C0"/>
                </a:solidFill>
              </a:rPr>
              <a:t>Heating systems in </a:t>
            </a:r>
            <a:r>
              <a:rPr lang="en-GB" sz="2000" b="1" i="1" dirty="0">
                <a:solidFill>
                  <a:srgbClr val="0070C0"/>
                </a:solidFill>
              </a:rPr>
              <a:t>buildings: Installation and commissioning of water based heating systems</a:t>
            </a:r>
            <a:r>
              <a:rPr lang="en-GB" sz="2000" b="1" dirty="0" smtClean="0">
                <a:solidFill>
                  <a:srgbClr val="0070C0"/>
                </a:solidFill>
              </a:rPr>
              <a:t>.</a:t>
            </a:r>
            <a:endParaRPr lang="en-GB" sz="2000" b="1" dirty="0">
              <a:solidFill>
                <a:srgbClr val="0070C0"/>
              </a:solidFill>
            </a:endParaRPr>
          </a:p>
        </p:txBody>
      </p:sp>
      <p:sp>
        <p:nvSpPr>
          <p:cNvPr id="7" name="TextBox 6"/>
          <p:cNvSpPr txBox="1"/>
          <p:nvPr/>
        </p:nvSpPr>
        <p:spPr>
          <a:xfrm>
            <a:off x="247765" y="73665"/>
            <a:ext cx="5494797" cy="584775"/>
          </a:xfrm>
          <a:prstGeom prst="rect">
            <a:avLst/>
          </a:prstGeom>
          <a:noFill/>
        </p:spPr>
        <p:txBody>
          <a:bodyPr wrap="square" rtlCol="0">
            <a:spAutoFit/>
          </a:bodyPr>
          <a:lstStyle/>
          <a:p>
            <a:r>
              <a:rPr lang="en-GB" sz="3200" b="1" dirty="0" smtClean="0">
                <a:solidFill>
                  <a:srgbClr val="0070C0"/>
                </a:solidFill>
              </a:rPr>
              <a:t>HEAT SUPPLY</a:t>
            </a:r>
            <a:endParaRPr lang="en-GB" sz="3200" b="1" dirty="0">
              <a:solidFill>
                <a:srgbClr val="0070C0"/>
              </a:solidFill>
            </a:endParaRPr>
          </a:p>
        </p:txBody>
      </p:sp>
      <p:sp>
        <p:nvSpPr>
          <p:cNvPr id="2" name="TextBox 1"/>
          <p:cNvSpPr txBox="1"/>
          <p:nvPr/>
        </p:nvSpPr>
        <p:spPr>
          <a:xfrm>
            <a:off x="392186" y="5877272"/>
            <a:ext cx="8352928" cy="646331"/>
          </a:xfrm>
          <a:prstGeom prst="rect">
            <a:avLst/>
          </a:prstGeom>
          <a:noFill/>
        </p:spPr>
        <p:txBody>
          <a:bodyPr wrap="square" rtlCol="0">
            <a:spAutoFit/>
          </a:bodyPr>
          <a:lstStyle/>
          <a:p>
            <a:r>
              <a:rPr lang="en-GB" sz="1600" b="1" dirty="0" smtClean="0">
                <a:solidFill>
                  <a:srgbClr val="0070C0"/>
                </a:solidFill>
              </a:rPr>
              <a:t>The ‘Combination Boiler’ </a:t>
            </a:r>
            <a:r>
              <a:rPr lang="en-GB" sz="1600" dirty="0" smtClean="0"/>
              <a:t>now dominates new installs…..but MANY buildings will still utilise older</a:t>
            </a:r>
          </a:p>
          <a:p>
            <a:r>
              <a:rPr lang="en-GB" sz="1600" dirty="0"/>
              <a:t> </a:t>
            </a:r>
            <a:r>
              <a:rPr lang="en-GB" sz="1600" dirty="0" smtClean="0"/>
              <a:t>                                     methods and technologies  </a:t>
            </a:r>
            <a:r>
              <a:rPr lang="en-GB" sz="2000" b="1" dirty="0" smtClean="0"/>
              <a:t>(old boilers + pipework systems) </a:t>
            </a:r>
            <a:endParaRPr lang="en-GB" sz="2000" b="1" dirty="0"/>
          </a:p>
        </p:txBody>
      </p:sp>
    </p:spTree>
    <p:extLst>
      <p:ext uri="{BB962C8B-B14F-4D97-AF65-F5344CB8AC3E}">
        <p14:creationId xmlns:p14="http://schemas.microsoft.com/office/powerpoint/2010/main" val="1845376013"/>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3528" y="186833"/>
            <a:ext cx="5760640" cy="646331"/>
          </a:xfrm>
          <a:prstGeom prst="rect">
            <a:avLst/>
          </a:prstGeom>
          <a:noFill/>
        </p:spPr>
        <p:txBody>
          <a:bodyPr wrap="square" rtlCol="0">
            <a:spAutoFit/>
          </a:bodyPr>
          <a:lstStyle/>
          <a:p>
            <a:r>
              <a:rPr lang="en-GB" sz="3600" b="1" dirty="0" smtClean="0">
                <a:solidFill>
                  <a:srgbClr val="0070C0"/>
                </a:solidFill>
              </a:rPr>
              <a:t>Electric Water Heating</a:t>
            </a:r>
            <a:endParaRPr lang="en-GB" sz="3600" b="1" dirty="0">
              <a:solidFill>
                <a:srgbClr val="0070C0"/>
              </a:solidFill>
            </a:endParaRPr>
          </a:p>
        </p:txBody>
      </p:sp>
      <p:sp>
        <p:nvSpPr>
          <p:cNvPr id="3" name="TextBox 2"/>
          <p:cNvSpPr txBox="1"/>
          <p:nvPr/>
        </p:nvSpPr>
        <p:spPr>
          <a:xfrm>
            <a:off x="339391" y="858549"/>
            <a:ext cx="8136904" cy="2862322"/>
          </a:xfrm>
          <a:prstGeom prst="rect">
            <a:avLst/>
          </a:prstGeom>
          <a:noFill/>
        </p:spPr>
        <p:txBody>
          <a:bodyPr wrap="square" rtlCol="0">
            <a:spAutoFit/>
          </a:bodyPr>
          <a:lstStyle/>
          <a:p>
            <a:pPr algn="just"/>
            <a:r>
              <a:rPr lang="en-GB" dirty="0" smtClean="0"/>
              <a:t>Is a system which </a:t>
            </a:r>
            <a:r>
              <a:rPr lang="en-GB" b="1" dirty="0" smtClean="0">
                <a:solidFill>
                  <a:srgbClr val="0070C0"/>
                </a:solidFill>
              </a:rPr>
              <a:t>uses an immersion heater installed into the hot water storage vessel, usually cylindrical.</a:t>
            </a:r>
            <a:r>
              <a:rPr lang="en-GB" dirty="0" smtClean="0"/>
              <a:t> It behaves in much the same way as an electric kettle in that when the required temperature is reached, the electric element is automatically switched off.</a:t>
            </a:r>
          </a:p>
          <a:p>
            <a:pPr algn="just"/>
            <a:endParaRPr lang="en-GB" dirty="0"/>
          </a:p>
          <a:p>
            <a:pPr algn="just"/>
            <a:r>
              <a:rPr lang="en-GB" dirty="0" smtClean="0"/>
              <a:t>The </a:t>
            </a:r>
            <a:r>
              <a:rPr lang="en-GB" b="1" dirty="0" smtClean="0">
                <a:solidFill>
                  <a:srgbClr val="0070C0"/>
                </a:solidFill>
              </a:rPr>
              <a:t>element</a:t>
            </a:r>
            <a:r>
              <a:rPr lang="en-GB" dirty="0" smtClean="0"/>
              <a:t> reaches low down to the bottom of the vessel, to </a:t>
            </a:r>
            <a:r>
              <a:rPr lang="en-GB" b="1" dirty="0" smtClean="0">
                <a:solidFill>
                  <a:srgbClr val="0070C0"/>
                </a:solidFill>
              </a:rPr>
              <a:t>75mm from its base</a:t>
            </a:r>
            <a:r>
              <a:rPr lang="en-GB" dirty="0" smtClean="0"/>
              <a:t>.</a:t>
            </a:r>
          </a:p>
          <a:p>
            <a:pPr algn="just"/>
            <a:endParaRPr lang="en-GB" dirty="0"/>
          </a:p>
          <a:p>
            <a:pPr algn="just"/>
            <a:r>
              <a:rPr lang="en-GB" b="1" dirty="0" smtClean="0">
                <a:solidFill>
                  <a:srgbClr val="0070C0"/>
                </a:solidFill>
              </a:rPr>
              <a:t>In some models….two heaters will be fitted. </a:t>
            </a:r>
            <a:r>
              <a:rPr lang="en-GB" dirty="0" smtClean="0"/>
              <a:t>….One at high level and one low.</a:t>
            </a:r>
          </a:p>
          <a:p>
            <a:pPr algn="just"/>
            <a:endParaRPr lang="en-GB" dirty="0"/>
          </a:p>
          <a:p>
            <a:pPr algn="just"/>
            <a:r>
              <a:rPr lang="en-GB" dirty="0" smtClean="0"/>
              <a:t>The power comes directly from the main electrical consumer unit </a:t>
            </a:r>
            <a:endParaRPr lang="en-GB" dirty="0"/>
          </a:p>
        </p:txBody>
      </p:sp>
      <p:pic>
        <p:nvPicPr>
          <p:cNvPr id="3078" name="Picture 6" descr="http://www.gasapplianceguide.co.uk/Newark%20Cylinders/Images/Direct%20copper%20cylinder%20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9552" y="4150444"/>
            <a:ext cx="1460439" cy="2288957"/>
          </a:xfrm>
          <a:prstGeom prst="rect">
            <a:avLst/>
          </a:prstGeom>
          <a:noFill/>
          <a:ln w="28575">
            <a:solidFill>
              <a:schemeClr val="tx1"/>
            </a:solidFill>
          </a:ln>
          <a:extLst>
            <a:ext uri="{909E8E84-426E-40DD-AFC4-6F175D3DCCD1}">
              <a14:hiddenFill xmlns:a14="http://schemas.microsoft.com/office/drawing/2010/main">
                <a:solidFill>
                  <a:srgbClr val="FFFFFF"/>
                </a:solidFill>
              </a14:hiddenFill>
            </a:ext>
          </a:extLst>
        </p:spPr>
      </p:pic>
      <p:pic>
        <p:nvPicPr>
          <p:cNvPr id="3080" name="Picture 8" descr="http://www.oilybits.com/images/source/IMMERSION%20HEATER%20ORING.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612636" y="4219912"/>
            <a:ext cx="2425452" cy="2247586"/>
          </a:xfrm>
          <a:prstGeom prst="rect">
            <a:avLst/>
          </a:prstGeom>
          <a:noFill/>
          <a:ln w="28575">
            <a:solidFill>
              <a:schemeClr val="tx1"/>
            </a:solidFill>
          </a:ln>
          <a:extLst>
            <a:ext uri="{909E8E84-426E-40DD-AFC4-6F175D3DCCD1}">
              <a14:hiddenFill xmlns:a14="http://schemas.microsoft.com/office/drawing/2010/main">
                <a:solidFill>
                  <a:srgbClr val="FFFFFF"/>
                </a:solidFill>
              </a14:hiddenFill>
            </a:ext>
          </a:extLst>
        </p:spPr>
      </p:pic>
      <p:pic>
        <p:nvPicPr>
          <p:cNvPr id="3082" name="Picture 10" descr="http://energistar.com/indeximages/immersion.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228184" y="3724712"/>
            <a:ext cx="2745272" cy="2745272"/>
          </a:xfrm>
          <a:prstGeom prst="rect">
            <a:avLst/>
          </a:prstGeom>
          <a:noFill/>
          <a:ln w="28575">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72226514"/>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329" y="261610"/>
            <a:ext cx="6983759" cy="56084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8934" y="0"/>
            <a:ext cx="4436917" cy="954107"/>
          </a:xfrm>
          <a:prstGeom prst="rect">
            <a:avLst/>
          </a:prstGeom>
          <a:solidFill>
            <a:schemeClr val="bg1"/>
          </a:solidFill>
        </p:spPr>
        <p:txBody>
          <a:bodyPr wrap="square" rtlCol="0">
            <a:spAutoFit/>
          </a:bodyPr>
          <a:lstStyle/>
          <a:p>
            <a:r>
              <a:rPr lang="en-GB" sz="2800" b="1" dirty="0" smtClean="0">
                <a:solidFill>
                  <a:srgbClr val="0070C0"/>
                </a:solidFill>
              </a:rPr>
              <a:t>Hot Water – Stratification</a:t>
            </a:r>
          </a:p>
          <a:p>
            <a:endParaRPr lang="en-GB" sz="2800" b="1" dirty="0">
              <a:solidFill>
                <a:srgbClr val="0070C0"/>
              </a:solidFill>
            </a:endParaRPr>
          </a:p>
        </p:txBody>
      </p:sp>
      <p:sp>
        <p:nvSpPr>
          <p:cNvPr id="4" name="Rectangle 3"/>
          <p:cNvSpPr/>
          <p:nvPr/>
        </p:nvSpPr>
        <p:spPr>
          <a:xfrm>
            <a:off x="6156176" y="1412775"/>
            <a:ext cx="2880320" cy="646331"/>
          </a:xfrm>
          <a:prstGeom prst="rect">
            <a:avLst/>
          </a:prstGeom>
        </p:spPr>
        <p:txBody>
          <a:bodyPr wrap="square">
            <a:spAutoFit/>
          </a:bodyPr>
          <a:lstStyle/>
          <a:p>
            <a:pPr marL="285750" indent="-285750">
              <a:buFont typeface="Arial" panose="020B0604020202020204" pitchFamily="34" charset="0"/>
              <a:buChar char="•"/>
            </a:pPr>
            <a:r>
              <a:rPr lang="en-GB" dirty="0"/>
              <a:t>Layering of water within the cylinder.</a:t>
            </a:r>
          </a:p>
        </p:txBody>
      </p:sp>
      <p:sp>
        <p:nvSpPr>
          <p:cNvPr id="5" name="Rectangle 4"/>
          <p:cNvSpPr/>
          <p:nvPr/>
        </p:nvSpPr>
        <p:spPr>
          <a:xfrm>
            <a:off x="5940152" y="2204864"/>
            <a:ext cx="3024336" cy="1569660"/>
          </a:xfrm>
          <a:prstGeom prst="rect">
            <a:avLst/>
          </a:prstGeom>
        </p:spPr>
        <p:txBody>
          <a:bodyPr wrap="square">
            <a:spAutoFit/>
          </a:bodyPr>
          <a:lstStyle/>
          <a:p>
            <a:pPr marL="285750" indent="-285750">
              <a:buFont typeface="Arial" panose="020B0604020202020204" pitchFamily="34" charset="0"/>
              <a:buChar char="•"/>
            </a:pPr>
            <a:r>
              <a:rPr lang="en-GB" sz="2400" b="1" dirty="0">
                <a:solidFill>
                  <a:srgbClr val="0070C0"/>
                </a:solidFill>
              </a:rPr>
              <a:t>Hotter </a:t>
            </a:r>
            <a:r>
              <a:rPr lang="en-GB" sz="2400" b="1" dirty="0" smtClean="0">
                <a:solidFill>
                  <a:srgbClr val="0070C0"/>
                </a:solidFill>
              </a:rPr>
              <a:t>(less dense) </a:t>
            </a:r>
            <a:r>
              <a:rPr lang="en-GB" sz="2400" b="1" dirty="0">
                <a:solidFill>
                  <a:srgbClr val="0070C0"/>
                </a:solidFill>
              </a:rPr>
              <a:t>water sits </a:t>
            </a:r>
            <a:r>
              <a:rPr lang="en-GB" sz="2400" b="1" dirty="0" smtClean="0">
                <a:solidFill>
                  <a:srgbClr val="0070C0"/>
                </a:solidFill>
              </a:rPr>
              <a:t>on </a:t>
            </a:r>
            <a:r>
              <a:rPr lang="en-GB" sz="2400" b="1" dirty="0">
                <a:solidFill>
                  <a:srgbClr val="0070C0"/>
                </a:solidFill>
              </a:rPr>
              <a:t>top of cooler </a:t>
            </a:r>
            <a:r>
              <a:rPr lang="en-GB" sz="2400" b="1" dirty="0" smtClean="0">
                <a:solidFill>
                  <a:srgbClr val="0070C0"/>
                </a:solidFill>
              </a:rPr>
              <a:t>(more dense) </a:t>
            </a:r>
            <a:r>
              <a:rPr lang="en-GB" sz="2400" b="1" dirty="0">
                <a:solidFill>
                  <a:srgbClr val="0070C0"/>
                </a:solidFill>
              </a:rPr>
              <a:t>water.</a:t>
            </a:r>
          </a:p>
        </p:txBody>
      </p:sp>
      <p:sp>
        <p:nvSpPr>
          <p:cNvPr id="6" name="Isosceles Triangle 5"/>
          <p:cNvSpPr/>
          <p:nvPr/>
        </p:nvSpPr>
        <p:spPr>
          <a:xfrm rot="10612792">
            <a:off x="5076056" y="2666529"/>
            <a:ext cx="216024" cy="186407"/>
          </a:xfrm>
          <a:prstGeom prst="triangl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388162702"/>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3568" y="670510"/>
            <a:ext cx="8064896" cy="604214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extBox 5"/>
          <p:cNvSpPr txBox="1"/>
          <p:nvPr/>
        </p:nvSpPr>
        <p:spPr>
          <a:xfrm>
            <a:off x="106016" y="112092"/>
            <a:ext cx="6266184" cy="954107"/>
          </a:xfrm>
          <a:prstGeom prst="rect">
            <a:avLst/>
          </a:prstGeom>
          <a:solidFill>
            <a:schemeClr val="bg1"/>
          </a:solidFill>
        </p:spPr>
        <p:txBody>
          <a:bodyPr wrap="square" rtlCol="0">
            <a:spAutoFit/>
          </a:bodyPr>
          <a:lstStyle/>
          <a:p>
            <a:r>
              <a:rPr lang="en-GB" sz="2800" b="1" dirty="0" smtClean="0">
                <a:solidFill>
                  <a:srgbClr val="0070C0"/>
                </a:solidFill>
              </a:rPr>
              <a:t>HOT WATER – IMMERSION HEATERS</a:t>
            </a:r>
          </a:p>
          <a:p>
            <a:endParaRPr lang="en-GB" sz="2800" b="1" dirty="0">
              <a:solidFill>
                <a:srgbClr val="0070C0"/>
              </a:solidFill>
            </a:endParaRPr>
          </a:p>
        </p:txBody>
      </p:sp>
      <p:sp>
        <p:nvSpPr>
          <p:cNvPr id="2" name="TextBox 1"/>
          <p:cNvSpPr txBox="1"/>
          <p:nvPr/>
        </p:nvSpPr>
        <p:spPr>
          <a:xfrm>
            <a:off x="5796136" y="4149079"/>
            <a:ext cx="1152128" cy="369332"/>
          </a:xfrm>
          <a:prstGeom prst="rect">
            <a:avLst/>
          </a:prstGeom>
          <a:solidFill>
            <a:schemeClr val="bg1"/>
          </a:solidFill>
        </p:spPr>
        <p:txBody>
          <a:bodyPr wrap="square" rtlCol="0">
            <a:spAutoFit/>
          </a:bodyPr>
          <a:lstStyle/>
          <a:p>
            <a:endParaRPr lang="en-GB" dirty="0"/>
          </a:p>
        </p:txBody>
      </p:sp>
      <p:sp>
        <p:nvSpPr>
          <p:cNvPr id="8" name="TextBox 7"/>
          <p:cNvSpPr txBox="1"/>
          <p:nvPr/>
        </p:nvSpPr>
        <p:spPr>
          <a:xfrm>
            <a:off x="4395742" y="1030290"/>
            <a:ext cx="4158462" cy="1754326"/>
          </a:xfrm>
          <a:prstGeom prst="rect">
            <a:avLst/>
          </a:prstGeom>
          <a:solidFill>
            <a:schemeClr val="bg1"/>
          </a:solidFill>
        </p:spPr>
        <p:txBody>
          <a:bodyPr wrap="square" rtlCol="0">
            <a:spAutoFit/>
          </a:bodyPr>
          <a:lstStyle/>
          <a:p>
            <a:pPr algn="just"/>
            <a:r>
              <a:rPr lang="en-GB" dirty="0" smtClean="0"/>
              <a:t>Immersion Heater Thermostats </a:t>
            </a:r>
            <a:r>
              <a:rPr lang="en-GB" b="1" dirty="0" smtClean="0">
                <a:solidFill>
                  <a:srgbClr val="0070C0"/>
                </a:solidFill>
              </a:rPr>
              <a:t>must incorporate an overheat safety cut-out so that water within the cylinder does not overheat, which would cause scolding water to be delivered through the taps.</a:t>
            </a:r>
          </a:p>
          <a:p>
            <a:pPr algn="just"/>
            <a:endParaRPr lang="en-GB" dirty="0"/>
          </a:p>
        </p:txBody>
      </p:sp>
      <p:sp>
        <p:nvSpPr>
          <p:cNvPr id="3" name="TextBox 2"/>
          <p:cNvSpPr txBox="1"/>
          <p:nvPr/>
        </p:nvSpPr>
        <p:spPr>
          <a:xfrm>
            <a:off x="1547664" y="2636912"/>
            <a:ext cx="1656184" cy="307777"/>
          </a:xfrm>
          <a:prstGeom prst="rect">
            <a:avLst/>
          </a:prstGeom>
          <a:solidFill>
            <a:schemeClr val="bg1"/>
          </a:solidFill>
        </p:spPr>
        <p:txBody>
          <a:bodyPr wrap="square" rtlCol="0">
            <a:spAutoFit/>
          </a:bodyPr>
          <a:lstStyle/>
          <a:p>
            <a:r>
              <a:rPr lang="en-GB" sz="1400" dirty="0" smtClean="0"/>
              <a:t>Cold Water Cistern</a:t>
            </a:r>
            <a:endParaRPr lang="en-GB" sz="1400" dirty="0"/>
          </a:p>
        </p:txBody>
      </p:sp>
      <p:sp>
        <p:nvSpPr>
          <p:cNvPr id="7" name="TextBox 6"/>
          <p:cNvSpPr txBox="1"/>
          <p:nvPr/>
        </p:nvSpPr>
        <p:spPr>
          <a:xfrm>
            <a:off x="1763688" y="2977417"/>
            <a:ext cx="1656184" cy="307777"/>
          </a:xfrm>
          <a:prstGeom prst="rect">
            <a:avLst/>
          </a:prstGeom>
          <a:solidFill>
            <a:schemeClr val="bg1"/>
          </a:solidFill>
        </p:spPr>
        <p:txBody>
          <a:bodyPr wrap="square" rtlCol="0">
            <a:spAutoFit/>
          </a:bodyPr>
          <a:lstStyle/>
          <a:p>
            <a:r>
              <a:rPr lang="en-GB" sz="1400" dirty="0" smtClean="0"/>
              <a:t>Cold Water Feed</a:t>
            </a:r>
            <a:endParaRPr lang="en-GB" sz="1400" dirty="0"/>
          </a:p>
        </p:txBody>
      </p:sp>
      <p:sp>
        <p:nvSpPr>
          <p:cNvPr id="11" name="TextBox 10"/>
          <p:cNvSpPr txBox="1"/>
          <p:nvPr/>
        </p:nvSpPr>
        <p:spPr>
          <a:xfrm>
            <a:off x="973618" y="5157192"/>
            <a:ext cx="2230230" cy="1477328"/>
          </a:xfrm>
          <a:prstGeom prst="rect">
            <a:avLst/>
          </a:prstGeom>
          <a:solidFill>
            <a:schemeClr val="bg1"/>
          </a:solidFill>
        </p:spPr>
        <p:txBody>
          <a:bodyPr wrap="square" rtlCol="0">
            <a:spAutoFit/>
          </a:bodyPr>
          <a:lstStyle/>
          <a:p>
            <a:r>
              <a:rPr lang="en-GB" dirty="0" smtClean="0"/>
              <a:t>The hot store vessel may be a water cylinder or a combination unit, encased or lagged</a:t>
            </a:r>
            <a:endParaRPr lang="en-GB" dirty="0"/>
          </a:p>
        </p:txBody>
      </p:sp>
      <p:sp>
        <p:nvSpPr>
          <p:cNvPr id="13" name="TextBox 12"/>
          <p:cNvSpPr txBox="1"/>
          <p:nvPr/>
        </p:nvSpPr>
        <p:spPr>
          <a:xfrm>
            <a:off x="1762134" y="4313077"/>
            <a:ext cx="1656184" cy="523220"/>
          </a:xfrm>
          <a:prstGeom prst="rect">
            <a:avLst/>
          </a:prstGeom>
          <a:solidFill>
            <a:schemeClr val="bg1"/>
          </a:solidFill>
        </p:spPr>
        <p:txBody>
          <a:bodyPr wrap="square" rtlCol="0">
            <a:spAutoFit/>
          </a:bodyPr>
          <a:lstStyle/>
          <a:p>
            <a:r>
              <a:rPr lang="en-GB" sz="1400" dirty="0" smtClean="0"/>
              <a:t>Hot water distribution</a:t>
            </a:r>
            <a:endParaRPr lang="en-GB" sz="1400" dirty="0"/>
          </a:p>
        </p:txBody>
      </p:sp>
      <p:cxnSp>
        <p:nvCxnSpPr>
          <p:cNvPr id="9" name="Straight Arrow Connector 8"/>
          <p:cNvCxnSpPr/>
          <p:nvPr/>
        </p:nvCxnSpPr>
        <p:spPr>
          <a:xfrm flipV="1">
            <a:off x="2657813" y="4434103"/>
            <a:ext cx="648072" cy="81299"/>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flipV="1">
            <a:off x="2694561" y="3209814"/>
            <a:ext cx="611324" cy="72218"/>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4932040" y="4333745"/>
            <a:ext cx="1296144" cy="461665"/>
          </a:xfrm>
          <a:prstGeom prst="rect">
            <a:avLst/>
          </a:prstGeom>
          <a:solidFill>
            <a:schemeClr val="bg1"/>
          </a:solidFill>
        </p:spPr>
        <p:txBody>
          <a:bodyPr wrap="square" rtlCol="0">
            <a:spAutoFit/>
          </a:bodyPr>
          <a:lstStyle/>
          <a:p>
            <a:r>
              <a:rPr lang="en-GB" sz="1200" dirty="0" smtClean="0"/>
              <a:t>Immersion Heater</a:t>
            </a:r>
            <a:endParaRPr lang="en-GB" sz="1200" dirty="0"/>
          </a:p>
        </p:txBody>
      </p:sp>
      <p:sp>
        <p:nvSpPr>
          <p:cNvPr id="5" name="TextBox 4"/>
          <p:cNvSpPr txBox="1"/>
          <p:nvPr/>
        </p:nvSpPr>
        <p:spPr>
          <a:xfrm>
            <a:off x="3851920" y="1196752"/>
            <a:ext cx="576064" cy="646331"/>
          </a:xfrm>
          <a:prstGeom prst="rect">
            <a:avLst/>
          </a:prstGeom>
          <a:solidFill>
            <a:schemeClr val="bg1"/>
          </a:solidFill>
        </p:spPr>
        <p:txBody>
          <a:bodyPr wrap="square" rtlCol="0">
            <a:spAutoFit/>
          </a:bodyPr>
          <a:lstStyle/>
          <a:p>
            <a:r>
              <a:rPr lang="en-GB" sz="1200" dirty="0" smtClean="0"/>
              <a:t>Open Safety Vent</a:t>
            </a:r>
            <a:endParaRPr lang="en-GB" sz="1200" dirty="0"/>
          </a:p>
        </p:txBody>
      </p:sp>
      <p:sp>
        <p:nvSpPr>
          <p:cNvPr id="10" name="TextBox 9"/>
          <p:cNvSpPr txBox="1"/>
          <p:nvPr/>
        </p:nvSpPr>
        <p:spPr>
          <a:xfrm>
            <a:off x="467544" y="1030290"/>
            <a:ext cx="2016224" cy="646331"/>
          </a:xfrm>
          <a:prstGeom prst="rect">
            <a:avLst/>
          </a:prstGeom>
          <a:solidFill>
            <a:schemeClr val="bg1"/>
          </a:solidFill>
          <a:ln w="19050">
            <a:solidFill>
              <a:schemeClr val="tx1"/>
            </a:solidFill>
          </a:ln>
        </p:spPr>
        <p:txBody>
          <a:bodyPr wrap="square" rtlCol="0">
            <a:spAutoFit/>
          </a:bodyPr>
          <a:lstStyle/>
          <a:p>
            <a:r>
              <a:rPr lang="en-GB" dirty="0" smtClean="0"/>
              <a:t>Vented immersion heater systems</a:t>
            </a:r>
            <a:endParaRPr lang="en-GB" dirty="0"/>
          </a:p>
        </p:txBody>
      </p:sp>
      <p:cxnSp>
        <p:nvCxnSpPr>
          <p:cNvPr id="14" name="Straight Connector 13"/>
          <p:cNvCxnSpPr/>
          <p:nvPr/>
        </p:nvCxnSpPr>
        <p:spPr>
          <a:xfrm flipH="1">
            <a:off x="1762134" y="2348880"/>
            <a:ext cx="649626" cy="0"/>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4788024" y="5030662"/>
            <a:ext cx="1368152" cy="646331"/>
          </a:xfrm>
          <a:prstGeom prst="rect">
            <a:avLst/>
          </a:prstGeom>
          <a:solidFill>
            <a:schemeClr val="bg1"/>
          </a:solidFill>
        </p:spPr>
        <p:txBody>
          <a:bodyPr wrap="square" rtlCol="0">
            <a:spAutoFit/>
          </a:bodyPr>
          <a:lstStyle/>
          <a:p>
            <a:r>
              <a:rPr lang="en-GB" sz="1200" dirty="0" smtClean="0"/>
              <a:t>Hot Water </a:t>
            </a:r>
          </a:p>
          <a:p>
            <a:r>
              <a:rPr lang="en-GB" sz="1200" dirty="0" smtClean="0"/>
              <a:t>Storage</a:t>
            </a:r>
          </a:p>
          <a:p>
            <a:r>
              <a:rPr lang="en-GB" sz="1200" dirty="0" smtClean="0"/>
              <a:t>Vessel</a:t>
            </a:r>
            <a:endParaRPr lang="en-GB" sz="1200" dirty="0"/>
          </a:p>
        </p:txBody>
      </p:sp>
    </p:spTree>
    <p:extLst>
      <p:ext uri="{BB962C8B-B14F-4D97-AF65-F5344CB8AC3E}">
        <p14:creationId xmlns:p14="http://schemas.microsoft.com/office/powerpoint/2010/main" val="3224539254"/>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660" y="-27384"/>
            <a:ext cx="9152660" cy="6886097"/>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
        <p:nvSpPr>
          <p:cNvPr id="2" name="TextBox 1"/>
          <p:cNvSpPr txBox="1"/>
          <p:nvPr/>
        </p:nvSpPr>
        <p:spPr>
          <a:xfrm>
            <a:off x="71500" y="67511"/>
            <a:ext cx="7489340" cy="584775"/>
          </a:xfrm>
          <a:prstGeom prst="rect">
            <a:avLst/>
          </a:prstGeom>
          <a:solidFill>
            <a:schemeClr val="bg1"/>
          </a:solidFill>
        </p:spPr>
        <p:txBody>
          <a:bodyPr wrap="square" rtlCol="0">
            <a:spAutoFit/>
          </a:bodyPr>
          <a:lstStyle/>
          <a:p>
            <a:r>
              <a:rPr lang="en-GB" sz="3200" b="1" dirty="0" smtClean="0">
                <a:solidFill>
                  <a:srgbClr val="0070C0"/>
                </a:solidFill>
              </a:rPr>
              <a:t>CYLINDER INSULATION AND VENTILATION</a:t>
            </a:r>
            <a:endParaRPr lang="en-GB" sz="3200" b="1" dirty="0">
              <a:solidFill>
                <a:srgbClr val="0070C0"/>
              </a:solidFill>
            </a:endParaRPr>
          </a:p>
        </p:txBody>
      </p:sp>
      <p:sp>
        <p:nvSpPr>
          <p:cNvPr id="3" name="TextBox 2"/>
          <p:cNvSpPr txBox="1"/>
          <p:nvPr/>
        </p:nvSpPr>
        <p:spPr>
          <a:xfrm>
            <a:off x="323528" y="5229200"/>
            <a:ext cx="3888432" cy="707886"/>
          </a:xfrm>
          <a:prstGeom prst="rect">
            <a:avLst/>
          </a:prstGeom>
          <a:solidFill>
            <a:schemeClr val="bg1"/>
          </a:solidFill>
        </p:spPr>
        <p:txBody>
          <a:bodyPr wrap="square" rtlCol="0">
            <a:spAutoFit/>
          </a:bodyPr>
          <a:lstStyle/>
          <a:p>
            <a:r>
              <a:rPr lang="en-GB" sz="2000" b="1" dirty="0" smtClean="0"/>
              <a:t>CYLINDER INSULATION JACKET FOR UNINSULATED CYLINDER</a:t>
            </a:r>
            <a:endParaRPr lang="en-GB" sz="2000" b="1" dirty="0"/>
          </a:p>
        </p:txBody>
      </p:sp>
      <p:sp>
        <p:nvSpPr>
          <p:cNvPr id="4" name="TextBox 3"/>
          <p:cNvSpPr txBox="1"/>
          <p:nvPr/>
        </p:nvSpPr>
        <p:spPr>
          <a:xfrm>
            <a:off x="5004048" y="5733256"/>
            <a:ext cx="3744416" cy="707886"/>
          </a:xfrm>
          <a:prstGeom prst="rect">
            <a:avLst/>
          </a:prstGeom>
          <a:solidFill>
            <a:schemeClr val="bg1"/>
          </a:solidFill>
        </p:spPr>
        <p:txBody>
          <a:bodyPr wrap="square" rtlCol="0">
            <a:spAutoFit/>
          </a:bodyPr>
          <a:lstStyle/>
          <a:p>
            <a:pPr algn="just"/>
            <a:r>
              <a:rPr lang="en-GB" sz="2000" b="1" dirty="0" smtClean="0"/>
              <a:t>Immersion heater left exposed to prevent overheating of contacts</a:t>
            </a:r>
            <a:endParaRPr lang="en-GB" sz="2000" b="1" dirty="0"/>
          </a:p>
        </p:txBody>
      </p:sp>
      <p:sp>
        <p:nvSpPr>
          <p:cNvPr id="5" name="TextBox 4"/>
          <p:cNvSpPr txBox="1"/>
          <p:nvPr/>
        </p:nvSpPr>
        <p:spPr>
          <a:xfrm>
            <a:off x="71500" y="643755"/>
            <a:ext cx="8748972" cy="1015663"/>
          </a:xfrm>
          <a:prstGeom prst="rect">
            <a:avLst/>
          </a:prstGeom>
          <a:solidFill>
            <a:schemeClr val="bg1"/>
          </a:solidFill>
        </p:spPr>
        <p:txBody>
          <a:bodyPr wrap="square" rtlCol="0">
            <a:spAutoFit/>
          </a:bodyPr>
          <a:lstStyle/>
          <a:p>
            <a:pPr marL="285750" indent="-285750">
              <a:buFont typeface="Arial" panose="020B0604020202020204" pitchFamily="34" charset="0"/>
              <a:buChar char="•"/>
            </a:pPr>
            <a:r>
              <a:rPr lang="en-GB" sz="2000" dirty="0" smtClean="0"/>
              <a:t>Cylinders can be ‘pre-lagged’ in the manufacturing process with expanded foam</a:t>
            </a:r>
          </a:p>
          <a:p>
            <a:pPr marL="285750" indent="-285750">
              <a:buFont typeface="Arial" panose="020B0604020202020204" pitchFamily="34" charset="0"/>
              <a:buChar char="•"/>
            </a:pPr>
            <a:r>
              <a:rPr lang="en-GB" sz="2000" dirty="0" smtClean="0"/>
              <a:t>Lagging jackets are the alternative, which are strapped to the tank with bands</a:t>
            </a:r>
          </a:p>
          <a:p>
            <a:pPr marL="285750" indent="-285750">
              <a:buFont typeface="Arial" panose="020B0604020202020204" pitchFamily="34" charset="0"/>
              <a:buChar char="•"/>
            </a:pPr>
            <a:endParaRPr lang="en-GB" sz="2000" dirty="0"/>
          </a:p>
        </p:txBody>
      </p:sp>
      <p:sp>
        <p:nvSpPr>
          <p:cNvPr id="6" name="TextBox 5"/>
          <p:cNvSpPr txBox="1"/>
          <p:nvPr/>
        </p:nvSpPr>
        <p:spPr>
          <a:xfrm>
            <a:off x="409462" y="6070067"/>
            <a:ext cx="3226434" cy="523220"/>
          </a:xfrm>
          <a:prstGeom prst="rect">
            <a:avLst/>
          </a:prstGeom>
          <a:noFill/>
        </p:spPr>
        <p:txBody>
          <a:bodyPr wrap="square" rtlCol="0">
            <a:spAutoFit/>
          </a:bodyPr>
          <a:lstStyle/>
          <a:p>
            <a:r>
              <a:rPr lang="en-GB" sz="2800" b="1" dirty="0" smtClean="0">
                <a:solidFill>
                  <a:srgbClr val="0070C0"/>
                </a:solidFill>
              </a:rPr>
              <a:t>ECONOMICAL ??</a:t>
            </a:r>
            <a:endParaRPr lang="en-US" sz="2800" b="1" dirty="0">
              <a:solidFill>
                <a:srgbClr val="0070C0"/>
              </a:solidFill>
            </a:endParaRPr>
          </a:p>
        </p:txBody>
      </p:sp>
      <p:sp>
        <p:nvSpPr>
          <p:cNvPr id="7" name="TextBox 6"/>
          <p:cNvSpPr txBox="1"/>
          <p:nvPr/>
        </p:nvSpPr>
        <p:spPr>
          <a:xfrm rot="396137">
            <a:off x="2539671" y="4467115"/>
            <a:ext cx="532295" cy="180381"/>
          </a:xfrm>
          <a:prstGeom prst="rect">
            <a:avLst/>
          </a:prstGeom>
          <a:solidFill>
            <a:schemeClr val="bg1"/>
          </a:solidFill>
        </p:spPr>
        <p:txBody>
          <a:bodyPr wrap="square" rtlCol="0">
            <a:spAutoFit/>
          </a:bodyPr>
          <a:lstStyle/>
          <a:p>
            <a:endParaRPr lang="en-US" sz="800" dirty="0"/>
          </a:p>
        </p:txBody>
      </p:sp>
    </p:spTree>
    <p:extLst>
      <p:ext uri="{BB962C8B-B14F-4D97-AF65-F5344CB8AC3E}">
        <p14:creationId xmlns:p14="http://schemas.microsoft.com/office/powerpoint/2010/main" val="5965604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33264" y="116632"/>
            <a:ext cx="8280920" cy="584775"/>
          </a:xfrm>
          <a:prstGeom prst="rect">
            <a:avLst/>
          </a:prstGeom>
          <a:noFill/>
        </p:spPr>
        <p:txBody>
          <a:bodyPr wrap="square" rtlCol="0">
            <a:spAutoFit/>
          </a:bodyPr>
          <a:lstStyle/>
          <a:p>
            <a:r>
              <a:rPr lang="en-GB" sz="3200" b="1" dirty="0" smtClean="0">
                <a:solidFill>
                  <a:srgbClr val="0070C0"/>
                </a:solidFill>
              </a:rPr>
              <a:t>Electric Water Heating</a:t>
            </a:r>
            <a:endParaRPr lang="en-GB" sz="3200" b="1" dirty="0">
              <a:solidFill>
                <a:srgbClr val="0070C0"/>
              </a:solidFill>
            </a:endParaRPr>
          </a:p>
        </p:txBody>
      </p:sp>
      <p:sp>
        <p:nvSpPr>
          <p:cNvPr id="3" name="TextBox 2"/>
          <p:cNvSpPr txBox="1"/>
          <p:nvPr/>
        </p:nvSpPr>
        <p:spPr>
          <a:xfrm>
            <a:off x="251520" y="684430"/>
            <a:ext cx="8568952" cy="4985980"/>
          </a:xfrm>
          <a:prstGeom prst="rect">
            <a:avLst/>
          </a:prstGeom>
          <a:noFill/>
        </p:spPr>
        <p:txBody>
          <a:bodyPr wrap="square" rtlCol="0">
            <a:spAutoFit/>
          </a:bodyPr>
          <a:lstStyle/>
          <a:p>
            <a:r>
              <a:rPr lang="en-GB" sz="2000" dirty="0" smtClean="0"/>
              <a:t>Cost of heating water using electricity is expensive and rising, so conservation of the heat produced by this system becomes even more important. </a:t>
            </a:r>
          </a:p>
          <a:p>
            <a:endParaRPr lang="en-GB" dirty="0"/>
          </a:p>
          <a:p>
            <a:r>
              <a:rPr lang="en-GB" sz="2400" b="1" dirty="0" smtClean="0">
                <a:solidFill>
                  <a:srgbClr val="0070C0"/>
                </a:solidFill>
              </a:rPr>
              <a:t>What can we do to conserve this heat?</a:t>
            </a:r>
          </a:p>
          <a:p>
            <a:endParaRPr lang="en-GB" b="1" dirty="0">
              <a:solidFill>
                <a:srgbClr val="0070C0"/>
              </a:solidFill>
            </a:endParaRPr>
          </a:p>
          <a:p>
            <a:endParaRPr lang="en-GB" b="1" dirty="0" smtClean="0">
              <a:solidFill>
                <a:srgbClr val="0070C0"/>
              </a:solidFill>
            </a:endParaRPr>
          </a:p>
          <a:p>
            <a:r>
              <a:rPr lang="en-GB" sz="2000" dirty="0" smtClean="0"/>
              <a:t>We must observe the following points.</a:t>
            </a:r>
          </a:p>
          <a:p>
            <a:endParaRPr lang="en-GB" sz="2000" dirty="0"/>
          </a:p>
          <a:p>
            <a:pPr marL="285750" indent="-285750">
              <a:buFont typeface="Arial" panose="020B0604020202020204" pitchFamily="34" charset="0"/>
              <a:buChar char="•"/>
            </a:pPr>
            <a:r>
              <a:rPr lang="en-GB" sz="2000" dirty="0" smtClean="0"/>
              <a:t>Insulation of the hot water storage vessel to a minimum of 50mm , but preferably 75mm, of good insulation.</a:t>
            </a:r>
          </a:p>
          <a:p>
            <a:pPr marL="285750" indent="-285750">
              <a:buFont typeface="Arial" panose="020B0604020202020204" pitchFamily="34" charset="0"/>
              <a:buChar char="•"/>
            </a:pPr>
            <a:endParaRPr lang="en-GB" sz="2000" dirty="0"/>
          </a:p>
          <a:p>
            <a:pPr marL="285750" indent="-285750">
              <a:buFont typeface="Arial" panose="020B0604020202020204" pitchFamily="34" charset="0"/>
              <a:buChar char="•"/>
            </a:pPr>
            <a:r>
              <a:rPr lang="en-GB" sz="2000" dirty="0" smtClean="0"/>
              <a:t>The length of draw off points from the storage vessel must be reduced to a minimum.</a:t>
            </a:r>
          </a:p>
          <a:p>
            <a:pPr marL="285750" indent="-285750">
              <a:buFont typeface="Arial" panose="020B0604020202020204" pitchFamily="34" charset="0"/>
              <a:buChar char="•"/>
            </a:pPr>
            <a:endParaRPr lang="en-GB" sz="2000" dirty="0"/>
          </a:p>
          <a:p>
            <a:pPr marL="285750" indent="-285750">
              <a:buFont typeface="Arial" panose="020B0604020202020204" pitchFamily="34" charset="0"/>
              <a:buChar char="•"/>
            </a:pPr>
            <a:r>
              <a:rPr lang="en-GB" sz="2000" dirty="0" smtClean="0"/>
              <a:t>Thermostatically control the </a:t>
            </a:r>
            <a:r>
              <a:rPr lang="en-GB" sz="2000" b="1" dirty="0" smtClean="0">
                <a:solidFill>
                  <a:srgbClr val="0070C0"/>
                </a:solidFill>
              </a:rPr>
              <a:t>temperature of the water to 60 degree C…..this is perfectly adequate for hot water supply.</a:t>
            </a:r>
            <a:endParaRPr lang="en-GB" sz="2000" b="1" dirty="0">
              <a:solidFill>
                <a:srgbClr val="0070C0"/>
              </a:solidFill>
            </a:endParaRPr>
          </a:p>
        </p:txBody>
      </p:sp>
    </p:spTree>
    <p:extLst>
      <p:ext uri="{BB962C8B-B14F-4D97-AF65-F5344CB8AC3E}">
        <p14:creationId xmlns:p14="http://schemas.microsoft.com/office/powerpoint/2010/main" val="24113571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 calcmode="lin" valueType="num">
                                      <p:cBhvr additive="base">
                                        <p:cTn id="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7" end="7"/>
                                            </p:txEl>
                                          </p:spTgt>
                                        </p:tgtEl>
                                        <p:attrNameLst>
                                          <p:attrName>style.visibility</p:attrName>
                                        </p:attrNameLst>
                                      </p:cBhvr>
                                      <p:to>
                                        <p:strVal val="visible"/>
                                      </p:to>
                                    </p:set>
                                    <p:anim calcmode="lin" valueType="num">
                                      <p:cBhvr additive="base">
                                        <p:cTn id="13"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9" end="9"/>
                                            </p:txEl>
                                          </p:spTgt>
                                        </p:tgtEl>
                                        <p:attrNameLst>
                                          <p:attrName>style.visibility</p:attrName>
                                        </p:attrNameLst>
                                      </p:cBhvr>
                                      <p:to>
                                        <p:strVal val="visible"/>
                                      </p:to>
                                    </p:set>
                                    <p:anim calcmode="lin" valueType="num">
                                      <p:cBhvr additive="base">
                                        <p:cTn id="19"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11" end="11"/>
                                            </p:txEl>
                                          </p:spTgt>
                                        </p:tgtEl>
                                        <p:attrNameLst>
                                          <p:attrName>style.visibility</p:attrName>
                                        </p:attrNameLst>
                                      </p:cBhvr>
                                      <p:to>
                                        <p:strVal val="visible"/>
                                      </p:to>
                                    </p:set>
                                    <p:anim calcmode="lin" valueType="num">
                                      <p:cBhvr additive="base">
                                        <p:cTn id="25" dur="500" fill="hold"/>
                                        <p:tgtEl>
                                          <p:spTgt spid="3">
                                            <p:txEl>
                                              <p:pRg st="11" end="1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11" end="1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835696" y="2564904"/>
            <a:ext cx="6120680" cy="646331"/>
          </a:xfrm>
          <a:prstGeom prst="rect">
            <a:avLst/>
          </a:prstGeom>
          <a:noFill/>
        </p:spPr>
        <p:txBody>
          <a:bodyPr wrap="square" rtlCol="0">
            <a:spAutoFit/>
          </a:bodyPr>
          <a:lstStyle/>
          <a:p>
            <a:pPr algn="ctr"/>
            <a:r>
              <a:rPr lang="en-GB" sz="3600" dirty="0" smtClean="0"/>
              <a:t>ASSIGNMENT 1</a:t>
            </a:r>
            <a:endParaRPr lang="en-GB" sz="3600" dirty="0"/>
          </a:p>
        </p:txBody>
      </p:sp>
    </p:spTree>
    <p:extLst>
      <p:ext uri="{BB962C8B-B14F-4D97-AF65-F5344CB8AC3E}">
        <p14:creationId xmlns:p14="http://schemas.microsoft.com/office/powerpoint/2010/main" val="2302424034"/>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259632" y="2420888"/>
            <a:ext cx="6768752" cy="707886"/>
          </a:xfrm>
          <a:prstGeom prst="rect">
            <a:avLst/>
          </a:prstGeom>
          <a:noFill/>
        </p:spPr>
        <p:txBody>
          <a:bodyPr wrap="square" rtlCol="0">
            <a:spAutoFit/>
          </a:bodyPr>
          <a:lstStyle/>
          <a:p>
            <a:pPr algn="ctr"/>
            <a:r>
              <a:rPr lang="en-GB" sz="4000" b="1" dirty="0" smtClean="0">
                <a:solidFill>
                  <a:srgbClr val="0070C0"/>
                </a:solidFill>
              </a:rPr>
              <a:t>HOT WATER SYSTEMS</a:t>
            </a:r>
            <a:endParaRPr lang="en-GB" sz="4000" b="1" dirty="0">
              <a:solidFill>
                <a:srgbClr val="0070C0"/>
              </a:solidFill>
            </a:endParaRPr>
          </a:p>
        </p:txBody>
      </p:sp>
    </p:spTree>
    <p:extLst>
      <p:ext uri="{BB962C8B-B14F-4D97-AF65-F5344CB8AC3E}">
        <p14:creationId xmlns:p14="http://schemas.microsoft.com/office/powerpoint/2010/main" val="991113396"/>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23527" y="1859645"/>
            <a:ext cx="8343831" cy="5324535"/>
          </a:xfrm>
          <a:prstGeom prst="rect">
            <a:avLst/>
          </a:prstGeom>
          <a:noFill/>
        </p:spPr>
        <p:txBody>
          <a:bodyPr wrap="square" rtlCol="0">
            <a:spAutoFit/>
          </a:bodyPr>
          <a:lstStyle/>
          <a:p>
            <a:pPr marL="285750" indent="-285750" algn="just">
              <a:buFont typeface="Arial" panose="020B0604020202020204" pitchFamily="34" charset="0"/>
              <a:buChar char="•"/>
            </a:pPr>
            <a:r>
              <a:rPr lang="en-GB" sz="2000" dirty="0" smtClean="0"/>
              <a:t>Is one in which the </a:t>
            </a:r>
            <a:r>
              <a:rPr lang="en-GB" sz="2000" b="1" dirty="0" smtClean="0">
                <a:solidFill>
                  <a:srgbClr val="0070C0"/>
                </a:solidFill>
              </a:rPr>
              <a:t>water is heated and stored centrally</a:t>
            </a:r>
            <a:r>
              <a:rPr lang="en-GB" sz="2000" dirty="0" smtClean="0"/>
              <a:t> within the building, supplying a system of pipework to the various draw-off points. The water is fed to the boiler by </a:t>
            </a:r>
            <a:r>
              <a:rPr lang="en-GB" sz="2000" b="1" dirty="0" smtClean="0">
                <a:solidFill>
                  <a:srgbClr val="0070C0"/>
                </a:solidFill>
              </a:rPr>
              <a:t>‘primary flows’ </a:t>
            </a:r>
            <a:r>
              <a:rPr lang="en-GB" sz="2000" dirty="0" smtClean="0"/>
              <a:t>and </a:t>
            </a:r>
            <a:r>
              <a:rPr lang="en-GB" sz="2000" b="1" dirty="0" smtClean="0">
                <a:solidFill>
                  <a:srgbClr val="0070C0"/>
                </a:solidFill>
              </a:rPr>
              <a:t>‘return’ pipes</a:t>
            </a:r>
            <a:r>
              <a:rPr lang="en-GB" sz="2000" dirty="0" smtClean="0"/>
              <a:t>, with circulation either by </a:t>
            </a:r>
            <a:r>
              <a:rPr lang="en-GB" sz="2000" b="1" dirty="0" smtClean="0">
                <a:solidFill>
                  <a:srgbClr val="0070C0"/>
                </a:solidFill>
              </a:rPr>
              <a:t>convection current or by pump</a:t>
            </a:r>
            <a:r>
              <a:rPr lang="en-GB" sz="2000" dirty="0" smtClean="0"/>
              <a:t>.</a:t>
            </a:r>
          </a:p>
          <a:p>
            <a:pPr marL="285750" indent="-285750">
              <a:buFont typeface="Arial" panose="020B0604020202020204" pitchFamily="34" charset="0"/>
              <a:buChar char="•"/>
            </a:pPr>
            <a:endParaRPr lang="en-GB" sz="2000" dirty="0" smtClean="0"/>
          </a:p>
          <a:p>
            <a:pPr marL="285750" indent="-285750" algn="just">
              <a:buFont typeface="Arial" panose="020B0604020202020204" pitchFamily="34" charset="0"/>
              <a:buChar char="•"/>
            </a:pPr>
            <a:r>
              <a:rPr lang="en-GB" sz="2000" b="1" dirty="0" smtClean="0">
                <a:solidFill>
                  <a:srgbClr val="0070C0"/>
                </a:solidFill>
              </a:rPr>
              <a:t>As the water expands on heating, it is drawn off from the top of the storage vessel. </a:t>
            </a:r>
            <a:r>
              <a:rPr lang="en-GB" sz="2000" dirty="0" smtClean="0"/>
              <a:t>The cold feed is supplied low down in the vessel, preventing the  unnecessary cooling of previously </a:t>
            </a:r>
            <a:r>
              <a:rPr lang="en-GB" sz="2000" dirty="0"/>
              <a:t>heated </a:t>
            </a:r>
            <a:r>
              <a:rPr lang="en-GB" sz="2000" dirty="0" smtClean="0"/>
              <a:t>water.</a:t>
            </a:r>
          </a:p>
          <a:p>
            <a:pPr marL="285750" indent="-285750">
              <a:buFont typeface="Arial" panose="020B0604020202020204" pitchFamily="34" charset="0"/>
              <a:buChar char="•"/>
            </a:pPr>
            <a:endParaRPr lang="en-GB" sz="2000" dirty="0" smtClean="0"/>
          </a:p>
          <a:p>
            <a:pPr marL="285750" indent="-285750" algn="just">
              <a:buFont typeface="Arial" panose="020B0604020202020204" pitchFamily="34" charset="0"/>
              <a:buChar char="•"/>
            </a:pPr>
            <a:r>
              <a:rPr lang="en-GB" sz="2000" dirty="0" smtClean="0"/>
              <a:t>At the highest point in the vessel, </a:t>
            </a:r>
            <a:r>
              <a:rPr lang="en-GB" sz="2000" b="1" dirty="0" smtClean="0">
                <a:solidFill>
                  <a:srgbClr val="0070C0"/>
                </a:solidFill>
              </a:rPr>
              <a:t>a vent pipe is run up to terminate in the feed storage cistern.</a:t>
            </a:r>
            <a:r>
              <a:rPr lang="en-GB" sz="2000" dirty="0" smtClean="0"/>
              <a:t> This pipe allows </a:t>
            </a:r>
            <a:r>
              <a:rPr lang="en-GB" sz="2000" b="1" dirty="0" smtClean="0">
                <a:solidFill>
                  <a:srgbClr val="0070C0"/>
                </a:solidFill>
              </a:rPr>
              <a:t>air and excess pressure </a:t>
            </a:r>
            <a:r>
              <a:rPr lang="en-GB" sz="2000" dirty="0" smtClean="0"/>
              <a:t>to escape from the system and </a:t>
            </a:r>
            <a:r>
              <a:rPr lang="en-GB" sz="2000" b="1" dirty="0" smtClean="0">
                <a:solidFill>
                  <a:srgbClr val="0070C0"/>
                </a:solidFill>
              </a:rPr>
              <a:t>also allows air in if the system is to be drained down</a:t>
            </a:r>
            <a:r>
              <a:rPr lang="en-GB" sz="2000" dirty="0" smtClean="0"/>
              <a:t>. </a:t>
            </a:r>
          </a:p>
          <a:p>
            <a:pPr marL="285750" indent="-285750" algn="just">
              <a:buFont typeface="Arial" panose="020B0604020202020204" pitchFamily="34" charset="0"/>
              <a:buChar char="•"/>
            </a:pPr>
            <a:endParaRPr lang="en-GB" sz="2000" dirty="0" smtClean="0"/>
          </a:p>
          <a:p>
            <a:pPr marL="285750" indent="-285750" algn="just">
              <a:buFont typeface="Arial" panose="020B0604020202020204" pitchFamily="34" charset="0"/>
              <a:buChar char="•"/>
            </a:pPr>
            <a:r>
              <a:rPr lang="en-GB" sz="2000" dirty="0" smtClean="0"/>
              <a:t>The temperature of the stored water should not exceed 60 degrees C. Anything above this is uncomfortable and dangerous.</a:t>
            </a:r>
          </a:p>
          <a:p>
            <a:pPr algn="just"/>
            <a:endParaRPr lang="en-GB" sz="2000" dirty="0"/>
          </a:p>
          <a:p>
            <a:pPr algn="just"/>
            <a:r>
              <a:rPr lang="en-GB" sz="2000" dirty="0" smtClean="0"/>
              <a:t>        </a:t>
            </a:r>
            <a:endParaRPr lang="en-GB" sz="2000" dirty="0"/>
          </a:p>
        </p:txBody>
      </p:sp>
      <p:sp>
        <p:nvSpPr>
          <p:cNvPr id="2" name="Rectangle 1"/>
          <p:cNvSpPr/>
          <p:nvPr/>
        </p:nvSpPr>
        <p:spPr>
          <a:xfrm>
            <a:off x="464485" y="1196752"/>
            <a:ext cx="4727641" cy="646331"/>
          </a:xfrm>
          <a:prstGeom prst="rect">
            <a:avLst/>
          </a:prstGeom>
        </p:spPr>
        <p:txBody>
          <a:bodyPr wrap="none">
            <a:spAutoFit/>
          </a:bodyPr>
          <a:lstStyle/>
          <a:p>
            <a:pPr marL="457200" indent="-457200" algn="just">
              <a:buAutoNum type="arabicPeriod"/>
            </a:pPr>
            <a:r>
              <a:rPr lang="en-GB" sz="3600" b="1" dirty="0">
                <a:solidFill>
                  <a:srgbClr val="0070C0"/>
                </a:solidFill>
              </a:rPr>
              <a:t>A Centralised system </a:t>
            </a:r>
          </a:p>
        </p:txBody>
      </p:sp>
      <p:sp>
        <p:nvSpPr>
          <p:cNvPr id="4" name="Rectangle 3"/>
          <p:cNvSpPr/>
          <p:nvPr/>
        </p:nvSpPr>
        <p:spPr>
          <a:xfrm>
            <a:off x="539552" y="188640"/>
            <a:ext cx="3131563" cy="523220"/>
          </a:xfrm>
          <a:prstGeom prst="rect">
            <a:avLst/>
          </a:prstGeom>
        </p:spPr>
        <p:txBody>
          <a:bodyPr wrap="none">
            <a:spAutoFit/>
          </a:bodyPr>
          <a:lstStyle/>
          <a:p>
            <a:pP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sz="2800" b="1" u="sng" dirty="0">
                <a:solidFill>
                  <a:schemeClr val="accent1"/>
                </a:solidFill>
              </a:rPr>
              <a:t>HOT WATER SUPPLY</a:t>
            </a:r>
          </a:p>
        </p:txBody>
      </p:sp>
      <p:sp>
        <p:nvSpPr>
          <p:cNvPr id="5" name="TextBox 4"/>
          <p:cNvSpPr txBox="1"/>
          <p:nvPr/>
        </p:nvSpPr>
        <p:spPr>
          <a:xfrm>
            <a:off x="524598" y="702538"/>
            <a:ext cx="7776864" cy="523220"/>
          </a:xfrm>
          <a:prstGeom prst="rect">
            <a:avLst/>
          </a:prstGeom>
          <a:noFill/>
        </p:spPr>
        <p:txBody>
          <a:bodyPr wrap="square" rtlCol="0">
            <a:spAutoFit/>
          </a:bodyPr>
          <a:lstStyle/>
          <a:p>
            <a:r>
              <a:rPr lang="en-GB" sz="2800" b="1" dirty="0" smtClean="0">
                <a:solidFill>
                  <a:srgbClr val="0070C0"/>
                </a:solidFill>
              </a:rPr>
              <a:t>Two types : ‘Centralised’ and ‘localised’</a:t>
            </a:r>
            <a:endParaRPr lang="en-GB" sz="2800" b="1" dirty="0">
              <a:solidFill>
                <a:srgbClr val="0070C0"/>
              </a:solidFill>
            </a:endParaRPr>
          </a:p>
        </p:txBody>
      </p:sp>
    </p:spTree>
    <p:extLst>
      <p:ext uri="{BB962C8B-B14F-4D97-AF65-F5344CB8AC3E}">
        <p14:creationId xmlns:p14="http://schemas.microsoft.com/office/powerpoint/2010/main" val="2039798132"/>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00084" y="541089"/>
            <a:ext cx="8343831" cy="1200329"/>
          </a:xfrm>
          <a:prstGeom prst="rect">
            <a:avLst/>
          </a:prstGeom>
          <a:noFill/>
        </p:spPr>
        <p:txBody>
          <a:bodyPr wrap="square" rtlCol="0">
            <a:spAutoFit/>
          </a:bodyPr>
          <a:lstStyle/>
          <a:p>
            <a:pPr algn="just"/>
            <a:r>
              <a:rPr lang="en-GB" sz="3600" b="1" dirty="0" smtClean="0">
                <a:solidFill>
                  <a:srgbClr val="0070C0"/>
                </a:solidFill>
              </a:rPr>
              <a:t>2. A localised system …</a:t>
            </a:r>
          </a:p>
          <a:p>
            <a:pPr algn="just"/>
            <a:endParaRPr lang="en-GB" sz="3600" b="1" dirty="0">
              <a:solidFill>
                <a:srgbClr val="0070C0"/>
              </a:solidFill>
            </a:endParaRPr>
          </a:p>
        </p:txBody>
      </p:sp>
      <p:sp>
        <p:nvSpPr>
          <p:cNvPr id="3" name="Rectangle 2"/>
          <p:cNvSpPr/>
          <p:nvPr/>
        </p:nvSpPr>
        <p:spPr>
          <a:xfrm>
            <a:off x="683567" y="1345255"/>
            <a:ext cx="8060347" cy="4093428"/>
          </a:xfrm>
          <a:prstGeom prst="rect">
            <a:avLst/>
          </a:prstGeom>
        </p:spPr>
        <p:txBody>
          <a:bodyPr wrap="square">
            <a:spAutoFit/>
          </a:bodyPr>
          <a:lstStyle/>
          <a:p>
            <a:pPr marL="342900" indent="-342900" algn="just">
              <a:buFont typeface="Arial" panose="020B0604020202020204" pitchFamily="34" charset="0"/>
              <a:buChar char="•"/>
            </a:pPr>
            <a:r>
              <a:rPr lang="en-GB" sz="2000" dirty="0" smtClean="0"/>
              <a:t>Is a system  </a:t>
            </a:r>
            <a:r>
              <a:rPr lang="en-GB" sz="2000" dirty="0"/>
              <a:t>in which the water is </a:t>
            </a:r>
            <a:r>
              <a:rPr lang="en-GB" sz="2000" b="1" dirty="0">
                <a:solidFill>
                  <a:srgbClr val="0070C0"/>
                </a:solidFill>
              </a:rPr>
              <a:t>heated locally to </a:t>
            </a:r>
            <a:r>
              <a:rPr lang="en-GB" sz="2000" b="1" dirty="0" smtClean="0">
                <a:solidFill>
                  <a:srgbClr val="0070C0"/>
                </a:solidFill>
              </a:rPr>
              <a:t>specific needs…</a:t>
            </a:r>
          </a:p>
          <a:p>
            <a:pPr algn="just"/>
            <a:endParaRPr lang="en-GB" sz="2000" dirty="0"/>
          </a:p>
          <a:p>
            <a:pPr marL="342900" indent="-342900" algn="just">
              <a:buFont typeface="Arial" panose="020B0604020202020204" pitchFamily="34" charset="0"/>
              <a:buChar char="•"/>
            </a:pPr>
            <a:r>
              <a:rPr lang="en-GB" sz="2000" dirty="0"/>
              <a:t>f</a:t>
            </a:r>
            <a:r>
              <a:rPr lang="en-GB" sz="2000" dirty="0" smtClean="0"/>
              <a:t>or example </a:t>
            </a:r>
            <a:r>
              <a:rPr lang="en-GB" sz="2000" dirty="0"/>
              <a:t>at a single point heater located above a sink. </a:t>
            </a:r>
            <a:r>
              <a:rPr lang="en-GB" sz="2000" dirty="0" smtClean="0"/>
              <a:t>The </a:t>
            </a:r>
            <a:r>
              <a:rPr lang="en-GB" sz="2000" dirty="0"/>
              <a:t>water may be </a:t>
            </a:r>
            <a:r>
              <a:rPr lang="en-GB" sz="2000" dirty="0" smtClean="0"/>
              <a:t>heated in </a:t>
            </a:r>
            <a:r>
              <a:rPr lang="en-GB" sz="2000" dirty="0"/>
              <a:t>the vessel itself, or heated in a boiler and circulated to </a:t>
            </a:r>
            <a:r>
              <a:rPr lang="en-GB" sz="2000" dirty="0" smtClean="0"/>
              <a:t>that position</a:t>
            </a:r>
            <a:r>
              <a:rPr lang="en-GB" sz="2000" dirty="0"/>
              <a:t>. </a:t>
            </a:r>
            <a:endParaRPr lang="en-GB" sz="2000" dirty="0" smtClean="0"/>
          </a:p>
          <a:p>
            <a:pPr algn="just"/>
            <a:endParaRPr lang="en-GB" sz="2000" dirty="0"/>
          </a:p>
          <a:p>
            <a:pPr marL="342900" indent="-342900" algn="just">
              <a:buFont typeface="Arial" panose="020B0604020202020204" pitchFamily="34" charset="0"/>
              <a:buChar char="•"/>
            </a:pPr>
            <a:r>
              <a:rPr lang="en-GB" sz="2000" b="1" dirty="0">
                <a:solidFill>
                  <a:srgbClr val="0070C0"/>
                </a:solidFill>
              </a:rPr>
              <a:t>This option may be chosen when a long distribution pipe would mean an </a:t>
            </a:r>
            <a:r>
              <a:rPr lang="en-GB" sz="2000" b="1" dirty="0" smtClean="0">
                <a:solidFill>
                  <a:srgbClr val="0070C0"/>
                </a:solidFill>
              </a:rPr>
              <a:t>unnecessarily </a:t>
            </a:r>
            <a:r>
              <a:rPr lang="en-GB" sz="2000" b="1" dirty="0">
                <a:solidFill>
                  <a:srgbClr val="0070C0"/>
                </a:solidFill>
              </a:rPr>
              <a:t>long wait for hot water to be drawn off at the tap</a:t>
            </a:r>
            <a:r>
              <a:rPr lang="en-GB" sz="2000" b="1" dirty="0" smtClean="0">
                <a:solidFill>
                  <a:srgbClr val="0070C0"/>
                </a:solidFill>
              </a:rPr>
              <a:t>.</a:t>
            </a:r>
          </a:p>
          <a:p>
            <a:pPr marL="342900" indent="-342900" algn="just">
              <a:buFont typeface="Arial" panose="020B0604020202020204" pitchFamily="34" charset="0"/>
              <a:buChar char="•"/>
            </a:pPr>
            <a:endParaRPr lang="en-GB" sz="2000" b="1" dirty="0" smtClean="0">
              <a:solidFill>
                <a:srgbClr val="0070C0"/>
              </a:solidFill>
            </a:endParaRPr>
          </a:p>
          <a:p>
            <a:pPr marL="342900" indent="-342900" algn="just">
              <a:buFont typeface="Arial" panose="020B0604020202020204" pitchFamily="34" charset="0"/>
              <a:buChar char="•"/>
            </a:pPr>
            <a:endParaRPr lang="en-GB" sz="2000" b="1" dirty="0" smtClean="0">
              <a:solidFill>
                <a:srgbClr val="0070C0"/>
              </a:solidFill>
            </a:endParaRPr>
          </a:p>
          <a:p>
            <a:pPr marL="342900" indent="-342900" algn="just">
              <a:buFont typeface="Arial" panose="020B0604020202020204" pitchFamily="34" charset="0"/>
              <a:buChar char="•"/>
            </a:pPr>
            <a:endParaRPr lang="en-GB" sz="2000" b="1" dirty="0" smtClean="0">
              <a:solidFill>
                <a:srgbClr val="0070C0"/>
              </a:solidFill>
            </a:endParaRPr>
          </a:p>
          <a:p>
            <a:pPr marL="342900" indent="-342900" algn="just">
              <a:buFont typeface="Arial" panose="020B0604020202020204" pitchFamily="34" charset="0"/>
              <a:buChar char="•"/>
            </a:pPr>
            <a:endParaRPr lang="en-GB" sz="2000" b="1" dirty="0" smtClean="0">
              <a:solidFill>
                <a:srgbClr val="0070C0"/>
              </a:solidFill>
            </a:endParaRPr>
          </a:p>
          <a:p>
            <a:pPr marL="342900" indent="-342900" algn="just">
              <a:buFont typeface="Arial" panose="020B0604020202020204" pitchFamily="34" charset="0"/>
              <a:buChar char="•"/>
            </a:pPr>
            <a:endParaRPr lang="en-GB" sz="2000" b="1" dirty="0">
              <a:solidFill>
                <a:srgbClr val="0070C0"/>
              </a:solidFill>
            </a:endParaRPr>
          </a:p>
        </p:txBody>
      </p:sp>
      <p:pic>
        <p:nvPicPr>
          <p:cNvPr id="4" name="Picture 2" descr="http://1.bp.blogspot.com/-Xl_TZYAT160/UPeamLdpBNI/AAAAAAAABe8/zkGJ7ybOVos/s200/wa20120809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020272" y="4103801"/>
            <a:ext cx="1966714" cy="269412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683568" y="4293096"/>
            <a:ext cx="5976664" cy="1908215"/>
          </a:xfrm>
          <a:prstGeom prst="rect">
            <a:avLst/>
          </a:prstGeom>
          <a:noFill/>
        </p:spPr>
        <p:txBody>
          <a:bodyPr wrap="square" rtlCol="0">
            <a:spAutoFit/>
          </a:bodyPr>
          <a:lstStyle/>
          <a:p>
            <a:pPr marL="285750" indent="-285750">
              <a:buFont typeface="Arial" panose="020B0604020202020204" pitchFamily="34" charset="0"/>
              <a:buChar char="•"/>
            </a:pPr>
            <a:r>
              <a:rPr lang="en-GB" sz="2000" dirty="0" smtClean="0"/>
              <a:t>There are two types, ‘</a:t>
            </a:r>
            <a:r>
              <a:rPr lang="en-GB" sz="2000" b="1" dirty="0" smtClean="0">
                <a:solidFill>
                  <a:srgbClr val="0070C0"/>
                </a:solidFill>
              </a:rPr>
              <a:t>instantaneous’ (heated by gas)</a:t>
            </a:r>
            <a:r>
              <a:rPr lang="en-GB" sz="2000" dirty="0" smtClean="0"/>
              <a:t> and ‘</a:t>
            </a:r>
            <a:r>
              <a:rPr lang="en-GB" sz="2000" b="1" dirty="0" smtClean="0">
                <a:solidFill>
                  <a:srgbClr val="0070C0"/>
                </a:solidFill>
              </a:rPr>
              <a:t>storage</a:t>
            </a:r>
            <a:r>
              <a:rPr lang="en-GB" sz="2000" dirty="0" smtClean="0"/>
              <a:t> </a:t>
            </a:r>
            <a:r>
              <a:rPr lang="en-GB" sz="2000" b="1" dirty="0" smtClean="0">
                <a:solidFill>
                  <a:srgbClr val="0070C0"/>
                </a:solidFill>
              </a:rPr>
              <a:t>types’( heated by electric element)</a:t>
            </a:r>
            <a:r>
              <a:rPr lang="en-GB" sz="2000" dirty="0" smtClean="0"/>
              <a:t>.</a:t>
            </a:r>
          </a:p>
          <a:p>
            <a:pPr marL="285750" indent="-285750">
              <a:buFont typeface="Arial" panose="020B0604020202020204" pitchFamily="34" charset="0"/>
              <a:buChar char="•"/>
            </a:pPr>
            <a:endParaRPr lang="en-GB" b="1" dirty="0" smtClean="0">
              <a:solidFill>
                <a:srgbClr val="0070C0"/>
              </a:solidFill>
            </a:endParaRPr>
          </a:p>
          <a:p>
            <a:r>
              <a:rPr lang="en-GB" dirty="0"/>
              <a:t> </a:t>
            </a:r>
            <a:r>
              <a:rPr lang="en-GB" dirty="0" smtClean="0"/>
              <a:t>     </a:t>
            </a:r>
            <a:r>
              <a:rPr lang="en-GB" sz="2000" dirty="0" smtClean="0"/>
              <a:t>In each case the heater will only serve one sink.</a:t>
            </a:r>
          </a:p>
          <a:p>
            <a:r>
              <a:rPr lang="en-GB" sz="2000" dirty="0"/>
              <a:t> </a:t>
            </a:r>
            <a:r>
              <a:rPr lang="en-GB" sz="2000" dirty="0" smtClean="0"/>
              <a:t>     (maybe 2 if in very close proximity)</a:t>
            </a:r>
          </a:p>
          <a:p>
            <a:endParaRPr lang="en-GB" sz="2000" dirty="0"/>
          </a:p>
        </p:txBody>
      </p:sp>
    </p:spTree>
    <p:extLst>
      <p:ext uri="{BB962C8B-B14F-4D97-AF65-F5344CB8AC3E}">
        <p14:creationId xmlns:p14="http://schemas.microsoft.com/office/powerpoint/2010/main" val="4265495742"/>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95536" y="188640"/>
            <a:ext cx="5328592" cy="584775"/>
          </a:xfrm>
          <a:prstGeom prst="rect">
            <a:avLst/>
          </a:prstGeom>
          <a:noFill/>
        </p:spPr>
        <p:txBody>
          <a:bodyPr wrap="square" rtlCol="0">
            <a:spAutoFit/>
          </a:bodyPr>
          <a:lstStyle/>
          <a:p>
            <a:r>
              <a:rPr lang="en-GB" sz="3200" b="1" dirty="0" smtClean="0">
                <a:solidFill>
                  <a:srgbClr val="0070C0"/>
                </a:solidFill>
              </a:rPr>
              <a:t>Heat Recovery Period</a:t>
            </a:r>
            <a:endParaRPr lang="en-GB" sz="3200" b="1" dirty="0">
              <a:solidFill>
                <a:srgbClr val="0070C0"/>
              </a:solidFill>
            </a:endParaRPr>
          </a:p>
        </p:txBody>
      </p:sp>
      <p:sp>
        <p:nvSpPr>
          <p:cNvPr id="3" name="TextBox 2"/>
          <p:cNvSpPr txBox="1"/>
          <p:nvPr/>
        </p:nvSpPr>
        <p:spPr>
          <a:xfrm>
            <a:off x="323528" y="855876"/>
            <a:ext cx="8424936" cy="2554545"/>
          </a:xfrm>
          <a:prstGeom prst="rect">
            <a:avLst/>
          </a:prstGeom>
          <a:noFill/>
        </p:spPr>
        <p:txBody>
          <a:bodyPr wrap="square" rtlCol="0">
            <a:spAutoFit/>
          </a:bodyPr>
          <a:lstStyle/>
          <a:p>
            <a:r>
              <a:rPr lang="en-GB" sz="2000" b="1" dirty="0" smtClean="0">
                <a:solidFill>
                  <a:srgbClr val="0070C0"/>
                </a:solidFill>
              </a:rPr>
              <a:t>This is the amount of time required to heat up a quantity of water. </a:t>
            </a:r>
          </a:p>
          <a:p>
            <a:endParaRPr lang="en-GB" sz="2000" b="1" dirty="0">
              <a:solidFill>
                <a:srgbClr val="0070C0"/>
              </a:solidFill>
            </a:endParaRPr>
          </a:p>
          <a:p>
            <a:pPr algn="just"/>
            <a:r>
              <a:rPr lang="en-GB" sz="2000" dirty="0" smtClean="0"/>
              <a:t>It varies depending upon the power rating of the heat source used, but basically the higher the power rating, the shorter the time taken. </a:t>
            </a:r>
            <a:r>
              <a:rPr lang="en-GB" sz="2000" b="1" dirty="0" smtClean="0">
                <a:solidFill>
                  <a:srgbClr val="0070C0"/>
                </a:solidFill>
              </a:rPr>
              <a:t>It is possible to calculate the heat recovery period of the water using the following formula:</a:t>
            </a:r>
          </a:p>
          <a:p>
            <a:pPr algn="just"/>
            <a:endParaRPr lang="en-GB" sz="2000" dirty="0"/>
          </a:p>
          <a:p>
            <a:endParaRPr lang="en-GB" sz="2000" dirty="0"/>
          </a:p>
          <a:p>
            <a:endParaRPr lang="en-GB" sz="2000" dirty="0"/>
          </a:p>
        </p:txBody>
      </p:sp>
      <p:sp>
        <p:nvSpPr>
          <p:cNvPr id="4" name="Rectangle 3"/>
          <p:cNvSpPr/>
          <p:nvPr/>
        </p:nvSpPr>
        <p:spPr>
          <a:xfrm>
            <a:off x="2560836" y="3013501"/>
            <a:ext cx="3522887" cy="461665"/>
          </a:xfrm>
          <a:prstGeom prst="rect">
            <a:avLst/>
          </a:prstGeom>
        </p:spPr>
        <p:txBody>
          <a:bodyPr wrap="none">
            <a:spAutoFit/>
          </a:bodyPr>
          <a:lstStyle/>
          <a:p>
            <a:r>
              <a:rPr lang="en-GB" sz="2400" b="1" dirty="0"/>
              <a:t>SH x kg x temperature rise</a:t>
            </a:r>
          </a:p>
        </p:txBody>
      </p:sp>
      <p:sp>
        <p:nvSpPr>
          <p:cNvPr id="5" name="TextBox 4"/>
          <p:cNvSpPr txBox="1"/>
          <p:nvPr/>
        </p:nvSpPr>
        <p:spPr>
          <a:xfrm>
            <a:off x="2560836" y="3718198"/>
            <a:ext cx="3446264" cy="461665"/>
          </a:xfrm>
          <a:prstGeom prst="rect">
            <a:avLst/>
          </a:prstGeom>
          <a:noFill/>
        </p:spPr>
        <p:txBody>
          <a:bodyPr wrap="square" rtlCol="0">
            <a:spAutoFit/>
          </a:bodyPr>
          <a:lstStyle/>
          <a:p>
            <a:pPr algn="ctr"/>
            <a:r>
              <a:rPr lang="en-GB" sz="2400" b="1" dirty="0" smtClean="0"/>
              <a:t>Available time (seconds)</a:t>
            </a:r>
            <a:endParaRPr lang="en-GB" sz="2400" b="1" dirty="0"/>
          </a:p>
        </p:txBody>
      </p:sp>
      <p:cxnSp>
        <p:nvCxnSpPr>
          <p:cNvPr id="7" name="Straight Connector 6"/>
          <p:cNvCxnSpPr/>
          <p:nvPr/>
        </p:nvCxnSpPr>
        <p:spPr>
          <a:xfrm>
            <a:off x="2560836" y="3573016"/>
            <a:ext cx="3446264" cy="0"/>
          </a:xfrm>
          <a:prstGeom prst="line">
            <a:avLst/>
          </a:prstGeom>
          <a:ln/>
        </p:spPr>
        <p:style>
          <a:lnRef idx="2">
            <a:schemeClr val="dk1"/>
          </a:lnRef>
          <a:fillRef idx="0">
            <a:schemeClr val="dk1"/>
          </a:fillRef>
          <a:effectRef idx="1">
            <a:schemeClr val="dk1"/>
          </a:effectRef>
          <a:fontRef idx="minor">
            <a:schemeClr val="tx1"/>
          </a:fontRef>
        </p:style>
      </p:cxnSp>
      <p:sp>
        <p:nvSpPr>
          <p:cNvPr id="8" name="TextBox 7"/>
          <p:cNvSpPr txBox="1"/>
          <p:nvPr/>
        </p:nvSpPr>
        <p:spPr>
          <a:xfrm>
            <a:off x="755576" y="4581128"/>
            <a:ext cx="7704856" cy="1938992"/>
          </a:xfrm>
          <a:prstGeom prst="rect">
            <a:avLst/>
          </a:prstGeom>
          <a:noFill/>
        </p:spPr>
        <p:txBody>
          <a:bodyPr wrap="square" rtlCol="0">
            <a:spAutoFit/>
          </a:bodyPr>
          <a:lstStyle/>
          <a:p>
            <a:r>
              <a:rPr lang="en-GB" sz="2400" b="1" dirty="0" smtClean="0">
                <a:solidFill>
                  <a:srgbClr val="0070C0"/>
                </a:solidFill>
              </a:rPr>
              <a:t>Where:       SH = Specific Heat Capacity of water (4.186 kJ)</a:t>
            </a:r>
          </a:p>
          <a:p>
            <a:r>
              <a:rPr lang="en-GB" sz="2400" b="1" dirty="0">
                <a:solidFill>
                  <a:srgbClr val="0070C0"/>
                </a:solidFill>
              </a:rPr>
              <a:t> </a:t>
            </a:r>
            <a:r>
              <a:rPr lang="en-GB" sz="2400" b="1" dirty="0" smtClean="0">
                <a:solidFill>
                  <a:srgbClr val="0070C0"/>
                </a:solidFill>
              </a:rPr>
              <a:t>                    kg = The weight of water to be heated </a:t>
            </a:r>
          </a:p>
          <a:p>
            <a:r>
              <a:rPr lang="en-GB" sz="2400" b="1" dirty="0">
                <a:solidFill>
                  <a:srgbClr val="0070C0"/>
                </a:solidFill>
              </a:rPr>
              <a:t> </a:t>
            </a:r>
            <a:r>
              <a:rPr lang="en-GB" sz="2400" b="1" dirty="0" smtClean="0">
                <a:solidFill>
                  <a:srgbClr val="0070C0"/>
                </a:solidFill>
              </a:rPr>
              <a:t>                                             (where 1Litre = 1kg)</a:t>
            </a:r>
          </a:p>
          <a:p>
            <a:endParaRPr lang="en-GB" sz="2400" b="1" dirty="0">
              <a:solidFill>
                <a:srgbClr val="0070C0"/>
              </a:solidFill>
            </a:endParaRPr>
          </a:p>
          <a:p>
            <a:endParaRPr lang="en-GB" sz="2400" b="1" dirty="0">
              <a:solidFill>
                <a:srgbClr val="0070C0"/>
              </a:solidFill>
            </a:endParaRPr>
          </a:p>
        </p:txBody>
      </p:sp>
      <p:sp>
        <p:nvSpPr>
          <p:cNvPr id="9" name="TextBox 8"/>
          <p:cNvSpPr txBox="1"/>
          <p:nvPr/>
        </p:nvSpPr>
        <p:spPr>
          <a:xfrm>
            <a:off x="1952590" y="3111351"/>
            <a:ext cx="360040" cy="461665"/>
          </a:xfrm>
          <a:prstGeom prst="rect">
            <a:avLst/>
          </a:prstGeom>
          <a:noFill/>
        </p:spPr>
        <p:txBody>
          <a:bodyPr wrap="square" rtlCol="0">
            <a:spAutoFit/>
          </a:bodyPr>
          <a:lstStyle/>
          <a:p>
            <a:r>
              <a:rPr lang="en-GB" sz="2400" dirty="0" smtClean="0"/>
              <a:t>=</a:t>
            </a:r>
            <a:endParaRPr lang="en-GB" sz="2400" dirty="0"/>
          </a:p>
        </p:txBody>
      </p:sp>
      <p:sp>
        <p:nvSpPr>
          <p:cNvPr id="10" name="TextBox 9"/>
          <p:cNvSpPr txBox="1"/>
          <p:nvPr/>
        </p:nvSpPr>
        <p:spPr>
          <a:xfrm>
            <a:off x="511209" y="2926684"/>
            <a:ext cx="1621401" cy="830997"/>
          </a:xfrm>
          <a:prstGeom prst="rect">
            <a:avLst/>
          </a:prstGeom>
          <a:noFill/>
        </p:spPr>
        <p:txBody>
          <a:bodyPr wrap="square" rtlCol="0">
            <a:spAutoFit/>
          </a:bodyPr>
          <a:lstStyle/>
          <a:p>
            <a:r>
              <a:rPr lang="en-GB" sz="2400" b="1" dirty="0" smtClean="0"/>
              <a:t>POWER </a:t>
            </a:r>
          </a:p>
          <a:p>
            <a:r>
              <a:rPr lang="en-GB" sz="2400" b="1" dirty="0" smtClean="0"/>
              <a:t>REQUIRED</a:t>
            </a:r>
            <a:endParaRPr lang="en-GB" sz="2400" b="1" dirty="0"/>
          </a:p>
        </p:txBody>
      </p:sp>
      <p:sp>
        <p:nvSpPr>
          <p:cNvPr id="6" name="TextBox 5"/>
          <p:cNvSpPr txBox="1"/>
          <p:nvPr/>
        </p:nvSpPr>
        <p:spPr>
          <a:xfrm>
            <a:off x="6586432" y="6258510"/>
            <a:ext cx="2525340" cy="523220"/>
          </a:xfrm>
          <a:prstGeom prst="rect">
            <a:avLst/>
          </a:prstGeom>
          <a:noFill/>
        </p:spPr>
        <p:txBody>
          <a:bodyPr wrap="square" rtlCol="0">
            <a:spAutoFit/>
          </a:bodyPr>
          <a:lstStyle/>
          <a:p>
            <a:r>
              <a:rPr lang="en-GB" sz="2800" b="1" dirty="0" smtClean="0">
                <a:solidFill>
                  <a:srgbClr val="0070C0"/>
                </a:solidFill>
              </a:rPr>
              <a:t>COPY DOWN</a:t>
            </a:r>
            <a:endParaRPr lang="en-GB" sz="2800" b="1" dirty="0">
              <a:solidFill>
                <a:srgbClr val="0070C0"/>
              </a:solidFill>
            </a:endParaRPr>
          </a:p>
        </p:txBody>
      </p:sp>
      <p:sp>
        <p:nvSpPr>
          <p:cNvPr id="11" name="Rectangle 10"/>
          <p:cNvSpPr/>
          <p:nvPr/>
        </p:nvSpPr>
        <p:spPr>
          <a:xfrm>
            <a:off x="101242" y="6013156"/>
            <a:ext cx="2742565" cy="577081"/>
          </a:xfrm>
          <a:prstGeom prst="rect">
            <a:avLst/>
          </a:prstGeom>
        </p:spPr>
        <p:txBody>
          <a:bodyPr wrap="square">
            <a:spAutoFit/>
          </a:bodyPr>
          <a:lstStyle/>
          <a:p>
            <a:pPr algn="just"/>
            <a:r>
              <a:rPr lang="en-GB" sz="1050" b="1" dirty="0"/>
              <a:t>The </a:t>
            </a:r>
            <a:r>
              <a:rPr lang="en-GB" sz="1050" b="1" i="1" dirty="0"/>
              <a:t>specific </a:t>
            </a:r>
            <a:r>
              <a:rPr lang="en-GB" sz="1050" b="1" i="1" dirty="0" smtClean="0"/>
              <a:t>heat</a:t>
            </a:r>
            <a:r>
              <a:rPr lang="en-GB" sz="1050" b="1" dirty="0" smtClean="0"/>
              <a:t> </a:t>
            </a:r>
            <a:r>
              <a:rPr lang="en-GB" sz="1050" b="1" dirty="0"/>
              <a:t>is the amount of heat per unit mass required to raise the temperature by one degree Celsius.</a:t>
            </a:r>
          </a:p>
        </p:txBody>
      </p:sp>
    </p:spTree>
    <p:extLst>
      <p:ext uri="{BB962C8B-B14F-4D97-AF65-F5344CB8AC3E}">
        <p14:creationId xmlns:p14="http://schemas.microsoft.com/office/powerpoint/2010/main" val="32171892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additive="base">
                                        <p:cTn id="31" dur="500" fill="hold"/>
                                        <p:tgtEl>
                                          <p:spTgt spid="5"/>
                                        </p:tgtEl>
                                        <p:attrNameLst>
                                          <p:attrName>ppt_x</p:attrName>
                                        </p:attrNameLst>
                                      </p:cBhvr>
                                      <p:tavLst>
                                        <p:tav tm="0">
                                          <p:val>
                                            <p:strVal val="#ppt_x"/>
                                          </p:val>
                                        </p:tav>
                                        <p:tav tm="100000">
                                          <p:val>
                                            <p:strVal val="#ppt_x"/>
                                          </p:val>
                                        </p:tav>
                                      </p:tavLst>
                                    </p:anim>
                                    <p:anim calcmode="lin" valueType="num">
                                      <p:cBhvr additive="base">
                                        <p:cTn id="3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 fill="hold"/>
                                        <p:tgtEl>
                                          <p:spTgt spid="8"/>
                                        </p:tgtEl>
                                        <p:attrNameLst>
                                          <p:attrName>ppt_x</p:attrName>
                                        </p:attrNameLst>
                                      </p:cBhvr>
                                      <p:tavLst>
                                        <p:tav tm="0">
                                          <p:val>
                                            <p:strVal val="#ppt_x"/>
                                          </p:val>
                                        </p:tav>
                                        <p:tav tm="100000">
                                          <p:val>
                                            <p:strVal val="#ppt_x"/>
                                          </p:val>
                                        </p:tav>
                                      </p:tavLst>
                                    </p:anim>
                                    <p:anim calcmode="lin" valueType="num">
                                      <p:cBhvr additive="base">
                                        <p:cTn id="3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additive="base">
                                        <p:cTn id="43" dur="500" fill="hold"/>
                                        <p:tgtEl>
                                          <p:spTgt spid="6"/>
                                        </p:tgtEl>
                                        <p:attrNameLst>
                                          <p:attrName>ppt_x</p:attrName>
                                        </p:attrNameLst>
                                      </p:cBhvr>
                                      <p:tavLst>
                                        <p:tav tm="0">
                                          <p:val>
                                            <p:strVal val="#ppt_x"/>
                                          </p:val>
                                        </p:tav>
                                        <p:tav tm="100000">
                                          <p:val>
                                            <p:strVal val="#ppt_x"/>
                                          </p:val>
                                        </p:tav>
                                      </p:tavLst>
                                    </p:anim>
                                    <p:anim calcmode="lin" valueType="num">
                                      <p:cBhvr additive="base">
                                        <p:cTn id="4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additive="base">
                                        <p:cTn id="49" dur="500" fill="hold"/>
                                        <p:tgtEl>
                                          <p:spTgt spid="11"/>
                                        </p:tgtEl>
                                        <p:attrNameLst>
                                          <p:attrName>ppt_x</p:attrName>
                                        </p:attrNameLst>
                                      </p:cBhvr>
                                      <p:tavLst>
                                        <p:tav tm="0">
                                          <p:val>
                                            <p:strVal val="#ppt_x"/>
                                          </p:val>
                                        </p:tav>
                                        <p:tav tm="100000">
                                          <p:val>
                                            <p:strVal val="#ppt_x"/>
                                          </p:val>
                                        </p:tav>
                                      </p:tavLst>
                                    </p:anim>
                                    <p:anim calcmode="lin" valueType="num">
                                      <p:cBhvr additive="base">
                                        <p:cTn id="5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8" grpId="0"/>
      <p:bldP spid="9" grpId="0"/>
      <p:bldP spid="10" grpId="0"/>
      <p:bldP spid="6" grpId="0"/>
      <p:bldP spid="11" grpId="0"/>
    </p:bldLst>
  </p:timing>
</p:sld>
</file>

<file path=ppt/slides/slide7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extBox 1"/>
          <p:cNvSpPr txBox="1"/>
          <p:nvPr/>
        </p:nvSpPr>
        <p:spPr>
          <a:xfrm>
            <a:off x="395536" y="476672"/>
            <a:ext cx="4104456" cy="646331"/>
          </a:xfrm>
          <a:prstGeom prst="rect">
            <a:avLst/>
          </a:prstGeom>
          <a:noFill/>
        </p:spPr>
        <p:txBody>
          <a:bodyPr wrap="square" rtlCol="0">
            <a:spAutoFit/>
          </a:bodyPr>
          <a:lstStyle/>
          <a:p>
            <a:r>
              <a:rPr lang="en-GB" sz="3600" b="1" dirty="0" smtClean="0">
                <a:solidFill>
                  <a:srgbClr val="0070C0"/>
                </a:solidFill>
              </a:rPr>
              <a:t>Exercise 1 :</a:t>
            </a:r>
            <a:endParaRPr lang="en-GB" sz="3600" b="1" dirty="0">
              <a:solidFill>
                <a:srgbClr val="0070C0"/>
              </a:solidFill>
            </a:endParaRPr>
          </a:p>
        </p:txBody>
      </p:sp>
      <p:sp>
        <p:nvSpPr>
          <p:cNvPr id="3" name="TextBox 2"/>
          <p:cNvSpPr txBox="1"/>
          <p:nvPr/>
        </p:nvSpPr>
        <p:spPr>
          <a:xfrm>
            <a:off x="539552" y="1484784"/>
            <a:ext cx="7920880" cy="954107"/>
          </a:xfrm>
          <a:prstGeom prst="rect">
            <a:avLst/>
          </a:prstGeom>
          <a:noFill/>
        </p:spPr>
        <p:txBody>
          <a:bodyPr wrap="square" rtlCol="0">
            <a:spAutoFit/>
          </a:bodyPr>
          <a:lstStyle/>
          <a:p>
            <a:r>
              <a:rPr lang="en-GB" sz="2800" b="1" dirty="0" smtClean="0">
                <a:solidFill>
                  <a:srgbClr val="0070C0"/>
                </a:solidFill>
              </a:rPr>
              <a:t>Find the power required to heat 100 litres of water in 2.5 hours from 4 degrees C to 60 degrees C</a:t>
            </a:r>
            <a:endParaRPr lang="en-GB" sz="2800" b="1" dirty="0">
              <a:solidFill>
                <a:srgbClr val="0070C0"/>
              </a:solidFill>
            </a:endParaRPr>
          </a:p>
        </p:txBody>
      </p:sp>
      <p:sp>
        <p:nvSpPr>
          <p:cNvPr id="4" name="TextBox 3"/>
          <p:cNvSpPr txBox="1"/>
          <p:nvPr/>
        </p:nvSpPr>
        <p:spPr>
          <a:xfrm>
            <a:off x="683568" y="3284984"/>
            <a:ext cx="7920880" cy="1015663"/>
          </a:xfrm>
          <a:prstGeom prst="rect">
            <a:avLst/>
          </a:prstGeom>
          <a:noFill/>
        </p:spPr>
        <p:txBody>
          <a:bodyPr wrap="square" rtlCol="0">
            <a:spAutoFit/>
          </a:bodyPr>
          <a:lstStyle/>
          <a:p>
            <a:r>
              <a:rPr lang="en-GB" sz="2400" dirty="0" smtClean="0"/>
              <a:t>POWER </a:t>
            </a:r>
            <a:r>
              <a:rPr lang="en-GB" sz="2400" dirty="0"/>
              <a:t>=</a:t>
            </a:r>
            <a:endParaRPr lang="en-GB" sz="2400" dirty="0" smtClean="0"/>
          </a:p>
          <a:p>
            <a:endParaRPr lang="en-GB" dirty="0"/>
          </a:p>
          <a:p>
            <a:endParaRPr lang="en-GB" dirty="0"/>
          </a:p>
        </p:txBody>
      </p:sp>
      <p:sp>
        <p:nvSpPr>
          <p:cNvPr id="5" name="Rectangle 4"/>
          <p:cNvSpPr/>
          <p:nvPr/>
        </p:nvSpPr>
        <p:spPr>
          <a:xfrm>
            <a:off x="2776860" y="3304760"/>
            <a:ext cx="3522887" cy="461665"/>
          </a:xfrm>
          <a:prstGeom prst="rect">
            <a:avLst/>
          </a:prstGeom>
        </p:spPr>
        <p:txBody>
          <a:bodyPr wrap="none">
            <a:spAutoFit/>
          </a:bodyPr>
          <a:lstStyle/>
          <a:p>
            <a:r>
              <a:rPr lang="en-GB" sz="2400" b="1" dirty="0"/>
              <a:t>SH x kg x temperature rise</a:t>
            </a:r>
          </a:p>
        </p:txBody>
      </p:sp>
      <p:cxnSp>
        <p:nvCxnSpPr>
          <p:cNvPr id="6" name="Straight Connector 5"/>
          <p:cNvCxnSpPr/>
          <p:nvPr/>
        </p:nvCxnSpPr>
        <p:spPr>
          <a:xfrm>
            <a:off x="2776860" y="3766425"/>
            <a:ext cx="3446264" cy="0"/>
          </a:xfrm>
          <a:prstGeom prst="line">
            <a:avLst/>
          </a:prstGeom>
          <a:ln/>
        </p:spPr>
        <p:style>
          <a:lnRef idx="2">
            <a:schemeClr val="dk1"/>
          </a:lnRef>
          <a:fillRef idx="0">
            <a:schemeClr val="dk1"/>
          </a:fillRef>
          <a:effectRef idx="1">
            <a:schemeClr val="dk1"/>
          </a:effectRef>
          <a:fontRef idx="minor">
            <a:schemeClr val="tx1"/>
          </a:fontRef>
        </p:style>
      </p:cxnSp>
      <p:sp>
        <p:nvSpPr>
          <p:cNvPr id="7" name="TextBox 6"/>
          <p:cNvSpPr txBox="1"/>
          <p:nvPr/>
        </p:nvSpPr>
        <p:spPr>
          <a:xfrm>
            <a:off x="2594550" y="3838982"/>
            <a:ext cx="3446264" cy="461665"/>
          </a:xfrm>
          <a:prstGeom prst="rect">
            <a:avLst/>
          </a:prstGeom>
          <a:noFill/>
        </p:spPr>
        <p:txBody>
          <a:bodyPr wrap="square" rtlCol="0">
            <a:spAutoFit/>
          </a:bodyPr>
          <a:lstStyle/>
          <a:p>
            <a:pPr algn="ctr"/>
            <a:r>
              <a:rPr lang="en-GB" b="1" dirty="0" smtClean="0"/>
              <a:t> </a:t>
            </a:r>
            <a:r>
              <a:rPr lang="en-GB" sz="2400" b="1" dirty="0" smtClean="0"/>
              <a:t>Seconds in 2.5 hours</a:t>
            </a:r>
            <a:endParaRPr lang="en-GB" sz="2400" b="1" dirty="0"/>
          </a:p>
        </p:txBody>
      </p:sp>
      <p:sp>
        <p:nvSpPr>
          <p:cNvPr id="8" name="TextBox 7"/>
          <p:cNvSpPr txBox="1"/>
          <p:nvPr/>
        </p:nvSpPr>
        <p:spPr>
          <a:xfrm>
            <a:off x="1547664" y="4797152"/>
            <a:ext cx="432048" cy="369332"/>
          </a:xfrm>
          <a:prstGeom prst="rect">
            <a:avLst/>
          </a:prstGeom>
          <a:noFill/>
        </p:spPr>
        <p:txBody>
          <a:bodyPr wrap="square" rtlCol="0">
            <a:spAutoFit/>
          </a:bodyPr>
          <a:lstStyle/>
          <a:p>
            <a:r>
              <a:rPr lang="en-GB" dirty="0" smtClean="0"/>
              <a:t>=</a:t>
            </a:r>
            <a:endParaRPr lang="en-GB" dirty="0"/>
          </a:p>
        </p:txBody>
      </p:sp>
      <p:sp>
        <p:nvSpPr>
          <p:cNvPr id="9" name="TextBox 8"/>
          <p:cNvSpPr txBox="1"/>
          <p:nvPr/>
        </p:nvSpPr>
        <p:spPr>
          <a:xfrm>
            <a:off x="3148937" y="4583653"/>
            <a:ext cx="2337490" cy="461665"/>
          </a:xfrm>
          <a:prstGeom prst="rect">
            <a:avLst/>
          </a:prstGeom>
          <a:noFill/>
        </p:spPr>
        <p:txBody>
          <a:bodyPr wrap="square" rtlCol="0">
            <a:spAutoFit/>
          </a:bodyPr>
          <a:lstStyle/>
          <a:p>
            <a:r>
              <a:rPr lang="en-GB" sz="2400" dirty="0" smtClean="0"/>
              <a:t>4.186 x 100 x 56</a:t>
            </a:r>
            <a:endParaRPr lang="en-GB" sz="2400" dirty="0"/>
          </a:p>
        </p:txBody>
      </p:sp>
      <p:cxnSp>
        <p:nvCxnSpPr>
          <p:cNvPr id="11" name="Straight Connector 10"/>
          <p:cNvCxnSpPr/>
          <p:nvPr/>
        </p:nvCxnSpPr>
        <p:spPr>
          <a:xfrm>
            <a:off x="2776860" y="5045318"/>
            <a:ext cx="3263954" cy="0"/>
          </a:xfrm>
          <a:prstGeom prst="line">
            <a:avLst/>
          </a:prstGeom>
        </p:spPr>
        <p:style>
          <a:lnRef idx="2">
            <a:schemeClr val="dk1"/>
          </a:lnRef>
          <a:fillRef idx="0">
            <a:schemeClr val="dk1"/>
          </a:fillRef>
          <a:effectRef idx="1">
            <a:schemeClr val="dk1"/>
          </a:effectRef>
          <a:fontRef idx="minor">
            <a:schemeClr val="tx1"/>
          </a:fontRef>
        </p:style>
      </p:cxnSp>
      <p:sp>
        <p:nvSpPr>
          <p:cNvPr id="12" name="TextBox 11"/>
          <p:cNvSpPr txBox="1"/>
          <p:nvPr/>
        </p:nvSpPr>
        <p:spPr>
          <a:xfrm>
            <a:off x="3868777" y="5166484"/>
            <a:ext cx="1080120" cy="461665"/>
          </a:xfrm>
          <a:prstGeom prst="rect">
            <a:avLst/>
          </a:prstGeom>
          <a:noFill/>
        </p:spPr>
        <p:txBody>
          <a:bodyPr wrap="square" rtlCol="0">
            <a:spAutoFit/>
          </a:bodyPr>
          <a:lstStyle/>
          <a:p>
            <a:r>
              <a:rPr lang="en-GB" sz="2400" dirty="0" smtClean="0"/>
              <a:t>9000</a:t>
            </a:r>
            <a:endParaRPr lang="en-GB" sz="2400" dirty="0"/>
          </a:p>
        </p:txBody>
      </p:sp>
      <p:sp>
        <p:nvSpPr>
          <p:cNvPr id="13" name="Rectangle 12"/>
          <p:cNvSpPr/>
          <p:nvPr/>
        </p:nvSpPr>
        <p:spPr>
          <a:xfrm>
            <a:off x="1613647" y="5805264"/>
            <a:ext cx="300082" cy="369332"/>
          </a:xfrm>
          <a:prstGeom prst="rect">
            <a:avLst/>
          </a:prstGeom>
        </p:spPr>
        <p:txBody>
          <a:bodyPr wrap="none">
            <a:spAutoFit/>
          </a:bodyPr>
          <a:lstStyle/>
          <a:p>
            <a:r>
              <a:rPr lang="en-GB" dirty="0"/>
              <a:t>=</a:t>
            </a:r>
          </a:p>
        </p:txBody>
      </p:sp>
      <p:sp>
        <p:nvSpPr>
          <p:cNvPr id="14" name="TextBox 13"/>
          <p:cNvSpPr txBox="1"/>
          <p:nvPr/>
        </p:nvSpPr>
        <p:spPr>
          <a:xfrm>
            <a:off x="2594550" y="5805264"/>
            <a:ext cx="3446264" cy="646331"/>
          </a:xfrm>
          <a:prstGeom prst="rect">
            <a:avLst/>
          </a:prstGeom>
          <a:noFill/>
        </p:spPr>
        <p:txBody>
          <a:bodyPr wrap="square" rtlCol="0">
            <a:spAutoFit/>
          </a:bodyPr>
          <a:lstStyle/>
          <a:p>
            <a:r>
              <a:rPr lang="en-GB" sz="3600" dirty="0" smtClean="0"/>
              <a:t>2.6 kW of power</a:t>
            </a:r>
            <a:endParaRPr lang="en-GB" sz="3600" dirty="0"/>
          </a:p>
        </p:txBody>
      </p:sp>
    </p:spTree>
    <p:extLst>
      <p:ext uri="{BB962C8B-B14F-4D97-AF65-F5344CB8AC3E}">
        <p14:creationId xmlns:p14="http://schemas.microsoft.com/office/powerpoint/2010/main" val="38626210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500" fill="hold"/>
                                        <p:tgtEl>
                                          <p:spTgt spid="11"/>
                                        </p:tgtEl>
                                        <p:attrNameLst>
                                          <p:attrName>ppt_x</p:attrName>
                                        </p:attrNameLst>
                                      </p:cBhvr>
                                      <p:tavLst>
                                        <p:tav tm="0">
                                          <p:val>
                                            <p:strVal val="#ppt_x"/>
                                          </p:val>
                                        </p:tav>
                                        <p:tav tm="100000">
                                          <p:val>
                                            <p:strVal val="#ppt_x"/>
                                          </p:val>
                                        </p:tav>
                                      </p:tavLst>
                                    </p:anim>
                                    <p:anim calcmode="lin" valueType="num">
                                      <p:cBhvr additive="base">
                                        <p:cTn id="3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additive="base">
                                        <p:cTn id="43" dur="500" fill="hold"/>
                                        <p:tgtEl>
                                          <p:spTgt spid="12"/>
                                        </p:tgtEl>
                                        <p:attrNameLst>
                                          <p:attrName>ppt_x</p:attrName>
                                        </p:attrNameLst>
                                      </p:cBhvr>
                                      <p:tavLst>
                                        <p:tav tm="0">
                                          <p:val>
                                            <p:strVal val="#ppt_x"/>
                                          </p:val>
                                        </p:tav>
                                        <p:tav tm="100000">
                                          <p:val>
                                            <p:strVal val="#ppt_x"/>
                                          </p:val>
                                        </p:tav>
                                      </p:tavLst>
                                    </p:anim>
                                    <p:anim calcmode="lin" valueType="num">
                                      <p:cBhvr additive="base">
                                        <p:cTn id="4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500" fill="hold"/>
                                        <p:tgtEl>
                                          <p:spTgt spid="13"/>
                                        </p:tgtEl>
                                        <p:attrNameLst>
                                          <p:attrName>ppt_x</p:attrName>
                                        </p:attrNameLst>
                                      </p:cBhvr>
                                      <p:tavLst>
                                        <p:tav tm="0">
                                          <p:val>
                                            <p:strVal val="#ppt_x"/>
                                          </p:val>
                                        </p:tav>
                                        <p:tav tm="100000">
                                          <p:val>
                                            <p:strVal val="#ppt_x"/>
                                          </p:val>
                                        </p:tav>
                                      </p:tavLst>
                                    </p:anim>
                                    <p:anim calcmode="lin" valueType="num">
                                      <p:cBhvr additive="base">
                                        <p:cTn id="5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additive="base">
                                        <p:cTn id="55" dur="500" fill="hold"/>
                                        <p:tgtEl>
                                          <p:spTgt spid="14"/>
                                        </p:tgtEl>
                                        <p:attrNameLst>
                                          <p:attrName>ppt_x</p:attrName>
                                        </p:attrNameLst>
                                      </p:cBhvr>
                                      <p:tavLst>
                                        <p:tav tm="0">
                                          <p:val>
                                            <p:strVal val="#ppt_x"/>
                                          </p:val>
                                        </p:tav>
                                        <p:tav tm="100000">
                                          <p:val>
                                            <p:strVal val="#ppt_x"/>
                                          </p:val>
                                        </p:tav>
                                      </p:tavLst>
                                    </p:anim>
                                    <p:anim calcmode="lin" valueType="num">
                                      <p:cBhvr additive="base">
                                        <p:cTn id="56"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P spid="9" grpId="0"/>
      <p:bldP spid="12" grpId="0"/>
      <p:bldP spid="13" grpId="0"/>
      <p:bldP spid="14" grpId="0"/>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3528" y="404664"/>
            <a:ext cx="8280920" cy="3724096"/>
          </a:xfrm>
          <a:prstGeom prst="rect">
            <a:avLst/>
          </a:prstGeom>
          <a:noFill/>
        </p:spPr>
        <p:txBody>
          <a:bodyPr wrap="square" rtlCol="0">
            <a:spAutoFit/>
          </a:bodyPr>
          <a:lstStyle/>
          <a:p>
            <a:pPr algn="just"/>
            <a:r>
              <a:rPr lang="en-GB" sz="2400" b="1" dirty="0" smtClean="0">
                <a:solidFill>
                  <a:srgbClr val="0070C0"/>
                </a:solidFill>
              </a:rPr>
              <a:t>Note that this example does not take into account any heat loss from the system or for the heating up of the storage vessel itself.</a:t>
            </a:r>
          </a:p>
          <a:p>
            <a:endParaRPr lang="en-GB" sz="2400" b="1" dirty="0">
              <a:solidFill>
                <a:srgbClr val="0070C0"/>
              </a:solidFill>
            </a:endParaRPr>
          </a:p>
          <a:p>
            <a:r>
              <a:rPr lang="en-GB" sz="2400" b="1" dirty="0" smtClean="0">
                <a:solidFill>
                  <a:srgbClr val="0070C0"/>
                </a:solidFill>
              </a:rPr>
              <a:t>We usually add 10 % for this…..</a:t>
            </a:r>
          </a:p>
          <a:p>
            <a:endParaRPr lang="en-GB" sz="2400" b="1" dirty="0">
              <a:solidFill>
                <a:srgbClr val="0070C0"/>
              </a:solidFill>
            </a:endParaRPr>
          </a:p>
          <a:p>
            <a:r>
              <a:rPr lang="en-GB" sz="3200" b="1" dirty="0" smtClean="0">
                <a:solidFill>
                  <a:srgbClr val="0070C0"/>
                </a:solidFill>
              </a:rPr>
              <a:t>Thus our result would be 2.6 +10% =  2.86 kW</a:t>
            </a:r>
          </a:p>
          <a:p>
            <a:endParaRPr lang="en-GB" sz="2400" b="1" dirty="0">
              <a:solidFill>
                <a:srgbClr val="0070C0"/>
              </a:solidFill>
            </a:endParaRPr>
          </a:p>
          <a:p>
            <a:r>
              <a:rPr lang="en-GB" sz="2400" b="1" dirty="0" smtClean="0">
                <a:solidFill>
                  <a:srgbClr val="0070C0"/>
                </a:solidFill>
              </a:rPr>
              <a:t>Therefore a </a:t>
            </a:r>
            <a:r>
              <a:rPr lang="en-GB" sz="3600" b="1" dirty="0" smtClean="0">
                <a:solidFill>
                  <a:srgbClr val="0070C0"/>
                </a:solidFill>
              </a:rPr>
              <a:t>3kW</a:t>
            </a:r>
            <a:r>
              <a:rPr lang="en-GB" sz="2400" b="1" dirty="0" smtClean="0">
                <a:solidFill>
                  <a:srgbClr val="0070C0"/>
                </a:solidFill>
              </a:rPr>
              <a:t> heater would be chosen. </a:t>
            </a:r>
            <a:endParaRPr lang="en-GB" sz="2400" b="1" dirty="0">
              <a:solidFill>
                <a:srgbClr val="0070C0"/>
              </a:solidFill>
            </a:endParaRPr>
          </a:p>
        </p:txBody>
      </p:sp>
      <p:sp>
        <p:nvSpPr>
          <p:cNvPr id="3" name="TextBox 2"/>
          <p:cNvSpPr txBox="1"/>
          <p:nvPr/>
        </p:nvSpPr>
        <p:spPr>
          <a:xfrm>
            <a:off x="395536" y="4725144"/>
            <a:ext cx="8208912" cy="830997"/>
          </a:xfrm>
          <a:prstGeom prst="rect">
            <a:avLst/>
          </a:prstGeom>
          <a:noFill/>
        </p:spPr>
        <p:txBody>
          <a:bodyPr wrap="square" rtlCol="0">
            <a:spAutoFit/>
          </a:bodyPr>
          <a:lstStyle/>
          <a:p>
            <a:r>
              <a:rPr lang="en-GB" sz="2400" b="1" dirty="0" smtClean="0">
                <a:solidFill>
                  <a:srgbClr val="0070C0"/>
                </a:solidFill>
              </a:rPr>
              <a:t>Of course…the incoming temperature of the water would also have a bearing on recovery time.</a:t>
            </a:r>
            <a:endParaRPr lang="en-GB" sz="2400" b="1" dirty="0">
              <a:solidFill>
                <a:srgbClr val="0070C0"/>
              </a:solidFill>
            </a:endParaRPr>
          </a:p>
        </p:txBody>
      </p:sp>
    </p:spTree>
    <p:extLst>
      <p:ext uri="{BB962C8B-B14F-4D97-AF65-F5344CB8AC3E}">
        <p14:creationId xmlns:p14="http://schemas.microsoft.com/office/powerpoint/2010/main" val="18468144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 calcmode="lin" valueType="num">
                                      <p:cBhvr additive="base">
                                        <p:cTn id="7"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4" end="4"/>
                                            </p:txEl>
                                          </p:spTgt>
                                        </p:tgtEl>
                                        <p:attrNameLst>
                                          <p:attrName>style.visibility</p:attrName>
                                        </p:attrNameLst>
                                      </p:cBhvr>
                                      <p:to>
                                        <p:strVal val="visible"/>
                                      </p:to>
                                    </p:set>
                                    <p:anim calcmode="lin" valueType="num">
                                      <p:cBhvr additive="base">
                                        <p:cTn id="13"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6" end="6"/>
                                            </p:txEl>
                                          </p:spTgt>
                                        </p:tgtEl>
                                        <p:attrNameLst>
                                          <p:attrName>style.visibility</p:attrName>
                                        </p:attrNameLst>
                                      </p:cBhvr>
                                      <p:to>
                                        <p:strVal val="visible"/>
                                      </p:to>
                                    </p:set>
                                    <p:anim calcmode="lin" valueType="num">
                                      <p:cBhvr additive="base">
                                        <p:cTn id="19"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0" end="0"/>
                                            </p:txEl>
                                          </p:spTgt>
                                        </p:tgtEl>
                                        <p:attrNameLst>
                                          <p:attrName>style.visibility</p:attrName>
                                        </p:attrNameLst>
                                      </p:cBhvr>
                                      <p:to>
                                        <p:strVal val="visible"/>
                                      </p:to>
                                    </p:set>
                                    <p:anim calcmode="lin" valueType="num">
                                      <p:cBhvr additive="base">
                                        <p:cTn id="25"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3528" y="188640"/>
            <a:ext cx="8496944" cy="830997"/>
          </a:xfrm>
          <a:prstGeom prst="rect">
            <a:avLst/>
          </a:prstGeom>
          <a:noFill/>
        </p:spPr>
        <p:txBody>
          <a:bodyPr wrap="square" rtlCol="0">
            <a:spAutoFit/>
          </a:bodyPr>
          <a:lstStyle/>
          <a:p>
            <a:r>
              <a:rPr lang="en-GB" sz="2400" b="1" dirty="0" smtClean="0"/>
              <a:t>Often, we require to know the time it will take to heat the water using an existing immersion heater power capacity.</a:t>
            </a:r>
            <a:endParaRPr lang="en-GB" sz="2400" b="1" dirty="0"/>
          </a:p>
        </p:txBody>
      </p:sp>
      <p:sp>
        <p:nvSpPr>
          <p:cNvPr id="3" name="TextBox 2"/>
          <p:cNvSpPr txBox="1"/>
          <p:nvPr/>
        </p:nvSpPr>
        <p:spPr>
          <a:xfrm>
            <a:off x="446731" y="1826256"/>
            <a:ext cx="2736304" cy="646331"/>
          </a:xfrm>
          <a:prstGeom prst="rect">
            <a:avLst/>
          </a:prstGeom>
          <a:noFill/>
        </p:spPr>
        <p:txBody>
          <a:bodyPr wrap="square" rtlCol="0">
            <a:spAutoFit/>
          </a:bodyPr>
          <a:lstStyle/>
          <a:p>
            <a:r>
              <a:rPr lang="en-GB" sz="3600" b="1" dirty="0" smtClean="0">
                <a:solidFill>
                  <a:srgbClr val="0070C0"/>
                </a:solidFill>
              </a:rPr>
              <a:t>Exercise 2 :</a:t>
            </a:r>
            <a:endParaRPr lang="en-GB" sz="3600" b="1" dirty="0">
              <a:solidFill>
                <a:srgbClr val="0070C0"/>
              </a:solidFill>
            </a:endParaRPr>
          </a:p>
        </p:txBody>
      </p:sp>
      <p:sp>
        <p:nvSpPr>
          <p:cNvPr id="4" name="TextBox 3"/>
          <p:cNvSpPr txBox="1"/>
          <p:nvPr/>
        </p:nvSpPr>
        <p:spPr>
          <a:xfrm>
            <a:off x="467544" y="2636912"/>
            <a:ext cx="8136904" cy="2677656"/>
          </a:xfrm>
          <a:prstGeom prst="rect">
            <a:avLst/>
          </a:prstGeom>
          <a:noFill/>
        </p:spPr>
        <p:txBody>
          <a:bodyPr wrap="square" rtlCol="0">
            <a:spAutoFit/>
          </a:bodyPr>
          <a:lstStyle/>
          <a:p>
            <a:pPr algn="just"/>
            <a:r>
              <a:rPr lang="en-GB" sz="2800" b="1" dirty="0" smtClean="0">
                <a:solidFill>
                  <a:srgbClr val="0070C0"/>
                </a:solidFill>
              </a:rPr>
              <a:t>Find how long it would take to increase the temperature of 136 litres of water from 10 degrees C to 60 degrees C, using a 3kW immersion heater.</a:t>
            </a:r>
          </a:p>
          <a:p>
            <a:endParaRPr lang="en-GB" sz="2800" b="1" dirty="0" smtClean="0">
              <a:solidFill>
                <a:srgbClr val="0070C0"/>
              </a:solidFill>
            </a:endParaRPr>
          </a:p>
          <a:p>
            <a:r>
              <a:rPr lang="en-GB" sz="2800" b="1" dirty="0" smtClean="0">
                <a:solidFill>
                  <a:srgbClr val="0070C0"/>
                </a:solidFill>
              </a:rPr>
              <a:t>Ignore heat losses in the system itself</a:t>
            </a:r>
            <a:endParaRPr lang="en-GB" sz="2800" b="1" dirty="0">
              <a:solidFill>
                <a:srgbClr val="0070C0"/>
              </a:solidFill>
            </a:endParaRPr>
          </a:p>
          <a:p>
            <a:endParaRPr lang="en-GB" sz="2800" dirty="0"/>
          </a:p>
        </p:txBody>
      </p:sp>
    </p:spTree>
    <p:extLst>
      <p:ext uri="{BB962C8B-B14F-4D97-AF65-F5344CB8AC3E}">
        <p14:creationId xmlns:p14="http://schemas.microsoft.com/office/powerpoint/2010/main" val="800124508"/>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64191" y="188640"/>
            <a:ext cx="5328592" cy="584775"/>
          </a:xfrm>
          <a:prstGeom prst="rect">
            <a:avLst/>
          </a:prstGeom>
          <a:noFill/>
        </p:spPr>
        <p:txBody>
          <a:bodyPr wrap="square" rtlCol="0">
            <a:spAutoFit/>
          </a:bodyPr>
          <a:lstStyle/>
          <a:p>
            <a:r>
              <a:rPr lang="en-GB" sz="3200" b="1" dirty="0" smtClean="0">
                <a:solidFill>
                  <a:srgbClr val="0070C0"/>
                </a:solidFill>
              </a:rPr>
              <a:t>Solution</a:t>
            </a:r>
            <a:endParaRPr lang="en-GB" sz="3200" b="1" dirty="0">
              <a:solidFill>
                <a:srgbClr val="0070C0"/>
              </a:solidFill>
            </a:endParaRPr>
          </a:p>
        </p:txBody>
      </p:sp>
      <p:sp>
        <p:nvSpPr>
          <p:cNvPr id="4" name="Rectangle 3"/>
          <p:cNvSpPr/>
          <p:nvPr/>
        </p:nvSpPr>
        <p:spPr>
          <a:xfrm>
            <a:off x="4067944" y="821902"/>
            <a:ext cx="3522887" cy="461665"/>
          </a:xfrm>
          <a:prstGeom prst="rect">
            <a:avLst/>
          </a:prstGeom>
        </p:spPr>
        <p:txBody>
          <a:bodyPr wrap="none">
            <a:spAutoFit/>
          </a:bodyPr>
          <a:lstStyle/>
          <a:p>
            <a:r>
              <a:rPr lang="en-GB" sz="2400" b="1" dirty="0"/>
              <a:t>SH x kg x temperature rise</a:t>
            </a:r>
          </a:p>
        </p:txBody>
      </p:sp>
      <p:sp>
        <p:nvSpPr>
          <p:cNvPr id="5" name="TextBox 4"/>
          <p:cNvSpPr txBox="1"/>
          <p:nvPr/>
        </p:nvSpPr>
        <p:spPr>
          <a:xfrm>
            <a:off x="1336111" y="868068"/>
            <a:ext cx="2155769" cy="830997"/>
          </a:xfrm>
          <a:prstGeom prst="rect">
            <a:avLst/>
          </a:prstGeom>
          <a:noFill/>
        </p:spPr>
        <p:txBody>
          <a:bodyPr wrap="square" rtlCol="0">
            <a:spAutoFit/>
          </a:bodyPr>
          <a:lstStyle/>
          <a:p>
            <a:pPr algn="ctr"/>
            <a:r>
              <a:rPr lang="en-GB" sz="2400" b="1" dirty="0" smtClean="0"/>
              <a:t>Available time in seconds</a:t>
            </a:r>
            <a:endParaRPr lang="en-GB" sz="2400" b="1" dirty="0"/>
          </a:p>
        </p:txBody>
      </p:sp>
      <p:cxnSp>
        <p:nvCxnSpPr>
          <p:cNvPr id="7" name="Straight Connector 6"/>
          <p:cNvCxnSpPr/>
          <p:nvPr/>
        </p:nvCxnSpPr>
        <p:spPr>
          <a:xfrm>
            <a:off x="4206311" y="1468234"/>
            <a:ext cx="3446264" cy="0"/>
          </a:xfrm>
          <a:prstGeom prst="line">
            <a:avLst/>
          </a:prstGeom>
          <a:ln/>
        </p:spPr>
        <p:style>
          <a:lnRef idx="2">
            <a:schemeClr val="dk1"/>
          </a:lnRef>
          <a:fillRef idx="0">
            <a:schemeClr val="dk1"/>
          </a:fillRef>
          <a:effectRef idx="1">
            <a:schemeClr val="dk1"/>
          </a:effectRef>
          <a:fontRef idx="minor">
            <a:schemeClr val="tx1"/>
          </a:fontRef>
        </p:style>
      </p:cxnSp>
      <p:sp>
        <p:nvSpPr>
          <p:cNvPr id="9" name="TextBox 8"/>
          <p:cNvSpPr txBox="1"/>
          <p:nvPr/>
        </p:nvSpPr>
        <p:spPr>
          <a:xfrm>
            <a:off x="3491880" y="1088378"/>
            <a:ext cx="360040" cy="461665"/>
          </a:xfrm>
          <a:prstGeom prst="rect">
            <a:avLst/>
          </a:prstGeom>
          <a:noFill/>
        </p:spPr>
        <p:txBody>
          <a:bodyPr wrap="square" rtlCol="0">
            <a:spAutoFit/>
          </a:bodyPr>
          <a:lstStyle/>
          <a:p>
            <a:r>
              <a:rPr lang="en-GB" sz="2400" dirty="0" smtClean="0"/>
              <a:t>=</a:t>
            </a:r>
            <a:endParaRPr lang="en-GB" sz="2400" dirty="0"/>
          </a:p>
        </p:txBody>
      </p:sp>
      <p:sp>
        <p:nvSpPr>
          <p:cNvPr id="10" name="TextBox 9"/>
          <p:cNvSpPr txBox="1"/>
          <p:nvPr/>
        </p:nvSpPr>
        <p:spPr>
          <a:xfrm>
            <a:off x="5278502" y="1584504"/>
            <a:ext cx="1301882" cy="461665"/>
          </a:xfrm>
          <a:prstGeom prst="rect">
            <a:avLst/>
          </a:prstGeom>
          <a:noFill/>
        </p:spPr>
        <p:txBody>
          <a:bodyPr wrap="square" rtlCol="0">
            <a:spAutoFit/>
          </a:bodyPr>
          <a:lstStyle/>
          <a:p>
            <a:r>
              <a:rPr lang="en-GB" sz="2400" b="1" dirty="0" smtClean="0"/>
              <a:t>POWER </a:t>
            </a:r>
            <a:endParaRPr lang="en-GB" sz="2400" b="1" dirty="0"/>
          </a:p>
        </p:txBody>
      </p:sp>
      <p:sp>
        <p:nvSpPr>
          <p:cNvPr id="11" name="TextBox 10"/>
          <p:cNvSpPr txBox="1"/>
          <p:nvPr/>
        </p:nvSpPr>
        <p:spPr>
          <a:xfrm>
            <a:off x="3491880" y="2519505"/>
            <a:ext cx="360040" cy="461665"/>
          </a:xfrm>
          <a:prstGeom prst="rect">
            <a:avLst/>
          </a:prstGeom>
          <a:noFill/>
        </p:spPr>
        <p:txBody>
          <a:bodyPr wrap="square" rtlCol="0">
            <a:spAutoFit/>
          </a:bodyPr>
          <a:lstStyle/>
          <a:p>
            <a:r>
              <a:rPr lang="en-GB" sz="2400" dirty="0" smtClean="0"/>
              <a:t>=</a:t>
            </a:r>
            <a:endParaRPr lang="en-GB" sz="2400" dirty="0"/>
          </a:p>
        </p:txBody>
      </p:sp>
      <p:sp>
        <p:nvSpPr>
          <p:cNvPr id="6" name="TextBox 5"/>
          <p:cNvSpPr txBox="1"/>
          <p:nvPr/>
        </p:nvSpPr>
        <p:spPr>
          <a:xfrm>
            <a:off x="4093239" y="2519505"/>
            <a:ext cx="2350969" cy="461665"/>
          </a:xfrm>
          <a:prstGeom prst="rect">
            <a:avLst/>
          </a:prstGeom>
          <a:noFill/>
        </p:spPr>
        <p:txBody>
          <a:bodyPr wrap="square" rtlCol="0">
            <a:spAutoFit/>
          </a:bodyPr>
          <a:lstStyle/>
          <a:p>
            <a:r>
              <a:rPr lang="en-GB" sz="2400" dirty="0" smtClean="0"/>
              <a:t>4.186 x 136 x 50</a:t>
            </a:r>
            <a:endParaRPr lang="en-GB" sz="2400" dirty="0"/>
          </a:p>
        </p:txBody>
      </p:sp>
      <p:cxnSp>
        <p:nvCxnSpPr>
          <p:cNvPr id="13" name="Straight Connector 12"/>
          <p:cNvCxnSpPr/>
          <p:nvPr/>
        </p:nvCxnSpPr>
        <p:spPr>
          <a:xfrm>
            <a:off x="4067944" y="2981170"/>
            <a:ext cx="2232248" cy="0"/>
          </a:xfrm>
          <a:prstGeom prst="line">
            <a:avLst/>
          </a:prstGeom>
        </p:spPr>
        <p:style>
          <a:lnRef idx="2">
            <a:schemeClr val="dk1"/>
          </a:lnRef>
          <a:fillRef idx="0">
            <a:schemeClr val="dk1"/>
          </a:fillRef>
          <a:effectRef idx="1">
            <a:schemeClr val="dk1"/>
          </a:effectRef>
          <a:fontRef idx="minor">
            <a:schemeClr val="tx1"/>
          </a:fontRef>
        </p:style>
      </p:cxnSp>
      <p:sp>
        <p:nvSpPr>
          <p:cNvPr id="14" name="TextBox 13"/>
          <p:cNvSpPr txBox="1"/>
          <p:nvPr/>
        </p:nvSpPr>
        <p:spPr>
          <a:xfrm>
            <a:off x="5069268" y="3111980"/>
            <a:ext cx="418470" cy="461665"/>
          </a:xfrm>
          <a:prstGeom prst="rect">
            <a:avLst/>
          </a:prstGeom>
          <a:noFill/>
        </p:spPr>
        <p:txBody>
          <a:bodyPr wrap="square" rtlCol="0">
            <a:spAutoFit/>
          </a:bodyPr>
          <a:lstStyle/>
          <a:p>
            <a:r>
              <a:rPr lang="en-GB" sz="2400" dirty="0" smtClean="0"/>
              <a:t>3</a:t>
            </a:r>
            <a:endParaRPr lang="en-GB" sz="2400" dirty="0"/>
          </a:p>
        </p:txBody>
      </p:sp>
      <p:sp>
        <p:nvSpPr>
          <p:cNvPr id="15" name="TextBox 14"/>
          <p:cNvSpPr txBox="1"/>
          <p:nvPr/>
        </p:nvSpPr>
        <p:spPr>
          <a:xfrm>
            <a:off x="3491880" y="3861048"/>
            <a:ext cx="360040" cy="461665"/>
          </a:xfrm>
          <a:prstGeom prst="rect">
            <a:avLst/>
          </a:prstGeom>
          <a:noFill/>
        </p:spPr>
        <p:txBody>
          <a:bodyPr wrap="square" rtlCol="0">
            <a:spAutoFit/>
          </a:bodyPr>
          <a:lstStyle/>
          <a:p>
            <a:r>
              <a:rPr lang="en-GB" sz="2400" dirty="0" smtClean="0"/>
              <a:t>=</a:t>
            </a:r>
            <a:endParaRPr lang="en-GB" sz="2400" dirty="0"/>
          </a:p>
        </p:txBody>
      </p:sp>
      <p:sp>
        <p:nvSpPr>
          <p:cNvPr id="16" name="TextBox 15"/>
          <p:cNvSpPr txBox="1"/>
          <p:nvPr/>
        </p:nvSpPr>
        <p:spPr>
          <a:xfrm>
            <a:off x="4067944" y="3861048"/>
            <a:ext cx="3584631" cy="954107"/>
          </a:xfrm>
          <a:prstGeom prst="rect">
            <a:avLst/>
          </a:prstGeom>
          <a:noFill/>
        </p:spPr>
        <p:txBody>
          <a:bodyPr wrap="square" rtlCol="0">
            <a:spAutoFit/>
          </a:bodyPr>
          <a:lstStyle/>
          <a:p>
            <a:r>
              <a:rPr lang="en-GB" sz="2800" dirty="0" smtClean="0"/>
              <a:t>9488 seconds    or </a:t>
            </a:r>
          </a:p>
          <a:p>
            <a:r>
              <a:rPr lang="en-GB" sz="2800" dirty="0" smtClean="0"/>
              <a:t>2hrs 38 minutes</a:t>
            </a:r>
            <a:endParaRPr lang="en-GB" sz="2800" dirty="0"/>
          </a:p>
        </p:txBody>
      </p:sp>
      <p:sp>
        <p:nvSpPr>
          <p:cNvPr id="17" name="TextBox 16"/>
          <p:cNvSpPr txBox="1"/>
          <p:nvPr/>
        </p:nvSpPr>
        <p:spPr>
          <a:xfrm>
            <a:off x="539552" y="5229200"/>
            <a:ext cx="8136904" cy="1200329"/>
          </a:xfrm>
          <a:prstGeom prst="rect">
            <a:avLst/>
          </a:prstGeom>
          <a:noFill/>
        </p:spPr>
        <p:txBody>
          <a:bodyPr wrap="square" rtlCol="0">
            <a:spAutoFit/>
          </a:bodyPr>
          <a:lstStyle/>
          <a:p>
            <a:pPr algn="ctr"/>
            <a:r>
              <a:rPr lang="en-GB" sz="2400" b="1" dirty="0" smtClean="0">
                <a:solidFill>
                  <a:srgbClr val="0070C0"/>
                </a:solidFill>
              </a:rPr>
              <a:t>We can use a ‘Recovery Chart’ to give an approximate time for heating the water and this proves a useful guide when sizing up heaters or boilers for efficiency. </a:t>
            </a:r>
            <a:endParaRPr lang="en-GB" sz="2400" b="1" dirty="0">
              <a:solidFill>
                <a:srgbClr val="0070C0"/>
              </a:solidFill>
            </a:endParaRPr>
          </a:p>
        </p:txBody>
      </p:sp>
    </p:spTree>
    <p:extLst>
      <p:ext uri="{BB962C8B-B14F-4D97-AF65-F5344CB8AC3E}">
        <p14:creationId xmlns:p14="http://schemas.microsoft.com/office/powerpoint/2010/main" val="8871769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ppt_x"/>
                                          </p:val>
                                        </p:tav>
                                        <p:tav tm="100000">
                                          <p:val>
                                            <p:strVal val="#ppt_x"/>
                                          </p:val>
                                        </p:tav>
                                      </p:tavLst>
                                    </p:anim>
                                    <p:anim calcmode="lin" valueType="num">
                                      <p:cBhvr additive="base">
                                        <p:cTn id="1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fill="hold"/>
                                        <p:tgtEl>
                                          <p:spTgt spid="14"/>
                                        </p:tgtEl>
                                        <p:attrNameLst>
                                          <p:attrName>ppt_x</p:attrName>
                                        </p:attrNameLst>
                                      </p:cBhvr>
                                      <p:tavLst>
                                        <p:tav tm="0">
                                          <p:val>
                                            <p:strVal val="#ppt_x"/>
                                          </p:val>
                                        </p:tav>
                                        <p:tav tm="100000">
                                          <p:val>
                                            <p:strVal val="#ppt_x"/>
                                          </p:val>
                                        </p:tav>
                                      </p:tavLst>
                                    </p:anim>
                                    <p:anim calcmode="lin" valueType="num">
                                      <p:cBhvr additive="base">
                                        <p:cTn id="20"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500" fill="hold"/>
                                        <p:tgtEl>
                                          <p:spTgt spid="16"/>
                                        </p:tgtEl>
                                        <p:attrNameLst>
                                          <p:attrName>ppt_x</p:attrName>
                                        </p:attrNameLst>
                                      </p:cBhvr>
                                      <p:tavLst>
                                        <p:tav tm="0">
                                          <p:val>
                                            <p:strVal val="#ppt_x"/>
                                          </p:val>
                                        </p:tav>
                                        <p:tav tm="100000">
                                          <p:val>
                                            <p:strVal val="#ppt_x"/>
                                          </p:val>
                                        </p:tav>
                                      </p:tavLst>
                                    </p:anim>
                                    <p:anim calcmode="lin" valueType="num">
                                      <p:cBhvr additive="base">
                                        <p:cTn id="2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7"/>
                                        </p:tgtEl>
                                        <p:attrNameLst>
                                          <p:attrName>style.visibility</p:attrName>
                                        </p:attrNameLst>
                                      </p:cBhvr>
                                      <p:to>
                                        <p:strVal val="visible"/>
                                      </p:to>
                                    </p:set>
                                    <p:anim calcmode="lin" valueType="num">
                                      <p:cBhvr additive="base">
                                        <p:cTn id="31" dur="500" fill="hold"/>
                                        <p:tgtEl>
                                          <p:spTgt spid="17"/>
                                        </p:tgtEl>
                                        <p:attrNameLst>
                                          <p:attrName>ppt_x</p:attrName>
                                        </p:attrNameLst>
                                      </p:cBhvr>
                                      <p:tavLst>
                                        <p:tav tm="0">
                                          <p:val>
                                            <p:strVal val="#ppt_x"/>
                                          </p:val>
                                        </p:tav>
                                        <p:tav tm="100000">
                                          <p:val>
                                            <p:strVal val="#ppt_x"/>
                                          </p:val>
                                        </p:tav>
                                      </p:tavLst>
                                    </p:anim>
                                    <p:anim calcmode="lin" valueType="num">
                                      <p:cBhvr additive="base">
                                        <p:cTn id="32"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4" grpId="0"/>
      <p:bldP spid="16" grpId="0"/>
      <p:bldP spid="17" grpId="0"/>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95536" y="548680"/>
            <a:ext cx="8568952" cy="1200329"/>
          </a:xfrm>
          <a:prstGeom prst="rect">
            <a:avLst/>
          </a:prstGeom>
          <a:noFill/>
        </p:spPr>
        <p:txBody>
          <a:bodyPr wrap="square" rtlCol="0">
            <a:spAutoFit/>
          </a:bodyPr>
          <a:lstStyle/>
          <a:p>
            <a:r>
              <a:rPr lang="en-GB" sz="2400" dirty="0" smtClean="0"/>
              <a:t>To heat 150 litres of water from 5 degree C to 60 degree C in </a:t>
            </a:r>
          </a:p>
          <a:p>
            <a:r>
              <a:rPr lang="en-GB" sz="2400" dirty="0"/>
              <a:t> </a:t>
            </a:r>
            <a:r>
              <a:rPr lang="en-GB" sz="2400" dirty="0" smtClean="0"/>
              <a:t>2 hours 24 minutes ….</a:t>
            </a:r>
          </a:p>
          <a:p>
            <a:r>
              <a:rPr lang="en-GB" sz="2400" dirty="0" smtClean="0"/>
              <a:t>a boiler with a energy rating of what would be required?</a:t>
            </a:r>
            <a:endParaRPr lang="en-GB" sz="2400" dirty="0"/>
          </a:p>
        </p:txBody>
      </p:sp>
      <p:pic>
        <p:nvPicPr>
          <p:cNvPr id="1026" name="Picture 2" descr="C:\Users\fad-an\Desktop\fill time.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2097" y="1992089"/>
            <a:ext cx="8458185" cy="3672408"/>
          </a:xfrm>
          <a:prstGeom prst="rect">
            <a:avLst/>
          </a:prstGeom>
          <a:noFill/>
          <a:ln w="28575">
            <a:solidFill>
              <a:schemeClr val="tx1"/>
            </a:solidFill>
          </a:ln>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3995936" y="5877272"/>
            <a:ext cx="1368152" cy="707886"/>
          </a:xfrm>
          <a:prstGeom prst="rect">
            <a:avLst/>
          </a:prstGeom>
          <a:noFill/>
        </p:spPr>
        <p:txBody>
          <a:bodyPr wrap="square" rtlCol="0">
            <a:spAutoFit/>
          </a:bodyPr>
          <a:lstStyle/>
          <a:p>
            <a:r>
              <a:rPr lang="en-GB" sz="4000" dirty="0" smtClean="0"/>
              <a:t>4 KW</a:t>
            </a:r>
            <a:endParaRPr lang="en-US" sz="4000" dirty="0"/>
          </a:p>
        </p:txBody>
      </p:sp>
      <p:cxnSp>
        <p:nvCxnSpPr>
          <p:cNvPr id="5" name="Straight Arrow Connector 4"/>
          <p:cNvCxnSpPr/>
          <p:nvPr/>
        </p:nvCxnSpPr>
        <p:spPr>
          <a:xfrm flipH="1" flipV="1">
            <a:off x="3944308" y="4725144"/>
            <a:ext cx="339660" cy="1152128"/>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056889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10462" y="55077"/>
            <a:ext cx="5485674" cy="707886"/>
          </a:xfrm>
          <a:prstGeom prst="rect">
            <a:avLst/>
          </a:prstGeom>
          <a:noFill/>
        </p:spPr>
        <p:txBody>
          <a:bodyPr wrap="square" rtlCol="0">
            <a:spAutoFit/>
          </a:bodyPr>
          <a:lstStyle/>
          <a:p>
            <a:r>
              <a:rPr lang="en-GB" sz="4000" b="1" dirty="0" smtClean="0">
                <a:solidFill>
                  <a:srgbClr val="0070C0"/>
                </a:solidFill>
              </a:rPr>
              <a:t>Boiler Sizing Method</a:t>
            </a:r>
            <a:endParaRPr lang="en-GB" sz="4000" b="1" dirty="0">
              <a:solidFill>
                <a:srgbClr val="0070C0"/>
              </a:solidFill>
            </a:endParaRPr>
          </a:p>
        </p:txBody>
      </p:sp>
      <p:sp>
        <p:nvSpPr>
          <p:cNvPr id="3" name="TextBox 2"/>
          <p:cNvSpPr txBox="1"/>
          <p:nvPr/>
        </p:nvSpPr>
        <p:spPr>
          <a:xfrm>
            <a:off x="438490" y="2316936"/>
            <a:ext cx="8453990" cy="4462760"/>
          </a:xfrm>
          <a:prstGeom prst="rect">
            <a:avLst/>
          </a:prstGeom>
          <a:noFill/>
          <a:ln w="38100">
            <a:solidFill>
              <a:schemeClr val="tx1"/>
            </a:solidFill>
          </a:ln>
        </p:spPr>
        <p:txBody>
          <a:bodyPr wrap="square" rtlCol="0">
            <a:spAutoFit/>
          </a:bodyPr>
          <a:lstStyle/>
          <a:p>
            <a:pPr marL="285750" indent="-285750">
              <a:buFont typeface="Arial" panose="020B0604020202020204" pitchFamily="34" charset="0"/>
              <a:buChar char="•"/>
            </a:pPr>
            <a:r>
              <a:rPr lang="en-GB" sz="2000" b="1" dirty="0" smtClean="0"/>
              <a:t>The required boiler output for the system is determined as follows:</a:t>
            </a:r>
          </a:p>
          <a:p>
            <a:endParaRPr lang="en-GB" dirty="0" smtClean="0"/>
          </a:p>
          <a:p>
            <a:pPr marL="342900" indent="-342900">
              <a:buAutoNum type="arabicParenR"/>
            </a:pPr>
            <a:r>
              <a:rPr lang="en-GB" sz="2400" b="1" dirty="0" smtClean="0">
                <a:solidFill>
                  <a:srgbClr val="0070C0"/>
                </a:solidFill>
              </a:rPr>
              <a:t>Total up the fabric Heat Losses for all the rooms of the building.</a:t>
            </a:r>
          </a:p>
          <a:p>
            <a:pPr marL="342900" indent="-342900">
              <a:buAutoNum type="arabicParenR"/>
            </a:pPr>
            <a:r>
              <a:rPr lang="en-GB" sz="2400" b="1" dirty="0" smtClean="0">
                <a:solidFill>
                  <a:srgbClr val="0070C0"/>
                </a:solidFill>
              </a:rPr>
              <a:t>Add half the sum total of the ventilation heat losses (Q</a:t>
            </a:r>
            <a:r>
              <a:rPr lang="en-GB" sz="2400" b="1" baseline="-25000" dirty="0" smtClean="0">
                <a:solidFill>
                  <a:srgbClr val="0070C0"/>
                </a:solidFill>
              </a:rPr>
              <a:t>v</a:t>
            </a:r>
            <a:r>
              <a:rPr lang="en-GB" sz="2400" b="1" dirty="0" smtClean="0">
                <a:solidFill>
                  <a:srgbClr val="0070C0"/>
                </a:solidFill>
              </a:rPr>
              <a:t>) for the rooms.</a:t>
            </a:r>
          </a:p>
          <a:p>
            <a:pPr marL="342900" indent="-342900">
              <a:buAutoNum type="arabicParenR"/>
            </a:pPr>
            <a:r>
              <a:rPr lang="en-GB" sz="2400" b="1" dirty="0" smtClean="0">
                <a:solidFill>
                  <a:srgbClr val="0070C0"/>
                </a:solidFill>
              </a:rPr>
              <a:t>Add the minimum domestic heat requirement (considering hot water cylinder capacity)  ( </a:t>
            </a:r>
            <a:r>
              <a:rPr lang="en-GB" sz="2400" b="1" dirty="0">
                <a:solidFill>
                  <a:srgbClr val="0070C0"/>
                </a:solidFill>
              </a:rPr>
              <a:t>1</a:t>
            </a:r>
            <a:r>
              <a:rPr lang="en-GB" sz="2400" b="1" dirty="0" smtClean="0">
                <a:solidFill>
                  <a:srgbClr val="0070C0"/>
                </a:solidFill>
              </a:rPr>
              <a:t>kW for every 50 litres heated)</a:t>
            </a:r>
          </a:p>
          <a:p>
            <a:pPr marL="457200" indent="-457200">
              <a:buAutoNum type="arabicParenR" startAt="4"/>
            </a:pPr>
            <a:r>
              <a:rPr lang="en-GB" sz="2400" b="1" dirty="0" smtClean="0">
                <a:solidFill>
                  <a:srgbClr val="0070C0"/>
                </a:solidFill>
              </a:rPr>
              <a:t>Add a 10% margin for heat losses from pipes and from the </a:t>
            </a:r>
          </a:p>
          <a:p>
            <a:r>
              <a:rPr lang="en-GB" sz="2400" b="1" dirty="0">
                <a:solidFill>
                  <a:srgbClr val="0070C0"/>
                </a:solidFill>
              </a:rPr>
              <a:t> </a:t>
            </a:r>
            <a:r>
              <a:rPr lang="en-GB" sz="2400" b="1" dirty="0" smtClean="0">
                <a:solidFill>
                  <a:srgbClr val="0070C0"/>
                </a:solidFill>
              </a:rPr>
              <a:t>     initial ‘warm up’ of the system.</a:t>
            </a:r>
          </a:p>
          <a:p>
            <a:r>
              <a:rPr lang="en-GB" dirty="0"/>
              <a:t>	</a:t>
            </a:r>
            <a:endParaRPr lang="en-GB" dirty="0" smtClean="0"/>
          </a:p>
          <a:p>
            <a:pPr marL="285750" indent="-285750">
              <a:buFont typeface="Arial" panose="020B0604020202020204" pitchFamily="34" charset="0"/>
              <a:buChar char="•"/>
            </a:pPr>
            <a:endParaRPr lang="en-GB" dirty="0"/>
          </a:p>
          <a:p>
            <a:r>
              <a:rPr lang="en-GB" dirty="0" smtClean="0"/>
              <a:t>	</a:t>
            </a:r>
            <a:endParaRPr lang="en-GB" dirty="0"/>
          </a:p>
        </p:txBody>
      </p:sp>
      <p:sp>
        <p:nvSpPr>
          <p:cNvPr id="4" name="TextBox 3"/>
          <p:cNvSpPr txBox="1"/>
          <p:nvPr/>
        </p:nvSpPr>
        <p:spPr>
          <a:xfrm>
            <a:off x="472527" y="5949280"/>
            <a:ext cx="8352928" cy="646331"/>
          </a:xfrm>
          <a:prstGeom prst="rect">
            <a:avLst/>
          </a:prstGeom>
          <a:noFill/>
        </p:spPr>
        <p:txBody>
          <a:bodyPr wrap="square" rtlCol="0">
            <a:spAutoFit/>
          </a:bodyPr>
          <a:lstStyle/>
          <a:p>
            <a:pPr algn="ctr"/>
            <a:r>
              <a:rPr lang="en-GB" dirty="0" smtClean="0"/>
              <a:t>(Note: in </a:t>
            </a:r>
            <a:r>
              <a:rPr lang="en-GB" b="1" dirty="0" smtClean="0">
                <a:solidFill>
                  <a:srgbClr val="0070C0"/>
                </a:solidFill>
              </a:rPr>
              <a:t>2</a:t>
            </a:r>
            <a:r>
              <a:rPr lang="en-GB" dirty="0" smtClean="0"/>
              <a:t> above the </a:t>
            </a:r>
            <a:r>
              <a:rPr lang="en-GB" b="1" dirty="0" smtClean="0"/>
              <a:t>total</a:t>
            </a:r>
            <a:r>
              <a:rPr lang="en-GB" dirty="0" smtClean="0"/>
              <a:t> ventilation heat loss is </a:t>
            </a:r>
            <a:r>
              <a:rPr lang="en-GB" b="1" dirty="0" smtClean="0"/>
              <a:t>not</a:t>
            </a:r>
            <a:r>
              <a:rPr lang="en-GB" dirty="0" smtClean="0"/>
              <a:t> included because some air change will be the result of warm air passing from one room to another)</a:t>
            </a:r>
            <a:endParaRPr lang="en-GB" dirty="0"/>
          </a:p>
        </p:txBody>
      </p:sp>
      <p:sp>
        <p:nvSpPr>
          <p:cNvPr id="5" name="Rectangle 4"/>
          <p:cNvSpPr/>
          <p:nvPr/>
        </p:nvSpPr>
        <p:spPr>
          <a:xfrm>
            <a:off x="611560" y="762963"/>
            <a:ext cx="8064896" cy="1446550"/>
          </a:xfrm>
          <a:prstGeom prst="rect">
            <a:avLst/>
          </a:prstGeom>
        </p:spPr>
        <p:txBody>
          <a:bodyPr wrap="square">
            <a:spAutoFit/>
          </a:bodyPr>
          <a:lstStyle/>
          <a:p>
            <a:pPr marL="285750" indent="-285750" algn="just">
              <a:buFont typeface="Arial" panose="020B0604020202020204" pitchFamily="34" charset="0"/>
              <a:buChar char="•"/>
            </a:pPr>
            <a:r>
              <a:rPr lang="en-GB" sz="2200" dirty="0"/>
              <a:t>Calculate Heat Losses (as previously calculated), with consideration to temperature </a:t>
            </a:r>
            <a:r>
              <a:rPr lang="en-GB" sz="2200" dirty="0" smtClean="0"/>
              <a:t>differences, Area </a:t>
            </a:r>
            <a:r>
              <a:rPr lang="en-GB" sz="2200" dirty="0"/>
              <a:t>and U values.</a:t>
            </a:r>
          </a:p>
          <a:p>
            <a:pPr marL="285750" indent="-285750" algn="just">
              <a:buFont typeface="Arial" panose="020B0604020202020204" pitchFamily="34" charset="0"/>
              <a:buChar char="•"/>
            </a:pPr>
            <a:r>
              <a:rPr lang="en-GB" sz="2200" dirty="0"/>
              <a:t>Calculate the Heat Emitter (radiator) size to hold constant temperatures at desired levels (as previously calculated).</a:t>
            </a:r>
          </a:p>
        </p:txBody>
      </p:sp>
    </p:spTree>
    <p:extLst>
      <p:ext uri="{BB962C8B-B14F-4D97-AF65-F5344CB8AC3E}">
        <p14:creationId xmlns:p14="http://schemas.microsoft.com/office/powerpoint/2010/main" val="2784403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flipH="1">
            <a:off x="513263" y="1628800"/>
            <a:ext cx="7875161" cy="523220"/>
          </a:xfrm>
          <a:prstGeom prst="rect">
            <a:avLst/>
          </a:prstGeom>
          <a:noFill/>
        </p:spPr>
        <p:txBody>
          <a:bodyPr wrap="square" rtlCol="0">
            <a:spAutoFit/>
          </a:bodyPr>
          <a:lstStyle/>
          <a:p>
            <a:pPr algn="ctr"/>
            <a:r>
              <a:rPr lang="en-GB" sz="2800" dirty="0" smtClean="0"/>
              <a:t>How did we calculate the Radiator Size required?</a:t>
            </a:r>
            <a:endParaRPr lang="en-US" sz="2800" dirty="0"/>
          </a:p>
        </p:txBody>
      </p:sp>
      <p:sp>
        <p:nvSpPr>
          <p:cNvPr id="3" name="TextBox 2"/>
          <p:cNvSpPr txBox="1"/>
          <p:nvPr/>
        </p:nvSpPr>
        <p:spPr>
          <a:xfrm>
            <a:off x="1979712" y="2492896"/>
            <a:ext cx="6006883" cy="830997"/>
          </a:xfrm>
          <a:prstGeom prst="rect">
            <a:avLst/>
          </a:prstGeom>
          <a:noFill/>
        </p:spPr>
        <p:txBody>
          <a:bodyPr wrap="square" rtlCol="0">
            <a:spAutoFit/>
          </a:bodyPr>
          <a:lstStyle/>
          <a:p>
            <a:r>
              <a:rPr lang="en-GB" sz="2400" dirty="0" smtClean="0"/>
              <a:t>AREA =          Total Heat Losses (W)</a:t>
            </a:r>
          </a:p>
          <a:p>
            <a:r>
              <a:rPr lang="en-GB" sz="2400" dirty="0"/>
              <a:t> </a:t>
            </a:r>
            <a:r>
              <a:rPr lang="en-GB" sz="2400" dirty="0" smtClean="0"/>
              <a:t>              Heat Emission of the Radiator (W/m</a:t>
            </a:r>
            <a:r>
              <a:rPr lang="en-GB" sz="2400" baseline="30000" dirty="0" smtClean="0"/>
              <a:t>2</a:t>
            </a:r>
            <a:r>
              <a:rPr lang="en-GB" sz="2400" dirty="0" smtClean="0"/>
              <a:t>)</a:t>
            </a:r>
            <a:endParaRPr lang="en-GB" sz="2400" dirty="0"/>
          </a:p>
        </p:txBody>
      </p:sp>
      <p:cxnSp>
        <p:nvCxnSpPr>
          <p:cNvPr id="4" name="Straight Connector 3"/>
          <p:cNvCxnSpPr/>
          <p:nvPr/>
        </p:nvCxnSpPr>
        <p:spPr>
          <a:xfrm>
            <a:off x="3182953" y="2908394"/>
            <a:ext cx="3600400" cy="0"/>
          </a:xfrm>
          <a:prstGeom prst="line">
            <a:avLst/>
          </a:prstGeom>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16354456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flipH="1">
            <a:off x="513263" y="1628800"/>
            <a:ext cx="7875161" cy="523220"/>
          </a:xfrm>
          <a:prstGeom prst="rect">
            <a:avLst/>
          </a:prstGeom>
          <a:noFill/>
        </p:spPr>
        <p:txBody>
          <a:bodyPr wrap="square" rtlCol="0">
            <a:spAutoFit/>
          </a:bodyPr>
          <a:lstStyle/>
          <a:p>
            <a:pPr algn="ctr"/>
            <a:r>
              <a:rPr lang="en-GB" sz="2800" dirty="0" smtClean="0"/>
              <a:t>How did we calculate the Total Fabric Heat Loss?</a:t>
            </a:r>
            <a:endParaRPr lang="en-US" sz="2800" dirty="0"/>
          </a:p>
        </p:txBody>
      </p:sp>
      <p:sp>
        <p:nvSpPr>
          <p:cNvPr id="3" name="TextBox 2"/>
          <p:cNvSpPr txBox="1"/>
          <p:nvPr/>
        </p:nvSpPr>
        <p:spPr>
          <a:xfrm>
            <a:off x="395536" y="2924944"/>
            <a:ext cx="8280920" cy="523220"/>
          </a:xfrm>
          <a:prstGeom prst="rect">
            <a:avLst/>
          </a:prstGeom>
          <a:noFill/>
        </p:spPr>
        <p:txBody>
          <a:bodyPr wrap="square" rtlCol="0">
            <a:spAutoFit/>
          </a:bodyPr>
          <a:lstStyle/>
          <a:p>
            <a:pPr algn="ctr"/>
            <a:r>
              <a:rPr lang="en-GB" sz="2800" b="1" dirty="0" smtClean="0">
                <a:solidFill>
                  <a:srgbClr val="0070C0"/>
                </a:solidFill>
              </a:rPr>
              <a:t>Heat loss= U value x Area x temperature difference </a:t>
            </a:r>
            <a:endParaRPr lang="en-GB" sz="2800" b="1" dirty="0">
              <a:solidFill>
                <a:srgbClr val="0070C0"/>
              </a:solidFill>
            </a:endParaRPr>
          </a:p>
        </p:txBody>
      </p:sp>
    </p:spTree>
    <p:extLst>
      <p:ext uri="{BB962C8B-B14F-4D97-AF65-F5344CB8AC3E}">
        <p14:creationId xmlns:p14="http://schemas.microsoft.com/office/powerpoint/2010/main" val="13314543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951457" y="2650956"/>
            <a:ext cx="936104" cy="584775"/>
          </a:xfrm>
          <a:prstGeom prst="rect">
            <a:avLst/>
          </a:prstGeom>
          <a:noFill/>
        </p:spPr>
        <p:txBody>
          <a:bodyPr wrap="square" rtlCol="0">
            <a:spAutoFit/>
          </a:bodyPr>
          <a:lstStyle/>
          <a:p>
            <a:r>
              <a:rPr lang="en-GB" sz="3200" b="1" dirty="0" smtClean="0">
                <a:solidFill>
                  <a:srgbClr val="0070C0"/>
                </a:solidFill>
              </a:rPr>
              <a:t>Q</a:t>
            </a:r>
            <a:r>
              <a:rPr lang="en-GB" sz="3200" b="1" baseline="-25000" dirty="0" smtClean="0">
                <a:solidFill>
                  <a:srgbClr val="0070C0"/>
                </a:solidFill>
              </a:rPr>
              <a:t>v</a:t>
            </a:r>
            <a:r>
              <a:rPr lang="en-GB" sz="2400" b="1" dirty="0" smtClean="0">
                <a:solidFill>
                  <a:srgbClr val="0070C0"/>
                </a:solidFill>
              </a:rPr>
              <a:t> =</a:t>
            </a:r>
            <a:endParaRPr lang="en-GB" sz="2400" b="1" dirty="0">
              <a:solidFill>
                <a:srgbClr val="0070C0"/>
              </a:solidFill>
            </a:endParaRPr>
          </a:p>
        </p:txBody>
      </p:sp>
      <p:sp>
        <p:nvSpPr>
          <p:cNvPr id="3" name="TextBox 2"/>
          <p:cNvSpPr txBox="1"/>
          <p:nvPr/>
        </p:nvSpPr>
        <p:spPr>
          <a:xfrm>
            <a:off x="2860592" y="2735631"/>
            <a:ext cx="2160240" cy="461665"/>
          </a:xfrm>
          <a:prstGeom prst="rect">
            <a:avLst/>
          </a:prstGeom>
          <a:noFill/>
        </p:spPr>
        <p:txBody>
          <a:bodyPr wrap="square" rtlCol="0">
            <a:spAutoFit/>
          </a:bodyPr>
          <a:lstStyle/>
          <a:p>
            <a:r>
              <a:rPr lang="en-GB" sz="2400" b="1" dirty="0" smtClean="0">
                <a:solidFill>
                  <a:srgbClr val="0070C0"/>
                </a:solidFill>
              </a:rPr>
              <a:t>0.33 x N x V x</a:t>
            </a:r>
            <a:endParaRPr lang="en-GB" sz="2400" b="1" dirty="0">
              <a:solidFill>
                <a:srgbClr val="0070C0"/>
              </a:solidFill>
            </a:endParaRPr>
          </a:p>
        </p:txBody>
      </p:sp>
      <p:sp>
        <p:nvSpPr>
          <p:cNvPr id="4" name="Rectangle 3"/>
          <p:cNvSpPr/>
          <p:nvPr/>
        </p:nvSpPr>
        <p:spPr>
          <a:xfrm>
            <a:off x="4716016" y="2682966"/>
            <a:ext cx="1584176" cy="461665"/>
          </a:xfrm>
          <a:prstGeom prst="rect">
            <a:avLst/>
          </a:prstGeom>
        </p:spPr>
        <p:txBody>
          <a:bodyPr wrap="square">
            <a:spAutoFit/>
          </a:bodyPr>
          <a:lstStyle/>
          <a:p>
            <a:r>
              <a:rPr lang="en-GB" sz="2400" b="1" dirty="0" smtClean="0">
                <a:solidFill>
                  <a:srgbClr val="0070C0"/>
                </a:solidFill>
              </a:rPr>
              <a:t>(T</a:t>
            </a:r>
            <a:r>
              <a:rPr lang="en-GB" sz="2400" b="1" baseline="-25000" dirty="0" smtClean="0">
                <a:solidFill>
                  <a:srgbClr val="0070C0"/>
                </a:solidFill>
              </a:rPr>
              <a:t>ai</a:t>
            </a:r>
            <a:r>
              <a:rPr lang="en-GB" sz="2400" b="1" dirty="0" smtClean="0">
                <a:solidFill>
                  <a:srgbClr val="0070C0"/>
                </a:solidFill>
              </a:rPr>
              <a:t> </a:t>
            </a:r>
            <a:r>
              <a:rPr lang="en-GB" sz="2400" b="1" dirty="0">
                <a:solidFill>
                  <a:srgbClr val="0070C0"/>
                </a:solidFill>
              </a:rPr>
              <a:t>– </a:t>
            </a:r>
            <a:r>
              <a:rPr lang="en-GB" sz="2400" b="1" dirty="0" smtClean="0">
                <a:solidFill>
                  <a:srgbClr val="0070C0"/>
                </a:solidFill>
              </a:rPr>
              <a:t>T</a:t>
            </a:r>
            <a:r>
              <a:rPr lang="en-GB" sz="2400" b="1" baseline="-25000" dirty="0" smtClean="0">
                <a:solidFill>
                  <a:srgbClr val="0070C0"/>
                </a:solidFill>
              </a:rPr>
              <a:t>ao </a:t>
            </a:r>
            <a:r>
              <a:rPr lang="en-GB" sz="2400" b="1" dirty="0" smtClean="0">
                <a:solidFill>
                  <a:srgbClr val="0070C0"/>
                </a:solidFill>
              </a:rPr>
              <a:t>) </a:t>
            </a:r>
            <a:endParaRPr lang="en-GB" sz="2400" dirty="0"/>
          </a:p>
        </p:txBody>
      </p:sp>
      <p:sp>
        <p:nvSpPr>
          <p:cNvPr id="5" name="Rectangle 4"/>
          <p:cNvSpPr/>
          <p:nvPr/>
        </p:nvSpPr>
        <p:spPr>
          <a:xfrm>
            <a:off x="4139952" y="3452357"/>
            <a:ext cx="4572000" cy="1754326"/>
          </a:xfrm>
          <a:prstGeom prst="rect">
            <a:avLst/>
          </a:prstGeom>
        </p:spPr>
        <p:txBody>
          <a:bodyPr>
            <a:spAutoFit/>
          </a:bodyPr>
          <a:lstStyle/>
          <a:p>
            <a:r>
              <a:rPr lang="en-GB" dirty="0"/>
              <a:t>Where N = Rate of air change per hour</a:t>
            </a:r>
          </a:p>
          <a:p>
            <a:r>
              <a:rPr lang="en-GB" dirty="0"/>
              <a:t>             V = Volume of the room in M</a:t>
            </a:r>
            <a:r>
              <a:rPr lang="en-GB" baseline="30000" dirty="0"/>
              <a:t>3</a:t>
            </a:r>
          </a:p>
          <a:p>
            <a:r>
              <a:rPr lang="en-GB" baseline="30000" dirty="0"/>
              <a:t>                    </a:t>
            </a:r>
          </a:p>
          <a:p>
            <a:endParaRPr lang="en-GB" baseline="30000" dirty="0"/>
          </a:p>
          <a:p>
            <a:endParaRPr lang="en-GB" baseline="30000" dirty="0"/>
          </a:p>
          <a:p>
            <a:endParaRPr lang="en-GB" baseline="30000" dirty="0"/>
          </a:p>
          <a:p>
            <a:endParaRPr lang="en-GB" baseline="30000" dirty="0"/>
          </a:p>
          <a:p>
            <a:r>
              <a:rPr lang="en-GB" baseline="30000" dirty="0"/>
              <a:t>                   </a:t>
            </a:r>
          </a:p>
        </p:txBody>
      </p:sp>
      <p:sp>
        <p:nvSpPr>
          <p:cNvPr id="6" name="TextBox 5"/>
          <p:cNvSpPr txBox="1"/>
          <p:nvPr/>
        </p:nvSpPr>
        <p:spPr>
          <a:xfrm>
            <a:off x="4211706" y="4030623"/>
            <a:ext cx="4428492" cy="369332"/>
          </a:xfrm>
          <a:prstGeom prst="rect">
            <a:avLst/>
          </a:prstGeom>
          <a:noFill/>
        </p:spPr>
        <p:txBody>
          <a:bodyPr wrap="square" rtlCol="0">
            <a:spAutoFit/>
          </a:bodyPr>
          <a:lstStyle/>
          <a:p>
            <a:r>
              <a:rPr lang="en-GB" dirty="0" smtClean="0"/>
              <a:t>Tai   = Inside air temperature (in degree C)</a:t>
            </a:r>
            <a:endParaRPr lang="en-GB" dirty="0"/>
          </a:p>
        </p:txBody>
      </p:sp>
      <p:sp>
        <p:nvSpPr>
          <p:cNvPr id="7" name="TextBox 6"/>
          <p:cNvSpPr txBox="1"/>
          <p:nvPr/>
        </p:nvSpPr>
        <p:spPr>
          <a:xfrm>
            <a:off x="4211706" y="4340575"/>
            <a:ext cx="4428492" cy="369332"/>
          </a:xfrm>
          <a:prstGeom prst="rect">
            <a:avLst/>
          </a:prstGeom>
          <a:noFill/>
        </p:spPr>
        <p:txBody>
          <a:bodyPr wrap="square" rtlCol="0">
            <a:spAutoFit/>
          </a:bodyPr>
          <a:lstStyle/>
          <a:p>
            <a:r>
              <a:rPr lang="en-GB" dirty="0" smtClean="0"/>
              <a:t> Tao  = Outside air temperature (in degree C)</a:t>
            </a:r>
            <a:endParaRPr lang="en-GB" dirty="0"/>
          </a:p>
        </p:txBody>
      </p:sp>
      <p:sp>
        <p:nvSpPr>
          <p:cNvPr id="8" name="TextBox 7"/>
          <p:cNvSpPr txBox="1"/>
          <p:nvPr/>
        </p:nvSpPr>
        <p:spPr>
          <a:xfrm>
            <a:off x="767514" y="3819342"/>
            <a:ext cx="2088232" cy="2031325"/>
          </a:xfrm>
          <a:prstGeom prst="rect">
            <a:avLst/>
          </a:prstGeom>
          <a:noFill/>
        </p:spPr>
        <p:txBody>
          <a:bodyPr wrap="square" rtlCol="0">
            <a:spAutoFit/>
          </a:bodyPr>
          <a:lstStyle/>
          <a:p>
            <a:pPr algn="just"/>
            <a:r>
              <a:rPr lang="en-GB" sz="1400" b="1" dirty="0" smtClean="0">
                <a:solidFill>
                  <a:srgbClr val="0070C0"/>
                </a:solidFill>
              </a:rPr>
              <a:t>Where 0.33 was our ‘ventilation allowance’ in the question.</a:t>
            </a:r>
          </a:p>
          <a:p>
            <a:pPr algn="just"/>
            <a:r>
              <a:rPr lang="en-GB" sz="1400" b="1" dirty="0" smtClean="0">
                <a:solidFill>
                  <a:srgbClr val="0070C0"/>
                </a:solidFill>
              </a:rPr>
              <a:t>This is a ‘factor’ that relates to the specific heat capacity of air and its density. For our calculations we will use this value.</a:t>
            </a:r>
            <a:endParaRPr lang="en-GB" sz="1400" b="1" dirty="0">
              <a:solidFill>
                <a:srgbClr val="0070C0"/>
              </a:solidFill>
            </a:endParaRPr>
          </a:p>
        </p:txBody>
      </p:sp>
      <p:sp>
        <p:nvSpPr>
          <p:cNvPr id="9" name="TextBox 8"/>
          <p:cNvSpPr txBox="1"/>
          <p:nvPr/>
        </p:nvSpPr>
        <p:spPr>
          <a:xfrm flipH="1">
            <a:off x="513263" y="1628800"/>
            <a:ext cx="7875161" cy="523220"/>
          </a:xfrm>
          <a:prstGeom prst="rect">
            <a:avLst/>
          </a:prstGeom>
          <a:noFill/>
        </p:spPr>
        <p:txBody>
          <a:bodyPr wrap="square" rtlCol="0">
            <a:spAutoFit/>
          </a:bodyPr>
          <a:lstStyle/>
          <a:p>
            <a:pPr algn="ctr"/>
            <a:r>
              <a:rPr lang="en-GB" sz="2800" dirty="0" smtClean="0"/>
              <a:t>How did we calculate the Ventilation Heat Loss?</a:t>
            </a:r>
            <a:endParaRPr lang="en-US" sz="2800" dirty="0"/>
          </a:p>
        </p:txBody>
      </p:sp>
    </p:spTree>
    <p:extLst>
      <p:ext uri="{BB962C8B-B14F-4D97-AF65-F5344CB8AC3E}">
        <p14:creationId xmlns:p14="http://schemas.microsoft.com/office/powerpoint/2010/main" val="754747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additive="base">
                                        <p:cTn id="31" dur="500" fill="hold"/>
                                        <p:tgtEl>
                                          <p:spTgt spid="5"/>
                                        </p:tgtEl>
                                        <p:attrNameLst>
                                          <p:attrName>ppt_x</p:attrName>
                                        </p:attrNameLst>
                                      </p:cBhvr>
                                      <p:tavLst>
                                        <p:tav tm="0">
                                          <p:val>
                                            <p:strVal val="#ppt_x"/>
                                          </p:val>
                                        </p:tav>
                                        <p:tav tm="100000">
                                          <p:val>
                                            <p:strVal val="#ppt_x"/>
                                          </p:val>
                                        </p:tav>
                                      </p:tavLst>
                                    </p:anim>
                                    <p:anim calcmode="lin" valueType="num">
                                      <p:cBhvr additive="base">
                                        <p:cTn id="3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500" fill="hold"/>
                                        <p:tgtEl>
                                          <p:spTgt spid="6"/>
                                        </p:tgtEl>
                                        <p:attrNameLst>
                                          <p:attrName>ppt_x</p:attrName>
                                        </p:attrNameLst>
                                      </p:cBhvr>
                                      <p:tavLst>
                                        <p:tav tm="0">
                                          <p:val>
                                            <p:strVal val="#ppt_x"/>
                                          </p:val>
                                        </p:tav>
                                        <p:tav tm="100000">
                                          <p:val>
                                            <p:strVal val="#ppt_x"/>
                                          </p:val>
                                        </p:tav>
                                      </p:tavLst>
                                    </p:anim>
                                    <p:anim calcmode="lin" valueType="num">
                                      <p:cBhvr additive="base">
                                        <p:cTn id="3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500" fill="hold"/>
                                        <p:tgtEl>
                                          <p:spTgt spid="7"/>
                                        </p:tgtEl>
                                        <p:attrNameLst>
                                          <p:attrName>ppt_x</p:attrName>
                                        </p:attrNameLst>
                                      </p:cBhvr>
                                      <p:tavLst>
                                        <p:tav tm="0">
                                          <p:val>
                                            <p:strVal val="#ppt_x"/>
                                          </p:val>
                                        </p:tav>
                                        <p:tav tm="100000">
                                          <p:val>
                                            <p:strVal val="#ppt_x"/>
                                          </p:val>
                                        </p:tav>
                                      </p:tavLst>
                                    </p:anim>
                                    <p:anim calcmode="lin" valueType="num">
                                      <p:cBhvr additive="base">
                                        <p:cTn id="4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P spid="7" grpId="0"/>
      <p:bldP spid="8" grpId="0"/>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67544" y="548680"/>
            <a:ext cx="2376264" cy="646331"/>
          </a:xfrm>
          <a:prstGeom prst="rect">
            <a:avLst/>
          </a:prstGeom>
          <a:noFill/>
        </p:spPr>
        <p:txBody>
          <a:bodyPr wrap="square" rtlCol="0">
            <a:spAutoFit/>
          </a:bodyPr>
          <a:lstStyle/>
          <a:p>
            <a:r>
              <a:rPr lang="en-GB" sz="3600" b="1" dirty="0" smtClean="0">
                <a:solidFill>
                  <a:srgbClr val="0070C0"/>
                </a:solidFill>
              </a:rPr>
              <a:t>Exercise 3</a:t>
            </a:r>
            <a:r>
              <a:rPr lang="en-GB" b="1" dirty="0" smtClean="0">
                <a:solidFill>
                  <a:srgbClr val="0070C0"/>
                </a:solidFill>
              </a:rPr>
              <a:t>:</a:t>
            </a:r>
            <a:endParaRPr lang="en-GB" b="1" dirty="0">
              <a:solidFill>
                <a:srgbClr val="0070C0"/>
              </a:solidFill>
            </a:endParaRPr>
          </a:p>
        </p:txBody>
      </p:sp>
      <p:sp>
        <p:nvSpPr>
          <p:cNvPr id="3" name="TextBox 2"/>
          <p:cNvSpPr txBox="1"/>
          <p:nvPr/>
        </p:nvSpPr>
        <p:spPr>
          <a:xfrm>
            <a:off x="484402" y="1199747"/>
            <a:ext cx="8192053" cy="1015663"/>
          </a:xfrm>
          <a:prstGeom prst="rect">
            <a:avLst/>
          </a:prstGeom>
          <a:noFill/>
        </p:spPr>
        <p:txBody>
          <a:bodyPr wrap="square" rtlCol="0">
            <a:spAutoFit/>
          </a:bodyPr>
          <a:lstStyle/>
          <a:p>
            <a:r>
              <a:rPr lang="en-GB" sz="2000" dirty="0" smtClean="0"/>
              <a:t>From the table below, </a:t>
            </a:r>
            <a:r>
              <a:rPr lang="en-GB" sz="2000" b="1" dirty="0" smtClean="0"/>
              <a:t>calculate the boiler output </a:t>
            </a:r>
            <a:r>
              <a:rPr lang="en-GB" sz="2000" dirty="0" smtClean="0"/>
              <a:t>required for the bungalow under study. This building’s heating system contains a hot water cylinder of 150 litre capacity.</a:t>
            </a:r>
            <a:endParaRPr lang="en-GB" sz="2000" dirty="0"/>
          </a:p>
        </p:txBody>
      </p:sp>
      <p:graphicFrame>
        <p:nvGraphicFramePr>
          <p:cNvPr id="4" name="Table 3"/>
          <p:cNvGraphicFramePr>
            <a:graphicFrameLocks noGrp="1"/>
          </p:cNvGraphicFramePr>
          <p:nvPr>
            <p:extLst>
              <p:ext uri="{D42A27DB-BD31-4B8C-83A1-F6EECF244321}">
                <p14:modId xmlns:p14="http://schemas.microsoft.com/office/powerpoint/2010/main" val="343494661"/>
              </p:ext>
            </p:extLst>
          </p:nvPr>
        </p:nvGraphicFramePr>
        <p:xfrm>
          <a:off x="323528" y="2348880"/>
          <a:ext cx="8352926" cy="3193504"/>
        </p:xfrm>
        <a:graphic>
          <a:graphicData uri="http://schemas.openxmlformats.org/drawingml/2006/table">
            <a:tbl>
              <a:tblPr firstRow="1" bandRow="1">
                <a:tableStyleId>{00A15C55-8517-42AA-B614-E9B94910E393}</a:tableStyleId>
              </a:tblPr>
              <a:tblGrid>
                <a:gridCol w="1152128"/>
                <a:gridCol w="1440160"/>
                <a:gridCol w="1217819"/>
                <a:gridCol w="1514273"/>
                <a:gridCol w="1514273"/>
                <a:gridCol w="1514273"/>
              </a:tblGrid>
              <a:tr h="144016">
                <a:tc>
                  <a:txBody>
                    <a:bodyPr/>
                    <a:lstStyle/>
                    <a:p>
                      <a:pPr algn="ctr"/>
                      <a:r>
                        <a:rPr lang="en-GB" sz="1600" dirty="0" smtClean="0"/>
                        <a:t>ROOM</a:t>
                      </a:r>
                      <a:endParaRPr lang="en-GB" sz="1600" dirty="0"/>
                    </a:p>
                  </a:txBody>
                  <a:tcPr/>
                </a:tc>
                <a:tc>
                  <a:txBody>
                    <a:bodyPr/>
                    <a:lstStyle/>
                    <a:p>
                      <a:pPr algn="ctr"/>
                      <a:r>
                        <a:rPr lang="en-GB" sz="1600" dirty="0" smtClean="0"/>
                        <a:t>VENTILATION LOSS ( W)</a:t>
                      </a:r>
                      <a:endParaRPr lang="en-GB" sz="1600" dirty="0"/>
                    </a:p>
                  </a:txBody>
                  <a:tcPr/>
                </a:tc>
                <a:tc>
                  <a:txBody>
                    <a:bodyPr/>
                    <a:lstStyle/>
                    <a:p>
                      <a:pPr algn="ctr"/>
                      <a:r>
                        <a:rPr lang="en-GB" sz="1600" dirty="0" smtClean="0"/>
                        <a:t>Average U value</a:t>
                      </a:r>
                      <a:endParaRPr lang="en-GB" sz="1600" dirty="0"/>
                    </a:p>
                  </a:txBody>
                  <a:tcPr/>
                </a:tc>
                <a:tc>
                  <a:txBody>
                    <a:bodyPr/>
                    <a:lstStyle/>
                    <a:p>
                      <a:pPr algn="ctr"/>
                      <a:r>
                        <a:rPr lang="en-GB" sz="1600" dirty="0" smtClean="0"/>
                        <a:t>AREA</a:t>
                      </a:r>
                      <a:endParaRPr lang="en-GB" sz="1600" dirty="0"/>
                    </a:p>
                  </a:txBody>
                  <a:tcPr/>
                </a:tc>
                <a:tc>
                  <a:txBody>
                    <a:bodyPr/>
                    <a:lstStyle/>
                    <a:p>
                      <a:pPr algn="ctr"/>
                      <a:r>
                        <a:rPr lang="en-GB" sz="1600" dirty="0" smtClean="0"/>
                        <a:t>TEMP DIFFERENCE</a:t>
                      </a:r>
                      <a:endParaRPr lang="en-GB" sz="1600"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dirty="0" smtClean="0"/>
                        <a:t>FABRIC LOSS (W)</a:t>
                      </a:r>
                    </a:p>
                    <a:p>
                      <a:pPr algn="ctr"/>
                      <a:endParaRPr lang="en-GB" sz="1600" dirty="0"/>
                    </a:p>
                  </a:txBody>
                  <a:tcPr/>
                </a:tc>
              </a:tr>
              <a:tr h="2370544">
                <a:tc>
                  <a:txBody>
                    <a:bodyPr/>
                    <a:lstStyle/>
                    <a:p>
                      <a:pPr algn="ctr"/>
                      <a:r>
                        <a:rPr lang="en-GB" sz="1600" dirty="0" smtClean="0"/>
                        <a:t>Lounge</a:t>
                      </a:r>
                    </a:p>
                    <a:p>
                      <a:pPr algn="ctr"/>
                      <a:r>
                        <a:rPr lang="en-GB" sz="1600" dirty="0" smtClean="0"/>
                        <a:t>Bedroom</a:t>
                      </a:r>
                    </a:p>
                    <a:p>
                      <a:pPr algn="ctr"/>
                      <a:r>
                        <a:rPr lang="en-GB" sz="1600" dirty="0" smtClean="0"/>
                        <a:t>Kitchen</a:t>
                      </a:r>
                    </a:p>
                    <a:p>
                      <a:pPr algn="ctr"/>
                      <a:r>
                        <a:rPr lang="en-GB" sz="1600" dirty="0" smtClean="0"/>
                        <a:t>Hall</a:t>
                      </a:r>
                    </a:p>
                    <a:p>
                      <a:pPr algn="ctr"/>
                      <a:r>
                        <a:rPr lang="en-GB" sz="1600" dirty="0" smtClean="0"/>
                        <a:t>Bathroom</a:t>
                      </a:r>
                      <a:endParaRPr lang="en-GB" sz="1600" dirty="0"/>
                    </a:p>
                  </a:txBody>
                  <a:tcPr/>
                </a:tc>
                <a:tc>
                  <a:txBody>
                    <a:bodyPr/>
                    <a:lstStyle/>
                    <a:p>
                      <a:pPr algn="ctr"/>
                      <a:r>
                        <a:rPr lang="en-GB" sz="1600" dirty="0" smtClean="0"/>
                        <a:t>313.63</a:t>
                      </a:r>
                    </a:p>
                    <a:p>
                      <a:pPr algn="ctr"/>
                      <a:r>
                        <a:rPr lang="en-GB" sz="1600" dirty="0" smtClean="0"/>
                        <a:t>270.86</a:t>
                      </a:r>
                    </a:p>
                    <a:p>
                      <a:pPr algn="ctr"/>
                      <a:r>
                        <a:rPr lang="en-GB" sz="1600" dirty="0" smtClean="0"/>
                        <a:t>294.94</a:t>
                      </a:r>
                    </a:p>
                    <a:p>
                      <a:pPr algn="ctr"/>
                      <a:r>
                        <a:rPr lang="en-GB" sz="1600" dirty="0" smtClean="0"/>
                        <a:t>124.15</a:t>
                      </a:r>
                    </a:p>
                    <a:p>
                      <a:pPr algn="ctr"/>
                      <a:r>
                        <a:rPr lang="en-GB" sz="1600" dirty="0" smtClean="0"/>
                        <a:t>188.18</a:t>
                      </a:r>
                      <a:endParaRPr lang="en-GB" sz="1600" dirty="0"/>
                    </a:p>
                  </a:txBody>
                  <a:tcPr/>
                </a:tc>
                <a:tc>
                  <a:txBody>
                    <a:bodyPr/>
                    <a:lstStyle/>
                    <a:p>
                      <a:pPr algn="ctr"/>
                      <a:r>
                        <a:rPr lang="en-GB" sz="1600" dirty="0" smtClean="0"/>
                        <a:t>1.24</a:t>
                      </a:r>
                    </a:p>
                    <a:p>
                      <a:pPr algn="ctr"/>
                      <a:r>
                        <a:rPr lang="en-GB" sz="1600" dirty="0" smtClean="0"/>
                        <a:t>.88</a:t>
                      </a:r>
                    </a:p>
                    <a:p>
                      <a:pPr algn="ctr"/>
                      <a:r>
                        <a:rPr lang="en-GB" sz="1600" dirty="0" smtClean="0"/>
                        <a:t>.70</a:t>
                      </a:r>
                    </a:p>
                    <a:p>
                      <a:pPr algn="ctr"/>
                      <a:r>
                        <a:rPr lang="en-GB" sz="1600" dirty="0" smtClean="0"/>
                        <a:t>.42</a:t>
                      </a:r>
                    </a:p>
                    <a:p>
                      <a:pPr algn="ctr"/>
                      <a:r>
                        <a:rPr lang="en-GB" sz="1600" dirty="0" smtClean="0"/>
                        <a:t>.82</a:t>
                      </a:r>
                      <a:endParaRPr lang="en-GB" sz="1600" dirty="0"/>
                    </a:p>
                  </a:txBody>
                  <a:tcPr/>
                </a:tc>
                <a:tc>
                  <a:txBody>
                    <a:bodyPr/>
                    <a:lstStyle/>
                    <a:p>
                      <a:pPr algn="ctr"/>
                      <a:r>
                        <a:rPr lang="en-GB" sz="1600" dirty="0" smtClean="0"/>
                        <a:t>48.5</a:t>
                      </a:r>
                    </a:p>
                    <a:p>
                      <a:pPr algn="ctr"/>
                      <a:r>
                        <a:rPr lang="en-GB" sz="1600" dirty="0" smtClean="0"/>
                        <a:t>44.8</a:t>
                      </a:r>
                    </a:p>
                    <a:p>
                      <a:pPr algn="ctr"/>
                      <a:r>
                        <a:rPr lang="en-GB" sz="1600" dirty="0" smtClean="0"/>
                        <a:t>38</a:t>
                      </a:r>
                    </a:p>
                    <a:p>
                      <a:pPr algn="ctr"/>
                      <a:r>
                        <a:rPr lang="en-GB" sz="1600" dirty="0" smtClean="0"/>
                        <a:t>15</a:t>
                      </a:r>
                    </a:p>
                    <a:p>
                      <a:pPr algn="ctr"/>
                      <a:r>
                        <a:rPr lang="en-GB" sz="1600" dirty="0" smtClean="0"/>
                        <a:t>36</a:t>
                      </a:r>
                      <a:endParaRPr lang="en-GB" sz="1600" dirty="0"/>
                    </a:p>
                  </a:txBody>
                  <a:tcPr/>
                </a:tc>
                <a:tc>
                  <a:txBody>
                    <a:bodyPr/>
                    <a:lstStyle/>
                    <a:p>
                      <a:pPr algn="ctr"/>
                      <a:r>
                        <a:rPr lang="en-GB" sz="1600" dirty="0" smtClean="0"/>
                        <a:t>20</a:t>
                      </a:r>
                    </a:p>
                    <a:p>
                      <a:pPr algn="ctr"/>
                      <a:r>
                        <a:rPr lang="en-GB" sz="1600" dirty="0" smtClean="0"/>
                        <a:t>19</a:t>
                      </a:r>
                    </a:p>
                    <a:p>
                      <a:pPr algn="ctr"/>
                      <a:r>
                        <a:rPr lang="en-GB" sz="1600" dirty="0" smtClean="0"/>
                        <a:t>18</a:t>
                      </a:r>
                    </a:p>
                    <a:p>
                      <a:pPr algn="ctr"/>
                      <a:r>
                        <a:rPr lang="en-GB" sz="1600" dirty="0" smtClean="0"/>
                        <a:t>20</a:t>
                      </a:r>
                    </a:p>
                    <a:p>
                      <a:pPr algn="ctr"/>
                      <a:r>
                        <a:rPr lang="en-GB" sz="1600" dirty="0" smtClean="0"/>
                        <a:t>20</a:t>
                      </a:r>
                      <a:endParaRPr lang="en-GB" sz="1600" dirty="0"/>
                    </a:p>
                  </a:txBody>
                  <a:tcPr/>
                </a:tc>
                <a:tc>
                  <a:txBody>
                    <a:bodyPr/>
                    <a:lstStyle/>
                    <a:p>
                      <a:pPr algn="ctr"/>
                      <a:endParaRPr lang="en-GB" sz="1600" dirty="0"/>
                    </a:p>
                  </a:txBody>
                  <a:tcPr/>
                </a:tc>
              </a:tr>
            </a:tbl>
          </a:graphicData>
        </a:graphic>
      </p:graphicFrame>
      <p:sp>
        <p:nvSpPr>
          <p:cNvPr id="8" name="TextBox 7"/>
          <p:cNvSpPr txBox="1"/>
          <p:nvPr/>
        </p:nvSpPr>
        <p:spPr>
          <a:xfrm>
            <a:off x="6588224" y="6031741"/>
            <a:ext cx="2304256" cy="523220"/>
          </a:xfrm>
          <a:prstGeom prst="rect">
            <a:avLst/>
          </a:prstGeom>
          <a:noFill/>
        </p:spPr>
        <p:txBody>
          <a:bodyPr wrap="square" rtlCol="0">
            <a:spAutoFit/>
          </a:bodyPr>
          <a:lstStyle/>
          <a:p>
            <a:r>
              <a:rPr lang="en-GB" sz="2800" b="1" dirty="0" smtClean="0">
                <a:solidFill>
                  <a:srgbClr val="0070C0"/>
                </a:solidFill>
              </a:rPr>
              <a:t>COPY DOWN</a:t>
            </a:r>
            <a:endParaRPr lang="en-GB" sz="2800" b="1" dirty="0">
              <a:solidFill>
                <a:srgbClr val="0070C0"/>
              </a:solidFill>
            </a:endParaRPr>
          </a:p>
        </p:txBody>
      </p:sp>
    </p:spTree>
    <p:extLst>
      <p:ext uri="{BB962C8B-B14F-4D97-AF65-F5344CB8AC3E}">
        <p14:creationId xmlns:p14="http://schemas.microsoft.com/office/powerpoint/2010/main" val="2271219752"/>
      </p:ext>
    </p:extLst>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2644695038"/>
              </p:ext>
            </p:extLst>
          </p:nvPr>
        </p:nvGraphicFramePr>
        <p:xfrm>
          <a:off x="971600" y="908720"/>
          <a:ext cx="7000012" cy="2736304"/>
        </p:xfrm>
        <a:graphic>
          <a:graphicData uri="http://schemas.openxmlformats.org/drawingml/2006/table">
            <a:tbl>
              <a:tblPr firstRow="1" bandRow="1">
                <a:tableStyleId>{5C22544A-7EE6-4342-B048-85BDC9FD1C3A}</a:tableStyleId>
              </a:tblPr>
              <a:tblGrid>
                <a:gridCol w="2032000"/>
                <a:gridCol w="2591748"/>
                <a:gridCol w="2376264"/>
              </a:tblGrid>
              <a:tr h="144016">
                <a:tc>
                  <a:txBody>
                    <a:bodyPr/>
                    <a:lstStyle/>
                    <a:p>
                      <a:pPr algn="ctr"/>
                      <a:r>
                        <a:rPr lang="en-GB" dirty="0" smtClean="0"/>
                        <a:t>ROOM</a:t>
                      </a:r>
                      <a:endParaRPr lang="en-GB" dirty="0"/>
                    </a:p>
                  </a:txBody>
                  <a:tcPr/>
                </a:tc>
                <a:tc>
                  <a:txBody>
                    <a:bodyPr/>
                    <a:lstStyle/>
                    <a:p>
                      <a:pPr algn="ctr"/>
                      <a:r>
                        <a:rPr lang="en-GB" dirty="0" smtClean="0"/>
                        <a:t>VENTILATION LOSS ( W)</a:t>
                      </a:r>
                      <a:endParaRPr lang="en-GB" dirty="0"/>
                    </a:p>
                  </a:txBody>
                  <a:tcPr/>
                </a:tc>
                <a:tc>
                  <a:txBody>
                    <a:bodyPr/>
                    <a:lstStyle/>
                    <a:p>
                      <a:pPr algn="ctr"/>
                      <a:r>
                        <a:rPr lang="en-GB" dirty="0" smtClean="0"/>
                        <a:t>FABRIC LOSS (W)</a:t>
                      </a:r>
                      <a:endParaRPr lang="en-GB" dirty="0"/>
                    </a:p>
                  </a:txBody>
                  <a:tcPr/>
                </a:tc>
              </a:tr>
              <a:tr h="2370544">
                <a:tc>
                  <a:txBody>
                    <a:bodyPr/>
                    <a:lstStyle/>
                    <a:p>
                      <a:pPr algn="ctr"/>
                      <a:r>
                        <a:rPr lang="en-GB" sz="2400" dirty="0" smtClean="0"/>
                        <a:t>Lounge</a:t>
                      </a:r>
                    </a:p>
                    <a:p>
                      <a:pPr algn="ctr"/>
                      <a:r>
                        <a:rPr lang="en-GB" sz="2400" dirty="0" smtClean="0"/>
                        <a:t>Bedroom</a:t>
                      </a:r>
                    </a:p>
                    <a:p>
                      <a:pPr algn="ctr"/>
                      <a:r>
                        <a:rPr lang="en-GB" sz="2400" dirty="0" smtClean="0"/>
                        <a:t>Kitchen</a:t>
                      </a:r>
                    </a:p>
                    <a:p>
                      <a:pPr algn="ctr"/>
                      <a:r>
                        <a:rPr lang="en-GB" sz="2400" dirty="0" smtClean="0"/>
                        <a:t>Hall</a:t>
                      </a:r>
                    </a:p>
                    <a:p>
                      <a:pPr algn="ctr"/>
                      <a:r>
                        <a:rPr lang="en-GB" sz="2400" dirty="0" smtClean="0"/>
                        <a:t>Bathroom</a:t>
                      </a:r>
                      <a:endParaRPr lang="en-GB" sz="2400" dirty="0"/>
                    </a:p>
                  </a:txBody>
                  <a:tcPr/>
                </a:tc>
                <a:tc>
                  <a:txBody>
                    <a:bodyPr/>
                    <a:lstStyle/>
                    <a:p>
                      <a:pPr algn="ctr"/>
                      <a:r>
                        <a:rPr lang="en-GB" sz="2400" dirty="0" smtClean="0"/>
                        <a:t>313.63</a:t>
                      </a:r>
                    </a:p>
                    <a:p>
                      <a:pPr algn="ctr"/>
                      <a:r>
                        <a:rPr lang="en-GB" sz="2400" dirty="0" smtClean="0"/>
                        <a:t>270.86</a:t>
                      </a:r>
                    </a:p>
                    <a:p>
                      <a:pPr algn="ctr"/>
                      <a:r>
                        <a:rPr lang="en-GB" sz="2400" dirty="0" smtClean="0"/>
                        <a:t>294.94</a:t>
                      </a:r>
                    </a:p>
                    <a:p>
                      <a:pPr algn="ctr"/>
                      <a:r>
                        <a:rPr lang="en-GB" sz="2400" dirty="0" smtClean="0"/>
                        <a:t>124.15</a:t>
                      </a:r>
                    </a:p>
                    <a:p>
                      <a:pPr algn="ctr"/>
                      <a:r>
                        <a:rPr lang="en-GB" sz="2400" dirty="0" smtClean="0"/>
                        <a:t>188.18</a:t>
                      </a:r>
                      <a:endParaRPr lang="en-GB" sz="2400" dirty="0"/>
                    </a:p>
                  </a:txBody>
                  <a:tcPr/>
                </a:tc>
                <a:tc>
                  <a:txBody>
                    <a:bodyPr/>
                    <a:lstStyle/>
                    <a:p>
                      <a:pPr algn="ctr"/>
                      <a:r>
                        <a:rPr lang="en-GB" sz="2400" dirty="0" smtClean="0"/>
                        <a:t>1202.80</a:t>
                      </a:r>
                    </a:p>
                    <a:p>
                      <a:pPr algn="ctr"/>
                      <a:r>
                        <a:rPr lang="en-GB" sz="2400" dirty="0" smtClean="0"/>
                        <a:t>749.056</a:t>
                      </a:r>
                    </a:p>
                    <a:p>
                      <a:pPr algn="ctr"/>
                      <a:r>
                        <a:rPr lang="en-GB" sz="2400" dirty="0" smtClean="0"/>
                        <a:t>478.80</a:t>
                      </a:r>
                    </a:p>
                    <a:p>
                      <a:pPr algn="ctr"/>
                      <a:r>
                        <a:rPr lang="en-GB" sz="2400" dirty="0" smtClean="0"/>
                        <a:t>126.00</a:t>
                      </a:r>
                    </a:p>
                    <a:p>
                      <a:pPr algn="ctr"/>
                      <a:r>
                        <a:rPr lang="en-GB" sz="2400" dirty="0" smtClean="0"/>
                        <a:t>590.40</a:t>
                      </a:r>
                    </a:p>
                    <a:p>
                      <a:pPr algn="ctr"/>
                      <a:endParaRPr lang="en-GB" sz="2400" dirty="0"/>
                    </a:p>
                  </a:txBody>
                  <a:tcPr/>
                </a:tc>
              </a:tr>
            </a:tbl>
          </a:graphicData>
        </a:graphic>
      </p:graphicFrame>
      <p:sp>
        <p:nvSpPr>
          <p:cNvPr id="3" name="TextBox 2"/>
          <p:cNvSpPr txBox="1"/>
          <p:nvPr/>
        </p:nvSpPr>
        <p:spPr>
          <a:xfrm>
            <a:off x="251520" y="188640"/>
            <a:ext cx="3672408" cy="584775"/>
          </a:xfrm>
          <a:prstGeom prst="rect">
            <a:avLst/>
          </a:prstGeom>
          <a:noFill/>
        </p:spPr>
        <p:txBody>
          <a:bodyPr wrap="square" rtlCol="0">
            <a:spAutoFit/>
          </a:bodyPr>
          <a:lstStyle/>
          <a:p>
            <a:r>
              <a:rPr lang="en-GB" sz="3200" b="1" dirty="0" smtClean="0">
                <a:solidFill>
                  <a:srgbClr val="0070C0"/>
                </a:solidFill>
              </a:rPr>
              <a:t>Solution: Exercise 3</a:t>
            </a:r>
            <a:endParaRPr lang="en-GB" sz="3200" b="1" dirty="0">
              <a:solidFill>
                <a:srgbClr val="0070C0"/>
              </a:solidFill>
            </a:endParaRPr>
          </a:p>
        </p:txBody>
      </p:sp>
      <p:graphicFrame>
        <p:nvGraphicFramePr>
          <p:cNvPr id="4" name="Table 3"/>
          <p:cNvGraphicFramePr>
            <a:graphicFrameLocks noGrp="1"/>
          </p:cNvGraphicFramePr>
          <p:nvPr>
            <p:extLst>
              <p:ext uri="{D42A27DB-BD31-4B8C-83A1-F6EECF244321}">
                <p14:modId xmlns:p14="http://schemas.microsoft.com/office/powerpoint/2010/main" val="3773531430"/>
              </p:ext>
            </p:extLst>
          </p:nvPr>
        </p:nvGraphicFramePr>
        <p:xfrm>
          <a:off x="2987825" y="3645024"/>
          <a:ext cx="4968551" cy="3175248"/>
        </p:xfrm>
        <a:graphic>
          <a:graphicData uri="http://schemas.openxmlformats.org/drawingml/2006/table">
            <a:tbl>
              <a:tblPr firstRow="1" bandRow="1">
                <a:tableStyleId>{5C22544A-7EE6-4342-B048-85BDC9FD1C3A}</a:tableStyleId>
              </a:tblPr>
              <a:tblGrid>
                <a:gridCol w="2592287"/>
                <a:gridCol w="2376264"/>
              </a:tblGrid>
              <a:tr h="432048">
                <a:tc>
                  <a:txBody>
                    <a:bodyPr/>
                    <a:lstStyle/>
                    <a:p>
                      <a:r>
                        <a:rPr lang="en-GB" b="1" dirty="0" smtClean="0">
                          <a:solidFill>
                            <a:schemeClr val="tx1"/>
                          </a:solidFill>
                        </a:rPr>
                        <a:t>Total       1191.76</a:t>
                      </a:r>
                      <a:r>
                        <a:rPr lang="en-GB" b="1" baseline="0" dirty="0" smtClean="0">
                          <a:solidFill>
                            <a:schemeClr val="tx1"/>
                          </a:solidFill>
                        </a:rPr>
                        <a:t> </a:t>
                      </a:r>
                      <a:endParaRPr lang="en-GB" b="1" dirty="0">
                        <a:solidFill>
                          <a:schemeClr val="tx1"/>
                        </a:solidFill>
                      </a:endParaRPr>
                    </a:p>
                  </a:txBody>
                  <a:tcPr/>
                </a:tc>
                <a:tc>
                  <a:txBody>
                    <a:bodyPr/>
                    <a:lstStyle/>
                    <a:p>
                      <a:r>
                        <a:rPr lang="en-GB" dirty="0" smtClean="0">
                          <a:solidFill>
                            <a:schemeClr val="tx1"/>
                          </a:solidFill>
                        </a:rPr>
                        <a:t>Total   3147.056</a:t>
                      </a:r>
                      <a:endParaRPr lang="en-GB" dirty="0">
                        <a:solidFill>
                          <a:schemeClr val="tx1"/>
                        </a:solidFill>
                      </a:endParaRPr>
                    </a:p>
                  </a:txBody>
                  <a:tcPr/>
                </a:tc>
              </a:tr>
              <a:tr h="370840">
                <a:tc>
                  <a:txBody>
                    <a:bodyPr/>
                    <a:lstStyle/>
                    <a:p>
                      <a:r>
                        <a:rPr lang="en-GB" dirty="0" smtClean="0"/>
                        <a:t>Half Heat Ventilation</a:t>
                      </a:r>
                      <a:r>
                        <a:rPr lang="en-GB" baseline="0" dirty="0" smtClean="0"/>
                        <a:t> Loss</a:t>
                      </a:r>
                      <a:endParaRPr lang="en-GB" dirty="0"/>
                    </a:p>
                  </a:txBody>
                  <a:tcPr/>
                </a:tc>
                <a:tc>
                  <a:txBody>
                    <a:bodyPr/>
                    <a:lstStyle/>
                    <a:p>
                      <a:r>
                        <a:rPr lang="en-GB" dirty="0" smtClean="0"/>
                        <a:t>              </a:t>
                      </a:r>
                      <a:r>
                        <a:rPr lang="en-GB" b="1" dirty="0" smtClean="0"/>
                        <a:t>595.88</a:t>
                      </a:r>
                      <a:endParaRPr lang="en-GB" b="1" dirty="0"/>
                    </a:p>
                  </a:txBody>
                  <a:tcPr/>
                </a:tc>
              </a:tr>
              <a:tr h="370840">
                <a:tc>
                  <a:txBody>
                    <a:bodyPr/>
                    <a:lstStyle/>
                    <a:p>
                      <a:endParaRPr lang="en-GB"/>
                    </a:p>
                  </a:txBody>
                  <a:tcPr/>
                </a:tc>
                <a:tc>
                  <a:txBody>
                    <a:bodyPr/>
                    <a:lstStyle/>
                    <a:p>
                      <a:r>
                        <a:rPr lang="en-GB" b="1" dirty="0" smtClean="0"/>
                        <a:t>            3742.936</a:t>
                      </a:r>
                      <a:endParaRPr lang="en-GB" b="1" dirty="0"/>
                    </a:p>
                  </a:txBody>
                  <a:tcPr/>
                </a:tc>
              </a:tr>
              <a:tr h="370840">
                <a:tc>
                  <a:txBody>
                    <a:bodyPr/>
                    <a:lstStyle/>
                    <a:p>
                      <a:r>
                        <a:rPr lang="en-GB" dirty="0" smtClean="0"/>
                        <a:t>DHW</a:t>
                      </a:r>
                      <a:r>
                        <a:rPr lang="en-GB" baseline="0" dirty="0" smtClean="0"/>
                        <a:t> requirement</a:t>
                      </a:r>
                      <a:endParaRPr lang="en-GB" dirty="0"/>
                    </a:p>
                  </a:txBody>
                  <a:tcPr/>
                </a:tc>
                <a:tc>
                  <a:txBody>
                    <a:bodyPr/>
                    <a:lstStyle/>
                    <a:p>
                      <a:r>
                        <a:rPr lang="en-GB" b="1" dirty="0" smtClean="0"/>
                        <a:t>            3000.00</a:t>
                      </a:r>
                      <a:endParaRPr lang="en-GB" b="1" dirty="0"/>
                    </a:p>
                  </a:txBody>
                  <a:tcPr/>
                </a:tc>
              </a:tr>
              <a:tr h="370840">
                <a:tc>
                  <a:txBody>
                    <a:bodyPr/>
                    <a:lstStyle/>
                    <a:p>
                      <a:endParaRPr lang="en-GB"/>
                    </a:p>
                  </a:txBody>
                  <a:tcPr/>
                </a:tc>
                <a:tc>
                  <a:txBody>
                    <a:bodyPr/>
                    <a:lstStyle/>
                    <a:p>
                      <a:r>
                        <a:rPr lang="en-GB" b="1" dirty="0" smtClean="0"/>
                        <a:t>            6742.936</a:t>
                      </a:r>
                      <a:endParaRPr lang="en-GB" b="1" dirty="0"/>
                    </a:p>
                  </a:txBody>
                  <a:tcPr/>
                </a:tc>
              </a:tr>
              <a:tr h="370840">
                <a:tc>
                  <a:txBody>
                    <a:bodyPr/>
                    <a:lstStyle/>
                    <a:p>
                      <a:r>
                        <a:rPr lang="en-GB" dirty="0" smtClean="0"/>
                        <a:t>Add 10 % margin</a:t>
                      </a:r>
                      <a:endParaRPr lang="en-GB" dirty="0"/>
                    </a:p>
                  </a:txBody>
                  <a:tcPr/>
                </a:tc>
                <a:tc>
                  <a:txBody>
                    <a:bodyPr/>
                    <a:lstStyle/>
                    <a:p>
                      <a:r>
                        <a:rPr lang="en-GB" b="1" dirty="0" smtClean="0"/>
                        <a:t>            674.294</a:t>
                      </a:r>
                      <a:endParaRPr lang="en-GB" b="1" dirty="0"/>
                    </a:p>
                  </a:txBody>
                  <a:tcPr/>
                </a:tc>
              </a:tr>
              <a:tr h="370840">
                <a:tc>
                  <a:txBody>
                    <a:bodyPr/>
                    <a:lstStyle/>
                    <a:p>
                      <a:endParaRPr lang="en-GB" dirty="0"/>
                    </a:p>
                  </a:txBody>
                  <a:tcPr/>
                </a:tc>
                <a:tc>
                  <a:txBody>
                    <a:bodyPr/>
                    <a:lstStyle/>
                    <a:p>
                      <a:r>
                        <a:rPr lang="en-GB" dirty="0" smtClean="0"/>
                        <a:t>            </a:t>
                      </a:r>
                      <a:endParaRPr lang="en-GB" b="1" dirty="0"/>
                    </a:p>
                  </a:txBody>
                  <a:tcPr/>
                </a:tc>
              </a:tr>
              <a:tr h="370840">
                <a:tc>
                  <a:txBody>
                    <a:bodyPr/>
                    <a:lstStyle/>
                    <a:p>
                      <a:r>
                        <a:rPr lang="en-GB" dirty="0" smtClean="0"/>
                        <a:t>Boiler</a:t>
                      </a:r>
                      <a:r>
                        <a:rPr lang="en-GB" baseline="0" dirty="0" smtClean="0"/>
                        <a:t> output capacity of</a:t>
                      </a:r>
                      <a:endParaRPr lang="en-GB" dirty="0"/>
                    </a:p>
                  </a:txBody>
                  <a:tcPr/>
                </a:tc>
                <a:tc>
                  <a:txBody>
                    <a:bodyPr/>
                    <a:lstStyle/>
                    <a:p>
                      <a:r>
                        <a:rPr lang="en-GB" dirty="0" smtClean="0"/>
                        <a:t>            </a:t>
                      </a:r>
                      <a:r>
                        <a:rPr lang="en-GB" sz="2800" b="1" dirty="0" smtClean="0"/>
                        <a:t>7.417</a:t>
                      </a:r>
                      <a:r>
                        <a:rPr lang="en-GB" sz="2800" b="1" baseline="0" dirty="0" smtClean="0"/>
                        <a:t> </a:t>
                      </a:r>
                      <a:r>
                        <a:rPr lang="en-GB" sz="2800" b="1" dirty="0" smtClean="0"/>
                        <a:t>kW</a:t>
                      </a:r>
                      <a:endParaRPr lang="en-GB" sz="2800" b="1" dirty="0"/>
                    </a:p>
                  </a:txBody>
                  <a:tcPr/>
                </a:tc>
              </a:tr>
            </a:tbl>
          </a:graphicData>
        </a:graphic>
      </p:graphicFrame>
      <p:cxnSp>
        <p:nvCxnSpPr>
          <p:cNvPr id="6" name="Straight Connector 5"/>
          <p:cNvCxnSpPr/>
          <p:nvPr/>
        </p:nvCxnSpPr>
        <p:spPr>
          <a:xfrm>
            <a:off x="6228184" y="4437112"/>
            <a:ext cx="1008112" cy="0"/>
          </a:xfrm>
          <a:prstGeom prst="line">
            <a:avLst/>
          </a:prstGeom>
        </p:spPr>
        <p:style>
          <a:lnRef idx="2">
            <a:schemeClr val="dk1"/>
          </a:lnRef>
          <a:fillRef idx="0">
            <a:schemeClr val="dk1"/>
          </a:fillRef>
          <a:effectRef idx="1">
            <a:schemeClr val="dk1"/>
          </a:effectRef>
          <a:fontRef idx="minor">
            <a:schemeClr val="tx1"/>
          </a:fontRef>
        </p:style>
      </p:cxnSp>
      <p:cxnSp>
        <p:nvCxnSpPr>
          <p:cNvPr id="7" name="Straight Connector 6"/>
          <p:cNvCxnSpPr/>
          <p:nvPr/>
        </p:nvCxnSpPr>
        <p:spPr>
          <a:xfrm>
            <a:off x="6228184" y="5157192"/>
            <a:ext cx="1008112" cy="0"/>
          </a:xfrm>
          <a:prstGeom prst="line">
            <a:avLst/>
          </a:prstGeom>
        </p:spPr>
        <p:style>
          <a:lnRef idx="2">
            <a:schemeClr val="dk1"/>
          </a:lnRef>
          <a:fillRef idx="0">
            <a:schemeClr val="dk1"/>
          </a:fillRef>
          <a:effectRef idx="1">
            <a:schemeClr val="dk1"/>
          </a:effectRef>
          <a:fontRef idx="minor">
            <a:schemeClr val="tx1"/>
          </a:fontRef>
        </p:style>
      </p:cxnSp>
      <p:cxnSp>
        <p:nvCxnSpPr>
          <p:cNvPr id="8" name="Straight Connector 7"/>
          <p:cNvCxnSpPr/>
          <p:nvPr/>
        </p:nvCxnSpPr>
        <p:spPr>
          <a:xfrm>
            <a:off x="6228184" y="5949280"/>
            <a:ext cx="1008112" cy="0"/>
          </a:xfrm>
          <a:prstGeom prst="line">
            <a:avLst/>
          </a:prstGeom>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40377114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80209" y="108573"/>
            <a:ext cx="5472608" cy="646331"/>
          </a:xfrm>
          <a:prstGeom prst="rect">
            <a:avLst/>
          </a:prstGeom>
        </p:spPr>
        <p:txBody>
          <a:bodyPr wrap="square">
            <a:spAutoFit/>
          </a:bodyPr>
          <a:lstStyle/>
          <a:p>
            <a:pP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sz="3600" b="1" u="sng" dirty="0" smtClean="0">
                <a:solidFill>
                  <a:schemeClr val="accent1"/>
                </a:solidFill>
                <a:latin typeface="+mj-lt"/>
              </a:rPr>
              <a:t>HOT </a:t>
            </a:r>
            <a:r>
              <a:rPr lang="en-GB" sz="3600" b="1" u="sng" dirty="0">
                <a:solidFill>
                  <a:schemeClr val="accent1"/>
                </a:solidFill>
                <a:latin typeface="+mj-lt"/>
              </a:rPr>
              <a:t>WATER SUPPLY</a:t>
            </a:r>
          </a:p>
        </p:txBody>
      </p:sp>
      <p:sp>
        <p:nvSpPr>
          <p:cNvPr id="3" name="TextBox 2"/>
          <p:cNvSpPr txBox="1"/>
          <p:nvPr/>
        </p:nvSpPr>
        <p:spPr>
          <a:xfrm>
            <a:off x="334027" y="1340768"/>
            <a:ext cx="7992888" cy="1200329"/>
          </a:xfrm>
          <a:prstGeom prst="rect">
            <a:avLst/>
          </a:prstGeom>
          <a:noFill/>
        </p:spPr>
        <p:txBody>
          <a:bodyPr wrap="square" rtlCol="0">
            <a:spAutoFit/>
          </a:bodyPr>
          <a:lstStyle/>
          <a:p>
            <a:pPr marL="285750" indent="-285750" algn="just">
              <a:buFont typeface="Arial" panose="020B0604020202020204" pitchFamily="34" charset="0"/>
              <a:buChar char="•"/>
            </a:pPr>
            <a:r>
              <a:rPr lang="en-GB" b="1" dirty="0" smtClean="0">
                <a:solidFill>
                  <a:srgbClr val="0070C0"/>
                </a:solidFill>
              </a:rPr>
              <a:t>Heated by gas, solid fuel or oil, </a:t>
            </a:r>
            <a:r>
              <a:rPr lang="en-GB" dirty="0" smtClean="0"/>
              <a:t>and positioned as close as possible to the hot water storage cylinder, so heat losses from primary flow and return are reduced to a minimum. </a:t>
            </a:r>
          </a:p>
          <a:p>
            <a:pPr marL="285750" indent="-285750" algn="just">
              <a:buFont typeface="Arial" panose="020B0604020202020204" pitchFamily="34" charset="0"/>
              <a:buChar char="•"/>
            </a:pPr>
            <a:r>
              <a:rPr lang="en-GB" dirty="0" smtClean="0"/>
              <a:t>Water is circulated by gravity or pump with pipes insulated to conserve heat.</a:t>
            </a:r>
            <a:endParaRPr lang="en-GB" dirty="0"/>
          </a:p>
        </p:txBody>
      </p:sp>
      <p:sp>
        <p:nvSpPr>
          <p:cNvPr id="4" name="Rectangle 3"/>
          <p:cNvSpPr/>
          <p:nvPr/>
        </p:nvSpPr>
        <p:spPr>
          <a:xfrm>
            <a:off x="212639" y="754904"/>
            <a:ext cx="6516724" cy="584775"/>
          </a:xfrm>
          <a:prstGeom prst="rect">
            <a:avLst/>
          </a:prstGeom>
        </p:spPr>
        <p:txBody>
          <a:bodyPr wrap="square">
            <a:spAutoFit/>
          </a:bodyPr>
          <a:lstStyle/>
          <a:p>
            <a:r>
              <a:rPr lang="en-GB" sz="3200" b="1" dirty="0" smtClean="0">
                <a:solidFill>
                  <a:srgbClr val="0070C0"/>
                </a:solidFill>
              </a:rPr>
              <a:t>‘Centralised’ </a:t>
            </a:r>
            <a:r>
              <a:rPr lang="en-GB" sz="3200" b="1" dirty="0">
                <a:solidFill>
                  <a:srgbClr val="0070C0"/>
                </a:solidFill>
              </a:rPr>
              <a:t>Boiler systems:</a:t>
            </a:r>
          </a:p>
        </p:txBody>
      </p:sp>
      <p:sp>
        <p:nvSpPr>
          <p:cNvPr id="5" name="Rectangle 4"/>
          <p:cNvSpPr/>
          <p:nvPr/>
        </p:nvSpPr>
        <p:spPr>
          <a:xfrm>
            <a:off x="212639" y="2532825"/>
            <a:ext cx="3799639" cy="523220"/>
          </a:xfrm>
          <a:prstGeom prst="rect">
            <a:avLst/>
          </a:prstGeom>
        </p:spPr>
        <p:txBody>
          <a:bodyPr wrap="square">
            <a:spAutoFit/>
          </a:bodyPr>
          <a:lstStyle/>
          <a:p>
            <a:r>
              <a:rPr lang="en-GB" sz="2800" b="1" dirty="0" smtClean="0">
                <a:solidFill>
                  <a:srgbClr val="0070C0"/>
                </a:solidFill>
              </a:rPr>
              <a:t>Type 1 : Direct systems</a:t>
            </a:r>
            <a:endParaRPr lang="en-GB" sz="2800" b="1" dirty="0">
              <a:solidFill>
                <a:srgbClr val="0070C0"/>
              </a:solidFill>
            </a:endParaRPr>
          </a:p>
        </p:txBody>
      </p:sp>
      <p:sp>
        <p:nvSpPr>
          <p:cNvPr id="6" name="TextBox 5"/>
          <p:cNvSpPr txBox="1"/>
          <p:nvPr/>
        </p:nvSpPr>
        <p:spPr>
          <a:xfrm>
            <a:off x="315267" y="2986413"/>
            <a:ext cx="3829473" cy="3970318"/>
          </a:xfrm>
          <a:prstGeom prst="rect">
            <a:avLst/>
          </a:prstGeom>
          <a:noFill/>
        </p:spPr>
        <p:txBody>
          <a:bodyPr wrap="square" rtlCol="0">
            <a:spAutoFit/>
          </a:bodyPr>
          <a:lstStyle/>
          <a:p>
            <a:pPr algn="just"/>
            <a:r>
              <a:rPr lang="en-GB" b="1" dirty="0" smtClean="0">
                <a:solidFill>
                  <a:srgbClr val="0070C0"/>
                </a:solidFill>
              </a:rPr>
              <a:t>In the </a:t>
            </a:r>
            <a:r>
              <a:rPr lang="en-GB" b="1" dirty="0">
                <a:solidFill>
                  <a:srgbClr val="0070C0"/>
                </a:solidFill>
              </a:rPr>
              <a:t>direct </a:t>
            </a:r>
            <a:r>
              <a:rPr lang="en-GB" b="1" dirty="0" smtClean="0">
                <a:solidFill>
                  <a:srgbClr val="0070C0"/>
                </a:solidFill>
              </a:rPr>
              <a:t>system, the central heating is not combined with hot water supply. </a:t>
            </a:r>
            <a:r>
              <a:rPr lang="en-GB" dirty="0" smtClean="0"/>
              <a:t>The heating and hot water are kept separate because the storage feed is from the cistern which brings gasses into the system from the cistern and draw off points (taps). This could cause </a:t>
            </a:r>
            <a:r>
              <a:rPr lang="en-GB" b="1" dirty="0" smtClean="0">
                <a:solidFill>
                  <a:srgbClr val="0070C0"/>
                </a:solidFill>
              </a:rPr>
              <a:t>corrosion to ferrous metals.</a:t>
            </a:r>
          </a:p>
          <a:p>
            <a:pPr algn="just"/>
            <a:r>
              <a:rPr lang="en-GB" dirty="0" smtClean="0"/>
              <a:t>This system is cheaper to install than the </a:t>
            </a:r>
            <a:r>
              <a:rPr lang="en-GB" b="1" dirty="0" smtClean="0">
                <a:solidFill>
                  <a:srgbClr val="0070C0"/>
                </a:solidFill>
              </a:rPr>
              <a:t>‘indirect’, </a:t>
            </a:r>
            <a:r>
              <a:rPr lang="en-GB" dirty="0" smtClean="0"/>
              <a:t>and the water in the cylinder can be heated quickly, with direct circulation between the boiler and the cylinder.</a:t>
            </a:r>
            <a:endParaRPr lang="en-GB" dirty="0"/>
          </a:p>
        </p:txBody>
      </p:sp>
      <p:pic>
        <p:nvPicPr>
          <p:cNvPr id="5122" name="Picture 2" descr="C:\Users\fad-an\Desktop\Hot water systems 2.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89914" y="2818096"/>
            <a:ext cx="4834779" cy="4029955"/>
          </a:xfrm>
          <a:prstGeom prst="rect">
            <a:avLst/>
          </a:prstGeom>
          <a:noFill/>
          <a:ln w="19050">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2082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xEl>
                                              <p:pRg st="0" end="0"/>
                                            </p:txEl>
                                          </p:spTgt>
                                        </p:tgtEl>
                                        <p:attrNameLst>
                                          <p:attrName>style.visibility</p:attrName>
                                        </p:attrNameLst>
                                      </p:cBhvr>
                                      <p:to>
                                        <p:strVal val="visible"/>
                                      </p:to>
                                    </p:set>
                                    <p:anim calcmode="lin" valueType="num">
                                      <p:cBhvr additive="base">
                                        <p:cTn id="13"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
                                            <p:txEl>
                                              <p:pRg st="1" end="1"/>
                                            </p:txEl>
                                          </p:spTgt>
                                        </p:tgtEl>
                                        <p:attrNameLst>
                                          <p:attrName>style.visibility</p:attrName>
                                        </p:attrNameLst>
                                      </p:cBhvr>
                                      <p:to>
                                        <p:strVal val="visible"/>
                                      </p:to>
                                    </p:set>
                                    <p:anim calcmode="lin" valueType="num">
                                      <p:cBhvr additive="base">
                                        <p:cTn id="19"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9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Rectangle 1"/>
          <p:cNvSpPr/>
          <p:nvPr/>
        </p:nvSpPr>
        <p:spPr>
          <a:xfrm>
            <a:off x="179512" y="63129"/>
            <a:ext cx="2957541" cy="646331"/>
          </a:xfrm>
          <a:prstGeom prst="rect">
            <a:avLst/>
          </a:prstGeom>
        </p:spPr>
        <p:txBody>
          <a:bodyPr wrap="none">
            <a:spAutoFit/>
          </a:bodyPr>
          <a:lstStyle/>
          <a:p>
            <a:r>
              <a:rPr lang="en-GB" sz="3600" b="1" u="sng" dirty="0">
                <a:solidFill>
                  <a:srgbClr val="0070C0"/>
                </a:solidFill>
              </a:rPr>
              <a:t>Direct </a:t>
            </a:r>
            <a:r>
              <a:rPr lang="en-GB" sz="3600" b="1" u="sng" dirty="0" smtClean="0">
                <a:solidFill>
                  <a:srgbClr val="0070C0"/>
                </a:solidFill>
              </a:rPr>
              <a:t>systems</a:t>
            </a:r>
            <a:endParaRPr lang="en-GB" sz="3600" b="1" u="sng" dirty="0">
              <a:solidFill>
                <a:srgbClr val="0070C0"/>
              </a:solidFill>
            </a:endParaRPr>
          </a:p>
        </p:txBody>
      </p:sp>
      <p:sp>
        <p:nvSpPr>
          <p:cNvPr id="3" name="TextBox 2"/>
          <p:cNvSpPr txBox="1"/>
          <p:nvPr/>
        </p:nvSpPr>
        <p:spPr>
          <a:xfrm>
            <a:off x="205917" y="640998"/>
            <a:ext cx="7704856" cy="1938992"/>
          </a:xfrm>
          <a:prstGeom prst="rect">
            <a:avLst/>
          </a:prstGeom>
          <a:noFill/>
        </p:spPr>
        <p:txBody>
          <a:bodyPr wrap="square" rtlCol="0">
            <a:spAutoFit/>
          </a:bodyPr>
          <a:lstStyle/>
          <a:p>
            <a:r>
              <a:rPr lang="en-GB" sz="2400" dirty="0" smtClean="0"/>
              <a:t>There are 4 types:</a:t>
            </a:r>
          </a:p>
          <a:p>
            <a:r>
              <a:rPr lang="en-GB" sz="2400" b="1" dirty="0" smtClean="0">
                <a:solidFill>
                  <a:srgbClr val="0070C0"/>
                </a:solidFill>
              </a:rPr>
              <a:t>1. Electric Water heating</a:t>
            </a:r>
          </a:p>
          <a:p>
            <a:r>
              <a:rPr lang="en-GB" sz="2400" b="1" dirty="0" smtClean="0">
                <a:solidFill>
                  <a:srgbClr val="0070C0"/>
                </a:solidFill>
              </a:rPr>
              <a:t>2. Storage heating (electric)</a:t>
            </a:r>
          </a:p>
          <a:p>
            <a:r>
              <a:rPr lang="en-GB" sz="2400" b="1" dirty="0" smtClean="0">
                <a:solidFill>
                  <a:srgbClr val="0070C0"/>
                </a:solidFill>
              </a:rPr>
              <a:t>3. </a:t>
            </a:r>
            <a:r>
              <a:rPr lang="en-GB" sz="2400" b="1" dirty="0">
                <a:solidFill>
                  <a:srgbClr val="0070C0"/>
                </a:solidFill>
              </a:rPr>
              <a:t>Instantaneous gas systems</a:t>
            </a:r>
          </a:p>
          <a:p>
            <a:r>
              <a:rPr lang="en-GB" sz="2400" b="1" dirty="0">
                <a:solidFill>
                  <a:srgbClr val="0070C0"/>
                </a:solidFill>
              </a:rPr>
              <a:t>4</a:t>
            </a:r>
            <a:r>
              <a:rPr lang="en-GB" sz="2400" b="1" dirty="0" smtClean="0">
                <a:solidFill>
                  <a:srgbClr val="0070C0"/>
                </a:solidFill>
              </a:rPr>
              <a:t>. Boiler / Cylinder systems</a:t>
            </a:r>
          </a:p>
        </p:txBody>
      </p:sp>
      <p:sp>
        <p:nvSpPr>
          <p:cNvPr id="4" name="Rectangle 3"/>
          <p:cNvSpPr/>
          <p:nvPr/>
        </p:nvSpPr>
        <p:spPr>
          <a:xfrm>
            <a:off x="205917" y="2780928"/>
            <a:ext cx="8424937" cy="3908762"/>
          </a:xfrm>
          <a:prstGeom prst="rect">
            <a:avLst/>
          </a:prstGeom>
        </p:spPr>
        <p:txBody>
          <a:bodyPr wrap="square">
            <a:spAutoFit/>
          </a:bodyPr>
          <a:lstStyle/>
          <a:p>
            <a:r>
              <a:rPr lang="en-GB" sz="2800" b="1" dirty="0" smtClean="0">
                <a:solidFill>
                  <a:srgbClr val="0070C0"/>
                </a:solidFill>
              </a:rPr>
              <a:t>Boiler / Cylinder systems </a:t>
            </a:r>
          </a:p>
          <a:p>
            <a:r>
              <a:rPr lang="en-GB" sz="2000" b="1" dirty="0" smtClean="0">
                <a:solidFill>
                  <a:srgbClr val="0070C0"/>
                </a:solidFill>
              </a:rPr>
              <a:t>In this system a small boiler (gas fired) conveys the hot water by primary flow and return.</a:t>
            </a:r>
            <a:r>
              <a:rPr lang="en-GB" sz="2000" dirty="0" smtClean="0"/>
              <a:t> </a:t>
            </a:r>
          </a:p>
          <a:p>
            <a:endParaRPr lang="en-GB" sz="2000" dirty="0" smtClean="0"/>
          </a:p>
          <a:p>
            <a:pPr marL="342900" indent="-342900">
              <a:buFont typeface="Arial" panose="020B0604020202020204" pitchFamily="34" charset="0"/>
              <a:buChar char="•"/>
            </a:pPr>
            <a:r>
              <a:rPr lang="en-GB" sz="2000" dirty="0" smtClean="0"/>
              <a:t>It is </a:t>
            </a:r>
            <a:r>
              <a:rPr lang="en-GB" sz="2000" b="1" dirty="0" smtClean="0">
                <a:solidFill>
                  <a:srgbClr val="0070C0"/>
                </a:solidFill>
              </a:rPr>
              <a:t>not possible to include radiators on the primary pipework, unless they are made of non ferrous metals. </a:t>
            </a:r>
          </a:p>
          <a:p>
            <a:pPr marL="342900" indent="-342900" algn="just">
              <a:buFont typeface="Arial" panose="020B0604020202020204" pitchFamily="34" charset="0"/>
              <a:buChar char="•"/>
            </a:pPr>
            <a:endParaRPr lang="en-GB" sz="2000" dirty="0" smtClean="0"/>
          </a:p>
          <a:p>
            <a:pPr marL="342900" indent="-342900" algn="just">
              <a:buFont typeface="Arial" panose="020B0604020202020204" pitchFamily="34" charset="0"/>
              <a:buChar char="•"/>
            </a:pPr>
            <a:r>
              <a:rPr lang="en-GB" sz="2000" dirty="0" smtClean="0"/>
              <a:t>The </a:t>
            </a:r>
            <a:r>
              <a:rPr lang="en-GB" sz="2000" b="1" dirty="0" smtClean="0">
                <a:solidFill>
                  <a:srgbClr val="0070C0"/>
                </a:solidFill>
              </a:rPr>
              <a:t>water</a:t>
            </a:r>
            <a:r>
              <a:rPr lang="en-GB" sz="2000" dirty="0" smtClean="0"/>
              <a:t> passing to the boiler </a:t>
            </a:r>
            <a:r>
              <a:rPr lang="en-GB" sz="2000" b="1" dirty="0" smtClean="0">
                <a:solidFill>
                  <a:srgbClr val="0070C0"/>
                </a:solidFill>
              </a:rPr>
              <a:t>is supplied from a feed cistern and is passing through pipework drawn off at taps. </a:t>
            </a:r>
          </a:p>
          <a:p>
            <a:pPr marL="342900" indent="-342900" algn="just">
              <a:buFont typeface="Arial" panose="020B0604020202020204" pitchFamily="34" charset="0"/>
              <a:buChar char="•"/>
            </a:pPr>
            <a:endParaRPr lang="en-GB" sz="2000" dirty="0" smtClean="0"/>
          </a:p>
          <a:p>
            <a:pPr marL="342900" indent="-342900" algn="just">
              <a:buFont typeface="Arial" panose="020B0604020202020204" pitchFamily="34" charset="0"/>
              <a:buChar char="•"/>
            </a:pPr>
            <a:r>
              <a:rPr lang="en-GB" sz="2000" b="1" dirty="0" smtClean="0">
                <a:solidFill>
                  <a:srgbClr val="0070C0"/>
                </a:solidFill>
              </a:rPr>
              <a:t>This brings gases into the system </a:t>
            </a:r>
            <a:r>
              <a:rPr lang="en-GB" sz="2000" dirty="0" smtClean="0"/>
              <a:t>which may cause corrosion to radiators (ferrous metal).</a:t>
            </a:r>
            <a:endParaRPr lang="en-GB" sz="2000" dirty="0"/>
          </a:p>
        </p:txBody>
      </p:sp>
    </p:spTree>
    <p:extLst>
      <p:ext uri="{BB962C8B-B14F-4D97-AF65-F5344CB8AC3E}">
        <p14:creationId xmlns:p14="http://schemas.microsoft.com/office/powerpoint/2010/main" val="217140143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79001"/>
            <a:ext cx="9144000" cy="68503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179512" y="116632"/>
            <a:ext cx="4608512" cy="523220"/>
          </a:xfrm>
          <a:prstGeom prst="rect">
            <a:avLst/>
          </a:prstGeom>
          <a:solidFill>
            <a:schemeClr val="bg1"/>
          </a:solidFill>
        </p:spPr>
        <p:txBody>
          <a:bodyPr wrap="square" rtlCol="0">
            <a:spAutoFit/>
          </a:bodyPr>
          <a:lstStyle/>
          <a:p>
            <a:r>
              <a:rPr lang="en-GB" sz="2800" b="1" dirty="0" smtClean="0">
                <a:solidFill>
                  <a:srgbClr val="0070C0"/>
                </a:solidFill>
              </a:rPr>
              <a:t>HOT WATER – DIRECT SYSTEM</a:t>
            </a:r>
            <a:endParaRPr lang="en-GB" sz="2800" b="1" dirty="0">
              <a:solidFill>
                <a:srgbClr val="0070C0"/>
              </a:solidFill>
            </a:endParaRPr>
          </a:p>
        </p:txBody>
      </p:sp>
      <p:sp>
        <p:nvSpPr>
          <p:cNvPr id="4" name="TextBox 3"/>
          <p:cNvSpPr txBox="1"/>
          <p:nvPr/>
        </p:nvSpPr>
        <p:spPr>
          <a:xfrm>
            <a:off x="1187624" y="5325015"/>
            <a:ext cx="7056784" cy="1477328"/>
          </a:xfrm>
          <a:prstGeom prst="rect">
            <a:avLst/>
          </a:prstGeom>
          <a:solidFill>
            <a:schemeClr val="bg1"/>
          </a:solidFill>
          <a:ln w="28575">
            <a:solidFill>
              <a:schemeClr val="tx1"/>
            </a:solidFill>
          </a:ln>
        </p:spPr>
        <p:txBody>
          <a:bodyPr wrap="square" rtlCol="0">
            <a:spAutoFit/>
          </a:bodyPr>
          <a:lstStyle/>
          <a:p>
            <a:pPr algn="just"/>
            <a:r>
              <a:rPr lang="en-GB" b="1" dirty="0" smtClean="0"/>
              <a:t>Gas Boilers are purpose made vessels with gas burners installed directly below the stored water. The system incorporates an open flue which discharges into the Cold Water Storage cistern (CWSC), a pressure release (if needed) for the cylinder.</a:t>
            </a:r>
          </a:p>
          <a:p>
            <a:pPr algn="just"/>
            <a:endParaRPr lang="en-GB" b="1" dirty="0"/>
          </a:p>
        </p:txBody>
      </p:sp>
      <p:cxnSp>
        <p:nvCxnSpPr>
          <p:cNvPr id="5" name="Straight Arrow Connector 4"/>
          <p:cNvCxnSpPr/>
          <p:nvPr/>
        </p:nvCxnSpPr>
        <p:spPr>
          <a:xfrm>
            <a:off x="4499992" y="2780928"/>
            <a:ext cx="2448272" cy="0"/>
          </a:xfrm>
          <a:prstGeom prst="straightConnector1">
            <a:avLst/>
          </a:prstGeom>
          <a:ln w="5715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6948264" y="2420888"/>
            <a:ext cx="1440160" cy="646331"/>
          </a:xfrm>
          <a:prstGeom prst="rect">
            <a:avLst/>
          </a:prstGeom>
          <a:noFill/>
        </p:spPr>
        <p:txBody>
          <a:bodyPr wrap="square" rtlCol="0">
            <a:spAutoFit/>
          </a:bodyPr>
          <a:lstStyle/>
          <a:p>
            <a:pPr algn="ctr"/>
            <a:r>
              <a:rPr lang="en-GB" b="1" dirty="0" smtClean="0"/>
              <a:t>To Hot Water outlets</a:t>
            </a:r>
            <a:endParaRPr lang="en-GB" b="1" dirty="0"/>
          </a:p>
        </p:txBody>
      </p:sp>
    </p:spTree>
    <p:extLst>
      <p:ext uri="{BB962C8B-B14F-4D97-AF65-F5344CB8AC3E}">
        <p14:creationId xmlns:p14="http://schemas.microsoft.com/office/powerpoint/2010/main" val="2106964508"/>
      </p:ext>
    </p:extLst>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fad-an\Desktop\Hot water systems 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737100" y="1988841"/>
            <a:ext cx="4406900" cy="486916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4737100" y="1988841"/>
            <a:ext cx="4406900" cy="369332"/>
          </a:xfrm>
          <a:prstGeom prst="rect">
            <a:avLst/>
          </a:prstGeom>
          <a:solidFill>
            <a:schemeClr val="bg1"/>
          </a:solidFill>
        </p:spPr>
        <p:txBody>
          <a:bodyPr wrap="square" rtlCol="0">
            <a:spAutoFit/>
          </a:bodyPr>
          <a:lstStyle/>
          <a:p>
            <a:endParaRPr lang="en-GB" dirty="0"/>
          </a:p>
        </p:txBody>
      </p:sp>
      <p:cxnSp>
        <p:nvCxnSpPr>
          <p:cNvPr id="4" name="Straight Connector 3"/>
          <p:cNvCxnSpPr/>
          <p:nvPr/>
        </p:nvCxnSpPr>
        <p:spPr>
          <a:xfrm flipV="1">
            <a:off x="4737100" y="2358173"/>
            <a:ext cx="0" cy="4499827"/>
          </a:xfrm>
          <a:prstGeom prst="line">
            <a:avLst/>
          </a:prstGeom>
        </p:spPr>
        <p:style>
          <a:lnRef idx="2">
            <a:schemeClr val="dk1"/>
          </a:lnRef>
          <a:fillRef idx="0">
            <a:schemeClr val="dk1"/>
          </a:fillRef>
          <a:effectRef idx="1">
            <a:schemeClr val="dk1"/>
          </a:effectRef>
          <a:fontRef idx="minor">
            <a:schemeClr val="tx1"/>
          </a:fontRef>
        </p:style>
      </p:cxnSp>
      <p:cxnSp>
        <p:nvCxnSpPr>
          <p:cNvPr id="6" name="Straight Connector 5"/>
          <p:cNvCxnSpPr/>
          <p:nvPr/>
        </p:nvCxnSpPr>
        <p:spPr>
          <a:xfrm flipH="1">
            <a:off x="4737100" y="2358173"/>
            <a:ext cx="4406900" cy="0"/>
          </a:xfrm>
          <a:prstGeom prst="line">
            <a:avLst/>
          </a:prstGeom>
        </p:spPr>
        <p:style>
          <a:lnRef idx="2">
            <a:schemeClr val="dk1"/>
          </a:lnRef>
          <a:fillRef idx="0">
            <a:schemeClr val="dk1"/>
          </a:fillRef>
          <a:effectRef idx="1">
            <a:schemeClr val="dk1"/>
          </a:effectRef>
          <a:fontRef idx="minor">
            <a:schemeClr val="tx1"/>
          </a:fontRef>
        </p:style>
      </p:cxnSp>
      <p:cxnSp>
        <p:nvCxnSpPr>
          <p:cNvPr id="8" name="Straight Connector 7"/>
          <p:cNvCxnSpPr/>
          <p:nvPr/>
        </p:nvCxnSpPr>
        <p:spPr>
          <a:xfrm>
            <a:off x="4737100" y="6858000"/>
            <a:ext cx="4406900" cy="0"/>
          </a:xfrm>
          <a:prstGeom prst="line">
            <a:avLst/>
          </a:prstGeom>
        </p:spPr>
        <p:style>
          <a:lnRef idx="2">
            <a:schemeClr val="dk1"/>
          </a:lnRef>
          <a:fillRef idx="0">
            <a:schemeClr val="dk1"/>
          </a:fillRef>
          <a:effectRef idx="1">
            <a:schemeClr val="dk1"/>
          </a:effectRef>
          <a:fontRef idx="minor">
            <a:schemeClr val="tx1"/>
          </a:fontRef>
        </p:style>
      </p:cxnSp>
      <p:cxnSp>
        <p:nvCxnSpPr>
          <p:cNvPr id="10" name="Straight Connector 9"/>
          <p:cNvCxnSpPr/>
          <p:nvPr/>
        </p:nvCxnSpPr>
        <p:spPr>
          <a:xfrm>
            <a:off x="9144000" y="2358173"/>
            <a:ext cx="0" cy="4499827"/>
          </a:xfrm>
          <a:prstGeom prst="line">
            <a:avLst/>
          </a:prstGeom>
        </p:spPr>
        <p:style>
          <a:lnRef idx="2">
            <a:schemeClr val="dk1"/>
          </a:lnRef>
          <a:fillRef idx="0">
            <a:schemeClr val="dk1"/>
          </a:fillRef>
          <a:effectRef idx="1">
            <a:schemeClr val="dk1"/>
          </a:effectRef>
          <a:fontRef idx="minor">
            <a:schemeClr val="tx1"/>
          </a:fontRef>
        </p:style>
      </p:cxnSp>
      <p:sp>
        <p:nvSpPr>
          <p:cNvPr id="11" name="Rectangle 10"/>
          <p:cNvSpPr/>
          <p:nvPr/>
        </p:nvSpPr>
        <p:spPr>
          <a:xfrm>
            <a:off x="179512" y="12820"/>
            <a:ext cx="3625930" cy="584775"/>
          </a:xfrm>
          <a:prstGeom prst="rect">
            <a:avLst/>
          </a:prstGeom>
        </p:spPr>
        <p:txBody>
          <a:bodyPr wrap="square">
            <a:spAutoFit/>
          </a:bodyPr>
          <a:lstStyle/>
          <a:p>
            <a:pP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sz="3200" b="1" dirty="0">
                <a:solidFill>
                  <a:schemeClr val="accent1"/>
                </a:solidFill>
              </a:rPr>
              <a:t>HOT WATER SUPPLY</a:t>
            </a:r>
          </a:p>
        </p:txBody>
      </p:sp>
      <p:sp>
        <p:nvSpPr>
          <p:cNvPr id="13" name="Rectangle 12"/>
          <p:cNvSpPr/>
          <p:nvPr/>
        </p:nvSpPr>
        <p:spPr>
          <a:xfrm>
            <a:off x="232484" y="467150"/>
            <a:ext cx="6571764" cy="523220"/>
          </a:xfrm>
          <a:prstGeom prst="rect">
            <a:avLst/>
          </a:prstGeom>
        </p:spPr>
        <p:txBody>
          <a:bodyPr wrap="square">
            <a:spAutoFit/>
          </a:bodyPr>
          <a:lstStyle/>
          <a:p>
            <a:r>
              <a:rPr lang="en-GB" sz="2800" b="1" dirty="0" smtClean="0">
                <a:solidFill>
                  <a:srgbClr val="0070C0"/>
                </a:solidFill>
              </a:rPr>
              <a:t>Type 2: In-Direct systems</a:t>
            </a:r>
            <a:r>
              <a:rPr lang="en-GB" sz="2800" b="1" dirty="0">
                <a:solidFill>
                  <a:srgbClr val="0070C0"/>
                </a:solidFill>
              </a:rPr>
              <a:t>:</a:t>
            </a:r>
          </a:p>
        </p:txBody>
      </p:sp>
      <p:sp>
        <p:nvSpPr>
          <p:cNvPr id="12" name="TextBox 11"/>
          <p:cNvSpPr txBox="1"/>
          <p:nvPr/>
        </p:nvSpPr>
        <p:spPr>
          <a:xfrm>
            <a:off x="242403" y="1025787"/>
            <a:ext cx="8609210" cy="4524315"/>
          </a:xfrm>
          <a:prstGeom prst="rect">
            <a:avLst/>
          </a:prstGeom>
          <a:noFill/>
        </p:spPr>
        <p:txBody>
          <a:bodyPr wrap="square" rtlCol="0">
            <a:spAutoFit/>
          </a:bodyPr>
          <a:lstStyle/>
          <a:p>
            <a:pPr algn="just"/>
            <a:r>
              <a:rPr lang="en-GB" b="1" dirty="0" smtClean="0">
                <a:solidFill>
                  <a:srgbClr val="0070C0"/>
                </a:solidFill>
              </a:rPr>
              <a:t>This system is used when heating is combined with hot water supply provision. </a:t>
            </a:r>
          </a:p>
          <a:p>
            <a:pPr algn="just"/>
            <a:endParaRPr lang="en-GB" b="1" dirty="0">
              <a:solidFill>
                <a:srgbClr val="0070C0"/>
              </a:solidFill>
            </a:endParaRPr>
          </a:p>
          <a:p>
            <a:pPr algn="just"/>
            <a:r>
              <a:rPr lang="en-GB" b="1" dirty="0" smtClean="0">
                <a:solidFill>
                  <a:srgbClr val="0070C0"/>
                </a:solidFill>
              </a:rPr>
              <a:t>A ‘Heat Exchanger’ (calorifier) allows water from the boiler to pass through, but not mix with, the water in the cylinder itself. In effect, it is two systems </a:t>
            </a:r>
            <a:r>
              <a:rPr lang="en-GB" dirty="0" smtClean="0"/>
              <a:t>which appear to join at the hot storage vessel.</a:t>
            </a:r>
          </a:p>
          <a:p>
            <a:pPr algn="just"/>
            <a:endParaRPr lang="en-GB" dirty="0"/>
          </a:p>
          <a:p>
            <a:pPr algn="just"/>
            <a:r>
              <a:rPr lang="en-GB" b="1" dirty="0" smtClean="0">
                <a:solidFill>
                  <a:srgbClr val="0070C0"/>
                </a:solidFill>
              </a:rPr>
              <a:t> The water from the boiler circulates through</a:t>
            </a:r>
          </a:p>
          <a:p>
            <a:pPr algn="just"/>
            <a:r>
              <a:rPr lang="en-GB" b="1" dirty="0" smtClean="0">
                <a:solidFill>
                  <a:srgbClr val="0070C0"/>
                </a:solidFill>
              </a:rPr>
              <a:t> this heat exchanger and heats the water in </a:t>
            </a:r>
          </a:p>
          <a:p>
            <a:pPr algn="just"/>
            <a:r>
              <a:rPr lang="en-GB" b="1" dirty="0" smtClean="0">
                <a:solidFill>
                  <a:srgbClr val="0070C0"/>
                </a:solidFill>
              </a:rPr>
              <a:t> the cylinder indirectly. </a:t>
            </a:r>
          </a:p>
          <a:p>
            <a:pPr algn="just"/>
            <a:endParaRPr lang="en-GB" dirty="0" smtClean="0"/>
          </a:p>
          <a:p>
            <a:pPr algn="just"/>
            <a:r>
              <a:rPr lang="en-GB" dirty="0" smtClean="0"/>
              <a:t>The movement occurs by convection, or it </a:t>
            </a:r>
          </a:p>
          <a:p>
            <a:pPr algn="just"/>
            <a:r>
              <a:rPr lang="en-GB" dirty="0" smtClean="0"/>
              <a:t>can be pumped. Again, pressure is vented </a:t>
            </a:r>
          </a:p>
          <a:p>
            <a:pPr algn="just"/>
            <a:r>
              <a:rPr lang="en-GB" dirty="0" smtClean="0"/>
              <a:t>into the cistern in the loft.</a:t>
            </a:r>
          </a:p>
          <a:p>
            <a:pPr algn="just"/>
            <a:endParaRPr lang="en-GB" dirty="0"/>
          </a:p>
          <a:p>
            <a:pPr algn="just"/>
            <a:r>
              <a:rPr lang="en-GB" dirty="0" smtClean="0"/>
              <a:t>This water can circulate through the required </a:t>
            </a:r>
          </a:p>
          <a:p>
            <a:pPr algn="just"/>
            <a:r>
              <a:rPr lang="en-GB" dirty="0" smtClean="0"/>
              <a:t>number of radiators</a:t>
            </a:r>
            <a:r>
              <a:rPr lang="en-GB" dirty="0"/>
              <a:t>.</a:t>
            </a:r>
          </a:p>
        </p:txBody>
      </p:sp>
      <p:sp>
        <p:nvSpPr>
          <p:cNvPr id="16" name="TextBox 15"/>
          <p:cNvSpPr txBox="1"/>
          <p:nvPr/>
        </p:nvSpPr>
        <p:spPr>
          <a:xfrm>
            <a:off x="7884368" y="5805264"/>
            <a:ext cx="720080" cy="230832"/>
          </a:xfrm>
          <a:prstGeom prst="rect">
            <a:avLst/>
          </a:prstGeom>
          <a:noFill/>
        </p:spPr>
        <p:txBody>
          <a:bodyPr wrap="square" rtlCol="0">
            <a:spAutoFit/>
          </a:bodyPr>
          <a:lstStyle/>
          <a:p>
            <a:r>
              <a:rPr lang="en-GB" sz="900" b="1" dirty="0" smtClean="0"/>
              <a:t>Boiler</a:t>
            </a:r>
            <a:endParaRPr lang="en-GB" sz="900" b="1" dirty="0"/>
          </a:p>
        </p:txBody>
      </p:sp>
      <p:cxnSp>
        <p:nvCxnSpPr>
          <p:cNvPr id="18" name="Straight Arrow Connector 17"/>
          <p:cNvCxnSpPr>
            <a:stCxn id="16" idx="1"/>
          </p:cNvCxnSpPr>
          <p:nvPr/>
        </p:nvCxnSpPr>
        <p:spPr>
          <a:xfrm flipH="1">
            <a:off x="7092280" y="5920680"/>
            <a:ext cx="792088"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3" name="TextBox 2"/>
          <p:cNvSpPr txBox="1"/>
          <p:nvPr/>
        </p:nvSpPr>
        <p:spPr>
          <a:xfrm>
            <a:off x="7884368" y="4869160"/>
            <a:ext cx="1080120" cy="646331"/>
          </a:xfrm>
          <a:prstGeom prst="rect">
            <a:avLst/>
          </a:prstGeom>
          <a:solidFill>
            <a:schemeClr val="bg1">
              <a:lumMod val="95000"/>
            </a:schemeClr>
          </a:solidFill>
        </p:spPr>
        <p:txBody>
          <a:bodyPr wrap="square" rtlCol="0">
            <a:spAutoFit/>
          </a:bodyPr>
          <a:lstStyle/>
          <a:p>
            <a:endParaRPr lang="en-GB" dirty="0" smtClean="0"/>
          </a:p>
          <a:p>
            <a:endParaRPr lang="en-GB" dirty="0"/>
          </a:p>
        </p:txBody>
      </p:sp>
    </p:spTree>
    <p:extLst>
      <p:ext uri="{BB962C8B-B14F-4D97-AF65-F5344CB8AC3E}">
        <p14:creationId xmlns:p14="http://schemas.microsoft.com/office/powerpoint/2010/main" val="1513164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
                                            <p:txEl>
                                              <p:pRg st="2" end="2"/>
                                            </p:txEl>
                                          </p:spTgt>
                                        </p:tgtEl>
                                        <p:attrNameLst>
                                          <p:attrName>style.visibility</p:attrName>
                                        </p:attrNameLst>
                                      </p:cBhvr>
                                      <p:to>
                                        <p:strVal val="visible"/>
                                      </p:to>
                                    </p:set>
                                    <p:anim calcmode="lin" valueType="num">
                                      <p:cBhvr additive="base">
                                        <p:cTn id="7" dur="500" fill="hold"/>
                                        <p:tgtEl>
                                          <p:spTgt spid="12">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
                                            <p:txEl>
                                              <p:pRg st="4" end="4"/>
                                            </p:txEl>
                                          </p:spTgt>
                                        </p:tgtEl>
                                        <p:attrNameLst>
                                          <p:attrName>style.visibility</p:attrName>
                                        </p:attrNameLst>
                                      </p:cBhvr>
                                      <p:to>
                                        <p:strVal val="visible"/>
                                      </p:to>
                                    </p:set>
                                    <p:anim calcmode="lin" valueType="num">
                                      <p:cBhvr additive="base">
                                        <p:cTn id="13" dur="500" fill="hold"/>
                                        <p:tgtEl>
                                          <p:spTgt spid="12">
                                            <p:txEl>
                                              <p:pRg st="4" end="4"/>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
                                            <p:txEl>
                                              <p:pRg st="4" end="4"/>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12">
                                            <p:txEl>
                                              <p:pRg st="5" end="5"/>
                                            </p:txEl>
                                          </p:spTgt>
                                        </p:tgtEl>
                                        <p:attrNameLst>
                                          <p:attrName>style.visibility</p:attrName>
                                        </p:attrNameLst>
                                      </p:cBhvr>
                                      <p:to>
                                        <p:strVal val="visible"/>
                                      </p:to>
                                    </p:set>
                                    <p:anim calcmode="lin" valueType="num">
                                      <p:cBhvr additive="base">
                                        <p:cTn id="17" dur="500" fill="hold"/>
                                        <p:tgtEl>
                                          <p:spTgt spid="12">
                                            <p:txEl>
                                              <p:pRg st="5" end="5"/>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12">
                                            <p:txEl>
                                              <p:pRg st="5" end="5"/>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12">
                                            <p:txEl>
                                              <p:pRg st="6" end="6"/>
                                            </p:txEl>
                                          </p:spTgt>
                                        </p:tgtEl>
                                        <p:attrNameLst>
                                          <p:attrName>style.visibility</p:attrName>
                                        </p:attrNameLst>
                                      </p:cBhvr>
                                      <p:to>
                                        <p:strVal val="visible"/>
                                      </p:to>
                                    </p:set>
                                    <p:anim calcmode="lin" valueType="num">
                                      <p:cBhvr additive="base">
                                        <p:cTn id="21" dur="500" fill="hold"/>
                                        <p:tgtEl>
                                          <p:spTgt spid="12">
                                            <p:txEl>
                                              <p:pRg st="6" end="6"/>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12">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12">
                                            <p:txEl>
                                              <p:pRg st="8" end="8"/>
                                            </p:txEl>
                                          </p:spTgt>
                                        </p:tgtEl>
                                        <p:attrNameLst>
                                          <p:attrName>style.visibility</p:attrName>
                                        </p:attrNameLst>
                                      </p:cBhvr>
                                      <p:to>
                                        <p:strVal val="visible"/>
                                      </p:to>
                                    </p:set>
                                    <p:anim calcmode="lin" valueType="num">
                                      <p:cBhvr additive="base">
                                        <p:cTn id="27" dur="500" fill="hold"/>
                                        <p:tgtEl>
                                          <p:spTgt spid="12">
                                            <p:txEl>
                                              <p:pRg st="8" end="8"/>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12">
                                            <p:txEl>
                                              <p:pRg st="8" end="8"/>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12">
                                            <p:txEl>
                                              <p:pRg st="9" end="9"/>
                                            </p:txEl>
                                          </p:spTgt>
                                        </p:tgtEl>
                                        <p:attrNameLst>
                                          <p:attrName>style.visibility</p:attrName>
                                        </p:attrNameLst>
                                      </p:cBhvr>
                                      <p:to>
                                        <p:strVal val="visible"/>
                                      </p:to>
                                    </p:set>
                                    <p:anim calcmode="lin" valueType="num">
                                      <p:cBhvr additive="base">
                                        <p:cTn id="31" dur="500" fill="hold"/>
                                        <p:tgtEl>
                                          <p:spTgt spid="12">
                                            <p:txEl>
                                              <p:pRg st="9" end="9"/>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2">
                                            <p:txEl>
                                              <p:pRg st="9" end="9"/>
                                            </p:txEl>
                                          </p:spTgt>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12">
                                            <p:txEl>
                                              <p:pRg st="10" end="10"/>
                                            </p:txEl>
                                          </p:spTgt>
                                        </p:tgtEl>
                                        <p:attrNameLst>
                                          <p:attrName>style.visibility</p:attrName>
                                        </p:attrNameLst>
                                      </p:cBhvr>
                                      <p:to>
                                        <p:strVal val="visible"/>
                                      </p:to>
                                    </p:set>
                                    <p:anim calcmode="lin" valueType="num">
                                      <p:cBhvr additive="base">
                                        <p:cTn id="35" dur="500" fill="hold"/>
                                        <p:tgtEl>
                                          <p:spTgt spid="12">
                                            <p:txEl>
                                              <p:pRg st="10" end="10"/>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12">
                                            <p:txEl>
                                              <p:pRg st="10" end="10"/>
                                            </p:txEl>
                                          </p:spTgt>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12">
                                            <p:txEl>
                                              <p:pRg st="12" end="12"/>
                                            </p:txEl>
                                          </p:spTgt>
                                        </p:tgtEl>
                                        <p:attrNameLst>
                                          <p:attrName>style.visibility</p:attrName>
                                        </p:attrNameLst>
                                      </p:cBhvr>
                                      <p:to>
                                        <p:strVal val="visible"/>
                                      </p:to>
                                    </p:set>
                                    <p:anim calcmode="lin" valueType="num">
                                      <p:cBhvr additive="base">
                                        <p:cTn id="39" dur="500" fill="hold"/>
                                        <p:tgtEl>
                                          <p:spTgt spid="12">
                                            <p:txEl>
                                              <p:pRg st="12" end="12"/>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12">
                                            <p:txEl>
                                              <p:pRg st="12" end="12"/>
                                            </p:txEl>
                                          </p:spTgt>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12">
                                            <p:txEl>
                                              <p:pRg st="13" end="13"/>
                                            </p:txEl>
                                          </p:spTgt>
                                        </p:tgtEl>
                                        <p:attrNameLst>
                                          <p:attrName>style.visibility</p:attrName>
                                        </p:attrNameLst>
                                      </p:cBhvr>
                                      <p:to>
                                        <p:strVal val="visible"/>
                                      </p:to>
                                    </p:set>
                                    <p:anim calcmode="lin" valueType="num">
                                      <p:cBhvr additive="base">
                                        <p:cTn id="43" dur="500" fill="hold"/>
                                        <p:tgtEl>
                                          <p:spTgt spid="12">
                                            <p:txEl>
                                              <p:pRg st="13" end="13"/>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12">
                                            <p:txEl>
                                              <p:pRg st="13" end="1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6820"/>
            <a:ext cx="9180512" cy="68723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108668" y="121589"/>
            <a:ext cx="7920880" cy="492443"/>
          </a:xfrm>
          <a:prstGeom prst="rect">
            <a:avLst/>
          </a:prstGeom>
          <a:solidFill>
            <a:schemeClr val="bg1"/>
          </a:solidFill>
        </p:spPr>
        <p:txBody>
          <a:bodyPr wrap="square" rtlCol="0">
            <a:spAutoFit/>
          </a:bodyPr>
          <a:lstStyle/>
          <a:p>
            <a:r>
              <a:rPr lang="en-GB" sz="2600" b="1" dirty="0" smtClean="0">
                <a:solidFill>
                  <a:srgbClr val="0070C0"/>
                </a:solidFill>
              </a:rPr>
              <a:t>HOT WATER – INDIRECT SYSTEM or Double Feed System</a:t>
            </a:r>
            <a:endParaRPr lang="en-GB" sz="2600" b="1" dirty="0">
              <a:solidFill>
                <a:srgbClr val="0070C0"/>
              </a:solidFill>
            </a:endParaRPr>
          </a:p>
        </p:txBody>
      </p:sp>
      <p:sp>
        <p:nvSpPr>
          <p:cNvPr id="2" name="TextBox 1"/>
          <p:cNvSpPr txBox="1"/>
          <p:nvPr/>
        </p:nvSpPr>
        <p:spPr>
          <a:xfrm>
            <a:off x="1547664" y="5013176"/>
            <a:ext cx="6696744" cy="1754326"/>
          </a:xfrm>
          <a:prstGeom prst="rect">
            <a:avLst/>
          </a:prstGeom>
          <a:solidFill>
            <a:schemeClr val="bg1"/>
          </a:solidFill>
          <a:ln w="28575">
            <a:solidFill>
              <a:schemeClr val="tx1"/>
            </a:solidFill>
          </a:ln>
        </p:spPr>
        <p:txBody>
          <a:bodyPr wrap="square" rtlCol="0">
            <a:spAutoFit/>
          </a:bodyPr>
          <a:lstStyle/>
          <a:p>
            <a:pPr algn="just"/>
            <a:r>
              <a:rPr lang="en-GB" b="1" dirty="0" smtClean="0"/>
              <a:t>Most indirect systems are of the double feed design, using two cisterns in the roof space, and having a coil heat exchanger fitted into the cylinder. </a:t>
            </a:r>
            <a:r>
              <a:rPr lang="en-GB" b="1" dirty="0" smtClean="0">
                <a:solidFill>
                  <a:srgbClr val="0070C0"/>
                </a:solidFill>
              </a:rPr>
              <a:t>The water in the ‘Primary Flow’ is never changed and should therefore be free of lime-scale or gasses, and being ‘neutralised’ it is suitable for central heating purposes.</a:t>
            </a:r>
          </a:p>
          <a:p>
            <a:endParaRPr lang="en-GB" b="1" dirty="0" smtClean="0"/>
          </a:p>
        </p:txBody>
      </p:sp>
      <p:pic>
        <p:nvPicPr>
          <p:cNvPr id="5"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70615" y="614032"/>
            <a:ext cx="2509897" cy="2094888"/>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pic>
        <p:nvPicPr>
          <p:cNvPr id="4098" name="Picture 2" descr="http://www.gasapplianceguide.co.uk/Newark%20Cylinders/Images/Indirect%20copper%20cylinder%201.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23528" y="2348880"/>
            <a:ext cx="1523769" cy="24261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52477546"/>
      </p:ext>
    </p:extLst>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51520" y="0"/>
            <a:ext cx="7776864" cy="584775"/>
          </a:xfrm>
          <a:prstGeom prst="rect">
            <a:avLst/>
          </a:prstGeom>
          <a:noFill/>
        </p:spPr>
        <p:txBody>
          <a:bodyPr wrap="square" rtlCol="0">
            <a:spAutoFit/>
          </a:bodyPr>
          <a:lstStyle/>
          <a:p>
            <a:r>
              <a:rPr lang="en-GB" sz="3200" b="1" dirty="0" smtClean="0">
                <a:solidFill>
                  <a:srgbClr val="0070C0"/>
                </a:solidFill>
              </a:rPr>
              <a:t>Comparative Running Costs</a:t>
            </a:r>
            <a:endParaRPr lang="en-GB" sz="3200" b="1" dirty="0">
              <a:solidFill>
                <a:srgbClr val="0070C0"/>
              </a:solidFill>
            </a:endParaRPr>
          </a:p>
        </p:txBody>
      </p:sp>
      <p:sp>
        <p:nvSpPr>
          <p:cNvPr id="3" name="TextBox 2"/>
          <p:cNvSpPr txBox="1"/>
          <p:nvPr/>
        </p:nvSpPr>
        <p:spPr>
          <a:xfrm>
            <a:off x="395536" y="548680"/>
            <a:ext cx="8136904" cy="2554545"/>
          </a:xfrm>
          <a:prstGeom prst="rect">
            <a:avLst/>
          </a:prstGeom>
          <a:noFill/>
        </p:spPr>
        <p:txBody>
          <a:bodyPr wrap="square" rtlCol="0">
            <a:spAutoFit/>
          </a:bodyPr>
          <a:lstStyle/>
          <a:p>
            <a:r>
              <a:rPr lang="en-GB" sz="2000" b="1" dirty="0" smtClean="0">
                <a:solidFill>
                  <a:srgbClr val="0070C0"/>
                </a:solidFill>
              </a:rPr>
              <a:t>Looking at these hot water systems, what will affect our running costs??</a:t>
            </a:r>
          </a:p>
          <a:p>
            <a:endParaRPr lang="en-GB" sz="2000" b="1" dirty="0" smtClean="0">
              <a:solidFill>
                <a:srgbClr val="0070C0"/>
              </a:solidFill>
            </a:endParaRPr>
          </a:p>
          <a:p>
            <a:r>
              <a:rPr lang="en-GB" sz="2000" b="1" dirty="0" smtClean="0">
                <a:solidFill>
                  <a:srgbClr val="0070C0"/>
                </a:solidFill>
              </a:rPr>
              <a:t>Local costs</a:t>
            </a:r>
          </a:p>
          <a:p>
            <a:r>
              <a:rPr lang="en-US" sz="2000" b="1" dirty="0" smtClean="0">
                <a:solidFill>
                  <a:srgbClr val="0070C0"/>
                </a:solidFill>
              </a:rPr>
              <a:t>Level of use</a:t>
            </a:r>
            <a:endParaRPr lang="en-GB" sz="2000" b="1" dirty="0" smtClean="0">
              <a:solidFill>
                <a:srgbClr val="0070C0"/>
              </a:solidFill>
            </a:endParaRPr>
          </a:p>
          <a:p>
            <a:r>
              <a:rPr lang="en-GB" sz="2000" b="1" dirty="0">
                <a:solidFill>
                  <a:srgbClr val="0070C0"/>
                </a:solidFill>
              </a:rPr>
              <a:t>F</a:t>
            </a:r>
            <a:r>
              <a:rPr lang="en-GB" sz="2000" b="1" dirty="0" smtClean="0">
                <a:solidFill>
                  <a:srgbClr val="0070C0"/>
                </a:solidFill>
              </a:rPr>
              <a:t>uel type</a:t>
            </a:r>
          </a:p>
          <a:p>
            <a:r>
              <a:rPr lang="en-GB" sz="2000" b="1" dirty="0">
                <a:solidFill>
                  <a:srgbClr val="0070C0"/>
                </a:solidFill>
              </a:rPr>
              <a:t>S</a:t>
            </a:r>
            <a:r>
              <a:rPr lang="en-GB" sz="2000" b="1" dirty="0" smtClean="0">
                <a:solidFill>
                  <a:srgbClr val="0070C0"/>
                </a:solidFill>
              </a:rPr>
              <a:t>ystem type</a:t>
            </a:r>
          </a:p>
          <a:p>
            <a:r>
              <a:rPr lang="en-GB" sz="2000" b="1" dirty="0" smtClean="0">
                <a:solidFill>
                  <a:srgbClr val="0070C0"/>
                </a:solidFill>
              </a:rPr>
              <a:t>Size of the building</a:t>
            </a:r>
          </a:p>
          <a:p>
            <a:r>
              <a:rPr lang="en-GB" sz="2000" b="1" dirty="0" smtClean="0">
                <a:solidFill>
                  <a:srgbClr val="0070C0"/>
                </a:solidFill>
              </a:rPr>
              <a:t>How well the system is insulated</a:t>
            </a:r>
            <a:endParaRPr lang="en-GB" sz="2000" b="1" dirty="0">
              <a:solidFill>
                <a:srgbClr val="0070C0"/>
              </a:solidFill>
            </a:endParaRPr>
          </a:p>
        </p:txBody>
      </p:sp>
      <p:sp>
        <p:nvSpPr>
          <p:cNvPr id="4" name="TextBox 3"/>
          <p:cNvSpPr txBox="1"/>
          <p:nvPr/>
        </p:nvSpPr>
        <p:spPr>
          <a:xfrm>
            <a:off x="395536" y="3441680"/>
            <a:ext cx="8424936" cy="3416320"/>
          </a:xfrm>
          <a:prstGeom prst="rect">
            <a:avLst/>
          </a:prstGeom>
          <a:noFill/>
        </p:spPr>
        <p:txBody>
          <a:bodyPr wrap="square" rtlCol="0">
            <a:spAutoFit/>
          </a:bodyPr>
          <a:lstStyle/>
          <a:p>
            <a:pPr marL="285750" indent="-285750" algn="just">
              <a:buFont typeface="Arial" panose="020B0604020202020204" pitchFamily="34" charset="0"/>
              <a:buChar char="•"/>
            </a:pPr>
            <a:r>
              <a:rPr lang="en-GB" dirty="0" smtClean="0"/>
              <a:t>Considerable savings to be  made by an efficient system and a well insulated one.</a:t>
            </a:r>
          </a:p>
          <a:p>
            <a:pPr algn="just"/>
            <a:endParaRPr lang="en-GB" dirty="0"/>
          </a:p>
          <a:p>
            <a:pPr marL="285750" indent="-285750" algn="just">
              <a:buFont typeface="Arial" panose="020B0604020202020204" pitchFamily="34" charset="0"/>
              <a:buChar char="•"/>
            </a:pPr>
            <a:r>
              <a:rPr lang="en-GB" dirty="0" smtClean="0"/>
              <a:t>Solid Fuel, oil and electric are available to every building, but the first two require a separate physical storage facility.</a:t>
            </a:r>
          </a:p>
          <a:p>
            <a:pPr marL="285750" indent="-285750" algn="just">
              <a:buFont typeface="Arial" panose="020B0604020202020204" pitchFamily="34" charset="0"/>
              <a:buChar char="•"/>
            </a:pPr>
            <a:endParaRPr lang="en-GB" dirty="0" smtClean="0"/>
          </a:p>
          <a:p>
            <a:pPr marL="285750" indent="-285750" algn="just">
              <a:buFont typeface="Arial" panose="020B0604020202020204" pitchFamily="34" charset="0"/>
              <a:buChar char="•"/>
            </a:pPr>
            <a:r>
              <a:rPr lang="en-GB" dirty="0" smtClean="0"/>
              <a:t>Mains gas may not be available everywhere (all districts).</a:t>
            </a:r>
          </a:p>
          <a:p>
            <a:pPr marL="285750" indent="-285750" algn="just">
              <a:buFont typeface="Arial" panose="020B0604020202020204" pitchFamily="34" charset="0"/>
              <a:buChar char="•"/>
            </a:pPr>
            <a:endParaRPr lang="en-GB" dirty="0"/>
          </a:p>
          <a:p>
            <a:pPr marL="285750" indent="-285750" algn="just">
              <a:buFont typeface="Arial" panose="020B0604020202020204" pitchFamily="34" charset="0"/>
              <a:buChar char="•"/>
            </a:pPr>
            <a:r>
              <a:rPr lang="en-GB" dirty="0" smtClean="0"/>
              <a:t>Generally, in running costs, there is little difference between the types. </a:t>
            </a:r>
            <a:r>
              <a:rPr lang="en-GB" b="1" dirty="0" smtClean="0">
                <a:solidFill>
                  <a:srgbClr val="0070C0"/>
                </a:solidFill>
              </a:rPr>
              <a:t>In efficiency…there is…… </a:t>
            </a:r>
            <a:r>
              <a:rPr lang="en-GB" sz="2000" b="1" dirty="0" smtClean="0">
                <a:solidFill>
                  <a:srgbClr val="0070C0"/>
                </a:solidFill>
              </a:rPr>
              <a:t>So what is the best fuel ??</a:t>
            </a:r>
          </a:p>
          <a:p>
            <a:pPr algn="just"/>
            <a:endParaRPr lang="en-GB" dirty="0" smtClean="0"/>
          </a:p>
          <a:p>
            <a:pPr marL="285750" indent="-285750" algn="just">
              <a:buFont typeface="Arial" panose="020B0604020202020204" pitchFamily="34" charset="0"/>
              <a:buChar char="•"/>
            </a:pPr>
            <a:endParaRPr lang="en-GB" dirty="0"/>
          </a:p>
          <a:p>
            <a:pPr marL="285750" indent="-285750" algn="just">
              <a:buFont typeface="Arial" panose="020B0604020202020204" pitchFamily="34" charset="0"/>
              <a:buChar char="•"/>
            </a:pPr>
            <a:endParaRPr lang="en-GB" b="1" dirty="0">
              <a:solidFill>
                <a:srgbClr val="0070C0"/>
              </a:solidFill>
            </a:endParaRPr>
          </a:p>
        </p:txBody>
      </p:sp>
      <p:sp>
        <p:nvSpPr>
          <p:cNvPr id="5" name="TextBox 4"/>
          <p:cNvSpPr txBox="1"/>
          <p:nvPr/>
        </p:nvSpPr>
        <p:spPr>
          <a:xfrm>
            <a:off x="391944" y="3072348"/>
            <a:ext cx="4108047" cy="369332"/>
          </a:xfrm>
          <a:prstGeom prst="rect">
            <a:avLst/>
          </a:prstGeom>
          <a:noFill/>
        </p:spPr>
        <p:txBody>
          <a:bodyPr wrap="square" rtlCol="0">
            <a:spAutoFit/>
          </a:bodyPr>
          <a:lstStyle/>
          <a:p>
            <a:r>
              <a:rPr lang="en-GB" b="1" u="sng" dirty="0" smtClean="0"/>
              <a:t>Efficiency Considerations</a:t>
            </a:r>
            <a:endParaRPr lang="en-GB" b="1" u="sng" dirty="0"/>
          </a:p>
        </p:txBody>
      </p:sp>
      <p:sp>
        <p:nvSpPr>
          <p:cNvPr id="6" name="Rectangle 5"/>
          <p:cNvSpPr/>
          <p:nvPr/>
        </p:nvSpPr>
        <p:spPr>
          <a:xfrm>
            <a:off x="391944" y="6093296"/>
            <a:ext cx="8428527" cy="646331"/>
          </a:xfrm>
          <a:prstGeom prst="rect">
            <a:avLst/>
          </a:prstGeom>
        </p:spPr>
        <p:txBody>
          <a:bodyPr wrap="square">
            <a:spAutoFit/>
          </a:bodyPr>
          <a:lstStyle/>
          <a:p>
            <a:pPr marL="285750" indent="-285750" algn="just">
              <a:buFont typeface="Arial" panose="020B0604020202020204" pitchFamily="34" charset="0"/>
              <a:buChar char="•"/>
            </a:pPr>
            <a:r>
              <a:rPr lang="en-GB" dirty="0"/>
              <a:t>On balance, mains gas is probably the best fuel if available. </a:t>
            </a:r>
            <a:r>
              <a:rPr lang="en-GB" b="1" dirty="0">
                <a:solidFill>
                  <a:srgbClr val="0070C0"/>
                </a:solidFill>
              </a:rPr>
              <a:t>It is clean and offers infinitely more controllable heat output, needs no storage and its supply is secure.</a:t>
            </a:r>
          </a:p>
        </p:txBody>
      </p:sp>
    </p:spTree>
    <p:extLst>
      <p:ext uri="{BB962C8B-B14F-4D97-AF65-F5344CB8AC3E}">
        <p14:creationId xmlns:p14="http://schemas.microsoft.com/office/powerpoint/2010/main" val="15904600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additive="base">
                                        <p:cTn id="1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anim calcmode="lin" valueType="num">
                                      <p:cBhvr additive="base">
                                        <p:cTn id="25"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 calcmode="lin" valueType="num">
                                      <p:cBhvr additive="base">
                                        <p:cTn id="31"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 calcmode="lin" valueType="num">
                                      <p:cBhvr additive="base">
                                        <p:cTn id="37"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4">
                                            <p:txEl>
                                              <p:pRg st="0" end="0"/>
                                            </p:txEl>
                                          </p:spTgt>
                                        </p:tgtEl>
                                        <p:attrNameLst>
                                          <p:attrName>style.visibility</p:attrName>
                                        </p:attrNameLst>
                                      </p:cBhvr>
                                      <p:to>
                                        <p:strVal val="visible"/>
                                      </p:to>
                                    </p:set>
                                    <p:anim calcmode="lin" valueType="num">
                                      <p:cBhvr additive="base">
                                        <p:cTn id="43"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4">
                                            <p:txEl>
                                              <p:pRg st="2" end="2"/>
                                            </p:txEl>
                                          </p:spTgt>
                                        </p:tgtEl>
                                        <p:attrNameLst>
                                          <p:attrName>style.visibility</p:attrName>
                                        </p:attrNameLst>
                                      </p:cBhvr>
                                      <p:to>
                                        <p:strVal val="visible"/>
                                      </p:to>
                                    </p:set>
                                    <p:anim calcmode="lin" valueType="num">
                                      <p:cBhvr additive="base">
                                        <p:cTn id="49"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4">
                                            <p:txEl>
                                              <p:pRg st="4" end="4"/>
                                            </p:txEl>
                                          </p:spTgt>
                                        </p:tgtEl>
                                        <p:attrNameLst>
                                          <p:attrName>style.visibility</p:attrName>
                                        </p:attrNameLst>
                                      </p:cBhvr>
                                      <p:to>
                                        <p:strVal val="visible"/>
                                      </p:to>
                                    </p:set>
                                    <p:anim calcmode="lin" valueType="num">
                                      <p:cBhvr additive="base">
                                        <p:cTn id="55"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4">
                                            <p:txEl>
                                              <p:pRg st="6" end="6"/>
                                            </p:txEl>
                                          </p:spTgt>
                                        </p:tgtEl>
                                        <p:attrNameLst>
                                          <p:attrName>style.visibility</p:attrName>
                                        </p:attrNameLst>
                                      </p:cBhvr>
                                      <p:to>
                                        <p:strVal val="visible"/>
                                      </p:to>
                                    </p:set>
                                    <p:anim calcmode="lin" valueType="num">
                                      <p:cBhvr additive="base">
                                        <p:cTn id="61" dur="500" fill="hold"/>
                                        <p:tgtEl>
                                          <p:spTgt spid="4">
                                            <p:txEl>
                                              <p:pRg st="6" end="6"/>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4">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nodeType="clickEffect">
                                  <p:stCondLst>
                                    <p:cond delay="0"/>
                                  </p:stCondLst>
                                  <p:childTnLst>
                                    <p:set>
                                      <p:cBhvr>
                                        <p:cTn id="66" dur="1" fill="hold">
                                          <p:stCondLst>
                                            <p:cond delay="0"/>
                                          </p:stCondLst>
                                        </p:cTn>
                                        <p:tgtEl>
                                          <p:spTgt spid="6">
                                            <p:txEl>
                                              <p:pRg st="0" end="0"/>
                                            </p:txEl>
                                          </p:spTgt>
                                        </p:tgtEl>
                                        <p:attrNameLst>
                                          <p:attrName>style.visibility</p:attrName>
                                        </p:attrNameLst>
                                      </p:cBhvr>
                                      <p:to>
                                        <p:strVal val="visible"/>
                                      </p:to>
                                    </p:set>
                                    <p:anim calcmode="lin" valueType="num">
                                      <p:cBhvr additive="base">
                                        <p:cTn id="6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6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cstate="print"/>
          <a:srcRect/>
          <a:stretch>
            <a:fillRect/>
          </a:stretch>
        </p:blipFill>
        <p:spPr bwMode="auto">
          <a:xfrm>
            <a:off x="539552" y="692696"/>
            <a:ext cx="8113073" cy="5397227"/>
          </a:xfrm>
          <a:prstGeom prst="rect">
            <a:avLst/>
          </a:prstGeom>
          <a:noFill/>
          <a:ln w="9525">
            <a:noFill/>
            <a:miter lim="800000"/>
            <a:headEnd/>
            <a:tailEnd/>
          </a:ln>
        </p:spPr>
      </p:pic>
      <p:sp>
        <p:nvSpPr>
          <p:cNvPr id="3" name="TextBox 2"/>
          <p:cNvSpPr txBox="1"/>
          <p:nvPr/>
        </p:nvSpPr>
        <p:spPr>
          <a:xfrm>
            <a:off x="210798" y="98629"/>
            <a:ext cx="8825698" cy="492443"/>
          </a:xfrm>
          <a:prstGeom prst="rect">
            <a:avLst/>
          </a:prstGeom>
          <a:noFill/>
        </p:spPr>
        <p:txBody>
          <a:bodyPr wrap="square" rtlCol="0">
            <a:spAutoFit/>
          </a:bodyPr>
          <a:lstStyle/>
          <a:p>
            <a:r>
              <a:rPr lang="en-GB" sz="2600" b="1" dirty="0" smtClean="0">
                <a:solidFill>
                  <a:srgbClr val="0070C0"/>
                </a:solidFill>
              </a:rPr>
              <a:t>SYSTEM COMPARISONS – ‘STORED’ versus ‘INSTANTANEOUS’?</a:t>
            </a:r>
            <a:endParaRPr lang="en-GB" sz="2600" b="1" dirty="0">
              <a:solidFill>
                <a:srgbClr val="0070C0"/>
              </a:solidFill>
            </a:endParaRPr>
          </a:p>
        </p:txBody>
      </p:sp>
      <p:sp>
        <p:nvSpPr>
          <p:cNvPr id="2" name="TextBox 1"/>
          <p:cNvSpPr txBox="1"/>
          <p:nvPr/>
        </p:nvSpPr>
        <p:spPr>
          <a:xfrm>
            <a:off x="6372200" y="6309320"/>
            <a:ext cx="2448272" cy="369332"/>
          </a:xfrm>
          <a:prstGeom prst="rect">
            <a:avLst/>
          </a:prstGeom>
          <a:noFill/>
        </p:spPr>
        <p:txBody>
          <a:bodyPr wrap="square" rtlCol="0">
            <a:spAutoFit/>
          </a:bodyPr>
          <a:lstStyle/>
          <a:p>
            <a:r>
              <a:rPr lang="en-GB" dirty="0" smtClean="0"/>
              <a:t>            10 Minutes</a:t>
            </a:r>
            <a:endParaRPr lang="en-GB"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 calcmode="lin" valueType="num">
                                      <p:cBhvr additive="base">
                                        <p:cTn id="7" dur="500" fill="hold"/>
                                        <p:tgtEl>
                                          <p:spTgt spid="4098"/>
                                        </p:tgtEl>
                                        <p:attrNameLst>
                                          <p:attrName>ppt_x</p:attrName>
                                        </p:attrNameLst>
                                      </p:cBhvr>
                                      <p:tavLst>
                                        <p:tav tm="0">
                                          <p:val>
                                            <p:strVal val="#ppt_x"/>
                                          </p:val>
                                        </p:tav>
                                        <p:tav tm="100000">
                                          <p:val>
                                            <p:strVal val="#ppt_x"/>
                                          </p:val>
                                        </p:tav>
                                      </p:tavLst>
                                    </p:anim>
                                    <p:anim calcmode="lin" valueType="num">
                                      <p:cBhvr additive="base">
                                        <p:cTn id="8" dur="500" fill="hold"/>
                                        <p:tgtEl>
                                          <p:spTgt spid="409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619672" y="2420888"/>
            <a:ext cx="6192688" cy="646331"/>
          </a:xfrm>
          <a:prstGeom prst="rect">
            <a:avLst/>
          </a:prstGeom>
          <a:noFill/>
        </p:spPr>
        <p:txBody>
          <a:bodyPr wrap="square" rtlCol="0">
            <a:spAutoFit/>
          </a:bodyPr>
          <a:lstStyle/>
          <a:p>
            <a:r>
              <a:rPr lang="en-GB" sz="3600" b="1" dirty="0" smtClean="0">
                <a:solidFill>
                  <a:srgbClr val="0070C0"/>
                </a:solidFill>
              </a:rPr>
              <a:t>CENTRAL HEATING SYSTEMS</a:t>
            </a:r>
            <a:endParaRPr lang="en-GB" sz="3600" b="1" dirty="0">
              <a:solidFill>
                <a:srgbClr val="0070C0"/>
              </a:solidFill>
            </a:endParaRPr>
          </a:p>
        </p:txBody>
      </p:sp>
    </p:spTree>
    <p:extLst>
      <p:ext uri="{BB962C8B-B14F-4D97-AF65-F5344CB8AC3E}">
        <p14:creationId xmlns:p14="http://schemas.microsoft.com/office/powerpoint/2010/main" val="2444881240"/>
      </p:ext>
    </p:extLst>
  </p:cSld>
  <p:clrMapOvr>
    <a:masterClrMapping/>
  </p:clrMapOvr>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fad-an\Desktop\heating types.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34121" y="332656"/>
            <a:ext cx="5004049" cy="6368591"/>
          </a:xfrm>
          <a:prstGeom prst="rect">
            <a:avLst/>
          </a:prstGeom>
          <a:noFill/>
          <a:ln w="28575">
            <a:solidFill>
              <a:schemeClr val="tx1"/>
            </a:solidFill>
          </a:ln>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323528" y="548680"/>
            <a:ext cx="4032448" cy="1569660"/>
          </a:xfrm>
          <a:prstGeom prst="rect">
            <a:avLst/>
          </a:prstGeom>
          <a:noFill/>
        </p:spPr>
        <p:txBody>
          <a:bodyPr wrap="square" rtlCol="0">
            <a:spAutoFit/>
          </a:bodyPr>
          <a:lstStyle/>
          <a:p>
            <a:r>
              <a:rPr lang="en-GB" sz="3200" b="1" dirty="0" smtClean="0">
                <a:solidFill>
                  <a:srgbClr val="0070C0"/>
                </a:solidFill>
              </a:rPr>
              <a:t>DOMESTIC </a:t>
            </a:r>
          </a:p>
          <a:p>
            <a:r>
              <a:rPr lang="en-GB" sz="3200" b="1" dirty="0" smtClean="0">
                <a:solidFill>
                  <a:srgbClr val="0070C0"/>
                </a:solidFill>
              </a:rPr>
              <a:t>CENTRAL </a:t>
            </a:r>
          </a:p>
          <a:p>
            <a:r>
              <a:rPr lang="en-GB" sz="3200" b="1" dirty="0" smtClean="0">
                <a:solidFill>
                  <a:srgbClr val="0070C0"/>
                </a:solidFill>
              </a:rPr>
              <a:t>HEATING </a:t>
            </a:r>
            <a:endParaRPr lang="en-GB" sz="3200" b="1" dirty="0">
              <a:solidFill>
                <a:srgbClr val="0070C0"/>
              </a:solidFill>
            </a:endParaRPr>
          </a:p>
        </p:txBody>
      </p:sp>
      <p:sp>
        <p:nvSpPr>
          <p:cNvPr id="4" name="TextBox 3"/>
          <p:cNvSpPr txBox="1"/>
          <p:nvPr/>
        </p:nvSpPr>
        <p:spPr>
          <a:xfrm>
            <a:off x="323528" y="2204864"/>
            <a:ext cx="3240360" cy="1569660"/>
          </a:xfrm>
          <a:prstGeom prst="rect">
            <a:avLst/>
          </a:prstGeom>
          <a:noFill/>
        </p:spPr>
        <p:txBody>
          <a:bodyPr wrap="square" rtlCol="0">
            <a:spAutoFit/>
          </a:bodyPr>
          <a:lstStyle/>
          <a:p>
            <a:pPr algn="just"/>
            <a:r>
              <a:rPr lang="en-GB" sz="2400" dirty="0" smtClean="0"/>
              <a:t>Is the heating of the building from a central heat source. </a:t>
            </a:r>
          </a:p>
          <a:p>
            <a:pPr algn="just"/>
            <a:endParaRPr lang="en-GB" sz="2400" dirty="0" smtClean="0"/>
          </a:p>
        </p:txBody>
      </p:sp>
      <p:sp>
        <p:nvSpPr>
          <p:cNvPr id="5" name="TextBox 4"/>
          <p:cNvSpPr txBox="1"/>
          <p:nvPr/>
        </p:nvSpPr>
        <p:spPr>
          <a:xfrm>
            <a:off x="395536" y="3933056"/>
            <a:ext cx="3168352" cy="400110"/>
          </a:xfrm>
          <a:prstGeom prst="rect">
            <a:avLst/>
          </a:prstGeom>
          <a:noFill/>
        </p:spPr>
        <p:txBody>
          <a:bodyPr wrap="square" rtlCol="0">
            <a:spAutoFit/>
          </a:bodyPr>
          <a:lstStyle/>
          <a:p>
            <a:r>
              <a:rPr lang="en-GB" sz="2000" b="1" dirty="0" smtClean="0">
                <a:solidFill>
                  <a:srgbClr val="0070C0"/>
                </a:solidFill>
              </a:rPr>
              <a:t>WARM AIR EXAMPLES ??</a:t>
            </a:r>
            <a:endParaRPr lang="en-GB" sz="2000" b="1" dirty="0">
              <a:solidFill>
                <a:srgbClr val="0070C0"/>
              </a:solidFill>
            </a:endParaRPr>
          </a:p>
        </p:txBody>
      </p:sp>
      <p:sp>
        <p:nvSpPr>
          <p:cNvPr id="6" name="TextBox 5"/>
          <p:cNvSpPr txBox="1"/>
          <p:nvPr/>
        </p:nvSpPr>
        <p:spPr>
          <a:xfrm>
            <a:off x="749085" y="4581128"/>
            <a:ext cx="2304256" cy="1200329"/>
          </a:xfrm>
          <a:prstGeom prst="rect">
            <a:avLst/>
          </a:prstGeom>
          <a:noFill/>
        </p:spPr>
        <p:txBody>
          <a:bodyPr wrap="square" rtlCol="0">
            <a:spAutoFit/>
          </a:bodyPr>
          <a:lstStyle/>
          <a:p>
            <a:pPr algn="ctr"/>
            <a:r>
              <a:rPr lang="en-GB" b="1" dirty="0" smtClean="0"/>
              <a:t>Ductwork</a:t>
            </a:r>
          </a:p>
          <a:p>
            <a:pPr algn="ctr"/>
            <a:r>
              <a:rPr lang="en-GB" b="1" dirty="0" smtClean="0"/>
              <a:t>Curtain Heaters</a:t>
            </a:r>
          </a:p>
          <a:p>
            <a:pPr algn="ctr"/>
            <a:r>
              <a:rPr lang="en-GB" b="1" dirty="0" smtClean="0"/>
              <a:t>Warm Air Convectors</a:t>
            </a:r>
          </a:p>
          <a:p>
            <a:pPr algn="ctr"/>
            <a:endParaRPr lang="en-GB" b="1" dirty="0"/>
          </a:p>
        </p:txBody>
      </p:sp>
      <p:sp>
        <p:nvSpPr>
          <p:cNvPr id="3" name="TextBox 2"/>
          <p:cNvSpPr txBox="1"/>
          <p:nvPr/>
        </p:nvSpPr>
        <p:spPr>
          <a:xfrm>
            <a:off x="3995936" y="6231870"/>
            <a:ext cx="1512168" cy="369332"/>
          </a:xfrm>
          <a:prstGeom prst="rect">
            <a:avLst/>
          </a:prstGeom>
          <a:noFill/>
        </p:spPr>
        <p:txBody>
          <a:bodyPr wrap="square" rtlCol="0">
            <a:spAutoFit/>
          </a:bodyPr>
          <a:lstStyle/>
          <a:p>
            <a:r>
              <a:rPr lang="en-GB" dirty="0" smtClean="0"/>
              <a:t>COPY DOWN</a:t>
            </a:r>
            <a:endParaRPr lang="en-GB" dirty="0"/>
          </a:p>
        </p:txBody>
      </p:sp>
    </p:spTree>
    <p:extLst>
      <p:ext uri="{BB962C8B-B14F-4D97-AF65-F5344CB8AC3E}">
        <p14:creationId xmlns:p14="http://schemas.microsoft.com/office/powerpoint/2010/main" val="284662823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anim calcmode="lin" valueType="num">
                                      <p:cBhvr additive="base">
                                        <p:cTn id="11"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6">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anim calcmode="lin" valueType="num">
                                      <p:cBhvr additive="base">
                                        <p:cTn id="15"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3">
                                            <p:txEl>
                                              <p:pRg st="0" end="0"/>
                                            </p:txEl>
                                          </p:spTgt>
                                        </p:tgtEl>
                                        <p:attrNameLst>
                                          <p:attrName>style.visibility</p:attrName>
                                        </p:attrNameLst>
                                      </p:cBhvr>
                                      <p:to>
                                        <p:strVal val="visible"/>
                                      </p:to>
                                    </p:set>
                                    <p:anim calcmode="lin" valueType="num">
                                      <p:cBhvr additive="base">
                                        <p:cTn id="21"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84516" y="91362"/>
            <a:ext cx="5184576" cy="584775"/>
          </a:xfrm>
          <a:prstGeom prst="rect">
            <a:avLst/>
          </a:prstGeom>
          <a:noFill/>
        </p:spPr>
        <p:txBody>
          <a:bodyPr wrap="square" rtlCol="0">
            <a:spAutoFit/>
          </a:bodyPr>
          <a:lstStyle/>
          <a:p>
            <a:r>
              <a:rPr lang="en-GB" sz="3200" b="1" dirty="0" smtClean="0">
                <a:solidFill>
                  <a:srgbClr val="0070C0"/>
                </a:solidFill>
              </a:rPr>
              <a:t>WET CENTRAL HEATING</a:t>
            </a:r>
            <a:endParaRPr lang="en-GB" sz="3200" b="1" dirty="0">
              <a:solidFill>
                <a:srgbClr val="0070C0"/>
              </a:solidFill>
            </a:endParaRPr>
          </a:p>
        </p:txBody>
      </p:sp>
      <p:sp>
        <p:nvSpPr>
          <p:cNvPr id="3" name="TextBox 2"/>
          <p:cNvSpPr txBox="1"/>
          <p:nvPr/>
        </p:nvSpPr>
        <p:spPr>
          <a:xfrm>
            <a:off x="384516" y="710523"/>
            <a:ext cx="8136904" cy="4154984"/>
          </a:xfrm>
          <a:prstGeom prst="rect">
            <a:avLst/>
          </a:prstGeom>
          <a:noFill/>
        </p:spPr>
        <p:txBody>
          <a:bodyPr wrap="square" rtlCol="0">
            <a:spAutoFit/>
          </a:bodyPr>
          <a:lstStyle/>
          <a:p>
            <a:pPr algn="just"/>
            <a:r>
              <a:rPr lang="en-GB" dirty="0" smtClean="0"/>
              <a:t>The </a:t>
            </a:r>
            <a:r>
              <a:rPr lang="en-GB" b="1" dirty="0" smtClean="0">
                <a:solidFill>
                  <a:srgbClr val="0070C0"/>
                </a:solidFill>
              </a:rPr>
              <a:t>most popular form of heating is the </a:t>
            </a:r>
          </a:p>
          <a:p>
            <a:pPr algn="just"/>
            <a:r>
              <a:rPr lang="en-GB" b="1" dirty="0" smtClean="0">
                <a:solidFill>
                  <a:srgbClr val="0070C0"/>
                </a:solidFill>
              </a:rPr>
              <a:t>wet system </a:t>
            </a:r>
            <a:r>
              <a:rPr lang="en-GB" dirty="0" smtClean="0"/>
              <a:t>in which water is heated by </a:t>
            </a:r>
          </a:p>
          <a:p>
            <a:pPr algn="just"/>
            <a:r>
              <a:rPr lang="en-GB" dirty="0" smtClean="0"/>
              <a:t>a boiler and pumped through small bore pipes to radiators or convector heaters. </a:t>
            </a:r>
          </a:p>
          <a:p>
            <a:pPr algn="just"/>
            <a:r>
              <a:rPr lang="en-GB" dirty="0" smtClean="0"/>
              <a:t>The </a:t>
            </a:r>
            <a:r>
              <a:rPr lang="en-GB" b="1" dirty="0" smtClean="0">
                <a:solidFill>
                  <a:srgbClr val="0070C0"/>
                </a:solidFill>
              </a:rPr>
              <a:t>heat from the water is released into the rooms </a:t>
            </a:r>
            <a:r>
              <a:rPr lang="en-GB" dirty="0" smtClean="0"/>
              <a:t>and the </a:t>
            </a:r>
            <a:r>
              <a:rPr lang="en-GB" b="1" dirty="0" smtClean="0">
                <a:solidFill>
                  <a:srgbClr val="0070C0"/>
                </a:solidFill>
              </a:rPr>
              <a:t>water circulates back to the boiler for re-heating in a continuing cycle </a:t>
            </a:r>
          </a:p>
          <a:p>
            <a:pPr algn="just"/>
            <a:r>
              <a:rPr lang="en-GB" b="1" dirty="0" smtClean="0">
                <a:solidFill>
                  <a:srgbClr val="0070C0"/>
                </a:solidFill>
              </a:rPr>
              <a:t>of flow and return.</a:t>
            </a:r>
          </a:p>
          <a:p>
            <a:pPr algn="just"/>
            <a:endParaRPr lang="en-GB" dirty="0"/>
          </a:p>
          <a:p>
            <a:pPr algn="just"/>
            <a:r>
              <a:rPr lang="en-GB" b="1" dirty="0" smtClean="0">
                <a:solidFill>
                  <a:srgbClr val="0070C0"/>
                </a:solidFill>
              </a:rPr>
              <a:t>Parts of the system can be shut down if rooms </a:t>
            </a:r>
          </a:p>
          <a:p>
            <a:pPr algn="just"/>
            <a:r>
              <a:rPr lang="en-GB" b="1" dirty="0" smtClean="0">
                <a:solidFill>
                  <a:srgbClr val="0070C0"/>
                </a:solidFill>
              </a:rPr>
              <a:t>are unoccupied.</a:t>
            </a:r>
          </a:p>
          <a:p>
            <a:pPr algn="just"/>
            <a:endParaRPr lang="en-GB" b="1" dirty="0" smtClean="0">
              <a:solidFill>
                <a:srgbClr val="0070C0"/>
              </a:solidFill>
            </a:endParaRPr>
          </a:p>
          <a:p>
            <a:pPr algn="just"/>
            <a:r>
              <a:rPr lang="en-GB" sz="1600" dirty="0" smtClean="0"/>
              <a:t>An extra advantage of this system is that it</a:t>
            </a:r>
          </a:p>
          <a:p>
            <a:pPr algn="just"/>
            <a:r>
              <a:rPr lang="en-GB" sz="1600" dirty="0" smtClean="0"/>
              <a:t>can be used jointly to  heat a hot water and radiator</a:t>
            </a:r>
          </a:p>
          <a:p>
            <a:pPr algn="just"/>
            <a:r>
              <a:rPr lang="en-GB" sz="1600" dirty="0" smtClean="0"/>
              <a:t>supply for the building. </a:t>
            </a:r>
          </a:p>
          <a:p>
            <a:pPr algn="just"/>
            <a:r>
              <a:rPr lang="en-GB" b="1" dirty="0" smtClean="0">
                <a:solidFill>
                  <a:srgbClr val="0070C0"/>
                </a:solidFill>
              </a:rPr>
              <a:t>The boiler can be heated by gas, solid fuel</a:t>
            </a:r>
          </a:p>
          <a:p>
            <a:pPr algn="just"/>
            <a:r>
              <a:rPr lang="en-GB" b="1" dirty="0" smtClean="0">
                <a:solidFill>
                  <a:srgbClr val="0070C0"/>
                </a:solidFill>
              </a:rPr>
              <a:t>oil, or electricity.</a:t>
            </a:r>
          </a:p>
        </p:txBody>
      </p:sp>
      <p:pic>
        <p:nvPicPr>
          <p:cNvPr id="1026" name="Picture 2" descr="http://www.armstronginternational.com/en_US/product_solutions/radiator_products/images/Cat_RadiatorProducts1.jpg">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60102" y="0"/>
            <a:ext cx="4400851" cy="1331219"/>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C:\Users\fad-an\Desktop\water heating systemkey.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67744" y="4869160"/>
            <a:ext cx="2610222" cy="1873194"/>
          </a:xfrm>
          <a:prstGeom prst="rect">
            <a:avLst/>
          </a:prstGeom>
          <a:noFill/>
          <a:ln w="19050">
            <a:solidFill>
              <a:schemeClr val="tx1"/>
            </a:solidFill>
          </a:ln>
          <a:extLst>
            <a:ext uri="{909E8E84-426E-40DD-AFC4-6F175D3DCCD1}">
              <a14:hiddenFill xmlns:a14="http://schemas.microsoft.com/office/drawing/2010/main">
                <a:solidFill>
                  <a:srgbClr val="FFFFFF"/>
                </a:solidFill>
              </a14:hiddenFill>
            </a:ext>
          </a:extLst>
        </p:spPr>
      </p:pic>
      <p:pic>
        <p:nvPicPr>
          <p:cNvPr id="1028" name="Picture 4" descr="C:\Users\fad-an\Desktop\water heating system.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004049" y="1960453"/>
            <a:ext cx="4126960" cy="4897548"/>
          </a:xfrm>
          <a:prstGeom prst="rect">
            <a:avLst/>
          </a:prstGeom>
          <a:noFill/>
          <a:ln w="19050">
            <a:solidFill>
              <a:schemeClr val="tx1"/>
            </a:solidFill>
          </a:ln>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7020272" y="2622001"/>
            <a:ext cx="1584176" cy="461665"/>
          </a:xfrm>
          <a:prstGeom prst="rect">
            <a:avLst/>
          </a:prstGeom>
          <a:noFill/>
        </p:spPr>
        <p:txBody>
          <a:bodyPr wrap="square" rtlCol="0">
            <a:spAutoFit/>
          </a:bodyPr>
          <a:lstStyle/>
          <a:p>
            <a:r>
              <a:rPr lang="en-US" sz="1200" dirty="0" smtClean="0">
                <a:latin typeface="Arial" pitchFamily="34" charset="0"/>
                <a:cs typeface="Arial" pitchFamily="34" charset="0"/>
              </a:rPr>
              <a:t>Double (Two Pipe) feed system</a:t>
            </a:r>
            <a:endParaRPr lang="en-GB" sz="1200" dirty="0">
              <a:latin typeface="Arial" pitchFamily="34" charset="0"/>
              <a:cs typeface="Arial" pitchFamily="34" charset="0"/>
            </a:endParaRPr>
          </a:p>
        </p:txBody>
      </p:sp>
      <p:cxnSp>
        <p:nvCxnSpPr>
          <p:cNvPr id="9" name="Straight Connector 8"/>
          <p:cNvCxnSpPr/>
          <p:nvPr/>
        </p:nvCxnSpPr>
        <p:spPr>
          <a:xfrm flipH="1">
            <a:off x="6876256" y="2924944"/>
            <a:ext cx="144016" cy="36004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flipH="1">
            <a:off x="6156176" y="2924944"/>
            <a:ext cx="864096" cy="288032"/>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98568907"/>
      </p:ext>
    </p:extLst>
  </p:cSld>
  <p:clrMapOvr>
    <a:masterClrMapping/>
  </p:clrMapOvr>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cstate="print"/>
          <a:srcRect/>
          <a:stretch>
            <a:fillRect/>
          </a:stretch>
        </p:blipFill>
        <p:spPr bwMode="auto">
          <a:xfrm>
            <a:off x="7092280" y="1052736"/>
            <a:ext cx="2051720" cy="1891151"/>
          </a:xfrm>
          <a:prstGeom prst="rect">
            <a:avLst/>
          </a:prstGeom>
          <a:noFill/>
          <a:ln w="9525">
            <a:noFill/>
            <a:miter lim="800000"/>
            <a:headEnd/>
            <a:tailEnd/>
          </a:ln>
        </p:spPr>
      </p:pic>
      <p:pic>
        <p:nvPicPr>
          <p:cNvPr id="3075" name="Picture 3"/>
          <p:cNvPicPr>
            <a:picLocks noChangeAspect="1" noChangeArrowheads="1"/>
          </p:cNvPicPr>
          <p:nvPr/>
        </p:nvPicPr>
        <p:blipFill>
          <a:blip r:embed="rId3" cstate="print"/>
          <a:srcRect/>
          <a:stretch>
            <a:fillRect/>
          </a:stretch>
        </p:blipFill>
        <p:spPr bwMode="auto">
          <a:xfrm>
            <a:off x="467544" y="1844824"/>
            <a:ext cx="6336705" cy="628650"/>
          </a:xfrm>
          <a:prstGeom prst="rect">
            <a:avLst/>
          </a:prstGeom>
          <a:noFill/>
          <a:ln w="9525">
            <a:noFill/>
            <a:miter lim="800000"/>
            <a:headEnd/>
            <a:tailEnd/>
          </a:ln>
        </p:spPr>
      </p:pic>
      <p:sp>
        <p:nvSpPr>
          <p:cNvPr id="4" name="Rectangle 3"/>
          <p:cNvSpPr/>
          <p:nvPr/>
        </p:nvSpPr>
        <p:spPr>
          <a:xfrm>
            <a:off x="395536" y="260648"/>
            <a:ext cx="6480720" cy="1200329"/>
          </a:xfrm>
          <a:prstGeom prst="rect">
            <a:avLst/>
          </a:prstGeom>
        </p:spPr>
        <p:txBody>
          <a:bodyPr wrap="square">
            <a:spAutoFit/>
          </a:bodyPr>
          <a:lstStyle/>
          <a:p>
            <a:pPr algn="just"/>
            <a:r>
              <a:rPr lang="en-GB" sz="3600" b="1" dirty="0" smtClean="0">
                <a:solidFill>
                  <a:srgbClr val="0070C0"/>
                </a:solidFill>
              </a:rPr>
              <a:t>The controls </a:t>
            </a:r>
            <a:r>
              <a:rPr lang="en-GB" dirty="0" smtClean="0"/>
              <a:t>for this system are </a:t>
            </a:r>
            <a:r>
              <a:rPr lang="en-GB" b="1" dirty="0" smtClean="0">
                <a:solidFill>
                  <a:srgbClr val="0070C0"/>
                </a:solidFill>
              </a:rPr>
              <a:t>very flexible</a:t>
            </a:r>
            <a:r>
              <a:rPr lang="en-GB" dirty="0" smtClean="0"/>
              <a:t>. </a:t>
            </a:r>
            <a:r>
              <a:rPr lang="en-GB" b="1" dirty="0" smtClean="0">
                <a:solidFill>
                  <a:srgbClr val="0070C0"/>
                </a:solidFill>
              </a:rPr>
              <a:t>Thermostats and valves allow </a:t>
            </a:r>
            <a:r>
              <a:rPr lang="en-GB" dirty="0" smtClean="0"/>
              <a:t>the output of individual </a:t>
            </a:r>
            <a:r>
              <a:rPr lang="en-GB" b="1" dirty="0" smtClean="0">
                <a:solidFill>
                  <a:srgbClr val="0070C0"/>
                </a:solidFill>
              </a:rPr>
              <a:t>heat emitters to be automatically adjusted. </a:t>
            </a:r>
          </a:p>
        </p:txBody>
      </p:sp>
      <p:pic>
        <p:nvPicPr>
          <p:cNvPr id="3076" name="Picture 4"/>
          <p:cNvPicPr>
            <a:picLocks noChangeAspect="1" noChangeArrowheads="1"/>
          </p:cNvPicPr>
          <p:nvPr/>
        </p:nvPicPr>
        <p:blipFill>
          <a:blip r:embed="rId4" cstate="print"/>
          <a:srcRect/>
          <a:stretch>
            <a:fillRect/>
          </a:stretch>
        </p:blipFill>
        <p:spPr bwMode="auto">
          <a:xfrm>
            <a:off x="386036" y="3148186"/>
            <a:ext cx="6264696" cy="1266825"/>
          </a:xfrm>
          <a:prstGeom prst="rect">
            <a:avLst/>
          </a:prstGeom>
          <a:noFill/>
          <a:ln w="9525">
            <a:noFill/>
            <a:miter lim="800000"/>
            <a:headEnd/>
            <a:tailEnd/>
          </a:ln>
        </p:spPr>
      </p:pic>
      <p:pic>
        <p:nvPicPr>
          <p:cNvPr id="3077" name="Picture 5"/>
          <p:cNvPicPr>
            <a:picLocks noChangeAspect="1" noChangeArrowheads="1"/>
          </p:cNvPicPr>
          <p:nvPr/>
        </p:nvPicPr>
        <p:blipFill>
          <a:blip r:embed="rId5" cstate="print"/>
          <a:srcRect/>
          <a:stretch>
            <a:fillRect/>
          </a:stretch>
        </p:blipFill>
        <p:spPr bwMode="auto">
          <a:xfrm>
            <a:off x="7524328" y="2829851"/>
            <a:ext cx="1368152" cy="1881209"/>
          </a:xfrm>
          <a:prstGeom prst="rect">
            <a:avLst/>
          </a:prstGeom>
          <a:noFill/>
          <a:ln w="9525">
            <a:noFill/>
            <a:miter lim="800000"/>
            <a:headEnd/>
            <a:tailEnd/>
          </a:ln>
        </p:spPr>
      </p:pic>
      <p:sp>
        <p:nvSpPr>
          <p:cNvPr id="7" name="Rectangle 6"/>
          <p:cNvSpPr/>
          <p:nvPr/>
        </p:nvSpPr>
        <p:spPr>
          <a:xfrm>
            <a:off x="445029" y="4415011"/>
            <a:ext cx="6120680" cy="2585323"/>
          </a:xfrm>
          <a:prstGeom prst="rect">
            <a:avLst/>
          </a:prstGeom>
        </p:spPr>
        <p:txBody>
          <a:bodyPr wrap="square">
            <a:spAutoFit/>
          </a:bodyPr>
          <a:lstStyle/>
          <a:p>
            <a:pPr algn="just"/>
            <a:r>
              <a:rPr lang="en-GB" dirty="0" smtClean="0"/>
              <a:t>A </a:t>
            </a:r>
            <a:r>
              <a:rPr lang="en-GB" b="1" dirty="0" smtClean="0"/>
              <a:t>thermostatic radiator valve</a:t>
            </a:r>
            <a:r>
              <a:rPr lang="en-GB" dirty="0" smtClean="0"/>
              <a:t> (TRV) is a self-regulating valve</a:t>
            </a:r>
          </a:p>
          <a:p>
            <a:pPr algn="just"/>
            <a:r>
              <a:rPr lang="en-GB" dirty="0" smtClean="0"/>
              <a:t>fitted to the </a:t>
            </a:r>
            <a:r>
              <a:rPr lang="en-GB" b="1" dirty="0" smtClean="0">
                <a:solidFill>
                  <a:srgbClr val="0070C0"/>
                </a:solidFill>
              </a:rPr>
              <a:t>(flow) </a:t>
            </a:r>
            <a:r>
              <a:rPr lang="en-GB" dirty="0" smtClean="0"/>
              <a:t>hot water heating system radiator, to c</a:t>
            </a:r>
            <a:r>
              <a:rPr lang="en-GB" b="1" dirty="0" smtClean="0">
                <a:solidFill>
                  <a:srgbClr val="0070C0"/>
                </a:solidFill>
              </a:rPr>
              <a:t>ontrol the temperature of a room by changing (regulating) the flow of hot water to the radiator. </a:t>
            </a:r>
            <a:r>
              <a:rPr lang="en-GB" dirty="0" smtClean="0"/>
              <a:t>It senses the internal air </a:t>
            </a:r>
            <a:r>
              <a:rPr lang="en-GB" dirty="0"/>
              <a:t>temperature. </a:t>
            </a:r>
            <a:r>
              <a:rPr lang="en-GB" b="1" dirty="0">
                <a:solidFill>
                  <a:srgbClr val="0070C0"/>
                </a:solidFill>
              </a:rPr>
              <a:t>Building Regulations require thermostatic radiator valves (TRVs) to be installed on new systems </a:t>
            </a:r>
            <a:r>
              <a:rPr lang="en-GB" dirty="0"/>
              <a:t>or for there to be some other means of controlling an individual room’s temperature</a:t>
            </a:r>
          </a:p>
          <a:p>
            <a:pPr algn="just"/>
            <a:endParaRPr lang="en-GB" dirty="0"/>
          </a:p>
        </p:txBody>
      </p:sp>
      <p:pic>
        <p:nvPicPr>
          <p:cNvPr id="3079" name="Picture 7" descr="TRV-1 thermostatic radiator valve"/>
          <p:cNvPicPr>
            <a:picLocks noChangeAspect="1" noChangeArrowheads="1"/>
          </p:cNvPicPr>
          <p:nvPr/>
        </p:nvPicPr>
        <p:blipFill>
          <a:blip r:embed="rId6" cstate="print"/>
          <a:srcRect/>
          <a:stretch>
            <a:fillRect/>
          </a:stretch>
        </p:blipFill>
        <p:spPr bwMode="auto">
          <a:xfrm>
            <a:off x="7092280" y="4869160"/>
            <a:ext cx="1800200" cy="1800200"/>
          </a:xfrm>
          <a:prstGeom prst="rect">
            <a:avLst/>
          </a:prstGeom>
          <a:noFill/>
        </p:spPr>
      </p:pic>
      <p:sp>
        <p:nvSpPr>
          <p:cNvPr id="9" name="TextBox 8"/>
          <p:cNvSpPr txBox="1"/>
          <p:nvPr/>
        </p:nvSpPr>
        <p:spPr>
          <a:xfrm>
            <a:off x="395536" y="1844824"/>
            <a:ext cx="6480720" cy="646331"/>
          </a:xfrm>
          <a:prstGeom prst="rect">
            <a:avLst/>
          </a:prstGeom>
          <a:solidFill>
            <a:schemeClr val="bg1"/>
          </a:solidFill>
        </p:spPr>
        <p:txBody>
          <a:bodyPr wrap="square" rtlCol="0">
            <a:spAutoFit/>
          </a:bodyPr>
          <a:lstStyle/>
          <a:p>
            <a:r>
              <a:rPr lang="en-GB" b="1" dirty="0" smtClean="0"/>
              <a:t>Programmer / Timer </a:t>
            </a:r>
            <a:r>
              <a:rPr lang="en-GB" dirty="0" smtClean="0"/>
              <a:t>– </a:t>
            </a:r>
            <a:r>
              <a:rPr lang="en-GB" b="1" dirty="0" smtClean="0">
                <a:solidFill>
                  <a:srgbClr val="0070C0"/>
                </a:solidFill>
              </a:rPr>
              <a:t>Controls the boiler </a:t>
            </a:r>
            <a:r>
              <a:rPr lang="en-GB" dirty="0" smtClean="0"/>
              <a:t>(on and off) and controls the flow of heated water to the hot water cylinder and radiators.</a:t>
            </a:r>
            <a:endParaRPr lang="en-GB" dirty="0"/>
          </a:p>
        </p:txBody>
      </p:sp>
      <p:sp>
        <p:nvSpPr>
          <p:cNvPr id="11" name="TextBox 10"/>
          <p:cNvSpPr txBox="1"/>
          <p:nvPr/>
        </p:nvSpPr>
        <p:spPr>
          <a:xfrm>
            <a:off x="395536" y="2708920"/>
            <a:ext cx="6264696" cy="1754326"/>
          </a:xfrm>
          <a:prstGeom prst="rect">
            <a:avLst/>
          </a:prstGeom>
          <a:solidFill>
            <a:schemeClr val="bg1"/>
          </a:solidFill>
        </p:spPr>
        <p:txBody>
          <a:bodyPr wrap="square" rtlCol="0">
            <a:spAutoFit/>
          </a:bodyPr>
          <a:lstStyle/>
          <a:p>
            <a:pPr algn="just"/>
            <a:r>
              <a:rPr lang="en-GB" b="1" dirty="0" smtClean="0"/>
              <a:t>Cylinder thermostat </a:t>
            </a:r>
            <a:r>
              <a:rPr lang="en-GB" dirty="0" smtClean="0"/>
              <a:t>– </a:t>
            </a:r>
            <a:r>
              <a:rPr lang="en-GB" b="1" dirty="0" smtClean="0">
                <a:solidFill>
                  <a:srgbClr val="0070C0"/>
                </a:solidFill>
              </a:rPr>
              <a:t>It measures when the water in the cylinder storage is warm enough </a:t>
            </a:r>
            <a:r>
              <a:rPr lang="en-GB" dirty="0" smtClean="0"/>
              <a:t>(depending on what you set it to). As the cylinder cools down it will tell the programmer to turn back on again (if left constantly on). </a:t>
            </a:r>
          </a:p>
          <a:p>
            <a:pPr algn="just"/>
            <a:endParaRPr lang="en-GB" dirty="0" smtClean="0"/>
          </a:p>
          <a:p>
            <a:pPr algn="just"/>
            <a:endParaRPr lang="en-GB"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026" name="Picture 2" descr="C:\Users\fad-an\Desktop\wet systems.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943516" y="3902"/>
            <a:ext cx="4200484" cy="6854098"/>
          </a:xfrm>
          <a:prstGeom prst="rect">
            <a:avLst/>
          </a:prstGeom>
          <a:noFill/>
          <a:ln w="28575">
            <a:solidFill>
              <a:schemeClr val="tx1"/>
            </a:solidFill>
          </a:ln>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323528" y="775248"/>
            <a:ext cx="3528392" cy="461665"/>
          </a:xfrm>
          <a:prstGeom prst="rect">
            <a:avLst/>
          </a:prstGeom>
          <a:noFill/>
        </p:spPr>
        <p:txBody>
          <a:bodyPr wrap="square" rtlCol="0">
            <a:spAutoFit/>
          </a:bodyPr>
          <a:lstStyle/>
          <a:p>
            <a:r>
              <a:rPr lang="en-GB" sz="2400" b="1" dirty="0" smtClean="0"/>
              <a:t>One Pipe System </a:t>
            </a:r>
            <a:endParaRPr lang="en-GB" sz="2400" b="1" dirty="0"/>
          </a:p>
        </p:txBody>
      </p:sp>
      <p:sp>
        <p:nvSpPr>
          <p:cNvPr id="4" name="TextBox 3"/>
          <p:cNvSpPr txBox="1"/>
          <p:nvPr/>
        </p:nvSpPr>
        <p:spPr>
          <a:xfrm>
            <a:off x="342583" y="3246285"/>
            <a:ext cx="3528392" cy="461665"/>
          </a:xfrm>
          <a:prstGeom prst="rect">
            <a:avLst/>
          </a:prstGeom>
          <a:noFill/>
        </p:spPr>
        <p:txBody>
          <a:bodyPr wrap="square" rtlCol="0">
            <a:spAutoFit/>
          </a:bodyPr>
          <a:lstStyle/>
          <a:p>
            <a:r>
              <a:rPr lang="en-GB" sz="2400" b="1" dirty="0" smtClean="0"/>
              <a:t>Two Pipe System</a:t>
            </a:r>
            <a:endParaRPr lang="en-GB" sz="2400" b="1" dirty="0"/>
          </a:p>
        </p:txBody>
      </p:sp>
      <p:sp>
        <p:nvSpPr>
          <p:cNvPr id="3" name="Rectangle 2"/>
          <p:cNvSpPr/>
          <p:nvPr/>
        </p:nvSpPr>
        <p:spPr>
          <a:xfrm>
            <a:off x="342583" y="116632"/>
            <a:ext cx="4208011" cy="584775"/>
          </a:xfrm>
          <a:prstGeom prst="rect">
            <a:avLst/>
          </a:prstGeom>
        </p:spPr>
        <p:txBody>
          <a:bodyPr wrap="none">
            <a:spAutoFit/>
          </a:bodyPr>
          <a:lstStyle/>
          <a:p>
            <a:r>
              <a:rPr lang="en-GB" sz="3200" b="1" dirty="0">
                <a:solidFill>
                  <a:srgbClr val="0070C0"/>
                </a:solidFill>
              </a:rPr>
              <a:t>WET CENTRAL HEATING</a:t>
            </a:r>
          </a:p>
        </p:txBody>
      </p:sp>
      <p:sp>
        <p:nvSpPr>
          <p:cNvPr id="6" name="TextBox 5"/>
          <p:cNvSpPr txBox="1"/>
          <p:nvPr/>
        </p:nvSpPr>
        <p:spPr>
          <a:xfrm>
            <a:off x="395536" y="1268760"/>
            <a:ext cx="4176464" cy="1938992"/>
          </a:xfrm>
          <a:prstGeom prst="rect">
            <a:avLst/>
          </a:prstGeom>
          <a:noFill/>
        </p:spPr>
        <p:txBody>
          <a:bodyPr wrap="square" rtlCol="0">
            <a:spAutoFit/>
          </a:bodyPr>
          <a:lstStyle/>
          <a:p>
            <a:pPr algn="just"/>
            <a:r>
              <a:rPr lang="en-GB" sz="2000" dirty="0" smtClean="0"/>
              <a:t>Reduces installation costs  as less piping is required. Has disadvantages to the two pipe principally in that the pump forces water around the main flow and not through individual radiators.</a:t>
            </a:r>
            <a:endParaRPr lang="en-GB" sz="2000" dirty="0"/>
          </a:p>
        </p:txBody>
      </p:sp>
      <p:sp>
        <p:nvSpPr>
          <p:cNvPr id="7" name="TextBox 6"/>
          <p:cNvSpPr txBox="1"/>
          <p:nvPr/>
        </p:nvSpPr>
        <p:spPr>
          <a:xfrm>
            <a:off x="395536" y="3717032"/>
            <a:ext cx="4104456" cy="1015663"/>
          </a:xfrm>
          <a:prstGeom prst="rect">
            <a:avLst/>
          </a:prstGeom>
          <a:noFill/>
        </p:spPr>
        <p:txBody>
          <a:bodyPr wrap="square" rtlCol="0">
            <a:spAutoFit/>
          </a:bodyPr>
          <a:lstStyle/>
          <a:p>
            <a:pPr algn="just"/>
            <a:r>
              <a:rPr lang="en-GB" sz="2000" dirty="0" smtClean="0"/>
              <a:t>Water is pumped around the circuit and through radiators, giving a much faster heating up time.</a:t>
            </a:r>
            <a:endParaRPr lang="en-GB" sz="2000" dirty="0"/>
          </a:p>
        </p:txBody>
      </p:sp>
      <p:sp>
        <p:nvSpPr>
          <p:cNvPr id="8" name="TextBox 7"/>
          <p:cNvSpPr txBox="1"/>
          <p:nvPr/>
        </p:nvSpPr>
        <p:spPr>
          <a:xfrm>
            <a:off x="323528" y="4797152"/>
            <a:ext cx="3528392" cy="461665"/>
          </a:xfrm>
          <a:prstGeom prst="rect">
            <a:avLst/>
          </a:prstGeom>
          <a:noFill/>
        </p:spPr>
        <p:txBody>
          <a:bodyPr wrap="square" rtlCol="0">
            <a:spAutoFit/>
          </a:bodyPr>
          <a:lstStyle/>
          <a:p>
            <a:r>
              <a:rPr lang="en-GB" sz="2400" b="1" dirty="0" smtClean="0"/>
              <a:t>Two Pipe Reverse</a:t>
            </a:r>
            <a:endParaRPr lang="en-GB" sz="2400" b="1" dirty="0"/>
          </a:p>
        </p:txBody>
      </p:sp>
      <p:sp>
        <p:nvSpPr>
          <p:cNvPr id="9" name="TextBox 8"/>
          <p:cNvSpPr txBox="1"/>
          <p:nvPr/>
        </p:nvSpPr>
        <p:spPr>
          <a:xfrm>
            <a:off x="395536" y="5301208"/>
            <a:ext cx="3816424" cy="707886"/>
          </a:xfrm>
          <a:prstGeom prst="rect">
            <a:avLst/>
          </a:prstGeom>
          <a:noFill/>
        </p:spPr>
        <p:txBody>
          <a:bodyPr wrap="square" rtlCol="0">
            <a:spAutoFit/>
          </a:bodyPr>
          <a:lstStyle/>
          <a:p>
            <a:pPr algn="just"/>
            <a:r>
              <a:rPr lang="en-GB" sz="2000" dirty="0" smtClean="0"/>
              <a:t>Length of heating circuit to each heat emitter is about the same.</a:t>
            </a:r>
            <a:endParaRPr lang="en-GB" sz="2000" dirty="0"/>
          </a:p>
        </p:txBody>
      </p:sp>
    </p:spTree>
    <p:extLst>
      <p:ext uri="{BB962C8B-B14F-4D97-AF65-F5344CB8AC3E}">
        <p14:creationId xmlns:p14="http://schemas.microsoft.com/office/powerpoint/2010/main" val="415406524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79512" y="49590"/>
            <a:ext cx="8712968" cy="1692771"/>
          </a:xfrm>
          <a:prstGeom prst="rect">
            <a:avLst/>
          </a:prstGeom>
        </p:spPr>
        <p:txBody>
          <a:bodyPr wrap="square">
            <a:spAutoFit/>
          </a:bodyPr>
          <a:lstStyle/>
          <a:p>
            <a:pPr algn="just"/>
            <a:r>
              <a:rPr lang="en-GB" sz="2400" b="1" dirty="0"/>
              <a:t>One-pipe </a:t>
            </a:r>
            <a:r>
              <a:rPr lang="en-GB" sz="2400" b="1" dirty="0" smtClean="0"/>
              <a:t>Central Heating system (Vented)</a:t>
            </a:r>
            <a:endParaRPr lang="en-GB" sz="2400" b="1" dirty="0"/>
          </a:p>
          <a:p>
            <a:pPr algn="just"/>
            <a:r>
              <a:rPr lang="en-GB" sz="1600" dirty="0"/>
              <a:t>This works using a one-pipe run (a complete ring of pipework) with a  </a:t>
            </a:r>
            <a:r>
              <a:rPr lang="en-GB" sz="1600" dirty="0" smtClean="0"/>
              <a:t>flow and </a:t>
            </a:r>
            <a:r>
              <a:rPr lang="en-GB" sz="1600" dirty="0"/>
              <a:t>return from the </a:t>
            </a:r>
            <a:r>
              <a:rPr lang="en-GB" sz="1600" dirty="0" smtClean="0"/>
              <a:t>boiler. </a:t>
            </a:r>
            <a:r>
              <a:rPr lang="en-GB" sz="1600" b="1" dirty="0" smtClean="0"/>
              <a:t>They </a:t>
            </a:r>
            <a:r>
              <a:rPr lang="en-GB" sz="1600" b="1" dirty="0"/>
              <a:t>are no longer installed </a:t>
            </a:r>
            <a:r>
              <a:rPr lang="en-GB" sz="1600" b="1" dirty="0" smtClean="0"/>
              <a:t>in domestic </a:t>
            </a:r>
            <a:r>
              <a:rPr lang="en-GB" sz="1600" b="1" dirty="0"/>
              <a:t>properties </a:t>
            </a:r>
            <a:r>
              <a:rPr lang="en-GB" sz="1600" dirty="0" smtClean="0"/>
              <a:t>. </a:t>
            </a:r>
            <a:r>
              <a:rPr lang="en-GB" sz="1600" dirty="0"/>
              <a:t>However</a:t>
            </a:r>
            <a:r>
              <a:rPr lang="en-GB" sz="1600" dirty="0" smtClean="0"/>
              <a:t>, you may come across them in older properties</a:t>
            </a:r>
            <a:r>
              <a:rPr lang="en-GB" sz="1600" dirty="0"/>
              <a:t>. </a:t>
            </a:r>
            <a:r>
              <a:rPr lang="en-GB" sz="1600" b="1" dirty="0" smtClean="0">
                <a:solidFill>
                  <a:srgbClr val="0070C0"/>
                </a:solidFill>
              </a:rPr>
              <a:t>Disadvantages ???</a:t>
            </a:r>
          </a:p>
          <a:p>
            <a:pPr algn="just"/>
            <a:endParaRPr lang="en-GB" sz="1600" dirty="0"/>
          </a:p>
          <a:p>
            <a:pPr algn="just"/>
            <a:endParaRPr lang="en-GB" sz="1600" dirty="0"/>
          </a:p>
        </p:txBody>
      </p:sp>
      <p:sp>
        <p:nvSpPr>
          <p:cNvPr id="6" name="TextBox 5"/>
          <p:cNvSpPr txBox="1"/>
          <p:nvPr/>
        </p:nvSpPr>
        <p:spPr>
          <a:xfrm>
            <a:off x="2339752" y="2705437"/>
            <a:ext cx="504056" cy="923330"/>
          </a:xfrm>
          <a:prstGeom prst="rect">
            <a:avLst/>
          </a:prstGeom>
          <a:solidFill>
            <a:schemeClr val="bg1"/>
          </a:solidFill>
        </p:spPr>
        <p:txBody>
          <a:bodyPr wrap="square" rtlCol="0">
            <a:spAutoFit/>
          </a:bodyPr>
          <a:lstStyle/>
          <a:p>
            <a:endParaRPr lang="en-GB" dirty="0" smtClean="0"/>
          </a:p>
          <a:p>
            <a:endParaRPr lang="en-GB" dirty="0"/>
          </a:p>
          <a:p>
            <a:endParaRPr lang="en-GB" dirty="0"/>
          </a:p>
        </p:txBody>
      </p:sp>
      <p:sp>
        <p:nvSpPr>
          <p:cNvPr id="7" name="TextBox 6"/>
          <p:cNvSpPr txBox="1"/>
          <p:nvPr/>
        </p:nvSpPr>
        <p:spPr>
          <a:xfrm>
            <a:off x="179512" y="1654401"/>
            <a:ext cx="3312368" cy="246221"/>
          </a:xfrm>
          <a:prstGeom prst="rect">
            <a:avLst/>
          </a:prstGeom>
          <a:solidFill>
            <a:schemeClr val="bg1"/>
          </a:solidFill>
        </p:spPr>
        <p:txBody>
          <a:bodyPr wrap="square" rtlCol="0">
            <a:spAutoFit/>
          </a:bodyPr>
          <a:lstStyle/>
          <a:p>
            <a:endParaRPr lang="en-GB" sz="1000" dirty="0"/>
          </a:p>
        </p:txBody>
      </p:sp>
      <p:sp>
        <p:nvSpPr>
          <p:cNvPr id="8" name="TextBox 7"/>
          <p:cNvSpPr txBox="1"/>
          <p:nvPr/>
        </p:nvSpPr>
        <p:spPr>
          <a:xfrm>
            <a:off x="2915816" y="3167102"/>
            <a:ext cx="72008" cy="307777"/>
          </a:xfrm>
          <a:prstGeom prst="rect">
            <a:avLst/>
          </a:prstGeom>
          <a:solidFill>
            <a:schemeClr val="bg1"/>
          </a:solidFill>
        </p:spPr>
        <p:txBody>
          <a:bodyPr wrap="square" rtlCol="0">
            <a:spAutoFit/>
          </a:bodyPr>
          <a:lstStyle/>
          <a:p>
            <a:endParaRPr lang="en-GB" sz="1400" dirty="0"/>
          </a:p>
        </p:txBody>
      </p:sp>
      <p:pic>
        <p:nvPicPr>
          <p:cNvPr id="13"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27583" y="1882353"/>
            <a:ext cx="7977665" cy="478372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2" name="TextBox 11"/>
          <p:cNvSpPr txBox="1"/>
          <p:nvPr/>
        </p:nvSpPr>
        <p:spPr>
          <a:xfrm>
            <a:off x="2987824" y="1034152"/>
            <a:ext cx="5904656" cy="738664"/>
          </a:xfrm>
          <a:prstGeom prst="rect">
            <a:avLst/>
          </a:prstGeom>
          <a:solidFill>
            <a:schemeClr val="bg1"/>
          </a:solidFill>
        </p:spPr>
        <p:txBody>
          <a:bodyPr wrap="square" rtlCol="0">
            <a:spAutoFit/>
          </a:bodyPr>
          <a:lstStyle/>
          <a:p>
            <a:r>
              <a:rPr lang="en-GB" sz="1400" dirty="0" smtClean="0"/>
              <a:t>Has disadvantages to the ‘two pipe’ system principally in that the pump forces water around the main flow and not through individual radiators, so heat up time is longer. It is however a lower install and maintenance cost.</a:t>
            </a:r>
            <a:endParaRPr lang="en-GB" sz="1400" dirty="0"/>
          </a:p>
        </p:txBody>
      </p:sp>
      <p:sp>
        <p:nvSpPr>
          <p:cNvPr id="14" name="TextBox 13"/>
          <p:cNvSpPr txBox="1"/>
          <p:nvPr/>
        </p:nvSpPr>
        <p:spPr>
          <a:xfrm>
            <a:off x="827584" y="6093296"/>
            <a:ext cx="2175944" cy="369332"/>
          </a:xfrm>
          <a:prstGeom prst="rect">
            <a:avLst/>
          </a:prstGeom>
          <a:solidFill>
            <a:schemeClr val="bg1"/>
          </a:solidFill>
        </p:spPr>
        <p:txBody>
          <a:bodyPr wrap="square" rtlCol="0">
            <a:spAutoFit/>
          </a:bodyPr>
          <a:lstStyle/>
          <a:p>
            <a:endParaRPr lang="en-GB" dirty="0"/>
          </a:p>
        </p:txBody>
      </p:sp>
      <p:sp>
        <p:nvSpPr>
          <p:cNvPr id="10" name="TextBox 9"/>
          <p:cNvSpPr txBox="1"/>
          <p:nvPr/>
        </p:nvSpPr>
        <p:spPr>
          <a:xfrm>
            <a:off x="6732240" y="1700808"/>
            <a:ext cx="2160240" cy="2308324"/>
          </a:xfrm>
          <a:prstGeom prst="rect">
            <a:avLst/>
          </a:prstGeom>
          <a:solidFill>
            <a:schemeClr val="bg1"/>
          </a:solidFill>
        </p:spPr>
        <p:txBody>
          <a:bodyPr wrap="square" rtlCol="0">
            <a:spAutoFit/>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GB" dirty="0"/>
          </a:p>
        </p:txBody>
      </p:sp>
      <p:sp>
        <p:nvSpPr>
          <p:cNvPr id="11" name="TextBox 10"/>
          <p:cNvSpPr txBox="1"/>
          <p:nvPr/>
        </p:nvSpPr>
        <p:spPr>
          <a:xfrm>
            <a:off x="1331640" y="4186605"/>
            <a:ext cx="792088" cy="646331"/>
          </a:xfrm>
          <a:prstGeom prst="rect">
            <a:avLst/>
          </a:prstGeom>
          <a:noFill/>
        </p:spPr>
        <p:txBody>
          <a:bodyPr wrap="square" rtlCol="0">
            <a:spAutoFit/>
          </a:bodyPr>
          <a:lstStyle/>
          <a:p>
            <a:r>
              <a:rPr lang="en-GB" sz="1200" b="1" dirty="0" smtClean="0"/>
              <a:t>Hot water supply</a:t>
            </a:r>
            <a:endParaRPr lang="en-GB" sz="1200" b="1" dirty="0"/>
          </a:p>
        </p:txBody>
      </p:sp>
    </p:spTree>
    <p:extLst>
      <p:ext uri="{BB962C8B-B14F-4D97-AF65-F5344CB8AC3E}">
        <p14:creationId xmlns:p14="http://schemas.microsoft.com/office/powerpoint/2010/main" val="235362348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5576" y="1628801"/>
            <a:ext cx="7956376" cy="49476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179512" y="188640"/>
            <a:ext cx="8280920" cy="1015663"/>
          </a:xfrm>
          <a:prstGeom prst="rect">
            <a:avLst/>
          </a:prstGeom>
        </p:spPr>
        <p:txBody>
          <a:bodyPr wrap="square">
            <a:spAutoFit/>
          </a:bodyPr>
          <a:lstStyle/>
          <a:p>
            <a:pPr algn="just"/>
            <a:r>
              <a:rPr lang="en-GB" sz="2400" b="1" dirty="0"/>
              <a:t>Two-pipe </a:t>
            </a:r>
            <a:r>
              <a:rPr lang="en-GB" sz="2400" b="1" dirty="0" smtClean="0"/>
              <a:t>Central Heating system (Vented)</a:t>
            </a:r>
            <a:endParaRPr lang="en-GB" sz="2400" b="1" dirty="0"/>
          </a:p>
          <a:p>
            <a:pPr algn="just"/>
            <a:r>
              <a:rPr lang="en-GB" dirty="0"/>
              <a:t>Water is pumped around the circuit and through radiators, giving a much faster heating up time</a:t>
            </a:r>
            <a:r>
              <a:rPr lang="en-GB" dirty="0" smtClean="0"/>
              <a:t>.</a:t>
            </a:r>
            <a:endParaRPr lang="en-GB" dirty="0"/>
          </a:p>
        </p:txBody>
      </p:sp>
      <p:sp>
        <p:nvSpPr>
          <p:cNvPr id="4" name="TextBox 3"/>
          <p:cNvSpPr txBox="1"/>
          <p:nvPr/>
        </p:nvSpPr>
        <p:spPr>
          <a:xfrm>
            <a:off x="1979712" y="6021288"/>
            <a:ext cx="1872208" cy="369332"/>
          </a:xfrm>
          <a:prstGeom prst="rect">
            <a:avLst/>
          </a:prstGeom>
          <a:solidFill>
            <a:schemeClr val="bg1"/>
          </a:solidFill>
        </p:spPr>
        <p:txBody>
          <a:bodyPr wrap="square" rtlCol="0">
            <a:spAutoFit/>
          </a:bodyPr>
          <a:lstStyle/>
          <a:p>
            <a:endParaRPr lang="en-GB" dirty="0"/>
          </a:p>
        </p:txBody>
      </p:sp>
      <p:sp>
        <p:nvSpPr>
          <p:cNvPr id="3" name="TextBox 2"/>
          <p:cNvSpPr txBox="1"/>
          <p:nvPr/>
        </p:nvSpPr>
        <p:spPr>
          <a:xfrm>
            <a:off x="2267744" y="4149080"/>
            <a:ext cx="792088" cy="646331"/>
          </a:xfrm>
          <a:prstGeom prst="rect">
            <a:avLst/>
          </a:prstGeom>
          <a:noFill/>
        </p:spPr>
        <p:txBody>
          <a:bodyPr wrap="square" rtlCol="0">
            <a:spAutoFit/>
          </a:bodyPr>
          <a:lstStyle/>
          <a:p>
            <a:r>
              <a:rPr lang="en-GB" sz="1200" b="1" dirty="0" smtClean="0"/>
              <a:t>Hot water supply</a:t>
            </a:r>
            <a:endParaRPr lang="en-GB" sz="1200" b="1" dirty="0"/>
          </a:p>
        </p:txBody>
      </p:sp>
      <p:sp>
        <p:nvSpPr>
          <p:cNvPr id="5" name="TextBox 4"/>
          <p:cNvSpPr txBox="1"/>
          <p:nvPr/>
        </p:nvSpPr>
        <p:spPr>
          <a:xfrm>
            <a:off x="4860032" y="1958643"/>
            <a:ext cx="1368152" cy="246221"/>
          </a:xfrm>
          <a:prstGeom prst="rect">
            <a:avLst/>
          </a:prstGeom>
          <a:noFill/>
        </p:spPr>
        <p:txBody>
          <a:bodyPr wrap="square" rtlCol="0">
            <a:spAutoFit/>
          </a:bodyPr>
          <a:lstStyle/>
          <a:p>
            <a:r>
              <a:rPr lang="en-GB" sz="1000" dirty="0" smtClean="0"/>
              <a:t>(Feed and Expansion)</a:t>
            </a:r>
            <a:endParaRPr lang="en-GB" sz="1000" dirty="0"/>
          </a:p>
        </p:txBody>
      </p:sp>
    </p:spTree>
    <p:extLst>
      <p:ext uri="{BB962C8B-B14F-4D97-AF65-F5344CB8AC3E}">
        <p14:creationId xmlns:p14="http://schemas.microsoft.com/office/powerpoint/2010/main" val="325530178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18058"/>
          </a:xfrm>
        </p:spPr>
        <p:txBody>
          <a:bodyPr>
            <a:normAutofit fontScale="90000"/>
          </a:bodyPr>
          <a:lstStyle/>
          <a:p>
            <a:r>
              <a:rPr lang="en-GB" b="1" i="1" dirty="0"/>
              <a:t>Fully pumped </a:t>
            </a:r>
            <a:r>
              <a:rPr lang="en-GB" b="1" i="1" dirty="0" smtClean="0"/>
              <a:t>systems Y - plan</a:t>
            </a:r>
            <a:endParaRPr lang="en-GB" dirty="0"/>
          </a:p>
        </p:txBody>
      </p:sp>
      <p:sp>
        <p:nvSpPr>
          <p:cNvPr id="3" name="Content Placeholder 2"/>
          <p:cNvSpPr>
            <a:spLocks noGrp="1"/>
          </p:cNvSpPr>
          <p:nvPr>
            <p:ph idx="1"/>
          </p:nvPr>
        </p:nvSpPr>
        <p:spPr>
          <a:xfrm>
            <a:off x="457200" y="764704"/>
            <a:ext cx="8435280" cy="5361459"/>
          </a:xfrm>
        </p:spPr>
        <p:txBody>
          <a:bodyPr/>
          <a:lstStyle/>
          <a:p>
            <a:endParaRPr lang="en-GB" dirty="0"/>
          </a:p>
        </p:txBody>
      </p:sp>
      <p:pic>
        <p:nvPicPr>
          <p:cNvPr id="6146" name="Picture 2" descr="C:\Users\Barry\Pictures\2007 03 29\cvsdthjebybsvcr.PNG"/>
          <p:cNvPicPr>
            <a:picLocks noChangeAspect="1" noChangeArrowheads="1"/>
          </p:cNvPicPr>
          <p:nvPr/>
        </p:nvPicPr>
        <p:blipFill>
          <a:blip r:embed="rId2" cstate="print"/>
          <a:srcRect/>
          <a:stretch>
            <a:fillRect/>
          </a:stretch>
        </p:blipFill>
        <p:spPr bwMode="auto">
          <a:xfrm>
            <a:off x="323528" y="1241376"/>
            <a:ext cx="8622235" cy="5616624"/>
          </a:xfrm>
          <a:prstGeom prst="rect">
            <a:avLst/>
          </a:prstGeom>
          <a:noFill/>
        </p:spPr>
      </p:pic>
      <p:sp>
        <p:nvSpPr>
          <p:cNvPr id="4" name="Rectangle 3"/>
          <p:cNvSpPr/>
          <p:nvPr/>
        </p:nvSpPr>
        <p:spPr>
          <a:xfrm>
            <a:off x="179512" y="116632"/>
            <a:ext cx="8784976" cy="1292662"/>
          </a:xfrm>
          <a:prstGeom prst="rect">
            <a:avLst/>
          </a:prstGeom>
          <a:solidFill>
            <a:schemeClr val="bg1"/>
          </a:solidFill>
        </p:spPr>
        <p:txBody>
          <a:bodyPr wrap="square">
            <a:spAutoFit/>
          </a:bodyPr>
          <a:lstStyle/>
          <a:p>
            <a:r>
              <a:rPr lang="en-GB" sz="2400" b="1" dirty="0"/>
              <a:t>Fully pumped Central Heating system (Vented)</a:t>
            </a:r>
          </a:p>
          <a:p>
            <a:pPr algn="just"/>
            <a:r>
              <a:rPr lang="en-GB" dirty="0"/>
              <a:t>In this system, </a:t>
            </a:r>
            <a:r>
              <a:rPr lang="en-GB" b="1" dirty="0"/>
              <a:t>the hot water and the heating circuits are operated completely by the pump</a:t>
            </a:r>
            <a:r>
              <a:rPr lang="en-GB" dirty="0"/>
              <a:t>. </a:t>
            </a:r>
            <a:r>
              <a:rPr lang="en-GB" b="1" dirty="0"/>
              <a:t>The boiler can be sited above the height of the cylinder</a:t>
            </a:r>
            <a:r>
              <a:rPr lang="en-GB" dirty="0"/>
              <a:t>, giving more design options. </a:t>
            </a:r>
            <a:r>
              <a:rPr lang="en-GB" dirty="0" smtClean="0"/>
              <a:t>Installation supplies </a:t>
            </a:r>
            <a:r>
              <a:rPr lang="en-GB" dirty="0"/>
              <a:t>are controlled by </a:t>
            </a:r>
            <a:r>
              <a:rPr lang="en-GB" b="1" dirty="0"/>
              <a:t>motorised valves</a:t>
            </a:r>
            <a:r>
              <a:rPr lang="en-GB" dirty="0"/>
              <a:t>. </a:t>
            </a:r>
          </a:p>
        </p:txBody>
      </p:sp>
    </p:spTree>
    <p:extLst>
      <p:ext uri="{BB962C8B-B14F-4D97-AF65-F5344CB8AC3E}">
        <p14:creationId xmlns:p14="http://schemas.microsoft.com/office/powerpoint/2010/main" val="1113626059"/>
      </p:ext>
    </p:extLst>
  </p:cSld>
  <p:clrMapOvr>
    <a:masterClrMapping/>
  </p:clrMapOvr>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3305969" y="2758790"/>
            <a:ext cx="5838031" cy="4099210"/>
          </a:xfrm>
          <a:prstGeom prst="rect">
            <a:avLst/>
          </a:prstGeom>
          <a:noFill/>
          <a:ln w="9525">
            <a:noFill/>
            <a:miter lim="800000"/>
            <a:headEnd/>
            <a:tailEnd/>
          </a:ln>
        </p:spPr>
      </p:pic>
      <p:pic>
        <p:nvPicPr>
          <p:cNvPr id="1027" name="Picture 3"/>
          <p:cNvPicPr>
            <a:picLocks noChangeAspect="1" noChangeArrowheads="1"/>
          </p:cNvPicPr>
          <p:nvPr/>
        </p:nvPicPr>
        <p:blipFill>
          <a:blip r:embed="rId3" cstate="print"/>
          <a:srcRect/>
          <a:stretch>
            <a:fillRect/>
          </a:stretch>
        </p:blipFill>
        <p:spPr bwMode="auto">
          <a:xfrm>
            <a:off x="3851920" y="2437768"/>
            <a:ext cx="4436776" cy="338708"/>
          </a:xfrm>
          <a:prstGeom prst="rect">
            <a:avLst/>
          </a:prstGeom>
          <a:noFill/>
          <a:ln w="9525">
            <a:noFill/>
            <a:miter lim="800000"/>
            <a:headEnd/>
            <a:tailEnd/>
          </a:ln>
        </p:spPr>
      </p:pic>
      <p:pic>
        <p:nvPicPr>
          <p:cNvPr id="1028" name="Picture 4"/>
          <p:cNvPicPr>
            <a:picLocks noChangeAspect="1" noChangeArrowheads="1"/>
          </p:cNvPicPr>
          <p:nvPr/>
        </p:nvPicPr>
        <p:blipFill>
          <a:blip r:embed="rId4" cstate="print"/>
          <a:srcRect/>
          <a:stretch>
            <a:fillRect/>
          </a:stretch>
        </p:blipFill>
        <p:spPr bwMode="auto">
          <a:xfrm>
            <a:off x="395536" y="332656"/>
            <a:ext cx="8280920" cy="1552575"/>
          </a:xfrm>
          <a:prstGeom prst="rect">
            <a:avLst/>
          </a:prstGeom>
          <a:noFill/>
          <a:ln w="9525">
            <a:noFill/>
            <a:miter lim="800000"/>
            <a:headEnd/>
            <a:tailEnd/>
          </a:ln>
        </p:spPr>
      </p:pic>
      <p:sp>
        <p:nvSpPr>
          <p:cNvPr id="5" name="TextBox 4"/>
          <p:cNvSpPr txBox="1"/>
          <p:nvPr/>
        </p:nvSpPr>
        <p:spPr>
          <a:xfrm>
            <a:off x="323528" y="260648"/>
            <a:ext cx="4464496" cy="461665"/>
          </a:xfrm>
          <a:prstGeom prst="rect">
            <a:avLst/>
          </a:prstGeom>
          <a:solidFill>
            <a:schemeClr val="bg1"/>
          </a:solidFill>
        </p:spPr>
        <p:txBody>
          <a:bodyPr wrap="square" rtlCol="0">
            <a:spAutoFit/>
          </a:bodyPr>
          <a:lstStyle/>
          <a:p>
            <a:r>
              <a:rPr lang="en-GB" sz="2400" b="1" dirty="0" smtClean="0"/>
              <a:t>UNVENTED HOT WATER SYSTEMS</a:t>
            </a:r>
            <a:endParaRPr lang="en-GB" sz="2400" b="1" dirty="0"/>
          </a:p>
        </p:txBody>
      </p:sp>
      <p:sp>
        <p:nvSpPr>
          <p:cNvPr id="6" name="TextBox 5"/>
          <p:cNvSpPr txBox="1"/>
          <p:nvPr/>
        </p:nvSpPr>
        <p:spPr>
          <a:xfrm>
            <a:off x="430379" y="1988840"/>
            <a:ext cx="2808312" cy="4247317"/>
          </a:xfrm>
          <a:prstGeom prst="rect">
            <a:avLst/>
          </a:prstGeom>
          <a:noFill/>
        </p:spPr>
        <p:txBody>
          <a:bodyPr wrap="square" rtlCol="0">
            <a:spAutoFit/>
          </a:bodyPr>
          <a:lstStyle/>
          <a:p>
            <a:pPr algn="just"/>
            <a:r>
              <a:rPr lang="en-GB" dirty="0" smtClean="0"/>
              <a:t>The </a:t>
            </a:r>
            <a:r>
              <a:rPr lang="en-GB" b="1" dirty="0" smtClean="0">
                <a:solidFill>
                  <a:srgbClr val="0070C0"/>
                </a:solidFill>
              </a:rPr>
              <a:t>water is taken directly from the mains supply.</a:t>
            </a:r>
          </a:p>
          <a:p>
            <a:pPr algn="just"/>
            <a:r>
              <a:rPr lang="en-GB" dirty="0" smtClean="0"/>
              <a:t>There is </a:t>
            </a:r>
            <a:r>
              <a:rPr lang="en-GB" b="1" dirty="0" smtClean="0">
                <a:solidFill>
                  <a:srgbClr val="0070C0"/>
                </a:solidFill>
              </a:rPr>
              <a:t>no open vent or storage cistern</a:t>
            </a:r>
            <a:r>
              <a:rPr lang="en-GB" dirty="0" smtClean="0"/>
              <a:t> where the expansion of heated water can escape to.</a:t>
            </a:r>
          </a:p>
          <a:p>
            <a:pPr algn="just"/>
            <a:endParaRPr lang="en-GB" dirty="0" smtClean="0"/>
          </a:p>
          <a:p>
            <a:pPr algn="just"/>
            <a:r>
              <a:rPr lang="en-GB" dirty="0" smtClean="0"/>
              <a:t>Therefore some </a:t>
            </a:r>
            <a:r>
              <a:rPr lang="en-GB" b="1" dirty="0" smtClean="0">
                <a:solidFill>
                  <a:srgbClr val="0070C0"/>
                </a:solidFill>
              </a:rPr>
              <a:t>expansion vessel needs to be incorporated.</a:t>
            </a:r>
            <a:r>
              <a:rPr lang="en-GB" dirty="0" smtClean="0"/>
              <a:t> Should the expansion vessel not function correctly, the water will be forced out through the expansion relief valve. </a:t>
            </a:r>
            <a:endParaRPr lang="en-GB" dirty="0"/>
          </a:p>
        </p:txBody>
      </p:sp>
      <p:sp>
        <p:nvSpPr>
          <p:cNvPr id="2" name="TextBox 1"/>
          <p:cNvSpPr txBox="1"/>
          <p:nvPr/>
        </p:nvSpPr>
        <p:spPr>
          <a:xfrm>
            <a:off x="395390" y="836712"/>
            <a:ext cx="8424936" cy="923330"/>
          </a:xfrm>
          <a:prstGeom prst="rect">
            <a:avLst/>
          </a:prstGeom>
          <a:solidFill>
            <a:schemeClr val="bg1"/>
          </a:solidFill>
        </p:spPr>
        <p:txBody>
          <a:bodyPr wrap="square" rtlCol="0">
            <a:spAutoFit/>
          </a:bodyPr>
          <a:lstStyle/>
          <a:p>
            <a:r>
              <a:rPr lang="en-GB" dirty="0" smtClean="0"/>
              <a:t>These systems are far more complicated, and have many more parts to them, but </a:t>
            </a:r>
            <a:r>
              <a:rPr lang="en-GB" b="1" dirty="0" smtClean="0">
                <a:solidFill>
                  <a:srgbClr val="0070C0"/>
                </a:solidFill>
              </a:rPr>
              <a:t>do</a:t>
            </a:r>
            <a:r>
              <a:rPr lang="en-GB" dirty="0" smtClean="0">
                <a:solidFill>
                  <a:srgbClr val="0070C0"/>
                </a:solidFill>
              </a:rPr>
              <a:t> </a:t>
            </a:r>
            <a:r>
              <a:rPr lang="en-GB" b="1" dirty="0" smtClean="0">
                <a:solidFill>
                  <a:srgbClr val="0070C0"/>
                </a:solidFill>
              </a:rPr>
              <a:t>allow near mains pressure hot water supply</a:t>
            </a:r>
            <a:r>
              <a:rPr lang="en-GB" dirty="0" smtClean="0"/>
              <a:t>. </a:t>
            </a:r>
            <a:r>
              <a:rPr lang="en-GB" b="1" dirty="0" smtClean="0">
                <a:solidFill>
                  <a:srgbClr val="0070C0"/>
                </a:solidFill>
              </a:rPr>
              <a:t>They are designed to do away with the storage cistern</a:t>
            </a:r>
            <a:r>
              <a:rPr lang="en-GB" dirty="0" smtClean="0"/>
              <a:t> and operate at a much higher pressure than the open vented system.</a:t>
            </a:r>
            <a:endParaRPr lang="en-GB" dirty="0"/>
          </a:p>
        </p:txBody>
      </p:sp>
      <p:cxnSp>
        <p:nvCxnSpPr>
          <p:cNvPr id="4" name="Straight Arrow Connector 3"/>
          <p:cNvCxnSpPr/>
          <p:nvPr/>
        </p:nvCxnSpPr>
        <p:spPr>
          <a:xfrm flipV="1">
            <a:off x="7236296" y="4149080"/>
            <a:ext cx="648072" cy="50405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7848670" y="3644979"/>
            <a:ext cx="1187826" cy="861774"/>
          </a:xfrm>
          <a:prstGeom prst="rect">
            <a:avLst/>
          </a:prstGeom>
          <a:noFill/>
        </p:spPr>
        <p:txBody>
          <a:bodyPr wrap="square" rtlCol="0">
            <a:spAutoFit/>
          </a:bodyPr>
          <a:lstStyle/>
          <a:p>
            <a:r>
              <a:rPr lang="en-GB" sz="1000" dirty="0" smtClean="0"/>
              <a:t>Installed in pressurised system to provide an air gap and a window that identifies flow</a:t>
            </a:r>
            <a:endParaRPr lang="en-GB" sz="1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anim calcmode="lin" valueType="num">
                                      <p:cBhvr additive="base">
                                        <p:cTn id="11"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6">
                                            <p:txEl>
                                              <p:pRg st="3" end="3"/>
                                            </p:txEl>
                                          </p:spTgt>
                                        </p:tgtEl>
                                        <p:attrNameLst>
                                          <p:attrName>style.visibility</p:attrName>
                                        </p:attrNameLst>
                                      </p:cBhvr>
                                      <p:to>
                                        <p:strVal val="visible"/>
                                      </p:to>
                                    </p:set>
                                    <p:anim calcmode="lin" valueType="num">
                                      <p:cBhvr additive="base">
                                        <p:cTn id="17"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36096" y="2132856"/>
            <a:ext cx="2555776" cy="1916233"/>
          </a:xfrm>
          <a:prstGeom prst="rect">
            <a:avLst/>
          </a:prstGeom>
          <a:ln w="28575">
            <a:solidFill>
              <a:schemeClr val="tx1"/>
            </a:solidFill>
          </a:ln>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59632" y="908720"/>
            <a:ext cx="3726414" cy="4968552"/>
          </a:xfrm>
          <a:prstGeom prst="rect">
            <a:avLst/>
          </a:prstGeom>
          <a:ln w="28575">
            <a:solidFill>
              <a:schemeClr val="tx1"/>
            </a:solidFill>
          </a:ln>
        </p:spPr>
      </p:pic>
      <p:cxnSp>
        <p:nvCxnSpPr>
          <p:cNvPr id="5" name="Straight Arrow Connector 4"/>
          <p:cNvCxnSpPr/>
          <p:nvPr/>
        </p:nvCxnSpPr>
        <p:spPr>
          <a:xfrm flipV="1">
            <a:off x="3707904" y="3413371"/>
            <a:ext cx="1656184" cy="504056"/>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1835696" y="476672"/>
            <a:ext cx="3384376" cy="369332"/>
          </a:xfrm>
          <a:prstGeom prst="rect">
            <a:avLst/>
          </a:prstGeom>
          <a:noFill/>
        </p:spPr>
        <p:txBody>
          <a:bodyPr wrap="square" rtlCol="0">
            <a:spAutoFit/>
          </a:bodyPr>
          <a:lstStyle/>
          <a:p>
            <a:r>
              <a:rPr lang="en-GB" dirty="0" smtClean="0"/>
              <a:t>Expansion Vessel Installed</a:t>
            </a:r>
            <a:endParaRPr lang="en-GB" dirty="0"/>
          </a:p>
        </p:txBody>
      </p:sp>
      <p:sp>
        <p:nvSpPr>
          <p:cNvPr id="7" name="TextBox 6"/>
          <p:cNvSpPr txBox="1"/>
          <p:nvPr/>
        </p:nvSpPr>
        <p:spPr>
          <a:xfrm>
            <a:off x="5705872" y="1700808"/>
            <a:ext cx="2016224" cy="369332"/>
          </a:xfrm>
          <a:prstGeom prst="rect">
            <a:avLst/>
          </a:prstGeom>
          <a:noFill/>
        </p:spPr>
        <p:txBody>
          <a:bodyPr wrap="square" rtlCol="0">
            <a:spAutoFit/>
          </a:bodyPr>
          <a:lstStyle/>
          <a:p>
            <a:pPr algn="ctr"/>
            <a:r>
              <a:rPr lang="en-GB" dirty="0" err="1" smtClean="0"/>
              <a:t>Tundish</a:t>
            </a:r>
            <a:endParaRPr lang="en-GB" dirty="0"/>
          </a:p>
        </p:txBody>
      </p:sp>
    </p:spTree>
    <p:extLst>
      <p:ext uri="{BB962C8B-B14F-4D97-AF65-F5344CB8AC3E}">
        <p14:creationId xmlns:p14="http://schemas.microsoft.com/office/powerpoint/2010/main" val="22736285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0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026" name="Picture 2" descr="C:\Users\fad-an\Desktop\20170117_080023.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779912" y="260648"/>
            <a:ext cx="4731990" cy="63093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1440606"/>
      </p:ext>
    </p:extLst>
  </p:cSld>
  <p:clrMapOvr>
    <a:masterClrMapping/>
  </p:clrMapOvr>
  <p:transition/>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51520" y="773902"/>
            <a:ext cx="8424936" cy="646331"/>
          </a:xfrm>
          <a:prstGeom prst="rect">
            <a:avLst/>
          </a:prstGeom>
          <a:noFill/>
        </p:spPr>
        <p:txBody>
          <a:bodyPr wrap="square" rtlCol="0">
            <a:spAutoFit/>
          </a:bodyPr>
          <a:lstStyle/>
          <a:p>
            <a:pPr algn="just"/>
            <a:r>
              <a:rPr lang="en-GB" dirty="0" smtClean="0"/>
              <a:t>The boiler is the </a:t>
            </a:r>
            <a:r>
              <a:rPr lang="en-GB" b="1" dirty="0" smtClean="0">
                <a:solidFill>
                  <a:srgbClr val="0070C0"/>
                </a:solidFill>
              </a:rPr>
              <a:t>heart of the heating system</a:t>
            </a:r>
            <a:r>
              <a:rPr lang="en-GB" dirty="0" smtClean="0"/>
              <a:t> and modern </a:t>
            </a:r>
          </a:p>
          <a:p>
            <a:pPr algn="just"/>
            <a:r>
              <a:rPr lang="en-GB" dirty="0" smtClean="0"/>
              <a:t>varieties are </a:t>
            </a:r>
            <a:r>
              <a:rPr lang="en-GB" b="1" dirty="0" smtClean="0">
                <a:solidFill>
                  <a:srgbClr val="0070C0"/>
                </a:solidFill>
              </a:rPr>
              <a:t>compact and efficient</a:t>
            </a:r>
            <a:r>
              <a:rPr lang="en-GB" dirty="0" smtClean="0"/>
              <a:t>.</a:t>
            </a:r>
            <a:endParaRPr lang="en-GB" dirty="0"/>
          </a:p>
        </p:txBody>
      </p:sp>
      <p:sp>
        <p:nvSpPr>
          <p:cNvPr id="4" name="TextBox 3"/>
          <p:cNvSpPr txBox="1"/>
          <p:nvPr/>
        </p:nvSpPr>
        <p:spPr>
          <a:xfrm>
            <a:off x="251520" y="1492728"/>
            <a:ext cx="5756599" cy="1846659"/>
          </a:xfrm>
          <a:prstGeom prst="rect">
            <a:avLst/>
          </a:prstGeom>
          <a:noFill/>
        </p:spPr>
        <p:txBody>
          <a:bodyPr wrap="square" rtlCol="0">
            <a:spAutoFit/>
          </a:bodyPr>
          <a:lstStyle/>
          <a:p>
            <a:pPr algn="just"/>
            <a:r>
              <a:rPr lang="en-GB" sz="2400" b="1" u="sng" dirty="0" smtClean="0">
                <a:solidFill>
                  <a:srgbClr val="0070C0"/>
                </a:solidFill>
              </a:rPr>
              <a:t>1. GAS Boilers </a:t>
            </a:r>
            <a:r>
              <a:rPr lang="en-GB" dirty="0" smtClean="0"/>
              <a:t>have pilot lights that burn constantly and </a:t>
            </a:r>
            <a:r>
              <a:rPr lang="en-GB" b="1" dirty="0" smtClean="0">
                <a:solidFill>
                  <a:srgbClr val="0070C0"/>
                </a:solidFill>
              </a:rPr>
              <a:t>light </a:t>
            </a:r>
            <a:r>
              <a:rPr lang="en-GB" dirty="0" smtClean="0"/>
              <a:t>the boiler </a:t>
            </a:r>
            <a:r>
              <a:rPr lang="en-GB" b="1" dirty="0" smtClean="0">
                <a:solidFill>
                  <a:srgbClr val="0070C0"/>
                </a:solidFill>
              </a:rPr>
              <a:t>on ignition</a:t>
            </a:r>
            <a:r>
              <a:rPr lang="en-GB" dirty="0" smtClean="0"/>
              <a:t>. They work </a:t>
            </a:r>
            <a:r>
              <a:rPr lang="en-GB" b="1" dirty="0" smtClean="0">
                <a:solidFill>
                  <a:srgbClr val="0070C0"/>
                </a:solidFill>
              </a:rPr>
              <a:t>manually or by electronically controlled timer set</a:t>
            </a:r>
            <a:r>
              <a:rPr lang="en-GB" dirty="0" smtClean="0"/>
              <a:t>. You can also link the boiler to room thermostat so that the </a:t>
            </a:r>
            <a:r>
              <a:rPr lang="en-GB" b="1" dirty="0" smtClean="0">
                <a:solidFill>
                  <a:srgbClr val="0070C0"/>
                </a:solidFill>
              </a:rPr>
              <a:t>heating can be </a:t>
            </a:r>
          </a:p>
          <a:p>
            <a:pPr algn="just"/>
            <a:r>
              <a:rPr lang="en-GB" b="1" dirty="0" smtClean="0">
                <a:solidFill>
                  <a:srgbClr val="0070C0"/>
                </a:solidFill>
              </a:rPr>
              <a:t>turned on and off in specific areas.</a:t>
            </a:r>
            <a:r>
              <a:rPr lang="en-GB" dirty="0" smtClean="0"/>
              <a:t> A </a:t>
            </a:r>
            <a:r>
              <a:rPr lang="en-GB" b="1" dirty="0" smtClean="0">
                <a:solidFill>
                  <a:srgbClr val="0070C0"/>
                </a:solidFill>
              </a:rPr>
              <a:t>thermostatic valve </a:t>
            </a:r>
          </a:p>
          <a:p>
            <a:pPr algn="just"/>
            <a:r>
              <a:rPr lang="en-GB" dirty="0" smtClean="0"/>
              <a:t>within the boiler itself </a:t>
            </a:r>
            <a:r>
              <a:rPr lang="en-GB" b="1" dirty="0" smtClean="0">
                <a:solidFill>
                  <a:srgbClr val="0070C0"/>
                </a:solidFill>
              </a:rPr>
              <a:t>prevents the water overheating.</a:t>
            </a:r>
            <a:endParaRPr lang="en-GB" b="1" dirty="0">
              <a:solidFill>
                <a:srgbClr val="0070C0"/>
              </a:solidFill>
            </a:endParaRPr>
          </a:p>
        </p:txBody>
      </p:sp>
      <p:sp>
        <p:nvSpPr>
          <p:cNvPr id="5" name="TextBox 4"/>
          <p:cNvSpPr txBox="1"/>
          <p:nvPr/>
        </p:nvSpPr>
        <p:spPr>
          <a:xfrm>
            <a:off x="251520" y="3429000"/>
            <a:ext cx="5832648" cy="3539430"/>
          </a:xfrm>
          <a:prstGeom prst="rect">
            <a:avLst/>
          </a:prstGeom>
          <a:noFill/>
        </p:spPr>
        <p:txBody>
          <a:bodyPr wrap="square" rtlCol="0">
            <a:spAutoFit/>
          </a:bodyPr>
          <a:lstStyle/>
          <a:p>
            <a:pPr algn="just"/>
            <a:r>
              <a:rPr lang="en-GB" sz="2200" b="1" u="sng" dirty="0" smtClean="0">
                <a:solidFill>
                  <a:srgbClr val="0070C0"/>
                </a:solidFill>
              </a:rPr>
              <a:t>2. OIL Fired Boilers </a:t>
            </a:r>
            <a:r>
              <a:rPr lang="en-GB" dirty="0" smtClean="0"/>
              <a:t>with the same efficient controls as gas fired, come in two types; </a:t>
            </a:r>
            <a:r>
              <a:rPr lang="en-GB" sz="2000" b="1" dirty="0" smtClean="0">
                <a:solidFill>
                  <a:srgbClr val="0070C0"/>
                </a:solidFill>
              </a:rPr>
              <a:t>‘Pressure jet’ </a:t>
            </a:r>
            <a:r>
              <a:rPr lang="en-GB" dirty="0" smtClean="0"/>
              <a:t>and </a:t>
            </a:r>
            <a:r>
              <a:rPr lang="en-GB" sz="2000" b="1" dirty="0" smtClean="0">
                <a:solidFill>
                  <a:srgbClr val="0070C0"/>
                </a:solidFill>
              </a:rPr>
              <a:t>‘Vaporising’. </a:t>
            </a:r>
          </a:p>
          <a:p>
            <a:pPr algn="just"/>
            <a:r>
              <a:rPr lang="en-GB" dirty="0" smtClean="0"/>
              <a:t>This refers to whether the oil is reduced to tiny droplets or </a:t>
            </a:r>
          </a:p>
          <a:p>
            <a:pPr algn="just"/>
            <a:r>
              <a:rPr lang="en-GB" dirty="0" smtClean="0"/>
              <a:t>turned to vapour to be burnt.    Average 2,000 L/yr</a:t>
            </a:r>
          </a:p>
          <a:p>
            <a:pPr algn="just"/>
            <a:endParaRPr lang="en-GB" dirty="0" smtClean="0"/>
          </a:p>
          <a:p>
            <a:pPr algn="just"/>
            <a:r>
              <a:rPr lang="en-GB" b="1" dirty="0" smtClean="0">
                <a:solidFill>
                  <a:srgbClr val="0070C0"/>
                </a:solidFill>
              </a:rPr>
              <a:t>Pressure jets are too noisy for use indoors </a:t>
            </a:r>
            <a:r>
              <a:rPr lang="en-GB" dirty="0" smtClean="0"/>
              <a:t>and must </a:t>
            </a:r>
          </a:p>
          <a:p>
            <a:pPr algn="just"/>
            <a:r>
              <a:rPr lang="en-GB" dirty="0" smtClean="0"/>
              <a:t>be housed outside (in a boiler house). </a:t>
            </a:r>
          </a:p>
          <a:p>
            <a:pPr algn="just"/>
            <a:r>
              <a:rPr lang="en-GB" b="1" dirty="0" smtClean="0">
                <a:solidFill>
                  <a:srgbClr val="0070C0"/>
                </a:solidFill>
              </a:rPr>
              <a:t>Vaporisers are much quieter. A drawback is that this system </a:t>
            </a:r>
          </a:p>
          <a:p>
            <a:pPr algn="just"/>
            <a:r>
              <a:rPr lang="en-GB" b="1" dirty="0" smtClean="0">
                <a:solidFill>
                  <a:srgbClr val="0070C0"/>
                </a:solidFill>
              </a:rPr>
              <a:t>needs a large storage tank, sited outside for delivery tanker </a:t>
            </a:r>
          </a:p>
          <a:p>
            <a:pPr algn="just"/>
            <a:r>
              <a:rPr lang="en-GB" b="1" dirty="0" smtClean="0">
                <a:solidFill>
                  <a:srgbClr val="0070C0"/>
                </a:solidFill>
              </a:rPr>
              <a:t>access.</a:t>
            </a:r>
          </a:p>
          <a:p>
            <a:pPr algn="just"/>
            <a:endParaRPr lang="en-GB" dirty="0"/>
          </a:p>
        </p:txBody>
      </p:sp>
      <p:sp>
        <p:nvSpPr>
          <p:cNvPr id="8" name="Rectangle 7"/>
          <p:cNvSpPr/>
          <p:nvPr/>
        </p:nvSpPr>
        <p:spPr>
          <a:xfrm>
            <a:off x="251520" y="116632"/>
            <a:ext cx="4080797" cy="584775"/>
          </a:xfrm>
          <a:prstGeom prst="rect">
            <a:avLst/>
          </a:prstGeom>
        </p:spPr>
        <p:txBody>
          <a:bodyPr wrap="none">
            <a:spAutoFit/>
          </a:bodyPr>
          <a:lstStyle/>
          <a:p>
            <a:r>
              <a:rPr lang="en-GB" sz="3200" b="1" dirty="0">
                <a:solidFill>
                  <a:srgbClr val="0070C0"/>
                </a:solidFill>
              </a:rPr>
              <a:t>Central Heating Boilers</a:t>
            </a:r>
          </a:p>
        </p:txBody>
      </p:sp>
      <p:pic>
        <p:nvPicPr>
          <p:cNvPr id="1027" name="Picture 3" descr="C:\Users\fad-an\Desktop\boilers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732240" y="3832312"/>
            <a:ext cx="2155839" cy="2940372"/>
          </a:xfrm>
          <a:prstGeom prst="rect">
            <a:avLst/>
          </a:prstGeom>
          <a:noFill/>
          <a:ln w="19050">
            <a:solidFill>
              <a:schemeClr val="tx1"/>
            </a:solidFill>
          </a:ln>
          <a:extLst>
            <a:ext uri="{909E8E84-426E-40DD-AFC4-6F175D3DCCD1}">
              <a14:hiddenFill xmlns:a14="http://schemas.microsoft.com/office/drawing/2010/main">
                <a:solidFill>
                  <a:srgbClr val="FFFFFF"/>
                </a:solidFill>
              </a14:hiddenFill>
            </a:ext>
          </a:extLst>
        </p:spPr>
      </p:pic>
      <p:pic>
        <p:nvPicPr>
          <p:cNvPr id="10" name="Picture 2" descr="C:\Users\fad-an\Desktop\boiler.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300192" y="225530"/>
            <a:ext cx="2710520" cy="3457260"/>
          </a:xfrm>
          <a:prstGeom prst="rect">
            <a:avLst/>
          </a:prstGeom>
          <a:noFill/>
          <a:ln w="28575">
            <a:solidFill>
              <a:schemeClr val="tx1"/>
            </a:solidFill>
          </a:ln>
          <a:extLst>
            <a:ext uri="{909E8E84-426E-40DD-AFC4-6F175D3DCCD1}">
              <a14:hiddenFill xmlns:a14="http://schemas.microsoft.com/office/drawing/2010/main">
                <a:solidFill>
                  <a:srgbClr val="FFFFFF"/>
                </a:solidFill>
              </a14:hiddenFill>
            </a:ext>
          </a:extLst>
        </p:spPr>
      </p:pic>
      <p:cxnSp>
        <p:nvCxnSpPr>
          <p:cNvPr id="6" name="Straight Arrow Connector 5"/>
          <p:cNvCxnSpPr/>
          <p:nvPr/>
        </p:nvCxnSpPr>
        <p:spPr>
          <a:xfrm>
            <a:off x="5796136" y="6381328"/>
            <a:ext cx="86409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947557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anim calcmode="lin" valueType="num">
                                      <p:cBhvr additive="base">
                                        <p:cTn id="11"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5">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anim calcmode="lin" valueType="num">
                                      <p:cBhvr additive="base">
                                        <p:cTn id="15"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5">
                                            <p:txEl>
                                              <p:pRg st="4" end="4"/>
                                            </p:txEl>
                                          </p:spTgt>
                                        </p:tgtEl>
                                        <p:attrNameLst>
                                          <p:attrName>style.visibility</p:attrName>
                                        </p:attrNameLst>
                                      </p:cBhvr>
                                      <p:to>
                                        <p:strVal val="visible"/>
                                      </p:to>
                                    </p:set>
                                    <p:anim calcmode="lin" valueType="num">
                                      <p:cBhvr additive="base">
                                        <p:cTn id="21"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5">
                                            <p:txEl>
                                              <p:pRg st="4" end="4"/>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5">
                                            <p:txEl>
                                              <p:pRg st="5" end="5"/>
                                            </p:txEl>
                                          </p:spTgt>
                                        </p:tgtEl>
                                        <p:attrNameLst>
                                          <p:attrName>style.visibility</p:attrName>
                                        </p:attrNameLst>
                                      </p:cBhvr>
                                      <p:to>
                                        <p:strVal val="visible"/>
                                      </p:to>
                                    </p:set>
                                    <p:anim calcmode="lin" valueType="num">
                                      <p:cBhvr additive="base">
                                        <p:cTn id="25" dur="500" fill="hold"/>
                                        <p:tgtEl>
                                          <p:spTgt spid="5">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
                                            <p:txEl>
                                              <p:pRg st="5" end="5"/>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5">
                                            <p:txEl>
                                              <p:pRg st="6" end="6"/>
                                            </p:txEl>
                                          </p:spTgt>
                                        </p:tgtEl>
                                        <p:attrNameLst>
                                          <p:attrName>style.visibility</p:attrName>
                                        </p:attrNameLst>
                                      </p:cBhvr>
                                      <p:to>
                                        <p:strVal val="visible"/>
                                      </p:to>
                                    </p:set>
                                    <p:anim calcmode="lin" valueType="num">
                                      <p:cBhvr additive="base">
                                        <p:cTn id="29" dur="500" fill="hold"/>
                                        <p:tgtEl>
                                          <p:spTgt spid="5">
                                            <p:txEl>
                                              <p:pRg st="6" end="6"/>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5">
                                            <p:txEl>
                                              <p:pRg st="6" end="6"/>
                                            </p:txEl>
                                          </p:spTgt>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5">
                                            <p:txEl>
                                              <p:pRg st="7" end="7"/>
                                            </p:txEl>
                                          </p:spTgt>
                                        </p:tgtEl>
                                        <p:attrNameLst>
                                          <p:attrName>style.visibility</p:attrName>
                                        </p:attrNameLst>
                                      </p:cBhvr>
                                      <p:to>
                                        <p:strVal val="visible"/>
                                      </p:to>
                                    </p:set>
                                    <p:anim calcmode="lin" valueType="num">
                                      <p:cBhvr additive="base">
                                        <p:cTn id="33" dur="500" fill="hold"/>
                                        <p:tgtEl>
                                          <p:spTgt spid="5">
                                            <p:txEl>
                                              <p:pRg st="7" end="7"/>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5">
                                            <p:txEl>
                                              <p:pRg st="7" end="7"/>
                                            </p:txEl>
                                          </p:spTgt>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5">
                                            <p:txEl>
                                              <p:pRg st="8" end="8"/>
                                            </p:txEl>
                                          </p:spTgt>
                                        </p:tgtEl>
                                        <p:attrNameLst>
                                          <p:attrName>style.visibility</p:attrName>
                                        </p:attrNameLst>
                                      </p:cBhvr>
                                      <p:to>
                                        <p:strVal val="visible"/>
                                      </p:to>
                                    </p:set>
                                    <p:anim calcmode="lin" valueType="num">
                                      <p:cBhvr additive="base">
                                        <p:cTn id="37" dur="500" fill="hold"/>
                                        <p:tgtEl>
                                          <p:spTgt spid="5">
                                            <p:txEl>
                                              <p:pRg st="8" end="8"/>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5">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additive="base">
                                        <p:cTn id="43" dur="500" fill="hold"/>
                                        <p:tgtEl>
                                          <p:spTgt spid="6"/>
                                        </p:tgtEl>
                                        <p:attrNameLst>
                                          <p:attrName>ppt_x</p:attrName>
                                        </p:attrNameLst>
                                      </p:cBhvr>
                                      <p:tavLst>
                                        <p:tav tm="0">
                                          <p:val>
                                            <p:strVal val="#ppt_x"/>
                                          </p:val>
                                        </p:tav>
                                        <p:tav tm="100000">
                                          <p:val>
                                            <p:strVal val="#ppt_x"/>
                                          </p:val>
                                        </p:tav>
                                      </p:tavLst>
                                    </p:anim>
                                    <p:anim calcmode="lin" valueType="num">
                                      <p:cBhvr additive="base">
                                        <p:cTn id="4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1027"/>
                                        </p:tgtEl>
                                        <p:attrNameLst>
                                          <p:attrName>style.visibility</p:attrName>
                                        </p:attrNameLst>
                                      </p:cBhvr>
                                      <p:to>
                                        <p:strVal val="visible"/>
                                      </p:to>
                                    </p:set>
                                    <p:anim calcmode="lin" valueType="num">
                                      <p:cBhvr additive="base">
                                        <p:cTn id="49" dur="500" fill="hold"/>
                                        <p:tgtEl>
                                          <p:spTgt spid="1027"/>
                                        </p:tgtEl>
                                        <p:attrNameLst>
                                          <p:attrName>ppt_x</p:attrName>
                                        </p:attrNameLst>
                                      </p:cBhvr>
                                      <p:tavLst>
                                        <p:tav tm="0">
                                          <p:val>
                                            <p:strVal val="#ppt_x"/>
                                          </p:val>
                                        </p:tav>
                                        <p:tav tm="100000">
                                          <p:val>
                                            <p:strVal val="#ppt_x"/>
                                          </p:val>
                                        </p:tav>
                                      </p:tavLst>
                                    </p:anim>
                                    <p:anim calcmode="lin" valueType="num">
                                      <p:cBhvr additive="base">
                                        <p:cTn id="50" dur="500" fill="hold"/>
                                        <p:tgtEl>
                                          <p:spTgt spid="10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9629" y="1011978"/>
            <a:ext cx="4572000" cy="3539430"/>
          </a:xfrm>
          <a:prstGeom prst="rect">
            <a:avLst/>
          </a:prstGeom>
        </p:spPr>
        <p:txBody>
          <a:bodyPr>
            <a:spAutoFit/>
          </a:bodyPr>
          <a:lstStyle/>
          <a:p>
            <a:pPr algn="just"/>
            <a:r>
              <a:rPr lang="en-GB" sz="2400" b="1" u="sng" dirty="0">
                <a:solidFill>
                  <a:srgbClr val="0070C0"/>
                </a:solidFill>
              </a:rPr>
              <a:t>Solid Fuel </a:t>
            </a:r>
            <a:r>
              <a:rPr lang="en-GB" sz="2400" b="1" u="sng" dirty="0" smtClean="0">
                <a:solidFill>
                  <a:srgbClr val="0070C0"/>
                </a:solidFill>
              </a:rPr>
              <a:t>Boilers </a:t>
            </a:r>
            <a:r>
              <a:rPr lang="en-GB" sz="2000" dirty="0" smtClean="0"/>
              <a:t>also need a suitable storage place for the fuel, and they </a:t>
            </a:r>
            <a:r>
              <a:rPr lang="en-GB" sz="2000" b="1" dirty="0" smtClean="0">
                <a:solidFill>
                  <a:srgbClr val="0070C0"/>
                </a:solidFill>
              </a:rPr>
              <a:t>produce waste which needs to be removed daily. The rate of burning is controlled by a damper or fan.  </a:t>
            </a:r>
          </a:p>
          <a:p>
            <a:pPr algn="just"/>
            <a:r>
              <a:rPr lang="en-GB" sz="2000" b="1" dirty="0" smtClean="0">
                <a:solidFill>
                  <a:srgbClr val="0070C0"/>
                </a:solidFill>
              </a:rPr>
              <a:t>Instant control of the heat is not possible</a:t>
            </a:r>
            <a:r>
              <a:rPr lang="en-GB" sz="2000" dirty="0" smtClean="0"/>
              <a:t>, </a:t>
            </a:r>
            <a:r>
              <a:rPr lang="en-GB" sz="2000" b="1" dirty="0" smtClean="0">
                <a:solidFill>
                  <a:srgbClr val="0070C0"/>
                </a:solidFill>
              </a:rPr>
              <a:t>so the heat needs a way to escape in the case of pump failure to avoid damage. This is achieved by a draining expansion pipe between the boiler and the heat exchanger.</a:t>
            </a:r>
            <a:endParaRPr lang="en-GB" sz="2000" b="1" dirty="0">
              <a:solidFill>
                <a:srgbClr val="0070C0"/>
              </a:solidFill>
            </a:endParaRPr>
          </a:p>
        </p:txBody>
      </p:sp>
      <p:sp>
        <p:nvSpPr>
          <p:cNvPr id="3" name="Rectangle 2"/>
          <p:cNvSpPr/>
          <p:nvPr/>
        </p:nvSpPr>
        <p:spPr>
          <a:xfrm>
            <a:off x="364673" y="241106"/>
            <a:ext cx="4566956" cy="646331"/>
          </a:xfrm>
          <a:prstGeom prst="rect">
            <a:avLst/>
          </a:prstGeom>
        </p:spPr>
        <p:txBody>
          <a:bodyPr wrap="none">
            <a:spAutoFit/>
          </a:bodyPr>
          <a:lstStyle/>
          <a:p>
            <a:r>
              <a:rPr lang="en-GB" sz="3600" b="1" dirty="0">
                <a:solidFill>
                  <a:srgbClr val="0070C0"/>
                </a:solidFill>
              </a:rPr>
              <a:t>Central Heating Boilers</a:t>
            </a:r>
          </a:p>
        </p:txBody>
      </p:sp>
      <p:pic>
        <p:nvPicPr>
          <p:cNvPr id="2050" name="Picture 2" descr="C:\Users\fad-an\Desktop\boilers3.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603420" y="869596"/>
            <a:ext cx="3240409" cy="3460895"/>
          </a:xfrm>
          <a:prstGeom prst="rect">
            <a:avLst/>
          </a:prstGeom>
          <a:noFill/>
          <a:ln w="19050">
            <a:solidFill>
              <a:schemeClr val="tx1"/>
            </a:solidFill>
          </a:ln>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421807" y="4636471"/>
            <a:ext cx="6310433" cy="400110"/>
          </a:xfrm>
          <a:prstGeom prst="rect">
            <a:avLst/>
          </a:prstGeom>
          <a:noFill/>
        </p:spPr>
        <p:txBody>
          <a:bodyPr wrap="square" rtlCol="0">
            <a:spAutoFit/>
          </a:bodyPr>
          <a:lstStyle/>
          <a:p>
            <a:r>
              <a:rPr lang="en-GB" sz="2000" b="1" dirty="0" smtClean="0">
                <a:solidFill>
                  <a:srgbClr val="0070C0"/>
                </a:solidFill>
              </a:rPr>
              <a:t>These boilers must be connected to venting chimneys.</a:t>
            </a:r>
            <a:endParaRPr lang="en-GB" sz="2000" b="1" dirty="0">
              <a:solidFill>
                <a:srgbClr val="0070C0"/>
              </a:solidFill>
            </a:endParaRPr>
          </a:p>
        </p:txBody>
      </p:sp>
      <p:sp>
        <p:nvSpPr>
          <p:cNvPr id="6" name="TextBox 5"/>
          <p:cNvSpPr txBox="1"/>
          <p:nvPr/>
        </p:nvSpPr>
        <p:spPr>
          <a:xfrm>
            <a:off x="421807" y="5229200"/>
            <a:ext cx="8496944" cy="707886"/>
          </a:xfrm>
          <a:prstGeom prst="rect">
            <a:avLst/>
          </a:prstGeom>
          <a:noFill/>
        </p:spPr>
        <p:txBody>
          <a:bodyPr wrap="square" rtlCol="0">
            <a:spAutoFit/>
          </a:bodyPr>
          <a:lstStyle/>
          <a:p>
            <a:r>
              <a:rPr lang="en-GB" sz="2000" b="1" dirty="0" smtClean="0">
                <a:solidFill>
                  <a:srgbClr val="0070C0"/>
                </a:solidFill>
              </a:rPr>
              <a:t>Boiler outputs are usually quoted in BTU/hour (British Thermal Units)</a:t>
            </a:r>
          </a:p>
          <a:p>
            <a:r>
              <a:rPr lang="en-GB" sz="2000" b="1" dirty="0" smtClean="0">
                <a:solidFill>
                  <a:srgbClr val="0070C0"/>
                </a:solidFill>
              </a:rPr>
              <a:t>or Kilo Watts (kW)  where   10,000 BTU/h = 3kW</a:t>
            </a:r>
            <a:endParaRPr lang="en-GB" sz="2000" b="1" dirty="0">
              <a:solidFill>
                <a:srgbClr val="0070C0"/>
              </a:solidFill>
            </a:endParaRPr>
          </a:p>
        </p:txBody>
      </p:sp>
      <p:cxnSp>
        <p:nvCxnSpPr>
          <p:cNvPr id="8" name="Straight Arrow Connector 7"/>
          <p:cNvCxnSpPr/>
          <p:nvPr/>
        </p:nvCxnSpPr>
        <p:spPr>
          <a:xfrm flipV="1">
            <a:off x="6300192" y="4221088"/>
            <a:ext cx="936104" cy="576064"/>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378323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xEl>
                                              <p:pRg st="0" end="0"/>
                                            </p:txEl>
                                          </p:spTgt>
                                        </p:tgtEl>
                                        <p:attrNameLst>
                                          <p:attrName>style.visibility</p:attrName>
                                        </p:attrNameLst>
                                      </p:cBhvr>
                                      <p:to>
                                        <p:strVal val="visible"/>
                                      </p:to>
                                    </p:set>
                                    <p:anim calcmode="lin" valueType="num">
                                      <p:cBhvr additive="base">
                                        <p:cTn id="19"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050"/>
                                        </p:tgtEl>
                                        <p:attrNameLst>
                                          <p:attrName>style.visibility</p:attrName>
                                        </p:attrNameLst>
                                      </p:cBhvr>
                                      <p:to>
                                        <p:strVal val="visible"/>
                                      </p:to>
                                    </p:set>
                                    <p:anim calcmode="lin" valueType="num">
                                      <p:cBhvr additive="base">
                                        <p:cTn id="31" dur="500" fill="hold"/>
                                        <p:tgtEl>
                                          <p:spTgt spid="2050"/>
                                        </p:tgtEl>
                                        <p:attrNameLst>
                                          <p:attrName>ppt_x</p:attrName>
                                        </p:attrNameLst>
                                      </p:cBhvr>
                                      <p:tavLst>
                                        <p:tav tm="0">
                                          <p:val>
                                            <p:strVal val="#ppt_x"/>
                                          </p:val>
                                        </p:tav>
                                        <p:tav tm="100000">
                                          <p:val>
                                            <p:strVal val="#ppt_x"/>
                                          </p:val>
                                        </p:tav>
                                      </p:tavLst>
                                    </p:anim>
                                    <p:anim calcmode="lin" valueType="num">
                                      <p:cBhvr additive="base">
                                        <p:cTn id="32" dur="500" fill="hold"/>
                                        <p:tgtEl>
                                          <p:spTgt spid="2050"/>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6">
                                            <p:txEl>
                                              <p:pRg st="0" end="0"/>
                                            </p:txEl>
                                          </p:spTgt>
                                        </p:tgtEl>
                                        <p:attrNameLst>
                                          <p:attrName>style.visibility</p:attrName>
                                        </p:attrNameLst>
                                      </p:cBhvr>
                                      <p:to>
                                        <p:strVal val="visible"/>
                                      </p:to>
                                    </p:set>
                                    <p:anim calcmode="lin" valueType="num">
                                      <p:cBhvr additive="base">
                                        <p:cTn id="3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6">
                                            <p:txEl>
                                              <p:pRg st="0" end="0"/>
                                            </p:txEl>
                                          </p:spTgt>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6">
                                            <p:txEl>
                                              <p:pRg st="1" end="1"/>
                                            </p:txEl>
                                          </p:spTgt>
                                        </p:tgtEl>
                                        <p:attrNameLst>
                                          <p:attrName>style.visibility</p:attrName>
                                        </p:attrNameLst>
                                      </p:cBhvr>
                                      <p:to>
                                        <p:strVal val="visible"/>
                                      </p:to>
                                    </p:set>
                                    <p:anim calcmode="lin" valueType="num">
                                      <p:cBhvr additive="base">
                                        <p:cTn id="41"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51520" y="10496"/>
            <a:ext cx="7632848" cy="646331"/>
          </a:xfrm>
          <a:prstGeom prst="rect">
            <a:avLst/>
          </a:prstGeom>
          <a:noFill/>
        </p:spPr>
        <p:txBody>
          <a:bodyPr wrap="square" rtlCol="0">
            <a:spAutoFit/>
          </a:bodyPr>
          <a:lstStyle/>
          <a:p>
            <a:r>
              <a:rPr lang="en-GB" sz="3600" b="1" dirty="0" smtClean="0">
                <a:solidFill>
                  <a:srgbClr val="0070C0"/>
                </a:solidFill>
              </a:rPr>
              <a:t> Combination (Combi) Boiler </a:t>
            </a:r>
            <a:endParaRPr lang="en-GB" sz="3600" b="1" dirty="0">
              <a:solidFill>
                <a:srgbClr val="0070C0"/>
              </a:solidFill>
            </a:endParaRPr>
          </a:p>
        </p:txBody>
      </p:sp>
      <p:sp>
        <p:nvSpPr>
          <p:cNvPr id="3" name="TextBox 2"/>
          <p:cNvSpPr txBox="1"/>
          <p:nvPr/>
        </p:nvSpPr>
        <p:spPr>
          <a:xfrm>
            <a:off x="179512" y="2043097"/>
            <a:ext cx="8784976" cy="4401205"/>
          </a:xfrm>
          <a:prstGeom prst="rect">
            <a:avLst/>
          </a:prstGeom>
          <a:noFill/>
        </p:spPr>
        <p:txBody>
          <a:bodyPr wrap="square" rtlCol="0">
            <a:spAutoFit/>
          </a:bodyPr>
          <a:lstStyle/>
          <a:p>
            <a:pPr algn="just">
              <a:buFont typeface="Arial" pitchFamily="34" charset="0"/>
              <a:buChar char="•"/>
            </a:pPr>
            <a:r>
              <a:rPr lang="en-GB" sz="2000" dirty="0" smtClean="0"/>
              <a:t> </a:t>
            </a:r>
            <a:r>
              <a:rPr lang="en-GB" sz="2000" b="1" dirty="0" smtClean="0">
                <a:solidFill>
                  <a:srgbClr val="0070C0"/>
                </a:solidFill>
              </a:rPr>
              <a:t>Combines</a:t>
            </a:r>
            <a:r>
              <a:rPr lang="en-GB" sz="2000" dirty="0" smtClean="0"/>
              <a:t> the heating of </a:t>
            </a:r>
            <a:r>
              <a:rPr lang="en-GB" sz="2000" b="1" dirty="0" smtClean="0">
                <a:solidFill>
                  <a:srgbClr val="0070C0"/>
                </a:solidFill>
              </a:rPr>
              <a:t>hot water supply</a:t>
            </a:r>
            <a:r>
              <a:rPr lang="en-GB" sz="2000" dirty="0" smtClean="0"/>
              <a:t> and a </a:t>
            </a:r>
            <a:r>
              <a:rPr lang="en-GB" sz="2000" b="1" dirty="0" smtClean="0">
                <a:solidFill>
                  <a:srgbClr val="0070C0"/>
                </a:solidFill>
              </a:rPr>
              <a:t>central heating </a:t>
            </a:r>
            <a:r>
              <a:rPr lang="en-GB" sz="2000" dirty="0" smtClean="0"/>
              <a:t>system </a:t>
            </a:r>
          </a:p>
          <a:p>
            <a:pPr algn="just"/>
            <a:r>
              <a:rPr lang="en-GB" sz="2000" dirty="0" smtClean="0"/>
              <a:t>   </a:t>
            </a:r>
            <a:r>
              <a:rPr lang="en-GB" sz="2000" b="1" dirty="0" smtClean="0">
                <a:solidFill>
                  <a:srgbClr val="0070C0"/>
                </a:solidFill>
              </a:rPr>
              <a:t>instantly (Plate heat exchanger – very efficient) (some have 35L water store)</a:t>
            </a:r>
          </a:p>
          <a:p>
            <a:pPr algn="just"/>
            <a:r>
              <a:rPr lang="en-GB" sz="2000" b="1" dirty="0">
                <a:solidFill>
                  <a:srgbClr val="0070C0"/>
                </a:solidFill>
              </a:rPr>
              <a:t> </a:t>
            </a:r>
            <a:r>
              <a:rPr lang="en-GB" sz="2000" b="1" dirty="0" smtClean="0">
                <a:solidFill>
                  <a:srgbClr val="0070C0"/>
                </a:solidFill>
              </a:rPr>
              <a:t>  so are therefore considered a ‘Direct’ supply. </a:t>
            </a:r>
            <a:r>
              <a:rPr lang="en-GB" sz="2000" dirty="0"/>
              <a:t>All boilers need a flue to </a:t>
            </a:r>
            <a:endParaRPr lang="en-GB" sz="2000" dirty="0" smtClean="0"/>
          </a:p>
          <a:p>
            <a:pPr algn="just"/>
            <a:r>
              <a:rPr lang="en-GB" sz="2000" dirty="0" smtClean="0"/>
              <a:t>   discharge </a:t>
            </a:r>
            <a:r>
              <a:rPr lang="en-GB" sz="2000" dirty="0"/>
              <a:t>products </a:t>
            </a:r>
            <a:r>
              <a:rPr lang="en-GB" sz="2000" dirty="0" smtClean="0"/>
              <a:t>of combustion</a:t>
            </a:r>
            <a:r>
              <a:rPr lang="en-GB" sz="2000" dirty="0"/>
              <a:t>. </a:t>
            </a:r>
            <a:endParaRPr lang="en-GB" sz="2000" dirty="0" smtClean="0"/>
          </a:p>
          <a:p>
            <a:pPr algn="just"/>
            <a:r>
              <a:rPr lang="en-GB" sz="2000" b="1" dirty="0" smtClean="0">
                <a:solidFill>
                  <a:srgbClr val="0070C0"/>
                </a:solidFill>
              </a:rPr>
              <a:t>   The ventilation access may affect </a:t>
            </a:r>
            <a:r>
              <a:rPr lang="en-GB" sz="2000" b="1" dirty="0">
                <a:solidFill>
                  <a:srgbClr val="0070C0"/>
                </a:solidFill>
              </a:rPr>
              <a:t>the choice of location for the boiler and </a:t>
            </a:r>
            <a:r>
              <a:rPr lang="en-GB" sz="2000" b="1" dirty="0" smtClean="0">
                <a:solidFill>
                  <a:srgbClr val="0070C0"/>
                </a:solidFill>
              </a:rPr>
              <a:t>the</a:t>
            </a:r>
          </a:p>
          <a:p>
            <a:pPr algn="just"/>
            <a:r>
              <a:rPr lang="en-GB" sz="2000" b="1" dirty="0" smtClean="0">
                <a:solidFill>
                  <a:srgbClr val="0070C0"/>
                </a:solidFill>
              </a:rPr>
              <a:t>   ventilation </a:t>
            </a:r>
            <a:r>
              <a:rPr lang="en-GB" sz="2000" b="1" dirty="0">
                <a:solidFill>
                  <a:srgbClr val="0070C0"/>
                </a:solidFill>
              </a:rPr>
              <a:t>requirements.</a:t>
            </a:r>
            <a:endParaRPr lang="en-GB" sz="2000" b="1" dirty="0" smtClean="0">
              <a:solidFill>
                <a:srgbClr val="0070C0"/>
              </a:solidFill>
            </a:endParaRPr>
          </a:p>
          <a:p>
            <a:pPr algn="just">
              <a:buFont typeface="Arial" pitchFamily="34" charset="0"/>
              <a:buChar char="•"/>
            </a:pPr>
            <a:r>
              <a:rPr lang="en-GB" sz="2000" dirty="0" smtClean="0"/>
              <a:t> </a:t>
            </a:r>
            <a:r>
              <a:rPr lang="en-GB" sz="2000" b="1" dirty="0" smtClean="0">
                <a:solidFill>
                  <a:srgbClr val="0070C0"/>
                </a:solidFill>
              </a:rPr>
              <a:t>Reduces installation costs as no feed </a:t>
            </a:r>
            <a:r>
              <a:rPr lang="en-GB" sz="2000" b="1" dirty="0">
                <a:solidFill>
                  <a:srgbClr val="0070C0"/>
                </a:solidFill>
              </a:rPr>
              <a:t> </a:t>
            </a:r>
            <a:r>
              <a:rPr lang="en-GB" sz="2000" b="1" dirty="0" smtClean="0">
                <a:solidFill>
                  <a:srgbClr val="0070C0"/>
                </a:solidFill>
              </a:rPr>
              <a:t>or storage vessels are required</a:t>
            </a:r>
            <a:r>
              <a:rPr lang="en-GB" sz="2000" dirty="0" smtClean="0"/>
              <a:t> for the</a:t>
            </a:r>
          </a:p>
          <a:p>
            <a:pPr algn="just"/>
            <a:r>
              <a:rPr lang="en-GB" sz="2000" dirty="0" smtClean="0"/>
              <a:t>   supply of hot water</a:t>
            </a:r>
          </a:p>
          <a:p>
            <a:pPr algn="just">
              <a:buFont typeface="Arial" pitchFamily="34" charset="0"/>
              <a:buChar char="•"/>
            </a:pPr>
            <a:r>
              <a:rPr lang="en-GB" sz="2000" dirty="0" smtClean="0"/>
              <a:t> </a:t>
            </a:r>
            <a:r>
              <a:rPr lang="en-GB" sz="2000" b="1" dirty="0" smtClean="0">
                <a:solidFill>
                  <a:srgbClr val="0070C0"/>
                </a:solidFill>
              </a:rPr>
              <a:t>Omitting the large quantity ‘storage’ </a:t>
            </a:r>
            <a:r>
              <a:rPr lang="en-GB" sz="2000" dirty="0" smtClean="0"/>
              <a:t>of domestic hot water </a:t>
            </a:r>
            <a:r>
              <a:rPr lang="en-GB" sz="2000" b="1" dirty="0" smtClean="0">
                <a:solidFill>
                  <a:srgbClr val="0070C0"/>
                </a:solidFill>
              </a:rPr>
              <a:t>saves money, </a:t>
            </a:r>
          </a:p>
          <a:p>
            <a:pPr algn="just"/>
            <a:r>
              <a:rPr lang="en-GB" sz="2000" b="1" dirty="0" smtClean="0">
                <a:solidFill>
                  <a:srgbClr val="0070C0"/>
                </a:solidFill>
              </a:rPr>
              <a:t>   </a:t>
            </a:r>
            <a:r>
              <a:rPr lang="en-GB" sz="2000" dirty="0" smtClean="0"/>
              <a:t>which might have been previously spent heating the water unnecessarily if using</a:t>
            </a:r>
          </a:p>
          <a:p>
            <a:pPr algn="just"/>
            <a:r>
              <a:rPr lang="en-GB" sz="2000" dirty="0"/>
              <a:t> </a:t>
            </a:r>
            <a:r>
              <a:rPr lang="en-GB" sz="2000" dirty="0" smtClean="0"/>
              <a:t>  the central storage method.</a:t>
            </a:r>
          </a:p>
          <a:p>
            <a:pPr algn="just">
              <a:buFont typeface="Arial" pitchFamily="34" charset="0"/>
              <a:buChar char="•"/>
            </a:pPr>
            <a:r>
              <a:rPr lang="en-GB" sz="2000" dirty="0" smtClean="0"/>
              <a:t> </a:t>
            </a:r>
            <a:r>
              <a:rPr lang="en-GB" sz="2000" b="1" dirty="0" smtClean="0">
                <a:solidFill>
                  <a:srgbClr val="0070C0"/>
                </a:solidFill>
              </a:rPr>
              <a:t>Suitable for low energy homes </a:t>
            </a:r>
            <a:r>
              <a:rPr lang="en-GB" sz="2000" dirty="0" smtClean="0"/>
              <a:t>with limited hot water demand.</a:t>
            </a:r>
          </a:p>
          <a:p>
            <a:pPr algn="just">
              <a:buFont typeface="Arial" pitchFamily="34" charset="0"/>
              <a:buChar char="•"/>
            </a:pPr>
            <a:r>
              <a:rPr lang="en-GB" sz="2000" dirty="0" smtClean="0"/>
              <a:t> Many variations of combination boilers, all working on different design concepts.</a:t>
            </a:r>
          </a:p>
          <a:p>
            <a:pPr algn="just">
              <a:buFont typeface="Arial" pitchFamily="34" charset="0"/>
              <a:buChar char="•"/>
            </a:pPr>
            <a:r>
              <a:rPr lang="en-US" sz="2000" dirty="0" smtClean="0"/>
              <a:t> </a:t>
            </a:r>
            <a:r>
              <a:rPr lang="en-US" sz="2000" b="1" dirty="0" smtClean="0">
                <a:solidFill>
                  <a:srgbClr val="0070C0"/>
                </a:solidFill>
              </a:rPr>
              <a:t>All new installations and ‘re-fittings’ </a:t>
            </a:r>
            <a:r>
              <a:rPr lang="en-US" sz="2000" dirty="0" smtClean="0"/>
              <a:t>now require </a:t>
            </a:r>
            <a:r>
              <a:rPr lang="en-US" sz="2000" b="1" dirty="0" smtClean="0">
                <a:solidFill>
                  <a:srgbClr val="0070C0"/>
                </a:solidFill>
              </a:rPr>
              <a:t>‘Condensing’ </a:t>
            </a:r>
            <a:r>
              <a:rPr lang="en-US" sz="2000" dirty="0" smtClean="0"/>
              <a:t>boiler types.</a:t>
            </a:r>
            <a:endParaRPr lang="en-GB" sz="2000" dirty="0"/>
          </a:p>
        </p:txBody>
      </p:sp>
      <p:sp>
        <p:nvSpPr>
          <p:cNvPr id="4" name="Rectangle 3"/>
          <p:cNvSpPr/>
          <p:nvPr/>
        </p:nvSpPr>
        <p:spPr>
          <a:xfrm>
            <a:off x="337666" y="674436"/>
            <a:ext cx="8712968" cy="1077218"/>
          </a:xfrm>
          <a:prstGeom prst="rect">
            <a:avLst/>
          </a:prstGeom>
        </p:spPr>
        <p:txBody>
          <a:bodyPr wrap="square">
            <a:spAutoFit/>
          </a:bodyPr>
          <a:lstStyle/>
          <a:p>
            <a:pPr marL="285750" indent="-285750">
              <a:buFont typeface="Arial" pitchFamily="34" charset="0"/>
              <a:buChar char="•"/>
            </a:pPr>
            <a:r>
              <a:rPr lang="en-GB" sz="1600" b="1" dirty="0" smtClean="0">
                <a:solidFill>
                  <a:srgbClr val="0070C0"/>
                </a:solidFill>
              </a:rPr>
              <a:t>The most common method to heat water instantaneously is the use of a combination boiler.</a:t>
            </a:r>
          </a:p>
          <a:p>
            <a:pPr marL="285750" indent="-285750">
              <a:buFont typeface="Arial" pitchFamily="34" charset="0"/>
              <a:buChar char="•"/>
            </a:pPr>
            <a:r>
              <a:rPr lang="en-GB" sz="1600" b="1" dirty="0" smtClean="0">
                <a:solidFill>
                  <a:srgbClr val="0070C0"/>
                </a:solidFill>
              </a:rPr>
              <a:t>This  type of boiler works by using the circuit that powers the central heating and diverting it</a:t>
            </a:r>
          </a:p>
          <a:p>
            <a:pPr marL="285750" indent="-285750"/>
            <a:r>
              <a:rPr lang="en-GB" sz="1600" b="1" dirty="0" smtClean="0">
                <a:solidFill>
                  <a:srgbClr val="0070C0"/>
                </a:solidFill>
              </a:rPr>
              <a:t>       to another ‘water to water’  heat exchanger (heat swapping).  </a:t>
            </a:r>
          </a:p>
          <a:p>
            <a:pPr marL="285750" indent="-285750">
              <a:buFont typeface="Arial" pitchFamily="34" charset="0"/>
              <a:buChar char="•"/>
            </a:pPr>
            <a:r>
              <a:rPr lang="en-GB" sz="1600" b="1" dirty="0" smtClean="0">
                <a:solidFill>
                  <a:srgbClr val="0070C0"/>
                </a:solidFill>
              </a:rPr>
              <a:t>This part ‘swaps out’ the heat from the heating water to the hot water outlets of the building.</a:t>
            </a:r>
            <a:endParaRPr lang="en-GB" sz="1600" b="1" dirty="0">
              <a:solidFill>
                <a:srgbClr val="0070C0"/>
              </a:solidFill>
            </a:endParaRPr>
          </a:p>
        </p:txBody>
      </p:sp>
      <p:sp>
        <p:nvSpPr>
          <p:cNvPr id="5" name="TextBox 4"/>
          <p:cNvSpPr txBox="1"/>
          <p:nvPr/>
        </p:nvSpPr>
        <p:spPr>
          <a:xfrm>
            <a:off x="337666" y="1628800"/>
            <a:ext cx="1728192" cy="523220"/>
          </a:xfrm>
          <a:prstGeom prst="rect">
            <a:avLst/>
          </a:prstGeom>
          <a:noFill/>
        </p:spPr>
        <p:txBody>
          <a:bodyPr wrap="square" rtlCol="0">
            <a:spAutoFit/>
          </a:bodyPr>
          <a:lstStyle/>
          <a:p>
            <a:r>
              <a:rPr lang="en-GB" sz="2800" b="1" u="sng" dirty="0" smtClean="0">
                <a:solidFill>
                  <a:srgbClr val="0070C0"/>
                </a:solidFill>
              </a:rPr>
              <a:t>Features</a:t>
            </a:r>
            <a:endParaRPr lang="en-GB" sz="2800" b="1" u="sng" dirty="0">
              <a:solidFill>
                <a:srgbClr val="0070C0"/>
              </a:solidFill>
            </a:endParaRPr>
          </a:p>
        </p:txBody>
      </p:sp>
    </p:spTree>
    <p:extLst>
      <p:ext uri="{BB962C8B-B14F-4D97-AF65-F5344CB8AC3E}">
        <p14:creationId xmlns:p14="http://schemas.microsoft.com/office/powerpoint/2010/main" val="2321063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anim calcmode="lin" valueType="num">
                                      <p:cBhvr additive="base">
                                        <p:cTn id="29"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anim calcmode="lin" valueType="num">
                                      <p:cBhvr additive="base">
                                        <p:cTn id="35"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txEl>
                                              <p:pRg st="6" end="6"/>
                                            </p:txEl>
                                          </p:spTgt>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anim calcmode="lin" valueType="num">
                                      <p:cBhvr additive="base">
                                        <p:cTn id="3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nodeType="clickEffect">
                                  <p:stCondLst>
                                    <p:cond delay="0"/>
                                  </p:stCondLst>
                                  <p:childTnLst>
                                    <p:set>
                                      <p:cBhvr>
                                        <p:cTn id="44" dur="1" fill="hold">
                                          <p:stCondLst>
                                            <p:cond delay="0"/>
                                          </p:stCondLst>
                                        </p:cTn>
                                        <p:tgtEl>
                                          <p:spTgt spid="3">
                                            <p:txEl>
                                              <p:pRg st="8" end="8"/>
                                            </p:txEl>
                                          </p:spTgt>
                                        </p:tgtEl>
                                        <p:attrNameLst>
                                          <p:attrName>style.visibility</p:attrName>
                                        </p:attrNameLst>
                                      </p:cBhvr>
                                      <p:to>
                                        <p:strVal val="visible"/>
                                      </p:to>
                                    </p:set>
                                    <p:anim calcmode="lin" valueType="num">
                                      <p:cBhvr additive="base">
                                        <p:cTn id="45"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3">
                                            <p:txEl>
                                              <p:pRg st="8" end="8"/>
                                            </p:txEl>
                                          </p:spTgt>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3">
                                            <p:txEl>
                                              <p:pRg st="9" end="9"/>
                                            </p:txEl>
                                          </p:spTgt>
                                        </p:tgtEl>
                                        <p:attrNameLst>
                                          <p:attrName>style.visibility</p:attrName>
                                        </p:attrNameLst>
                                      </p:cBhvr>
                                      <p:to>
                                        <p:strVal val="visible"/>
                                      </p:to>
                                    </p:set>
                                    <p:anim calcmode="lin" valueType="num">
                                      <p:cBhvr additive="base">
                                        <p:cTn id="49"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9" end="9"/>
                                            </p:txEl>
                                          </p:spTgt>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3">
                                            <p:txEl>
                                              <p:pRg st="10" end="10"/>
                                            </p:txEl>
                                          </p:spTgt>
                                        </p:tgtEl>
                                        <p:attrNameLst>
                                          <p:attrName>style.visibility</p:attrName>
                                        </p:attrNameLst>
                                      </p:cBhvr>
                                      <p:to>
                                        <p:strVal val="visible"/>
                                      </p:to>
                                    </p:set>
                                    <p:anim calcmode="lin" valueType="num">
                                      <p:cBhvr additive="base">
                                        <p:cTn id="53"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54" dur="500" fill="hold"/>
                                        <p:tgtEl>
                                          <p:spTgt spid="3">
                                            <p:txEl>
                                              <p:pRg st="10" end="10"/>
                                            </p:txEl>
                                          </p:spTgt>
                                        </p:tgtEl>
                                        <p:attrNameLst>
                                          <p:attrName>ppt_y</p:attrName>
                                        </p:attrNameLst>
                                      </p:cBhvr>
                                      <p:tavLst>
                                        <p:tav tm="0">
                                          <p:val>
                                            <p:strVal val="1+#ppt_h/2"/>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4" fill="hold" nodeType="clickEffect">
                                  <p:stCondLst>
                                    <p:cond delay="0"/>
                                  </p:stCondLst>
                                  <p:childTnLst>
                                    <p:set>
                                      <p:cBhvr>
                                        <p:cTn id="58" dur="1" fill="hold">
                                          <p:stCondLst>
                                            <p:cond delay="0"/>
                                          </p:stCondLst>
                                        </p:cTn>
                                        <p:tgtEl>
                                          <p:spTgt spid="3">
                                            <p:txEl>
                                              <p:pRg st="11" end="11"/>
                                            </p:txEl>
                                          </p:spTgt>
                                        </p:tgtEl>
                                        <p:attrNameLst>
                                          <p:attrName>style.visibility</p:attrName>
                                        </p:attrNameLst>
                                      </p:cBhvr>
                                      <p:to>
                                        <p:strVal val="visible"/>
                                      </p:to>
                                    </p:set>
                                    <p:anim calcmode="lin" valueType="num">
                                      <p:cBhvr additive="base">
                                        <p:cTn id="59" dur="500" fill="hold"/>
                                        <p:tgtEl>
                                          <p:spTgt spid="3">
                                            <p:txEl>
                                              <p:pRg st="11" end="11"/>
                                            </p:txEl>
                                          </p:spTgt>
                                        </p:tgtEl>
                                        <p:attrNameLst>
                                          <p:attrName>ppt_x</p:attrName>
                                        </p:attrNameLst>
                                      </p:cBhvr>
                                      <p:tavLst>
                                        <p:tav tm="0">
                                          <p:val>
                                            <p:strVal val="#ppt_x"/>
                                          </p:val>
                                        </p:tav>
                                        <p:tav tm="100000">
                                          <p:val>
                                            <p:strVal val="#ppt_x"/>
                                          </p:val>
                                        </p:tav>
                                      </p:tavLst>
                                    </p:anim>
                                    <p:anim calcmode="lin" valueType="num">
                                      <p:cBhvr additive="base">
                                        <p:cTn id="60" dur="500" fill="hold"/>
                                        <p:tgtEl>
                                          <p:spTgt spid="3">
                                            <p:txEl>
                                              <p:pRg st="11" end="11"/>
                                            </p:txEl>
                                          </p:spTgt>
                                        </p:tgtEl>
                                        <p:attrNameLst>
                                          <p:attrName>ppt_y</p:attrName>
                                        </p:attrNameLst>
                                      </p:cBhvr>
                                      <p:tavLst>
                                        <p:tav tm="0">
                                          <p:val>
                                            <p:strVal val="1+#ppt_h/2"/>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2" presetClass="entr" presetSubtype="4" fill="hold" nodeType="clickEffect">
                                  <p:stCondLst>
                                    <p:cond delay="0"/>
                                  </p:stCondLst>
                                  <p:childTnLst>
                                    <p:set>
                                      <p:cBhvr>
                                        <p:cTn id="64" dur="1" fill="hold">
                                          <p:stCondLst>
                                            <p:cond delay="0"/>
                                          </p:stCondLst>
                                        </p:cTn>
                                        <p:tgtEl>
                                          <p:spTgt spid="3">
                                            <p:txEl>
                                              <p:pRg st="12" end="12"/>
                                            </p:txEl>
                                          </p:spTgt>
                                        </p:tgtEl>
                                        <p:attrNameLst>
                                          <p:attrName>style.visibility</p:attrName>
                                        </p:attrNameLst>
                                      </p:cBhvr>
                                      <p:to>
                                        <p:strVal val="visible"/>
                                      </p:to>
                                    </p:set>
                                    <p:anim calcmode="lin" valueType="num">
                                      <p:cBhvr additive="base">
                                        <p:cTn id="65" dur="500" fill="hold"/>
                                        <p:tgtEl>
                                          <p:spTgt spid="3">
                                            <p:txEl>
                                              <p:pRg st="12" end="12"/>
                                            </p:txEl>
                                          </p:spTgt>
                                        </p:tgtEl>
                                        <p:attrNameLst>
                                          <p:attrName>ppt_x</p:attrName>
                                        </p:attrNameLst>
                                      </p:cBhvr>
                                      <p:tavLst>
                                        <p:tav tm="0">
                                          <p:val>
                                            <p:strVal val="#ppt_x"/>
                                          </p:val>
                                        </p:tav>
                                        <p:tav tm="100000">
                                          <p:val>
                                            <p:strVal val="#ppt_x"/>
                                          </p:val>
                                        </p:tav>
                                      </p:tavLst>
                                    </p:anim>
                                    <p:anim calcmode="lin" valueType="num">
                                      <p:cBhvr additive="base">
                                        <p:cTn id="66" dur="500" fill="hold"/>
                                        <p:tgtEl>
                                          <p:spTgt spid="3">
                                            <p:txEl>
                                              <p:pRg st="12" end="12"/>
                                            </p:txEl>
                                          </p:spTgt>
                                        </p:tgtEl>
                                        <p:attrNameLst>
                                          <p:attrName>ppt_y</p:attrName>
                                        </p:attrNameLst>
                                      </p:cBhvr>
                                      <p:tavLst>
                                        <p:tav tm="0">
                                          <p:val>
                                            <p:strVal val="1+#ppt_h/2"/>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2" presetClass="entr" presetSubtype="4" fill="hold" nodeType="clickEffect">
                                  <p:stCondLst>
                                    <p:cond delay="0"/>
                                  </p:stCondLst>
                                  <p:childTnLst>
                                    <p:set>
                                      <p:cBhvr>
                                        <p:cTn id="70" dur="1" fill="hold">
                                          <p:stCondLst>
                                            <p:cond delay="0"/>
                                          </p:stCondLst>
                                        </p:cTn>
                                        <p:tgtEl>
                                          <p:spTgt spid="3">
                                            <p:txEl>
                                              <p:pRg st="13" end="13"/>
                                            </p:txEl>
                                          </p:spTgt>
                                        </p:tgtEl>
                                        <p:attrNameLst>
                                          <p:attrName>style.visibility</p:attrName>
                                        </p:attrNameLst>
                                      </p:cBhvr>
                                      <p:to>
                                        <p:strVal val="visible"/>
                                      </p:to>
                                    </p:set>
                                    <p:anim calcmode="lin" valueType="num">
                                      <p:cBhvr additive="base">
                                        <p:cTn id="71" dur="500" fill="hold"/>
                                        <p:tgtEl>
                                          <p:spTgt spid="3">
                                            <p:txEl>
                                              <p:pRg st="13" end="13"/>
                                            </p:txEl>
                                          </p:spTgt>
                                        </p:tgtEl>
                                        <p:attrNameLst>
                                          <p:attrName>ppt_x</p:attrName>
                                        </p:attrNameLst>
                                      </p:cBhvr>
                                      <p:tavLst>
                                        <p:tav tm="0">
                                          <p:val>
                                            <p:strVal val="#ppt_x"/>
                                          </p:val>
                                        </p:tav>
                                        <p:tav tm="100000">
                                          <p:val>
                                            <p:strVal val="#ppt_x"/>
                                          </p:val>
                                        </p:tav>
                                      </p:tavLst>
                                    </p:anim>
                                    <p:anim calcmode="lin" valueType="num">
                                      <p:cBhvr additive="base">
                                        <p:cTn id="72" dur="500" fill="hold"/>
                                        <p:tgtEl>
                                          <p:spTgt spid="3">
                                            <p:txEl>
                                              <p:pRg st="13" end="1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9552" y="404664"/>
            <a:ext cx="8136904" cy="4893647"/>
          </a:xfrm>
          <a:prstGeom prst="rect">
            <a:avLst/>
          </a:prstGeom>
        </p:spPr>
        <p:txBody>
          <a:bodyPr wrap="square">
            <a:spAutoFit/>
          </a:bodyPr>
          <a:lstStyle/>
          <a:p>
            <a:r>
              <a:rPr lang="en-GB" sz="2400" b="1" dirty="0" smtClean="0">
                <a:solidFill>
                  <a:srgbClr val="0070C0"/>
                </a:solidFill>
              </a:rPr>
              <a:t>Why are condensing boilers more efficient?</a:t>
            </a:r>
          </a:p>
          <a:p>
            <a:endParaRPr lang="en-US" b="1" dirty="0" smtClean="0"/>
          </a:p>
          <a:p>
            <a:endParaRPr lang="en-GB" b="1" dirty="0" smtClean="0"/>
          </a:p>
          <a:p>
            <a:pPr algn="just"/>
            <a:r>
              <a:rPr lang="en-GB" dirty="0" smtClean="0"/>
              <a:t>A condensing boiler has a </a:t>
            </a:r>
            <a:r>
              <a:rPr lang="en-GB" b="1" dirty="0" smtClean="0">
                <a:solidFill>
                  <a:srgbClr val="0070C0"/>
                </a:solidFill>
              </a:rPr>
              <a:t>large heat exchanger (or, in some designs, a second heat exchanger) that extracts more heat from the flue gases. </a:t>
            </a:r>
          </a:p>
          <a:p>
            <a:pPr algn="just"/>
            <a:endParaRPr lang="en-GB" b="1" dirty="0">
              <a:solidFill>
                <a:srgbClr val="0070C0"/>
              </a:solidFill>
            </a:endParaRPr>
          </a:p>
          <a:p>
            <a:pPr algn="just"/>
            <a:r>
              <a:rPr lang="en-GB" b="1" dirty="0" smtClean="0">
                <a:solidFill>
                  <a:srgbClr val="0070C0"/>
                </a:solidFill>
              </a:rPr>
              <a:t>In a non-condensing boiler, the flue gases are at a temperature of 120-200°C. </a:t>
            </a:r>
          </a:p>
          <a:p>
            <a:pPr algn="just"/>
            <a:endParaRPr lang="en-GB" dirty="0" smtClean="0"/>
          </a:p>
          <a:p>
            <a:pPr algn="just"/>
            <a:r>
              <a:rPr lang="en-GB" b="1" dirty="0" smtClean="0">
                <a:solidFill>
                  <a:srgbClr val="0070C0"/>
                </a:solidFill>
              </a:rPr>
              <a:t>In a condensing boiler, more heat is removed and the temperature falls to below 100°C and as low as 50°C </a:t>
            </a:r>
            <a:r>
              <a:rPr lang="en-GB" dirty="0" smtClean="0"/>
              <a:t>for the most efficient boilers operating at reduced boiler return temperature. </a:t>
            </a:r>
          </a:p>
          <a:p>
            <a:pPr algn="just"/>
            <a:endParaRPr lang="en-GB" dirty="0" smtClean="0"/>
          </a:p>
          <a:p>
            <a:pPr algn="just"/>
            <a:r>
              <a:rPr lang="en-GB" b="1" dirty="0" smtClean="0">
                <a:solidFill>
                  <a:srgbClr val="0070C0"/>
                </a:solidFill>
              </a:rPr>
              <a:t>The water vapour in the gases ‘condenses’ (hence the name) and the resulting liquid has to be drained away. As the ‘flue gas’ side of the heat exchanger gets wet in the process, it is more susceptible to corrosion. </a:t>
            </a:r>
          </a:p>
          <a:p>
            <a:pPr algn="just"/>
            <a:r>
              <a:rPr lang="en-GB" b="1" dirty="0" smtClean="0">
                <a:solidFill>
                  <a:srgbClr val="0070C0"/>
                </a:solidFill>
              </a:rPr>
              <a:t>To avoid this, it has to be constructed from corrosion-resistant materials e.g. stainless steel or aluminium</a:t>
            </a:r>
            <a:endParaRPr lang="en-GB" b="1" dirty="0">
              <a:solidFill>
                <a:srgbClr val="0070C0"/>
              </a:solidFill>
            </a:endParaRPr>
          </a:p>
        </p:txBody>
      </p:sp>
      <p:sp>
        <p:nvSpPr>
          <p:cNvPr id="3" name="Rectangle 2"/>
          <p:cNvSpPr/>
          <p:nvPr/>
        </p:nvSpPr>
        <p:spPr>
          <a:xfrm>
            <a:off x="539552" y="5373216"/>
            <a:ext cx="8208912" cy="923330"/>
          </a:xfrm>
          <a:prstGeom prst="rect">
            <a:avLst/>
          </a:prstGeom>
        </p:spPr>
        <p:txBody>
          <a:bodyPr wrap="square">
            <a:spAutoFit/>
          </a:bodyPr>
          <a:lstStyle/>
          <a:p>
            <a:pPr algn="just"/>
            <a:r>
              <a:rPr lang="en-GB" dirty="0" smtClean="0"/>
              <a:t>It is now a requirement of the building regulations that newly installed gas-fired boilers should be condensing (excludes range-cooker boilers), with a </a:t>
            </a:r>
            <a:r>
              <a:rPr lang="en-GB" b="1" dirty="0" smtClean="0">
                <a:solidFill>
                  <a:srgbClr val="0070C0"/>
                </a:solidFill>
              </a:rPr>
              <a:t>SEDBUK</a:t>
            </a:r>
            <a:r>
              <a:rPr lang="en-GB" dirty="0" smtClean="0"/>
              <a:t> (Seasonal Efficiency of a Domestic Boiler in the UK) </a:t>
            </a:r>
            <a:r>
              <a:rPr lang="en-GB" b="1" dirty="0" smtClean="0">
                <a:solidFill>
                  <a:srgbClr val="0070C0"/>
                </a:solidFill>
              </a:rPr>
              <a:t>efficiency of 86% or more.</a:t>
            </a:r>
            <a:endParaRPr lang="en-GB" b="1" dirty="0">
              <a:solidFill>
                <a:srgbClr val="0070C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3" end="3"/>
                                            </p:txEl>
                                          </p:spTgt>
                                        </p:tgtEl>
                                        <p:attrNameLst>
                                          <p:attrName>style.visibility</p:attrName>
                                        </p:attrNameLst>
                                      </p:cBhvr>
                                      <p:to>
                                        <p:strVal val="visible"/>
                                      </p:to>
                                    </p:set>
                                    <p:anim calcmode="lin" valueType="num">
                                      <p:cBhvr additive="base">
                                        <p:cTn id="7"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5" end="5"/>
                                            </p:txEl>
                                          </p:spTgt>
                                        </p:tgtEl>
                                        <p:attrNameLst>
                                          <p:attrName>style.visibility</p:attrName>
                                        </p:attrNameLst>
                                      </p:cBhvr>
                                      <p:to>
                                        <p:strVal val="visible"/>
                                      </p:to>
                                    </p:set>
                                    <p:anim calcmode="lin" valueType="num">
                                      <p:cBhvr additive="base">
                                        <p:cTn id="13"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7" end="7"/>
                                            </p:txEl>
                                          </p:spTgt>
                                        </p:tgtEl>
                                        <p:attrNameLst>
                                          <p:attrName>style.visibility</p:attrName>
                                        </p:attrNameLst>
                                      </p:cBhvr>
                                      <p:to>
                                        <p:strVal val="visible"/>
                                      </p:to>
                                    </p:set>
                                    <p:anim calcmode="lin" valueType="num">
                                      <p:cBhvr additive="base">
                                        <p:cTn id="19" dur="500" fill="hold"/>
                                        <p:tgtEl>
                                          <p:spTgt spid="2">
                                            <p:txEl>
                                              <p:pRg st="7" end="7"/>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9" end="9"/>
                                            </p:txEl>
                                          </p:spTgt>
                                        </p:tgtEl>
                                        <p:attrNameLst>
                                          <p:attrName>style.visibility</p:attrName>
                                        </p:attrNameLst>
                                      </p:cBhvr>
                                      <p:to>
                                        <p:strVal val="visible"/>
                                      </p:to>
                                    </p:set>
                                    <p:anim calcmode="lin" valueType="num">
                                      <p:cBhvr additive="base">
                                        <p:cTn id="25" dur="500" fill="hold"/>
                                        <p:tgtEl>
                                          <p:spTgt spid="2">
                                            <p:txEl>
                                              <p:pRg st="9" end="9"/>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
                                            <p:txEl>
                                              <p:pRg st="10" end="10"/>
                                            </p:txEl>
                                          </p:spTgt>
                                        </p:tgtEl>
                                        <p:attrNameLst>
                                          <p:attrName>style.visibility</p:attrName>
                                        </p:attrNameLst>
                                      </p:cBhvr>
                                      <p:to>
                                        <p:strVal val="visible"/>
                                      </p:to>
                                    </p:set>
                                    <p:anim calcmode="lin" valueType="num">
                                      <p:cBhvr additive="base">
                                        <p:cTn id="31" dur="500" fill="hold"/>
                                        <p:tgtEl>
                                          <p:spTgt spid="2">
                                            <p:txEl>
                                              <p:pRg st="10" end="10"/>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
                                            <p:txEl>
                                              <p:pRg st="10" end="10"/>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0" end="0"/>
                                            </p:txEl>
                                          </p:spTgt>
                                        </p:tgtEl>
                                        <p:attrNameLst>
                                          <p:attrName>style.visibility</p:attrName>
                                        </p:attrNameLst>
                                      </p:cBhvr>
                                      <p:to>
                                        <p:strVal val="visible"/>
                                      </p:to>
                                    </p:set>
                                    <p:anim calcmode="lin" valueType="num">
                                      <p:cBhvr additive="base">
                                        <p:cTn id="3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4283" y="619976"/>
            <a:ext cx="8352928" cy="3046988"/>
          </a:xfrm>
          <a:prstGeom prst="rect">
            <a:avLst/>
          </a:prstGeom>
        </p:spPr>
        <p:txBody>
          <a:bodyPr wrap="square">
            <a:spAutoFit/>
          </a:bodyPr>
          <a:lstStyle/>
          <a:p>
            <a:r>
              <a:rPr lang="en-GB" sz="3200" b="1" dirty="0" smtClean="0">
                <a:solidFill>
                  <a:srgbClr val="0070C0"/>
                </a:solidFill>
              </a:rPr>
              <a:t>Filling loop</a:t>
            </a:r>
          </a:p>
          <a:p>
            <a:endParaRPr lang="en-GB" sz="3200" b="1" dirty="0" smtClean="0">
              <a:solidFill>
                <a:srgbClr val="0070C0"/>
              </a:solidFill>
            </a:endParaRPr>
          </a:p>
          <a:p>
            <a:r>
              <a:rPr lang="en-GB" b="1" dirty="0" smtClean="0"/>
              <a:t>How to restore the pressure in a sealed heating systems ?</a:t>
            </a:r>
          </a:p>
          <a:p>
            <a:endParaRPr lang="en-GB" b="1" dirty="0" smtClean="0"/>
          </a:p>
          <a:p>
            <a:r>
              <a:rPr lang="en-GB" dirty="0" smtClean="0"/>
              <a:t>Sealed heating systems with combi boilers need to have their pressure checked and topped up from time to time. In most cases the pressure gauge will be on the front of the boiler and should register </a:t>
            </a:r>
            <a:r>
              <a:rPr lang="en-GB" sz="2000" b="1" dirty="0" smtClean="0"/>
              <a:t>1.0 to 1.5 </a:t>
            </a:r>
            <a:r>
              <a:rPr lang="en-GB" dirty="0" smtClean="0"/>
              <a:t>Bar of pressure. </a:t>
            </a:r>
            <a:br>
              <a:rPr lang="en-GB" dirty="0" smtClean="0"/>
            </a:br>
            <a:r>
              <a:rPr lang="en-GB" dirty="0" smtClean="0"/>
              <a:t/>
            </a:r>
            <a:br>
              <a:rPr lang="en-GB" dirty="0" smtClean="0"/>
            </a:br>
            <a:endParaRPr lang="en-GB" dirty="0"/>
          </a:p>
        </p:txBody>
      </p:sp>
      <p:sp>
        <p:nvSpPr>
          <p:cNvPr id="3" name="Rectangle 2"/>
          <p:cNvSpPr/>
          <p:nvPr/>
        </p:nvSpPr>
        <p:spPr>
          <a:xfrm>
            <a:off x="326950" y="3212976"/>
            <a:ext cx="8352928" cy="2862322"/>
          </a:xfrm>
          <a:prstGeom prst="rect">
            <a:avLst/>
          </a:prstGeom>
        </p:spPr>
        <p:txBody>
          <a:bodyPr wrap="square">
            <a:spAutoFit/>
          </a:bodyPr>
          <a:lstStyle/>
          <a:p>
            <a:r>
              <a:rPr lang="en-GB" b="1" dirty="0">
                <a:solidFill>
                  <a:srgbClr val="0070C0"/>
                </a:solidFill>
              </a:rPr>
              <a:t>Over time the pressure will fall</a:t>
            </a:r>
            <a:r>
              <a:rPr lang="en-GB" dirty="0"/>
              <a:t>. How quickly depends on how leaky the system is. Very small leaks often occur on radiator valve spindles, Automatic Air Vents (AAVs) and other components. </a:t>
            </a:r>
          </a:p>
          <a:p>
            <a:pPr algn="just"/>
            <a:r>
              <a:rPr lang="en-GB" dirty="0"/>
              <a:t>Often you will not notice the leak since the small amount of water will evaporate. </a:t>
            </a:r>
            <a:br>
              <a:rPr lang="en-GB" dirty="0"/>
            </a:br>
            <a:r>
              <a:rPr lang="en-GB" dirty="0" smtClean="0"/>
              <a:t>(</a:t>
            </a:r>
            <a:r>
              <a:rPr lang="en-GB" dirty="0" smtClean="0"/>
              <a:t>Every </a:t>
            </a:r>
            <a:r>
              <a:rPr lang="en-GB" dirty="0"/>
              <a:t>time fresh water is introduced, further scaling and corrosion may occur in the system, so you should not leave an excessively leaky system to </a:t>
            </a:r>
            <a:r>
              <a:rPr lang="en-GB" dirty="0" smtClean="0"/>
              <a:t>continue) </a:t>
            </a:r>
            <a:r>
              <a:rPr lang="en-GB" dirty="0"/>
              <a:t/>
            </a:r>
            <a:br>
              <a:rPr lang="en-GB" dirty="0"/>
            </a:br>
            <a:r>
              <a:rPr lang="en-GB" dirty="0"/>
              <a:t/>
            </a:r>
            <a:br>
              <a:rPr lang="en-GB" dirty="0"/>
            </a:br>
            <a:endParaRPr lang="en-GB" dirty="0"/>
          </a:p>
          <a:p>
            <a:pPr algn="just"/>
            <a:r>
              <a:rPr lang="en-GB" dirty="0"/>
              <a:t/>
            </a:r>
            <a:br>
              <a:rPr lang="en-GB" dirty="0"/>
            </a:br>
            <a:endParaRPr lang="en-GB" dirty="0"/>
          </a:p>
        </p:txBody>
      </p:sp>
      <p:sp>
        <p:nvSpPr>
          <p:cNvPr id="4" name="Rectangle 3"/>
          <p:cNvSpPr/>
          <p:nvPr/>
        </p:nvSpPr>
        <p:spPr>
          <a:xfrm>
            <a:off x="368019" y="5163451"/>
            <a:ext cx="8380445" cy="369332"/>
          </a:xfrm>
          <a:prstGeom prst="rect">
            <a:avLst/>
          </a:prstGeom>
        </p:spPr>
        <p:txBody>
          <a:bodyPr wrap="square">
            <a:spAutoFit/>
          </a:bodyPr>
          <a:lstStyle/>
          <a:p>
            <a:pPr algn="just"/>
            <a:r>
              <a:rPr lang="en-GB" b="1" dirty="0">
                <a:solidFill>
                  <a:srgbClr val="0070C0"/>
                </a:solidFill>
              </a:rPr>
              <a:t>Recharging the pressure once a year is probably normal. </a:t>
            </a:r>
          </a:p>
        </p:txBody>
      </p:sp>
      <p:sp>
        <p:nvSpPr>
          <p:cNvPr id="5" name="Rectangle 4"/>
          <p:cNvSpPr/>
          <p:nvPr/>
        </p:nvSpPr>
        <p:spPr>
          <a:xfrm>
            <a:off x="368019" y="5661248"/>
            <a:ext cx="8280920" cy="923330"/>
          </a:xfrm>
          <a:prstGeom prst="rect">
            <a:avLst/>
          </a:prstGeom>
        </p:spPr>
        <p:txBody>
          <a:bodyPr wrap="square">
            <a:spAutoFit/>
          </a:bodyPr>
          <a:lstStyle/>
          <a:p>
            <a:pPr algn="just"/>
            <a:r>
              <a:rPr lang="en-GB" b="1" dirty="0">
                <a:solidFill>
                  <a:srgbClr val="0070C0"/>
                </a:solidFill>
              </a:rPr>
              <a:t>To recharge the system pressure you need to locate the filling loop. This is usually a silver coloured, flexible braided connection with a small valve at each end. Usually under the boiler or nearby, but sometimes incorporated into the boiler.</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44208" y="36004"/>
            <a:ext cx="2664296" cy="1998222"/>
          </a:xfrm>
          <a:prstGeom prst="rect">
            <a:avLst/>
          </a:prstGeom>
          <a:ln w="28575">
            <a:solidFill>
              <a:schemeClr val="tx1"/>
            </a:solid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4">
                                            <p:txEl>
                                              <p:pRg st="0" end="0"/>
                                            </p:txEl>
                                          </p:spTgt>
                                        </p:tgtEl>
                                        <p:attrNameLst>
                                          <p:attrName>style.visibility</p:attrName>
                                        </p:attrNameLst>
                                      </p:cBhvr>
                                      <p:to>
                                        <p:strVal val="visible"/>
                                      </p:to>
                                    </p:set>
                                    <p:anim calcmode="lin" valueType="num">
                                      <p:cBhvr additive="base">
                                        <p:cTn id="21"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5">
                                            <p:txEl>
                                              <p:pRg st="0" end="0"/>
                                            </p:txEl>
                                          </p:spTgt>
                                        </p:tgtEl>
                                        <p:attrNameLst>
                                          <p:attrName>style.visibility</p:attrName>
                                        </p:attrNameLst>
                                      </p:cBhvr>
                                      <p:to>
                                        <p:strVal val="visible"/>
                                      </p:to>
                                    </p:set>
                                    <p:anim calcmode="lin" valueType="num">
                                      <p:cBhvr additive="base">
                                        <p:cTn id="2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3528" y="476672"/>
            <a:ext cx="3096344" cy="861774"/>
          </a:xfrm>
          <a:prstGeom prst="rect">
            <a:avLst/>
          </a:prstGeom>
          <a:noFill/>
        </p:spPr>
        <p:txBody>
          <a:bodyPr wrap="square" rtlCol="0">
            <a:spAutoFit/>
          </a:bodyPr>
          <a:lstStyle/>
          <a:p>
            <a:r>
              <a:rPr lang="en-US" sz="3200" dirty="0" smtClean="0"/>
              <a:t>  </a:t>
            </a:r>
            <a:r>
              <a:rPr lang="en-US" sz="3200" b="1" dirty="0" smtClean="0">
                <a:solidFill>
                  <a:srgbClr val="0070C0"/>
                </a:solidFill>
              </a:rPr>
              <a:t>Exercise:</a:t>
            </a:r>
          </a:p>
          <a:p>
            <a:endParaRPr lang="en-GB" dirty="0"/>
          </a:p>
        </p:txBody>
      </p:sp>
      <p:sp>
        <p:nvSpPr>
          <p:cNvPr id="3" name="TextBox 2"/>
          <p:cNvSpPr txBox="1"/>
          <p:nvPr/>
        </p:nvSpPr>
        <p:spPr>
          <a:xfrm>
            <a:off x="539552" y="1196752"/>
            <a:ext cx="7920880" cy="1569660"/>
          </a:xfrm>
          <a:prstGeom prst="rect">
            <a:avLst/>
          </a:prstGeom>
          <a:noFill/>
        </p:spPr>
        <p:txBody>
          <a:bodyPr wrap="square" rtlCol="0">
            <a:spAutoFit/>
          </a:bodyPr>
          <a:lstStyle/>
          <a:p>
            <a:pPr algn="just"/>
            <a:r>
              <a:rPr lang="en-US" sz="2400" dirty="0" smtClean="0"/>
              <a:t>From discussions and using the template provided, sketch a typical </a:t>
            </a:r>
            <a:r>
              <a:rPr lang="en-US" sz="2400" b="1" dirty="0" smtClean="0">
                <a:solidFill>
                  <a:srgbClr val="0070C0"/>
                </a:solidFill>
              </a:rPr>
              <a:t>simple</a:t>
            </a:r>
            <a:r>
              <a:rPr lang="en-US" sz="2400" dirty="0" smtClean="0"/>
              <a:t> </a:t>
            </a:r>
            <a:r>
              <a:rPr lang="en-US" sz="2400" u="sng" dirty="0" smtClean="0"/>
              <a:t>Combination boiler</a:t>
            </a:r>
            <a:r>
              <a:rPr lang="en-US" sz="2400" dirty="0" smtClean="0"/>
              <a:t>  piping layout. This will be a  </a:t>
            </a:r>
          </a:p>
          <a:p>
            <a:pPr algn="just"/>
            <a:r>
              <a:rPr lang="en-US" sz="2400" u="sng" dirty="0" smtClean="0"/>
              <a:t>Sealed system, vented for combustion gas</a:t>
            </a:r>
            <a:r>
              <a:rPr lang="en-US" sz="2400" dirty="0" smtClean="0"/>
              <a:t>.</a:t>
            </a:r>
            <a:endParaRPr lang="en-US" sz="2400" dirty="0" smtClean="0"/>
          </a:p>
          <a:p>
            <a:pPr algn="just"/>
            <a:endParaRPr lang="en-US" sz="2400" dirty="0" smtClean="0"/>
          </a:p>
        </p:txBody>
      </p:sp>
      <p:sp>
        <p:nvSpPr>
          <p:cNvPr id="4" name="Rectangle 3"/>
          <p:cNvSpPr/>
          <p:nvPr/>
        </p:nvSpPr>
        <p:spPr>
          <a:xfrm>
            <a:off x="539552" y="2564904"/>
            <a:ext cx="8136904" cy="2400657"/>
          </a:xfrm>
          <a:prstGeom prst="rect">
            <a:avLst/>
          </a:prstGeom>
        </p:spPr>
        <p:txBody>
          <a:bodyPr wrap="square">
            <a:spAutoFit/>
          </a:bodyPr>
          <a:lstStyle/>
          <a:p>
            <a:r>
              <a:rPr lang="en-US" sz="2400" dirty="0" smtClean="0"/>
              <a:t>Your sketch should include the positions of:</a:t>
            </a:r>
          </a:p>
          <a:p>
            <a:endParaRPr lang="en-US" dirty="0" smtClean="0"/>
          </a:p>
          <a:p>
            <a:pPr marL="342900" indent="-342900">
              <a:buAutoNum type="arabicPeriod"/>
            </a:pPr>
            <a:r>
              <a:rPr lang="en-US" dirty="0" smtClean="0"/>
              <a:t>Boiler (Lower or Upper floor)</a:t>
            </a:r>
          </a:p>
          <a:p>
            <a:pPr marL="342900" indent="-342900">
              <a:buAutoNum type="arabicPeriod" startAt="2"/>
            </a:pPr>
            <a:r>
              <a:rPr lang="en-US" dirty="0" smtClean="0"/>
              <a:t>Piping layout for hot and cold water to supply both water fittings</a:t>
            </a:r>
          </a:p>
          <a:p>
            <a:pPr marL="342900" indent="-342900"/>
            <a:r>
              <a:rPr lang="en-US" dirty="0" smtClean="0"/>
              <a:t>       and radiators (FLOW and RETURN)</a:t>
            </a:r>
          </a:p>
          <a:p>
            <a:pPr marL="342900" indent="-342900"/>
            <a:r>
              <a:rPr lang="en-US" dirty="0" smtClean="0"/>
              <a:t>3.    Two radiators on the ground floor and two on the first floor.</a:t>
            </a:r>
          </a:p>
          <a:p>
            <a:pPr marL="342900" indent="-342900">
              <a:buAutoNum type="arabicPeriod" startAt="4"/>
            </a:pPr>
            <a:r>
              <a:rPr lang="en-US" dirty="0" smtClean="0"/>
              <a:t>TRV positions on radiators</a:t>
            </a:r>
          </a:p>
          <a:p>
            <a:pPr marL="342900" indent="-342900">
              <a:buAutoNum type="arabicPeriod" startAt="4"/>
            </a:pPr>
            <a:r>
              <a:rPr lang="en-US" dirty="0" smtClean="0"/>
              <a:t>An exterior thermostatic control adjacent to the Boiler</a:t>
            </a:r>
            <a:endParaRPr lang="en-GB" dirty="0"/>
          </a:p>
        </p:txBody>
      </p:sp>
      <p:sp>
        <p:nvSpPr>
          <p:cNvPr id="5" name="TextBox 4"/>
          <p:cNvSpPr txBox="1"/>
          <p:nvPr/>
        </p:nvSpPr>
        <p:spPr>
          <a:xfrm>
            <a:off x="395536" y="5085184"/>
            <a:ext cx="8424936" cy="1200329"/>
          </a:xfrm>
          <a:prstGeom prst="rect">
            <a:avLst/>
          </a:prstGeom>
          <a:noFill/>
        </p:spPr>
        <p:txBody>
          <a:bodyPr wrap="square" rtlCol="0">
            <a:spAutoFit/>
          </a:bodyPr>
          <a:lstStyle/>
          <a:p>
            <a:r>
              <a:rPr lang="en-US" b="1" dirty="0" smtClean="0">
                <a:solidFill>
                  <a:srgbClr val="0070C0"/>
                </a:solidFill>
              </a:rPr>
              <a:t>Note: </a:t>
            </a:r>
          </a:p>
          <a:p>
            <a:r>
              <a:rPr lang="en-US" dirty="0" smtClean="0"/>
              <a:t>A. The cold feed to the first floor is direct, as a flow regulator is fitted to the rising main.</a:t>
            </a:r>
          </a:p>
          <a:p>
            <a:endParaRPr lang="en-US" dirty="0" smtClean="0"/>
          </a:p>
          <a:p>
            <a:r>
              <a:rPr lang="en-US" dirty="0" smtClean="0"/>
              <a:t>B. Indicate your water flow direction with arrows. (preferably red for HOT, blue for COLD)</a:t>
            </a:r>
            <a:endParaRPr lang="en-GB" dirty="0"/>
          </a:p>
        </p:txBody>
      </p:sp>
    </p:spTree>
  </p:cSld>
  <p:clrMapOvr>
    <a:masterClrMapping/>
  </p:clrMapOvr>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8" descr="http://www.uwe.port.ac.uk/heating/combi3.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5536" y="404664"/>
            <a:ext cx="8249084" cy="6210143"/>
          </a:xfrm>
          <a:prstGeom prst="rect">
            <a:avLst/>
          </a:prstGeom>
          <a:noFill/>
          <a:ln w="19050">
            <a:solidFill>
              <a:schemeClr val="tx1"/>
            </a:solidFill>
          </a:ln>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251520" y="0"/>
            <a:ext cx="4752528" cy="369332"/>
          </a:xfrm>
          <a:prstGeom prst="rect">
            <a:avLst/>
          </a:prstGeom>
          <a:noFill/>
        </p:spPr>
        <p:txBody>
          <a:bodyPr wrap="square" rtlCol="0">
            <a:spAutoFit/>
          </a:bodyPr>
          <a:lstStyle/>
          <a:p>
            <a:r>
              <a:rPr lang="en-US" dirty="0" smtClean="0"/>
              <a:t>COMBINATION BOILER LAYOUT EXERCISE</a:t>
            </a:r>
            <a:endParaRPr lang="en-GB" dirty="0"/>
          </a:p>
        </p:txBody>
      </p:sp>
      <p:sp>
        <p:nvSpPr>
          <p:cNvPr id="4" name="TextBox 3"/>
          <p:cNvSpPr txBox="1"/>
          <p:nvPr/>
        </p:nvSpPr>
        <p:spPr>
          <a:xfrm>
            <a:off x="1547664" y="2348880"/>
            <a:ext cx="6048672" cy="3139321"/>
          </a:xfrm>
          <a:prstGeom prst="rect">
            <a:avLst/>
          </a:prstGeom>
          <a:solidFill>
            <a:schemeClr val="bg1"/>
          </a:solidFill>
        </p:spPr>
        <p:txBody>
          <a:bodyPr wrap="square" rtlCol="0">
            <a:spAutoFit/>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GB" dirty="0"/>
          </a:p>
        </p:txBody>
      </p:sp>
      <p:sp>
        <p:nvSpPr>
          <p:cNvPr id="5" name="Rectangle 4"/>
          <p:cNvSpPr/>
          <p:nvPr/>
        </p:nvSpPr>
        <p:spPr>
          <a:xfrm>
            <a:off x="1547664" y="3861048"/>
            <a:ext cx="6120680" cy="216024"/>
          </a:xfrm>
          <a:prstGeom prst="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p:cNvSpPr txBox="1"/>
          <p:nvPr/>
        </p:nvSpPr>
        <p:spPr>
          <a:xfrm>
            <a:off x="3491880" y="1556792"/>
            <a:ext cx="2304256" cy="369332"/>
          </a:xfrm>
          <a:prstGeom prst="rect">
            <a:avLst/>
          </a:prstGeom>
          <a:solidFill>
            <a:schemeClr val="bg1"/>
          </a:solidFill>
        </p:spPr>
        <p:txBody>
          <a:bodyPr wrap="square" rtlCol="0">
            <a:spAutoFit/>
          </a:bodyPr>
          <a:lstStyle/>
          <a:p>
            <a:endParaRPr lang="en-GB" dirty="0"/>
          </a:p>
        </p:txBody>
      </p:sp>
      <p:sp>
        <p:nvSpPr>
          <p:cNvPr id="7" name="TextBox 6"/>
          <p:cNvSpPr txBox="1"/>
          <p:nvPr/>
        </p:nvSpPr>
        <p:spPr>
          <a:xfrm>
            <a:off x="467544" y="4869160"/>
            <a:ext cx="648072" cy="646331"/>
          </a:xfrm>
          <a:prstGeom prst="rect">
            <a:avLst/>
          </a:prstGeom>
          <a:solidFill>
            <a:schemeClr val="bg1"/>
          </a:solidFill>
        </p:spPr>
        <p:txBody>
          <a:bodyPr wrap="square" rtlCol="0">
            <a:spAutoFit/>
          </a:bodyPr>
          <a:lstStyle/>
          <a:p>
            <a:endParaRPr lang="en-US" dirty="0" smtClean="0"/>
          </a:p>
          <a:p>
            <a:endParaRPr lang="en-GB" dirty="0"/>
          </a:p>
        </p:txBody>
      </p:sp>
      <p:sp>
        <p:nvSpPr>
          <p:cNvPr id="8" name="TextBox 7"/>
          <p:cNvSpPr txBox="1"/>
          <p:nvPr/>
        </p:nvSpPr>
        <p:spPr>
          <a:xfrm>
            <a:off x="1691680" y="6309320"/>
            <a:ext cx="1080120" cy="276999"/>
          </a:xfrm>
          <a:prstGeom prst="rect">
            <a:avLst/>
          </a:prstGeom>
          <a:noFill/>
        </p:spPr>
        <p:txBody>
          <a:bodyPr wrap="square" rtlCol="0">
            <a:spAutoFit/>
          </a:bodyPr>
          <a:lstStyle/>
          <a:p>
            <a:r>
              <a:rPr lang="en-US" sz="1200" dirty="0" smtClean="0"/>
              <a:t>RISING MAIN</a:t>
            </a:r>
            <a:endParaRPr lang="en-GB" sz="1200" dirty="0"/>
          </a:p>
        </p:txBody>
      </p:sp>
    </p:spTree>
  </p:cSld>
  <p:clrMapOvr>
    <a:masterClrMapping/>
  </p:clrMapOvr>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51520" y="260648"/>
            <a:ext cx="6336704" cy="830997"/>
          </a:xfrm>
          <a:prstGeom prst="rect">
            <a:avLst/>
          </a:prstGeom>
          <a:noFill/>
        </p:spPr>
        <p:txBody>
          <a:bodyPr wrap="square" rtlCol="0">
            <a:spAutoFit/>
          </a:bodyPr>
          <a:lstStyle/>
          <a:p>
            <a:r>
              <a:rPr lang="en-GB" sz="3200" b="1" dirty="0" smtClean="0">
                <a:solidFill>
                  <a:srgbClr val="0070C0"/>
                </a:solidFill>
              </a:rPr>
              <a:t>Combination Boiler – sealed system</a:t>
            </a:r>
          </a:p>
          <a:p>
            <a:r>
              <a:rPr lang="en-GB" sz="1600" b="1" dirty="0" smtClean="0">
                <a:solidFill>
                  <a:srgbClr val="0070C0"/>
                </a:solidFill>
              </a:rPr>
              <a:t>Accounts for 80% of modern domestic  supply systems</a:t>
            </a:r>
            <a:endParaRPr lang="en-GB" sz="1600" b="1" dirty="0">
              <a:solidFill>
                <a:srgbClr val="0070C0"/>
              </a:solidFill>
            </a:endParaRPr>
          </a:p>
        </p:txBody>
      </p:sp>
      <p:pic>
        <p:nvPicPr>
          <p:cNvPr id="6152" name="Picture 8" descr="http://www.uwe.port.ac.uk/heating/combi3.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9341" y="1196752"/>
            <a:ext cx="6335984" cy="5380484"/>
          </a:xfrm>
          <a:prstGeom prst="rect">
            <a:avLst/>
          </a:prstGeom>
          <a:noFill/>
          <a:ln w="19050">
            <a:solidFill>
              <a:schemeClr val="tx1"/>
            </a:solidFill>
          </a:ln>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6649026" y="3861048"/>
            <a:ext cx="2387470" cy="2677656"/>
          </a:xfrm>
          <a:prstGeom prst="rect">
            <a:avLst/>
          </a:prstGeom>
          <a:noFill/>
        </p:spPr>
        <p:txBody>
          <a:bodyPr wrap="square" rtlCol="0">
            <a:spAutoFit/>
          </a:bodyPr>
          <a:lstStyle/>
          <a:p>
            <a:pPr algn="just"/>
            <a:r>
              <a:rPr lang="en-GB" sz="1400" b="1" dirty="0" smtClean="0">
                <a:solidFill>
                  <a:srgbClr val="0070C0"/>
                </a:solidFill>
              </a:rPr>
              <a:t>Combination boilers are only really suitable for low energy domestic applications in which the demand for hot water is limited. </a:t>
            </a:r>
          </a:p>
          <a:p>
            <a:pPr algn="just"/>
            <a:endParaRPr lang="en-GB" sz="1400" b="1" dirty="0" smtClean="0">
              <a:solidFill>
                <a:srgbClr val="0070C0"/>
              </a:solidFill>
            </a:endParaRPr>
          </a:p>
          <a:p>
            <a:pPr algn="just"/>
            <a:r>
              <a:rPr lang="en-GB" sz="1400" b="1" dirty="0" smtClean="0">
                <a:solidFill>
                  <a:srgbClr val="0070C0"/>
                </a:solidFill>
              </a:rPr>
              <a:t>It relies on the efficiency and capacity of the boiler in the volume of water heated… and the speed at which this can happen. </a:t>
            </a:r>
          </a:p>
          <a:p>
            <a:endParaRPr lang="en-GB" sz="1400" dirty="0"/>
          </a:p>
        </p:txBody>
      </p:sp>
      <p:pic>
        <p:nvPicPr>
          <p:cNvPr id="3074" name="Picture 2" descr="Image result for combination boiler diagram">
            <a:hlinkClick r:id="rId3"/>
          </p:cNvPr>
          <p:cNvPicPr>
            <a:picLocks noChangeAspect="1" noChangeArrowheads="1"/>
          </p:cNvPicPr>
          <p:nvPr/>
        </p:nvPicPr>
        <p:blipFill>
          <a:blip r:embed="rId4" cstate="print"/>
          <a:srcRect/>
          <a:stretch>
            <a:fillRect/>
          </a:stretch>
        </p:blipFill>
        <p:spPr bwMode="auto">
          <a:xfrm>
            <a:off x="6586028" y="332656"/>
            <a:ext cx="2450468" cy="3212976"/>
          </a:xfrm>
          <a:prstGeom prst="rect">
            <a:avLst/>
          </a:prstGeom>
          <a:noFill/>
        </p:spPr>
      </p:pic>
      <p:sp>
        <p:nvSpPr>
          <p:cNvPr id="4" name="Rectangle 3"/>
          <p:cNvSpPr/>
          <p:nvPr/>
        </p:nvSpPr>
        <p:spPr>
          <a:xfrm flipH="1">
            <a:off x="2973858" y="5163871"/>
            <a:ext cx="59683" cy="67155"/>
          </a:xfrm>
          <a:prstGeom prst="rect">
            <a:avLst/>
          </a:prstGeom>
          <a:solidFill>
            <a:schemeClr val="bg1"/>
          </a:solidFill>
          <a:ln w="952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6" name="Straight Connector 5"/>
          <p:cNvCxnSpPr/>
          <p:nvPr/>
        </p:nvCxnSpPr>
        <p:spPr>
          <a:xfrm>
            <a:off x="2973858" y="5163871"/>
            <a:ext cx="59683"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2973858" y="5013176"/>
            <a:ext cx="0" cy="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2973858" y="5163871"/>
            <a:ext cx="59683"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2987824" y="5157192"/>
            <a:ext cx="59683"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5" name="Rectangle 4"/>
          <p:cNvSpPr/>
          <p:nvPr/>
        </p:nvSpPr>
        <p:spPr>
          <a:xfrm>
            <a:off x="1259632" y="2276872"/>
            <a:ext cx="45719" cy="2160240"/>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en-GB"/>
          </a:p>
        </p:txBody>
      </p:sp>
      <p:sp>
        <p:nvSpPr>
          <p:cNvPr id="7" name="Isosceles Triangle 6"/>
          <p:cNvSpPr/>
          <p:nvPr/>
        </p:nvSpPr>
        <p:spPr>
          <a:xfrm>
            <a:off x="1259632" y="2204864"/>
            <a:ext cx="45719" cy="72008"/>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378328813"/>
      </p:ext>
    </p:extLst>
  </p:cSld>
  <p:clrMapOvr>
    <a:masterClrMapping/>
  </p:clrMapOvr>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3528" y="260648"/>
            <a:ext cx="2160240" cy="369332"/>
          </a:xfrm>
          <a:prstGeom prst="rect">
            <a:avLst/>
          </a:prstGeom>
          <a:noFill/>
        </p:spPr>
        <p:txBody>
          <a:bodyPr wrap="square" rtlCol="0">
            <a:spAutoFit/>
          </a:bodyPr>
          <a:lstStyle/>
          <a:p>
            <a:r>
              <a:rPr lang="en-US" u="sng" dirty="0" smtClean="0"/>
              <a:t>Test  Yourself</a:t>
            </a:r>
            <a:endParaRPr lang="en-GB" u="sng" dirty="0"/>
          </a:p>
        </p:txBody>
      </p:sp>
      <p:sp>
        <p:nvSpPr>
          <p:cNvPr id="3" name="Rectangle 2"/>
          <p:cNvSpPr/>
          <p:nvPr/>
        </p:nvSpPr>
        <p:spPr>
          <a:xfrm>
            <a:off x="395536" y="764704"/>
            <a:ext cx="8280920" cy="369332"/>
          </a:xfrm>
          <a:prstGeom prst="rect">
            <a:avLst/>
          </a:prstGeom>
        </p:spPr>
        <p:txBody>
          <a:bodyPr wrap="square">
            <a:spAutoFit/>
          </a:bodyPr>
          <a:lstStyle/>
          <a:p>
            <a:r>
              <a:rPr lang="x-none" b="1" smtClean="0"/>
              <a:t>1</a:t>
            </a:r>
            <a:r>
              <a:rPr lang="en-US" dirty="0" smtClean="0"/>
              <a:t>. </a:t>
            </a:r>
            <a:r>
              <a:rPr lang="x-none" smtClean="0"/>
              <a:t>Name the three most common fuel sources used to run central heating systems.</a:t>
            </a:r>
            <a:endParaRPr lang="en-GB" dirty="0"/>
          </a:p>
        </p:txBody>
      </p:sp>
      <p:sp>
        <p:nvSpPr>
          <p:cNvPr id="4" name="Rectangle 3"/>
          <p:cNvSpPr/>
          <p:nvPr/>
        </p:nvSpPr>
        <p:spPr>
          <a:xfrm>
            <a:off x="395536" y="1342509"/>
            <a:ext cx="8136904" cy="646331"/>
          </a:xfrm>
          <a:prstGeom prst="rect">
            <a:avLst/>
          </a:prstGeom>
        </p:spPr>
        <p:txBody>
          <a:bodyPr wrap="square">
            <a:spAutoFit/>
          </a:bodyPr>
          <a:lstStyle/>
          <a:p>
            <a:r>
              <a:rPr lang="en-US" b="1" dirty="0" smtClean="0"/>
              <a:t>2. </a:t>
            </a:r>
            <a:r>
              <a:rPr lang="x-none" smtClean="0"/>
              <a:t>What term is used to define all new boilers (either in new installations or as </a:t>
            </a:r>
            <a:r>
              <a:rPr lang="en-GB" dirty="0" smtClean="0"/>
              <a:t>a      </a:t>
            </a:r>
            <a:r>
              <a:rPr lang="x-none" smtClean="0"/>
              <a:t>replacement in </a:t>
            </a:r>
            <a:r>
              <a:rPr lang="en-GB" dirty="0" smtClean="0"/>
              <a:t>an </a:t>
            </a:r>
            <a:r>
              <a:rPr lang="x-none" smtClean="0"/>
              <a:t>existing system), as defined in Part L1 of the Building Regulations?</a:t>
            </a:r>
            <a:endParaRPr lang="en-GB" dirty="0"/>
          </a:p>
        </p:txBody>
      </p:sp>
      <p:sp>
        <p:nvSpPr>
          <p:cNvPr id="5" name="Rectangle 4"/>
          <p:cNvSpPr/>
          <p:nvPr/>
        </p:nvSpPr>
        <p:spPr>
          <a:xfrm>
            <a:off x="395536" y="2132856"/>
            <a:ext cx="8136904" cy="369332"/>
          </a:xfrm>
          <a:prstGeom prst="rect">
            <a:avLst/>
          </a:prstGeom>
        </p:spPr>
        <p:txBody>
          <a:bodyPr wrap="square">
            <a:spAutoFit/>
          </a:bodyPr>
          <a:lstStyle/>
          <a:p>
            <a:r>
              <a:rPr lang="en-US" b="1" dirty="0" smtClean="0"/>
              <a:t>3</a:t>
            </a:r>
            <a:r>
              <a:rPr lang="en-US" dirty="0" smtClean="0"/>
              <a:t>. </a:t>
            </a:r>
            <a:r>
              <a:rPr lang="x-none" smtClean="0"/>
              <a:t>What is the key difference between combination boilers and system boilers?</a:t>
            </a:r>
            <a:endParaRPr lang="en-GB" dirty="0"/>
          </a:p>
        </p:txBody>
      </p:sp>
      <p:sp>
        <p:nvSpPr>
          <p:cNvPr id="2049" name="Rectangle 1"/>
          <p:cNvSpPr>
            <a:spLocks noChangeArrowheads="1"/>
          </p:cNvSpPr>
          <p:nvPr/>
        </p:nvSpPr>
        <p:spPr bwMode="auto">
          <a:xfrm>
            <a:off x="323528" y="2924943"/>
            <a:ext cx="8620309" cy="1877437"/>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342900" marR="0" lvl="0" indent="-342900" algn="l" defTabSz="914400" rtl="0" eaLnBrk="1" fontAlgn="base" latinLnBrk="0" hangingPunct="1">
              <a:lnSpc>
                <a:spcPct val="100000"/>
              </a:lnSpc>
              <a:spcBef>
                <a:spcPct val="0"/>
              </a:spcBef>
              <a:spcAft>
                <a:spcPct val="0"/>
              </a:spcAft>
              <a:buClrTx/>
              <a:buSzTx/>
              <a:buFontTx/>
              <a:buAutoNum type="arabicPeriod" startAt="4"/>
              <a:tabLst>
                <a:tab pos="504825" algn="l"/>
              </a:tabLst>
            </a:pPr>
            <a:r>
              <a:rPr kumimoji="0" lang="en-GB" b="0" i="0" u="none" strike="noStrike" cap="none" normalizeH="0" baseline="0" dirty="0" smtClean="0">
                <a:ln>
                  <a:noFill/>
                </a:ln>
                <a:solidFill>
                  <a:schemeClr val="tx1"/>
                </a:solidFill>
                <a:effectLst/>
                <a:ea typeface="Calibri" pitchFamily="34" charset="0"/>
                <a:cs typeface="Times New Roman" pitchFamily="18" charset="0"/>
              </a:rPr>
              <a:t>If a two-pipe system is being installed in a dwelling, which of the following statements </a:t>
            </a:r>
          </a:p>
          <a:p>
            <a:pPr marL="342900" marR="0" lvl="0" indent="-342900" algn="l" defTabSz="914400" rtl="0" eaLnBrk="1" fontAlgn="base" latinLnBrk="0" hangingPunct="1">
              <a:lnSpc>
                <a:spcPct val="100000"/>
              </a:lnSpc>
              <a:spcBef>
                <a:spcPct val="0"/>
              </a:spcBef>
              <a:spcAft>
                <a:spcPct val="0"/>
              </a:spcAft>
              <a:buClrTx/>
              <a:buSzTx/>
              <a:tabLst>
                <a:tab pos="504825" algn="l"/>
              </a:tabLst>
            </a:pPr>
            <a:r>
              <a:rPr lang="en-GB" dirty="0" smtClean="0">
                <a:ea typeface="Calibri" pitchFamily="34" charset="0"/>
                <a:cs typeface="Times New Roman" pitchFamily="18" charset="0"/>
              </a:rPr>
              <a:t>       </a:t>
            </a:r>
            <a:r>
              <a:rPr kumimoji="0" lang="en-GB" b="0" i="0" u="none" strike="noStrike" cap="none" normalizeH="0" baseline="0" dirty="0" smtClean="0">
                <a:ln>
                  <a:noFill/>
                </a:ln>
                <a:solidFill>
                  <a:schemeClr val="tx1"/>
                </a:solidFill>
                <a:effectLst/>
                <a:ea typeface="Calibri" pitchFamily="34" charset="0"/>
                <a:cs typeface="Times New Roman" pitchFamily="18" charset="0"/>
              </a:rPr>
              <a:t>will be true?</a:t>
            </a:r>
          </a:p>
          <a:p>
            <a:pPr marL="342900" marR="0" lvl="0" indent="-342900" algn="l" defTabSz="914400" rtl="0" eaLnBrk="1" fontAlgn="base" latinLnBrk="0" hangingPunct="1">
              <a:lnSpc>
                <a:spcPct val="100000"/>
              </a:lnSpc>
              <a:spcBef>
                <a:spcPct val="0"/>
              </a:spcBef>
              <a:spcAft>
                <a:spcPct val="0"/>
              </a:spcAft>
              <a:buClrTx/>
              <a:buSzTx/>
              <a:buFontTx/>
              <a:buAutoNum type="arabicPeriod" startAt="4"/>
              <a:tabLst>
                <a:tab pos="504825" algn="l"/>
              </a:tabLst>
            </a:pPr>
            <a:endParaRPr kumimoji="0" lang="en-GB" sz="1600" b="0" i="0" u="none" strike="noStrike" cap="none" normalizeH="0" baseline="0" dirty="0" smtClean="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504825" algn="l"/>
              </a:tabLst>
            </a:pPr>
            <a:r>
              <a:rPr kumimoji="0" lang="en-GB" sz="1600" b="1" i="0" u="none" strike="noStrike" cap="none" normalizeH="0" baseline="0" dirty="0" smtClean="0">
                <a:ln>
                  <a:noFill/>
                </a:ln>
                <a:solidFill>
                  <a:schemeClr val="tx1"/>
                </a:solidFill>
                <a:effectLst/>
                <a:ea typeface="Calibri" pitchFamily="34" charset="0"/>
                <a:cs typeface="Times New Roman" pitchFamily="18" charset="0"/>
              </a:rPr>
              <a:t>a	</a:t>
            </a:r>
            <a:r>
              <a:rPr kumimoji="0" lang="en-GB" sz="1600" b="0" i="0" u="none" strike="noStrike" cap="none" normalizeH="0" baseline="0" dirty="0" smtClean="0">
                <a:ln>
                  <a:noFill/>
                </a:ln>
                <a:solidFill>
                  <a:schemeClr val="tx1"/>
                </a:solidFill>
                <a:effectLst/>
                <a:ea typeface="Calibri" pitchFamily="34" charset="0"/>
                <a:cs typeface="Times New Roman" pitchFamily="18" charset="0"/>
              </a:rPr>
              <a:t>Water in the flow and return pipe work will be mixed.</a:t>
            </a:r>
            <a:endParaRPr kumimoji="0" lang="en-GB" sz="1600" b="0" i="0" u="none" strike="noStrike" cap="none" normalizeH="0" baseline="0" dirty="0" smtClean="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504825" algn="l"/>
              </a:tabLst>
            </a:pPr>
            <a:r>
              <a:rPr kumimoji="0" lang="en-GB" sz="1600" b="1" i="0" u="none" strike="noStrike" cap="none" normalizeH="0" baseline="0" dirty="0" smtClean="0">
                <a:ln>
                  <a:noFill/>
                </a:ln>
                <a:solidFill>
                  <a:schemeClr val="tx1"/>
                </a:solidFill>
                <a:effectLst/>
                <a:ea typeface="Calibri" pitchFamily="34" charset="0"/>
                <a:cs typeface="Times New Roman" pitchFamily="18" charset="0"/>
              </a:rPr>
              <a:t>b	</a:t>
            </a:r>
            <a:r>
              <a:rPr kumimoji="0" lang="en-GB" sz="1600" b="0" i="0" u="none" strike="noStrike" cap="none" normalizeH="0" baseline="0" dirty="0" smtClean="0">
                <a:ln>
                  <a:noFill/>
                </a:ln>
                <a:solidFill>
                  <a:schemeClr val="tx1"/>
                </a:solidFill>
                <a:effectLst/>
                <a:ea typeface="Calibri" pitchFamily="34" charset="0"/>
                <a:cs typeface="Times New Roman" pitchFamily="18" charset="0"/>
              </a:rPr>
              <a:t>The return water will be at the same temperature as the flow.</a:t>
            </a:r>
            <a:endParaRPr kumimoji="0" lang="en-GB" sz="1600" b="0" i="0" u="none" strike="noStrike" cap="none" normalizeH="0" baseline="0" dirty="0" smtClean="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504825" algn="l"/>
              </a:tabLst>
            </a:pPr>
            <a:r>
              <a:rPr kumimoji="0" lang="en-GB" sz="1600" b="1" i="0" u="none" strike="noStrike" cap="none" normalizeH="0" baseline="0" dirty="0" smtClean="0">
                <a:ln>
                  <a:noFill/>
                </a:ln>
                <a:solidFill>
                  <a:schemeClr val="tx1"/>
                </a:solidFill>
                <a:effectLst/>
                <a:ea typeface="Calibri" pitchFamily="34" charset="0"/>
                <a:cs typeface="Times New Roman" pitchFamily="18" charset="0"/>
              </a:rPr>
              <a:t>c	</a:t>
            </a:r>
            <a:r>
              <a:rPr kumimoji="0" lang="en-GB" sz="1600" i="0" u="none" strike="noStrike" cap="none" normalizeH="0" baseline="0" dirty="0" smtClean="0">
                <a:ln>
                  <a:noFill/>
                </a:ln>
                <a:solidFill>
                  <a:schemeClr val="tx1"/>
                </a:solidFill>
                <a:effectLst/>
                <a:ea typeface="Calibri" pitchFamily="34" charset="0"/>
                <a:cs typeface="Times New Roman" pitchFamily="18" charset="0"/>
              </a:rPr>
              <a:t>The water in the flow and return pipe work must be kept separate.</a:t>
            </a:r>
            <a:endParaRPr kumimoji="0" lang="en-GB" sz="1600" i="0" u="none" strike="noStrike" cap="none" normalizeH="0" baseline="0" dirty="0" smtClean="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504825" algn="l"/>
              </a:tabLst>
            </a:pPr>
            <a:r>
              <a:rPr kumimoji="0" lang="en-GB" sz="1600" b="1" i="0" u="none" strike="noStrike" cap="none" normalizeH="0" baseline="0" dirty="0" smtClean="0">
                <a:ln>
                  <a:noFill/>
                </a:ln>
                <a:solidFill>
                  <a:schemeClr val="tx1"/>
                </a:solidFill>
                <a:effectLst/>
                <a:ea typeface="Calibri" pitchFamily="34" charset="0"/>
                <a:cs typeface="Times New Roman" pitchFamily="18" charset="0"/>
              </a:rPr>
              <a:t>d	</a:t>
            </a:r>
            <a:r>
              <a:rPr kumimoji="0" lang="en-GB" sz="1600" b="0" i="0" u="none" strike="noStrike" cap="none" normalizeH="0" baseline="0" dirty="0" smtClean="0">
                <a:ln>
                  <a:noFill/>
                </a:ln>
                <a:solidFill>
                  <a:schemeClr val="tx1"/>
                </a:solidFill>
                <a:effectLst/>
                <a:ea typeface="Calibri" pitchFamily="34" charset="0"/>
                <a:cs typeface="Times New Roman" pitchFamily="18" charset="0"/>
              </a:rPr>
              <a:t>The temperature of the return water will be higher than the flow.</a:t>
            </a:r>
            <a:endParaRPr kumimoji="0" lang="en-GB" sz="1600" b="0" i="0" u="none" strike="noStrike" cap="none" normalizeH="0" baseline="0" dirty="0" smtClean="0">
              <a:ln>
                <a:noFill/>
              </a:ln>
              <a:solidFill>
                <a:schemeClr val="tx1"/>
              </a:solidFill>
              <a:effectLst/>
              <a:cs typeface="Arial" pitchFamily="34" charset="0"/>
            </a:endParaRPr>
          </a:p>
        </p:txBody>
      </p:sp>
      <p:sp>
        <p:nvSpPr>
          <p:cNvPr id="2050" name="Rectangle 2"/>
          <p:cNvSpPr>
            <a:spLocks noChangeArrowheads="1"/>
          </p:cNvSpPr>
          <p:nvPr/>
        </p:nvSpPr>
        <p:spPr bwMode="auto">
          <a:xfrm>
            <a:off x="323528" y="4869160"/>
            <a:ext cx="8352928" cy="163121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342900" marR="0" lvl="0" indent="-342900" algn="l" defTabSz="914400" rtl="0" eaLnBrk="1" fontAlgn="base" latinLnBrk="0" hangingPunct="1">
              <a:lnSpc>
                <a:spcPct val="100000"/>
              </a:lnSpc>
              <a:spcBef>
                <a:spcPct val="0"/>
              </a:spcBef>
              <a:spcAft>
                <a:spcPct val="0"/>
              </a:spcAft>
              <a:buClrTx/>
              <a:buSzTx/>
              <a:buFontTx/>
              <a:buAutoNum type="arabicPeriod" startAt="5"/>
              <a:tabLst>
                <a:tab pos="504825" algn="l"/>
              </a:tabLst>
            </a:pPr>
            <a:r>
              <a:rPr kumimoji="0" lang="en-US" b="0" i="0" u="none" strike="noStrike" cap="none" normalizeH="0" baseline="0" dirty="0" smtClean="0">
                <a:ln>
                  <a:noFill/>
                </a:ln>
                <a:solidFill>
                  <a:schemeClr val="tx1"/>
                </a:solidFill>
                <a:effectLst/>
                <a:ea typeface="Calibri" pitchFamily="34" charset="0"/>
                <a:cs typeface="Times New Roman" pitchFamily="18" charset="0"/>
              </a:rPr>
              <a:t>What is the main purpose of the vent pipe on a heating circuit?</a:t>
            </a:r>
          </a:p>
          <a:p>
            <a:pPr marL="342900" marR="0" lvl="0" indent="-342900" algn="l" defTabSz="914400" rtl="0" eaLnBrk="1" fontAlgn="base" latinLnBrk="0" hangingPunct="1">
              <a:lnSpc>
                <a:spcPct val="100000"/>
              </a:lnSpc>
              <a:spcBef>
                <a:spcPct val="0"/>
              </a:spcBef>
              <a:spcAft>
                <a:spcPct val="0"/>
              </a:spcAft>
              <a:buClrTx/>
              <a:buSzTx/>
              <a:buFontTx/>
              <a:buAutoNum type="arabicPeriod" startAt="5"/>
              <a:tabLst>
                <a:tab pos="504825" algn="l"/>
              </a:tabLst>
            </a:pPr>
            <a:endParaRPr kumimoji="0" lang="en-GB" b="0" i="0" u="none" strike="noStrike" cap="none" normalizeH="0" baseline="0" dirty="0" smtClean="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504825" algn="l"/>
              </a:tabLst>
            </a:pPr>
            <a:r>
              <a:rPr kumimoji="0" lang="en-GB" sz="1600" b="1" i="0" u="none" strike="noStrike" cap="none" normalizeH="0" baseline="0" dirty="0" smtClean="0">
                <a:ln>
                  <a:noFill/>
                </a:ln>
                <a:solidFill>
                  <a:schemeClr val="tx1"/>
                </a:solidFill>
                <a:effectLst/>
                <a:ea typeface="Calibri" pitchFamily="34" charset="0"/>
                <a:cs typeface="Times New Roman" pitchFamily="18" charset="0"/>
              </a:rPr>
              <a:t>a	</a:t>
            </a:r>
            <a:r>
              <a:rPr kumimoji="0" lang="en-GB" sz="1600" b="0" i="0" u="none" strike="noStrike" cap="none" normalizeH="0" baseline="0" dirty="0" smtClean="0">
                <a:ln>
                  <a:noFill/>
                </a:ln>
                <a:solidFill>
                  <a:schemeClr val="tx1"/>
                </a:solidFill>
                <a:effectLst/>
                <a:ea typeface="Calibri" pitchFamily="34" charset="0"/>
                <a:cs typeface="Times New Roman" pitchFamily="18" charset="0"/>
              </a:rPr>
              <a:t>To provide hot water</a:t>
            </a:r>
            <a:endParaRPr kumimoji="0" lang="en-GB" sz="1600" b="0" i="0" u="none" strike="noStrike" cap="none" normalizeH="0" baseline="0" dirty="0" smtClean="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504825" algn="l"/>
              </a:tabLst>
            </a:pPr>
            <a:r>
              <a:rPr kumimoji="0" lang="en-GB" sz="1600" b="1" i="0" u="none" strike="noStrike" cap="none" normalizeH="0" baseline="0" dirty="0" smtClean="0">
                <a:ln>
                  <a:noFill/>
                </a:ln>
                <a:solidFill>
                  <a:schemeClr val="tx1"/>
                </a:solidFill>
                <a:effectLst/>
                <a:ea typeface="Calibri" pitchFamily="34" charset="0"/>
                <a:cs typeface="Times New Roman" pitchFamily="18" charset="0"/>
              </a:rPr>
              <a:t>b	</a:t>
            </a:r>
            <a:r>
              <a:rPr kumimoji="0" lang="en-GB" sz="1600" b="0" i="0" u="none" strike="noStrike" cap="none" normalizeH="0" baseline="0" dirty="0" smtClean="0">
                <a:ln>
                  <a:noFill/>
                </a:ln>
                <a:solidFill>
                  <a:schemeClr val="tx1"/>
                </a:solidFill>
                <a:effectLst/>
                <a:ea typeface="Calibri" pitchFamily="34" charset="0"/>
                <a:cs typeface="Times New Roman" pitchFamily="18" charset="0"/>
              </a:rPr>
              <a:t>To introduce air into the system</a:t>
            </a:r>
            <a:endParaRPr kumimoji="0" lang="en-GB" sz="1600" b="0" i="0" u="none" strike="noStrike" cap="none" normalizeH="0" baseline="0" dirty="0" smtClean="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504825" algn="l"/>
              </a:tabLst>
            </a:pPr>
            <a:r>
              <a:rPr kumimoji="0" lang="en-GB" sz="1600" b="1" i="0" u="none" strike="noStrike" cap="none" normalizeH="0" baseline="0" dirty="0" smtClean="0">
                <a:ln>
                  <a:noFill/>
                </a:ln>
                <a:solidFill>
                  <a:schemeClr val="tx1"/>
                </a:solidFill>
                <a:effectLst/>
                <a:ea typeface="Calibri" pitchFamily="34" charset="0"/>
                <a:cs typeface="Times New Roman" pitchFamily="18" charset="0"/>
              </a:rPr>
              <a:t>c	</a:t>
            </a:r>
            <a:r>
              <a:rPr kumimoji="0" lang="en-GB" sz="1600" i="0" u="none" strike="noStrike" cap="none" normalizeH="0" baseline="0" dirty="0" smtClean="0">
                <a:ln>
                  <a:noFill/>
                </a:ln>
                <a:solidFill>
                  <a:schemeClr val="tx1"/>
                </a:solidFill>
                <a:effectLst/>
                <a:ea typeface="Calibri" pitchFamily="34" charset="0"/>
                <a:cs typeface="Times New Roman" pitchFamily="18" charset="0"/>
              </a:rPr>
              <a:t>To provide protection in the event of overheating</a:t>
            </a:r>
            <a:endParaRPr kumimoji="0" lang="en-GB" sz="1600" i="0" u="none" strike="noStrike" cap="none" normalizeH="0" baseline="0" dirty="0" smtClean="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504825" algn="l"/>
              </a:tabLst>
            </a:pPr>
            <a:r>
              <a:rPr kumimoji="0" lang="en-GB" sz="1600" b="1" i="0" u="none" strike="noStrike" cap="none" normalizeH="0" baseline="0" dirty="0" smtClean="0">
                <a:ln>
                  <a:noFill/>
                </a:ln>
                <a:solidFill>
                  <a:schemeClr val="tx1"/>
                </a:solidFill>
                <a:effectLst/>
                <a:ea typeface="Calibri" pitchFamily="34" charset="0"/>
                <a:cs typeface="Times New Roman" pitchFamily="18" charset="0"/>
              </a:rPr>
              <a:t>d	</a:t>
            </a:r>
            <a:r>
              <a:rPr kumimoji="0" lang="en-GB" sz="1600" b="0" i="0" u="none" strike="noStrike" cap="none" normalizeH="0" baseline="0" dirty="0" smtClean="0">
                <a:ln>
                  <a:noFill/>
                </a:ln>
                <a:solidFill>
                  <a:schemeClr val="tx1"/>
                </a:solidFill>
                <a:effectLst/>
                <a:ea typeface="Calibri" pitchFamily="34" charset="0"/>
                <a:cs typeface="Times New Roman" pitchFamily="18" charset="0"/>
              </a:rPr>
              <a:t>To allow filling up of the system</a:t>
            </a:r>
            <a:endParaRPr kumimoji="0" lang="en-GB" sz="1600" b="0" i="0" u="none" strike="noStrike" cap="none" normalizeH="0" baseline="0" dirty="0" smtClean="0">
              <a:ln>
                <a:noFill/>
              </a:ln>
              <a:solidFill>
                <a:schemeClr val="tx1"/>
              </a:solidFill>
              <a:effectLst/>
              <a:cs typeface="Arial" pitchFamily="34" charset="0"/>
            </a:endParaRPr>
          </a:p>
        </p:txBody>
      </p:sp>
    </p:spTree>
  </p:cSld>
  <p:clrMapOvr>
    <a:masterClrMapping/>
  </p:clrMapOvr>
  <p:timing>
    <p:tnLst>
      <p:par>
        <p:cT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251520" y="194157"/>
            <a:ext cx="8496944" cy="190821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342900" marR="0" lvl="0" indent="-342900" algn="l" defTabSz="914400" rtl="0" eaLnBrk="1" fontAlgn="base" latinLnBrk="0" hangingPunct="1">
              <a:lnSpc>
                <a:spcPct val="100000"/>
              </a:lnSpc>
              <a:spcBef>
                <a:spcPct val="0"/>
              </a:spcBef>
              <a:spcAft>
                <a:spcPct val="0"/>
              </a:spcAft>
              <a:buClrTx/>
              <a:buSzTx/>
              <a:tabLst>
                <a:tab pos="504825" algn="l"/>
              </a:tabLst>
            </a:pPr>
            <a:r>
              <a:rPr kumimoji="0" lang="en-US" b="0" i="0" u="none" strike="noStrike" cap="none" normalizeH="0" baseline="0" dirty="0" smtClean="0">
                <a:ln>
                  <a:noFill/>
                </a:ln>
                <a:solidFill>
                  <a:schemeClr val="tx1"/>
                </a:solidFill>
                <a:effectLst/>
                <a:ea typeface="Calibri" pitchFamily="34" charset="0"/>
                <a:cs typeface="Times New Roman" pitchFamily="18" charset="0"/>
              </a:rPr>
              <a:t>6. According to SEDBUK, what is the minimum percentage efficiency required on new</a:t>
            </a:r>
            <a:r>
              <a:rPr kumimoji="0" lang="en-US" b="0" i="0" u="none" strike="noStrike" cap="none" normalizeH="0" dirty="0" smtClean="0">
                <a:ln>
                  <a:noFill/>
                </a:ln>
                <a:solidFill>
                  <a:schemeClr val="tx1"/>
                </a:solidFill>
                <a:effectLst/>
                <a:ea typeface="Calibri" pitchFamily="34" charset="0"/>
                <a:cs typeface="Times New Roman" pitchFamily="18" charset="0"/>
              </a:rPr>
              <a:t> boiler system installations</a:t>
            </a:r>
            <a:r>
              <a:rPr kumimoji="0" lang="en-US" b="0" i="0" u="none" strike="noStrike" cap="none" normalizeH="0" baseline="0" dirty="0" smtClean="0">
                <a:ln>
                  <a:noFill/>
                </a:ln>
                <a:solidFill>
                  <a:schemeClr val="tx1"/>
                </a:solidFill>
                <a:effectLst/>
                <a:ea typeface="Calibri" pitchFamily="34" charset="0"/>
                <a:cs typeface="Times New Roman" pitchFamily="18" charset="0"/>
              </a:rPr>
              <a:t>?</a:t>
            </a:r>
          </a:p>
          <a:p>
            <a:pPr marL="342900" marR="0" lvl="0" indent="-342900" algn="l" defTabSz="914400" rtl="0" eaLnBrk="1" fontAlgn="base" latinLnBrk="0" hangingPunct="1">
              <a:lnSpc>
                <a:spcPct val="100000"/>
              </a:lnSpc>
              <a:spcBef>
                <a:spcPct val="0"/>
              </a:spcBef>
              <a:spcAft>
                <a:spcPct val="0"/>
              </a:spcAft>
              <a:buClrTx/>
              <a:buSzTx/>
              <a:buFontTx/>
              <a:buAutoNum type="arabicPlain" startAt="5"/>
              <a:tabLst>
                <a:tab pos="504825" algn="l"/>
              </a:tabLst>
            </a:pPr>
            <a:endParaRPr kumimoji="0" lang="en-GB" b="0" i="0" u="none" strike="noStrike" cap="none" normalizeH="0" baseline="0" dirty="0" smtClean="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504825" algn="l"/>
              </a:tabLst>
            </a:pPr>
            <a:r>
              <a:rPr kumimoji="0" lang="en-GB" sz="1600" b="1" i="0" u="none" strike="noStrike" cap="none" normalizeH="0" baseline="0" dirty="0" smtClean="0">
                <a:ln>
                  <a:noFill/>
                </a:ln>
                <a:solidFill>
                  <a:schemeClr val="tx1"/>
                </a:solidFill>
                <a:effectLst/>
                <a:ea typeface="Calibri" pitchFamily="34" charset="0"/>
                <a:cs typeface="Times New Roman" pitchFamily="18" charset="0"/>
              </a:rPr>
              <a:t>a	</a:t>
            </a:r>
            <a:r>
              <a:rPr kumimoji="0" lang="en-GB" sz="1600" i="0" u="none" strike="noStrike" cap="none" normalizeH="0" baseline="0" dirty="0" smtClean="0">
                <a:ln>
                  <a:noFill/>
                </a:ln>
                <a:solidFill>
                  <a:schemeClr val="tx1"/>
                </a:solidFill>
                <a:effectLst/>
                <a:ea typeface="Calibri" pitchFamily="34" charset="0"/>
                <a:cs typeface="Times New Roman" pitchFamily="18" charset="0"/>
              </a:rPr>
              <a:t>66%</a:t>
            </a:r>
            <a:endParaRPr kumimoji="0" lang="en-GB" sz="1600" i="0" u="none" strike="noStrike" cap="none" normalizeH="0" baseline="0" dirty="0" smtClean="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504825" algn="l"/>
              </a:tabLst>
            </a:pPr>
            <a:r>
              <a:rPr kumimoji="0" lang="en-GB" sz="1600" b="1" i="0" u="none" strike="noStrike" cap="none" normalizeH="0" baseline="0" dirty="0" smtClean="0">
                <a:ln>
                  <a:noFill/>
                </a:ln>
                <a:solidFill>
                  <a:schemeClr val="tx1"/>
                </a:solidFill>
                <a:effectLst/>
                <a:ea typeface="Calibri" pitchFamily="34" charset="0"/>
                <a:cs typeface="Times New Roman" pitchFamily="18" charset="0"/>
              </a:rPr>
              <a:t>b	</a:t>
            </a:r>
            <a:r>
              <a:rPr kumimoji="0" lang="en-GB" sz="1600" b="0" i="0" u="none" strike="noStrike" cap="none" normalizeH="0" baseline="0" dirty="0" smtClean="0">
                <a:ln>
                  <a:noFill/>
                </a:ln>
                <a:solidFill>
                  <a:schemeClr val="tx1"/>
                </a:solidFill>
                <a:effectLst/>
                <a:ea typeface="Calibri" pitchFamily="34" charset="0"/>
                <a:cs typeface="Times New Roman" pitchFamily="18" charset="0"/>
              </a:rPr>
              <a:t>70%</a:t>
            </a:r>
            <a:endParaRPr kumimoji="0" lang="en-GB" sz="1600" b="0" i="0" u="none" strike="noStrike" cap="none" normalizeH="0" baseline="0" dirty="0" smtClean="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504825" algn="l"/>
              </a:tabLst>
            </a:pPr>
            <a:r>
              <a:rPr kumimoji="0" lang="en-GB" sz="1600" b="1" i="0" u="none" strike="noStrike" cap="none" normalizeH="0" baseline="0" dirty="0" smtClean="0">
                <a:ln>
                  <a:noFill/>
                </a:ln>
                <a:solidFill>
                  <a:schemeClr val="tx1"/>
                </a:solidFill>
                <a:effectLst/>
                <a:ea typeface="Calibri" pitchFamily="34" charset="0"/>
                <a:cs typeface="Times New Roman" pitchFamily="18" charset="0"/>
              </a:rPr>
              <a:t>c	</a:t>
            </a:r>
            <a:r>
              <a:rPr kumimoji="0" lang="en-GB" sz="1600" b="0" i="0" u="none" strike="noStrike" cap="none" normalizeH="0" baseline="0" dirty="0" smtClean="0">
                <a:ln>
                  <a:noFill/>
                </a:ln>
                <a:solidFill>
                  <a:schemeClr val="tx1"/>
                </a:solidFill>
                <a:effectLst/>
                <a:ea typeface="Calibri" pitchFamily="34" charset="0"/>
                <a:cs typeface="Times New Roman" pitchFamily="18" charset="0"/>
              </a:rPr>
              <a:t>76%</a:t>
            </a:r>
            <a:endParaRPr kumimoji="0" lang="en-GB" sz="1600" b="0" i="0" u="none" strike="noStrike" cap="none" normalizeH="0" baseline="0" dirty="0" smtClean="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504825" algn="l"/>
              </a:tabLst>
            </a:pPr>
            <a:r>
              <a:rPr kumimoji="0" lang="en-GB" sz="1600" b="1" i="0" u="none" strike="noStrike" cap="none" normalizeH="0" baseline="0" dirty="0" smtClean="0">
                <a:ln>
                  <a:noFill/>
                </a:ln>
                <a:solidFill>
                  <a:schemeClr val="tx1"/>
                </a:solidFill>
                <a:effectLst/>
                <a:ea typeface="Calibri" pitchFamily="34" charset="0"/>
                <a:cs typeface="Times New Roman" pitchFamily="18" charset="0"/>
              </a:rPr>
              <a:t>d	</a:t>
            </a:r>
            <a:r>
              <a:rPr kumimoji="0" lang="en-GB" sz="1600" b="0" i="0" u="none" strike="noStrike" cap="none" normalizeH="0" baseline="0" dirty="0" smtClean="0">
                <a:ln>
                  <a:noFill/>
                </a:ln>
                <a:solidFill>
                  <a:schemeClr val="tx1"/>
                </a:solidFill>
                <a:effectLst/>
                <a:ea typeface="Calibri" pitchFamily="34" charset="0"/>
                <a:cs typeface="Times New Roman" pitchFamily="18" charset="0"/>
              </a:rPr>
              <a:t>86%</a:t>
            </a:r>
            <a:endParaRPr kumimoji="0" lang="en-GB" sz="1600" b="0" i="0" u="none" strike="noStrike" cap="none" normalizeH="0" baseline="0" dirty="0" smtClean="0">
              <a:ln>
                <a:noFill/>
              </a:ln>
              <a:solidFill>
                <a:schemeClr val="tx1"/>
              </a:solidFill>
              <a:effectLst/>
              <a:cs typeface="Arial" pitchFamily="34" charset="0"/>
            </a:endParaRPr>
          </a:p>
        </p:txBody>
      </p:sp>
      <p:sp>
        <p:nvSpPr>
          <p:cNvPr id="1026" name="Rectangle 2"/>
          <p:cNvSpPr>
            <a:spLocks noChangeArrowheads="1"/>
          </p:cNvSpPr>
          <p:nvPr/>
        </p:nvSpPr>
        <p:spPr bwMode="auto">
          <a:xfrm>
            <a:off x="251520" y="2204864"/>
            <a:ext cx="4808368" cy="1631216"/>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504825" algn="l"/>
              </a:tabLst>
            </a:pPr>
            <a:r>
              <a:rPr lang="en-US" b="1" dirty="0" smtClean="0">
                <a:ea typeface="Calibri" pitchFamily="34" charset="0"/>
                <a:cs typeface="Times New Roman" pitchFamily="18" charset="0"/>
              </a:rPr>
              <a:t>7.  </a:t>
            </a:r>
            <a:r>
              <a:rPr kumimoji="0" lang="en-US" b="0" i="0" u="none" strike="noStrike" cap="none" normalizeH="0" baseline="0" dirty="0" smtClean="0">
                <a:ln>
                  <a:noFill/>
                </a:ln>
                <a:solidFill>
                  <a:schemeClr val="tx1"/>
                </a:solidFill>
                <a:effectLst/>
                <a:ea typeface="Calibri" pitchFamily="34" charset="0"/>
                <a:cs typeface="Times New Roman" pitchFamily="18" charset="0"/>
              </a:rPr>
              <a:t>What are combination boilers designed to do?</a:t>
            </a:r>
          </a:p>
          <a:p>
            <a:pPr marL="0" marR="0" lvl="0" indent="0" algn="l" defTabSz="914400" rtl="0" eaLnBrk="1" fontAlgn="base" latinLnBrk="0" hangingPunct="1">
              <a:lnSpc>
                <a:spcPct val="100000"/>
              </a:lnSpc>
              <a:spcBef>
                <a:spcPct val="0"/>
              </a:spcBef>
              <a:spcAft>
                <a:spcPct val="0"/>
              </a:spcAft>
              <a:buClrTx/>
              <a:buSzTx/>
              <a:buFontTx/>
              <a:buNone/>
              <a:tabLst>
                <a:tab pos="504825" algn="l"/>
              </a:tabLst>
            </a:pPr>
            <a:endParaRPr kumimoji="0" lang="en-GB" b="0" i="0" u="none" strike="noStrike" cap="none" normalizeH="0" baseline="0" dirty="0" smtClean="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504825" algn="l"/>
              </a:tabLst>
            </a:pPr>
            <a:r>
              <a:rPr kumimoji="0" lang="en-GB" sz="1600" b="1" i="0" u="none" strike="noStrike" cap="none" normalizeH="0" baseline="0" dirty="0" smtClean="0">
                <a:ln>
                  <a:noFill/>
                </a:ln>
                <a:solidFill>
                  <a:schemeClr val="tx1"/>
                </a:solidFill>
                <a:effectLst/>
                <a:ea typeface="Calibri" pitchFamily="34" charset="0"/>
                <a:cs typeface="Times New Roman" pitchFamily="18" charset="0"/>
              </a:rPr>
              <a:t>a	</a:t>
            </a:r>
            <a:r>
              <a:rPr kumimoji="0" lang="en-GB" sz="1600" i="0" u="none" strike="noStrike" cap="none" normalizeH="0" baseline="0" dirty="0" smtClean="0">
                <a:ln>
                  <a:noFill/>
                </a:ln>
                <a:solidFill>
                  <a:schemeClr val="tx1"/>
                </a:solidFill>
                <a:effectLst/>
                <a:ea typeface="Calibri" pitchFamily="34" charset="0"/>
                <a:cs typeface="Times New Roman" pitchFamily="18" charset="0"/>
              </a:rPr>
              <a:t>Provide hot water and heating</a:t>
            </a:r>
            <a:endParaRPr kumimoji="0" lang="en-GB" sz="1600" i="0" u="none" strike="noStrike" cap="none" normalizeH="0" baseline="0" dirty="0" smtClean="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504825" algn="l"/>
              </a:tabLst>
            </a:pPr>
            <a:r>
              <a:rPr kumimoji="0" lang="en-GB" sz="1600" b="1" i="0" u="none" strike="noStrike" cap="none" normalizeH="0" baseline="0" dirty="0" smtClean="0">
                <a:ln>
                  <a:noFill/>
                </a:ln>
                <a:solidFill>
                  <a:schemeClr val="tx1"/>
                </a:solidFill>
                <a:effectLst/>
                <a:ea typeface="Calibri" pitchFamily="34" charset="0"/>
                <a:cs typeface="Times New Roman" pitchFamily="18" charset="0"/>
              </a:rPr>
              <a:t>b	</a:t>
            </a:r>
            <a:r>
              <a:rPr kumimoji="0" lang="en-GB" sz="1600" b="0" i="0" u="none" strike="noStrike" cap="none" normalizeH="0" baseline="0" dirty="0" smtClean="0">
                <a:ln>
                  <a:noFill/>
                </a:ln>
                <a:solidFill>
                  <a:schemeClr val="tx1"/>
                </a:solidFill>
                <a:effectLst/>
                <a:ea typeface="Calibri" pitchFamily="34" charset="0"/>
                <a:cs typeface="Times New Roman" pitchFamily="18" charset="0"/>
              </a:rPr>
              <a:t>Work with oil and gas at the same time</a:t>
            </a:r>
            <a:endParaRPr kumimoji="0" lang="en-GB" sz="1600" b="0" i="0" u="none" strike="noStrike" cap="none" normalizeH="0" baseline="0" dirty="0" smtClean="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504825" algn="l"/>
              </a:tabLst>
            </a:pPr>
            <a:r>
              <a:rPr kumimoji="0" lang="en-GB" sz="1600" b="1" i="0" u="none" strike="noStrike" cap="none" normalizeH="0" baseline="0" dirty="0" smtClean="0">
                <a:ln>
                  <a:noFill/>
                </a:ln>
                <a:solidFill>
                  <a:schemeClr val="tx1"/>
                </a:solidFill>
                <a:effectLst/>
                <a:ea typeface="Calibri" pitchFamily="34" charset="0"/>
                <a:cs typeface="Times New Roman" pitchFamily="18" charset="0"/>
              </a:rPr>
              <a:t>c	</a:t>
            </a:r>
            <a:r>
              <a:rPr kumimoji="0" lang="en-GB" sz="1600" b="0" i="0" u="none" strike="noStrike" cap="none" normalizeH="0" baseline="0" dirty="0" smtClean="0">
                <a:ln>
                  <a:noFill/>
                </a:ln>
                <a:solidFill>
                  <a:schemeClr val="tx1"/>
                </a:solidFill>
                <a:effectLst/>
                <a:ea typeface="Calibri" pitchFamily="34" charset="0"/>
                <a:cs typeface="Times New Roman" pitchFamily="18" charset="0"/>
              </a:rPr>
              <a:t>Provide hot water from a storage cylinder</a:t>
            </a:r>
            <a:endParaRPr kumimoji="0" lang="en-GB" sz="1600" b="0" i="0" u="none" strike="noStrike" cap="none" normalizeH="0" baseline="0" dirty="0" smtClean="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504825" algn="l"/>
              </a:tabLst>
            </a:pPr>
            <a:r>
              <a:rPr kumimoji="0" lang="en-GB" sz="1600" b="1" i="0" u="none" strike="noStrike" cap="none" normalizeH="0" baseline="0" dirty="0" smtClean="0">
                <a:ln>
                  <a:noFill/>
                </a:ln>
                <a:solidFill>
                  <a:schemeClr val="tx1"/>
                </a:solidFill>
                <a:effectLst/>
                <a:ea typeface="Calibri" pitchFamily="34" charset="0"/>
                <a:cs typeface="Times New Roman" pitchFamily="18" charset="0"/>
              </a:rPr>
              <a:t>d	</a:t>
            </a:r>
            <a:r>
              <a:rPr kumimoji="0" lang="en-GB" sz="1600" b="0" i="0" u="none" strike="noStrike" cap="none" normalizeH="0" baseline="0" dirty="0" smtClean="0">
                <a:ln>
                  <a:noFill/>
                </a:ln>
                <a:solidFill>
                  <a:schemeClr val="tx1"/>
                </a:solidFill>
                <a:effectLst/>
                <a:ea typeface="Calibri" pitchFamily="34" charset="0"/>
                <a:cs typeface="Times New Roman" pitchFamily="18" charset="0"/>
              </a:rPr>
              <a:t>Pressurise cold water</a:t>
            </a:r>
            <a:endParaRPr kumimoji="0" lang="en-GB" sz="1600" b="0" i="0" u="none" strike="noStrike" cap="none" normalizeH="0" baseline="0" dirty="0" smtClean="0">
              <a:ln>
                <a:noFill/>
              </a:ln>
              <a:solidFill>
                <a:schemeClr val="tx1"/>
              </a:solidFill>
              <a:effectLst/>
              <a:cs typeface="Arial" pitchFamily="34" charset="0"/>
            </a:endParaRPr>
          </a:p>
        </p:txBody>
      </p:sp>
      <p:sp>
        <p:nvSpPr>
          <p:cNvPr id="1027" name="Rectangle 3"/>
          <p:cNvSpPr>
            <a:spLocks noChangeArrowheads="1"/>
          </p:cNvSpPr>
          <p:nvPr/>
        </p:nvSpPr>
        <p:spPr bwMode="auto">
          <a:xfrm>
            <a:off x="179512" y="4005064"/>
            <a:ext cx="8280920" cy="160043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228600" marR="0" lvl="0" indent="-228600" algn="l" defTabSz="914400" rtl="0" eaLnBrk="1" fontAlgn="base" latinLnBrk="0" hangingPunct="1">
              <a:lnSpc>
                <a:spcPct val="100000"/>
              </a:lnSpc>
              <a:spcBef>
                <a:spcPct val="0"/>
              </a:spcBef>
              <a:spcAft>
                <a:spcPct val="0"/>
              </a:spcAft>
              <a:buClrTx/>
              <a:buSzTx/>
              <a:buFontTx/>
              <a:buAutoNum type="arabicPeriod" startAt="8"/>
              <a:tabLst>
                <a:tab pos="504825" algn="l"/>
              </a:tabLst>
            </a:pPr>
            <a:r>
              <a:rPr kumimoji="0" lang="en-US" b="0" i="0" u="none" strike="noStrike" cap="none" normalizeH="0" baseline="0" dirty="0" smtClean="0">
                <a:ln>
                  <a:noFill/>
                </a:ln>
                <a:solidFill>
                  <a:schemeClr val="tx1"/>
                </a:solidFill>
                <a:effectLst/>
                <a:ea typeface="Calibri" pitchFamily="34" charset="0"/>
                <a:cs typeface="Times New Roman" pitchFamily="18" charset="0"/>
              </a:rPr>
              <a:t>What is the main purpose of the </a:t>
            </a:r>
            <a:r>
              <a:rPr lang="en-US" dirty="0" smtClean="0">
                <a:ea typeface="Calibri" pitchFamily="34" charset="0"/>
                <a:cs typeface="Times New Roman" pitchFamily="18" charset="0"/>
              </a:rPr>
              <a:t>fill loop </a:t>
            </a:r>
            <a:r>
              <a:rPr kumimoji="0" lang="en-US" b="0" i="0" u="none" strike="noStrike" cap="none" normalizeH="0" baseline="0" dirty="0" smtClean="0">
                <a:ln>
                  <a:noFill/>
                </a:ln>
                <a:solidFill>
                  <a:schemeClr val="tx1"/>
                </a:solidFill>
                <a:effectLst/>
                <a:ea typeface="Calibri" pitchFamily="34" charset="0"/>
                <a:cs typeface="Times New Roman" pitchFamily="18" charset="0"/>
              </a:rPr>
              <a:t>on a </a:t>
            </a:r>
            <a:r>
              <a:rPr lang="en-US" dirty="0" smtClean="0">
                <a:ea typeface="Calibri" pitchFamily="34" charset="0"/>
                <a:cs typeface="Times New Roman" pitchFamily="18" charset="0"/>
              </a:rPr>
              <a:t>boiler</a:t>
            </a:r>
            <a:r>
              <a:rPr kumimoji="0" lang="en-US" b="0" i="0" u="none" strike="noStrike" cap="none" normalizeH="0" baseline="0" dirty="0" smtClean="0">
                <a:ln>
                  <a:noFill/>
                </a:ln>
                <a:solidFill>
                  <a:schemeClr val="tx1"/>
                </a:solidFill>
                <a:effectLst/>
                <a:ea typeface="Calibri" pitchFamily="34" charset="0"/>
                <a:cs typeface="Times New Roman" pitchFamily="18" charset="0"/>
              </a:rPr>
              <a:t>?</a:t>
            </a:r>
          </a:p>
          <a:p>
            <a:pPr marL="228600" marR="0" lvl="0" indent="-228600" algn="l" defTabSz="914400" rtl="0" eaLnBrk="1" fontAlgn="base" latinLnBrk="0" hangingPunct="1">
              <a:lnSpc>
                <a:spcPct val="100000"/>
              </a:lnSpc>
              <a:spcBef>
                <a:spcPct val="0"/>
              </a:spcBef>
              <a:spcAft>
                <a:spcPct val="0"/>
              </a:spcAft>
              <a:buClrTx/>
              <a:buSzTx/>
              <a:buFontTx/>
              <a:buAutoNum type="arabicPeriod" startAt="8"/>
              <a:tabLst>
                <a:tab pos="504825" algn="l"/>
              </a:tabLst>
            </a:pPr>
            <a:endParaRPr kumimoji="0" lang="en-GB" sz="1600" b="0" i="0" u="none" strike="noStrike" cap="none" normalizeH="0" baseline="0" dirty="0" smtClean="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504825" algn="l"/>
              </a:tabLst>
            </a:pPr>
            <a:r>
              <a:rPr kumimoji="0" lang="en-GB" sz="1600" b="1" i="0" u="none" strike="noStrike" cap="none" normalizeH="0" baseline="0" dirty="0" smtClean="0">
                <a:ln>
                  <a:noFill/>
                </a:ln>
                <a:solidFill>
                  <a:schemeClr val="tx1"/>
                </a:solidFill>
                <a:effectLst/>
                <a:ea typeface="Calibri" pitchFamily="34" charset="0"/>
                <a:cs typeface="Times New Roman" pitchFamily="18" charset="0"/>
              </a:rPr>
              <a:t>a	</a:t>
            </a:r>
            <a:r>
              <a:rPr kumimoji="0" lang="en-GB" sz="1600" b="0" i="0" u="none" strike="noStrike" cap="none" normalizeH="0" baseline="0" dirty="0" smtClean="0">
                <a:ln>
                  <a:noFill/>
                </a:ln>
                <a:solidFill>
                  <a:schemeClr val="tx1"/>
                </a:solidFill>
                <a:effectLst/>
                <a:ea typeface="Calibri" pitchFamily="34" charset="0"/>
                <a:cs typeface="Times New Roman" pitchFamily="18" charset="0"/>
              </a:rPr>
              <a:t>To provide </a:t>
            </a:r>
            <a:r>
              <a:rPr lang="en-GB" sz="1600" dirty="0" smtClean="0">
                <a:ea typeface="Calibri" pitchFamily="34" charset="0"/>
                <a:cs typeface="Times New Roman" pitchFamily="18" charset="0"/>
              </a:rPr>
              <a:t>hot</a:t>
            </a:r>
            <a:r>
              <a:rPr kumimoji="0" lang="en-GB" sz="1600" b="0" i="0" u="none" strike="noStrike" cap="none" normalizeH="0" baseline="0" dirty="0" smtClean="0">
                <a:ln>
                  <a:noFill/>
                </a:ln>
                <a:solidFill>
                  <a:schemeClr val="tx1"/>
                </a:solidFill>
                <a:effectLst/>
                <a:ea typeface="Calibri" pitchFamily="34" charset="0"/>
                <a:cs typeface="Times New Roman" pitchFamily="18" charset="0"/>
              </a:rPr>
              <a:t> water</a:t>
            </a:r>
            <a:endParaRPr kumimoji="0" lang="en-GB" sz="1600" b="0" i="0" u="none" strike="noStrike" cap="none" normalizeH="0" baseline="0" dirty="0" smtClean="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504825" algn="l"/>
              </a:tabLst>
            </a:pPr>
            <a:r>
              <a:rPr kumimoji="0" lang="en-GB" sz="1600" b="1" i="0" u="none" strike="noStrike" cap="none" normalizeH="0" baseline="0" dirty="0" smtClean="0">
                <a:ln>
                  <a:noFill/>
                </a:ln>
                <a:solidFill>
                  <a:schemeClr val="tx1"/>
                </a:solidFill>
                <a:effectLst/>
                <a:ea typeface="Calibri" pitchFamily="34" charset="0"/>
                <a:cs typeface="Times New Roman" pitchFamily="18" charset="0"/>
              </a:rPr>
              <a:t>b	</a:t>
            </a:r>
            <a:r>
              <a:rPr kumimoji="0" lang="en-GB" sz="1600" b="0" i="0" u="none" strike="noStrike" cap="none" normalizeH="0" baseline="0" dirty="0" smtClean="0">
                <a:ln>
                  <a:noFill/>
                </a:ln>
                <a:solidFill>
                  <a:schemeClr val="tx1"/>
                </a:solidFill>
                <a:effectLst/>
                <a:ea typeface="Calibri" pitchFamily="34" charset="0"/>
                <a:cs typeface="Times New Roman" pitchFamily="18" charset="0"/>
              </a:rPr>
              <a:t>To introduce air into the system</a:t>
            </a:r>
            <a:endParaRPr kumimoji="0" lang="en-GB" sz="1600" b="0" i="0" u="none" strike="noStrike" cap="none" normalizeH="0" baseline="0" dirty="0" smtClean="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504825" algn="l"/>
              </a:tabLst>
            </a:pPr>
            <a:r>
              <a:rPr kumimoji="0" lang="en-GB" sz="1600" b="1" i="0" u="none" strike="noStrike" cap="none" normalizeH="0" baseline="0" dirty="0" smtClean="0">
                <a:ln>
                  <a:noFill/>
                </a:ln>
                <a:solidFill>
                  <a:schemeClr val="tx1"/>
                </a:solidFill>
                <a:effectLst/>
                <a:ea typeface="Calibri" pitchFamily="34" charset="0"/>
                <a:cs typeface="Times New Roman" pitchFamily="18" charset="0"/>
              </a:rPr>
              <a:t>c	</a:t>
            </a:r>
            <a:r>
              <a:rPr kumimoji="0" lang="en-GB" sz="1600" i="0" u="none" strike="noStrike" cap="none" normalizeH="0" baseline="0" dirty="0" smtClean="0">
                <a:ln>
                  <a:noFill/>
                </a:ln>
                <a:solidFill>
                  <a:schemeClr val="tx1"/>
                </a:solidFill>
                <a:effectLst/>
                <a:ea typeface="Calibri" pitchFamily="34" charset="0"/>
                <a:cs typeface="Times New Roman" pitchFamily="18" charset="0"/>
              </a:rPr>
              <a:t>To provide </a:t>
            </a:r>
            <a:r>
              <a:rPr lang="en-GB" sz="1600" dirty="0" smtClean="0">
                <a:ea typeface="Calibri" pitchFamily="34" charset="0"/>
                <a:cs typeface="Times New Roman" pitchFamily="18" charset="0"/>
              </a:rPr>
              <a:t>increased pressure</a:t>
            </a:r>
            <a:endParaRPr kumimoji="0" lang="en-GB" sz="1600" i="0" u="none" strike="noStrike" cap="none" normalizeH="0" baseline="0" dirty="0" smtClean="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504825" algn="l"/>
              </a:tabLst>
            </a:pPr>
            <a:r>
              <a:rPr kumimoji="0" lang="en-GB" sz="1600" b="1" i="0" u="none" strike="noStrike" cap="none" normalizeH="0" baseline="0" dirty="0" smtClean="0">
                <a:ln>
                  <a:noFill/>
                </a:ln>
                <a:solidFill>
                  <a:schemeClr val="tx1"/>
                </a:solidFill>
                <a:effectLst/>
                <a:ea typeface="Calibri" pitchFamily="34" charset="0"/>
                <a:cs typeface="Times New Roman" pitchFamily="18" charset="0"/>
              </a:rPr>
              <a:t>d	</a:t>
            </a:r>
            <a:r>
              <a:rPr kumimoji="0" lang="en-GB" sz="1600" b="0" i="0" u="none" strike="noStrike" cap="none" normalizeH="0" baseline="0" dirty="0" smtClean="0">
                <a:ln>
                  <a:noFill/>
                </a:ln>
                <a:solidFill>
                  <a:schemeClr val="tx1"/>
                </a:solidFill>
                <a:effectLst/>
                <a:ea typeface="Calibri" pitchFamily="34" charset="0"/>
                <a:cs typeface="Times New Roman" pitchFamily="18" charset="0"/>
              </a:rPr>
              <a:t>To allow ventilation of the system</a:t>
            </a:r>
            <a:endParaRPr kumimoji="0" lang="en-GB" sz="1600" b="0" i="0" u="none" strike="noStrike" cap="none" normalizeH="0" baseline="0" dirty="0" smtClean="0">
              <a:ln>
                <a:noFill/>
              </a:ln>
              <a:solidFill>
                <a:schemeClr val="tx1"/>
              </a:solidFill>
              <a:effectLst/>
              <a:cs typeface="Arial" pitchFamily="34" charset="0"/>
            </a:endParaRPr>
          </a:p>
        </p:txBody>
      </p:sp>
      <p:sp>
        <p:nvSpPr>
          <p:cNvPr id="1028" name="Rectangle 4"/>
          <p:cNvSpPr>
            <a:spLocks noChangeArrowheads="1"/>
          </p:cNvSpPr>
          <p:nvPr/>
        </p:nvSpPr>
        <p:spPr bwMode="auto">
          <a:xfrm>
            <a:off x="107504" y="5805264"/>
            <a:ext cx="8455969" cy="646331"/>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b="0" i="0" u="none" strike="noStrike" cap="none" normalizeH="0" baseline="0" dirty="0" smtClean="0">
                <a:ln>
                  <a:noFill/>
                </a:ln>
                <a:solidFill>
                  <a:schemeClr val="tx1"/>
                </a:solidFill>
                <a:effectLst/>
                <a:ea typeface="Calibri" pitchFamily="34" charset="0"/>
                <a:cs typeface="Times New Roman" pitchFamily="18" charset="0"/>
              </a:rPr>
              <a:t>9. What should be done to the system before opening the air</a:t>
            </a:r>
            <a:r>
              <a:rPr kumimoji="0" lang="en-GB" b="0" i="0" u="none" strike="noStrike" cap="none" normalizeH="0" baseline="0" dirty="0" smtClean="0">
                <a:ln>
                  <a:noFill/>
                </a:ln>
                <a:solidFill>
                  <a:schemeClr val="tx1"/>
                </a:solidFill>
                <a:effectLst/>
                <a:ea typeface="Calibri" pitchFamily="34" charset="0"/>
                <a:cs typeface="Times New Roman" pitchFamily="18" charset="0"/>
              </a:rPr>
              <a:t>-release valve at the top of </a:t>
            </a:r>
          </a:p>
          <a:p>
            <a:pPr marL="0" marR="0" lvl="0" indent="0" algn="l" defTabSz="914400" rtl="0" eaLnBrk="1" fontAlgn="base" latinLnBrk="0" hangingPunct="1">
              <a:lnSpc>
                <a:spcPct val="100000"/>
              </a:lnSpc>
              <a:spcBef>
                <a:spcPct val="0"/>
              </a:spcBef>
              <a:spcAft>
                <a:spcPct val="0"/>
              </a:spcAft>
              <a:buClrTx/>
              <a:buSzTx/>
              <a:buFontTx/>
              <a:buNone/>
              <a:tabLst/>
            </a:pPr>
            <a:r>
              <a:rPr lang="en-GB" dirty="0" smtClean="0">
                <a:ea typeface="Calibri" pitchFamily="34" charset="0"/>
                <a:cs typeface="Times New Roman" pitchFamily="18" charset="0"/>
              </a:rPr>
              <a:t>     </a:t>
            </a:r>
            <a:r>
              <a:rPr kumimoji="0" lang="en-GB" b="0" i="0" u="none" strike="noStrike" cap="none" normalizeH="0" baseline="0" dirty="0" smtClean="0">
                <a:ln>
                  <a:noFill/>
                </a:ln>
                <a:solidFill>
                  <a:schemeClr val="tx1"/>
                </a:solidFill>
                <a:effectLst/>
                <a:ea typeface="Calibri" pitchFamily="34" charset="0"/>
                <a:cs typeface="Times New Roman" pitchFamily="18" charset="0"/>
              </a:rPr>
              <a:t>a radiator panel?</a:t>
            </a:r>
            <a:endParaRPr kumimoji="0" lang="en-GB" b="0" i="0" u="none" strike="noStrike" cap="none" normalizeH="0" baseline="0" dirty="0" smtClean="0">
              <a:ln>
                <a:noFill/>
              </a:ln>
              <a:solidFill>
                <a:schemeClr val="tx1"/>
              </a:solidFill>
              <a:effectLst/>
              <a:cs typeface="Arial" pitchFamily="34" charset="0"/>
            </a:endParaRPr>
          </a:p>
        </p:txBody>
      </p:sp>
    </p:spTree>
  </p:cSld>
  <p:clrMapOvr>
    <a:masterClrMapping/>
  </p:clrMapOvr>
  <p:timing>
    <p:tnLst>
      <p:par>
        <p:cT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3528" y="260648"/>
            <a:ext cx="2160240" cy="369332"/>
          </a:xfrm>
          <a:prstGeom prst="rect">
            <a:avLst/>
          </a:prstGeom>
          <a:noFill/>
        </p:spPr>
        <p:txBody>
          <a:bodyPr wrap="square" rtlCol="0">
            <a:spAutoFit/>
          </a:bodyPr>
          <a:lstStyle/>
          <a:p>
            <a:r>
              <a:rPr lang="en-US" u="sng" dirty="0" smtClean="0"/>
              <a:t>Test  Yourself</a:t>
            </a:r>
            <a:endParaRPr lang="en-GB" u="sng" dirty="0"/>
          </a:p>
        </p:txBody>
      </p:sp>
      <p:sp>
        <p:nvSpPr>
          <p:cNvPr id="3" name="Rectangle 2"/>
          <p:cNvSpPr/>
          <p:nvPr/>
        </p:nvSpPr>
        <p:spPr>
          <a:xfrm>
            <a:off x="395536" y="764704"/>
            <a:ext cx="8280920" cy="369332"/>
          </a:xfrm>
          <a:prstGeom prst="rect">
            <a:avLst/>
          </a:prstGeom>
        </p:spPr>
        <p:txBody>
          <a:bodyPr wrap="square">
            <a:spAutoFit/>
          </a:bodyPr>
          <a:lstStyle/>
          <a:p>
            <a:r>
              <a:rPr lang="x-none" b="1" smtClean="0"/>
              <a:t>1</a:t>
            </a:r>
            <a:r>
              <a:rPr lang="en-US" dirty="0" smtClean="0"/>
              <a:t>. </a:t>
            </a:r>
            <a:r>
              <a:rPr lang="x-none" smtClean="0"/>
              <a:t>Name the three most common fuel sources used to run central heating systems.</a:t>
            </a:r>
            <a:endParaRPr lang="en-GB" dirty="0"/>
          </a:p>
        </p:txBody>
      </p:sp>
      <p:sp>
        <p:nvSpPr>
          <p:cNvPr id="4" name="Rectangle 3"/>
          <p:cNvSpPr/>
          <p:nvPr/>
        </p:nvSpPr>
        <p:spPr>
          <a:xfrm>
            <a:off x="395536" y="1342509"/>
            <a:ext cx="8136904" cy="646331"/>
          </a:xfrm>
          <a:prstGeom prst="rect">
            <a:avLst/>
          </a:prstGeom>
        </p:spPr>
        <p:txBody>
          <a:bodyPr wrap="square">
            <a:spAutoFit/>
          </a:bodyPr>
          <a:lstStyle/>
          <a:p>
            <a:r>
              <a:rPr lang="en-US" b="1" dirty="0" smtClean="0"/>
              <a:t>2. </a:t>
            </a:r>
            <a:r>
              <a:rPr lang="x-none" smtClean="0"/>
              <a:t>What term is used to define all new boilers (either in new installations or as </a:t>
            </a:r>
            <a:r>
              <a:rPr lang="en-GB" dirty="0" smtClean="0"/>
              <a:t>a      </a:t>
            </a:r>
            <a:r>
              <a:rPr lang="x-none" smtClean="0"/>
              <a:t>replacement in </a:t>
            </a:r>
            <a:r>
              <a:rPr lang="en-GB" dirty="0" smtClean="0"/>
              <a:t>an </a:t>
            </a:r>
            <a:r>
              <a:rPr lang="x-none" smtClean="0"/>
              <a:t>existing system), as defined in Part L1 of the Building Regulations?</a:t>
            </a:r>
            <a:endParaRPr lang="en-GB" dirty="0"/>
          </a:p>
        </p:txBody>
      </p:sp>
      <p:sp>
        <p:nvSpPr>
          <p:cNvPr id="5" name="Rectangle 4"/>
          <p:cNvSpPr/>
          <p:nvPr/>
        </p:nvSpPr>
        <p:spPr>
          <a:xfrm>
            <a:off x="395536" y="2132856"/>
            <a:ext cx="8136904" cy="369332"/>
          </a:xfrm>
          <a:prstGeom prst="rect">
            <a:avLst/>
          </a:prstGeom>
        </p:spPr>
        <p:txBody>
          <a:bodyPr wrap="square">
            <a:spAutoFit/>
          </a:bodyPr>
          <a:lstStyle/>
          <a:p>
            <a:r>
              <a:rPr lang="en-US" b="1" dirty="0" smtClean="0"/>
              <a:t>3</a:t>
            </a:r>
            <a:r>
              <a:rPr lang="en-US" dirty="0" smtClean="0"/>
              <a:t>. </a:t>
            </a:r>
            <a:r>
              <a:rPr lang="x-none" smtClean="0"/>
              <a:t>What is the key difference between combination boilers and system boilers?</a:t>
            </a:r>
            <a:endParaRPr lang="en-GB" dirty="0"/>
          </a:p>
        </p:txBody>
      </p:sp>
      <p:sp>
        <p:nvSpPr>
          <p:cNvPr id="2049" name="Rectangle 1"/>
          <p:cNvSpPr>
            <a:spLocks noChangeArrowheads="1"/>
          </p:cNvSpPr>
          <p:nvPr/>
        </p:nvSpPr>
        <p:spPr bwMode="auto">
          <a:xfrm>
            <a:off x="323528" y="2996952"/>
            <a:ext cx="8620309" cy="1877437"/>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342900" marR="0" lvl="0" indent="-342900" algn="l" defTabSz="914400" rtl="0" eaLnBrk="1" fontAlgn="base" latinLnBrk="0" hangingPunct="1">
              <a:lnSpc>
                <a:spcPct val="100000"/>
              </a:lnSpc>
              <a:spcBef>
                <a:spcPct val="0"/>
              </a:spcBef>
              <a:spcAft>
                <a:spcPct val="0"/>
              </a:spcAft>
              <a:buClrTx/>
              <a:buSzTx/>
              <a:buFontTx/>
              <a:buAutoNum type="arabicPeriod" startAt="4"/>
              <a:tabLst>
                <a:tab pos="504825" algn="l"/>
              </a:tabLst>
            </a:pPr>
            <a:r>
              <a:rPr kumimoji="0" lang="en-GB" b="0" i="0" u="none" strike="noStrike" cap="none" normalizeH="0" baseline="0" dirty="0" smtClean="0">
                <a:ln>
                  <a:noFill/>
                </a:ln>
                <a:solidFill>
                  <a:schemeClr val="tx1"/>
                </a:solidFill>
                <a:effectLst/>
                <a:ea typeface="Calibri" pitchFamily="34" charset="0"/>
                <a:cs typeface="Times New Roman" pitchFamily="18" charset="0"/>
              </a:rPr>
              <a:t>If a two-pipe system is being installed in a dwelling, which of the following statements </a:t>
            </a:r>
          </a:p>
          <a:p>
            <a:pPr marL="342900" marR="0" lvl="0" indent="-342900" algn="l" defTabSz="914400" rtl="0" eaLnBrk="1" fontAlgn="base" latinLnBrk="0" hangingPunct="1">
              <a:lnSpc>
                <a:spcPct val="100000"/>
              </a:lnSpc>
              <a:spcBef>
                <a:spcPct val="0"/>
              </a:spcBef>
              <a:spcAft>
                <a:spcPct val="0"/>
              </a:spcAft>
              <a:buClrTx/>
              <a:buSzTx/>
              <a:tabLst>
                <a:tab pos="504825" algn="l"/>
              </a:tabLst>
            </a:pPr>
            <a:r>
              <a:rPr lang="en-GB" dirty="0" smtClean="0">
                <a:ea typeface="Calibri" pitchFamily="34" charset="0"/>
                <a:cs typeface="Times New Roman" pitchFamily="18" charset="0"/>
              </a:rPr>
              <a:t>       </a:t>
            </a:r>
            <a:r>
              <a:rPr kumimoji="0" lang="en-GB" b="0" i="0" u="none" strike="noStrike" cap="none" normalizeH="0" baseline="0" dirty="0" smtClean="0">
                <a:ln>
                  <a:noFill/>
                </a:ln>
                <a:solidFill>
                  <a:schemeClr val="tx1"/>
                </a:solidFill>
                <a:effectLst/>
                <a:ea typeface="Calibri" pitchFamily="34" charset="0"/>
                <a:cs typeface="Times New Roman" pitchFamily="18" charset="0"/>
              </a:rPr>
              <a:t>will be true?</a:t>
            </a:r>
          </a:p>
          <a:p>
            <a:pPr marL="342900" marR="0" lvl="0" indent="-342900" algn="l" defTabSz="914400" rtl="0" eaLnBrk="1" fontAlgn="base" latinLnBrk="0" hangingPunct="1">
              <a:lnSpc>
                <a:spcPct val="100000"/>
              </a:lnSpc>
              <a:spcBef>
                <a:spcPct val="0"/>
              </a:spcBef>
              <a:spcAft>
                <a:spcPct val="0"/>
              </a:spcAft>
              <a:buClrTx/>
              <a:buSzTx/>
              <a:buFontTx/>
              <a:buAutoNum type="arabicPeriod" startAt="4"/>
              <a:tabLst>
                <a:tab pos="504825" algn="l"/>
              </a:tabLst>
            </a:pPr>
            <a:endParaRPr kumimoji="0" lang="en-GB" sz="1600" b="0" i="0" u="none" strike="noStrike" cap="none" normalizeH="0" baseline="0" dirty="0" smtClean="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504825" algn="l"/>
              </a:tabLst>
            </a:pPr>
            <a:r>
              <a:rPr kumimoji="0" lang="en-GB" sz="1600" b="1" i="0" u="none" strike="noStrike" cap="none" normalizeH="0" baseline="0" dirty="0" smtClean="0">
                <a:ln>
                  <a:noFill/>
                </a:ln>
                <a:solidFill>
                  <a:schemeClr val="tx1"/>
                </a:solidFill>
                <a:effectLst/>
                <a:ea typeface="Calibri" pitchFamily="34" charset="0"/>
                <a:cs typeface="Times New Roman" pitchFamily="18" charset="0"/>
              </a:rPr>
              <a:t>a	</a:t>
            </a:r>
            <a:r>
              <a:rPr kumimoji="0" lang="en-GB" sz="1600" b="0" i="0" u="none" strike="noStrike" cap="none" normalizeH="0" baseline="0" dirty="0" smtClean="0">
                <a:ln>
                  <a:noFill/>
                </a:ln>
                <a:solidFill>
                  <a:schemeClr val="tx1"/>
                </a:solidFill>
                <a:effectLst/>
                <a:ea typeface="Calibri" pitchFamily="34" charset="0"/>
                <a:cs typeface="Times New Roman" pitchFamily="18" charset="0"/>
              </a:rPr>
              <a:t>Water in the flow and return pipe work will be mixed.</a:t>
            </a:r>
            <a:endParaRPr kumimoji="0" lang="en-GB" sz="1600" b="0" i="0" u="none" strike="noStrike" cap="none" normalizeH="0" baseline="0" dirty="0" smtClean="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504825" algn="l"/>
              </a:tabLst>
            </a:pPr>
            <a:r>
              <a:rPr kumimoji="0" lang="en-GB" sz="1600" b="1" i="0" u="none" strike="noStrike" cap="none" normalizeH="0" baseline="0" dirty="0" smtClean="0">
                <a:ln>
                  <a:noFill/>
                </a:ln>
                <a:solidFill>
                  <a:schemeClr val="tx1"/>
                </a:solidFill>
                <a:effectLst/>
                <a:ea typeface="Calibri" pitchFamily="34" charset="0"/>
                <a:cs typeface="Times New Roman" pitchFamily="18" charset="0"/>
              </a:rPr>
              <a:t>b	</a:t>
            </a:r>
            <a:r>
              <a:rPr kumimoji="0" lang="en-GB" sz="1600" b="0" i="0" u="none" strike="noStrike" cap="none" normalizeH="0" baseline="0" dirty="0" smtClean="0">
                <a:ln>
                  <a:noFill/>
                </a:ln>
                <a:solidFill>
                  <a:schemeClr val="tx1"/>
                </a:solidFill>
                <a:effectLst/>
                <a:ea typeface="Calibri" pitchFamily="34" charset="0"/>
                <a:cs typeface="Times New Roman" pitchFamily="18" charset="0"/>
              </a:rPr>
              <a:t>The return water will be at the same temperature as the flow.</a:t>
            </a:r>
            <a:endParaRPr kumimoji="0" lang="en-GB" sz="1600" b="0" i="0" u="none" strike="noStrike" cap="none" normalizeH="0" baseline="0" dirty="0" smtClean="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504825" algn="l"/>
              </a:tabLst>
            </a:pPr>
            <a:r>
              <a:rPr kumimoji="0" lang="en-GB" sz="1600" b="1" i="0" u="none" strike="noStrike" cap="none" normalizeH="0" baseline="0" dirty="0" smtClean="0">
                <a:ln>
                  <a:noFill/>
                </a:ln>
                <a:solidFill>
                  <a:schemeClr val="tx1"/>
                </a:solidFill>
                <a:effectLst/>
                <a:ea typeface="Calibri" pitchFamily="34" charset="0"/>
                <a:cs typeface="Times New Roman" pitchFamily="18" charset="0"/>
              </a:rPr>
              <a:t>c	</a:t>
            </a:r>
            <a:r>
              <a:rPr kumimoji="0" lang="en-GB" sz="1600" i="0" u="none" strike="noStrike" cap="none" normalizeH="0" baseline="0" dirty="0" smtClean="0">
                <a:ln>
                  <a:noFill/>
                </a:ln>
                <a:solidFill>
                  <a:schemeClr val="tx1"/>
                </a:solidFill>
                <a:effectLst/>
                <a:ea typeface="Calibri" pitchFamily="34" charset="0"/>
                <a:cs typeface="Times New Roman" pitchFamily="18" charset="0"/>
              </a:rPr>
              <a:t>The water in the flow and return pipe work must be kept separate.</a:t>
            </a:r>
            <a:endParaRPr kumimoji="0" lang="en-GB" sz="1600" i="0" u="none" strike="noStrike" cap="none" normalizeH="0" baseline="0" dirty="0" smtClean="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504825" algn="l"/>
              </a:tabLst>
            </a:pPr>
            <a:r>
              <a:rPr kumimoji="0" lang="en-GB" sz="1600" b="1" i="0" u="none" strike="noStrike" cap="none" normalizeH="0" baseline="0" dirty="0" smtClean="0">
                <a:ln>
                  <a:noFill/>
                </a:ln>
                <a:solidFill>
                  <a:schemeClr val="tx1"/>
                </a:solidFill>
                <a:effectLst/>
                <a:ea typeface="Calibri" pitchFamily="34" charset="0"/>
                <a:cs typeface="Times New Roman" pitchFamily="18" charset="0"/>
              </a:rPr>
              <a:t>d	</a:t>
            </a:r>
            <a:r>
              <a:rPr kumimoji="0" lang="en-GB" sz="1600" b="0" i="0" u="none" strike="noStrike" cap="none" normalizeH="0" baseline="0" dirty="0" smtClean="0">
                <a:ln>
                  <a:noFill/>
                </a:ln>
                <a:solidFill>
                  <a:schemeClr val="tx1"/>
                </a:solidFill>
                <a:effectLst/>
                <a:ea typeface="Calibri" pitchFamily="34" charset="0"/>
                <a:cs typeface="Times New Roman" pitchFamily="18" charset="0"/>
              </a:rPr>
              <a:t>The temperature of the return water will be higher than the flow.</a:t>
            </a:r>
            <a:endParaRPr kumimoji="0" lang="en-GB" sz="1600" b="0" i="0" u="none" strike="noStrike" cap="none" normalizeH="0" baseline="0" dirty="0" smtClean="0">
              <a:ln>
                <a:noFill/>
              </a:ln>
              <a:solidFill>
                <a:schemeClr val="tx1"/>
              </a:solidFill>
              <a:effectLst/>
              <a:cs typeface="Arial" pitchFamily="34" charset="0"/>
            </a:endParaRPr>
          </a:p>
        </p:txBody>
      </p:sp>
      <p:sp>
        <p:nvSpPr>
          <p:cNvPr id="2050" name="Rectangle 2"/>
          <p:cNvSpPr>
            <a:spLocks noChangeArrowheads="1"/>
          </p:cNvSpPr>
          <p:nvPr/>
        </p:nvSpPr>
        <p:spPr bwMode="auto">
          <a:xfrm>
            <a:off x="359532" y="5013176"/>
            <a:ext cx="8352928" cy="163121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342900" marR="0" lvl="0" indent="-342900" algn="l" defTabSz="914400" rtl="0" eaLnBrk="1" fontAlgn="base" latinLnBrk="0" hangingPunct="1">
              <a:lnSpc>
                <a:spcPct val="100000"/>
              </a:lnSpc>
              <a:spcBef>
                <a:spcPct val="0"/>
              </a:spcBef>
              <a:spcAft>
                <a:spcPct val="0"/>
              </a:spcAft>
              <a:buClrTx/>
              <a:buSzTx/>
              <a:buFontTx/>
              <a:buAutoNum type="arabicPeriod" startAt="5"/>
              <a:tabLst>
                <a:tab pos="504825" algn="l"/>
              </a:tabLst>
            </a:pPr>
            <a:r>
              <a:rPr kumimoji="0" lang="en-US" b="0" i="0" u="none" strike="noStrike" cap="none" normalizeH="0" baseline="0" dirty="0" smtClean="0">
                <a:ln>
                  <a:noFill/>
                </a:ln>
                <a:solidFill>
                  <a:schemeClr val="tx1"/>
                </a:solidFill>
                <a:effectLst/>
                <a:ea typeface="Calibri" pitchFamily="34" charset="0"/>
                <a:cs typeface="Times New Roman" pitchFamily="18" charset="0"/>
              </a:rPr>
              <a:t>What is the main purpose of the vent pipe on a heating circuit?</a:t>
            </a:r>
          </a:p>
          <a:p>
            <a:pPr marL="342900" marR="0" lvl="0" indent="-342900" algn="l" defTabSz="914400" rtl="0" eaLnBrk="1" fontAlgn="base" latinLnBrk="0" hangingPunct="1">
              <a:lnSpc>
                <a:spcPct val="100000"/>
              </a:lnSpc>
              <a:spcBef>
                <a:spcPct val="0"/>
              </a:spcBef>
              <a:spcAft>
                <a:spcPct val="0"/>
              </a:spcAft>
              <a:buClrTx/>
              <a:buSzTx/>
              <a:buFontTx/>
              <a:buAutoNum type="arabicPeriod" startAt="5"/>
              <a:tabLst>
                <a:tab pos="504825" algn="l"/>
              </a:tabLst>
            </a:pPr>
            <a:endParaRPr kumimoji="0" lang="en-GB" b="0" i="0" u="none" strike="noStrike" cap="none" normalizeH="0" baseline="0" dirty="0" smtClean="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504825" algn="l"/>
              </a:tabLst>
            </a:pPr>
            <a:r>
              <a:rPr kumimoji="0" lang="en-GB" sz="1600" b="1" i="0" u="none" strike="noStrike" cap="none" normalizeH="0" baseline="0" dirty="0" smtClean="0">
                <a:ln>
                  <a:noFill/>
                </a:ln>
                <a:solidFill>
                  <a:schemeClr val="tx1"/>
                </a:solidFill>
                <a:effectLst/>
                <a:ea typeface="Calibri" pitchFamily="34" charset="0"/>
                <a:cs typeface="Times New Roman" pitchFamily="18" charset="0"/>
              </a:rPr>
              <a:t>a	</a:t>
            </a:r>
            <a:r>
              <a:rPr kumimoji="0" lang="en-GB" sz="1600" b="0" i="0" u="none" strike="noStrike" cap="none" normalizeH="0" baseline="0" dirty="0" smtClean="0">
                <a:ln>
                  <a:noFill/>
                </a:ln>
                <a:solidFill>
                  <a:schemeClr val="tx1"/>
                </a:solidFill>
                <a:effectLst/>
                <a:ea typeface="Calibri" pitchFamily="34" charset="0"/>
                <a:cs typeface="Times New Roman" pitchFamily="18" charset="0"/>
              </a:rPr>
              <a:t>To provide hot water</a:t>
            </a:r>
            <a:endParaRPr kumimoji="0" lang="en-GB" sz="1600" b="0" i="0" u="none" strike="noStrike" cap="none" normalizeH="0" baseline="0" dirty="0" smtClean="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504825" algn="l"/>
              </a:tabLst>
            </a:pPr>
            <a:r>
              <a:rPr kumimoji="0" lang="en-GB" sz="1600" b="1" i="0" u="none" strike="noStrike" cap="none" normalizeH="0" baseline="0" dirty="0" smtClean="0">
                <a:ln>
                  <a:noFill/>
                </a:ln>
                <a:solidFill>
                  <a:schemeClr val="tx1"/>
                </a:solidFill>
                <a:effectLst/>
                <a:ea typeface="Calibri" pitchFamily="34" charset="0"/>
                <a:cs typeface="Times New Roman" pitchFamily="18" charset="0"/>
              </a:rPr>
              <a:t>b	</a:t>
            </a:r>
            <a:r>
              <a:rPr kumimoji="0" lang="en-GB" sz="1600" b="0" i="0" u="none" strike="noStrike" cap="none" normalizeH="0" baseline="0" dirty="0" smtClean="0">
                <a:ln>
                  <a:noFill/>
                </a:ln>
                <a:solidFill>
                  <a:schemeClr val="tx1"/>
                </a:solidFill>
                <a:effectLst/>
                <a:ea typeface="Calibri" pitchFamily="34" charset="0"/>
                <a:cs typeface="Times New Roman" pitchFamily="18" charset="0"/>
              </a:rPr>
              <a:t>To introduce air into the system</a:t>
            </a:r>
            <a:endParaRPr kumimoji="0" lang="en-GB" sz="1600" b="0" i="0" u="none" strike="noStrike" cap="none" normalizeH="0" baseline="0" dirty="0" smtClean="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504825" algn="l"/>
              </a:tabLst>
            </a:pPr>
            <a:r>
              <a:rPr kumimoji="0" lang="en-GB" sz="1600" b="1" i="0" u="none" strike="noStrike" cap="none" normalizeH="0" baseline="0" dirty="0" smtClean="0">
                <a:ln>
                  <a:noFill/>
                </a:ln>
                <a:solidFill>
                  <a:schemeClr val="tx1"/>
                </a:solidFill>
                <a:effectLst/>
                <a:ea typeface="Calibri" pitchFamily="34" charset="0"/>
                <a:cs typeface="Times New Roman" pitchFamily="18" charset="0"/>
              </a:rPr>
              <a:t>c	</a:t>
            </a:r>
            <a:r>
              <a:rPr kumimoji="0" lang="en-GB" sz="1600" i="0" u="none" strike="noStrike" cap="none" normalizeH="0" baseline="0" dirty="0" smtClean="0">
                <a:ln>
                  <a:noFill/>
                </a:ln>
                <a:solidFill>
                  <a:schemeClr val="tx1"/>
                </a:solidFill>
                <a:effectLst/>
                <a:ea typeface="Calibri" pitchFamily="34" charset="0"/>
                <a:cs typeface="Times New Roman" pitchFamily="18" charset="0"/>
              </a:rPr>
              <a:t>To provide protection in the event of overheating</a:t>
            </a:r>
            <a:endParaRPr kumimoji="0" lang="en-GB" sz="1600" i="0" u="none" strike="noStrike" cap="none" normalizeH="0" baseline="0" dirty="0" smtClean="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504825" algn="l"/>
              </a:tabLst>
            </a:pPr>
            <a:r>
              <a:rPr kumimoji="0" lang="en-GB" sz="1600" b="1" i="0" u="none" strike="noStrike" cap="none" normalizeH="0" baseline="0" dirty="0" smtClean="0">
                <a:ln>
                  <a:noFill/>
                </a:ln>
                <a:solidFill>
                  <a:schemeClr val="tx1"/>
                </a:solidFill>
                <a:effectLst/>
                <a:ea typeface="Calibri" pitchFamily="34" charset="0"/>
                <a:cs typeface="Times New Roman" pitchFamily="18" charset="0"/>
              </a:rPr>
              <a:t>d	</a:t>
            </a:r>
            <a:r>
              <a:rPr kumimoji="0" lang="en-GB" sz="1600" b="0" i="0" u="none" strike="noStrike" cap="none" normalizeH="0" baseline="0" dirty="0" smtClean="0">
                <a:ln>
                  <a:noFill/>
                </a:ln>
                <a:solidFill>
                  <a:schemeClr val="tx1"/>
                </a:solidFill>
                <a:effectLst/>
                <a:ea typeface="Calibri" pitchFamily="34" charset="0"/>
                <a:cs typeface="Times New Roman" pitchFamily="18" charset="0"/>
              </a:rPr>
              <a:t>To allow filling up of the system</a:t>
            </a:r>
            <a:endParaRPr kumimoji="0" lang="en-GB" sz="1600" b="0" i="0" u="none" strike="noStrike" cap="none" normalizeH="0" baseline="0" dirty="0" smtClean="0">
              <a:ln>
                <a:noFill/>
              </a:ln>
              <a:solidFill>
                <a:schemeClr val="tx1"/>
              </a:solidFill>
              <a:effectLst/>
              <a:cs typeface="Arial" pitchFamily="34" charset="0"/>
            </a:endParaRPr>
          </a:p>
        </p:txBody>
      </p:sp>
      <p:sp>
        <p:nvSpPr>
          <p:cNvPr id="8" name="TextBox 7"/>
          <p:cNvSpPr txBox="1"/>
          <p:nvPr/>
        </p:nvSpPr>
        <p:spPr>
          <a:xfrm>
            <a:off x="683568" y="1052736"/>
            <a:ext cx="2952328" cy="307777"/>
          </a:xfrm>
          <a:prstGeom prst="rect">
            <a:avLst/>
          </a:prstGeom>
          <a:noFill/>
        </p:spPr>
        <p:txBody>
          <a:bodyPr wrap="square" rtlCol="0">
            <a:spAutoFit/>
          </a:bodyPr>
          <a:lstStyle/>
          <a:p>
            <a:r>
              <a:rPr lang="en-US" sz="1400" dirty="0" smtClean="0">
                <a:solidFill>
                  <a:srgbClr val="0070C0"/>
                </a:solidFill>
              </a:rPr>
              <a:t>Solid Fuel, Oil, Gas</a:t>
            </a:r>
            <a:endParaRPr lang="en-GB" sz="1400" dirty="0">
              <a:solidFill>
                <a:srgbClr val="0070C0"/>
              </a:solidFill>
            </a:endParaRPr>
          </a:p>
        </p:txBody>
      </p:sp>
      <p:sp>
        <p:nvSpPr>
          <p:cNvPr id="9" name="TextBox 8"/>
          <p:cNvSpPr txBox="1"/>
          <p:nvPr/>
        </p:nvSpPr>
        <p:spPr>
          <a:xfrm>
            <a:off x="683568" y="1916832"/>
            <a:ext cx="1656184" cy="307777"/>
          </a:xfrm>
          <a:prstGeom prst="rect">
            <a:avLst/>
          </a:prstGeom>
          <a:noFill/>
        </p:spPr>
        <p:txBody>
          <a:bodyPr wrap="square" rtlCol="0">
            <a:spAutoFit/>
          </a:bodyPr>
          <a:lstStyle/>
          <a:p>
            <a:r>
              <a:rPr lang="en-US" sz="1400" dirty="0" smtClean="0">
                <a:solidFill>
                  <a:srgbClr val="0070C0"/>
                </a:solidFill>
              </a:rPr>
              <a:t>Condensing</a:t>
            </a:r>
            <a:endParaRPr lang="en-GB" sz="1400" dirty="0">
              <a:solidFill>
                <a:srgbClr val="0070C0"/>
              </a:solidFill>
            </a:endParaRPr>
          </a:p>
        </p:txBody>
      </p:sp>
      <p:sp>
        <p:nvSpPr>
          <p:cNvPr id="2051" name="Rectangle 3"/>
          <p:cNvSpPr>
            <a:spLocks noChangeArrowheads="1"/>
          </p:cNvSpPr>
          <p:nvPr/>
        </p:nvSpPr>
        <p:spPr bwMode="auto">
          <a:xfrm>
            <a:off x="683568" y="2398331"/>
            <a:ext cx="7776864"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b="0" i="1" u="none" strike="noStrike" cap="none" normalizeH="0" baseline="0" dirty="0" smtClean="0">
                <a:ln>
                  <a:noFill/>
                </a:ln>
                <a:solidFill>
                  <a:srgbClr val="0070C0"/>
                </a:solidFill>
                <a:effectLst/>
                <a:latin typeface="Arial" pitchFamily="34" charset="0"/>
                <a:ea typeface="Calibri" pitchFamily="34" charset="0"/>
                <a:cs typeface="Times New Roman" pitchFamily="18" charset="0"/>
              </a:rPr>
              <a:t>System boilers supply domestic hot water indirectly</a:t>
            </a:r>
            <a:endParaRPr kumimoji="0" lang="en-GB" sz="800" b="0" i="0" u="none" strike="noStrike" cap="none" normalizeH="0" baseline="0" dirty="0" smtClean="0">
              <a:ln>
                <a:noFill/>
              </a:ln>
              <a:solidFill>
                <a:srgbClr val="0070C0"/>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1" u="none" strike="noStrike" cap="none" normalizeH="0" baseline="0" dirty="0" smtClean="0">
                <a:ln>
                  <a:noFill/>
                </a:ln>
                <a:solidFill>
                  <a:srgbClr val="0070C0"/>
                </a:solidFill>
                <a:effectLst/>
                <a:latin typeface="Arial" pitchFamily="34" charset="0"/>
                <a:ea typeface="Calibri" pitchFamily="34" charset="0"/>
                <a:cs typeface="Times New Roman" pitchFamily="18" charset="0"/>
              </a:rPr>
              <a:t>Combination boilers are designed to heat up a cold water supply instantaneously for domestic hot water, so it is classed as direct hot water supply. When required, it will also supply hot water for the central heating system.</a:t>
            </a:r>
            <a:endParaRPr kumimoji="0" lang="en-US" sz="1800" b="0" i="0" u="none" strike="noStrike" cap="none" normalizeH="0" baseline="0" dirty="0" smtClean="0">
              <a:ln>
                <a:noFill/>
              </a:ln>
              <a:solidFill>
                <a:srgbClr val="0070C0"/>
              </a:solidFill>
              <a:effectLst/>
              <a:latin typeface="Arial" pitchFamily="34" charset="0"/>
              <a:cs typeface="Arial" pitchFamily="34" charset="0"/>
            </a:endParaRPr>
          </a:p>
        </p:txBody>
      </p:sp>
      <p:sp>
        <p:nvSpPr>
          <p:cNvPr id="14" name="Left Arrow 13"/>
          <p:cNvSpPr/>
          <p:nvPr/>
        </p:nvSpPr>
        <p:spPr>
          <a:xfrm>
            <a:off x="6444208" y="4221088"/>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Left Arrow 14"/>
          <p:cNvSpPr/>
          <p:nvPr/>
        </p:nvSpPr>
        <p:spPr>
          <a:xfrm>
            <a:off x="5465800" y="6021288"/>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xEl>
                                              <p:pRg st="0" end="0"/>
                                            </p:txEl>
                                          </p:spTgt>
                                        </p:tgtEl>
                                        <p:attrNameLst>
                                          <p:attrName>style.visibility</p:attrName>
                                        </p:attrNameLst>
                                      </p:cBhvr>
                                      <p:to>
                                        <p:strVal val="visible"/>
                                      </p:to>
                                    </p:set>
                                    <p:anim calcmode="lin" valueType="num">
                                      <p:cBhvr additive="base">
                                        <p:cTn id="13"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051">
                                            <p:txEl>
                                              <p:pRg st="0" end="0"/>
                                            </p:txEl>
                                          </p:spTgt>
                                        </p:tgtEl>
                                        <p:attrNameLst>
                                          <p:attrName>style.visibility</p:attrName>
                                        </p:attrNameLst>
                                      </p:cBhvr>
                                      <p:to>
                                        <p:strVal val="visible"/>
                                      </p:to>
                                    </p:set>
                                    <p:anim calcmode="lin" valueType="num">
                                      <p:cBhvr additive="base">
                                        <p:cTn id="19" dur="500" fill="hold"/>
                                        <p:tgtEl>
                                          <p:spTgt spid="2051">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051">
                                            <p:txEl>
                                              <p:pRg st="0" end="0"/>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2051">
                                            <p:txEl>
                                              <p:pRg st="1" end="1"/>
                                            </p:txEl>
                                          </p:spTgt>
                                        </p:tgtEl>
                                        <p:attrNameLst>
                                          <p:attrName>style.visibility</p:attrName>
                                        </p:attrNameLst>
                                      </p:cBhvr>
                                      <p:to>
                                        <p:strVal val="visible"/>
                                      </p:to>
                                    </p:set>
                                    <p:anim calcmode="lin" valueType="num">
                                      <p:cBhvr additive="base">
                                        <p:cTn id="23" dur="500" fill="hold"/>
                                        <p:tgtEl>
                                          <p:spTgt spid="2051">
                                            <p:txEl>
                                              <p:pRg st="1" end="1"/>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205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500" fill="hold"/>
                                        <p:tgtEl>
                                          <p:spTgt spid="14"/>
                                        </p:tgtEl>
                                        <p:attrNameLst>
                                          <p:attrName>ppt_x</p:attrName>
                                        </p:attrNameLst>
                                      </p:cBhvr>
                                      <p:tavLst>
                                        <p:tav tm="0">
                                          <p:val>
                                            <p:strVal val="#ppt_x"/>
                                          </p:val>
                                        </p:tav>
                                        <p:tav tm="100000">
                                          <p:val>
                                            <p:strVal val="#ppt_x"/>
                                          </p:val>
                                        </p:tav>
                                      </p:tavLst>
                                    </p:anim>
                                    <p:anim calcmode="lin" valueType="num">
                                      <p:cBhvr additive="base">
                                        <p:cTn id="30"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500" fill="hold"/>
                                        <p:tgtEl>
                                          <p:spTgt spid="15"/>
                                        </p:tgtEl>
                                        <p:attrNameLst>
                                          <p:attrName>ppt_x</p:attrName>
                                        </p:attrNameLst>
                                      </p:cBhvr>
                                      <p:tavLst>
                                        <p:tav tm="0">
                                          <p:val>
                                            <p:strVal val="#ppt_x"/>
                                          </p:val>
                                        </p:tav>
                                        <p:tav tm="100000">
                                          <p:val>
                                            <p:strVal val="#ppt_x"/>
                                          </p:val>
                                        </p:tav>
                                      </p:tavLst>
                                    </p:anim>
                                    <p:anim calcmode="lin" valueType="num">
                                      <p:cBhvr additive="base">
                                        <p:cTn id="36"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4" grpId="0" animBg="1"/>
      <p:bldP spid="15" grpId="0" animBg="1"/>
    </p:bld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 name="Rectangle 2"/>
          <p:cNvSpPr>
            <a:spLocks noChangeArrowheads="1"/>
          </p:cNvSpPr>
          <p:nvPr/>
        </p:nvSpPr>
        <p:spPr bwMode="auto">
          <a:xfrm>
            <a:off x="251520" y="2204864"/>
            <a:ext cx="4808368" cy="1631216"/>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504825" algn="l"/>
              </a:tabLst>
            </a:pPr>
            <a:r>
              <a:rPr lang="en-US" b="1" dirty="0" smtClean="0">
                <a:ea typeface="Calibri" pitchFamily="34" charset="0"/>
                <a:cs typeface="Times New Roman" pitchFamily="18" charset="0"/>
              </a:rPr>
              <a:t>7.  </a:t>
            </a:r>
            <a:r>
              <a:rPr kumimoji="0" lang="en-US" b="0" i="0" u="none" strike="noStrike" cap="none" normalizeH="0" baseline="0" dirty="0" smtClean="0">
                <a:ln>
                  <a:noFill/>
                </a:ln>
                <a:solidFill>
                  <a:schemeClr val="tx1"/>
                </a:solidFill>
                <a:effectLst/>
                <a:ea typeface="Calibri" pitchFamily="34" charset="0"/>
                <a:cs typeface="Times New Roman" pitchFamily="18" charset="0"/>
              </a:rPr>
              <a:t>What are combination boilers designed to do?</a:t>
            </a:r>
          </a:p>
          <a:p>
            <a:pPr marL="0" marR="0" lvl="0" indent="0" algn="l" defTabSz="914400" rtl="0" eaLnBrk="1" fontAlgn="base" latinLnBrk="0" hangingPunct="1">
              <a:lnSpc>
                <a:spcPct val="100000"/>
              </a:lnSpc>
              <a:spcBef>
                <a:spcPct val="0"/>
              </a:spcBef>
              <a:spcAft>
                <a:spcPct val="0"/>
              </a:spcAft>
              <a:buClrTx/>
              <a:buSzTx/>
              <a:buFontTx/>
              <a:buNone/>
              <a:tabLst>
                <a:tab pos="504825" algn="l"/>
              </a:tabLst>
            </a:pPr>
            <a:endParaRPr kumimoji="0" lang="en-GB" b="0" i="0" u="none" strike="noStrike" cap="none" normalizeH="0" baseline="0" dirty="0" smtClean="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504825" algn="l"/>
              </a:tabLst>
            </a:pPr>
            <a:r>
              <a:rPr kumimoji="0" lang="en-GB" sz="1600" b="1" i="0" u="none" strike="noStrike" cap="none" normalizeH="0" baseline="0" dirty="0" smtClean="0">
                <a:ln>
                  <a:noFill/>
                </a:ln>
                <a:solidFill>
                  <a:schemeClr val="tx1"/>
                </a:solidFill>
                <a:effectLst/>
                <a:ea typeface="Calibri" pitchFamily="34" charset="0"/>
                <a:cs typeface="Times New Roman" pitchFamily="18" charset="0"/>
              </a:rPr>
              <a:t>a	</a:t>
            </a:r>
            <a:r>
              <a:rPr kumimoji="0" lang="en-GB" sz="1600" i="0" u="none" strike="noStrike" cap="none" normalizeH="0" baseline="0" dirty="0" smtClean="0">
                <a:ln>
                  <a:noFill/>
                </a:ln>
                <a:solidFill>
                  <a:schemeClr val="tx1"/>
                </a:solidFill>
                <a:effectLst/>
                <a:ea typeface="Calibri" pitchFamily="34" charset="0"/>
                <a:cs typeface="Times New Roman" pitchFamily="18" charset="0"/>
              </a:rPr>
              <a:t>Provide hot water and heating together</a:t>
            </a:r>
            <a:endParaRPr kumimoji="0" lang="en-GB" sz="1600" i="0" u="none" strike="noStrike" cap="none" normalizeH="0" baseline="0" dirty="0" smtClean="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504825" algn="l"/>
              </a:tabLst>
            </a:pPr>
            <a:r>
              <a:rPr kumimoji="0" lang="en-GB" sz="1600" b="1" i="0" u="none" strike="noStrike" cap="none" normalizeH="0" baseline="0" dirty="0" smtClean="0">
                <a:ln>
                  <a:noFill/>
                </a:ln>
                <a:solidFill>
                  <a:schemeClr val="tx1"/>
                </a:solidFill>
                <a:effectLst/>
                <a:ea typeface="Calibri" pitchFamily="34" charset="0"/>
                <a:cs typeface="Times New Roman" pitchFamily="18" charset="0"/>
              </a:rPr>
              <a:t>b	</a:t>
            </a:r>
            <a:r>
              <a:rPr kumimoji="0" lang="en-GB" sz="1600" b="0" i="0" u="none" strike="noStrike" cap="none" normalizeH="0" baseline="0" dirty="0" smtClean="0">
                <a:ln>
                  <a:noFill/>
                </a:ln>
                <a:solidFill>
                  <a:schemeClr val="tx1"/>
                </a:solidFill>
                <a:effectLst/>
                <a:ea typeface="Calibri" pitchFamily="34" charset="0"/>
                <a:cs typeface="Times New Roman" pitchFamily="18" charset="0"/>
              </a:rPr>
              <a:t>Work with oil and gas at the same time</a:t>
            </a:r>
            <a:endParaRPr kumimoji="0" lang="en-GB" sz="1600" b="0" i="0" u="none" strike="noStrike" cap="none" normalizeH="0" baseline="0" dirty="0" smtClean="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504825" algn="l"/>
              </a:tabLst>
            </a:pPr>
            <a:r>
              <a:rPr kumimoji="0" lang="en-GB" sz="1600" b="1" i="0" u="none" strike="noStrike" cap="none" normalizeH="0" baseline="0" dirty="0" smtClean="0">
                <a:ln>
                  <a:noFill/>
                </a:ln>
                <a:solidFill>
                  <a:schemeClr val="tx1"/>
                </a:solidFill>
                <a:effectLst/>
                <a:ea typeface="Calibri" pitchFamily="34" charset="0"/>
                <a:cs typeface="Times New Roman" pitchFamily="18" charset="0"/>
              </a:rPr>
              <a:t>c	</a:t>
            </a:r>
            <a:r>
              <a:rPr kumimoji="0" lang="en-GB" sz="1600" b="0" i="0" u="none" strike="noStrike" cap="none" normalizeH="0" baseline="0" dirty="0" smtClean="0">
                <a:ln>
                  <a:noFill/>
                </a:ln>
                <a:solidFill>
                  <a:schemeClr val="tx1"/>
                </a:solidFill>
                <a:effectLst/>
                <a:ea typeface="Calibri" pitchFamily="34" charset="0"/>
                <a:cs typeface="Times New Roman" pitchFamily="18" charset="0"/>
              </a:rPr>
              <a:t>Provide hot water </a:t>
            </a:r>
            <a:r>
              <a:rPr lang="en-GB" sz="1600" dirty="0" smtClean="0">
                <a:ea typeface="Calibri" pitchFamily="34" charset="0"/>
                <a:cs typeface="Times New Roman" pitchFamily="18" charset="0"/>
              </a:rPr>
              <a:t>via</a:t>
            </a:r>
            <a:r>
              <a:rPr kumimoji="0" lang="en-GB" sz="1600" b="0" i="0" u="none" strike="noStrike" cap="none" normalizeH="0" baseline="0" dirty="0" smtClean="0">
                <a:ln>
                  <a:noFill/>
                </a:ln>
                <a:solidFill>
                  <a:schemeClr val="tx1"/>
                </a:solidFill>
                <a:effectLst/>
                <a:ea typeface="Calibri" pitchFamily="34" charset="0"/>
                <a:cs typeface="Times New Roman" pitchFamily="18" charset="0"/>
              </a:rPr>
              <a:t> a storage cylinder</a:t>
            </a:r>
            <a:endParaRPr kumimoji="0" lang="en-GB" sz="1600" b="0" i="0" u="none" strike="noStrike" cap="none" normalizeH="0" baseline="0" dirty="0" smtClean="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504825" algn="l"/>
              </a:tabLst>
            </a:pPr>
            <a:r>
              <a:rPr kumimoji="0" lang="en-GB" sz="1600" b="1" i="0" u="none" strike="noStrike" cap="none" normalizeH="0" baseline="0" dirty="0" smtClean="0">
                <a:ln>
                  <a:noFill/>
                </a:ln>
                <a:solidFill>
                  <a:schemeClr val="tx1"/>
                </a:solidFill>
                <a:effectLst/>
                <a:ea typeface="Calibri" pitchFamily="34" charset="0"/>
                <a:cs typeface="Times New Roman" pitchFamily="18" charset="0"/>
              </a:rPr>
              <a:t>d	</a:t>
            </a:r>
            <a:r>
              <a:rPr kumimoji="0" lang="en-GB" sz="1600" b="0" i="0" u="none" strike="noStrike" cap="none" normalizeH="0" baseline="0" dirty="0" smtClean="0">
                <a:ln>
                  <a:noFill/>
                </a:ln>
                <a:solidFill>
                  <a:schemeClr val="tx1"/>
                </a:solidFill>
                <a:effectLst/>
                <a:ea typeface="Calibri" pitchFamily="34" charset="0"/>
                <a:cs typeface="Times New Roman" pitchFamily="18" charset="0"/>
              </a:rPr>
              <a:t>Pressurise cold water</a:t>
            </a:r>
            <a:endParaRPr kumimoji="0" lang="en-GB" sz="1600" b="0" i="0" u="none" strike="noStrike" cap="none" normalizeH="0" baseline="0" dirty="0" smtClean="0">
              <a:ln>
                <a:noFill/>
              </a:ln>
              <a:solidFill>
                <a:schemeClr val="tx1"/>
              </a:solidFill>
              <a:effectLst/>
              <a:cs typeface="Arial" pitchFamily="34" charset="0"/>
            </a:endParaRPr>
          </a:p>
        </p:txBody>
      </p:sp>
      <p:sp>
        <p:nvSpPr>
          <p:cNvPr id="4" name="Left Arrow 3"/>
          <p:cNvSpPr/>
          <p:nvPr/>
        </p:nvSpPr>
        <p:spPr>
          <a:xfrm>
            <a:off x="1626796" y="1628800"/>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Left Arrow 4"/>
          <p:cNvSpPr/>
          <p:nvPr/>
        </p:nvSpPr>
        <p:spPr>
          <a:xfrm>
            <a:off x="4566935" y="2708920"/>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27" name="Rectangle 3"/>
          <p:cNvSpPr>
            <a:spLocks noChangeArrowheads="1"/>
          </p:cNvSpPr>
          <p:nvPr/>
        </p:nvSpPr>
        <p:spPr bwMode="auto">
          <a:xfrm>
            <a:off x="209178" y="3840451"/>
            <a:ext cx="8280920" cy="200054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228600" lvl="0" indent="-228600" fontAlgn="base">
              <a:spcBef>
                <a:spcPct val="0"/>
              </a:spcBef>
              <a:spcAft>
                <a:spcPct val="0"/>
              </a:spcAft>
              <a:buFontTx/>
              <a:buAutoNum type="arabicPeriod" startAt="8"/>
              <a:tabLst>
                <a:tab pos="504825" algn="l"/>
              </a:tabLst>
            </a:pPr>
            <a:r>
              <a:rPr lang="en-US" dirty="0">
                <a:ea typeface="Calibri" pitchFamily="34" charset="0"/>
                <a:cs typeface="Times New Roman" pitchFamily="18" charset="0"/>
              </a:rPr>
              <a:t>What is the main purpose of the fill loop on a boiler?</a:t>
            </a:r>
          </a:p>
          <a:p>
            <a:pPr marL="228600" lvl="0" indent="-228600" fontAlgn="base">
              <a:spcBef>
                <a:spcPct val="0"/>
              </a:spcBef>
              <a:spcAft>
                <a:spcPct val="0"/>
              </a:spcAft>
              <a:buFontTx/>
              <a:buAutoNum type="arabicPeriod" startAt="8"/>
              <a:tabLst>
                <a:tab pos="504825" algn="l"/>
              </a:tabLst>
            </a:pPr>
            <a:endParaRPr lang="en-GB" dirty="0">
              <a:cs typeface="Arial" pitchFamily="34" charset="0"/>
            </a:endParaRPr>
          </a:p>
          <a:p>
            <a:pPr lvl="0" eaLnBrk="0" fontAlgn="base" hangingPunct="0">
              <a:spcBef>
                <a:spcPct val="0"/>
              </a:spcBef>
              <a:spcAft>
                <a:spcPct val="0"/>
              </a:spcAft>
              <a:tabLst>
                <a:tab pos="504825" algn="l"/>
              </a:tabLst>
            </a:pPr>
            <a:r>
              <a:rPr lang="en-GB" b="1" dirty="0">
                <a:ea typeface="Calibri" pitchFamily="34" charset="0"/>
                <a:cs typeface="Times New Roman" pitchFamily="18" charset="0"/>
              </a:rPr>
              <a:t>a	</a:t>
            </a:r>
            <a:r>
              <a:rPr lang="en-GB" dirty="0">
                <a:ea typeface="Calibri" pitchFamily="34" charset="0"/>
                <a:cs typeface="Times New Roman" pitchFamily="18" charset="0"/>
              </a:rPr>
              <a:t>To provide hot water</a:t>
            </a:r>
            <a:endParaRPr lang="en-GB" dirty="0">
              <a:cs typeface="Arial" pitchFamily="34" charset="0"/>
            </a:endParaRPr>
          </a:p>
          <a:p>
            <a:pPr lvl="0" eaLnBrk="0" fontAlgn="base" hangingPunct="0">
              <a:spcBef>
                <a:spcPct val="0"/>
              </a:spcBef>
              <a:spcAft>
                <a:spcPct val="0"/>
              </a:spcAft>
              <a:tabLst>
                <a:tab pos="504825" algn="l"/>
              </a:tabLst>
            </a:pPr>
            <a:r>
              <a:rPr lang="en-GB" b="1" dirty="0">
                <a:ea typeface="Calibri" pitchFamily="34" charset="0"/>
                <a:cs typeface="Times New Roman" pitchFamily="18" charset="0"/>
              </a:rPr>
              <a:t>b	</a:t>
            </a:r>
            <a:r>
              <a:rPr lang="en-GB" dirty="0">
                <a:ea typeface="Calibri" pitchFamily="34" charset="0"/>
                <a:cs typeface="Times New Roman" pitchFamily="18" charset="0"/>
              </a:rPr>
              <a:t>To introduce air into the system</a:t>
            </a:r>
            <a:endParaRPr lang="en-GB" dirty="0">
              <a:cs typeface="Arial" pitchFamily="34" charset="0"/>
            </a:endParaRPr>
          </a:p>
          <a:p>
            <a:pPr lvl="0" eaLnBrk="0" fontAlgn="base" hangingPunct="0">
              <a:spcBef>
                <a:spcPct val="0"/>
              </a:spcBef>
              <a:spcAft>
                <a:spcPct val="0"/>
              </a:spcAft>
              <a:tabLst>
                <a:tab pos="504825" algn="l"/>
              </a:tabLst>
            </a:pPr>
            <a:r>
              <a:rPr lang="en-GB" b="1" dirty="0">
                <a:ea typeface="Calibri" pitchFamily="34" charset="0"/>
                <a:cs typeface="Times New Roman" pitchFamily="18" charset="0"/>
              </a:rPr>
              <a:t>c	</a:t>
            </a:r>
            <a:r>
              <a:rPr lang="en-GB" dirty="0">
                <a:ea typeface="Calibri" pitchFamily="34" charset="0"/>
                <a:cs typeface="Times New Roman" pitchFamily="18" charset="0"/>
              </a:rPr>
              <a:t>To provide increased pressure</a:t>
            </a:r>
            <a:endParaRPr lang="en-GB" dirty="0">
              <a:cs typeface="Arial" pitchFamily="34" charset="0"/>
            </a:endParaRPr>
          </a:p>
          <a:p>
            <a:pPr lvl="0" eaLnBrk="0" fontAlgn="base" hangingPunct="0">
              <a:spcBef>
                <a:spcPct val="0"/>
              </a:spcBef>
              <a:spcAft>
                <a:spcPct val="0"/>
              </a:spcAft>
              <a:tabLst>
                <a:tab pos="504825" algn="l"/>
              </a:tabLst>
            </a:pPr>
            <a:r>
              <a:rPr lang="en-GB" b="1" dirty="0">
                <a:ea typeface="Calibri" pitchFamily="34" charset="0"/>
                <a:cs typeface="Times New Roman" pitchFamily="18" charset="0"/>
              </a:rPr>
              <a:t>d	</a:t>
            </a:r>
            <a:r>
              <a:rPr lang="en-GB" dirty="0">
                <a:ea typeface="Calibri" pitchFamily="34" charset="0"/>
                <a:cs typeface="Times New Roman" pitchFamily="18" charset="0"/>
              </a:rPr>
              <a:t>To allow ventilation of the system</a:t>
            </a:r>
            <a:endParaRPr lang="en-GB" dirty="0">
              <a:cs typeface="Arial" pitchFamily="34" charset="0"/>
            </a:endParaRPr>
          </a:p>
          <a:p>
            <a:pPr marL="228600" marR="0" lvl="0" indent="-228600" algn="l" defTabSz="914400" rtl="0" eaLnBrk="1" fontAlgn="base" latinLnBrk="0" hangingPunct="1">
              <a:lnSpc>
                <a:spcPct val="100000"/>
              </a:lnSpc>
              <a:spcBef>
                <a:spcPct val="0"/>
              </a:spcBef>
              <a:spcAft>
                <a:spcPct val="0"/>
              </a:spcAft>
              <a:buClrTx/>
              <a:buSzTx/>
              <a:buFontTx/>
              <a:buAutoNum type="arabicPeriod" startAt="8"/>
              <a:tabLst>
                <a:tab pos="504825" algn="l"/>
              </a:tabLst>
            </a:pPr>
            <a:endParaRPr kumimoji="0" lang="en-GB" sz="1600" b="0" i="0" u="none" strike="noStrike" cap="none" normalizeH="0" baseline="0" dirty="0" smtClean="0">
              <a:ln>
                <a:noFill/>
              </a:ln>
              <a:solidFill>
                <a:schemeClr val="tx1"/>
              </a:solidFill>
              <a:effectLst/>
              <a:cs typeface="Arial" pitchFamily="34" charset="0"/>
            </a:endParaRPr>
          </a:p>
        </p:txBody>
      </p:sp>
      <p:sp>
        <p:nvSpPr>
          <p:cNvPr id="7" name="Left Arrow 6"/>
          <p:cNvSpPr/>
          <p:nvPr/>
        </p:nvSpPr>
        <p:spPr>
          <a:xfrm>
            <a:off x="3860434" y="4869160"/>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28" name="Rectangle 4"/>
          <p:cNvSpPr>
            <a:spLocks noChangeArrowheads="1"/>
          </p:cNvSpPr>
          <p:nvPr/>
        </p:nvSpPr>
        <p:spPr bwMode="auto">
          <a:xfrm>
            <a:off x="107504" y="5805264"/>
            <a:ext cx="8455969" cy="646331"/>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b="0" i="0" u="none" strike="noStrike" cap="none" normalizeH="0" baseline="0" dirty="0" smtClean="0">
                <a:ln>
                  <a:noFill/>
                </a:ln>
                <a:solidFill>
                  <a:schemeClr val="tx1"/>
                </a:solidFill>
                <a:effectLst/>
                <a:ea typeface="Calibri" pitchFamily="34" charset="0"/>
                <a:cs typeface="Times New Roman" pitchFamily="18" charset="0"/>
              </a:rPr>
              <a:t>9. What should be done to the system before opening the air</a:t>
            </a:r>
            <a:r>
              <a:rPr kumimoji="0" lang="en-GB" b="0" i="0" u="none" strike="noStrike" cap="none" normalizeH="0" baseline="0" dirty="0" smtClean="0">
                <a:ln>
                  <a:noFill/>
                </a:ln>
                <a:solidFill>
                  <a:schemeClr val="tx1"/>
                </a:solidFill>
                <a:effectLst/>
                <a:ea typeface="Calibri" pitchFamily="34" charset="0"/>
                <a:cs typeface="Times New Roman" pitchFamily="18" charset="0"/>
              </a:rPr>
              <a:t>-release valve at the top of </a:t>
            </a:r>
          </a:p>
          <a:p>
            <a:pPr marL="0" marR="0" lvl="0" indent="0" algn="l" defTabSz="914400" rtl="0" eaLnBrk="1" fontAlgn="base" latinLnBrk="0" hangingPunct="1">
              <a:lnSpc>
                <a:spcPct val="100000"/>
              </a:lnSpc>
              <a:spcBef>
                <a:spcPct val="0"/>
              </a:spcBef>
              <a:spcAft>
                <a:spcPct val="0"/>
              </a:spcAft>
              <a:buClrTx/>
              <a:buSzTx/>
              <a:buFontTx/>
              <a:buNone/>
              <a:tabLst/>
            </a:pPr>
            <a:r>
              <a:rPr lang="en-GB" dirty="0" smtClean="0">
                <a:ea typeface="Calibri" pitchFamily="34" charset="0"/>
                <a:cs typeface="Times New Roman" pitchFamily="18" charset="0"/>
              </a:rPr>
              <a:t>     </a:t>
            </a:r>
            <a:r>
              <a:rPr kumimoji="0" lang="en-GB" b="0" i="0" u="none" strike="noStrike" cap="none" normalizeH="0" baseline="0" dirty="0" smtClean="0">
                <a:ln>
                  <a:noFill/>
                </a:ln>
                <a:solidFill>
                  <a:schemeClr val="tx1"/>
                </a:solidFill>
                <a:effectLst/>
                <a:ea typeface="Calibri" pitchFamily="34" charset="0"/>
                <a:cs typeface="Times New Roman" pitchFamily="18" charset="0"/>
              </a:rPr>
              <a:t>a radiator panel?</a:t>
            </a:r>
            <a:endParaRPr kumimoji="0" lang="en-GB" b="0" i="0" u="none" strike="noStrike" cap="none" normalizeH="0" baseline="0" dirty="0" smtClean="0">
              <a:ln>
                <a:noFill/>
              </a:ln>
              <a:solidFill>
                <a:schemeClr val="tx1"/>
              </a:solidFill>
              <a:effectLst/>
              <a:cs typeface="Arial" pitchFamily="34" charset="0"/>
            </a:endParaRPr>
          </a:p>
        </p:txBody>
      </p:sp>
      <p:sp>
        <p:nvSpPr>
          <p:cNvPr id="9" name="TextBox 8"/>
          <p:cNvSpPr txBox="1"/>
          <p:nvPr/>
        </p:nvSpPr>
        <p:spPr>
          <a:xfrm>
            <a:off x="467544" y="6453336"/>
            <a:ext cx="6768752" cy="338554"/>
          </a:xfrm>
          <a:prstGeom prst="rect">
            <a:avLst/>
          </a:prstGeom>
          <a:noFill/>
        </p:spPr>
        <p:txBody>
          <a:bodyPr wrap="square" rtlCol="0">
            <a:spAutoFit/>
          </a:bodyPr>
          <a:lstStyle/>
          <a:p>
            <a:r>
              <a:rPr lang="en-US" sz="1600" dirty="0" smtClean="0">
                <a:solidFill>
                  <a:srgbClr val="0070C0"/>
                </a:solidFill>
              </a:rPr>
              <a:t>Ensure the system is not in operation for risk of hot water and steam scold</a:t>
            </a:r>
            <a:endParaRPr lang="en-GB" sz="1600" dirty="0">
              <a:solidFill>
                <a:srgbClr val="0070C0"/>
              </a:solidFill>
            </a:endParaRPr>
          </a:p>
        </p:txBody>
      </p:sp>
      <p:sp>
        <p:nvSpPr>
          <p:cNvPr id="2" name="Rectangle 1"/>
          <p:cNvSpPr/>
          <p:nvPr/>
        </p:nvSpPr>
        <p:spPr>
          <a:xfrm>
            <a:off x="369704" y="150051"/>
            <a:ext cx="7730688" cy="1908215"/>
          </a:xfrm>
          <a:prstGeom prst="rect">
            <a:avLst/>
          </a:prstGeom>
        </p:spPr>
        <p:txBody>
          <a:bodyPr wrap="square">
            <a:spAutoFit/>
          </a:bodyPr>
          <a:lstStyle/>
          <a:p>
            <a:pPr marL="342900" lvl="0" indent="-342900" fontAlgn="base">
              <a:spcBef>
                <a:spcPct val="0"/>
              </a:spcBef>
              <a:spcAft>
                <a:spcPct val="0"/>
              </a:spcAft>
              <a:tabLst>
                <a:tab pos="504825" algn="l"/>
              </a:tabLst>
            </a:pPr>
            <a:r>
              <a:rPr lang="en-US" dirty="0">
                <a:ea typeface="Calibri" pitchFamily="34" charset="0"/>
                <a:cs typeface="Times New Roman" pitchFamily="18" charset="0"/>
              </a:rPr>
              <a:t>6. According to SEDBUK, what is the minimum percentage efficiency required on new boiler system installations?</a:t>
            </a:r>
          </a:p>
          <a:p>
            <a:pPr marL="342900" lvl="0" indent="-342900" fontAlgn="base">
              <a:spcBef>
                <a:spcPct val="0"/>
              </a:spcBef>
              <a:spcAft>
                <a:spcPct val="0"/>
              </a:spcAft>
              <a:buFontTx/>
              <a:buAutoNum type="arabicPlain" startAt="5"/>
              <a:tabLst>
                <a:tab pos="504825" algn="l"/>
              </a:tabLst>
            </a:pPr>
            <a:endParaRPr lang="en-GB" dirty="0">
              <a:cs typeface="Arial" pitchFamily="34" charset="0"/>
            </a:endParaRPr>
          </a:p>
          <a:p>
            <a:pPr lvl="0" eaLnBrk="0" fontAlgn="base" hangingPunct="0">
              <a:spcBef>
                <a:spcPct val="0"/>
              </a:spcBef>
              <a:spcAft>
                <a:spcPct val="0"/>
              </a:spcAft>
              <a:tabLst>
                <a:tab pos="504825" algn="l"/>
              </a:tabLst>
            </a:pPr>
            <a:r>
              <a:rPr lang="en-GB" sz="1600" b="1" dirty="0">
                <a:ea typeface="Calibri" pitchFamily="34" charset="0"/>
                <a:cs typeface="Times New Roman" pitchFamily="18" charset="0"/>
              </a:rPr>
              <a:t>a	</a:t>
            </a:r>
            <a:r>
              <a:rPr lang="en-GB" sz="1600" dirty="0">
                <a:ea typeface="Calibri" pitchFamily="34" charset="0"/>
                <a:cs typeface="Times New Roman" pitchFamily="18" charset="0"/>
              </a:rPr>
              <a:t>66%</a:t>
            </a:r>
            <a:endParaRPr lang="en-GB" sz="1600" dirty="0">
              <a:cs typeface="Arial" pitchFamily="34" charset="0"/>
            </a:endParaRPr>
          </a:p>
          <a:p>
            <a:pPr lvl="0" eaLnBrk="0" fontAlgn="base" hangingPunct="0">
              <a:spcBef>
                <a:spcPct val="0"/>
              </a:spcBef>
              <a:spcAft>
                <a:spcPct val="0"/>
              </a:spcAft>
              <a:tabLst>
                <a:tab pos="504825" algn="l"/>
              </a:tabLst>
            </a:pPr>
            <a:r>
              <a:rPr lang="en-GB" sz="1600" b="1" dirty="0">
                <a:ea typeface="Calibri" pitchFamily="34" charset="0"/>
                <a:cs typeface="Times New Roman" pitchFamily="18" charset="0"/>
              </a:rPr>
              <a:t>b	</a:t>
            </a:r>
            <a:r>
              <a:rPr lang="en-GB" sz="1600" dirty="0">
                <a:ea typeface="Calibri" pitchFamily="34" charset="0"/>
                <a:cs typeface="Times New Roman" pitchFamily="18" charset="0"/>
              </a:rPr>
              <a:t>70%</a:t>
            </a:r>
            <a:endParaRPr lang="en-GB" sz="1600" dirty="0">
              <a:cs typeface="Arial" pitchFamily="34" charset="0"/>
            </a:endParaRPr>
          </a:p>
          <a:p>
            <a:pPr lvl="0" eaLnBrk="0" fontAlgn="base" hangingPunct="0">
              <a:spcBef>
                <a:spcPct val="0"/>
              </a:spcBef>
              <a:spcAft>
                <a:spcPct val="0"/>
              </a:spcAft>
              <a:tabLst>
                <a:tab pos="504825" algn="l"/>
              </a:tabLst>
            </a:pPr>
            <a:r>
              <a:rPr lang="en-GB" sz="1600" b="1" dirty="0">
                <a:ea typeface="Calibri" pitchFamily="34" charset="0"/>
                <a:cs typeface="Times New Roman" pitchFamily="18" charset="0"/>
              </a:rPr>
              <a:t>c	</a:t>
            </a:r>
            <a:r>
              <a:rPr lang="en-GB" sz="1600" dirty="0">
                <a:ea typeface="Calibri" pitchFamily="34" charset="0"/>
                <a:cs typeface="Times New Roman" pitchFamily="18" charset="0"/>
              </a:rPr>
              <a:t>76%</a:t>
            </a:r>
            <a:endParaRPr lang="en-GB" sz="1600" dirty="0">
              <a:cs typeface="Arial" pitchFamily="34" charset="0"/>
            </a:endParaRPr>
          </a:p>
          <a:p>
            <a:pPr lvl="0" eaLnBrk="0" fontAlgn="base" hangingPunct="0">
              <a:spcBef>
                <a:spcPct val="0"/>
              </a:spcBef>
              <a:spcAft>
                <a:spcPct val="0"/>
              </a:spcAft>
              <a:tabLst>
                <a:tab pos="504825" algn="l"/>
              </a:tabLst>
            </a:pPr>
            <a:r>
              <a:rPr lang="en-GB" sz="1600" b="1" dirty="0">
                <a:ea typeface="Calibri" pitchFamily="34" charset="0"/>
                <a:cs typeface="Times New Roman" pitchFamily="18" charset="0"/>
              </a:rPr>
              <a:t>d	</a:t>
            </a:r>
            <a:r>
              <a:rPr lang="en-GB" sz="1600" dirty="0">
                <a:ea typeface="Calibri" pitchFamily="34" charset="0"/>
                <a:cs typeface="Times New Roman" pitchFamily="18" charset="0"/>
              </a:rPr>
              <a:t>86%</a:t>
            </a:r>
            <a:endParaRPr lang="en-GB" sz="1600" dirty="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9">
                                            <p:txEl>
                                              <p:pRg st="0" end="0"/>
                                            </p:txEl>
                                          </p:spTgt>
                                        </p:tgtEl>
                                        <p:attrNameLst>
                                          <p:attrName>style.visibility</p:attrName>
                                        </p:attrNameLst>
                                      </p:cBhvr>
                                      <p:to>
                                        <p:strVal val="visible"/>
                                      </p:to>
                                    </p:set>
                                    <p:anim calcmode="lin" valueType="num">
                                      <p:cBhvr additive="base">
                                        <p:cTn id="25"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7110</TotalTime>
  <Words>8047</Words>
  <Application>Microsoft Office PowerPoint</Application>
  <PresentationFormat>On-screen Show (4:3)</PresentationFormat>
  <Paragraphs>1089</Paragraphs>
  <Slides>118</Slides>
  <Notes>4</Notes>
  <HiddenSlides>19</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118</vt:i4>
      </vt:variant>
    </vt:vector>
  </HeadingPairs>
  <TitlesOfParts>
    <vt:vector size="125" baseType="lpstr">
      <vt:lpstr>Arial</vt:lpstr>
      <vt:lpstr>Calibri</vt:lpstr>
      <vt:lpstr>GreekC</vt:lpstr>
      <vt:lpstr>Lucida Sans Unicode</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Introduction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Fully pumped systems Y - plan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Allan</dc:creator>
  <cp:lastModifiedBy>Alan Nantel</cp:lastModifiedBy>
  <cp:revision>453</cp:revision>
  <cp:lastPrinted>2018-11-15T09:51:44Z</cp:lastPrinted>
  <dcterms:created xsi:type="dcterms:W3CDTF">2014-07-22T18:30:02Z</dcterms:created>
  <dcterms:modified xsi:type="dcterms:W3CDTF">2018-11-21T10:52:36Z</dcterms:modified>
</cp:coreProperties>
</file>