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84" r:id="rId3"/>
    <p:sldId id="282" r:id="rId4"/>
    <p:sldId id="281" r:id="rId5"/>
    <p:sldId id="257" r:id="rId6"/>
    <p:sldId id="258" r:id="rId7"/>
    <p:sldId id="259" r:id="rId8"/>
    <p:sldId id="260" r:id="rId9"/>
    <p:sldId id="262" r:id="rId10"/>
    <p:sldId id="268" r:id="rId11"/>
    <p:sldId id="283" r:id="rId12"/>
    <p:sldId id="265" r:id="rId13"/>
    <p:sldId id="272" r:id="rId14"/>
    <p:sldId id="269" r:id="rId15"/>
    <p:sldId id="270" r:id="rId16"/>
    <p:sldId id="271" r:id="rId17"/>
    <p:sldId id="275" r:id="rId18"/>
    <p:sldId id="273" r:id="rId19"/>
    <p:sldId id="274" r:id="rId20"/>
    <p:sldId id="28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p:scale>
          <a:sx n="83" d="100"/>
          <a:sy n="83" d="100"/>
        </p:scale>
        <p:origin x="45" y="5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11/14/2018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11/14/2018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11/14/2018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Care Dialogue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260793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BACP</a:t>
            </a:r>
            <a:endParaRPr lang="en-GB" dirty="0"/>
          </a:p>
        </p:txBody>
      </p:sp>
      <p:sp>
        <p:nvSpPr>
          <p:cNvPr id="3" name="Content Placeholder 2"/>
          <p:cNvSpPr>
            <a:spLocks noGrp="1"/>
          </p:cNvSpPr>
          <p:nvPr>
            <p:ph idx="1"/>
          </p:nvPr>
        </p:nvSpPr>
        <p:spPr/>
        <p:txBody>
          <a:bodyPr>
            <a:normAutofit/>
          </a:bodyPr>
          <a:lstStyle/>
          <a:p>
            <a:r>
              <a:rPr lang="en-GB" sz="2800" dirty="0" smtClean="0"/>
              <a:t>To put the client first, but in what way?</a:t>
            </a:r>
            <a:endParaRPr lang="en-GB" sz="2800" dirty="0"/>
          </a:p>
        </p:txBody>
      </p:sp>
    </p:spTree>
    <p:extLst>
      <p:ext uri="{BB962C8B-B14F-4D97-AF65-F5344CB8AC3E}">
        <p14:creationId xmlns:p14="http://schemas.microsoft.com/office/powerpoint/2010/main" val="39572319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Traditional Ethics</a:t>
            </a:r>
            <a:endParaRPr lang="en-GB" dirty="0"/>
          </a:p>
        </p:txBody>
      </p:sp>
      <p:sp>
        <p:nvSpPr>
          <p:cNvPr id="3" name="Content Placeholder 2"/>
          <p:cNvSpPr>
            <a:spLocks noGrp="1"/>
          </p:cNvSpPr>
          <p:nvPr>
            <p:ph sz="half" idx="1"/>
          </p:nvPr>
        </p:nvSpPr>
        <p:spPr/>
        <p:txBody>
          <a:bodyPr>
            <a:normAutofit/>
          </a:bodyPr>
          <a:lstStyle/>
          <a:p>
            <a:r>
              <a:rPr lang="en-GB" sz="3600" dirty="0" smtClean="0"/>
              <a:t>Rational</a:t>
            </a:r>
          </a:p>
          <a:p>
            <a:r>
              <a:rPr lang="en-GB" sz="3600" dirty="0" smtClean="0"/>
              <a:t>Universal</a:t>
            </a:r>
          </a:p>
          <a:p>
            <a:r>
              <a:rPr lang="en-GB" sz="3600" dirty="0" smtClean="0"/>
              <a:t>Impartial</a:t>
            </a:r>
            <a:endParaRPr lang="en-GB" sz="3600" dirty="0"/>
          </a:p>
        </p:txBody>
      </p:sp>
      <p:sp>
        <p:nvSpPr>
          <p:cNvPr id="4" name="Content Placeholder 3"/>
          <p:cNvSpPr>
            <a:spLocks noGrp="1"/>
          </p:cNvSpPr>
          <p:nvPr>
            <p:ph sz="half" idx="2"/>
          </p:nvPr>
        </p:nvSpPr>
        <p:spPr/>
        <p:txBody>
          <a:bodyPr>
            <a:normAutofit/>
          </a:bodyPr>
          <a:lstStyle/>
          <a:p>
            <a:r>
              <a:rPr lang="en-GB" sz="3200" dirty="0" smtClean="0"/>
              <a:t>Principles</a:t>
            </a:r>
          </a:p>
          <a:p>
            <a:endParaRPr lang="en-GB" sz="3200" dirty="0"/>
          </a:p>
          <a:p>
            <a:r>
              <a:rPr lang="en-GB" sz="3200" dirty="0" smtClean="0"/>
              <a:t>Laws</a:t>
            </a:r>
            <a:endParaRPr lang="en-GB" sz="3200" dirty="0"/>
          </a:p>
        </p:txBody>
      </p:sp>
    </p:spTree>
    <p:extLst>
      <p:ext uri="{BB962C8B-B14F-4D97-AF65-F5344CB8AC3E}">
        <p14:creationId xmlns:p14="http://schemas.microsoft.com/office/powerpoint/2010/main" val="2218940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Ann </a:t>
            </a:r>
            <a:r>
              <a:rPr lang="en-GB" dirty="0" smtClean="0"/>
              <a:t>has asked the nurses to stop telling Sally that John has died</a:t>
            </a:r>
            <a:endParaRPr lang="en-GB" dirty="0"/>
          </a:p>
        </p:txBody>
      </p:sp>
      <p:sp>
        <p:nvSpPr>
          <p:cNvPr id="3" name="Content Placeholder 2"/>
          <p:cNvSpPr>
            <a:spLocks noGrp="1"/>
          </p:cNvSpPr>
          <p:nvPr>
            <p:ph idx="1"/>
          </p:nvPr>
        </p:nvSpPr>
        <p:spPr/>
        <p:txBody>
          <a:bodyPr/>
          <a:lstStyle/>
          <a:p>
            <a:r>
              <a:rPr lang="en-GB" sz="3200" dirty="0"/>
              <a:t>1</a:t>
            </a:r>
            <a:r>
              <a:rPr lang="en-GB" sz="3200" dirty="0" smtClean="0"/>
              <a:t>.</a:t>
            </a:r>
            <a:r>
              <a:rPr lang="en-GB" dirty="0" smtClean="0"/>
              <a:t> </a:t>
            </a:r>
            <a:r>
              <a:rPr lang="en-GB" sz="3200" dirty="0" smtClean="0"/>
              <a:t>if you were the daughter, what would be your feelings be to this request?</a:t>
            </a:r>
          </a:p>
          <a:p>
            <a:r>
              <a:rPr lang="en-GB" sz="3200" dirty="0" smtClean="0"/>
              <a:t>2. if you were the nurses, what would your feelings be?</a:t>
            </a:r>
          </a:p>
          <a:p>
            <a:r>
              <a:rPr lang="en-GB" sz="3200" dirty="0" smtClean="0"/>
              <a:t>3. what should be taken into consideration with Sally?</a:t>
            </a:r>
            <a:endParaRPr lang="en-GB" sz="3200" dirty="0"/>
          </a:p>
        </p:txBody>
      </p:sp>
    </p:spTree>
    <p:extLst>
      <p:ext uri="{BB962C8B-B14F-4D97-AF65-F5344CB8AC3E}">
        <p14:creationId xmlns:p14="http://schemas.microsoft.com/office/powerpoint/2010/main" val="3083901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600" dirty="0"/>
              <a:t>Subjects of ethical deliberations are not just dilemma situations, but meaningful experiences and situations in general, which concern the </a:t>
            </a:r>
            <a:r>
              <a:rPr lang="en-GB" sz="3600" dirty="0">
                <a:solidFill>
                  <a:srgbClr val="FF0000"/>
                </a:solidFill>
              </a:rPr>
              <a:t>fundamental questions of human life</a:t>
            </a:r>
            <a:r>
              <a:rPr lang="en-GB" sz="3600" dirty="0"/>
              <a:t>.</a:t>
            </a:r>
          </a:p>
          <a:p>
            <a:endParaRPr lang="en-GB" dirty="0"/>
          </a:p>
        </p:txBody>
      </p:sp>
    </p:spTree>
    <p:extLst>
      <p:ext uri="{BB962C8B-B14F-4D97-AF65-F5344CB8AC3E}">
        <p14:creationId xmlns:p14="http://schemas.microsoft.com/office/powerpoint/2010/main" val="29483627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first “basic action” of ethical deliberation</a:t>
            </a:r>
            <a:endParaRPr lang="en-GB" dirty="0"/>
          </a:p>
        </p:txBody>
      </p:sp>
      <p:sp>
        <p:nvSpPr>
          <p:cNvPr id="3" name="Content Placeholder 2"/>
          <p:cNvSpPr>
            <a:spLocks noGrp="1"/>
          </p:cNvSpPr>
          <p:nvPr>
            <p:ph idx="1"/>
          </p:nvPr>
        </p:nvSpPr>
        <p:spPr/>
        <p:txBody>
          <a:bodyPr>
            <a:normAutofit/>
          </a:bodyPr>
          <a:lstStyle/>
          <a:p>
            <a:r>
              <a:rPr lang="en-GB" sz="3200" dirty="0" smtClean="0"/>
              <a:t>is </a:t>
            </a:r>
            <a:r>
              <a:rPr lang="en-GB" sz="3200" dirty="0"/>
              <a:t>not a principle-based reflection on a “case” represented primarily in medical facts, but it rather involves thinking about everyday </a:t>
            </a:r>
            <a:r>
              <a:rPr lang="en-GB" sz="3200" dirty="0">
                <a:solidFill>
                  <a:srgbClr val="FF0000"/>
                </a:solidFill>
              </a:rPr>
              <a:t>existential issues </a:t>
            </a:r>
            <a:r>
              <a:rPr lang="en-GB" sz="3200" dirty="0"/>
              <a:t>on the basis of paradigmatic </a:t>
            </a:r>
            <a:r>
              <a:rPr lang="en-GB" sz="3200" dirty="0" smtClean="0"/>
              <a:t>stories (</a:t>
            </a:r>
            <a:r>
              <a:rPr lang="en-GB" sz="3200" dirty="0" err="1" smtClean="0"/>
              <a:t>ie</a:t>
            </a:r>
            <a:r>
              <a:rPr lang="en-GB" sz="3200" dirty="0" smtClean="0"/>
              <a:t> stories about people’s lives)</a:t>
            </a:r>
            <a:endParaRPr lang="en-GB" sz="3200" dirty="0"/>
          </a:p>
          <a:p>
            <a:endParaRPr lang="en-GB" sz="3200" dirty="0"/>
          </a:p>
        </p:txBody>
      </p:sp>
    </p:spTree>
    <p:extLst>
      <p:ext uri="{BB962C8B-B14F-4D97-AF65-F5344CB8AC3E}">
        <p14:creationId xmlns:p14="http://schemas.microsoft.com/office/powerpoint/2010/main" val="28538775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second “basic action” of ethical deliberation</a:t>
            </a:r>
            <a:endParaRPr lang="en-GB" dirty="0"/>
          </a:p>
        </p:txBody>
      </p:sp>
      <p:sp>
        <p:nvSpPr>
          <p:cNvPr id="3" name="Content Placeholder 2"/>
          <p:cNvSpPr>
            <a:spLocks noGrp="1"/>
          </p:cNvSpPr>
          <p:nvPr>
            <p:ph idx="1"/>
          </p:nvPr>
        </p:nvSpPr>
        <p:spPr/>
        <p:txBody>
          <a:bodyPr>
            <a:normAutofit/>
          </a:bodyPr>
          <a:lstStyle/>
          <a:p>
            <a:r>
              <a:rPr lang="en-GB" sz="3200" dirty="0" smtClean="0"/>
              <a:t>is </a:t>
            </a:r>
            <a:r>
              <a:rPr lang="en-GB" sz="3200" dirty="0"/>
              <a:t>connecting with other people by making an effort to understand and to feel with others, which implies creating a setting that allows participation in other people’s destiny and views beyond social roles.</a:t>
            </a:r>
          </a:p>
          <a:p>
            <a:endParaRPr lang="en-GB" dirty="0"/>
          </a:p>
        </p:txBody>
      </p:sp>
    </p:spTree>
    <p:extLst>
      <p:ext uri="{BB962C8B-B14F-4D97-AF65-F5344CB8AC3E}">
        <p14:creationId xmlns:p14="http://schemas.microsoft.com/office/powerpoint/2010/main" val="4787487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200" dirty="0"/>
              <a:t>The essential question is less how to balance obligations or </a:t>
            </a:r>
            <a:r>
              <a:rPr lang="en-GB" sz="3200" dirty="0" smtClean="0"/>
              <a:t>norms (</a:t>
            </a:r>
            <a:r>
              <a:rPr lang="en-GB" sz="3200" dirty="0" err="1" smtClean="0"/>
              <a:t>ie</a:t>
            </a:r>
            <a:r>
              <a:rPr lang="en-GB" sz="3200" dirty="0" smtClean="0"/>
              <a:t> Kant’s ‘duty’), </a:t>
            </a:r>
            <a:r>
              <a:rPr lang="en-GB" sz="3200" dirty="0"/>
              <a:t>but how to trace paths to a good life in the midst of suffering with and for others</a:t>
            </a:r>
            <a:r>
              <a:rPr lang="en-GB" sz="3200" dirty="0" smtClean="0"/>
              <a:t>.</a:t>
            </a:r>
          </a:p>
          <a:p>
            <a:r>
              <a:rPr lang="en-GB" sz="3200" dirty="0" smtClean="0"/>
              <a:t>Created through a web of meaningful relationships</a:t>
            </a:r>
            <a:endParaRPr lang="en-GB" sz="3200" dirty="0"/>
          </a:p>
          <a:p>
            <a:endParaRPr lang="en-GB" sz="3200" dirty="0"/>
          </a:p>
        </p:txBody>
      </p:sp>
    </p:spTree>
    <p:extLst>
      <p:ext uri="{BB962C8B-B14F-4D97-AF65-F5344CB8AC3E}">
        <p14:creationId xmlns:p14="http://schemas.microsoft.com/office/powerpoint/2010/main" val="332092400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 from the Bottom Up</a:t>
            </a:r>
            <a:endParaRPr lang="en-GB" dirty="0"/>
          </a:p>
        </p:txBody>
      </p:sp>
      <p:sp>
        <p:nvSpPr>
          <p:cNvPr id="3" name="Content Placeholder 2"/>
          <p:cNvSpPr>
            <a:spLocks noGrp="1"/>
          </p:cNvSpPr>
          <p:nvPr>
            <p:ph idx="1"/>
          </p:nvPr>
        </p:nvSpPr>
        <p:spPr/>
        <p:txBody>
          <a:bodyPr>
            <a:normAutofit lnSpcReduction="10000"/>
          </a:bodyPr>
          <a:lstStyle/>
          <a:p>
            <a:r>
              <a:rPr lang="en-GB" sz="2400" dirty="0"/>
              <a:t>Ethics should be organized on the basis of everyday ethical reflection, situated in everyday practice in organizations, communities and so on—and not just when a moral dilemma occurs</a:t>
            </a:r>
            <a:r>
              <a:rPr lang="en-GB" sz="2400" dirty="0" smtClean="0"/>
              <a:t>.</a:t>
            </a:r>
          </a:p>
          <a:p>
            <a:endParaRPr lang="en-GB" sz="2400" dirty="0"/>
          </a:p>
          <a:p>
            <a:r>
              <a:rPr lang="en-GB" sz="2400" dirty="0" smtClean="0"/>
              <a:t>Splitting the atom</a:t>
            </a:r>
          </a:p>
          <a:p>
            <a:r>
              <a:rPr lang="en-GB" sz="2400" dirty="0" smtClean="0"/>
              <a:t>Development of plastic</a:t>
            </a:r>
          </a:p>
          <a:p>
            <a:r>
              <a:rPr lang="en-GB" sz="2400" dirty="0" smtClean="0"/>
              <a:t>Destruction of th</a:t>
            </a:r>
            <a:r>
              <a:rPr lang="en-GB" sz="2400" dirty="0" smtClean="0"/>
              <a:t>e rain forest for cheap food.</a:t>
            </a:r>
            <a:endParaRPr lang="en-GB" sz="2400" dirty="0" smtClean="0"/>
          </a:p>
          <a:p>
            <a:endParaRPr lang="en-GB" dirty="0"/>
          </a:p>
        </p:txBody>
      </p:sp>
    </p:spTree>
    <p:extLst>
      <p:ext uri="{BB962C8B-B14F-4D97-AF65-F5344CB8AC3E}">
        <p14:creationId xmlns:p14="http://schemas.microsoft.com/office/powerpoint/2010/main" val="33225148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Care Dialogues</a:t>
            </a:r>
            <a:endParaRPr lang="en-GB" dirty="0"/>
          </a:p>
        </p:txBody>
      </p:sp>
      <p:sp>
        <p:nvSpPr>
          <p:cNvPr id="3" name="Content Placeholder 2"/>
          <p:cNvSpPr>
            <a:spLocks noGrp="1"/>
          </p:cNvSpPr>
          <p:nvPr>
            <p:ph idx="1"/>
          </p:nvPr>
        </p:nvSpPr>
        <p:spPr/>
        <p:txBody>
          <a:bodyPr>
            <a:noAutofit/>
          </a:bodyPr>
          <a:lstStyle/>
          <a:p>
            <a:r>
              <a:rPr lang="en-GB" sz="3200" dirty="0" smtClean="0">
                <a:solidFill>
                  <a:srgbClr val="FF0000"/>
                </a:solidFill>
              </a:rPr>
              <a:t>Care </a:t>
            </a:r>
            <a:r>
              <a:rPr lang="en-GB" sz="3200" dirty="0">
                <a:solidFill>
                  <a:srgbClr val="FF0000"/>
                </a:solidFill>
              </a:rPr>
              <a:t>Dialogs </a:t>
            </a:r>
            <a:r>
              <a:rPr lang="en-GB" sz="3200" dirty="0" smtClean="0"/>
              <a:t>have a </a:t>
            </a:r>
            <a:r>
              <a:rPr lang="en-GB" sz="3200" dirty="0"/>
              <a:t>socially connecting potential, as they enhance the feelings of mutual concern and reassurance.</a:t>
            </a:r>
          </a:p>
          <a:p>
            <a:r>
              <a:rPr lang="en-GB" sz="3200" dirty="0"/>
              <a:t>They allow comprehension in a circular process, as the participants make an effort to understand and receive understanding in return</a:t>
            </a:r>
            <a:r>
              <a:rPr lang="en-GB" sz="3200" dirty="0" smtClean="0"/>
              <a:t>.</a:t>
            </a:r>
            <a:endParaRPr lang="en-GB" sz="3200" dirty="0"/>
          </a:p>
        </p:txBody>
      </p:sp>
    </p:spTree>
    <p:extLst>
      <p:ext uri="{BB962C8B-B14F-4D97-AF65-F5344CB8AC3E}">
        <p14:creationId xmlns:p14="http://schemas.microsoft.com/office/powerpoint/2010/main" val="24175887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Care Dialogue</a:t>
            </a:r>
            <a:endParaRPr lang="en-GB" dirty="0"/>
          </a:p>
        </p:txBody>
      </p:sp>
      <p:sp>
        <p:nvSpPr>
          <p:cNvPr id="3" name="Content Placeholder 2"/>
          <p:cNvSpPr>
            <a:spLocks noGrp="1"/>
          </p:cNvSpPr>
          <p:nvPr>
            <p:ph idx="1"/>
          </p:nvPr>
        </p:nvSpPr>
        <p:spPr/>
        <p:txBody>
          <a:bodyPr/>
          <a:lstStyle/>
          <a:p>
            <a:r>
              <a:rPr lang="en-GB" dirty="0" smtClean="0">
                <a:solidFill>
                  <a:srgbClr val="FF0000"/>
                </a:solidFill>
              </a:rPr>
              <a:t>Care </a:t>
            </a:r>
            <a:r>
              <a:rPr lang="en-GB" dirty="0">
                <a:solidFill>
                  <a:srgbClr val="FF0000"/>
                </a:solidFill>
              </a:rPr>
              <a:t>Dialogs are a success especially because their framework is not the one of a self-help </a:t>
            </a:r>
            <a:r>
              <a:rPr lang="en-GB" dirty="0" smtClean="0">
                <a:solidFill>
                  <a:srgbClr val="FF0000"/>
                </a:solidFill>
              </a:rPr>
              <a:t>group</a:t>
            </a:r>
            <a:r>
              <a:rPr lang="en-GB" dirty="0" smtClean="0"/>
              <a:t> – decisions are made from different perspectives</a:t>
            </a:r>
          </a:p>
          <a:p>
            <a:r>
              <a:rPr lang="en-GB" dirty="0"/>
              <a:t>Care Dialogs can be facilitated by everybody, there is no need for professionals and therefore they can always be initiated from the bottom up</a:t>
            </a:r>
            <a:r>
              <a:rPr lang="en-GB" dirty="0" smtClean="0"/>
              <a:t>.</a:t>
            </a:r>
          </a:p>
          <a:p>
            <a:r>
              <a:rPr lang="en-GB" dirty="0" smtClean="0"/>
              <a:t>Self-reflection </a:t>
            </a:r>
            <a:r>
              <a:rPr lang="en-GB" dirty="0"/>
              <a:t>on existentially profound questions can be exercised by everyone, when dialogs are embedded in an already existing and to some extent sustainable network of relationships (between members of staff, relatives, hospice volunteers …)</a:t>
            </a:r>
          </a:p>
          <a:p>
            <a:endParaRPr lang="en-GB" dirty="0"/>
          </a:p>
          <a:p>
            <a:endParaRPr lang="en-GB" dirty="0"/>
          </a:p>
        </p:txBody>
      </p:sp>
    </p:spTree>
    <p:extLst>
      <p:ext uri="{BB962C8B-B14F-4D97-AF65-F5344CB8AC3E}">
        <p14:creationId xmlns:p14="http://schemas.microsoft.com/office/powerpoint/2010/main" val="23015524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200" dirty="0"/>
              <a:t>W</a:t>
            </a:r>
            <a:r>
              <a:rPr lang="en-GB" sz="3200" dirty="0" smtClean="0"/>
              <a:t>hen </a:t>
            </a:r>
            <a:r>
              <a:rPr lang="en-GB" sz="3200" dirty="0"/>
              <a:t>a protective environment is </a:t>
            </a:r>
            <a:r>
              <a:rPr lang="en-GB" sz="3200" dirty="0" smtClean="0"/>
              <a:t>created</a:t>
            </a:r>
            <a:endParaRPr lang="en-GB" sz="3200" dirty="0"/>
          </a:p>
          <a:p>
            <a:r>
              <a:rPr lang="en-GB" sz="3200" dirty="0" smtClean="0"/>
              <a:t>Finally</a:t>
            </a:r>
            <a:r>
              <a:rPr lang="en-GB" sz="3200" dirty="0"/>
              <a:t>, ideas and solutions to specific problems could be developed. </a:t>
            </a:r>
            <a:endParaRPr lang="en-GB" sz="3200" dirty="0" smtClean="0"/>
          </a:p>
          <a:p>
            <a:endParaRPr lang="en-GB" sz="3200" dirty="0"/>
          </a:p>
        </p:txBody>
      </p:sp>
    </p:spTree>
    <p:extLst>
      <p:ext uri="{BB962C8B-B14F-4D97-AF65-F5344CB8AC3E}">
        <p14:creationId xmlns:p14="http://schemas.microsoft.com/office/powerpoint/2010/main" val="1274315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Ethical deliberation beyond moral dilemmas</a:t>
            </a:r>
            <a:br>
              <a:rPr lang="en-GB" dirty="0"/>
            </a:br>
            <a:endParaRPr lang="en-GB" dirty="0"/>
          </a:p>
        </p:txBody>
      </p:sp>
      <p:sp>
        <p:nvSpPr>
          <p:cNvPr id="3" name="Content Placeholder 2"/>
          <p:cNvSpPr>
            <a:spLocks noGrp="1"/>
          </p:cNvSpPr>
          <p:nvPr>
            <p:ph idx="1"/>
          </p:nvPr>
        </p:nvSpPr>
        <p:spPr/>
        <p:txBody>
          <a:bodyPr>
            <a:normAutofit/>
          </a:bodyPr>
          <a:lstStyle/>
          <a:p>
            <a:r>
              <a:rPr lang="en-GB" sz="2800" dirty="0" smtClean="0"/>
              <a:t>Whereas </a:t>
            </a:r>
            <a:r>
              <a:rPr lang="en-GB" sz="2800" dirty="0"/>
              <a:t>classical (prospective and retrospective) moral case deliberation has a strong focus on moral issues when dilemma situations </a:t>
            </a:r>
            <a:r>
              <a:rPr lang="en-GB" sz="2800" dirty="0" smtClean="0"/>
              <a:t>occur- Kant, Utilitarian, Virtue Ethics</a:t>
            </a:r>
          </a:p>
          <a:p>
            <a:r>
              <a:rPr lang="en-GB" sz="2800" dirty="0" smtClean="0"/>
              <a:t>Care </a:t>
            </a:r>
            <a:r>
              <a:rPr lang="en-GB" sz="2800" dirty="0"/>
              <a:t>Dialogs start from meaningful experiences and situations in general which concern the fundamental questions of (a good) life (despite suffering). </a:t>
            </a:r>
          </a:p>
        </p:txBody>
      </p:sp>
    </p:spTree>
    <p:extLst>
      <p:ext uri="{BB962C8B-B14F-4D97-AF65-F5344CB8AC3E}">
        <p14:creationId xmlns:p14="http://schemas.microsoft.com/office/powerpoint/2010/main" val="25449390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Feelings</a:t>
            </a:r>
            <a:endParaRPr lang="en-GB" dirty="0"/>
          </a:p>
        </p:txBody>
      </p:sp>
      <p:sp>
        <p:nvSpPr>
          <p:cNvPr id="3" name="Content Placeholder 2"/>
          <p:cNvSpPr>
            <a:spLocks noGrp="1"/>
          </p:cNvSpPr>
          <p:nvPr>
            <p:ph idx="1"/>
          </p:nvPr>
        </p:nvSpPr>
        <p:spPr/>
        <p:txBody>
          <a:bodyPr>
            <a:noAutofit/>
          </a:bodyPr>
          <a:lstStyle/>
          <a:p>
            <a:r>
              <a:rPr lang="en-GB" sz="2400" dirty="0"/>
              <a:t>For this purpose, Care Dialogs lay a major emphasis on the expression and interpretation of feelings. </a:t>
            </a:r>
            <a:endParaRPr lang="en-GB" sz="2400" dirty="0" smtClean="0"/>
          </a:p>
          <a:p>
            <a:r>
              <a:rPr lang="en-GB" sz="2400" dirty="0" smtClean="0"/>
              <a:t>Within </a:t>
            </a:r>
            <a:r>
              <a:rPr lang="en-GB" sz="2400" dirty="0"/>
              <a:t>a classical medical—ethical framework, the above-mentioned story could appear to contain a conflict between the principle of autonomy and the principle of beneficence</a:t>
            </a:r>
            <a:r>
              <a:rPr lang="en-GB" sz="2400" dirty="0" smtClean="0"/>
              <a:t>,</a:t>
            </a:r>
          </a:p>
          <a:p>
            <a:r>
              <a:rPr lang="en-GB" sz="2400" dirty="0" smtClean="0"/>
              <a:t>  </a:t>
            </a:r>
            <a:r>
              <a:rPr lang="en-GB" sz="2400" dirty="0" smtClean="0"/>
              <a:t>Whe</a:t>
            </a:r>
            <a:r>
              <a:rPr lang="en-GB" sz="2400" dirty="0" smtClean="0"/>
              <a:t>n </a:t>
            </a:r>
            <a:r>
              <a:rPr lang="en-GB" sz="2400" dirty="0"/>
              <a:t>feelings are </a:t>
            </a:r>
            <a:r>
              <a:rPr lang="en-GB" sz="2400" dirty="0" smtClean="0"/>
              <a:t>interpreted, other </a:t>
            </a:r>
            <a:r>
              <a:rPr lang="en-GB" sz="2400" dirty="0"/>
              <a:t>and deeper ethical issues, which are vital to the “good life despite suffering” of individuals concerned, become visible. </a:t>
            </a:r>
          </a:p>
        </p:txBody>
      </p:sp>
    </p:spTree>
    <p:extLst>
      <p:ext uri="{BB962C8B-B14F-4D97-AF65-F5344CB8AC3E}">
        <p14:creationId xmlns:p14="http://schemas.microsoft.com/office/powerpoint/2010/main" val="54913492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Feelings</a:t>
            </a:r>
            <a:endParaRPr lang="en-GB" dirty="0"/>
          </a:p>
        </p:txBody>
      </p:sp>
      <p:sp>
        <p:nvSpPr>
          <p:cNvPr id="3" name="Content Placeholder 2"/>
          <p:cNvSpPr>
            <a:spLocks noGrp="1"/>
          </p:cNvSpPr>
          <p:nvPr>
            <p:ph idx="1"/>
          </p:nvPr>
        </p:nvSpPr>
        <p:spPr/>
        <p:txBody>
          <a:bodyPr>
            <a:normAutofit/>
          </a:bodyPr>
          <a:lstStyle/>
          <a:p>
            <a:r>
              <a:rPr lang="en-GB" sz="2800" dirty="0" smtClean="0"/>
              <a:t>We don’t know what those feelings will be</a:t>
            </a:r>
          </a:p>
          <a:p>
            <a:r>
              <a:rPr lang="en-GB" sz="2800" dirty="0" smtClean="0"/>
              <a:t>They </a:t>
            </a:r>
            <a:r>
              <a:rPr lang="en-GB" sz="2800" dirty="0"/>
              <a:t>are identified by the affected individuals themselves as crucial existential issues: In the example above, this would be the existential experiences of powerlessness, guilt and yearning for good </a:t>
            </a:r>
            <a:r>
              <a:rPr lang="en-GB" sz="2800" dirty="0" smtClean="0"/>
              <a:t>relationships</a:t>
            </a:r>
          </a:p>
          <a:p>
            <a:r>
              <a:rPr lang="en-GB" sz="2800" dirty="0" smtClean="0"/>
              <a:t>Turns into an ethical position </a:t>
            </a:r>
            <a:endParaRPr lang="en-GB" sz="2800" dirty="0"/>
          </a:p>
        </p:txBody>
      </p:sp>
    </p:spTree>
    <p:extLst>
      <p:ext uri="{BB962C8B-B14F-4D97-AF65-F5344CB8AC3E}">
        <p14:creationId xmlns:p14="http://schemas.microsoft.com/office/powerpoint/2010/main" val="419072647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Care dialogue</a:t>
            </a:r>
            <a:endParaRPr lang="en-GB" dirty="0"/>
          </a:p>
        </p:txBody>
      </p:sp>
      <p:sp>
        <p:nvSpPr>
          <p:cNvPr id="3" name="Content Placeholder 2"/>
          <p:cNvSpPr>
            <a:spLocks noGrp="1"/>
          </p:cNvSpPr>
          <p:nvPr>
            <p:ph idx="1"/>
          </p:nvPr>
        </p:nvSpPr>
        <p:spPr/>
        <p:txBody>
          <a:bodyPr/>
          <a:lstStyle/>
          <a:p>
            <a:r>
              <a:rPr lang="en-GB" sz="2400" dirty="0" smtClean="0"/>
              <a:t>Does not suggest a quick solution. </a:t>
            </a:r>
            <a:r>
              <a:rPr lang="en-GB" sz="2400" dirty="0"/>
              <a:t>Sometimes there is no definite solution at all. </a:t>
            </a:r>
            <a:endParaRPr lang="en-GB" sz="2400" dirty="0" smtClean="0"/>
          </a:p>
          <a:p>
            <a:r>
              <a:rPr lang="en-GB" sz="2400" dirty="0" smtClean="0"/>
              <a:t>The </a:t>
            </a:r>
            <a:r>
              <a:rPr lang="en-GB" sz="2400" dirty="0"/>
              <a:t>ethical act is then to first identify these existential concerns and topics through the narrative dialog—an undertaking that is anything but trivial in everyday life—then share these stories with others and in this way, maybe and with no ultimate guarantee, find an answer and develop an existential </a:t>
            </a:r>
            <a:r>
              <a:rPr lang="en-GB" sz="2400" dirty="0" smtClean="0"/>
              <a:t>position.</a:t>
            </a:r>
            <a:endParaRPr lang="en-GB" sz="2400" dirty="0"/>
          </a:p>
          <a:p>
            <a:endParaRPr lang="en-GB" dirty="0"/>
          </a:p>
        </p:txBody>
      </p:sp>
    </p:spTree>
    <p:extLst>
      <p:ext uri="{BB962C8B-B14F-4D97-AF65-F5344CB8AC3E}">
        <p14:creationId xmlns:p14="http://schemas.microsoft.com/office/powerpoint/2010/main" val="180842807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 narrative encounter: thinking and communicating with stories</a:t>
            </a:r>
            <a:br>
              <a:rPr lang="en-GB" dirty="0"/>
            </a:br>
            <a:endParaRPr lang="en-GB" dirty="0"/>
          </a:p>
        </p:txBody>
      </p:sp>
      <p:sp>
        <p:nvSpPr>
          <p:cNvPr id="3" name="Content Placeholder 2"/>
          <p:cNvSpPr>
            <a:spLocks noGrp="1"/>
          </p:cNvSpPr>
          <p:nvPr>
            <p:ph idx="1"/>
          </p:nvPr>
        </p:nvSpPr>
        <p:spPr/>
        <p:txBody>
          <a:bodyPr/>
          <a:lstStyle/>
          <a:p>
            <a:r>
              <a:rPr lang="en-GB" sz="2800" dirty="0" smtClean="0"/>
              <a:t>Care </a:t>
            </a:r>
            <a:r>
              <a:rPr lang="en-GB" sz="2800" dirty="0"/>
              <a:t>Dialogs follow a different approach: </a:t>
            </a:r>
            <a:endParaRPr lang="en-GB" sz="2800" dirty="0" smtClean="0"/>
          </a:p>
          <a:p>
            <a:r>
              <a:rPr lang="en-GB" sz="2800" dirty="0" smtClean="0"/>
              <a:t>The </a:t>
            </a:r>
            <a:r>
              <a:rPr lang="en-GB" sz="2800" dirty="0"/>
              <a:t>“basic operation” of the dialog is not to </a:t>
            </a:r>
            <a:r>
              <a:rPr lang="en-GB" sz="2800" dirty="0" err="1"/>
              <a:t>analyze</a:t>
            </a:r>
            <a:r>
              <a:rPr lang="en-GB" sz="2800" dirty="0"/>
              <a:t> one story (singular), but to share several stories (plural) in order to find connections and differences, to identify crucial issues and to learn from different experiences.</a:t>
            </a:r>
          </a:p>
          <a:p>
            <a:endParaRPr lang="en-GB" dirty="0"/>
          </a:p>
        </p:txBody>
      </p:sp>
    </p:spTree>
    <p:extLst>
      <p:ext uri="{BB962C8B-B14F-4D97-AF65-F5344CB8AC3E}">
        <p14:creationId xmlns:p14="http://schemas.microsoft.com/office/powerpoint/2010/main" val="428471218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Narrative Ethics</a:t>
            </a:r>
            <a:endParaRPr lang="en-GB" dirty="0"/>
          </a:p>
        </p:txBody>
      </p:sp>
      <p:sp>
        <p:nvSpPr>
          <p:cNvPr id="3" name="Content Placeholder 2"/>
          <p:cNvSpPr>
            <a:spLocks noGrp="1"/>
          </p:cNvSpPr>
          <p:nvPr>
            <p:ph idx="1"/>
          </p:nvPr>
        </p:nvSpPr>
        <p:spPr/>
        <p:txBody>
          <a:bodyPr>
            <a:normAutofit/>
          </a:bodyPr>
          <a:lstStyle/>
          <a:p>
            <a:r>
              <a:rPr lang="en-GB" sz="2400" dirty="0" smtClean="0"/>
              <a:t>The </a:t>
            </a:r>
            <a:r>
              <a:rPr lang="en-GB" sz="2400" dirty="0"/>
              <a:t>basic moral operation does not consist in a rational analysis of the story in search of moral judgements, values and problems contained—this would actually imply a reduction of the story to something else. </a:t>
            </a:r>
            <a:endParaRPr lang="en-GB" sz="2400" dirty="0" smtClean="0"/>
          </a:p>
          <a:p>
            <a:r>
              <a:rPr lang="en-GB" sz="2400" dirty="0" smtClean="0"/>
              <a:t>The </a:t>
            </a:r>
            <a:r>
              <a:rPr lang="en-GB" sz="2400" dirty="0"/>
              <a:t>most important point is the impact of a story on the person. </a:t>
            </a:r>
            <a:endParaRPr lang="en-GB" sz="2400" dirty="0" smtClean="0"/>
          </a:p>
          <a:p>
            <a:r>
              <a:rPr lang="en-GB" sz="2400" dirty="0" smtClean="0"/>
              <a:t>The </a:t>
            </a:r>
            <a:r>
              <a:rPr lang="en-GB" sz="2400" dirty="0"/>
              <a:t>primary aim is not to work on the story, but that the story works “on” and “in” the dialog </a:t>
            </a:r>
            <a:r>
              <a:rPr lang="en-GB" sz="2400" dirty="0" smtClean="0"/>
              <a:t>partners. </a:t>
            </a:r>
            <a:endParaRPr lang="en-GB" sz="2400" dirty="0"/>
          </a:p>
        </p:txBody>
      </p:sp>
    </p:spTree>
    <p:extLst>
      <p:ext uri="{BB962C8B-B14F-4D97-AF65-F5344CB8AC3E}">
        <p14:creationId xmlns:p14="http://schemas.microsoft.com/office/powerpoint/2010/main" val="174305567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 of Care</a:t>
            </a:r>
            <a:endParaRPr lang="en-GB" dirty="0"/>
          </a:p>
        </p:txBody>
      </p:sp>
      <p:sp>
        <p:nvSpPr>
          <p:cNvPr id="3" name="Content Placeholder 2"/>
          <p:cNvSpPr>
            <a:spLocks noGrp="1"/>
          </p:cNvSpPr>
          <p:nvPr>
            <p:ph idx="1"/>
          </p:nvPr>
        </p:nvSpPr>
        <p:spPr/>
        <p:txBody>
          <a:bodyPr/>
          <a:lstStyle/>
          <a:p>
            <a:r>
              <a:rPr lang="en-GB" dirty="0"/>
              <a:t>This is the first ethical core operation in ethics of care: getting more deeply involved in other people’s history and therefore enlarging, changing and deepening perspectives. </a:t>
            </a:r>
            <a:endParaRPr lang="en-GB" dirty="0" smtClean="0"/>
          </a:p>
          <a:p>
            <a:r>
              <a:rPr lang="en-GB" dirty="0"/>
              <a:t>Care Dialogs consistently realize participation of people concerned (relatives and residents). </a:t>
            </a:r>
            <a:endParaRPr lang="en-GB" dirty="0" smtClean="0"/>
          </a:p>
          <a:p>
            <a:r>
              <a:rPr lang="en-GB" dirty="0" smtClean="0"/>
              <a:t>Even </a:t>
            </a:r>
            <a:r>
              <a:rPr lang="en-GB" dirty="0"/>
              <a:t>more, whereas usually individual clients or relatives seem to “participate”—if at all—in a group of professionals, Care Dialogs are originally designed for ethical deliberation among people concerned.</a:t>
            </a:r>
          </a:p>
          <a:p>
            <a:endParaRPr lang="en-GB" dirty="0"/>
          </a:p>
        </p:txBody>
      </p:sp>
    </p:spTree>
    <p:extLst>
      <p:ext uri="{BB962C8B-B14F-4D97-AF65-F5344CB8AC3E}">
        <p14:creationId xmlns:p14="http://schemas.microsoft.com/office/powerpoint/2010/main" val="5990563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BACP</a:t>
            </a:r>
            <a:endParaRPr lang="en-GB" dirty="0"/>
          </a:p>
        </p:txBody>
      </p:sp>
      <p:sp>
        <p:nvSpPr>
          <p:cNvPr id="3" name="Content Placeholder 2"/>
          <p:cNvSpPr>
            <a:spLocks noGrp="1"/>
          </p:cNvSpPr>
          <p:nvPr>
            <p:ph idx="1"/>
          </p:nvPr>
        </p:nvSpPr>
        <p:spPr/>
        <p:txBody>
          <a:bodyPr>
            <a:normAutofit/>
          </a:bodyPr>
          <a:lstStyle/>
          <a:p>
            <a:r>
              <a:rPr lang="en-GB" sz="3200" dirty="0" smtClean="0"/>
              <a:t>Put the client first, but in what way?</a:t>
            </a:r>
            <a:endParaRPr lang="en-GB" sz="3200" dirty="0"/>
          </a:p>
        </p:txBody>
      </p:sp>
    </p:spTree>
    <p:extLst>
      <p:ext uri="{BB962C8B-B14F-4D97-AF65-F5344CB8AC3E}">
        <p14:creationId xmlns:p14="http://schemas.microsoft.com/office/powerpoint/2010/main" val="3729859042"/>
      </p:ext>
    </p:extLst>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170</TotalTime>
  <Words>918</Words>
  <Application>Microsoft Office PowerPoint</Application>
  <PresentationFormat>Widescreen</PresentationFormat>
  <Paragraphs>63</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Gill Sans MT</vt:lpstr>
      <vt:lpstr>Gallery</vt:lpstr>
      <vt:lpstr>Care Dialogue</vt:lpstr>
      <vt:lpstr>BACP</vt:lpstr>
      <vt:lpstr>Traditional Ethics</vt:lpstr>
      <vt:lpstr>Ann has asked the nurses to stop telling Sally that John has died</vt:lpstr>
      <vt:lpstr>PowerPoint Presentation</vt:lpstr>
      <vt:lpstr>The first “basic action” of ethical deliberation</vt:lpstr>
      <vt:lpstr>The second “basic action” of ethical deliberation</vt:lpstr>
      <vt:lpstr>PowerPoint Presentation</vt:lpstr>
      <vt:lpstr>Ethics from the Bottom Up</vt:lpstr>
      <vt:lpstr>Care Dialogues</vt:lpstr>
      <vt:lpstr>Care Dialogue</vt:lpstr>
      <vt:lpstr>PowerPoint Presentation</vt:lpstr>
      <vt:lpstr>Ethical deliberation beyond moral dilemmas </vt:lpstr>
      <vt:lpstr>Feelings</vt:lpstr>
      <vt:lpstr>Feelings</vt:lpstr>
      <vt:lpstr>Care dialogue</vt:lpstr>
      <vt:lpstr>A narrative encounter: thinking and communicating with stories </vt:lpstr>
      <vt:lpstr>Narrative Ethics</vt:lpstr>
      <vt:lpstr>Ethics of Care</vt:lpstr>
      <vt:lpstr>BACP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 U Hughes</dc:creator>
  <cp:lastModifiedBy>Carol U Hughes</cp:lastModifiedBy>
  <cp:revision>15</cp:revision>
  <dcterms:created xsi:type="dcterms:W3CDTF">2018-11-14T12:33:48Z</dcterms:created>
  <dcterms:modified xsi:type="dcterms:W3CDTF">2018-11-14T18:07:04Z</dcterms:modified>
</cp:coreProperties>
</file>