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handoutMasterIdLst>
    <p:handoutMasterId r:id="rId33"/>
  </p:handoutMasterIdLst>
  <p:sldIdLst>
    <p:sldId id="256" r:id="rId5"/>
    <p:sldId id="258" r:id="rId6"/>
    <p:sldId id="346" r:id="rId7"/>
    <p:sldId id="347" r:id="rId8"/>
    <p:sldId id="348" r:id="rId9"/>
    <p:sldId id="288" r:id="rId10"/>
    <p:sldId id="293" r:id="rId11"/>
    <p:sldId id="356" r:id="rId12"/>
    <p:sldId id="335" r:id="rId13"/>
    <p:sldId id="338" r:id="rId14"/>
    <p:sldId id="345" r:id="rId15"/>
    <p:sldId id="339" r:id="rId16"/>
    <p:sldId id="317" r:id="rId17"/>
    <p:sldId id="318" r:id="rId18"/>
    <p:sldId id="291" r:id="rId19"/>
    <p:sldId id="292" r:id="rId20"/>
    <p:sldId id="266" r:id="rId21"/>
    <p:sldId id="265" r:id="rId22"/>
    <p:sldId id="349" r:id="rId23"/>
    <p:sldId id="352" r:id="rId24"/>
    <p:sldId id="263" r:id="rId25"/>
    <p:sldId id="267" r:id="rId26"/>
    <p:sldId id="268" r:id="rId27"/>
    <p:sldId id="350" r:id="rId28"/>
    <p:sldId id="275" r:id="rId29"/>
    <p:sldId id="351" r:id="rId30"/>
    <p:sldId id="31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41" autoAdjust="0"/>
  </p:normalViewPr>
  <p:slideViewPr>
    <p:cSldViewPr>
      <p:cViewPr varScale="1">
        <p:scale>
          <a:sx n="92" d="100"/>
          <a:sy n="92" d="100"/>
        </p:scale>
        <p:origin x="2154"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17/01/2023</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71C06-530D-469F-A1BA-41779AB85BD4}" type="datetimeFigureOut">
              <a:rPr lang="en-GB" smtClean="0"/>
              <a:pPr/>
              <a:t>17/01/2023</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A431A8-FCA0-4CBE-ABAB-A78DBAEF8320}" type="slidenum">
              <a:rPr lang="en-GB" smtClean="0"/>
              <a:pPr/>
              <a:t>‹#›</a:t>
            </a:fld>
            <a:endParaRPr lang="en-GB" dirty="0"/>
          </a:p>
        </p:txBody>
      </p:sp>
    </p:spTree>
    <p:extLst>
      <p:ext uri="{BB962C8B-B14F-4D97-AF65-F5344CB8AC3E}">
        <p14:creationId xmlns:p14="http://schemas.microsoft.com/office/powerpoint/2010/main" val="255964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Accrual accounting example: If Andrea agrees to buy goods from Brian on 25 January and Brian agrees that Andrea can wait until 25 March to pay for the goods, accrual accounting requires that the transaction is recorded. Thus, the transaction is recorded on 25 January when it occurred, regardless of when the payment is made.</a:t>
            </a:r>
          </a:p>
        </p:txBody>
      </p:sp>
      <p:sp>
        <p:nvSpPr>
          <p:cNvPr id="4" name="Slide Number Placeholder 3"/>
          <p:cNvSpPr>
            <a:spLocks noGrp="1"/>
          </p:cNvSpPr>
          <p:nvPr>
            <p:ph type="sldNum" sz="quarter" idx="5"/>
          </p:nvPr>
        </p:nvSpPr>
        <p:spPr/>
        <p:txBody>
          <a:bodyPr/>
          <a:lstStyle/>
          <a:p>
            <a:fld id="{83A431A8-FCA0-4CBE-ABAB-A78DBAEF8320}" type="slidenum">
              <a:rPr lang="en-GB" smtClean="0"/>
              <a:pPr/>
              <a:t>11</a:t>
            </a:fld>
            <a:endParaRPr lang="en-GB" dirty="0"/>
          </a:p>
        </p:txBody>
      </p:sp>
    </p:spTree>
    <p:extLst>
      <p:ext uri="{BB962C8B-B14F-4D97-AF65-F5344CB8AC3E}">
        <p14:creationId xmlns:p14="http://schemas.microsoft.com/office/powerpoint/2010/main" val="2373015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7D83DF92-7445-43E9-A083-E511DB0AF453}" type="slidenum">
              <a:rPr lang="en-US" altLang="en-US" sz="1200" smtClean="0"/>
              <a:pPr eaLnBrk="1" hangingPunct="1"/>
              <a:t>17</a:t>
            </a:fld>
            <a:endParaRPr lang="en-US" altLang="en-US" sz="1200" dirty="0"/>
          </a:p>
        </p:txBody>
      </p:sp>
    </p:spTree>
    <p:extLst>
      <p:ext uri="{BB962C8B-B14F-4D97-AF65-F5344CB8AC3E}">
        <p14:creationId xmlns:p14="http://schemas.microsoft.com/office/powerpoint/2010/main" val="2644757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89BDFA6D-27AD-4AA2-9494-CD6B0A1FA30D}" type="slidenum">
              <a:rPr lang="en-US" altLang="en-US" sz="1200" smtClean="0"/>
              <a:pPr eaLnBrk="1" hangingPunct="1"/>
              <a:t>18</a:t>
            </a:fld>
            <a:endParaRPr lang="en-US" altLang="en-US" sz="1200" dirty="0"/>
          </a:p>
        </p:txBody>
      </p:sp>
    </p:spTree>
    <p:extLst>
      <p:ext uri="{BB962C8B-B14F-4D97-AF65-F5344CB8AC3E}">
        <p14:creationId xmlns:p14="http://schemas.microsoft.com/office/powerpoint/2010/main" val="3366335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89BDFA6D-27AD-4AA2-9494-CD6B0A1FA30D}" type="slidenum">
              <a:rPr lang="en-US" altLang="en-US" sz="1200" smtClean="0"/>
              <a:pPr eaLnBrk="1" hangingPunct="1"/>
              <a:t>19</a:t>
            </a:fld>
            <a:endParaRPr lang="en-US" altLang="en-US" sz="1200" dirty="0"/>
          </a:p>
        </p:txBody>
      </p:sp>
    </p:spTree>
    <p:extLst>
      <p:ext uri="{BB962C8B-B14F-4D97-AF65-F5344CB8AC3E}">
        <p14:creationId xmlns:p14="http://schemas.microsoft.com/office/powerpoint/2010/main" val="2494524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89BDFA6D-27AD-4AA2-9494-CD6B0A1FA30D}" type="slidenum">
              <a:rPr lang="en-US" altLang="en-US" sz="1200" smtClean="0"/>
              <a:pPr eaLnBrk="1" hangingPunct="1"/>
              <a:t>20</a:t>
            </a:fld>
            <a:endParaRPr lang="en-US" altLang="en-US" sz="1200" dirty="0"/>
          </a:p>
        </p:txBody>
      </p:sp>
    </p:spTree>
    <p:extLst>
      <p:ext uri="{BB962C8B-B14F-4D97-AF65-F5344CB8AC3E}">
        <p14:creationId xmlns:p14="http://schemas.microsoft.com/office/powerpoint/2010/main" val="11586834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You would soon understand that by recording each item twice in the books of account, the integrity of the accounting equation is maintained.</a:t>
            </a: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8422C923-9865-48FC-9A7B-0DE64ECF17AD}" type="slidenum">
              <a:rPr lang="en-US" altLang="en-US" sz="1200" smtClean="0">
                <a:solidFill>
                  <a:schemeClr val="tx1"/>
                </a:solidFill>
                <a:latin typeface="Times New Roman" pitchFamily="18" charset="0"/>
              </a:rPr>
              <a:pPr eaLnBrk="1" hangingPunct="1"/>
              <a:t>21</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2071823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Note: As you would experience in many cases, one account would increase value while the other decreases value. However, in certain cases, a transaction may actually lead to an increase / decrease in the value of both accounts affected. In every case, a debit and corresponding credit entry is required in line with the double entry rules in slide 19.</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7CDDEF24-9159-458E-8356-E8D7E8374069}" type="slidenum">
              <a:rPr lang="en-US" altLang="en-US" sz="1200" smtClean="0">
                <a:solidFill>
                  <a:schemeClr val="tx1"/>
                </a:solidFill>
                <a:latin typeface="Times New Roman" pitchFamily="18" charset="0"/>
              </a:rPr>
              <a:pPr eaLnBrk="1" hangingPunct="1"/>
              <a:t>22</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11150227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39DF09FF-3292-463B-949D-EEB669DEDF15}" type="slidenum">
              <a:rPr lang="en-US" altLang="en-US" sz="1200" smtClean="0">
                <a:solidFill>
                  <a:schemeClr val="tx1"/>
                </a:solidFill>
                <a:latin typeface="Times New Roman" pitchFamily="18" charset="0"/>
              </a:rPr>
              <a:pPr eaLnBrk="1" hangingPunct="1"/>
              <a:t>23</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7107709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39DF09FF-3292-463B-949D-EEB669DEDF15}" type="slidenum">
              <a:rPr lang="en-US" altLang="en-US" sz="1200" smtClean="0">
                <a:solidFill>
                  <a:schemeClr val="tx1"/>
                </a:solidFill>
                <a:latin typeface="Times New Roman" pitchFamily="18" charset="0"/>
              </a:rPr>
              <a:pPr eaLnBrk="1" hangingPunct="1"/>
              <a:t>24</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3787729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7F3856AE-0D0B-4A8A-BA0F-71064CAF1B0C}" type="slidenum">
              <a:rPr lang="en-US" altLang="en-US" sz="1200" smtClean="0">
                <a:solidFill>
                  <a:schemeClr val="tx1"/>
                </a:solidFill>
                <a:latin typeface="Times New Roman" pitchFamily="18" charset="0"/>
              </a:rPr>
              <a:pPr eaLnBrk="1" hangingPunct="1"/>
              <a:t>25</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13133481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bg1"/>
                </a:solidFill>
                <a:latin typeface="Tahoma" pitchFamily="34" charset="0"/>
                <a:cs typeface="Arial" charset="0"/>
              </a:defRPr>
            </a:lvl1pPr>
            <a:lvl2pPr marL="742950" indent="-285750" eaLnBrk="0" hangingPunct="0">
              <a:defRPr sz="3200">
                <a:solidFill>
                  <a:schemeClr val="bg1"/>
                </a:solidFill>
                <a:latin typeface="Tahoma" pitchFamily="34" charset="0"/>
                <a:cs typeface="Arial" charset="0"/>
              </a:defRPr>
            </a:lvl2pPr>
            <a:lvl3pPr marL="1143000" indent="-228600" eaLnBrk="0" hangingPunct="0">
              <a:defRPr sz="3200">
                <a:solidFill>
                  <a:schemeClr val="bg1"/>
                </a:solidFill>
                <a:latin typeface="Tahoma" pitchFamily="34" charset="0"/>
                <a:cs typeface="Arial" charset="0"/>
              </a:defRPr>
            </a:lvl3pPr>
            <a:lvl4pPr marL="1600200" indent="-228600" eaLnBrk="0" hangingPunct="0">
              <a:defRPr sz="3200">
                <a:solidFill>
                  <a:schemeClr val="bg1"/>
                </a:solidFill>
                <a:latin typeface="Tahoma" pitchFamily="34" charset="0"/>
                <a:cs typeface="Arial" charset="0"/>
              </a:defRPr>
            </a:lvl4pPr>
            <a:lvl5pPr marL="2057400" indent="-228600" eaLnBrk="0" hangingPunct="0">
              <a:defRPr sz="3200">
                <a:solidFill>
                  <a:schemeClr val="bg1"/>
                </a:solidFill>
                <a:latin typeface="Tahoma" pitchFamily="34" charset="0"/>
                <a:cs typeface="Arial" charset="0"/>
              </a:defRPr>
            </a:lvl5pPr>
            <a:lvl6pPr marL="2514600" indent="-228600" eaLnBrk="0" fontAlgn="base" hangingPunct="0">
              <a:spcBef>
                <a:spcPct val="20000"/>
              </a:spcBef>
              <a:spcAft>
                <a:spcPct val="0"/>
              </a:spcAft>
              <a:defRPr sz="3200">
                <a:solidFill>
                  <a:schemeClr val="bg1"/>
                </a:solidFill>
                <a:latin typeface="Tahoma" pitchFamily="34" charset="0"/>
                <a:cs typeface="Arial" charset="0"/>
              </a:defRPr>
            </a:lvl6pPr>
            <a:lvl7pPr marL="2971800" indent="-228600" eaLnBrk="0" fontAlgn="base" hangingPunct="0">
              <a:spcBef>
                <a:spcPct val="20000"/>
              </a:spcBef>
              <a:spcAft>
                <a:spcPct val="0"/>
              </a:spcAft>
              <a:defRPr sz="3200">
                <a:solidFill>
                  <a:schemeClr val="bg1"/>
                </a:solidFill>
                <a:latin typeface="Tahoma" pitchFamily="34" charset="0"/>
                <a:cs typeface="Arial" charset="0"/>
              </a:defRPr>
            </a:lvl7pPr>
            <a:lvl8pPr marL="3429000" indent="-228600" eaLnBrk="0" fontAlgn="base" hangingPunct="0">
              <a:spcBef>
                <a:spcPct val="20000"/>
              </a:spcBef>
              <a:spcAft>
                <a:spcPct val="0"/>
              </a:spcAft>
              <a:defRPr sz="3200">
                <a:solidFill>
                  <a:schemeClr val="bg1"/>
                </a:solidFill>
                <a:latin typeface="Tahoma" pitchFamily="34" charset="0"/>
                <a:cs typeface="Arial" charset="0"/>
              </a:defRPr>
            </a:lvl8pPr>
            <a:lvl9pPr marL="3886200" indent="-228600" eaLnBrk="0" fontAlgn="base" hangingPunct="0">
              <a:spcBef>
                <a:spcPct val="20000"/>
              </a:spcBef>
              <a:spcAft>
                <a:spcPct val="0"/>
              </a:spcAft>
              <a:defRPr sz="3200">
                <a:solidFill>
                  <a:schemeClr val="bg1"/>
                </a:solidFill>
                <a:latin typeface="Tahoma" pitchFamily="34" charset="0"/>
                <a:cs typeface="Arial" charset="0"/>
              </a:defRPr>
            </a:lvl9pPr>
          </a:lstStyle>
          <a:p>
            <a:pPr eaLnBrk="1" hangingPunct="1"/>
            <a:fld id="{39DF09FF-3292-463B-949D-EEB669DEDF15}" type="slidenum">
              <a:rPr lang="en-US" altLang="en-US" sz="1200" smtClean="0">
                <a:solidFill>
                  <a:schemeClr val="tx1"/>
                </a:solidFill>
                <a:latin typeface="Times New Roman" pitchFamily="18" charset="0"/>
              </a:rPr>
              <a:pPr eaLnBrk="1" hangingPunct="1"/>
              <a:t>26</a:t>
            </a:fld>
            <a:endParaRPr lang="en-US" altLang="en-US" sz="1200" dirty="0">
              <a:solidFill>
                <a:schemeClr val="tx1"/>
              </a:solidFill>
              <a:latin typeface="Times New Roman" pitchFamily="18" charset="0"/>
            </a:endParaRPr>
          </a:p>
        </p:txBody>
      </p:sp>
    </p:spTree>
    <p:extLst>
      <p:ext uri="{BB962C8B-B14F-4D97-AF65-F5344CB8AC3E}">
        <p14:creationId xmlns:p14="http://schemas.microsoft.com/office/powerpoint/2010/main" val="10129495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a:noFill/>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17/01/2023</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17/01/2023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chemeClr val="tx2">
              <a:lumMod val="75000"/>
            </a:schemeClr>
          </a:solidFill>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2">
              <a:lumMod val="20000"/>
              <a:lumOff val="8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1580" y="1340768"/>
            <a:ext cx="7560840" cy="1167905"/>
          </a:xfrm>
        </p:spPr>
        <p:txBody>
          <a:bodyPr>
            <a:normAutofit fontScale="90000"/>
          </a:bodyPr>
          <a:lstStyle/>
          <a:p>
            <a:r>
              <a:rPr lang="en-US" altLang="en-US" sz="4000" dirty="0">
                <a:solidFill>
                  <a:srgbClr val="FFFF00"/>
                </a:solidFill>
                <a:ea typeface="ＭＳ Ｐゴシック" panose="020B0600070205080204" pitchFamily="34" charset="-128"/>
              </a:rPr>
              <a:t>Accounting Fundamentals</a:t>
            </a:r>
            <a:br>
              <a:rPr lang="en-US" altLang="en-US" sz="4000" dirty="0">
                <a:solidFill>
                  <a:srgbClr val="FFFF00"/>
                </a:solidFill>
                <a:ea typeface="ＭＳ Ｐゴシック" panose="020B0600070205080204" pitchFamily="34" charset="-128"/>
              </a:rPr>
            </a:br>
            <a:r>
              <a:rPr lang="en-US" altLang="en-US" sz="4000" dirty="0">
                <a:solidFill>
                  <a:srgbClr val="FFFF00"/>
                </a:solidFill>
                <a:ea typeface="ＭＳ Ｐゴシック" panose="020B0600070205080204" pitchFamily="34" charset="-128"/>
              </a:rPr>
              <a:t>(LCBB4001BIRM)</a:t>
            </a:r>
            <a:endParaRPr lang="en-GB" sz="4000" dirty="0">
              <a:solidFill>
                <a:srgbClr val="FFFF00"/>
              </a:solidFill>
            </a:endParaRPr>
          </a:p>
        </p:txBody>
      </p:sp>
      <p:sp>
        <p:nvSpPr>
          <p:cNvPr id="3" name="Subtitle 2"/>
          <p:cNvSpPr>
            <a:spLocks noGrp="1"/>
          </p:cNvSpPr>
          <p:nvPr>
            <p:ph type="subTitle" idx="1"/>
          </p:nvPr>
        </p:nvSpPr>
        <p:spPr>
          <a:xfrm>
            <a:off x="611560" y="3645024"/>
            <a:ext cx="8208912" cy="1239912"/>
          </a:xfrm>
        </p:spPr>
        <p:txBody>
          <a:bodyPr>
            <a:normAutofit fontScale="92500"/>
          </a:bodyPr>
          <a:lstStyle/>
          <a:p>
            <a:r>
              <a:rPr lang="en-GB" sz="3600" dirty="0">
                <a:solidFill>
                  <a:schemeClr val="accent2">
                    <a:lumMod val="40000"/>
                    <a:lumOff val="60000"/>
                  </a:schemeClr>
                </a:solidFill>
              </a:rPr>
              <a:t>Week 1 - Introduction to the module, and</a:t>
            </a:r>
          </a:p>
          <a:p>
            <a:r>
              <a:rPr lang="en-GB" sz="3600" dirty="0">
                <a:solidFill>
                  <a:schemeClr val="accent2">
                    <a:lumMod val="40000"/>
                    <a:lumOff val="60000"/>
                  </a:schemeClr>
                </a:solidFill>
              </a:rPr>
              <a:t>the basic accounting principles</a:t>
            </a:r>
          </a:p>
        </p:txBody>
      </p:sp>
      <p:sp>
        <p:nvSpPr>
          <p:cNvPr id="7" name="TextBox 6">
            <a:extLst>
              <a:ext uri="{FF2B5EF4-FFF2-40B4-BE49-F238E27FC236}">
                <a16:creationId xmlns:a16="http://schemas.microsoft.com/office/drawing/2014/main" id="{FF44A868-2BBF-499A-B040-52CD0A4D6D41}"/>
              </a:ext>
            </a:extLst>
          </p:cNvPr>
          <p:cNvSpPr txBox="1"/>
          <p:nvPr/>
        </p:nvSpPr>
        <p:spPr>
          <a:xfrm>
            <a:off x="7164288" y="5301208"/>
            <a:ext cx="2952328" cy="369332"/>
          </a:xfrm>
          <a:prstGeom prst="rect">
            <a:avLst/>
          </a:prstGeom>
          <a:noFill/>
        </p:spPr>
        <p:txBody>
          <a:bodyPr wrap="square" rtlCol="0">
            <a:spAutoFit/>
          </a:bodyPr>
          <a:lstStyle/>
          <a:p>
            <a:r>
              <a:rPr lang="en-GB" dirty="0">
                <a:solidFill>
                  <a:schemeClr val="accent2">
                    <a:lumMod val="40000"/>
                    <a:lumOff val="60000"/>
                  </a:schemeClr>
                </a:solidFill>
              </a:rPr>
              <a:t>Dr. Ernest Ovia</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Learning outcomes</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107504" y="1148407"/>
            <a:ext cx="8784977" cy="4401205"/>
          </a:xfrm>
          <a:prstGeom prst="rect">
            <a:avLst/>
          </a:prstGeom>
          <a:noFill/>
        </p:spPr>
        <p:txBody>
          <a:bodyPr wrap="square" rtlCol="0">
            <a:spAutoFit/>
          </a:bodyPr>
          <a:lstStyle/>
          <a:p>
            <a:pPr marL="514350" indent="-514350">
              <a:buFont typeface="+mj-lt"/>
              <a:buAutoNum type="arabicPeriod"/>
            </a:pPr>
            <a:r>
              <a:rPr lang="en-GB" sz="2800" dirty="0"/>
              <a:t>Review the basic principles of accounting, including the use of appropriate software</a:t>
            </a:r>
          </a:p>
          <a:p>
            <a:pPr marL="514350" indent="-514350">
              <a:buFont typeface="+mj-lt"/>
              <a:buAutoNum type="arabicPeriod"/>
            </a:pPr>
            <a:endParaRPr lang="en-GB" sz="2800" dirty="0"/>
          </a:p>
          <a:p>
            <a:pPr marL="514350" indent="-514350">
              <a:buFont typeface="+mj-lt"/>
              <a:buAutoNum type="arabicPeriod"/>
            </a:pPr>
            <a:r>
              <a:rPr lang="en-GB" sz="2800" dirty="0"/>
              <a:t>Prepare financial statements from initial data, dealing with both routine and non-routine transactions, and analyse financial statements</a:t>
            </a:r>
          </a:p>
          <a:p>
            <a:pPr marL="514350" indent="-514350">
              <a:buFont typeface="+mj-lt"/>
              <a:buAutoNum type="arabicPeriod"/>
            </a:pPr>
            <a:endParaRPr lang="en-GB" sz="2800" dirty="0"/>
          </a:p>
          <a:p>
            <a:pPr marL="514350" indent="-514350">
              <a:buFont typeface="+mj-lt"/>
              <a:buAutoNum type="arabicPeriod"/>
            </a:pPr>
            <a:r>
              <a:rPr lang="en-GB" sz="2800" dirty="0">
                <a:effectLst/>
                <a:latin typeface="Arial" panose="020B0604020202020204" pitchFamily="34" charset="0"/>
                <a:ea typeface="Calibri" panose="020F0502020204030204" pitchFamily="34" charset="0"/>
              </a:rPr>
              <a:t>Explain the nature, behaviour, and purpose of cost accounting, and apply cost accounting </a:t>
            </a:r>
            <a:endParaRPr lang="en-GB" sz="2800" dirty="0"/>
          </a:p>
          <a:p>
            <a:pPr algn="just"/>
            <a:endParaRPr lang="en-GB" sz="2800" dirty="0"/>
          </a:p>
        </p:txBody>
      </p:sp>
    </p:spTree>
    <p:extLst>
      <p:ext uri="{BB962C8B-B14F-4D97-AF65-F5344CB8AC3E}">
        <p14:creationId xmlns:p14="http://schemas.microsoft.com/office/powerpoint/2010/main" val="3617089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Indicative content - 1</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8" name="TextBox 7">
            <a:extLst>
              <a:ext uri="{FF2B5EF4-FFF2-40B4-BE49-F238E27FC236}">
                <a16:creationId xmlns:a16="http://schemas.microsoft.com/office/drawing/2014/main" id="{9711F42A-84BC-FEE0-E876-2BD7E3820A19}"/>
              </a:ext>
            </a:extLst>
          </p:cNvPr>
          <p:cNvSpPr txBox="1"/>
          <p:nvPr/>
        </p:nvSpPr>
        <p:spPr>
          <a:xfrm>
            <a:off x="467543" y="1471386"/>
            <a:ext cx="8424937" cy="4447756"/>
          </a:xfrm>
          <a:prstGeom prst="rect">
            <a:avLst/>
          </a:prstGeom>
          <a:noFill/>
        </p:spPr>
        <p:txBody>
          <a:bodyPr wrap="square">
            <a:spAutoFit/>
          </a:bodyPr>
          <a:lstStyle/>
          <a:p>
            <a:pPr>
              <a:lnSpc>
                <a:spcPct val="107000"/>
              </a:lnSpc>
              <a:spcAft>
                <a:spcPts val="800"/>
              </a:spcAft>
            </a:pPr>
            <a:r>
              <a:rPr lang="en-GB" sz="1800" dirty="0">
                <a:effectLst/>
                <a:latin typeface="Arial" panose="020B0604020202020204" pitchFamily="34" charset="0"/>
                <a:ea typeface="Calibri" panose="020F0502020204030204" pitchFamily="34" charset="0"/>
              </a:rPr>
              <a:t>• </a:t>
            </a:r>
            <a:r>
              <a:rPr lang="en-GB" sz="2400" dirty="0">
                <a:effectLst/>
                <a:latin typeface="Arial" panose="020B0604020202020204" pitchFamily="34" charset="0"/>
                <a:ea typeface="Calibri" panose="020F0502020204030204" pitchFamily="34" charset="0"/>
              </a:rPr>
              <a:t>Accounting as a means of communication. </a:t>
            </a:r>
          </a:p>
          <a:p>
            <a:pPr>
              <a:lnSpc>
                <a:spcPct val="107000"/>
              </a:lnSpc>
              <a:spcAft>
                <a:spcPts val="800"/>
              </a:spcAft>
            </a:pPr>
            <a:r>
              <a:rPr lang="en-GB" sz="2400" dirty="0">
                <a:effectLst/>
                <a:latin typeface="Arial" panose="020B0604020202020204" pitchFamily="34" charset="0"/>
                <a:ea typeface="Calibri" panose="020F0502020204030204" pitchFamily="34" charset="0"/>
              </a:rPr>
              <a:t>• Fundamental concepts of accounting. </a:t>
            </a:r>
          </a:p>
          <a:p>
            <a:pPr>
              <a:lnSpc>
                <a:spcPct val="107000"/>
              </a:lnSpc>
              <a:spcAft>
                <a:spcPts val="800"/>
              </a:spcAft>
            </a:pPr>
            <a:r>
              <a:rPr lang="en-GB" sz="2400" dirty="0">
                <a:effectLst/>
                <a:latin typeface="Arial" panose="020B0604020202020204" pitchFamily="34" charset="0"/>
                <a:ea typeface="Calibri" panose="020F0502020204030204" pitchFamily="34" charset="0"/>
              </a:rPr>
              <a:t>• Accounting information systems. </a:t>
            </a:r>
          </a:p>
          <a:p>
            <a:pPr>
              <a:lnSpc>
                <a:spcPct val="107000"/>
              </a:lnSpc>
              <a:spcAft>
                <a:spcPts val="800"/>
              </a:spcAft>
            </a:pPr>
            <a:r>
              <a:rPr lang="en-GB" sz="2400" dirty="0">
                <a:effectLst/>
                <a:latin typeface="Arial" panose="020B0604020202020204" pitchFamily="34" charset="0"/>
                <a:ea typeface="Calibri" panose="020F0502020204030204" pitchFamily="34" charset="0"/>
              </a:rPr>
              <a:t>• Introduction to double entry bookkeeping and the trial balance. </a:t>
            </a:r>
          </a:p>
          <a:p>
            <a:pPr>
              <a:lnSpc>
                <a:spcPct val="107000"/>
              </a:lnSpc>
              <a:spcAft>
                <a:spcPts val="800"/>
              </a:spcAft>
            </a:pPr>
            <a:r>
              <a:rPr lang="en-GB" sz="2400" dirty="0">
                <a:effectLst/>
                <a:latin typeface="Arial" panose="020B0604020202020204" pitchFamily="34" charset="0"/>
                <a:ea typeface="Calibri" panose="020F0502020204030204" pitchFamily="34" charset="0"/>
              </a:rPr>
              <a:t>• The main financial statements – balance sheet, profit and loss account. </a:t>
            </a:r>
          </a:p>
          <a:p>
            <a:pPr>
              <a:lnSpc>
                <a:spcPct val="107000"/>
              </a:lnSpc>
              <a:spcAft>
                <a:spcPts val="800"/>
              </a:spcAft>
            </a:pPr>
            <a:r>
              <a:rPr lang="en-GB" sz="2400" dirty="0">
                <a:effectLst/>
                <a:latin typeface="Arial" panose="020B0604020202020204" pitchFamily="34" charset="0"/>
                <a:ea typeface="Calibri" panose="020F0502020204030204" pitchFamily="34" charset="0"/>
              </a:rPr>
              <a:t>• Accounting for VAT, stocks, depreciation, disposals of fixed assets, accruals, and </a:t>
            </a:r>
            <a:r>
              <a:rPr lang="en-GB" sz="2400" dirty="0">
                <a:latin typeface="Arial" panose="020B0604020202020204" pitchFamily="34" charset="0"/>
                <a:ea typeface="Calibri" panose="020F0502020204030204" pitchFamily="34" charset="0"/>
              </a:rPr>
              <a:t>prepayments. </a:t>
            </a:r>
          </a:p>
          <a:p>
            <a:pPr>
              <a:lnSpc>
                <a:spcPct val="107000"/>
              </a:lnSpc>
              <a:spcAft>
                <a:spcPts val="800"/>
              </a:spcAft>
            </a:pPr>
            <a:endParaRPr lang="en-GB" sz="1200" dirty="0">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851294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Indicative content - 2</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8" name="TextBox 7">
            <a:extLst>
              <a:ext uri="{FF2B5EF4-FFF2-40B4-BE49-F238E27FC236}">
                <a16:creationId xmlns:a16="http://schemas.microsoft.com/office/drawing/2014/main" id="{9711F42A-84BC-FEE0-E876-2BD7E3820A19}"/>
              </a:ext>
            </a:extLst>
          </p:cNvPr>
          <p:cNvSpPr txBox="1"/>
          <p:nvPr/>
        </p:nvSpPr>
        <p:spPr>
          <a:xfrm>
            <a:off x="467544" y="1471386"/>
            <a:ext cx="7776864" cy="4306500"/>
          </a:xfrm>
          <a:prstGeom prst="rect">
            <a:avLst/>
          </a:prstGeom>
          <a:noFill/>
        </p:spPr>
        <p:txBody>
          <a:bodyPr wrap="square">
            <a:spAutoFit/>
          </a:bodyPr>
          <a:lstStyle/>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The nature and purpose of cost accounting. Cost centres and cost units</a:t>
            </a:r>
          </a:p>
          <a:p>
            <a:pPr marL="285750" indent="-285750">
              <a:lnSpc>
                <a:spcPct val="107000"/>
              </a:lnSpc>
              <a:spcAft>
                <a:spcPts val="800"/>
              </a:spcAft>
              <a:buFont typeface="Arial" panose="020B0604020202020204" pitchFamily="34" charset="0"/>
              <a:buChar char="•"/>
            </a:pPr>
            <a:r>
              <a:rPr lang="en-GB" sz="2000" dirty="0">
                <a:latin typeface="Arial" panose="020B0604020202020204" pitchFamily="34" charset="0"/>
                <a:ea typeface="Calibri" panose="020F0502020204030204" pitchFamily="34" charset="0"/>
              </a:rPr>
              <a:t>Relationship between cost accounting and financial accounting. </a:t>
            </a:r>
            <a:endParaRPr lang="en-GB" sz="2000" dirty="0">
              <a:effectLst/>
              <a:latin typeface="Arial" panose="020B0604020202020204" pitchFamily="34" charset="0"/>
              <a:ea typeface="Calibri" panose="020F0502020204030204" pitchFamily="34" charset="0"/>
            </a:endParaRP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Cost classification, behaviour, and purpose. Elements of production and non-production costs.</a:t>
            </a: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The nature of costs: fixed and variable; direct and indirect. </a:t>
            </a: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Cost accounting techniques. Accounting for materials, labour, and overheads. </a:t>
            </a: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Marginal and absorption costing. The concept of contribution. Break-even point</a:t>
            </a:r>
            <a:r>
              <a:rPr lang="en-GB" sz="2000" dirty="0">
                <a:latin typeface="Arial" panose="020B0604020202020204" pitchFamily="34" charset="0"/>
                <a:ea typeface="Calibri" panose="020F0502020204030204" pitchFamily="34" charset="0"/>
              </a:rPr>
              <a:t>, margin of safety</a:t>
            </a:r>
            <a:endParaRPr lang="en-GB" sz="2000" dirty="0">
              <a:effectLst/>
              <a:latin typeface="Arial" panose="020B0604020202020204" pitchFamily="34" charset="0"/>
              <a:ea typeface="Calibri" panose="020F0502020204030204" pitchFamily="34" charset="0"/>
            </a:endParaRPr>
          </a:p>
          <a:p>
            <a:pPr marL="285750" indent="-285750">
              <a:lnSpc>
                <a:spcPct val="107000"/>
              </a:lnSpc>
              <a:spcAft>
                <a:spcPts val="800"/>
              </a:spcAft>
              <a:buFont typeface="Arial" panose="020B0604020202020204" pitchFamily="34" charset="0"/>
              <a:buChar char="•"/>
            </a:pPr>
            <a:r>
              <a:rPr lang="en-GB" sz="2000" dirty="0">
                <a:latin typeface="Arial" panose="020B0604020202020204" pitchFamily="34" charset="0"/>
                <a:ea typeface="Calibri" panose="020F0502020204030204" pitchFamily="34" charset="0"/>
              </a:rPr>
              <a:t>I</a:t>
            </a:r>
            <a:r>
              <a:rPr lang="en-GB" sz="2000" dirty="0">
                <a:effectLst/>
                <a:latin typeface="Arial" panose="020B0604020202020204" pitchFamily="34" charset="0"/>
                <a:ea typeface="Calibri" panose="020F0502020204030204" pitchFamily="34" charset="0"/>
              </a:rPr>
              <a:t>nventory valuation and profit determination</a:t>
            </a:r>
          </a:p>
        </p:txBody>
      </p:sp>
    </p:spTree>
    <p:extLst>
      <p:ext uri="{BB962C8B-B14F-4D97-AF65-F5344CB8AC3E}">
        <p14:creationId xmlns:p14="http://schemas.microsoft.com/office/powerpoint/2010/main" val="36983202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Assessment</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8" name="TextBox 7">
            <a:extLst>
              <a:ext uri="{FF2B5EF4-FFF2-40B4-BE49-F238E27FC236}">
                <a16:creationId xmlns:a16="http://schemas.microsoft.com/office/drawing/2014/main" id="{9711F42A-84BC-FEE0-E876-2BD7E3820A19}"/>
              </a:ext>
            </a:extLst>
          </p:cNvPr>
          <p:cNvSpPr txBox="1"/>
          <p:nvPr/>
        </p:nvSpPr>
        <p:spPr>
          <a:xfrm>
            <a:off x="539552" y="908720"/>
            <a:ext cx="7776864" cy="4364721"/>
          </a:xfrm>
          <a:prstGeom prst="rect">
            <a:avLst/>
          </a:prstGeom>
          <a:noFill/>
        </p:spPr>
        <p:txBody>
          <a:bodyPr wrap="square">
            <a:spAutoFit/>
          </a:bodyPr>
          <a:lstStyle/>
          <a:p>
            <a:pPr marL="285750" indent="-285750">
              <a:lnSpc>
                <a:spcPct val="107000"/>
              </a:lnSpc>
              <a:spcAft>
                <a:spcPts val="800"/>
              </a:spcAft>
              <a:buFont typeface="Arial" panose="020B0604020202020204" pitchFamily="34" charset="0"/>
              <a:buChar char="•"/>
            </a:pPr>
            <a:endParaRPr lang="en-GB" sz="1800" dirty="0">
              <a:effectLst/>
              <a:latin typeface="Arial" panose="020B0604020202020204" pitchFamily="34" charset="0"/>
              <a:ea typeface="Calibri" panose="020F0502020204030204" pitchFamily="34" charset="0"/>
            </a:endParaRPr>
          </a:p>
          <a:p>
            <a:pPr marL="285750" indent="-285750">
              <a:lnSpc>
                <a:spcPct val="107000"/>
              </a:lnSpc>
              <a:spcAft>
                <a:spcPts val="800"/>
              </a:spcAft>
              <a:buFont typeface="Arial" panose="020B0604020202020204" pitchFamily="34" charset="0"/>
              <a:buChar char="•"/>
            </a:pPr>
            <a:endParaRPr lang="en-GB" dirty="0">
              <a:latin typeface="Arial" panose="020B0604020202020204" pitchFamily="34" charset="0"/>
              <a:ea typeface="Calibri" panose="020F0502020204030204" pitchFamily="34" charset="0"/>
            </a:endParaRP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Assignment one is a three-part assessment of 2,500 words based on the material delivered during the first five weeks of the course. It is worth 50% of the total marks for the module. The pass mark is 40%</a:t>
            </a:r>
          </a:p>
          <a:p>
            <a:pPr marL="285750" indent="-285750">
              <a:lnSpc>
                <a:spcPct val="107000"/>
              </a:lnSpc>
              <a:spcAft>
                <a:spcPts val="800"/>
              </a:spcAft>
              <a:buFont typeface="Arial" panose="020B0604020202020204" pitchFamily="34" charset="0"/>
              <a:buChar char="•"/>
            </a:pPr>
            <a:endParaRPr lang="en-GB" sz="2000" dirty="0">
              <a:latin typeface="Arial" panose="020B0604020202020204" pitchFamily="34" charset="0"/>
              <a:ea typeface="Calibri" panose="020F0502020204030204" pitchFamily="34" charset="0"/>
            </a:endParaRPr>
          </a:p>
          <a:p>
            <a:pPr marL="285750" indent="-285750">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rPr>
              <a:t>Assignment two takes the form of a two-hour, closed book, multiple-choice examination that is based on the material covered in the whole module, with approximately 40% of the questions relating to financial accounting and 60% to management accounting. The pass mark is 40%</a:t>
            </a:r>
          </a:p>
        </p:txBody>
      </p:sp>
    </p:spTree>
    <p:extLst>
      <p:ext uri="{BB962C8B-B14F-4D97-AF65-F5344CB8AC3E}">
        <p14:creationId xmlns:p14="http://schemas.microsoft.com/office/powerpoint/2010/main" val="1146529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t>Financial Accounting</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107505" y="1700808"/>
            <a:ext cx="8784976" cy="4795159"/>
          </a:xfrm>
          <a:prstGeom prst="rect">
            <a:avLst/>
          </a:prstGeom>
          <a:noFill/>
        </p:spPr>
        <p:txBody>
          <a:bodyPr wrap="square" rtlCol="0">
            <a:spAutoFit/>
          </a:bodyPr>
          <a:lstStyle/>
          <a:p>
            <a:pPr marL="342900" indent="-342900" algn="just">
              <a:lnSpc>
                <a:spcPct val="80000"/>
              </a:lnSpc>
              <a:spcBef>
                <a:spcPct val="20000"/>
              </a:spcBef>
              <a:buFont typeface="Arial" panose="020B0604020202020204" pitchFamily="34" charset="0"/>
              <a:buChar char="•"/>
            </a:pPr>
            <a:r>
              <a:rPr lang="en-GB" altLang="en-US" sz="2400" dirty="0"/>
              <a:t>The process of designing and operating an information system for collecting, measuring and recording an enterprise’s transactions, and summarising and communicating the results of these transactions to users to facilitate making financial and economic decisions.</a:t>
            </a:r>
          </a:p>
          <a:p>
            <a:pPr marL="342900" indent="-342900" algn="just">
              <a:lnSpc>
                <a:spcPct val="80000"/>
              </a:lnSpc>
              <a:spcBef>
                <a:spcPct val="20000"/>
              </a:spcBef>
              <a:buFont typeface="Arial" panose="020B0604020202020204" pitchFamily="34" charset="0"/>
              <a:buChar char="•"/>
            </a:pPr>
            <a:endParaRPr lang="en-GB" altLang="en-US" sz="2400" dirty="0"/>
          </a:p>
          <a:p>
            <a:pPr marL="342900" indent="-342900" algn="just">
              <a:lnSpc>
                <a:spcPct val="80000"/>
              </a:lnSpc>
              <a:spcBef>
                <a:spcPct val="20000"/>
              </a:spcBef>
              <a:buFont typeface="Arial" panose="020B0604020202020204" pitchFamily="34" charset="0"/>
              <a:buChar char="•"/>
            </a:pPr>
            <a:r>
              <a:rPr lang="en-GB" sz="2400" dirty="0"/>
              <a:t>The process of identifying, measuring and communicating economic information to permit informed judgements and decisions   by users of that information (Wood and Sangster, 2012)</a:t>
            </a:r>
            <a:endParaRPr lang="en-GB" altLang="en-US" sz="2400" dirty="0"/>
          </a:p>
          <a:p>
            <a:pPr algn="just">
              <a:lnSpc>
                <a:spcPct val="80000"/>
              </a:lnSpc>
              <a:spcBef>
                <a:spcPct val="20000"/>
              </a:spcBef>
            </a:pPr>
            <a:endParaRPr lang="en-GB" altLang="en-US" sz="2400" dirty="0"/>
          </a:p>
          <a:p>
            <a:pPr algn="just">
              <a:lnSpc>
                <a:spcPct val="80000"/>
              </a:lnSpc>
              <a:spcBef>
                <a:spcPct val="20000"/>
              </a:spcBef>
            </a:pPr>
            <a:endParaRPr lang="en-GB" altLang="en-US" sz="2400" dirty="0"/>
          </a:p>
          <a:p>
            <a:pPr marL="342900" lvl="0" indent="-342900" algn="just">
              <a:lnSpc>
                <a:spcPct val="80000"/>
              </a:lnSpc>
              <a:spcBef>
                <a:spcPct val="20000"/>
              </a:spcBef>
            </a:pPr>
            <a:endParaRPr lang="en-US" altLang="en-US" sz="2000" b="1" dirty="0">
              <a:solidFill>
                <a:prstClr val="black"/>
              </a:solidFill>
            </a:endParaRPr>
          </a:p>
          <a:p>
            <a:pPr algn="just"/>
            <a:endParaRPr lang="en-GB" dirty="0"/>
          </a:p>
          <a:p>
            <a:pPr algn="just"/>
            <a:endParaRPr lang="en-GB" dirty="0"/>
          </a:p>
        </p:txBody>
      </p:sp>
    </p:spTree>
    <p:extLst>
      <p:ext uri="{BB962C8B-B14F-4D97-AF65-F5344CB8AC3E}">
        <p14:creationId xmlns:p14="http://schemas.microsoft.com/office/powerpoint/2010/main" val="132832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2">
                    <a:lumMod val="20000"/>
                    <a:lumOff val="80000"/>
                  </a:schemeClr>
                </a:solidFill>
                <a:latin typeface="Arial" panose="020B0604020202020204" pitchFamily="34" charset="0"/>
                <a:cs typeface="Arial" panose="020B0604020202020204" pitchFamily="34" charset="0"/>
              </a:rPr>
              <a:t>Objectives of an appropriate accounting system</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177206" y="1382614"/>
            <a:ext cx="8139210" cy="4893647"/>
          </a:xfrm>
          <a:prstGeom prst="rect">
            <a:avLst/>
          </a:prstGeom>
          <a:noFill/>
        </p:spPr>
        <p:txBody>
          <a:bodyPr wrap="square" rtlCol="0">
            <a:spAutoFit/>
          </a:bodyPr>
          <a:lstStyle/>
          <a:p>
            <a:pPr marL="571500" indent="-571500">
              <a:lnSpc>
                <a:spcPct val="80000"/>
              </a:lnSpc>
              <a:spcBef>
                <a:spcPct val="20000"/>
              </a:spcBef>
              <a:buFont typeface="Arial" panose="020B0604020202020204" pitchFamily="34" charset="0"/>
              <a:buChar char="•"/>
            </a:pPr>
            <a:r>
              <a:rPr lang="en-GB" altLang="en-US" sz="3200" dirty="0"/>
              <a:t>To record and control business transactions </a:t>
            </a:r>
          </a:p>
          <a:p>
            <a:pPr marL="571500" indent="-571500">
              <a:lnSpc>
                <a:spcPct val="80000"/>
              </a:lnSpc>
              <a:spcBef>
                <a:spcPct val="20000"/>
              </a:spcBef>
              <a:buFont typeface="Arial" panose="020B0604020202020204" pitchFamily="34" charset="0"/>
              <a:buChar char="•"/>
            </a:pPr>
            <a:r>
              <a:rPr lang="en-GB" altLang="en-US" sz="3200" dirty="0"/>
              <a:t>To maintain accuracy in recording</a:t>
            </a:r>
          </a:p>
          <a:p>
            <a:pPr marL="571500" indent="-571500">
              <a:lnSpc>
                <a:spcPct val="80000"/>
              </a:lnSpc>
              <a:spcBef>
                <a:spcPct val="20000"/>
              </a:spcBef>
              <a:buFont typeface="Arial" panose="020B0604020202020204" pitchFamily="34" charset="0"/>
              <a:buChar char="•"/>
            </a:pPr>
            <a:r>
              <a:rPr lang="en-GB" altLang="en-US" sz="3200" dirty="0"/>
              <a:t>To present final financial statements to the owners of the business</a:t>
            </a:r>
          </a:p>
          <a:p>
            <a:pPr marL="571500" indent="-571500">
              <a:lnSpc>
                <a:spcPct val="80000"/>
              </a:lnSpc>
              <a:spcBef>
                <a:spcPct val="20000"/>
              </a:spcBef>
              <a:buFont typeface="Arial" panose="020B0604020202020204" pitchFamily="34" charset="0"/>
              <a:buChar char="•"/>
            </a:pPr>
            <a:r>
              <a:rPr lang="en-GB" altLang="en-US" sz="3200" dirty="0"/>
              <a:t>To present other financial reports and analyses</a:t>
            </a:r>
          </a:p>
          <a:p>
            <a:pPr marL="571500" indent="-571500">
              <a:lnSpc>
                <a:spcPct val="80000"/>
              </a:lnSpc>
              <a:spcBef>
                <a:spcPct val="20000"/>
              </a:spcBef>
              <a:buFont typeface="Arial" panose="020B0604020202020204" pitchFamily="34" charset="0"/>
              <a:buChar char="•"/>
            </a:pPr>
            <a:r>
              <a:rPr lang="en-GB" altLang="en-US" sz="3200" dirty="0"/>
              <a:t>To facilitate the efficient allocation of resources</a:t>
            </a:r>
            <a:endParaRPr lang="en-GB" altLang="en-US" sz="2400" dirty="0"/>
          </a:p>
          <a:p>
            <a:pPr marL="342900" lvl="0" indent="-342900" algn="just">
              <a:lnSpc>
                <a:spcPct val="80000"/>
              </a:lnSpc>
              <a:spcBef>
                <a:spcPct val="20000"/>
              </a:spcBef>
            </a:pPr>
            <a:endParaRPr lang="en-US" altLang="en-US" sz="2000" b="1" dirty="0">
              <a:solidFill>
                <a:prstClr val="black"/>
              </a:solidFill>
            </a:endParaRPr>
          </a:p>
          <a:p>
            <a:pPr algn="just"/>
            <a:endParaRPr lang="en-GB" dirty="0"/>
          </a:p>
          <a:p>
            <a:pPr algn="just"/>
            <a:endParaRPr lang="en-GB" dirty="0"/>
          </a:p>
        </p:txBody>
      </p:sp>
    </p:spTree>
    <p:extLst>
      <p:ext uri="{BB962C8B-B14F-4D97-AF65-F5344CB8AC3E}">
        <p14:creationId xmlns:p14="http://schemas.microsoft.com/office/powerpoint/2010/main" val="3745686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4BD0-4698-4C3D-3840-3B8448C39345}"/>
              </a:ext>
            </a:extLst>
          </p:cNvPr>
          <p:cNvSpPr>
            <a:spLocks noGrp="1"/>
          </p:cNvSpPr>
          <p:nvPr>
            <p:ph type="title"/>
          </p:nvPr>
        </p:nvSpPr>
        <p:spPr/>
        <p:txBody>
          <a:bodyPr/>
          <a:lstStyle/>
          <a:p>
            <a:r>
              <a:rPr lang="en-GB" dirty="0"/>
              <a:t>Branches of accounting - 1</a:t>
            </a:r>
          </a:p>
        </p:txBody>
      </p:sp>
      <p:sp>
        <p:nvSpPr>
          <p:cNvPr id="3" name="Content Placeholder 2">
            <a:extLst>
              <a:ext uri="{FF2B5EF4-FFF2-40B4-BE49-F238E27FC236}">
                <a16:creationId xmlns:a16="http://schemas.microsoft.com/office/drawing/2014/main" id="{C780E0D1-BBD2-E7CF-6A4D-8B0680B50A32}"/>
              </a:ext>
            </a:extLst>
          </p:cNvPr>
          <p:cNvSpPr>
            <a:spLocks noGrp="1"/>
          </p:cNvSpPr>
          <p:nvPr>
            <p:ph sz="half" idx="1"/>
          </p:nvPr>
        </p:nvSpPr>
        <p:spPr/>
        <p:txBody>
          <a:bodyPr>
            <a:normAutofit lnSpcReduction="10000"/>
          </a:bodyPr>
          <a:lstStyle/>
          <a:p>
            <a:r>
              <a:rPr lang="en-GB" dirty="0"/>
              <a:t>Financial accounting</a:t>
            </a:r>
          </a:p>
          <a:p>
            <a:r>
              <a:rPr lang="en-GB" dirty="0"/>
              <a:t>Tax accounting</a:t>
            </a:r>
          </a:p>
          <a:p>
            <a:r>
              <a:rPr lang="en-GB" dirty="0"/>
              <a:t>Audit</a:t>
            </a:r>
          </a:p>
          <a:p>
            <a:r>
              <a:rPr lang="en-GB" dirty="0"/>
              <a:t>Public sector accounting</a:t>
            </a:r>
          </a:p>
          <a:p>
            <a:r>
              <a:rPr lang="en-GB" dirty="0"/>
              <a:t>Project accounting</a:t>
            </a:r>
          </a:p>
          <a:p>
            <a:r>
              <a:rPr lang="en-GB" dirty="0"/>
              <a:t>Fund accounting</a:t>
            </a:r>
          </a:p>
        </p:txBody>
      </p:sp>
      <p:sp>
        <p:nvSpPr>
          <p:cNvPr id="4" name="Content Placeholder 3">
            <a:extLst>
              <a:ext uri="{FF2B5EF4-FFF2-40B4-BE49-F238E27FC236}">
                <a16:creationId xmlns:a16="http://schemas.microsoft.com/office/drawing/2014/main" id="{93A20F2A-F395-E0DA-0C1D-C7EE7B0C0944}"/>
              </a:ext>
            </a:extLst>
          </p:cNvPr>
          <p:cNvSpPr>
            <a:spLocks noGrp="1"/>
          </p:cNvSpPr>
          <p:nvPr>
            <p:ph sz="half" idx="2"/>
          </p:nvPr>
        </p:nvSpPr>
        <p:spPr/>
        <p:txBody>
          <a:bodyPr>
            <a:normAutofit lnSpcReduction="10000"/>
          </a:bodyPr>
          <a:lstStyle/>
          <a:p>
            <a:r>
              <a:rPr lang="en-GB" dirty="0"/>
              <a:t>Management accounting</a:t>
            </a:r>
          </a:p>
          <a:p>
            <a:r>
              <a:rPr lang="en-GB" dirty="0"/>
              <a:t>Cost accounting</a:t>
            </a:r>
          </a:p>
          <a:p>
            <a:r>
              <a:rPr lang="en-GB" dirty="0"/>
              <a:t>Forensic accounting</a:t>
            </a:r>
          </a:p>
          <a:p>
            <a:r>
              <a:rPr lang="en-GB" dirty="0"/>
              <a:t>Fiduciary accounting</a:t>
            </a:r>
          </a:p>
          <a:p>
            <a:r>
              <a:rPr lang="en-GB" dirty="0"/>
              <a:t>International accounting</a:t>
            </a:r>
          </a:p>
          <a:p>
            <a:r>
              <a:rPr lang="en-GB" dirty="0"/>
              <a:t>Accounting information systems</a:t>
            </a:r>
          </a:p>
        </p:txBody>
      </p:sp>
    </p:spTree>
    <p:extLst>
      <p:ext uri="{BB962C8B-B14F-4D97-AF65-F5344CB8AC3E}">
        <p14:creationId xmlns:p14="http://schemas.microsoft.com/office/powerpoint/2010/main" val="1872057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xfrm>
            <a:off x="539552" y="260648"/>
            <a:ext cx="8229600" cy="1143000"/>
          </a:xfrm>
          <a:solidFill>
            <a:schemeClr val="tx2">
              <a:lumMod val="75000"/>
            </a:schemeClr>
          </a:solidFill>
        </p:spPr>
        <p:txBody>
          <a:bodyPr/>
          <a:lstStyle/>
          <a:p>
            <a:r>
              <a:rPr lang="en-GB" dirty="0"/>
              <a:t>Branches of accounting - 2</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251520" y="1600200"/>
            <a:ext cx="8892480" cy="3917032"/>
          </a:xfrm>
        </p:spPr>
        <p:txBody>
          <a:bodyPr>
            <a:normAutofit/>
          </a:bodyPr>
          <a:lstStyle/>
          <a:p>
            <a:pPr algn="just"/>
            <a:r>
              <a:rPr lang="en-GB" sz="2000" b="1" dirty="0"/>
              <a:t>Branches in accounting</a:t>
            </a:r>
          </a:p>
          <a:p>
            <a:pPr lvl="1" algn="just"/>
            <a:r>
              <a:rPr lang="en-GB" sz="1600" dirty="0"/>
              <a:t>Mainly two branches; Financial Accounting and Management Accounting.</a:t>
            </a:r>
            <a:r>
              <a:rPr lang="en-GB" sz="1600" dirty="0">
                <a:solidFill>
                  <a:srgbClr val="FF0000"/>
                </a:solidFill>
              </a:rPr>
              <a:t> </a:t>
            </a:r>
          </a:p>
          <a:p>
            <a:pPr marL="0" indent="0" algn="just">
              <a:buNone/>
            </a:pPr>
            <a:endParaRPr lang="en-GB" sz="2000" dirty="0">
              <a:solidFill>
                <a:srgbClr val="FF0000"/>
              </a:solidFill>
            </a:endParaRPr>
          </a:p>
          <a:p>
            <a:pPr algn="just"/>
            <a:r>
              <a:rPr lang="en-GB" sz="2000" dirty="0">
                <a:solidFill>
                  <a:srgbClr val="FF0000"/>
                </a:solidFill>
              </a:rPr>
              <a:t>Financial Accounting</a:t>
            </a:r>
          </a:p>
          <a:p>
            <a:pPr lvl="1" algn="just"/>
            <a:r>
              <a:rPr lang="en-GB" sz="1600" dirty="0"/>
              <a:t>Preparation of Financial Reports for external users</a:t>
            </a:r>
          </a:p>
          <a:p>
            <a:pPr lvl="1" algn="just"/>
            <a:r>
              <a:rPr lang="en-GB" sz="1600" dirty="0"/>
              <a:t>Reports used to assess stewardship of entity’s management and for making economic decisions</a:t>
            </a:r>
          </a:p>
          <a:p>
            <a:pPr marL="0" indent="0" algn="just">
              <a:buNone/>
            </a:pPr>
            <a:endParaRPr lang="en-GB" sz="2000" dirty="0">
              <a:solidFill>
                <a:srgbClr val="FF0000"/>
              </a:solidFill>
            </a:endParaRPr>
          </a:p>
          <a:p>
            <a:pPr algn="just"/>
            <a:r>
              <a:rPr lang="en-GB" sz="2000" dirty="0">
                <a:solidFill>
                  <a:srgbClr val="FF0000"/>
                </a:solidFill>
              </a:rPr>
              <a:t>Management Accounting</a:t>
            </a:r>
          </a:p>
          <a:p>
            <a:pPr lvl="1" algn="just"/>
            <a:r>
              <a:rPr lang="en-GB" sz="1600" dirty="0"/>
              <a:t>Is the presentation of financial and non-financial data to management in such a form to facilitate planning, control and decision making</a:t>
            </a:r>
          </a:p>
          <a:p>
            <a:pPr marL="0" indent="0" algn="just">
              <a:buNone/>
            </a:pPr>
            <a:endParaRPr lang="en-GB" sz="2000" dirty="0">
              <a:solidFill>
                <a:srgbClr val="FF0000"/>
              </a:solidFill>
            </a:endParaRPr>
          </a:p>
          <a:p>
            <a:pPr marL="0" indent="0" algn="just">
              <a:buNone/>
            </a:pPr>
            <a:endParaRPr lang="en-GB" sz="2000" dirty="0"/>
          </a:p>
          <a:p>
            <a:pPr marL="0" indent="0" algn="just">
              <a:buNone/>
            </a:pPr>
            <a:endParaRPr lang="en-GB" sz="2000" dirty="0"/>
          </a:p>
          <a:p>
            <a:pPr marL="0" indent="0" algn="just">
              <a:buNone/>
            </a:pPr>
            <a:endParaRPr lang="en-GB" sz="2000" dirty="0"/>
          </a:p>
          <a:p>
            <a:pPr algn="just"/>
            <a:endParaRPr lang="en-GB" sz="2000" dirty="0"/>
          </a:p>
        </p:txBody>
      </p:sp>
    </p:spTree>
    <p:extLst>
      <p:ext uri="{BB962C8B-B14F-4D97-AF65-F5344CB8AC3E}">
        <p14:creationId xmlns:p14="http://schemas.microsoft.com/office/powerpoint/2010/main" val="4013492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solidFill>
            <a:schemeClr val="tx2">
              <a:lumMod val="75000"/>
            </a:schemeClr>
          </a:solidFill>
        </p:spPr>
        <p:txBody>
          <a:bodyPr/>
          <a:lstStyle/>
          <a:p>
            <a:r>
              <a:rPr lang="en-GB" dirty="0"/>
              <a:t>Accounting principles - 1</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457200" y="1600200"/>
            <a:ext cx="8229600" cy="4997152"/>
          </a:xfrm>
        </p:spPr>
        <p:txBody>
          <a:bodyPr>
            <a:normAutofit/>
          </a:bodyPr>
          <a:lstStyle/>
          <a:p>
            <a:pPr marL="0" indent="0">
              <a:buNone/>
            </a:pPr>
            <a:r>
              <a:rPr lang="en-GB" sz="2000" b="1" dirty="0">
                <a:solidFill>
                  <a:schemeClr val="tx2">
                    <a:lumMod val="60000"/>
                    <a:lumOff val="40000"/>
                  </a:schemeClr>
                </a:solidFill>
              </a:rPr>
              <a:t>Business entity </a:t>
            </a:r>
          </a:p>
          <a:p>
            <a:pPr marL="0" indent="0">
              <a:buNone/>
            </a:pPr>
            <a:r>
              <a:rPr lang="en-GB" sz="2000" dirty="0"/>
              <a:t>Financial statements are prepared based on transactions affecting the business only and not the owners. (We came across this idea when dealing with different types of business entities). The business has an identity and existence that is separate from the owners.</a:t>
            </a:r>
          </a:p>
          <a:p>
            <a:pPr marL="0" indent="0">
              <a:buNone/>
            </a:pPr>
            <a:endParaRPr lang="en-GB" sz="2000" dirty="0"/>
          </a:p>
          <a:p>
            <a:pPr marL="0" indent="0">
              <a:buNone/>
            </a:pPr>
            <a:r>
              <a:rPr lang="en-GB" sz="2000" b="1" dirty="0">
                <a:solidFill>
                  <a:schemeClr val="tx2">
                    <a:lumMod val="60000"/>
                    <a:lumOff val="40000"/>
                  </a:schemeClr>
                </a:solidFill>
              </a:rPr>
              <a:t>Going concern concept </a:t>
            </a:r>
          </a:p>
          <a:p>
            <a:pPr marL="0" indent="0">
              <a:buNone/>
            </a:pPr>
            <a:r>
              <a:rPr lang="en-GB" sz="2000" dirty="0"/>
              <a:t>The financial statements are prepared on the assumption that the entity is expected to operate for the foreseeable future (at least for the next 12 months) and not with the intention to curtail its activities materially or anticipate immediate liquidation. The’ framework document’ of the IASB considers this as an underlying assumption. </a:t>
            </a:r>
          </a:p>
          <a:p>
            <a:pPr marL="0" indent="0">
              <a:buNone/>
            </a:pPr>
            <a:endParaRPr lang="en-GB" sz="2000" dirty="0"/>
          </a:p>
          <a:p>
            <a:endParaRPr lang="en-GB" sz="2000" dirty="0"/>
          </a:p>
        </p:txBody>
      </p:sp>
    </p:spTree>
    <p:extLst>
      <p:ext uri="{BB962C8B-B14F-4D97-AF65-F5344CB8AC3E}">
        <p14:creationId xmlns:p14="http://schemas.microsoft.com/office/powerpoint/2010/main" val="3260175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xfrm>
            <a:off x="457200" y="0"/>
            <a:ext cx="8229600" cy="778098"/>
          </a:xfrm>
          <a:solidFill>
            <a:schemeClr val="tx2">
              <a:lumMod val="75000"/>
            </a:schemeClr>
          </a:solidFill>
        </p:spPr>
        <p:txBody>
          <a:bodyPr/>
          <a:lstStyle/>
          <a:p>
            <a:r>
              <a:rPr lang="en-GB" dirty="0"/>
              <a:t>Accounting principles - 2</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179512" y="930424"/>
            <a:ext cx="8784976" cy="4658816"/>
          </a:xfrm>
        </p:spPr>
        <p:txBody>
          <a:bodyPr>
            <a:normAutofit fontScale="92500" lnSpcReduction="20000"/>
          </a:bodyPr>
          <a:lstStyle/>
          <a:p>
            <a:pPr marL="0" indent="0">
              <a:buNone/>
            </a:pPr>
            <a:r>
              <a:rPr lang="en-GB" sz="2000" b="1" dirty="0">
                <a:solidFill>
                  <a:schemeClr val="tx2">
                    <a:lumMod val="60000"/>
                    <a:lumOff val="40000"/>
                  </a:schemeClr>
                </a:solidFill>
              </a:rPr>
              <a:t>Accrual</a:t>
            </a:r>
          </a:p>
          <a:p>
            <a:pPr marL="0" indent="0" algn="just">
              <a:buNone/>
            </a:pPr>
            <a:r>
              <a:rPr lang="en-GB" sz="2200" dirty="0"/>
              <a:t>Essentially, what accrual accounting means is that the date on which cash is paid or received is not treated as the date on which the transaction took place. The date is that on which the transaction took place. Although the definition might seem a little impenetrable at first reading, this is essentially a simple idea. </a:t>
            </a:r>
          </a:p>
          <a:p>
            <a:pPr marL="0" indent="0" algn="just">
              <a:buNone/>
            </a:pPr>
            <a:endParaRPr lang="en-GB" sz="2000" dirty="0"/>
          </a:p>
          <a:p>
            <a:pPr marL="0" indent="0">
              <a:buNone/>
            </a:pPr>
            <a:r>
              <a:rPr lang="en-GB" sz="2000" b="1" dirty="0">
                <a:solidFill>
                  <a:schemeClr val="tx2">
                    <a:lumMod val="60000"/>
                    <a:lumOff val="40000"/>
                  </a:schemeClr>
                </a:solidFill>
              </a:rPr>
              <a:t>Historical cost</a:t>
            </a:r>
          </a:p>
          <a:p>
            <a:pPr marL="0" indent="0" algn="just">
              <a:buNone/>
            </a:pPr>
            <a:r>
              <a:rPr lang="en-GB" sz="2200" dirty="0"/>
              <a:t>There is no definition of double entry in the conceptual Framework – although it is probably fair to say that this is the most fundamental underpinning principle in accounting. In the absence of a formal definition, it is probably best to start by noting that double entry arises from the fact that every transaction has a dual aspect (sometimes referred to as ‘duality’). The dual aspect means that each party in a transaction is affected in two ways by the transaction, hence: every transaction gives rise to both a debit entry and a credit entry.   </a:t>
            </a:r>
          </a:p>
          <a:p>
            <a:pPr marL="0" indent="0">
              <a:buNone/>
            </a:pPr>
            <a:endParaRPr lang="en-GB" sz="2000" dirty="0"/>
          </a:p>
          <a:p>
            <a:endParaRPr lang="en-GB" sz="2000" dirty="0"/>
          </a:p>
        </p:txBody>
      </p:sp>
    </p:spTree>
    <p:extLst>
      <p:ext uri="{BB962C8B-B14F-4D97-AF65-F5344CB8AC3E}">
        <p14:creationId xmlns:p14="http://schemas.microsoft.com/office/powerpoint/2010/main" val="2475529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p:nvPr>
        </p:nvSpPr>
        <p:spPr>
          <a:solidFill>
            <a:schemeClr val="tx2">
              <a:lumMod val="75000"/>
            </a:schemeClr>
          </a:solidFill>
        </p:spPr>
        <p:txBody>
          <a:bodyPr/>
          <a:lstStyle/>
          <a:p>
            <a:r>
              <a:rPr lang="en-GB" dirty="0"/>
              <a:t>Accounting principles - 3</a:t>
            </a:r>
          </a:p>
        </p:txBody>
      </p:sp>
      <p:sp>
        <p:nvSpPr>
          <p:cNvPr id="4" name="Content Placeholder 3">
            <a:extLst>
              <a:ext uri="{FF2B5EF4-FFF2-40B4-BE49-F238E27FC236}">
                <a16:creationId xmlns:a16="http://schemas.microsoft.com/office/drawing/2014/main" id="{2263F48C-C7DB-4BFB-904B-CDE222CBF70D}"/>
              </a:ext>
            </a:extLst>
          </p:cNvPr>
          <p:cNvSpPr>
            <a:spLocks noGrp="1"/>
          </p:cNvSpPr>
          <p:nvPr>
            <p:ph idx="1"/>
          </p:nvPr>
        </p:nvSpPr>
        <p:spPr>
          <a:xfrm>
            <a:off x="457200" y="1600200"/>
            <a:ext cx="8229600" cy="3701008"/>
          </a:xfrm>
        </p:spPr>
        <p:txBody>
          <a:bodyPr>
            <a:normAutofit/>
          </a:bodyPr>
          <a:lstStyle/>
          <a:p>
            <a:pPr marL="0" indent="0" algn="just">
              <a:buNone/>
            </a:pPr>
            <a:r>
              <a:rPr lang="en-GB" sz="2000" b="1" dirty="0">
                <a:solidFill>
                  <a:schemeClr val="tx2">
                    <a:lumMod val="60000"/>
                    <a:lumOff val="40000"/>
                  </a:schemeClr>
                </a:solidFill>
              </a:rPr>
              <a:t>Materiality – relevant or significant</a:t>
            </a:r>
          </a:p>
          <a:p>
            <a:pPr marL="0" indent="0" algn="just">
              <a:buNone/>
            </a:pPr>
            <a:r>
              <a:rPr lang="en-GB" sz="2000" dirty="0"/>
              <a:t>Information is material if omitting it or misleading it could influence decisions that users make on the basis of financial information about a specific reporting entity.</a:t>
            </a:r>
          </a:p>
          <a:p>
            <a:pPr marL="0" indent="0" algn="just">
              <a:buNone/>
            </a:pPr>
            <a:endParaRPr lang="en-GB" sz="2000" dirty="0"/>
          </a:p>
          <a:p>
            <a:pPr marL="0" indent="0" algn="just">
              <a:buNone/>
            </a:pPr>
            <a:r>
              <a:rPr lang="en-GB" sz="2000" b="1" dirty="0">
                <a:solidFill>
                  <a:schemeClr val="tx2">
                    <a:lumMod val="60000"/>
                    <a:lumOff val="40000"/>
                  </a:schemeClr>
                </a:solidFill>
              </a:rPr>
              <a:t>Consistency- uniform accounting practice</a:t>
            </a:r>
          </a:p>
          <a:p>
            <a:pPr marL="0" indent="0" algn="just">
              <a:buNone/>
            </a:pPr>
            <a:r>
              <a:rPr lang="en-GB" sz="2000" dirty="0"/>
              <a:t>Entities when preparing financial statements should adopt a consistent approach in terms of using the same methods for similar items from period to period, so that results can be compared. Explanation should be provided for any changes. E.g. Calculating depreciation.</a:t>
            </a:r>
            <a:endParaRPr lang="en-GB" sz="2000" dirty="0">
              <a:solidFill>
                <a:srgbClr val="FF0000"/>
              </a:solidFill>
            </a:endParaRPr>
          </a:p>
          <a:p>
            <a:pPr marL="0" indent="0">
              <a:buNone/>
            </a:pPr>
            <a:endParaRPr lang="en-GB" sz="2000" dirty="0"/>
          </a:p>
          <a:p>
            <a:pPr marL="0" indent="0">
              <a:buNone/>
            </a:pPr>
            <a:endParaRPr lang="en-GB" sz="2000" dirty="0"/>
          </a:p>
          <a:p>
            <a:pPr marL="0" indent="0">
              <a:buNone/>
            </a:pPr>
            <a:endParaRPr lang="en-GB" sz="2000" dirty="0"/>
          </a:p>
          <a:p>
            <a:endParaRPr lang="en-GB" sz="2000" dirty="0"/>
          </a:p>
        </p:txBody>
      </p:sp>
    </p:spTree>
    <p:extLst>
      <p:ext uri="{BB962C8B-B14F-4D97-AF65-F5344CB8AC3E}">
        <p14:creationId xmlns:p14="http://schemas.microsoft.com/office/powerpoint/2010/main" val="438213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idx="4294967295"/>
          </p:nvPr>
        </p:nvSpPr>
        <p:spPr>
          <a:xfrm>
            <a:off x="107504" y="53752"/>
            <a:ext cx="9036496" cy="782960"/>
          </a:xfrm>
          <a:solidFill>
            <a:schemeClr val="tx2">
              <a:lumMod val="75000"/>
            </a:schemeClr>
          </a:solidFill>
        </p:spPr>
        <p:txBody>
          <a:bodyPr/>
          <a:lstStyle/>
          <a:p>
            <a:r>
              <a:rPr lang="en-GB" dirty="0"/>
              <a:t>Users of Accounting Statements</a:t>
            </a:r>
          </a:p>
        </p:txBody>
      </p:sp>
      <p:pic>
        <p:nvPicPr>
          <p:cNvPr id="7" name="Content Placeholder 6">
            <a:extLst>
              <a:ext uri="{FF2B5EF4-FFF2-40B4-BE49-F238E27FC236}">
                <a16:creationId xmlns:a16="http://schemas.microsoft.com/office/drawing/2014/main" id="{8CD1B652-C885-4F9E-AA70-D73FF99D3037}"/>
              </a:ext>
            </a:extLst>
          </p:cNvPr>
          <p:cNvPicPr>
            <a:picLocks noGrp="1" noChangeAspect="1"/>
          </p:cNvPicPr>
          <p:nvPr>
            <p:ph idx="4294967295"/>
          </p:nvPr>
        </p:nvPicPr>
        <p:blipFill>
          <a:blip r:embed="rId2">
            <a:duotone>
              <a:schemeClr val="accent1">
                <a:shade val="45000"/>
                <a:satMod val="135000"/>
              </a:schemeClr>
              <a:prstClr val="white"/>
            </a:duotone>
          </a:blip>
          <a:stretch>
            <a:fillRect/>
          </a:stretch>
        </p:blipFill>
        <p:spPr>
          <a:xfrm>
            <a:off x="112796" y="764704"/>
            <a:ext cx="8928992" cy="49254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46392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FBF-BB23-47BF-A6F7-FE6B874F5DCC}"/>
              </a:ext>
            </a:extLst>
          </p:cNvPr>
          <p:cNvSpPr>
            <a:spLocks noGrp="1"/>
          </p:cNvSpPr>
          <p:nvPr>
            <p:ph type="title" idx="4294967295"/>
          </p:nvPr>
        </p:nvSpPr>
        <p:spPr>
          <a:xfrm>
            <a:off x="0" y="4614"/>
            <a:ext cx="9144000" cy="1143000"/>
          </a:xfrm>
          <a:solidFill>
            <a:schemeClr val="tx2">
              <a:lumMod val="75000"/>
            </a:schemeClr>
          </a:solidFill>
        </p:spPr>
        <p:txBody>
          <a:bodyPr/>
          <a:lstStyle/>
          <a:p>
            <a:r>
              <a:rPr lang="en-GB" dirty="0"/>
              <a:t>Users of Accounting Statements</a:t>
            </a:r>
          </a:p>
        </p:txBody>
      </p:sp>
      <p:pic>
        <p:nvPicPr>
          <p:cNvPr id="5" name="Picture 4">
            <a:extLst>
              <a:ext uri="{FF2B5EF4-FFF2-40B4-BE49-F238E27FC236}">
                <a16:creationId xmlns:a16="http://schemas.microsoft.com/office/drawing/2014/main" id="{949D6693-329D-4AF5-ABF2-1D947B50743E}"/>
              </a:ext>
            </a:extLst>
          </p:cNvPr>
          <p:cNvPicPr>
            <a:picLocks noChangeAspect="1"/>
          </p:cNvPicPr>
          <p:nvPr/>
        </p:nvPicPr>
        <p:blipFill>
          <a:blip r:embed="rId2">
            <a:duotone>
              <a:schemeClr val="accent1">
                <a:shade val="45000"/>
                <a:satMod val="135000"/>
              </a:schemeClr>
              <a:prstClr val="white"/>
            </a:duotone>
          </a:blip>
          <a:stretch>
            <a:fillRect/>
          </a:stretch>
        </p:blipFill>
        <p:spPr>
          <a:xfrm>
            <a:off x="0" y="1214437"/>
            <a:ext cx="9144000" cy="4429125"/>
          </a:xfrm>
          <a:prstGeom prst="rect">
            <a:avLst/>
          </a:prstGeom>
        </p:spPr>
      </p:pic>
    </p:spTree>
    <p:extLst>
      <p:ext uri="{BB962C8B-B14F-4D97-AF65-F5344CB8AC3E}">
        <p14:creationId xmlns:p14="http://schemas.microsoft.com/office/powerpoint/2010/main" val="2447050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schemeClr val="tx2">
                    <a:lumMod val="20000"/>
                    <a:lumOff val="80000"/>
                  </a:schemeClr>
                </a:solidFill>
                <a:latin typeface="Arial" panose="020B0604020202020204" pitchFamily="34" charset="0"/>
                <a:cs typeface="Arial" panose="020B0604020202020204" pitchFamily="34" charset="0"/>
              </a:rPr>
              <a:t>Terminologies - 1</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0" y="1148407"/>
            <a:ext cx="9143999" cy="5013680"/>
          </a:xfrm>
          <a:prstGeom prst="rect">
            <a:avLst/>
          </a:prstGeom>
          <a:noFill/>
        </p:spPr>
        <p:txBody>
          <a:bodyPr wrap="square" rtlCol="0">
            <a:spAutoFit/>
          </a:bodyPr>
          <a:lstStyle/>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60000"/>
                    <a:lumOff val="40000"/>
                  </a:schemeClr>
                </a:solidFill>
              </a:rPr>
              <a:t>Revenue</a:t>
            </a:r>
            <a:r>
              <a:rPr lang="en-US" altLang="en-US" sz="2200" dirty="0">
                <a:solidFill>
                  <a:prstClr val="black"/>
                </a:solidFill>
              </a:rPr>
              <a:t> is income earned in the period from </a:t>
            </a:r>
            <a:r>
              <a:rPr lang="en-US" altLang="en-US" sz="2200" i="1" dirty="0">
                <a:solidFill>
                  <a:prstClr val="black"/>
                </a:solidFill>
              </a:rPr>
              <a:t>normal</a:t>
            </a:r>
            <a:r>
              <a:rPr lang="en-US" altLang="en-US" sz="2200" dirty="0">
                <a:solidFill>
                  <a:prstClr val="black"/>
                </a:solidFill>
              </a:rPr>
              <a:t> trading activities called operations.  </a:t>
            </a:r>
          </a:p>
          <a:p>
            <a:pPr marL="342900" lvl="0" indent="-342900" algn="just">
              <a:lnSpc>
                <a:spcPct val="90000"/>
              </a:lnSpc>
              <a:spcBef>
                <a:spcPct val="20000"/>
              </a:spcBef>
              <a:buFont typeface="Arial" panose="020B0604020202020204" pitchFamily="34" charset="0"/>
              <a:buChar char="•"/>
            </a:pPr>
            <a:endParaRPr lang="en-US" altLang="en-US" sz="2200" dirty="0">
              <a:solidFill>
                <a:prstClr val="black"/>
              </a:solidFill>
            </a:endParaRPr>
          </a:p>
          <a:p>
            <a:pPr marL="342900" lvl="0" indent="-342900" algn="just">
              <a:lnSpc>
                <a:spcPct val="90000"/>
              </a:lnSpc>
              <a:spcBef>
                <a:spcPct val="20000"/>
              </a:spcBef>
              <a:buFont typeface="Arial" panose="020B0604020202020204" pitchFamily="34" charset="0"/>
              <a:buChar char="•"/>
            </a:pPr>
            <a:r>
              <a:rPr lang="en-US" altLang="en-US" sz="2200" dirty="0">
                <a:solidFill>
                  <a:prstClr val="black"/>
                </a:solidFill>
              </a:rPr>
              <a:t>When an entity has income from activities that are not its core business, such as receiving interest, then this is disclosed separately, as ‘</a:t>
            </a:r>
            <a:r>
              <a:rPr lang="en-US" altLang="en-US" sz="2200" b="1" dirty="0">
                <a:solidFill>
                  <a:schemeClr val="tx2">
                    <a:lumMod val="60000"/>
                    <a:lumOff val="40000"/>
                  </a:schemeClr>
                </a:solidFill>
              </a:rPr>
              <a:t>other income</a:t>
            </a:r>
            <a:r>
              <a:rPr lang="en-US" altLang="en-US" sz="2200" dirty="0">
                <a:solidFill>
                  <a:schemeClr val="tx2">
                    <a:lumMod val="60000"/>
                    <a:lumOff val="40000"/>
                  </a:schemeClr>
                </a:solidFill>
              </a:rPr>
              <a:t>’. </a:t>
            </a:r>
          </a:p>
          <a:p>
            <a:pPr marL="342900" lvl="0" indent="-342900" algn="just">
              <a:lnSpc>
                <a:spcPct val="90000"/>
              </a:lnSpc>
              <a:spcBef>
                <a:spcPct val="20000"/>
              </a:spcBef>
              <a:buFont typeface="Arial" panose="020B0604020202020204" pitchFamily="34" charset="0"/>
              <a:buChar char="•"/>
            </a:pPr>
            <a:endParaRPr lang="en-US" altLang="en-US" sz="2200" b="1" dirty="0">
              <a:solidFill>
                <a:srgbClr val="FF0000"/>
              </a:solidFill>
            </a:endParaRPr>
          </a:p>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60000"/>
                    <a:lumOff val="40000"/>
                  </a:schemeClr>
                </a:solidFill>
              </a:rPr>
              <a:t>Expenses</a:t>
            </a:r>
            <a:r>
              <a:rPr lang="en-US" altLang="en-US" sz="2200" dirty="0">
                <a:solidFill>
                  <a:schemeClr val="tx2">
                    <a:lumMod val="60000"/>
                    <a:lumOff val="40000"/>
                  </a:schemeClr>
                </a:solidFill>
              </a:rPr>
              <a:t> </a:t>
            </a:r>
            <a:r>
              <a:rPr lang="en-US" altLang="en-US" sz="2200" dirty="0">
                <a:solidFill>
                  <a:prstClr val="black"/>
                </a:solidFill>
              </a:rPr>
              <a:t>are yearly running costs.  They are used up in the period being reported on.  For example, electricity used to generate heat and light, or rent for the period.</a:t>
            </a:r>
          </a:p>
          <a:p>
            <a:pPr marL="342900" lvl="0" indent="-342900" algn="just">
              <a:lnSpc>
                <a:spcPct val="90000"/>
              </a:lnSpc>
              <a:spcBef>
                <a:spcPct val="20000"/>
              </a:spcBef>
              <a:buFont typeface="Arial" panose="020B0604020202020204" pitchFamily="34" charset="0"/>
              <a:buChar char="•"/>
            </a:pPr>
            <a:endParaRPr lang="en-US" altLang="en-US" sz="2200" b="1" dirty="0">
              <a:solidFill>
                <a:srgbClr val="FF0000"/>
              </a:solidFill>
            </a:endParaRPr>
          </a:p>
          <a:p>
            <a:pPr marL="342900" lvl="0" indent="-342900" algn="just">
              <a:lnSpc>
                <a:spcPct val="90000"/>
              </a:lnSpc>
              <a:spcBef>
                <a:spcPct val="20000"/>
              </a:spcBef>
              <a:buFont typeface="Arial" panose="020B0604020202020204" pitchFamily="34" charset="0"/>
              <a:buChar char="•"/>
            </a:pPr>
            <a:r>
              <a:rPr lang="en-US" altLang="en-US" sz="2200" b="1" dirty="0">
                <a:solidFill>
                  <a:schemeClr val="tx2">
                    <a:lumMod val="60000"/>
                    <a:lumOff val="40000"/>
                  </a:schemeClr>
                </a:solidFill>
              </a:rPr>
              <a:t>Profit or loss</a:t>
            </a:r>
            <a:r>
              <a:rPr lang="en-US" altLang="en-US" sz="2200" dirty="0">
                <a:solidFill>
                  <a:schemeClr val="tx2">
                    <a:lumMod val="60000"/>
                    <a:lumOff val="40000"/>
                  </a:schemeClr>
                </a:solidFill>
              </a:rPr>
              <a:t> </a:t>
            </a:r>
            <a:r>
              <a:rPr lang="en-US" altLang="en-US" sz="2200" dirty="0">
                <a:solidFill>
                  <a:prstClr val="black"/>
                </a:solidFill>
              </a:rPr>
              <a:t>is the total income made by the entity in the period less the total expenses incurred by the entity in the period. </a:t>
            </a:r>
          </a:p>
          <a:p>
            <a:pPr algn="just"/>
            <a:endParaRPr lang="en-GB" dirty="0"/>
          </a:p>
          <a:p>
            <a:pPr algn="just"/>
            <a:endParaRPr lang="en-GB" dirty="0"/>
          </a:p>
        </p:txBody>
      </p:sp>
    </p:spTree>
    <p:extLst>
      <p:ext uri="{BB962C8B-B14F-4D97-AF65-F5344CB8AC3E}">
        <p14:creationId xmlns:p14="http://schemas.microsoft.com/office/powerpoint/2010/main" val="41676392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2">
                    <a:lumMod val="20000"/>
                    <a:lumOff val="80000"/>
                  </a:schemeClr>
                </a:solidFill>
                <a:latin typeface="Arial" panose="020B0604020202020204" pitchFamily="34" charset="0"/>
                <a:cs typeface="Arial" panose="020B0604020202020204" pitchFamily="34" charset="0"/>
              </a:rPr>
              <a:t>Terminologies</a:t>
            </a:r>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2" y="1148407"/>
            <a:ext cx="9144001" cy="5109091"/>
          </a:xfrm>
          <a:prstGeom prst="rect">
            <a:avLst/>
          </a:prstGeom>
          <a:noFill/>
        </p:spPr>
        <p:txBody>
          <a:bodyPr wrap="square" rtlCol="0">
            <a:spAutoFit/>
          </a:bodyPr>
          <a:lstStyle/>
          <a:p>
            <a:pPr marL="342900" indent="-342900" algn="just">
              <a:lnSpc>
                <a:spcPct val="90000"/>
              </a:lnSpc>
              <a:spcBef>
                <a:spcPct val="20000"/>
              </a:spcBef>
              <a:buFont typeface="Arial" panose="020B0604020202020204" pitchFamily="34" charset="0"/>
              <a:buChar char="•"/>
            </a:pPr>
            <a:r>
              <a:rPr lang="en-GB" altLang="en-US" sz="2200" b="1" dirty="0">
                <a:solidFill>
                  <a:schemeClr val="tx2">
                    <a:lumMod val="60000"/>
                    <a:lumOff val="40000"/>
                  </a:schemeClr>
                </a:solidFill>
              </a:rPr>
              <a:t>Assets</a:t>
            </a:r>
          </a:p>
          <a:p>
            <a:pPr lvl="1" algn="just">
              <a:lnSpc>
                <a:spcPct val="90000"/>
              </a:lnSpc>
              <a:spcBef>
                <a:spcPct val="20000"/>
              </a:spcBef>
            </a:pPr>
            <a:r>
              <a:rPr lang="en-GB" altLang="en-US" sz="2200" dirty="0"/>
              <a:t>Items of value that the business owns/has control of, such as goods for resale (inventory), vehicles or machinery, trade receivables cash and money at the bank. </a:t>
            </a:r>
            <a:r>
              <a:rPr lang="en-US" altLang="en-US" sz="2400" dirty="0">
                <a:solidFill>
                  <a:prstClr val="black"/>
                </a:solidFill>
              </a:rPr>
              <a:t>An </a:t>
            </a:r>
            <a:r>
              <a:rPr lang="en-US" altLang="en-US" sz="2400" dirty="0"/>
              <a:t>asset</a:t>
            </a:r>
            <a:r>
              <a:rPr lang="en-US" altLang="en-US" sz="2400" dirty="0">
                <a:solidFill>
                  <a:srgbClr val="FF0000"/>
                </a:solidFill>
              </a:rPr>
              <a:t> </a:t>
            </a:r>
            <a:r>
              <a:rPr lang="en-US" altLang="en-US" sz="2400" dirty="0">
                <a:solidFill>
                  <a:prstClr val="black"/>
                </a:solidFill>
              </a:rPr>
              <a:t>is an item of value held by an entity that is going to generate income in the future. </a:t>
            </a:r>
          </a:p>
          <a:p>
            <a:pPr algn="just">
              <a:lnSpc>
                <a:spcPct val="90000"/>
              </a:lnSpc>
              <a:spcBef>
                <a:spcPct val="20000"/>
              </a:spcBef>
            </a:pPr>
            <a:endParaRPr lang="en-GB" altLang="en-US" sz="2200" b="1" dirty="0">
              <a:solidFill>
                <a:srgbClr val="FF0000"/>
              </a:solidFill>
            </a:endParaRPr>
          </a:p>
          <a:p>
            <a:pPr marL="342900" indent="-342900" algn="just">
              <a:lnSpc>
                <a:spcPct val="90000"/>
              </a:lnSpc>
              <a:spcBef>
                <a:spcPct val="20000"/>
              </a:spcBef>
              <a:buFont typeface="Arial" panose="020B0604020202020204" pitchFamily="34" charset="0"/>
              <a:buChar char="•"/>
            </a:pPr>
            <a:r>
              <a:rPr lang="en-GB" altLang="en-US" sz="2200" b="1" dirty="0">
                <a:solidFill>
                  <a:schemeClr val="tx2">
                    <a:lumMod val="60000"/>
                    <a:lumOff val="40000"/>
                  </a:schemeClr>
                </a:solidFill>
              </a:rPr>
              <a:t>Capital</a:t>
            </a:r>
          </a:p>
          <a:p>
            <a:pPr lvl="1" algn="just">
              <a:lnSpc>
                <a:spcPct val="90000"/>
              </a:lnSpc>
              <a:spcBef>
                <a:spcPct val="20000"/>
              </a:spcBef>
            </a:pPr>
            <a:r>
              <a:rPr lang="en-GB" altLang="en-US" sz="2200" dirty="0"/>
              <a:t>The amount of money or similar resource invested in the business by its owner(s).</a:t>
            </a:r>
          </a:p>
          <a:p>
            <a:pPr marL="342900" indent="-342900" algn="just">
              <a:lnSpc>
                <a:spcPct val="90000"/>
              </a:lnSpc>
              <a:spcBef>
                <a:spcPct val="20000"/>
              </a:spcBef>
              <a:buFont typeface="Arial" panose="020B0604020202020204" pitchFamily="34" charset="0"/>
              <a:buChar char="•"/>
            </a:pPr>
            <a:endParaRPr lang="en-GB" altLang="en-US" sz="2200" b="1" dirty="0">
              <a:solidFill>
                <a:srgbClr val="FF0000"/>
              </a:solidFill>
            </a:endParaRPr>
          </a:p>
          <a:p>
            <a:pPr marL="342900" indent="-342900" algn="just">
              <a:lnSpc>
                <a:spcPct val="90000"/>
              </a:lnSpc>
              <a:spcBef>
                <a:spcPct val="20000"/>
              </a:spcBef>
              <a:buFont typeface="Arial" panose="020B0604020202020204" pitchFamily="34" charset="0"/>
              <a:buChar char="•"/>
            </a:pPr>
            <a:r>
              <a:rPr lang="en-GB" altLang="en-US" sz="2200" b="1" dirty="0">
                <a:solidFill>
                  <a:schemeClr val="tx2">
                    <a:lumMod val="60000"/>
                    <a:lumOff val="40000"/>
                  </a:schemeClr>
                </a:solidFill>
              </a:rPr>
              <a:t>Liabilities</a:t>
            </a:r>
          </a:p>
          <a:p>
            <a:pPr lvl="1" algn="just">
              <a:lnSpc>
                <a:spcPct val="90000"/>
              </a:lnSpc>
              <a:spcBef>
                <a:spcPct val="20000"/>
              </a:spcBef>
            </a:pPr>
            <a:r>
              <a:rPr lang="en-GB" altLang="en-US" sz="2200" dirty="0"/>
              <a:t>Money that has been borrowed by the business and trade payables.</a:t>
            </a:r>
            <a:r>
              <a:rPr lang="en-US" altLang="en-US" sz="2200" dirty="0"/>
              <a:t> </a:t>
            </a:r>
            <a:r>
              <a:rPr lang="en-US" altLang="en-US" sz="2000" dirty="0"/>
              <a:t>Liabilities</a:t>
            </a:r>
            <a:r>
              <a:rPr lang="en-US" altLang="en-US" sz="2000" b="1" dirty="0"/>
              <a:t> </a:t>
            </a:r>
            <a:r>
              <a:rPr lang="en-US" altLang="en-US" sz="2000" dirty="0"/>
              <a:t>represent obligations that the entity has to meet in the future. </a:t>
            </a:r>
            <a:endParaRPr lang="en-GB" altLang="en-US" sz="2200" dirty="0"/>
          </a:p>
          <a:p>
            <a:pPr algn="just"/>
            <a:endParaRPr lang="en-GB" dirty="0"/>
          </a:p>
          <a:p>
            <a:pPr algn="just"/>
            <a:endParaRPr lang="en-GB" dirty="0"/>
          </a:p>
        </p:txBody>
      </p:sp>
    </p:spTree>
    <p:extLst>
      <p:ext uri="{BB962C8B-B14F-4D97-AF65-F5344CB8AC3E}">
        <p14:creationId xmlns:p14="http://schemas.microsoft.com/office/powerpoint/2010/main" val="40679086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3"/>
          <p:cNvSpPr>
            <a:spLocks noGrp="1" noChangeArrowheads="1"/>
          </p:cNvSpPr>
          <p:nvPr>
            <p:ph idx="4294967295"/>
          </p:nvPr>
        </p:nvSpPr>
        <p:spPr>
          <a:xfrm>
            <a:off x="323528" y="1340768"/>
            <a:ext cx="8568952" cy="4176463"/>
          </a:xfrm>
        </p:spPr>
        <p:txBody>
          <a:bodyPr>
            <a:normAutofit/>
          </a:bodyPr>
          <a:lstStyle/>
          <a:p>
            <a:pPr marL="0" indent="0" algn="just">
              <a:lnSpc>
                <a:spcPct val="90000"/>
              </a:lnSpc>
              <a:buFontTx/>
              <a:buNone/>
            </a:pPr>
            <a:r>
              <a:rPr lang="en-GB" altLang="en-US" sz="2400" dirty="0"/>
              <a:t>An</a:t>
            </a:r>
            <a:r>
              <a:rPr lang="en-GB" altLang="en-US" sz="2400" b="1" dirty="0">
                <a:solidFill>
                  <a:schemeClr val="tx2">
                    <a:lumMod val="60000"/>
                    <a:lumOff val="40000"/>
                  </a:schemeClr>
                </a:solidFill>
              </a:rPr>
              <a:t> asset </a:t>
            </a:r>
            <a:r>
              <a:rPr lang="en-GB" altLang="en-US" sz="2400" dirty="0"/>
              <a:t>is a tangible or intangible resource that is owned or controlled by an accounting entity, and which is expected to generate future economic benefits (e.g. plant &amp; machinery, cash).</a:t>
            </a:r>
          </a:p>
          <a:p>
            <a:pPr marL="0" indent="0" algn="just">
              <a:lnSpc>
                <a:spcPct val="90000"/>
              </a:lnSpc>
              <a:buFontTx/>
              <a:buNone/>
            </a:pPr>
            <a:endParaRPr lang="en-GB" altLang="en-US" sz="2400" dirty="0"/>
          </a:p>
          <a:p>
            <a:pPr marL="0" indent="0" algn="just">
              <a:lnSpc>
                <a:spcPct val="90000"/>
              </a:lnSpc>
              <a:buFontTx/>
              <a:buNone/>
            </a:pPr>
            <a:r>
              <a:rPr lang="en-GB" altLang="en-US" sz="2400" dirty="0"/>
              <a:t>A</a:t>
            </a:r>
            <a:r>
              <a:rPr lang="en-GB" altLang="en-US" sz="2400" b="1" dirty="0">
                <a:solidFill>
                  <a:schemeClr val="tx2">
                    <a:lumMod val="60000"/>
                    <a:lumOff val="40000"/>
                  </a:schemeClr>
                </a:solidFill>
              </a:rPr>
              <a:t> liability </a:t>
            </a:r>
            <a:r>
              <a:rPr lang="en-GB" altLang="en-US" sz="2400" dirty="0"/>
              <a:t>is a legal obligation to transfer assets,  or provide services to another entity which arises from some past transaction or event (e.g. loans).</a:t>
            </a:r>
          </a:p>
          <a:p>
            <a:pPr marL="0" indent="0" algn="just">
              <a:lnSpc>
                <a:spcPct val="90000"/>
              </a:lnSpc>
              <a:buFontTx/>
              <a:buNone/>
            </a:pPr>
            <a:endParaRPr lang="en-GB" altLang="en-US" sz="2400" dirty="0"/>
          </a:p>
        </p:txBody>
      </p:sp>
      <p:sp>
        <p:nvSpPr>
          <p:cNvPr id="8196"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DD9FF0B0-1499-4927-AD7A-E4CA789EB7F9}" type="slidenum">
              <a:rPr lang="en-US" altLang="en-US" sz="1400"/>
              <a:pPr eaLnBrk="1" hangingPunct="1"/>
              <a:t>17</a:t>
            </a:fld>
            <a:endParaRPr lang="en-US" altLang="en-US" sz="1400" dirty="0"/>
          </a:p>
        </p:txBody>
      </p:sp>
      <p:sp>
        <p:nvSpPr>
          <p:cNvPr id="5" name="Rectangle 4">
            <a:extLst>
              <a:ext uri="{FF2B5EF4-FFF2-40B4-BE49-F238E27FC236}">
                <a16:creationId xmlns:a16="http://schemas.microsoft.com/office/drawing/2014/main" id="{24B1E11C-86E9-418A-BC6E-D57E940B5024}"/>
              </a:ext>
            </a:extLst>
          </p:cNvPr>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2">
                    <a:lumMod val="20000"/>
                    <a:lumOff val="80000"/>
                  </a:schemeClr>
                </a:solidFill>
                <a:latin typeface="Arial" panose="020B0604020202020204" pitchFamily="34" charset="0"/>
                <a:cs typeface="Arial" panose="020B0604020202020204" pitchFamily="34" charset="0"/>
              </a:rPr>
              <a:t>Terminologies - 3</a:t>
            </a:r>
          </a:p>
        </p:txBody>
      </p:sp>
    </p:spTree>
    <p:extLst>
      <p:ext uri="{BB962C8B-B14F-4D97-AF65-F5344CB8AC3E}">
        <p14:creationId xmlns:p14="http://schemas.microsoft.com/office/powerpoint/2010/main" val="323841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blinds(horizontal)">
                                      <p:cBhvr>
                                        <p:cTn id="7" dur="500"/>
                                        <p:tgtEl>
                                          <p:spTgt spid="51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3">
                                            <p:txEl>
                                              <p:pRg st="2" end="2"/>
                                            </p:txEl>
                                          </p:spTgt>
                                        </p:tgtEl>
                                        <p:attrNameLst>
                                          <p:attrName>style.visibility</p:attrName>
                                        </p:attrNameLst>
                                      </p:cBhvr>
                                      <p:to>
                                        <p:strVal val="visible"/>
                                      </p:to>
                                    </p:set>
                                    <p:animEffect transition="in" filter="blinds(horizontal)">
                                      <p:cBhvr>
                                        <p:cTn id="12" dur="500"/>
                                        <p:tgtEl>
                                          <p:spTgt spid="51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4294967295"/>
          </p:nvPr>
        </p:nvSpPr>
        <p:spPr>
          <a:xfrm>
            <a:off x="0" y="1600201"/>
            <a:ext cx="8686800" cy="3917032"/>
          </a:xfrm>
        </p:spPr>
        <p:txBody>
          <a:bodyPr/>
          <a:lstStyle/>
          <a:p>
            <a:pPr algn="ctr">
              <a:buFontTx/>
              <a:buNone/>
            </a:pPr>
            <a:endParaRPr lang="en-GB" altLang="en-US" b="1" dirty="0"/>
          </a:p>
          <a:p>
            <a:pPr algn="ctr">
              <a:buFontTx/>
              <a:buNone/>
            </a:pPr>
            <a:r>
              <a:rPr lang="en-GB" altLang="en-US" sz="4800" b="1" dirty="0">
                <a:solidFill>
                  <a:srgbClr val="FF0000"/>
                </a:solidFill>
              </a:rPr>
              <a:t>Assets = Capital + Liabilities</a:t>
            </a:r>
          </a:p>
          <a:p>
            <a:pPr algn="ctr">
              <a:buFontTx/>
              <a:buNone/>
            </a:pPr>
            <a:endParaRPr lang="en-GB" altLang="en-US" sz="4800" b="1" dirty="0">
              <a:solidFill>
                <a:srgbClr val="FF0000"/>
              </a:solidFill>
            </a:endParaRPr>
          </a:p>
          <a:p>
            <a:pPr algn="ctr">
              <a:buFontTx/>
              <a:buNone/>
            </a:pPr>
            <a:r>
              <a:rPr lang="en-GB" altLang="en-US" sz="4800" b="1" dirty="0">
                <a:solidFill>
                  <a:srgbClr val="FF0000"/>
                </a:solidFill>
              </a:rPr>
              <a:t>(A = C + L)</a:t>
            </a:r>
          </a:p>
          <a:p>
            <a:pPr algn="ctr">
              <a:buNone/>
            </a:pPr>
            <a:endParaRPr lang="en-GB" altLang="en-US" sz="4800" b="1" dirty="0"/>
          </a:p>
          <a:p>
            <a:pPr algn="ctr">
              <a:buNone/>
            </a:pPr>
            <a:endParaRPr lang="en-GB" altLang="en-US" b="1" dirty="0"/>
          </a:p>
          <a:p>
            <a:pPr algn="ctr">
              <a:buFontTx/>
              <a:buNone/>
            </a:pPr>
            <a:endParaRPr lang="en-GB" altLang="en-US" dirty="0">
              <a:latin typeface="Arial" charset="0"/>
            </a:endParaRPr>
          </a:p>
          <a:p>
            <a:pPr algn="ctr">
              <a:buFontTx/>
              <a:buNone/>
            </a:pPr>
            <a:endParaRPr lang="en-GB" altLang="en-US" dirty="0">
              <a:latin typeface="Arial" charset="0"/>
            </a:endParaRPr>
          </a:p>
          <a:p>
            <a:endParaRPr lang="en-GB" altLang="en-US" dirty="0"/>
          </a:p>
        </p:txBody>
      </p:sp>
      <p:sp>
        <p:nvSpPr>
          <p:cNvPr id="7172"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66FC01D8-533D-4CE0-8568-6747D25ABF66}" type="slidenum">
              <a:rPr lang="en-US" altLang="en-US" sz="1400"/>
              <a:pPr eaLnBrk="1" hangingPunct="1"/>
              <a:t>18</a:t>
            </a:fld>
            <a:endParaRPr lang="en-US" altLang="en-US" sz="1400" dirty="0"/>
          </a:p>
        </p:txBody>
      </p:sp>
      <p:sp>
        <p:nvSpPr>
          <p:cNvPr id="7" name="Rectangle 6">
            <a:extLst>
              <a:ext uri="{FF2B5EF4-FFF2-40B4-BE49-F238E27FC236}">
                <a16:creationId xmlns:a16="http://schemas.microsoft.com/office/drawing/2014/main" id="{4552E36D-344C-4DF8-9C1C-C04328BFD8FD}"/>
              </a:ext>
            </a:extLst>
          </p:cNvPr>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2">
                    <a:lumMod val="20000"/>
                    <a:lumOff val="80000"/>
                  </a:schemeClr>
                </a:solidFill>
                <a:latin typeface="Arial" panose="020B0604020202020204" pitchFamily="34" charset="0"/>
                <a:cs typeface="Arial" panose="020B0604020202020204" pitchFamily="34" charset="0"/>
              </a:rPr>
              <a:t>The central accounting equation</a:t>
            </a:r>
          </a:p>
        </p:txBody>
      </p:sp>
    </p:spTree>
    <p:extLst>
      <p:ext uri="{BB962C8B-B14F-4D97-AF65-F5344CB8AC3E}">
        <p14:creationId xmlns:p14="http://schemas.microsoft.com/office/powerpoint/2010/main" val="353429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4294967295"/>
          </p:nvPr>
        </p:nvSpPr>
        <p:spPr>
          <a:xfrm>
            <a:off x="457200" y="1470484"/>
            <a:ext cx="8686800" cy="3917032"/>
          </a:xfrm>
        </p:spPr>
        <p:txBody>
          <a:bodyPr/>
          <a:lstStyle/>
          <a:p>
            <a:pPr algn="ctr">
              <a:buFontTx/>
              <a:buNone/>
            </a:pPr>
            <a:endParaRPr lang="en-GB" altLang="en-US" b="1" dirty="0"/>
          </a:p>
          <a:p>
            <a:pPr algn="ctr">
              <a:buNone/>
            </a:pPr>
            <a:endParaRPr lang="en-GB" altLang="en-US" sz="4800" b="1" dirty="0"/>
          </a:p>
          <a:p>
            <a:pPr algn="ctr">
              <a:buNone/>
            </a:pPr>
            <a:endParaRPr lang="en-GB" altLang="en-US" b="1" dirty="0"/>
          </a:p>
          <a:p>
            <a:pPr algn="ctr">
              <a:buFontTx/>
              <a:buNone/>
            </a:pPr>
            <a:endParaRPr lang="en-GB" altLang="en-US" dirty="0">
              <a:latin typeface="Arial" charset="0"/>
            </a:endParaRPr>
          </a:p>
          <a:p>
            <a:pPr algn="ctr">
              <a:buFontTx/>
              <a:buNone/>
            </a:pPr>
            <a:endParaRPr lang="en-GB" altLang="en-US" dirty="0">
              <a:latin typeface="Arial" charset="0"/>
            </a:endParaRPr>
          </a:p>
          <a:p>
            <a:endParaRPr lang="en-GB" altLang="en-US" dirty="0"/>
          </a:p>
        </p:txBody>
      </p:sp>
      <p:sp>
        <p:nvSpPr>
          <p:cNvPr id="7172"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66FC01D8-533D-4CE0-8568-6747D25ABF66}" type="slidenum">
              <a:rPr lang="en-US" altLang="en-US" sz="1400"/>
              <a:pPr eaLnBrk="1" hangingPunct="1"/>
              <a:t>19</a:t>
            </a:fld>
            <a:endParaRPr lang="en-US" altLang="en-US" sz="1400" dirty="0"/>
          </a:p>
        </p:txBody>
      </p:sp>
      <p:sp>
        <p:nvSpPr>
          <p:cNvPr id="7" name="Rectangle 6">
            <a:extLst>
              <a:ext uri="{FF2B5EF4-FFF2-40B4-BE49-F238E27FC236}">
                <a16:creationId xmlns:a16="http://schemas.microsoft.com/office/drawing/2014/main" id="{4552E36D-344C-4DF8-9C1C-C04328BFD8FD}"/>
              </a:ext>
            </a:extLst>
          </p:cNvPr>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2">
                    <a:lumMod val="20000"/>
                    <a:lumOff val="80000"/>
                  </a:schemeClr>
                </a:solidFill>
                <a:latin typeface="Arial" panose="020B0604020202020204" pitchFamily="34" charset="0"/>
                <a:cs typeface="Arial" panose="020B0604020202020204" pitchFamily="34" charset="0"/>
              </a:rPr>
              <a:t>Pearls of wisdom – 1</a:t>
            </a:r>
          </a:p>
        </p:txBody>
      </p:sp>
      <p:graphicFrame>
        <p:nvGraphicFramePr>
          <p:cNvPr id="4" name="Table 3">
            <a:extLst>
              <a:ext uri="{FF2B5EF4-FFF2-40B4-BE49-F238E27FC236}">
                <a16:creationId xmlns:a16="http://schemas.microsoft.com/office/drawing/2014/main" id="{906A711C-12CB-D2D0-3766-556316100A87}"/>
              </a:ext>
            </a:extLst>
          </p:cNvPr>
          <p:cNvGraphicFramePr>
            <a:graphicFrameLocks noGrp="1"/>
          </p:cNvGraphicFramePr>
          <p:nvPr>
            <p:extLst>
              <p:ext uri="{D42A27DB-BD31-4B8C-83A1-F6EECF244321}">
                <p14:modId xmlns:p14="http://schemas.microsoft.com/office/powerpoint/2010/main" val="349261259"/>
              </p:ext>
            </p:extLst>
          </p:nvPr>
        </p:nvGraphicFramePr>
        <p:xfrm>
          <a:off x="642392" y="1249839"/>
          <a:ext cx="7859216" cy="3692610"/>
        </p:xfrm>
        <a:graphic>
          <a:graphicData uri="http://schemas.openxmlformats.org/drawingml/2006/table">
            <a:tbl>
              <a:tblPr firstRow="1" firstCol="1" bandRow="1" bandCol="1">
                <a:tableStyleId>{7DF18680-E054-41AD-8BC1-D1AEF772440D}</a:tableStyleId>
              </a:tblPr>
              <a:tblGrid>
                <a:gridCol w="3065512">
                  <a:extLst>
                    <a:ext uri="{9D8B030D-6E8A-4147-A177-3AD203B41FA5}">
                      <a16:colId xmlns:a16="http://schemas.microsoft.com/office/drawing/2014/main" val="3298752203"/>
                    </a:ext>
                  </a:extLst>
                </a:gridCol>
                <a:gridCol w="2173658">
                  <a:extLst>
                    <a:ext uri="{9D8B030D-6E8A-4147-A177-3AD203B41FA5}">
                      <a16:colId xmlns:a16="http://schemas.microsoft.com/office/drawing/2014/main" val="2678131832"/>
                    </a:ext>
                  </a:extLst>
                </a:gridCol>
                <a:gridCol w="2620046">
                  <a:extLst>
                    <a:ext uri="{9D8B030D-6E8A-4147-A177-3AD203B41FA5}">
                      <a16:colId xmlns:a16="http://schemas.microsoft.com/office/drawing/2014/main" val="3932231175"/>
                    </a:ext>
                  </a:extLst>
                </a:gridCol>
              </a:tblGrid>
              <a:tr h="473195">
                <a:tc>
                  <a:txBody>
                    <a:bodyPr/>
                    <a:lstStyle/>
                    <a:p>
                      <a:r>
                        <a:rPr lang="en-GB" sz="1100" dirty="0">
                          <a:effectLst/>
                        </a:rPr>
                        <a:t> </a:t>
                      </a:r>
                      <a:endParaRPr lang="en-GB"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Increase</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Increase</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987350118"/>
                  </a:ext>
                </a:extLst>
              </a:tr>
              <a:tr h="473195">
                <a:tc>
                  <a:txBody>
                    <a:bodyPr/>
                    <a:lstStyle/>
                    <a:p>
                      <a:r>
                        <a:rPr lang="en-GB" sz="2800" u="sng" dirty="0">
                          <a:effectLst/>
                        </a:rPr>
                        <a:t>P</a:t>
                      </a:r>
                      <a:r>
                        <a:rPr lang="en-GB" sz="2800" dirty="0">
                          <a:effectLst/>
                        </a:rPr>
                        <a:t>urchases</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Debit</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102193308"/>
                  </a:ext>
                </a:extLst>
              </a:tr>
              <a:tr h="473195">
                <a:tc>
                  <a:txBody>
                    <a:bodyPr/>
                    <a:lstStyle/>
                    <a:p>
                      <a:r>
                        <a:rPr lang="en-GB" sz="2800" u="sng" dirty="0">
                          <a:effectLst/>
                        </a:rPr>
                        <a:t>E</a:t>
                      </a:r>
                      <a:r>
                        <a:rPr lang="en-GB" sz="2800" dirty="0">
                          <a:effectLst/>
                        </a:rPr>
                        <a:t>xpenses</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Debit</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861490555"/>
                  </a:ext>
                </a:extLst>
              </a:tr>
              <a:tr h="473195">
                <a:tc>
                  <a:txBody>
                    <a:bodyPr/>
                    <a:lstStyle/>
                    <a:p>
                      <a:r>
                        <a:rPr lang="en-GB" sz="2800" u="sng" dirty="0">
                          <a:effectLst/>
                        </a:rPr>
                        <a:t>A</a:t>
                      </a:r>
                      <a:r>
                        <a:rPr lang="en-GB" sz="2800" dirty="0">
                          <a:effectLst/>
                        </a:rPr>
                        <a:t>ssets</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Debit</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482519216"/>
                  </a:ext>
                </a:extLst>
              </a:tr>
              <a:tr h="473195">
                <a:tc>
                  <a:txBody>
                    <a:bodyPr/>
                    <a:lstStyle/>
                    <a:p>
                      <a:r>
                        <a:rPr lang="en-GB" sz="2800" u="sng" dirty="0">
                          <a:effectLst/>
                        </a:rPr>
                        <a:t>R</a:t>
                      </a:r>
                      <a:r>
                        <a:rPr lang="en-GB" sz="2800" dirty="0">
                          <a:effectLst/>
                        </a:rPr>
                        <a:t>evenues</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Credit</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247580354"/>
                  </a:ext>
                </a:extLst>
              </a:tr>
              <a:tr h="473195">
                <a:tc>
                  <a:txBody>
                    <a:bodyPr/>
                    <a:lstStyle/>
                    <a:p>
                      <a:r>
                        <a:rPr lang="en-GB" sz="2800" u="sng" dirty="0">
                          <a:effectLst/>
                        </a:rPr>
                        <a:t>L</a:t>
                      </a:r>
                      <a:r>
                        <a:rPr lang="en-GB" sz="2800" dirty="0">
                          <a:effectLst/>
                        </a:rPr>
                        <a:t>iabilities</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Credit</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461041293"/>
                  </a:ext>
                </a:extLst>
              </a:tr>
              <a:tr h="473195">
                <a:tc>
                  <a:txBody>
                    <a:bodyPr/>
                    <a:lstStyle/>
                    <a:p>
                      <a:r>
                        <a:rPr lang="en-GB" sz="2800" u="sng" dirty="0">
                          <a:effectLst/>
                        </a:rPr>
                        <a:t>S</a:t>
                      </a:r>
                      <a:r>
                        <a:rPr lang="en-GB" sz="2800" dirty="0">
                          <a:effectLst/>
                        </a:rPr>
                        <a:t>ource of funds (Capital)</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 </a:t>
                      </a:r>
                      <a:endParaRPr lang="en-GB" sz="2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r>
                        <a:rPr lang="en-GB" sz="2800" dirty="0">
                          <a:effectLst/>
                        </a:rPr>
                        <a:t>Credit</a:t>
                      </a:r>
                      <a:endParaRPr lang="en-GB" sz="2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534938227"/>
                  </a:ext>
                </a:extLst>
              </a:tr>
            </a:tbl>
          </a:graphicData>
        </a:graphic>
      </p:graphicFrame>
    </p:spTree>
    <p:extLst>
      <p:ext uri="{BB962C8B-B14F-4D97-AF65-F5344CB8AC3E}">
        <p14:creationId xmlns:p14="http://schemas.microsoft.com/office/powerpoint/2010/main" val="1449272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4294967295"/>
          </p:nvPr>
        </p:nvSpPr>
        <p:spPr>
          <a:xfrm>
            <a:off x="323528" y="980728"/>
            <a:ext cx="8686800" cy="4608512"/>
          </a:xfrm>
        </p:spPr>
        <p:txBody>
          <a:bodyPr>
            <a:normAutofit fontScale="47500" lnSpcReduction="20000"/>
          </a:bodyPr>
          <a:lstStyle/>
          <a:p>
            <a:pPr algn="ctr">
              <a:buFontTx/>
              <a:buNone/>
            </a:pPr>
            <a:endParaRPr lang="en-GB" altLang="en-US" b="1" dirty="0"/>
          </a:p>
          <a:p>
            <a:pPr marL="0" indent="0">
              <a:buNone/>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5900" dirty="0">
                <a:solidFill>
                  <a:schemeClr val="tx2">
                    <a:lumMod val="60000"/>
                    <a:lumOff val="40000"/>
                  </a:schemeClr>
                </a:solidFill>
                <a:effectLst/>
                <a:latin typeface="Arial" panose="020B0604020202020204" pitchFamily="34" charset="0"/>
                <a:ea typeface="Times New Roman" panose="02020603050405020304" pitchFamily="18" charset="0"/>
              </a:rPr>
              <a:t>Examples…</a:t>
            </a:r>
            <a:endParaRPr lang="en-GB" sz="5900" dirty="0">
              <a:solidFill>
                <a:schemeClr val="tx2">
                  <a:lumMod val="60000"/>
                  <a:lumOff val="40000"/>
                </a:schemeClr>
              </a:solidFill>
              <a:effectLst/>
              <a:latin typeface="Times New Roman" panose="02020603050405020304" pitchFamily="18" charset="0"/>
              <a:ea typeface="Times New Roman" panose="02020603050405020304" pitchFamily="18" charset="0"/>
            </a:endParaRPr>
          </a:p>
          <a:p>
            <a:pPr marL="0" indent="0">
              <a:buNone/>
            </a:pPr>
            <a:r>
              <a:rPr lang="en-GB" sz="4200" b="1" dirty="0">
                <a:effectLst/>
                <a:latin typeface="Arial" panose="020B0604020202020204" pitchFamily="34" charset="0"/>
                <a:ea typeface="Times New Roman" panose="02020603050405020304" pitchFamily="18" charset="0"/>
              </a:rPr>
              <a:t> </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Owner invests £5,000 in the business by cheque</a:t>
            </a:r>
            <a:endParaRPr lang="en-GB" sz="4200" dirty="0">
              <a:effectLst/>
              <a:latin typeface="Times New Roman" panose="02020603050405020304" pitchFamily="18" charset="0"/>
              <a:ea typeface="Times New Roman" panose="02020603050405020304" pitchFamily="18" charset="0"/>
            </a:endParaRPr>
          </a:p>
          <a:p>
            <a:pPr marL="114300" indent="0">
              <a:buNone/>
            </a:pPr>
            <a:r>
              <a:rPr lang="en-GB" sz="4200" dirty="0">
                <a:effectLst/>
                <a:latin typeface="Arial" panose="020B0604020202020204" pitchFamily="34" charset="0"/>
                <a:ea typeface="Times New Roman" panose="02020603050405020304" pitchFamily="18" charset="0"/>
              </a:rPr>
              <a:t>Assets increase (</a:t>
            </a:r>
            <a:r>
              <a:rPr lang="en-GB" sz="4200" b="1" dirty="0">
                <a:effectLst/>
                <a:latin typeface="Arial" panose="020B0604020202020204" pitchFamily="34" charset="0"/>
                <a:ea typeface="Times New Roman" panose="02020603050405020304" pitchFamily="18" charset="0"/>
              </a:rPr>
              <a:t>debit</a:t>
            </a:r>
            <a:r>
              <a:rPr lang="en-GB" sz="4200" dirty="0">
                <a:effectLst/>
                <a:latin typeface="Arial" panose="020B0604020202020204" pitchFamily="34" charset="0"/>
                <a:ea typeface="Times New Roman" panose="02020603050405020304" pitchFamily="18" charset="0"/>
              </a:rPr>
              <a:t> bank account)</a:t>
            </a:r>
            <a:endParaRPr lang="en-GB" sz="4200" dirty="0">
              <a:effectLst/>
              <a:latin typeface="Times New Roman" panose="02020603050405020304" pitchFamily="18" charset="0"/>
              <a:ea typeface="Times New Roman" panose="02020603050405020304" pitchFamily="18" charset="0"/>
            </a:endParaRPr>
          </a:p>
          <a:p>
            <a:pPr marL="114300" indent="0">
              <a:buNone/>
            </a:pPr>
            <a:r>
              <a:rPr lang="en-GB" sz="4200" dirty="0">
                <a:effectLst/>
                <a:latin typeface="Arial" panose="020B0604020202020204" pitchFamily="34" charset="0"/>
                <a:ea typeface="Times New Roman" panose="02020603050405020304" pitchFamily="18" charset="0"/>
              </a:rPr>
              <a:t>Capital account (a source of funds) increases (</a:t>
            </a:r>
            <a:r>
              <a:rPr lang="en-GB" sz="4200" b="1" dirty="0">
                <a:effectLst/>
                <a:latin typeface="Arial" panose="020B0604020202020204" pitchFamily="34" charset="0"/>
                <a:ea typeface="Times New Roman" panose="02020603050405020304" pitchFamily="18" charset="0"/>
              </a:rPr>
              <a:t>credit</a:t>
            </a:r>
            <a:r>
              <a:rPr lang="en-GB" sz="4200" dirty="0">
                <a:effectLst/>
                <a:latin typeface="Arial" panose="020B0604020202020204" pitchFamily="34" charset="0"/>
                <a:ea typeface="Times New Roman" panose="02020603050405020304" pitchFamily="18" charset="0"/>
              </a:rPr>
              <a:t> capital account)</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 </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Business buys goods for resale on credit</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	Purchases increase (</a:t>
            </a:r>
            <a:r>
              <a:rPr lang="en-GB" sz="4200" b="1" dirty="0">
                <a:effectLst/>
                <a:latin typeface="Arial" panose="020B0604020202020204" pitchFamily="34" charset="0"/>
                <a:ea typeface="Times New Roman" panose="02020603050405020304" pitchFamily="18" charset="0"/>
              </a:rPr>
              <a:t>debit </a:t>
            </a:r>
            <a:r>
              <a:rPr lang="en-GB" sz="4200" dirty="0">
                <a:effectLst/>
                <a:latin typeface="Arial" panose="020B0604020202020204" pitchFamily="34" charset="0"/>
                <a:ea typeface="Times New Roman" panose="02020603050405020304" pitchFamily="18" charset="0"/>
              </a:rPr>
              <a:t>purchases account)</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	Payables/Creditors (liabilities) increase (</a:t>
            </a:r>
            <a:r>
              <a:rPr lang="en-GB" sz="4200" b="1" dirty="0">
                <a:effectLst/>
                <a:latin typeface="Arial" panose="020B0604020202020204" pitchFamily="34" charset="0"/>
                <a:ea typeface="Times New Roman" panose="02020603050405020304" pitchFamily="18" charset="0"/>
              </a:rPr>
              <a:t>credit</a:t>
            </a:r>
            <a:r>
              <a:rPr lang="en-GB" sz="4200" dirty="0">
                <a:effectLst/>
                <a:latin typeface="Arial" panose="020B0604020202020204" pitchFamily="34" charset="0"/>
                <a:ea typeface="Times New Roman" panose="02020603050405020304" pitchFamily="18" charset="0"/>
              </a:rPr>
              <a:t> payables account)</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 </a:t>
            </a:r>
            <a:endParaRPr lang="en-GB" sz="4200" dirty="0">
              <a:effectLst/>
              <a:latin typeface="Times New Roman" panose="02020603050405020304" pitchFamily="18" charset="0"/>
              <a:ea typeface="Times New Roman" panose="02020603050405020304" pitchFamily="18" charset="0"/>
            </a:endParaRPr>
          </a:p>
          <a:p>
            <a:pPr marL="0" indent="0">
              <a:buNone/>
            </a:pPr>
            <a:r>
              <a:rPr lang="en-GB" sz="4200" dirty="0">
                <a:effectLst/>
                <a:latin typeface="Arial" panose="020B0604020202020204" pitchFamily="34" charset="0"/>
                <a:ea typeface="Times New Roman" panose="02020603050405020304" pitchFamily="18" charset="0"/>
              </a:rPr>
              <a:t>Business sells goods on credit</a:t>
            </a:r>
            <a:endParaRPr lang="en-GB" sz="4200" dirty="0">
              <a:effectLst/>
              <a:latin typeface="Times New Roman" panose="02020603050405020304" pitchFamily="18" charset="0"/>
              <a:ea typeface="Times New Roman" panose="02020603050405020304" pitchFamily="18" charset="0"/>
            </a:endParaRPr>
          </a:p>
          <a:p>
            <a:pPr indent="0">
              <a:buNone/>
            </a:pPr>
            <a:r>
              <a:rPr lang="en-GB" sz="4200" dirty="0">
                <a:effectLst/>
                <a:latin typeface="Arial" panose="020B0604020202020204" pitchFamily="34" charset="0"/>
                <a:ea typeface="Times New Roman" panose="02020603050405020304" pitchFamily="18" charset="0"/>
              </a:rPr>
              <a:t>Revenues (sales) increase (</a:t>
            </a:r>
            <a:r>
              <a:rPr lang="en-GB" sz="4200" b="1" dirty="0">
                <a:effectLst/>
                <a:latin typeface="Arial" panose="020B0604020202020204" pitchFamily="34" charset="0"/>
                <a:ea typeface="Times New Roman" panose="02020603050405020304" pitchFamily="18" charset="0"/>
              </a:rPr>
              <a:t>credit</a:t>
            </a:r>
            <a:r>
              <a:rPr lang="en-GB" sz="4200" dirty="0">
                <a:effectLst/>
                <a:latin typeface="Arial" panose="020B0604020202020204" pitchFamily="34" charset="0"/>
                <a:ea typeface="Times New Roman" panose="02020603050405020304" pitchFamily="18" charset="0"/>
              </a:rPr>
              <a:t> sales account)</a:t>
            </a:r>
            <a:endParaRPr lang="en-GB" sz="4200" dirty="0">
              <a:effectLst/>
              <a:latin typeface="Times New Roman" panose="02020603050405020304" pitchFamily="18" charset="0"/>
              <a:ea typeface="Times New Roman" panose="02020603050405020304" pitchFamily="18" charset="0"/>
            </a:endParaRPr>
          </a:p>
          <a:p>
            <a:pPr indent="0">
              <a:buNone/>
            </a:pPr>
            <a:r>
              <a:rPr lang="en-GB" sz="4200" dirty="0">
                <a:effectLst/>
                <a:latin typeface="Arial" panose="020B0604020202020204" pitchFamily="34" charset="0"/>
                <a:ea typeface="Times New Roman" panose="02020603050405020304" pitchFamily="18" charset="0"/>
              </a:rPr>
              <a:t>Receivables/Debtors (asset) increase (</a:t>
            </a:r>
            <a:r>
              <a:rPr lang="en-GB" sz="4200" b="1" dirty="0">
                <a:effectLst/>
                <a:latin typeface="Arial" panose="020B0604020202020204" pitchFamily="34" charset="0"/>
                <a:ea typeface="Times New Roman" panose="02020603050405020304" pitchFamily="18" charset="0"/>
              </a:rPr>
              <a:t>debit</a:t>
            </a:r>
            <a:r>
              <a:rPr lang="en-GB" sz="4200" dirty="0">
                <a:effectLst/>
                <a:latin typeface="Arial" panose="020B0604020202020204" pitchFamily="34" charset="0"/>
                <a:ea typeface="Times New Roman" panose="02020603050405020304" pitchFamily="18" charset="0"/>
              </a:rPr>
              <a:t> receivables account)</a:t>
            </a:r>
            <a:endParaRPr lang="en-GB" sz="4200" dirty="0">
              <a:effectLst/>
              <a:latin typeface="Times New Roman" panose="02020603050405020304" pitchFamily="18" charset="0"/>
              <a:ea typeface="Times New Roman" panose="02020603050405020304" pitchFamily="18" charset="0"/>
            </a:endParaRPr>
          </a:p>
          <a:p>
            <a:pPr marL="0" indent="0" algn="ctr">
              <a:buNone/>
            </a:pPr>
            <a:endParaRPr lang="en-GB" altLang="en-US" sz="4800" b="1" dirty="0"/>
          </a:p>
          <a:p>
            <a:pPr algn="ctr">
              <a:buNone/>
            </a:pPr>
            <a:endParaRPr lang="en-GB" altLang="en-US" b="1" dirty="0"/>
          </a:p>
          <a:p>
            <a:pPr algn="ctr">
              <a:buFontTx/>
              <a:buNone/>
            </a:pPr>
            <a:endParaRPr lang="en-GB" altLang="en-US" dirty="0">
              <a:latin typeface="Arial" charset="0"/>
            </a:endParaRPr>
          </a:p>
          <a:p>
            <a:pPr algn="ctr">
              <a:buFontTx/>
              <a:buNone/>
            </a:pPr>
            <a:endParaRPr lang="en-GB" altLang="en-US" dirty="0">
              <a:latin typeface="Arial" charset="0"/>
            </a:endParaRPr>
          </a:p>
          <a:p>
            <a:endParaRPr lang="en-GB" altLang="en-US" dirty="0"/>
          </a:p>
        </p:txBody>
      </p:sp>
      <p:sp>
        <p:nvSpPr>
          <p:cNvPr id="7172" name="Slide Number Placeholder 3"/>
          <p:cNvSpPr>
            <a:spLocks noGrp="1"/>
          </p:cNvSpPr>
          <p:nvPr>
            <p:ph type="sldNum" sz="quarter" idx="4294967295"/>
          </p:nvPr>
        </p:nvSpPr>
        <p:spPr>
          <a:xfrm>
            <a:off x="6553200" y="6245225"/>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cs typeface="Arial" charset="0"/>
              </a:defRPr>
            </a:lvl1pPr>
            <a:lvl2pPr marL="742950" indent="-285750" eaLnBrk="0" hangingPunct="0">
              <a:defRPr sz="2400">
                <a:solidFill>
                  <a:schemeClr val="tx1"/>
                </a:solidFill>
                <a:latin typeface="Times New Roman" pitchFamily="18" charset="0"/>
                <a:cs typeface="Arial" charset="0"/>
              </a:defRPr>
            </a:lvl2pPr>
            <a:lvl3pPr marL="1143000" indent="-228600" eaLnBrk="0" hangingPunct="0">
              <a:defRPr sz="2400">
                <a:solidFill>
                  <a:schemeClr val="tx1"/>
                </a:solidFill>
                <a:latin typeface="Times New Roman" pitchFamily="18" charset="0"/>
                <a:cs typeface="Arial" charset="0"/>
              </a:defRPr>
            </a:lvl3pPr>
            <a:lvl4pPr marL="1600200" indent="-228600" eaLnBrk="0" hangingPunct="0">
              <a:defRPr sz="2400">
                <a:solidFill>
                  <a:schemeClr val="tx1"/>
                </a:solidFill>
                <a:latin typeface="Times New Roman" pitchFamily="18" charset="0"/>
                <a:cs typeface="Arial" charset="0"/>
              </a:defRPr>
            </a:lvl4pPr>
            <a:lvl5pPr marL="2057400" indent="-228600" eaLnBrk="0" hangingPunct="0">
              <a:defRPr sz="2400">
                <a:solidFill>
                  <a:schemeClr val="tx1"/>
                </a:solidFill>
                <a:latin typeface="Times New Roman" pitchFamily="18" charset="0"/>
                <a:cs typeface="Arial" charset="0"/>
              </a:defRPr>
            </a:lvl5pPr>
            <a:lvl6pPr marL="2514600" indent="-228600" eaLnBrk="0" fontAlgn="base" hangingPunct="0">
              <a:spcBef>
                <a:spcPct val="0"/>
              </a:spcBef>
              <a:spcAft>
                <a:spcPct val="0"/>
              </a:spcAft>
              <a:defRPr sz="2400">
                <a:solidFill>
                  <a:schemeClr val="tx1"/>
                </a:solidFill>
                <a:latin typeface="Times New Roman" pitchFamily="18" charset="0"/>
                <a:cs typeface="Arial" charset="0"/>
              </a:defRPr>
            </a:lvl6pPr>
            <a:lvl7pPr marL="2971800" indent="-228600" eaLnBrk="0" fontAlgn="base" hangingPunct="0">
              <a:spcBef>
                <a:spcPct val="0"/>
              </a:spcBef>
              <a:spcAft>
                <a:spcPct val="0"/>
              </a:spcAft>
              <a:defRPr sz="2400">
                <a:solidFill>
                  <a:schemeClr val="tx1"/>
                </a:solidFill>
                <a:latin typeface="Times New Roman" pitchFamily="18" charset="0"/>
                <a:cs typeface="Arial" charset="0"/>
              </a:defRPr>
            </a:lvl7pPr>
            <a:lvl8pPr marL="3429000" indent="-228600" eaLnBrk="0" fontAlgn="base" hangingPunct="0">
              <a:spcBef>
                <a:spcPct val="0"/>
              </a:spcBef>
              <a:spcAft>
                <a:spcPct val="0"/>
              </a:spcAft>
              <a:defRPr sz="2400">
                <a:solidFill>
                  <a:schemeClr val="tx1"/>
                </a:solidFill>
                <a:latin typeface="Times New Roman" pitchFamily="18" charset="0"/>
                <a:cs typeface="Arial" charset="0"/>
              </a:defRPr>
            </a:lvl8pPr>
            <a:lvl9pPr marL="3886200" indent="-228600" eaLnBrk="0" fontAlgn="base" hangingPunct="0">
              <a:spcBef>
                <a:spcPct val="0"/>
              </a:spcBef>
              <a:spcAft>
                <a:spcPct val="0"/>
              </a:spcAft>
              <a:defRPr sz="2400">
                <a:solidFill>
                  <a:schemeClr val="tx1"/>
                </a:solidFill>
                <a:latin typeface="Times New Roman" pitchFamily="18" charset="0"/>
                <a:cs typeface="Arial" charset="0"/>
              </a:defRPr>
            </a:lvl9pPr>
          </a:lstStyle>
          <a:p>
            <a:pPr eaLnBrk="1" hangingPunct="1"/>
            <a:fld id="{66FC01D8-533D-4CE0-8568-6747D25ABF66}" type="slidenum">
              <a:rPr lang="en-US" altLang="en-US" sz="1400"/>
              <a:pPr eaLnBrk="1" hangingPunct="1"/>
              <a:t>20</a:t>
            </a:fld>
            <a:endParaRPr lang="en-US" altLang="en-US" sz="1400" dirty="0"/>
          </a:p>
        </p:txBody>
      </p:sp>
      <p:sp>
        <p:nvSpPr>
          <p:cNvPr id="7" name="Rectangle 6">
            <a:extLst>
              <a:ext uri="{FF2B5EF4-FFF2-40B4-BE49-F238E27FC236}">
                <a16:creationId xmlns:a16="http://schemas.microsoft.com/office/drawing/2014/main" id="{4552E36D-344C-4DF8-9C1C-C04328BFD8FD}"/>
              </a:ext>
            </a:extLst>
          </p:cNvPr>
          <p:cNvSpPr/>
          <p:nvPr/>
        </p:nvSpPr>
        <p:spPr>
          <a:xfrm>
            <a:off x="0"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dirty="0">
                <a:solidFill>
                  <a:schemeClr val="tx2">
                    <a:lumMod val="20000"/>
                    <a:lumOff val="80000"/>
                  </a:schemeClr>
                </a:solidFill>
                <a:latin typeface="Arial" panose="020B0604020202020204" pitchFamily="34" charset="0"/>
                <a:cs typeface="Arial" panose="020B0604020202020204" pitchFamily="34" charset="0"/>
              </a:rPr>
              <a:t>Pearls of wisdom – 2  </a:t>
            </a:r>
          </a:p>
        </p:txBody>
      </p:sp>
    </p:spTree>
    <p:extLst>
      <p:ext uri="{BB962C8B-B14F-4D97-AF65-F5344CB8AC3E}">
        <p14:creationId xmlns:p14="http://schemas.microsoft.com/office/powerpoint/2010/main" val="884909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3"/>
          <p:cNvSpPr>
            <a:spLocks noGrp="1" noChangeArrowheads="1"/>
          </p:cNvSpPr>
          <p:nvPr>
            <p:ph idx="4294967295"/>
          </p:nvPr>
        </p:nvSpPr>
        <p:spPr/>
        <p:txBody>
          <a:bodyPr>
            <a:normAutofit fontScale="92500" lnSpcReduction="20000"/>
          </a:bodyPr>
          <a:lstStyle/>
          <a:p>
            <a:pPr marL="114300" indent="-114300" algn="just"/>
            <a:r>
              <a:rPr lang="en-GB" altLang="en-US" sz="2400" dirty="0"/>
              <a:t>Double-entry bookkeeping is a systematic method of recording an enterprise’s transactions in a book called the (general) </a:t>
            </a:r>
            <a:r>
              <a:rPr lang="en-GB" altLang="en-US" sz="2400" i="1" dirty="0"/>
              <a:t>ledger</a:t>
            </a:r>
            <a:r>
              <a:rPr lang="en-GB" altLang="en-US" sz="2400" dirty="0"/>
              <a:t>. </a:t>
            </a:r>
          </a:p>
          <a:p>
            <a:pPr marL="114300" indent="-114300" algn="just"/>
            <a:endParaRPr lang="en-GB" altLang="en-US" sz="2400" dirty="0"/>
          </a:p>
          <a:p>
            <a:pPr marL="114300" indent="-114300" algn="just"/>
            <a:r>
              <a:rPr lang="en-GB" altLang="en-US" sz="2400" dirty="0"/>
              <a:t> Each page of the ledger is split into two halves, the left half called the </a:t>
            </a:r>
            <a:r>
              <a:rPr lang="en-GB" altLang="en-US" sz="2400" i="1" dirty="0"/>
              <a:t>debit</a:t>
            </a:r>
            <a:r>
              <a:rPr lang="en-GB" altLang="en-US" sz="2400" dirty="0"/>
              <a:t> side, and the right half called the </a:t>
            </a:r>
            <a:r>
              <a:rPr lang="en-GB" altLang="en-US" sz="2400" i="1" dirty="0"/>
              <a:t>credit</a:t>
            </a:r>
            <a:r>
              <a:rPr lang="en-GB" altLang="en-US" sz="2400" dirty="0"/>
              <a:t> side. </a:t>
            </a:r>
          </a:p>
          <a:p>
            <a:pPr marL="114300" indent="-114300" algn="just"/>
            <a:endParaRPr lang="en-GB" altLang="en-US" sz="2400" dirty="0"/>
          </a:p>
          <a:p>
            <a:pPr marL="114300" indent="-114300" algn="just"/>
            <a:r>
              <a:rPr lang="en-GB" altLang="en-US" sz="2400" dirty="0"/>
              <a:t> The ledger is divided into sections called </a:t>
            </a:r>
            <a:r>
              <a:rPr lang="en-GB" altLang="en-US" sz="2400" i="1" dirty="0"/>
              <a:t>accounts</a:t>
            </a:r>
            <a:r>
              <a:rPr lang="en-GB" altLang="en-US" sz="2400" dirty="0"/>
              <a:t>, each of which usually starts on a new page.</a:t>
            </a:r>
          </a:p>
          <a:p>
            <a:pPr marL="114300" indent="-114300" algn="just"/>
            <a:endParaRPr lang="en-GB" altLang="en-US" sz="2400" dirty="0">
              <a:cs typeface="Times New Roman" pitchFamily="18" charset="0"/>
            </a:endParaRPr>
          </a:p>
          <a:p>
            <a:pPr marL="114300" indent="-114300" algn="just"/>
            <a:r>
              <a:rPr lang="en-GB" altLang="en-US" sz="2400" dirty="0">
                <a:solidFill>
                  <a:schemeClr val="tx2">
                    <a:lumMod val="60000"/>
                    <a:lumOff val="40000"/>
                  </a:schemeClr>
                </a:solidFill>
              </a:rPr>
              <a:t>The money value of every transaction is entered twice, once on each side of the ledger in different accounts.</a:t>
            </a:r>
          </a:p>
        </p:txBody>
      </p:sp>
      <p:sp>
        <p:nvSpPr>
          <p:cNvPr id="13316"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31821B26-4B17-40A9-A88D-0566EECB476B}" type="slidenum">
              <a:rPr lang="en-US">
                <a:solidFill>
                  <a:schemeClr val="bg1"/>
                </a:solidFill>
                <a:latin typeface="Tahoma" pitchFamily="34" charset="0"/>
              </a:rPr>
              <a:pPr>
                <a:defRPr/>
              </a:pPr>
              <a:t>21</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F51EF275-270E-4160-BE79-8B1085A05E48}"/>
              </a:ext>
            </a:extLst>
          </p:cNvPr>
          <p:cNvSpPr/>
          <p:nvPr/>
        </p:nvSpPr>
        <p:spPr>
          <a:xfrm>
            <a:off x="6969" y="0"/>
            <a:ext cx="9144001" cy="1124744"/>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3600" dirty="0">
                <a:solidFill>
                  <a:schemeClr val="tx2">
                    <a:lumMod val="20000"/>
                    <a:lumOff val="80000"/>
                  </a:schemeClr>
                </a:solidFill>
                <a:cs typeface="Times New Roman" pitchFamily="18" charset="0"/>
              </a:rPr>
              <a:t>The basic principles of double entry bookkeeping</a:t>
            </a:r>
            <a:endParaRPr lang="en-GB" sz="3600" b="1" dirty="0">
              <a:solidFill>
                <a:schemeClr val="tx2">
                  <a:lumMod val="20000"/>
                  <a:lumOff val="80000"/>
                </a:schemeClr>
              </a:solidFill>
            </a:endParaRPr>
          </a:p>
        </p:txBody>
      </p:sp>
    </p:spTree>
    <p:extLst>
      <p:ext uri="{BB962C8B-B14F-4D97-AF65-F5344CB8AC3E}">
        <p14:creationId xmlns:p14="http://schemas.microsoft.com/office/powerpoint/2010/main" val="21893424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2" dur="500"/>
                                        <p:tgtEl>
                                          <p:spTgt spid="20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4" end="4"/>
                                            </p:txEl>
                                          </p:spTgt>
                                        </p:tgtEl>
                                        <p:attrNameLst>
                                          <p:attrName>style.visibility</p:attrName>
                                        </p:attrNameLst>
                                      </p:cBhvr>
                                      <p:to>
                                        <p:strVal val="visible"/>
                                      </p:to>
                                    </p:set>
                                    <p:animEffect transition="in" filter="blinds(horizontal)">
                                      <p:cBhvr>
                                        <p:cTn id="17" dur="500"/>
                                        <p:tgtEl>
                                          <p:spTgt spid="205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51">
                                            <p:txEl>
                                              <p:pRg st="6" end="6"/>
                                            </p:txEl>
                                          </p:spTgt>
                                        </p:tgtEl>
                                        <p:attrNameLst>
                                          <p:attrName>style.visibility</p:attrName>
                                        </p:attrNameLst>
                                      </p:cBhvr>
                                      <p:to>
                                        <p:strVal val="visible"/>
                                      </p:to>
                                    </p:set>
                                    <p:animEffect transition="in" filter="blinds(horizontal)">
                                      <p:cBhvr>
                                        <p:cTn id="22" dur="500"/>
                                        <p:tgtEl>
                                          <p:spTgt spid="20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4294967295"/>
          </p:nvPr>
        </p:nvSpPr>
        <p:spPr>
          <a:xfrm>
            <a:off x="213048" y="1259024"/>
            <a:ext cx="8784976" cy="4330216"/>
          </a:xfrm>
        </p:spPr>
        <p:txBody>
          <a:bodyPr>
            <a:normAutofit fontScale="47500" lnSpcReduction="20000"/>
          </a:bodyPr>
          <a:lstStyle/>
          <a:p>
            <a:pPr marL="609600" indent="-609600"/>
            <a:r>
              <a:rPr lang="en-GB" altLang="en-US" sz="4400" b="1" dirty="0">
                <a:solidFill>
                  <a:schemeClr val="tx2">
                    <a:lumMod val="60000"/>
                    <a:lumOff val="40000"/>
                  </a:schemeClr>
                </a:solidFill>
              </a:rPr>
              <a:t>Posting is the  term used to describe updating the accounting records (or T accounts) with transactions.</a:t>
            </a:r>
          </a:p>
          <a:p>
            <a:pPr marL="0" indent="0">
              <a:buNone/>
            </a:pPr>
            <a:endParaRPr lang="en-GB" altLang="en-US" sz="3300" b="1" dirty="0">
              <a:solidFill>
                <a:schemeClr val="tx2">
                  <a:lumMod val="60000"/>
                  <a:lumOff val="40000"/>
                </a:schemeClr>
              </a:solidFill>
            </a:endParaRPr>
          </a:p>
          <a:p>
            <a:pPr marL="609600" indent="-609600" algn="just">
              <a:buFontTx/>
              <a:buNone/>
            </a:pPr>
            <a:r>
              <a:rPr lang="en-GB" altLang="en-US" sz="4400" b="1" dirty="0">
                <a:solidFill>
                  <a:schemeClr val="tx2">
                    <a:lumMod val="60000"/>
                    <a:lumOff val="40000"/>
                  </a:schemeClr>
                </a:solidFill>
              </a:rPr>
              <a:t>4 steps:</a:t>
            </a:r>
          </a:p>
          <a:p>
            <a:pPr marL="609600" indent="-609600" algn="just">
              <a:buFontTx/>
              <a:buNone/>
            </a:pPr>
            <a:endParaRPr lang="en-GB" altLang="en-US" sz="3300" b="1" dirty="0">
              <a:solidFill>
                <a:srgbClr val="FF0000"/>
              </a:solidFill>
            </a:endParaRPr>
          </a:p>
          <a:p>
            <a:pPr marL="609600" indent="-609600" algn="just">
              <a:buFontTx/>
              <a:buAutoNum type="arabicPeriod"/>
            </a:pPr>
            <a:r>
              <a:rPr lang="en-GB" altLang="en-US" sz="4000" dirty="0"/>
              <a:t>Determine the 2 accounts affected by the transaction you want to record.</a:t>
            </a:r>
          </a:p>
          <a:p>
            <a:pPr marL="609600" indent="-609600" algn="just">
              <a:buFontTx/>
              <a:buAutoNum type="arabicPeriod"/>
            </a:pPr>
            <a:endParaRPr lang="en-GB" altLang="en-US" sz="4000" dirty="0"/>
          </a:p>
          <a:p>
            <a:pPr marL="609600" indent="-609600" algn="just">
              <a:buFontTx/>
              <a:buAutoNum type="arabicPeriod"/>
            </a:pPr>
            <a:r>
              <a:rPr lang="en-GB" altLang="en-US" sz="4000" dirty="0"/>
              <a:t>Consider the flow of value (determine the account(s) increasing value and/or the account(s) reducing value)</a:t>
            </a:r>
          </a:p>
          <a:p>
            <a:pPr marL="609600" indent="-609600" algn="just">
              <a:buFontTx/>
              <a:buAutoNum type="arabicPeriod"/>
            </a:pPr>
            <a:endParaRPr lang="en-GB" altLang="en-US" sz="4000" dirty="0"/>
          </a:p>
          <a:p>
            <a:pPr marL="609600" indent="-609600" algn="just">
              <a:buFontTx/>
              <a:buAutoNum type="arabicPeriod"/>
            </a:pPr>
            <a:r>
              <a:rPr lang="en-GB" altLang="en-US" sz="4000" dirty="0"/>
              <a:t>Classify the accounts in step 1 as either assets, liabilities, income, expenses or capital.</a:t>
            </a:r>
          </a:p>
          <a:p>
            <a:pPr marL="609600" indent="-609600" algn="just">
              <a:buFontTx/>
              <a:buAutoNum type="arabicPeriod"/>
            </a:pPr>
            <a:endParaRPr lang="en-GB" altLang="en-US" sz="4000" dirty="0"/>
          </a:p>
          <a:p>
            <a:pPr marL="609600" indent="-609600" algn="just">
              <a:buFontTx/>
              <a:buAutoNum type="arabicPeriod"/>
            </a:pPr>
            <a:r>
              <a:rPr lang="en-GB" altLang="en-US" sz="4000" dirty="0"/>
              <a:t>Post the transactions to the T accounts using the posting rules set out in the previous slide.</a:t>
            </a:r>
          </a:p>
          <a:p>
            <a:pPr marL="609600" indent="-609600" algn="just"/>
            <a:endParaRPr lang="en-US" altLang="en-US" sz="2800" dirty="0"/>
          </a:p>
        </p:txBody>
      </p:sp>
      <p:sp>
        <p:nvSpPr>
          <p:cNvPr id="17412"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A6C3BC01-060C-4D91-B10A-3E75AA074723}" type="slidenum">
              <a:rPr lang="en-US">
                <a:solidFill>
                  <a:schemeClr val="bg1"/>
                </a:solidFill>
                <a:latin typeface="Tahoma" pitchFamily="34" charset="0"/>
              </a:rPr>
              <a:pPr>
                <a:defRPr/>
              </a:pPr>
              <a:t>22</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6219C827-276C-473F-BCD5-A591C50D7038}"/>
              </a:ext>
            </a:extLst>
          </p:cNvPr>
          <p:cNvSpPr/>
          <p:nvPr/>
        </p:nvSpPr>
        <p:spPr>
          <a:xfrm>
            <a:off x="33536" y="0"/>
            <a:ext cx="9144001" cy="1097360"/>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2">
                    <a:lumMod val="20000"/>
                    <a:lumOff val="80000"/>
                  </a:schemeClr>
                </a:solidFill>
                <a:latin typeface="Arial" panose="020B0604020202020204" pitchFamily="34" charset="0"/>
                <a:cs typeface="Arial" panose="020B0604020202020204" pitchFamily="34" charset="0"/>
              </a:rPr>
              <a:t>Method for recording transactions in the ledger ‘T’ accounts</a:t>
            </a:r>
          </a:p>
        </p:txBody>
      </p:sp>
    </p:spTree>
    <p:extLst>
      <p:ext uri="{BB962C8B-B14F-4D97-AF65-F5344CB8AC3E}">
        <p14:creationId xmlns:p14="http://schemas.microsoft.com/office/powerpoint/2010/main" val="13044455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4294967295"/>
          </p:nvPr>
        </p:nvSpPr>
        <p:spPr>
          <a:xfrm>
            <a:off x="179512" y="1052736"/>
            <a:ext cx="8712968" cy="4464497"/>
          </a:xfrm>
        </p:spPr>
        <p:txBody>
          <a:bodyPr>
            <a:normAutofit fontScale="62500" lnSpcReduction="20000"/>
          </a:bodyPr>
          <a:lstStyle/>
          <a:p>
            <a:pPr marL="0" indent="0" algn="just">
              <a:buNone/>
            </a:pPr>
            <a:r>
              <a:rPr lang="en-GB" altLang="en-US" b="1" dirty="0"/>
              <a:t>On January the 10</a:t>
            </a:r>
            <a:r>
              <a:rPr lang="en-GB" altLang="en-US" b="1" baseline="30000" dirty="0"/>
              <a:t>th</a:t>
            </a:r>
            <a:r>
              <a:rPr lang="en-GB" altLang="en-US" b="1" dirty="0"/>
              <a:t> Jane bought office machinery for £1,200 cash. Post this transaction to the accounts following the four steps in the previous slide.</a:t>
            </a:r>
          </a:p>
          <a:p>
            <a:pPr marL="0" indent="0" algn="just">
              <a:buNone/>
            </a:pPr>
            <a:endParaRPr lang="en-GB" altLang="en-US" dirty="0"/>
          </a:p>
          <a:p>
            <a:pPr marL="514350" indent="-514350" algn="just">
              <a:buClr>
                <a:schemeClr val="tx2">
                  <a:lumMod val="60000"/>
                  <a:lumOff val="40000"/>
                </a:schemeClr>
              </a:buClr>
              <a:buFont typeface="+mj-lt"/>
              <a:buAutoNum type="arabicPeriod"/>
            </a:pPr>
            <a:r>
              <a:rPr lang="en-GB" altLang="en-US" dirty="0"/>
              <a:t>The accounts affected are office machinery and bank</a:t>
            </a:r>
          </a:p>
          <a:p>
            <a:pPr marL="514350" indent="-514350" algn="just">
              <a:buClr>
                <a:schemeClr val="tx2">
                  <a:lumMod val="60000"/>
                  <a:lumOff val="40000"/>
                </a:schemeClr>
              </a:buClr>
              <a:buFont typeface="+mj-lt"/>
              <a:buAutoNum type="arabicPeriod"/>
            </a:pPr>
            <a:endParaRPr lang="en-GB" altLang="en-US" dirty="0"/>
          </a:p>
          <a:p>
            <a:pPr marL="514350" indent="-514350" algn="just">
              <a:buClr>
                <a:schemeClr val="tx2">
                  <a:lumMod val="60000"/>
                  <a:lumOff val="40000"/>
                </a:schemeClr>
              </a:buClr>
              <a:buFont typeface="+mj-lt"/>
              <a:buAutoNum type="arabicPeriod"/>
            </a:pPr>
            <a:r>
              <a:rPr lang="en-GB" altLang="en-US" dirty="0"/>
              <a:t>Cash was paid and a new machine has been brought to the office, so office machinery account is increasing and bank is decreasing.</a:t>
            </a:r>
          </a:p>
          <a:p>
            <a:pPr marL="514350" indent="-514350" algn="just">
              <a:buClr>
                <a:schemeClr val="tx2">
                  <a:lumMod val="60000"/>
                  <a:lumOff val="40000"/>
                </a:schemeClr>
              </a:buClr>
              <a:buFont typeface="+mj-lt"/>
              <a:buAutoNum type="arabicPeriod"/>
            </a:pPr>
            <a:endParaRPr lang="en-GB" altLang="en-US" dirty="0"/>
          </a:p>
          <a:p>
            <a:pPr marL="514350" indent="-514350" algn="just">
              <a:buClr>
                <a:schemeClr val="tx2">
                  <a:lumMod val="60000"/>
                  <a:lumOff val="40000"/>
                </a:schemeClr>
              </a:buClr>
              <a:buFont typeface="+mj-lt"/>
              <a:buAutoNum type="arabicPeriod"/>
            </a:pPr>
            <a:r>
              <a:rPr lang="en-GB" altLang="en-US" dirty="0"/>
              <a:t>Both cash and office machinery are classified as assets so the double-entry rules would be applied accordingly.</a:t>
            </a:r>
          </a:p>
          <a:p>
            <a:pPr marL="514350" indent="-514350" algn="just">
              <a:buClr>
                <a:schemeClr val="tx2">
                  <a:lumMod val="60000"/>
                  <a:lumOff val="40000"/>
                </a:schemeClr>
              </a:buClr>
              <a:buFont typeface="+mj-lt"/>
              <a:buAutoNum type="arabicPeriod"/>
            </a:pPr>
            <a:endParaRPr lang="en-GB" altLang="en-US" dirty="0"/>
          </a:p>
          <a:p>
            <a:pPr marL="514350" indent="-514350" algn="just">
              <a:buClr>
                <a:schemeClr val="tx2">
                  <a:lumMod val="60000"/>
                  <a:lumOff val="40000"/>
                </a:schemeClr>
              </a:buClr>
              <a:buFont typeface="+mj-lt"/>
              <a:buAutoNum type="arabicPeriod"/>
            </a:pPr>
            <a:r>
              <a:rPr lang="en-GB" altLang="en-US" dirty="0"/>
              <a:t>Debit (receive) the Office machinery account and credit (give) the bank account</a:t>
            </a:r>
          </a:p>
          <a:p>
            <a:pPr marL="0" indent="0" algn="just">
              <a:buNone/>
            </a:pPr>
            <a:endParaRPr lang="en-US" altLang="en-US" dirty="0"/>
          </a:p>
        </p:txBody>
      </p:sp>
      <p:sp>
        <p:nvSpPr>
          <p:cNvPr id="18436"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44A0689B-83DF-4F77-8D5E-8405D7EBA50B}" type="slidenum">
              <a:rPr lang="en-US">
                <a:solidFill>
                  <a:schemeClr val="bg1"/>
                </a:solidFill>
                <a:latin typeface="Tahoma" pitchFamily="34" charset="0"/>
              </a:rPr>
              <a:pPr>
                <a:defRPr/>
              </a:pPr>
              <a:t>23</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117606CE-4905-4CD8-950F-F866F7D90F99}"/>
              </a:ext>
            </a:extLst>
          </p:cNvPr>
          <p:cNvSpPr/>
          <p:nvPr/>
        </p:nvSpPr>
        <p:spPr>
          <a:xfrm>
            <a:off x="0" y="0"/>
            <a:ext cx="9144001" cy="756791"/>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tx2">
                    <a:lumMod val="20000"/>
                    <a:lumOff val="80000"/>
                  </a:schemeClr>
                </a:solidFill>
              </a:rPr>
              <a:t>Worked example - 1 </a:t>
            </a:r>
            <a:endParaRPr lang="en-GB" sz="4400" b="1" dirty="0">
              <a:solidFill>
                <a:schemeClr val="tx2">
                  <a:lumMod val="20000"/>
                  <a:lumOff val="80000"/>
                </a:schemeClr>
              </a:solidFill>
            </a:endParaRPr>
          </a:p>
        </p:txBody>
      </p:sp>
    </p:spTree>
    <p:extLst>
      <p:ext uri="{BB962C8B-B14F-4D97-AF65-F5344CB8AC3E}">
        <p14:creationId xmlns:p14="http://schemas.microsoft.com/office/powerpoint/2010/main" val="73456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4E5F07C7-C630-30E5-AFCA-F5932515F4F7}"/>
              </a:ext>
            </a:extLst>
          </p:cNvPr>
          <p:cNvGraphicFramePr>
            <a:graphicFrameLocks noGrp="1"/>
          </p:cNvGraphicFramePr>
          <p:nvPr>
            <p:ph idx="4294967295"/>
            <p:extLst>
              <p:ext uri="{D42A27DB-BD31-4B8C-83A1-F6EECF244321}">
                <p14:modId xmlns:p14="http://schemas.microsoft.com/office/powerpoint/2010/main" val="632339891"/>
              </p:ext>
            </p:extLst>
          </p:nvPr>
        </p:nvGraphicFramePr>
        <p:xfrm>
          <a:off x="457200" y="836712"/>
          <a:ext cx="8229600" cy="2631440"/>
        </p:xfrm>
        <a:graphic>
          <a:graphicData uri="http://schemas.openxmlformats.org/drawingml/2006/table">
            <a:tbl>
              <a:tblPr firstRow="1" bandRow="1">
                <a:tableStyleId>{7DF18680-E054-41AD-8BC1-D1AEF772440D}</a:tableStyleId>
              </a:tblPr>
              <a:tblGrid>
                <a:gridCol w="1371600">
                  <a:extLst>
                    <a:ext uri="{9D8B030D-6E8A-4147-A177-3AD203B41FA5}">
                      <a16:colId xmlns:a16="http://schemas.microsoft.com/office/drawing/2014/main" val="907650894"/>
                    </a:ext>
                  </a:extLst>
                </a:gridCol>
                <a:gridCol w="1371600">
                  <a:extLst>
                    <a:ext uri="{9D8B030D-6E8A-4147-A177-3AD203B41FA5}">
                      <a16:colId xmlns:a16="http://schemas.microsoft.com/office/drawing/2014/main" val="1319887087"/>
                    </a:ext>
                  </a:extLst>
                </a:gridCol>
                <a:gridCol w="1371600">
                  <a:extLst>
                    <a:ext uri="{9D8B030D-6E8A-4147-A177-3AD203B41FA5}">
                      <a16:colId xmlns:a16="http://schemas.microsoft.com/office/drawing/2014/main" val="1869410516"/>
                    </a:ext>
                  </a:extLst>
                </a:gridCol>
                <a:gridCol w="1371600">
                  <a:extLst>
                    <a:ext uri="{9D8B030D-6E8A-4147-A177-3AD203B41FA5}">
                      <a16:colId xmlns:a16="http://schemas.microsoft.com/office/drawing/2014/main" val="3573323695"/>
                    </a:ext>
                  </a:extLst>
                </a:gridCol>
                <a:gridCol w="1371600">
                  <a:extLst>
                    <a:ext uri="{9D8B030D-6E8A-4147-A177-3AD203B41FA5}">
                      <a16:colId xmlns:a16="http://schemas.microsoft.com/office/drawing/2014/main" val="3660122009"/>
                    </a:ext>
                  </a:extLst>
                </a:gridCol>
                <a:gridCol w="1371600">
                  <a:extLst>
                    <a:ext uri="{9D8B030D-6E8A-4147-A177-3AD203B41FA5}">
                      <a16:colId xmlns:a16="http://schemas.microsoft.com/office/drawing/2014/main" val="3478382920"/>
                    </a:ext>
                  </a:extLst>
                </a:gridCol>
              </a:tblGrid>
              <a:tr h="370840">
                <a:tc gridSpan="6">
                  <a:txBody>
                    <a:bodyPr/>
                    <a:lstStyle/>
                    <a:p>
                      <a:pPr algn="ctr"/>
                      <a:r>
                        <a:rPr lang="en-GB" sz="2800" dirty="0"/>
                        <a:t>Cash account</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500273475"/>
                  </a:ext>
                </a:extLst>
              </a:tr>
              <a:tr h="370840">
                <a:tc gridSpan="3">
                  <a:txBody>
                    <a:bodyPr/>
                    <a:lstStyle/>
                    <a:p>
                      <a:pPr algn="ctr"/>
                      <a:r>
                        <a:rPr lang="en-GB" sz="2400" dirty="0"/>
                        <a:t>Debit (receiving side)</a:t>
                      </a:r>
                    </a:p>
                  </a:txBody>
                  <a:tcPr/>
                </a:tc>
                <a:tc hMerge="1">
                  <a:txBody>
                    <a:bodyPr/>
                    <a:lstStyle/>
                    <a:p>
                      <a:endParaRPr lang="en-GB" dirty="0"/>
                    </a:p>
                  </a:txBody>
                  <a:tcPr/>
                </a:tc>
                <a:tc hMerge="1">
                  <a:txBody>
                    <a:bodyPr/>
                    <a:lstStyle/>
                    <a:p>
                      <a:endParaRPr lang="en-GB" dirty="0"/>
                    </a:p>
                  </a:txBody>
                  <a:tcPr/>
                </a:tc>
                <a:tc gridSpan="3">
                  <a:txBody>
                    <a:bodyPr/>
                    <a:lstStyle/>
                    <a:p>
                      <a:r>
                        <a:rPr lang="en-GB" sz="2400" dirty="0"/>
                        <a:t>Credit (giving side)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469556554"/>
                  </a:ext>
                </a:extLst>
              </a:tr>
              <a:tr h="370840">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extLst>
                  <a:ext uri="{0D108BD9-81ED-4DB2-BD59-A6C34878D82A}">
                    <a16:rowId xmlns:a16="http://schemas.microsoft.com/office/drawing/2014/main" val="2382934116"/>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Jan 10</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Office machinery</a:t>
                      </a:r>
                    </a:p>
                    <a:p>
                      <a:endParaRPr lang="en-GB"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dirty="0"/>
                        <a:t>1,200</a:t>
                      </a:r>
                    </a:p>
                    <a:p>
                      <a:endParaRPr lang="en-GB" dirty="0"/>
                    </a:p>
                  </a:txBody>
                  <a:tcPr/>
                </a:tc>
                <a:extLst>
                  <a:ext uri="{0D108BD9-81ED-4DB2-BD59-A6C34878D82A}">
                    <a16:rowId xmlns:a16="http://schemas.microsoft.com/office/drawing/2014/main" val="3689558372"/>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674398858"/>
                  </a:ext>
                </a:extLst>
              </a:tr>
            </a:tbl>
          </a:graphicData>
        </a:graphic>
      </p:graphicFrame>
      <p:sp>
        <p:nvSpPr>
          <p:cNvPr id="18436"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44A0689B-83DF-4F77-8D5E-8405D7EBA50B}" type="slidenum">
              <a:rPr lang="en-US">
                <a:solidFill>
                  <a:schemeClr val="bg1"/>
                </a:solidFill>
                <a:latin typeface="Tahoma" pitchFamily="34" charset="0"/>
              </a:rPr>
              <a:pPr>
                <a:defRPr/>
              </a:pPr>
              <a:t>24</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117606CE-4905-4CD8-950F-F866F7D90F99}"/>
              </a:ext>
            </a:extLst>
          </p:cNvPr>
          <p:cNvSpPr/>
          <p:nvPr/>
        </p:nvSpPr>
        <p:spPr>
          <a:xfrm>
            <a:off x="0" y="0"/>
            <a:ext cx="9144001" cy="756791"/>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tx2">
                    <a:lumMod val="20000"/>
                    <a:lumOff val="80000"/>
                  </a:schemeClr>
                </a:solidFill>
              </a:rPr>
              <a:t>Worked example - 1 </a:t>
            </a:r>
            <a:endParaRPr lang="en-GB" sz="4400" b="1" dirty="0">
              <a:solidFill>
                <a:schemeClr val="tx2">
                  <a:lumMod val="20000"/>
                  <a:lumOff val="80000"/>
                </a:schemeClr>
              </a:solidFill>
            </a:endParaRPr>
          </a:p>
        </p:txBody>
      </p:sp>
      <p:graphicFrame>
        <p:nvGraphicFramePr>
          <p:cNvPr id="4" name="Table 3">
            <a:extLst>
              <a:ext uri="{FF2B5EF4-FFF2-40B4-BE49-F238E27FC236}">
                <a16:creationId xmlns:a16="http://schemas.microsoft.com/office/drawing/2014/main" id="{AA7729A1-4DF8-D21B-8629-E85647CCD86E}"/>
              </a:ext>
            </a:extLst>
          </p:cNvPr>
          <p:cNvGraphicFramePr>
            <a:graphicFrameLocks/>
          </p:cNvGraphicFramePr>
          <p:nvPr>
            <p:extLst>
              <p:ext uri="{D42A27DB-BD31-4B8C-83A1-F6EECF244321}">
                <p14:modId xmlns:p14="http://schemas.microsoft.com/office/powerpoint/2010/main" val="4055187436"/>
              </p:ext>
            </p:extLst>
          </p:nvPr>
        </p:nvGraphicFramePr>
        <p:xfrm>
          <a:off x="457200" y="3429000"/>
          <a:ext cx="8229600" cy="2196192"/>
        </p:xfrm>
        <a:graphic>
          <a:graphicData uri="http://schemas.openxmlformats.org/drawingml/2006/table">
            <a:tbl>
              <a:tblPr firstRow="1" bandRow="1">
                <a:tableStyleId>{7DF18680-E054-41AD-8BC1-D1AEF772440D}</a:tableStyleId>
              </a:tblPr>
              <a:tblGrid>
                <a:gridCol w="1371600">
                  <a:extLst>
                    <a:ext uri="{9D8B030D-6E8A-4147-A177-3AD203B41FA5}">
                      <a16:colId xmlns:a16="http://schemas.microsoft.com/office/drawing/2014/main" val="907650894"/>
                    </a:ext>
                  </a:extLst>
                </a:gridCol>
                <a:gridCol w="1371600">
                  <a:extLst>
                    <a:ext uri="{9D8B030D-6E8A-4147-A177-3AD203B41FA5}">
                      <a16:colId xmlns:a16="http://schemas.microsoft.com/office/drawing/2014/main" val="1319887087"/>
                    </a:ext>
                  </a:extLst>
                </a:gridCol>
                <a:gridCol w="1371600">
                  <a:extLst>
                    <a:ext uri="{9D8B030D-6E8A-4147-A177-3AD203B41FA5}">
                      <a16:colId xmlns:a16="http://schemas.microsoft.com/office/drawing/2014/main" val="1869410516"/>
                    </a:ext>
                  </a:extLst>
                </a:gridCol>
                <a:gridCol w="1371600">
                  <a:extLst>
                    <a:ext uri="{9D8B030D-6E8A-4147-A177-3AD203B41FA5}">
                      <a16:colId xmlns:a16="http://schemas.microsoft.com/office/drawing/2014/main" val="3573323695"/>
                    </a:ext>
                  </a:extLst>
                </a:gridCol>
                <a:gridCol w="1371600">
                  <a:extLst>
                    <a:ext uri="{9D8B030D-6E8A-4147-A177-3AD203B41FA5}">
                      <a16:colId xmlns:a16="http://schemas.microsoft.com/office/drawing/2014/main" val="3660122009"/>
                    </a:ext>
                  </a:extLst>
                </a:gridCol>
                <a:gridCol w="1371600">
                  <a:extLst>
                    <a:ext uri="{9D8B030D-6E8A-4147-A177-3AD203B41FA5}">
                      <a16:colId xmlns:a16="http://schemas.microsoft.com/office/drawing/2014/main" val="3478382920"/>
                    </a:ext>
                  </a:extLst>
                </a:gridCol>
              </a:tblGrid>
              <a:tr h="370840">
                <a:tc gridSpan="6">
                  <a:txBody>
                    <a:bodyPr/>
                    <a:lstStyle/>
                    <a:p>
                      <a:pPr algn="ctr"/>
                      <a:r>
                        <a:rPr lang="en-GB" sz="2800" dirty="0"/>
                        <a:t>Office machinery account</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500273475"/>
                  </a:ext>
                </a:extLst>
              </a:tr>
              <a:tr h="370840">
                <a:tc gridSpan="3">
                  <a:txBody>
                    <a:bodyPr/>
                    <a:lstStyle/>
                    <a:p>
                      <a:pPr algn="ctr"/>
                      <a:r>
                        <a:rPr lang="en-GB" sz="2400" dirty="0"/>
                        <a:t>Debit  (receiving side)</a:t>
                      </a:r>
                    </a:p>
                  </a:txBody>
                  <a:tcPr/>
                </a:tc>
                <a:tc hMerge="1">
                  <a:txBody>
                    <a:bodyPr/>
                    <a:lstStyle/>
                    <a:p>
                      <a:endParaRPr lang="en-GB" dirty="0"/>
                    </a:p>
                  </a:txBody>
                  <a:tcPr/>
                </a:tc>
                <a:tc hMerge="1">
                  <a:txBody>
                    <a:bodyPr/>
                    <a:lstStyle/>
                    <a:p>
                      <a:endParaRPr lang="en-GB" dirty="0"/>
                    </a:p>
                  </a:txBody>
                  <a:tcPr/>
                </a:tc>
                <a:tc gridSpan="3">
                  <a:txBody>
                    <a:bodyPr/>
                    <a:lstStyle/>
                    <a:p>
                      <a:r>
                        <a:rPr lang="en-GB" sz="2400" dirty="0"/>
                        <a:t>Credit  (giving side)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469556554"/>
                  </a:ext>
                </a:extLst>
              </a:tr>
              <a:tr h="479152">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tc>
                  <a:txBody>
                    <a:bodyPr/>
                    <a:lstStyle/>
                    <a:p>
                      <a:r>
                        <a:rPr lang="en-GB" dirty="0"/>
                        <a:t>Date</a:t>
                      </a:r>
                    </a:p>
                  </a:txBody>
                  <a:tcPr/>
                </a:tc>
                <a:tc>
                  <a:txBody>
                    <a:bodyPr/>
                    <a:lstStyle/>
                    <a:p>
                      <a:r>
                        <a:rPr lang="en-GB" dirty="0"/>
                        <a:t>Description</a:t>
                      </a:r>
                    </a:p>
                  </a:txBody>
                  <a:tcPr/>
                </a:tc>
                <a:tc>
                  <a:txBody>
                    <a:bodyPr/>
                    <a:lstStyle/>
                    <a:p>
                      <a:r>
                        <a:rPr lang="en-GB" dirty="0"/>
                        <a:t>Amount</a:t>
                      </a:r>
                    </a:p>
                  </a:txBody>
                  <a:tcPr/>
                </a:tc>
                <a:extLst>
                  <a:ext uri="{0D108BD9-81ED-4DB2-BD59-A6C34878D82A}">
                    <a16:rowId xmlns:a16="http://schemas.microsoft.com/office/drawing/2014/main" val="2382934116"/>
                  </a:ext>
                </a:extLst>
              </a:tr>
              <a:tr h="370840">
                <a:tc>
                  <a:txBody>
                    <a:bodyPr/>
                    <a:lstStyle/>
                    <a:p>
                      <a:r>
                        <a:rPr lang="en-GB" b="0" dirty="0"/>
                        <a:t>Jan 10</a:t>
                      </a:r>
                    </a:p>
                  </a:txBody>
                  <a:tcPr/>
                </a:tc>
                <a:tc>
                  <a:txBody>
                    <a:bodyPr/>
                    <a:lstStyle/>
                    <a:p>
                      <a:r>
                        <a:rPr lang="en-GB" b="0" dirty="0"/>
                        <a:t>Cash</a:t>
                      </a:r>
                    </a:p>
                  </a:txBody>
                  <a:tcPr/>
                </a:tc>
                <a:tc>
                  <a:txBody>
                    <a:bodyPr/>
                    <a:lstStyle/>
                    <a:p>
                      <a:pPr algn="r"/>
                      <a:r>
                        <a:rPr lang="en-GB" dirty="0"/>
                        <a:t>1,200</a:t>
                      </a: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689558372"/>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674398858"/>
                  </a:ext>
                </a:extLst>
              </a:tr>
            </a:tbl>
          </a:graphicData>
        </a:graphic>
      </p:graphicFrame>
    </p:spTree>
    <p:extLst>
      <p:ext uri="{BB962C8B-B14F-4D97-AF65-F5344CB8AC3E}">
        <p14:creationId xmlns:p14="http://schemas.microsoft.com/office/powerpoint/2010/main" val="30769579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4294967295"/>
          </p:nvPr>
        </p:nvSpPr>
        <p:spPr>
          <a:xfrm>
            <a:off x="323528" y="980728"/>
            <a:ext cx="8496944" cy="4896544"/>
          </a:xfrm>
        </p:spPr>
        <p:txBody>
          <a:bodyPr>
            <a:normAutofit fontScale="92500"/>
          </a:bodyPr>
          <a:lstStyle/>
          <a:p>
            <a:pPr marL="0" indent="0">
              <a:lnSpc>
                <a:spcPct val="90000"/>
              </a:lnSpc>
              <a:buNone/>
            </a:pPr>
            <a:r>
              <a:rPr lang="en-GB" altLang="en-US" b="1" dirty="0"/>
              <a:t>Jane sold goods worth £100 cash on 3 Feb.</a:t>
            </a:r>
          </a:p>
          <a:p>
            <a:pPr marL="609600" indent="-609600">
              <a:lnSpc>
                <a:spcPct val="90000"/>
              </a:lnSpc>
              <a:buFontTx/>
              <a:buNone/>
            </a:pPr>
            <a:endParaRPr lang="en-GB" altLang="en-US" dirty="0"/>
          </a:p>
          <a:p>
            <a:pPr marL="609600" indent="-609600">
              <a:lnSpc>
                <a:spcPct val="90000"/>
              </a:lnSpc>
              <a:buFontTx/>
              <a:buAutoNum type="arabicPeriod"/>
            </a:pPr>
            <a:r>
              <a:rPr lang="en-GB" altLang="en-US" dirty="0"/>
              <a:t>The two affected accounts are the sales account  and the bank account</a:t>
            </a:r>
          </a:p>
          <a:p>
            <a:pPr marL="609600" indent="-609600">
              <a:lnSpc>
                <a:spcPct val="90000"/>
              </a:lnSpc>
              <a:buFontTx/>
              <a:buAutoNum type="arabicPeriod"/>
            </a:pPr>
            <a:endParaRPr lang="en-GB" altLang="en-US" dirty="0"/>
          </a:p>
          <a:p>
            <a:pPr marL="609600" indent="-609600">
              <a:lnSpc>
                <a:spcPct val="90000"/>
              </a:lnSpc>
              <a:buFontTx/>
              <a:buAutoNum type="arabicPeriod"/>
            </a:pPr>
            <a:r>
              <a:rPr lang="en-GB" altLang="en-US" dirty="0"/>
              <a:t>The value increases cash a/c and also increases sales a/c.</a:t>
            </a:r>
          </a:p>
          <a:p>
            <a:pPr marL="609600" indent="-609600">
              <a:lnSpc>
                <a:spcPct val="90000"/>
              </a:lnSpc>
              <a:buFontTx/>
              <a:buAutoNum type="arabicPeriod"/>
            </a:pPr>
            <a:endParaRPr lang="en-GB" altLang="en-US" dirty="0"/>
          </a:p>
          <a:p>
            <a:pPr marL="609600" indent="-609600">
              <a:lnSpc>
                <a:spcPct val="90000"/>
              </a:lnSpc>
              <a:buFontTx/>
              <a:buAutoNum type="arabicPeriod"/>
            </a:pPr>
            <a:r>
              <a:rPr lang="en-GB" altLang="en-US" dirty="0"/>
              <a:t>Sales is a revenue account while cash is an asset account.</a:t>
            </a:r>
          </a:p>
          <a:p>
            <a:pPr marL="609600" indent="-609600">
              <a:lnSpc>
                <a:spcPct val="90000"/>
              </a:lnSpc>
              <a:buFontTx/>
              <a:buAutoNum type="arabicPeriod"/>
            </a:pPr>
            <a:endParaRPr lang="en-US" altLang="en-US" dirty="0"/>
          </a:p>
        </p:txBody>
      </p:sp>
      <p:sp>
        <p:nvSpPr>
          <p:cNvPr id="19460"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70446A83-688D-4C4C-9C76-C3DF235FE582}" type="slidenum">
              <a:rPr lang="en-US">
                <a:solidFill>
                  <a:schemeClr val="bg1"/>
                </a:solidFill>
                <a:latin typeface="Tahoma" pitchFamily="34" charset="0"/>
              </a:rPr>
              <a:pPr>
                <a:defRPr/>
              </a:pPr>
              <a:t>25</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B576A500-E4EE-459A-9504-99DE25CC83B7}"/>
              </a:ext>
            </a:extLst>
          </p:cNvPr>
          <p:cNvSpPr/>
          <p:nvPr/>
        </p:nvSpPr>
        <p:spPr>
          <a:xfrm>
            <a:off x="0" y="0"/>
            <a:ext cx="9144001" cy="872209"/>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tx2">
                    <a:lumMod val="20000"/>
                    <a:lumOff val="80000"/>
                  </a:schemeClr>
                </a:solidFill>
              </a:rPr>
              <a:t>Worked example - 2</a:t>
            </a:r>
            <a:endParaRPr lang="en-GB" sz="4400" b="1" dirty="0">
              <a:solidFill>
                <a:schemeClr val="tx2">
                  <a:lumMod val="20000"/>
                  <a:lumOff val="80000"/>
                </a:schemeClr>
              </a:solidFill>
            </a:endParaRPr>
          </a:p>
        </p:txBody>
      </p:sp>
    </p:spTree>
    <p:extLst>
      <p:ext uri="{BB962C8B-B14F-4D97-AF65-F5344CB8AC3E}">
        <p14:creationId xmlns:p14="http://schemas.microsoft.com/office/powerpoint/2010/main" val="14732258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4E5F07C7-C630-30E5-AFCA-F5932515F4F7}"/>
              </a:ext>
            </a:extLst>
          </p:cNvPr>
          <p:cNvGraphicFramePr>
            <a:graphicFrameLocks noGrp="1"/>
          </p:cNvGraphicFramePr>
          <p:nvPr>
            <p:ph idx="4294967295"/>
            <p:extLst>
              <p:ext uri="{D42A27DB-BD31-4B8C-83A1-F6EECF244321}">
                <p14:modId xmlns:p14="http://schemas.microsoft.com/office/powerpoint/2010/main" val="1557643312"/>
              </p:ext>
            </p:extLst>
          </p:nvPr>
        </p:nvGraphicFramePr>
        <p:xfrm>
          <a:off x="457200" y="836712"/>
          <a:ext cx="8229600" cy="2087880"/>
        </p:xfrm>
        <a:graphic>
          <a:graphicData uri="http://schemas.openxmlformats.org/drawingml/2006/table">
            <a:tbl>
              <a:tblPr firstRow="1" bandRow="1">
                <a:tableStyleId>{7DF18680-E054-41AD-8BC1-D1AEF772440D}</a:tableStyleId>
              </a:tblPr>
              <a:tblGrid>
                <a:gridCol w="1371600">
                  <a:extLst>
                    <a:ext uri="{9D8B030D-6E8A-4147-A177-3AD203B41FA5}">
                      <a16:colId xmlns:a16="http://schemas.microsoft.com/office/drawing/2014/main" val="907650894"/>
                    </a:ext>
                  </a:extLst>
                </a:gridCol>
                <a:gridCol w="1371600">
                  <a:extLst>
                    <a:ext uri="{9D8B030D-6E8A-4147-A177-3AD203B41FA5}">
                      <a16:colId xmlns:a16="http://schemas.microsoft.com/office/drawing/2014/main" val="1319887087"/>
                    </a:ext>
                  </a:extLst>
                </a:gridCol>
                <a:gridCol w="1371600">
                  <a:extLst>
                    <a:ext uri="{9D8B030D-6E8A-4147-A177-3AD203B41FA5}">
                      <a16:colId xmlns:a16="http://schemas.microsoft.com/office/drawing/2014/main" val="1869410516"/>
                    </a:ext>
                  </a:extLst>
                </a:gridCol>
                <a:gridCol w="1371600">
                  <a:extLst>
                    <a:ext uri="{9D8B030D-6E8A-4147-A177-3AD203B41FA5}">
                      <a16:colId xmlns:a16="http://schemas.microsoft.com/office/drawing/2014/main" val="3573323695"/>
                    </a:ext>
                  </a:extLst>
                </a:gridCol>
                <a:gridCol w="1371600">
                  <a:extLst>
                    <a:ext uri="{9D8B030D-6E8A-4147-A177-3AD203B41FA5}">
                      <a16:colId xmlns:a16="http://schemas.microsoft.com/office/drawing/2014/main" val="3660122009"/>
                    </a:ext>
                  </a:extLst>
                </a:gridCol>
                <a:gridCol w="1371600">
                  <a:extLst>
                    <a:ext uri="{9D8B030D-6E8A-4147-A177-3AD203B41FA5}">
                      <a16:colId xmlns:a16="http://schemas.microsoft.com/office/drawing/2014/main" val="3478382920"/>
                    </a:ext>
                  </a:extLst>
                </a:gridCol>
              </a:tblGrid>
              <a:tr h="370840">
                <a:tc gridSpan="6">
                  <a:txBody>
                    <a:bodyPr/>
                    <a:lstStyle/>
                    <a:p>
                      <a:pPr algn="ctr"/>
                      <a:r>
                        <a:rPr lang="en-GB" sz="2800" dirty="0"/>
                        <a:t>Cash account</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500273475"/>
                  </a:ext>
                </a:extLst>
              </a:tr>
              <a:tr h="370840">
                <a:tc gridSpan="3">
                  <a:txBody>
                    <a:bodyPr/>
                    <a:lstStyle/>
                    <a:p>
                      <a:pPr algn="ctr"/>
                      <a:r>
                        <a:rPr lang="en-GB" sz="2400" dirty="0"/>
                        <a:t>Debit (receiving side)</a:t>
                      </a:r>
                    </a:p>
                  </a:txBody>
                  <a:tcPr/>
                </a:tc>
                <a:tc hMerge="1">
                  <a:txBody>
                    <a:bodyPr/>
                    <a:lstStyle/>
                    <a:p>
                      <a:endParaRPr lang="en-GB" dirty="0"/>
                    </a:p>
                  </a:txBody>
                  <a:tcPr/>
                </a:tc>
                <a:tc hMerge="1">
                  <a:txBody>
                    <a:bodyPr/>
                    <a:lstStyle/>
                    <a:p>
                      <a:endParaRPr lang="en-GB" dirty="0"/>
                    </a:p>
                  </a:txBody>
                  <a:tcPr/>
                </a:tc>
                <a:tc gridSpan="3">
                  <a:txBody>
                    <a:bodyPr/>
                    <a:lstStyle/>
                    <a:p>
                      <a:r>
                        <a:rPr lang="en-GB" sz="2400" dirty="0"/>
                        <a:t>Credit (giving side)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469556554"/>
                  </a:ext>
                </a:extLst>
              </a:tr>
              <a:tr h="370840">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extLst>
                  <a:ext uri="{0D108BD9-81ED-4DB2-BD59-A6C34878D82A}">
                    <a16:rowId xmlns:a16="http://schemas.microsoft.com/office/drawing/2014/main" val="2382934116"/>
                  </a:ext>
                </a:extLst>
              </a:tr>
              <a:tr h="370840">
                <a:tc>
                  <a:txBody>
                    <a:bodyPr/>
                    <a:lstStyle/>
                    <a:p>
                      <a:r>
                        <a:rPr lang="en-GB" dirty="0"/>
                        <a:t>Feb 3rd</a:t>
                      </a:r>
                    </a:p>
                  </a:txBody>
                  <a:tcPr/>
                </a:tc>
                <a:tc>
                  <a:txBody>
                    <a:bodyPr/>
                    <a:lstStyle/>
                    <a:p>
                      <a:r>
                        <a:rPr lang="en-GB" dirty="0"/>
                        <a:t>Sales</a:t>
                      </a:r>
                    </a:p>
                  </a:txBody>
                  <a:tcPr/>
                </a:tc>
                <a:tc>
                  <a:txBody>
                    <a:bodyPr/>
                    <a:lstStyle/>
                    <a:p>
                      <a:pPr algn="r"/>
                      <a:r>
                        <a:rPr lang="en-GB" dirty="0"/>
                        <a:t>100</a:t>
                      </a:r>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689558372"/>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674398858"/>
                  </a:ext>
                </a:extLst>
              </a:tr>
            </a:tbl>
          </a:graphicData>
        </a:graphic>
      </p:graphicFrame>
      <p:sp>
        <p:nvSpPr>
          <p:cNvPr id="18436" name="Slide Number Placeholder 3"/>
          <p:cNvSpPr>
            <a:spLocks noGrp="1"/>
          </p:cNvSpPr>
          <p:nvPr>
            <p:ph type="sldNum" sz="quarter" idx="4294967295"/>
          </p:nvPr>
        </p:nvSpPr>
        <p:spPr>
          <a:xfrm>
            <a:off x="6553200" y="6245225"/>
            <a:ext cx="2133600" cy="476250"/>
          </a:xfrm>
          <a:prstGeom prst="rect">
            <a:avLst/>
          </a:prstGeom>
        </p:spPr>
        <p:txBody>
          <a:bodyPr/>
          <a:lstStyle/>
          <a:p>
            <a:pPr>
              <a:defRPr/>
            </a:pPr>
            <a:fld id="{44A0689B-83DF-4F77-8D5E-8405D7EBA50B}" type="slidenum">
              <a:rPr lang="en-US">
                <a:solidFill>
                  <a:schemeClr val="bg1"/>
                </a:solidFill>
                <a:latin typeface="Tahoma" pitchFamily="34" charset="0"/>
              </a:rPr>
              <a:pPr>
                <a:defRPr/>
              </a:pPr>
              <a:t>26</a:t>
            </a:fld>
            <a:endParaRPr lang="en-US" dirty="0">
              <a:solidFill>
                <a:schemeClr val="bg1"/>
              </a:solidFill>
              <a:latin typeface="Tahoma" pitchFamily="34" charset="0"/>
            </a:endParaRPr>
          </a:p>
        </p:txBody>
      </p:sp>
      <p:sp>
        <p:nvSpPr>
          <p:cNvPr id="5" name="Rectangle 4">
            <a:extLst>
              <a:ext uri="{FF2B5EF4-FFF2-40B4-BE49-F238E27FC236}">
                <a16:creationId xmlns:a16="http://schemas.microsoft.com/office/drawing/2014/main" id="{117606CE-4905-4CD8-950F-F866F7D90F99}"/>
              </a:ext>
            </a:extLst>
          </p:cNvPr>
          <p:cNvSpPr/>
          <p:nvPr/>
        </p:nvSpPr>
        <p:spPr>
          <a:xfrm>
            <a:off x="0" y="0"/>
            <a:ext cx="9144001" cy="756791"/>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solidFill>
                  <a:schemeClr val="tx2">
                    <a:lumMod val="20000"/>
                    <a:lumOff val="80000"/>
                  </a:schemeClr>
                </a:solidFill>
              </a:rPr>
              <a:t>Worked example - 2 </a:t>
            </a:r>
            <a:endParaRPr lang="en-GB" sz="4400" b="1" dirty="0">
              <a:solidFill>
                <a:schemeClr val="tx2">
                  <a:lumMod val="20000"/>
                  <a:lumOff val="80000"/>
                </a:schemeClr>
              </a:solidFill>
            </a:endParaRPr>
          </a:p>
        </p:txBody>
      </p:sp>
      <p:graphicFrame>
        <p:nvGraphicFramePr>
          <p:cNvPr id="4" name="Table 3">
            <a:extLst>
              <a:ext uri="{FF2B5EF4-FFF2-40B4-BE49-F238E27FC236}">
                <a16:creationId xmlns:a16="http://schemas.microsoft.com/office/drawing/2014/main" id="{AA7729A1-4DF8-D21B-8629-E85647CCD86E}"/>
              </a:ext>
            </a:extLst>
          </p:cNvPr>
          <p:cNvGraphicFramePr>
            <a:graphicFrameLocks/>
          </p:cNvGraphicFramePr>
          <p:nvPr>
            <p:extLst>
              <p:ext uri="{D42A27DB-BD31-4B8C-83A1-F6EECF244321}">
                <p14:modId xmlns:p14="http://schemas.microsoft.com/office/powerpoint/2010/main" val="491678304"/>
              </p:ext>
            </p:extLst>
          </p:nvPr>
        </p:nvGraphicFramePr>
        <p:xfrm>
          <a:off x="477489" y="3284984"/>
          <a:ext cx="8229600" cy="2196192"/>
        </p:xfrm>
        <a:graphic>
          <a:graphicData uri="http://schemas.openxmlformats.org/drawingml/2006/table">
            <a:tbl>
              <a:tblPr firstRow="1" bandRow="1">
                <a:tableStyleId>{7DF18680-E054-41AD-8BC1-D1AEF772440D}</a:tableStyleId>
              </a:tblPr>
              <a:tblGrid>
                <a:gridCol w="1371600">
                  <a:extLst>
                    <a:ext uri="{9D8B030D-6E8A-4147-A177-3AD203B41FA5}">
                      <a16:colId xmlns:a16="http://schemas.microsoft.com/office/drawing/2014/main" val="907650894"/>
                    </a:ext>
                  </a:extLst>
                </a:gridCol>
                <a:gridCol w="1371600">
                  <a:extLst>
                    <a:ext uri="{9D8B030D-6E8A-4147-A177-3AD203B41FA5}">
                      <a16:colId xmlns:a16="http://schemas.microsoft.com/office/drawing/2014/main" val="1319887087"/>
                    </a:ext>
                  </a:extLst>
                </a:gridCol>
                <a:gridCol w="1371600">
                  <a:extLst>
                    <a:ext uri="{9D8B030D-6E8A-4147-A177-3AD203B41FA5}">
                      <a16:colId xmlns:a16="http://schemas.microsoft.com/office/drawing/2014/main" val="1869410516"/>
                    </a:ext>
                  </a:extLst>
                </a:gridCol>
                <a:gridCol w="1371600">
                  <a:extLst>
                    <a:ext uri="{9D8B030D-6E8A-4147-A177-3AD203B41FA5}">
                      <a16:colId xmlns:a16="http://schemas.microsoft.com/office/drawing/2014/main" val="3573323695"/>
                    </a:ext>
                  </a:extLst>
                </a:gridCol>
                <a:gridCol w="1371600">
                  <a:extLst>
                    <a:ext uri="{9D8B030D-6E8A-4147-A177-3AD203B41FA5}">
                      <a16:colId xmlns:a16="http://schemas.microsoft.com/office/drawing/2014/main" val="3660122009"/>
                    </a:ext>
                  </a:extLst>
                </a:gridCol>
                <a:gridCol w="1371600">
                  <a:extLst>
                    <a:ext uri="{9D8B030D-6E8A-4147-A177-3AD203B41FA5}">
                      <a16:colId xmlns:a16="http://schemas.microsoft.com/office/drawing/2014/main" val="3478382920"/>
                    </a:ext>
                  </a:extLst>
                </a:gridCol>
              </a:tblGrid>
              <a:tr h="370840">
                <a:tc gridSpan="6">
                  <a:txBody>
                    <a:bodyPr/>
                    <a:lstStyle/>
                    <a:p>
                      <a:pPr algn="ctr"/>
                      <a:r>
                        <a:rPr lang="en-GB" sz="2800" dirty="0"/>
                        <a:t>Sales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500273475"/>
                  </a:ext>
                </a:extLst>
              </a:tr>
              <a:tr h="370840">
                <a:tc gridSpan="3">
                  <a:txBody>
                    <a:bodyPr/>
                    <a:lstStyle/>
                    <a:p>
                      <a:pPr algn="ctr"/>
                      <a:r>
                        <a:rPr lang="en-GB" sz="2400" dirty="0"/>
                        <a:t>Debit (receiving side)</a:t>
                      </a:r>
                    </a:p>
                  </a:txBody>
                  <a:tcPr/>
                </a:tc>
                <a:tc hMerge="1">
                  <a:txBody>
                    <a:bodyPr/>
                    <a:lstStyle/>
                    <a:p>
                      <a:endParaRPr lang="en-GB" dirty="0"/>
                    </a:p>
                  </a:txBody>
                  <a:tcPr/>
                </a:tc>
                <a:tc hMerge="1">
                  <a:txBody>
                    <a:bodyPr/>
                    <a:lstStyle/>
                    <a:p>
                      <a:endParaRPr lang="en-GB" dirty="0"/>
                    </a:p>
                  </a:txBody>
                  <a:tcPr/>
                </a:tc>
                <a:tc gridSpan="3">
                  <a:txBody>
                    <a:bodyPr/>
                    <a:lstStyle/>
                    <a:p>
                      <a:r>
                        <a:rPr lang="en-GB" sz="2400" dirty="0"/>
                        <a:t>Credit  (giving side)</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469556554"/>
                  </a:ext>
                </a:extLst>
              </a:tr>
              <a:tr h="479152">
                <a:tc>
                  <a:txBody>
                    <a:bodyPr/>
                    <a:lstStyle/>
                    <a:p>
                      <a:r>
                        <a:rPr lang="en-GB" dirty="0"/>
                        <a:t>Date</a:t>
                      </a:r>
                    </a:p>
                  </a:txBody>
                  <a:tcPr/>
                </a:tc>
                <a:tc>
                  <a:txBody>
                    <a:bodyPr/>
                    <a:lstStyle/>
                    <a:p>
                      <a:r>
                        <a:rPr lang="en-GB" dirty="0"/>
                        <a:t>Description</a:t>
                      </a:r>
                    </a:p>
                  </a:txBody>
                  <a:tcPr/>
                </a:tc>
                <a:tc>
                  <a:txBody>
                    <a:bodyPr/>
                    <a:lstStyle/>
                    <a:p>
                      <a:r>
                        <a:rPr lang="en-GB" dirty="0"/>
                        <a:t>Amount (£)</a:t>
                      </a:r>
                    </a:p>
                  </a:txBody>
                  <a:tcPr/>
                </a:tc>
                <a:tc>
                  <a:txBody>
                    <a:bodyPr/>
                    <a:lstStyle/>
                    <a:p>
                      <a:r>
                        <a:rPr lang="en-GB" dirty="0"/>
                        <a:t>Date</a:t>
                      </a:r>
                    </a:p>
                  </a:txBody>
                  <a:tcPr/>
                </a:tc>
                <a:tc>
                  <a:txBody>
                    <a:bodyPr/>
                    <a:lstStyle/>
                    <a:p>
                      <a:r>
                        <a:rPr lang="en-GB" dirty="0"/>
                        <a:t>Description</a:t>
                      </a:r>
                    </a:p>
                  </a:txBody>
                  <a:tcPr/>
                </a:tc>
                <a:tc>
                  <a:txBody>
                    <a:bodyPr/>
                    <a:lstStyle/>
                    <a:p>
                      <a:r>
                        <a:rPr lang="en-GB" dirty="0"/>
                        <a:t>Amount</a:t>
                      </a:r>
                    </a:p>
                  </a:txBody>
                  <a:tcPr/>
                </a:tc>
                <a:extLst>
                  <a:ext uri="{0D108BD9-81ED-4DB2-BD59-A6C34878D82A}">
                    <a16:rowId xmlns:a16="http://schemas.microsoft.com/office/drawing/2014/main" val="2382934116"/>
                  </a:ext>
                </a:extLst>
              </a:tr>
              <a:tr h="370840">
                <a:tc>
                  <a:txBody>
                    <a:bodyPr/>
                    <a:lstStyle/>
                    <a:p>
                      <a:endParaRPr lang="en-GB" b="0" dirty="0"/>
                    </a:p>
                  </a:txBody>
                  <a:tcPr/>
                </a:tc>
                <a:tc>
                  <a:txBody>
                    <a:bodyPr/>
                    <a:lstStyle/>
                    <a:p>
                      <a:endParaRPr lang="en-GB" b="0" dirty="0"/>
                    </a:p>
                  </a:txBody>
                  <a:tcPr/>
                </a:tc>
                <a:tc>
                  <a:txBody>
                    <a:bodyPr/>
                    <a:lstStyle/>
                    <a:p>
                      <a:endParaRPr lang="en-GB" dirty="0"/>
                    </a:p>
                  </a:txBody>
                  <a:tcPr/>
                </a:tc>
                <a:tc>
                  <a:txBody>
                    <a:bodyPr/>
                    <a:lstStyle/>
                    <a:p>
                      <a:r>
                        <a:rPr lang="en-GB" dirty="0"/>
                        <a:t>Feb 3rd</a:t>
                      </a:r>
                    </a:p>
                  </a:txBody>
                  <a:tcPr/>
                </a:tc>
                <a:tc>
                  <a:txBody>
                    <a:bodyPr/>
                    <a:lstStyle/>
                    <a:p>
                      <a:r>
                        <a:rPr lang="en-GB" dirty="0"/>
                        <a:t>Cash</a:t>
                      </a:r>
                    </a:p>
                  </a:txBody>
                  <a:tcPr/>
                </a:tc>
                <a:tc>
                  <a:txBody>
                    <a:bodyPr/>
                    <a:lstStyle/>
                    <a:p>
                      <a:pPr algn="r"/>
                      <a:r>
                        <a:rPr lang="en-GB" dirty="0"/>
                        <a:t>100</a:t>
                      </a:r>
                    </a:p>
                  </a:txBody>
                  <a:tcPr/>
                </a:tc>
                <a:extLst>
                  <a:ext uri="{0D108BD9-81ED-4DB2-BD59-A6C34878D82A}">
                    <a16:rowId xmlns:a16="http://schemas.microsoft.com/office/drawing/2014/main" val="3689558372"/>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674398858"/>
                  </a:ext>
                </a:extLst>
              </a:tr>
            </a:tbl>
          </a:graphicData>
        </a:graphic>
      </p:graphicFrame>
    </p:spTree>
    <p:extLst>
      <p:ext uri="{BB962C8B-B14F-4D97-AF65-F5344CB8AC3E}">
        <p14:creationId xmlns:p14="http://schemas.microsoft.com/office/powerpoint/2010/main" val="17153496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1" cy="1124744"/>
          </a:xfrm>
          <a:prstGeom prst="rect">
            <a:avLst/>
          </a:prstGeom>
          <a:solidFill>
            <a:srgbClr val="4AD65B">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t>Summary</a:t>
            </a:r>
            <a:endParaRPr lang="en-GB" b="1" dirty="0"/>
          </a:p>
        </p:txBody>
      </p:sp>
      <p:sp>
        <p:nvSpPr>
          <p:cNvPr id="2" name="Title 1"/>
          <p:cNvSpPr>
            <a:spLocks noGrp="1"/>
          </p:cNvSpPr>
          <p:nvPr>
            <p:ph type="ctrTitle" idx="4294967295"/>
          </p:nvPr>
        </p:nvSpPr>
        <p:spPr>
          <a:xfrm>
            <a:off x="1593850" y="0"/>
            <a:ext cx="7550150" cy="1123950"/>
          </a:xfrm>
        </p:spPr>
        <p:txBody>
          <a:bodyPr>
            <a:noAutofit/>
          </a:bodyPr>
          <a:lstStyle/>
          <a:p>
            <a:br>
              <a:rPr lang="en-US" dirty="0">
                <a:solidFill>
                  <a:schemeClr val="bg1"/>
                </a:solidFill>
              </a:rPr>
            </a:br>
            <a:endParaRPr lang="en-GB" sz="2800" dirty="0"/>
          </a:p>
        </p:txBody>
      </p:sp>
      <p:sp>
        <p:nvSpPr>
          <p:cNvPr id="3" name="TextBox 2"/>
          <p:cNvSpPr txBox="1"/>
          <p:nvPr/>
        </p:nvSpPr>
        <p:spPr>
          <a:xfrm>
            <a:off x="1835696" y="1340768"/>
            <a:ext cx="6912768" cy="261610"/>
          </a:xfrm>
          <a:prstGeom prst="rect">
            <a:avLst/>
          </a:prstGeom>
          <a:noFill/>
        </p:spPr>
        <p:txBody>
          <a:bodyPr wrap="square" rtlCol="0">
            <a:spAutoFit/>
          </a:bodyPr>
          <a:lstStyle/>
          <a:p>
            <a:endParaRPr lang="en-GB" sz="1100" dirty="0"/>
          </a:p>
        </p:txBody>
      </p:sp>
      <p:sp>
        <p:nvSpPr>
          <p:cNvPr id="10" name="TextBox 9"/>
          <p:cNvSpPr txBox="1"/>
          <p:nvPr/>
        </p:nvSpPr>
        <p:spPr>
          <a:xfrm>
            <a:off x="1594296" y="6611779"/>
            <a:ext cx="3817089" cy="246221"/>
          </a:xfrm>
          <a:prstGeom prst="rect">
            <a:avLst/>
          </a:prstGeom>
          <a:noFill/>
        </p:spPr>
        <p:txBody>
          <a:bodyPr wrap="square" rtlCol="0">
            <a:spAutoFit/>
          </a:bodyPr>
          <a:lstStyle/>
          <a:p>
            <a:r>
              <a:rPr lang="en-GB" sz="1000" dirty="0">
                <a:solidFill>
                  <a:srgbClr val="0070C0"/>
                </a:solidFill>
                <a:latin typeface="ArumSans Regular"/>
              </a:rPr>
              <a:t>© McGraw-Hill Education 2015</a:t>
            </a:r>
          </a:p>
        </p:txBody>
      </p:sp>
      <p:sp>
        <p:nvSpPr>
          <p:cNvPr id="6" name="TextBox 5"/>
          <p:cNvSpPr txBox="1"/>
          <p:nvPr/>
        </p:nvSpPr>
        <p:spPr>
          <a:xfrm>
            <a:off x="107504" y="1148407"/>
            <a:ext cx="9036495" cy="2628412"/>
          </a:xfrm>
          <a:prstGeom prst="rect">
            <a:avLst/>
          </a:prstGeom>
          <a:noFill/>
        </p:spPr>
        <p:txBody>
          <a:bodyPr wrap="square" rtlCol="0">
            <a:spAutoFit/>
          </a:bodyPr>
          <a:lstStyle/>
          <a:p>
            <a:pPr marL="342900" lvl="0" indent="-342900" algn="just">
              <a:lnSpc>
                <a:spcPct val="80000"/>
              </a:lnSpc>
              <a:spcBef>
                <a:spcPct val="20000"/>
              </a:spcBef>
              <a:buFont typeface="Arial" panose="020B0604020202020204" pitchFamily="34" charset="0"/>
              <a:buChar char="•"/>
            </a:pPr>
            <a:r>
              <a:rPr lang="en-GB" altLang="en-US" sz="2200" dirty="0">
                <a:solidFill>
                  <a:prstClr val="black"/>
                </a:solidFill>
              </a:rPr>
              <a:t>Financial accounting emerged </a:t>
            </a:r>
            <a:r>
              <a:rPr lang="en-US" altLang="en-US" sz="2200" dirty="0">
                <a:solidFill>
                  <a:prstClr val="black"/>
                </a:solidFill>
              </a:rPr>
              <a:t>from demand for quality financial information about an entity’s financial performance and financial position by stakeholders who are external to the entity.  </a:t>
            </a:r>
          </a:p>
          <a:p>
            <a:pPr marL="342900" lvl="0" indent="-342900" algn="just">
              <a:lnSpc>
                <a:spcPct val="80000"/>
              </a:lnSpc>
              <a:spcBef>
                <a:spcPct val="20000"/>
              </a:spcBef>
              <a:buFont typeface="Arial" panose="020B0604020202020204" pitchFamily="34" charset="0"/>
              <a:buChar char="•"/>
            </a:pPr>
            <a:endParaRPr lang="en-US" altLang="en-US" sz="2200" dirty="0">
              <a:solidFill>
                <a:prstClr val="black"/>
              </a:solidFill>
            </a:endParaRPr>
          </a:p>
          <a:p>
            <a:pPr marL="342900" lvl="0" indent="-342900" algn="just">
              <a:lnSpc>
                <a:spcPct val="80000"/>
              </a:lnSpc>
              <a:spcBef>
                <a:spcPct val="20000"/>
              </a:spcBef>
              <a:buFont typeface="Arial" panose="020B0604020202020204" pitchFamily="34" charset="0"/>
              <a:buChar char="•"/>
            </a:pPr>
            <a:r>
              <a:rPr lang="en-US" altLang="en-US" sz="2200" dirty="0">
                <a:solidFill>
                  <a:prstClr val="black"/>
                </a:solidFill>
              </a:rPr>
              <a:t>Regulation provides rules and guidance on content. Regulatory sources are legislation, the profession and stock exchanges. </a:t>
            </a:r>
          </a:p>
          <a:p>
            <a:pPr algn="just">
              <a:lnSpc>
                <a:spcPct val="80000"/>
              </a:lnSpc>
            </a:pPr>
            <a:endParaRPr lang="en-US" altLang="en-US" dirty="0"/>
          </a:p>
          <a:p>
            <a:pPr algn="just"/>
            <a:endParaRPr lang="en-GB" dirty="0"/>
          </a:p>
          <a:p>
            <a:pPr algn="just"/>
            <a:endParaRPr lang="en-GB" dirty="0"/>
          </a:p>
        </p:txBody>
      </p:sp>
    </p:spTree>
    <p:extLst>
      <p:ext uri="{BB962C8B-B14F-4D97-AF65-F5344CB8AC3E}">
        <p14:creationId xmlns:p14="http://schemas.microsoft.com/office/powerpoint/2010/main" val="3633494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purl.org/dc/terms/"/>
    <ds:schemaRef ds:uri="303dbf9b-b85b-46a0-94f1-894078c07ecd"/>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2551</TotalTime>
  <Words>2042</Words>
  <Application>Microsoft Office PowerPoint</Application>
  <PresentationFormat>On-screen Show (4:3)</PresentationFormat>
  <Paragraphs>294</Paragraphs>
  <Slides>27</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ArumSans Regular</vt:lpstr>
      <vt:lpstr>Calibri</vt:lpstr>
      <vt:lpstr>Tahoma</vt:lpstr>
      <vt:lpstr>Times New Roman</vt:lpstr>
      <vt:lpstr>20140311PresentationUWTSDTemplate</vt:lpstr>
      <vt:lpstr>Accounting Fundamentals (LCBB4001BIRM)</vt:lpstr>
      <vt:lpstr>PowerPoint Presentation</vt:lpstr>
      <vt:lpstr>PowerPoint Presentation</vt:lpstr>
      <vt:lpstr>PowerPoint Presentation</vt:lpstr>
      <vt:lpstr>PowerPoint Presentation</vt:lpstr>
      <vt:lpstr>PowerPoint Presentation</vt:lpstr>
      <vt:lpstr>PowerPoint Presentation</vt:lpstr>
      <vt:lpstr>Branches of accounting - 1</vt:lpstr>
      <vt:lpstr>Branches of accounting - 2</vt:lpstr>
      <vt:lpstr>Accounting principles - 1</vt:lpstr>
      <vt:lpstr>Accounting principles - 2</vt:lpstr>
      <vt:lpstr>Accounting principles - 3</vt:lpstr>
      <vt:lpstr>Users of Accounting Statements</vt:lpstr>
      <vt:lpstr>Users of Accounting Statements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Ernest Ovia</dc:creator>
  <cp:lastModifiedBy>David Jenkins</cp:lastModifiedBy>
  <cp:revision>102</cp:revision>
  <dcterms:created xsi:type="dcterms:W3CDTF">2015-04-14T15:21:28Z</dcterms:created>
  <dcterms:modified xsi:type="dcterms:W3CDTF">2023-01-17T10:28:55Z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