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sldIdLst>
    <p:sldId id="256" r:id="rId2"/>
    <p:sldId id="257" r:id="rId3"/>
    <p:sldId id="258" r:id="rId4"/>
    <p:sldId id="259" r:id="rId5"/>
    <p:sldId id="260" r:id="rId6"/>
    <p:sldId id="261" r:id="rId7"/>
    <p:sldId id="264" r:id="rId8"/>
    <p:sldId id="265" r:id="rId9"/>
    <p:sldId id="266"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279" autoAdjust="0"/>
  </p:normalViewPr>
  <p:slideViewPr>
    <p:cSldViewPr>
      <p:cViewPr varScale="1">
        <p:scale>
          <a:sx n="58" d="100"/>
          <a:sy n="58" d="100"/>
        </p:scale>
        <p:origin x="2170"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3D8BD2-0238-4B6C-A9D9-4BFC221C36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E8D40F-5A40-4E4F-94C7-38C8EB15BFAB}">
      <dgm:prSet/>
      <dgm:spPr/>
      <dgm:t>
        <a:bodyPr/>
        <a:lstStyle/>
        <a:p>
          <a:r>
            <a:rPr lang="en-GB"/>
            <a:t>The company's external services might benefit from increased internal communication amongst some of the company's personnel. </a:t>
          </a:r>
          <a:endParaRPr lang="en-US"/>
        </a:p>
      </dgm:t>
    </dgm:pt>
    <dgm:pt modelId="{46BB1685-EAD8-4586-872E-55BF35AACACF}" type="parTrans" cxnId="{151C233D-F997-4DC4-A6D2-A8AA6976A29E}">
      <dgm:prSet/>
      <dgm:spPr/>
      <dgm:t>
        <a:bodyPr/>
        <a:lstStyle/>
        <a:p>
          <a:endParaRPr lang="en-US"/>
        </a:p>
      </dgm:t>
    </dgm:pt>
    <dgm:pt modelId="{683082FD-CA93-4837-A3F2-CEF7A7934939}" type="sibTrans" cxnId="{151C233D-F997-4DC4-A6D2-A8AA6976A29E}">
      <dgm:prSet/>
      <dgm:spPr/>
      <dgm:t>
        <a:bodyPr/>
        <a:lstStyle/>
        <a:p>
          <a:endParaRPr lang="en-US"/>
        </a:p>
      </dgm:t>
    </dgm:pt>
    <dgm:pt modelId="{F218AB4B-8652-474A-8293-A90E95DC1C5E}">
      <dgm:prSet/>
      <dgm:spPr/>
      <dgm:t>
        <a:bodyPr/>
        <a:lstStyle/>
        <a:p>
          <a:r>
            <a:rPr lang="en-GB"/>
            <a:t>Owners of private-hire automobiles are being urged to visit a new website set up by the organisation. </a:t>
          </a:r>
          <a:endParaRPr lang="en-US"/>
        </a:p>
      </dgm:t>
    </dgm:pt>
    <dgm:pt modelId="{E0DA4029-0CA8-41EC-8310-61C18A0C6DBC}" type="parTrans" cxnId="{57D36920-BF1F-448B-9636-6BBE974F03A8}">
      <dgm:prSet/>
      <dgm:spPr/>
      <dgm:t>
        <a:bodyPr/>
        <a:lstStyle/>
        <a:p>
          <a:endParaRPr lang="en-US"/>
        </a:p>
      </dgm:t>
    </dgm:pt>
    <dgm:pt modelId="{542DC08E-56A7-4012-B934-3F9C8AB87EDF}" type="sibTrans" cxnId="{57D36920-BF1F-448B-9636-6BBE974F03A8}">
      <dgm:prSet/>
      <dgm:spPr/>
      <dgm:t>
        <a:bodyPr/>
        <a:lstStyle/>
        <a:p>
          <a:endParaRPr lang="en-US"/>
        </a:p>
      </dgm:t>
    </dgm:pt>
    <dgm:pt modelId="{AAE357A2-D813-4ED1-815D-EDC84D18E4B7}">
      <dgm:prSet/>
      <dgm:spPr/>
      <dgm:t>
        <a:bodyPr/>
        <a:lstStyle/>
        <a:p>
          <a:r>
            <a:rPr lang="en-GB"/>
            <a:t>The marketing team of VaxMax prepared training courses for its staff in preparation again for debut of a new automotive sanitising service. </a:t>
          </a:r>
          <a:endParaRPr lang="en-US"/>
        </a:p>
      </dgm:t>
    </dgm:pt>
    <dgm:pt modelId="{942952AB-55E3-413B-A1FF-778D647CDA94}" type="parTrans" cxnId="{F1861E26-D756-46BD-9A54-ED82486D03D4}">
      <dgm:prSet/>
      <dgm:spPr/>
      <dgm:t>
        <a:bodyPr/>
        <a:lstStyle/>
        <a:p>
          <a:endParaRPr lang="en-US"/>
        </a:p>
      </dgm:t>
    </dgm:pt>
    <dgm:pt modelId="{232780E6-CCE2-4CCF-8409-A78DA6932535}" type="sibTrans" cxnId="{F1861E26-D756-46BD-9A54-ED82486D03D4}">
      <dgm:prSet/>
      <dgm:spPr/>
      <dgm:t>
        <a:bodyPr/>
        <a:lstStyle/>
        <a:p>
          <a:endParaRPr lang="en-US"/>
        </a:p>
      </dgm:t>
    </dgm:pt>
    <dgm:pt modelId="{A96973A2-DCBA-4E1E-AA7F-349CB386E90E}" type="pres">
      <dgm:prSet presAssocID="{F43D8BD2-0238-4B6C-A9D9-4BFC221C3630}" presName="root" presStyleCnt="0">
        <dgm:presLayoutVars>
          <dgm:dir/>
          <dgm:resizeHandles val="exact"/>
        </dgm:presLayoutVars>
      </dgm:prSet>
      <dgm:spPr/>
    </dgm:pt>
    <dgm:pt modelId="{1BAFD368-FF30-4B23-B1C8-7F98E1D27E19}" type="pres">
      <dgm:prSet presAssocID="{54E8D40F-5A40-4E4F-94C7-38C8EB15BFAB}" presName="compNode" presStyleCnt="0"/>
      <dgm:spPr/>
    </dgm:pt>
    <dgm:pt modelId="{F80B63D8-F817-4D43-9FAB-7688628AE332}" type="pres">
      <dgm:prSet presAssocID="{54E8D40F-5A40-4E4F-94C7-38C8EB15BFAB}" presName="bgRect" presStyleLbl="bgShp" presStyleIdx="0" presStyleCnt="3"/>
      <dgm:spPr/>
    </dgm:pt>
    <dgm:pt modelId="{00C7A8E8-AF0C-4170-A8AD-E6EC73DAA1BF}" type="pres">
      <dgm:prSet presAssocID="{54E8D40F-5A40-4E4F-94C7-38C8EB15BFA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E1AC9153-D09F-4652-9457-8D290C3BF92F}" type="pres">
      <dgm:prSet presAssocID="{54E8D40F-5A40-4E4F-94C7-38C8EB15BFAB}" presName="spaceRect" presStyleCnt="0"/>
      <dgm:spPr/>
    </dgm:pt>
    <dgm:pt modelId="{6C20D6BD-D28B-4BA7-8A5F-3939B2FAF489}" type="pres">
      <dgm:prSet presAssocID="{54E8D40F-5A40-4E4F-94C7-38C8EB15BFAB}" presName="parTx" presStyleLbl="revTx" presStyleIdx="0" presStyleCnt="3">
        <dgm:presLayoutVars>
          <dgm:chMax val="0"/>
          <dgm:chPref val="0"/>
        </dgm:presLayoutVars>
      </dgm:prSet>
      <dgm:spPr/>
    </dgm:pt>
    <dgm:pt modelId="{54438418-A8D0-4BE0-9FC6-1D37AB2C7296}" type="pres">
      <dgm:prSet presAssocID="{683082FD-CA93-4837-A3F2-CEF7A7934939}" presName="sibTrans" presStyleCnt="0"/>
      <dgm:spPr/>
    </dgm:pt>
    <dgm:pt modelId="{B7419289-4B98-411D-890A-9832D2BA771C}" type="pres">
      <dgm:prSet presAssocID="{F218AB4B-8652-474A-8293-A90E95DC1C5E}" presName="compNode" presStyleCnt="0"/>
      <dgm:spPr/>
    </dgm:pt>
    <dgm:pt modelId="{A6929B11-9214-4C04-BCDC-F126331CDF29}" type="pres">
      <dgm:prSet presAssocID="{F218AB4B-8652-474A-8293-A90E95DC1C5E}" presName="bgRect" presStyleLbl="bgShp" presStyleIdx="1" presStyleCnt="3"/>
      <dgm:spPr/>
    </dgm:pt>
    <dgm:pt modelId="{5488DF86-A7E4-413F-A803-03818C5A3D56}" type="pres">
      <dgm:prSet presAssocID="{F218AB4B-8652-474A-8293-A90E95DC1C5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7B7D7BA4-7318-47A1-B4EA-3299BABD9020}" type="pres">
      <dgm:prSet presAssocID="{F218AB4B-8652-474A-8293-A90E95DC1C5E}" presName="spaceRect" presStyleCnt="0"/>
      <dgm:spPr/>
    </dgm:pt>
    <dgm:pt modelId="{3E3C4DE3-3C16-4E91-A394-11F5F6B49345}" type="pres">
      <dgm:prSet presAssocID="{F218AB4B-8652-474A-8293-A90E95DC1C5E}" presName="parTx" presStyleLbl="revTx" presStyleIdx="1" presStyleCnt="3">
        <dgm:presLayoutVars>
          <dgm:chMax val="0"/>
          <dgm:chPref val="0"/>
        </dgm:presLayoutVars>
      </dgm:prSet>
      <dgm:spPr/>
    </dgm:pt>
    <dgm:pt modelId="{249248CF-5BAD-4D78-9C56-9EAA39D9812C}" type="pres">
      <dgm:prSet presAssocID="{542DC08E-56A7-4012-B934-3F9C8AB87EDF}" presName="sibTrans" presStyleCnt="0"/>
      <dgm:spPr/>
    </dgm:pt>
    <dgm:pt modelId="{5173738A-0834-4F9B-A464-39C3B326C112}" type="pres">
      <dgm:prSet presAssocID="{AAE357A2-D813-4ED1-815D-EDC84D18E4B7}" presName="compNode" presStyleCnt="0"/>
      <dgm:spPr/>
    </dgm:pt>
    <dgm:pt modelId="{11D7C904-5503-416D-BDAA-09EBFE085962}" type="pres">
      <dgm:prSet presAssocID="{AAE357A2-D813-4ED1-815D-EDC84D18E4B7}" presName="bgRect" presStyleLbl="bgShp" presStyleIdx="2" presStyleCnt="3"/>
      <dgm:spPr/>
    </dgm:pt>
    <dgm:pt modelId="{5041DEE4-2BE4-48FF-99F8-E7DC462C1CE6}" type="pres">
      <dgm:prSet presAssocID="{AAE357A2-D813-4ED1-815D-EDC84D18E4B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3A92294B-51AE-4195-88B5-E8FDE67A3FA4}" type="pres">
      <dgm:prSet presAssocID="{AAE357A2-D813-4ED1-815D-EDC84D18E4B7}" presName="spaceRect" presStyleCnt="0"/>
      <dgm:spPr/>
    </dgm:pt>
    <dgm:pt modelId="{31AD5C80-367A-416A-B080-29E586FBE4EB}" type="pres">
      <dgm:prSet presAssocID="{AAE357A2-D813-4ED1-815D-EDC84D18E4B7}" presName="parTx" presStyleLbl="revTx" presStyleIdx="2" presStyleCnt="3">
        <dgm:presLayoutVars>
          <dgm:chMax val="0"/>
          <dgm:chPref val="0"/>
        </dgm:presLayoutVars>
      </dgm:prSet>
      <dgm:spPr/>
    </dgm:pt>
  </dgm:ptLst>
  <dgm:cxnLst>
    <dgm:cxn modelId="{EF317D02-1CB8-475E-8771-EACD01F72FAD}" type="presOf" srcId="{F218AB4B-8652-474A-8293-A90E95DC1C5E}" destId="{3E3C4DE3-3C16-4E91-A394-11F5F6B49345}" srcOrd="0" destOrd="0" presId="urn:microsoft.com/office/officeart/2018/2/layout/IconVerticalSolidList"/>
    <dgm:cxn modelId="{F7F4FE0F-6FBC-4BC5-9280-3D79B05A927B}" type="presOf" srcId="{AAE357A2-D813-4ED1-815D-EDC84D18E4B7}" destId="{31AD5C80-367A-416A-B080-29E586FBE4EB}" srcOrd="0" destOrd="0" presId="urn:microsoft.com/office/officeart/2018/2/layout/IconVerticalSolidList"/>
    <dgm:cxn modelId="{57D36920-BF1F-448B-9636-6BBE974F03A8}" srcId="{F43D8BD2-0238-4B6C-A9D9-4BFC221C3630}" destId="{F218AB4B-8652-474A-8293-A90E95DC1C5E}" srcOrd="1" destOrd="0" parTransId="{E0DA4029-0CA8-41EC-8310-61C18A0C6DBC}" sibTransId="{542DC08E-56A7-4012-B934-3F9C8AB87EDF}"/>
    <dgm:cxn modelId="{F1861E26-D756-46BD-9A54-ED82486D03D4}" srcId="{F43D8BD2-0238-4B6C-A9D9-4BFC221C3630}" destId="{AAE357A2-D813-4ED1-815D-EDC84D18E4B7}" srcOrd="2" destOrd="0" parTransId="{942952AB-55E3-413B-A1FF-778D647CDA94}" sibTransId="{232780E6-CCE2-4CCF-8409-A78DA6932535}"/>
    <dgm:cxn modelId="{151C233D-F997-4DC4-A6D2-A8AA6976A29E}" srcId="{F43D8BD2-0238-4B6C-A9D9-4BFC221C3630}" destId="{54E8D40F-5A40-4E4F-94C7-38C8EB15BFAB}" srcOrd="0" destOrd="0" parTransId="{46BB1685-EAD8-4586-872E-55BF35AACACF}" sibTransId="{683082FD-CA93-4837-A3F2-CEF7A7934939}"/>
    <dgm:cxn modelId="{9E5C8081-E875-4563-BD4A-1375F83C5984}" type="presOf" srcId="{54E8D40F-5A40-4E4F-94C7-38C8EB15BFAB}" destId="{6C20D6BD-D28B-4BA7-8A5F-3939B2FAF489}" srcOrd="0" destOrd="0" presId="urn:microsoft.com/office/officeart/2018/2/layout/IconVerticalSolidList"/>
    <dgm:cxn modelId="{55EDB8D1-7881-40B3-882E-273D1BB9DA5B}" type="presOf" srcId="{F43D8BD2-0238-4B6C-A9D9-4BFC221C3630}" destId="{A96973A2-DCBA-4E1E-AA7F-349CB386E90E}" srcOrd="0" destOrd="0" presId="urn:microsoft.com/office/officeart/2018/2/layout/IconVerticalSolidList"/>
    <dgm:cxn modelId="{EF198008-2250-4C4D-A265-4C2F9FAC63B5}" type="presParOf" srcId="{A96973A2-DCBA-4E1E-AA7F-349CB386E90E}" destId="{1BAFD368-FF30-4B23-B1C8-7F98E1D27E19}" srcOrd="0" destOrd="0" presId="urn:microsoft.com/office/officeart/2018/2/layout/IconVerticalSolidList"/>
    <dgm:cxn modelId="{EC870A86-C13D-4AAD-86F5-34FD66352E73}" type="presParOf" srcId="{1BAFD368-FF30-4B23-B1C8-7F98E1D27E19}" destId="{F80B63D8-F817-4D43-9FAB-7688628AE332}" srcOrd="0" destOrd="0" presId="urn:microsoft.com/office/officeart/2018/2/layout/IconVerticalSolidList"/>
    <dgm:cxn modelId="{DBBB0A2B-89FA-4B25-9ABF-4A06F057ECC6}" type="presParOf" srcId="{1BAFD368-FF30-4B23-B1C8-7F98E1D27E19}" destId="{00C7A8E8-AF0C-4170-A8AD-E6EC73DAA1BF}" srcOrd="1" destOrd="0" presId="urn:microsoft.com/office/officeart/2018/2/layout/IconVerticalSolidList"/>
    <dgm:cxn modelId="{D406AF55-6451-42AE-95DA-CC1355558800}" type="presParOf" srcId="{1BAFD368-FF30-4B23-B1C8-7F98E1D27E19}" destId="{E1AC9153-D09F-4652-9457-8D290C3BF92F}" srcOrd="2" destOrd="0" presId="urn:microsoft.com/office/officeart/2018/2/layout/IconVerticalSolidList"/>
    <dgm:cxn modelId="{29AEFEE7-7FD1-4266-B5B3-8C96DB6CF857}" type="presParOf" srcId="{1BAFD368-FF30-4B23-B1C8-7F98E1D27E19}" destId="{6C20D6BD-D28B-4BA7-8A5F-3939B2FAF489}" srcOrd="3" destOrd="0" presId="urn:microsoft.com/office/officeart/2018/2/layout/IconVerticalSolidList"/>
    <dgm:cxn modelId="{C95B199F-BCC1-4A38-9012-717C31F36900}" type="presParOf" srcId="{A96973A2-DCBA-4E1E-AA7F-349CB386E90E}" destId="{54438418-A8D0-4BE0-9FC6-1D37AB2C7296}" srcOrd="1" destOrd="0" presId="urn:microsoft.com/office/officeart/2018/2/layout/IconVerticalSolidList"/>
    <dgm:cxn modelId="{9635ED6E-21A3-4C8F-9C5E-0A2F57BB6567}" type="presParOf" srcId="{A96973A2-DCBA-4E1E-AA7F-349CB386E90E}" destId="{B7419289-4B98-411D-890A-9832D2BA771C}" srcOrd="2" destOrd="0" presId="urn:microsoft.com/office/officeart/2018/2/layout/IconVerticalSolidList"/>
    <dgm:cxn modelId="{3B1D4920-0335-4C98-B3F2-23A01A503423}" type="presParOf" srcId="{B7419289-4B98-411D-890A-9832D2BA771C}" destId="{A6929B11-9214-4C04-BCDC-F126331CDF29}" srcOrd="0" destOrd="0" presId="urn:microsoft.com/office/officeart/2018/2/layout/IconVerticalSolidList"/>
    <dgm:cxn modelId="{0FACF85F-D137-4524-992A-693BE955F853}" type="presParOf" srcId="{B7419289-4B98-411D-890A-9832D2BA771C}" destId="{5488DF86-A7E4-413F-A803-03818C5A3D56}" srcOrd="1" destOrd="0" presId="urn:microsoft.com/office/officeart/2018/2/layout/IconVerticalSolidList"/>
    <dgm:cxn modelId="{387F2D40-0C32-4FA1-AFD6-1E9011A3444C}" type="presParOf" srcId="{B7419289-4B98-411D-890A-9832D2BA771C}" destId="{7B7D7BA4-7318-47A1-B4EA-3299BABD9020}" srcOrd="2" destOrd="0" presId="urn:microsoft.com/office/officeart/2018/2/layout/IconVerticalSolidList"/>
    <dgm:cxn modelId="{A5DC547D-A229-4C9E-BC02-A9D0131DD493}" type="presParOf" srcId="{B7419289-4B98-411D-890A-9832D2BA771C}" destId="{3E3C4DE3-3C16-4E91-A394-11F5F6B49345}" srcOrd="3" destOrd="0" presId="urn:microsoft.com/office/officeart/2018/2/layout/IconVerticalSolidList"/>
    <dgm:cxn modelId="{813A7089-4666-4023-BFAB-72F896485E11}" type="presParOf" srcId="{A96973A2-DCBA-4E1E-AA7F-349CB386E90E}" destId="{249248CF-5BAD-4D78-9C56-9EAA39D9812C}" srcOrd="3" destOrd="0" presId="urn:microsoft.com/office/officeart/2018/2/layout/IconVerticalSolidList"/>
    <dgm:cxn modelId="{2D926086-8DF1-4880-A822-4573ECA5FD69}" type="presParOf" srcId="{A96973A2-DCBA-4E1E-AA7F-349CB386E90E}" destId="{5173738A-0834-4F9B-A464-39C3B326C112}" srcOrd="4" destOrd="0" presId="urn:microsoft.com/office/officeart/2018/2/layout/IconVerticalSolidList"/>
    <dgm:cxn modelId="{4CDC70F2-B207-41E6-AF4F-BF6046EF8460}" type="presParOf" srcId="{5173738A-0834-4F9B-A464-39C3B326C112}" destId="{11D7C904-5503-416D-BDAA-09EBFE085962}" srcOrd="0" destOrd="0" presId="urn:microsoft.com/office/officeart/2018/2/layout/IconVerticalSolidList"/>
    <dgm:cxn modelId="{BFFE1582-7063-455B-BF51-3028615FACC0}" type="presParOf" srcId="{5173738A-0834-4F9B-A464-39C3B326C112}" destId="{5041DEE4-2BE4-48FF-99F8-E7DC462C1CE6}" srcOrd="1" destOrd="0" presId="urn:microsoft.com/office/officeart/2018/2/layout/IconVerticalSolidList"/>
    <dgm:cxn modelId="{CB6E5CB0-576D-479C-BC70-DA53745060DE}" type="presParOf" srcId="{5173738A-0834-4F9B-A464-39C3B326C112}" destId="{3A92294B-51AE-4195-88B5-E8FDE67A3FA4}" srcOrd="2" destOrd="0" presId="urn:microsoft.com/office/officeart/2018/2/layout/IconVerticalSolidList"/>
    <dgm:cxn modelId="{4F2EB7EC-6FBD-44BD-8C74-BC2D01C1FEF2}" type="presParOf" srcId="{5173738A-0834-4F9B-A464-39C3B326C112}" destId="{31AD5C80-367A-416A-B080-29E586FBE4E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EA257C-5000-4E81-9AD5-D9119AE258A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FFAA61E-5C29-4BE2-A79C-5C363FFF3067}">
      <dgm:prSet/>
      <dgm:spPr/>
      <dgm:t>
        <a:bodyPr/>
        <a:lstStyle/>
        <a:p>
          <a:r>
            <a:rPr lang="en-GB" b="1" dirty="0"/>
            <a:t>The Groupthink Theory</a:t>
          </a:r>
          <a:r>
            <a:rPr lang="en-GB" dirty="0"/>
            <a:t> of Communication may have a role in a team's inability to articulate effectively with each other (</a:t>
          </a:r>
          <a:r>
            <a:rPr lang="en-GB" dirty="0" err="1"/>
            <a:t>Golkar</a:t>
          </a:r>
          <a:r>
            <a:rPr lang="en-GB" dirty="0"/>
            <a:t>, 2013). </a:t>
          </a:r>
          <a:endParaRPr lang="en-US" dirty="0"/>
        </a:p>
      </dgm:t>
    </dgm:pt>
    <dgm:pt modelId="{7852F8EE-9FCB-486A-B9B7-2CB166E96B2A}" type="parTrans" cxnId="{00C75AE8-2072-4BB1-B5F9-1EBA9732438E}">
      <dgm:prSet/>
      <dgm:spPr/>
      <dgm:t>
        <a:bodyPr/>
        <a:lstStyle/>
        <a:p>
          <a:endParaRPr lang="en-US"/>
        </a:p>
      </dgm:t>
    </dgm:pt>
    <dgm:pt modelId="{2174C09B-5122-4FF5-9BB6-21F6044573BA}" type="sibTrans" cxnId="{00C75AE8-2072-4BB1-B5F9-1EBA9732438E}">
      <dgm:prSet/>
      <dgm:spPr/>
      <dgm:t>
        <a:bodyPr/>
        <a:lstStyle/>
        <a:p>
          <a:endParaRPr lang="en-US"/>
        </a:p>
      </dgm:t>
    </dgm:pt>
    <dgm:pt modelId="{E10374FB-1F21-4AD4-9589-8CFD5E712252}">
      <dgm:prSet/>
      <dgm:spPr/>
      <dgm:t>
        <a:bodyPr/>
        <a:lstStyle/>
        <a:p>
          <a:r>
            <a:rPr lang="en-GB" dirty="0"/>
            <a:t>Observing and mimicking the demeanour of others is another way to learn regarding market conditions using </a:t>
          </a:r>
          <a:r>
            <a:rPr lang="en-GB" b="1" dirty="0"/>
            <a:t>social learning theory </a:t>
          </a:r>
          <a:r>
            <a:rPr lang="en-GB" b="0" i="0" dirty="0"/>
            <a:t>(Chapter 8: Social Learning Theories, 2022)</a:t>
          </a:r>
          <a:r>
            <a:rPr lang="en-GB" dirty="0"/>
            <a:t>. </a:t>
          </a:r>
          <a:endParaRPr lang="en-US" dirty="0"/>
        </a:p>
      </dgm:t>
    </dgm:pt>
    <dgm:pt modelId="{5C55BACC-676E-4C1A-B585-3C427A9A2924}" type="parTrans" cxnId="{3DE8E838-93A5-4A8F-8BB1-31487815D98D}">
      <dgm:prSet/>
      <dgm:spPr/>
      <dgm:t>
        <a:bodyPr/>
        <a:lstStyle/>
        <a:p>
          <a:endParaRPr lang="en-US"/>
        </a:p>
      </dgm:t>
    </dgm:pt>
    <dgm:pt modelId="{20A86725-436A-4FA2-8B97-E87B80C253ED}" type="sibTrans" cxnId="{3DE8E838-93A5-4A8F-8BB1-31487815D98D}">
      <dgm:prSet/>
      <dgm:spPr/>
      <dgm:t>
        <a:bodyPr/>
        <a:lstStyle/>
        <a:p>
          <a:endParaRPr lang="en-US"/>
        </a:p>
      </dgm:t>
    </dgm:pt>
    <dgm:pt modelId="{C7F4A599-7714-4557-B1AC-CE24A9F0C43F}">
      <dgm:prSet/>
      <dgm:spPr/>
      <dgm:t>
        <a:bodyPr/>
        <a:lstStyle/>
        <a:p>
          <a:r>
            <a:rPr lang="en-GB"/>
            <a:t>The VaxMax company must connect with the younger recruits of the marketing division who have came on board in opportunity to involve in this new initiative. </a:t>
          </a:r>
          <a:endParaRPr lang="en-US"/>
        </a:p>
      </dgm:t>
    </dgm:pt>
    <dgm:pt modelId="{CB9F441E-3703-4440-85AC-6C622A0B1999}" type="parTrans" cxnId="{A5DD8E51-7D53-457D-832B-DE4CC09FC8F6}">
      <dgm:prSet/>
      <dgm:spPr/>
      <dgm:t>
        <a:bodyPr/>
        <a:lstStyle/>
        <a:p>
          <a:endParaRPr lang="en-US"/>
        </a:p>
      </dgm:t>
    </dgm:pt>
    <dgm:pt modelId="{3F7927E6-E181-4826-B75D-CEE8FD1990AC}" type="sibTrans" cxnId="{A5DD8E51-7D53-457D-832B-DE4CC09FC8F6}">
      <dgm:prSet/>
      <dgm:spPr/>
      <dgm:t>
        <a:bodyPr/>
        <a:lstStyle/>
        <a:p>
          <a:endParaRPr lang="en-US"/>
        </a:p>
      </dgm:t>
    </dgm:pt>
    <dgm:pt modelId="{CD1AAAA3-D978-4EBD-8BB2-68F60758784F}">
      <dgm:prSet/>
      <dgm:spPr/>
      <dgm:t>
        <a:bodyPr/>
        <a:lstStyle/>
        <a:p>
          <a:r>
            <a:rPr lang="en-GB"/>
            <a:t>Teams might benefits from applying the social learning theory in terms of understanding customer thinking and maintain a competitive edge in their marketplaces. </a:t>
          </a:r>
          <a:endParaRPr lang="en-US"/>
        </a:p>
      </dgm:t>
    </dgm:pt>
    <dgm:pt modelId="{D3E43096-840A-44EA-AA1B-851C8007B0A9}" type="parTrans" cxnId="{3CA046BB-3C53-4CD0-87C2-A1E22100B897}">
      <dgm:prSet/>
      <dgm:spPr/>
      <dgm:t>
        <a:bodyPr/>
        <a:lstStyle/>
        <a:p>
          <a:endParaRPr lang="en-US"/>
        </a:p>
      </dgm:t>
    </dgm:pt>
    <dgm:pt modelId="{282605DD-228E-4215-A23D-F008924622D7}" type="sibTrans" cxnId="{3CA046BB-3C53-4CD0-87C2-A1E22100B897}">
      <dgm:prSet/>
      <dgm:spPr/>
      <dgm:t>
        <a:bodyPr/>
        <a:lstStyle/>
        <a:p>
          <a:endParaRPr lang="en-US"/>
        </a:p>
      </dgm:t>
    </dgm:pt>
    <dgm:pt modelId="{B8BB8A13-8487-4D0B-A646-213F36868F2C}">
      <dgm:prSet/>
      <dgm:spPr/>
      <dgm:t>
        <a:bodyPr/>
        <a:lstStyle/>
        <a:p>
          <a:r>
            <a:rPr lang="en-GB"/>
            <a:t>There has been a surge in demand for sanitised vehicles since the introduction of Covid-19, which has led to greater in the numbers of businesses that use these services. </a:t>
          </a:r>
          <a:endParaRPr lang="en-US"/>
        </a:p>
      </dgm:t>
    </dgm:pt>
    <dgm:pt modelId="{93872156-4135-4032-A62C-0C6F8E154D7B}" type="parTrans" cxnId="{292B4BBC-879D-4AAB-A8D1-1697822C4514}">
      <dgm:prSet/>
      <dgm:spPr/>
      <dgm:t>
        <a:bodyPr/>
        <a:lstStyle/>
        <a:p>
          <a:endParaRPr lang="en-US"/>
        </a:p>
      </dgm:t>
    </dgm:pt>
    <dgm:pt modelId="{CC73BAD3-5D13-4A0D-949A-CC28C80F5CAA}" type="sibTrans" cxnId="{292B4BBC-879D-4AAB-A8D1-1697822C4514}">
      <dgm:prSet/>
      <dgm:spPr/>
      <dgm:t>
        <a:bodyPr/>
        <a:lstStyle/>
        <a:p>
          <a:endParaRPr lang="en-US"/>
        </a:p>
      </dgm:t>
    </dgm:pt>
    <dgm:pt modelId="{A85FE738-8269-4AC5-A0A8-394DC30AB2D5}" type="pres">
      <dgm:prSet presAssocID="{AFEA257C-5000-4E81-9AD5-D9119AE258A5}" presName="linear" presStyleCnt="0">
        <dgm:presLayoutVars>
          <dgm:animLvl val="lvl"/>
          <dgm:resizeHandles val="exact"/>
        </dgm:presLayoutVars>
      </dgm:prSet>
      <dgm:spPr/>
    </dgm:pt>
    <dgm:pt modelId="{7457365F-315F-42B8-B6E9-F573014E4525}" type="pres">
      <dgm:prSet presAssocID="{3FFAA61E-5C29-4BE2-A79C-5C363FFF3067}" presName="parentText" presStyleLbl="node1" presStyleIdx="0" presStyleCnt="5">
        <dgm:presLayoutVars>
          <dgm:chMax val="0"/>
          <dgm:bulletEnabled val="1"/>
        </dgm:presLayoutVars>
      </dgm:prSet>
      <dgm:spPr/>
    </dgm:pt>
    <dgm:pt modelId="{420F7CB2-2676-4531-8A03-A17F0495AFC7}" type="pres">
      <dgm:prSet presAssocID="{2174C09B-5122-4FF5-9BB6-21F6044573BA}" presName="spacer" presStyleCnt="0"/>
      <dgm:spPr/>
    </dgm:pt>
    <dgm:pt modelId="{E069FD6D-642D-4D45-9CA6-94B8398AC8E7}" type="pres">
      <dgm:prSet presAssocID="{E10374FB-1F21-4AD4-9589-8CFD5E712252}" presName="parentText" presStyleLbl="node1" presStyleIdx="1" presStyleCnt="5">
        <dgm:presLayoutVars>
          <dgm:chMax val="0"/>
          <dgm:bulletEnabled val="1"/>
        </dgm:presLayoutVars>
      </dgm:prSet>
      <dgm:spPr/>
    </dgm:pt>
    <dgm:pt modelId="{34CD9F76-DD7D-42DD-B1E1-E5A67A1DA03F}" type="pres">
      <dgm:prSet presAssocID="{20A86725-436A-4FA2-8B97-E87B80C253ED}" presName="spacer" presStyleCnt="0"/>
      <dgm:spPr/>
    </dgm:pt>
    <dgm:pt modelId="{9F0CDF3E-4B54-4289-A80E-3D43480592A9}" type="pres">
      <dgm:prSet presAssocID="{C7F4A599-7714-4557-B1AC-CE24A9F0C43F}" presName="parentText" presStyleLbl="node1" presStyleIdx="2" presStyleCnt="5">
        <dgm:presLayoutVars>
          <dgm:chMax val="0"/>
          <dgm:bulletEnabled val="1"/>
        </dgm:presLayoutVars>
      </dgm:prSet>
      <dgm:spPr/>
    </dgm:pt>
    <dgm:pt modelId="{867C69F5-8760-4B9D-8628-FB560B3D68FC}" type="pres">
      <dgm:prSet presAssocID="{3F7927E6-E181-4826-B75D-CEE8FD1990AC}" presName="spacer" presStyleCnt="0"/>
      <dgm:spPr/>
    </dgm:pt>
    <dgm:pt modelId="{2CA2E54F-62D3-4852-8E64-63B03C8D3E88}" type="pres">
      <dgm:prSet presAssocID="{CD1AAAA3-D978-4EBD-8BB2-68F60758784F}" presName="parentText" presStyleLbl="node1" presStyleIdx="3" presStyleCnt="5">
        <dgm:presLayoutVars>
          <dgm:chMax val="0"/>
          <dgm:bulletEnabled val="1"/>
        </dgm:presLayoutVars>
      </dgm:prSet>
      <dgm:spPr/>
    </dgm:pt>
    <dgm:pt modelId="{A2B4110C-8BE4-472C-B6A8-F389F470E41C}" type="pres">
      <dgm:prSet presAssocID="{282605DD-228E-4215-A23D-F008924622D7}" presName="spacer" presStyleCnt="0"/>
      <dgm:spPr/>
    </dgm:pt>
    <dgm:pt modelId="{A094275E-1D36-4B62-B026-7409153AA531}" type="pres">
      <dgm:prSet presAssocID="{B8BB8A13-8487-4D0B-A646-213F36868F2C}" presName="parentText" presStyleLbl="node1" presStyleIdx="4" presStyleCnt="5">
        <dgm:presLayoutVars>
          <dgm:chMax val="0"/>
          <dgm:bulletEnabled val="1"/>
        </dgm:presLayoutVars>
      </dgm:prSet>
      <dgm:spPr/>
    </dgm:pt>
  </dgm:ptLst>
  <dgm:cxnLst>
    <dgm:cxn modelId="{85FCD422-4CA9-4556-A79B-3111AB825F52}" type="presOf" srcId="{C7F4A599-7714-4557-B1AC-CE24A9F0C43F}" destId="{9F0CDF3E-4B54-4289-A80E-3D43480592A9}" srcOrd="0" destOrd="0" presId="urn:microsoft.com/office/officeart/2005/8/layout/vList2"/>
    <dgm:cxn modelId="{3DE8E838-93A5-4A8F-8BB1-31487815D98D}" srcId="{AFEA257C-5000-4E81-9AD5-D9119AE258A5}" destId="{E10374FB-1F21-4AD4-9589-8CFD5E712252}" srcOrd="1" destOrd="0" parTransId="{5C55BACC-676E-4C1A-B585-3C427A9A2924}" sibTransId="{20A86725-436A-4FA2-8B97-E87B80C253ED}"/>
    <dgm:cxn modelId="{A94EC248-963F-4D0C-ABA0-EFC99D9F98B2}" type="presOf" srcId="{B8BB8A13-8487-4D0B-A646-213F36868F2C}" destId="{A094275E-1D36-4B62-B026-7409153AA531}" srcOrd="0" destOrd="0" presId="urn:microsoft.com/office/officeart/2005/8/layout/vList2"/>
    <dgm:cxn modelId="{A5DD8E51-7D53-457D-832B-DE4CC09FC8F6}" srcId="{AFEA257C-5000-4E81-9AD5-D9119AE258A5}" destId="{C7F4A599-7714-4557-B1AC-CE24A9F0C43F}" srcOrd="2" destOrd="0" parTransId="{CB9F441E-3703-4440-85AC-6C622A0B1999}" sibTransId="{3F7927E6-E181-4826-B75D-CEE8FD1990AC}"/>
    <dgm:cxn modelId="{3FFFA881-E12B-4C58-A492-70F160454FE1}" type="presOf" srcId="{3FFAA61E-5C29-4BE2-A79C-5C363FFF3067}" destId="{7457365F-315F-42B8-B6E9-F573014E4525}" srcOrd="0" destOrd="0" presId="urn:microsoft.com/office/officeart/2005/8/layout/vList2"/>
    <dgm:cxn modelId="{6A64CB97-B57A-4941-9AAD-2928125DF725}" type="presOf" srcId="{CD1AAAA3-D978-4EBD-8BB2-68F60758784F}" destId="{2CA2E54F-62D3-4852-8E64-63B03C8D3E88}" srcOrd="0" destOrd="0" presId="urn:microsoft.com/office/officeart/2005/8/layout/vList2"/>
    <dgm:cxn modelId="{3CA046BB-3C53-4CD0-87C2-A1E22100B897}" srcId="{AFEA257C-5000-4E81-9AD5-D9119AE258A5}" destId="{CD1AAAA3-D978-4EBD-8BB2-68F60758784F}" srcOrd="3" destOrd="0" parTransId="{D3E43096-840A-44EA-AA1B-851C8007B0A9}" sibTransId="{282605DD-228E-4215-A23D-F008924622D7}"/>
    <dgm:cxn modelId="{292B4BBC-879D-4AAB-A8D1-1697822C4514}" srcId="{AFEA257C-5000-4E81-9AD5-D9119AE258A5}" destId="{B8BB8A13-8487-4D0B-A646-213F36868F2C}" srcOrd="4" destOrd="0" parTransId="{93872156-4135-4032-A62C-0C6F8E154D7B}" sibTransId="{CC73BAD3-5D13-4A0D-949A-CC28C80F5CAA}"/>
    <dgm:cxn modelId="{00C75AE8-2072-4BB1-B5F9-1EBA9732438E}" srcId="{AFEA257C-5000-4E81-9AD5-D9119AE258A5}" destId="{3FFAA61E-5C29-4BE2-A79C-5C363FFF3067}" srcOrd="0" destOrd="0" parTransId="{7852F8EE-9FCB-486A-B9B7-2CB166E96B2A}" sibTransId="{2174C09B-5122-4FF5-9BB6-21F6044573BA}"/>
    <dgm:cxn modelId="{B9DD2FF3-B234-4673-8E29-9BD3A3528874}" type="presOf" srcId="{AFEA257C-5000-4E81-9AD5-D9119AE258A5}" destId="{A85FE738-8269-4AC5-A0A8-394DC30AB2D5}" srcOrd="0" destOrd="0" presId="urn:microsoft.com/office/officeart/2005/8/layout/vList2"/>
    <dgm:cxn modelId="{E4A7FFF9-C0A7-47EC-8C0F-DB8AD2C12220}" type="presOf" srcId="{E10374FB-1F21-4AD4-9589-8CFD5E712252}" destId="{E069FD6D-642D-4D45-9CA6-94B8398AC8E7}" srcOrd="0" destOrd="0" presId="urn:microsoft.com/office/officeart/2005/8/layout/vList2"/>
    <dgm:cxn modelId="{3D622317-6BAF-4046-A414-1A5010C92E62}" type="presParOf" srcId="{A85FE738-8269-4AC5-A0A8-394DC30AB2D5}" destId="{7457365F-315F-42B8-B6E9-F573014E4525}" srcOrd="0" destOrd="0" presId="urn:microsoft.com/office/officeart/2005/8/layout/vList2"/>
    <dgm:cxn modelId="{96610A28-DA05-4471-B656-8898A0F7DAB7}" type="presParOf" srcId="{A85FE738-8269-4AC5-A0A8-394DC30AB2D5}" destId="{420F7CB2-2676-4531-8A03-A17F0495AFC7}" srcOrd="1" destOrd="0" presId="urn:microsoft.com/office/officeart/2005/8/layout/vList2"/>
    <dgm:cxn modelId="{F7B2FE7A-EDE5-4D47-A422-C9F337DE3BBF}" type="presParOf" srcId="{A85FE738-8269-4AC5-A0A8-394DC30AB2D5}" destId="{E069FD6D-642D-4D45-9CA6-94B8398AC8E7}" srcOrd="2" destOrd="0" presId="urn:microsoft.com/office/officeart/2005/8/layout/vList2"/>
    <dgm:cxn modelId="{CC168C02-99D3-4AD1-8F45-862022A9F889}" type="presParOf" srcId="{A85FE738-8269-4AC5-A0A8-394DC30AB2D5}" destId="{34CD9F76-DD7D-42DD-B1E1-E5A67A1DA03F}" srcOrd="3" destOrd="0" presId="urn:microsoft.com/office/officeart/2005/8/layout/vList2"/>
    <dgm:cxn modelId="{8FABB0B5-B589-45FE-B554-99E9DCF68B32}" type="presParOf" srcId="{A85FE738-8269-4AC5-A0A8-394DC30AB2D5}" destId="{9F0CDF3E-4B54-4289-A80E-3D43480592A9}" srcOrd="4" destOrd="0" presId="urn:microsoft.com/office/officeart/2005/8/layout/vList2"/>
    <dgm:cxn modelId="{27584115-9CED-4EB9-9F63-5B68580E4E6B}" type="presParOf" srcId="{A85FE738-8269-4AC5-A0A8-394DC30AB2D5}" destId="{867C69F5-8760-4B9D-8628-FB560B3D68FC}" srcOrd="5" destOrd="0" presId="urn:microsoft.com/office/officeart/2005/8/layout/vList2"/>
    <dgm:cxn modelId="{F168DBFF-DFCA-464F-B614-799974EA604C}" type="presParOf" srcId="{A85FE738-8269-4AC5-A0A8-394DC30AB2D5}" destId="{2CA2E54F-62D3-4852-8E64-63B03C8D3E88}" srcOrd="6" destOrd="0" presId="urn:microsoft.com/office/officeart/2005/8/layout/vList2"/>
    <dgm:cxn modelId="{CFC62BEB-4CDA-4820-A048-FACCE31136C2}" type="presParOf" srcId="{A85FE738-8269-4AC5-A0A8-394DC30AB2D5}" destId="{A2B4110C-8BE4-472C-B6A8-F389F470E41C}" srcOrd="7" destOrd="0" presId="urn:microsoft.com/office/officeart/2005/8/layout/vList2"/>
    <dgm:cxn modelId="{C39BD01A-4DA1-408A-9985-6460D40A3F4A}" type="presParOf" srcId="{A85FE738-8269-4AC5-A0A8-394DC30AB2D5}" destId="{A094275E-1D36-4B62-B026-7409153AA531}"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0B63D8-F817-4D43-9FAB-7688628AE332}">
      <dsp:nvSpPr>
        <dsp:cNvPr id="0" name=""/>
        <dsp:cNvSpPr/>
      </dsp:nvSpPr>
      <dsp:spPr>
        <a:xfrm>
          <a:off x="0" y="640"/>
          <a:ext cx="4793456" cy="14986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C7A8E8-AF0C-4170-A8AD-E6EC73DAA1BF}">
      <dsp:nvSpPr>
        <dsp:cNvPr id="0" name=""/>
        <dsp:cNvSpPr/>
      </dsp:nvSpPr>
      <dsp:spPr>
        <a:xfrm>
          <a:off x="453352" y="337845"/>
          <a:ext cx="824278" cy="824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20D6BD-D28B-4BA7-8A5F-3939B2FAF489}">
      <dsp:nvSpPr>
        <dsp:cNvPr id="0" name=""/>
        <dsp:cNvSpPr/>
      </dsp:nvSpPr>
      <dsp:spPr>
        <a:xfrm>
          <a:off x="1730984" y="640"/>
          <a:ext cx="3062471"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622300">
            <a:lnSpc>
              <a:spcPct val="90000"/>
            </a:lnSpc>
            <a:spcBef>
              <a:spcPct val="0"/>
            </a:spcBef>
            <a:spcAft>
              <a:spcPct val="35000"/>
            </a:spcAft>
            <a:buNone/>
          </a:pPr>
          <a:r>
            <a:rPr lang="en-GB" sz="1400" kern="1200"/>
            <a:t>The company's external services might benefit from increased internal communication amongst some of the company's personnel. </a:t>
          </a:r>
          <a:endParaRPr lang="en-US" sz="1400" kern="1200"/>
        </a:p>
      </dsp:txBody>
      <dsp:txXfrm>
        <a:off x="1730984" y="640"/>
        <a:ext cx="3062471" cy="1498687"/>
      </dsp:txXfrm>
    </dsp:sp>
    <dsp:sp modelId="{A6929B11-9214-4C04-BCDC-F126331CDF29}">
      <dsp:nvSpPr>
        <dsp:cNvPr id="0" name=""/>
        <dsp:cNvSpPr/>
      </dsp:nvSpPr>
      <dsp:spPr>
        <a:xfrm>
          <a:off x="0" y="1873999"/>
          <a:ext cx="4793456" cy="14986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88DF86-A7E4-413F-A803-03818C5A3D56}">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3C4DE3-3C16-4E91-A394-11F5F6B49345}">
      <dsp:nvSpPr>
        <dsp:cNvPr id="0" name=""/>
        <dsp:cNvSpPr/>
      </dsp:nvSpPr>
      <dsp:spPr>
        <a:xfrm>
          <a:off x="1730984" y="1873999"/>
          <a:ext cx="3062471"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622300">
            <a:lnSpc>
              <a:spcPct val="90000"/>
            </a:lnSpc>
            <a:spcBef>
              <a:spcPct val="0"/>
            </a:spcBef>
            <a:spcAft>
              <a:spcPct val="35000"/>
            </a:spcAft>
            <a:buNone/>
          </a:pPr>
          <a:r>
            <a:rPr lang="en-GB" sz="1400" kern="1200"/>
            <a:t>Owners of private-hire automobiles are being urged to visit a new website set up by the organisation. </a:t>
          </a:r>
          <a:endParaRPr lang="en-US" sz="1400" kern="1200"/>
        </a:p>
      </dsp:txBody>
      <dsp:txXfrm>
        <a:off x="1730984" y="1873999"/>
        <a:ext cx="3062471" cy="1498687"/>
      </dsp:txXfrm>
    </dsp:sp>
    <dsp:sp modelId="{11D7C904-5503-416D-BDAA-09EBFE085962}">
      <dsp:nvSpPr>
        <dsp:cNvPr id="0" name=""/>
        <dsp:cNvSpPr/>
      </dsp:nvSpPr>
      <dsp:spPr>
        <a:xfrm>
          <a:off x="0" y="3747359"/>
          <a:ext cx="4793456" cy="14986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41DEE4-2BE4-48FF-99F8-E7DC462C1CE6}">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AD5C80-367A-416A-B080-29E586FBE4EB}">
      <dsp:nvSpPr>
        <dsp:cNvPr id="0" name=""/>
        <dsp:cNvSpPr/>
      </dsp:nvSpPr>
      <dsp:spPr>
        <a:xfrm>
          <a:off x="1730984" y="3747359"/>
          <a:ext cx="3062471"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622300">
            <a:lnSpc>
              <a:spcPct val="90000"/>
            </a:lnSpc>
            <a:spcBef>
              <a:spcPct val="0"/>
            </a:spcBef>
            <a:spcAft>
              <a:spcPct val="35000"/>
            </a:spcAft>
            <a:buNone/>
          </a:pPr>
          <a:r>
            <a:rPr lang="en-GB" sz="1400" kern="1200"/>
            <a:t>The marketing team of VaxMax prepared training courses for its staff in preparation again for debut of a new automotive sanitising service. </a:t>
          </a:r>
          <a:endParaRPr lang="en-US" sz="1400" kern="1200"/>
        </a:p>
      </dsp:txBody>
      <dsp:txXfrm>
        <a:off x="1730984" y="3747359"/>
        <a:ext cx="3062471" cy="1498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57365F-315F-42B8-B6E9-F573014E4525}">
      <dsp:nvSpPr>
        <dsp:cNvPr id="0" name=""/>
        <dsp:cNvSpPr/>
      </dsp:nvSpPr>
      <dsp:spPr>
        <a:xfrm>
          <a:off x="0" y="24278"/>
          <a:ext cx="4793456" cy="100737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t>The Groupthink Theory</a:t>
          </a:r>
          <a:r>
            <a:rPr lang="en-GB" sz="1400" kern="1200" dirty="0"/>
            <a:t> of Communication may have a role in a team's inability to articulate effectively with each other (</a:t>
          </a:r>
          <a:r>
            <a:rPr lang="en-GB" sz="1400" kern="1200" dirty="0" err="1"/>
            <a:t>Golkar</a:t>
          </a:r>
          <a:r>
            <a:rPr lang="en-GB" sz="1400" kern="1200" dirty="0"/>
            <a:t>, 2013). </a:t>
          </a:r>
          <a:endParaRPr lang="en-US" sz="1400" kern="1200" dirty="0"/>
        </a:p>
      </dsp:txBody>
      <dsp:txXfrm>
        <a:off x="49176" y="73454"/>
        <a:ext cx="4695104" cy="909018"/>
      </dsp:txXfrm>
    </dsp:sp>
    <dsp:sp modelId="{E069FD6D-642D-4D45-9CA6-94B8398AC8E7}">
      <dsp:nvSpPr>
        <dsp:cNvPr id="0" name=""/>
        <dsp:cNvSpPr/>
      </dsp:nvSpPr>
      <dsp:spPr>
        <a:xfrm>
          <a:off x="0" y="1071968"/>
          <a:ext cx="4793456" cy="1007370"/>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Observing and mimicking the demeanour of others is another way to learn regarding market conditions using </a:t>
          </a:r>
          <a:r>
            <a:rPr lang="en-GB" sz="1400" b="1" kern="1200" dirty="0"/>
            <a:t>social learning theory </a:t>
          </a:r>
          <a:r>
            <a:rPr lang="en-GB" sz="1400" b="0" i="0" kern="1200" dirty="0"/>
            <a:t>(Chapter 8: Social Learning Theories, 2022)</a:t>
          </a:r>
          <a:r>
            <a:rPr lang="en-GB" sz="1400" kern="1200" dirty="0"/>
            <a:t>. </a:t>
          </a:r>
          <a:endParaRPr lang="en-US" sz="1400" kern="1200" dirty="0"/>
        </a:p>
      </dsp:txBody>
      <dsp:txXfrm>
        <a:off x="49176" y="1121144"/>
        <a:ext cx="4695104" cy="909018"/>
      </dsp:txXfrm>
    </dsp:sp>
    <dsp:sp modelId="{9F0CDF3E-4B54-4289-A80E-3D43480592A9}">
      <dsp:nvSpPr>
        <dsp:cNvPr id="0" name=""/>
        <dsp:cNvSpPr/>
      </dsp:nvSpPr>
      <dsp:spPr>
        <a:xfrm>
          <a:off x="0" y="2119658"/>
          <a:ext cx="4793456" cy="100737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VaxMax company must connect with the younger recruits of the marketing division who have came on board in opportunity to involve in this new initiative. </a:t>
          </a:r>
          <a:endParaRPr lang="en-US" sz="1400" kern="1200"/>
        </a:p>
      </dsp:txBody>
      <dsp:txXfrm>
        <a:off x="49176" y="2168834"/>
        <a:ext cx="4695104" cy="909018"/>
      </dsp:txXfrm>
    </dsp:sp>
    <dsp:sp modelId="{2CA2E54F-62D3-4852-8E64-63B03C8D3E88}">
      <dsp:nvSpPr>
        <dsp:cNvPr id="0" name=""/>
        <dsp:cNvSpPr/>
      </dsp:nvSpPr>
      <dsp:spPr>
        <a:xfrm>
          <a:off x="0" y="3167348"/>
          <a:ext cx="4793456" cy="1007370"/>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Teams might benefits from applying the social learning theory in terms of understanding customer thinking and maintain a competitive edge in their marketplaces. </a:t>
          </a:r>
          <a:endParaRPr lang="en-US" sz="1400" kern="1200"/>
        </a:p>
      </dsp:txBody>
      <dsp:txXfrm>
        <a:off x="49176" y="3216524"/>
        <a:ext cx="4695104" cy="909018"/>
      </dsp:txXfrm>
    </dsp:sp>
    <dsp:sp modelId="{A094275E-1D36-4B62-B026-7409153AA531}">
      <dsp:nvSpPr>
        <dsp:cNvPr id="0" name=""/>
        <dsp:cNvSpPr/>
      </dsp:nvSpPr>
      <dsp:spPr>
        <a:xfrm>
          <a:off x="0" y="4215038"/>
          <a:ext cx="4793456" cy="100737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There has been a surge in demand for sanitised vehicles since the introduction of Covid-19, which has led to greater in the numbers of businesses that use these services. </a:t>
          </a:r>
          <a:endParaRPr lang="en-US" sz="1400" kern="1200"/>
        </a:p>
      </dsp:txBody>
      <dsp:txXfrm>
        <a:off x="49176" y="4264214"/>
        <a:ext cx="4695104" cy="90901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320261-92E7-4C10-94F7-3B590B4E2BEF}" type="datetimeFigureOut">
              <a:rPr lang="en-US" smtClean="0"/>
              <a:t>4/13/2022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1C06F53-BA88-489D-B011-67AF6EEB8046}"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company's external services might benefit from increased internal communication amongst some of the company's personnel. Owners of private-hire automobiles are being urged to visit a new website set up by the organisation (like buses, coaches, and taxis). The marketing team of </a:t>
            </a:r>
            <a:r>
              <a:rPr lang="en-GB" sz="1200" kern="1200" dirty="0" err="1">
                <a:solidFill>
                  <a:schemeClr val="tx1"/>
                </a:solidFill>
                <a:latin typeface="+mn-lt"/>
                <a:ea typeface="+mn-ea"/>
                <a:cs typeface="+mn-cs"/>
              </a:rPr>
              <a:t>VaxMax</a:t>
            </a:r>
            <a:r>
              <a:rPr lang="en-GB" sz="1200" kern="1200" dirty="0">
                <a:solidFill>
                  <a:schemeClr val="tx1"/>
                </a:solidFill>
                <a:latin typeface="+mn-lt"/>
                <a:ea typeface="+mn-ea"/>
                <a:cs typeface="+mn-cs"/>
              </a:rPr>
              <a:t> prepared training courses for its staff in preparation again for debut of a new automotive sanitising service. Many theories as well as channels of </a:t>
            </a:r>
            <a:r>
              <a:rPr lang="en-GB" sz="1200" kern="1200" dirty="0" err="1">
                <a:solidFill>
                  <a:schemeClr val="tx1"/>
                </a:solidFill>
                <a:latin typeface="+mn-lt"/>
                <a:ea typeface="+mn-ea"/>
                <a:cs typeface="+mn-cs"/>
              </a:rPr>
              <a:t>VaxMax's</a:t>
            </a:r>
            <a:r>
              <a:rPr lang="en-GB" sz="1200" kern="1200" dirty="0">
                <a:solidFill>
                  <a:schemeClr val="tx1"/>
                </a:solidFill>
                <a:latin typeface="+mn-lt"/>
                <a:ea typeface="+mn-ea"/>
                <a:cs typeface="+mn-cs"/>
              </a:rPr>
              <a:t> communication are examined in this presentation that is aimed towards company owners that provide automotive solutions. This presentation will focus primarily on the impact of </a:t>
            </a:r>
            <a:r>
              <a:rPr lang="en-GB" sz="1200" kern="1200" dirty="0" err="1">
                <a:solidFill>
                  <a:schemeClr val="tx1"/>
                </a:solidFill>
                <a:latin typeface="+mn-lt"/>
                <a:ea typeface="+mn-ea"/>
                <a:cs typeface="+mn-cs"/>
              </a:rPr>
              <a:t>VaxMax's</a:t>
            </a:r>
            <a:r>
              <a:rPr lang="en-GB" sz="1200" kern="1200" dirty="0">
                <a:solidFill>
                  <a:schemeClr val="tx1"/>
                </a:solidFill>
                <a:latin typeface="+mn-lt"/>
                <a:ea typeface="+mn-ea"/>
                <a:cs typeface="+mn-cs"/>
              </a:rPr>
              <a:t> income and market share on the pharmaceutical sector.</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C06F53-BA88-489D-B011-67AF6EEB8046}"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kern="1200" dirty="0">
                <a:solidFill>
                  <a:schemeClr val="tx1"/>
                </a:solidFill>
                <a:latin typeface="+mn-lt"/>
                <a:ea typeface="+mn-ea"/>
                <a:cs typeface="+mn-cs"/>
              </a:rPr>
              <a:t>The Groupthink Theory</a:t>
            </a:r>
            <a:r>
              <a:rPr lang="en-GB" sz="1200" kern="1200" dirty="0">
                <a:solidFill>
                  <a:schemeClr val="tx1"/>
                </a:solidFill>
                <a:latin typeface="+mn-lt"/>
                <a:ea typeface="+mn-ea"/>
                <a:cs typeface="+mn-cs"/>
              </a:rPr>
              <a:t> of Communication may have a role in a team's inability to articulate effectively with each other. As a consequence of this notion, </a:t>
            </a:r>
            <a:r>
              <a:rPr lang="en-GB" sz="1200" kern="1200" dirty="0" err="1">
                <a:solidFill>
                  <a:schemeClr val="tx1"/>
                </a:solidFill>
                <a:latin typeface="+mn-lt"/>
                <a:ea typeface="+mn-ea"/>
                <a:cs typeface="+mn-cs"/>
              </a:rPr>
              <a:t>VaxMax's</a:t>
            </a:r>
            <a:r>
              <a:rPr lang="en-GB" sz="1200" kern="1200" dirty="0">
                <a:solidFill>
                  <a:schemeClr val="tx1"/>
                </a:solidFill>
                <a:latin typeface="+mn-lt"/>
                <a:ea typeface="+mn-ea"/>
                <a:cs typeface="+mn-cs"/>
              </a:rPr>
              <a:t> brand presence in the market might improve. It's possible that </a:t>
            </a:r>
            <a:r>
              <a:rPr lang="en-GB" sz="1200" kern="1200" dirty="0" err="1">
                <a:solidFill>
                  <a:schemeClr val="tx1"/>
                </a:solidFill>
                <a:latin typeface="+mn-lt"/>
                <a:ea typeface="+mn-ea"/>
                <a:cs typeface="+mn-cs"/>
              </a:rPr>
              <a:t>VaxMax</a:t>
            </a:r>
            <a:r>
              <a:rPr lang="en-GB" sz="1200" kern="1200" dirty="0">
                <a:solidFill>
                  <a:schemeClr val="tx1"/>
                </a:solidFill>
                <a:latin typeface="+mn-lt"/>
                <a:ea typeface="+mn-ea"/>
                <a:cs typeface="+mn-cs"/>
              </a:rPr>
              <a:t> and the additional marketing teammates it's hired may work together to increase the scope of its new car-cleaning services. This theory is applicable to the process of communication via using an interactional model (</a:t>
            </a:r>
            <a:r>
              <a:rPr lang="en-GB" sz="1200" kern="1200" dirty="0" err="1">
                <a:solidFill>
                  <a:schemeClr val="tx1"/>
                </a:solidFill>
                <a:latin typeface="+mn-lt"/>
                <a:ea typeface="+mn-ea"/>
                <a:cs typeface="+mn-cs"/>
              </a:rPr>
              <a:t>DiPierro</a:t>
            </a:r>
            <a:r>
              <a:rPr lang="en-GB" sz="1200" kern="1200" dirty="0">
                <a:solidFill>
                  <a:schemeClr val="tx1"/>
                </a:solidFill>
                <a:latin typeface="+mn-lt"/>
                <a:ea typeface="+mn-ea"/>
                <a:cs typeface="+mn-cs"/>
              </a:rPr>
              <a:t> et al., 2021).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Observing and mimicking the demeanour of others is another way to learn regarding market conditions using </a:t>
            </a:r>
            <a:r>
              <a:rPr lang="en-GB" sz="1200" b="1" kern="1200" dirty="0">
                <a:solidFill>
                  <a:schemeClr val="tx1"/>
                </a:solidFill>
                <a:latin typeface="+mn-lt"/>
                <a:ea typeface="+mn-ea"/>
                <a:cs typeface="+mn-cs"/>
              </a:rPr>
              <a:t>social learning theory</a:t>
            </a:r>
            <a:r>
              <a:rPr lang="en-GB" sz="1200" kern="1200" dirty="0">
                <a:solidFill>
                  <a:schemeClr val="tx1"/>
                </a:solidFill>
                <a:latin typeface="+mn-lt"/>
                <a:ea typeface="+mn-ea"/>
                <a:cs typeface="+mn-cs"/>
              </a:rPr>
              <a:t>. The </a:t>
            </a:r>
            <a:r>
              <a:rPr lang="en-GB" sz="1200" kern="1200" dirty="0" err="1">
                <a:solidFill>
                  <a:schemeClr val="tx1"/>
                </a:solidFill>
                <a:latin typeface="+mn-lt"/>
                <a:ea typeface="+mn-ea"/>
                <a:cs typeface="+mn-cs"/>
              </a:rPr>
              <a:t>VaxMax</a:t>
            </a:r>
            <a:r>
              <a:rPr lang="en-GB" sz="1200" kern="1200" dirty="0">
                <a:solidFill>
                  <a:schemeClr val="tx1"/>
                </a:solidFill>
                <a:latin typeface="+mn-lt"/>
                <a:ea typeface="+mn-ea"/>
                <a:cs typeface="+mn-cs"/>
              </a:rPr>
              <a:t> company must connect with the younger recruits of the marketing division who have came on board in opportunity to involve in this new initiative. This model is closely connected to the linear communication model as it is used to communicate information to individuals of the marketing division. Teams might benefits from applying the social learning theory in terms of understanding customer thinking and maintain a competitive edge in their marketplaces. The management of a company is concerned primarily with the company's market position and profit margin (Brady, 2017).</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may be possible to help the firm's team members function more effectively and openly by using these different communications concepts linked to concepts. There has been a surge in demand for sanitised vehicles since the introduction of Covid-19, which has led to greater in the numbers of businesses that use these services. Products from </a:t>
            </a:r>
            <a:r>
              <a:rPr lang="en-GB" sz="1200" kern="1200" dirty="0" err="1">
                <a:solidFill>
                  <a:schemeClr val="tx1"/>
                </a:solidFill>
                <a:latin typeface="+mn-lt"/>
                <a:ea typeface="+mn-ea"/>
                <a:cs typeface="+mn-cs"/>
              </a:rPr>
              <a:t>ZoomCare</a:t>
            </a:r>
            <a:r>
              <a:rPr lang="en-GB" sz="1200" kern="1200" dirty="0">
                <a:solidFill>
                  <a:schemeClr val="tx1"/>
                </a:solidFill>
                <a:latin typeface="+mn-lt"/>
                <a:ea typeface="+mn-ea"/>
                <a:cs typeface="+mn-cs"/>
              </a:rPr>
              <a:t> as well as other automotive service providers might be of some interest to a wide range of businesses. Using these concepts and models, they may better understand the concerns and anxieties of service providers and consumers alike regarding the security of the services they offer.</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C06F53-BA88-489D-B011-67AF6EEB8046}"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a:solidFill>
                  <a:schemeClr val="tx1"/>
                </a:solidFill>
                <a:latin typeface="+mn-lt"/>
                <a:ea typeface="+mn-ea"/>
                <a:cs typeface="+mn-cs"/>
              </a:rPr>
              <a:t>As a result of </a:t>
            </a:r>
            <a:r>
              <a:rPr lang="en-GB" sz="1200" kern="1200" dirty="0" err="1">
                <a:solidFill>
                  <a:schemeClr val="tx1"/>
                </a:solidFill>
                <a:latin typeface="+mn-lt"/>
                <a:ea typeface="+mn-ea"/>
                <a:cs typeface="+mn-cs"/>
              </a:rPr>
              <a:t>VaxMax's</a:t>
            </a:r>
            <a:r>
              <a:rPr lang="en-GB" sz="1200" kern="1200" dirty="0">
                <a:solidFill>
                  <a:schemeClr val="tx1"/>
                </a:solidFill>
                <a:latin typeface="+mn-lt"/>
                <a:ea typeface="+mn-ea"/>
                <a:cs typeface="+mn-cs"/>
              </a:rPr>
              <a:t> use of Covid-19's communication channels, the global pandemic crisis has increased, increasing the necessity for social distancing and sanitization services worldwide. As a result of identifying this market need, </a:t>
            </a:r>
            <a:r>
              <a:rPr lang="en-GB" sz="1200" kern="1200" dirty="0" err="1">
                <a:solidFill>
                  <a:schemeClr val="tx1"/>
                </a:solidFill>
                <a:latin typeface="+mn-lt"/>
                <a:ea typeface="+mn-ea"/>
                <a:cs typeface="+mn-cs"/>
              </a:rPr>
              <a:t>VaxMax</a:t>
            </a:r>
            <a:r>
              <a:rPr lang="en-GB" sz="1200" kern="1200" dirty="0">
                <a:solidFill>
                  <a:schemeClr val="tx1"/>
                </a:solidFill>
                <a:latin typeface="+mn-lt"/>
                <a:ea typeface="+mn-ea"/>
                <a:cs typeface="+mn-cs"/>
              </a:rPr>
              <a:t> has decided to enter the automotive sanitization business. Due to current economic conditions, car service providers must know what their customers anticipate from them after the implementation of Covid-19. Improved team communication and coordination are vital for </a:t>
            </a:r>
            <a:r>
              <a:rPr lang="en-GB" sz="1200" kern="1200" dirty="0" err="1">
                <a:solidFill>
                  <a:schemeClr val="tx1"/>
                </a:solidFill>
                <a:latin typeface="+mn-lt"/>
                <a:ea typeface="+mn-ea"/>
                <a:cs typeface="+mn-cs"/>
              </a:rPr>
              <a:t>VaxMax</a:t>
            </a:r>
            <a:r>
              <a:rPr lang="en-GB" sz="1200" kern="1200" dirty="0">
                <a:solidFill>
                  <a:schemeClr val="tx1"/>
                </a:solidFill>
                <a:latin typeface="+mn-lt"/>
                <a:ea typeface="+mn-ea"/>
                <a:cs typeface="+mn-cs"/>
              </a:rPr>
              <a:t> to efficiently introduce these new services on the market and attract consumers' attention.</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VaxMax</a:t>
            </a:r>
            <a:r>
              <a:rPr lang="en-GB" sz="1200" kern="1200" dirty="0">
                <a:solidFill>
                  <a:schemeClr val="tx1"/>
                </a:solidFill>
                <a:latin typeface="+mn-lt"/>
                <a:ea typeface="+mn-ea"/>
                <a:cs typeface="+mn-cs"/>
              </a:rPr>
              <a:t> and its new marketing team members may employ mobile phone chats, web conferences, and Zoom meetings in order to successfully communicate digitally. For this new project, the virtual team members may be contacted by email, and they may choose to communicate with them in this fashion. Weekly Zoom online conference meetings with the team may be used to negotiate cleaning services, during which all scheduled components, such as costs, daily charges, and time can be addressed (</a:t>
            </a:r>
            <a:r>
              <a:rPr lang="en-GB" sz="1200" kern="1200" dirty="0" err="1">
                <a:solidFill>
                  <a:schemeClr val="tx1"/>
                </a:solidFill>
                <a:latin typeface="+mn-lt"/>
                <a:ea typeface="+mn-ea"/>
                <a:cs typeface="+mn-cs"/>
              </a:rPr>
              <a:t>Chawla</a:t>
            </a:r>
            <a:r>
              <a:rPr lang="en-GB" sz="1200" kern="1200" dirty="0">
                <a:solidFill>
                  <a:schemeClr val="tx1"/>
                </a:solidFill>
                <a:latin typeface="+mn-lt"/>
                <a:ea typeface="+mn-ea"/>
                <a:cs typeface="+mn-cs"/>
              </a:rPr>
              <a:t>, 2020).</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Any of these methods of sending a written message may be utilised to create professional correspondence and send it to the colleagues. They will be able to interact quickly with the team during the pandemic situation thanks to this method of communication. </a:t>
            </a:r>
            <a:r>
              <a:rPr lang="en-GB" sz="1200" kern="1200" dirty="0" err="1">
                <a:solidFill>
                  <a:schemeClr val="tx1"/>
                </a:solidFill>
                <a:latin typeface="+mn-lt"/>
                <a:ea typeface="+mn-ea"/>
                <a:cs typeface="+mn-cs"/>
              </a:rPr>
              <a:t>VaxMax</a:t>
            </a:r>
            <a:r>
              <a:rPr lang="en-GB" sz="1200" kern="1200" dirty="0">
                <a:solidFill>
                  <a:schemeClr val="tx1"/>
                </a:solidFill>
                <a:latin typeface="+mn-lt"/>
                <a:ea typeface="+mn-ea"/>
                <a:cs typeface="+mn-cs"/>
              </a:rPr>
              <a:t> and the agencies and dealers who will be utilising the company's vehicle cleaning services in the future should only communicate about this endeavour.</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Making plans to meet up on a regular basis</a:t>
            </a:r>
            <a:r>
              <a:rPr lang="en-GB" sz="1200" kern="1200" dirty="0">
                <a:solidFill>
                  <a:schemeClr val="tx1"/>
                </a:solidFill>
                <a:latin typeface="+mn-lt"/>
                <a:ea typeface="+mn-ea"/>
                <a:cs typeface="+mn-cs"/>
              </a:rPr>
              <a:t>: Their regular meetings are not complete without face-to-face interaction, which helps them to discuss and make decisions in an open and honest setting. For new marketing personnel, this conference is a great chance to show their expertise of marketing research in the context of car sanitising services. Internal stakeholders must work together as a team and communicate well in order to be transparent. Teachers and practitioners in the field of marketing are encouraged to attend the conference so that they may provide suggestions on how to improve it (Du et al., 2018).</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C06F53-BA88-489D-B011-67AF6EEB8046}"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effectiveness of a company's financial operations depends on its ability to communicate effectively. When it comes to promoting new products and services, it is essential for firms to give consumers with correct information. In order to keep customers informed about the goods and services that a company offers, businesses must rely on effective communication. Communication skills are essential to the successful implementation of a wide range of organisational changes (Clark et al., 2019). As a result of the exchange of information, consumers are made aware of the wide range of options accessible to them.</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As a consequence of good communication and the implementation of fresh communication tactics, the number of stakeholders expands. Taxis, buses, and other modes of transportation may benefit from </a:t>
            </a:r>
            <a:r>
              <a:rPr lang="en-GB" sz="1200" kern="1200" dirty="0" err="1">
                <a:solidFill>
                  <a:schemeClr val="tx1"/>
                </a:solidFill>
                <a:latin typeface="+mn-lt"/>
                <a:ea typeface="+mn-ea"/>
                <a:cs typeface="+mn-cs"/>
              </a:rPr>
              <a:t>VaxMax's</a:t>
            </a:r>
            <a:r>
              <a:rPr lang="en-GB" sz="1200" kern="1200" dirty="0">
                <a:solidFill>
                  <a:schemeClr val="tx1"/>
                </a:solidFill>
                <a:latin typeface="+mn-lt"/>
                <a:ea typeface="+mn-ea"/>
                <a:cs typeface="+mn-cs"/>
              </a:rPr>
              <a:t> vehicle cleaning services in this pandemic scenario. The art or manner in which a business leader or management presents their organisation or firm's image to the general public or other stakeholders has an effect on a company's market presence. It must put a high value on effective communication if it is to be financially successful. In order to attract new consumers and educate them about the high quality of the business's services, clients must be provided accurate information. For a business to succeed, it must be able to effectively communicate with its existing and potential consumers about the high quality of its products and services.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C06F53-BA88-489D-B011-67AF6EEB8046}"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Successful business operations depend on a team's ability to communicate effectively and efficiently in order to generate greater income and profit. Customer satisfaction and staff recruitment are both enhanced when existing and potential workers are able to interact openly and honestly with one another on a regular basis. A large number of consumers and prospective buyers will be exposed to these ads, which might influence their purchasing decisions. As a result, a company's brand and market presence are deemed to be more valuable. In the long run, customers prefer to work for an organisation that has a pleasant attitude towards them and toward each other. While it gives them an advantage over their rivals, it also reduces their advantage over them (Payne et al., 2017). Because of the system's emphasis on customer responsibility and responsiveness, consumers have more faith in the company's capacity to deliver on its promises.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fulfilment of the company's goals and objectives relies heavily on employees having a firm grasp of the organization's aims and objectives. Sales may suffer and the company's reputation may be tarnished if employees aren't able to communicate and coordinate their efforts effectively. For example, strong communication routes and building a friendly work atmosphere might provide several advantages for an organisation. Customers' trust in the company may wane, which might lead to financial setbacks for the business. Competition has taken advantage of inefficient and inadequate communication among team members at various points throughout the competition The company's reputation suffers as a result.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C06F53-BA88-489D-B011-67AF6EEB8046}"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According to the results of the inquiry, in order to perform the project's targeted services as well as reach the people in the province or customers, </a:t>
            </a:r>
            <a:r>
              <a:rPr lang="en-GB" sz="1200" kern="1200" dirty="0" err="1">
                <a:solidFill>
                  <a:schemeClr val="tx1"/>
                </a:solidFill>
                <a:latin typeface="+mn-lt"/>
                <a:ea typeface="+mn-ea"/>
                <a:cs typeface="+mn-cs"/>
              </a:rPr>
              <a:t>VaxMax</a:t>
            </a:r>
            <a:r>
              <a:rPr lang="en-GB" sz="1200" kern="1200" dirty="0">
                <a:solidFill>
                  <a:schemeClr val="tx1"/>
                </a:solidFill>
                <a:latin typeface="+mn-lt"/>
                <a:ea typeface="+mn-ea"/>
                <a:cs typeface="+mn-cs"/>
              </a:rPr>
              <a:t> needs increase team communication by utilising a variety of communication methods, including email. Because effective communication fosters cooperation between members of the team, the presenter came to the conclusion that communication is perhaps the most important factor in the building of teams. As a consequence, the authors of the research concluded that improved good communication had a good influence on both the revenue and the marketing capabilities of the business.</a:t>
            </a:r>
            <a:endParaRPr lang="en-US" sz="1200" kern="1200" dirty="0">
              <a:solidFill>
                <a:schemeClr val="tx1"/>
              </a:solidFill>
              <a:latin typeface="+mn-lt"/>
              <a:ea typeface="+mn-ea"/>
              <a:cs typeface="+mn-cs"/>
            </a:endParaRPr>
          </a:p>
          <a:p>
            <a:br>
              <a:rPr lang="en-GB" sz="1200" kern="1200" dirty="0">
                <a:solidFill>
                  <a:schemeClr val="tx1"/>
                </a:solidFill>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71C06F53-BA88-489D-B011-67AF6EEB8046}"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D5C8F484-D639-40DF-9E4C-59CD62CBD668}" type="datetimeFigureOut">
              <a:rPr lang="en-US" smtClean="0"/>
              <a:t>4/13/2022</a:t>
            </a:fld>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US"/>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4147659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C8F484-D639-40DF-9E4C-59CD62CBD668}" type="datetimeFigureOut">
              <a:rPr lang="en-US" smtClean="0"/>
              <a:t>4/13/2022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2984136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C8F484-D639-40DF-9E4C-59CD62CBD668}" type="datetimeFigureOut">
              <a:rPr lang="en-US" smtClean="0"/>
              <a:t>4/13/2022</a:t>
            </a:fld>
            <a:endParaRPr lang="en-US"/>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4072871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5C8F484-D639-40DF-9E4C-59CD62CBD668}" type="datetimeFigureOut">
              <a:rPr lang="en-US" smtClean="0"/>
              <a:t>4/13/2022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3718928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C8F484-D639-40DF-9E4C-59CD62CBD668}" type="datetimeFigureOut">
              <a:rPr lang="en-US" smtClean="0"/>
              <a:t>4/13/2022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1307641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C8F484-D639-40DF-9E4C-59CD62CBD668}" type="datetimeFigureOut">
              <a:rPr lang="en-US" smtClean="0"/>
              <a:t>4/13/2022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197214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D5C8F484-D639-40DF-9E4C-59CD62CBD668}" type="datetimeFigureOut">
              <a:rPr lang="en-US" smtClean="0"/>
              <a:t>4/13/2022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3060373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C8F484-D639-40DF-9E4C-59CD62CBD668}" type="datetimeFigureOut">
              <a:rPr lang="en-US" smtClean="0"/>
              <a:t>4/13/2022</a:t>
            </a:fld>
            <a:endParaRPr lang="en-US"/>
          </a:p>
        </p:txBody>
      </p:sp>
      <p:sp>
        <p:nvSpPr>
          <p:cNvPr id="6" name="Footer Placeholder 5"/>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1647178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C8F484-D639-40DF-9E4C-59CD62CBD668}" type="datetimeFigureOut">
              <a:rPr lang="en-US" smtClean="0"/>
              <a:t>4/13/2022</a:t>
            </a:fld>
            <a:endParaRPr lang="en-US"/>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1784428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C8F484-D639-40DF-9E4C-59CD62CBD668}" type="datetimeFigureOut">
              <a:rPr lang="en-US" smtClean="0"/>
              <a:t>4/13/2022</a:t>
            </a:fld>
            <a:endParaRPr lang="en-US"/>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2668023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5C8F484-D639-40DF-9E4C-59CD62CBD668}" type="datetimeFigureOut">
              <a:rPr lang="en-US" smtClean="0"/>
              <a:t>4/13/2022</a:t>
            </a:fld>
            <a:endParaRPr lang="en-US"/>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2083555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5C8F484-D639-40DF-9E4C-59CD62CBD668}" type="datetimeFigureOut">
              <a:rPr lang="en-US" smtClean="0"/>
              <a:t>4/13/2022</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13423079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C8F484-D639-40DF-9E4C-59CD62CBD668}" type="datetimeFigureOut">
              <a:rPr lang="en-US" smtClean="0"/>
              <a:t>4/13/2022</a:t>
            </a:fld>
            <a:endParaRPr lang="en-US"/>
          </a:p>
        </p:txBody>
      </p:sp>
      <p:sp>
        <p:nvSpPr>
          <p:cNvPr id="5" name="Footer Placeholder 4"/>
          <p:cNvSpPr>
            <a:spLocks noGrp="1"/>
          </p:cNvSpPr>
          <p:nvPr>
            <p:ph type="ftr" sz="quarter" idx="11"/>
          </p:nvPr>
        </p:nvSpPr>
        <p:spPr/>
        <p:txBody>
          <a:bodyPr/>
          <a:lstStyle/>
          <a:p>
            <a:endParaRPr 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2548676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5C8F484-D639-40DF-9E4C-59CD62CBD668}" type="datetimeFigureOut">
              <a:rPr lang="en-US" smtClean="0"/>
              <a:t>4/13/2022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767811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5C8F484-D639-40DF-9E4C-59CD62CBD668}" type="datetimeFigureOut">
              <a:rPr lang="en-US" smtClean="0"/>
              <a:t>4/13/2022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9213983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D5C8F484-D639-40DF-9E4C-59CD62CBD668}" type="datetimeFigureOut">
              <a:rPr lang="en-US" smtClean="0"/>
              <a:t>4/13/2022</a:t>
            </a:fld>
            <a:endParaRPr lang="en-US"/>
          </a:p>
        </p:txBody>
      </p:sp>
      <p:sp>
        <p:nvSpPr>
          <p:cNvPr id="5" name="Footer Placeholder 4"/>
          <p:cNvSpPr>
            <a:spLocks noGrp="1"/>
          </p:cNvSpPr>
          <p:nvPr>
            <p:ph type="ftr" sz="quarter" idx="11"/>
          </p:nvPr>
        </p:nvSpPr>
        <p:spPr>
          <a:xfrm>
            <a:off x="516133" y="6387910"/>
            <a:ext cx="3859795" cy="228660"/>
          </a:xfrm>
        </p:spPr>
        <p:txBody>
          <a:bodyPr/>
          <a:lstStyle/>
          <a:p>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23640625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C8F484-D639-40DF-9E4C-59CD62CBD668}" type="datetimeFigureOut">
              <a:rPr lang="en-US" smtClean="0"/>
              <a:t>4/13/2022</a:t>
            </a:fld>
            <a:endParaRPr lang="en-US"/>
          </a:p>
        </p:txBody>
      </p:sp>
      <p:sp>
        <p:nvSpPr>
          <p:cNvPr id="5" name="Footer Placeholder 4"/>
          <p:cNvSpPr>
            <a:spLocks noGrp="1"/>
          </p:cNvSpPr>
          <p:nvPr>
            <p:ph type="ftr" sz="quarter" idx="11"/>
          </p:nvPr>
        </p:nvSpPr>
        <p:spPr>
          <a:xfrm>
            <a:off x="538546" y="6365498"/>
            <a:ext cx="3859795" cy="228660"/>
          </a:xfrm>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5597AACB-7B4E-4DEA-818E-A6DBDCBCBC2E}" type="slidenum">
              <a:rPr lang="en-US" smtClean="0"/>
              <a:t>‹#›</a:t>
            </a:fld>
            <a:endParaRPr lang="en-US"/>
          </a:p>
        </p:txBody>
      </p:sp>
    </p:spTree>
    <p:extLst>
      <p:ext uri="{BB962C8B-B14F-4D97-AF65-F5344CB8AC3E}">
        <p14:creationId xmlns:p14="http://schemas.microsoft.com/office/powerpoint/2010/main" val="563218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D5C8F484-D639-40DF-9E4C-59CD62CBD668}" type="datetimeFigureOut">
              <a:rPr lang="en-US" smtClean="0"/>
              <a:t>4/13/2022</a:t>
            </a:fld>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5597AACB-7B4E-4DEA-818E-A6DBDCBCBC2E}" type="slidenum">
              <a:rPr lang="en-US" smtClean="0"/>
              <a:t>‹#›</a:t>
            </a:fld>
            <a:endParaRPr lang="en-US"/>
          </a:p>
        </p:txBody>
      </p:sp>
    </p:spTree>
    <p:extLst>
      <p:ext uri="{BB962C8B-B14F-4D97-AF65-F5344CB8AC3E}">
        <p14:creationId xmlns:p14="http://schemas.microsoft.com/office/powerpoint/2010/main" val="109110407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260EE1B3-DDB2-44D7-943C-63D9CEF273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28" name="Rectangle 27">
              <a:extLst>
                <a:ext uri="{FF2B5EF4-FFF2-40B4-BE49-F238E27FC236}">
                  <a16:creationId xmlns:a16="http://schemas.microsoft.com/office/drawing/2014/main" id="{072909CE-AD29-4CE7-A9A7-05D21672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pic>
        <p:nvPicPr>
          <p:cNvPr id="5" name="Picture 4" descr="People at the meeting desk">
            <a:extLst>
              <a:ext uri="{FF2B5EF4-FFF2-40B4-BE49-F238E27FC236}">
                <a16:creationId xmlns:a16="http://schemas.microsoft.com/office/drawing/2014/main" id="{2146C572-2FAC-F3BF-7A39-7AAAE40661E5}"/>
              </a:ext>
            </a:extLst>
          </p:cNvPr>
          <p:cNvPicPr>
            <a:picLocks noChangeAspect="1"/>
          </p:cNvPicPr>
          <p:nvPr/>
        </p:nvPicPr>
        <p:blipFill rotWithShape="1">
          <a:blip r:embed="rId3">
            <a:duotone>
              <a:prstClr val="black"/>
              <a:schemeClr val="accent5">
                <a:tint val="45000"/>
                <a:satMod val="400000"/>
              </a:schemeClr>
            </a:duotone>
            <a:alphaModFix amt="25000"/>
          </a:blip>
          <a:srcRect l="1028" t="9091" r="26003"/>
          <a:stretch/>
        </p:blipFill>
        <p:spPr>
          <a:xfrm>
            <a:off x="355599" y="475488"/>
            <a:ext cx="8432801" cy="5909733"/>
          </a:xfrm>
          <a:prstGeom prst="rect">
            <a:avLst/>
          </a:prstGeom>
        </p:spPr>
      </p:pic>
      <p:sp>
        <p:nvSpPr>
          <p:cNvPr id="2" name="Title 1"/>
          <p:cNvSpPr>
            <a:spLocks noGrp="1"/>
          </p:cNvSpPr>
          <p:nvPr>
            <p:ph type="ctrTitle"/>
          </p:nvPr>
        </p:nvSpPr>
        <p:spPr>
          <a:xfrm>
            <a:off x="866214" y="1371600"/>
            <a:ext cx="7922185" cy="3405781"/>
          </a:xfrm>
        </p:spPr>
        <p:txBody>
          <a:bodyPr>
            <a:normAutofit/>
          </a:bodyPr>
          <a:lstStyle/>
          <a:p>
            <a:pPr algn="ctr">
              <a:lnSpc>
                <a:spcPct val="90000"/>
              </a:lnSpc>
            </a:pPr>
            <a:r>
              <a:rPr lang="en-GB" sz="2600" b="1" dirty="0"/>
              <a:t>BMSW4002</a:t>
            </a:r>
            <a:br>
              <a:rPr lang="en-GB" sz="2600" b="1" dirty="0"/>
            </a:br>
            <a:r>
              <a:rPr lang="en-GB" sz="2600" b="1" dirty="0"/>
              <a:t>Effective Team Working and Communication</a:t>
            </a:r>
            <a:br>
              <a:rPr lang="en-GB" sz="2600" b="1" dirty="0"/>
            </a:br>
            <a:br>
              <a:rPr lang="en-GB" sz="2600" b="1" dirty="0"/>
            </a:br>
            <a:br>
              <a:rPr lang="en-GB" sz="2600" b="1" dirty="0"/>
            </a:br>
            <a:r>
              <a:rPr lang="en-GB" sz="2600" b="1" dirty="0"/>
              <a:t>Student name: Violeta </a:t>
            </a:r>
            <a:r>
              <a:rPr lang="en-GB" sz="2600" b="1" dirty="0" err="1"/>
              <a:t>Floricica</a:t>
            </a:r>
            <a:r>
              <a:rPr lang="en-GB" sz="2600" b="1" dirty="0"/>
              <a:t> </a:t>
            </a:r>
            <a:r>
              <a:rPr lang="en-GB" sz="2600" b="1" dirty="0" err="1"/>
              <a:t>Salca</a:t>
            </a:r>
            <a:br>
              <a:rPr lang="en-GB" sz="2600" b="1" dirty="0"/>
            </a:br>
            <a:r>
              <a:rPr lang="en-GB" sz="2600" b="1" dirty="0"/>
              <a:t>Student ID: 2018535</a:t>
            </a:r>
            <a:br>
              <a:rPr lang="en-GB" sz="2600" b="1" dirty="0"/>
            </a:br>
            <a:endParaRPr lang="en-US" sz="2600" dirty="0"/>
          </a:p>
        </p:txBody>
      </p:sp>
      <p:sp>
        <p:nvSpPr>
          <p:cNvPr id="31" name="Rectangle 30">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973667"/>
            <a:ext cx="2206657" cy="4833745"/>
          </a:xfrm>
        </p:spPr>
        <p:txBody>
          <a:bodyPr>
            <a:normAutofit/>
          </a:bodyPr>
          <a:lstStyle/>
          <a:p>
            <a:r>
              <a:rPr lang="en-GB" sz="2700" b="1">
                <a:solidFill>
                  <a:srgbClr val="EBEBEB"/>
                </a:solidFill>
              </a:rPr>
              <a:t>Introduction </a:t>
            </a:r>
            <a:endParaRPr lang="en-US" sz="2700">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54EA9A0-73CE-2455-911C-9333F055BE32}"/>
              </a:ext>
            </a:extLst>
          </p:cNvPr>
          <p:cNvGraphicFramePr>
            <a:graphicFrameLocks noGrp="1"/>
          </p:cNvGraphicFramePr>
          <p:nvPr>
            <p:ph idx="1"/>
            <p:extLst>
              <p:ext uri="{D42A27DB-BD31-4B8C-83A1-F6EECF244321}">
                <p14:modId xmlns:p14="http://schemas.microsoft.com/office/powerpoint/2010/main" val="3434772630"/>
              </p:ext>
            </p:extLst>
          </p:nvPr>
        </p:nvGraphicFramePr>
        <p:xfrm>
          <a:off x="3895725" y="808038"/>
          <a:ext cx="4793456"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973667"/>
            <a:ext cx="2206657" cy="4833745"/>
          </a:xfrm>
        </p:spPr>
        <p:txBody>
          <a:bodyPr>
            <a:normAutofit/>
          </a:bodyPr>
          <a:lstStyle/>
          <a:p>
            <a:r>
              <a:rPr lang="en-GB" sz="2000" b="1">
                <a:solidFill>
                  <a:srgbClr val="EBEBEB"/>
                </a:solidFill>
              </a:rPr>
              <a:t>Theories relating to models of communication</a:t>
            </a:r>
            <a:endParaRPr lang="en-US" sz="2000">
              <a:solidFill>
                <a:srgbClr val="EBEBEB"/>
              </a:solidFill>
            </a:endParaRPr>
          </a:p>
        </p:txBody>
      </p:sp>
      <p:sp>
        <p:nvSpPr>
          <p:cNvPr id="22"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7F3F34A-CD23-6532-D0E3-1CB7BB44A1A0}"/>
              </a:ext>
            </a:extLst>
          </p:cNvPr>
          <p:cNvGraphicFramePr>
            <a:graphicFrameLocks noGrp="1"/>
          </p:cNvGraphicFramePr>
          <p:nvPr>
            <p:ph idx="1"/>
            <p:extLst>
              <p:ext uri="{D42A27DB-BD31-4B8C-83A1-F6EECF244321}">
                <p14:modId xmlns:p14="http://schemas.microsoft.com/office/powerpoint/2010/main" val="1161682559"/>
              </p:ext>
            </p:extLst>
          </p:nvPr>
        </p:nvGraphicFramePr>
        <p:xfrm>
          <a:off x="3895725" y="808038"/>
          <a:ext cx="4793456"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Channels of communication uses by </a:t>
            </a:r>
            <a:r>
              <a:rPr lang="en-GB" b="1" dirty="0" err="1"/>
              <a:t>VaxMax</a:t>
            </a:r>
            <a:r>
              <a:rPr lang="en-GB" b="1" dirty="0"/>
              <a:t> organisation </a:t>
            </a:r>
            <a:endParaRPr lang="en-US" dirty="0"/>
          </a:p>
        </p:txBody>
      </p:sp>
      <p:sp>
        <p:nvSpPr>
          <p:cNvPr id="3" name="Content Placeholder 2"/>
          <p:cNvSpPr>
            <a:spLocks noGrp="1"/>
          </p:cNvSpPr>
          <p:nvPr>
            <p:ph idx="1"/>
          </p:nvPr>
        </p:nvSpPr>
        <p:spPr/>
        <p:txBody>
          <a:bodyPr>
            <a:normAutofit fontScale="85000" lnSpcReduction="10000"/>
          </a:bodyPr>
          <a:lstStyle/>
          <a:p>
            <a:r>
              <a:rPr lang="en-GB" dirty="0"/>
              <a:t>As a result of </a:t>
            </a:r>
            <a:r>
              <a:rPr lang="en-GB" dirty="0" err="1"/>
              <a:t>VaxMax's</a:t>
            </a:r>
            <a:r>
              <a:rPr lang="en-GB" dirty="0"/>
              <a:t> use of Covid-19's communication channels, the global pandemic crisis has increased, increasing the necessity for social distancing and sanitization services worldwide. </a:t>
            </a:r>
            <a:endParaRPr lang="en-US" dirty="0"/>
          </a:p>
          <a:p>
            <a:r>
              <a:rPr lang="en-GB" dirty="0" err="1"/>
              <a:t>VaxMax</a:t>
            </a:r>
            <a:r>
              <a:rPr lang="en-GB" dirty="0"/>
              <a:t> and its new marketing team members may employ mobile phone chats, web conferences, and Zoom meetings in order to successfully communicate digitally. </a:t>
            </a:r>
            <a:endParaRPr lang="en-US" dirty="0"/>
          </a:p>
          <a:p>
            <a:r>
              <a:rPr lang="en-GB" dirty="0"/>
              <a:t>Any of these methods of sending a written message may be utilised to create professional correspondence and send it to the colleagues. </a:t>
            </a:r>
            <a:endParaRPr lang="en-US" dirty="0"/>
          </a:p>
          <a:p>
            <a:r>
              <a:rPr lang="en-GB" b="1" dirty="0"/>
              <a:t>Making plans to meet up on a regular basis</a:t>
            </a:r>
            <a:r>
              <a:rPr lang="en-GB" dirty="0"/>
              <a:t>: Their regular meetings are not complete without face-to-face interaction</a:t>
            </a:r>
          </a:p>
          <a:p>
            <a:r>
              <a:rPr lang="en-GB" dirty="0"/>
              <a:t>This helps them to discuss and make decisions in an open and honest setting. </a:t>
            </a:r>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Barriers that can prevent effective communication </a:t>
            </a:r>
            <a:endParaRPr lang="en-US" dirty="0"/>
          </a:p>
        </p:txBody>
      </p:sp>
      <p:sp>
        <p:nvSpPr>
          <p:cNvPr id="3" name="Content Placeholder 2"/>
          <p:cNvSpPr>
            <a:spLocks noGrp="1"/>
          </p:cNvSpPr>
          <p:nvPr>
            <p:ph idx="1"/>
          </p:nvPr>
        </p:nvSpPr>
        <p:spPr/>
        <p:txBody>
          <a:bodyPr>
            <a:normAutofit fontScale="85000" lnSpcReduction="20000"/>
          </a:bodyPr>
          <a:lstStyle/>
          <a:p>
            <a:r>
              <a:rPr lang="en-GB" dirty="0"/>
              <a:t>The effectiveness of a company's financial operations depends on its ability to communicate effectively. </a:t>
            </a:r>
          </a:p>
          <a:p>
            <a:r>
              <a:rPr lang="en-GB" dirty="0"/>
              <a:t>When it comes to promoting new products and services, it is essential for firms to give consumers with correct information. In order to keep customers informed about the goods and services that a company offers, businesses must rely on effective communication. </a:t>
            </a:r>
          </a:p>
          <a:p>
            <a:r>
              <a:rPr lang="en-GB" dirty="0"/>
              <a:t>As a consequence of good communication and the implementation of fresh communication tactics, the number of stakeholders expands. </a:t>
            </a:r>
          </a:p>
          <a:p>
            <a:r>
              <a:rPr lang="en-GB" dirty="0"/>
              <a:t>It must put a high value on effective communication if it is to be financially successful. </a:t>
            </a:r>
          </a:p>
          <a:p>
            <a:r>
              <a:rPr lang="en-GB" dirty="0"/>
              <a:t>In order to attract new consumers and educate them about the high quality of the business's services, clients must be provided accurate information.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762000"/>
            <a:ext cx="7498080" cy="792162"/>
          </a:xfrm>
        </p:spPr>
        <p:txBody>
          <a:bodyPr>
            <a:normAutofit fontScale="90000"/>
          </a:bodyPr>
          <a:lstStyle/>
          <a:p>
            <a:r>
              <a:rPr lang="en-GB" b="1" dirty="0"/>
              <a:t>Impact of communication on market existence of organisation</a:t>
            </a:r>
            <a:endParaRPr lang="en-US" dirty="0"/>
          </a:p>
        </p:txBody>
      </p:sp>
      <p:sp>
        <p:nvSpPr>
          <p:cNvPr id="3" name="Content Placeholder 2"/>
          <p:cNvSpPr>
            <a:spLocks noGrp="1"/>
          </p:cNvSpPr>
          <p:nvPr>
            <p:ph idx="1"/>
          </p:nvPr>
        </p:nvSpPr>
        <p:spPr/>
        <p:txBody>
          <a:bodyPr>
            <a:normAutofit fontScale="85000" lnSpcReduction="20000"/>
          </a:bodyPr>
          <a:lstStyle/>
          <a:p>
            <a:r>
              <a:rPr lang="en-GB" dirty="0"/>
              <a:t>Successful business operations depend on a team's ability to communicate effectively and efficiently in order to generate greater income and profit. </a:t>
            </a:r>
          </a:p>
          <a:p>
            <a:r>
              <a:rPr lang="en-GB" dirty="0"/>
              <a:t>Customer satisfaction and staff recruitment are both enhanced when existing and potential workers are able to interact openly and honestly with one another on a regular basis. </a:t>
            </a:r>
          </a:p>
          <a:p>
            <a:r>
              <a:rPr lang="en-GB" dirty="0"/>
              <a:t>A large number of consumers and prospective buyers will be exposed to these ads, which might influence their purchasing decisions. </a:t>
            </a:r>
          </a:p>
          <a:p>
            <a:r>
              <a:rPr lang="en-GB" dirty="0"/>
              <a:t>As a result, a company's brand and market presence are deemed to be more valuable. </a:t>
            </a:r>
          </a:p>
          <a:p>
            <a:r>
              <a:rPr lang="en-GB" dirty="0"/>
              <a:t>The fulfilment of the company's goals and objectives relies heavily on employees having a firm grasp of the organization's aims and objectives.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US" b="1" dirty="0"/>
          </a:p>
        </p:txBody>
      </p:sp>
      <p:sp>
        <p:nvSpPr>
          <p:cNvPr id="3" name="Content Placeholder 2"/>
          <p:cNvSpPr>
            <a:spLocks noGrp="1"/>
          </p:cNvSpPr>
          <p:nvPr>
            <p:ph idx="1"/>
          </p:nvPr>
        </p:nvSpPr>
        <p:spPr/>
        <p:txBody>
          <a:bodyPr>
            <a:normAutofit fontScale="92500"/>
          </a:bodyPr>
          <a:lstStyle/>
          <a:p>
            <a:r>
              <a:rPr lang="en-GB" dirty="0"/>
              <a:t>According to the results of the inquiry, in order to perform the project's targeted services as well as reach the people in the province or customers.</a:t>
            </a:r>
          </a:p>
          <a:p>
            <a:r>
              <a:rPr lang="en-GB" dirty="0"/>
              <a:t>Because effective communication fosters cooperation between members of the team, the presenter came to the conclusion that communication is perhaps the most important factor in the building of teams. </a:t>
            </a:r>
          </a:p>
          <a:p>
            <a:r>
              <a:rPr lang="en-GB" dirty="0"/>
              <a:t>As a consequence, the authors of the research concluded that improved good communication had a good influence on both the revenue and the marketing capabilities of the business.</a:t>
            </a:r>
            <a:br>
              <a:rPr lang="en-GB" dirty="0"/>
            </a:b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References</a:t>
            </a:r>
            <a:endParaRPr lang="en-US" dirty="0"/>
          </a:p>
        </p:txBody>
      </p:sp>
      <p:sp>
        <p:nvSpPr>
          <p:cNvPr id="3" name="Content Placeholder 2"/>
          <p:cNvSpPr>
            <a:spLocks noGrp="1"/>
          </p:cNvSpPr>
          <p:nvPr>
            <p:ph idx="1"/>
          </p:nvPr>
        </p:nvSpPr>
        <p:spPr/>
        <p:txBody>
          <a:bodyPr>
            <a:normAutofit fontScale="55000" lnSpcReduction="20000"/>
          </a:bodyPr>
          <a:lstStyle/>
          <a:p>
            <a:r>
              <a:rPr lang="en-GB" dirty="0"/>
              <a:t>Brady, C.M., 2017. Social learning theory. </a:t>
            </a:r>
            <a:r>
              <a:rPr lang="en-US" i="1" dirty="0"/>
              <a:t>The Encyclopedia of Juvenile Delinquency and Justice</a:t>
            </a:r>
            <a:r>
              <a:rPr lang="en-US" dirty="0"/>
              <a:t>, pp.1-5.</a:t>
            </a:r>
          </a:p>
          <a:p>
            <a:r>
              <a:rPr lang="en-GB" dirty="0" err="1"/>
              <a:t>Chawla</a:t>
            </a:r>
            <a:r>
              <a:rPr lang="en-GB" dirty="0"/>
              <a:t>, A., 2020. </a:t>
            </a:r>
            <a:r>
              <a:rPr lang="en-GB" dirty="0" err="1"/>
              <a:t>Coronavirus</a:t>
            </a:r>
            <a:r>
              <a:rPr lang="en-GB" dirty="0"/>
              <a:t> (COVID-19)–‘</a:t>
            </a:r>
            <a:r>
              <a:rPr lang="en-GB" dirty="0" err="1"/>
              <a:t>Zoom’application</a:t>
            </a:r>
            <a:r>
              <a:rPr lang="en-GB" dirty="0"/>
              <a:t> boon or bane. </a:t>
            </a:r>
            <a:r>
              <a:rPr lang="en-US" i="1" dirty="0"/>
              <a:t>Available at SSRN 3606716</a:t>
            </a:r>
            <a:r>
              <a:rPr lang="en-US" dirty="0"/>
              <a:t>.</a:t>
            </a:r>
          </a:p>
          <a:p>
            <a:r>
              <a:rPr lang="en-GB" b="0" i="0" dirty="0">
                <a:solidFill>
                  <a:srgbClr val="000000"/>
                </a:solidFill>
                <a:effectLst/>
                <a:latin typeface="Open Sans" panose="020B0606030504020204" pitchFamily="34" charset="0"/>
              </a:rPr>
              <a:t>Children.gov.on.ca. 2022. </a:t>
            </a:r>
            <a:r>
              <a:rPr lang="en-GB" b="0" i="1" dirty="0">
                <a:solidFill>
                  <a:srgbClr val="000000"/>
                </a:solidFill>
                <a:effectLst/>
                <a:latin typeface="Open Sans" panose="020B0606030504020204" pitchFamily="34" charset="0"/>
              </a:rPr>
              <a:t>Chapter 8: Social Learning Theories</a:t>
            </a:r>
            <a:r>
              <a:rPr lang="en-GB" b="0" i="0" dirty="0">
                <a:solidFill>
                  <a:srgbClr val="000000"/>
                </a:solidFill>
                <a:effectLst/>
                <a:latin typeface="Open Sans" panose="020B0606030504020204" pitchFamily="34" charset="0"/>
              </a:rPr>
              <a:t>. [online] Available at: &lt;https://children.gov.on.ca/htdocs/English/professionals/oyap/roots/volume5/chapter08_social_learning.aspx&gt; [Accessed 12 April 2022].</a:t>
            </a:r>
            <a:endParaRPr lang="en-US" dirty="0"/>
          </a:p>
          <a:p>
            <a:r>
              <a:rPr lang="en-GB" dirty="0"/>
              <a:t>Clark, L.T., Watkins, L., Piña, I.L., Elmer, M., </a:t>
            </a:r>
            <a:r>
              <a:rPr lang="en-GB" dirty="0" err="1"/>
              <a:t>Akinboboye</a:t>
            </a:r>
            <a:r>
              <a:rPr lang="en-GB" dirty="0"/>
              <a:t>, O., Gorham, M., </a:t>
            </a:r>
            <a:r>
              <a:rPr lang="en-GB" dirty="0" err="1"/>
              <a:t>Jamerson</a:t>
            </a:r>
            <a:r>
              <a:rPr lang="en-GB" dirty="0"/>
              <a:t>, B., McCullough, C., Pierre, C., Polis, A.B. and </a:t>
            </a:r>
            <a:r>
              <a:rPr lang="en-GB" dirty="0" err="1"/>
              <a:t>Puckrein</a:t>
            </a:r>
            <a:r>
              <a:rPr lang="en-GB" dirty="0"/>
              <a:t>, G., 2019. Increasing diversity in clinical trials: overcoming critical barriers. </a:t>
            </a:r>
            <a:r>
              <a:rPr lang="en-US" i="1" dirty="0"/>
              <a:t>Current problems in cardiology</a:t>
            </a:r>
            <a:r>
              <a:rPr lang="en-US" dirty="0"/>
              <a:t>, </a:t>
            </a:r>
            <a:r>
              <a:rPr lang="en-US" i="1" dirty="0"/>
              <a:t>44</a:t>
            </a:r>
            <a:r>
              <a:rPr lang="en-US" dirty="0"/>
              <a:t>(5), pp.148-172.</a:t>
            </a:r>
          </a:p>
          <a:p>
            <a:r>
              <a:rPr lang="en-GB" dirty="0" err="1"/>
              <a:t>DiPierro</a:t>
            </a:r>
            <a:r>
              <a:rPr lang="en-GB" dirty="0"/>
              <a:t>, K., Lee, H., Pain, K.J., </a:t>
            </a:r>
            <a:r>
              <a:rPr lang="en-GB" dirty="0" err="1"/>
              <a:t>Durning</a:t>
            </a:r>
            <a:r>
              <a:rPr lang="en-GB" dirty="0"/>
              <a:t>, S.J. and </a:t>
            </a:r>
            <a:r>
              <a:rPr lang="en-GB" dirty="0" err="1"/>
              <a:t>Choi</a:t>
            </a:r>
            <a:r>
              <a:rPr lang="en-GB" dirty="0"/>
              <a:t>, J.J., 2021. Groupthink among health professional teams in patient care: A scoping review. </a:t>
            </a:r>
            <a:r>
              <a:rPr lang="en-US" i="1" dirty="0"/>
              <a:t>Medical Teacher</a:t>
            </a:r>
            <a:r>
              <a:rPr lang="en-US" dirty="0"/>
              <a:t>, pp.1-10.</a:t>
            </a:r>
          </a:p>
          <a:p>
            <a:r>
              <a:rPr lang="en-GB" dirty="0"/>
              <a:t>Du, J., Shi, Y., </a:t>
            </a:r>
            <a:r>
              <a:rPr lang="en-GB" dirty="0" err="1"/>
              <a:t>Zou</a:t>
            </a:r>
            <a:r>
              <a:rPr lang="en-GB" dirty="0"/>
              <a:t>, Z. and Zhao, D., 2018. </a:t>
            </a:r>
            <a:r>
              <a:rPr lang="en-GB" dirty="0" err="1"/>
              <a:t>CoVR</a:t>
            </a:r>
            <a:r>
              <a:rPr lang="en-GB" dirty="0"/>
              <a:t>: Cloud-based multiuser virtual reality headset system for project communication of remote users. </a:t>
            </a:r>
            <a:r>
              <a:rPr lang="en-US" i="1" dirty="0"/>
              <a:t>Journal of Construction Engineering and Management</a:t>
            </a:r>
            <a:r>
              <a:rPr lang="en-US" dirty="0"/>
              <a:t>, </a:t>
            </a:r>
            <a:r>
              <a:rPr lang="en-US" i="1" dirty="0"/>
              <a:t>144</a:t>
            </a:r>
            <a:r>
              <a:rPr lang="en-US" dirty="0"/>
              <a:t>(2), p.04017109.</a:t>
            </a:r>
          </a:p>
          <a:p>
            <a:r>
              <a:rPr lang="en-GB" dirty="0" err="1"/>
              <a:t>Golkar</a:t>
            </a:r>
            <a:r>
              <a:rPr lang="en-GB" dirty="0"/>
              <a:t> H., 2013. Groupthink principles and fundamentals in organizations</a:t>
            </a:r>
            <a:endParaRPr lang="en-US" dirty="0"/>
          </a:p>
          <a:p>
            <a:r>
              <a:rPr lang="en-GB" dirty="0"/>
              <a:t>Payne, E.M., </a:t>
            </a:r>
            <a:r>
              <a:rPr lang="en-GB" dirty="0" err="1"/>
              <a:t>Peltier</a:t>
            </a:r>
            <a:r>
              <a:rPr lang="en-GB" dirty="0"/>
              <a:t>, J.W. and Barger, V.A., 2017. Omni-channel marketing, integrated marketing communications and consumer engagement: A research agenda. </a:t>
            </a:r>
            <a:r>
              <a:rPr lang="en-US" i="1" dirty="0"/>
              <a:t>Journal of Research in Interactive Marketing</a:t>
            </a:r>
            <a:r>
              <a:rPr lang="en-US" dirty="0"/>
              <a:t>.</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1DF6F-0B9A-4EC8-BD0D-5B0B118E7B40}"/>
              </a:ext>
            </a:extLst>
          </p:cNvPr>
          <p:cNvSpPr>
            <a:spLocks noGrp="1"/>
          </p:cNvSpPr>
          <p:nvPr>
            <p:ph type="title"/>
          </p:nvPr>
        </p:nvSpPr>
        <p:spPr/>
        <p:txBody>
          <a:bodyPr/>
          <a:lstStyle/>
          <a:p>
            <a:endParaRPr lang="en-GB"/>
          </a:p>
        </p:txBody>
      </p:sp>
      <p:graphicFrame>
        <p:nvGraphicFramePr>
          <p:cNvPr id="4" name="Table 4">
            <a:extLst>
              <a:ext uri="{FF2B5EF4-FFF2-40B4-BE49-F238E27FC236}">
                <a16:creationId xmlns:a16="http://schemas.microsoft.com/office/drawing/2014/main" id="{4DDDC850-FA9C-4B77-8F92-B8885B1C33AC}"/>
              </a:ext>
            </a:extLst>
          </p:cNvPr>
          <p:cNvGraphicFramePr>
            <a:graphicFrameLocks noGrp="1"/>
          </p:cNvGraphicFramePr>
          <p:nvPr>
            <p:ph idx="1"/>
            <p:extLst>
              <p:ext uri="{D42A27DB-BD31-4B8C-83A1-F6EECF244321}">
                <p14:modId xmlns:p14="http://schemas.microsoft.com/office/powerpoint/2010/main" val="2683065149"/>
              </p:ext>
            </p:extLst>
          </p:nvPr>
        </p:nvGraphicFramePr>
        <p:xfrm>
          <a:off x="0" y="30798"/>
          <a:ext cx="9144000" cy="7239088"/>
        </p:xfrm>
        <a:graphic>
          <a:graphicData uri="http://schemas.openxmlformats.org/drawingml/2006/table">
            <a:tbl>
              <a:tblPr firstRow="1" bandRow="1">
                <a:tableStyleId>{5C22544A-7EE6-4342-B048-85BDC9FD1C3A}</a:tableStyleId>
              </a:tblPr>
              <a:tblGrid>
                <a:gridCol w="3298048">
                  <a:extLst>
                    <a:ext uri="{9D8B030D-6E8A-4147-A177-3AD203B41FA5}">
                      <a16:colId xmlns:a16="http://schemas.microsoft.com/office/drawing/2014/main" val="1381715570"/>
                    </a:ext>
                  </a:extLst>
                </a:gridCol>
                <a:gridCol w="5845952">
                  <a:extLst>
                    <a:ext uri="{9D8B030D-6E8A-4147-A177-3AD203B41FA5}">
                      <a16:colId xmlns:a16="http://schemas.microsoft.com/office/drawing/2014/main" val="3579679796"/>
                    </a:ext>
                  </a:extLst>
                </a:gridCol>
              </a:tblGrid>
              <a:tr h="1014554">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1014554">
                <a:tc>
                  <a:txBody>
                    <a:bodyPr/>
                    <a:lstStyle/>
                    <a:p>
                      <a:r>
                        <a:rPr lang="en-GB" dirty="0"/>
                        <a:t>Who was in your team? </a:t>
                      </a:r>
                    </a:p>
                  </a:txBody>
                  <a:tcPr/>
                </a:tc>
                <a:tc>
                  <a:txBody>
                    <a:bodyPr/>
                    <a:lstStyle/>
                    <a:p>
                      <a:r>
                        <a:rPr lang="en-GB" dirty="0"/>
                        <a:t>I was the only person working on this report.</a:t>
                      </a:r>
                    </a:p>
                  </a:txBody>
                  <a:tcPr/>
                </a:tc>
                <a:extLst>
                  <a:ext uri="{0D108BD9-81ED-4DB2-BD59-A6C34878D82A}">
                    <a16:rowId xmlns:a16="http://schemas.microsoft.com/office/drawing/2014/main" val="2318373457"/>
                  </a:ext>
                </a:extLst>
              </a:tr>
              <a:tr h="105115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I consider as strength the fact that I am able to use PC for doing research.</a:t>
                      </a:r>
                    </a:p>
                    <a:p>
                      <a:r>
                        <a:rPr lang="en-GB" dirty="0"/>
                        <a:t>As a weakness, I consider that I am still not able to do a proper research and I have to read a lot of articles.</a:t>
                      </a:r>
                    </a:p>
                  </a:txBody>
                  <a:tcPr/>
                </a:tc>
                <a:extLst>
                  <a:ext uri="{0D108BD9-81ED-4DB2-BD59-A6C34878D82A}">
                    <a16:rowId xmlns:a16="http://schemas.microsoft.com/office/drawing/2014/main" val="2507276796"/>
                  </a:ext>
                </a:extLst>
              </a:tr>
              <a:tr h="13661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The challenges overcome were the research part, which starts hard but I was able to complete it myself.</a:t>
                      </a:r>
                    </a:p>
                  </a:txBody>
                  <a:tcPr/>
                </a:tc>
                <a:extLst>
                  <a:ext uri="{0D108BD9-81ED-4DB2-BD59-A6C34878D82A}">
                    <a16:rowId xmlns:a16="http://schemas.microsoft.com/office/drawing/2014/main" val="1913256840"/>
                  </a:ext>
                </a:extLst>
              </a:tr>
              <a:tr h="13661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I would start with a plan about what my report should contain and I would split the work in parts.</a:t>
                      </a:r>
                    </a:p>
                  </a:txBody>
                  <a:tcPr/>
                </a:tc>
                <a:extLst>
                  <a:ext uri="{0D108BD9-81ED-4DB2-BD59-A6C34878D82A}">
                    <a16:rowId xmlns:a16="http://schemas.microsoft.com/office/drawing/2014/main" val="771358641"/>
                  </a:ext>
                </a:extLst>
              </a:tr>
              <a:tr h="1014554">
                <a:tc>
                  <a:txBody>
                    <a:bodyPr/>
                    <a:lstStyle/>
                    <a:p>
                      <a:r>
                        <a:rPr lang="en-GB" dirty="0"/>
                        <a:t>How would you rate your team working? Out of 10? </a:t>
                      </a:r>
                    </a:p>
                  </a:txBody>
                  <a:tcPr/>
                </a:tc>
                <a:tc>
                  <a:txBody>
                    <a:bodyPr/>
                    <a:lstStyle/>
                    <a:p>
                      <a:r>
                        <a:rPr lang="en-GB" dirty="0"/>
                        <a:t> I think an 8 is describing my work.</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42710290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140</TotalTime>
  <Words>2583</Words>
  <Application>Microsoft Office PowerPoint</Application>
  <PresentationFormat>On-screen Show (4:3)</PresentationFormat>
  <Paragraphs>75</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Open Sans</vt:lpstr>
      <vt:lpstr>Wingdings 3</vt:lpstr>
      <vt:lpstr>Ion Boardroom</vt:lpstr>
      <vt:lpstr>BMSW4002 Effective Team Working and Communication   Student name: Violeta Floricica Salca Student ID: 2018535 </vt:lpstr>
      <vt:lpstr>Introduction </vt:lpstr>
      <vt:lpstr>Theories relating to models of communication</vt:lpstr>
      <vt:lpstr>Channels of communication uses by VaxMax organisation </vt:lpstr>
      <vt:lpstr>Barriers that can prevent effective communication </vt:lpstr>
      <vt:lpstr>Impact of communication on market existence of organisation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simonaS Sticlet</cp:lastModifiedBy>
  <cp:revision>7</cp:revision>
  <dcterms:created xsi:type="dcterms:W3CDTF">2022-04-12T08:09:54Z</dcterms:created>
  <dcterms:modified xsi:type="dcterms:W3CDTF">2022-04-12T22:13:29Z</dcterms:modified>
</cp:coreProperties>
</file>