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0" r:id="rId1"/>
  </p:sldMasterIdLst>
  <p:notesMasterIdLst>
    <p:notesMasterId r:id="rId49"/>
  </p:notesMasterIdLst>
  <p:sldIdLst>
    <p:sldId id="440" r:id="rId2"/>
    <p:sldId id="589" r:id="rId3"/>
    <p:sldId id="596" r:id="rId4"/>
    <p:sldId id="597" r:id="rId5"/>
    <p:sldId id="815" r:id="rId6"/>
    <p:sldId id="644" r:id="rId7"/>
    <p:sldId id="787" r:id="rId8"/>
    <p:sldId id="784" r:id="rId9"/>
    <p:sldId id="604" r:id="rId10"/>
    <p:sldId id="649" r:id="rId11"/>
    <p:sldId id="827" r:id="rId12"/>
    <p:sldId id="798" r:id="rId13"/>
    <p:sldId id="418" r:id="rId14"/>
    <p:sldId id="648" r:id="rId15"/>
    <p:sldId id="799" r:id="rId16"/>
    <p:sldId id="411" r:id="rId17"/>
    <p:sldId id="413" r:id="rId18"/>
    <p:sldId id="415" r:id="rId19"/>
    <p:sldId id="789" r:id="rId20"/>
    <p:sldId id="797" r:id="rId21"/>
    <p:sldId id="800" r:id="rId22"/>
    <p:sldId id="801" r:id="rId23"/>
    <p:sldId id="818" r:id="rId24"/>
    <p:sldId id="819" r:id="rId25"/>
    <p:sldId id="802" r:id="rId26"/>
    <p:sldId id="804" r:id="rId27"/>
    <p:sldId id="805" r:id="rId28"/>
    <p:sldId id="806" r:id="rId29"/>
    <p:sldId id="813" r:id="rId30"/>
    <p:sldId id="811" r:id="rId31"/>
    <p:sldId id="808" r:id="rId32"/>
    <p:sldId id="810" r:id="rId33"/>
    <p:sldId id="345" r:id="rId34"/>
    <p:sldId id="825" r:id="rId35"/>
    <p:sldId id="826" r:id="rId36"/>
    <p:sldId id="809" r:id="rId37"/>
    <p:sldId id="795" r:id="rId38"/>
    <p:sldId id="820" r:id="rId39"/>
    <p:sldId id="821" r:id="rId40"/>
    <p:sldId id="822" r:id="rId41"/>
    <p:sldId id="823" r:id="rId42"/>
    <p:sldId id="824" r:id="rId43"/>
    <p:sldId id="817" r:id="rId44"/>
    <p:sldId id="829" r:id="rId45"/>
    <p:sldId id="828" r:id="rId46"/>
    <p:sldId id="646" r:id="rId47"/>
    <p:sldId id="441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a Evans" initials="NE" lastIdx="1" clrIdx="0">
    <p:extLst>
      <p:ext uri="{19B8F6BF-5375-455C-9EA6-DF929625EA0E}">
        <p15:presenceInfo xmlns:p15="http://schemas.microsoft.com/office/powerpoint/2012/main" userId="S::n.evans@uwtsd.ac.uk::73f80963-43f3-41cc-b629-1f52622eac7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769"/>
    <p:restoredTop sz="94618"/>
  </p:normalViewPr>
  <p:slideViewPr>
    <p:cSldViewPr snapToGrid="0" snapToObjects="1">
      <p:cViewPr varScale="1">
        <p:scale>
          <a:sx n="70" d="100"/>
          <a:sy n="70" d="100"/>
        </p:scale>
        <p:origin x="216" y="6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commentAuthors" Target="commentAuthor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5704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3410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232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365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2132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5354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8937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906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096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279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57167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190549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03473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51677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9101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57123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70923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797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11/24/20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02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  <p:sldLayoutId id="2147483782" r:id="rId12"/>
    <p:sldLayoutId id="2147483783" r:id="rId13"/>
    <p:sldLayoutId id="2147483784" r:id="rId14"/>
    <p:sldLayoutId id="2147483785" r:id="rId15"/>
    <p:sldLayoutId id="2147483786" r:id="rId16"/>
    <p:sldLayoutId id="214748378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n.evans@uwtsd.ac.uk" TargetMode="External"/><Relationship Id="rId4" Type="http://schemas.openxmlformats.org/officeDocument/2006/relationships/image" Target="../media/image2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tiff"/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hosted.panopto.com/Panopto/Pages/Viewer.aspx?id=5a4a0c39-cfa0-4d9c-bb58-ac7900e6d1a9" TargetMode="Externa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png"/><Relationship Id="rId4" Type="http://schemas.openxmlformats.org/officeDocument/2006/relationships/image" Target="../media/image20.png"/><Relationship Id="rId9" Type="http://schemas.openxmlformats.org/officeDocument/2006/relationships/image" Target="../media/image25.tif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tiff"/><Relationship Id="rId2" Type="http://schemas.openxmlformats.org/officeDocument/2006/relationships/image" Target="../media/image29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tiff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tiff"/><Relationship Id="rId3" Type="http://schemas.openxmlformats.org/officeDocument/2006/relationships/image" Target="../media/image33.tiff"/><Relationship Id="rId7" Type="http://schemas.openxmlformats.org/officeDocument/2006/relationships/image" Target="../media/image37.tiff"/><Relationship Id="rId2" Type="http://schemas.openxmlformats.org/officeDocument/2006/relationships/image" Target="../media/image32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tiff"/><Relationship Id="rId11" Type="http://schemas.openxmlformats.org/officeDocument/2006/relationships/image" Target="../media/image41.tiff"/><Relationship Id="rId5" Type="http://schemas.openxmlformats.org/officeDocument/2006/relationships/image" Target="../media/image35.tiff"/><Relationship Id="rId10" Type="http://schemas.openxmlformats.org/officeDocument/2006/relationships/image" Target="../media/image40.tiff"/><Relationship Id="rId4" Type="http://schemas.openxmlformats.org/officeDocument/2006/relationships/image" Target="../media/image34.tiff"/><Relationship Id="rId9" Type="http://schemas.openxmlformats.org/officeDocument/2006/relationships/image" Target="../media/image39.tif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tiff"/><Relationship Id="rId3" Type="http://schemas.openxmlformats.org/officeDocument/2006/relationships/image" Target="../media/image43.tiff"/><Relationship Id="rId7" Type="http://schemas.openxmlformats.org/officeDocument/2006/relationships/image" Target="../media/image47.tiff"/><Relationship Id="rId2" Type="http://schemas.openxmlformats.org/officeDocument/2006/relationships/image" Target="../media/image42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tiff"/><Relationship Id="rId11" Type="http://schemas.openxmlformats.org/officeDocument/2006/relationships/image" Target="../media/image51.tiff"/><Relationship Id="rId5" Type="http://schemas.openxmlformats.org/officeDocument/2006/relationships/image" Target="../media/image45.tiff"/><Relationship Id="rId10" Type="http://schemas.openxmlformats.org/officeDocument/2006/relationships/image" Target="../media/image50.tiff"/><Relationship Id="rId4" Type="http://schemas.openxmlformats.org/officeDocument/2006/relationships/image" Target="../media/image44.tiff"/><Relationship Id="rId9" Type="http://schemas.openxmlformats.org/officeDocument/2006/relationships/image" Target="../media/image49.tiff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tOyfub5kIYA" TargetMode="External"/><Relationship Id="rId2" Type="http://schemas.openxmlformats.org/officeDocument/2006/relationships/hyperlink" Target="https://youtu.be/mFWbUtnG6VE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youtu.be/2DvoGZMcYOM" TargetMode="Externa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tiff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tiff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tiff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tiff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tiff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tiff"/><Relationship Id="rId3" Type="http://schemas.openxmlformats.org/officeDocument/2006/relationships/image" Target="../media/image59.tiff"/><Relationship Id="rId7" Type="http://schemas.openxmlformats.org/officeDocument/2006/relationships/image" Target="../media/image63.tiff"/><Relationship Id="rId2" Type="http://schemas.openxmlformats.org/officeDocument/2006/relationships/image" Target="../media/image58.tif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2.tiff"/><Relationship Id="rId5" Type="http://schemas.openxmlformats.org/officeDocument/2006/relationships/image" Target="../media/image61.tiff"/><Relationship Id="rId4" Type="http://schemas.openxmlformats.org/officeDocument/2006/relationships/image" Target="../media/image60.tiff"/><Relationship Id="rId9" Type="http://schemas.openxmlformats.org/officeDocument/2006/relationships/image" Target="../media/image64.tiff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462793" y="229249"/>
            <a:ext cx="11091897" cy="27191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1500" b="1" cap="all" dirty="0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Y </a:t>
            </a:r>
            <a:r>
              <a:rPr lang="en-US" sz="11500" b="1" cap="all" dirty="0" err="1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Gymraeg</a:t>
            </a:r>
            <a:endParaRPr lang="en-US" sz="11500" b="1" cap="all" dirty="0">
              <a:solidFill>
                <a:srgbClr val="FF0000"/>
              </a:solidFill>
              <a:latin typeface="Segoe Script" panose="020B0804020000000003" pitchFamily="34" charset="0"/>
              <a:ea typeface="Ayuthaya" pitchFamily="2" charset="-34"/>
              <a:cs typeface="Ayuthaya" pitchFamily="2" charset="-34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54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1C </a:t>
            </a:r>
            <a:r>
              <a:rPr lang="en-US" sz="16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  <a:endParaRPr lang="en-US" sz="5400" b="1" cap="all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2923309" y="5554352"/>
            <a:ext cx="6666740" cy="1081975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 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Mawrth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24ain o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Dachwedd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2020</a:t>
            </a:r>
          </a:p>
          <a:p>
            <a:pPr algn="ctr">
              <a:spcAft>
                <a:spcPts val="600"/>
              </a:spcAft>
            </a:pP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24.11.2020</a:t>
            </a:r>
            <a:endParaRPr lang="en-US" sz="3600" b="1" kern="0" dirty="0">
              <a:solidFill>
                <a:schemeClr val="tx1"/>
              </a:solidFill>
              <a:latin typeface="American Typewriter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33D40-BDCB-3B41-B047-F11EF1338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4267200" y="3177637"/>
            <a:ext cx="3622629" cy="214745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6-Point Star 4">
            <a:extLst>
              <a:ext uri="{FF2B5EF4-FFF2-40B4-BE49-F238E27FC236}">
                <a16:creationId xmlns:a16="http://schemas.microsoft.com/office/drawing/2014/main" id="{E4FFBF73-F58C-C445-8285-9D920FB109F5}"/>
              </a:ext>
            </a:extLst>
          </p:cNvPr>
          <p:cNvSpPr/>
          <p:nvPr/>
        </p:nvSpPr>
        <p:spPr>
          <a:xfrm>
            <a:off x="8675721" y="2325230"/>
            <a:ext cx="3097824" cy="345869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59790-7F13-CC46-AA1D-0607A78B1EAB}"/>
              </a:ext>
            </a:extLst>
          </p:cNvPr>
          <p:cNvSpPr txBox="1"/>
          <p:nvPr/>
        </p:nvSpPr>
        <p:spPr>
          <a:xfrm>
            <a:off x="9345478" y="3363132"/>
            <a:ext cx="18907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</a:rPr>
              <a:t>Darlith</a:t>
            </a:r>
            <a:endParaRPr lang="en-US" sz="4000" b="1" dirty="0">
              <a:solidFill>
                <a:schemeClr val="bg1"/>
              </a:solidFill>
            </a:endParaRPr>
          </a:p>
          <a:p>
            <a:pPr algn="ctr"/>
            <a:r>
              <a:rPr lang="en-US" sz="4000" b="1" dirty="0">
                <a:solidFill>
                  <a:schemeClr val="bg1"/>
                </a:solidFill>
              </a:rPr>
              <a:t>8</a:t>
            </a:r>
            <a:endParaRPr lang="en-US" b="1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A3C4D8-29FC-8E40-B887-093F9FA3B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806" y="6095339"/>
            <a:ext cx="3606800" cy="558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A091DE0-5742-B94C-A688-8A55858287FA}"/>
              </a:ext>
            </a:extLst>
          </p:cNvPr>
          <p:cNvSpPr txBox="1"/>
          <p:nvPr/>
        </p:nvSpPr>
        <p:spPr>
          <a:xfrm>
            <a:off x="9002111" y="6095339"/>
            <a:ext cx="2926654" cy="369332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hlinkClick r:id="rId5"/>
              </a:rPr>
              <a:t>n.evans@uwtsd.ac.uk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9542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latin typeface="+mj-lt"/>
              </a:rPr>
              <a:t>Heddiw, </a:t>
            </a:r>
            <a:r>
              <a:rPr lang="en-GB" sz="4400" b="1" dirty="0" err="1">
                <a:latin typeface="+mj-lt"/>
              </a:rPr>
              <a:t>fe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fyddwn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ni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yn</a:t>
            </a:r>
            <a:r>
              <a:rPr lang="en-GB" sz="4400" b="1" dirty="0">
                <a:latin typeface="+mj-lt"/>
              </a:rPr>
              <a:t>…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Today we will…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78481" y="1866061"/>
            <a:ext cx="5687464" cy="4401205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/>
              <a:t>gwneud</a:t>
            </a:r>
            <a:r>
              <a:rPr lang="en-US" sz="2800" b="1" dirty="0"/>
              <a:t> y </a:t>
            </a:r>
            <a:r>
              <a:rPr lang="en-US" sz="2800" b="1" dirty="0" err="1"/>
              <a:t>gofrestr</a:t>
            </a:r>
            <a:r>
              <a:rPr lang="en-US" sz="2800" b="1" dirty="0"/>
              <a:t> </a:t>
            </a:r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Gymraeg</a:t>
            </a:r>
            <a:r>
              <a:rPr lang="en-US" sz="2800" b="1" dirty="0"/>
              <a:t>;</a:t>
            </a:r>
          </a:p>
          <a:p>
            <a:endParaRPr 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/>
              <a:t>adolygu</a:t>
            </a:r>
            <a:r>
              <a:rPr lang="en-US" sz="2800" b="1" dirty="0"/>
              <a:t> </a:t>
            </a:r>
            <a:r>
              <a:rPr lang="en-US" sz="2800" b="1" dirty="0" err="1"/>
              <a:t>sut</a:t>
            </a:r>
            <a:r>
              <a:rPr lang="en-US" sz="2800" b="1" dirty="0"/>
              <a:t> </a:t>
            </a:r>
            <a:r>
              <a:rPr lang="en-US" sz="2800" b="1" dirty="0" err="1"/>
              <a:t>i</a:t>
            </a:r>
            <a:r>
              <a:rPr lang="en-US" sz="2800" b="1" dirty="0"/>
              <a:t> </a:t>
            </a:r>
            <a:r>
              <a:rPr lang="en-US" sz="2800" b="1" dirty="0" err="1"/>
              <a:t>ddefnyddio</a:t>
            </a:r>
            <a:r>
              <a:rPr lang="en-US" sz="2800" b="1" dirty="0"/>
              <a:t> </a:t>
            </a:r>
            <a:r>
              <a:rPr lang="en-US" sz="2800" b="1" dirty="0" err="1"/>
              <a:t>berfau</a:t>
            </a:r>
            <a:r>
              <a:rPr lang="en-US" sz="2800" b="1" dirty="0"/>
              <a:t> </a:t>
            </a:r>
            <a:r>
              <a:rPr lang="en-US" sz="2800" b="1" dirty="0" err="1"/>
              <a:t>yn</a:t>
            </a:r>
            <a:r>
              <a:rPr lang="en-US" sz="2800" b="1" dirty="0"/>
              <a:t> y </a:t>
            </a:r>
            <a:r>
              <a:rPr lang="en-US" sz="2800" b="1" dirty="0" err="1"/>
              <a:t>dosbarth</a:t>
            </a:r>
            <a:r>
              <a:rPr lang="en-US" sz="2800" b="1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/>
              <a:t>dysgu</a:t>
            </a:r>
            <a:r>
              <a:rPr lang="en-US" sz="2800" b="1" dirty="0"/>
              <a:t> “</a:t>
            </a:r>
            <a:r>
              <a:rPr lang="en-US" sz="2800" b="1" dirty="0" err="1"/>
              <a:t>pwy</a:t>
            </a:r>
            <a:r>
              <a:rPr lang="en-US" sz="2800" b="1" dirty="0"/>
              <a:t> </a:t>
            </a:r>
            <a:r>
              <a:rPr lang="en-US" sz="2800" b="1" dirty="0" err="1"/>
              <a:t>ydy</a:t>
            </a:r>
            <a:r>
              <a:rPr lang="en-US" sz="2800" b="1" dirty="0"/>
              <a:t> e? / </a:t>
            </a:r>
            <a:r>
              <a:rPr lang="en-US" sz="2800" b="1" dirty="0" err="1"/>
              <a:t>Pwy</a:t>
            </a:r>
            <a:r>
              <a:rPr lang="en-US" sz="2800" b="1" dirty="0"/>
              <a:t> </a:t>
            </a:r>
            <a:r>
              <a:rPr lang="en-US" sz="2800" b="1" dirty="0" err="1"/>
              <a:t>ydy</a:t>
            </a:r>
            <a:r>
              <a:rPr lang="en-US" sz="2800" b="1" dirty="0"/>
              <a:t> hi?”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/>
              <a:t>dysgu</a:t>
            </a:r>
            <a:r>
              <a:rPr lang="en-US" sz="2800" b="1" dirty="0"/>
              <a:t> </a:t>
            </a:r>
            <a:r>
              <a:rPr lang="en-US" sz="2800" b="1" dirty="0" err="1"/>
              <a:t>dyddiau’r</a:t>
            </a:r>
            <a:r>
              <a:rPr lang="en-US" sz="2800" b="1" dirty="0"/>
              <a:t> </a:t>
            </a:r>
            <a:r>
              <a:rPr lang="en-US" sz="2800" b="1" dirty="0" err="1"/>
              <a:t>wythnos</a:t>
            </a:r>
            <a:endParaRPr lang="en-US" sz="28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164188" y="1862294"/>
            <a:ext cx="5768490" cy="4401205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/>
              <a:t>conduct the register in Welsh;</a:t>
            </a:r>
          </a:p>
          <a:p>
            <a:endParaRPr lang="en-US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/>
              <a:t>revise how to use commands in the classroom.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/>
              <a:t>learn the Welsh language patterns “</a:t>
            </a:r>
            <a:r>
              <a:rPr lang="en-US" sz="2800" b="1" dirty="0" err="1"/>
              <a:t>Pwy</a:t>
            </a:r>
            <a:r>
              <a:rPr lang="en-US" sz="2800" b="1" dirty="0"/>
              <a:t> </a:t>
            </a:r>
            <a:r>
              <a:rPr lang="en-US" sz="2800" b="1" dirty="0" err="1"/>
              <a:t>ydy</a:t>
            </a:r>
            <a:r>
              <a:rPr lang="en-US" sz="2800" b="1" dirty="0"/>
              <a:t> e?  </a:t>
            </a:r>
            <a:r>
              <a:rPr lang="en-US" sz="2800" b="1" dirty="0" err="1"/>
              <a:t>Pwy</a:t>
            </a:r>
            <a:r>
              <a:rPr lang="en-US" sz="2800" b="1" dirty="0"/>
              <a:t> </a:t>
            </a:r>
            <a:r>
              <a:rPr lang="en-US" sz="2800" b="1" dirty="0" err="1"/>
              <a:t>ydy</a:t>
            </a:r>
            <a:r>
              <a:rPr lang="en-US" sz="2800" b="1" dirty="0"/>
              <a:t> hi?”  (Who is he / she?)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/>
              <a:t>Learn the days of the week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10037975" y="597110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5A7933C-9E22-6B41-A206-5BFB13787A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802479" y="597110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2150002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0"/>
            <a:ext cx="12070403" cy="964096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dirty="0" err="1">
                <a:solidFill>
                  <a:schemeClr val="bg1"/>
                </a:solidFill>
                <a:latin typeface="Segoe Print"/>
              </a:rPr>
              <a:t>Amser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cofrestru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...      Registration time ...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47638" y="3266405"/>
            <a:ext cx="5684036" cy="584775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Ydy</a:t>
            </a:r>
            <a:r>
              <a:rPr lang="en-US" sz="3200" b="1" dirty="0">
                <a:solidFill>
                  <a:schemeClr val="bg1"/>
                </a:solidFill>
              </a:rPr>
              <a:t>  …......  </a:t>
            </a:r>
            <a:r>
              <a:rPr lang="en-US" sz="3200" b="1" dirty="0" err="1">
                <a:solidFill>
                  <a:schemeClr val="bg1"/>
                </a:solidFill>
              </a:rPr>
              <a:t>yma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7071198" y="2843333"/>
            <a:ext cx="1864398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Yma</a:t>
            </a:r>
            <a:r>
              <a:rPr lang="en-US" sz="2400" b="1" dirty="0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7071198" y="3709521"/>
            <a:ext cx="3644450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ydy</a:t>
            </a:r>
            <a:r>
              <a:rPr lang="en-US" sz="2400" b="1" dirty="0"/>
              <a:t>. </a:t>
            </a:r>
            <a:r>
              <a:rPr lang="en-US" sz="2400" b="1" dirty="0" err="1"/>
              <a:t>Absennol</a:t>
            </a:r>
            <a:r>
              <a:rPr lang="en-US" sz="2400" b="1" dirty="0"/>
              <a:t>.</a:t>
            </a:r>
          </a:p>
        </p:txBody>
      </p:sp>
      <p:sp>
        <p:nvSpPr>
          <p:cNvPr id="3" name="Oval Callout 2">
            <a:extLst>
              <a:ext uri="{FF2B5EF4-FFF2-40B4-BE49-F238E27FC236}">
                <a16:creationId xmlns:a16="http://schemas.microsoft.com/office/drawing/2014/main" id="{4142C76D-8809-8B4E-A007-59A272EDD121}"/>
              </a:ext>
            </a:extLst>
          </p:cNvPr>
          <p:cNvSpPr/>
          <p:nvPr/>
        </p:nvSpPr>
        <p:spPr>
          <a:xfrm>
            <a:off x="256481" y="1329020"/>
            <a:ext cx="2098986" cy="1213455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>
                <a:solidFill>
                  <a:srgbClr val="FF0000"/>
                </a:solidFill>
              </a:rPr>
              <a:t>b</a:t>
            </a:r>
            <a:r>
              <a:rPr lang="en-US" sz="2400" b="1" dirty="0" err="1"/>
              <a:t>lant</a:t>
            </a:r>
            <a:r>
              <a:rPr lang="en-US" sz="2400" b="1" dirty="0"/>
              <a:t>!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06FBB433-07C6-CA43-A4F2-F2A93C820C8F}"/>
              </a:ext>
            </a:extLst>
          </p:cNvPr>
          <p:cNvSpPr/>
          <p:nvPr/>
        </p:nvSpPr>
        <p:spPr>
          <a:xfrm>
            <a:off x="2981740" y="1344216"/>
            <a:ext cx="1964426" cy="1213454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Bore da, </a:t>
            </a:r>
            <a:r>
              <a:rPr lang="en-US" sz="2400" b="1" dirty="0" err="1">
                <a:solidFill>
                  <a:srgbClr val="FF0000"/>
                </a:solidFill>
              </a:rPr>
              <a:t>b</a:t>
            </a:r>
            <a:r>
              <a:rPr lang="en-US" sz="2400" b="1" dirty="0" err="1"/>
              <a:t>awb</a:t>
            </a:r>
            <a:r>
              <a:rPr lang="en-US" sz="2400" b="1" dirty="0"/>
              <a:t>!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30DB3BA9-18AA-344C-B4E2-035778640068}"/>
              </a:ext>
            </a:extLst>
          </p:cNvPr>
          <p:cNvSpPr/>
          <p:nvPr/>
        </p:nvSpPr>
        <p:spPr>
          <a:xfrm>
            <a:off x="5358762" y="1284515"/>
            <a:ext cx="3026185" cy="120534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Prynhawn</a:t>
            </a:r>
            <a:r>
              <a:rPr lang="en-US" sz="2400" b="1" dirty="0"/>
              <a:t> da, </a:t>
            </a:r>
            <a:r>
              <a:rPr lang="en-US" sz="2400" b="1" dirty="0" err="1">
                <a:solidFill>
                  <a:srgbClr val="FF0000"/>
                </a:solidFill>
              </a:rPr>
              <a:t>dd</a:t>
            </a:r>
            <a:r>
              <a:rPr lang="en-US" sz="2400" b="1" dirty="0" err="1"/>
              <a:t>osbarth</a:t>
            </a:r>
            <a:r>
              <a:rPr lang="en-US" sz="2400" b="1" dirty="0"/>
              <a:t>!</a:t>
            </a:r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E7791EEC-B773-1348-947A-09EC4FC3E4A3}"/>
              </a:ext>
            </a:extLst>
          </p:cNvPr>
          <p:cNvSpPr/>
          <p:nvPr/>
        </p:nvSpPr>
        <p:spPr>
          <a:xfrm>
            <a:off x="8680174" y="1352328"/>
            <a:ext cx="3297425" cy="1205342"/>
          </a:xfrm>
          <a:prstGeom prst="wedgeEllipseCallout">
            <a:avLst>
              <a:gd name="adj1" fmla="val 13495"/>
              <a:gd name="adj2" fmla="val 734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Prynhawn</a:t>
            </a:r>
            <a:r>
              <a:rPr lang="en-US" sz="2400" b="1" dirty="0"/>
              <a:t> da, </a:t>
            </a:r>
            <a:r>
              <a:rPr lang="en-US" sz="2400" b="1" dirty="0" err="1">
                <a:solidFill>
                  <a:srgbClr val="FF0000"/>
                </a:solidFill>
              </a:rPr>
              <a:t>f</a:t>
            </a:r>
            <a:r>
              <a:rPr lang="en-US" sz="2400" b="1" dirty="0" err="1"/>
              <a:t>lwyddyn</a:t>
            </a:r>
            <a:r>
              <a:rPr lang="en-US" sz="2400" b="1" dirty="0"/>
              <a:t> 3!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7520090-5F1A-E44E-8C99-D530A61956C4}"/>
              </a:ext>
            </a:extLst>
          </p:cNvPr>
          <p:cNvSpPr txBox="1"/>
          <p:nvPr/>
        </p:nvSpPr>
        <p:spPr>
          <a:xfrm>
            <a:off x="247638" y="4742330"/>
            <a:ext cx="5684036" cy="584775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Sut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wyt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ti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 …. ? (</a:t>
            </a:r>
            <a:r>
              <a:rPr lang="en-US" sz="3200" b="1" dirty="0" err="1">
                <a:solidFill>
                  <a:schemeClr val="bg1"/>
                </a:solidFill>
              </a:rPr>
              <a:t>sgl</a:t>
            </a:r>
            <a:r>
              <a:rPr lang="en-US" sz="3200" b="1" dirty="0">
                <a:solidFill>
                  <a:schemeClr val="bg1"/>
                </a:solidFill>
              </a:rPr>
              <a:t>)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/>
          <p:nvPr/>
        </p:nvCxnSpPr>
        <p:spPr>
          <a:xfrm flipV="1">
            <a:off x="6143907" y="3105179"/>
            <a:ext cx="715057" cy="249382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>
            <a:off x="6156798" y="3690045"/>
            <a:ext cx="715057" cy="230832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1F2BA3D3-32C3-C046-929A-6A37B8E694C6}"/>
              </a:ext>
            </a:extLst>
          </p:cNvPr>
          <p:cNvSpPr txBox="1"/>
          <p:nvPr/>
        </p:nvSpPr>
        <p:spPr>
          <a:xfrm>
            <a:off x="7113370" y="4749328"/>
            <a:ext cx="3644450" cy="830997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Ry</a:t>
            </a:r>
            <a:r>
              <a:rPr lang="en-US" sz="2400" b="1" dirty="0" err="1">
                <a:solidFill>
                  <a:schemeClr val="bg1"/>
                </a:solidFill>
              </a:rPr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….., </a:t>
            </a:r>
            <a:r>
              <a:rPr lang="en-US" sz="2400" b="1" dirty="0" err="1"/>
              <a:t>diolch</a:t>
            </a:r>
            <a:endParaRPr lang="en-US" sz="2400" b="1" dirty="0"/>
          </a:p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……....,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EE91235-18D0-E64A-BA62-3772D15C9E0A}"/>
              </a:ext>
            </a:extLst>
          </p:cNvPr>
          <p:cNvCxnSpPr>
            <a:cxnSpLocks/>
          </p:cNvCxnSpPr>
          <p:nvPr/>
        </p:nvCxnSpPr>
        <p:spPr>
          <a:xfrm>
            <a:off x="6156798" y="5088306"/>
            <a:ext cx="715057" cy="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40270739-6E04-7149-908C-C2830B3BA86A}"/>
              </a:ext>
            </a:extLst>
          </p:cNvPr>
          <p:cNvSpPr txBox="1"/>
          <p:nvPr/>
        </p:nvSpPr>
        <p:spPr>
          <a:xfrm>
            <a:off x="247638" y="5656870"/>
            <a:ext cx="6093850" cy="1077218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Sut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ydych</a:t>
            </a:r>
            <a:r>
              <a:rPr lang="en-US" sz="3200" b="1" dirty="0">
                <a:solidFill>
                  <a:schemeClr val="bg1"/>
                </a:solidFill>
              </a:rPr>
              <a:t> chi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 …. ? (</a:t>
            </a:r>
            <a:r>
              <a:rPr lang="en-US" sz="3200" b="1" dirty="0" err="1">
                <a:solidFill>
                  <a:schemeClr val="bg1"/>
                </a:solidFill>
              </a:rPr>
              <a:t>pl</a:t>
            </a:r>
            <a:r>
              <a:rPr lang="en-US" sz="3200" b="1" dirty="0">
                <a:solidFill>
                  <a:schemeClr val="bg1"/>
                </a:solidFill>
              </a:rPr>
              <a:t>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BA8ACDC-FE32-EA49-A16B-4C2CC166C5B2}"/>
              </a:ext>
            </a:extLst>
          </p:cNvPr>
          <p:cNvSpPr txBox="1"/>
          <p:nvPr/>
        </p:nvSpPr>
        <p:spPr>
          <a:xfrm>
            <a:off x="7113370" y="5720397"/>
            <a:ext cx="4572661" cy="830997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/>
              <a:t>Ry</a:t>
            </a:r>
            <a:r>
              <a:rPr lang="en-US" sz="2400" b="1" dirty="0" err="1">
                <a:solidFill>
                  <a:schemeClr val="bg1"/>
                </a:solidFill>
              </a:rPr>
              <a:t>dyn</a:t>
            </a:r>
            <a:r>
              <a:rPr lang="en-US" sz="2400" b="1" dirty="0"/>
              <a:t> </a:t>
            </a:r>
            <a:r>
              <a:rPr lang="en-US" sz="2400" b="1" dirty="0" err="1"/>
              <a:t>ni’n</a:t>
            </a:r>
            <a:r>
              <a:rPr lang="en-US" sz="2400" b="1" dirty="0"/>
              <a:t> ……....,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Dyn</a:t>
            </a:r>
            <a:r>
              <a:rPr lang="en-US" sz="2400" b="1" dirty="0"/>
              <a:t> </a:t>
            </a:r>
            <a:r>
              <a:rPr lang="en-US" sz="2400" b="1" dirty="0" err="1"/>
              <a:t>ni’n</a:t>
            </a:r>
            <a:r>
              <a:rPr lang="en-US" sz="2400" b="1" dirty="0"/>
              <a:t> …….., </a:t>
            </a:r>
            <a:r>
              <a:rPr lang="en-US" sz="2400" b="1" dirty="0" err="1"/>
              <a:t>diolch</a:t>
            </a:r>
            <a:r>
              <a:rPr lang="en-US" sz="2400" b="1" dirty="0"/>
              <a:t>.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449FA662-1BDB-E044-A46E-B96C1683FBD3}"/>
              </a:ext>
            </a:extLst>
          </p:cNvPr>
          <p:cNvCxnSpPr>
            <a:cxnSpLocks/>
          </p:cNvCxnSpPr>
          <p:nvPr/>
        </p:nvCxnSpPr>
        <p:spPr>
          <a:xfrm>
            <a:off x="6385217" y="6091369"/>
            <a:ext cx="715057" cy="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499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9" grpId="0" animBg="1"/>
      <p:bldP spid="2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474" y="216140"/>
            <a:ext cx="11985674" cy="747956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US" b="1" dirty="0" err="1">
                <a:solidFill>
                  <a:schemeClr val="bg1"/>
                </a:solidFill>
                <a:latin typeface="Segoe Print"/>
              </a:rPr>
              <a:t>Sut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wyt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ti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?                        How are you?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657548" y="888006"/>
            <a:ext cx="6777079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Sut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wyt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ti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heddiw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heddiw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</p:txBody>
      </p:sp>
      <p:pic>
        <p:nvPicPr>
          <p:cNvPr id="1026" name="Picture 2" descr="Image result for happy emoji">
            <a:extLst>
              <a:ext uri="{FF2B5EF4-FFF2-40B4-BE49-F238E27FC236}">
                <a16:creationId xmlns:a16="http://schemas.microsoft.com/office/drawing/2014/main" id="{DD64512F-B9AF-364C-98C3-30719D3830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227" y="2204739"/>
            <a:ext cx="2717591" cy="2035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sad emoji">
            <a:extLst>
              <a:ext uri="{FF2B5EF4-FFF2-40B4-BE49-F238E27FC236}">
                <a16:creationId xmlns:a16="http://schemas.microsoft.com/office/drawing/2014/main" id="{FBA468D8-9AE3-834D-AFE0-9374A7882C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5104" y="2204739"/>
            <a:ext cx="2035570" cy="2035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tired emoji">
            <a:extLst>
              <a:ext uri="{FF2B5EF4-FFF2-40B4-BE49-F238E27FC236}">
                <a16:creationId xmlns:a16="http://schemas.microsoft.com/office/drawing/2014/main" id="{A8715FD2-6B6F-0E45-8DB4-347AE906BB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210"/>
          <a:stretch/>
        </p:blipFill>
        <p:spPr bwMode="auto">
          <a:xfrm>
            <a:off x="6300012" y="2179207"/>
            <a:ext cx="2266471" cy="2213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sick emoji">
            <a:extLst>
              <a:ext uri="{FF2B5EF4-FFF2-40B4-BE49-F238E27FC236}">
                <a16:creationId xmlns:a16="http://schemas.microsoft.com/office/drawing/2014/main" id="{B67AEAA2-505A-C04B-BD58-354297015F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5821" y="2179207"/>
            <a:ext cx="2235722" cy="2147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mage result for nervous emoji">
            <a:extLst>
              <a:ext uri="{FF2B5EF4-FFF2-40B4-BE49-F238E27FC236}">
                <a16:creationId xmlns:a16="http://schemas.microsoft.com/office/drawing/2014/main" id="{AD5D5C16-A6D8-8C4B-A44F-5632751783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19" t="14196" r="4896" b="8316"/>
          <a:stretch/>
        </p:blipFill>
        <p:spPr bwMode="auto">
          <a:xfrm>
            <a:off x="1481224" y="4555991"/>
            <a:ext cx="2434169" cy="2214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mage result for excitied emoji">
            <a:extLst>
              <a:ext uri="{FF2B5EF4-FFF2-40B4-BE49-F238E27FC236}">
                <a16:creationId xmlns:a16="http://schemas.microsoft.com/office/drawing/2014/main" id="{30A85BC2-213F-B04A-AD10-F8DB36D12F6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88" t="11256" r="6727" b="11256"/>
          <a:stretch/>
        </p:blipFill>
        <p:spPr bwMode="auto">
          <a:xfrm>
            <a:off x="4851293" y="4588783"/>
            <a:ext cx="2434169" cy="2214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69564E0-3C0E-7143-9EAA-67B2D5A83214}"/>
              </a:ext>
            </a:extLst>
          </p:cNvPr>
          <p:cNvSpPr txBox="1"/>
          <p:nvPr/>
        </p:nvSpPr>
        <p:spPr>
          <a:xfrm rot="20738117">
            <a:off x="271227" y="4256652"/>
            <a:ext cx="2216547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hapus</a:t>
            </a:r>
            <a:endParaRPr lang="en-US" sz="24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794ED5E-8986-8342-B3EE-E58F9677AEB0}"/>
              </a:ext>
            </a:extLst>
          </p:cNvPr>
          <p:cNvSpPr txBox="1"/>
          <p:nvPr/>
        </p:nvSpPr>
        <p:spPr>
          <a:xfrm rot="20738117">
            <a:off x="301662" y="6102852"/>
            <a:ext cx="1716529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nerfus</a:t>
            </a:r>
            <a:endParaRPr lang="en-US" sz="24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BC98FC1-A9C8-B645-A3DD-B72F73DA4615}"/>
              </a:ext>
            </a:extLst>
          </p:cNvPr>
          <p:cNvSpPr txBox="1"/>
          <p:nvPr/>
        </p:nvSpPr>
        <p:spPr>
          <a:xfrm rot="20738117">
            <a:off x="3947338" y="4009476"/>
            <a:ext cx="2216547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d</a:t>
            </a:r>
            <a:r>
              <a:rPr lang="en-US" sz="2400" b="1" dirty="0" err="1"/>
              <a:t>rist</a:t>
            </a:r>
            <a:endParaRPr lang="en-US" sz="2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702F139-7E0C-5341-91F1-764D2F8E1457}"/>
              </a:ext>
            </a:extLst>
          </p:cNvPr>
          <p:cNvSpPr txBox="1"/>
          <p:nvPr/>
        </p:nvSpPr>
        <p:spPr>
          <a:xfrm rot="20738117">
            <a:off x="6884219" y="3998183"/>
            <a:ext cx="2216547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f</a:t>
            </a:r>
            <a:r>
              <a:rPr lang="en-US" sz="2400" b="1" dirty="0" err="1"/>
              <a:t>linedig</a:t>
            </a:r>
            <a:endParaRPr lang="en-US" sz="24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E3E53A1-6EDD-034A-9AAE-ED094F5ABE07}"/>
              </a:ext>
            </a:extLst>
          </p:cNvPr>
          <p:cNvSpPr txBox="1"/>
          <p:nvPr/>
        </p:nvSpPr>
        <p:spPr>
          <a:xfrm rot="20738117">
            <a:off x="9948123" y="4009475"/>
            <a:ext cx="2216547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sâl</a:t>
            </a:r>
            <a:endParaRPr lang="en-US" sz="24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0C14031-46E5-2546-9246-732A6280D190}"/>
              </a:ext>
            </a:extLst>
          </p:cNvPr>
          <p:cNvSpPr txBox="1"/>
          <p:nvPr/>
        </p:nvSpPr>
        <p:spPr>
          <a:xfrm rot="20738117">
            <a:off x="4177144" y="6197325"/>
            <a:ext cx="2216547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f</a:t>
            </a:r>
            <a:r>
              <a:rPr lang="en-US" sz="2400" b="1" dirty="0" err="1"/>
              <a:t>endigedig</a:t>
            </a:r>
            <a:endParaRPr lang="en-US" sz="2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50D4DD-B2F6-A147-BAC7-35639FBD8F5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75821" y="4713498"/>
            <a:ext cx="2089524" cy="208952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EF539411-8060-4943-853B-8B0815BD2F6B}"/>
              </a:ext>
            </a:extLst>
          </p:cNvPr>
          <p:cNvSpPr txBox="1"/>
          <p:nvPr/>
        </p:nvSpPr>
        <p:spPr>
          <a:xfrm rot="20738117">
            <a:off x="7957730" y="6139689"/>
            <a:ext cx="1974986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iawn</a:t>
            </a:r>
            <a:endParaRPr lang="en-US" sz="24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7928CC9-61C5-8548-987B-49F241D47443}"/>
              </a:ext>
            </a:extLst>
          </p:cNvPr>
          <p:cNvSpPr txBox="1"/>
          <p:nvPr/>
        </p:nvSpPr>
        <p:spPr>
          <a:xfrm>
            <a:off x="3376247" y="1706168"/>
            <a:ext cx="5190236" cy="461665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Ry</a:t>
            </a:r>
            <a:r>
              <a:rPr lang="en-US" sz="2400" b="1" dirty="0" err="1">
                <a:solidFill>
                  <a:schemeClr val="bg1"/>
                </a:solidFill>
              </a:rPr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 / </a:t>
            </a:r>
            <a:r>
              <a:rPr lang="en-US" sz="2400" b="1" dirty="0" err="1">
                <a:solidFill>
                  <a:schemeClr val="bg1"/>
                </a:solidFill>
              </a:rPr>
              <a:t>Dw</a:t>
            </a:r>
            <a:r>
              <a:rPr lang="en-US" sz="2400" b="1" dirty="0"/>
              <a:t> </a:t>
            </a:r>
            <a:r>
              <a:rPr lang="en-US" sz="2400" b="1" dirty="0" err="1"/>
              <a:t>i’n</a:t>
            </a:r>
            <a:r>
              <a:rPr lang="en-US" sz="2400" b="1" dirty="0"/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3115827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0"/>
            <a:ext cx="12070403" cy="964096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dirty="0" err="1">
                <a:solidFill>
                  <a:schemeClr val="bg1"/>
                </a:solidFill>
                <a:latin typeface="Segoe Print"/>
              </a:rPr>
              <a:t>Amser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cofrestru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...                   Registration time ...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440267" y="1579651"/>
            <a:ext cx="5365366" cy="1384995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Cinio</a:t>
            </a:r>
            <a:r>
              <a:rPr lang="en-US" sz="3200" b="1" dirty="0">
                <a:solidFill>
                  <a:schemeClr val="bg1"/>
                </a:solidFill>
              </a:rPr>
              <a:t> (</a:t>
            </a:r>
            <a:r>
              <a:rPr lang="en-US" sz="3200" b="1" dirty="0" err="1">
                <a:solidFill>
                  <a:schemeClr val="bg1"/>
                </a:solidFill>
              </a:rPr>
              <a:t>ysgol</a:t>
            </a:r>
            <a:r>
              <a:rPr lang="en-US" sz="3200" b="1" dirty="0">
                <a:solidFill>
                  <a:schemeClr val="bg1"/>
                </a:solidFill>
              </a:rPr>
              <a:t>) </a:t>
            </a:r>
            <a:r>
              <a:rPr lang="en-US" sz="3200" b="1" dirty="0" err="1">
                <a:solidFill>
                  <a:schemeClr val="bg1"/>
                </a:solidFill>
              </a:rPr>
              <a:t>neu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frechdanau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(school dinner or a packed lunch?)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7029024" y="1231690"/>
            <a:ext cx="4020631" cy="830997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Cinio</a:t>
            </a:r>
            <a:r>
              <a:rPr lang="en-US" sz="2400" b="1" dirty="0"/>
              <a:t>, </a:t>
            </a:r>
            <a:r>
              <a:rPr lang="en-US" sz="2400" b="1" dirty="0" err="1"/>
              <a:t>os</a:t>
            </a:r>
            <a:r>
              <a:rPr lang="en-US" sz="2400" b="1" dirty="0"/>
              <a:t> </a:t>
            </a:r>
            <a:r>
              <a:rPr lang="en-US" sz="2400" b="1" dirty="0" err="1"/>
              <a:t>gwelwch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dda</a:t>
            </a:r>
            <a:r>
              <a:rPr lang="en-US" sz="2400" b="1" dirty="0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6999511" y="2608783"/>
            <a:ext cx="4050144" cy="830997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Brechdanau</a:t>
            </a:r>
            <a:r>
              <a:rPr lang="en-US" sz="2400" b="1" dirty="0"/>
              <a:t>, </a:t>
            </a:r>
            <a:r>
              <a:rPr lang="en-US" sz="2400" b="1" dirty="0" err="1"/>
              <a:t>os</a:t>
            </a:r>
            <a:r>
              <a:rPr lang="en-US" sz="2400" b="1" dirty="0"/>
              <a:t> </a:t>
            </a:r>
            <a:r>
              <a:rPr lang="en-US" sz="2400" b="1" dirty="0" err="1"/>
              <a:t>gwelwch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dda</a:t>
            </a:r>
            <a:r>
              <a:rPr lang="en-US" sz="2400" b="1" dirty="0"/>
              <a:t>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7520090-5F1A-E44E-8C99-D530A61956C4}"/>
              </a:ext>
            </a:extLst>
          </p:cNvPr>
          <p:cNvSpPr txBox="1"/>
          <p:nvPr/>
        </p:nvSpPr>
        <p:spPr>
          <a:xfrm>
            <a:off x="231247" y="4518852"/>
            <a:ext cx="5684036" cy="1692771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Wyt</a:t>
            </a:r>
            <a:r>
              <a:rPr lang="en-US" sz="3200" b="1" dirty="0">
                <a:solidFill>
                  <a:srgbClr val="FF0000"/>
                </a:solidFill>
              </a:rPr>
              <a:t> </a:t>
            </a:r>
            <a:r>
              <a:rPr lang="en-US" sz="3200" b="1" dirty="0" err="1">
                <a:solidFill>
                  <a:srgbClr val="FF0000"/>
                </a:solidFill>
              </a:rPr>
              <a:t>ti</a:t>
            </a:r>
            <a:r>
              <a:rPr lang="en-US" sz="3200" b="1" dirty="0">
                <a:solidFill>
                  <a:srgbClr val="FF0000"/>
                </a:solidFill>
              </a:rPr>
              <a:t> </a:t>
            </a:r>
            <a:r>
              <a:rPr lang="en-US" sz="3200" b="1" dirty="0" err="1">
                <a:solidFill>
                  <a:srgbClr val="FF0000"/>
                </a:solidFill>
              </a:rPr>
              <a:t>eisiau</a:t>
            </a:r>
            <a:r>
              <a:rPr lang="en-US" sz="3200" b="1" dirty="0">
                <a:solidFill>
                  <a:srgbClr val="FF0000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cinio</a:t>
            </a:r>
            <a:r>
              <a:rPr lang="en-US" sz="3200" b="1" dirty="0">
                <a:solidFill>
                  <a:schemeClr val="bg1"/>
                </a:solidFill>
              </a:rPr>
              <a:t> (</a:t>
            </a:r>
            <a:r>
              <a:rPr lang="en-US" sz="3200" b="1" dirty="0" err="1">
                <a:solidFill>
                  <a:schemeClr val="bg1"/>
                </a:solidFill>
              </a:rPr>
              <a:t>ysgol</a:t>
            </a:r>
            <a:r>
              <a:rPr lang="en-US" sz="3200" b="1" dirty="0">
                <a:solidFill>
                  <a:schemeClr val="bg1"/>
                </a:solidFill>
              </a:rPr>
              <a:t>) </a:t>
            </a:r>
            <a:r>
              <a:rPr lang="en-US" sz="3200" b="1" dirty="0" err="1">
                <a:solidFill>
                  <a:schemeClr val="bg1"/>
                </a:solidFill>
              </a:rPr>
              <a:t>neu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frechdanau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2000" b="1" i="1" dirty="0">
                <a:solidFill>
                  <a:srgbClr val="FF0000"/>
                </a:solidFill>
              </a:rPr>
              <a:t>Do you want </a:t>
            </a:r>
            <a:r>
              <a:rPr lang="en-US" sz="2000" b="1" i="1" dirty="0">
                <a:solidFill>
                  <a:schemeClr val="bg1"/>
                </a:solidFill>
              </a:rPr>
              <a:t>school dinner or a packed lunch?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/>
          <p:nvPr/>
        </p:nvCxnSpPr>
        <p:spPr>
          <a:xfrm flipV="1">
            <a:off x="5983959" y="1656422"/>
            <a:ext cx="715057" cy="249382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>
            <a:off x="6027688" y="2793450"/>
            <a:ext cx="715057" cy="230832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7EE91235-18D0-E64A-BA62-3772D15C9E0A}"/>
              </a:ext>
            </a:extLst>
          </p:cNvPr>
          <p:cNvCxnSpPr>
            <a:cxnSpLocks/>
          </p:cNvCxnSpPr>
          <p:nvPr/>
        </p:nvCxnSpPr>
        <p:spPr>
          <a:xfrm>
            <a:off x="6027688" y="4664972"/>
            <a:ext cx="715057" cy="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449FA662-1BDB-E044-A46E-B96C1683FBD3}"/>
              </a:ext>
            </a:extLst>
          </p:cNvPr>
          <p:cNvCxnSpPr>
            <a:cxnSpLocks/>
          </p:cNvCxnSpPr>
          <p:nvPr/>
        </p:nvCxnSpPr>
        <p:spPr>
          <a:xfrm>
            <a:off x="6027688" y="6074436"/>
            <a:ext cx="715057" cy="0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F0A7A8F4-F7AF-474E-88EC-0501A139A80F}"/>
              </a:ext>
            </a:extLst>
          </p:cNvPr>
          <p:cNvSpPr txBox="1"/>
          <p:nvPr/>
        </p:nvSpPr>
        <p:spPr>
          <a:xfrm>
            <a:off x="7029024" y="4249473"/>
            <a:ext cx="4020631" cy="830997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Cinio</a:t>
            </a:r>
            <a:r>
              <a:rPr lang="en-US" sz="2400" b="1" dirty="0"/>
              <a:t>, </a:t>
            </a:r>
            <a:r>
              <a:rPr lang="en-US" sz="2400" b="1" dirty="0" err="1"/>
              <a:t>os</a:t>
            </a:r>
            <a:r>
              <a:rPr lang="en-US" sz="2400" b="1" dirty="0"/>
              <a:t> </a:t>
            </a:r>
            <a:r>
              <a:rPr lang="en-US" sz="2400" b="1" dirty="0" err="1"/>
              <a:t>gwelwch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dda</a:t>
            </a:r>
            <a:r>
              <a:rPr lang="en-US" sz="2400" b="1" dirty="0"/>
              <a:t>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7552478-7FEB-9744-BCAA-DA9D5ACBAF85}"/>
              </a:ext>
            </a:extLst>
          </p:cNvPr>
          <p:cNvSpPr txBox="1"/>
          <p:nvPr/>
        </p:nvSpPr>
        <p:spPr>
          <a:xfrm>
            <a:off x="7029024" y="5584370"/>
            <a:ext cx="4050144" cy="830997"/>
          </a:xfrm>
          <a:prstGeom prst="rect">
            <a:avLst/>
          </a:prstGeom>
          <a:solidFill>
            <a:schemeClr val="accent5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Brechdanau</a:t>
            </a:r>
            <a:r>
              <a:rPr lang="en-US" sz="2400" b="1" dirty="0"/>
              <a:t>, </a:t>
            </a:r>
            <a:r>
              <a:rPr lang="en-US" sz="2400" b="1" dirty="0" err="1"/>
              <a:t>os</a:t>
            </a:r>
            <a:r>
              <a:rPr lang="en-US" sz="2400" b="1" dirty="0"/>
              <a:t> </a:t>
            </a:r>
            <a:r>
              <a:rPr lang="en-US" sz="2400" b="1" dirty="0" err="1"/>
              <a:t>gwelwch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dda</a:t>
            </a:r>
            <a:r>
              <a:rPr lang="en-US" sz="24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09645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21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38" y="176786"/>
            <a:ext cx="11687688" cy="787309"/>
          </a:xfrm>
          <a:solidFill>
            <a:schemeClr val="tx1"/>
          </a:solidFill>
        </p:spPr>
        <p:txBody>
          <a:bodyPr>
            <a:norm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</a:rPr>
              <a:t>Amser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cofrestru</a:t>
            </a:r>
            <a:r>
              <a:rPr lang="en-US" sz="4000" b="1" dirty="0">
                <a:solidFill>
                  <a:schemeClr val="bg1"/>
                </a:solidFill>
              </a:rPr>
              <a:t> ...              Registration time ...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FE26C0-452F-8E48-A19E-3FF3210926F8}"/>
              </a:ext>
            </a:extLst>
          </p:cNvPr>
          <p:cNvSpPr txBox="1"/>
          <p:nvPr/>
        </p:nvSpPr>
        <p:spPr>
          <a:xfrm>
            <a:off x="837340" y="1085547"/>
            <a:ext cx="4944595" cy="961802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800" b="1" dirty="0" err="1">
                <a:solidFill>
                  <a:schemeClr val="bg1"/>
                </a:solidFill>
              </a:rPr>
              <a:t>Ydy</a:t>
            </a:r>
            <a:r>
              <a:rPr lang="en-US" sz="2800" b="1" dirty="0">
                <a:solidFill>
                  <a:schemeClr val="bg1"/>
                </a:solidFill>
              </a:rPr>
              <a:t>  ….....  </a:t>
            </a:r>
            <a:r>
              <a:rPr lang="en-US" sz="2800" b="1" dirty="0" err="1">
                <a:solidFill>
                  <a:schemeClr val="bg1"/>
                </a:solidFill>
              </a:rPr>
              <a:t>yma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 err="1">
                <a:solidFill>
                  <a:schemeClr val="bg1"/>
                </a:solidFill>
              </a:rPr>
              <a:t>heddiw</a:t>
            </a:r>
            <a:r>
              <a:rPr lang="en-US" sz="28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050" b="1" dirty="0">
              <a:solidFill>
                <a:schemeClr val="bg1"/>
              </a:solidFill>
            </a:endParaRPr>
          </a:p>
          <a:p>
            <a:pPr algn="ctr"/>
            <a:r>
              <a:rPr lang="en-US" b="1" i="1" dirty="0">
                <a:solidFill>
                  <a:schemeClr val="bg1"/>
                </a:solidFill>
              </a:rPr>
              <a:t>Is …… here today?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CE3C58E-2EDE-BC40-ADE5-98B8C72759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8066810"/>
              </p:ext>
            </p:extLst>
          </p:nvPr>
        </p:nvGraphicFramePr>
        <p:xfrm>
          <a:off x="363372" y="2267222"/>
          <a:ext cx="4002276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7472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3027552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70984554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FD37CF4F-0FBF-1648-989C-65B93D8F38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8310756"/>
              </p:ext>
            </p:extLst>
          </p:nvPr>
        </p:nvGraphicFramePr>
        <p:xfrm>
          <a:off x="7649251" y="2336127"/>
          <a:ext cx="3905294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5110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954190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340854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739480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28635342"/>
                  </a:ext>
                </a:extLst>
              </a:tr>
            </a:tbl>
          </a:graphicData>
        </a:graphic>
      </p:graphicFrame>
      <p:pic>
        <p:nvPicPr>
          <p:cNvPr id="16" name="Picture 15">
            <a:extLst>
              <a:ext uri="{FF2B5EF4-FFF2-40B4-BE49-F238E27FC236}">
                <a16:creationId xmlns:a16="http://schemas.microsoft.com/office/drawing/2014/main" id="{9602AD11-8007-5347-BE8B-D9D3DF21A1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711" y="2757055"/>
            <a:ext cx="2880703" cy="230456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0B01190-B45A-3644-A073-814CEC1458D7}"/>
              </a:ext>
            </a:extLst>
          </p:cNvPr>
          <p:cNvSpPr txBox="1"/>
          <p:nvPr/>
        </p:nvSpPr>
        <p:spPr>
          <a:xfrm>
            <a:off x="7091930" y="1035534"/>
            <a:ext cx="4296508" cy="1061829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Sut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wyt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ti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How are you today?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965E607-317D-544A-8B9D-2CBE0C5D949D}"/>
              </a:ext>
            </a:extLst>
          </p:cNvPr>
          <p:cNvSpPr txBox="1"/>
          <p:nvPr/>
        </p:nvSpPr>
        <p:spPr>
          <a:xfrm>
            <a:off x="4332260" y="5656886"/>
            <a:ext cx="3283603" cy="1077218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Cinio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neu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frechdanau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4678527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1462A-520B-F54F-A518-73E2C8A39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724" y="97637"/>
            <a:ext cx="10859840" cy="719781"/>
          </a:xfrm>
          <a:solidFill>
            <a:schemeClr val="tx1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Y </a:t>
            </a:r>
            <a:r>
              <a:rPr lang="en-US" b="1" dirty="0" err="1">
                <a:solidFill>
                  <a:schemeClr val="bg1"/>
                </a:solidFill>
              </a:rPr>
              <a:t>Treigladau</a:t>
            </a:r>
            <a:r>
              <a:rPr lang="en-US" b="1" dirty="0">
                <a:solidFill>
                  <a:schemeClr val="bg1"/>
                </a:solidFill>
              </a:rPr>
              <a:t>                                  The mutations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43BB6C-64A8-8E45-A357-99A31E6076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3665" y="1421906"/>
            <a:ext cx="7327899" cy="51740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80F793D-16DD-674B-8FCA-5846AF6CDD67}"/>
              </a:ext>
            </a:extLst>
          </p:cNvPr>
          <p:cNvSpPr txBox="1"/>
          <p:nvPr/>
        </p:nvSpPr>
        <p:spPr>
          <a:xfrm>
            <a:off x="318654" y="1421906"/>
            <a:ext cx="3643746" cy="1754326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/>
              <a:t>What are mutations?</a:t>
            </a:r>
          </a:p>
          <a:p>
            <a:r>
              <a:rPr lang="en-US" dirty="0"/>
              <a:t>A mutation is when a consonant changes at the beginning of a word which occurs because of a word or phrase preceding it.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DA0BF0-EF7A-9C4F-A4EE-7E43E93E918C}"/>
              </a:ext>
            </a:extLst>
          </p:cNvPr>
          <p:cNvSpPr txBox="1"/>
          <p:nvPr/>
        </p:nvSpPr>
        <p:spPr>
          <a:xfrm>
            <a:off x="8007929" y="5164756"/>
            <a:ext cx="3269672" cy="116955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u="sng" dirty="0"/>
              <a:t>We have three different kinds of mutations:</a:t>
            </a:r>
          </a:p>
          <a:p>
            <a:pPr marL="342900" indent="-342900">
              <a:buAutoNum type="arabicPeriod"/>
            </a:pPr>
            <a:r>
              <a:rPr lang="en-US" sz="1400" dirty="0" err="1"/>
              <a:t>Treiglad</a:t>
            </a:r>
            <a:r>
              <a:rPr lang="en-US" sz="1400" dirty="0"/>
              <a:t> </a:t>
            </a:r>
            <a:r>
              <a:rPr lang="en-US" sz="1400" dirty="0" err="1"/>
              <a:t>meddal</a:t>
            </a:r>
            <a:r>
              <a:rPr lang="en-US" sz="1400" dirty="0"/>
              <a:t> / </a:t>
            </a:r>
            <a:r>
              <a:rPr lang="en-US" sz="1400" i="1" dirty="0"/>
              <a:t>Soft mutation</a:t>
            </a:r>
          </a:p>
          <a:p>
            <a:r>
              <a:rPr lang="en-US" sz="1400" dirty="0"/>
              <a:t>2. </a:t>
            </a:r>
            <a:r>
              <a:rPr lang="en-US" sz="1400" dirty="0" err="1"/>
              <a:t>Treiglad</a:t>
            </a:r>
            <a:r>
              <a:rPr lang="en-US" sz="1400" dirty="0"/>
              <a:t> </a:t>
            </a:r>
            <a:r>
              <a:rPr lang="en-US" sz="1400" dirty="0" err="1"/>
              <a:t>trwynol</a:t>
            </a:r>
            <a:r>
              <a:rPr lang="en-US" sz="1400" dirty="0"/>
              <a:t> / </a:t>
            </a:r>
            <a:r>
              <a:rPr lang="en-US" sz="1400" i="1" dirty="0"/>
              <a:t>Nasal mutation</a:t>
            </a:r>
          </a:p>
          <a:p>
            <a:r>
              <a:rPr lang="en-US" sz="1400" dirty="0"/>
              <a:t>3. </a:t>
            </a:r>
            <a:r>
              <a:rPr lang="en-US" sz="1400" dirty="0" err="1"/>
              <a:t>Treiglad</a:t>
            </a:r>
            <a:r>
              <a:rPr lang="en-US" sz="1400" dirty="0"/>
              <a:t> </a:t>
            </a:r>
            <a:r>
              <a:rPr lang="en-US" sz="1400" dirty="0" err="1"/>
              <a:t>llaes</a:t>
            </a:r>
            <a:r>
              <a:rPr lang="en-US" sz="1400" dirty="0"/>
              <a:t> / </a:t>
            </a:r>
            <a:r>
              <a:rPr lang="en-US" sz="1400" i="1" dirty="0"/>
              <a:t>Aspirate mutation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09D059-FB6A-7F4E-9BFB-70615083B233}"/>
              </a:ext>
            </a:extLst>
          </p:cNvPr>
          <p:cNvSpPr txBox="1"/>
          <p:nvPr/>
        </p:nvSpPr>
        <p:spPr>
          <a:xfrm>
            <a:off x="6206837" y="914401"/>
            <a:ext cx="1219199" cy="58477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Soft mutation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0E387A2-CF71-BD48-B2B6-588CD8CB425A}"/>
              </a:ext>
            </a:extLst>
          </p:cNvPr>
          <p:cNvSpPr txBox="1"/>
          <p:nvPr/>
        </p:nvSpPr>
        <p:spPr>
          <a:xfrm>
            <a:off x="7924801" y="931185"/>
            <a:ext cx="1219199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Nasal mutation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3E29D5-FAEC-184A-993D-0A1E040E4F14}"/>
              </a:ext>
            </a:extLst>
          </p:cNvPr>
          <p:cNvSpPr txBox="1"/>
          <p:nvPr/>
        </p:nvSpPr>
        <p:spPr>
          <a:xfrm>
            <a:off x="9642765" y="914401"/>
            <a:ext cx="1219199" cy="58477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Aspirate mutation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13B9D0-F5B8-154F-A23D-A3064EE3DDEA}"/>
              </a:ext>
            </a:extLst>
          </p:cNvPr>
          <p:cNvSpPr txBox="1"/>
          <p:nvPr/>
        </p:nvSpPr>
        <p:spPr>
          <a:xfrm>
            <a:off x="611724" y="4569502"/>
            <a:ext cx="2687782" cy="1200329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Dim </a:t>
            </a:r>
            <a:r>
              <a:rPr lang="en-US" b="1" dirty="0" err="1"/>
              <a:t>ond</a:t>
            </a:r>
            <a:r>
              <a:rPr lang="en-US" b="1" dirty="0"/>
              <a:t> y 9 </a:t>
            </a:r>
            <a:r>
              <a:rPr lang="en-US" b="1" dirty="0" err="1"/>
              <a:t>llythyren</a:t>
            </a:r>
            <a:r>
              <a:rPr lang="en-US" b="1" dirty="0"/>
              <a:t> </a:t>
            </a:r>
            <a:r>
              <a:rPr lang="en-US" b="1" dirty="0" err="1"/>
              <a:t>yma</a:t>
            </a:r>
            <a:r>
              <a:rPr lang="en-US" b="1" dirty="0"/>
              <a:t> </a:t>
            </a:r>
            <a:r>
              <a:rPr lang="en-US" b="1" dirty="0" err="1"/>
              <a:t>sy’n</a:t>
            </a:r>
            <a:r>
              <a:rPr lang="en-US" b="1" dirty="0"/>
              <a:t> </a:t>
            </a:r>
            <a:r>
              <a:rPr lang="en-US" b="1" dirty="0" err="1"/>
              <a:t>treiglo</a:t>
            </a:r>
            <a:r>
              <a:rPr lang="en-US" b="1" dirty="0"/>
              <a:t>.</a:t>
            </a:r>
          </a:p>
          <a:p>
            <a:pPr algn="ctr"/>
            <a:r>
              <a:rPr lang="en-US" i="1" dirty="0"/>
              <a:t>Only these 9 letters mutate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DFE676B-3EDD-FC4D-BC2A-4EC021C82AFA}"/>
              </a:ext>
            </a:extLst>
          </p:cNvPr>
          <p:cNvCxnSpPr>
            <a:cxnSpLocks/>
            <a:stCxn id="10" idx="3"/>
          </p:cNvCxnSpPr>
          <p:nvPr/>
        </p:nvCxnSpPr>
        <p:spPr>
          <a:xfrm flipV="1">
            <a:off x="3299506" y="3780721"/>
            <a:ext cx="1300203" cy="138894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A20A0CCA-E1BC-C64D-A3C8-40FF23226B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30129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1806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963186C-5727-844E-A45C-E5261E7B1E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41" t="4632" r="3615" b="21093"/>
          <a:stretch/>
        </p:blipFill>
        <p:spPr>
          <a:xfrm>
            <a:off x="6730812" y="235596"/>
            <a:ext cx="5214258" cy="3078474"/>
          </a:xfrm>
          <a:prstGeom prst="rect">
            <a:avLst/>
          </a:prstGeom>
          <a:ln w="57150">
            <a:solidFill>
              <a:schemeClr val="accent1">
                <a:lumMod val="50000"/>
              </a:schemeClr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E1CEA39-2453-B64A-8CE8-B9668D4E728C}"/>
              </a:ext>
            </a:extLst>
          </p:cNvPr>
          <p:cNvSpPr txBox="1"/>
          <p:nvPr/>
        </p:nvSpPr>
        <p:spPr>
          <a:xfrm>
            <a:off x="-23896" y="-63043"/>
            <a:ext cx="63569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Ble</a:t>
            </a:r>
            <a:r>
              <a:rPr lang="en-US" sz="5400" b="1" dirty="0"/>
              <a:t> </a:t>
            </a:r>
            <a:r>
              <a:rPr lang="en-US" sz="5400" b="1" dirty="0" err="1"/>
              <a:t>rwyt</a:t>
            </a:r>
            <a:r>
              <a:rPr lang="en-US" sz="5400" b="1" dirty="0"/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ti</a:t>
            </a:r>
            <a:r>
              <a:rPr lang="en-US" sz="5400" b="1" dirty="0" err="1"/>
              <a:t>’n</a:t>
            </a:r>
            <a:r>
              <a:rPr lang="en-US" sz="5400" b="1" dirty="0"/>
              <a:t> </a:t>
            </a:r>
            <a:r>
              <a:rPr lang="en-US" sz="5400" b="1" dirty="0" err="1"/>
              <a:t>byw</a:t>
            </a:r>
            <a:r>
              <a:rPr lang="en-US" sz="5400" b="1" dirty="0"/>
              <a:t>?</a:t>
            </a:r>
          </a:p>
          <a:p>
            <a:pPr algn="ctr"/>
            <a:endParaRPr lang="en-US" sz="1400" b="1" dirty="0"/>
          </a:p>
          <a:p>
            <a:pPr algn="ctr"/>
            <a:r>
              <a:rPr lang="en-US" sz="2000" b="1" i="1" dirty="0"/>
              <a:t>Where do you live?</a:t>
            </a: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D1FAF74-91AF-FD49-BE68-D02A18D8B598}"/>
              </a:ext>
            </a:extLst>
          </p:cNvPr>
          <p:cNvSpPr/>
          <p:nvPr/>
        </p:nvSpPr>
        <p:spPr>
          <a:xfrm>
            <a:off x="9025467" y="474133"/>
            <a:ext cx="1676400" cy="2404533"/>
          </a:xfrm>
          <a:custGeom>
            <a:avLst/>
            <a:gdLst>
              <a:gd name="connsiteX0" fmla="*/ 1202267 w 1337734"/>
              <a:gd name="connsiteY0" fmla="*/ 67734 h 2336800"/>
              <a:gd name="connsiteX1" fmla="*/ 474134 w 1337734"/>
              <a:gd name="connsiteY1" fmla="*/ 101600 h 2336800"/>
              <a:gd name="connsiteX2" fmla="*/ 355600 w 1337734"/>
              <a:gd name="connsiteY2" fmla="*/ 118534 h 2336800"/>
              <a:gd name="connsiteX3" fmla="*/ 304800 w 1337734"/>
              <a:gd name="connsiteY3" fmla="*/ 135467 h 2336800"/>
              <a:gd name="connsiteX4" fmla="*/ 237067 w 1337734"/>
              <a:gd name="connsiteY4" fmla="*/ 152400 h 2336800"/>
              <a:gd name="connsiteX5" fmla="*/ 135467 w 1337734"/>
              <a:gd name="connsiteY5" fmla="*/ 186267 h 2336800"/>
              <a:gd name="connsiteX6" fmla="*/ 84667 w 1337734"/>
              <a:gd name="connsiteY6" fmla="*/ 220134 h 2336800"/>
              <a:gd name="connsiteX7" fmla="*/ 16934 w 1337734"/>
              <a:gd name="connsiteY7" fmla="*/ 372534 h 2336800"/>
              <a:gd name="connsiteX8" fmla="*/ 0 w 1337734"/>
              <a:gd name="connsiteY8" fmla="*/ 423334 h 2336800"/>
              <a:gd name="connsiteX9" fmla="*/ 16934 w 1337734"/>
              <a:gd name="connsiteY9" fmla="*/ 677334 h 2336800"/>
              <a:gd name="connsiteX10" fmla="*/ 33867 w 1337734"/>
              <a:gd name="connsiteY10" fmla="*/ 778934 h 2336800"/>
              <a:gd name="connsiteX11" fmla="*/ 67734 w 1337734"/>
              <a:gd name="connsiteY11" fmla="*/ 914400 h 2336800"/>
              <a:gd name="connsiteX12" fmla="*/ 84667 w 1337734"/>
              <a:gd name="connsiteY12" fmla="*/ 1016000 h 2336800"/>
              <a:gd name="connsiteX13" fmla="*/ 118534 w 1337734"/>
              <a:gd name="connsiteY13" fmla="*/ 1253067 h 2336800"/>
              <a:gd name="connsiteX14" fmla="*/ 135467 w 1337734"/>
              <a:gd name="connsiteY14" fmla="*/ 1320800 h 2336800"/>
              <a:gd name="connsiteX15" fmla="*/ 152400 w 1337734"/>
              <a:gd name="connsiteY15" fmla="*/ 1405467 h 2336800"/>
              <a:gd name="connsiteX16" fmla="*/ 186267 w 1337734"/>
              <a:gd name="connsiteY16" fmla="*/ 1507067 h 2336800"/>
              <a:gd name="connsiteX17" fmla="*/ 254000 w 1337734"/>
              <a:gd name="connsiteY17" fmla="*/ 1744134 h 2336800"/>
              <a:gd name="connsiteX18" fmla="*/ 270934 w 1337734"/>
              <a:gd name="connsiteY18" fmla="*/ 1794934 h 2336800"/>
              <a:gd name="connsiteX19" fmla="*/ 304800 w 1337734"/>
              <a:gd name="connsiteY19" fmla="*/ 1845734 h 2336800"/>
              <a:gd name="connsiteX20" fmla="*/ 321734 w 1337734"/>
              <a:gd name="connsiteY20" fmla="*/ 1896534 h 2336800"/>
              <a:gd name="connsiteX21" fmla="*/ 423334 w 1337734"/>
              <a:gd name="connsiteY21" fmla="*/ 2048934 h 2336800"/>
              <a:gd name="connsiteX22" fmla="*/ 457200 w 1337734"/>
              <a:gd name="connsiteY22" fmla="*/ 2099734 h 2336800"/>
              <a:gd name="connsiteX23" fmla="*/ 508000 w 1337734"/>
              <a:gd name="connsiteY23" fmla="*/ 2150534 h 2336800"/>
              <a:gd name="connsiteX24" fmla="*/ 541867 w 1337734"/>
              <a:gd name="connsiteY24" fmla="*/ 2201334 h 2336800"/>
              <a:gd name="connsiteX25" fmla="*/ 643467 w 1337734"/>
              <a:gd name="connsiteY25" fmla="*/ 2269067 h 2336800"/>
              <a:gd name="connsiteX26" fmla="*/ 694267 w 1337734"/>
              <a:gd name="connsiteY26" fmla="*/ 2302934 h 2336800"/>
              <a:gd name="connsiteX27" fmla="*/ 795867 w 1337734"/>
              <a:gd name="connsiteY27" fmla="*/ 2336800 h 2336800"/>
              <a:gd name="connsiteX28" fmla="*/ 965200 w 1337734"/>
              <a:gd name="connsiteY28" fmla="*/ 2302934 h 2336800"/>
              <a:gd name="connsiteX29" fmla="*/ 1066800 w 1337734"/>
              <a:gd name="connsiteY29" fmla="*/ 2235200 h 2336800"/>
              <a:gd name="connsiteX30" fmla="*/ 1168400 w 1337734"/>
              <a:gd name="connsiteY30" fmla="*/ 2082800 h 2336800"/>
              <a:gd name="connsiteX31" fmla="*/ 1202267 w 1337734"/>
              <a:gd name="connsiteY31" fmla="*/ 2032000 h 2336800"/>
              <a:gd name="connsiteX32" fmla="*/ 1253067 w 1337734"/>
              <a:gd name="connsiteY32" fmla="*/ 1930400 h 2336800"/>
              <a:gd name="connsiteX33" fmla="*/ 1270000 w 1337734"/>
              <a:gd name="connsiteY33" fmla="*/ 1862667 h 2336800"/>
              <a:gd name="connsiteX34" fmla="*/ 1303867 w 1337734"/>
              <a:gd name="connsiteY34" fmla="*/ 1608667 h 2336800"/>
              <a:gd name="connsiteX35" fmla="*/ 1337734 w 1337734"/>
              <a:gd name="connsiteY35" fmla="*/ 778934 h 2336800"/>
              <a:gd name="connsiteX36" fmla="*/ 1320800 w 1337734"/>
              <a:gd name="connsiteY36" fmla="*/ 287867 h 2336800"/>
              <a:gd name="connsiteX37" fmla="*/ 1303867 w 1337734"/>
              <a:gd name="connsiteY37" fmla="*/ 237067 h 2336800"/>
              <a:gd name="connsiteX38" fmla="*/ 1253067 w 1337734"/>
              <a:gd name="connsiteY38" fmla="*/ 220134 h 2336800"/>
              <a:gd name="connsiteX39" fmla="*/ 1151467 w 1337734"/>
              <a:gd name="connsiteY39" fmla="*/ 152400 h 2336800"/>
              <a:gd name="connsiteX40" fmla="*/ 897467 w 1337734"/>
              <a:gd name="connsiteY40" fmla="*/ 67734 h 2336800"/>
              <a:gd name="connsiteX41" fmla="*/ 745067 w 1337734"/>
              <a:gd name="connsiteY41" fmla="*/ 16934 h 2336800"/>
              <a:gd name="connsiteX42" fmla="*/ 694267 w 1337734"/>
              <a:gd name="connsiteY42" fmla="*/ 0 h 2336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1337734" h="2336800">
                <a:moveTo>
                  <a:pt x="1202267" y="67734"/>
                </a:moveTo>
                <a:cubicBezTo>
                  <a:pt x="857700" y="116957"/>
                  <a:pt x="1249932" y="65516"/>
                  <a:pt x="474134" y="101600"/>
                </a:cubicBezTo>
                <a:cubicBezTo>
                  <a:pt x="434265" y="103454"/>
                  <a:pt x="395111" y="112889"/>
                  <a:pt x="355600" y="118534"/>
                </a:cubicBezTo>
                <a:cubicBezTo>
                  <a:pt x="338667" y="124178"/>
                  <a:pt x="321963" y="130564"/>
                  <a:pt x="304800" y="135467"/>
                </a:cubicBezTo>
                <a:cubicBezTo>
                  <a:pt x="282423" y="141860"/>
                  <a:pt x="259358" y="145713"/>
                  <a:pt x="237067" y="152400"/>
                </a:cubicBezTo>
                <a:cubicBezTo>
                  <a:pt x="202874" y="162658"/>
                  <a:pt x="135467" y="186267"/>
                  <a:pt x="135467" y="186267"/>
                </a:cubicBezTo>
                <a:cubicBezTo>
                  <a:pt x="118534" y="197556"/>
                  <a:pt x="99058" y="205743"/>
                  <a:pt x="84667" y="220134"/>
                </a:cubicBezTo>
                <a:cubicBezTo>
                  <a:pt x="44414" y="260387"/>
                  <a:pt x="33702" y="322230"/>
                  <a:pt x="16934" y="372534"/>
                </a:cubicBezTo>
                <a:lnTo>
                  <a:pt x="0" y="423334"/>
                </a:lnTo>
                <a:cubicBezTo>
                  <a:pt x="5645" y="508001"/>
                  <a:pt x="8889" y="592862"/>
                  <a:pt x="16934" y="677334"/>
                </a:cubicBezTo>
                <a:cubicBezTo>
                  <a:pt x="20189" y="711513"/>
                  <a:pt x="27725" y="745154"/>
                  <a:pt x="33867" y="778934"/>
                </a:cubicBezTo>
                <a:cubicBezTo>
                  <a:pt x="50214" y="868843"/>
                  <a:pt x="44233" y="843899"/>
                  <a:pt x="67734" y="914400"/>
                </a:cubicBezTo>
                <a:cubicBezTo>
                  <a:pt x="73378" y="948267"/>
                  <a:pt x="79812" y="982011"/>
                  <a:pt x="84667" y="1016000"/>
                </a:cubicBezTo>
                <a:cubicBezTo>
                  <a:pt x="100277" y="1125275"/>
                  <a:pt x="98329" y="1152044"/>
                  <a:pt x="118534" y="1253067"/>
                </a:cubicBezTo>
                <a:cubicBezTo>
                  <a:pt x="123098" y="1275888"/>
                  <a:pt x="130419" y="1298082"/>
                  <a:pt x="135467" y="1320800"/>
                </a:cubicBezTo>
                <a:cubicBezTo>
                  <a:pt x="141710" y="1348896"/>
                  <a:pt x="144827" y="1377700"/>
                  <a:pt x="152400" y="1405467"/>
                </a:cubicBezTo>
                <a:cubicBezTo>
                  <a:pt x="161793" y="1439908"/>
                  <a:pt x="177609" y="1472434"/>
                  <a:pt x="186267" y="1507067"/>
                </a:cubicBezTo>
                <a:cubicBezTo>
                  <a:pt x="228788" y="1677152"/>
                  <a:pt x="205418" y="1598389"/>
                  <a:pt x="254000" y="1744134"/>
                </a:cubicBezTo>
                <a:cubicBezTo>
                  <a:pt x="259644" y="1761067"/>
                  <a:pt x="261033" y="1780082"/>
                  <a:pt x="270934" y="1794934"/>
                </a:cubicBezTo>
                <a:cubicBezTo>
                  <a:pt x="282223" y="1811867"/>
                  <a:pt x="295699" y="1827531"/>
                  <a:pt x="304800" y="1845734"/>
                </a:cubicBezTo>
                <a:cubicBezTo>
                  <a:pt x="312782" y="1861699"/>
                  <a:pt x="313066" y="1880931"/>
                  <a:pt x="321734" y="1896534"/>
                </a:cubicBezTo>
                <a:cubicBezTo>
                  <a:pt x="321742" y="1896549"/>
                  <a:pt x="406396" y="2023527"/>
                  <a:pt x="423334" y="2048934"/>
                </a:cubicBezTo>
                <a:cubicBezTo>
                  <a:pt x="434623" y="2065867"/>
                  <a:pt x="442810" y="2085344"/>
                  <a:pt x="457200" y="2099734"/>
                </a:cubicBezTo>
                <a:cubicBezTo>
                  <a:pt x="474133" y="2116667"/>
                  <a:pt x="492669" y="2132137"/>
                  <a:pt x="508000" y="2150534"/>
                </a:cubicBezTo>
                <a:cubicBezTo>
                  <a:pt x="521029" y="2166168"/>
                  <a:pt x="526551" y="2187933"/>
                  <a:pt x="541867" y="2201334"/>
                </a:cubicBezTo>
                <a:cubicBezTo>
                  <a:pt x="572499" y="2228137"/>
                  <a:pt x="609600" y="2246489"/>
                  <a:pt x="643467" y="2269067"/>
                </a:cubicBezTo>
                <a:cubicBezTo>
                  <a:pt x="660400" y="2280356"/>
                  <a:pt x="674960" y="2296498"/>
                  <a:pt x="694267" y="2302934"/>
                </a:cubicBezTo>
                <a:lnTo>
                  <a:pt x="795867" y="2336800"/>
                </a:lnTo>
                <a:cubicBezTo>
                  <a:pt x="825312" y="2332594"/>
                  <a:pt x="924279" y="2325668"/>
                  <a:pt x="965200" y="2302934"/>
                </a:cubicBezTo>
                <a:cubicBezTo>
                  <a:pt x="1000781" y="2283167"/>
                  <a:pt x="1066800" y="2235200"/>
                  <a:pt x="1066800" y="2235200"/>
                </a:cubicBezTo>
                <a:lnTo>
                  <a:pt x="1168400" y="2082800"/>
                </a:lnTo>
                <a:lnTo>
                  <a:pt x="1202267" y="2032000"/>
                </a:lnTo>
                <a:cubicBezTo>
                  <a:pt x="1273615" y="1817952"/>
                  <a:pt x="1154594" y="2160170"/>
                  <a:pt x="1253067" y="1930400"/>
                </a:cubicBezTo>
                <a:cubicBezTo>
                  <a:pt x="1262235" y="1909009"/>
                  <a:pt x="1265837" y="1885564"/>
                  <a:pt x="1270000" y="1862667"/>
                </a:cubicBezTo>
                <a:cubicBezTo>
                  <a:pt x="1279351" y="1811235"/>
                  <a:pt x="1297967" y="1655866"/>
                  <a:pt x="1303867" y="1608667"/>
                </a:cubicBezTo>
                <a:cubicBezTo>
                  <a:pt x="1318761" y="1340566"/>
                  <a:pt x="1337734" y="1041695"/>
                  <a:pt x="1337734" y="778934"/>
                </a:cubicBezTo>
                <a:cubicBezTo>
                  <a:pt x="1337734" y="615148"/>
                  <a:pt x="1331017" y="451334"/>
                  <a:pt x="1320800" y="287867"/>
                </a:cubicBezTo>
                <a:cubicBezTo>
                  <a:pt x="1319687" y="270052"/>
                  <a:pt x="1316488" y="249688"/>
                  <a:pt x="1303867" y="237067"/>
                </a:cubicBezTo>
                <a:cubicBezTo>
                  <a:pt x="1291246" y="224446"/>
                  <a:pt x="1270000" y="225778"/>
                  <a:pt x="1253067" y="220134"/>
                </a:cubicBezTo>
                <a:cubicBezTo>
                  <a:pt x="1219200" y="197556"/>
                  <a:pt x="1190081" y="165271"/>
                  <a:pt x="1151467" y="152400"/>
                </a:cubicBezTo>
                <a:lnTo>
                  <a:pt x="897467" y="67734"/>
                </a:lnTo>
                <a:lnTo>
                  <a:pt x="745067" y="16934"/>
                </a:lnTo>
                <a:lnTo>
                  <a:pt x="694267" y="0"/>
                </a:lnTo>
              </a:path>
            </a:pathLst>
          </a:custGeom>
          <a:noFill/>
          <a:ln w="76200"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12-Point Star 4">
            <a:extLst>
              <a:ext uri="{FF2B5EF4-FFF2-40B4-BE49-F238E27FC236}">
                <a16:creationId xmlns:a16="http://schemas.microsoft.com/office/drawing/2014/main" id="{094B0657-674C-7745-A93D-7D62F43F0838}"/>
              </a:ext>
            </a:extLst>
          </p:cNvPr>
          <p:cNvSpPr/>
          <p:nvPr/>
        </p:nvSpPr>
        <p:spPr>
          <a:xfrm>
            <a:off x="3754583" y="1205344"/>
            <a:ext cx="2976230" cy="2108726"/>
          </a:xfrm>
          <a:prstGeom prst="star12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u="sng" dirty="0">
                <a:solidFill>
                  <a:schemeClr val="accent1">
                    <a:lumMod val="50000"/>
                  </a:schemeClr>
                </a:solidFill>
              </a:rPr>
              <a:t>RHEOL:</a:t>
            </a:r>
          </a:p>
          <a:p>
            <a:pPr algn="ctr"/>
            <a:r>
              <a:rPr lang="en-US" sz="1600" b="1" dirty="0" err="1">
                <a:solidFill>
                  <a:schemeClr val="accent1">
                    <a:lumMod val="50000"/>
                  </a:schemeClr>
                </a:solidFill>
              </a:rPr>
              <a:t>yn</a:t>
            </a:r>
            <a:r>
              <a:rPr lang="en-US" sz="1600" b="1" dirty="0">
                <a:solidFill>
                  <a:schemeClr val="accent1">
                    <a:lumMod val="50000"/>
                  </a:schemeClr>
                </a:solidFill>
              </a:rPr>
              <a:t> + </a:t>
            </a:r>
            <a:r>
              <a:rPr lang="en-US" sz="1600" b="1" dirty="0" err="1">
                <a:solidFill>
                  <a:schemeClr val="accent1">
                    <a:lumMod val="50000"/>
                  </a:schemeClr>
                </a:solidFill>
              </a:rPr>
              <a:t>enw</a:t>
            </a:r>
            <a:r>
              <a:rPr lang="en-US" sz="16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US" sz="1600" b="1" dirty="0" err="1">
                <a:solidFill>
                  <a:schemeClr val="accent1">
                    <a:lumMod val="50000"/>
                  </a:schemeClr>
                </a:solidFill>
              </a:rPr>
              <a:t>lle</a:t>
            </a:r>
            <a:r>
              <a:rPr lang="en-US" sz="1600" b="1" dirty="0">
                <a:solidFill>
                  <a:schemeClr val="accent1">
                    <a:lumMod val="50000"/>
                  </a:schemeClr>
                </a:solidFill>
              </a:rPr>
              <a:t> = </a:t>
            </a:r>
            <a:r>
              <a:rPr lang="en-US" sz="1600" b="1" dirty="0" err="1">
                <a:solidFill>
                  <a:schemeClr val="accent1">
                    <a:lumMod val="50000"/>
                  </a:schemeClr>
                </a:solidFill>
              </a:rPr>
              <a:t>treiglad</a:t>
            </a:r>
            <a:r>
              <a:rPr lang="en-US" sz="16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US" sz="1600" b="1" dirty="0" err="1">
                <a:solidFill>
                  <a:schemeClr val="accent1">
                    <a:lumMod val="50000"/>
                  </a:schemeClr>
                </a:solidFill>
              </a:rPr>
              <a:t>trwynol</a:t>
            </a:r>
            <a:endParaRPr lang="en-US" sz="1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363BE2D-E661-BC49-90B2-671D25526EE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872" t="18245" r="7573" b="8852"/>
          <a:stretch/>
        </p:blipFill>
        <p:spPr>
          <a:xfrm>
            <a:off x="217334" y="3314070"/>
            <a:ext cx="4400051" cy="3387173"/>
          </a:xfrm>
          <a:prstGeom prst="rect">
            <a:avLst/>
          </a:prstGeom>
          <a:ln w="57150">
            <a:solidFill>
              <a:schemeClr val="accent1">
                <a:lumMod val="50000"/>
              </a:schemeClr>
            </a:solidFill>
          </a:ln>
        </p:spPr>
      </p:pic>
      <p:sp>
        <p:nvSpPr>
          <p:cNvPr id="7" name="Left Arrow 6">
            <a:extLst>
              <a:ext uri="{FF2B5EF4-FFF2-40B4-BE49-F238E27FC236}">
                <a16:creationId xmlns:a16="http://schemas.microsoft.com/office/drawing/2014/main" id="{A9575622-520F-EB4A-8AC0-D0BD93C2D2EA}"/>
              </a:ext>
            </a:extLst>
          </p:cNvPr>
          <p:cNvSpPr/>
          <p:nvPr/>
        </p:nvSpPr>
        <p:spPr>
          <a:xfrm>
            <a:off x="4185139" y="3511202"/>
            <a:ext cx="1529861" cy="615461"/>
          </a:xfrm>
          <a:prstGeom prst="lef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CE0D771-13C8-EB41-BF27-346EEF38732B}"/>
              </a:ext>
            </a:extLst>
          </p:cNvPr>
          <p:cNvSpPr txBox="1"/>
          <p:nvPr/>
        </p:nvSpPr>
        <p:spPr>
          <a:xfrm>
            <a:off x="5780444" y="3511202"/>
            <a:ext cx="6213584" cy="107721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sz="1600" dirty="0"/>
              <a:t>Does DIM </a:t>
            </a:r>
            <a:r>
              <a:rPr lang="en-US" sz="1600" dirty="0" err="1"/>
              <a:t>treiglad</a:t>
            </a:r>
            <a:r>
              <a:rPr lang="en-US" sz="1600" dirty="0"/>
              <a:t> am </a:t>
            </a:r>
            <a:r>
              <a:rPr lang="en-US" sz="1600" dirty="0" err="1"/>
              <a:t>fod</a:t>
            </a:r>
            <a:r>
              <a:rPr lang="en-US" sz="1600" dirty="0"/>
              <a:t> y </a:t>
            </a:r>
            <a:r>
              <a:rPr lang="en-US" sz="1600" dirty="0" err="1"/>
              <a:t>llefydd</a:t>
            </a:r>
            <a:r>
              <a:rPr lang="en-US" sz="1600" dirty="0"/>
              <a:t> </a:t>
            </a:r>
            <a:r>
              <a:rPr lang="en-US" sz="1600" dirty="0" err="1"/>
              <a:t>hyn</a:t>
            </a:r>
            <a:r>
              <a:rPr lang="en-US" sz="1600" dirty="0"/>
              <a:t> </a:t>
            </a:r>
            <a:r>
              <a:rPr lang="en-US" sz="1600" dirty="0" err="1"/>
              <a:t>yn</a:t>
            </a:r>
            <a:r>
              <a:rPr lang="en-US" sz="1600" dirty="0"/>
              <a:t> </a:t>
            </a:r>
            <a:r>
              <a:rPr lang="en-US" sz="1600" dirty="0" err="1"/>
              <a:t>dechrau</a:t>
            </a:r>
            <a:r>
              <a:rPr lang="en-US" sz="1600" dirty="0"/>
              <a:t> </a:t>
            </a:r>
            <a:r>
              <a:rPr lang="en-US" sz="1600" dirty="0" err="1"/>
              <a:t>gyda’r</a:t>
            </a:r>
            <a:r>
              <a:rPr lang="en-US" sz="1600" dirty="0"/>
              <a:t> </a:t>
            </a:r>
            <a:r>
              <a:rPr lang="en-US" sz="1600" dirty="0" err="1"/>
              <a:t>llythrennau</a:t>
            </a:r>
            <a:r>
              <a:rPr lang="en-US" sz="1600" dirty="0"/>
              <a:t> A </a:t>
            </a:r>
            <a:r>
              <a:rPr lang="en-US" sz="1600" dirty="0" err="1"/>
              <a:t>neu</a:t>
            </a:r>
            <a:r>
              <a:rPr lang="en-US" sz="1600" dirty="0"/>
              <a:t> LL </a:t>
            </a:r>
            <a:r>
              <a:rPr lang="en-US" sz="1600" dirty="0" err="1"/>
              <a:t>sydd</a:t>
            </a:r>
            <a:r>
              <a:rPr lang="en-US" sz="1600" dirty="0"/>
              <a:t> </a:t>
            </a:r>
            <a:r>
              <a:rPr lang="en-US" sz="1600" dirty="0" err="1"/>
              <a:t>ddim</a:t>
            </a:r>
            <a:r>
              <a:rPr lang="en-US" sz="1600" dirty="0"/>
              <a:t> </a:t>
            </a:r>
            <a:r>
              <a:rPr lang="en-US" sz="1600" dirty="0" err="1"/>
              <a:t>yn</a:t>
            </a:r>
            <a:r>
              <a:rPr lang="en-US" sz="1600" dirty="0"/>
              <a:t> </a:t>
            </a:r>
            <a:r>
              <a:rPr lang="en-US" sz="1600" dirty="0" err="1"/>
              <a:t>treiglo’n</a:t>
            </a:r>
            <a:r>
              <a:rPr lang="en-US" sz="1600" dirty="0"/>
              <a:t> </a:t>
            </a:r>
            <a:r>
              <a:rPr lang="en-US" sz="1600" dirty="0" err="1"/>
              <a:t>drwynol</a:t>
            </a:r>
            <a:r>
              <a:rPr lang="en-US" sz="1600" dirty="0"/>
              <a:t>.</a:t>
            </a:r>
          </a:p>
          <a:p>
            <a:r>
              <a:rPr lang="en-US" sz="1600" i="1" dirty="0"/>
              <a:t>There is no mutation here as the place names </a:t>
            </a:r>
            <a:r>
              <a:rPr lang="en-US" sz="1600" i="1" dirty="0" err="1"/>
              <a:t>begon</a:t>
            </a:r>
            <a:r>
              <a:rPr lang="en-US" sz="1600" i="1" dirty="0"/>
              <a:t> with the letters A or </a:t>
            </a:r>
            <a:r>
              <a:rPr lang="en-US" sz="1600" i="1" dirty="0" err="1"/>
              <a:t>Ll</a:t>
            </a:r>
            <a:r>
              <a:rPr lang="en-US" sz="1600" i="1" dirty="0"/>
              <a:t> and they do NOT have a nasal mutation.</a:t>
            </a:r>
          </a:p>
        </p:txBody>
      </p:sp>
      <p:sp>
        <p:nvSpPr>
          <p:cNvPr id="9" name="Left Arrow 8">
            <a:extLst>
              <a:ext uri="{FF2B5EF4-FFF2-40B4-BE49-F238E27FC236}">
                <a16:creationId xmlns:a16="http://schemas.microsoft.com/office/drawing/2014/main" id="{22AA9A68-77BC-8D44-BD75-142AB9C8DEEA}"/>
              </a:ext>
            </a:extLst>
          </p:cNvPr>
          <p:cNvSpPr/>
          <p:nvPr/>
        </p:nvSpPr>
        <p:spPr>
          <a:xfrm>
            <a:off x="4498534" y="4711531"/>
            <a:ext cx="1529861" cy="615461"/>
          </a:xfrm>
          <a:prstGeom prst="lef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BCB1DD3-1FBF-1C4F-864E-1B613DD4F418}"/>
              </a:ext>
            </a:extLst>
          </p:cNvPr>
          <p:cNvSpPr txBox="1"/>
          <p:nvPr/>
        </p:nvSpPr>
        <p:spPr>
          <a:xfrm>
            <a:off x="6333068" y="4851034"/>
            <a:ext cx="377449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 err="1"/>
              <a:t>T</a:t>
            </a:r>
            <a:r>
              <a:rPr lang="en-US" dirty="0" err="1"/>
              <a:t>alybont</a:t>
            </a:r>
            <a:r>
              <a:rPr lang="en-US" dirty="0"/>
              <a:t>        </a:t>
            </a:r>
            <a:r>
              <a:rPr lang="en-US" b="1" u="sng" dirty="0" err="1"/>
              <a:t>D</a:t>
            </a:r>
            <a:r>
              <a:rPr lang="en-US" dirty="0" err="1"/>
              <a:t>inbych</a:t>
            </a:r>
            <a:r>
              <a:rPr lang="en-US" dirty="0"/>
              <a:t> y </a:t>
            </a:r>
            <a:r>
              <a:rPr lang="en-US" dirty="0" err="1"/>
              <a:t>Pysgod</a:t>
            </a:r>
            <a:endParaRPr lang="en-US" dirty="0"/>
          </a:p>
        </p:txBody>
      </p:sp>
      <p:sp>
        <p:nvSpPr>
          <p:cNvPr id="11" name="Left Arrow 10">
            <a:extLst>
              <a:ext uri="{FF2B5EF4-FFF2-40B4-BE49-F238E27FC236}">
                <a16:creationId xmlns:a16="http://schemas.microsoft.com/office/drawing/2014/main" id="{B15F0702-9675-914E-AA7A-2825F208CF02}"/>
              </a:ext>
            </a:extLst>
          </p:cNvPr>
          <p:cNvSpPr/>
          <p:nvPr/>
        </p:nvSpPr>
        <p:spPr>
          <a:xfrm>
            <a:off x="4511680" y="5440216"/>
            <a:ext cx="1529861" cy="615461"/>
          </a:xfrm>
          <a:prstGeom prst="lef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Left Arrow 11">
            <a:extLst>
              <a:ext uri="{FF2B5EF4-FFF2-40B4-BE49-F238E27FC236}">
                <a16:creationId xmlns:a16="http://schemas.microsoft.com/office/drawing/2014/main" id="{B7A1B571-238A-D742-A3BE-F21B80725CAF}"/>
              </a:ext>
            </a:extLst>
          </p:cNvPr>
          <p:cNvSpPr/>
          <p:nvPr/>
        </p:nvSpPr>
        <p:spPr>
          <a:xfrm>
            <a:off x="4517896" y="6155533"/>
            <a:ext cx="1529861" cy="615461"/>
          </a:xfrm>
          <a:prstGeom prst="lef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C8EFB7D-A9AC-A24D-8A44-3FAB52ABA411}"/>
              </a:ext>
            </a:extLst>
          </p:cNvPr>
          <p:cNvSpPr txBox="1"/>
          <p:nvPr/>
        </p:nvSpPr>
        <p:spPr>
          <a:xfrm>
            <a:off x="6333067" y="5563280"/>
            <a:ext cx="377449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/>
              <a:t>P</a:t>
            </a:r>
            <a:r>
              <a:rPr lang="en-US" dirty="0"/>
              <a:t>en-y-</a:t>
            </a:r>
            <a:r>
              <a:rPr lang="en-US" dirty="0" err="1"/>
              <a:t>bont</a:t>
            </a:r>
            <a:r>
              <a:rPr lang="en-US" dirty="0"/>
              <a:t>           </a:t>
            </a:r>
            <a:r>
              <a:rPr lang="en-US" b="1" u="sng" dirty="0"/>
              <a:t>B</a:t>
            </a:r>
            <a:r>
              <a:rPr lang="en-US" dirty="0"/>
              <a:t>angor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1BE5E90-C136-EC40-906A-ACEEEADA42B1}"/>
              </a:ext>
            </a:extLst>
          </p:cNvPr>
          <p:cNvSpPr txBox="1"/>
          <p:nvPr/>
        </p:nvSpPr>
        <p:spPr>
          <a:xfrm>
            <a:off x="6333066" y="6331911"/>
            <a:ext cx="377449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b="1" u="sng" dirty="0" err="1"/>
              <a:t>C</a:t>
            </a:r>
            <a:r>
              <a:rPr lang="en-US" dirty="0" err="1"/>
              <a:t>aerdydd</a:t>
            </a:r>
            <a:r>
              <a:rPr lang="en-US" dirty="0"/>
              <a:t>          </a:t>
            </a:r>
            <a:r>
              <a:rPr lang="en-US" b="1" u="sng" dirty="0"/>
              <a:t>G</a:t>
            </a:r>
            <a:r>
              <a:rPr lang="en-US" dirty="0"/>
              <a:t>wynedd</a:t>
            </a:r>
          </a:p>
        </p:txBody>
      </p:sp>
      <p:sp>
        <p:nvSpPr>
          <p:cNvPr id="15" name="12-Point Star 14">
            <a:extLst>
              <a:ext uri="{FF2B5EF4-FFF2-40B4-BE49-F238E27FC236}">
                <a16:creationId xmlns:a16="http://schemas.microsoft.com/office/drawing/2014/main" id="{1F920BD3-990D-1C42-BB36-526B92067915}"/>
              </a:ext>
            </a:extLst>
          </p:cNvPr>
          <p:cNvSpPr/>
          <p:nvPr/>
        </p:nvSpPr>
        <p:spPr>
          <a:xfrm>
            <a:off x="360218" y="1205344"/>
            <a:ext cx="2867891" cy="2108725"/>
          </a:xfrm>
          <a:prstGeom prst="star12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u="sng" dirty="0">
                <a:solidFill>
                  <a:schemeClr val="accent1">
                    <a:lumMod val="50000"/>
                  </a:schemeClr>
                </a:solidFill>
              </a:rPr>
              <a:t>RULE:</a:t>
            </a:r>
          </a:p>
          <a:p>
            <a:pPr algn="ctr"/>
            <a:r>
              <a:rPr lang="en-US" sz="1600" b="1" dirty="0" err="1">
                <a:solidFill>
                  <a:schemeClr val="accent1">
                    <a:lumMod val="50000"/>
                  </a:schemeClr>
                </a:solidFill>
              </a:rPr>
              <a:t>yn</a:t>
            </a:r>
            <a:r>
              <a:rPr lang="en-US" sz="1600" b="1" dirty="0">
                <a:solidFill>
                  <a:schemeClr val="accent1">
                    <a:lumMod val="50000"/>
                  </a:schemeClr>
                </a:solidFill>
              </a:rPr>
              <a:t> + place name =nasal mutation</a:t>
            </a:r>
          </a:p>
        </p:txBody>
      </p:sp>
    </p:spTree>
    <p:extLst>
      <p:ext uri="{BB962C8B-B14F-4D97-AF65-F5344CB8AC3E}">
        <p14:creationId xmlns:p14="http://schemas.microsoft.com/office/powerpoint/2010/main" val="21433735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>
                <a:solidFill>
                  <a:schemeClr val="bg1"/>
                </a:solidFill>
                <a:latin typeface="Segoe Print"/>
              </a:rPr>
              <a:t>Amser cofrestru             Registration time</a:t>
            </a:r>
            <a:r>
              <a:rPr lang="en-US" b="1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2082017" y="1274164"/>
            <a:ext cx="8859786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281055" y="216900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99328" y="2596116"/>
            <a:ext cx="308082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No running!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6BD82A-E047-764E-9080-E97BE2C8CD02}"/>
              </a:ext>
            </a:extLst>
          </p:cNvPr>
          <p:cNvSpPr txBox="1"/>
          <p:nvPr/>
        </p:nvSpPr>
        <p:spPr>
          <a:xfrm>
            <a:off x="7574199" y="4386421"/>
            <a:ext cx="4163098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Don’t talk, girls!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7574201" y="2596116"/>
            <a:ext cx="437499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stand!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9126358-9FF0-B740-B3D2-5D0CD81633B9}"/>
              </a:ext>
            </a:extLst>
          </p:cNvPr>
          <p:cNvSpPr txBox="1"/>
          <p:nvPr/>
        </p:nvSpPr>
        <p:spPr>
          <a:xfrm>
            <a:off x="7971946" y="5236993"/>
            <a:ext cx="336760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Peidiwch</a:t>
            </a:r>
            <a:r>
              <a:rPr lang="en-US" b="1" dirty="0"/>
              <a:t> </a:t>
            </a:r>
            <a:r>
              <a:rPr lang="en-US" b="1" dirty="0" err="1"/>
              <a:t>â</a:t>
            </a:r>
            <a:r>
              <a:rPr lang="en-US" b="1" dirty="0"/>
              <a:t> </a:t>
            </a:r>
            <a:r>
              <a:rPr lang="en-US" b="1" dirty="0" err="1"/>
              <a:t>siarad</a:t>
            </a:r>
            <a:r>
              <a:rPr lang="en-US" b="1" dirty="0"/>
              <a:t>, </a:t>
            </a:r>
            <a:r>
              <a:rPr lang="en-US" b="1" dirty="0" err="1"/>
              <a:t>ferched</a:t>
            </a:r>
            <a:r>
              <a:rPr lang="en-US" b="1" dirty="0"/>
              <a:t>!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E40DDB9-4541-044E-9CEA-FA10052423E1}"/>
              </a:ext>
            </a:extLst>
          </p:cNvPr>
          <p:cNvSpPr txBox="1"/>
          <p:nvPr/>
        </p:nvSpPr>
        <p:spPr>
          <a:xfrm>
            <a:off x="1884699" y="5606325"/>
            <a:ext cx="2807531" cy="646331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Eisteddwch</a:t>
            </a:r>
            <a:r>
              <a:rPr lang="en-US" b="1" dirty="0"/>
              <a:t>,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dawel</a:t>
            </a:r>
            <a:r>
              <a:rPr lang="en-US" b="1" dirty="0"/>
              <a:t>, </a:t>
            </a:r>
            <a:r>
              <a:rPr lang="en-US" b="1" dirty="0" err="1"/>
              <a:t>ar</a:t>
            </a:r>
            <a:r>
              <a:rPr lang="en-US" b="1" dirty="0"/>
              <a:t> y mat.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68373FA-4E5E-134A-A3E5-4442F1D68C19}"/>
              </a:ext>
            </a:extLst>
          </p:cNvPr>
          <p:cNvSpPr txBox="1"/>
          <p:nvPr/>
        </p:nvSpPr>
        <p:spPr>
          <a:xfrm>
            <a:off x="8379025" y="3320406"/>
            <a:ext cx="2683498" cy="369331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Sefwch</a:t>
            </a:r>
            <a:r>
              <a:rPr lang="en-US" b="1" dirty="0"/>
              <a:t>!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4060AF4-2E04-F548-85FA-1C801F94E847}"/>
              </a:ext>
            </a:extLst>
          </p:cNvPr>
          <p:cNvSpPr txBox="1"/>
          <p:nvPr/>
        </p:nvSpPr>
        <p:spPr>
          <a:xfrm>
            <a:off x="1007403" y="3320405"/>
            <a:ext cx="1754593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Dim </a:t>
            </a:r>
            <a:r>
              <a:rPr lang="en-US" b="1" dirty="0" err="1"/>
              <a:t>rhedeg</a:t>
            </a:r>
            <a:r>
              <a:rPr lang="en-US" b="1" dirty="0"/>
              <a:t>!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D88521E-F9FA-8A4B-8D36-51216B523A09}"/>
              </a:ext>
            </a:extLst>
          </p:cNvPr>
          <p:cNvSpPr txBox="1"/>
          <p:nvPr/>
        </p:nvSpPr>
        <p:spPr>
          <a:xfrm>
            <a:off x="983431" y="4450993"/>
            <a:ext cx="3080825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Sit quietly on the mat.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864225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9" grpId="0" animBg="1"/>
      <p:bldP spid="15" grpId="0" animBg="1"/>
      <p:bldP spid="17" grpId="0" animBg="1"/>
      <p:bldP spid="18" grpId="0" animBg="1"/>
      <p:bldP spid="1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DAD17B-F3B1-1E4F-9454-EB55838918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042" y="283451"/>
            <a:ext cx="11212723" cy="864031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US" sz="4800" b="1" dirty="0">
                <a:solidFill>
                  <a:schemeClr val="bg1"/>
                </a:solidFill>
              </a:rPr>
              <a:t>EICH TASG                         YOUR TASG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2C2D1-1D62-9F4F-A195-DF6C0DC0B532}"/>
              </a:ext>
            </a:extLst>
          </p:cNvPr>
          <p:cNvSpPr txBox="1"/>
          <p:nvPr/>
        </p:nvSpPr>
        <p:spPr>
          <a:xfrm>
            <a:off x="5210629" y="1551710"/>
            <a:ext cx="6752078" cy="4278094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u="sng" dirty="0" err="1">
                <a:solidFill>
                  <a:srgbClr val="FF0000"/>
                </a:solidFill>
              </a:rPr>
              <a:t>Cofiwch</a:t>
            </a:r>
            <a:r>
              <a:rPr lang="en-US" sz="4800" b="1" u="sng" dirty="0">
                <a:solidFill>
                  <a:srgbClr val="FF0000"/>
                </a:solidFill>
              </a:rPr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1" dirty="0">
              <a:solidFill>
                <a:srgbClr val="FF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1" dirty="0">
              <a:solidFill>
                <a:srgbClr val="FF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1" dirty="0">
              <a:solidFill>
                <a:srgbClr val="FF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Dim + </a:t>
            </a:r>
            <a:r>
              <a:rPr lang="en-US" sz="2400" b="1" dirty="0" err="1"/>
              <a:t>berfenw</a:t>
            </a:r>
            <a:r>
              <a:rPr lang="en-US" sz="2400" b="1" dirty="0"/>
              <a:t> </a:t>
            </a:r>
            <a:r>
              <a:rPr lang="en-US" sz="2400" b="1" i="1" dirty="0"/>
              <a:t>(verb-noun) =</a:t>
            </a:r>
            <a:r>
              <a:rPr lang="en-US" sz="2400" b="1" dirty="0"/>
              <a:t> Dim </a:t>
            </a:r>
            <a:r>
              <a:rPr lang="en-US" sz="2400" b="1" dirty="0" err="1"/>
              <a:t>rhedeg</a:t>
            </a:r>
            <a:r>
              <a:rPr lang="en-US" sz="2400" b="1" dirty="0"/>
              <a:t> (no –</a:t>
            </a:r>
            <a:r>
              <a:rPr lang="en-US" sz="2400" b="1" dirty="0" err="1"/>
              <a:t>wch</a:t>
            </a:r>
            <a:r>
              <a:rPr lang="en-US" sz="2400" b="1" dirty="0"/>
              <a:t>)</a:t>
            </a:r>
          </a:p>
          <a:p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Rhaid</a:t>
            </a:r>
            <a:r>
              <a:rPr lang="en-US" sz="2400" b="1" dirty="0"/>
              <a:t> + </a:t>
            </a:r>
            <a:r>
              <a:rPr lang="en-US" sz="2400" b="1" dirty="0" err="1"/>
              <a:t>berfenw</a:t>
            </a:r>
            <a:r>
              <a:rPr lang="en-US" sz="2400" b="1" dirty="0"/>
              <a:t> </a:t>
            </a:r>
            <a:r>
              <a:rPr lang="en-US" sz="2400" b="1" i="1" dirty="0"/>
              <a:t>(verb-noun</a:t>
            </a:r>
            <a:r>
              <a:rPr lang="en-US" sz="2400" b="1" i="1"/>
              <a:t>) </a:t>
            </a:r>
            <a:r>
              <a:rPr lang="en-US" sz="2400" b="1" i="1" dirty="0"/>
              <a:t>=</a:t>
            </a:r>
            <a:r>
              <a:rPr lang="en-US" sz="2400" b="1"/>
              <a:t> </a:t>
            </a:r>
            <a:r>
              <a:rPr lang="en-US" sz="2400" b="1" dirty="0" err="1"/>
              <a:t>Rhaid</a:t>
            </a:r>
            <a:r>
              <a:rPr lang="en-US" sz="2400" b="1" dirty="0"/>
              <a:t> </a:t>
            </a:r>
            <a:r>
              <a:rPr lang="en-US" sz="2400" b="1" dirty="0" err="1"/>
              <a:t>cerdded</a:t>
            </a:r>
            <a:r>
              <a:rPr lang="en-US" sz="2400" b="1" dirty="0"/>
              <a:t> (no –</a:t>
            </a:r>
            <a:r>
              <a:rPr lang="en-US" sz="2400" b="1" dirty="0" err="1"/>
              <a:t>wch</a:t>
            </a:r>
            <a:r>
              <a:rPr lang="en-US" sz="2400" b="1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b="1" dirty="0">
              <a:solidFill>
                <a:srgbClr val="FF000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5BB3F7C-6B81-374D-AB26-B0E1BB8F5E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EE5D9A0-8E8A-C646-8CAA-64FC91E097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042" y="1852084"/>
            <a:ext cx="4281065" cy="3230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65697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551F8-F69A-DE48-81DC-085C75E73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9714" y="297539"/>
            <a:ext cx="10524897" cy="899890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US" sz="4400" b="1" dirty="0" err="1">
                <a:solidFill>
                  <a:schemeClr val="bg1"/>
                </a:solidFill>
              </a:rPr>
              <a:t>Eich</a:t>
            </a:r>
            <a:r>
              <a:rPr lang="en-US" sz="4400" b="1" dirty="0">
                <a:solidFill>
                  <a:schemeClr val="bg1"/>
                </a:solidFill>
              </a:rPr>
              <a:t> </a:t>
            </a:r>
            <a:r>
              <a:rPr lang="en-US" sz="4400" b="1" dirty="0" err="1">
                <a:solidFill>
                  <a:schemeClr val="bg1"/>
                </a:solidFill>
              </a:rPr>
              <a:t>tro</a:t>
            </a:r>
            <a:r>
              <a:rPr lang="en-US" sz="4400" b="1" dirty="0">
                <a:solidFill>
                  <a:schemeClr val="bg1"/>
                </a:solidFill>
              </a:rPr>
              <a:t> chi ….                It’s your turn …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79A9D44-B646-D442-9868-BA4C8340DD14}"/>
              </a:ext>
            </a:extLst>
          </p:cNvPr>
          <p:cNvSpPr txBox="1"/>
          <p:nvPr/>
        </p:nvSpPr>
        <p:spPr>
          <a:xfrm>
            <a:off x="1349829" y="2394857"/>
            <a:ext cx="10154782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https://uwtsd.hosted.panopto.com/Panopto/Pages/Viewer.aspx?id=5a4a0c39-cfa0-4d9c-bb58-ac7900e6d1a9</a:t>
            </a:r>
            <a:endParaRPr lang="en-US" sz="3200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51371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11FED-EF69-604E-9837-3A5E508CE8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4880" y="0"/>
            <a:ext cx="10559731" cy="2820130"/>
          </a:xfrm>
        </p:spPr>
        <p:txBody>
          <a:bodyPr>
            <a:normAutofit/>
          </a:bodyPr>
          <a:lstStyle/>
          <a:p>
            <a:pPr algn="ctr"/>
            <a:r>
              <a:rPr lang="en-US" sz="13800" b="1" dirty="0" err="1"/>
              <a:t>Pwy</a:t>
            </a:r>
            <a:r>
              <a:rPr lang="en-US" sz="13800" b="1" dirty="0"/>
              <a:t> …?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9FB1ACB-39FA-8D40-859A-F8B37DB7C3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6185" y="2125419"/>
            <a:ext cx="7437120" cy="4410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18388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dirty="0" err="1">
                <a:solidFill>
                  <a:schemeClr val="bg1"/>
                </a:solidFill>
                <a:latin typeface="Segoe Print"/>
              </a:rPr>
              <a:t>Pwy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Segoe Print"/>
              </a:rPr>
              <a:t>wyt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Segoe Print"/>
              </a:rPr>
              <a:t>ti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?                                     Who are you?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0C5823-222B-594D-ACAF-2B590BBD7F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7786" y="1777285"/>
            <a:ext cx="7716427" cy="4321199"/>
          </a:xfrm>
          <a:prstGeom prst="rect">
            <a:avLst/>
          </a:prstGeom>
        </p:spPr>
      </p:pic>
      <p:sp>
        <p:nvSpPr>
          <p:cNvPr id="5" name="Oval Callout 4">
            <a:extLst>
              <a:ext uri="{FF2B5EF4-FFF2-40B4-BE49-F238E27FC236}">
                <a16:creationId xmlns:a16="http://schemas.microsoft.com/office/drawing/2014/main" id="{3677F4F4-2111-1E49-A5E9-994B9095F994}"/>
              </a:ext>
            </a:extLst>
          </p:cNvPr>
          <p:cNvSpPr/>
          <p:nvPr/>
        </p:nvSpPr>
        <p:spPr>
          <a:xfrm>
            <a:off x="631065" y="1146220"/>
            <a:ext cx="3438659" cy="2382591"/>
          </a:xfrm>
          <a:prstGeom prst="wedgeEllipseCallout">
            <a:avLst>
              <a:gd name="adj1" fmla="val 74673"/>
              <a:gd name="adj2" fmla="val 64662"/>
            </a:avLst>
          </a:prstGeom>
          <a:solidFill>
            <a:schemeClr val="bg1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rgbClr val="7030A0"/>
                </a:solidFill>
              </a:rPr>
              <a:t>Sali</a:t>
            </a:r>
            <a:r>
              <a:rPr lang="en-US" sz="3200" b="1" dirty="0">
                <a:solidFill>
                  <a:srgbClr val="7030A0"/>
                </a:solidFill>
              </a:rPr>
              <a:t> Mali </a:t>
            </a:r>
            <a:r>
              <a:rPr lang="en-US" sz="3200" b="1" dirty="0" err="1">
                <a:solidFill>
                  <a:srgbClr val="7030A0"/>
                </a:solidFill>
              </a:rPr>
              <a:t>ydw</a:t>
            </a:r>
            <a:r>
              <a:rPr lang="en-US" sz="3200" b="1" dirty="0">
                <a:solidFill>
                  <a:srgbClr val="7030A0"/>
                </a:solidFill>
              </a:rPr>
              <a:t> </a:t>
            </a:r>
            <a:r>
              <a:rPr lang="en-US" sz="3200" b="1" dirty="0" err="1">
                <a:solidFill>
                  <a:srgbClr val="7030A0"/>
                </a:solidFill>
              </a:rPr>
              <a:t>i</a:t>
            </a:r>
            <a:r>
              <a:rPr lang="en-US" sz="3200" b="1" dirty="0">
                <a:solidFill>
                  <a:srgbClr val="7030A0"/>
                </a:solidFill>
              </a:rPr>
              <a:t>.</a:t>
            </a:r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D7F5D48A-6295-A84E-A556-77362A3602AF}"/>
              </a:ext>
            </a:extLst>
          </p:cNvPr>
          <p:cNvSpPr/>
          <p:nvPr/>
        </p:nvSpPr>
        <p:spPr>
          <a:xfrm>
            <a:off x="8122275" y="1107810"/>
            <a:ext cx="3438659" cy="2382591"/>
          </a:xfrm>
          <a:prstGeom prst="wedgeEllipseCallout">
            <a:avLst>
              <a:gd name="adj1" fmla="val -88248"/>
              <a:gd name="adj2" fmla="val 50608"/>
            </a:avLst>
          </a:prstGeom>
          <a:solidFill>
            <a:schemeClr val="bg1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rgbClr val="7030A0"/>
                </a:solidFill>
              </a:rPr>
              <a:t>Jac</a:t>
            </a:r>
            <a:r>
              <a:rPr lang="en-US" sz="3200" b="1" dirty="0">
                <a:solidFill>
                  <a:srgbClr val="7030A0"/>
                </a:solidFill>
              </a:rPr>
              <a:t> y </a:t>
            </a:r>
            <a:r>
              <a:rPr lang="en-US" sz="3200" b="1" dirty="0" err="1">
                <a:solidFill>
                  <a:srgbClr val="7030A0"/>
                </a:solidFill>
              </a:rPr>
              <a:t>Jwc</a:t>
            </a:r>
            <a:r>
              <a:rPr lang="en-US" sz="3200" b="1" dirty="0">
                <a:solidFill>
                  <a:srgbClr val="7030A0"/>
                </a:solidFill>
              </a:rPr>
              <a:t> </a:t>
            </a:r>
            <a:r>
              <a:rPr lang="en-US" sz="3200" b="1" dirty="0" err="1">
                <a:solidFill>
                  <a:srgbClr val="7030A0"/>
                </a:solidFill>
              </a:rPr>
              <a:t>ydw</a:t>
            </a:r>
            <a:r>
              <a:rPr lang="en-US" sz="3200" b="1" dirty="0">
                <a:solidFill>
                  <a:srgbClr val="7030A0"/>
                </a:solidFill>
              </a:rPr>
              <a:t> </a:t>
            </a:r>
            <a:r>
              <a:rPr lang="en-US" sz="3200" b="1" dirty="0" err="1">
                <a:solidFill>
                  <a:srgbClr val="7030A0"/>
                </a:solidFill>
              </a:rPr>
              <a:t>i</a:t>
            </a:r>
            <a:r>
              <a:rPr lang="en-US" sz="3200" b="1" dirty="0">
                <a:solidFill>
                  <a:srgbClr val="7030A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781693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dirty="0" err="1">
                <a:solidFill>
                  <a:schemeClr val="bg1"/>
                </a:solidFill>
                <a:latin typeface="Segoe Print"/>
              </a:rPr>
              <a:t>Pwy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Segoe Print"/>
              </a:rPr>
              <a:t>wyt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Segoe Print"/>
              </a:rPr>
              <a:t>ti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?                                     Who are you?</a:t>
            </a:r>
          </a:p>
        </p:txBody>
      </p:sp>
      <p:pic>
        <p:nvPicPr>
          <p:cNvPr id="2052" name="Picture 4" descr="Image result for Plwmp Cyw">
            <a:extLst>
              <a:ext uri="{FF2B5EF4-FFF2-40B4-BE49-F238E27FC236}">
                <a16:creationId xmlns:a16="http://schemas.microsoft.com/office/drawing/2014/main" id="{78A6DC7A-EC9E-3F4E-8FF9-A8B37C8EE34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32427" r="8433" b="8674"/>
          <a:stretch/>
        </p:blipFill>
        <p:spPr bwMode="auto">
          <a:xfrm>
            <a:off x="2751840" y="5186251"/>
            <a:ext cx="1905000" cy="1516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Image result for Deryn Cyw">
            <a:extLst>
              <a:ext uri="{FF2B5EF4-FFF2-40B4-BE49-F238E27FC236}">
                <a16:creationId xmlns:a16="http://schemas.microsoft.com/office/drawing/2014/main" id="{20C6F553-58B4-134D-8B53-BBC8F4F3CF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42" r="20572" b="11734"/>
          <a:stretch/>
        </p:blipFill>
        <p:spPr bwMode="auto">
          <a:xfrm>
            <a:off x="9329057" y="1764110"/>
            <a:ext cx="2449286" cy="1883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Image result for Callouts">
            <a:extLst>
              <a:ext uri="{FF2B5EF4-FFF2-40B4-BE49-F238E27FC236}">
                <a16:creationId xmlns:a16="http://schemas.microsoft.com/office/drawing/2014/main" id="{CA755F8D-46F4-954F-BB5E-E4D575B93F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0196" y="859971"/>
            <a:ext cx="1924865" cy="2043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83D4348-1061-D24F-BA5D-E640EFC445EA}"/>
              </a:ext>
            </a:extLst>
          </p:cNvPr>
          <p:cNvSpPr txBox="1"/>
          <p:nvPr/>
        </p:nvSpPr>
        <p:spPr>
          <a:xfrm>
            <a:off x="7722401" y="987510"/>
            <a:ext cx="16066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Llew</a:t>
            </a:r>
            <a:r>
              <a:rPr lang="en-US" sz="3200" b="1" dirty="0"/>
              <a:t> </a:t>
            </a:r>
            <a:r>
              <a:rPr lang="en-US" sz="3200" b="1" dirty="0" err="1"/>
              <a:t>ydw</a:t>
            </a:r>
            <a:r>
              <a:rPr lang="en-US" sz="3200" b="1" dirty="0"/>
              <a:t> </a:t>
            </a:r>
            <a:r>
              <a:rPr lang="en-US" sz="3200" b="1" dirty="0" err="1"/>
              <a:t>i</a:t>
            </a:r>
            <a:r>
              <a:rPr lang="en-US" sz="3200" b="1" dirty="0"/>
              <a:t>.</a:t>
            </a:r>
          </a:p>
        </p:txBody>
      </p:sp>
      <p:pic>
        <p:nvPicPr>
          <p:cNvPr id="15" name="Picture 4" descr="Image result for Callouts">
            <a:extLst>
              <a:ext uri="{FF2B5EF4-FFF2-40B4-BE49-F238E27FC236}">
                <a16:creationId xmlns:a16="http://schemas.microsoft.com/office/drawing/2014/main" id="{22BF0E10-52F2-E34C-B483-022272E5C3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371" y="3355199"/>
            <a:ext cx="1905002" cy="2159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1936624-E38C-9E48-9389-B180BC7EB96A}"/>
              </a:ext>
            </a:extLst>
          </p:cNvPr>
          <p:cNvSpPr txBox="1"/>
          <p:nvPr/>
        </p:nvSpPr>
        <p:spPr>
          <a:xfrm>
            <a:off x="1912688" y="3647339"/>
            <a:ext cx="162836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Plwmp</a:t>
            </a:r>
            <a:r>
              <a:rPr lang="en-US" sz="3200" b="1" dirty="0"/>
              <a:t> </a:t>
            </a:r>
            <a:r>
              <a:rPr lang="en-US" sz="3200" b="1" dirty="0" err="1"/>
              <a:t>ydw</a:t>
            </a:r>
            <a:r>
              <a:rPr lang="en-US" sz="3200" b="1" dirty="0"/>
              <a:t> </a:t>
            </a:r>
            <a:r>
              <a:rPr lang="en-US" sz="3200" b="1" dirty="0" err="1"/>
              <a:t>i</a:t>
            </a:r>
            <a:r>
              <a:rPr lang="en-US" sz="3200" b="1" dirty="0"/>
              <a:t>.</a:t>
            </a:r>
          </a:p>
        </p:txBody>
      </p:sp>
      <p:pic>
        <p:nvPicPr>
          <p:cNvPr id="20" name="Picture 6" descr="Image result for Callouts">
            <a:extLst>
              <a:ext uri="{FF2B5EF4-FFF2-40B4-BE49-F238E27FC236}">
                <a16:creationId xmlns:a16="http://schemas.microsoft.com/office/drawing/2014/main" id="{DEB602BF-62BE-4D4D-AE06-BC6C153997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526" y="981550"/>
            <a:ext cx="1773418" cy="1773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2" descr="Image result for Cyw Cyw">
            <a:extLst>
              <a:ext uri="{FF2B5EF4-FFF2-40B4-BE49-F238E27FC236}">
                <a16:creationId xmlns:a16="http://schemas.microsoft.com/office/drawing/2014/main" id="{55653CEB-B93E-DB47-836C-D36AFEC5A0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52" y="2156971"/>
            <a:ext cx="1618817" cy="1618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16E37089-AA0F-F64A-91BB-694B03CFA6AF}"/>
              </a:ext>
            </a:extLst>
          </p:cNvPr>
          <p:cNvSpPr txBox="1"/>
          <p:nvPr/>
        </p:nvSpPr>
        <p:spPr>
          <a:xfrm>
            <a:off x="1062934" y="1050571"/>
            <a:ext cx="162836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Cyw</a:t>
            </a:r>
            <a:r>
              <a:rPr lang="en-US" sz="3200" b="1" dirty="0"/>
              <a:t> </a:t>
            </a:r>
            <a:r>
              <a:rPr lang="en-US" sz="3200" b="1" dirty="0" err="1"/>
              <a:t>ydw</a:t>
            </a:r>
            <a:r>
              <a:rPr lang="en-US" sz="3200" b="1" dirty="0"/>
              <a:t> </a:t>
            </a:r>
            <a:r>
              <a:rPr lang="en-US" sz="3200" b="1" dirty="0" err="1"/>
              <a:t>i</a:t>
            </a:r>
            <a:r>
              <a:rPr lang="en-US" sz="3200" b="1" dirty="0"/>
              <a:t>.</a:t>
            </a:r>
          </a:p>
        </p:txBody>
      </p:sp>
      <p:pic>
        <p:nvPicPr>
          <p:cNvPr id="23" name="Picture 4" descr="Image result for Callouts">
            <a:extLst>
              <a:ext uri="{FF2B5EF4-FFF2-40B4-BE49-F238E27FC236}">
                <a16:creationId xmlns:a16="http://schemas.microsoft.com/office/drawing/2014/main" id="{7EE3AF0D-872C-7A45-AABB-84499C3ADC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1154" y="923123"/>
            <a:ext cx="1924865" cy="2043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0" descr="Image result for Jangl Cyw">
            <a:extLst>
              <a:ext uri="{FF2B5EF4-FFF2-40B4-BE49-F238E27FC236}">
                <a16:creationId xmlns:a16="http://schemas.microsoft.com/office/drawing/2014/main" id="{BB29E04C-5AE5-D74F-B363-CEF51757CAA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808" t="25271"/>
          <a:stretch/>
        </p:blipFill>
        <p:spPr bwMode="auto">
          <a:xfrm>
            <a:off x="5143499" y="2539490"/>
            <a:ext cx="1905001" cy="2472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6DDA829E-6D14-9F4F-9370-118569CEB720}"/>
              </a:ext>
            </a:extLst>
          </p:cNvPr>
          <p:cNvSpPr txBox="1"/>
          <p:nvPr/>
        </p:nvSpPr>
        <p:spPr>
          <a:xfrm>
            <a:off x="3526941" y="1091857"/>
            <a:ext cx="16066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Jangl</a:t>
            </a:r>
            <a:r>
              <a:rPr lang="en-US" sz="3200" b="1" dirty="0"/>
              <a:t> </a:t>
            </a:r>
            <a:r>
              <a:rPr lang="en-US" sz="3200" b="1" dirty="0" err="1"/>
              <a:t>ydw</a:t>
            </a:r>
            <a:r>
              <a:rPr lang="en-US" sz="3200" b="1" dirty="0"/>
              <a:t> </a:t>
            </a:r>
            <a:r>
              <a:rPr lang="en-US" sz="3200" b="1" dirty="0" err="1"/>
              <a:t>i</a:t>
            </a:r>
            <a:r>
              <a:rPr lang="en-US" sz="3200" b="1" dirty="0"/>
              <a:t>.</a:t>
            </a:r>
          </a:p>
        </p:txBody>
      </p:sp>
      <p:pic>
        <p:nvPicPr>
          <p:cNvPr id="27" name="Picture 6" descr="Image result for Callouts">
            <a:extLst>
              <a:ext uri="{FF2B5EF4-FFF2-40B4-BE49-F238E27FC236}">
                <a16:creationId xmlns:a16="http://schemas.microsoft.com/office/drawing/2014/main" id="{FCF18F4A-05D8-1046-A4F5-562B2C9A16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1731" y="3841273"/>
            <a:ext cx="1773418" cy="1773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8" descr="Image result for Bolgi Cyw">
            <a:extLst>
              <a:ext uri="{FF2B5EF4-FFF2-40B4-BE49-F238E27FC236}">
                <a16:creationId xmlns:a16="http://schemas.microsoft.com/office/drawing/2014/main" id="{2A778028-27A7-BE41-85EC-D9D37F835FA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110" t="25357" r="38041" b="16881"/>
          <a:stretch/>
        </p:blipFill>
        <p:spPr bwMode="auto">
          <a:xfrm>
            <a:off x="7573229" y="5186251"/>
            <a:ext cx="1905000" cy="1672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3D2C348C-C227-CE4F-A5FA-45AFAD773EEE}"/>
              </a:ext>
            </a:extLst>
          </p:cNvPr>
          <p:cNvSpPr txBox="1"/>
          <p:nvPr/>
        </p:nvSpPr>
        <p:spPr>
          <a:xfrm>
            <a:off x="8789262" y="3848753"/>
            <a:ext cx="162836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Bolgi</a:t>
            </a:r>
            <a:r>
              <a:rPr lang="en-US" sz="3200" b="1" dirty="0"/>
              <a:t> </a:t>
            </a:r>
            <a:r>
              <a:rPr lang="en-US" sz="3200" b="1" dirty="0" err="1"/>
              <a:t>ydw</a:t>
            </a:r>
            <a:r>
              <a:rPr lang="en-US" sz="3200" b="1" dirty="0"/>
              <a:t> </a:t>
            </a:r>
            <a:r>
              <a:rPr lang="en-US" sz="3200" b="1" dirty="0" err="1"/>
              <a:t>i</a:t>
            </a:r>
            <a:r>
              <a:rPr lang="en-US" sz="3200" b="1" dirty="0"/>
              <a:t>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E5758FE-4449-4844-AB7C-37637C3F591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76019" y="5708142"/>
            <a:ext cx="2400027" cy="920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39361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11FED-EF69-604E-9837-3A5E508CE8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4880" y="624110"/>
            <a:ext cx="10559731" cy="128089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8000" b="1" dirty="0" err="1"/>
              <a:t>Pwy</a:t>
            </a:r>
            <a:r>
              <a:rPr lang="en-US" sz="8000" b="1" dirty="0"/>
              <a:t> …?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652460C-A9DE-CA40-824D-2461D67BA8B8}"/>
              </a:ext>
            </a:extLst>
          </p:cNvPr>
          <p:cNvSpPr txBox="1"/>
          <p:nvPr/>
        </p:nvSpPr>
        <p:spPr>
          <a:xfrm>
            <a:off x="732227" y="2709950"/>
            <a:ext cx="10985035" cy="310854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762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y-GB" sz="2800" b="1" dirty="0"/>
              <a:t>“Pwy?” means “Who?” so the answer is usually the </a:t>
            </a:r>
            <a:r>
              <a:rPr lang="cy-GB" sz="2800" b="1" dirty="0">
                <a:solidFill>
                  <a:srgbClr val="00B050"/>
                </a:solidFill>
              </a:rPr>
              <a:t>name of a person</a:t>
            </a:r>
            <a:r>
              <a:rPr lang="cy-GB" sz="2800" b="1" dirty="0"/>
              <a:t> or a </a:t>
            </a:r>
            <a:r>
              <a:rPr lang="cy-GB" sz="2800" b="1" dirty="0">
                <a:solidFill>
                  <a:srgbClr val="0070C0"/>
                </a:solidFill>
              </a:rPr>
              <a:t>pronoun</a:t>
            </a:r>
            <a:r>
              <a:rPr lang="cy-GB" sz="2800" b="1" dirty="0"/>
              <a:t> e.g. </a:t>
            </a:r>
          </a:p>
          <a:p>
            <a:endParaRPr lang="cy-GB" sz="2800" b="1" dirty="0"/>
          </a:p>
          <a:p>
            <a:r>
              <a:rPr lang="cy-GB" sz="2800" b="1" dirty="0"/>
              <a:t>Pwy sy’n chwarae?  </a:t>
            </a:r>
            <a:r>
              <a:rPr lang="cy-GB" sz="2800" b="1" dirty="0">
                <a:solidFill>
                  <a:srgbClr val="00B050"/>
                </a:solidFill>
              </a:rPr>
              <a:t>Nia</a:t>
            </a:r>
            <a:r>
              <a:rPr lang="cy-GB" sz="2800" b="1" dirty="0"/>
              <a:t> sy’n chwarae.</a:t>
            </a:r>
          </a:p>
          <a:p>
            <a:endParaRPr lang="cy-GB" sz="2800" b="1" dirty="0"/>
          </a:p>
          <a:p>
            <a:r>
              <a:rPr lang="cy-GB" sz="2800" b="1" dirty="0"/>
              <a:t>Pwy sy’n chwarae?  </a:t>
            </a:r>
            <a:r>
              <a:rPr lang="cy-GB" sz="2800" b="1" dirty="0">
                <a:solidFill>
                  <a:srgbClr val="0070C0"/>
                </a:solidFill>
              </a:rPr>
              <a:t>Hi</a:t>
            </a:r>
            <a:r>
              <a:rPr lang="cy-GB" sz="2800" b="1" dirty="0"/>
              <a:t> sy’n chwarae.</a:t>
            </a:r>
          </a:p>
          <a:p>
            <a:endParaRPr lang="cy-GB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01208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901760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sz="4900" b="1" dirty="0" err="1">
                <a:solidFill>
                  <a:schemeClr val="bg1"/>
                </a:solidFill>
                <a:latin typeface="Segoe Print"/>
              </a:rPr>
              <a:t>Pwy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sz="4900" b="1" dirty="0" err="1">
                <a:solidFill>
                  <a:schemeClr val="bg1"/>
                </a:solidFill>
                <a:latin typeface="Segoe Print"/>
              </a:rPr>
              <a:t>ydy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sz="4900" b="1" dirty="0">
                <a:solidFill>
                  <a:srgbClr val="FFC000"/>
                </a:solidFill>
                <a:latin typeface="Segoe Print"/>
              </a:rPr>
              <a:t>e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?                      Who is </a:t>
            </a:r>
            <a:r>
              <a:rPr lang="en-GB" sz="4900" b="1" dirty="0">
                <a:solidFill>
                  <a:srgbClr val="FFC000"/>
                </a:solidFill>
                <a:latin typeface="Segoe Print"/>
              </a:rPr>
              <a:t>he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?</a:t>
            </a:r>
            <a:endParaRPr lang="en-GB" b="1" dirty="0">
              <a:solidFill>
                <a:schemeClr val="bg1"/>
              </a:solidFill>
              <a:latin typeface="Segoe Prin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763730-D9DE-B34A-AF96-D7FAEA91849E}"/>
              </a:ext>
            </a:extLst>
          </p:cNvPr>
          <p:cNvSpPr txBox="1"/>
          <p:nvPr/>
        </p:nvSpPr>
        <p:spPr>
          <a:xfrm>
            <a:off x="2243914" y="5494953"/>
            <a:ext cx="77041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b="1" dirty="0" err="1"/>
              <a:t>Jac</a:t>
            </a:r>
            <a:r>
              <a:rPr lang="en-US" sz="7200" b="1" dirty="0"/>
              <a:t> y </a:t>
            </a:r>
            <a:r>
              <a:rPr lang="en-US" sz="7200" b="1" dirty="0" err="1"/>
              <a:t>Jwc</a:t>
            </a:r>
            <a:r>
              <a:rPr lang="en-US" sz="7200" b="1" dirty="0"/>
              <a:t> </a:t>
            </a:r>
            <a:r>
              <a:rPr lang="en-US" sz="7200" b="1" dirty="0" err="1"/>
              <a:t>ydy</a:t>
            </a:r>
            <a:r>
              <a:rPr lang="en-US" sz="7200" b="1" dirty="0"/>
              <a:t> </a:t>
            </a:r>
            <a:r>
              <a:rPr lang="en-US" sz="7200" b="1" dirty="0">
                <a:highlight>
                  <a:srgbClr val="FFFF00"/>
                </a:highlight>
              </a:rPr>
              <a:t>e</a:t>
            </a:r>
            <a:r>
              <a:rPr lang="en-US" sz="7200" b="1"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9A50A4F-85D5-0348-B07D-23D9580EFE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817"/>
          <a:stretch/>
        </p:blipFill>
        <p:spPr>
          <a:xfrm>
            <a:off x="2611474" y="1205938"/>
            <a:ext cx="6969051" cy="4289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25455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901760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sz="4900" b="1" dirty="0" err="1">
                <a:solidFill>
                  <a:schemeClr val="bg1"/>
                </a:solidFill>
                <a:latin typeface="Segoe Print"/>
              </a:rPr>
              <a:t>Pwy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sz="4900" b="1" dirty="0" err="1">
                <a:solidFill>
                  <a:schemeClr val="bg1"/>
                </a:solidFill>
                <a:latin typeface="Segoe Print"/>
              </a:rPr>
              <a:t>ydy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sz="4900" b="1" dirty="0">
                <a:solidFill>
                  <a:srgbClr val="FFC000"/>
                </a:solidFill>
                <a:latin typeface="Segoe Print"/>
              </a:rPr>
              <a:t>hi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?                    Who is </a:t>
            </a:r>
            <a:r>
              <a:rPr lang="en-GB" sz="4900" b="1" dirty="0">
                <a:solidFill>
                  <a:srgbClr val="FFC000"/>
                </a:solidFill>
                <a:latin typeface="Segoe Print"/>
              </a:rPr>
              <a:t>she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?</a:t>
            </a:r>
            <a:endParaRPr lang="en-GB" b="1" dirty="0">
              <a:solidFill>
                <a:schemeClr val="bg1"/>
              </a:solidFill>
              <a:latin typeface="Segoe Prin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763730-D9DE-B34A-AF96-D7FAEA91849E}"/>
              </a:ext>
            </a:extLst>
          </p:cNvPr>
          <p:cNvSpPr txBox="1"/>
          <p:nvPr/>
        </p:nvSpPr>
        <p:spPr>
          <a:xfrm>
            <a:off x="2653048" y="5374630"/>
            <a:ext cx="7242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Sali</a:t>
            </a:r>
            <a:r>
              <a:rPr lang="en-US" sz="7200" b="1" dirty="0"/>
              <a:t> Mali </a:t>
            </a:r>
            <a:r>
              <a:rPr lang="en-US" sz="7200" b="1" dirty="0" err="1"/>
              <a:t>ydy</a:t>
            </a:r>
            <a:r>
              <a:rPr lang="en-US" sz="7200" b="1" dirty="0"/>
              <a:t> </a:t>
            </a:r>
            <a:r>
              <a:rPr lang="en-US" sz="7200" b="1" dirty="0">
                <a:highlight>
                  <a:srgbClr val="FFFF00"/>
                </a:highlight>
              </a:rPr>
              <a:t>hi</a:t>
            </a:r>
            <a:r>
              <a:rPr lang="en-US" sz="7200" b="1"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CE22DF-2F0E-FA4B-8D1D-F9E39FCD250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569" r="20103"/>
          <a:stretch/>
        </p:blipFill>
        <p:spPr>
          <a:xfrm>
            <a:off x="4159876" y="1253157"/>
            <a:ext cx="3915178" cy="3962786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1496051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901760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sz="4900" b="1" dirty="0" err="1">
                <a:solidFill>
                  <a:schemeClr val="bg1"/>
                </a:solidFill>
                <a:latin typeface="Segoe Print"/>
              </a:rPr>
              <a:t>Pwy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sz="4900" b="1" dirty="0" err="1">
                <a:solidFill>
                  <a:schemeClr val="bg1"/>
                </a:solidFill>
                <a:latin typeface="Segoe Print"/>
              </a:rPr>
              <a:t>ydyn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sz="4900" b="1" dirty="0" err="1">
                <a:solidFill>
                  <a:srgbClr val="FFC000"/>
                </a:solidFill>
                <a:latin typeface="Segoe Print"/>
              </a:rPr>
              <a:t>nhw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?            Who are </a:t>
            </a:r>
            <a:r>
              <a:rPr lang="en-GB" sz="4900" b="1" dirty="0">
                <a:solidFill>
                  <a:srgbClr val="FFC000"/>
                </a:solidFill>
                <a:latin typeface="Segoe Print"/>
              </a:rPr>
              <a:t>they</a:t>
            </a:r>
            <a:r>
              <a:rPr lang="en-GB" sz="4900" b="1" dirty="0">
                <a:solidFill>
                  <a:schemeClr val="bg1"/>
                </a:solidFill>
                <a:latin typeface="Segoe Print"/>
              </a:rPr>
              <a:t>?</a:t>
            </a:r>
            <a:endParaRPr lang="en-GB" b="1" dirty="0">
              <a:solidFill>
                <a:schemeClr val="bg1"/>
              </a:solidFill>
              <a:latin typeface="Segoe Prin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763730-D9DE-B34A-AF96-D7FAEA91849E}"/>
              </a:ext>
            </a:extLst>
          </p:cNvPr>
          <p:cNvSpPr txBox="1"/>
          <p:nvPr/>
        </p:nvSpPr>
        <p:spPr>
          <a:xfrm>
            <a:off x="0" y="5624878"/>
            <a:ext cx="12192000" cy="923330"/>
          </a:xfrm>
          <a:prstGeom prst="rect">
            <a:avLst/>
          </a:prstGeom>
          <a:solidFill>
            <a:schemeClr val="bg1"/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/>
              <a:t>Plant </a:t>
            </a:r>
            <a:r>
              <a:rPr lang="en-US" sz="5400" b="1" dirty="0" err="1"/>
              <a:t>Dosbarth</a:t>
            </a:r>
            <a:r>
              <a:rPr lang="en-US" sz="5400" b="1" dirty="0"/>
              <a:t> </a:t>
            </a:r>
            <a:r>
              <a:rPr lang="en-US" sz="5400" b="1" dirty="0" err="1"/>
              <a:t>Derbyn</a:t>
            </a:r>
            <a:r>
              <a:rPr lang="en-US" sz="5400" b="1" dirty="0"/>
              <a:t> </a:t>
            </a:r>
            <a:r>
              <a:rPr lang="en-US" sz="5400" b="1" dirty="0" err="1"/>
              <a:t>ydyn</a:t>
            </a:r>
            <a:r>
              <a:rPr lang="en-US" sz="5400" b="1" dirty="0"/>
              <a:t> </a:t>
            </a:r>
            <a:r>
              <a:rPr lang="en-US" sz="5400" b="1" dirty="0" err="1">
                <a:highlight>
                  <a:srgbClr val="FFFF00"/>
                </a:highlight>
              </a:rPr>
              <a:t>nhw</a:t>
            </a:r>
            <a:r>
              <a:rPr lang="en-US" sz="5400" b="1" dirty="0"/>
              <a:t>.</a:t>
            </a:r>
          </a:p>
        </p:txBody>
      </p:sp>
      <p:pic>
        <p:nvPicPr>
          <p:cNvPr id="12290" name="Picture 2" descr="Image result for children in class clipart">
            <a:extLst>
              <a:ext uri="{FF2B5EF4-FFF2-40B4-BE49-F238E27FC236}">
                <a16:creationId xmlns:a16="http://schemas.microsoft.com/office/drawing/2014/main" id="{3A027A16-5223-1E4F-A094-E450F7429F7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452"/>
          <a:stretch/>
        </p:blipFill>
        <p:spPr bwMode="auto">
          <a:xfrm>
            <a:off x="2634343" y="1255565"/>
            <a:ext cx="6392622" cy="4121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08449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3453B-0506-2D47-A138-344F7B3AA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666" y="234643"/>
            <a:ext cx="11294534" cy="798290"/>
          </a:xfrm>
          <a:solidFill>
            <a:schemeClr val="tx1"/>
          </a:solidFill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Beth </a:t>
            </a:r>
            <a:r>
              <a:rPr lang="en-US" b="1" dirty="0" err="1">
                <a:solidFill>
                  <a:schemeClr val="bg1"/>
                </a:solidFill>
              </a:rPr>
              <a:t>sydd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ar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goll</a:t>
            </a:r>
            <a:r>
              <a:rPr lang="en-US" b="1" dirty="0">
                <a:solidFill>
                  <a:schemeClr val="bg1"/>
                </a:solidFill>
              </a:rPr>
              <a:t>?                          What’s missing?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387928" y="1870364"/>
            <a:ext cx="11499272" cy="4678204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2800" dirty="0"/>
          </a:p>
          <a:p>
            <a:r>
              <a:rPr lang="en-US" sz="3600" b="1" dirty="0" err="1"/>
              <a:t>Pwy</a:t>
            </a:r>
            <a:r>
              <a:rPr lang="en-US" sz="3600" b="1" dirty="0"/>
              <a:t> </a:t>
            </a:r>
            <a:r>
              <a:rPr lang="en-US" sz="3600" b="1" dirty="0" err="1"/>
              <a:t>ydy</a:t>
            </a:r>
            <a:r>
              <a:rPr lang="en-US" sz="3600" b="1" dirty="0"/>
              <a:t> …….?                     Pili Pala </a:t>
            </a:r>
            <a:r>
              <a:rPr lang="en-US" sz="3600" b="1" dirty="0" err="1"/>
              <a:t>ydy</a:t>
            </a:r>
            <a:r>
              <a:rPr lang="en-US" sz="3600" b="1" dirty="0"/>
              <a:t> ….. .</a:t>
            </a:r>
          </a:p>
          <a:p>
            <a:endParaRPr lang="en-US" sz="3600" b="1" dirty="0"/>
          </a:p>
          <a:p>
            <a:endParaRPr lang="en-US" sz="3600" b="1" dirty="0"/>
          </a:p>
          <a:p>
            <a:r>
              <a:rPr lang="en-US" sz="3600" b="1" dirty="0" err="1"/>
              <a:t>Pwy</a:t>
            </a:r>
            <a:r>
              <a:rPr lang="en-US" sz="3600" b="1" dirty="0"/>
              <a:t> </a:t>
            </a:r>
            <a:r>
              <a:rPr lang="en-US" sz="3600" b="1" dirty="0" err="1"/>
              <a:t>ydy</a:t>
            </a:r>
            <a:r>
              <a:rPr lang="en-US" sz="3600" b="1" dirty="0"/>
              <a:t> …….?                    </a:t>
            </a:r>
            <a:r>
              <a:rPr lang="en-US" sz="3600" b="1" dirty="0" err="1"/>
              <a:t>Coblyn</a:t>
            </a:r>
            <a:r>
              <a:rPr lang="en-US" sz="3600" b="1" dirty="0"/>
              <a:t> </a:t>
            </a:r>
            <a:r>
              <a:rPr lang="en-US" sz="3600" b="1" dirty="0" err="1"/>
              <a:t>ydy</a:t>
            </a:r>
            <a:r>
              <a:rPr lang="en-US" sz="3600" b="1" dirty="0"/>
              <a:t> ……   .</a:t>
            </a:r>
          </a:p>
          <a:p>
            <a:endParaRPr lang="en-US" sz="3600" b="1" dirty="0"/>
          </a:p>
          <a:p>
            <a:endParaRPr lang="en-US" sz="3600" b="1" dirty="0"/>
          </a:p>
          <a:p>
            <a:r>
              <a:rPr lang="en-US" sz="3600" b="1" dirty="0" err="1"/>
              <a:t>Pwy</a:t>
            </a:r>
            <a:r>
              <a:rPr lang="en-US" sz="3600" b="1" dirty="0"/>
              <a:t> </a:t>
            </a:r>
            <a:r>
              <a:rPr lang="en-US" sz="3600" b="1" dirty="0" err="1"/>
              <a:t>ydyn</a:t>
            </a:r>
            <a:r>
              <a:rPr lang="en-US" sz="3600" b="1" dirty="0"/>
              <a:t> …….. ?               </a:t>
            </a:r>
            <a:r>
              <a:rPr lang="en-US" sz="2800" b="1" dirty="0" err="1"/>
              <a:t>Sali</a:t>
            </a:r>
            <a:r>
              <a:rPr lang="en-US" sz="2800" b="1" dirty="0"/>
              <a:t> Mali a </a:t>
            </a:r>
            <a:r>
              <a:rPr lang="en-US" sz="2800" b="1" dirty="0" err="1"/>
              <a:t>Jac</a:t>
            </a:r>
            <a:r>
              <a:rPr lang="en-US" sz="2800" b="1" dirty="0"/>
              <a:t> Do </a:t>
            </a:r>
            <a:r>
              <a:rPr lang="en-US" sz="2800" b="1" dirty="0" err="1"/>
              <a:t>ydyn</a:t>
            </a:r>
            <a:r>
              <a:rPr lang="en-US" sz="2800" b="1" dirty="0"/>
              <a:t> ……..  .</a:t>
            </a:r>
            <a:endParaRPr lang="en-US" sz="4000" b="1" dirty="0"/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5770629-C503-0C42-928C-FD3C4B9DE9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74" y="1991591"/>
            <a:ext cx="1562100" cy="12954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A0A13B7-DFBC-5847-8101-D934C660B53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7922" b="26061"/>
          <a:stretch/>
        </p:blipFill>
        <p:spPr>
          <a:xfrm>
            <a:off x="4450774" y="3465842"/>
            <a:ext cx="1275773" cy="131716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EAA16CA-83D9-8844-B2E1-7E6DC05D6B2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48864"/>
          <a:stretch/>
        </p:blipFill>
        <p:spPr>
          <a:xfrm>
            <a:off x="4464630" y="4785751"/>
            <a:ext cx="1261917" cy="166936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128CBF0-3919-0646-ADB4-62C7D30A3694}"/>
              </a:ext>
            </a:extLst>
          </p:cNvPr>
          <p:cNvSpPr txBox="1"/>
          <p:nvPr/>
        </p:nvSpPr>
        <p:spPr>
          <a:xfrm>
            <a:off x="2507673" y="2116071"/>
            <a:ext cx="942109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hi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7923E98-6E3B-3549-A4B2-B545C0A62123}"/>
              </a:ext>
            </a:extLst>
          </p:cNvPr>
          <p:cNvSpPr txBox="1"/>
          <p:nvPr/>
        </p:nvSpPr>
        <p:spPr>
          <a:xfrm>
            <a:off x="9236344" y="2116071"/>
            <a:ext cx="942109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hi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BEA293B-02D7-664C-B27B-5BCC2FC0D28B}"/>
              </a:ext>
            </a:extLst>
          </p:cNvPr>
          <p:cNvSpPr txBox="1"/>
          <p:nvPr/>
        </p:nvSpPr>
        <p:spPr>
          <a:xfrm>
            <a:off x="2639683" y="3803806"/>
            <a:ext cx="634695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B054502-09A6-F944-A804-51B51657EBDC}"/>
              </a:ext>
            </a:extLst>
          </p:cNvPr>
          <p:cNvSpPr txBox="1"/>
          <p:nvPr/>
        </p:nvSpPr>
        <p:spPr>
          <a:xfrm>
            <a:off x="9133785" y="3803806"/>
            <a:ext cx="634695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4DC6ED3-5EDA-CA41-83E3-111540F4134E}"/>
              </a:ext>
            </a:extLst>
          </p:cNvPr>
          <p:cNvSpPr txBox="1"/>
          <p:nvPr/>
        </p:nvSpPr>
        <p:spPr>
          <a:xfrm>
            <a:off x="2767641" y="5391630"/>
            <a:ext cx="1013474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nhw</a:t>
            </a:r>
            <a:endParaRPr lang="en-US" sz="28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33A07CC-1404-2A47-8580-6F6E618152A4}"/>
              </a:ext>
            </a:extLst>
          </p:cNvPr>
          <p:cNvSpPr txBox="1"/>
          <p:nvPr/>
        </p:nvSpPr>
        <p:spPr>
          <a:xfrm>
            <a:off x="10346285" y="5413238"/>
            <a:ext cx="1013474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nhw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1026751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3453B-0506-2D47-A138-344F7B3AA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666" y="234643"/>
            <a:ext cx="11294534" cy="798290"/>
          </a:xfrm>
          <a:solidFill>
            <a:schemeClr val="tx1"/>
          </a:solidFill>
        </p:spPr>
        <p:txBody>
          <a:bodyPr/>
          <a:lstStyle/>
          <a:p>
            <a:r>
              <a:rPr lang="en-US" b="1" dirty="0" err="1">
                <a:solidFill>
                  <a:schemeClr val="bg1"/>
                </a:solidFill>
              </a:rPr>
              <a:t>Amser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cofrestru</a:t>
            </a:r>
            <a:r>
              <a:rPr lang="en-US" b="1" dirty="0">
                <a:solidFill>
                  <a:schemeClr val="bg1"/>
                </a:solidFill>
              </a:rPr>
              <a:t>…                    Registration time 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870066" y="1371600"/>
            <a:ext cx="10401992" cy="243143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 err="1"/>
              <a:t>Pwy</a:t>
            </a:r>
            <a:r>
              <a:rPr lang="en-US" sz="4800" b="1" dirty="0"/>
              <a:t> </a:t>
            </a:r>
            <a:r>
              <a:rPr lang="en-US" sz="4800" b="1" dirty="0" err="1"/>
              <a:t>sy’n</a:t>
            </a:r>
            <a:r>
              <a:rPr lang="en-US" sz="4800" b="1" dirty="0"/>
              <a:t> </a:t>
            </a:r>
            <a:r>
              <a:rPr lang="en-US" sz="4800" b="1" dirty="0" err="1"/>
              <a:t>absennol</a:t>
            </a:r>
            <a:r>
              <a:rPr lang="en-US" sz="4800" b="1" dirty="0"/>
              <a:t> </a:t>
            </a:r>
            <a:r>
              <a:rPr lang="en-US" sz="4800" b="1" dirty="0" err="1"/>
              <a:t>heddiw</a:t>
            </a:r>
            <a:r>
              <a:rPr lang="en-US" sz="4800" b="1" dirty="0"/>
              <a:t>?</a:t>
            </a:r>
          </a:p>
          <a:p>
            <a:endParaRPr lang="en-US" sz="3600" b="1" dirty="0"/>
          </a:p>
          <a:p>
            <a:pPr algn="ctr"/>
            <a:r>
              <a:rPr lang="en-US" sz="3200" b="1" i="1" dirty="0"/>
              <a:t>Who’s absent today?                     </a:t>
            </a:r>
          </a:p>
          <a:p>
            <a:endParaRPr lang="en-US" sz="20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723E341-7230-5740-AE6B-B807410141E6}"/>
              </a:ext>
            </a:extLst>
          </p:cNvPr>
          <p:cNvSpPr txBox="1"/>
          <p:nvPr/>
        </p:nvSpPr>
        <p:spPr>
          <a:xfrm>
            <a:off x="870066" y="4141702"/>
            <a:ext cx="10401992" cy="243143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/>
              <a:t>Rhys </a:t>
            </a:r>
            <a:r>
              <a:rPr lang="en-US" sz="4800" b="1" dirty="0" err="1"/>
              <a:t>sy’n</a:t>
            </a:r>
            <a:r>
              <a:rPr lang="en-US" sz="4800" b="1" dirty="0"/>
              <a:t> </a:t>
            </a:r>
            <a:r>
              <a:rPr lang="en-US" sz="4800" b="1" dirty="0" err="1"/>
              <a:t>absennol</a:t>
            </a:r>
            <a:r>
              <a:rPr lang="en-US" sz="4800" b="1" dirty="0"/>
              <a:t> </a:t>
            </a:r>
            <a:r>
              <a:rPr lang="en-US" sz="4800" b="1" dirty="0" err="1"/>
              <a:t>heddiw</a:t>
            </a:r>
            <a:r>
              <a:rPr lang="en-US" sz="4800" b="1" dirty="0"/>
              <a:t>.</a:t>
            </a:r>
          </a:p>
          <a:p>
            <a:endParaRPr lang="en-US" sz="3600" b="1" dirty="0"/>
          </a:p>
          <a:p>
            <a:pPr algn="ctr"/>
            <a:r>
              <a:rPr lang="en-US" sz="3200" b="1" i="1" dirty="0"/>
              <a:t>Rhys is absent today.                     </a:t>
            </a:r>
          </a:p>
          <a:p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3828135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3453B-0506-2D47-A138-344F7B3AA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666" y="234643"/>
            <a:ext cx="11294534" cy="798290"/>
          </a:xfrm>
          <a:solidFill>
            <a:schemeClr val="tx1"/>
          </a:solidFill>
        </p:spPr>
        <p:txBody>
          <a:bodyPr/>
          <a:lstStyle/>
          <a:p>
            <a:r>
              <a:rPr lang="en-US" b="1" dirty="0" err="1">
                <a:solidFill>
                  <a:schemeClr val="bg1"/>
                </a:solidFill>
              </a:rPr>
              <a:t>Amser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cofrestru</a:t>
            </a:r>
            <a:r>
              <a:rPr lang="en-US" b="1" dirty="0">
                <a:solidFill>
                  <a:schemeClr val="bg1"/>
                </a:solidFill>
              </a:rPr>
              <a:t>…                    Registration time 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870066" y="1371600"/>
            <a:ext cx="10401992" cy="243143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 err="1"/>
              <a:t>Pwy</a:t>
            </a:r>
            <a:r>
              <a:rPr lang="en-US" sz="4800" b="1" dirty="0"/>
              <a:t> </a:t>
            </a:r>
            <a:r>
              <a:rPr lang="en-US" sz="4800" b="1" dirty="0" err="1"/>
              <a:t>sy’n</a:t>
            </a:r>
            <a:r>
              <a:rPr lang="en-US" sz="4800" b="1" dirty="0"/>
              <a:t> </a:t>
            </a:r>
            <a:r>
              <a:rPr lang="en-US" sz="4800" b="1" dirty="0" err="1"/>
              <a:t>cael</a:t>
            </a:r>
            <a:r>
              <a:rPr lang="en-US" sz="4800" b="1" dirty="0"/>
              <a:t> </a:t>
            </a:r>
            <a:r>
              <a:rPr lang="en-US" sz="4800" b="1" dirty="0" err="1"/>
              <a:t>cinio</a:t>
            </a:r>
            <a:r>
              <a:rPr lang="en-US" sz="4800" b="1" dirty="0"/>
              <a:t> </a:t>
            </a:r>
            <a:r>
              <a:rPr lang="en-US" sz="4800" b="1" dirty="0" err="1"/>
              <a:t>heddiw</a:t>
            </a:r>
            <a:r>
              <a:rPr lang="en-US" sz="4800" b="1" dirty="0"/>
              <a:t>?</a:t>
            </a:r>
          </a:p>
          <a:p>
            <a:endParaRPr lang="en-US" sz="3600" b="1" dirty="0"/>
          </a:p>
          <a:p>
            <a:pPr algn="ctr"/>
            <a:r>
              <a:rPr lang="en-US" sz="3200" b="1" i="1" dirty="0"/>
              <a:t>Who’s having lunch today?                     </a:t>
            </a:r>
          </a:p>
          <a:p>
            <a:endParaRPr lang="en-US" sz="20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723E341-7230-5740-AE6B-B807410141E6}"/>
              </a:ext>
            </a:extLst>
          </p:cNvPr>
          <p:cNvSpPr txBox="1"/>
          <p:nvPr/>
        </p:nvSpPr>
        <p:spPr>
          <a:xfrm>
            <a:off x="870066" y="4141702"/>
            <a:ext cx="10401992" cy="236988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/>
              <a:t>Rhys, Rhian, </a:t>
            </a:r>
            <a:r>
              <a:rPr lang="en-US" sz="4800" b="1" dirty="0" err="1"/>
              <a:t>Siôn</a:t>
            </a:r>
            <a:r>
              <a:rPr lang="en-US" sz="4800" b="1" dirty="0"/>
              <a:t> a Kai </a:t>
            </a:r>
            <a:r>
              <a:rPr lang="en-US" sz="4800" b="1" dirty="0" err="1"/>
              <a:t>sy’n</a:t>
            </a:r>
            <a:r>
              <a:rPr lang="en-US" sz="4800" b="1" dirty="0"/>
              <a:t> </a:t>
            </a:r>
            <a:r>
              <a:rPr lang="en-US" sz="4800" b="1" dirty="0" err="1"/>
              <a:t>cael</a:t>
            </a:r>
            <a:r>
              <a:rPr lang="en-US" sz="4800" b="1" dirty="0"/>
              <a:t> </a:t>
            </a:r>
            <a:r>
              <a:rPr lang="en-US" sz="4800" b="1" dirty="0" err="1"/>
              <a:t>cinio</a:t>
            </a:r>
            <a:r>
              <a:rPr lang="en-US" sz="4800" b="1" dirty="0"/>
              <a:t> </a:t>
            </a:r>
            <a:r>
              <a:rPr lang="en-US" sz="4800" b="1" dirty="0" err="1"/>
              <a:t>heddiw</a:t>
            </a:r>
            <a:r>
              <a:rPr lang="en-US" sz="4800" b="1" dirty="0"/>
              <a:t>.</a:t>
            </a:r>
          </a:p>
          <a:p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3388589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3453B-0506-2D47-A138-344F7B3AA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666" y="234643"/>
            <a:ext cx="11294534" cy="798290"/>
          </a:xfrm>
          <a:solidFill>
            <a:schemeClr val="tx1"/>
          </a:solidFill>
        </p:spPr>
        <p:txBody>
          <a:bodyPr/>
          <a:lstStyle/>
          <a:p>
            <a:r>
              <a:rPr lang="en-US" b="1" dirty="0" err="1">
                <a:solidFill>
                  <a:schemeClr val="bg1"/>
                </a:solidFill>
              </a:rPr>
              <a:t>Amser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cofrestru</a:t>
            </a:r>
            <a:r>
              <a:rPr lang="en-US" b="1" dirty="0">
                <a:solidFill>
                  <a:schemeClr val="bg1"/>
                </a:solidFill>
              </a:rPr>
              <a:t>…                    Registration time 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399011" y="1371600"/>
            <a:ext cx="10873047" cy="243143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 err="1"/>
              <a:t>Pwy</a:t>
            </a:r>
            <a:r>
              <a:rPr lang="en-US" sz="4800" b="1" dirty="0"/>
              <a:t> </a:t>
            </a:r>
            <a:r>
              <a:rPr lang="en-US" sz="4800" b="1" dirty="0" err="1"/>
              <a:t>sy’n</a:t>
            </a:r>
            <a:r>
              <a:rPr lang="en-US" sz="4800" b="1" dirty="0"/>
              <a:t> </a:t>
            </a:r>
            <a:r>
              <a:rPr lang="en-US" sz="4800" b="1" dirty="0" err="1"/>
              <a:t>cael</a:t>
            </a:r>
            <a:r>
              <a:rPr lang="en-US" sz="4800" b="1" dirty="0"/>
              <a:t> </a:t>
            </a:r>
            <a:r>
              <a:rPr lang="en-US" sz="4800" b="1" dirty="0" err="1"/>
              <a:t>brechdanau</a:t>
            </a:r>
            <a:r>
              <a:rPr lang="en-US" sz="4800" b="1" dirty="0"/>
              <a:t> </a:t>
            </a:r>
            <a:r>
              <a:rPr lang="en-US" sz="4800" b="1" dirty="0" err="1"/>
              <a:t>heddiw</a:t>
            </a:r>
            <a:r>
              <a:rPr lang="en-US" sz="4800" b="1" dirty="0"/>
              <a:t>?</a:t>
            </a:r>
          </a:p>
          <a:p>
            <a:endParaRPr lang="en-US" sz="3600" b="1" dirty="0"/>
          </a:p>
          <a:p>
            <a:pPr algn="ctr"/>
            <a:r>
              <a:rPr lang="en-US" sz="3200" b="1" i="1" dirty="0"/>
              <a:t>Who’s having a packed lunch (sandwiches) today?                     </a:t>
            </a:r>
          </a:p>
          <a:p>
            <a:endParaRPr lang="en-US" sz="20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723E341-7230-5740-AE6B-B807410141E6}"/>
              </a:ext>
            </a:extLst>
          </p:cNvPr>
          <p:cNvSpPr txBox="1"/>
          <p:nvPr/>
        </p:nvSpPr>
        <p:spPr>
          <a:xfrm>
            <a:off x="870066" y="4141702"/>
            <a:ext cx="10401992" cy="236988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/>
              <a:t>Lia, Dylan, </a:t>
            </a:r>
            <a:r>
              <a:rPr lang="en-US" sz="4800" b="1" dirty="0" err="1"/>
              <a:t>Carys</a:t>
            </a:r>
            <a:r>
              <a:rPr lang="en-US" sz="4800" b="1" dirty="0"/>
              <a:t> a Sam </a:t>
            </a:r>
            <a:r>
              <a:rPr lang="en-US" sz="4800" b="1" dirty="0" err="1"/>
              <a:t>sy’n</a:t>
            </a:r>
            <a:r>
              <a:rPr lang="en-US" sz="4800" b="1" dirty="0"/>
              <a:t> </a:t>
            </a:r>
            <a:r>
              <a:rPr lang="en-US" sz="4800" b="1" dirty="0" err="1"/>
              <a:t>cael</a:t>
            </a:r>
            <a:r>
              <a:rPr lang="en-US" sz="4800" b="1" dirty="0"/>
              <a:t> </a:t>
            </a:r>
            <a:r>
              <a:rPr lang="en-US" sz="4800" b="1" dirty="0" err="1"/>
              <a:t>brechdanau</a:t>
            </a:r>
            <a:r>
              <a:rPr lang="en-US" sz="4800" b="1" dirty="0"/>
              <a:t> </a:t>
            </a:r>
            <a:r>
              <a:rPr lang="en-US" sz="4800" b="1" dirty="0" err="1"/>
              <a:t>heddiw</a:t>
            </a:r>
            <a:r>
              <a:rPr lang="en-US" sz="4800" b="1" dirty="0"/>
              <a:t>.</a:t>
            </a:r>
          </a:p>
          <a:p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3691076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217A345-A9C7-9D44-9C86-24FF859AC762}"/>
              </a:ext>
            </a:extLst>
          </p:cNvPr>
          <p:cNvSpPr txBox="1"/>
          <p:nvPr/>
        </p:nvSpPr>
        <p:spPr>
          <a:xfrm>
            <a:off x="443900" y="149629"/>
            <a:ext cx="11351860" cy="877163"/>
          </a:xfrm>
          <a:prstGeom prst="rect">
            <a:avLst/>
          </a:prstGeom>
          <a:solidFill>
            <a:schemeClr val="tx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Ydych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chi’n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cofio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?      Do you remember?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BF2CDE-2BF8-1F43-8A52-089E3A5C1B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92" t="6101" r="21193" b="5984"/>
          <a:stretch/>
        </p:blipFill>
        <p:spPr>
          <a:xfrm>
            <a:off x="630865" y="1500553"/>
            <a:ext cx="1315165" cy="168812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6819617-5CC8-7B45-A280-2169A3E9424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281" b="13363"/>
          <a:stretch/>
        </p:blipFill>
        <p:spPr>
          <a:xfrm>
            <a:off x="2898559" y="1500553"/>
            <a:ext cx="1274857" cy="168812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B7BB5C7-590F-C14F-A8C5-1878C19204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04740" y="1604530"/>
            <a:ext cx="1556108" cy="158414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FB53A29-8DEA-2F4D-86FE-C720953B1AD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67313" y="1500553"/>
            <a:ext cx="1693983" cy="169398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C9C5D30-6462-4D43-96E6-7084759440C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1868" t="7397" r="8587" b="18196"/>
          <a:stretch/>
        </p:blipFill>
        <p:spPr>
          <a:xfrm>
            <a:off x="178916" y="4676482"/>
            <a:ext cx="2219062" cy="144060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6DE3CB4-0339-984C-9437-2C951581F48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19072" y="1356179"/>
            <a:ext cx="1664678" cy="208084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0082EDE-4F18-3248-B24F-A8418389DFF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90114" y="4676482"/>
            <a:ext cx="2109427" cy="147974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99A77C5-A216-224C-AE4E-D86FCF9AAF8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69819" y="4554129"/>
            <a:ext cx="2123485" cy="168530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28D1D2E-B388-7947-ACBA-0F093D789462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b="9097"/>
          <a:stretch/>
        </p:blipFill>
        <p:spPr>
          <a:xfrm>
            <a:off x="7571382" y="4638164"/>
            <a:ext cx="2205605" cy="144296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ED98C62-67CE-FB45-B90B-8E3AA78D21E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017049" y="4508969"/>
            <a:ext cx="1986402" cy="1647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78737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217A345-A9C7-9D44-9C86-24FF859AC762}"/>
              </a:ext>
            </a:extLst>
          </p:cNvPr>
          <p:cNvSpPr txBox="1"/>
          <p:nvPr/>
        </p:nvSpPr>
        <p:spPr>
          <a:xfrm>
            <a:off x="443900" y="149629"/>
            <a:ext cx="11351860" cy="877163"/>
          </a:xfrm>
          <a:prstGeom prst="rect">
            <a:avLst/>
          </a:prstGeom>
          <a:solidFill>
            <a:schemeClr val="tx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Ydych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chi’n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cofio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?      Do you remember?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6EB74EE5-F20F-D943-B73D-BBDA988BA0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4198"/>
          <a:stretch/>
        </p:blipFill>
        <p:spPr>
          <a:xfrm>
            <a:off x="542744" y="1419734"/>
            <a:ext cx="1272003" cy="1572548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F228C9BA-45D0-374E-929A-117084B15B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3135" y="1520474"/>
            <a:ext cx="2399174" cy="1413212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5246089F-847B-5A42-B4AC-EEE635AE86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1674" y="1524521"/>
            <a:ext cx="1584122" cy="1474872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208EBEC9-840A-4E4D-BC5A-EE840FA930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1251" y="1456259"/>
            <a:ext cx="1582778" cy="1874747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C25675E5-B0A8-B84E-9529-320F633D92F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309649" y="1809982"/>
            <a:ext cx="1101301" cy="1443910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7308E06C-5866-CF4D-B9FA-3F4C646A7B8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865" y="4273944"/>
            <a:ext cx="1196964" cy="1909763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01EE6E44-4C6E-A841-B4BA-7DC916BCC65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38026" y="4548182"/>
            <a:ext cx="1756676" cy="1635525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4F1CF9BE-24A3-5846-A9AE-38B359C61AD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5643" y="4556754"/>
            <a:ext cx="2472026" cy="1429403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A5A1BF7B-595B-F543-9498-C9CF7933891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778183" y="4111322"/>
            <a:ext cx="1520572" cy="2044907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F8EF5840-6B8D-DC40-98E7-6D3F33043C5A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16308" r="13971"/>
          <a:stretch/>
        </p:blipFill>
        <p:spPr>
          <a:xfrm>
            <a:off x="9591847" y="4426743"/>
            <a:ext cx="2536904" cy="1729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72011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3453B-0506-2D47-A138-344F7B3AA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666" y="234643"/>
            <a:ext cx="11294534" cy="798290"/>
          </a:xfrm>
          <a:solidFill>
            <a:schemeClr val="tx1"/>
          </a:solidFill>
        </p:spPr>
        <p:txBody>
          <a:bodyPr/>
          <a:lstStyle/>
          <a:p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 y </a:t>
            </a:r>
            <a:r>
              <a:rPr lang="en-US" b="1" dirty="0" err="1">
                <a:solidFill>
                  <a:schemeClr val="bg1"/>
                </a:solidFill>
              </a:rPr>
              <a:t>dosbarth</a:t>
            </a:r>
            <a:r>
              <a:rPr lang="en-US" b="1" dirty="0">
                <a:solidFill>
                  <a:schemeClr val="bg1"/>
                </a:solidFill>
              </a:rPr>
              <a:t>…                    In the classroom 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399011" y="1371600"/>
            <a:ext cx="10873047" cy="243143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 err="1"/>
              <a:t>Pwy</a:t>
            </a:r>
            <a:r>
              <a:rPr lang="en-US" sz="4800" b="1" dirty="0"/>
              <a:t> </a:t>
            </a:r>
            <a:r>
              <a:rPr lang="en-US" sz="4800" b="1" dirty="0" err="1"/>
              <a:t>sy’n</a:t>
            </a:r>
            <a:r>
              <a:rPr lang="en-US" sz="4800" b="1" dirty="0"/>
              <a:t> </a:t>
            </a:r>
            <a:r>
              <a:rPr lang="en-US" sz="4800" b="1" dirty="0" err="1"/>
              <a:t>chwarae</a:t>
            </a:r>
            <a:r>
              <a:rPr lang="en-US" sz="4800" b="1" dirty="0"/>
              <a:t> Lego?</a:t>
            </a:r>
          </a:p>
          <a:p>
            <a:endParaRPr lang="en-US" sz="3600" b="1" dirty="0"/>
          </a:p>
          <a:p>
            <a:pPr algn="ctr"/>
            <a:r>
              <a:rPr lang="en-US" sz="3200" b="1" i="1" dirty="0"/>
              <a:t>Who’s playing Lego?                     </a:t>
            </a:r>
          </a:p>
          <a:p>
            <a:endParaRPr lang="en-US" sz="20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723E341-7230-5740-AE6B-B807410141E6}"/>
              </a:ext>
            </a:extLst>
          </p:cNvPr>
          <p:cNvSpPr txBox="1"/>
          <p:nvPr/>
        </p:nvSpPr>
        <p:spPr>
          <a:xfrm>
            <a:off x="870066" y="4141702"/>
            <a:ext cx="10401992" cy="163121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 err="1"/>
              <a:t>Elsi</a:t>
            </a:r>
            <a:r>
              <a:rPr lang="en-US" sz="4800" b="1" dirty="0"/>
              <a:t> </a:t>
            </a:r>
            <a:r>
              <a:rPr lang="en-US" sz="4800" b="1" dirty="0" err="1"/>
              <a:t>sy’n</a:t>
            </a:r>
            <a:r>
              <a:rPr lang="en-US" sz="4800" b="1" dirty="0"/>
              <a:t> </a:t>
            </a:r>
            <a:r>
              <a:rPr lang="en-US" sz="4800" b="1" dirty="0" err="1"/>
              <a:t>chwarae</a:t>
            </a:r>
            <a:r>
              <a:rPr lang="en-US" sz="4800" b="1" dirty="0"/>
              <a:t> Lego.</a:t>
            </a:r>
          </a:p>
          <a:p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3387633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5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3453B-0506-2D47-A138-344F7B3AA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666" y="234643"/>
            <a:ext cx="11294534" cy="798290"/>
          </a:xfrm>
          <a:solidFill>
            <a:schemeClr val="tx1"/>
          </a:solidFill>
        </p:spPr>
        <p:txBody>
          <a:bodyPr/>
          <a:lstStyle/>
          <a:p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 y </a:t>
            </a:r>
            <a:r>
              <a:rPr lang="en-US" b="1" dirty="0" err="1">
                <a:solidFill>
                  <a:schemeClr val="bg1"/>
                </a:solidFill>
              </a:rPr>
              <a:t>dosbarth</a:t>
            </a:r>
            <a:r>
              <a:rPr lang="en-US" b="1" dirty="0">
                <a:solidFill>
                  <a:schemeClr val="bg1"/>
                </a:solidFill>
              </a:rPr>
              <a:t>…                    In the classroom 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399011" y="1371600"/>
            <a:ext cx="10873047" cy="243143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 err="1"/>
              <a:t>Pwy</a:t>
            </a:r>
            <a:r>
              <a:rPr lang="en-US" sz="4800" b="1" dirty="0"/>
              <a:t> </a:t>
            </a:r>
            <a:r>
              <a:rPr lang="en-US" sz="4800" b="1" dirty="0" err="1"/>
              <a:t>sy’n</a:t>
            </a:r>
            <a:r>
              <a:rPr lang="en-US" sz="4800" b="1" dirty="0"/>
              <a:t> </a:t>
            </a:r>
            <a:r>
              <a:rPr lang="en-US" sz="4800" b="1" dirty="0" err="1"/>
              <a:t>eistedd</a:t>
            </a:r>
            <a:r>
              <a:rPr lang="en-US" sz="4800" b="1" dirty="0"/>
              <a:t> </a:t>
            </a:r>
            <a:r>
              <a:rPr lang="en-US" sz="4800" b="1" dirty="0" err="1"/>
              <a:t>ar</a:t>
            </a:r>
            <a:r>
              <a:rPr lang="en-US" sz="4800" b="1" dirty="0"/>
              <a:t> y mat?</a:t>
            </a:r>
          </a:p>
          <a:p>
            <a:endParaRPr lang="en-US" sz="3600" b="1" dirty="0"/>
          </a:p>
          <a:p>
            <a:pPr algn="ctr"/>
            <a:r>
              <a:rPr lang="en-US" sz="3200" b="1" i="1" dirty="0"/>
              <a:t>Who’s sitting on the mat?                     </a:t>
            </a:r>
          </a:p>
          <a:p>
            <a:endParaRPr lang="en-US" sz="20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723E341-7230-5740-AE6B-B807410141E6}"/>
              </a:ext>
            </a:extLst>
          </p:cNvPr>
          <p:cNvSpPr txBox="1"/>
          <p:nvPr/>
        </p:nvSpPr>
        <p:spPr>
          <a:xfrm>
            <a:off x="870066" y="4141702"/>
            <a:ext cx="10401992" cy="163121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 err="1"/>
              <a:t>Jac</a:t>
            </a:r>
            <a:r>
              <a:rPr lang="en-US" sz="4800" b="1" dirty="0"/>
              <a:t> a Wil </a:t>
            </a:r>
            <a:r>
              <a:rPr lang="en-US" sz="4800" b="1" dirty="0" err="1"/>
              <a:t>sy’n</a:t>
            </a:r>
            <a:r>
              <a:rPr lang="en-US" sz="4800" b="1" dirty="0"/>
              <a:t> </a:t>
            </a:r>
            <a:r>
              <a:rPr lang="en-US" sz="4800" b="1" dirty="0" err="1"/>
              <a:t>eistedd</a:t>
            </a:r>
            <a:r>
              <a:rPr lang="en-US" sz="4800" b="1" dirty="0"/>
              <a:t> </a:t>
            </a:r>
            <a:r>
              <a:rPr lang="en-US" sz="4800" b="1" dirty="0" err="1"/>
              <a:t>ar</a:t>
            </a:r>
            <a:r>
              <a:rPr lang="en-US" sz="4800" b="1" dirty="0"/>
              <a:t> y mat.</a:t>
            </a:r>
          </a:p>
          <a:p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987426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5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3453B-0506-2D47-A138-344F7B3AA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666" y="234643"/>
            <a:ext cx="11294534" cy="798290"/>
          </a:xfrm>
          <a:solidFill>
            <a:schemeClr val="tx1"/>
          </a:solidFill>
        </p:spPr>
        <p:txBody>
          <a:bodyPr/>
          <a:lstStyle/>
          <a:p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 y </a:t>
            </a:r>
            <a:r>
              <a:rPr lang="en-US" b="1" dirty="0" err="1">
                <a:solidFill>
                  <a:schemeClr val="bg1"/>
                </a:solidFill>
              </a:rPr>
              <a:t>dosbarth</a:t>
            </a:r>
            <a:r>
              <a:rPr lang="en-US" b="1" dirty="0">
                <a:solidFill>
                  <a:schemeClr val="bg1"/>
                </a:solidFill>
              </a:rPr>
              <a:t>…                    In the classroom 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399011" y="1371600"/>
            <a:ext cx="10873047" cy="243143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 err="1"/>
              <a:t>Pwy</a:t>
            </a:r>
            <a:r>
              <a:rPr lang="en-US" sz="4800" b="1" dirty="0"/>
              <a:t> </a:t>
            </a:r>
            <a:r>
              <a:rPr lang="en-US" sz="4800" b="1" dirty="0" err="1"/>
              <a:t>sy’n</a:t>
            </a:r>
            <a:r>
              <a:rPr lang="en-US" sz="4800" b="1" dirty="0"/>
              <a:t> </a:t>
            </a:r>
            <a:r>
              <a:rPr lang="en-US" sz="4800" b="1" dirty="0" err="1"/>
              <a:t>gwrando</a:t>
            </a:r>
            <a:r>
              <a:rPr lang="en-US" sz="4800" b="1" dirty="0"/>
              <a:t>?</a:t>
            </a:r>
          </a:p>
          <a:p>
            <a:endParaRPr lang="en-US" sz="3600" b="1" dirty="0"/>
          </a:p>
          <a:p>
            <a:pPr algn="ctr"/>
            <a:r>
              <a:rPr lang="en-US" sz="3200" b="1" i="1" dirty="0"/>
              <a:t>Who’s listening?                     </a:t>
            </a:r>
          </a:p>
          <a:p>
            <a:endParaRPr lang="en-US" sz="20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723E341-7230-5740-AE6B-B807410141E6}"/>
              </a:ext>
            </a:extLst>
          </p:cNvPr>
          <p:cNvSpPr txBox="1"/>
          <p:nvPr/>
        </p:nvSpPr>
        <p:spPr>
          <a:xfrm>
            <a:off x="870066" y="4141702"/>
            <a:ext cx="10401992" cy="163121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 err="1"/>
              <a:t>Ifan</a:t>
            </a:r>
            <a:r>
              <a:rPr lang="en-US" sz="4800" b="1" dirty="0"/>
              <a:t> a Rhys </a:t>
            </a:r>
            <a:r>
              <a:rPr lang="en-US" sz="4800" b="1" dirty="0" err="1"/>
              <a:t>sy’n</a:t>
            </a:r>
            <a:r>
              <a:rPr lang="en-US" sz="4800" b="1" dirty="0"/>
              <a:t> </a:t>
            </a:r>
            <a:r>
              <a:rPr lang="en-US" sz="4800" b="1" dirty="0" err="1"/>
              <a:t>gwrando</a:t>
            </a:r>
            <a:r>
              <a:rPr lang="en-US" sz="4800" b="1" dirty="0"/>
              <a:t>.</a:t>
            </a:r>
          </a:p>
          <a:p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2916173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5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3453B-0506-2D47-A138-344F7B3AA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666" y="234643"/>
            <a:ext cx="11294534" cy="798290"/>
          </a:xfrm>
          <a:solidFill>
            <a:schemeClr val="tx1"/>
          </a:solidFill>
        </p:spPr>
        <p:txBody>
          <a:bodyPr/>
          <a:lstStyle/>
          <a:p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 y </a:t>
            </a:r>
            <a:r>
              <a:rPr lang="en-US" b="1" dirty="0" err="1">
                <a:solidFill>
                  <a:schemeClr val="bg1"/>
                </a:solidFill>
              </a:rPr>
              <a:t>dosbarth</a:t>
            </a:r>
            <a:r>
              <a:rPr lang="en-US" b="1" dirty="0">
                <a:solidFill>
                  <a:schemeClr val="bg1"/>
                </a:solidFill>
              </a:rPr>
              <a:t>…                    In the classroom 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399011" y="1371600"/>
            <a:ext cx="10873047" cy="243143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 err="1"/>
              <a:t>Pwy</a:t>
            </a:r>
            <a:r>
              <a:rPr lang="en-US" sz="4800" b="1" dirty="0"/>
              <a:t> </a:t>
            </a:r>
            <a:r>
              <a:rPr lang="en-US" sz="4800" b="1" dirty="0" err="1"/>
              <a:t>sy’n</a:t>
            </a:r>
            <a:r>
              <a:rPr lang="en-US" sz="4800" b="1" dirty="0"/>
              <a:t> </a:t>
            </a:r>
            <a:r>
              <a:rPr lang="en-US" sz="4800" b="1" dirty="0" err="1"/>
              <a:t>barod</a:t>
            </a:r>
            <a:r>
              <a:rPr lang="en-US" sz="4800" b="1" dirty="0"/>
              <a:t>?</a:t>
            </a:r>
          </a:p>
          <a:p>
            <a:endParaRPr lang="en-US" sz="3600" b="1" dirty="0"/>
          </a:p>
          <a:p>
            <a:pPr algn="ctr"/>
            <a:r>
              <a:rPr lang="en-US" sz="3200" b="1" i="1" dirty="0"/>
              <a:t>Who’s ready?                     </a:t>
            </a:r>
          </a:p>
          <a:p>
            <a:endParaRPr lang="en-US" sz="20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723E341-7230-5740-AE6B-B807410141E6}"/>
              </a:ext>
            </a:extLst>
          </p:cNvPr>
          <p:cNvSpPr txBox="1"/>
          <p:nvPr/>
        </p:nvSpPr>
        <p:spPr>
          <a:xfrm>
            <a:off x="870066" y="4141702"/>
            <a:ext cx="10401992" cy="206210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/>
              <a:t>PAWB </a:t>
            </a:r>
            <a:r>
              <a:rPr lang="en-US" sz="4800" b="1" dirty="0" err="1"/>
              <a:t>sy’n</a:t>
            </a:r>
            <a:r>
              <a:rPr lang="en-US" sz="4800" b="1" dirty="0"/>
              <a:t> </a:t>
            </a:r>
            <a:r>
              <a:rPr lang="en-US" sz="4800" b="1" dirty="0" err="1"/>
              <a:t>barod</a:t>
            </a:r>
            <a:r>
              <a:rPr lang="en-US" sz="4800" b="1" dirty="0"/>
              <a:t>!</a:t>
            </a:r>
          </a:p>
          <a:p>
            <a:pPr algn="ctr"/>
            <a:endParaRPr lang="en-US" sz="3200" b="1" dirty="0"/>
          </a:p>
          <a:p>
            <a:pPr algn="ctr"/>
            <a:r>
              <a:rPr lang="en-US" sz="3200" b="1" i="1" dirty="0"/>
              <a:t>(everyone)</a:t>
            </a:r>
          </a:p>
        </p:txBody>
      </p:sp>
    </p:spTree>
    <p:extLst>
      <p:ext uri="{BB962C8B-B14F-4D97-AF65-F5344CB8AC3E}">
        <p14:creationId xmlns:p14="http://schemas.microsoft.com/office/powerpoint/2010/main" val="4294293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5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3453B-0506-2D47-A138-344F7B3AA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666" y="234643"/>
            <a:ext cx="11294534" cy="798290"/>
          </a:xfrm>
          <a:solidFill>
            <a:schemeClr val="tx1"/>
          </a:solidFill>
        </p:spPr>
        <p:txBody>
          <a:bodyPr/>
          <a:lstStyle/>
          <a:p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 y </a:t>
            </a:r>
            <a:r>
              <a:rPr lang="en-US" b="1" dirty="0" err="1">
                <a:solidFill>
                  <a:schemeClr val="bg1"/>
                </a:solidFill>
              </a:rPr>
              <a:t>dosbarth</a:t>
            </a:r>
            <a:r>
              <a:rPr lang="en-US" b="1" dirty="0">
                <a:solidFill>
                  <a:schemeClr val="bg1"/>
                </a:solidFill>
              </a:rPr>
              <a:t>…                    In the classroom 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399011" y="1371600"/>
            <a:ext cx="10873047" cy="243143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 err="1"/>
              <a:t>Pwy</a:t>
            </a:r>
            <a:r>
              <a:rPr lang="en-US" sz="4800" b="1" dirty="0"/>
              <a:t> </a:t>
            </a:r>
            <a:r>
              <a:rPr lang="en-US" sz="4800" b="1" dirty="0" err="1"/>
              <a:t>sy’n</a:t>
            </a:r>
            <a:r>
              <a:rPr lang="en-US" sz="4800" b="1" dirty="0"/>
              <a:t> </a:t>
            </a:r>
            <a:r>
              <a:rPr lang="en-US" sz="4800" b="1" dirty="0" err="1"/>
              <a:t>tacluso</a:t>
            </a:r>
            <a:r>
              <a:rPr lang="en-US" sz="4800" b="1" dirty="0"/>
              <a:t> </a:t>
            </a:r>
            <a:r>
              <a:rPr lang="en-US" sz="4800" b="1" dirty="0" err="1"/>
              <a:t>heddiw</a:t>
            </a:r>
            <a:r>
              <a:rPr lang="en-US" sz="4800" b="1" dirty="0"/>
              <a:t>?</a:t>
            </a:r>
          </a:p>
          <a:p>
            <a:endParaRPr lang="en-US" sz="3600" b="1" dirty="0"/>
          </a:p>
          <a:p>
            <a:pPr algn="ctr"/>
            <a:r>
              <a:rPr lang="en-US" sz="3200" b="1" i="1" dirty="0"/>
              <a:t>Who’s tidying up today?                     </a:t>
            </a:r>
          </a:p>
          <a:p>
            <a:endParaRPr lang="en-US" sz="20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723E341-7230-5740-AE6B-B807410141E6}"/>
              </a:ext>
            </a:extLst>
          </p:cNvPr>
          <p:cNvSpPr txBox="1"/>
          <p:nvPr/>
        </p:nvSpPr>
        <p:spPr>
          <a:xfrm>
            <a:off x="870066" y="4141702"/>
            <a:ext cx="10401992" cy="156966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 err="1"/>
              <a:t>Siân</a:t>
            </a:r>
            <a:r>
              <a:rPr lang="en-US" sz="4800" b="1" dirty="0"/>
              <a:t> </a:t>
            </a:r>
            <a:r>
              <a:rPr lang="en-US" sz="4800" b="1" dirty="0" err="1"/>
              <a:t>sy’n</a:t>
            </a:r>
            <a:r>
              <a:rPr lang="en-US" sz="4800" b="1" dirty="0"/>
              <a:t> </a:t>
            </a:r>
            <a:r>
              <a:rPr lang="en-US" sz="4800" b="1" dirty="0" err="1"/>
              <a:t>tacluso</a:t>
            </a:r>
            <a:r>
              <a:rPr lang="en-US" sz="4800" b="1" dirty="0"/>
              <a:t> </a:t>
            </a:r>
            <a:r>
              <a:rPr lang="en-US" sz="4800" b="1" dirty="0" err="1"/>
              <a:t>heddiw</a:t>
            </a:r>
            <a:r>
              <a:rPr lang="en-US" sz="4800" b="1" dirty="0"/>
              <a:t>.</a:t>
            </a:r>
          </a:p>
          <a:p>
            <a:pPr algn="ctr"/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214602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5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11FED-EF69-604E-9837-3A5E508CE8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4880" y="0"/>
            <a:ext cx="10559731" cy="2820130"/>
          </a:xfrm>
        </p:spPr>
        <p:txBody>
          <a:bodyPr>
            <a:normAutofit/>
          </a:bodyPr>
          <a:lstStyle/>
          <a:p>
            <a:pPr algn="ctr"/>
            <a:r>
              <a:rPr lang="en-US" sz="13800" b="1" dirty="0"/>
              <a:t>Pa …?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9FB1ACB-39FA-8D40-859A-F8B37DB7C3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327" y="2057400"/>
            <a:ext cx="5496885" cy="3260221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FCB91C0A-C196-1B40-BF53-BA372A8CA1CF}"/>
              </a:ext>
            </a:extLst>
          </p:cNvPr>
          <p:cNvSpPr txBox="1">
            <a:spLocks/>
          </p:cNvSpPr>
          <p:nvPr/>
        </p:nvSpPr>
        <p:spPr>
          <a:xfrm>
            <a:off x="1144905" y="5603371"/>
            <a:ext cx="10559731" cy="124167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6600" b="1" i="1" dirty="0"/>
              <a:t>Which …?</a:t>
            </a:r>
          </a:p>
        </p:txBody>
      </p:sp>
    </p:spTree>
    <p:extLst>
      <p:ext uri="{BB962C8B-B14F-4D97-AF65-F5344CB8AC3E}">
        <p14:creationId xmlns:p14="http://schemas.microsoft.com/office/powerpoint/2010/main" val="345415326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3453B-0506-2D47-A138-344F7B3AA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666" y="234643"/>
            <a:ext cx="11294534" cy="798290"/>
          </a:xfrm>
          <a:solidFill>
            <a:schemeClr val="tx1"/>
          </a:solidFill>
        </p:spPr>
        <p:txBody>
          <a:bodyPr/>
          <a:lstStyle/>
          <a:p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 y </a:t>
            </a:r>
            <a:r>
              <a:rPr lang="en-US" b="1" dirty="0" err="1">
                <a:solidFill>
                  <a:schemeClr val="bg1"/>
                </a:solidFill>
              </a:rPr>
              <a:t>dosbarth</a:t>
            </a:r>
            <a:r>
              <a:rPr lang="en-US" b="1" dirty="0">
                <a:solidFill>
                  <a:schemeClr val="bg1"/>
                </a:solidFill>
              </a:rPr>
              <a:t>…                    In the classroom 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399011" y="1371600"/>
            <a:ext cx="10873047" cy="243143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/>
              <a:t>Pa </a:t>
            </a:r>
            <a:r>
              <a:rPr lang="en-US" sz="4800" b="1" dirty="0" err="1">
                <a:solidFill>
                  <a:srgbClr val="FF0000"/>
                </a:solidFill>
              </a:rPr>
              <a:t>dd</a:t>
            </a:r>
            <a:r>
              <a:rPr lang="en-US" sz="4800" b="1" dirty="0" err="1"/>
              <a:t>ydd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 hi </a:t>
            </a:r>
            <a:r>
              <a:rPr lang="en-US" sz="4800" b="1" dirty="0" err="1"/>
              <a:t>heddiw</a:t>
            </a:r>
            <a:r>
              <a:rPr lang="en-US" sz="4800" b="1" dirty="0"/>
              <a:t>?</a:t>
            </a:r>
          </a:p>
          <a:p>
            <a:endParaRPr lang="en-US" sz="3600" b="1" dirty="0"/>
          </a:p>
          <a:p>
            <a:pPr algn="ctr"/>
            <a:r>
              <a:rPr lang="en-US" sz="3200" b="1" i="1" dirty="0"/>
              <a:t>Which day is it today?                     </a:t>
            </a:r>
          </a:p>
          <a:p>
            <a:endParaRPr lang="en-US" sz="20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0461FE-A75C-474A-9FE6-A6A238D989FA}"/>
              </a:ext>
            </a:extLst>
          </p:cNvPr>
          <p:cNvSpPr txBox="1"/>
          <p:nvPr/>
        </p:nvSpPr>
        <p:spPr>
          <a:xfrm>
            <a:off x="399011" y="4141702"/>
            <a:ext cx="10873047" cy="243143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/>
              <a:t>Pa </a:t>
            </a:r>
            <a:r>
              <a:rPr lang="en-US" sz="4800" b="1" dirty="0" err="1">
                <a:solidFill>
                  <a:srgbClr val="FF0000"/>
                </a:solidFill>
              </a:rPr>
              <a:t>dd</a:t>
            </a:r>
            <a:r>
              <a:rPr lang="en-US" sz="4800" b="1" dirty="0" err="1"/>
              <a:t>iwrnod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 hi </a:t>
            </a:r>
            <a:r>
              <a:rPr lang="en-US" sz="4800" b="1" dirty="0" err="1"/>
              <a:t>heddiw</a:t>
            </a:r>
            <a:r>
              <a:rPr lang="en-US" sz="4800" b="1" dirty="0"/>
              <a:t>?</a:t>
            </a:r>
          </a:p>
          <a:p>
            <a:endParaRPr lang="en-US" sz="3600" b="1" dirty="0"/>
          </a:p>
          <a:p>
            <a:pPr algn="ctr"/>
            <a:r>
              <a:rPr lang="en-US" sz="3200" b="1" i="1" dirty="0"/>
              <a:t>Which day is it today?                     </a:t>
            </a:r>
          </a:p>
          <a:p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96491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1462A-520B-F54F-A518-73E2C8A39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724" y="97637"/>
            <a:ext cx="10859840" cy="719781"/>
          </a:xfrm>
          <a:solidFill>
            <a:schemeClr val="tx1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Pa + </a:t>
            </a:r>
            <a:r>
              <a:rPr lang="en-US" b="1" dirty="0" err="1">
                <a:solidFill>
                  <a:schemeClr val="bg1"/>
                </a:solidFill>
              </a:rPr>
              <a:t>treiglad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meddal</a:t>
            </a:r>
            <a:r>
              <a:rPr lang="en-US" b="1" dirty="0">
                <a:solidFill>
                  <a:schemeClr val="bg1"/>
                </a:solidFill>
              </a:rPr>
              <a:t>                    Pa + soft mutation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43BB6C-64A8-8E45-A357-99A31E6076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0851" y="1370403"/>
            <a:ext cx="7327899" cy="517401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809D059-FB6A-7F4E-9BFB-70615083B233}"/>
              </a:ext>
            </a:extLst>
          </p:cNvPr>
          <p:cNvSpPr txBox="1"/>
          <p:nvPr/>
        </p:nvSpPr>
        <p:spPr>
          <a:xfrm>
            <a:off x="6206837" y="914401"/>
            <a:ext cx="1219199" cy="58477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Soft mutation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0E387A2-CF71-BD48-B2B6-588CD8CB425A}"/>
              </a:ext>
            </a:extLst>
          </p:cNvPr>
          <p:cNvSpPr txBox="1"/>
          <p:nvPr/>
        </p:nvSpPr>
        <p:spPr>
          <a:xfrm>
            <a:off x="7924801" y="931185"/>
            <a:ext cx="1219199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Nasal mutation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3E29D5-FAEC-184A-993D-0A1E040E4F14}"/>
              </a:ext>
            </a:extLst>
          </p:cNvPr>
          <p:cNvSpPr txBox="1"/>
          <p:nvPr/>
        </p:nvSpPr>
        <p:spPr>
          <a:xfrm>
            <a:off x="9642765" y="914401"/>
            <a:ext cx="1219199" cy="58477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Aspirate mutation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20A0CCA-E1BC-C64D-A3C8-40FF23226B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30129"/>
            <a:ext cx="2766236" cy="428572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0415BF8-47AB-9B48-A096-F7D01665D8F1}"/>
              </a:ext>
            </a:extLst>
          </p:cNvPr>
          <p:cNvSpPr/>
          <p:nvPr/>
        </p:nvSpPr>
        <p:spPr>
          <a:xfrm>
            <a:off x="353162" y="1954937"/>
            <a:ext cx="3587070" cy="3816429"/>
          </a:xfrm>
          <a:prstGeom prst="rect">
            <a:avLst/>
          </a:prstGeom>
          <a:solidFill>
            <a:srgbClr val="FFC000"/>
          </a:solidFill>
          <a:ln w="762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y-GB" sz="3200" b="1" dirty="0"/>
              <a:t>‘Pa’ + treiglad meddal – </a:t>
            </a:r>
          </a:p>
          <a:p>
            <a:endParaRPr lang="cy-GB" sz="32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3200" b="1" dirty="0"/>
              <a:t>Pa </a:t>
            </a:r>
            <a:r>
              <a:rPr lang="cy-GB" sz="3200" b="1" dirty="0">
                <a:solidFill>
                  <a:srgbClr val="FF0000"/>
                </a:solidFill>
              </a:rPr>
              <a:t>r</a:t>
            </a:r>
            <a:r>
              <a:rPr lang="cy-GB" sz="3200" b="1" dirty="0"/>
              <a:t>if ...?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3200" b="1" dirty="0"/>
              <a:t>Pa </a:t>
            </a:r>
            <a:r>
              <a:rPr lang="cy-GB" sz="3200" b="1" dirty="0">
                <a:solidFill>
                  <a:srgbClr val="FF0000"/>
                </a:solidFill>
              </a:rPr>
              <a:t>l</a:t>
            </a:r>
            <a:r>
              <a:rPr lang="cy-GB" sz="3200" b="1" dirty="0"/>
              <a:t>iw...?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3200" b="1" dirty="0"/>
              <a:t>Pa </a:t>
            </a:r>
            <a:r>
              <a:rPr lang="cy-GB" sz="3200" b="1" dirty="0">
                <a:solidFill>
                  <a:srgbClr val="FF0000"/>
                </a:solidFill>
              </a:rPr>
              <a:t>l</a:t>
            </a:r>
            <a:r>
              <a:rPr lang="cy-GB" sz="3200" b="1" dirty="0"/>
              <a:t>un ...?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3200" b="1" dirty="0"/>
              <a:t>Pa </a:t>
            </a:r>
            <a:r>
              <a:rPr lang="cy-GB" sz="3200" b="1" dirty="0">
                <a:solidFill>
                  <a:srgbClr val="FF0000"/>
                </a:solidFill>
              </a:rPr>
              <a:t>a</a:t>
            </a:r>
            <a:r>
              <a:rPr lang="cy-GB" sz="3200" b="1" dirty="0"/>
              <a:t>ir ...?</a:t>
            </a:r>
          </a:p>
          <a:p>
            <a:endParaRPr lang="cy-GB" b="1" dirty="0"/>
          </a:p>
        </p:txBody>
      </p:sp>
    </p:spTree>
    <p:extLst>
      <p:ext uri="{BB962C8B-B14F-4D97-AF65-F5344CB8AC3E}">
        <p14:creationId xmlns:p14="http://schemas.microsoft.com/office/powerpoint/2010/main" val="393810133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2-Point Star 1">
            <a:extLst>
              <a:ext uri="{FF2B5EF4-FFF2-40B4-BE49-F238E27FC236}">
                <a16:creationId xmlns:a16="http://schemas.microsoft.com/office/drawing/2014/main" id="{405FF77B-E782-204A-B254-EF41014060FE}"/>
              </a:ext>
            </a:extLst>
          </p:cNvPr>
          <p:cNvSpPr/>
          <p:nvPr/>
        </p:nvSpPr>
        <p:spPr>
          <a:xfrm>
            <a:off x="6670269" y="2172394"/>
            <a:ext cx="3497578" cy="2593571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</a:t>
            </a:r>
            <a:r>
              <a:rPr lang="en-US" sz="3200" b="1" dirty="0" err="1"/>
              <a:t>Mercher</a:t>
            </a:r>
            <a:endParaRPr lang="en-US" sz="3200" b="1" dirty="0"/>
          </a:p>
        </p:txBody>
      </p:sp>
      <p:sp>
        <p:nvSpPr>
          <p:cNvPr id="5" name="12-Point Star 4">
            <a:extLst>
              <a:ext uri="{FF2B5EF4-FFF2-40B4-BE49-F238E27FC236}">
                <a16:creationId xmlns:a16="http://schemas.microsoft.com/office/drawing/2014/main" id="{D80E4F4B-0C5C-884E-B540-A6822B0A76A8}"/>
              </a:ext>
            </a:extLst>
          </p:cNvPr>
          <p:cNvSpPr/>
          <p:nvPr/>
        </p:nvSpPr>
        <p:spPr>
          <a:xfrm>
            <a:off x="4305993" y="4035830"/>
            <a:ext cx="3416533" cy="2593571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</a:t>
            </a:r>
            <a:r>
              <a:rPr lang="en-US" sz="3200" b="1" dirty="0" err="1"/>
              <a:t>Gwener</a:t>
            </a:r>
            <a:endParaRPr lang="en-US" sz="3200" b="1" dirty="0"/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D48911FE-809E-ED48-AA71-E7593AFFFD8B}"/>
              </a:ext>
            </a:extLst>
          </p:cNvPr>
          <p:cNvSpPr/>
          <p:nvPr/>
        </p:nvSpPr>
        <p:spPr>
          <a:xfrm>
            <a:off x="8962505" y="71352"/>
            <a:ext cx="3142211" cy="2593571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</a:t>
            </a:r>
            <a:r>
              <a:rPr lang="en-US" sz="3200" b="1" dirty="0" err="1"/>
              <a:t>Llun</a:t>
            </a:r>
            <a:endParaRPr lang="en-US" sz="3200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00DFC0C-71BD-2F43-8FB7-FCA8EDC17D29}"/>
              </a:ext>
            </a:extLst>
          </p:cNvPr>
          <p:cNvSpPr/>
          <p:nvPr/>
        </p:nvSpPr>
        <p:spPr>
          <a:xfrm>
            <a:off x="2322715" y="2101043"/>
            <a:ext cx="3142211" cy="2593571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</a:t>
            </a:r>
            <a:r>
              <a:rPr lang="en-US" sz="3200" b="1" dirty="0" err="1"/>
              <a:t>Mawrth</a:t>
            </a:r>
            <a:endParaRPr lang="en-US" sz="3200" b="1" dirty="0"/>
          </a:p>
        </p:txBody>
      </p:sp>
      <p:sp>
        <p:nvSpPr>
          <p:cNvPr id="8" name="12-Point Star 7">
            <a:extLst>
              <a:ext uri="{FF2B5EF4-FFF2-40B4-BE49-F238E27FC236}">
                <a16:creationId xmlns:a16="http://schemas.microsoft.com/office/drawing/2014/main" id="{80D97C35-1F61-A340-981F-E0F31FAA73F9}"/>
              </a:ext>
            </a:extLst>
          </p:cNvPr>
          <p:cNvSpPr/>
          <p:nvPr/>
        </p:nvSpPr>
        <p:spPr>
          <a:xfrm>
            <a:off x="3391593" y="71351"/>
            <a:ext cx="5570911" cy="2593571"/>
          </a:xfrm>
          <a:prstGeom prst="star12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 err="1"/>
              <a:t>Dyddiau’r</a:t>
            </a:r>
            <a:r>
              <a:rPr lang="en-US" sz="4400" b="1" dirty="0"/>
              <a:t> </a:t>
            </a:r>
            <a:r>
              <a:rPr lang="en-US" sz="4400" b="1" dirty="0" err="1"/>
              <a:t>wythnos</a:t>
            </a:r>
            <a:endParaRPr lang="en-US" sz="4400" b="1" dirty="0"/>
          </a:p>
        </p:txBody>
      </p:sp>
      <p:sp>
        <p:nvSpPr>
          <p:cNvPr id="9" name="12-Point Star 8">
            <a:extLst>
              <a:ext uri="{FF2B5EF4-FFF2-40B4-BE49-F238E27FC236}">
                <a16:creationId xmlns:a16="http://schemas.microsoft.com/office/drawing/2014/main" id="{FB205E62-B154-7A4A-BE05-C6A9281E753D}"/>
              </a:ext>
            </a:extLst>
          </p:cNvPr>
          <p:cNvSpPr/>
          <p:nvPr/>
        </p:nvSpPr>
        <p:spPr>
          <a:xfrm>
            <a:off x="148938" y="4035830"/>
            <a:ext cx="3142211" cy="2593571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</a:t>
            </a:r>
            <a:r>
              <a:rPr lang="en-US" sz="3200" b="1" dirty="0" err="1"/>
              <a:t>Iau</a:t>
            </a:r>
            <a:endParaRPr lang="en-US" sz="3200" b="1" dirty="0"/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EBBCAEDF-96A8-2940-9166-7E769C59680B}"/>
              </a:ext>
            </a:extLst>
          </p:cNvPr>
          <p:cNvSpPr/>
          <p:nvPr/>
        </p:nvSpPr>
        <p:spPr>
          <a:xfrm>
            <a:off x="8927869" y="4035830"/>
            <a:ext cx="3142211" cy="2593571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</a:t>
            </a:r>
            <a:r>
              <a:rPr lang="en-US" sz="3200" b="1" dirty="0" err="1"/>
              <a:t>Sadwrn</a:t>
            </a:r>
            <a:endParaRPr lang="en-US" sz="3200" b="1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86D49A8-FD2F-094A-B7EE-67C55FDC9D74}"/>
              </a:ext>
            </a:extLst>
          </p:cNvPr>
          <p:cNvSpPr/>
          <p:nvPr/>
        </p:nvSpPr>
        <p:spPr>
          <a:xfrm>
            <a:off x="249382" y="166255"/>
            <a:ext cx="3142211" cy="2593571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Sul</a:t>
            </a:r>
          </a:p>
        </p:txBody>
      </p:sp>
    </p:spTree>
    <p:extLst>
      <p:ext uri="{BB962C8B-B14F-4D97-AF65-F5344CB8AC3E}">
        <p14:creationId xmlns:p14="http://schemas.microsoft.com/office/powerpoint/2010/main" val="948698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3453B-0506-2D47-A138-344F7B3AA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666" y="234643"/>
            <a:ext cx="11294534" cy="798290"/>
          </a:xfrm>
          <a:solidFill>
            <a:schemeClr val="tx1"/>
          </a:solidFill>
        </p:spPr>
        <p:txBody>
          <a:bodyPr/>
          <a:lstStyle/>
          <a:p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 y </a:t>
            </a:r>
            <a:r>
              <a:rPr lang="en-US" b="1" dirty="0" err="1">
                <a:solidFill>
                  <a:schemeClr val="bg1"/>
                </a:solidFill>
              </a:rPr>
              <a:t>dosbarth</a:t>
            </a:r>
            <a:r>
              <a:rPr lang="en-US" b="1" dirty="0">
                <a:solidFill>
                  <a:schemeClr val="bg1"/>
                </a:solidFill>
              </a:rPr>
              <a:t>…                    In the classroom 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399011" y="1371600"/>
            <a:ext cx="10873047" cy="243143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/>
              <a:t>Pa </a:t>
            </a:r>
            <a:r>
              <a:rPr lang="en-US" sz="4800" b="1" dirty="0" err="1">
                <a:solidFill>
                  <a:srgbClr val="FF0000"/>
                </a:solidFill>
              </a:rPr>
              <a:t>dd</a:t>
            </a:r>
            <a:r>
              <a:rPr lang="en-US" sz="4800" b="1" dirty="0" err="1"/>
              <a:t>ydd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 hi </a:t>
            </a:r>
            <a:r>
              <a:rPr lang="en-US" sz="4800" b="1" dirty="0" err="1"/>
              <a:t>heddiw</a:t>
            </a:r>
            <a:r>
              <a:rPr lang="en-US" sz="4800" b="1" dirty="0"/>
              <a:t>?</a:t>
            </a:r>
          </a:p>
          <a:p>
            <a:endParaRPr lang="en-US" sz="3600" b="1" dirty="0"/>
          </a:p>
          <a:p>
            <a:pPr algn="ctr"/>
            <a:r>
              <a:rPr lang="en-US" sz="3200" b="1" i="1" dirty="0"/>
              <a:t>Which day is it today?                     </a:t>
            </a:r>
          </a:p>
          <a:p>
            <a:endParaRPr lang="en-US" sz="2000" b="1" dirty="0"/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29F9712D-E078-5B46-92E8-7954EA1D8BA7}"/>
              </a:ext>
            </a:extLst>
          </p:cNvPr>
          <p:cNvSpPr/>
          <p:nvPr/>
        </p:nvSpPr>
        <p:spPr>
          <a:xfrm>
            <a:off x="750916" y="3938848"/>
            <a:ext cx="3142211" cy="2593571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</a:t>
            </a:r>
            <a:r>
              <a:rPr lang="en-US" sz="3200" b="1" dirty="0" err="1"/>
              <a:t>Iau</a:t>
            </a:r>
            <a:endParaRPr lang="en-US" sz="32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3893127" y="4821382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/>
              <a:t>  </a:t>
            </a:r>
            <a:r>
              <a:rPr lang="en-US" sz="6600" b="1" dirty="0" err="1"/>
              <a:t>ydy</a:t>
            </a:r>
            <a:r>
              <a:rPr lang="en-US" sz="6600" b="1" dirty="0"/>
              <a:t> hi </a:t>
            </a:r>
            <a:r>
              <a:rPr lang="en-US" sz="6600" b="1" dirty="0" err="1"/>
              <a:t>heddiw</a:t>
            </a:r>
            <a:r>
              <a:rPr lang="en-US" sz="66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09766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3453B-0506-2D47-A138-344F7B3AA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666" y="234643"/>
            <a:ext cx="11294534" cy="798290"/>
          </a:xfrm>
          <a:solidFill>
            <a:schemeClr val="tx1"/>
          </a:solidFill>
        </p:spPr>
        <p:txBody>
          <a:bodyPr/>
          <a:lstStyle/>
          <a:p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 y </a:t>
            </a:r>
            <a:r>
              <a:rPr lang="en-US" b="1" dirty="0" err="1">
                <a:solidFill>
                  <a:schemeClr val="bg1"/>
                </a:solidFill>
              </a:rPr>
              <a:t>dosbarth</a:t>
            </a:r>
            <a:r>
              <a:rPr lang="en-US" b="1" dirty="0">
                <a:solidFill>
                  <a:schemeClr val="bg1"/>
                </a:solidFill>
              </a:rPr>
              <a:t>…                    In the classroom 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0461FE-A75C-474A-9FE6-A6A238D989FA}"/>
              </a:ext>
            </a:extLst>
          </p:cNvPr>
          <p:cNvSpPr txBox="1"/>
          <p:nvPr/>
        </p:nvSpPr>
        <p:spPr>
          <a:xfrm>
            <a:off x="750916" y="1507413"/>
            <a:ext cx="10873047" cy="243143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/>
              <a:t>Pa </a:t>
            </a:r>
            <a:r>
              <a:rPr lang="en-US" sz="4800" b="1" dirty="0" err="1">
                <a:solidFill>
                  <a:srgbClr val="FF0000"/>
                </a:solidFill>
              </a:rPr>
              <a:t>dd</a:t>
            </a:r>
            <a:r>
              <a:rPr lang="en-US" sz="4800" b="1" dirty="0" err="1"/>
              <a:t>iwrnod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 hi </a:t>
            </a:r>
            <a:r>
              <a:rPr lang="en-US" sz="4800" b="1" dirty="0" err="1"/>
              <a:t>heddiw</a:t>
            </a:r>
            <a:r>
              <a:rPr lang="en-US" sz="4800" b="1" dirty="0"/>
              <a:t>?</a:t>
            </a:r>
          </a:p>
          <a:p>
            <a:endParaRPr lang="en-US" sz="3600" b="1" dirty="0"/>
          </a:p>
          <a:p>
            <a:pPr algn="ctr"/>
            <a:r>
              <a:rPr lang="en-US" sz="3200" b="1" i="1" dirty="0"/>
              <a:t>Which day is it today?                     </a:t>
            </a:r>
          </a:p>
          <a:p>
            <a:endParaRPr lang="en-US" sz="2000" b="1" dirty="0"/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03A8279E-E418-2C43-B785-478ACD7D112F}"/>
              </a:ext>
            </a:extLst>
          </p:cNvPr>
          <p:cNvSpPr/>
          <p:nvPr/>
        </p:nvSpPr>
        <p:spPr>
          <a:xfrm>
            <a:off x="750916" y="4105102"/>
            <a:ext cx="3142211" cy="2593571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</a:t>
            </a:r>
            <a:r>
              <a:rPr lang="en-US" sz="3200" b="1" dirty="0" err="1"/>
              <a:t>Iau</a:t>
            </a:r>
            <a:endParaRPr lang="en-US" sz="32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D582A4-6138-CF42-8E26-CF15171539BA}"/>
              </a:ext>
            </a:extLst>
          </p:cNvPr>
          <p:cNvSpPr txBox="1"/>
          <p:nvPr/>
        </p:nvSpPr>
        <p:spPr>
          <a:xfrm>
            <a:off x="3893127" y="4821382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/>
              <a:t>  </a:t>
            </a:r>
            <a:r>
              <a:rPr lang="en-US" sz="6600" b="1" dirty="0" err="1"/>
              <a:t>ydy</a:t>
            </a:r>
            <a:r>
              <a:rPr lang="en-US" sz="6600" b="1" dirty="0"/>
              <a:t> hi </a:t>
            </a:r>
            <a:r>
              <a:rPr lang="en-US" sz="6600" b="1" dirty="0" err="1"/>
              <a:t>heddiw</a:t>
            </a:r>
            <a:r>
              <a:rPr lang="en-US" sz="66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41261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2-Point Star 1">
            <a:extLst>
              <a:ext uri="{FF2B5EF4-FFF2-40B4-BE49-F238E27FC236}">
                <a16:creationId xmlns:a16="http://schemas.microsoft.com/office/drawing/2014/main" id="{1A096050-C1EC-BA4B-8333-7E4A83850828}"/>
              </a:ext>
            </a:extLst>
          </p:cNvPr>
          <p:cNvSpPr/>
          <p:nvPr/>
        </p:nvSpPr>
        <p:spPr>
          <a:xfrm>
            <a:off x="3391593" y="71351"/>
            <a:ext cx="5570911" cy="2593571"/>
          </a:xfrm>
          <a:prstGeom prst="star12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 err="1"/>
              <a:t>Dyddiau’r</a:t>
            </a:r>
            <a:r>
              <a:rPr lang="en-US" sz="4400" b="1" dirty="0"/>
              <a:t> </a:t>
            </a:r>
            <a:r>
              <a:rPr lang="en-US" sz="4400" b="1" dirty="0" err="1"/>
              <a:t>wythnos</a:t>
            </a:r>
            <a:endParaRPr lang="en-US" sz="4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A54BAA-ED82-0542-8E0C-AA48935AE51B}"/>
              </a:ext>
            </a:extLst>
          </p:cNvPr>
          <p:cNvSpPr txBox="1"/>
          <p:nvPr/>
        </p:nvSpPr>
        <p:spPr>
          <a:xfrm>
            <a:off x="399011" y="3108960"/>
            <a:ext cx="11421687" cy="3323987"/>
          </a:xfrm>
          <a:prstGeom prst="rect">
            <a:avLst/>
          </a:prstGeom>
          <a:solidFill>
            <a:schemeClr val="bg1"/>
          </a:solidFill>
          <a:ln w="7620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Gwrandewch</a:t>
            </a:r>
            <a:r>
              <a:rPr lang="en-US" sz="2400" b="1" dirty="0"/>
              <a:t> </a:t>
            </a:r>
            <a:r>
              <a:rPr lang="en-US" sz="2400" b="1" dirty="0" err="1"/>
              <a:t>ar</a:t>
            </a:r>
            <a:r>
              <a:rPr lang="en-US" sz="2400" b="1" dirty="0"/>
              <a:t> y </a:t>
            </a:r>
            <a:r>
              <a:rPr lang="en-US" sz="2400" b="1" dirty="0" err="1"/>
              <a:t>caneuon</a:t>
            </a:r>
            <a:r>
              <a:rPr lang="en-US" sz="2400" b="1" dirty="0"/>
              <a:t> </a:t>
            </a:r>
            <a:r>
              <a:rPr lang="en-US" sz="2400" b="1" dirty="0" err="1"/>
              <a:t>hyn</a:t>
            </a:r>
            <a:r>
              <a:rPr lang="en-US" sz="2400" b="1" dirty="0"/>
              <a:t> </a:t>
            </a:r>
            <a:r>
              <a:rPr lang="en-US" sz="2400" b="1" dirty="0" err="1"/>
              <a:t>er</a:t>
            </a:r>
            <a:r>
              <a:rPr lang="en-US" sz="2400" b="1" dirty="0"/>
              <a:t> </a:t>
            </a:r>
            <a:r>
              <a:rPr lang="en-US" sz="2400" b="1" dirty="0" err="1"/>
              <a:t>mwyn</a:t>
            </a:r>
            <a:r>
              <a:rPr lang="en-US" sz="2400" b="1" dirty="0"/>
              <a:t> </a:t>
            </a:r>
            <a:r>
              <a:rPr lang="en-US" sz="2400" b="1" dirty="0" err="1"/>
              <a:t>eich</a:t>
            </a:r>
            <a:r>
              <a:rPr lang="en-US" sz="2400" b="1" dirty="0"/>
              <a:t> </a:t>
            </a:r>
            <a:r>
              <a:rPr lang="en-US" sz="2400" b="1" dirty="0" err="1"/>
              <a:t>helpu</a:t>
            </a:r>
            <a:r>
              <a:rPr lang="en-US" sz="2400" b="1" dirty="0"/>
              <a:t> </a:t>
            </a:r>
            <a:r>
              <a:rPr lang="en-US" sz="2400" b="1" dirty="0" err="1"/>
              <a:t>i</a:t>
            </a:r>
            <a:r>
              <a:rPr lang="en-US" sz="2400" b="1" dirty="0"/>
              <a:t> </a:t>
            </a:r>
            <a:r>
              <a:rPr lang="en-US" sz="2400" b="1" dirty="0" err="1"/>
              <a:t>ddysgu</a:t>
            </a:r>
            <a:r>
              <a:rPr lang="en-US" sz="2400" b="1" dirty="0"/>
              <a:t> </a:t>
            </a:r>
            <a:r>
              <a:rPr lang="en-US" sz="2400" b="1" dirty="0" err="1"/>
              <a:t>enwau</a:t>
            </a:r>
            <a:r>
              <a:rPr lang="en-US" sz="2400" b="1" dirty="0"/>
              <a:t> </a:t>
            </a:r>
            <a:r>
              <a:rPr lang="en-US" sz="2400" b="1" dirty="0" err="1"/>
              <a:t>dyddiau’r</a:t>
            </a:r>
            <a:r>
              <a:rPr lang="en-US" sz="2400" b="1" dirty="0"/>
              <a:t> </a:t>
            </a:r>
            <a:r>
              <a:rPr lang="en-US" sz="2400" b="1" dirty="0" err="1"/>
              <a:t>wythnos</a:t>
            </a:r>
            <a:r>
              <a:rPr lang="en-US" sz="2400" b="1" dirty="0"/>
              <a:t>:</a:t>
            </a:r>
          </a:p>
          <a:p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hlinkClick r:id="rId2"/>
              </a:rPr>
              <a:t>https://youtu.be/mFWbUtnG6VE</a:t>
            </a: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hlinkClick r:id="rId3"/>
              </a:rPr>
              <a:t>https://youtu.be/tOyfub5kIYA</a:t>
            </a: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hlinkClick r:id="rId4"/>
              </a:rPr>
              <a:t>https://youtu.be/2DvoGZMcYOM</a:t>
            </a:r>
            <a:endParaRPr lang="en-US" sz="2400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89199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0D78B37-FACD-AE4C-8418-835632DA1B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47" y="2124255"/>
            <a:ext cx="6957803" cy="391376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E4018B4-8D84-174D-B6FA-D88E2CAECAD4}"/>
              </a:ext>
            </a:extLst>
          </p:cNvPr>
          <p:cNvSpPr txBox="1"/>
          <p:nvPr/>
        </p:nvSpPr>
        <p:spPr>
          <a:xfrm>
            <a:off x="1568091" y="226443"/>
            <a:ext cx="97761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b="1" dirty="0">
                <a:solidFill>
                  <a:srgbClr val="002060"/>
                </a:solidFill>
              </a:rPr>
              <a:t>Pwy sy’n coginio gyda Mary Berry?</a:t>
            </a:r>
          </a:p>
        </p:txBody>
      </p:sp>
    </p:spTree>
    <p:extLst>
      <p:ext uri="{BB962C8B-B14F-4D97-AF65-F5344CB8AC3E}">
        <p14:creationId xmlns:p14="http://schemas.microsoft.com/office/powerpoint/2010/main" val="26803775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E4018B4-8D84-174D-B6FA-D88E2CAECAD4}"/>
              </a:ext>
            </a:extLst>
          </p:cNvPr>
          <p:cNvSpPr txBox="1"/>
          <p:nvPr/>
        </p:nvSpPr>
        <p:spPr>
          <a:xfrm>
            <a:off x="1568091" y="226443"/>
            <a:ext cx="97761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b="1" dirty="0">
                <a:solidFill>
                  <a:srgbClr val="002060"/>
                </a:solidFill>
              </a:rPr>
              <a:t>Pwy sy’n cyflwyno </a:t>
            </a:r>
            <a:r>
              <a:rPr lang="cy-GB" sz="4800" b="1" i="1" dirty="0">
                <a:solidFill>
                  <a:srgbClr val="002060"/>
                </a:solidFill>
              </a:rPr>
              <a:t>The One Show</a:t>
            </a:r>
            <a:r>
              <a:rPr lang="cy-GB" sz="4800" b="1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8E948E-AA40-884C-BAB7-DC28420BC6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5699" y="2086453"/>
            <a:ext cx="7518401" cy="4428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604435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E4018B4-8D84-174D-B6FA-D88E2CAECAD4}"/>
              </a:ext>
            </a:extLst>
          </p:cNvPr>
          <p:cNvSpPr txBox="1"/>
          <p:nvPr/>
        </p:nvSpPr>
        <p:spPr>
          <a:xfrm>
            <a:off x="1568091" y="226443"/>
            <a:ext cx="97761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b="1" dirty="0">
                <a:solidFill>
                  <a:srgbClr val="002060"/>
                </a:solidFill>
              </a:rPr>
              <a:t>Pwy sy yng Ngogledd Cymru?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9B205A-3DE0-2643-9470-C4A3A55CD7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8091" y="1355980"/>
            <a:ext cx="9416822" cy="5273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164910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E4018B4-8D84-174D-B6FA-D88E2CAECAD4}"/>
              </a:ext>
            </a:extLst>
          </p:cNvPr>
          <p:cNvSpPr txBox="1"/>
          <p:nvPr/>
        </p:nvSpPr>
        <p:spPr>
          <a:xfrm>
            <a:off x="1568091" y="226443"/>
            <a:ext cx="97761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b="1" dirty="0">
                <a:solidFill>
                  <a:srgbClr val="002060"/>
                </a:solidFill>
              </a:rPr>
              <a:t>Pwy sy yng Nghastell Gwrych?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F29BBF1-F014-814E-8460-2E12338D32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4349" y="1796103"/>
            <a:ext cx="6489701" cy="4968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307392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E4018B4-8D84-174D-B6FA-D88E2CAECAD4}"/>
              </a:ext>
            </a:extLst>
          </p:cNvPr>
          <p:cNvSpPr txBox="1"/>
          <p:nvPr/>
        </p:nvSpPr>
        <p:spPr>
          <a:xfrm>
            <a:off x="1568091" y="226443"/>
            <a:ext cx="97761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800" b="1" dirty="0">
                <a:solidFill>
                  <a:srgbClr val="002060"/>
                </a:solidFill>
              </a:rPr>
              <a:t>Pwy sy’n hapus?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E27FAB-EF52-9B49-B968-6B1CA448FF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8800" y="1572007"/>
            <a:ext cx="8724899" cy="4885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049075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E4018B4-8D84-174D-B6FA-D88E2CAECAD4}"/>
              </a:ext>
            </a:extLst>
          </p:cNvPr>
          <p:cNvSpPr txBox="1"/>
          <p:nvPr/>
        </p:nvSpPr>
        <p:spPr>
          <a:xfrm>
            <a:off x="1568091" y="226443"/>
            <a:ext cx="97761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800" b="1" dirty="0">
                <a:solidFill>
                  <a:srgbClr val="002060"/>
                </a:solidFill>
              </a:rPr>
              <a:t>Pwy sy’n gyrru’r injan dân?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AAFFE61-FBF2-BE46-80E2-17F3613894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6175" y="1019175"/>
            <a:ext cx="5495925" cy="5495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096182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4440D-E881-074A-BFDB-B34675A6D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525" y="138049"/>
            <a:ext cx="11144250" cy="794728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US" b="1" dirty="0" err="1">
                <a:solidFill>
                  <a:schemeClr val="bg1"/>
                </a:solidFill>
              </a:rPr>
              <a:t>Pwy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sy’n</a:t>
            </a:r>
            <a:r>
              <a:rPr lang="en-US" b="1" dirty="0">
                <a:solidFill>
                  <a:schemeClr val="bg1"/>
                </a:solidFill>
              </a:rPr>
              <a:t> …. </a:t>
            </a:r>
            <a:r>
              <a:rPr lang="en-US" b="1" dirty="0" err="1">
                <a:solidFill>
                  <a:schemeClr val="bg1"/>
                </a:solidFill>
              </a:rPr>
              <a:t>ar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dydd</a:t>
            </a:r>
            <a:r>
              <a:rPr lang="en-US" b="1" dirty="0">
                <a:solidFill>
                  <a:schemeClr val="bg1"/>
                </a:solidFill>
              </a:rPr>
              <a:t> …?               Who’s … on …?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B46DB46-F32D-8C49-8244-FBA12859DC1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9123018"/>
              </p:ext>
            </p:extLst>
          </p:nvPr>
        </p:nvGraphicFramePr>
        <p:xfrm>
          <a:off x="771525" y="1142999"/>
          <a:ext cx="11144250" cy="53435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75">
                  <a:extLst>
                    <a:ext uri="{9D8B030D-6E8A-4147-A177-3AD203B41FA5}">
                      <a16:colId xmlns:a16="http://schemas.microsoft.com/office/drawing/2014/main" val="1779778660"/>
                    </a:ext>
                  </a:extLst>
                </a:gridCol>
                <a:gridCol w="1857375">
                  <a:extLst>
                    <a:ext uri="{9D8B030D-6E8A-4147-A177-3AD203B41FA5}">
                      <a16:colId xmlns:a16="http://schemas.microsoft.com/office/drawing/2014/main" val="39079346"/>
                    </a:ext>
                  </a:extLst>
                </a:gridCol>
                <a:gridCol w="1857375">
                  <a:extLst>
                    <a:ext uri="{9D8B030D-6E8A-4147-A177-3AD203B41FA5}">
                      <a16:colId xmlns:a16="http://schemas.microsoft.com/office/drawing/2014/main" val="2351719591"/>
                    </a:ext>
                  </a:extLst>
                </a:gridCol>
                <a:gridCol w="1857375">
                  <a:extLst>
                    <a:ext uri="{9D8B030D-6E8A-4147-A177-3AD203B41FA5}">
                      <a16:colId xmlns:a16="http://schemas.microsoft.com/office/drawing/2014/main" val="1815352551"/>
                    </a:ext>
                  </a:extLst>
                </a:gridCol>
                <a:gridCol w="1857375">
                  <a:extLst>
                    <a:ext uri="{9D8B030D-6E8A-4147-A177-3AD203B41FA5}">
                      <a16:colId xmlns:a16="http://schemas.microsoft.com/office/drawing/2014/main" val="3061728340"/>
                    </a:ext>
                  </a:extLst>
                </a:gridCol>
                <a:gridCol w="1857375">
                  <a:extLst>
                    <a:ext uri="{9D8B030D-6E8A-4147-A177-3AD203B41FA5}">
                      <a16:colId xmlns:a16="http://schemas.microsoft.com/office/drawing/2014/main" val="1533971662"/>
                    </a:ext>
                  </a:extLst>
                </a:gridCol>
              </a:tblGrid>
              <a:tr h="1156740">
                <a:tc>
                  <a:txBody>
                    <a:bodyPr/>
                    <a:lstStyle/>
                    <a:p>
                      <a:pPr algn="ctr"/>
                      <a:endParaRPr lang="en-US" sz="24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solidFill>
                            <a:schemeClr val="tx1"/>
                          </a:solidFill>
                          <a:latin typeface="+mn-lt"/>
                        </a:rPr>
                        <a:t>Dydd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  <a:latin typeface="+mn-lt"/>
                        </a:rPr>
                        <a:t> </a:t>
                      </a:r>
                    </a:p>
                    <a:p>
                      <a:pPr algn="ctr"/>
                      <a:r>
                        <a:rPr lang="en-US" sz="2400" b="1" dirty="0" err="1">
                          <a:solidFill>
                            <a:schemeClr val="tx1"/>
                          </a:solidFill>
                          <a:latin typeface="+mn-lt"/>
                        </a:rPr>
                        <a:t>Llun</a:t>
                      </a:r>
                      <a:endParaRPr lang="en-US" sz="24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solidFill>
                            <a:schemeClr val="tx1"/>
                          </a:solidFill>
                          <a:latin typeface="+mn-lt"/>
                        </a:rPr>
                        <a:t>Dydd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  <a:latin typeface="+mn-lt"/>
                        </a:rPr>
                        <a:t> </a:t>
                      </a:r>
                    </a:p>
                    <a:p>
                      <a:pPr algn="ctr"/>
                      <a:r>
                        <a:rPr lang="en-US" sz="2400" b="1" dirty="0" err="1">
                          <a:solidFill>
                            <a:schemeClr val="tx1"/>
                          </a:solidFill>
                          <a:latin typeface="+mn-lt"/>
                        </a:rPr>
                        <a:t>Mawrth</a:t>
                      </a:r>
                      <a:endParaRPr lang="en-US" sz="24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solidFill>
                            <a:schemeClr val="tx1"/>
                          </a:solidFill>
                          <a:latin typeface="+mn-lt"/>
                        </a:rPr>
                        <a:t>Dydd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  <a:latin typeface="+mn-lt"/>
                        </a:rPr>
                        <a:t>Mercher</a:t>
                      </a:r>
                      <a:endParaRPr lang="en-US" sz="24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solidFill>
                            <a:schemeClr val="tx1"/>
                          </a:solidFill>
                          <a:latin typeface="+mn-lt"/>
                        </a:rPr>
                        <a:t>Dydd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  <a:latin typeface="+mn-lt"/>
                        </a:rPr>
                        <a:t> </a:t>
                      </a:r>
                    </a:p>
                    <a:p>
                      <a:pPr algn="ctr"/>
                      <a:r>
                        <a:rPr lang="en-US" sz="2400" b="1" dirty="0" err="1">
                          <a:solidFill>
                            <a:schemeClr val="tx1"/>
                          </a:solidFill>
                          <a:latin typeface="+mn-lt"/>
                        </a:rPr>
                        <a:t>Iau</a:t>
                      </a:r>
                      <a:endParaRPr lang="en-US" sz="24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solidFill>
                            <a:schemeClr val="tx1"/>
                          </a:solidFill>
                          <a:latin typeface="+mn-lt"/>
                        </a:rPr>
                        <a:t>Dydd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  <a:latin typeface="+mn-lt"/>
                        </a:rPr>
                        <a:t> </a:t>
                      </a:r>
                    </a:p>
                    <a:p>
                      <a:pPr algn="ctr"/>
                      <a:r>
                        <a:rPr lang="en-US" sz="2400" b="1" dirty="0" err="1">
                          <a:solidFill>
                            <a:schemeClr val="tx1"/>
                          </a:solidFill>
                          <a:latin typeface="+mn-lt"/>
                        </a:rPr>
                        <a:t>Gwener</a:t>
                      </a:r>
                      <a:endParaRPr lang="en-US" sz="24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5477643"/>
                  </a:ext>
                </a:extLst>
              </a:tr>
              <a:tr h="1395595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  <a:latin typeface="+mn-lt"/>
                        </a:rPr>
                        <a:t>Rhodri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1667635"/>
                  </a:ext>
                </a:extLst>
              </a:tr>
              <a:tr h="1395595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  <a:latin typeface="+mn-lt"/>
                        </a:rPr>
                        <a:t>Gareth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0816848"/>
                  </a:ext>
                </a:extLst>
              </a:tr>
              <a:tr h="1395595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solidFill>
                            <a:schemeClr val="tx1"/>
                          </a:solidFill>
                          <a:latin typeface="+mn-lt"/>
                        </a:rPr>
                        <a:t>Steffan</a:t>
                      </a:r>
                      <a:endParaRPr lang="en-US" sz="24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4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1116934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38F37569-D1F5-3A45-A436-7A256D689A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121" r="18929" b="14572"/>
          <a:stretch/>
        </p:blipFill>
        <p:spPr>
          <a:xfrm>
            <a:off x="4824411" y="5176614"/>
            <a:ext cx="1514476" cy="100511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1F2277D-BAEA-F94C-B52D-A9DB12C29F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121" r="18929" b="14572"/>
          <a:stretch/>
        </p:blipFill>
        <p:spPr>
          <a:xfrm>
            <a:off x="10163174" y="3957637"/>
            <a:ext cx="1514476" cy="100511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6C3425D-3B78-0049-849F-5E48FCB58C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9648" y="2423890"/>
            <a:ext cx="1125496" cy="11874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F0975F1-55F7-BC40-863D-A201B375B3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64583" y="5176614"/>
            <a:ext cx="1125496" cy="118745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EF0B564-90B2-414D-BF47-82F8613C865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641" t="-1563" r="11069" b="6640"/>
          <a:stretch/>
        </p:blipFill>
        <p:spPr>
          <a:xfrm>
            <a:off x="6600053" y="2347801"/>
            <a:ext cx="1285875" cy="115728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94CF709-4E92-E344-BD2E-DBB5A122F0F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641" t="-1563" r="11069" b="6640"/>
          <a:stretch/>
        </p:blipFill>
        <p:spPr>
          <a:xfrm>
            <a:off x="6600053" y="5109717"/>
            <a:ext cx="1285875" cy="115728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210845D-A071-3742-899C-3D38B8F5BFB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74051" y="2461764"/>
            <a:ext cx="1216027" cy="121602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E21675F-288B-804D-8FF1-C62DB6B33E0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74052" y="3800251"/>
            <a:ext cx="1216027" cy="121602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6CE59BE-CB87-B84E-A584-D6498C37B54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57524" y="3845207"/>
            <a:ext cx="930837" cy="109350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A8650CE-3F86-9E4A-ACF7-E5E06FAFFA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0242" y="3800251"/>
            <a:ext cx="1125496" cy="118745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D1579BC-FCD4-B049-BD28-DFD430D5E6B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4255" t="19946" r="17121" b="15884"/>
          <a:stretch/>
        </p:blipFill>
        <p:spPr>
          <a:xfrm>
            <a:off x="10124689" y="2312655"/>
            <a:ext cx="1552962" cy="119243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58549155-9F40-514C-9A27-6F776D265843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4255" t="19946" r="17121" b="15884"/>
          <a:stretch/>
        </p:blipFill>
        <p:spPr>
          <a:xfrm>
            <a:off x="2821395" y="5176614"/>
            <a:ext cx="1552962" cy="119243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FA1238F9-241B-DF49-91D2-952E0D68AD3F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9048" r="24975" b="7955"/>
          <a:stretch/>
        </p:blipFill>
        <p:spPr>
          <a:xfrm>
            <a:off x="4653340" y="3800251"/>
            <a:ext cx="1358587" cy="115728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B3AE9263-875C-2B43-BD0C-AFA4BFDBBC34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9048" r="24975" b="7955"/>
          <a:stretch/>
        </p:blipFill>
        <p:spPr>
          <a:xfrm>
            <a:off x="10241118" y="5206778"/>
            <a:ext cx="1358587" cy="115728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24CCB06-5612-AE4E-8A9A-35D169F3685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12245" y="2368831"/>
            <a:ext cx="1354221" cy="1238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753553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38" y="176786"/>
            <a:ext cx="11687688" cy="787309"/>
          </a:xfrm>
          <a:solidFill>
            <a:schemeClr val="tx1"/>
          </a:solidFill>
        </p:spPr>
        <p:txBody>
          <a:bodyPr>
            <a:norm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</a:rPr>
              <a:t>Amser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cofrestru</a:t>
            </a:r>
            <a:r>
              <a:rPr lang="en-US" sz="4000" b="1" dirty="0">
                <a:solidFill>
                  <a:schemeClr val="bg1"/>
                </a:solidFill>
              </a:rPr>
              <a:t> ...              Registration time ...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FE26C0-452F-8E48-A19E-3FF3210926F8}"/>
              </a:ext>
            </a:extLst>
          </p:cNvPr>
          <p:cNvSpPr txBox="1"/>
          <p:nvPr/>
        </p:nvSpPr>
        <p:spPr>
          <a:xfrm>
            <a:off x="837340" y="1085547"/>
            <a:ext cx="10091917" cy="869469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</a:rPr>
              <a:t>Pwy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sy’n</a:t>
            </a:r>
            <a:r>
              <a:rPr lang="en-US" sz="4000" b="1" dirty="0">
                <a:solidFill>
                  <a:schemeClr val="bg1"/>
                </a:solidFill>
              </a:rPr>
              <a:t> ……. </a:t>
            </a:r>
            <a:r>
              <a:rPr lang="en-US" sz="4000" b="1" dirty="0" err="1">
                <a:solidFill>
                  <a:schemeClr val="bg1"/>
                </a:solidFill>
              </a:rPr>
              <a:t>ar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ddydd</a:t>
            </a:r>
            <a:r>
              <a:rPr lang="en-US" sz="4000" b="1" dirty="0">
                <a:solidFill>
                  <a:schemeClr val="bg1"/>
                </a:solidFill>
              </a:rPr>
              <a:t> …….?</a:t>
            </a:r>
          </a:p>
          <a:p>
            <a:pPr algn="ctr"/>
            <a:endParaRPr lang="en-US" sz="1050" b="1" dirty="0">
              <a:solidFill>
                <a:schemeClr val="bg1"/>
              </a:solidFill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CE3C58E-2EDE-BC40-ADE5-98B8C72759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91298756"/>
              </p:ext>
            </p:extLst>
          </p:nvPr>
        </p:nvGraphicFramePr>
        <p:xfrm>
          <a:off x="363372" y="2267222"/>
          <a:ext cx="4002276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7472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3027552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70984554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FD37CF4F-0FBF-1648-989C-65B93D8F38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4184571"/>
              </p:ext>
            </p:extLst>
          </p:nvPr>
        </p:nvGraphicFramePr>
        <p:xfrm>
          <a:off x="7649251" y="2336127"/>
          <a:ext cx="3905294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5110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954190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340854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739480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28635342"/>
                  </a:ext>
                </a:extLst>
              </a:tr>
            </a:tbl>
          </a:graphicData>
        </a:graphic>
      </p:graphicFrame>
      <p:pic>
        <p:nvPicPr>
          <p:cNvPr id="16" name="Picture 15">
            <a:extLst>
              <a:ext uri="{FF2B5EF4-FFF2-40B4-BE49-F238E27FC236}">
                <a16:creationId xmlns:a16="http://schemas.microsoft.com/office/drawing/2014/main" id="{9602AD11-8007-5347-BE8B-D9D3DF21A1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711" y="2757055"/>
            <a:ext cx="2880703" cy="2304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038074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75690-1D15-DA47-B580-748F84F673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258" y="319310"/>
            <a:ext cx="10416040" cy="921661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US" sz="4400" b="1" dirty="0" err="1">
                <a:solidFill>
                  <a:schemeClr val="bg1"/>
                </a:solidFill>
              </a:rPr>
              <a:t>Eich</a:t>
            </a:r>
            <a:r>
              <a:rPr lang="en-US" sz="4400" b="1" dirty="0">
                <a:solidFill>
                  <a:schemeClr val="bg1"/>
                </a:solidFill>
              </a:rPr>
              <a:t> </a:t>
            </a:r>
            <a:r>
              <a:rPr lang="en-US" sz="4400" b="1" dirty="0" err="1">
                <a:solidFill>
                  <a:schemeClr val="bg1"/>
                </a:solidFill>
              </a:rPr>
              <a:t>tasg</a:t>
            </a:r>
            <a:r>
              <a:rPr lang="en-US" sz="4400" b="1" dirty="0">
                <a:solidFill>
                  <a:schemeClr val="bg1"/>
                </a:solidFill>
              </a:rPr>
              <a:t> …                    Your task 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08FB4F4-6408-8C42-A72A-2C0C584B56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0228" y="1421558"/>
            <a:ext cx="3927021" cy="5099891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07284946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44A878F-3660-E947-B69C-A1C97FC275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17B5C33-6F49-614C-98B3-4E3D335B1949}"/>
              </a:ext>
            </a:extLst>
          </p:cNvPr>
          <p:cNvSpPr txBox="1">
            <a:spLocks noChangeArrowheads="1"/>
          </p:cNvSpPr>
          <p:nvPr/>
        </p:nvSpPr>
        <p:spPr>
          <a:xfrm>
            <a:off x="3001618" y="404790"/>
            <a:ext cx="6240245" cy="672494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Oes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cwestiwn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?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900C7F-28BE-DA4F-8265-22D547889C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6997" y="1377847"/>
            <a:ext cx="6624866" cy="4804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5729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F134F-55DA-4468-8799-106CA74BD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50" y="251012"/>
            <a:ext cx="11687175" cy="910985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b="1" dirty="0">
                <a:latin typeface="+mj-lt"/>
              </a:rPr>
              <a:t>Beth </a:t>
            </a:r>
            <a:r>
              <a:rPr lang="en-GB" b="1" dirty="0" err="1">
                <a:latin typeface="+mj-lt"/>
              </a:rPr>
              <a:t>nesaf</a:t>
            </a:r>
            <a:r>
              <a:rPr lang="en-GB" b="1" dirty="0">
                <a:latin typeface="+mj-lt"/>
              </a:rPr>
              <a:t>?                                          What next?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D36591-C8B8-2744-87DA-FF5083A3F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3893" y="2296333"/>
            <a:ext cx="2037128" cy="203712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E286387-EC81-434B-96D8-0E0D65307FF5}"/>
              </a:ext>
            </a:extLst>
          </p:cNvPr>
          <p:cNvSpPr txBox="1"/>
          <p:nvPr/>
        </p:nvSpPr>
        <p:spPr>
          <a:xfrm>
            <a:off x="285750" y="1374739"/>
            <a:ext cx="4507923" cy="3293209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600" dirty="0" err="1"/>
              <a:t>Dysgwch</a:t>
            </a:r>
            <a:r>
              <a:rPr lang="en-US" sz="2600" dirty="0"/>
              <a:t> y </a:t>
            </a:r>
            <a:r>
              <a:rPr lang="en-US" sz="2600" dirty="0" err="1"/>
              <a:t>cwestiynau</a:t>
            </a:r>
            <a:r>
              <a:rPr lang="en-US" sz="2600" dirty="0"/>
              <a:t> </a:t>
            </a:r>
            <a:r>
              <a:rPr lang="en-US" sz="2600" dirty="0" err="1"/>
              <a:t>newydd</a:t>
            </a:r>
            <a:r>
              <a:rPr lang="en-US" sz="26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600" dirty="0" err="1"/>
              <a:t>Dysgwch</a:t>
            </a:r>
            <a:r>
              <a:rPr lang="en-US" sz="2600" dirty="0"/>
              <a:t> </a:t>
            </a:r>
            <a:r>
              <a:rPr lang="en-US" sz="2600" dirty="0" err="1"/>
              <a:t>ddyddiau’r</a:t>
            </a:r>
            <a:r>
              <a:rPr lang="en-US" sz="2600" dirty="0"/>
              <a:t> </a:t>
            </a:r>
            <a:r>
              <a:rPr lang="en-US" sz="2600" dirty="0" err="1"/>
              <a:t>wythnos</a:t>
            </a:r>
            <a:r>
              <a:rPr lang="en-US" sz="26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600" dirty="0" err="1"/>
              <a:t>Gwnewch</a:t>
            </a:r>
            <a:r>
              <a:rPr lang="en-US" sz="2600" dirty="0"/>
              <a:t> y </a:t>
            </a:r>
            <a:r>
              <a:rPr lang="en-US" sz="2600" dirty="0" err="1"/>
              <a:t>dasg</a:t>
            </a:r>
            <a:r>
              <a:rPr lang="en-US" sz="2600" dirty="0"/>
              <a:t> </a:t>
            </a:r>
            <a:r>
              <a:rPr lang="en-US" sz="2600" dirty="0" err="1"/>
              <a:t>gyfieithu</a:t>
            </a:r>
            <a:r>
              <a:rPr lang="en-US" sz="2600" dirty="0"/>
              <a:t> (</a:t>
            </a:r>
            <a:r>
              <a:rPr lang="en-US" sz="2600" dirty="0" err="1"/>
              <a:t>sleid</a:t>
            </a:r>
            <a:r>
              <a:rPr lang="en-US" sz="2600" dirty="0"/>
              <a:t> 45)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38B220-BD65-524D-A0CF-64D15A679940}"/>
              </a:ext>
            </a:extLst>
          </p:cNvPr>
          <p:cNvSpPr txBox="1"/>
          <p:nvPr/>
        </p:nvSpPr>
        <p:spPr>
          <a:xfrm>
            <a:off x="3576541" y="5126911"/>
            <a:ext cx="5105591" cy="1569660"/>
          </a:xfrm>
          <a:prstGeom prst="rect">
            <a:avLst/>
          </a:prstGeom>
          <a:solidFill>
            <a:schemeClr val="accent1"/>
          </a:solidFill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rgbClr val="FF0000"/>
                </a:solidFill>
              </a:rPr>
              <a:t>Your next session is on :</a:t>
            </a:r>
          </a:p>
          <a:p>
            <a:pPr algn="ctr"/>
            <a:r>
              <a:rPr lang="en-US" sz="3200" b="1" dirty="0">
                <a:solidFill>
                  <a:srgbClr val="FF0000"/>
                </a:solidFill>
              </a:rPr>
              <a:t>30.11.2020</a:t>
            </a:r>
          </a:p>
          <a:p>
            <a:pPr algn="ctr"/>
            <a:r>
              <a:rPr lang="en-US" sz="3200" b="1" dirty="0">
                <a:solidFill>
                  <a:srgbClr val="FF0000"/>
                </a:solidFill>
              </a:rPr>
              <a:t>@ 11 a.m.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3AD810-5930-314F-B136-A53F1D083007}"/>
              </a:ext>
            </a:extLst>
          </p:cNvPr>
          <p:cNvSpPr txBox="1"/>
          <p:nvPr/>
        </p:nvSpPr>
        <p:spPr>
          <a:xfrm>
            <a:off x="7451241" y="1290792"/>
            <a:ext cx="4507923" cy="3293209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600" dirty="0"/>
              <a:t>Learn the new questions and patterns.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600" dirty="0"/>
              <a:t>Learn the Welsh names for the days of the week.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600" dirty="0"/>
              <a:t>Do the translation exercise (slide 45)</a:t>
            </a:r>
          </a:p>
        </p:txBody>
      </p:sp>
    </p:spTree>
    <p:extLst>
      <p:ext uri="{BB962C8B-B14F-4D97-AF65-F5344CB8AC3E}">
        <p14:creationId xmlns:p14="http://schemas.microsoft.com/office/powerpoint/2010/main" val="353399080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{CEFAC418-BF61-B148-8EBB-3F7F89E0273C}tf10001069</Template>
  <TotalTime>756</TotalTime>
  <Words>1534</Words>
  <Application>Microsoft Macintosh PowerPoint</Application>
  <PresentationFormat>Widescreen</PresentationFormat>
  <Paragraphs>342</Paragraphs>
  <Slides>47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8" baseType="lpstr">
      <vt:lpstr>ＭＳ Ｐゴシック</vt:lpstr>
      <vt:lpstr>American Typewriter</vt:lpstr>
      <vt:lpstr>Arial</vt:lpstr>
      <vt:lpstr>Ayuthaya</vt:lpstr>
      <vt:lpstr>Bookman Old Style</vt:lpstr>
      <vt:lpstr>Calibri</vt:lpstr>
      <vt:lpstr>Century Gothic</vt:lpstr>
      <vt:lpstr>Segoe Print</vt:lpstr>
      <vt:lpstr>Segoe Script</vt:lpstr>
      <vt:lpstr>Wingdings 3</vt:lpstr>
      <vt:lpstr>Wisp</vt:lpstr>
      <vt:lpstr>PowerPoint Presentation</vt:lpstr>
      <vt:lpstr>Heddiw, fe fyddwn ni yn… Today we will… </vt:lpstr>
      <vt:lpstr>Amser cofrestru ...      Registration time ...  </vt:lpstr>
      <vt:lpstr>Sut wyt ti?                        How are you?</vt:lpstr>
      <vt:lpstr>Amser cofrestru ...                   Registration time ...  </vt:lpstr>
      <vt:lpstr>Amser cofrestru ...              Registration time ... </vt:lpstr>
      <vt:lpstr>Y Treigladau                                  The mutations</vt:lpstr>
      <vt:lpstr>PowerPoint Presentation</vt:lpstr>
      <vt:lpstr>PowerPoint Presentation</vt:lpstr>
      <vt:lpstr>EICH TASG                         YOUR TASG</vt:lpstr>
      <vt:lpstr>Eich tro chi ….                It’s your turn …</vt:lpstr>
      <vt:lpstr>Pwy …?</vt:lpstr>
      <vt:lpstr>Pwy wyt ti?                                     Who are you?</vt:lpstr>
      <vt:lpstr>Pwy wyt ti?                                     Who are you?</vt:lpstr>
      <vt:lpstr>Pwy …?</vt:lpstr>
      <vt:lpstr>Pwy ydy e?                      Who is he?</vt:lpstr>
      <vt:lpstr>Pwy ydy hi?                    Who is she?</vt:lpstr>
      <vt:lpstr>Pwy ydyn nhw?            Who are they?</vt:lpstr>
      <vt:lpstr>Beth sydd ar goll?                          What’s missing?</vt:lpstr>
      <vt:lpstr>Amser cofrestru…                    Registration time …</vt:lpstr>
      <vt:lpstr>Amser cofrestru…                    Registration time …</vt:lpstr>
      <vt:lpstr>Amser cofrestru…                    Registration time …</vt:lpstr>
      <vt:lpstr>PowerPoint Presentation</vt:lpstr>
      <vt:lpstr>PowerPoint Presentation</vt:lpstr>
      <vt:lpstr>Yn y dosbarth…                    In the classroom …</vt:lpstr>
      <vt:lpstr>Yn y dosbarth…                    In the classroom …</vt:lpstr>
      <vt:lpstr>Yn y dosbarth…                    In the classroom …</vt:lpstr>
      <vt:lpstr>Yn y dosbarth…                    In the classroom …</vt:lpstr>
      <vt:lpstr>Yn y dosbarth…                    In the classroom …</vt:lpstr>
      <vt:lpstr>Pa …?</vt:lpstr>
      <vt:lpstr>Yn y dosbarth…                    In the classroom …</vt:lpstr>
      <vt:lpstr>Pa + treiglad meddal                    Pa + soft mutation</vt:lpstr>
      <vt:lpstr>PowerPoint Presentation</vt:lpstr>
      <vt:lpstr>Yn y dosbarth…                    In the classroom …</vt:lpstr>
      <vt:lpstr>Yn y dosbarth…                    In the classroom 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Pwy sy’n …. ar dydd …?               Who’s … on …?</vt:lpstr>
      <vt:lpstr>Amser cofrestru ...              Registration time ... </vt:lpstr>
      <vt:lpstr>Eich tasg …                    Your task …</vt:lpstr>
      <vt:lpstr>PowerPoint Presentation</vt:lpstr>
      <vt:lpstr>Beth nesaf?                                          What next?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Nia Evans</cp:lastModifiedBy>
  <cp:revision>75</cp:revision>
  <dcterms:created xsi:type="dcterms:W3CDTF">2020-09-11T11:29:22Z</dcterms:created>
  <dcterms:modified xsi:type="dcterms:W3CDTF">2020-11-24T08:37:35Z</dcterms:modified>
</cp:coreProperties>
</file>