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8" r:id="rId11"/>
    <p:sldId id="265" r:id="rId12"/>
    <p:sldId id="266" r:id="rId13"/>
    <p:sldId id="269" r:id="rId14"/>
    <p:sldId id="267" r:id="rId15"/>
  </p:sldIdLst>
  <p:sldSz cx="18288000" cy="10287000"/>
  <p:notesSz cx="6858000" cy="9144000"/>
  <p:embeddedFontLst>
    <p:embeddedFont>
      <p:font typeface="Agrandir Bold" panose="020B0604020202020204" charset="0"/>
      <p:regular r:id="rId17"/>
    </p:embeddedFont>
    <p:embeddedFont>
      <p:font typeface="Poppins" panose="00000500000000000000" pitchFamily="2" charset="0"/>
      <p:regular r:id="rId18"/>
      <p:bold r:id="rId19"/>
      <p:italic r:id="rId20"/>
      <p:boldItalic r:id="rId21"/>
    </p:embeddedFont>
    <p:embeddedFont>
      <p:font typeface="Poppins Bold" panose="00000800000000000000" charset="0"/>
      <p:regular r:id="rId22"/>
    </p:embeddedFont>
    <p:embeddedFont>
      <p:font typeface="Poppins Semi-Bold" panose="020B0604020202020204" charset="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3248" autoAdjust="0"/>
  </p:normalViewPr>
  <p:slideViewPr>
    <p:cSldViewPr>
      <p:cViewPr varScale="1">
        <p:scale>
          <a:sx n="39" d="100"/>
          <a:sy n="39" d="100"/>
        </p:scale>
        <p:origin x="940"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A07AE7-C99D-432B-9BB6-7C793B7606F8}" type="datetimeFigureOut">
              <a:rPr lang="en-PK" smtClean="0"/>
              <a:t>10/11/2025</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66EB9B-72E0-49AF-A055-C718061AA62F}" type="slidenum">
              <a:rPr lang="en-PK" smtClean="0"/>
              <a:t>‹#›</a:t>
            </a:fld>
            <a:endParaRPr lang="en-PK"/>
          </a:p>
        </p:txBody>
      </p:sp>
    </p:spTree>
    <p:extLst>
      <p:ext uri="{BB962C8B-B14F-4D97-AF65-F5344CB8AC3E}">
        <p14:creationId xmlns:p14="http://schemas.microsoft.com/office/powerpoint/2010/main" val="3440762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dirty="0">
                <a:effectLst/>
                <a:latin typeface="Times New Roman" panose="02020603050405020304" pitchFamily="18" charset="0"/>
                <a:ea typeface="Times New Roman" panose="02020603050405020304" pitchFamily="18" charset="0"/>
                <a:cs typeface="Times New Roman" panose="02020603050405020304" pitchFamily="18" charset="0"/>
              </a:rPr>
              <a:t>Good [morning/afternoon], everyone. My presentation today focuses on the integration of health, wellbeing, and sustainable development within the health and social care sector. I will examine how these concepts influence service delivery, policy development, and public health initiatives. My presentation is based on a review of recent literature, including peer-reviewed journal articles and reports, and will demonstrate how holistic and sustainable approaches can improve outcomes for patients and communities.</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766EB9B-72E0-49AF-A055-C718061AA62F}" type="slidenum">
              <a:rPr lang="en-PK" smtClean="0"/>
              <a:t>1</a:t>
            </a:fld>
            <a:endParaRPr lang="en-PK"/>
          </a:p>
        </p:txBody>
      </p:sp>
    </p:spTree>
    <p:extLst>
      <p:ext uri="{BB962C8B-B14F-4D97-AF65-F5344CB8AC3E}">
        <p14:creationId xmlns:p14="http://schemas.microsoft.com/office/powerpoint/2010/main" val="1880486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dirty="0">
                <a:effectLst/>
                <a:latin typeface="Times New Roman" panose="02020603050405020304" pitchFamily="18" charset="0"/>
                <a:ea typeface="Times New Roman" panose="02020603050405020304" pitchFamily="18" charset="0"/>
                <a:cs typeface="Times New Roman" panose="02020603050405020304" pitchFamily="18" charset="0"/>
              </a:rPr>
              <a:t>This presentation explores how health, wellbeing, and sustainable development are interconnected and why they are increasingly important in modern healthcare. These concepts influence policies, service delivery, and public health initiatives across the globe. According to </a:t>
            </a:r>
            <a:r>
              <a:rPr lang="en-PK" sz="1800" dirty="0" err="1">
                <a:effectLst/>
                <a:latin typeface="Times New Roman" panose="02020603050405020304" pitchFamily="18" charset="0"/>
                <a:ea typeface="Times New Roman" panose="02020603050405020304" pitchFamily="18" charset="0"/>
                <a:cs typeface="Times New Roman" panose="02020603050405020304" pitchFamily="18" charset="0"/>
              </a:rPr>
              <a:t>Gavurova</a:t>
            </a:r>
            <a:r>
              <a:rPr lang="en-PK" sz="1800" dirty="0">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PK" sz="1800" dirty="0" err="1">
                <a:effectLst/>
                <a:latin typeface="Times New Roman" panose="02020603050405020304" pitchFamily="18" charset="0"/>
                <a:ea typeface="Times New Roman" panose="02020603050405020304" pitchFamily="18" charset="0"/>
                <a:cs typeface="Times New Roman" panose="02020603050405020304" pitchFamily="18" charset="0"/>
              </a:rPr>
              <a:t>Megyesiova</a:t>
            </a:r>
            <a:r>
              <a:rPr lang="en-PK" sz="1800" dirty="0">
                <a:effectLst/>
                <a:latin typeface="Times New Roman" panose="02020603050405020304" pitchFamily="18" charset="0"/>
                <a:ea typeface="Times New Roman" panose="02020603050405020304" pitchFamily="18" charset="0"/>
                <a:cs typeface="Times New Roman" panose="02020603050405020304" pitchFamily="18" charset="0"/>
              </a:rPr>
              <a:t> (2022), integrating sustainability into health services improves both the quality and longevity of healthcare systems. Lindgren et al. (2025) also highlight those sustainable practices positively impact population health outcomes, while to Gavurova and Megyesiova (2022)</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dirty="0">
                <a:effectLst/>
                <a:latin typeface="Times New Roman" panose="02020603050405020304" pitchFamily="18" charset="0"/>
                <a:ea typeface="Times New Roman" panose="02020603050405020304" pitchFamily="18" charset="0"/>
                <a:cs typeface="Times New Roman" panose="02020603050405020304" pitchFamily="18" charset="0"/>
              </a:rPr>
              <a:t>emphasize their relevance to achieving the Sustainable Development Goals.</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766EB9B-72E0-49AF-A055-C718061AA62F}" type="slidenum">
              <a:rPr lang="en-PK" smtClean="0"/>
              <a:t>2</a:t>
            </a:fld>
            <a:endParaRPr lang="en-PK"/>
          </a:p>
        </p:txBody>
      </p:sp>
    </p:spTree>
    <p:extLst>
      <p:ext uri="{BB962C8B-B14F-4D97-AF65-F5344CB8AC3E}">
        <p14:creationId xmlns:p14="http://schemas.microsoft.com/office/powerpoint/2010/main" val="31937739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dirty="0">
                <a:effectLst/>
                <a:latin typeface="Times New Roman" panose="02020603050405020304" pitchFamily="18" charset="0"/>
                <a:ea typeface="Times New Roman" panose="02020603050405020304" pitchFamily="18" charset="0"/>
                <a:cs typeface="Times New Roman" panose="02020603050405020304" pitchFamily="18" charset="0"/>
              </a:rPr>
              <a:t>Health is defined as more than the absence of disease; it encompasses physical, mental, and social well-being. It is central to population health strategies, preventive care, and healthcare planning. Policies increasingly incorporate sustainable practices to improve outcomes while promoting equity, accessibility, and quality of care (Sadiq et al., 2023). Effective healthcare systems must therefore consider health as a multidimensional concept to meet the needs of diverse populations.</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766EB9B-72E0-49AF-A055-C718061AA62F}" type="slidenum">
              <a:rPr lang="en-PK" smtClean="0"/>
              <a:t>3</a:t>
            </a:fld>
            <a:endParaRPr lang="en-PK"/>
          </a:p>
        </p:txBody>
      </p:sp>
    </p:spTree>
    <p:extLst>
      <p:ext uri="{BB962C8B-B14F-4D97-AF65-F5344CB8AC3E}">
        <p14:creationId xmlns:p14="http://schemas.microsoft.com/office/powerpoint/2010/main" val="11418100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dirty="0">
                <a:effectLst/>
                <a:latin typeface="Times New Roman" panose="02020603050405020304" pitchFamily="18" charset="0"/>
                <a:ea typeface="Times New Roman" panose="02020603050405020304" pitchFamily="18" charset="0"/>
                <a:cs typeface="Times New Roman" panose="02020603050405020304" pitchFamily="18" charset="0"/>
              </a:rPr>
              <a:t>Wellbeing is a holistic concept that includes physical, mental, emotional, and social dimensions (Lindgren et al., 2025). It focuses on improving quality of life and life satisfaction, encouraging preventive care and healthy lifestyles. Winston (2022) highlights the importance of community wellbeing in sustainable development. By adopting patient-centered and community-focused approaches, healthcare systems can enhance both individual and societal wellbeing (Gavurova &amp; Megyesiova, 2022).</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766EB9B-72E0-49AF-A055-C718061AA62F}" type="slidenum">
              <a:rPr lang="en-PK" smtClean="0"/>
              <a:t>4</a:t>
            </a:fld>
            <a:endParaRPr lang="en-PK"/>
          </a:p>
        </p:txBody>
      </p:sp>
    </p:spTree>
    <p:extLst>
      <p:ext uri="{BB962C8B-B14F-4D97-AF65-F5344CB8AC3E}">
        <p14:creationId xmlns:p14="http://schemas.microsoft.com/office/powerpoint/2010/main" val="1513363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dirty="0">
                <a:effectLst/>
                <a:latin typeface="Times New Roman" panose="02020603050405020304" pitchFamily="18" charset="0"/>
                <a:ea typeface="Times New Roman" panose="02020603050405020304" pitchFamily="18" charset="0"/>
                <a:cs typeface="Times New Roman" panose="02020603050405020304" pitchFamily="18" charset="0"/>
              </a:rPr>
              <a:t>Sustainable development involves meeting present needs without compromising the ability of future generations to meet theirs. In healthcare, this requires integrating environmental, social, and economic considerations into service delivery and policy development. Sustainable practices reduce resource waste, improve efficiency, and align with global objectives such as the Sustainable Development Goals, promoting long-term health outcomes (Sadiq et al., 2023).</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766EB9B-72E0-49AF-A055-C718061AA62F}" type="slidenum">
              <a:rPr lang="en-PK" smtClean="0"/>
              <a:t>5</a:t>
            </a:fld>
            <a:endParaRPr lang="en-PK"/>
          </a:p>
        </p:txBody>
      </p:sp>
    </p:spTree>
    <p:extLst>
      <p:ext uri="{BB962C8B-B14F-4D97-AF65-F5344CB8AC3E}">
        <p14:creationId xmlns:p14="http://schemas.microsoft.com/office/powerpoint/2010/main" val="24566191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dirty="0">
                <a:effectLst/>
                <a:latin typeface="Times New Roman" panose="02020603050405020304" pitchFamily="18" charset="0"/>
                <a:ea typeface="Times New Roman" panose="02020603050405020304" pitchFamily="18" charset="0"/>
                <a:cs typeface="Times New Roman" panose="02020603050405020304" pitchFamily="18" charset="0"/>
              </a:rPr>
              <a:t>Integrating health and wellbeing approaches within healthcare improves patient outcomes and service efficiency (Lindgren et al., 2025). Holistic models combine physical, mental, and social care to address multiple determinants of health. Frameworks such as Health in All Policies ensure that sustainability and wellbeing are embedded in policy and practice (</a:t>
            </a:r>
            <a:r>
              <a:rPr lang="en-PK" sz="1800" dirty="0" err="1">
                <a:effectLst/>
                <a:latin typeface="Times New Roman" panose="02020603050405020304" pitchFamily="18" charset="0"/>
                <a:ea typeface="Times New Roman" panose="02020603050405020304" pitchFamily="18" charset="0"/>
                <a:cs typeface="Times New Roman" panose="02020603050405020304" pitchFamily="18" charset="0"/>
              </a:rPr>
              <a:t>Gavurova</a:t>
            </a:r>
            <a:r>
              <a:rPr lang="en-PK" sz="1800" dirty="0">
                <a:effectLst/>
                <a:latin typeface="Times New Roman" panose="02020603050405020304" pitchFamily="18" charset="0"/>
                <a:ea typeface="Times New Roman" panose="02020603050405020304" pitchFamily="18" charset="0"/>
                <a:cs typeface="Times New Roman" panose="02020603050405020304" pitchFamily="18" charset="0"/>
              </a:rPr>
              <a:t> &amp; </a:t>
            </a:r>
            <a:r>
              <a:rPr lang="en-PK" sz="1800" dirty="0" err="1">
                <a:effectLst/>
                <a:latin typeface="Times New Roman" panose="02020603050405020304" pitchFamily="18" charset="0"/>
                <a:ea typeface="Times New Roman" panose="02020603050405020304" pitchFamily="18" charset="0"/>
                <a:cs typeface="Times New Roman" panose="02020603050405020304" pitchFamily="18" charset="0"/>
              </a:rPr>
              <a:t>Megyesiova</a:t>
            </a:r>
            <a:r>
              <a:rPr lang="en-PK" sz="1800" dirty="0">
                <a:effectLst/>
                <a:latin typeface="Times New Roman" panose="02020603050405020304" pitchFamily="18" charset="0"/>
                <a:ea typeface="Times New Roman" panose="02020603050405020304" pitchFamily="18" charset="0"/>
                <a:cs typeface="Times New Roman" panose="02020603050405020304" pitchFamily="18" charset="0"/>
              </a:rPr>
              <a:t>, 2022). Integrating these approaches enhances both healthcare effectiveness and the long-term sustainability of health services (Winston, 2022).</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766EB9B-72E0-49AF-A055-C718061AA62F}" type="slidenum">
              <a:rPr lang="en-PK" smtClean="0"/>
              <a:t>6</a:t>
            </a:fld>
            <a:endParaRPr lang="en-PK"/>
          </a:p>
        </p:txBody>
      </p:sp>
    </p:spTree>
    <p:extLst>
      <p:ext uri="{BB962C8B-B14F-4D97-AF65-F5344CB8AC3E}">
        <p14:creationId xmlns:p14="http://schemas.microsoft.com/office/powerpoint/2010/main" val="42931486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dirty="0">
                <a:effectLst/>
                <a:latin typeface="Times New Roman" panose="02020603050405020304" pitchFamily="18" charset="0"/>
                <a:ea typeface="Times New Roman" panose="02020603050405020304" pitchFamily="18" charset="0"/>
                <a:cs typeface="Times New Roman" panose="02020603050405020304" pitchFamily="18" charset="0"/>
              </a:rPr>
              <a:t>Theoretical models provide a framework for understanding the interaction between health, wellbeing, and sustainability. The biopsychosocial model, for example, integrates biological, psychological, and social factors (Lindgren et al., 2025). Wellbeing models such as PERMA guide holistic approaches in healthcare practice. These models also inform policy development and help evaluate the effectiveness of healthcare interventions, supporting evidence-based strategies for improving health and sustainable outcomes (Sadiq et al., 2023).</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766EB9B-72E0-49AF-A055-C718061AA62F}" type="slidenum">
              <a:rPr lang="en-PK" smtClean="0"/>
              <a:t>7</a:t>
            </a:fld>
            <a:endParaRPr lang="en-PK"/>
          </a:p>
        </p:txBody>
      </p:sp>
    </p:spTree>
    <p:extLst>
      <p:ext uri="{BB962C8B-B14F-4D97-AF65-F5344CB8AC3E}">
        <p14:creationId xmlns:p14="http://schemas.microsoft.com/office/powerpoint/2010/main" val="453941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dirty="0">
                <a:effectLst/>
                <a:latin typeface="Times New Roman" panose="02020603050405020304" pitchFamily="18" charset="0"/>
                <a:ea typeface="Times New Roman" panose="02020603050405020304" pitchFamily="18" charset="0"/>
                <a:cs typeface="Times New Roman" panose="02020603050405020304" pitchFamily="18" charset="0"/>
              </a:rPr>
              <a:t>Policies and governance frameworks are essential for promoting holistic health and sustainable development. Policies support preventive care, mental health initiatives, and community wellness programs (Gavurova &amp; Megyesiova, 2022). However, regulatory and funding challenges often impact implementation. Aligning policies with Sustainable Development Goals ensures that health services remain sustainable, equitable, and effective in meeting population needs (Sadiq et al., 2023).</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766EB9B-72E0-49AF-A055-C718061AA62F}" type="slidenum">
              <a:rPr lang="en-PK" smtClean="0"/>
              <a:t>8</a:t>
            </a:fld>
            <a:endParaRPr lang="en-PK"/>
          </a:p>
        </p:txBody>
      </p:sp>
    </p:spTree>
    <p:extLst>
      <p:ext uri="{BB962C8B-B14F-4D97-AF65-F5344CB8AC3E}">
        <p14:creationId xmlns:p14="http://schemas.microsoft.com/office/powerpoint/2010/main" val="21407676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dirty="0">
                <a:effectLst/>
                <a:latin typeface="Times New Roman" panose="02020603050405020304" pitchFamily="18" charset="0"/>
                <a:ea typeface="Times New Roman" panose="02020603050405020304" pitchFamily="18" charset="0"/>
                <a:cs typeface="Times New Roman" panose="02020603050405020304" pitchFamily="18" charset="0"/>
              </a:rPr>
              <a:t>Service delivery has evolved to incorporate innovative approaches that enhance health, wellbeing, and sustainability. Telehealth and digital healthcare expand access and improve efficiency (Lindgren et al., 2025). Community wellness programs and holistic care models in hospitals address multiple dimensions of health (Winston, 2022). These integrated approaches align service delivery with sustainable development goals, ensuring that patient care is both effective and long-lasting.</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766EB9B-72E0-49AF-A055-C718061AA62F}" type="slidenum">
              <a:rPr lang="en-PK" smtClean="0"/>
              <a:t>9</a:t>
            </a:fld>
            <a:endParaRPr lang="en-PK"/>
          </a:p>
        </p:txBody>
      </p:sp>
    </p:spTree>
    <p:extLst>
      <p:ext uri="{BB962C8B-B14F-4D97-AF65-F5344CB8AC3E}">
        <p14:creationId xmlns:p14="http://schemas.microsoft.com/office/powerpoint/2010/main" val="23196478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dirty="0">
                <a:effectLst/>
                <a:latin typeface="Times New Roman" panose="02020603050405020304" pitchFamily="18" charset="0"/>
                <a:ea typeface="Times New Roman" panose="02020603050405020304" pitchFamily="18" charset="0"/>
                <a:cs typeface="Times New Roman" panose="02020603050405020304" pitchFamily="18" charset="0"/>
              </a:rPr>
              <a:t>Public health initiatives play a vital role in promoting health and wellbeing at the population level. Programs focus on healthy lifestyles, physical activity, and mental health promotion (</a:t>
            </a:r>
            <a:r>
              <a:rPr lang="en-PK" sz="1800" dirty="0" err="1">
                <a:effectLst/>
                <a:latin typeface="Times New Roman" panose="02020603050405020304" pitchFamily="18" charset="0"/>
                <a:ea typeface="Times New Roman" panose="02020603050405020304" pitchFamily="18" charset="0"/>
                <a:cs typeface="Times New Roman" panose="02020603050405020304" pitchFamily="18" charset="0"/>
              </a:rPr>
              <a:t>Gavurova</a:t>
            </a:r>
            <a:r>
              <a:rPr lang="en-PK" sz="1800" dirty="0">
                <a:effectLst/>
                <a:latin typeface="Times New Roman" panose="02020603050405020304" pitchFamily="18" charset="0"/>
                <a:ea typeface="Times New Roman" panose="02020603050405020304" pitchFamily="18" charset="0"/>
                <a:cs typeface="Times New Roman" panose="02020603050405020304" pitchFamily="18" charset="0"/>
              </a:rPr>
              <a:t> &amp; </a:t>
            </a:r>
            <a:r>
              <a:rPr lang="en-PK" sz="1800" dirty="0" err="1">
                <a:effectLst/>
                <a:latin typeface="Times New Roman" panose="02020603050405020304" pitchFamily="18" charset="0"/>
                <a:ea typeface="Times New Roman" panose="02020603050405020304" pitchFamily="18" charset="0"/>
                <a:cs typeface="Times New Roman" panose="02020603050405020304" pitchFamily="18" charset="0"/>
              </a:rPr>
              <a:t>Megyesiova</a:t>
            </a:r>
            <a:r>
              <a:rPr lang="en-PK" sz="1800" dirty="0">
                <a:effectLst/>
                <a:latin typeface="Times New Roman" panose="02020603050405020304" pitchFamily="18" charset="0"/>
                <a:ea typeface="Times New Roman" panose="02020603050405020304" pitchFamily="18" charset="0"/>
                <a:cs typeface="Times New Roman" panose="02020603050405020304" pitchFamily="18" charset="0"/>
              </a:rPr>
              <a:t>, 2022). Vaccination campaigns, disease prevention initiatives, and awareness programs reduce morbidity and mortality (Lindgren et al., 2025; Sadiq et al., 2023). These initiatives enhance societal wellbeing and demonstrate the positive impact of integrating sustainability into public health planning.</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766EB9B-72E0-49AF-A055-C718061AA62F}" type="slidenum">
              <a:rPr lang="en-PK" smtClean="0"/>
              <a:t>10</a:t>
            </a:fld>
            <a:endParaRPr lang="en-PK"/>
          </a:p>
        </p:txBody>
      </p:sp>
    </p:spTree>
    <p:extLst>
      <p:ext uri="{BB962C8B-B14F-4D97-AF65-F5344CB8AC3E}">
        <p14:creationId xmlns:p14="http://schemas.microsoft.com/office/powerpoint/2010/main" val="23609493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dirty="0">
                <a:effectLst/>
                <a:latin typeface="Times New Roman" panose="02020603050405020304" pitchFamily="18" charset="0"/>
                <a:ea typeface="Times New Roman" panose="02020603050405020304" pitchFamily="18" charset="0"/>
                <a:cs typeface="Times New Roman" panose="02020603050405020304" pitchFamily="18" charset="0"/>
              </a:rPr>
              <a:t>Equity and access are central to sustainable health systems. Addressing disparities in healthcare quality and availability ensures that vulnerable populations receive appropriate care. Targeted interventions, universal healthcare policies, and inclusive strategies reduce inequalities and improve outcomes (Sadiq et al., 2023). Ensuring equitable access strengthens population health and supports sustainable development objectives (Winston, 2022).</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766EB9B-72E0-49AF-A055-C718061AA62F}" type="slidenum">
              <a:rPr lang="en-PK" smtClean="0"/>
              <a:t>11</a:t>
            </a:fld>
            <a:endParaRPr lang="en-PK"/>
          </a:p>
        </p:txBody>
      </p:sp>
    </p:spTree>
    <p:extLst>
      <p:ext uri="{BB962C8B-B14F-4D97-AF65-F5344CB8AC3E}">
        <p14:creationId xmlns:p14="http://schemas.microsoft.com/office/powerpoint/2010/main" val="31530273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dirty="0">
                <a:effectLst/>
                <a:latin typeface="Times New Roman" panose="02020603050405020304" pitchFamily="18" charset="0"/>
                <a:ea typeface="Times New Roman" panose="02020603050405020304" pitchFamily="18" charset="0"/>
                <a:cs typeface="Times New Roman" panose="02020603050405020304" pitchFamily="18" charset="0"/>
              </a:rPr>
              <a:t>Integrated health, wellbeing, and sustainability approaches offer numerous strengths, including improved patient outcomes and system efficiency (Lindgren et al., 2025). However, challenges such as resource limitations, policy gaps, and regulatory barriers remain. Recommendations include strengthening preventive care, policy integration, and interdisciplinary collaboration to improve implementation (</a:t>
            </a:r>
            <a:r>
              <a:rPr lang="en-PK" sz="1800" dirty="0" err="1">
                <a:effectLst/>
                <a:latin typeface="Times New Roman" panose="02020603050405020304" pitchFamily="18" charset="0"/>
                <a:ea typeface="Times New Roman" panose="02020603050405020304" pitchFamily="18" charset="0"/>
                <a:cs typeface="Times New Roman" panose="02020603050405020304" pitchFamily="18" charset="0"/>
              </a:rPr>
              <a:t>Gavurova</a:t>
            </a:r>
            <a:r>
              <a:rPr lang="en-PK" sz="1800" dirty="0">
                <a:effectLst/>
                <a:latin typeface="Times New Roman" panose="02020603050405020304" pitchFamily="18" charset="0"/>
                <a:ea typeface="Times New Roman" panose="02020603050405020304" pitchFamily="18" charset="0"/>
                <a:cs typeface="Times New Roman" panose="02020603050405020304" pitchFamily="18" charset="0"/>
              </a:rPr>
              <a:t> &amp; </a:t>
            </a:r>
            <a:r>
              <a:rPr lang="en-PK" sz="1800" dirty="0" err="1">
                <a:effectLst/>
                <a:latin typeface="Times New Roman" panose="02020603050405020304" pitchFamily="18" charset="0"/>
                <a:ea typeface="Times New Roman" panose="02020603050405020304" pitchFamily="18" charset="0"/>
                <a:cs typeface="Times New Roman" panose="02020603050405020304" pitchFamily="18" charset="0"/>
              </a:rPr>
              <a:t>Megyesiova</a:t>
            </a:r>
            <a:r>
              <a:rPr lang="en-PK" sz="1800" dirty="0">
                <a:effectLst/>
                <a:latin typeface="Times New Roman" panose="02020603050405020304" pitchFamily="18" charset="0"/>
                <a:ea typeface="Times New Roman" panose="02020603050405020304" pitchFamily="18" charset="0"/>
                <a:cs typeface="Times New Roman" panose="02020603050405020304" pitchFamily="18" charset="0"/>
              </a:rPr>
              <a:t>, 2022). Evaluating policies and interventions regularly is essential to ensure their effectiveness and sustainability.</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766EB9B-72E0-49AF-A055-C718061AA62F}" type="slidenum">
              <a:rPr lang="en-PK" smtClean="0"/>
              <a:t>12</a:t>
            </a:fld>
            <a:endParaRPr lang="en-PK"/>
          </a:p>
        </p:txBody>
      </p:sp>
    </p:spTree>
    <p:extLst>
      <p:ext uri="{BB962C8B-B14F-4D97-AF65-F5344CB8AC3E}">
        <p14:creationId xmlns:p14="http://schemas.microsoft.com/office/powerpoint/2010/main" val="30827562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dirty="0">
                <a:effectLst/>
                <a:latin typeface="Times New Roman" panose="02020603050405020304" pitchFamily="18" charset="0"/>
                <a:ea typeface="Times New Roman" panose="02020603050405020304" pitchFamily="18" charset="0"/>
                <a:cs typeface="Times New Roman" panose="02020603050405020304" pitchFamily="18" charset="0"/>
              </a:rPr>
              <a:t>In conclusion, health, wellbeing, and sustainable development are interconnected and essential for effective healthcare systems. Holistic approaches improve service delivery, population health, and long-term sustainability (Winston, 2022). Policies and practices must address equity and environmental responsibility to meet the needs of current and future generations (Sadiq et al., 2023). By integrating these concepts, healthcare systems can achieve improved outcomes for individuals, communities, and society at large.</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766EB9B-72E0-49AF-A055-C718061AA62F}" type="slidenum">
              <a:rPr lang="en-PK" smtClean="0"/>
              <a:t>13</a:t>
            </a:fld>
            <a:endParaRPr lang="en-PK"/>
          </a:p>
        </p:txBody>
      </p:sp>
    </p:spTree>
    <p:extLst>
      <p:ext uri="{BB962C8B-B14F-4D97-AF65-F5344CB8AC3E}">
        <p14:creationId xmlns:p14="http://schemas.microsoft.com/office/powerpoint/2010/main" val="3873818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png"/><Relationship Id="rId18" Type="http://schemas.openxmlformats.org/officeDocument/2006/relationships/image" Target="../media/image16.svg"/><Relationship Id="rId26" Type="http://schemas.openxmlformats.org/officeDocument/2006/relationships/image" Target="../media/image24.svg"/><Relationship Id="rId3" Type="http://schemas.openxmlformats.org/officeDocument/2006/relationships/image" Target="../media/image1.png"/><Relationship Id="rId21" Type="http://schemas.openxmlformats.org/officeDocument/2006/relationships/image" Target="../media/image19.png"/><Relationship Id="rId7" Type="http://schemas.openxmlformats.org/officeDocument/2006/relationships/image" Target="../media/image5.png"/><Relationship Id="rId12" Type="http://schemas.openxmlformats.org/officeDocument/2006/relationships/image" Target="../media/image10.svg"/><Relationship Id="rId17" Type="http://schemas.openxmlformats.org/officeDocument/2006/relationships/image" Target="../media/image15.png"/><Relationship Id="rId25" Type="http://schemas.openxmlformats.org/officeDocument/2006/relationships/image" Target="../media/image23.png"/><Relationship Id="rId2" Type="http://schemas.openxmlformats.org/officeDocument/2006/relationships/notesSlide" Target="../notesSlides/notesSlide1.xml"/><Relationship Id="rId16" Type="http://schemas.openxmlformats.org/officeDocument/2006/relationships/image" Target="../media/image14.svg"/><Relationship Id="rId20" Type="http://schemas.openxmlformats.org/officeDocument/2006/relationships/image" Target="../media/image18.svg"/><Relationship Id="rId1" Type="http://schemas.openxmlformats.org/officeDocument/2006/relationships/slideLayout" Target="../slideLayouts/slideLayout7.xml"/><Relationship Id="rId6" Type="http://schemas.openxmlformats.org/officeDocument/2006/relationships/image" Target="../media/image4.jpeg"/><Relationship Id="rId11" Type="http://schemas.openxmlformats.org/officeDocument/2006/relationships/image" Target="../media/image9.png"/><Relationship Id="rId24" Type="http://schemas.openxmlformats.org/officeDocument/2006/relationships/image" Target="../media/image22.svg"/><Relationship Id="rId5" Type="http://schemas.openxmlformats.org/officeDocument/2006/relationships/image" Target="../media/image3.jpeg"/><Relationship Id="rId15" Type="http://schemas.openxmlformats.org/officeDocument/2006/relationships/image" Target="../media/image13.png"/><Relationship Id="rId23" Type="http://schemas.openxmlformats.org/officeDocument/2006/relationships/image" Target="../media/image21.png"/><Relationship Id="rId10" Type="http://schemas.openxmlformats.org/officeDocument/2006/relationships/image" Target="../media/image8.svg"/><Relationship Id="rId19" Type="http://schemas.openxmlformats.org/officeDocument/2006/relationships/image" Target="../media/image17.png"/><Relationship Id="rId4" Type="http://schemas.openxmlformats.org/officeDocument/2006/relationships/image" Target="../media/image2.svg"/><Relationship Id="rId9" Type="http://schemas.openxmlformats.org/officeDocument/2006/relationships/image" Target="../media/image7.png"/><Relationship Id="rId14" Type="http://schemas.openxmlformats.org/officeDocument/2006/relationships/image" Target="../media/image12.svg"/><Relationship Id="rId22" Type="http://schemas.openxmlformats.org/officeDocument/2006/relationships/image" Target="../media/image20.svg"/></Relationships>
</file>

<file path=ppt/slides/_rels/slide2.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35.svg"/><Relationship Id="rId18" Type="http://schemas.openxmlformats.org/officeDocument/2006/relationships/image" Target="../media/image40.png"/><Relationship Id="rId3" Type="http://schemas.openxmlformats.org/officeDocument/2006/relationships/image" Target="../media/image25.png"/><Relationship Id="rId7" Type="http://schemas.openxmlformats.org/officeDocument/2006/relationships/image" Target="../media/image29.jpeg"/><Relationship Id="rId12" Type="http://schemas.openxmlformats.org/officeDocument/2006/relationships/image" Target="../media/image34.png"/><Relationship Id="rId17" Type="http://schemas.openxmlformats.org/officeDocument/2006/relationships/image" Target="../media/image39.svg"/><Relationship Id="rId2" Type="http://schemas.openxmlformats.org/officeDocument/2006/relationships/notesSlide" Target="../notesSlides/notesSlide2.xml"/><Relationship Id="rId16" Type="http://schemas.openxmlformats.org/officeDocument/2006/relationships/image" Target="../media/image38.png"/><Relationship Id="rId1" Type="http://schemas.openxmlformats.org/officeDocument/2006/relationships/slideLayout" Target="../slideLayouts/slideLayout7.xml"/><Relationship Id="rId6" Type="http://schemas.openxmlformats.org/officeDocument/2006/relationships/image" Target="../media/image28.svg"/><Relationship Id="rId11" Type="http://schemas.openxmlformats.org/officeDocument/2006/relationships/image" Target="../media/image33.svg"/><Relationship Id="rId5" Type="http://schemas.openxmlformats.org/officeDocument/2006/relationships/image" Target="../media/image27.png"/><Relationship Id="rId15" Type="http://schemas.openxmlformats.org/officeDocument/2006/relationships/image" Target="../media/image37.svg"/><Relationship Id="rId10" Type="http://schemas.openxmlformats.org/officeDocument/2006/relationships/image" Target="../media/image32.png"/><Relationship Id="rId19" Type="http://schemas.openxmlformats.org/officeDocument/2006/relationships/image" Target="../media/image41.svg"/><Relationship Id="rId4" Type="http://schemas.openxmlformats.org/officeDocument/2006/relationships/image" Target="../media/image26.svg"/><Relationship Id="rId9" Type="http://schemas.openxmlformats.org/officeDocument/2006/relationships/image" Target="../media/image31.svg"/><Relationship Id="rId14" Type="http://schemas.openxmlformats.org/officeDocument/2006/relationships/image" Target="../media/image36.png"/></Relationships>
</file>

<file path=ppt/slides/_rels/slide3.xml.rels><?xml version="1.0" encoding="UTF-8" standalone="yes"?>
<Relationships xmlns="http://schemas.openxmlformats.org/package/2006/relationships"><Relationship Id="rId8" Type="http://schemas.openxmlformats.org/officeDocument/2006/relationships/image" Target="../media/image47.png"/><Relationship Id="rId13" Type="http://schemas.openxmlformats.org/officeDocument/2006/relationships/image" Target="../media/image52.svg"/><Relationship Id="rId18" Type="http://schemas.openxmlformats.org/officeDocument/2006/relationships/image" Target="../media/image57.png"/><Relationship Id="rId3" Type="http://schemas.openxmlformats.org/officeDocument/2006/relationships/image" Target="../media/image42.png"/><Relationship Id="rId21" Type="http://schemas.openxmlformats.org/officeDocument/2006/relationships/image" Target="../media/image60.svg"/><Relationship Id="rId7" Type="http://schemas.openxmlformats.org/officeDocument/2006/relationships/image" Target="../media/image46.svg"/><Relationship Id="rId12" Type="http://schemas.openxmlformats.org/officeDocument/2006/relationships/image" Target="../media/image51.png"/><Relationship Id="rId17" Type="http://schemas.openxmlformats.org/officeDocument/2006/relationships/image" Target="../media/image56.svg"/><Relationship Id="rId2" Type="http://schemas.openxmlformats.org/officeDocument/2006/relationships/notesSlide" Target="../notesSlides/notesSlide3.xml"/><Relationship Id="rId16" Type="http://schemas.openxmlformats.org/officeDocument/2006/relationships/image" Target="../media/image55.png"/><Relationship Id="rId20" Type="http://schemas.openxmlformats.org/officeDocument/2006/relationships/image" Target="../media/image59.png"/><Relationship Id="rId1" Type="http://schemas.openxmlformats.org/officeDocument/2006/relationships/slideLayout" Target="../slideLayouts/slideLayout7.xml"/><Relationship Id="rId6" Type="http://schemas.openxmlformats.org/officeDocument/2006/relationships/image" Target="../media/image45.png"/><Relationship Id="rId11" Type="http://schemas.openxmlformats.org/officeDocument/2006/relationships/image" Target="../media/image50.svg"/><Relationship Id="rId5" Type="http://schemas.openxmlformats.org/officeDocument/2006/relationships/image" Target="../media/image44.jpeg"/><Relationship Id="rId15" Type="http://schemas.openxmlformats.org/officeDocument/2006/relationships/image" Target="../media/image54.svg"/><Relationship Id="rId10" Type="http://schemas.openxmlformats.org/officeDocument/2006/relationships/image" Target="../media/image49.png"/><Relationship Id="rId19" Type="http://schemas.openxmlformats.org/officeDocument/2006/relationships/image" Target="../media/image58.svg"/><Relationship Id="rId4" Type="http://schemas.openxmlformats.org/officeDocument/2006/relationships/image" Target="../media/image43.svg"/><Relationship Id="rId9" Type="http://schemas.openxmlformats.org/officeDocument/2006/relationships/image" Target="../media/image48.svg"/><Relationship Id="rId14" Type="http://schemas.openxmlformats.org/officeDocument/2006/relationships/image" Target="../media/image53.png"/></Relationships>
</file>

<file path=ppt/slides/_rels/slide4.xml.rels><?xml version="1.0" encoding="UTF-8" standalone="yes"?>
<Relationships xmlns="http://schemas.openxmlformats.org/package/2006/relationships"><Relationship Id="rId8" Type="http://schemas.openxmlformats.org/officeDocument/2006/relationships/image" Target="../media/image66.png"/><Relationship Id="rId13" Type="http://schemas.openxmlformats.org/officeDocument/2006/relationships/image" Target="../media/image71.svg"/><Relationship Id="rId18" Type="http://schemas.openxmlformats.org/officeDocument/2006/relationships/image" Target="../media/image76.png"/><Relationship Id="rId3" Type="http://schemas.openxmlformats.org/officeDocument/2006/relationships/image" Target="../media/image61.png"/><Relationship Id="rId21" Type="http://schemas.openxmlformats.org/officeDocument/2006/relationships/image" Target="../media/image79.svg"/><Relationship Id="rId7" Type="http://schemas.openxmlformats.org/officeDocument/2006/relationships/image" Target="../media/image65.svg"/><Relationship Id="rId12" Type="http://schemas.openxmlformats.org/officeDocument/2006/relationships/image" Target="../media/image70.png"/><Relationship Id="rId17" Type="http://schemas.openxmlformats.org/officeDocument/2006/relationships/image" Target="../media/image75.svg"/><Relationship Id="rId25" Type="http://schemas.openxmlformats.org/officeDocument/2006/relationships/image" Target="../media/image83.svg"/><Relationship Id="rId2" Type="http://schemas.openxmlformats.org/officeDocument/2006/relationships/notesSlide" Target="../notesSlides/notesSlide4.xml"/><Relationship Id="rId16" Type="http://schemas.openxmlformats.org/officeDocument/2006/relationships/image" Target="../media/image74.png"/><Relationship Id="rId20" Type="http://schemas.openxmlformats.org/officeDocument/2006/relationships/image" Target="../media/image78.png"/><Relationship Id="rId1" Type="http://schemas.openxmlformats.org/officeDocument/2006/relationships/slideLayout" Target="../slideLayouts/slideLayout7.xml"/><Relationship Id="rId6" Type="http://schemas.openxmlformats.org/officeDocument/2006/relationships/image" Target="../media/image64.png"/><Relationship Id="rId11" Type="http://schemas.openxmlformats.org/officeDocument/2006/relationships/image" Target="../media/image69.svg"/><Relationship Id="rId24" Type="http://schemas.openxmlformats.org/officeDocument/2006/relationships/image" Target="../media/image82.png"/><Relationship Id="rId5" Type="http://schemas.openxmlformats.org/officeDocument/2006/relationships/image" Target="../media/image63.jpeg"/><Relationship Id="rId15" Type="http://schemas.openxmlformats.org/officeDocument/2006/relationships/image" Target="../media/image73.svg"/><Relationship Id="rId23" Type="http://schemas.openxmlformats.org/officeDocument/2006/relationships/image" Target="../media/image81.svg"/><Relationship Id="rId10" Type="http://schemas.openxmlformats.org/officeDocument/2006/relationships/image" Target="../media/image68.png"/><Relationship Id="rId19" Type="http://schemas.openxmlformats.org/officeDocument/2006/relationships/image" Target="../media/image77.svg"/><Relationship Id="rId4" Type="http://schemas.openxmlformats.org/officeDocument/2006/relationships/image" Target="../media/image62.svg"/><Relationship Id="rId9" Type="http://schemas.openxmlformats.org/officeDocument/2006/relationships/image" Target="../media/image67.svg"/><Relationship Id="rId14" Type="http://schemas.openxmlformats.org/officeDocument/2006/relationships/image" Target="../media/image72.png"/><Relationship Id="rId22" Type="http://schemas.openxmlformats.org/officeDocument/2006/relationships/image" Target="../media/image80.png"/></Relationships>
</file>

<file path=ppt/slides/_rels/slide5.xml.rels><?xml version="1.0" encoding="UTF-8" standalone="yes"?>
<Relationships xmlns="http://schemas.openxmlformats.org/package/2006/relationships"><Relationship Id="rId8" Type="http://schemas.openxmlformats.org/officeDocument/2006/relationships/image" Target="../media/image89.svg"/><Relationship Id="rId13" Type="http://schemas.openxmlformats.org/officeDocument/2006/relationships/image" Target="../media/image94.png"/><Relationship Id="rId18" Type="http://schemas.openxmlformats.org/officeDocument/2006/relationships/image" Target="../media/image99.svg"/><Relationship Id="rId3" Type="http://schemas.openxmlformats.org/officeDocument/2006/relationships/image" Target="../media/image84.png"/><Relationship Id="rId7" Type="http://schemas.openxmlformats.org/officeDocument/2006/relationships/image" Target="../media/image88.png"/><Relationship Id="rId12" Type="http://schemas.openxmlformats.org/officeDocument/2006/relationships/image" Target="../media/image93.svg"/><Relationship Id="rId17" Type="http://schemas.openxmlformats.org/officeDocument/2006/relationships/image" Target="../media/image98.png"/><Relationship Id="rId2" Type="http://schemas.openxmlformats.org/officeDocument/2006/relationships/notesSlide" Target="../notesSlides/notesSlide5.xml"/><Relationship Id="rId16" Type="http://schemas.openxmlformats.org/officeDocument/2006/relationships/image" Target="../media/image97.svg"/><Relationship Id="rId20" Type="http://schemas.openxmlformats.org/officeDocument/2006/relationships/image" Target="../media/image101.svg"/><Relationship Id="rId1" Type="http://schemas.openxmlformats.org/officeDocument/2006/relationships/slideLayout" Target="../slideLayouts/slideLayout7.xml"/><Relationship Id="rId6" Type="http://schemas.openxmlformats.org/officeDocument/2006/relationships/image" Target="../media/image87.svg"/><Relationship Id="rId11" Type="http://schemas.openxmlformats.org/officeDocument/2006/relationships/image" Target="../media/image92.png"/><Relationship Id="rId5" Type="http://schemas.openxmlformats.org/officeDocument/2006/relationships/image" Target="../media/image86.png"/><Relationship Id="rId15" Type="http://schemas.openxmlformats.org/officeDocument/2006/relationships/image" Target="../media/image96.png"/><Relationship Id="rId10" Type="http://schemas.openxmlformats.org/officeDocument/2006/relationships/image" Target="../media/image91.svg"/><Relationship Id="rId19" Type="http://schemas.openxmlformats.org/officeDocument/2006/relationships/image" Target="../media/image100.png"/><Relationship Id="rId4" Type="http://schemas.openxmlformats.org/officeDocument/2006/relationships/image" Target="../media/image85.svg"/><Relationship Id="rId9" Type="http://schemas.openxmlformats.org/officeDocument/2006/relationships/image" Target="../media/image90.png"/><Relationship Id="rId14" Type="http://schemas.openxmlformats.org/officeDocument/2006/relationships/image" Target="../media/image95.svg"/></Relationships>
</file>

<file path=ppt/slides/_rels/slide6.xml.rels><?xml version="1.0" encoding="UTF-8" standalone="yes"?>
<Relationships xmlns="http://schemas.openxmlformats.org/package/2006/relationships"><Relationship Id="rId8" Type="http://schemas.openxmlformats.org/officeDocument/2006/relationships/image" Target="../media/image105.png"/><Relationship Id="rId13" Type="http://schemas.openxmlformats.org/officeDocument/2006/relationships/image" Target="../media/image110.svg"/><Relationship Id="rId3" Type="http://schemas.openxmlformats.org/officeDocument/2006/relationships/image" Target="../media/image1.png"/><Relationship Id="rId7" Type="http://schemas.openxmlformats.org/officeDocument/2006/relationships/image" Target="../media/image104.svg"/><Relationship Id="rId12" Type="http://schemas.openxmlformats.org/officeDocument/2006/relationships/image" Target="../media/image109.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03.png"/><Relationship Id="rId11" Type="http://schemas.openxmlformats.org/officeDocument/2006/relationships/image" Target="../media/image108.svg"/><Relationship Id="rId5" Type="http://schemas.openxmlformats.org/officeDocument/2006/relationships/image" Target="../media/image102.jpeg"/><Relationship Id="rId10" Type="http://schemas.openxmlformats.org/officeDocument/2006/relationships/image" Target="../media/image107.png"/><Relationship Id="rId4" Type="http://schemas.openxmlformats.org/officeDocument/2006/relationships/image" Target="../media/image2.svg"/><Relationship Id="rId9" Type="http://schemas.openxmlformats.org/officeDocument/2006/relationships/image" Target="../media/image106.svg"/></Relationships>
</file>

<file path=ppt/slides/_rels/slide7.xml.rels><?xml version="1.0" encoding="UTF-8" standalone="yes"?>
<Relationships xmlns="http://schemas.openxmlformats.org/package/2006/relationships"><Relationship Id="rId8" Type="http://schemas.openxmlformats.org/officeDocument/2006/relationships/image" Target="../media/image116.svg"/><Relationship Id="rId13" Type="http://schemas.openxmlformats.org/officeDocument/2006/relationships/image" Target="../media/image121.png"/><Relationship Id="rId18" Type="http://schemas.openxmlformats.org/officeDocument/2006/relationships/image" Target="../media/image126.svg"/><Relationship Id="rId3" Type="http://schemas.openxmlformats.org/officeDocument/2006/relationships/image" Target="../media/image111.png"/><Relationship Id="rId21" Type="http://schemas.openxmlformats.org/officeDocument/2006/relationships/image" Target="../media/image127.png"/><Relationship Id="rId7" Type="http://schemas.openxmlformats.org/officeDocument/2006/relationships/image" Target="../media/image115.png"/><Relationship Id="rId12" Type="http://schemas.openxmlformats.org/officeDocument/2006/relationships/image" Target="../media/image120.svg"/><Relationship Id="rId17" Type="http://schemas.openxmlformats.org/officeDocument/2006/relationships/image" Target="../media/image125.png"/><Relationship Id="rId2" Type="http://schemas.openxmlformats.org/officeDocument/2006/relationships/notesSlide" Target="../notesSlides/notesSlide7.xml"/><Relationship Id="rId16" Type="http://schemas.openxmlformats.org/officeDocument/2006/relationships/image" Target="../media/image124.svg"/><Relationship Id="rId20" Type="http://schemas.openxmlformats.org/officeDocument/2006/relationships/image" Target="../media/image83.svg"/><Relationship Id="rId1" Type="http://schemas.openxmlformats.org/officeDocument/2006/relationships/slideLayout" Target="../slideLayouts/slideLayout7.xml"/><Relationship Id="rId6" Type="http://schemas.openxmlformats.org/officeDocument/2006/relationships/image" Target="../media/image114.svg"/><Relationship Id="rId11" Type="http://schemas.openxmlformats.org/officeDocument/2006/relationships/image" Target="../media/image119.png"/><Relationship Id="rId24" Type="http://schemas.openxmlformats.org/officeDocument/2006/relationships/image" Target="../media/image130.svg"/><Relationship Id="rId5" Type="http://schemas.openxmlformats.org/officeDocument/2006/relationships/image" Target="../media/image113.png"/><Relationship Id="rId15" Type="http://schemas.openxmlformats.org/officeDocument/2006/relationships/image" Target="../media/image123.png"/><Relationship Id="rId23" Type="http://schemas.openxmlformats.org/officeDocument/2006/relationships/image" Target="../media/image129.png"/><Relationship Id="rId10" Type="http://schemas.openxmlformats.org/officeDocument/2006/relationships/image" Target="../media/image118.svg"/><Relationship Id="rId19" Type="http://schemas.openxmlformats.org/officeDocument/2006/relationships/image" Target="../media/image82.png"/><Relationship Id="rId4" Type="http://schemas.openxmlformats.org/officeDocument/2006/relationships/image" Target="../media/image112.svg"/><Relationship Id="rId9" Type="http://schemas.openxmlformats.org/officeDocument/2006/relationships/image" Target="../media/image117.png"/><Relationship Id="rId14" Type="http://schemas.openxmlformats.org/officeDocument/2006/relationships/image" Target="../media/image122.svg"/><Relationship Id="rId22" Type="http://schemas.openxmlformats.org/officeDocument/2006/relationships/image" Target="../media/image128.svg"/></Relationships>
</file>

<file path=ppt/slides/_rels/slide8.xml.rels><?xml version="1.0" encoding="UTF-8" standalone="yes"?>
<Relationships xmlns="http://schemas.openxmlformats.org/package/2006/relationships"><Relationship Id="rId8" Type="http://schemas.openxmlformats.org/officeDocument/2006/relationships/image" Target="../media/image136.png"/><Relationship Id="rId13" Type="http://schemas.openxmlformats.org/officeDocument/2006/relationships/image" Target="../media/image139.svg"/><Relationship Id="rId3" Type="http://schemas.openxmlformats.org/officeDocument/2006/relationships/image" Target="../media/image131.png"/><Relationship Id="rId7" Type="http://schemas.openxmlformats.org/officeDocument/2006/relationships/image" Target="../media/image135.svg"/><Relationship Id="rId12" Type="http://schemas.openxmlformats.org/officeDocument/2006/relationships/image" Target="../media/image138.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34.png"/><Relationship Id="rId11" Type="http://schemas.openxmlformats.org/officeDocument/2006/relationships/image" Target="../media/image99.svg"/><Relationship Id="rId5" Type="http://schemas.openxmlformats.org/officeDocument/2006/relationships/image" Target="../media/image133.jpeg"/><Relationship Id="rId10" Type="http://schemas.openxmlformats.org/officeDocument/2006/relationships/image" Target="../media/image98.png"/><Relationship Id="rId4" Type="http://schemas.openxmlformats.org/officeDocument/2006/relationships/image" Target="../media/image132.svg"/><Relationship Id="rId9" Type="http://schemas.openxmlformats.org/officeDocument/2006/relationships/image" Target="../media/image137.svg"/></Relationships>
</file>

<file path=ppt/slides/_rels/slide9.xml.rels><?xml version="1.0" encoding="UTF-8" standalone="yes"?>
<Relationships xmlns="http://schemas.openxmlformats.org/package/2006/relationships"><Relationship Id="rId8" Type="http://schemas.openxmlformats.org/officeDocument/2006/relationships/image" Target="../media/image129.png"/><Relationship Id="rId3" Type="http://schemas.openxmlformats.org/officeDocument/2006/relationships/image" Target="../media/image140.jpeg"/><Relationship Id="rId7" Type="http://schemas.openxmlformats.org/officeDocument/2006/relationships/image" Target="../media/image144.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43.png"/><Relationship Id="rId11" Type="http://schemas.openxmlformats.org/officeDocument/2006/relationships/image" Target="../media/image146.svg"/><Relationship Id="rId5" Type="http://schemas.openxmlformats.org/officeDocument/2006/relationships/image" Target="../media/image142.svg"/><Relationship Id="rId10" Type="http://schemas.openxmlformats.org/officeDocument/2006/relationships/image" Target="../media/image145.png"/><Relationship Id="rId4" Type="http://schemas.openxmlformats.org/officeDocument/2006/relationships/image" Target="../media/image141.png"/><Relationship Id="rId9" Type="http://schemas.openxmlformats.org/officeDocument/2006/relationships/image" Target="../media/image130.svg"/></Relationships>
</file>

<file path=ppt/slides/_rels/slide10.xml.rels><?xml version="1.0" encoding="UTF-8" standalone="yes"?>
<Relationships xmlns="http://schemas.openxmlformats.org/package/2006/relationships"><Relationship Id="rId8" Type="http://schemas.openxmlformats.org/officeDocument/2006/relationships/image" Target="../media/image128.svg"/><Relationship Id="rId3" Type="http://schemas.openxmlformats.org/officeDocument/2006/relationships/image" Target="../media/image111.png"/><Relationship Id="rId7" Type="http://schemas.openxmlformats.org/officeDocument/2006/relationships/image" Target="../media/image127.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26.svg"/><Relationship Id="rId5" Type="http://schemas.openxmlformats.org/officeDocument/2006/relationships/image" Target="../media/image125.png"/><Relationship Id="rId10" Type="http://schemas.openxmlformats.org/officeDocument/2006/relationships/image" Target="../media/image130.svg"/><Relationship Id="rId4" Type="http://schemas.openxmlformats.org/officeDocument/2006/relationships/image" Target="../media/image112.svg"/><Relationship Id="rId9" Type="http://schemas.openxmlformats.org/officeDocument/2006/relationships/image" Target="../media/image129.png"/></Relationships>
</file>

<file path=ppt/slides/_rels/slide11.xml.rels><?xml version="1.0" encoding="UTF-8" standalone="yes"?>
<Relationships xmlns="http://schemas.openxmlformats.org/package/2006/relationships"><Relationship Id="rId8" Type="http://schemas.openxmlformats.org/officeDocument/2006/relationships/image" Target="../media/image148.png"/><Relationship Id="rId13" Type="http://schemas.openxmlformats.org/officeDocument/2006/relationships/image" Target="../media/image54.svg"/><Relationship Id="rId3" Type="http://schemas.openxmlformats.org/officeDocument/2006/relationships/image" Target="../media/image1.png"/><Relationship Id="rId7" Type="http://schemas.openxmlformats.org/officeDocument/2006/relationships/image" Target="../media/image12.svg"/><Relationship Id="rId12" Type="http://schemas.openxmlformats.org/officeDocument/2006/relationships/image" Target="../media/image53.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image" Target="../media/image151.svg"/><Relationship Id="rId5" Type="http://schemas.openxmlformats.org/officeDocument/2006/relationships/image" Target="../media/image147.jpeg"/><Relationship Id="rId15" Type="http://schemas.openxmlformats.org/officeDocument/2006/relationships/image" Target="../media/image153.svg"/><Relationship Id="rId10" Type="http://schemas.openxmlformats.org/officeDocument/2006/relationships/image" Target="../media/image150.png"/><Relationship Id="rId4" Type="http://schemas.openxmlformats.org/officeDocument/2006/relationships/image" Target="../media/image2.svg"/><Relationship Id="rId9" Type="http://schemas.openxmlformats.org/officeDocument/2006/relationships/image" Target="../media/image149.svg"/><Relationship Id="rId14" Type="http://schemas.openxmlformats.org/officeDocument/2006/relationships/image" Target="../media/image152.png"/></Relationships>
</file>

<file path=ppt/slides/_rels/slide12.xml.rels><?xml version="1.0" encoding="UTF-8" standalone="yes"?>
<Relationships xmlns="http://schemas.openxmlformats.org/package/2006/relationships"><Relationship Id="rId8" Type="http://schemas.openxmlformats.org/officeDocument/2006/relationships/image" Target="../media/image159.svg"/><Relationship Id="rId13" Type="http://schemas.openxmlformats.org/officeDocument/2006/relationships/image" Target="../media/image164.png"/><Relationship Id="rId3" Type="http://schemas.openxmlformats.org/officeDocument/2006/relationships/image" Target="../media/image154.png"/><Relationship Id="rId7" Type="http://schemas.openxmlformats.org/officeDocument/2006/relationships/image" Target="../media/image158.png"/><Relationship Id="rId12" Type="http://schemas.openxmlformats.org/officeDocument/2006/relationships/image" Target="../media/image163.sv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57.svg"/><Relationship Id="rId11" Type="http://schemas.openxmlformats.org/officeDocument/2006/relationships/image" Target="../media/image162.png"/><Relationship Id="rId5" Type="http://schemas.openxmlformats.org/officeDocument/2006/relationships/image" Target="../media/image156.png"/><Relationship Id="rId10" Type="http://schemas.openxmlformats.org/officeDocument/2006/relationships/image" Target="../media/image161.svg"/><Relationship Id="rId4" Type="http://schemas.openxmlformats.org/officeDocument/2006/relationships/image" Target="../media/image155.svg"/><Relationship Id="rId9" Type="http://schemas.openxmlformats.org/officeDocument/2006/relationships/image" Target="../media/image160.png"/><Relationship Id="rId14" Type="http://schemas.openxmlformats.org/officeDocument/2006/relationships/image" Target="../media/image165.svg"/></Relationships>
</file>

<file path=ppt/slides/_rels/slide13.xml.rels><?xml version="1.0" encoding="UTF-8" standalone="yes"?>
<Relationships xmlns="http://schemas.openxmlformats.org/package/2006/relationships"><Relationship Id="rId8" Type="http://schemas.openxmlformats.org/officeDocument/2006/relationships/image" Target="../media/image159.svg"/><Relationship Id="rId13" Type="http://schemas.openxmlformats.org/officeDocument/2006/relationships/image" Target="../media/image164.png"/><Relationship Id="rId3" Type="http://schemas.openxmlformats.org/officeDocument/2006/relationships/image" Target="../media/image154.png"/><Relationship Id="rId7" Type="http://schemas.openxmlformats.org/officeDocument/2006/relationships/image" Target="../media/image158.png"/><Relationship Id="rId12" Type="http://schemas.openxmlformats.org/officeDocument/2006/relationships/image" Target="../media/image163.sv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57.svg"/><Relationship Id="rId11" Type="http://schemas.openxmlformats.org/officeDocument/2006/relationships/image" Target="../media/image162.png"/><Relationship Id="rId5" Type="http://schemas.openxmlformats.org/officeDocument/2006/relationships/image" Target="../media/image156.png"/><Relationship Id="rId10" Type="http://schemas.openxmlformats.org/officeDocument/2006/relationships/image" Target="../media/image161.svg"/><Relationship Id="rId4" Type="http://schemas.openxmlformats.org/officeDocument/2006/relationships/image" Target="../media/image155.svg"/><Relationship Id="rId9" Type="http://schemas.openxmlformats.org/officeDocument/2006/relationships/image" Target="../media/image160.png"/><Relationship Id="rId14" Type="http://schemas.openxmlformats.org/officeDocument/2006/relationships/image" Target="../media/image165.svg"/></Relationships>
</file>

<file path=ppt/slides/_rels/slide14.xml.rels><?xml version="1.0" encoding="UTF-8" standalone="yes"?>
<Relationships xmlns="http://schemas.openxmlformats.org/package/2006/relationships"><Relationship Id="rId8" Type="http://schemas.openxmlformats.org/officeDocument/2006/relationships/image" Target="../media/image172.png"/><Relationship Id="rId13" Type="http://schemas.openxmlformats.org/officeDocument/2006/relationships/image" Target="../media/image177.svg"/><Relationship Id="rId18" Type="http://schemas.openxmlformats.org/officeDocument/2006/relationships/image" Target="../media/image182.png"/><Relationship Id="rId26" Type="http://schemas.openxmlformats.org/officeDocument/2006/relationships/image" Target="../media/image190.png"/><Relationship Id="rId3" Type="http://schemas.openxmlformats.org/officeDocument/2006/relationships/image" Target="../media/image167.svg"/><Relationship Id="rId21" Type="http://schemas.openxmlformats.org/officeDocument/2006/relationships/image" Target="../media/image185.svg"/><Relationship Id="rId7" Type="http://schemas.openxmlformats.org/officeDocument/2006/relationships/image" Target="../media/image171.svg"/><Relationship Id="rId12" Type="http://schemas.openxmlformats.org/officeDocument/2006/relationships/image" Target="../media/image176.png"/><Relationship Id="rId17" Type="http://schemas.openxmlformats.org/officeDocument/2006/relationships/image" Target="../media/image181.svg"/><Relationship Id="rId25" Type="http://schemas.openxmlformats.org/officeDocument/2006/relationships/image" Target="../media/image189.svg"/><Relationship Id="rId2" Type="http://schemas.openxmlformats.org/officeDocument/2006/relationships/image" Target="../media/image166.png"/><Relationship Id="rId16" Type="http://schemas.openxmlformats.org/officeDocument/2006/relationships/image" Target="../media/image180.png"/><Relationship Id="rId20" Type="http://schemas.openxmlformats.org/officeDocument/2006/relationships/image" Target="../media/image184.png"/><Relationship Id="rId1" Type="http://schemas.openxmlformats.org/officeDocument/2006/relationships/slideLayout" Target="../slideLayouts/slideLayout7.xml"/><Relationship Id="rId6" Type="http://schemas.openxmlformats.org/officeDocument/2006/relationships/image" Target="../media/image170.png"/><Relationship Id="rId11" Type="http://schemas.openxmlformats.org/officeDocument/2006/relationships/image" Target="../media/image175.svg"/><Relationship Id="rId24" Type="http://schemas.openxmlformats.org/officeDocument/2006/relationships/image" Target="../media/image188.png"/><Relationship Id="rId5" Type="http://schemas.openxmlformats.org/officeDocument/2006/relationships/image" Target="../media/image169.svg"/><Relationship Id="rId15" Type="http://schemas.openxmlformats.org/officeDocument/2006/relationships/image" Target="../media/image179.svg"/><Relationship Id="rId23" Type="http://schemas.openxmlformats.org/officeDocument/2006/relationships/image" Target="../media/image187.svg"/><Relationship Id="rId10" Type="http://schemas.openxmlformats.org/officeDocument/2006/relationships/image" Target="../media/image174.png"/><Relationship Id="rId19" Type="http://schemas.openxmlformats.org/officeDocument/2006/relationships/image" Target="../media/image183.svg"/><Relationship Id="rId4" Type="http://schemas.openxmlformats.org/officeDocument/2006/relationships/image" Target="../media/image168.png"/><Relationship Id="rId9" Type="http://schemas.openxmlformats.org/officeDocument/2006/relationships/image" Target="../media/image173.svg"/><Relationship Id="rId14" Type="http://schemas.openxmlformats.org/officeDocument/2006/relationships/image" Target="../media/image178.png"/><Relationship Id="rId22" Type="http://schemas.openxmlformats.org/officeDocument/2006/relationships/image" Target="../media/image186.png"/><Relationship Id="rId27" Type="http://schemas.openxmlformats.org/officeDocument/2006/relationships/image" Target="../media/image19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5706037" y="-544528"/>
            <a:ext cx="3291840" cy="4114800"/>
          </a:xfrm>
          <a:custGeom>
            <a:avLst/>
            <a:gdLst/>
            <a:ahLst/>
            <a:cxnLst/>
            <a:rect l="l" t="t" r="r" b="b"/>
            <a:pathLst>
              <a:path w="3291840" h="4114800">
                <a:moveTo>
                  <a:pt x="0" y="0"/>
                </a:moveTo>
                <a:lnTo>
                  <a:pt x="3291840" y="0"/>
                </a:lnTo>
                <a:lnTo>
                  <a:pt x="329184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grpSp>
        <p:nvGrpSpPr>
          <p:cNvPr id="3" name="Group 3"/>
          <p:cNvGrpSpPr/>
          <p:nvPr/>
        </p:nvGrpSpPr>
        <p:grpSpPr>
          <a:xfrm>
            <a:off x="10022097" y="1263232"/>
            <a:ext cx="6759147" cy="4768501"/>
            <a:chOff x="0" y="0"/>
            <a:chExt cx="1230376" cy="868016"/>
          </a:xfrm>
        </p:grpSpPr>
        <p:sp>
          <p:nvSpPr>
            <p:cNvPr id="4" name="Freeform 4"/>
            <p:cNvSpPr/>
            <p:nvPr/>
          </p:nvSpPr>
          <p:spPr>
            <a:xfrm>
              <a:off x="0" y="0"/>
              <a:ext cx="1230376" cy="868016"/>
            </a:xfrm>
            <a:custGeom>
              <a:avLst/>
              <a:gdLst/>
              <a:ahLst/>
              <a:cxnLst/>
              <a:rect l="l" t="t" r="r" b="b"/>
              <a:pathLst>
                <a:path w="1230376" h="868016">
                  <a:moveTo>
                    <a:pt x="45816" y="0"/>
                  </a:moveTo>
                  <a:lnTo>
                    <a:pt x="1184560" y="0"/>
                  </a:lnTo>
                  <a:cubicBezTo>
                    <a:pt x="1196712" y="0"/>
                    <a:pt x="1208365" y="4827"/>
                    <a:pt x="1216957" y="13419"/>
                  </a:cubicBezTo>
                  <a:cubicBezTo>
                    <a:pt x="1225549" y="22011"/>
                    <a:pt x="1230376" y="33665"/>
                    <a:pt x="1230376" y="45816"/>
                  </a:cubicBezTo>
                  <a:lnTo>
                    <a:pt x="1230376" y="822200"/>
                  </a:lnTo>
                  <a:cubicBezTo>
                    <a:pt x="1230376" y="834352"/>
                    <a:pt x="1225549" y="846005"/>
                    <a:pt x="1216957" y="854597"/>
                  </a:cubicBezTo>
                  <a:cubicBezTo>
                    <a:pt x="1208365" y="863189"/>
                    <a:pt x="1196712" y="868016"/>
                    <a:pt x="1184560" y="868016"/>
                  </a:cubicBezTo>
                  <a:lnTo>
                    <a:pt x="45816" y="868016"/>
                  </a:lnTo>
                  <a:cubicBezTo>
                    <a:pt x="33665" y="868016"/>
                    <a:pt x="22011" y="863189"/>
                    <a:pt x="13419" y="854597"/>
                  </a:cubicBezTo>
                  <a:cubicBezTo>
                    <a:pt x="4827" y="846005"/>
                    <a:pt x="0" y="834352"/>
                    <a:pt x="0" y="822200"/>
                  </a:cubicBezTo>
                  <a:lnTo>
                    <a:pt x="0" y="45816"/>
                  </a:lnTo>
                  <a:cubicBezTo>
                    <a:pt x="0" y="33665"/>
                    <a:pt x="4827" y="22011"/>
                    <a:pt x="13419" y="13419"/>
                  </a:cubicBezTo>
                  <a:cubicBezTo>
                    <a:pt x="22011" y="4827"/>
                    <a:pt x="33665" y="0"/>
                    <a:pt x="45816" y="0"/>
                  </a:cubicBezTo>
                  <a:close/>
                </a:path>
              </a:pathLst>
            </a:custGeom>
            <a:blipFill>
              <a:blip r:embed="rId5"/>
              <a:stretch>
                <a:fillRect l="-2845" r="-2845"/>
              </a:stretch>
            </a:blipFill>
          </p:spPr>
          <p:txBody>
            <a:bodyPr/>
            <a:lstStyle/>
            <a:p>
              <a:endParaRPr lang="en-GB"/>
            </a:p>
          </p:txBody>
        </p:sp>
      </p:grpSp>
      <p:grpSp>
        <p:nvGrpSpPr>
          <p:cNvPr id="5" name="Group 5"/>
          <p:cNvGrpSpPr/>
          <p:nvPr/>
        </p:nvGrpSpPr>
        <p:grpSpPr>
          <a:xfrm>
            <a:off x="9144000" y="4821872"/>
            <a:ext cx="5857975" cy="3232346"/>
            <a:chOff x="0" y="0"/>
            <a:chExt cx="1230376" cy="678904"/>
          </a:xfrm>
        </p:grpSpPr>
        <p:sp>
          <p:nvSpPr>
            <p:cNvPr id="6" name="Freeform 6"/>
            <p:cNvSpPr/>
            <p:nvPr/>
          </p:nvSpPr>
          <p:spPr>
            <a:xfrm>
              <a:off x="0" y="0"/>
              <a:ext cx="1230376" cy="678904"/>
            </a:xfrm>
            <a:custGeom>
              <a:avLst/>
              <a:gdLst/>
              <a:ahLst/>
              <a:cxnLst/>
              <a:rect l="l" t="t" r="r" b="b"/>
              <a:pathLst>
                <a:path w="1230376" h="678904">
                  <a:moveTo>
                    <a:pt x="52864" y="0"/>
                  </a:moveTo>
                  <a:lnTo>
                    <a:pt x="1177512" y="0"/>
                  </a:lnTo>
                  <a:cubicBezTo>
                    <a:pt x="1191533" y="0"/>
                    <a:pt x="1204979" y="5570"/>
                    <a:pt x="1214893" y="15484"/>
                  </a:cubicBezTo>
                  <a:cubicBezTo>
                    <a:pt x="1224807" y="25397"/>
                    <a:pt x="1230376" y="38844"/>
                    <a:pt x="1230376" y="52864"/>
                  </a:cubicBezTo>
                  <a:lnTo>
                    <a:pt x="1230376" y="626040"/>
                  </a:lnTo>
                  <a:cubicBezTo>
                    <a:pt x="1230376" y="640060"/>
                    <a:pt x="1224807" y="653506"/>
                    <a:pt x="1214893" y="663420"/>
                  </a:cubicBezTo>
                  <a:cubicBezTo>
                    <a:pt x="1204979" y="673334"/>
                    <a:pt x="1191533" y="678904"/>
                    <a:pt x="1177512" y="678904"/>
                  </a:cubicBezTo>
                  <a:lnTo>
                    <a:pt x="52864" y="678904"/>
                  </a:lnTo>
                  <a:cubicBezTo>
                    <a:pt x="38844" y="678904"/>
                    <a:pt x="25397" y="673334"/>
                    <a:pt x="15484" y="663420"/>
                  </a:cubicBezTo>
                  <a:cubicBezTo>
                    <a:pt x="5570" y="653506"/>
                    <a:pt x="0" y="640060"/>
                    <a:pt x="0" y="626040"/>
                  </a:cubicBezTo>
                  <a:lnTo>
                    <a:pt x="0" y="52864"/>
                  </a:lnTo>
                  <a:cubicBezTo>
                    <a:pt x="0" y="38844"/>
                    <a:pt x="5570" y="25397"/>
                    <a:pt x="15484" y="15484"/>
                  </a:cubicBezTo>
                  <a:cubicBezTo>
                    <a:pt x="25397" y="5570"/>
                    <a:pt x="38844" y="0"/>
                    <a:pt x="52864" y="0"/>
                  </a:cubicBezTo>
                  <a:close/>
                </a:path>
              </a:pathLst>
            </a:custGeom>
            <a:blipFill>
              <a:blip r:embed="rId6"/>
              <a:stretch>
                <a:fillRect t="-10372" b="-10372"/>
              </a:stretch>
            </a:blipFill>
            <a:ln w="152400" cap="rnd">
              <a:solidFill>
                <a:srgbClr val="FFFFFF"/>
              </a:solidFill>
              <a:prstDash val="solid"/>
              <a:round/>
            </a:ln>
          </p:spPr>
          <p:txBody>
            <a:bodyPr/>
            <a:lstStyle/>
            <a:p>
              <a:endParaRPr lang="en-GB"/>
            </a:p>
          </p:txBody>
        </p:sp>
      </p:grpSp>
      <p:sp>
        <p:nvSpPr>
          <p:cNvPr id="7" name="Freeform 7"/>
          <p:cNvSpPr/>
          <p:nvPr/>
        </p:nvSpPr>
        <p:spPr>
          <a:xfrm>
            <a:off x="1734549" y="8515191"/>
            <a:ext cx="14766418" cy="2547207"/>
          </a:xfrm>
          <a:custGeom>
            <a:avLst/>
            <a:gdLst/>
            <a:ahLst/>
            <a:cxnLst/>
            <a:rect l="l" t="t" r="r" b="b"/>
            <a:pathLst>
              <a:path w="14766418" h="2547207">
                <a:moveTo>
                  <a:pt x="0" y="0"/>
                </a:moveTo>
                <a:lnTo>
                  <a:pt x="14766418" y="0"/>
                </a:lnTo>
                <a:lnTo>
                  <a:pt x="14766418" y="2547207"/>
                </a:lnTo>
                <a:lnTo>
                  <a:pt x="0" y="254720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PK" dirty="0"/>
          </a:p>
        </p:txBody>
      </p:sp>
      <p:sp>
        <p:nvSpPr>
          <p:cNvPr id="8" name="Freeform 8"/>
          <p:cNvSpPr/>
          <p:nvPr/>
        </p:nvSpPr>
        <p:spPr>
          <a:xfrm>
            <a:off x="2013748" y="6819985"/>
            <a:ext cx="529044" cy="529044"/>
          </a:xfrm>
          <a:custGeom>
            <a:avLst/>
            <a:gdLst/>
            <a:ahLst/>
            <a:cxnLst/>
            <a:rect l="l" t="t" r="r" b="b"/>
            <a:pathLst>
              <a:path w="529044" h="529044">
                <a:moveTo>
                  <a:pt x="0" y="0"/>
                </a:moveTo>
                <a:lnTo>
                  <a:pt x="529044" y="0"/>
                </a:lnTo>
                <a:lnTo>
                  <a:pt x="529044" y="529044"/>
                </a:lnTo>
                <a:lnTo>
                  <a:pt x="0" y="52904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9" name="Freeform 9"/>
          <p:cNvSpPr/>
          <p:nvPr/>
        </p:nvSpPr>
        <p:spPr>
          <a:xfrm>
            <a:off x="1989782" y="1213901"/>
            <a:ext cx="6276122" cy="634804"/>
          </a:xfrm>
          <a:custGeom>
            <a:avLst/>
            <a:gdLst/>
            <a:ahLst/>
            <a:cxnLst/>
            <a:rect l="l" t="t" r="r" b="b"/>
            <a:pathLst>
              <a:path w="3680024" h="634804">
                <a:moveTo>
                  <a:pt x="0" y="0"/>
                </a:moveTo>
                <a:lnTo>
                  <a:pt x="3680024" y="0"/>
                </a:lnTo>
                <a:lnTo>
                  <a:pt x="3680024" y="634804"/>
                </a:lnTo>
                <a:lnTo>
                  <a:pt x="0" y="634804"/>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0" name="Freeform 10"/>
          <p:cNvSpPr/>
          <p:nvPr/>
        </p:nvSpPr>
        <p:spPr>
          <a:xfrm>
            <a:off x="2278270" y="1326640"/>
            <a:ext cx="338205" cy="409326"/>
          </a:xfrm>
          <a:custGeom>
            <a:avLst/>
            <a:gdLst/>
            <a:ahLst/>
            <a:cxnLst/>
            <a:rect l="l" t="t" r="r" b="b"/>
            <a:pathLst>
              <a:path w="338205" h="409326">
                <a:moveTo>
                  <a:pt x="0" y="0"/>
                </a:moveTo>
                <a:lnTo>
                  <a:pt x="338205" y="0"/>
                </a:lnTo>
                <a:lnTo>
                  <a:pt x="338205" y="409325"/>
                </a:lnTo>
                <a:lnTo>
                  <a:pt x="0" y="409325"/>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1" name="Freeform 11"/>
          <p:cNvSpPr/>
          <p:nvPr/>
        </p:nvSpPr>
        <p:spPr>
          <a:xfrm>
            <a:off x="0" y="0"/>
            <a:ext cx="1148477" cy="1531303"/>
          </a:xfrm>
          <a:custGeom>
            <a:avLst/>
            <a:gdLst/>
            <a:ahLst/>
            <a:cxnLst/>
            <a:rect l="l" t="t" r="r" b="b"/>
            <a:pathLst>
              <a:path w="1148477" h="1531303">
                <a:moveTo>
                  <a:pt x="0" y="0"/>
                </a:moveTo>
                <a:lnTo>
                  <a:pt x="1148477" y="0"/>
                </a:lnTo>
                <a:lnTo>
                  <a:pt x="1148477" y="1531303"/>
                </a:lnTo>
                <a:lnTo>
                  <a:pt x="0" y="1531303"/>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12" name="Freeform 12"/>
          <p:cNvSpPr/>
          <p:nvPr/>
        </p:nvSpPr>
        <p:spPr>
          <a:xfrm rot="-5400000">
            <a:off x="17487949" y="7462588"/>
            <a:ext cx="1000063" cy="600038"/>
          </a:xfrm>
          <a:custGeom>
            <a:avLst/>
            <a:gdLst/>
            <a:ahLst/>
            <a:cxnLst/>
            <a:rect l="l" t="t" r="r" b="b"/>
            <a:pathLst>
              <a:path w="1000063" h="600038">
                <a:moveTo>
                  <a:pt x="0" y="0"/>
                </a:moveTo>
                <a:lnTo>
                  <a:pt x="1000064" y="0"/>
                </a:lnTo>
                <a:lnTo>
                  <a:pt x="1000064" y="600038"/>
                </a:lnTo>
                <a:lnTo>
                  <a:pt x="0" y="600038"/>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13" name="Freeform 13"/>
          <p:cNvSpPr/>
          <p:nvPr/>
        </p:nvSpPr>
        <p:spPr>
          <a:xfrm>
            <a:off x="10547931" y="1682115"/>
            <a:ext cx="1284436" cy="1284436"/>
          </a:xfrm>
          <a:custGeom>
            <a:avLst/>
            <a:gdLst/>
            <a:ahLst/>
            <a:cxnLst/>
            <a:rect l="l" t="t" r="r" b="b"/>
            <a:pathLst>
              <a:path w="1284436" h="1284436">
                <a:moveTo>
                  <a:pt x="0" y="0"/>
                </a:moveTo>
                <a:lnTo>
                  <a:pt x="1284437" y="0"/>
                </a:lnTo>
                <a:lnTo>
                  <a:pt x="1284437" y="1284437"/>
                </a:lnTo>
                <a:lnTo>
                  <a:pt x="0" y="1284437"/>
                </a:lnTo>
                <a:lnTo>
                  <a:pt x="0" y="0"/>
                </a:lnTo>
                <a:close/>
              </a:path>
            </a:pathLst>
          </a:custGeom>
          <a:blipFill>
            <a:blip r:embed="rId19">
              <a:extLst>
                <a:ext uri="{96DAC541-7B7A-43D3-8B79-37D633B846F1}">
                  <asvg:svgBlip xmlns:asvg="http://schemas.microsoft.com/office/drawing/2016/SVG/main" r:embed="rId20"/>
                </a:ext>
              </a:extLst>
            </a:blip>
            <a:stretch>
              <a:fillRect/>
            </a:stretch>
          </a:blipFill>
          <a:ln cap="sq">
            <a:noFill/>
            <a:prstDash val="solid"/>
            <a:miter/>
          </a:ln>
        </p:spPr>
        <p:txBody>
          <a:bodyPr/>
          <a:lstStyle/>
          <a:p>
            <a:endParaRPr lang="en-GB"/>
          </a:p>
        </p:txBody>
      </p:sp>
      <p:sp>
        <p:nvSpPr>
          <p:cNvPr id="14" name="Freeform 14"/>
          <p:cNvSpPr/>
          <p:nvPr/>
        </p:nvSpPr>
        <p:spPr>
          <a:xfrm>
            <a:off x="10763279" y="1884827"/>
            <a:ext cx="853742" cy="879013"/>
          </a:xfrm>
          <a:custGeom>
            <a:avLst/>
            <a:gdLst/>
            <a:ahLst/>
            <a:cxnLst/>
            <a:rect l="l" t="t" r="r" b="b"/>
            <a:pathLst>
              <a:path w="853742" h="879013">
                <a:moveTo>
                  <a:pt x="0" y="0"/>
                </a:moveTo>
                <a:lnTo>
                  <a:pt x="853741" y="0"/>
                </a:lnTo>
                <a:lnTo>
                  <a:pt x="853741" y="879013"/>
                </a:lnTo>
                <a:lnTo>
                  <a:pt x="0" y="879013"/>
                </a:lnTo>
                <a:lnTo>
                  <a:pt x="0" y="0"/>
                </a:lnTo>
                <a:close/>
              </a:path>
            </a:pathLst>
          </a:custGeom>
          <a:blipFill>
            <a:blip r:embed="rId21">
              <a:extLst>
                <a:ext uri="{96DAC541-7B7A-43D3-8B79-37D633B846F1}">
                  <asvg:svgBlip xmlns:asvg="http://schemas.microsoft.com/office/drawing/2016/SVG/main" r:embed="rId22"/>
                </a:ext>
              </a:extLst>
            </a:blip>
            <a:stretch>
              <a:fillRect/>
            </a:stretch>
          </a:blipFill>
        </p:spPr>
        <p:txBody>
          <a:bodyPr/>
          <a:lstStyle/>
          <a:p>
            <a:endParaRPr lang="en-GB"/>
          </a:p>
        </p:txBody>
      </p:sp>
      <p:sp>
        <p:nvSpPr>
          <p:cNvPr id="15" name="Freeform 15"/>
          <p:cNvSpPr/>
          <p:nvPr/>
        </p:nvSpPr>
        <p:spPr>
          <a:xfrm rot="-2332583">
            <a:off x="-1241044" y="7781790"/>
            <a:ext cx="3020192" cy="943810"/>
          </a:xfrm>
          <a:custGeom>
            <a:avLst/>
            <a:gdLst/>
            <a:ahLst/>
            <a:cxnLst/>
            <a:rect l="l" t="t" r="r" b="b"/>
            <a:pathLst>
              <a:path w="3020192" h="943810">
                <a:moveTo>
                  <a:pt x="0" y="0"/>
                </a:moveTo>
                <a:lnTo>
                  <a:pt x="3020192" y="0"/>
                </a:lnTo>
                <a:lnTo>
                  <a:pt x="3020192" y="943810"/>
                </a:lnTo>
                <a:lnTo>
                  <a:pt x="0" y="943810"/>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txBody>
          <a:bodyPr/>
          <a:lstStyle/>
          <a:p>
            <a:endParaRPr lang="en-GB"/>
          </a:p>
        </p:txBody>
      </p:sp>
      <p:sp>
        <p:nvSpPr>
          <p:cNvPr id="16" name="Freeform 16"/>
          <p:cNvSpPr/>
          <p:nvPr/>
        </p:nvSpPr>
        <p:spPr>
          <a:xfrm rot="-3156702" flipH="1">
            <a:off x="7007815" y="272182"/>
            <a:ext cx="3331438" cy="986939"/>
          </a:xfrm>
          <a:custGeom>
            <a:avLst/>
            <a:gdLst/>
            <a:ahLst/>
            <a:cxnLst/>
            <a:rect l="l" t="t" r="r" b="b"/>
            <a:pathLst>
              <a:path w="3331438" h="986939">
                <a:moveTo>
                  <a:pt x="3331438" y="0"/>
                </a:moveTo>
                <a:lnTo>
                  <a:pt x="0" y="0"/>
                </a:lnTo>
                <a:lnTo>
                  <a:pt x="0" y="986939"/>
                </a:lnTo>
                <a:lnTo>
                  <a:pt x="3331438" y="986939"/>
                </a:lnTo>
                <a:lnTo>
                  <a:pt x="3331438" y="0"/>
                </a:lnTo>
                <a:close/>
              </a:path>
            </a:pathLst>
          </a:custGeom>
          <a:blipFill>
            <a:blip r:embed="rId25">
              <a:extLst>
                <a:ext uri="{96DAC541-7B7A-43D3-8B79-37D633B846F1}">
                  <asvg:svgBlip xmlns:asvg="http://schemas.microsoft.com/office/drawing/2016/SVG/main" r:embed="rId26"/>
                </a:ext>
              </a:extLst>
            </a:blip>
            <a:stretch>
              <a:fillRect/>
            </a:stretch>
          </a:blipFill>
        </p:spPr>
        <p:txBody>
          <a:bodyPr/>
          <a:lstStyle/>
          <a:p>
            <a:endParaRPr lang="en-GB"/>
          </a:p>
        </p:txBody>
      </p:sp>
      <p:sp>
        <p:nvSpPr>
          <p:cNvPr id="17" name="TextBox 17"/>
          <p:cNvSpPr txBox="1"/>
          <p:nvPr/>
        </p:nvSpPr>
        <p:spPr>
          <a:xfrm>
            <a:off x="346574" y="2770754"/>
            <a:ext cx="9483226" cy="3693319"/>
          </a:xfrm>
          <a:prstGeom prst="rect">
            <a:avLst/>
          </a:prstGeom>
        </p:spPr>
        <p:txBody>
          <a:bodyPr wrap="square" lIns="0" tIns="0" rIns="0" bIns="0" rtlCol="0" anchor="t">
            <a:spAutoFit/>
          </a:bodyPr>
          <a:lstStyle/>
          <a:p>
            <a:pPr algn="l"/>
            <a:r>
              <a:rPr lang="en-US" sz="6000" b="1" dirty="0">
                <a:solidFill>
                  <a:srgbClr val="115793"/>
                </a:solidFill>
                <a:latin typeface="Agrandir Bold"/>
                <a:ea typeface="Agrandir Bold"/>
                <a:cs typeface="Agrandir Bold"/>
                <a:sym typeface="Agrandir Bold"/>
              </a:rPr>
              <a:t>Health, Wellbeing &amp; Sustainable Development in Health and Social Care</a:t>
            </a:r>
          </a:p>
        </p:txBody>
      </p:sp>
      <p:sp>
        <p:nvSpPr>
          <p:cNvPr id="18" name="TextBox 18"/>
          <p:cNvSpPr txBox="1"/>
          <p:nvPr/>
        </p:nvSpPr>
        <p:spPr>
          <a:xfrm>
            <a:off x="2875216" y="6938516"/>
            <a:ext cx="6573583" cy="393826"/>
          </a:xfrm>
          <a:prstGeom prst="rect">
            <a:avLst/>
          </a:prstGeom>
        </p:spPr>
        <p:txBody>
          <a:bodyPr wrap="square" lIns="0" tIns="0" rIns="0" bIns="0" rtlCol="0" anchor="t">
            <a:spAutoFit/>
          </a:bodyPr>
          <a:lstStyle/>
          <a:p>
            <a:pPr algn="l">
              <a:lnSpc>
                <a:spcPts val="2879"/>
              </a:lnSpc>
            </a:pPr>
            <a:r>
              <a:rPr lang="en-US" sz="3200" dirty="0">
                <a:solidFill>
                  <a:srgbClr val="000000"/>
                </a:solidFill>
                <a:latin typeface="Poppins"/>
                <a:ea typeface="Poppins"/>
                <a:cs typeface="Poppins"/>
                <a:sym typeface="Poppins"/>
              </a:rPr>
              <a:t>Lecturer: Parese Ahmed</a:t>
            </a:r>
          </a:p>
        </p:txBody>
      </p:sp>
      <p:sp>
        <p:nvSpPr>
          <p:cNvPr id="20" name="TextBox 20"/>
          <p:cNvSpPr txBox="1"/>
          <p:nvPr/>
        </p:nvSpPr>
        <p:spPr>
          <a:xfrm>
            <a:off x="2084134" y="8746328"/>
            <a:ext cx="6087418" cy="1055674"/>
          </a:xfrm>
          <a:prstGeom prst="rect">
            <a:avLst/>
          </a:prstGeom>
        </p:spPr>
        <p:txBody>
          <a:bodyPr wrap="square" lIns="0" tIns="0" rIns="0" bIns="0" rtlCol="0" anchor="t">
            <a:spAutoFit/>
          </a:bodyPr>
          <a:lstStyle/>
          <a:p>
            <a:pPr algn="l">
              <a:lnSpc>
                <a:spcPct val="150000"/>
              </a:lnSpc>
            </a:pPr>
            <a:r>
              <a:rPr lang="en-US" sz="2400" dirty="0">
                <a:solidFill>
                  <a:srgbClr val="FFFFFF"/>
                </a:solidFill>
                <a:latin typeface="Poppins"/>
                <a:ea typeface="Poppins"/>
                <a:cs typeface="Poppins"/>
                <a:sym typeface="Poppins"/>
              </a:rPr>
              <a:t>Module: BMHP6030 – Health, Wellbeing and Sustainable Development</a:t>
            </a:r>
          </a:p>
        </p:txBody>
      </p:sp>
      <p:sp>
        <p:nvSpPr>
          <p:cNvPr id="21" name="TextBox 21"/>
          <p:cNvSpPr txBox="1"/>
          <p:nvPr/>
        </p:nvSpPr>
        <p:spPr>
          <a:xfrm>
            <a:off x="10363200" y="9073085"/>
            <a:ext cx="4177563" cy="728917"/>
          </a:xfrm>
          <a:prstGeom prst="rect">
            <a:avLst/>
          </a:prstGeom>
        </p:spPr>
        <p:txBody>
          <a:bodyPr wrap="square" lIns="0" tIns="0" rIns="0" bIns="0" rtlCol="0" anchor="t">
            <a:spAutoFit/>
          </a:bodyPr>
          <a:lstStyle/>
          <a:p>
            <a:pPr algn="ctr">
              <a:lnSpc>
                <a:spcPts val="2800"/>
              </a:lnSpc>
            </a:pPr>
            <a:r>
              <a:rPr lang="en-US" sz="2800" dirty="0">
                <a:solidFill>
                  <a:srgbClr val="FFFFFF"/>
                </a:solidFill>
                <a:latin typeface="Poppins"/>
                <a:ea typeface="Poppins"/>
                <a:cs typeface="Poppins"/>
                <a:sym typeface="Poppins"/>
              </a:rPr>
              <a:t>Beatrice Iordache</a:t>
            </a:r>
          </a:p>
          <a:p>
            <a:pPr algn="ctr">
              <a:lnSpc>
                <a:spcPts val="2800"/>
              </a:lnSpc>
            </a:pPr>
            <a:r>
              <a:rPr lang="en-US" sz="2800" dirty="0">
                <a:solidFill>
                  <a:srgbClr val="FFFFFF"/>
                </a:solidFill>
                <a:latin typeface="Poppins"/>
                <a:ea typeface="Poppins"/>
                <a:cs typeface="Poppins"/>
                <a:sym typeface="Poppins"/>
              </a:rPr>
              <a:t>ID: 2226056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912692" flipH="1">
            <a:off x="5766688" y="9112382"/>
            <a:ext cx="4383276" cy="4114800"/>
          </a:xfrm>
          <a:custGeom>
            <a:avLst/>
            <a:gdLst/>
            <a:ahLst/>
            <a:cxnLst/>
            <a:rect l="l" t="t" r="r" b="b"/>
            <a:pathLst>
              <a:path w="4383276" h="4114800">
                <a:moveTo>
                  <a:pt x="4383276" y="0"/>
                </a:moveTo>
                <a:lnTo>
                  <a:pt x="0" y="0"/>
                </a:lnTo>
                <a:lnTo>
                  <a:pt x="0" y="4114800"/>
                </a:lnTo>
                <a:lnTo>
                  <a:pt x="4383276" y="4114800"/>
                </a:lnTo>
                <a:lnTo>
                  <a:pt x="4383276"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7958326" y="473493"/>
            <a:ext cx="11748445" cy="9340013"/>
          </a:xfrm>
          <a:custGeom>
            <a:avLst/>
            <a:gdLst/>
            <a:ahLst/>
            <a:cxnLst/>
            <a:rect l="l" t="t" r="r" b="b"/>
            <a:pathLst>
              <a:path w="11748445" h="9340013">
                <a:moveTo>
                  <a:pt x="0" y="0"/>
                </a:moveTo>
                <a:lnTo>
                  <a:pt x="11748444" y="0"/>
                </a:lnTo>
                <a:lnTo>
                  <a:pt x="11748444" y="9340014"/>
                </a:lnTo>
                <a:lnTo>
                  <a:pt x="0" y="93400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4" name="Group 4"/>
          <p:cNvGrpSpPr/>
          <p:nvPr/>
        </p:nvGrpSpPr>
        <p:grpSpPr>
          <a:xfrm>
            <a:off x="7038897" y="1458699"/>
            <a:ext cx="4210206" cy="7369603"/>
            <a:chOff x="0" y="0"/>
            <a:chExt cx="639687" cy="1119717"/>
          </a:xfrm>
        </p:grpSpPr>
        <p:sp>
          <p:nvSpPr>
            <p:cNvPr id="5" name="Freeform 5"/>
            <p:cNvSpPr/>
            <p:nvPr/>
          </p:nvSpPr>
          <p:spPr>
            <a:xfrm>
              <a:off x="0" y="0"/>
              <a:ext cx="639687" cy="1119717"/>
            </a:xfrm>
            <a:custGeom>
              <a:avLst/>
              <a:gdLst/>
              <a:ahLst/>
              <a:cxnLst/>
              <a:rect l="l" t="t" r="r" b="b"/>
              <a:pathLst>
                <a:path w="639687" h="1119717">
                  <a:moveTo>
                    <a:pt x="95620" y="0"/>
                  </a:moveTo>
                  <a:lnTo>
                    <a:pt x="544067" y="0"/>
                  </a:lnTo>
                  <a:cubicBezTo>
                    <a:pt x="569427" y="0"/>
                    <a:pt x="593749" y="10074"/>
                    <a:pt x="611681" y="28006"/>
                  </a:cubicBezTo>
                  <a:cubicBezTo>
                    <a:pt x="629613" y="45939"/>
                    <a:pt x="639687" y="70260"/>
                    <a:pt x="639687" y="95620"/>
                  </a:cubicBezTo>
                  <a:lnTo>
                    <a:pt x="639687" y="1024097"/>
                  </a:lnTo>
                  <a:cubicBezTo>
                    <a:pt x="639687" y="1076907"/>
                    <a:pt x="596877" y="1119717"/>
                    <a:pt x="544067" y="1119717"/>
                  </a:cubicBezTo>
                  <a:lnTo>
                    <a:pt x="95620" y="1119717"/>
                  </a:lnTo>
                  <a:cubicBezTo>
                    <a:pt x="42811" y="1119717"/>
                    <a:pt x="0" y="1076907"/>
                    <a:pt x="0" y="1024097"/>
                  </a:cubicBezTo>
                  <a:lnTo>
                    <a:pt x="0" y="95620"/>
                  </a:lnTo>
                  <a:cubicBezTo>
                    <a:pt x="0" y="42811"/>
                    <a:pt x="42811" y="0"/>
                    <a:pt x="95620" y="0"/>
                  </a:cubicBezTo>
                  <a:close/>
                </a:path>
              </a:pathLst>
            </a:custGeom>
            <a:blipFill>
              <a:blip r:embed="rId7"/>
              <a:stretch>
                <a:fillRect l="-131049" r="-31677"/>
              </a:stretch>
            </a:blipFill>
          </p:spPr>
          <p:txBody>
            <a:bodyPr/>
            <a:lstStyle/>
            <a:p>
              <a:endParaRPr lang="en-GB"/>
            </a:p>
          </p:txBody>
        </p:sp>
      </p:grpSp>
      <p:sp>
        <p:nvSpPr>
          <p:cNvPr id="6" name="Freeform 6"/>
          <p:cNvSpPr/>
          <p:nvPr/>
        </p:nvSpPr>
        <p:spPr>
          <a:xfrm>
            <a:off x="1683068" y="1229042"/>
            <a:ext cx="3009149" cy="2437411"/>
          </a:xfrm>
          <a:custGeom>
            <a:avLst/>
            <a:gdLst/>
            <a:ahLst/>
            <a:cxnLst/>
            <a:rect l="l" t="t" r="r" b="b"/>
            <a:pathLst>
              <a:path w="3009149" h="2437411">
                <a:moveTo>
                  <a:pt x="0" y="0"/>
                </a:moveTo>
                <a:lnTo>
                  <a:pt x="3009149" y="0"/>
                </a:lnTo>
                <a:lnTo>
                  <a:pt x="3009149" y="2437411"/>
                </a:lnTo>
                <a:lnTo>
                  <a:pt x="0" y="243741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p:cNvSpPr/>
          <p:nvPr/>
        </p:nvSpPr>
        <p:spPr>
          <a:xfrm>
            <a:off x="12492568" y="3018624"/>
            <a:ext cx="4423240" cy="4423240"/>
          </a:xfrm>
          <a:custGeom>
            <a:avLst/>
            <a:gdLst/>
            <a:ahLst/>
            <a:cxnLst/>
            <a:rect l="l" t="t" r="r" b="b"/>
            <a:pathLst>
              <a:path w="4423240" h="4423240">
                <a:moveTo>
                  <a:pt x="0" y="0"/>
                </a:moveTo>
                <a:lnTo>
                  <a:pt x="4423240" y="0"/>
                </a:lnTo>
                <a:lnTo>
                  <a:pt x="4423240" y="4423240"/>
                </a:lnTo>
                <a:lnTo>
                  <a:pt x="0" y="442324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8" name="Freeform 8"/>
          <p:cNvSpPr/>
          <p:nvPr/>
        </p:nvSpPr>
        <p:spPr>
          <a:xfrm>
            <a:off x="1683068" y="5944198"/>
            <a:ext cx="1063991" cy="97089"/>
          </a:xfrm>
          <a:custGeom>
            <a:avLst/>
            <a:gdLst/>
            <a:ahLst/>
            <a:cxnLst/>
            <a:rect l="l" t="t" r="r" b="b"/>
            <a:pathLst>
              <a:path w="1063991" h="97089">
                <a:moveTo>
                  <a:pt x="0" y="0"/>
                </a:moveTo>
                <a:lnTo>
                  <a:pt x="1063991" y="0"/>
                </a:lnTo>
                <a:lnTo>
                  <a:pt x="1063991" y="97089"/>
                </a:lnTo>
                <a:lnTo>
                  <a:pt x="0" y="9708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9" name="Freeform 9"/>
          <p:cNvSpPr/>
          <p:nvPr/>
        </p:nvSpPr>
        <p:spPr>
          <a:xfrm>
            <a:off x="11923622" y="838608"/>
            <a:ext cx="1609140" cy="1609140"/>
          </a:xfrm>
          <a:custGeom>
            <a:avLst/>
            <a:gdLst/>
            <a:ahLst/>
            <a:cxnLst/>
            <a:rect l="l" t="t" r="r" b="b"/>
            <a:pathLst>
              <a:path w="1609140" h="1609140">
                <a:moveTo>
                  <a:pt x="0" y="0"/>
                </a:moveTo>
                <a:lnTo>
                  <a:pt x="1609140" y="0"/>
                </a:lnTo>
                <a:lnTo>
                  <a:pt x="1609140" y="1609139"/>
                </a:lnTo>
                <a:lnTo>
                  <a:pt x="0" y="1609139"/>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0" name="Freeform 10"/>
          <p:cNvSpPr/>
          <p:nvPr/>
        </p:nvSpPr>
        <p:spPr>
          <a:xfrm>
            <a:off x="16412441" y="7821568"/>
            <a:ext cx="1006733" cy="1006733"/>
          </a:xfrm>
          <a:custGeom>
            <a:avLst/>
            <a:gdLst/>
            <a:ahLst/>
            <a:cxnLst/>
            <a:rect l="l" t="t" r="r" b="b"/>
            <a:pathLst>
              <a:path w="1006733" h="1006733">
                <a:moveTo>
                  <a:pt x="0" y="0"/>
                </a:moveTo>
                <a:lnTo>
                  <a:pt x="1006733" y="0"/>
                </a:lnTo>
                <a:lnTo>
                  <a:pt x="1006733" y="1006733"/>
                </a:lnTo>
                <a:lnTo>
                  <a:pt x="0" y="1006733"/>
                </a:lnTo>
                <a:lnTo>
                  <a:pt x="0" y="0"/>
                </a:lnTo>
                <a:close/>
              </a:path>
            </a:pathLst>
          </a:custGeom>
          <a:blipFill>
            <a:blip r:embed="rId16">
              <a:extLst>
                <a:ext uri="{96DAC541-7B7A-43D3-8B79-37D633B846F1}">
                  <asvg:svgBlip xmlns:asvg="http://schemas.microsoft.com/office/drawing/2016/SVG/main" r:embed="rId17"/>
                </a:ext>
              </a:extLst>
            </a:blip>
            <a:stretch>
              <a:fillRect/>
            </a:stretch>
          </a:blipFill>
          <a:ln cap="sq">
            <a:noFill/>
            <a:prstDash val="solid"/>
            <a:miter/>
          </a:ln>
        </p:spPr>
        <p:txBody>
          <a:bodyPr/>
          <a:lstStyle/>
          <a:p>
            <a:endParaRPr lang="en-GB"/>
          </a:p>
        </p:txBody>
      </p:sp>
      <p:sp>
        <p:nvSpPr>
          <p:cNvPr id="11" name="Freeform 11"/>
          <p:cNvSpPr/>
          <p:nvPr/>
        </p:nvSpPr>
        <p:spPr>
          <a:xfrm flipH="1" flipV="1">
            <a:off x="-781187" y="-925468"/>
            <a:ext cx="2464255" cy="2384167"/>
          </a:xfrm>
          <a:custGeom>
            <a:avLst/>
            <a:gdLst/>
            <a:ahLst/>
            <a:cxnLst/>
            <a:rect l="l" t="t" r="r" b="b"/>
            <a:pathLst>
              <a:path w="2464255" h="2384167">
                <a:moveTo>
                  <a:pt x="2464255" y="2384167"/>
                </a:moveTo>
                <a:lnTo>
                  <a:pt x="0" y="2384167"/>
                </a:lnTo>
                <a:lnTo>
                  <a:pt x="0" y="0"/>
                </a:lnTo>
                <a:lnTo>
                  <a:pt x="2464255" y="0"/>
                </a:lnTo>
                <a:lnTo>
                  <a:pt x="2464255" y="2384167"/>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GB"/>
          </a:p>
        </p:txBody>
      </p:sp>
      <p:sp>
        <p:nvSpPr>
          <p:cNvPr id="12" name="TextBox 12"/>
          <p:cNvSpPr txBox="1"/>
          <p:nvPr/>
        </p:nvSpPr>
        <p:spPr>
          <a:xfrm>
            <a:off x="288186" y="6112587"/>
            <a:ext cx="6063476" cy="3213700"/>
          </a:xfrm>
          <a:prstGeom prst="rect">
            <a:avLst/>
          </a:prstGeom>
        </p:spPr>
        <p:txBody>
          <a:bodyPr wrap="square" lIns="0" tIns="0" rIns="0" bIns="0" rtlCol="0" anchor="t">
            <a:spAutoFit/>
          </a:bodyPr>
          <a:lstStyle/>
          <a:p>
            <a:pPr marL="342900" indent="-342900" algn="l">
              <a:lnSpc>
                <a:spcPts val="2800"/>
              </a:lnSpc>
              <a:buFont typeface="Arial" panose="020B0604020202020204" pitchFamily="34" charset="0"/>
              <a:buChar char="•"/>
            </a:pPr>
            <a:r>
              <a:rPr lang="en-US" sz="2000" dirty="0">
                <a:solidFill>
                  <a:srgbClr val="000000"/>
                </a:solidFill>
                <a:latin typeface="Poppins"/>
                <a:ea typeface="Poppins"/>
                <a:cs typeface="Poppins"/>
                <a:sym typeface="Poppins"/>
              </a:rPr>
              <a:t>Explore the integration of health, wellbeing, and sustainable development in healthcare (</a:t>
            </a:r>
            <a:r>
              <a:rPr lang="en-US" sz="2000" dirty="0" err="1">
                <a:solidFill>
                  <a:srgbClr val="000000"/>
                </a:solidFill>
                <a:latin typeface="Poppins"/>
                <a:ea typeface="Poppins"/>
                <a:cs typeface="Poppins"/>
                <a:sym typeface="Poppins"/>
              </a:rPr>
              <a:t>Gavurova</a:t>
            </a:r>
            <a:r>
              <a:rPr lang="en-US" sz="2000" dirty="0">
                <a:solidFill>
                  <a:srgbClr val="000000"/>
                </a:solidFill>
                <a:latin typeface="Poppins"/>
                <a:ea typeface="Poppins"/>
                <a:cs typeface="Poppins"/>
                <a:sym typeface="Poppins"/>
              </a:rPr>
              <a:t> &amp; </a:t>
            </a:r>
            <a:r>
              <a:rPr lang="en-US" sz="2000" dirty="0" err="1">
                <a:solidFill>
                  <a:srgbClr val="000000"/>
                </a:solidFill>
                <a:latin typeface="Poppins"/>
                <a:ea typeface="Poppins"/>
                <a:cs typeface="Poppins"/>
                <a:sym typeface="Poppins"/>
              </a:rPr>
              <a:t>Megyesiova</a:t>
            </a:r>
            <a:r>
              <a:rPr lang="en-US" sz="2000" dirty="0">
                <a:solidFill>
                  <a:srgbClr val="000000"/>
                </a:solidFill>
                <a:latin typeface="Poppins"/>
                <a:ea typeface="Poppins"/>
                <a:cs typeface="Poppins"/>
                <a:sym typeface="Poppins"/>
              </a:rPr>
              <a:t>, 2022)</a:t>
            </a:r>
          </a:p>
          <a:p>
            <a:pPr marL="342900" indent="-342900" algn="l">
              <a:lnSpc>
                <a:spcPts val="2800"/>
              </a:lnSpc>
              <a:buFont typeface="Arial" panose="020B0604020202020204" pitchFamily="34" charset="0"/>
              <a:buChar char="•"/>
            </a:pPr>
            <a:r>
              <a:rPr lang="en-US" sz="2000" dirty="0">
                <a:solidFill>
                  <a:srgbClr val="000000"/>
                </a:solidFill>
                <a:latin typeface="Poppins"/>
                <a:ea typeface="Poppins"/>
                <a:cs typeface="Poppins"/>
                <a:sym typeface="Poppins"/>
              </a:rPr>
              <a:t>Examine impact on service delivery, policy, and public health initiatives (Lindgren et al., 2025)</a:t>
            </a:r>
          </a:p>
          <a:p>
            <a:pPr marL="342900" indent="-342900" algn="l">
              <a:lnSpc>
                <a:spcPts val="2800"/>
              </a:lnSpc>
              <a:buFont typeface="Arial" panose="020B0604020202020204" pitchFamily="34" charset="0"/>
              <a:buChar char="•"/>
            </a:pPr>
            <a:r>
              <a:rPr lang="en-US" sz="2000" dirty="0">
                <a:solidFill>
                  <a:srgbClr val="000000"/>
                </a:solidFill>
                <a:latin typeface="Poppins"/>
                <a:ea typeface="Poppins"/>
                <a:cs typeface="Poppins"/>
                <a:sym typeface="Poppins"/>
              </a:rPr>
              <a:t>Highlight relevance to modern healthcare practices and sustainable development goals (SDGs).</a:t>
            </a:r>
          </a:p>
        </p:txBody>
      </p:sp>
      <p:sp>
        <p:nvSpPr>
          <p:cNvPr id="13" name="TextBox 13"/>
          <p:cNvSpPr txBox="1"/>
          <p:nvPr/>
        </p:nvSpPr>
        <p:spPr>
          <a:xfrm>
            <a:off x="685800" y="3999828"/>
            <a:ext cx="5743379" cy="888320"/>
          </a:xfrm>
          <a:prstGeom prst="rect">
            <a:avLst/>
          </a:prstGeom>
        </p:spPr>
        <p:txBody>
          <a:bodyPr wrap="square" lIns="0" tIns="0" rIns="0" bIns="0" rtlCol="0" anchor="t">
            <a:spAutoFit/>
          </a:bodyPr>
          <a:lstStyle/>
          <a:p>
            <a:pPr algn="l">
              <a:lnSpc>
                <a:spcPts val="6800"/>
              </a:lnSpc>
            </a:pPr>
            <a:r>
              <a:rPr lang="en-US" sz="6800" b="1" dirty="0">
                <a:solidFill>
                  <a:srgbClr val="115793"/>
                </a:solidFill>
                <a:latin typeface="Agrandir Bold"/>
                <a:ea typeface="Agrandir Bold"/>
                <a:cs typeface="Agrandir Bold"/>
                <a:sym typeface="Agrandir Bold"/>
              </a:rPr>
              <a:t>Introduction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632182" y="480958"/>
            <a:ext cx="6294432" cy="9325084"/>
          </a:xfrm>
          <a:custGeom>
            <a:avLst/>
            <a:gdLst/>
            <a:ahLst/>
            <a:cxnLst/>
            <a:rect l="l" t="t" r="r" b="b"/>
            <a:pathLst>
              <a:path w="6294432" h="9325084">
                <a:moveTo>
                  <a:pt x="0" y="0"/>
                </a:moveTo>
                <a:lnTo>
                  <a:pt x="6294432" y="0"/>
                </a:lnTo>
                <a:lnTo>
                  <a:pt x="6294432" y="9325084"/>
                </a:lnTo>
                <a:lnTo>
                  <a:pt x="0" y="9325084"/>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grpSp>
        <p:nvGrpSpPr>
          <p:cNvPr id="3" name="Group 3"/>
          <p:cNvGrpSpPr/>
          <p:nvPr/>
        </p:nvGrpSpPr>
        <p:grpSpPr>
          <a:xfrm>
            <a:off x="1515034" y="1515034"/>
            <a:ext cx="5400260" cy="7256931"/>
            <a:chOff x="0" y="0"/>
            <a:chExt cx="731380" cy="982836"/>
          </a:xfrm>
        </p:grpSpPr>
        <p:sp>
          <p:nvSpPr>
            <p:cNvPr id="4" name="Freeform 4"/>
            <p:cNvSpPr/>
            <p:nvPr/>
          </p:nvSpPr>
          <p:spPr>
            <a:xfrm>
              <a:off x="0" y="0"/>
              <a:ext cx="731380" cy="982836"/>
            </a:xfrm>
            <a:custGeom>
              <a:avLst/>
              <a:gdLst/>
              <a:ahLst/>
              <a:cxnLst/>
              <a:rect l="l" t="t" r="r" b="b"/>
              <a:pathLst>
                <a:path w="731380" h="982836">
                  <a:moveTo>
                    <a:pt x="35840" y="0"/>
                  </a:moveTo>
                  <a:lnTo>
                    <a:pt x="695539" y="0"/>
                  </a:lnTo>
                  <a:cubicBezTo>
                    <a:pt x="705045" y="0"/>
                    <a:pt x="714161" y="3776"/>
                    <a:pt x="720882" y="10497"/>
                  </a:cubicBezTo>
                  <a:cubicBezTo>
                    <a:pt x="727604" y="17219"/>
                    <a:pt x="731380" y="26335"/>
                    <a:pt x="731380" y="35840"/>
                  </a:cubicBezTo>
                  <a:lnTo>
                    <a:pt x="731380" y="946996"/>
                  </a:lnTo>
                  <a:cubicBezTo>
                    <a:pt x="731380" y="956501"/>
                    <a:pt x="727604" y="965618"/>
                    <a:pt x="720882" y="972339"/>
                  </a:cubicBezTo>
                  <a:cubicBezTo>
                    <a:pt x="714161" y="979060"/>
                    <a:pt x="705045" y="982836"/>
                    <a:pt x="695539" y="982836"/>
                  </a:cubicBezTo>
                  <a:lnTo>
                    <a:pt x="35840" y="982836"/>
                  </a:lnTo>
                  <a:cubicBezTo>
                    <a:pt x="26335" y="982836"/>
                    <a:pt x="17219" y="979060"/>
                    <a:pt x="10497" y="972339"/>
                  </a:cubicBezTo>
                  <a:cubicBezTo>
                    <a:pt x="3776" y="965618"/>
                    <a:pt x="0" y="956501"/>
                    <a:pt x="0" y="946996"/>
                  </a:cubicBezTo>
                  <a:lnTo>
                    <a:pt x="0" y="35840"/>
                  </a:lnTo>
                  <a:cubicBezTo>
                    <a:pt x="0" y="26335"/>
                    <a:pt x="3776" y="17219"/>
                    <a:pt x="10497" y="10497"/>
                  </a:cubicBezTo>
                  <a:cubicBezTo>
                    <a:pt x="17219" y="3776"/>
                    <a:pt x="26335" y="0"/>
                    <a:pt x="35840" y="0"/>
                  </a:cubicBezTo>
                  <a:close/>
                </a:path>
              </a:pathLst>
            </a:custGeom>
            <a:blipFill>
              <a:blip r:embed="rId5"/>
              <a:stretch>
                <a:fillRect l="-60024" r="-41295"/>
              </a:stretch>
            </a:blipFill>
            <a:ln cap="rnd">
              <a:noFill/>
              <a:prstDash val="solid"/>
              <a:round/>
            </a:ln>
          </p:spPr>
          <p:txBody>
            <a:bodyPr/>
            <a:lstStyle/>
            <a:p>
              <a:endParaRPr lang="en-GB"/>
            </a:p>
          </p:txBody>
        </p:sp>
      </p:grpSp>
      <p:sp>
        <p:nvSpPr>
          <p:cNvPr id="5" name="Freeform 5"/>
          <p:cNvSpPr/>
          <p:nvPr/>
        </p:nvSpPr>
        <p:spPr>
          <a:xfrm>
            <a:off x="7749235" y="5348041"/>
            <a:ext cx="828178" cy="828178"/>
          </a:xfrm>
          <a:custGeom>
            <a:avLst/>
            <a:gdLst/>
            <a:ahLst/>
            <a:cxnLst/>
            <a:rect l="l" t="t" r="r" b="b"/>
            <a:pathLst>
              <a:path w="828178" h="828178">
                <a:moveTo>
                  <a:pt x="0" y="0"/>
                </a:moveTo>
                <a:lnTo>
                  <a:pt x="828178" y="0"/>
                </a:lnTo>
                <a:lnTo>
                  <a:pt x="828178" y="828177"/>
                </a:lnTo>
                <a:lnTo>
                  <a:pt x="0" y="82817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a:off x="7749235" y="6973641"/>
            <a:ext cx="828178" cy="828178"/>
          </a:xfrm>
          <a:custGeom>
            <a:avLst/>
            <a:gdLst/>
            <a:ahLst/>
            <a:cxnLst/>
            <a:rect l="l" t="t" r="r" b="b"/>
            <a:pathLst>
              <a:path w="828178" h="828178">
                <a:moveTo>
                  <a:pt x="0" y="0"/>
                </a:moveTo>
                <a:lnTo>
                  <a:pt x="828178" y="0"/>
                </a:lnTo>
                <a:lnTo>
                  <a:pt x="828178" y="828177"/>
                </a:lnTo>
                <a:lnTo>
                  <a:pt x="0" y="828177"/>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GB"/>
          </a:p>
        </p:txBody>
      </p:sp>
      <p:sp>
        <p:nvSpPr>
          <p:cNvPr id="7" name="Freeform 7"/>
          <p:cNvSpPr/>
          <p:nvPr/>
        </p:nvSpPr>
        <p:spPr>
          <a:xfrm>
            <a:off x="12542617" y="5339455"/>
            <a:ext cx="836763" cy="836763"/>
          </a:xfrm>
          <a:custGeom>
            <a:avLst/>
            <a:gdLst/>
            <a:ahLst/>
            <a:cxnLst/>
            <a:rect l="l" t="t" r="r" b="b"/>
            <a:pathLst>
              <a:path w="836763" h="836763">
                <a:moveTo>
                  <a:pt x="0" y="0"/>
                </a:moveTo>
                <a:lnTo>
                  <a:pt x="836763" y="0"/>
                </a:lnTo>
                <a:lnTo>
                  <a:pt x="836763" y="836763"/>
                </a:lnTo>
                <a:lnTo>
                  <a:pt x="0" y="836763"/>
                </a:lnTo>
                <a:lnTo>
                  <a:pt x="0" y="0"/>
                </a:lnTo>
                <a:close/>
              </a:path>
            </a:pathLst>
          </a:custGeom>
          <a:blipFill>
            <a:blip r:embed="rId10">
              <a:extLst>
                <a:ext uri="{96DAC541-7B7A-43D3-8B79-37D633B846F1}">
                  <asvg:svgBlip xmlns:asvg="http://schemas.microsoft.com/office/drawing/2016/SVG/main" r:embed="rId11"/>
                </a:ext>
              </a:extLst>
            </a:blip>
            <a:stretch>
              <a:fillRect/>
            </a:stretch>
          </a:blipFill>
          <a:ln cap="sq">
            <a:noFill/>
            <a:prstDash val="solid"/>
            <a:miter/>
          </a:ln>
        </p:spPr>
        <p:txBody>
          <a:bodyPr/>
          <a:lstStyle/>
          <a:p>
            <a:endParaRPr lang="en-GB"/>
          </a:p>
        </p:txBody>
      </p:sp>
      <p:sp>
        <p:nvSpPr>
          <p:cNvPr id="8" name="Freeform 8"/>
          <p:cNvSpPr/>
          <p:nvPr/>
        </p:nvSpPr>
        <p:spPr>
          <a:xfrm>
            <a:off x="12542617" y="6973641"/>
            <a:ext cx="828178" cy="828178"/>
          </a:xfrm>
          <a:custGeom>
            <a:avLst/>
            <a:gdLst/>
            <a:ahLst/>
            <a:cxnLst/>
            <a:rect l="l" t="t" r="r" b="b"/>
            <a:pathLst>
              <a:path w="828178" h="828178">
                <a:moveTo>
                  <a:pt x="0" y="0"/>
                </a:moveTo>
                <a:lnTo>
                  <a:pt x="828177" y="0"/>
                </a:lnTo>
                <a:lnTo>
                  <a:pt x="828177" y="828177"/>
                </a:lnTo>
                <a:lnTo>
                  <a:pt x="0" y="828177"/>
                </a:lnTo>
                <a:lnTo>
                  <a:pt x="0" y="0"/>
                </a:lnTo>
                <a:close/>
              </a:path>
            </a:pathLst>
          </a:custGeom>
          <a:blipFill>
            <a:blip r:embed="rId12">
              <a:extLst>
                <a:ext uri="{96DAC541-7B7A-43D3-8B79-37D633B846F1}">
                  <asvg:svgBlip xmlns:asvg="http://schemas.microsoft.com/office/drawing/2016/SVG/main" r:embed="rId13"/>
                </a:ext>
              </a:extLst>
            </a:blip>
            <a:stretch>
              <a:fillRect/>
            </a:stretch>
          </a:blipFill>
          <a:ln cap="sq">
            <a:noFill/>
            <a:prstDash val="solid"/>
            <a:miter/>
          </a:ln>
        </p:spPr>
        <p:txBody>
          <a:bodyPr/>
          <a:lstStyle/>
          <a:p>
            <a:endParaRPr lang="en-GB"/>
          </a:p>
        </p:txBody>
      </p:sp>
      <p:sp>
        <p:nvSpPr>
          <p:cNvPr id="9" name="Freeform 9"/>
          <p:cNvSpPr/>
          <p:nvPr/>
        </p:nvSpPr>
        <p:spPr>
          <a:xfrm>
            <a:off x="14407883" y="-1028700"/>
            <a:ext cx="4472609" cy="4114800"/>
          </a:xfrm>
          <a:custGeom>
            <a:avLst/>
            <a:gdLst/>
            <a:ahLst/>
            <a:cxnLst/>
            <a:rect l="l" t="t" r="r" b="b"/>
            <a:pathLst>
              <a:path w="4472609" h="4114800">
                <a:moveTo>
                  <a:pt x="0" y="0"/>
                </a:moveTo>
                <a:lnTo>
                  <a:pt x="4472609" y="0"/>
                </a:lnTo>
                <a:lnTo>
                  <a:pt x="4472609" y="4114800"/>
                </a:lnTo>
                <a:lnTo>
                  <a:pt x="0" y="4114800"/>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0" name="Freeform 10"/>
          <p:cNvSpPr/>
          <p:nvPr/>
        </p:nvSpPr>
        <p:spPr>
          <a:xfrm>
            <a:off x="7744692" y="8535243"/>
            <a:ext cx="2246399" cy="2209895"/>
          </a:xfrm>
          <a:custGeom>
            <a:avLst/>
            <a:gdLst/>
            <a:ahLst/>
            <a:cxnLst/>
            <a:rect l="l" t="t" r="r" b="b"/>
            <a:pathLst>
              <a:path w="2246399" h="2209895">
                <a:moveTo>
                  <a:pt x="0" y="0"/>
                </a:moveTo>
                <a:lnTo>
                  <a:pt x="2246399" y="0"/>
                </a:lnTo>
                <a:lnTo>
                  <a:pt x="2246399" y="2209895"/>
                </a:lnTo>
                <a:lnTo>
                  <a:pt x="0" y="2209895"/>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GB"/>
          </a:p>
        </p:txBody>
      </p:sp>
      <p:sp>
        <p:nvSpPr>
          <p:cNvPr id="11" name="Freeform 11"/>
          <p:cNvSpPr/>
          <p:nvPr/>
        </p:nvSpPr>
        <p:spPr>
          <a:xfrm>
            <a:off x="9144000" y="525029"/>
            <a:ext cx="1007342" cy="1007342"/>
          </a:xfrm>
          <a:custGeom>
            <a:avLst/>
            <a:gdLst/>
            <a:ahLst/>
            <a:cxnLst/>
            <a:rect l="l" t="t" r="r" b="b"/>
            <a:pathLst>
              <a:path w="1007342" h="1007342">
                <a:moveTo>
                  <a:pt x="0" y="0"/>
                </a:moveTo>
                <a:lnTo>
                  <a:pt x="1007342" y="0"/>
                </a:lnTo>
                <a:lnTo>
                  <a:pt x="1007342" y="1007342"/>
                </a:lnTo>
                <a:lnTo>
                  <a:pt x="0" y="1007342"/>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GB"/>
          </a:p>
        </p:txBody>
      </p:sp>
      <p:sp>
        <p:nvSpPr>
          <p:cNvPr id="12" name="Freeform 12"/>
          <p:cNvSpPr/>
          <p:nvPr/>
        </p:nvSpPr>
        <p:spPr>
          <a:xfrm>
            <a:off x="15514577" y="8686304"/>
            <a:ext cx="868225" cy="868225"/>
          </a:xfrm>
          <a:custGeom>
            <a:avLst/>
            <a:gdLst/>
            <a:ahLst/>
            <a:cxnLst/>
            <a:rect l="l" t="t" r="r" b="b"/>
            <a:pathLst>
              <a:path w="868225" h="868225">
                <a:moveTo>
                  <a:pt x="0" y="0"/>
                </a:moveTo>
                <a:lnTo>
                  <a:pt x="868225" y="0"/>
                </a:lnTo>
                <a:lnTo>
                  <a:pt x="868225" y="868225"/>
                </a:lnTo>
                <a:lnTo>
                  <a:pt x="0" y="868225"/>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txBody>
          <a:bodyPr/>
          <a:lstStyle/>
          <a:p>
            <a:endParaRPr lang="en-GB"/>
          </a:p>
        </p:txBody>
      </p:sp>
      <p:sp>
        <p:nvSpPr>
          <p:cNvPr id="13" name="TextBox 13"/>
          <p:cNvSpPr txBox="1"/>
          <p:nvPr/>
        </p:nvSpPr>
        <p:spPr>
          <a:xfrm>
            <a:off x="7749235" y="2619312"/>
            <a:ext cx="6658648" cy="1923604"/>
          </a:xfrm>
          <a:prstGeom prst="rect">
            <a:avLst/>
          </a:prstGeom>
        </p:spPr>
        <p:txBody>
          <a:bodyPr lIns="0" tIns="0" rIns="0" bIns="0" rtlCol="0" anchor="t">
            <a:spAutoFit/>
          </a:bodyPr>
          <a:lstStyle/>
          <a:p>
            <a:pPr algn="l">
              <a:lnSpc>
                <a:spcPts val="7480"/>
              </a:lnSpc>
            </a:pPr>
            <a:r>
              <a:rPr lang="en-US" sz="6800" b="1" dirty="0">
                <a:solidFill>
                  <a:srgbClr val="115793"/>
                </a:solidFill>
                <a:latin typeface="Agrandir Bold"/>
                <a:ea typeface="Agrandir Bold"/>
                <a:cs typeface="Agrandir Bold"/>
                <a:sym typeface="Agrandir Bold"/>
              </a:rPr>
              <a:t>Definition of Health</a:t>
            </a:r>
          </a:p>
        </p:txBody>
      </p:sp>
      <p:sp>
        <p:nvSpPr>
          <p:cNvPr id="14" name="TextBox 14"/>
          <p:cNvSpPr txBox="1"/>
          <p:nvPr/>
        </p:nvSpPr>
        <p:spPr>
          <a:xfrm>
            <a:off x="8790432" y="5368430"/>
            <a:ext cx="3396221" cy="1436291"/>
          </a:xfrm>
          <a:prstGeom prst="rect">
            <a:avLst/>
          </a:prstGeom>
        </p:spPr>
        <p:txBody>
          <a:bodyPr lIns="0" tIns="0" rIns="0" bIns="0" rtlCol="0" anchor="t">
            <a:spAutoFit/>
          </a:bodyPr>
          <a:lstStyle/>
          <a:p>
            <a:pPr algn="l">
              <a:lnSpc>
                <a:spcPts val="2800"/>
              </a:lnSpc>
            </a:pPr>
            <a:r>
              <a:rPr lang="en-US" b="1" dirty="0">
                <a:solidFill>
                  <a:srgbClr val="0B0A0A"/>
                </a:solidFill>
                <a:latin typeface="Poppins Semi-Bold"/>
                <a:ea typeface="Poppins Semi-Bold"/>
                <a:cs typeface="Poppins Semi-Bold"/>
                <a:sym typeface="Poppins Semi-Bold"/>
              </a:rPr>
              <a:t>Definition: Physical, mental, and social well-being beyond the absence of disease.</a:t>
            </a:r>
          </a:p>
        </p:txBody>
      </p:sp>
      <p:sp>
        <p:nvSpPr>
          <p:cNvPr id="15" name="TextBox 15"/>
          <p:cNvSpPr txBox="1"/>
          <p:nvPr/>
        </p:nvSpPr>
        <p:spPr>
          <a:xfrm>
            <a:off x="8790432" y="6994029"/>
            <a:ext cx="3396221" cy="1077218"/>
          </a:xfrm>
          <a:prstGeom prst="rect">
            <a:avLst/>
          </a:prstGeom>
        </p:spPr>
        <p:txBody>
          <a:bodyPr lIns="0" tIns="0" rIns="0" bIns="0" rtlCol="0" anchor="t">
            <a:spAutoFit/>
          </a:bodyPr>
          <a:lstStyle/>
          <a:p>
            <a:pPr algn="l">
              <a:lnSpc>
                <a:spcPts val="2800"/>
              </a:lnSpc>
            </a:pPr>
            <a:r>
              <a:rPr lang="en-US" sz="2000" b="1" dirty="0">
                <a:solidFill>
                  <a:srgbClr val="0B0A0A"/>
                </a:solidFill>
                <a:latin typeface="Poppins Semi-Bold"/>
                <a:ea typeface="Poppins Semi-Bold"/>
                <a:cs typeface="Poppins Semi-Bold"/>
                <a:sym typeface="Poppins Semi-Bold"/>
              </a:rPr>
              <a:t>Health policies integrate sustainable practices to improve outcomes</a:t>
            </a:r>
          </a:p>
        </p:txBody>
      </p:sp>
      <p:sp>
        <p:nvSpPr>
          <p:cNvPr id="16" name="TextBox 16"/>
          <p:cNvSpPr txBox="1"/>
          <p:nvPr/>
        </p:nvSpPr>
        <p:spPr>
          <a:xfrm>
            <a:off x="13535008" y="5368430"/>
            <a:ext cx="3237958" cy="1077218"/>
          </a:xfrm>
          <a:prstGeom prst="rect">
            <a:avLst/>
          </a:prstGeom>
        </p:spPr>
        <p:txBody>
          <a:bodyPr lIns="0" tIns="0" rIns="0" bIns="0" rtlCol="0" anchor="t">
            <a:spAutoFit/>
          </a:bodyPr>
          <a:lstStyle/>
          <a:p>
            <a:pPr algn="l">
              <a:lnSpc>
                <a:spcPts val="2800"/>
              </a:lnSpc>
            </a:pPr>
            <a:r>
              <a:rPr lang="en-US" sz="2000" b="1" dirty="0">
                <a:solidFill>
                  <a:srgbClr val="0B0A0A"/>
                </a:solidFill>
                <a:latin typeface="Poppins Semi-Bold"/>
                <a:ea typeface="Poppins Semi-Bold"/>
                <a:cs typeface="Poppins Semi-Bold"/>
                <a:sym typeface="Poppins Semi-Bold"/>
              </a:rPr>
              <a:t>Central to population health strategies and preventive care</a:t>
            </a:r>
          </a:p>
        </p:txBody>
      </p:sp>
      <p:sp>
        <p:nvSpPr>
          <p:cNvPr id="17" name="TextBox 17"/>
          <p:cNvSpPr txBox="1"/>
          <p:nvPr/>
        </p:nvSpPr>
        <p:spPr>
          <a:xfrm>
            <a:off x="13535008" y="6994029"/>
            <a:ext cx="3237958" cy="1777410"/>
          </a:xfrm>
          <a:prstGeom prst="rect">
            <a:avLst/>
          </a:prstGeom>
        </p:spPr>
        <p:txBody>
          <a:bodyPr lIns="0" tIns="0" rIns="0" bIns="0" rtlCol="0" anchor="t">
            <a:spAutoFit/>
          </a:bodyPr>
          <a:lstStyle/>
          <a:p>
            <a:pPr algn="l">
              <a:lnSpc>
                <a:spcPts val="2800"/>
              </a:lnSpc>
            </a:pPr>
            <a:r>
              <a:rPr lang="en-US" sz="2000" b="1" dirty="0">
                <a:solidFill>
                  <a:srgbClr val="0B0A0A"/>
                </a:solidFill>
                <a:latin typeface="Poppins Semi-Bold"/>
                <a:ea typeface="Poppins Semi-Bold"/>
                <a:cs typeface="Poppins Semi-Bold"/>
                <a:sym typeface="Poppins Semi-Bold"/>
              </a:rPr>
              <a:t>Focus on promoting equity, quality, and accessibility in healthcare (Sadiq et al., 2023)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806478" y="-759234"/>
            <a:ext cx="6282137" cy="4114800"/>
          </a:xfrm>
          <a:custGeom>
            <a:avLst/>
            <a:gdLst/>
            <a:ahLst/>
            <a:cxnLst/>
            <a:rect l="l" t="t" r="r" b="b"/>
            <a:pathLst>
              <a:path w="6282137" h="4114800">
                <a:moveTo>
                  <a:pt x="0" y="0"/>
                </a:moveTo>
                <a:lnTo>
                  <a:pt x="6282137" y="0"/>
                </a:lnTo>
                <a:lnTo>
                  <a:pt x="6282137"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grpSp>
        <p:nvGrpSpPr>
          <p:cNvPr id="3" name="Group 3"/>
          <p:cNvGrpSpPr/>
          <p:nvPr/>
        </p:nvGrpSpPr>
        <p:grpSpPr>
          <a:xfrm>
            <a:off x="1515034" y="1515034"/>
            <a:ext cx="7959689" cy="4327947"/>
            <a:chOff x="0" y="0"/>
            <a:chExt cx="1553300" cy="844581"/>
          </a:xfrm>
        </p:grpSpPr>
        <p:sp>
          <p:nvSpPr>
            <p:cNvPr id="4" name="Freeform 4"/>
            <p:cNvSpPr/>
            <p:nvPr/>
          </p:nvSpPr>
          <p:spPr>
            <a:xfrm>
              <a:off x="0" y="0"/>
              <a:ext cx="1553300" cy="844581"/>
            </a:xfrm>
            <a:custGeom>
              <a:avLst/>
              <a:gdLst/>
              <a:ahLst/>
              <a:cxnLst/>
              <a:rect l="l" t="t" r="r" b="b"/>
              <a:pathLst>
                <a:path w="1553300" h="844581">
                  <a:moveTo>
                    <a:pt x="34042" y="0"/>
                  </a:moveTo>
                  <a:lnTo>
                    <a:pt x="1519258" y="0"/>
                  </a:lnTo>
                  <a:cubicBezTo>
                    <a:pt x="1528287" y="0"/>
                    <a:pt x="1536945" y="3587"/>
                    <a:pt x="1543330" y="9971"/>
                  </a:cubicBezTo>
                  <a:cubicBezTo>
                    <a:pt x="1549714" y="16355"/>
                    <a:pt x="1553300" y="25014"/>
                    <a:pt x="1553300" y="34042"/>
                  </a:cubicBezTo>
                  <a:lnTo>
                    <a:pt x="1553300" y="810539"/>
                  </a:lnTo>
                  <a:cubicBezTo>
                    <a:pt x="1553300" y="819567"/>
                    <a:pt x="1549714" y="828226"/>
                    <a:pt x="1543330" y="834610"/>
                  </a:cubicBezTo>
                  <a:cubicBezTo>
                    <a:pt x="1536945" y="840994"/>
                    <a:pt x="1528287" y="844581"/>
                    <a:pt x="1519258" y="844581"/>
                  </a:cubicBezTo>
                  <a:lnTo>
                    <a:pt x="34042" y="844581"/>
                  </a:lnTo>
                  <a:cubicBezTo>
                    <a:pt x="25014" y="844581"/>
                    <a:pt x="16355" y="840994"/>
                    <a:pt x="9971" y="834610"/>
                  </a:cubicBezTo>
                  <a:cubicBezTo>
                    <a:pt x="3587" y="828226"/>
                    <a:pt x="0" y="819567"/>
                    <a:pt x="0" y="810539"/>
                  </a:cubicBezTo>
                  <a:lnTo>
                    <a:pt x="0" y="34042"/>
                  </a:lnTo>
                  <a:cubicBezTo>
                    <a:pt x="0" y="25014"/>
                    <a:pt x="3587" y="16355"/>
                    <a:pt x="9971" y="9971"/>
                  </a:cubicBezTo>
                  <a:cubicBezTo>
                    <a:pt x="16355" y="3587"/>
                    <a:pt x="25014" y="0"/>
                    <a:pt x="34042" y="0"/>
                  </a:cubicBezTo>
                  <a:close/>
                </a:path>
              </a:pathLst>
            </a:custGeom>
            <a:blipFill>
              <a:blip r:embed="rId5"/>
              <a:stretch>
                <a:fillRect t="-2875" b="-2875"/>
              </a:stretch>
            </a:blipFill>
          </p:spPr>
          <p:txBody>
            <a:bodyPr/>
            <a:lstStyle/>
            <a:p>
              <a:endParaRPr lang="en-GB"/>
            </a:p>
          </p:txBody>
        </p:sp>
      </p:grpSp>
      <p:sp>
        <p:nvSpPr>
          <p:cNvPr id="5" name="Freeform 5"/>
          <p:cNvSpPr/>
          <p:nvPr/>
        </p:nvSpPr>
        <p:spPr>
          <a:xfrm>
            <a:off x="6680740" y="5985243"/>
            <a:ext cx="1034709" cy="1010135"/>
          </a:xfrm>
          <a:custGeom>
            <a:avLst/>
            <a:gdLst/>
            <a:ahLst/>
            <a:cxnLst/>
            <a:rect l="l" t="t" r="r" b="b"/>
            <a:pathLst>
              <a:path w="1034709" h="1010135">
                <a:moveTo>
                  <a:pt x="0" y="0"/>
                </a:moveTo>
                <a:lnTo>
                  <a:pt x="1034709" y="0"/>
                </a:lnTo>
                <a:lnTo>
                  <a:pt x="1034709" y="1010135"/>
                </a:lnTo>
                <a:lnTo>
                  <a:pt x="0" y="1010135"/>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a:p>
        </p:txBody>
      </p:sp>
      <p:sp>
        <p:nvSpPr>
          <p:cNvPr id="6" name="Freeform 6"/>
          <p:cNvSpPr/>
          <p:nvPr/>
        </p:nvSpPr>
        <p:spPr>
          <a:xfrm>
            <a:off x="2720652" y="5992695"/>
            <a:ext cx="1019444" cy="995232"/>
          </a:xfrm>
          <a:custGeom>
            <a:avLst/>
            <a:gdLst/>
            <a:ahLst/>
            <a:cxnLst/>
            <a:rect l="l" t="t" r="r" b="b"/>
            <a:pathLst>
              <a:path w="1019444" h="995232">
                <a:moveTo>
                  <a:pt x="0" y="0"/>
                </a:moveTo>
                <a:lnTo>
                  <a:pt x="1019444" y="0"/>
                </a:lnTo>
                <a:lnTo>
                  <a:pt x="1019444" y="995232"/>
                </a:lnTo>
                <a:lnTo>
                  <a:pt x="0" y="99523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p:cNvSpPr/>
          <p:nvPr/>
        </p:nvSpPr>
        <p:spPr>
          <a:xfrm>
            <a:off x="10629703" y="5985243"/>
            <a:ext cx="1034709" cy="1010135"/>
          </a:xfrm>
          <a:custGeom>
            <a:avLst/>
            <a:gdLst/>
            <a:ahLst/>
            <a:cxnLst/>
            <a:rect l="l" t="t" r="r" b="b"/>
            <a:pathLst>
              <a:path w="1034709" h="1010135">
                <a:moveTo>
                  <a:pt x="0" y="0"/>
                </a:moveTo>
                <a:lnTo>
                  <a:pt x="1034709" y="0"/>
                </a:lnTo>
                <a:lnTo>
                  <a:pt x="1034709" y="1010135"/>
                </a:lnTo>
                <a:lnTo>
                  <a:pt x="0" y="1010135"/>
                </a:lnTo>
                <a:lnTo>
                  <a:pt x="0" y="0"/>
                </a:lnTo>
                <a:close/>
              </a:path>
            </a:pathLst>
          </a:custGeom>
          <a:blipFill>
            <a:blip r:embed="rId10">
              <a:extLst>
                <a:ext uri="{96DAC541-7B7A-43D3-8B79-37D633B846F1}">
                  <asvg:svgBlip xmlns:asvg="http://schemas.microsoft.com/office/drawing/2016/SVG/main" r:embed="rId11"/>
                </a:ext>
              </a:extLst>
            </a:blip>
            <a:stretch>
              <a:fillRect/>
            </a:stretch>
          </a:blipFill>
          <a:ln cap="sq">
            <a:noFill/>
            <a:prstDash val="solid"/>
            <a:miter/>
          </a:ln>
        </p:spPr>
        <p:txBody>
          <a:bodyPr/>
          <a:lstStyle/>
          <a:p>
            <a:endParaRPr lang="en-GB"/>
          </a:p>
        </p:txBody>
      </p:sp>
      <p:sp>
        <p:nvSpPr>
          <p:cNvPr id="8" name="Freeform 8"/>
          <p:cNvSpPr/>
          <p:nvPr/>
        </p:nvSpPr>
        <p:spPr>
          <a:xfrm>
            <a:off x="14598952" y="5985243"/>
            <a:ext cx="1034709" cy="1010135"/>
          </a:xfrm>
          <a:custGeom>
            <a:avLst/>
            <a:gdLst/>
            <a:ahLst/>
            <a:cxnLst/>
            <a:rect l="l" t="t" r="r" b="b"/>
            <a:pathLst>
              <a:path w="1034709" h="1010135">
                <a:moveTo>
                  <a:pt x="0" y="0"/>
                </a:moveTo>
                <a:lnTo>
                  <a:pt x="1034709" y="0"/>
                </a:lnTo>
                <a:lnTo>
                  <a:pt x="1034709" y="1010135"/>
                </a:lnTo>
                <a:lnTo>
                  <a:pt x="0" y="1010135"/>
                </a:lnTo>
                <a:lnTo>
                  <a:pt x="0" y="0"/>
                </a:lnTo>
                <a:close/>
              </a:path>
            </a:pathLst>
          </a:custGeom>
          <a:blipFill>
            <a:blip r:embed="rId12">
              <a:extLst>
                <a:ext uri="{96DAC541-7B7A-43D3-8B79-37D633B846F1}">
                  <asvg:svgBlip xmlns:asvg="http://schemas.microsoft.com/office/drawing/2016/SVG/main" r:embed="rId13"/>
                </a:ext>
              </a:extLst>
            </a:blip>
            <a:stretch>
              <a:fillRect/>
            </a:stretch>
          </a:blipFill>
          <a:ln cap="sq">
            <a:noFill/>
            <a:prstDash val="solid"/>
            <a:miter/>
          </a:ln>
        </p:spPr>
        <p:txBody>
          <a:bodyPr/>
          <a:lstStyle/>
          <a:p>
            <a:endParaRPr lang="en-GB"/>
          </a:p>
        </p:txBody>
      </p:sp>
      <p:sp>
        <p:nvSpPr>
          <p:cNvPr id="9" name="Freeform 9"/>
          <p:cNvSpPr/>
          <p:nvPr/>
        </p:nvSpPr>
        <p:spPr>
          <a:xfrm>
            <a:off x="10526332" y="5066179"/>
            <a:ext cx="1118342" cy="120222"/>
          </a:xfrm>
          <a:custGeom>
            <a:avLst/>
            <a:gdLst/>
            <a:ahLst/>
            <a:cxnLst/>
            <a:rect l="l" t="t" r="r" b="b"/>
            <a:pathLst>
              <a:path w="1118342" h="120222">
                <a:moveTo>
                  <a:pt x="0" y="0"/>
                </a:moveTo>
                <a:lnTo>
                  <a:pt x="1118341" y="0"/>
                </a:lnTo>
                <a:lnTo>
                  <a:pt x="1118341" y="120222"/>
                </a:lnTo>
                <a:lnTo>
                  <a:pt x="0" y="120222"/>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0" name="Freeform 10"/>
          <p:cNvSpPr/>
          <p:nvPr/>
        </p:nvSpPr>
        <p:spPr>
          <a:xfrm>
            <a:off x="8667767" y="3054400"/>
            <a:ext cx="1238285" cy="1249216"/>
          </a:xfrm>
          <a:custGeom>
            <a:avLst/>
            <a:gdLst/>
            <a:ahLst/>
            <a:cxnLst/>
            <a:rect l="l" t="t" r="r" b="b"/>
            <a:pathLst>
              <a:path w="1238285" h="1249216">
                <a:moveTo>
                  <a:pt x="0" y="0"/>
                </a:moveTo>
                <a:lnTo>
                  <a:pt x="1238285" y="0"/>
                </a:lnTo>
                <a:lnTo>
                  <a:pt x="1238285" y="1249216"/>
                </a:lnTo>
                <a:lnTo>
                  <a:pt x="0" y="1249216"/>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GB"/>
          </a:p>
        </p:txBody>
      </p:sp>
      <p:sp>
        <p:nvSpPr>
          <p:cNvPr id="11" name="Freeform 11"/>
          <p:cNvSpPr/>
          <p:nvPr/>
        </p:nvSpPr>
        <p:spPr>
          <a:xfrm>
            <a:off x="8799138" y="3163530"/>
            <a:ext cx="975542" cy="1030956"/>
          </a:xfrm>
          <a:custGeom>
            <a:avLst/>
            <a:gdLst/>
            <a:ahLst/>
            <a:cxnLst/>
            <a:rect l="l" t="t" r="r" b="b"/>
            <a:pathLst>
              <a:path w="975542" h="1030956">
                <a:moveTo>
                  <a:pt x="0" y="0"/>
                </a:moveTo>
                <a:lnTo>
                  <a:pt x="975542" y="0"/>
                </a:lnTo>
                <a:lnTo>
                  <a:pt x="975542" y="1030956"/>
                </a:lnTo>
                <a:lnTo>
                  <a:pt x="0" y="1030956"/>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GB"/>
          </a:p>
        </p:txBody>
      </p:sp>
      <p:sp>
        <p:nvSpPr>
          <p:cNvPr id="12" name="Freeform 12"/>
          <p:cNvSpPr/>
          <p:nvPr/>
        </p:nvSpPr>
        <p:spPr>
          <a:xfrm flipH="1">
            <a:off x="16814417" y="782780"/>
            <a:ext cx="686753" cy="1030774"/>
          </a:xfrm>
          <a:custGeom>
            <a:avLst/>
            <a:gdLst/>
            <a:ahLst/>
            <a:cxnLst/>
            <a:rect l="l" t="t" r="r" b="b"/>
            <a:pathLst>
              <a:path w="686753" h="1030774">
                <a:moveTo>
                  <a:pt x="686753" y="0"/>
                </a:moveTo>
                <a:lnTo>
                  <a:pt x="0" y="0"/>
                </a:lnTo>
                <a:lnTo>
                  <a:pt x="0" y="1030773"/>
                </a:lnTo>
                <a:lnTo>
                  <a:pt x="686753" y="1030773"/>
                </a:lnTo>
                <a:lnTo>
                  <a:pt x="686753" y="0"/>
                </a:lnTo>
                <a:close/>
              </a:path>
            </a:pathLst>
          </a:custGeom>
          <a:blipFill>
            <a:blip r:embed="rId20">
              <a:extLst>
                <a:ext uri="{96DAC541-7B7A-43D3-8B79-37D633B846F1}">
                  <asvg:svgBlip xmlns:asvg="http://schemas.microsoft.com/office/drawing/2016/SVG/main" r:embed="rId21"/>
                </a:ext>
              </a:extLst>
            </a:blip>
            <a:stretch>
              <a:fillRect/>
            </a:stretch>
          </a:blipFill>
        </p:spPr>
        <p:txBody>
          <a:bodyPr/>
          <a:lstStyle/>
          <a:p>
            <a:endParaRPr lang="en-GB"/>
          </a:p>
        </p:txBody>
      </p:sp>
      <p:sp>
        <p:nvSpPr>
          <p:cNvPr id="13" name="Freeform 13"/>
          <p:cNvSpPr/>
          <p:nvPr/>
        </p:nvSpPr>
        <p:spPr>
          <a:xfrm rot="-1303573">
            <a:off x="-2798583" y="6232990"/>
            <a:ext cx="4389120" cy="4114800"/>
          </a:xfrm>
          <a:custGeom>
            <a:avLst/>
            <a:gdLst/>
            <a:ahLst/>
            <a:cxnLst/>
            <a:rect l="l" t="t" r="r" b="b"/>
            <a:pathLst>
              <a:path w="4389120" h="4114800">
                <a:moveTo>
                  <a:pt x="0" y="0"/>
                </a:moveTo>
                <a:lnTo>
                  <a:pt x="4389120" y="0"/>
                </a:lnTo>
                <a:lnTo>
                  <a:pt x="4389120" y="4114800"/>
                </a:lnTo>
                <a:lnTo>
                  <a:pt x="0" y="4114800"/>
                </a:lnTo>
                <a:lnTo>
                  <a:pt x="0" y="0"/>
                </a:lnTo>
                <a:close/>
              </a:path>
            </a:pathLst>
          </a:custGeom>
          <a:blipFill>
            <a:blip r:embed="rId22">
              <a:extLst>
                <a:ext uri="{96DAC541-7B7A-43D3-8B79-37D633B846F1}">
                  <asvg:svgBlip xmlns:asvg="http://schemas.microsoft.com/office/drawing/2016/SVG/main" r:embed="rId23"/>
                </a:ext>
              </a:extLst>
            </a:blip>
            <a:stretch>
              <a:fillRect/>
            </a:stretch>
          </a:blipFill>
        </p:spPr>
        <p:txBody>
          <a:bodyPr/>
          <a:lstStyle/>
          <a:p>
            <a:endParaRPr lang="en-GB"/>
          </a:p>
        </p:txBody>
      </p:sp>
      <p:sp>
        <p:nvSpPr>
          <p:cNvPr id="14" name="Freeform 14"/>
          <p:cNvSpPr/>
          <p:nvPr/>
        </p:nvSpPr>
        <p:spPr>
          <a:xfrm>
            <a:off x="16653355" y="7594273"/>
            <a:ext cx="3767989" cy="3160400"/>
          </a:xfrm>
          <a:custGeom>
            <a:avLst/>
            <a:gdLst/>
            <a:ahLst/>
            <a:cxnLst/>
            <a:rect l="l" t="t" r="r" b="b"/>
            <a:pathLst>
              <a:path w="3767989" h="3160400">
                <a:moveTo>
                  <a:pt x="0" y="0"/>
                </a:moveTo>
                <a:lnTo>
                  <a:pt x="3767989" y="0"/>
                </a:lnTo>
                <a:lnTo>
                  <a:pt x="3767989" y="3160400"/>
                </a:lnTo>
                <a:lnTo>
                  <a:pt x="0" y="3160400"/>
                </a:lnTo>
                <a:lnTo>
                  <a:pt x="0" y="0"/>
                </a:lnTo>
                <a:close/>
              </a:path>
            </a:pathLst>
          </a:custGeom>
          <a:blipFill>
            <a:blip r:embed="rId24">
              <a:extLst>
                <a:ext uri="{96DAC541-7B7A-43D3-8B79-37D633B846F1}">
                  <asvg:svgBlip xmlns:asvg="http://schemas.microsoft.com/office/drawing/2016/SVG/main" r:embed="rId25"/>
                </a:ext>
              </a:extLst>
            </a:blip>
            <a:stretch>
              <a:fillRect/>
            </a:stretch>
          </a:blipFill>
        </p:spPr>
        <p:txBody>
          <a:bodyPr/>
          <a:lstStyle/>
          <a:p>
            <a:endParaRPr lang="en-GB"/>
          </a:p>
        </p:txBody>
      </p:sp>
      <p:sp>
        <p:nvSpPr>
          <p:cNvPr id="15" name="TextBox 15"/>
          <p:cNvSpPr txBox="1"/>
          <p:nvPr/>
        </p:nvSpPr>
        <p:spPr>
          <a:xfrm>
            <a:off x="10526332" y="1959746"/>
            <a:ext cx="6732968" cy="1923604"/>
          </a:xfrm>
          <a:prstGeom prst="rect">
            <a:avLst/>
          </a:prstGeom>
        </p:spPr>
        <p:txBody>
          <a:bodyPr lIns="0" tIns="0" rIns="0" bIns="0" rtlCol="0" anchor="t">
            <a:spAutoFit/>
          </a:bodyPr>
          <a:lstStyle/>
          <a:p>
            <a:pPr marL="0" lvl="0" indent="0" algn="l">
              <a:lnSpc>
                <a:spcPts val="7480"/>
              </a:lnSpc>
              <a:spcBef>
                <a:spcPct val="0"/>
              </a:spcBef>
            </a:pPr>
            <a:r>
              <a:rPr lang="en-US" sz="6800" b="1" dirty="0">
                <a:solidFill>
                  <a:srgbClr val="115793"/>
                </a:solidFill>
                <a:latin typeface="Agrandir Bold"/>
                <a:ea typeface="Agrandir Bold"/>
                <a:cs typeface="Agrandir Bold"/>
                <a:sym typeface="Agrandir Bold"/>
              </a:rPr>
              <a:t> Definition of Wellbeing </a:t>
            </a:r>
            <a:endParaRPr lang="en-US" sz="6800" b="1" u="none" strike="noStrike" dirty="0">
              <a:solidFill>
                <a:srgbClr val="115793"/>
              </a:solidFill>
              <a:latin typeface="Agrandir Bold"/>
              <a:ea typeface="Agrandir Bold"/>
              <a:cs typeface="Agrandir Bold"/>
              <a:sym typeface="Agrandir Bold"/>
            </a:endParaRPr>
          </a:p>
        </p:txBody>
      </p:sp>
      <p:sp>
        <p:nvSpPr>
          <p:cNvPr id="16" name="TextBox 16"/>
          <p:cNvSpPr txBox="1"/>
          <p:nvPr/>
        </p:nvSpPr>
        <p:spPr>
          <a:xfrm>
            <a:off x="1802886" y="7155254"/>
            <a:ext cx="3009043" cy="2872581"/>
          </a:xfrm>
          <a:prstGeom prst="rect">
            <a:avLst/>
          </a:prstGeom>
        </p:spPr>
        <p:txBody>
          <a:bodyPr wrap="square" lIns="0" tIns="0" rIns="0" bIns="0" rtlCol="0" anchor="t">
            <a:spAutoFit/>
          </a:bodyPr>
          <a:lstStyle/>
          <a:p>
            <a:pPr algn="ctr">
              <a:lnSpc>
                <a:spcPts val="2800"/>
              </a:lnSpc>
            </a:pPr>
            <a:r>
              <a:rPr lang="en-US" sz="1700" b="1" dirty="0">
                <a:solidFill>
                  <a:srgbClr val="0B0A0A"/>
                </a:solidFill>
                <a:latin typeface="Poppins Semi-Bold"/>
                <a:ea typeface="Poppins Semi-Bold"/>
                <a:cs typeface="Poppins Semi-Bold"/>
                <a:sym typeface="Poppins Semi-Bold"/>
              </a:rPr>
              <a:t>A holistic concept that integrates physical, mental, emotional, and social dimensions to create balance and harmony in an individual’s overall life experience (Lindgren et al., 2025).</a:t>
            </a:r>
          </a:p>
        </p:txBody>
      </p:sp>
      <p:sp>
        <p:nvSpPr>
          <p:cNvPr id="17" name="TextBox 17"/>
          <p:cNvSpPr txBox="1"/>
          <p:nvPr/>
        </p:nvSpPr>
        <p:spPr>
          <a:xfrm>
            <a:off x="5499984" y="7155254"/>
            <a:ext cx="3396221" cy="2484783"/>
          </a:xfrm>
          <a:prstGeom prst="rect">
            <a:avLst/>
          </a:prstGeom>
        </p:spPr>
        <p:txBody>
          <a:bodyPr lIns="0" tIns="0" rIns="0" bIns="0" rtlCol="0" anchor="t">
            <a:spAutoFit/>
          </a:bodyPr>
          <a:lstStyle/>
          <a:p>
            <a:pPr algn="ctr">
              <a:lnSpc>
                <a:spcPts val="2800"/>
              </a:lnSpc>
            </a:pPr>
            <a:r>
              <a:rPr lang="en-US" sz="1700" b="1" dirty="0">
                <a:solidFill>
                  <a:srgbClr val="0B0A0A"/>
                </a:solidFill>
                <a:latin typeface="Poppins Semi-Bold"/>
                <a:ea typeface="Poppins Semi-Bold"/>
                <a:cs typeface="Poppins Semi-Bold"/>
                <a:sym typeface="Poppins Semi-Bold"/>
              </a:rPr>
              <a:t>Enhances overall quality of life and personal satisfaction for both individuals and communities by promoting health, happiness, and purposeful living (Winston, 2022).</a:t>
            </a:r>
          </a:p>
        </p:txBody>
      </p:sp>
      <p:sp>
        <p:nvSpPr>
          <p:cNvPr id="18" name="TextBox 18"/>
          <p:cNvSpPr txBox="1"/>
          <p:nvPr/>
        </p:nvSpPr>
        <p:spPr>
          <a:xfrm>
            <a:off x="9584259" y="7155254"/>
            <a:ext cx="3125597" cy="2843855"/>
          </a:xfrm>
          <a:prstGeom prst="rect">
            <a:avLst/>
          </a:prstGeom>
        </p:spPr>
        <p:txBody>
          <a:bodyPr lIns="0" tIns="0" rIns="0" bIns="0" rtlCol="0" anchor="t">
            <a:spAutoFit/>
          </a:bodyPr>
          <a:lstStyle/>
          <a:p>
            <a:pPr algn="ctr">
              <a:lnSpc>
                <a:spcPts val="2800"/>
              </a:lnSpc>
            </a:pPr>
            <a:r>
              <a:rPr lang="en-US" sz="1700" b="1" dirty="0">
                <a:solidFill>
                  <a:srgbClr val="0B0A0A"/>
                </a:solidFill>
                <a:latin typeface="Poppins Semi-Bold"/>
                <a:ea typeface="Poppins Semi-Bold"/>
                <a:cs typeface="Poppins Semi-Bold"/>
                <a:sym typeface="Poppins Semi-Bold"/>
              </a:rPr>
              <a:t>Supports preventive healthcare practices, lifestyle interventions, and mental health promotion to reduce disease risks and strengthen long-term wellbeing (</a:t>
            </a:r>
            <a:r>
              <a:rPr lang="en-US" sz="1700" b="1" dirty="0" err="1">
                <a:solidFill>
                  <a:srgbClr val="0B0A0A"/>
                </a:solidFill>
                <a:latin typeface="Poppins Semi-Bold"/>
                <a:ea typeface="Poppins Semi-Bold"/>
                <a:cs typeface="Poppins Semi-Bold"/>
                <a:sym typeface="Poppins Semi-Bold"/>
              </a:rPr>
              <a:t>Gavurova</a:t>
            </a:r>
            <a:r>
              <a:rPr lang="en-US" sz="1700" b="1" dirty="0">
                <a:solidFill>
                  <a:srgbClr val="0B0A0A"/>
                </a:solidFill>
                <a:latin typeface="Poppins Semi-Bold"/>
                <a:ea typeface="Poppins Semi-Bold"/>
                <a:cs typeface="Poppins Semi-Bold"/>
                <a:sym typeface="Poppins Semi-Bold"/>
              </a:rPr>
              <a:t> &amp; </a:t>
            </a:r>
            <a:r>
              <a:rPr lang="en-US" sz="1700" b="1" dirty="0" err="1">
                <a:solidFill>
                  <a:srgbClr val="0B0A0A"/>
                </a:solidFill>
                <a:latin typeface="Poppins Semi-Bold"/>
                <a:ea typeface="Poppins Semi-Bold"/>
                <a:cs typeface="Poppins Semi-Bold"/>
                <a:sym typeface="Poppins Semi-Bold"/>
              </a:rPr>
              <a:t>Megyesiova</a:t>
            </a:r>
            <a:r>
              <a:rPr lang="en-US" sz="1700" b="1" dirty="0">
                <a:solidFill>
                  <a:srgbClr val="0B0A0A"/>
                </a:solidFill>
                <a:latin typeface="Poppins Semi-Bold"/>
                <a:ea typeface="Poppins Semi-Bold"/>
                <a:cs typeface="Poppins Semi-Bold"/>
                <a:sym typeface="Poppins Semi-Bold"/>
              </a:rPr>
              <a:t>, 2022).</a:t>
            </a:r>
          </a:p>
        </p:txBody>
      </p:sp>
      <p:sp>
        <p:nvSpPr>
          <p:cNvPr id="19" name="TextBox 19"/>
          <p:cNvSpPr txBox="1"/>
          <p:nvPr/>
        </p:nvSpPr>
        <p:spPr>
          <a:xfrm>
            <a:off x="13418196" y="7155254"/>
            <a:ext cx="3396221" cy="2484783"/>
          </a:xfrm>
          <a:prstGeom prst="rect">
            <a:avLst/>
          </a:prstGeom>
        </p:spPr>
        <p:txBody>
          <a:bodyPr lIns="0" tIns="0" rIns="0" bIns="0" rtlCol="0" anchor="t">
            <a:spAutoFit/>
          </a:bodyPr>
          <a:lstStyle/>
          <a:p>
            <a:pPr algn="ctr">
              <a:lnSpc>
                <a:spcPts val="2800"/>
              </a:lnSpc>
            </a:pPr>
            <a:r>
              <a:rPr lang="en-US" sz="1700" b="1" dirty="0">
                <a:solidFill>
                  <a:srgbClr val="0B0A0A"/>
                </a:solidFill>
                <a:latin typeface="Poppins Semi-Bold"/>
                <a:ea typeface="Poppins Semi-Bold"/>
                <a:cs typeface="Poppins Semi-Bold"/>
                <a:sym typeface="Poppins Semi-Bold"/>
              </a:rPr>
              <a:t>Encourages patient-centered approaches, compassionate healthcare delivery, and societal wellbeing strategies that empower individuals to take active roles in maintaining health.</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4047452" y="4065670"/>
            <a:ext cx="1822898" cy="1822898"/>
          </a:xfrm>
          <a:custGeom>
            <a:avLst/>
            <a:gdLst/>
            <a:ahLst/>
            <a:cxnLst/>
            <a:rect l="l" t="t" r="r" b="b"/>
            <a:pathLst>
              <a:path w="1822898" h="1822898">
                <a:moveTo>
                  <a:pt x="0" y="0"/>
                </a:moveTo>
                <a:lnTo>
                  <a:pt x="1822899" y="0"/>
                </a:lnTo>
                <a:lnTo>
                  <a:pt x="1822899" y="1822898"/>
                </a:lnTo>
                <a:lnTo>
                  <a:pt x="0" y="182289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8232551" y="4065670"/>
            <a:ext cx="1822898" cy="1822898"/>
          </a:xfrm>
          <a:custGeom>
            <a:avLst/>
            <a:gdLst/>
            <a:ahLst/>
            <a:cxnLst/>
            <a:rect l="l" t="t" r="r" b="b"/>
            <a:pathLst>
              <a:path w="1822898" h="1822898">
                <a:moveTo>
                  <a:pt x="0" y="0"/>
                </a:moveTo>
                <a:lnTo>
                  <a:pt x="1822898" y="0"/>
                </a:lnTo>
                <a:lnTo>
                  <a:pt x="1822898" y="1822898"/>
                </a:lnTo>
                <a:lnTo>
                  <a:pt x="0" y="182289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2419887" y="4066731"/>
            <a:ext cx="1822898" cy="1822898"/>
          </a:xfrm>
          <a:custGeom>
            <a:avLst/>
            <a:gdLst/>
            <a:ahLst/>
            <a:cxnLst/>
            <a:rect l="l" t="t" r="r" b="b"/>
            <a:pathLst>
              <a:path w="1822898" h="1822898">
                <a:moveTo>
                  <a:pt x="0" y="0"/>
                </a:moveTo>
                <a:lnTo>
                  <a:pt x="1822898" y="0"/>
                </a:lnTo>
                <a:lnTo>
                  <a:pt x="1822898" y="1822899"/>
                </a:lnTo>
                <a:lnTo>
                  <a:pt x="0" y="182289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AutoShape 5"/>
          <p:cNvSpPr/>
          <p:nvPr/>
        </p:nvSpPr>
        <p:spPr>
          <a:xfrm>
            <a:off x="4710514" y="7050080"/>
            <a:ext cx="4662112" cy="0"/>
          </a:xfrm>
          <a:prstGeom prst="line">
            <a:avLst/>
          </a:prstGeom>
          <a:ln w="95250" cap="flat">
            <a:solidFill>
              <a:srgbClr val="D9D9D9"/>
            </a:solidFill>
            <a:prstDash val="solid"/>
            <a:headEnd type="oval" w="lg" len="lg"/>
            <a:tailEnd type="oval" w="lg" len="lg"/>
          </a:ln>
        </p:spPr>
        <p:txBody>
          <a:bodyPr/>
          <a:lstStyle/>
          <a:p>
            <a:endParaRPr lang="en-GB"/>
          </a:p>
        </p:txBody>
      </p:sp>
      <p:sp>
        <p:nvSpPr>
          <p:cNvPr id="6" name="AutoShape 6"/>
          <p:cNvSpPr/>
          <p:nvPr/>
        </p:nvSpPr>
        <p:spPr>
          <a:xfrm flipV="1">
            <a:off x="3057352" y="7050080"/>
            <a:ext cx="2039202" cy="0"/>
          </a:xfrm>
          <a:prstGeom prst="line">
            <a:avLst/>
          </a:prstGeom>
          <a:ln w="95250" cap="rnd">
            <a:solidFill>
              <a:srgbClr val="D9D9D9"/>
            </a:solidFill>
            <a:prstDash val="solid"/>
            <a:headEnd type="none" w="sm" len="sm"/>
            <a:tailEnd type="oval" w="lg" len="lg"/>
          </a:ln>
        </p:spPr>
        <p:txBody>
          <a:bodyPr/>
          <a:lstStyle/>
          <a:p>
            <a:endParaRPr lang="en-GB"/>
          </a:p>
        </p:txBody>
      </p:sp>
      <p:sp>
        <p:nvSpPr>
          <p:cNvPr id="7" name="AutoShape 7"/>
          <p:cNvSpPr/>
          <p:nvPr/>
        </p:nvSpPr>
        <p:spPr>
          <a:xfrm>
            <a:off x="13113971" y="7050080"/>
            <a:ext cx="2116676" cy="0"/>
          </a:xfrm>
          <a:prstGeom prst="line">
            <a:avLst/>
          </a:prstGeom>
          <a:ln w="95250" cap="rnd">
            <a:solidFill>
              <a:srgbClr val="D9D9D9"/>
            </a:solidFill>
            <a:prstDash val="solid"/>
            <a:headEnd type="oval" w="lg" len="lg"/>
            <a:tailEnd type="none" w="sm" len="sm"/>
          </a:ln>
        </p:spPr>
        <p:txBody>
          <a:bodyPr/>
          <a:lstStyle/>
          <a:p>
            <a:endParaRPr lang="en-GB"/>
          </a:p>
        </p:txBody>
      </p:sp>
      <p:sp>
        <p:nvSpPr>
          <p:cNvPr id="8" name="AutoShape 8"/>
          <p:cNvSpPr/>
          <p:nvPr/>
        </p:nvSpPr>
        <p:spPr>
          <a:xfrm>
            <a:off x="8987156" y="7050080"/>
            <a:ext cx="4507152" cy="0"/>
          </a:xfrm>
          <a:prstGeom prst="line">
            <a:avLst/>
          </a:prstGeom>
          <a:ln w="95250" cap="flat">
            <a:solidFill>
              <a:srgbClr val="D9D9D9"/>
            </a:solidFill>
            <a:prstDash val="solid"/>
            <a:headEnd type="oval" w="lg" len="lg"/>
            <a:tailEnd type="oval" w="lg" len="lg"/>
          </a:ln>
        </p:spPr>
        <p:txBody>
          <a:bodyPr/>
          <a:lstStyle/>
          <a:p>
            <a:endParaRPr lang="en-GB"/>
          </a:p>
        </p:txBody>
      </p:sp>
      <p:sp>
        <p:nvSpPr>
          <p:cNvPr id="9" name="Freeform 9"/>
          <p:cNvSpPr/>
          <p:nvPr/>
        </p:nvSpPr>
        <p:spPr>
          <a:xfrm>
            <a:off x="12728920" y="4580586"/>
            <a:ext cx="1204831" cy="795189"/>
          </a:xfrm>
          <a:custGeom>
            <a:avLst/>
            <a:gdLst/>
            <a:ahLst/>
            <a:cxnLst/>
            <a:rect l="l" t="t" r="r" b="b"/>
            <a:pathLst>
              <a:path w="1204831" h="795189">
                <a:moveTo>
                  <a:pt x="0" y="0"/>
                </a:moveTo>
                <a:lnTo>
                  <a:pt x="1204832" y="0"/>
                </a:lnTo>
                <a:lnTo>
                  <a:pt x="1204832" y="795189"/>
                </a:lnTo>
                <a:lnTo>
                  <a:pt x="0" y="79518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0" name="Freeform 10"/>
          <p:cNvSpPr/>
          <p:nvPr/>
        </p:nvSpPr>
        <p:spPr>
          <a:xfrm>
            <a:off x="4338259" y="4346483"/>
            <a:ext cx="1241286" cy="1263395"/>
          </a:xfrm>
          <a:custGeom>
            <a:avLst/>
            <a:gdLst/>
            <a:ahLst/>
            <a:cxnLst/>
            <a:rect l="l" t="t" r="r" b="b"/>
            <a:pathLst>
              <a:path w="1241286" h="1263395">
                <a:moveTo>
                  <a:pt x="0" y="0"/>
                </a:moveTo>
                <a:lnTo>
                  <a:pt x="1241285" y="0"/>
                </a:lnTo>
                <a:lnTo>
                  <a:pt x="1241285" y="1263395"/>
                </a:lnTo>
                <a:lnTo>
                  <a:pt x="0" y="126339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1" name="Freeform 11"/>
          <p:cNvSpPr/>
          <p:nvPr/>
        </p:nvSpPr>
        <p:spPr>
          <a:xfrm>
            <a:off x="8605516" y="4462473"/>
            <a:ext cx="1079205" cy="1029292"/>
          </a:xfrm>
          <a:custGeom>
            <a:avLst/>
            <a:gdLst/>
            <a:ahLst/>
            <a:cxnLst/>
            <a:rect l="l" t="t" r="r" b="b"/>
            <a:pathLst>
              <a:path w="1079205" h="1029292">
                <a:moveTo>
                  <a:pt x="0" y="0"/>
                </a:moveTo>
                <a:lnTo>
                  <a:pt x="1079205" y="0"/>
                </a:lnTo>
                <a:lnTo>
                  <a:pt x="1079205" y="1029292"/>
                </a:lnTo>
                <a:lnTo>
                  <a:pt x="0" y="102929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2" name="Freeform 12"/>
          <p:cNvSpPr/>
          <p:nvPr/>
        </p:nvSpPr>
        <p:spPr>
          <a:xfrm>
            <a:off x="5408197" y="1268258"/>
            <a:ext cx="1508276" cy="1493193"/>
          </a:xfrm>
          <a:custGeom>
            <a:avLst/>
            <a:gdLst/>
            <a:ahLst/>
            <a:cxnLst/>
            <a:rect l="l" t="t" r="r" b="b"/>
            <a:pathLst>
              <a:path w="1508276" h="1493193">
                <a:moveTo>
                  <a:pt x="0" y="0"/>
                </a:moveTo>
                <a:lnTo>
                  <a:pt x="1508276" y="0"/>
                </a:lnTo>
                <a:lnTo>
                  <a:pt x="1508276" y="1493194"/>
                </a:lnTo>
                <a:lnTo>
                  <a:pt x="0" y="1493194"/>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3" name="Freeform 13"/>
          <p:cNvSpPr/>
          <p:nvPr/>
        </p:nvSpPr>
        <p:spPr>
          <a:xfrm>
            <a:off x="16273145" y="8528826"/>
            <a:ext cx="986155" cy="986155"/>
          </a:xfrm>
          <a:custGeom>
            <a:avLst/>
            <a:gdLst/>
            <a:ahLst/>
            <a:cxnLst/>
            <a:rect l="l" t="t" r="r" b="b"/>
            <a:pathLst>
              <a:path w="986155" h="986155">
                <a:moveTo>
                  <a:pt x="0" y="0"/>
                </a:moveTo>
                <a:lnTo>
                  <a:pt x="986155" y="0"/>
                </a:lnTo>
                <a:lnTo>
                  <a:pt x="986155" y="986155"/>
                </a:lnTo>
                <a:lnTo>
                  <a:pt x="0" y="986155"/>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4" name="Freeform 14"/>
          <p:cNvSpPr/>
          <p:nvPr/>
        </p:nvSpPr>
        <p:spPr>
          <a:xfrm>
            <a:off x="796737" y="912719"/>
            <a:ext cx="1047101" cy="1257779"/>
          </a:xfrm>
          <a:custGeom>
            <a:avLst/>
            <a:gdLst/>
            <a:ahLst/>
            <a:cxnLst/>
            <a:rect l="l" t="t" r="r" b="b"/>
            <a:pathLst>
              <a:path w="1047101" h="1257779">
                <a:moveTo>
                  <a:pt x="0" y="0"/>
                </a:moveTo>
                <a:lnTo>
                  <a:pt x="1047101" y="0"/>
                </a:lnTo>
                <a:lnTo>
                  <a:pt x="1047101" y="1257778"/>
                </a:lnTo>
                <a:lnTo>
                  <a:pt x="0" y="1257778"/>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15" name="Freeform 15"/>
          <p:cNvSpPr/>
          <p:nvPr/>
        </p:nvSpPr>
        <p:spPr>
          <a:xfrm rot="5400000">
            <a:off x="14754293" y="-2057400"/>
            <a:ext cx="4130289" cy="4114800"/>
          </a:xfrm>
          <a:custGeom>
            <a:avLst/>
            <a:gdLst/>
            <a:ahLst/>
            <a:cxnLst/>
            <a:rect l="l" t="t" r="r" b="b"/>
            <a:pathLst>
              <a:path w="4130289" h="4114800">
                <a:moveTo>
                  <a:pt x="0" y="0"/>
                </a:moveTo>
                <a:lnTo>
                  <a:pt x="4130289" y="0"/>
                </a:lnTo>
                <a:lnTo>
                  <a:pt x="4130289" y="4114800"/>
                </a:lnTo>
                <a:lnTo>
                  <a:pt x="0" y="4114800"/>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16" name="Freeform 16"/>
          <p:cNvSpPr/>
          <p:nvPr/>
        </p:nvSpPr>
        <p:spPr>
          <a:xfrm rot="-5875089">
            <a:off x="-1659703" y="7457581"/>
            <a:ext cx="4094226" cy="4114800"/>
          </a:xfrm>
          <a:custGeom>
            <a:avLst/>
            <a:gdLst/>
            <a:ahLst/>
            <a:cxnLst/>
            <a:rect l="l" t="t" r="r" b="b"/>
            <a:pathLst>
              <a:path w="4094226" h="4114800">
                <a:moveTo>
                  <a:pt x="0" y="0"/>
                </a:moveTo>
                <a:lnTo>
                  <a:pt x="4094226" y="0"/>
                </a:lnTo>
                <a:lnTo>
                  <a:pt x="4094226" y="4114800"/>
                </a:lnTo>
                <a:lnTo>
                  <a:pt x="0" y="4114800"/>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GB"/>
          </a:p>
        </p:txBody>
      </p:sp>
      <p:sp>
        <p:nvSpPr>
          <p:cNvPr id="17" name="TextBox 17"/>
          <p:cNvSpPr txBox="1"/>
          <p:nvPr/>
        </p:nvSpPr>
        <p:spPr>
          <a:xfrm>
            <a:off x="7497696" y="914400"/>
            <a:ext cx="5996612" cy="1923604"/>
          </a:xfrm>
          <a:prstGeom prst="rect">
            <a:avLst/>
          </a:prstGeom>
        </p:spPr>
        <p:txBody>
          <a:bodyPr wrap="square" lIns="0" tIns="0" rIns="0" bIns="0" rtlCol="0" anchor="t">
            <a:spAutoFit/>
          </a:bodyPr>
          <a:lstStyle/>
          <a:p>
            <a:pPr marL="0" lvl="0" indent="0" algn="l">
              <a:lnSpc>
                <a:spcPts val="7480"/>
              </a:lnSpc>
              <a:spcBef>
                <a:spcPct val="0"/>
              </a:spcBef>
            </a:pPr>
            <a:r>
              <a:rPr lang="en-US" sz="6800" b="1" dirty="0">
                <a:solidFill>
                  <a:srgbClr val="115793"/>
                </a:solidFill>
                <a:latin typeface="Agrandir Bold"/>
                <a:ea typeface="Agrandir Bold"/>
                <a:cs typeface="Agrandir Bold"/>
                <a:sym typeface="Agrandir Bold"/>
              </a:rPr>
              <a:t>Sustainable Development</a:t>
            </a:r>
            <a:endParaRPr lang="en-US" sz="6800" b="1" u="none" strike="noStrike" dirty="0">
              <a:solidFill>
                <a:srgbClr val="115793"/>
              </a:solidFill>
              <a:latin typeface="Agrandir Bold"/>
              <a:ea typeface="Agrandir Bold"/>
              <a:cs typeface="Agrandir Bold"/>
              <a:sym typeface="Agrandir Bold"/>
            </a:endParaRPr>
          </a:p>
        </p:txBody>
      </p:sp>
      <p:sp>
        <p:nvSpPr>
          <p:cNvPr id="18" name="TextBox 18"/>
          <p:cNvSpPr txBox="1"/>
          <p:nvPr/>
        </p:nvSpPr>
        <p:spPr>
          <a:xfrm>
            <a:off x="3352400" y="7555345"/>
            <a:ext cx="3124600" cy="1795363"/>
          </a:xfrm>
          <a:prstGeom prst="rect">
            <a:avLst/>
          </a:prstGeom>
        </p:spPr>
        <p:txBody>
          <a:bodyPr wrap="square" lIns="0" tIns="0" rIns="0" bIns="0" rtlCol="0" anchor="t">
            <a:spAutoFit/>
          </a:bodyPr>
          <a:lstStyle/>
          <a:p>
            <a:pPr algn="ctr">
              <a:lnSpc>
                <a:spcPts val="2800"/>
              </a:lnSpc>
              <a:spcBef>
                <a:spcPct val="0"/>
              </a:spcBef>
            </a:pPr>
            <a:r>
              <a:rPr lang="en-US" sz="2000" b="1" dirty="0">
                <a:solidFill>
                  <a:srgbClr val="0B0A0A"/>
                </a:solidFill>
                <a:latin typeface="Poppins Bold"/>
                <a:ea typeface="Poppins Bold"/>
                <a:cs typeface="Poppins Bold"/>
                <a:sym typeface="Poppins Bold"/>
              </a:rPr>
              <a:t>Integrates environmental, social, and economic sustainability in healthcare</a:t>
            </a:r>
          </a:p>
        </p:txBody>
      </p:sp>
      <p:sp>
        <p:nvSpPr>
          <p:cNvPr id="19" name="TextBox 19"/>
          <p:cNvSpPr txBox="1"/>
          <p:nvPr/>
        </p:nvSpPr>
        <p:spPr>
          <a:xfrm>
            <a:off x="7811627" y="7555345"/>
            <a:ext cx="2664747" cy="1777410"/>
          </a:xfrm>
          <a:prstGeom prst="rect">
            <a:avLst/>
          </a:prstGeom>
        </p:spPr>
        <p:txBody>
          <a:bodyPr lIns="0" tIns="0" rIns="0" bIns="0" rtlCol="0" anchor="t">
            <a:spAutoFit/>
          </a:bodyPr>
          <a:lstStyle/>
          <a:p>
            <a:pPr algn="ctr">
              <a:lnSpc>
                <a:spcPts val="2800"/>
              </a:lnSpc>
              <a:spcBef>
                <a:spcPct val="0"/>
              </a:spcBef>
            </a:pPr>
            <a:r>
              <a:rPr lang="en-US" sz="2000" b="1" dirty="0">
                <a:solidFill>
                  <a:srgbClr val="0B0A0A"/>
                </a:solidFill>
                <a:latin typeface="Poppins Bold"/>
                <a:ea typeface="Poppins Bold"/>
                <a:cs typeface="Poppins Bold"/>
                <a:sym typeface="Poppins Bold"/>
              </a:rPr>
              <a:t>Reduces resource waste and long-term healthcare costs (Sadiq et al., 2023)</a:t>
            </a:r>
          </a:p>
        </p:txBody>
      </p:sp>
      <p:sp>
        <p:nvSpPr>
          <p:cNvPr id="20" name="TextBox 20"/>
          <p:cNvSpPr txBox="1"/>
          <p:nvPr/>
        </p:nvSpPr>
        <p:spPr>
          <a:xfrm>
            <a:off x="12267073" y="7555345"/>
            <a:ext cx="2494964" cy="1795363"/>
          </a:xfrm>
          <a:prstGeom prst="rect">
            <a:avLst/>
          </a:prstGeom>
        </p:spPr>
        <p:txBody>
          <a:bodyPr lIns="0" tIns="0" rIns="0" bIns="0" rtlCol="0" anchor="t">
            <a:spAutoFit/>
          </a:bodyPr>
          <a:lstStyle/>
          <a:p>
            <a:pPr algn="ctr">
              <a:lnSpc>
                <a:spcPts val="2800"/>
              </a:lnSpc>
              <a:spcBef>
                <a:spcPct val="0"/>
              </a:spcBef>
            </a:pPr>
            <a:r>
              <a:rPr lang="en-US" sz="2000" b="1" dirty="0">
                <a:solidFill>
                  <a:srgbClr val="0B0A0A"/>
                </a:solidFill>
                <a:latin typeface="Poppins Bold"/>
                <a:ea typeface="Poppins Bold"/>
                <a:cs typeface="Poppins Bold"/>
                <a:sym typeface="Poppins Bold"/>
              </a:rPr>
              <a:t>Aligns with SDGs, promoting human health and environmental responsibility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437598" y="480958"/>
            <a:ext cx="7460067" cy="9325084"/>
          </a:xfrm>
          <a:custGeom>
            <a:avLst/>
            <a:gdLst/>
            <a:ahLst/>
            <a:cxnLst/>
            <a:rect l="l" t="t" r="r" b="b"/>
            <a:pathLst>
              <a:path w="7460067" h="9325084">
                <a:moveTo>
                  <a:pt x="0" y="0"/>
                </a:moveTo>
                <a:lnTo>
                  <a:pt x="7460068" y="0"/>
                </a:lnTo>
                <a:lnTo>
                  <a:pt x="7460068" y="9325084"/>
                </a:lnTo>
                <a:lnTo>
                  <a:pt x="0" y="9325084"/>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grpSp>
        <p:nvGrpSpPr>
          <p:cNvPr id="3" name="Group 3"/>
          <p:cNvGrpSpPr/>
          <p:nvPr/>
        </p:nvGrpSpPr>
        <p:grpSpPr>
          <a:xfrm>
            <a:off x="9457379" y="1263557"/>
            <a:ext cx="7041302" cy="7759885"/>
            <a:chOff x="0" y="0"/>
            <a:chExt cx="1069836" cy="1179016"/>
          </a:xfrm>
        </p:grpSpPr>
        <p:sp>
          <p:nvSpPr>
            <p:cNvPr id="4" name="Freeform 4"/>
            <p:cNvSpPr/>
            <p:nvPr/>
          </p:nvSpPr>
          <p:spPr>
            <a:xfrm flipH="1">
              <a:off x="0" y="0"/>
              <a:ext cx="1069836" cy="1179016"/>
            </a:xfrm>
            <a:custGeom>
              <a:avLst/>
              <a:gdLst/>
              <a:ahLst/>
              <a:cxnLst/>
              <a:rect l="l" t="t" r="r" b="b"/>
              <a:pathLst>
                <a:path w="1069836" h="1179016">
                  <a:moveTo>
                    <a:pt x="1012662" y="0"/>
                  </a:moveTo>
                  <a:lnTo>
                    <a:pt x="57174" y="0"/>
                  </a:lnTo>
                  <a:cubicBezTo>
                    <a:pt x="42011" y="0"/>
                    <a:pt x="27468" y="6024"/>
                    <a:pt x="16746" y="16746"/>
                  </a:cubicBezTo>
                  <a:cubicBezTo>
                    <a:pt x="6024" y="27468"/>
                    <a:pt x="0" y="42011"/>
                    <a:pt x="0" y="57174"/>
                  </a:cubicBezTo>
                  <a:lnTo>
                    <a:pt x="0" y="1121842"/>
                  </a:lnTo>
                  <a:cubicBezTo>
                    <a:pt x="0" y="1137005"/>
                    <a:pt x="6024" y="1151548"/>
                    <a:pt x="16746" y="1162270"/>
                  </a:cubicBezTo>
                  <a:cubicBezTo>
                    <a:pt x="27468" y="1172992"/>
                    <a:pt x="42011" y="1179016"/>
                    <a:pt x="57174" y="1179016"/>
                  </a:cubicBezTo>
                  <a:lnTo>
                    <a:pt x="1012662" y="1179016"/>
                  </a:lnTo>
                  <a:cubicBezTo>
                    <a:pt x="1027826" y="1179016"/>
                    <a:pt x="1042368" y="1172992"/>
                    <a:pt x="1053090" y="1162270"/>
                  </a:cubicBezTo>
                  <a:cubicBezTo>
                    <a:pt x="1063813" y="1151548"/>
                    <a:pt x="1069836" y="1137005"/>
                    <a:pt x="1069836" y="1121842"/>
                  </a:cubicBezTo>
                  <a:lnTo>
                    <a:pt x="1069836" y="57174"/>
                  </a:lnTo>
                  <a:cubicBezTo>
                    <a:pt x="1069836" y="42011"/>
                    <a:pt x="1063813" y="27468"/>
                    <a:pt x="1053090" y="16746"/>
                  </a:cubicBezTo>
                  <a:cubicBezTo>
                    <a:pt x="1042368" y="6024"/>
                    <a:pt x="1027826" y="0"/>
                    <a:pt x="1012662" y="0"/>
                  </a:cubicBezTo>
                  <a:close/>
                </a:path>
              </a:pathLst>
            </a:custGeom>
            <a:blipFill>
              <a:blip r:embed="rId5"/>
              <a:stretch>
                <a:fillRect l="-32705" r="-32705"/>
              </a:stretch>
            </a:blipFill>
          </p:spPr>
          <p:txBody>
            <a:bodyPr/>
            <a:lstStyle/>
            <a:p>
              <a:endParaRPr lang="en-GB"/>
            </a:p>
          </p:txBody>
        </p:sp>
      </p:grpSp>
      <p:sp>
        <p:nvSpPr>
          <p:cNvPr id="6" name="Freeform 6"/>
          <p:cNvSpPr/>
          <p:nvPr/>
        </p:nvSpPr>
        <p:spPr>
          <a:xfrm>
            <a:off x="0" y="0"/>
            <a:ext cx="1107472" cy="1107472"/>
          </a:xfrm>
          <a:custGeom>
            <a:avLst/>
            <a:gdLst/>
            <a:ahLst/>
            <a:cxnLst/>
            <a:rect l="l" t="t" r="r" b="b"/>
            <a:pathLst>
              <a:path w="1107472" h="1107472">
                <a:moveTo>
                  <a:pt x="0" y="0"/>
                </a:moveTo>
                <a:lnTo>
                  <a:pt x="1107472" y="0"/>
                </a:lnTo>
                <a:lnTo>
                  <a:pt x="1107472" y="1107472"/>
                </a:lnTo>
                <a:lnTo>
                  <a:pt x="0" y="110747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Freeform 7"/>
          <p:cNvSpPr/>
          <p:nvPr/>
        </p:nvSpPr>
        <p:spPr>
          <a:xfrm>
            <a:off x="8267689" y="8282443"/>
            <a:ext cx="589174" cy="975857"/>
          </a:xfrm>
          <a:custGeom>
            <a:avLst/>
            <a:gdLst/>
            <a:ahLst/>
            <a:cxnLst/>
            <a:rect l="l" t="t" r="r" b="b"/>
            <a:pathLst>
              <a:path w="589174" h="975857">
                <a:moveTo>
                  <a:pt x="0" y="0"/>
                </a:moveTo>
                <a:lnTo>
                  <a:pt x="589174" y="0"/>
                </a:lnTo>
                <a:lnTo>
                  <a:pt x="589174" y="975857"/>
                </a:lnTo>
                <a:lnTo>
                  <a:pt x="0" y="97585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8" name="Freeform 8"/>
          <p:cNvSpPr/>
          <p:nvPr/>
        </p:nvSpPr>
        <p:spPr>
          <a:xfrm rot="-1456113" flipH="1">
            <a:off x="6951794" y="-935862"/>
            <a:ext cx="2863752" cy="2979196"/>
          </a:xfrm>
          <a:custGeom>
            <a:avLst/>
            <a:gdLst/>
            <a:ahLst/>
            <a:cxnLst/>
            <a:rect l="l" t="t" r="r" b="b"/>
            <a:pathLst>
              <a:path w="2863752" h="2979196">
                <a:moveTo>
                  <a:pt x="2863753" y="0"/>
                </a:moveTo>
                <a:lnTo>
                  <a:pt x="0" y="0"/>
                </a:lnTo>
                <a:lnTo>
                  <a:pt x="0" y="2979196"/>
                </a:lnTo>
                <a:lnTo>
                  <a:pt x="2863753" y="2979196"/>
                </a:lnTo>
                <a:lnTo>
                  <a:pt x="2863753"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9" name="Freeform 9"/>
          <p:cNvSpPr/>
          <p:nvPr/>
        </p:nvSpPr>
        <p:spPr>
          <a:xfrm rot="-967001">
            <a:off x="-866525" y="7355347"/>
            <a:ext cx="2552807" cy="2450695"/>
          </a:xfrm>
          <a:custGeom>
            <a:avLst/>
            <a:gdLst/>
            <a:ahLst/>
            <a:cxnLst/>
            <a:rect l="l" t="t" r="r" b="b"/>
            <a:pathLst>
              <a:path w="2552807" h="2450695">
                <a:moveTo>
                  <a:pt x="0" y="0"/>
                </a:moveTo>
                <a:lnTo>
                  <a:pt x="2552807" y="0"/>
                </a:lnTo>
                <a:lnTo>
                  <a:pt x="2552807" y="2450695"/>
                </a:lnTo>
                <a:lnTo>
                  <a:pt x="0" y="245069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0" name="TextBox 10"/>
          <p:cNvSpPr txBox="1"/>
          <p:nvPr/>
        </p:nvSpPr>
        <p:spPr>
          <a:xfrm>
            <a:off x="1419343" y="1043940"/>
            <a:ext cx="7067544" cy="2632387"/>
          </a:xfrm>
          <a:prstGeom prst="rect">
            <a:avLst/>
          </a:prstGeom>
        </p:spPr>
        <p:txBody>
          <a:bodyPr wrap="square" lIns="0" tIns="0" rIns="0" bIns="0" rtlCol="0" anchor="t">
            <a:spAutoFit/>
          </a:bodyPr>
          <a:lstStyle/>
          <a:p>
            <a:pPr algn="l">
              <a:lnSpc>
                <a:spcPts val="6800"/>
              </a:lnSpc>
            </a:pPr>
            <a:r>
              <a:rPr lang="en-US" sz="6800" b="1" dirty="0">
                <a:solidFill>
                  <a:srgbClr val="115793"/>
                </a:solidFill>
                <a:latin typeface="Agrandir Bold"/>
                <a:ea typeface="Agrandir Bold"/>
                <a:cs typeface="Agrandir Bold"/>
                <a:sym typeface="Agrandir Bold"/>
              </a:rPr>
              <a:t>Integration of Health &amp; Wellbeing</a:t>
            </a:r>
          </a:p>
        </p:txBody>
      </p:sp>
      <p:sp>
        <p:nvSpPr>
          <p:cNvPr id="11" name="TextBox 11"/>
          <p:cNvSpPr txBox="1"/>
          <p:nvPr/>
        </p:nvSpPr>
        <p:spPr>
          <a:xfrm>
            <a:off x="923604" y="3995877"/>
            <a:ext cx="7460066" cy="4985980"/>
          </a:xfrm>
          <a:prstGeom prst="rect">
            <a:avLst/>
          </a:prstGeom>
        </p:spPr>
        <p:txBody>
          <a:bodyPr wrap="square" lIns="0" tIns="0" rIns="0" bIns="0" rtlCol="0" anchor="t">
            <a:spAutoFit/>
          </a:bodyPr>
          <a:lstStyle/>
          <a:p>
            <a:pPr marL="431801" lvl="1" indent="-215900" algn="l">
              <a:lnSpc>
                <a:spcPct val="150000"/>
              </a:lnSpc>
              <a:buFont typeface="Arial"/>
              <a:buChar char="•"/>
            </a:pPr>
            <a:r>
              <a:rPr lang="en-US" sz="2400" dirty="0">
                <a:solidFill>
                  <a:srgbClr val="000000"/>
                </a:solidFill>
                <a:latin typeface="Poppins"/>
                <a:ea typeface="Poppins"/>
                <a:cs typeface="Poppins"/>
                <a:sym typeface="Poppins"/>
              </a:rPr>
              <a:t>Holistic approaches improve patient outcomes and service effectiveness (Lindgren et al., 2025)</a:t>
            </a:r>
          </a:p>
          <a:p>
            <a:pPr marL="431801" lvl="1" indent="-215900" algn="l">
              <a:lnSpc>
                <a:spcPct val="150000"/>
              </a:lnSpc>
              <a:buFont typeface="Arial"/>
              <a:buChar char="•"/>
            </a:pPr>
            <a:r>
              <a:rPr lang="en-US" sz="2400" dirty="0">
                <a:solidFill>
                  <a:srgbClr val="000000"/>
                </a:solidFill>
                <a:latin typeface="Poppins"/>
                <a:ea typeface="Poppins"/>
                <a:cs typeface="Poppins"/>
                <a:sym typeface="Poppins"/>
              </a:rPr>
              <a:t>Combines physical, mental, and social care for comprehensive health.</a:t>
            </a:r>
          </a:p>
          <a:p>
            <a:pPr marL="431801" lvl="1" indent="-215900" algn="l">
              <a:lnSpc>
                <a:spcPct val="150000"/>
              </a:lnSpc>
              <a:buFont typeface="Arial"/>
              <a:buChar char="•"/>
            </a:pPr>
            <a:r>
              <a:rPr lang="en-US" sz="2400" dirty="0">
                <a:solidFill>
                  <a:srgbClr val="000000"/>
                </a:solidFill>
                <a:latin typeface="Poppins"/>
                <a:ea typeface="Poppins"/>
                <a:cs typeface="Poppins"/>
                <a:sym typeface="Poppins"/>
              </a:rPr>
              <a:t>Supports frameworks like Health in All Policies (</a:t>
            </a:r>
            <a:r>
              <a:rPr lang="en-US" sz="2400" dirty="0" err="1">
                <a:solidFill>
                  <a:srgbClr val="000000"/>
                </a:solidFill>
                <a:latin typeface="Poppins"/>
                <a:ea typeface="Poppins"/>
                <a:cs typeface="Poppins"/>
                <a:sym typeface="Poppins"/>
              </a:rPr>
              <a:t>HiAP</a:t>
            </a:r>
            <a:r>
              <a:rPr lang="en-US" sz="2400" dirty="0">
                <a:solidFill>
                  <a:srgbClr val="000000"/>
                </a:solidFill>
                <a:latin typeface="Poppins"/>
                <a:ea typeface="Poppins"/>
                <a:cs typeface="Poppins"/>
                <a:sym typeface="Poppins"/>
              </a:rPr>
              <a:t>) (</a:t>
            </a:r>
            <a:r>
              <a:rPr lang="en-US" sz="2400" dirty="0" err="1">
                <a:solidFill>
                  <a:srgbClr val="000000"/>
                </a:solidFill>
                <a:latin typeface="Poppins"/>
                <a:ea typeface="Poppins"/>
                <a:cs typeface="Poppins"/>
                <a:sym typeface="Poppins"/>
              </a:rPr>
              <a:t>Gavurova</a:t>
            </a:r>
            <a:r>
              <a:rPr lang="en-US" sz="2400" dirty="0">
                <a:solidFill>
                  <a:srgbClr val="000000"/>
                </a:solidFill>
                <a:latin typeface="Poppins"/>
                <a:ea typeface="Poppins"/>
                <a:cs typeface="Poppins"/>
                <a:sym typeface="Poppins"/>
              </a:rPr>
              <a:t> &amp; </a:t>
            </a:r>
            <a:r>
              <a:rPr lang="en-US" sz="2400" dirty="0" err="1">
                <a:solidFill>
                  <a:srgbClr val="000000"/>
                </a:solidFill>
                <a:latin typeface="Poppins"/>
                <a:ea typeface="Poppins"/>
                <a:cs typeface="Poppins"/>
                <a:sym typeface="Poppins"/>
              </a:rPr>
              <a:t>Megyesiova</a:t>
            </a:r>
            <a:r>
              <a:rPr lang="en-US" sz="2400" dirty="0">
                <a:solidFill>
                  <a:srgbClr val="000000"/>
                </a:solidFill>
                <a:latin typeface="Poppins"/>
                <a:ea typeface="Poppins"/>
                <a:cs typeface="Poppins"/>
                <a:sym typeface="Poppins"/>
              </a:rPr>
              <a:t>, 2022)</a:t>
            </a:r>
          </a:p>
          <a:p>
            <a:pPr marL="431801" lvl="1" indent="-215900" algn="l">
              <a:lnSpc>
                <a:spcPct val="150000"/>
              </a:lnSpc>
              <a:buFont typeface="Arial"/>
              <a:buChar char="•"/>
            </a:pPr>
            <a:r>
              <a:rPr lang="en-US" sz="2400" dirty="0">
                <a:solidFill>
                  <a:srgbClr val="000000"/>
                </a:solidFill>
                <a:latin typeface="Poppins"/>
                <a:ea typeface="Poppins"/>
                <a:cs typeface="Poppins"/>
                <a:sym typeface="Poppins"/>
              </a:rPr>
              <a:t>Enhances sustainability in healthcare delivery and public health initiatives (Winston,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523955" y="-850170"/>
            <a:ext cx="9856572" cy="12320715"/>
          </a:xfrm>
          <a:custGeom>
            <a:avLst/>
            <a:gdLst/>
            <a:ahLst/>
            <a:cxnLst/>
            <a:rect l="l" t="t" r="r" b="b"/>
            <a:pathLst>
              <a:path w="9856572" h="12320715">
                <a:moveTo>
                  <a:pt x="0" y="0"/>
                </a:moveTo>
                <a:lnTo>
                  <a:pt x="9856572" y="0"/>
                </a:lnTo>
                <a:lnTo>
                  <a:pt x="9856572" y="12320715"/>
                </a:lnTo>
                <a:lnTo>
                  <a:pt x="0" y="12320715"/>
                </a:lnTo>
                <a:lnTo>
                  <a:pt x="0" y="0"/>
                </a:lnTo>
                <a:close/>
              </a:path>
            </a:pathLst>
          </a:custGeom>
          <a:blipFill>
            <a:blip r:embed="rId3">
              <a:alphaModFix amt="25000"/>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1446820" y="1763128"/>
            <a:ext cx="3216687" cy="3213685"/>
            <a:chOff x="0" y="0"/>
            <a:chExt cx="847214" cy="846446"/>
          </a:xfrm>
        </p:grpSpPr>
        <p:sp>
          <p:nvSpPr>
            <p:cNvPr id="4" name="Freeform 4"/>
            <p:cNvSpPr/>
            <p:nvPr/>
          </p:nvSpPr>
          <p:spPr>
            <a:xfrm>
              <a:off x="0" y="0"/>
              <a:ext cx="847214" cy="846446"/>
            </a:xfrm>
            <a:custGeom>
              <a:avLst/>
              <a:gdLst/>
              <a:ahLst/>
              <a:cxnLst/>
              <a:rect l="l" t="t" r="r" b="b"/>
              <a:pathLst>
                <a:path w="847214" h="846446">
                  <a:moveTo>
                    <a:pt x="847214" y="48136"/>
                  </a:moveTo>
                  <a:lnTo>
                    <a:pt x="847214" y="798310"/>
                  </a:lnTo>
                  <a:cubicBezTo>
                    <a:pt x="847214" y="811076"/>
                    <a:pt x="842143" y="823320"/>
                    <a:pt x="833115" y="832347"/>
                  </a:cubicBezTo>
                  <a:cubicBezTo>
                    <a:pt x="824088" y="841375"/>
                    <a:pt x="811845" y="846446"/>
                    <a:pt x="799078" y="846446"/>
                  </a:cubicBezTo>
                  <a:lnTo>
                    <a:pt x="48136" y="846446"/>
                  </a:lnTo>
                  <a:cubicBezTo>
                    <a:pt x="35370" y="846446"/>
                    <a:pt x="23126" y="841375"/>
                    <a:pt x="14099" y="832347"/>
                  </a:cubicBezTo>
                  <a:cubicBezTo>
                    <a:pt x="5071" y="823320"/>
                    <a:pt x="0" y="811076"/>
                    <a:pt x="0" y="798310"/>
                  </a:cubicBezTo>
                  <a:lnTo>
                    <a:pt x="0" y="48136"/>
                  </a:lnTo>
                  <a:cubicBezTo>
                    <a:pt x="0" y="35370"/>
                    <a:pt x="5071" y="23126"/>
                    <a:pt x="14099" y="14099"/>
                  </a:cubicBezTo>
                  <a:cubicBezTo>
                    <a:pt x="23126" y="5071"/>
                    <a:pt x="35370" y="0"/>
                    <a:pt x="48136" y="0"/>
                  </a:cubicBezTo>
                  <a:lnTo>
                    <a:pt x="799078" y="0"/>
                  </a:lnTo>
                  <a:cubicBezTo>
                    <a:pt x="811845" y="0"/>
                    <a:pt x="824088" y="5071"/>
                    <a:pt x="833115" y="14099"/>
                  </a:cubicBezTo>
                  <a:cubicBezTo>
                    <a:pt x="842143" y="23126"/>
                    <a:pt x="847214" y="35370"/>
                    <a:pt x="847214" y="48136"/>
                  </a:cubicBezTo>
                  <a:close/>
                </a:path>
              </a:pathLst>
            </a:custGeom>
            <a:solidFill>
              <a:srgbClr val="24A6A4"/>
            </a:solidFill>
          </p:spPr>
          <p:txBody>
            <a:bodyPr/>
            <a:lstStyle/>
            <a:p>
              <a:endParaRPr lang="en-GB"/>
            </a:p>
          </p:txBody>
        </p:sp>
        <p:sp>
          <p:nvSpPr>
            <p:cNvPr id="5" name="TextBox 5"/>
            <p:cNvSpPr txBox="1"/>
            <p:nvPr/>
          </p:nvSpPr>
          <p:spPr>
            <a:xfrm>
              <a:off x="0" y="-57150"/>
              <a:ext cx="847214" cy="903596"/>
            </a:xfrm>
            <a:prstGeom prst="rect">
              <a:avLst/>
            </a:prstGeom>
          </p:spPr>
          <p:txBody>
            <a:bodyPr lIns="50800" tIns="50800" rIns="50800" bIns="50800" rtlCol="0" anchor="ctr"/>
            <a:lstStyle/>
            <a:p>
              <a:pPr algn="ctr">
                <a:lnSpc>
                  <a:spcPts val="3306"/>
                </a:lnSpc>
              </a:pPr>
              <a:endParaRPr/>
            </a:p>
          </p:txBody>
        </p:sp>
      </p:grpSp>
      <p:grpSp>
        <p:nvGrpSpPr>
          <p:cNvPr id="6" name="Group 6"/>
          <p:cNvGrpSpPr/>
          <p:nvPr/>
        </p:nvGrpSpPr>
        <p:grpSpPr>
          <a:xfrm>
            <a:off x="5017252" y="1763128"/>
            <a:ext cx="3216687" cy="3213685"/>
            <a:chOff x="0" y="0"/>
            <a:chExt cx="847214" cy="846446"/>
          </a:xfrm>
        </p:grpSpPr>
        <p:sp>
          <p:nvSpPr>
            <p:cNvPr id="7" name="Freeform 7"/>
            <p:cNvSpPr/>
            <p:nvPr/>
          </p:nvSpPr>
          <p:spPr>
            <a:xfrm>
              <a:off x="0" y="0"/>
              <a:ext cx="847214" cy="846446"/>
            </a:xfrm>
            <a:custGeom>
              <a:avLst/>
              <a:gdLst/>
              <a:ahLst/>
              <a:cxnLst/>
              <a:rect l="l" t="t" r="r" b="b"/>
              <a:pathLst>
                <a:path w="847214" h="846446">
                  <a:moveTo>
                    <a:pt x="847214" y="48136"/>
                  </a:moveTo>
                  <a:lnTo>
                    <a:pt x="847214" y="798310"/>
                  </a:lnTo>
                  <a:cubicBezTo>
                    <a:pt x="847214" y="811076"/>
                    <a:pt x="842143" y="823320"/>
                    <a:pt x="833115" y="832347"/>
                  </a:cubicBezTo>
                  <a:cubicBezTo>
                    <a:pt x="824088" y="841375"/>
                    <a:pt x="811845" y="846446"/>
                    <a:pt x="799078" y="846446"/>
                  </a:cubicBezTo>
                  <a:lnTo>
                    <a:pt x="48136" y="846446"/>
                  </a:lnTo>
                  <a:cubicBezTo>
                    <a:pt x="35370" y="846446"/>
                    <a:pt x="23126" y="841375"/>
                    <a:pt x="14099" y="832347"/>
                  </a:cubicBezTo>
                  <a:cubicBezTo>
                    <a:pt x="5071" y="823320"/>
                    <a:pt x="0" y="811076"/>
                    <a:pt x="0" y="798310"/>
                  </a:cubicBezTo>
                  <a:lnTo>
                    <a:pt x="0" y="48136"/>
                  </a:lnTo>
                  <a:cubicBezTo>
                    <a:pt x="0" y="35370"/>
                    <a:pt x="5071" y="23126"/>
                    <a:pt x="14099" y="14099"/>
                  </a:cubicBezTo>
                  <a:cubicBezTo>
                    <a:pt x="23126" y="5071"/>
                    <a:pt x="35370" y="0"/>
                    <a:pt x="48136" y="0"/>
                  </a:cubicBezTo>
                  <a:lnTo>
                    <a:pt x="799078" y="0"/>
                  </a:lnTo>
                  <a:cubicBezTo>
                    <a:pt x="811845" y="0"/>
                    <a:pt x="824088" y="5071"/>
                    <a:pt x="833115" y="14099"/>
                  </a:cubicBezTo>
                  <a:cubicBezTo>
                    <a:pt x="842143" y="23126"/>
                    <a:pt x="847214" y="35370"/>
                    <a:pt x="847214" y="48136"/>
                  </a:cubicBezTo>
                  <a:close/>
                </a:path>
              </a:pathLst>
            </a:custGeom>
            <a:solidFill>
              <a:srgbClr val="24A6A4"/>
            </a:solidFill>
          </p:spPr>
          <p:txBody>
            <a:bodyPr/>
            <a:lstStyle/>
            <a:p>
              <a:endParaRPr lang="en-GB"/>
            </a:p>
          </p:txBody>
        </p:sp>
        <p:sp>
          <p:nvSpPr>
            <p:cNvPr id="8" name="TextBox 8"/>
            <p:cNvSpPr txBox="1"/>
            <p:nvPr/>
          </p:nvSpPr>
          <p:spPr>
            <a:xfrm>
              <a:off x="0" y="-57150"/>
              <a:ext cx="847214" cy="903596"/>
            </a:xfrm>
            <a:prstGeom prst="rect">
              <a:avLst/>
            </a:prstGeom>
          </p:spPr>
          <p:txBody>
            <a:bodyPr lIns="50800" tIns="50800" rIns="50800" bIns="50800" rtlCol="0" anchor="ctr"/>
            <a:lstStyle/>
            <a:p>
              <a:pPr algn="ctr">
                <a:lnSpc>
                  <a:spcPts val="3306"/>
                </a:lnSpc>
              </a:pPr>
              <a:endParaRPr/>
            </a:p>
          </p:txBody>
        </p:sp>
      </p:grpSp>
      <p:sp>
        <p:nvSpPr>
          <p:cNvPr id="9" name="Freeform 9"/>
          <p:cNvSpPr/>
          <p:nvPr/>
        </p:nvSpPr>
        <p:spPr>
          <a:xfrm>
            <a:off x="2571504" y="1791693"/>
            <a:ext cx="997800" cy="935437"/>
          </a:xfrm>
          <a:custGeom>
            <a:avLst/>
            <a:gdLst/>
            <a:ahLst/>
            <a:cxnLst/>
            <a:rect l="l" t="t" r="r" b="b"/>
            <a:pathLst>
              <a:path w="997800" h="935437">
                <a:moveTo>
                  <a:pt x="0" y="0"/>
                </a:moveTo>
                <a:lnTo>
                  <a:pt x="997800" y="0"/>
                </a:lnTo>
                <a:lnTo>
                  <a:pt x="997800" y="935437"/>
                </a:lnTo>
                <a:lnTo>
                  <a:pt x="0" y="93543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0" name="Freeform 10"/>
          <p:cNvSpPr/>
          <p:nvPr/>
        </p:nvSpPr>
        <p:spPr>
          <a:xfrm>
            <a:off x="6087361" y="1791692"/>
            <a:ext cx="1045181" cy="935437"/>
          </a:xfrm>
          <a:custGeom>
            <a:avLst/>
            <a:gdLst/>
            <a:ahLst/>
            <a:cxnLst/>
            <a:rect l="l" t="t" r="r" b="b"/>
            <a:pathLst>
              <a:path w="1045181" h="935437">
                <a:moveTo>
                  <a:pt x="0" y="0"/>
                </a:moveTo>
                <a:lnTo>
                  <a:pt x="1045181" y="0"/>
                </a:lnTo>
                <a:lnTo>
                  <a:pt x="1045181" y="935437"/>
                </a:lnTo>
                <a:lnTo>
                  <a:pt x="0" y="935437"/>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GB"/>
          </a:p>
        </p:txBody>
      </p:sp>
      <p:grpSp>
        <p:nvGrpSpPr>
          <p:cNvPr id="11" name="Group 11"/>
          <p:cNvGrpSpPr/>
          <p:nvPr/>
        </p:nvGrpSpPr>
        <p:grpSpPr>
          <a:xfrm>
            <a:off x="1446820" y="5310188"/>
            <a:ext cx="3216687" cy="3213685"/>
            <a:chOff x="0" y="0"/>
            <a:chExt cx="847214" cy="846446"/>
          </a:xfrm>
        </p:grpSpPr>
        <p:sp>
          <p:nvSpPr>
            <p:cNvPr id="12" name="Freeform 12"/>
            <p:cNvSpPr/>
            <p:nvPr/>
          </p:nvSpPr>
          <p:spPr>
            <a:xfrm>
              <a:off x="0" y="0"/>
              <a:ext cx="847214" cy="846446"/>
            </a:xfrm>
            <a:custGeom>
              <a:avLst/>
              <a:gdLst/>
              <a:ahLst/>
              <a:cxnLst/>
              <a:rect l="l" t="t" r="r" b="b"/>
              <a:pathLst>
                <a:path w="847214" h="846446">
                  <a:moveTo>
                    <a:pt x="847214" y="48136"/>
                  </a:moveTo>
                  <a:lnTo>
                    <a:pt x="847214" y="798310"/>
                  </a:lnTo>
                  <a:cubicBezTo>
                    <a:pt x="847214" y="811076"/>
                    <a:pt x="842143" y="823320"/>
                    <a:pt x="833115" y="832347"/>
                  </a:cubicBezTo>
                  <a:cubicBezTo>
                    <a:pt x="824088" y="841375"/>
                    <a:pt x="811845" y="846446"/>
                    <a:pt x="799078" y="846446"/>
                  </a:cubicBezTo>
                  <a:lnTo>
                    <a:pt x="48136" y="846446"/>
                  </a:lnTo>
                  <a:cubicBezTo>
                    <a:pt x="35370" y="846446"/>
                    <a:pt x="23126" y="841375"/>
                    <a:pt x="14099" y="832347"/>
                  </a:cubicBezTo>
                  <a:cubicBezTo>
                    <a:pt x="5071" y="823320"/>
                    <a:pt x="0" y="811076"/>
                    <a:pt x="0" y="798310"/>
                  </a:cubicBezTo>
                  <a:lnTo>
                    <a:pt x="0" y="48136"/>
                  </a:lnTo>
                  <a:cubicBezTo>
                    <a:pt x="0" y="35370"/>
                    <a:pt x="5071" y="23126"/>
                    <a:pt x="14099" y="14099"/>
                  </a:cubicBezTo>
                  <a:cubicBezTo>
                    <a:pt x="23126" y="5071"/>
                    <a:pt x="35370" y="0"/>
                    <a:pt x="48136" y="0"/>
                  </a:cubicBezTo>
                  <a:lnTo>
                    <a:pt x="799078" y="0"/>
                  </a:lnTo>
                  <a:cubicBezTo>
                    <a:pt x="811845" y="0"/>
                    <a:pt x="824088" y="5071"/>
                    <a:pt x="833115" y="14099"/>
                  </a:cubicBezTo>
                  <a:cubicBezTo>
                    <a:pt x="842143" y="23126"/>
                    <a:pt x="847214" y="35370"/>
                    <a:pt x="847214" y="48136"/>
                  </a:cubicBezTo>
                  <a:close/>
                </a:path>
              </a:pathLst>
            </a:custGeom>
            <a:solidFill>
              <a:srgbClr val="24A6A4"/>
            </a:solidFill>
          </p:spPr>
          <p:txBody>
            <a:bodyPr/>
            <a:lstStyle/>
            <a:p>
              <a:endParaRPr lang="en-GB"/>
            </a:p>
          </p:txBody>
        </p:sp>
        <p:sp>
          <p:nvSpPr>
            <p:cNvPr id="13" name="TextBox 13"/>
            <p:cNvSpPr txBox="1"/>
            <p:nvPr/>
          </p:nvSpPr>
          <p:spPr>
            <a:xfrm>
              <a:off x="0" y="-57150"/>
              <a:ext cx="847214" cy="903596"/>
            </a:xfrm>
            <a:prstGeom prst="rect">
              <a:avLst/>
            </a:prstGeom>
          </p:spPr>
          <p:txBody>
            <a:bodyPr lIns="50800" tIns="50800" rIns="50800" bIns="50800" rtlCol="0" anchor="ctr"/>
            <a:lstStyle/>
            <a:p>
              <a:pPr algn="ctr">
                <a:lnSpc>
                  <a:spcPts val="3306"/>
                </a:lnSpc>
              </a:pPr>
              <a:endParaRPr/>
            </a:p>
          </p:txBody>
        </p:sp>
      </p:grpSp>
      <p:sp>
        <p:nvSpPr>
          <p:cNvPr id="14" name="Freeform 14"/>
          <p:cNvSpPr/>
          <p:nvPr/>
        </p:nvSpPr>
        <p:spPr>
          <a:xfrm>
            <a:off x="2583028" y="5288537"/>
            <a:ext cx="997800" cy="893031"/>
          </a:xfrm>
          <a:custGeom>
            <a:avLst/>
            <a:gdLst/>
            <a:ahLst/>
            <a:cxnLst/>
            <a:rect l="l" t="t" r="r" b="b"/>
            <a:pathLst>
              <a:path w="997800" h="893031">
                <a:moveTo>
                  <a:pt x="0" y="0"/>
                </a:moveTo>
                <a:lnTo>
                  <a:pt x="997800" y="0"/>
                </a:lnTo>
                <a:lnTo>
                  <a:pt x="997800" y="893031"/>
                </a:lnTo>
                <a:lnTo>
                  <a:pt x="0" y="893031"/>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GB"/>
          </a:p>
        </p:txBody>
      </p:sp>
      <p:grpSp>
        <p:nvGrpSpPr>
          <p:cNvPr id="15" name="Group 15"/>
          <p:cNvGrpSpPr/>
          <p:nvPr/>
        </p:nvGrpSpPr>
        <p:grpSpPr>
          <a:xfrm>
            <a:off x="5017252" y="5310188"/>
            <a:ext cx="3216687" cy="3213685"/>
            <a:chOff x="0" y="0"/>
            <a:chExt cx="847214" cy="846446"/>
          </a:xfrm>
        </p:grpSpPr>
        <p:sp>
          <p:nvSpPr>
            <p:cNvPr id="16" name="Freeform 16"/>
            <p:cNvSpPr/>
            <p:nvPr/>
          </p:nvSpPr>
          <p:spPr>
            <a:xfrm>
              <a:off x="0" y="0"/>
              <a:ext cx="847214" cy="846446"/>
            </a:xfrm>
            <a:custGeom>
              <a:avLst/>
              <a:gdLst/>
              <a:ahLst/>
              <a:cxnLst/>
              <a:rect l="l" t="t" r="r" b="b"/>
              <a:pathLst>
                <a:path w="847214" h="846446">
                  <a:moveTo>
                    <a:pt x="847214" y="48136"/>
                  </a:moveTo>
                  <a:lnTo>
                    <a:pt x="847214" y="798310"/>
                  </a:lnTo>
                  <a:cubicBezTo>
                    <a:pt x="847214" y="811076"/>
                    <a:pt x="842143" y="823320"/>
                    <a:pt x="833115" y="832347"/>
                  </a:cubicBezTo>
                  <a:cubicBezTo>
                    <a:pt x="824088" y="841375"/>
                    <a:pt x="811845" y="846446"/>
                    <a:pt x="799078" y="846446"/>
                  </a:cubicBezTo>
                  <a:lnTo>
                    <a:pt x="48136" y="846446"/>
                  </a:lnTo>
                  <a:cubicBezTo>
                    <a:pt x="35370" y="846446"/>
                    <a:pt x="23126" y="841375"/>
                    <a:pt x="14099" y="832347"/>
                  </a:cubicBezTo>
                  <a:cubicBezTo>
                    <a:pt x="5071" y="823320"/>
                    <a:pt x="0" y="811076"/>
                    <a:pt x="0" y="798310"/>
                  </a:cubicBezTo>
                  <a:lnTo>
                    <a:pt x="0" y="48136"/>
                  </a:lnTo>
                  <a:cubicBezTo>
                    <a:pt x="0" y="35370"/>
                    <a:pt x="5071" y="23126"/>
                    <a:pt x="14099" y="14099"/>
                  </a:cubicBezTo>
                  <a:cubicBezTo>
                    <a:pt x="23126" y="5071"/>
                    <a:pt x="35370" y="0"/>
                    <a:pt x="48136" y="0"/>
                  </a:cubicBezTo>
                  <a:lnTo>
                    <a:pt x="799078" y="0"/>
                  </a:lnTo>
                  <a:cubicBezTo>
                    <a:pt x="811845" y="0"/>
                    <a:pt x="824088" y="5071"/>
                    <a:pt x="833115" y="14099"/>
                  </a:cubicBezTo>
                  <a:cubicBezTo>
                    <a:pt x="842143" y="23126"/>
                    <a:pt x="847214" y="35370"/>
                    <a:pt x="847214" y="48136"/>
                  </a:cubicBezTo>
                  <a:close/>
                </a:path>
              </a:pathLst>
            </a:custGeom>
            <a:solidFill>
              <a:srgbClr val="24A6A4"/>
            </a:solidFill>
          </p:spPr>
          <p:txBody>
            <a:bodyPr/>
            <a:lstStyle/>
            <a:p>
              <a:endParaRPr lang="en-GB"/>
            </a:p>
          </p:txBody>
        </p:sp>
        <p:sp>
          <p:nvSpPr>
            <p:cNvPr id="17" name="TextBox 17"/>
            <p:cNvSpPr txBox="1"/>
            <p:nvPr/>
          </p:nvSpPr>
          <p:spPr>
            <a:xfrm>
              <a:off x="0" y="-57150"/>
              <a:ext cx="847214" cy="903596"/>
            </a:xfrm>
            <a:prstGeom prst="rect">
              <a:avLst/>
            </a:prstGeom>
          </p:spPr>
          <p:txBody>
            <a:bodyPr lIns="50800" tIns="50800" rIns="50800" bIns="50800" rtlCol="0" anchor="ctr"/>
            <a:lstStyle/>
            <a:p>
              <a:pPr algn="ctr">
                <a:lnSpc>
                  <a:spcPts val="3306"/>
                </a:lnSpc>
              </a:pPr>
              <a:endParaRPr/>
            </a:p>
          </p:txBody>
        </p:sp>
      </p:grpSp>
      <p:sp>
        <p:nvSpPr>
          <p:cNvPr id="18" name="Freeform 18"/>
          <p:cNvSpPr/>
          <p:nvPr/>
        </p:nvSpPr>
        <p:spPr>
          <a:xfrm>
            <a:off x="6111691" y="5262438"/>
            <a:ext cx="1045181" cy="935437"/>
          </a:xfrm>
          <a:custGeom>
            <a:avLst/>
            <a:gdLst/>
            <a:ahLst/>
            <a:cxnLst/>
            <a:rect l="l" t="t" r="r" b="b"/>
            <a:pathLst>
              <a:path w="1045181" h="935437">
                <a:moveTo>
                  <a:pt x="0" y="0"/>
                </a:moveTo>
                <a:lnTo>
                  <a:pt x="1045181" y="0"/>
                </a:lnTo>
                <a:lnTo>
                  <a:pt x="1045181" y="935437"/>
                </a:lnTo>
                <a:lnTo>
                  <a:pt x="0" y="935437"/>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endParaRPr lang="en-GB"/>
          </a:p>
        </p:txBody>
      </p:sp>
      <p:sp>
        <p:nvSpPr>
          <p:cNvPr id="19" name="Freeform 19"/>
          <p:cNvSpPr/>
          <p:nvPr/>
        </p:nvSpPr>
        <p:spPr>
          <a:xfrm>
            <a:off x="10189867" y="1763128"/>
            <a:ext cx="2874132" cy="2787908"/>
          </a:xfrm>
          <a:custGeom>
            <a:avLst/>
            <a:gdLst/>
            <a:ahLst/>
            <a:cxnLst/>
            <a:rect l="l" t="t" r="r" b="b"/>
            <a:pathLst>
              <a:path w="2874132" h="2787908">
                <a:moveTo>
                  <a:pt x="0" y="0"/>
                </a:moveTo>
                <a:lnTo>
                  <a:pt x="2874131" y="0"/>
                </a:lnTo>
                <a:lnTo>
                  <a:pt x="2874131" y="2787907"/>
                </a:lnTo>
                <a:lnTo>
                  <a:pt x="0" y="2787907"/>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20" name="Freeform 20"/>
          <p:cNvSpPr/>
          <p:nvPr/>
        </p:nvSpPr>
        <p:spPr>
          <a:xfrm>
            <a:off x="10976183" y="2109598"/>
            <a:ext cx="1301499" cy="2094968"/>
          </a:xfrm>
          <a:custGeom>
            <a:avLst/>
            <a:gdLst/>
            <a:ahLst/>
            <a:cxnLst/>
            <a:rect l="l" t="t" r="r" b="b"/>
            <a:pathLst>
              <a:path w="1301499" h="2094968">
                <a:moveTo>
                  <a:pt x="0" y="0"/>
                </a:moveTo>
                <a:lnTo>
                  <a:pt x="1301499" y="0"/>
                </a:lnTo>
                <a:lnTo>
                  <a:pt x="1301499" y="2094967"/>
                </a:lnTo>
                <a:lnTo>
                  <a:pt x="0" y="2094967"/>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21" name="Freeform 21"/>
          <p:cNvSpPr/>
          <p:nvPr/>
        </p:nvSpPr>
        <p:spPr>
          <a:xfrm>
            <a:off x="16658750" y="8853792"/>
            <a:ext cx="752824" cy="646487"/>
          </a:xfrm>
          <a:custGeom>
            <a:avLst/>
            <a:gdLst/>
            <a:ahLst/>
            <a:cxnLst/>
            <a:rect l="l" t="t" r="r" b="b"/>
            <a:pathLst>
              <a:path w="752824" h="646487">
                <a:moveTo>
                  <a:pt x="0" y="0"/>
                </a:moveTo>
                <a:lnTo>
                  <a:pt x="752823" y="0"/>
                </a:lnTo>
                <a:lnTo>
                  <a:pt x="752823" y="646488"/>
                </a:lnTo>
                <a:lnTo>
                  <a:pt x="0" y="646488"/>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22" name="Freeform 22"/>
          <p:cNvSpPr/>
          <p:nvPr/>
        </p:nvSpPr>
        <p:spPr>
          <a:xfrm rot="6138629">
            <a:off x="14781969" y="-784218"/>
            <a:ext cx="3412472" cy="2862211"/>
          </a:xfrm>
          <a:custGeom>
            <a:avLst/>
            <a:gdLst/>
            <a:ahLst/>
            <a:cxnLst/>
            <a:rect l="l" t="t" r="r" b="b"/>
            <a:pathLst>
              <a:path w="3412472" h="2862211">
                <a:moveTo>
                  <a:pt x="0" y="0"/>
                </a:moveTo>
                <a:lnTo>
                  <a:pt x="3412472" y="0"/>
                </a:lnTo>
                <a:lnTo>
                  <a:pt x="3412472" y="2862211"/>
                </a:lnTo>
                <a:lnTo>
                  <a:pt x="0" y="2862211"/>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GB"/>
          </a:p>
        </p:txBody>
      </p:sp>
      <p:sp>
        <p:nvSpPr>
          <p:cNvPr id="23" name="Freeform 23"/>
          <p:cNvSpPr/>
          <p:nvPr/>
        </p:nvSpPr>
        <p:spPr>
          <a:xfrm>
            <a:off x="654525" y="646887"/>
            <a:ext cx="581128" cy="726410"/>
          </a:xfrm>
          <a:custGeom>
            <a:avLst/>
            <a:gdLst/>
            <a:ahLst/>
            <a:cxnLst/>
            <a:rect l="l" t="t" r="r" b="b"/>
            <a:pathLst>
              <a:path w="581128" h="726410">
                <a:moveTo>
                  <a:pt x="0" y="0"/>
                </a:moveTo>
                <a:lnTo>
                  <a:pt x="581128" y="0"/>
                </a:lnTo>
                <a:lnTo>
                  <a:pt x="581128" y="726410"/>
                </a:lnTo>
                <a:lnTo>
                  <a:pt x="0" y="726410"/>
                </a:lnTo>
                <a:lnTo>
                  <a:pt x="0" y="0"/>
                </a:lnTo>
                <a:close/>
              </a:path>
            </a:pathLst>
          </a:custGeom>
          <a:blipFill>
            <a:blip r:embed="rId21">
              <a:extLst>
                <a:ext uri="{96DAC541-7B7A-43D3-8B79-37D633B846F1}">
                  <asvg:svgBlip xmlns:asvg="http://schemas.microsoft.com/office/drawing/2016/SVG/main" r:embed="rId22"/>
                </a:ext>
              </a:extLst>
            </a:blip>
            <a:stretch>
              <a:fillRect/>
            </a:stretch>
          </a:blipFill>
        </p:spPr>
        <p:txBody>
          <a:bodyPr/>
          <a:lstStyle/>
          <a:p>
            <a:endParaRPr lang="en-GB"/>
          </a:p>
        </p:txBody>
      </p:sp>
      <p:sp>
        <p:nvSpPr>
          <p:cNvPr id="24" name="Freeform 24"/>
          <p:cNvSpPr/>
          <p:nvPr/>
        </p:nvSpPr>
        <p:spPr>
          <a:xfrm flipH="1">
            <a:off x="-523955" y="7945979"/>
            <a:ext cx="3781599" cy="3313626"/>
          </a:xfrm>
          <a:custGeom>
            <a:avLst/>
            <a:gdLst/>
            <a:ahLst/>
            <a:cxnLst/>
            <a:rect l="l" t="t" r="r" b="b"/>
            <a:pathLst>
              <a:path w="3781599" h="3313626">
                <a:moveTo>
                  <a:pt x="3781599" y="0"/>
                </a:moveTo>
                <a:lnTo>
                  <a:pt x="0" y="0"/>
                </a:lnTo>
                <a:lnTo>
                  <a:pt x="0" y="3313626"/>
                </a:lnTo>
                <a:lnTo>
                  <a:pt x="3781599" y="3313626"/>
                </a:lnTo>
                <a:lnTo>
                  <a:pt x="3781599" y="0"/>
                </a:lnTo>
                <a:close/>
              </a:path>
            </a:pathLst>
          </a:custGeom>
          <a:blipFill>
            <a:blip r:embed="rId23">
              <a:extLst>
                <a:ext uri="{96DAC541-7B7A-43D3-8B79-37D633B846F1}">
                  <asvg:svgBlip xmlns:asvg="http://schemas.microsoft.com/office/drawing/2016/SVG/main" r:embed="rId24"/>
                </a:ext>
              </a:extLst>
            </a:blip>
            <a:stretch>
              <a:fillRect/>
            </a:stretch>
          </a:blipFill>
        </p:spPr>
        <p:txBody>
          <a:bodyPr/>
          <a:lstStyle/>
          <a:p>
            <a:endParaRPr lang="en-GB"/>
          </a:p>
        </p:txBody>
      </p:sp>
      <p:sp>
        <p:nvSpPr>
          <p:cNvPr id="25" name="TextBox 25"/>
          <p:cNvSpPr txBox="1"/>
          <p:nvPr/>
        </p:nvSpPr>
        <p:spPr>
          <a:xfrm>
            <a:off x="10189867" y="4972275"/>
            <a:ext cx="6750664" cy="2103140"/>
          </a:xfrm>
          <a:prstGeom prst="rect">
            <a:avLst/>
          </a:prstGeom>
        </p:spPr>
        <p:txBody>
          <a:bodyPr lIns="0" tIns="0" rIns="0" bIns="0" rtlCol="0" anchor="t">
            <a:spAutoFit/>
          </a:bodyPr>
          <a:lstStyle/>
          <a:p>
            <a:pPr marL="0" lvl="0" indent="0" algn="l">
              <a:lnSpc>
                <a:spcPts val="8249"/>
              </a:lnSpc>
              <a:spcBef>
                <a:spcPct val="0"/>
              </a:spcBef>
            </a:pPr>
            <a:r>
              <a:rPr lang="en-US" sz="7499" b="1" dirty="0">
                <a:solidFill>
                  <a:srgbClr val="115793"/>
                </a:solidFill>
                <a:latin typeface="Agrandir Bold"/>
                <a:ea typeface="Agrandir Bold"/>
                <a:cs typeface="Agrandir Bold"/>
                <a:sym typeface="Agrandir Bold"/>
              </a:rPr>
              <a:t>Theoretical Perspectives</a:t>
            </a:r>
            <a:endParaRPr lang="en-US" sz="7499" b="1" u="none" strike="noStrike" dirty="0">
              <a:solidFill>
                <a:srgbClr val="115793"/>
              </a:solidFill>
              <a:latin typeface="Agrandir Bold"/>
              <a:ea typeface="Agrandir Bold"/>
              <a:cs typeface="Agrandir Bold"/>
              <a:sym typeface="Agrandir Bold"/>
            </a:endParaRPr>
          </a:p>
        </p:txBody>
      </p:sp>
      <p:sp>
        <p:nvSpPr>
          <p:cNvPr id="26" name="TextBox 26"/>
          <p:cNvSpPr txBox="1"/>
          <p:nvPr/>
        </p:nvSpPr>
        <p:spPr>
          <a:xfrm>
            <a:off x="1461053" y="2807648"/>
            <a:ext cx="3202454" cy="2031325"/>
          </a:xfrm>
          <a:prstGeom prst="rect">
            <a:avLst/>
          </a:prstGeom>
        </p:spPr>
        <p:txBody>
          <a:bodyPr wrap="square" lIns="0" tIns="0" rIns="0" bIns="0" rtlCol="0" anchor="t">
            <a:spAutoFit/>
          </a:bodyPr>
          <a:lstStyle/>
          <a:p>
            <a:pPr algn="ctr">
              <a:spcBef>
                <a:spcPct val="0"/>
              </a:spcBef>
            </a:pPr>
            <a:r>
              <a:rPr lang="en-US" sz="2200" dirty="0">
                <a:solidFill>
                  <a:srgbClr val="000000"/>
                </a:solidFill>
                <a:latin typeface="Poppins"/>
                <a:ea typeface="Poppins"/>
                <a:cs typeface="Poppins"/>
                <a:sym typeface="Poppins"/>
              </a:rPr>
              <a:t>Biopsychosocial model integrates biological, psychological, and social factors (Lindgren et al., 2025)</a:t>
            </a:r>
          </a:p>
        </p:txBody>
      </p:sp>
      <p:sp>
        <p:nvSpPr>
          <p:cNvPr id="27" name="TextBox 27"/>
          <p:cNvSpPr txBox="1"/>
          <p:nvPr/>
        </p:nvSpPr>
        <p:spPr>
          <a:xfrm>
            <a:off x="5017549" y="3022450"/>
            <a:ext cx="3216390" cy="1354217"/>
          </a:xfrm>
          <a:prstGeom prst="rect">
            <a:avLst/>
          </a:prstGeom>
        </p:spPr>
        <p:txBody>
          <a:bodyPr wrap="square" lIns="0" tIns="0" rIns="0" bIns="0" rtlCol="0" anchor="t">
            <a:spAutoFit/>
          </a:bodyPr>
          <a:lstStyle/>
          <a:p>
            <a:pPr algn="ctr">
              <a:spcBef>
                <a:spcPct val="0"/>
              </a:spcBef>
            </a:pPr>
            <a:r>
              <a:rPr lang="en-US" sz="2200" dirty="0">
                <a:solidFill>
                  <a:srgbClr val="000000"/>
                </a:solidFill>
                <a:latin typeface="Poppins"/>
                <a:ea typeface="Poppins"/>
                <a:cs typeface="Poppins"/>
                <a:sym typeface="Poppins"/>
              </a:rPr>
              <a:t>Wellbeing models such as PERMA guide holistic healthcare practice</a:t>
            </a:r>
          </a:p>
        </p:txBody>
      </p:sp>
      <p:sp>
        <p:nvSpPr>
          <p:cNvPr id="28" name="TextBox 28"/>
          <p:cNvSpPr txBox="1"/>
          <p:nvPr/>
        </p:nvSpPr>
        <p:spPr>
          <a:xfrm>
            <a:off x="1446820" y="6335058"/>
            <a:ext cx="3216687" cy="1015663"/>
          </a:xfrm>
          <a:prstGeom prst="rect">
            <a:avLst/>
          </a:prstGeom>
        </p:spPr>
        <p:txBody>
          <a:bodyPr wrap="square" lIns="0" tIns="0" rIns="0" bIns="0" rtlCol="0" anchor="t">
            <a:spAutoFit/>
          </a:bodyPr>
          <a:lstStyle/>
          <a:p>
            <a:pPr algn="ctr">
              <a:spcBef>
                <a:spcPct val="0"/>
              </a:spcBef>
            </a:pPr>
            <a:r>
              <a:rPr lang="en-US" sz="2200" dirty="0">
                <a:solidFill>
                  <a:srgbClr val="000000"/>
                </a:solidFill>
                <a:latin typeface="Poppins"/>
                <a:ea typeface="Poppins"/>
                <a:cs typeface="Poppins"/>
                <a:sym typeface="Poppins"/>
              </a:rPr>
              <a:t>Supports policy development and service improvement</a:t>
            </a:r>
          </a:p>
        </p:txBody>
      </p:sp>
      <p:sp>
        <p:nvSpPr>
          <p:cNvPr id="29" name="TextBox 29"/>
          <p:cNvSpPr txBox="1"/>
          <p:nvPr/>
        </p:nvSpPr>
        <p:spPr>
          <a:xfrm>
            <a:off x="5017252" y="6270388"/>
            <a:ext cx="3145099" cy="2031325"/>
          </a:xfrm>
          <a:prstGeom prst="rect">
            <a:avLst/>
          </a:prstGeom>
        </p:spPr>
        <p:txBody>
          <a:bodyPr wrap="square" lIns="0" tIns="0" rIns="0" bIns="0" rtlCol="0" anchor="t">
            <a:spAutoFit/>
          </a:bodyPr>
          <a:lstStyle/>
          <a:p>
            <a:pPr algn="ctr">
              <a:spcBef>
                <a:spcPct val="0"/>
              </a:spcBef>
            </a:pPr>
            <a:r>
              <a:rPr lang="en-US" sz="2200" dirty="0">
                <a:solidFill>
                  <a:srgbClr val="000000"/>
                </a:solidFill>
                <a:latin typeface="Poppins"/>
                <a:ea typeface="Poppins"/>
                <a:cs typeface="Poppins"/>
                <a:sym typeface="Poppins"/>
              </a:rPr>
              <a:t>Evidence-based approaches improve population health and sustainability outcomes (Sadiq et al., 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53781" y="-6854186"/>
            <a:ext cx="19948717" cy="10049166"/>
          </a:xfrm>
          <a:custGeom>
            <a:avLst/>
            <a:gdLst/>
            <a:ahLst/>
            <a:cxnLst/>
            <a:rect l="l" t="t" r="r" b="b"/>
            <a:pathLst>
              <a:path w="19948717" h="10049166">
                <a:moveTo>
                  <a:pt x="0" y="0"/>
                </a:moveTo>
                <a:lnTo>
                  <a:pt x="19948717" y="0"/>
                </a:lnTo>
                <a:lnTo>
                  <a:pt x="19948717" y="10049166"/>
                </a:lnTo>
                <a:lnTo>
                  <a:pt x="0" y="10049166"/>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grpSp>
        <p:nvGrpSpPr>
          <p:cNvPr id="3" name="Group 3"/>
          <p:cNvGrpSpPr/>
          <p:nvPr/>
        </p:nvGrpSpPr>
        <p:grpSpPr>
          <a:xfrm>
            <a:off x="1918463" y="-1786121"/>
            <a:ext cx="14932134" cy="6140458"/>
            <a:chOff x="0" y="0"/>
            <a:chExt cx="2268748" cy="932964"/>
          </a:xfrm>
        </p:grpSpPr>
        <p:sp>
          <p:nvSpPr>
            <p:cNvPr id="4" name="Freeform 4"/>
            <p:cNvSpPr/>
            <p:nvPr/>
          </p:nvSpPr>
          <p:spPr>
            <a:xfrm>
              <a:off x="0" y="0"/>
              <a:ext cx="2268748" cy="932964"/>
            </a:xfrm>
            <a:custGeom>
              <a:avLst/>
              <a:gdLst/>
              <a:ahLst/>
              <a:cxnLst/>
              <a:rect l="l" t="t" r="r" b="b"/>
              <a:pathLst>
                <a:path w="2268748" h="932964">
                  <a:moveTo>
                    <a:pt x="26961" y="0"/>
                  </a:moveTo>
                  <a:lnTo>
                    <a:pt x="2241787" y="0"/>
                  </a:lnTo>
                  <a:cubicBezTo>
                    <a:pt x="2248938" y="0"/>
                    <a:pt x="2255795" y="2840"/>
                    <a:pt x="2260851" y="7897"/>
                  </a:cubicBezTo>
                  <a:cubicBezTo>
                    <a:pt x="2265907" y="12953"/>
                    <a:pt x="2268748" y="19810"/>
                    <a:pt x="2268748" y="26961"/>
                  </a:cubicBezTo>
                  <a:lnTo>
                    <a:pt x="2268748" y="906004"/>
                  </a:lnTo>
                  <a:cubicBezTo>
                    <a:pt x="2268748" y="913154"/>
                    <a:pt x="2265907" y="920012"/>
                    <a:pt x="2260851" y="925068"/>
                  </a:cubicBezTo>
                  <a:cubicBezTo>
                    <a:pt x="2255795" y="930124"/>
                    <a:pt x="2248938" y="932964"/>
                    <a:pt x="2241787" y="932964"/>
                  </a:cubicBezTo>
                  <a:lnTo>
                    <a:pt x="26961" y="932964"/>
                  </a:lnTo>
                  <a:cubicBezTo>
                    <a:pt x="19810" y="932964"/>
                    <a:pt x="12953" y="930124"/>
                    <a:pt x="7897" y="925068"/>
                  </a:cubicBezTo>
                  <a:cubicBezTo>
                    <a:pt x="2840" y="920012"/>
                    <a:pt x="0" y="913154"/>
                    <a:pt x="0" y="906004"/>
                  </a:cubicBezTo>
                  <a:lnTo>
                    <a:pt x="0" y="26961"/>
                  </a:lnTo>
                  <a:cubicBezTo>
                    <a:pt x="0" y="19810"/>
                    <a:pt x="2840" y="12953"/>
                    <a:pt x="7897" y="7897"/>
                  </a:cubicBezTo>
                  <a:cubicBezTo>
                    <a:pt x="12953" y="2840"/>
                    <a:pt x="19810" y="0"/>
                    <a:pt x="26961" y="0"/>
                  </a:cubicBezTo>
                  <a:close/>
                </a:path>
              </a:pathLst>
            </a:custGeom>
            <a:blipFill>
              <a:blip r:embed="rId5"/>
              <a:stretch>
                <a:fillRect t="-174049" b="-90942"/>
              </a:stretch>
            </a:blipFill>
          </p:spPr>
          <p:txBody>
            <a:bodyPr/>
            <a:lstStyle/>
            <a:p>
              <a:endParaRPr lang="en-GB"/>
            </a:p>
          </p:txBody>
        </p:sp>
      </p:grpSp>
      <p:sp>
        <p:nvSpPr>
          <p:cNvPr id="5" name="Freeform 5"/>
          <p:cNvSpPr/>
          <p:nvPr/>
        </p:nvSpPr>
        <p:spPr>
          <a:xfrm>
            <a:off x="16850597" y="5513693"/>
            <a:ext cx="1393364" cy="1099016"/>
          </a:xfrm>
          <a:custGeom>
            <a:avLst/>
            <a:gdLst/>
            <a:ahLst/>
            <a:cxnLst/>
            <a:rect l="l" t="t" r="r" b="b"/>
            <a:pathLst>
              <a:path w="1393364" h="1099016">
                <a:moveTo>
                  <a:pt x="0" y="0"/>
                </a:moveTo>
                <a:lnTo>
                  <a:pt x="1393364" y="0"/>
                </a:lnTo>
                <a:lnTo>
                  <a:pt x="1393364" y="1099016"/>
                </a:lnTo>
                <a:lnTo>
                  <a:pt x="0" y="109901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PK" dirty="0"/>
          </a:p>
        </p:txBody>
      </p:sp>
      <p:sp>
        <p:nvSpPr>
          <p:cNvPr id="7" name="Freeform 7"/>
          <p:cNvSpPr/>
          <p:nvPr/>
        </p:nvSpPr>
        <p:spPr>
          <a:xfrm>
            <a:off x="912719" y="8936055"/>
            <a:ext cx="684697" cy="684697"/>
          </a:xfrm>
          <a:custGeom>
            <a:avLst/>
            <a:gdLst/>
            <a:ahLst/>
            <a:cxnLst/>
            <a:rect l="l" t="t" r="r" b="b"/>
            <a:pathLst>
              <a:path w="684697" h="684697">
                <a:moveTo>
                  <a:pt x="0" y="0"/>
                </a:moveTo>
                <a:lnTo>
                  <a:pt x="684697" y="0"/>
                </a:lnTo>
                <a:lnTo>
                  <a:pt x="684697" y="684698"/>
                </a:lnTo>
                <a:lnTo>
                  <a:pt x="0" y="68469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8" name="Freeform 8"/>
          <p:cNvSpPr/>
          <p:nvPr/>
        </p:nvSpPr>
        <p:spPr>
          <a:xfrm>
            <a:off x="-1497678" y="4283106"/>
            <a:ext cx="2995357" cy="2984124"/>
          </a:xfrm>
          <a:custGeom>
            <a:avLst/>
            <a:gdLst/>
            <a:ahLst/>
            <a:cxnLst/>
            <a:rect l="l" t="t" r="r" b="b"/>
            <a:pathLst>
              <a:path w="2995357" h="2984124">
                <a:moveTo>
                  <a:pt x="0" y="0"/>
                </a:moveTo>
                <a:lnTo>
                  <a:pt x="2995356" y="0"/>
                </a:lnTo>
                <a:lnTo>
                  <a:pt x="2995356" y="2984124"/>
                </a:lnTo>
                <a:lnTo>
                  <a:pt x="0" y="2984124"/>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9" name="Freeform 9"/>
          <p:cNvSpPr/>
          <p:nvPr/>
        </p:nvSpPr>
        <p:spPr>
          <a:xfrm>
            <a:off x="16315815" y="7001399"/>
            <a:ext cx="2576456" cy="2663004"/>
          </a:xfrm>
          <a:custGeom>
            <a:avLst/>
            <a:gdLst/>
            <a:ahLst/>
            <a:cxnLst/>
            <a:rect l="l" t="t" r="r" b="b"/>
            <a:pathLst>
              <a:path w="2576456" h="2663004">
                <a:moveTo>
                  <a:pt x="0" y="0"/>
                </a:moveTo>
                <a:lnTo>
                  <a:pt x="2576456" y="0"/>
                </a:lnTo>
                <a:lnTo>
                  <a:pt x="2576456" y="2663003"/>
                </a:lnTo>
                <a:lnTo>
                  <a:pt x="0" y="2663003"/>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0" name="TextBox 10"/>
          <p:cNvSpPr txBox="1"/>
          <p:nvPr/>
        </p:nvSpPr>
        <p:spPr>
          <a:xfrm>
            <a:off x="1662661" y="5059842"/>
            <a:ext cx="5933325" cy="1941557"/>
          </a:xfrm>
          <a:prstGeom prst="rect">
            <a:avLst/>
          </a:prstGeom>
        </p:spPr>
        <p:txBody>
          <a:bodyPr lIns="0" tIns="0" rIns="0" bIns="0" rtlCol="0" anchor="t">
            <a:spAutoFit/>
          </a:bodyPr>
          <a:lstStyle/>
          <a:p>
            <a:pPr algn="l">
              <a:lnSpc>
                <a:spcPts val="7500"/>
              </a:lnSpc>
            </a:pPr>
            <a:r>
              <a:rPr lang="en-US" sz="7500" b="1" dirty="0">
                <a:solidFill>
                  <a:srgbClr val="115793"/>
                </a:solidFill>
                <a:latin typeface="Agrandir Bold"/>
                <a:ea typeface="Agrandir Bold"/>
                <a:cs typeface="Agrandir Bold"/>
                <a:sym typeface="Agrandir Bold"/>
              </a:rPr>
              <a:t>Policy and Governance</a:t>
            </a:r>
          </a:p>
        </p:txBody>
      </p:sp>
      <p:sp>
        <p:nvSpPr>
          <p:cNvPr id="11" name="TextBox 11"/>
          <p:cNvSpPr txBox="1"/>
          <p:nvPr/>
        </p:nvSpPr>
        <p:spPr>
          <a:xfrm>
            <a:off x="7585056" y="4756616"/>
            <a:ext cx="10363199" cy="4524315"/>
          </a:xfrm>
          <a:prstGeom prst="rect">
            <a:avLst/>
          </a:prstGeom>
        </p:spPr>
        <p:txBody>
          <a:bodyPr wrap="square" lIns="0" tIns="0" rIns="0" bIns="0" rtlCol="0" anchor="t">
            <a:spAutoFit/>
          </a:bodyPr>
          <a:lstStyle/>
          <a:p>
            <a:pPr marL="342900" indent="-342900" algn="l">
              <a:lnSpc>
                <a:spcPct val="150000"/>
              </a:lnSpc>
              <a:buFont typeface="Arial" panose="020B0604020202020204" pitchFamily="34" charset="0"/>
              <a:buChar char="•"/>
            </a:pPr>
            <a:r>
              <a:rPr lang="en-US" sz="2800" dirty="0">
                <a:solidFill>
                  <a:srgbClr val="000000"/>
                </a:solidFill>
                <a:latin typeface="Poppins"/>
                <a:ea typeface="Poppins"/>
                <a:cs typeface="Poppins"/>
                <a:sym typeface="Poppins"/>
              </a:rPr>
              <a:t>Policies support holistic health and preventive strategies</a:t>
            </a:r>
          </a:p>
          <a:p>
            <a:pPr marL="342900" indent="-342900" algn="l">
              <a:lnSpc>
                <a:spcPct val="150000"/>
              </a:lnSpc>
              <a:buFont typeface="Arial" panose="020B0604020202020204" pitchFamily="34" charset="0"/>
              <a:buChar char="•"/>
            </a:pPr>
            <a:r>
              <a:rPr lang="en-US" sz="2800" dirty="0">
                <a:solidFill>
                  <a:srgbClr val="000000"/>
                </a:solidFill>
                <a:latin typeface="Poppins"/>
                <a:ea typeface="Poppins"/>
                <a:cs typeface="Poppins"/>
                <a:sym typeface="Poppins"/>
              </a:rPr>
              <a:t>Mental health legislation and community wellness programs (</a:t>
            </a:r>
            <a:r>
              <a:rPr lang="en-US" sz="2800" dirty="0" err="1">
                <a:solidFill>
                  <a:srgbClr val="000000"/>
                </a:solidFill>
                <a:latin typeface="Poppins"/>
                <a:ea typeface="Poppins"/>
                <a:cs typeface="Poppins"/>
                <a:sym typeface="Poppins"/>
              </a:rPr>
              <a:t>Gavurova</a:t>
            </a:r>
            <a:r>
              <a:rPr lang="en-US" sz="2800" dirty="0">
                <a:solidFill>
                  <a:srgbClr val="000000"/>
                </a:solidFill>
                <a:latin typeface="Poppins"/>
                <a:ea typeface="Poppins"/>
                <a:cs typeface="Poppins"/>
                <a:sym typeface="Poppins"/>
              </a:rPr>
              <a:t> &amp; </a:t>
            </a:r>
            <a:r>
              <a:rPr lang="en-US" sz="2800" dirty="0" err="1">
                <a:solidFill>
                  <a:srgbClr val="000000"/>
                </a:solidFill>
                <a:latin typeface="Poppins"/>
                <a:ea typeface="Poppins"/>
                <a:cs typeface="Poppins"/>
                <a:sym typeface="Poppins"/>
              </a:rPr>
              <a:t>Megyesiova</a:t>
            </a:r>
            <a:r>
              <a:rPr lang="en-US" sz="2800" dirty="0">
                <a:solidFill>
                  <a:srgbClr val="000000"/>
                </a:solidFill>
                <a:latin typeface="Poppins"/>
                <a:ea typeface="Poppins"/>
                <a:cs typeface="Poppins"/>
                <a:sym typeface="Poppins"/>
              </a:rPr>
              <a:t>, 2022)</a:t>
            </a:r>
          </a:p>
          <a:p>
            <a:pPr marL="342900" indent="-342900" algn="l">
              <a:lnSpc>
                <a:spcPct val="150000"/>
              </a:lnSpc>
              <a:buFont typeface="Arial" panose="020B0604020202020204" pitchFamily="34" charset="0"/>
              <a:buChar char="•"/>
            </a:pPr>
            <a:r>
              <a:rPr lang="en-US" sz="2800" dirty="0">
                <a:solidFill>
                  <a:srgbClr val="000000"/>
                </a:solidFill>
                <a:latin typeface="Poppins"/>
                <a:ea typeface="Poppins"/>
                <a:cs typeface="Poppins"/>
                <a:sym typeface="Poppins"/>
              </a:rPr>
              <a:t>Regulatory and funding challenges impact implementation</a:t>
            </a:r>
          </a:p>
          <a:p>
            <a:pPr marL="342900" indent="-342900" algn="l">
              <a:lnSpc>
                <a:spcPct val="150000"/>
              </a:lnSpc>
              <a:buFont typeface="Arial" panose="020B0604020202020204" pitchFamily="34" charset="0"/>
              <a:buChar char="•"/>
            </a:pPr>
            <a:r>
              <a:rPr lang="en-US" sz="2800" dirty="0">
                <a:solidFill>
                  <a:srgbClr val="000000"/>
                </a:solidFill>
                <a:latin typeface="Poppins"/>
                <a:ea typeface="Poppins"/>
                <a:cs typeface="Poppins"/>
                <a:sym typeface="Poppins"/>
              </a:rPr>
              <a:t>Policy alignment with SDGs ensures sustainable health system development (Sadiq et al., 2023)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937923" y="1263557"/>
            <a:ext cx="7041302" cy="7759885"/>
            <a:chOff x="0" y="0"/>
            <a:chExt cx="1069836" cy="1179016"/>
          </a:xfrm>
        </p:grpSpPr>
        <p:sp>
          <p:nvSpPr>
            <p:cNvPr id="3" name="Freeform 3"/>
            <p:cNvSpPr/>
            <p:nvPr/>
          </p:nvSpPr>
          <p:spPr>
            <a:xfrm>
              <a:off x="0" y="0"/>
              <a:ext cx="1069836" cy="1179016"/>
            </a:xfrm>
            <a:custGeom>
              <a:avLst/>
              <a:gdLst/>
              <a:ahLst/>
              <a:cxnLst/>
              <a:rect l="l" t="t" r="r" b="b"/>
              <a:pathLst>
                <a:path w="1069836" h="1179016">
                  <a:moveTo>
                    <a:pt x="57174" y="0"/>
                  </a:moveTo>
                  <a:lnTo>
                    <a:pt x="1012662" y="0"/>
                  </a:lnTo>
                  <a:cubicBezTo>
                    <a:pt x="1027826" y="0"/>
                    <a:pt x="1042368" y="6024"/>
                    <a:pt x="1053090" y="16746"/>
                  </a:cubicBezTo>
                  <a:cubicBezTo>
                    <a:pt x="1063813" y="27468"/>
                    <a:pt x="1069836" y="42011"/>
                    <a:pt x="1069836" y="57174"/>
                  </a:cubicBezTo>
                  <a:lnTo>
                    <a:pt x="1069836" y="1121842"/>
                  </a:lnTo>
                  <a:cubicBezTo>
                    <a:pt x="1069836" y="1137005"/>
                    <a:pt x="1063813" y="1151548"/>
                    <a:pt x="1053090" y="1162270"/>
                  </a:cubicBezTo>
                  <a:cubicBezTo>
                    <a:pt x="1042368" y="1172992"/>
                    <a:pt x="1027826" y="1179016"/>
                    <a:pt x="1012662" y="1179016"/>
                  </a:cubicBezTo>
                  <a:lnTo>
                    <a:pt x="57174" y="1179016"/>
                  </a:lnTo>
                  <a:cubicBezTo>
                    <a:pt x="42011" y="1179016"/>
                    <a:pt x="27468" y="1172992"/>
                    <a:pt x="16746" y="1162270"/>
                  </a:cubicBezTo>
                  <a:cubicBezTo>
                    <a:pt x="6024" y="1151548"/>
                    <a:pt x="0" y="1137005"/>
                    <a:pt x="0" y="1121842"/>
                  </a:cubicBezTo>
                  <a:lnTo>
                    <a:pt x="0" y="57174"/>
                  </a:lnTo>
                  <a:cubicBezTo>
                    <a:pt x="0" y="42011"/>
                    <a:pt x="6024" y="27468"/>
                    <a:pt x="16746" y="16746"/>
                  </a:cubicBezTo>
                  <a:cubicBezTo>
                    <a:pt x="27468" y="6024"/>
                    <a:pt x="42011" y="0"/>
                    <a:pt x="57174" y="0"/>
                  </a:cubicBezTo>
                  <a:close/>
                </a:path>
              </a:pathLst>
            </a:custGeom>
            <a:blipFill>
              <a:blip r:embed="rId3"/>
              <a:stretch>
                <a:fillRect l="-32705" r="-32705"/>
              </a:stretch>
            </a:blipFill>
          </p:spPr>
          <p:txBody>
            <a:bodyPr/>
            <a:lstStyle/>
            <a:p>
              <a:endParaRPr lang="en-GB"/>
            </a:p>
          </p:txBody>
        </p:sp>
      </p:grpSp>
      <p:sp>
        <p:nvSpPr>
          <p:cNvPr id="4" name="Freeform 4"/>
          <p:cNvSpPr/>
          <p:nvPr/>
        </p:nvSpPr>
        <p:spPr>
          <a:xfrm>
            <a:off x="15991051" y="8138067"/>
            <a:ext cx="1420135" cy="1233742"/>
          </a:xfrm>
          <a:custGeom>
            <a:avLst/>
            <a:gdLst/>
            <a:ahLst/>
            <a:cxnLst/>
            <a:rect l="l" t="t" r="r" b="b"/>
            <a:pathLst>
              <a:path w="1420135" h="1233742">
                <a:moveTo>
                  <a:pt x="0" y="0"/>
                </a:moveTo>
                <a:lnTo>
                  <a:pt x="1420135" y="0"/>
                </a:lnTo>
                <a:lnTo>
                  <a:pt x="1420135" y="1233742"/>
                </a:lnTo>
                <a:lnTo>
                  <a:pt x="0" y="123374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891124" y="677115"/>
            <a:ext cx="1579714" cy="1769988"/>
          </a:xfrm>
          <a:custGeom>
            <a:avLst/>
            <a:gdLst/>
            <a:ahLst/>
            <a:cxnLst/>
            <a:rect l="l" t="t" r="r" b="b"/>
            <a:pathLst>
              <a:path w="1579714" h="1769988">
                <a:moveTo>
                  <a:pt x="0" y="0"/>
                </a:moveTo>
                <a:lnTo>
                  <a:pt x="1579714" y="0"/>
                </a:lnTo>
                <a:lnTo>
                  <a:pt x="1579714" y="1769988"/>
                </a:lnTo>
                <a:lnTo>
                  <a:pt x="0" y="176998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a:off x="16397201" y="-94704"/>
            <a:ext cx="2527312" cy="2214557"/>
          </a:xfrm>
          <a:custGeom>
            <a:avLst/>
            <a:gdLst/>
            <a:ahLst/>
            <a:cxnLst/>
            <a:rect l="l" t="t" r="r" b="b"/>
            <a:pathLst>
              <a:path w="2527312" h="2214557">
                <a:moveTo>
                  <a:pt x="0" y="0"/>
                </a:moveTo>
                <a:lnTo>
                  <a:pt x="2527312" y="0"/>
                </a:lnTo>
                <a:lnTo>
                  <a:pt x="2527312" y="2214558"/>
                </a:lnTo>
                <a:lnTo>
                  <a:pt x="0" y="221455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p:cNvSpPr/>
          <p:nvPr/>
        </p:nvSpPr>
        <p:spPr>
          <a:xfrm>
            <a:off x="-2568308" y="7454730"/>
            <a:ext cx="4017073" cy="4114800"/>
          </a:xfrm>
          <a:custGeom>
            <a:avLst/>
            <a:gdLst/>
            <a:ahLst/>
            <a:cxnLst/>
            <a:rect l="l" t="t" r="r" b="b"/>
            <a:pathLst>
              <a:path w="4017073" h="4114800">
                <a:moveTo>
                  <a:pt x="0" y="0"/>
                </a:moveTo>
                <a:lnTo>
                  <a:pt x="4017074" y="0"/>
                </a:lnTo>
                <a:lnTo>
                  <a:pt x="4017074" y="4114800"/>
                </a:lnTo>
                <a:lnTo>
                  <a:pt x="0" y="41148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8" name="TextBox 8"/>
          <p:cNvSpPr txBox="1"/>
          <p:nvPr/>
        </p:nvSpPr>
        <p:spPr>
          <a:xfrm>
            <a:off x="10338598" y="1328837"/>
            <a:ext cx="7324785" cy="888320"/>
          </a:xfrm>
          <a:prstGeom prst="rect">
            <a:avLst/>
          </a:prstGeom>
        </p:spPr>
        <p:txBody>
          <a:bodyPr wrap="square" lIns="0" tIns="0" rIns="0" bIns="0" rtlCol="0" anchor="t">
            <a:spAutoFit/>
          </a:bodyPr>
          <a:lstStyle/>
          <a:p>
            <a:pPr algn="l">
              <a:lnSpc>
                <a:spcPts val="6800"/>
              </a:lnSpc>
            </a:pPr>
            <a:r>
              <a:rPr lang="en-US" sz="6800" b="1" dirty="0">
                <a:solidFill>
                  <a:srgbClr val="115793"/>
                </a:solidFill>
                <a:latin typeface="Agrandir Bold"/>
                <a:ea typeface="Agrandir Bold"/>
                <a:cs typeface="Agrandir Bold"/>
                <a:sym typeface="Agrandir Bold"/>
              </a:rPr>
              <a:t>Service Delivery</a:t>
            </a:r>
          </a:p>
        </p:txBody>
      </p:sp>
      <p:sp>
        <p:nvSpPr>
          <p:cNvPr id="9" name="TextBox 9"/>
          <p:cNvSpPr txBox="1"/>
          <p:nvPr/>
        </p:nvSpPr>
        <p:spPr>
          <a:xfrm>
            <a:off x="9468383" y="2705100"/>
            <a:ext cx="8286217" cy="5816977"/>
          </a:xfrm>
          <a:prstGeom prst="rect">
            <a:avLst/>
          </a:prstGeom>
        </p:spPr>
        <p:txBody>
          <a:bodyPr wrap="square" lIns="0" tIns="0" rIns="0" bIns="0" rtlCol="0" anchor="t">
            <a:spAutoFit/>
          </a:bodyPr>
          <a:lstStyle/>
          <a:p>
            <a:pPr marL="342900" lvl="0" indent="-342900" algn="l">
              <a:lnSpc>
                <a:spcPct val="150000"/>
              </a:lnSpc>
              <a:buFont typeface="Arial" panose="020B0604020202020204" pitchFamily="34" charset="0"/>
              <a:buChar char="•"/>
            </a:pPr>
            <a:r>
              <a:rPr lang="en-US" sz="2800" dirty="0">
                <a:solidFill>
                  <a:srgbClr val="000000"/>
                </a:solidFill>
                <a:latin typeface="Poppins"/>
                <a:ea typeface="Poppins"/>
                <a:cs typeface="Poppins"/>
                <a:sym typeface="Poppins"/>
              </a:rPr>
              <a:t>Telehealth and digital healthcare expand access and efficiency (Lindgren et al., 2025)</a:t>
            </a:r>
          </a:p>
          <a:p>
            <a:pPr marL="342900" lvl="0" indent="-342900" algn="l">
              <a:lnSpc>
                <a:spcPct val="150000"/>
              </a:lnSpc>
              <a:buFont typeface="Arial" panose="020B0604020202020204" pitchFamily="34" charset="0"/>
              <a:buChar char="•"/>
            </a:pPr>
            <a:r>
              <a:rPr lang="en-US" sz="2800" dirty="0">
                <a:solidFill>
                  <a:srgbClr val="000000"/>
                </a:solidFill>
                <a:latin typeface="Poppins"/>
                <a:ea typeface="Poppins"/>
                <a:cs typeface="Poppins"/>
                <a:sym typeface="Poppins"/>
              </a:rPr>
              <a:t>Community wellness and outreach programs improve engagement (Winston, 2022)</a:t>
            </a:r>
          </a:p>
          <a:p>
            <a:pPr marL="342900" lvl="0" indent="-342900" algn="l">
              <a:lnSpc>
                <a:spcPct val="150000"/>
              </a:lnSpc>
              <a:buFont typeface="Arial" panose="020B0604020202020204" pitchFamily="34" charset="0"/>
              <a:buChar char="•"/>
            </a:pPr>
            <a:r>
              <a:rPr lang="en-US" sz="2800" dirty="0">
                <a:solidFill>
                  <a:srgbClr val="000000"/>
                </a:solidFill>
                <a:latin typeface="Poppins"/>
                <a:ea typeface="Poppins"/>
                <a:cs typeface="Poppins"/>
                <a:sym typeface="Poppins"/>
              </a:rPr>
              <a:t>Holistic care models in hospitals and clinics enhance patient outcomes </a:t>
            </a:r>
          </a:p>
          <a:p>
            <a:pPr marL="342900" lvl="0" indent="-342900" algn="l">
              <a:lnSpc>
                <a:spcPct val="150000"/>
              </a:lnSpc>
              <a:buFont typeface="Arial" panose="020B0604020202020204" pitchFamily="34" charset="0"/>
              <a:buChar char="•"/>
            </a:pPr>
            <a:r>
              <a:rPr lang="en-US" sz="2800" dirty="0">
                <a:solidFill>
                  <a:srgbClr val="000000"/>
                </a:solidFill>
                <a:latin typeface="Poppins"/>
                <a:ea typeface="Poppins"/>
                <a:cs typeface="Poppins"/>
                <a:sym typeface="Poppins"/>
              </a:rPr>
              <a:t>Integrated service delivery aligns with sustainable development objectives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523955" y="-850170"/>
            <a:ext cx="9856572" cy="12320715"/>
          </a:xfrm>
          <a:custGeom>
            <a:avLst/>
            <a:gdLst/>
            <a:ahLst/>
            <a:cxnLst/>
            <a:rect l="l" t="t" r="r" b="b"/>
            <a:pathLst>
              <a:path w="9856572" h="12320715">
                <a:moveTo>
                  <a:pt x="0" y="0"/>
                </a:moveTo>
                <a:lnTo>
                  <a:pt x="9856572" y="0"/>
                </a:lnTo>
                <a:lnTo>
                  <a:pt x="9856572" y="12320715"/>
                </a:lnTo>
                <a:lnTo>
                  <a:pt x="0" y="12320715"/>
                </a:lnTo>
                <a:lnTo>
                  <a:pt x="0" y="0"/>
                </a:lnTo>
                <a:close/>
              </a:path>
            </a:pathLst>
          </a:custGeom>
          <a:blipFill>
            <a:blip r:embed="rId3">
              <a:alphaModFix amt="25000"/>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10025705" y="786722"/>
            <a:ext cx="7881295" cy="9004978"/>
            <a:chOff x="0" y="0"/>
            <a:chExt cx="847214" cy="846446"/>
          </a:xfrm>
        </p:grpSpPr>
        <p:sp>
          <p:nvSpPr>
            <p:cNvPr id="4" name="Freeform 4"/>
            <p:cNvSpPr/>
            <p:nvPr/>
          </p:nvSpPr>
          <p:spPr>
            <a:xfrm>
              <a:off x="0" y="0"/>
              <a:ext cx="847214" cy="846446"/>
            </a:xfrm>
            <a:custGeom>
              <a:avLst/>
              <a:gdLst/>
              <a:ahLst/>
              <a:cxnLst/>
              <a:rect l="l" t="t" r="r" b="b"/>
              <a:pathLst>
                <a:path w="847214" h="846446">
                  <a:moveTo>
                    <a:pt x="847214" y="48136"/>
                  </a:moveTo>
                  <a:lnTo>
                    <a:pt x="847214" y="798310"/>
                  </a:lnTo>
                  <a:cubicBezTo>
                    <a:pt x="847214" y="811076"/>
                    <a:pt x="842143" y="823320"/>
                    <a:pt x="833115" y="832347"/>
                  </a:cubicBezTo>
                  <a:cubicBezTo>
                    <a:pt x="824088" y="841375"/>
                    <a:pt x="811845" y="846446"/>
                    <a:pt x="799078" y="846446"/>
                  </a:cubicBezTo>
                  <a:lnTo>
                    <a:pt x="48136" y="846446"/>
                  </a:lnTo>
                  <a:cubicBezTo>
                    <a:pt x="35370" y="846446"/>
                    <a:pt x="23126" y="841375"/>
                    <a:pt x="14099" y="832347"/>
                  </a:cubicBezTo>
                  <a:cubicBezTo>
                    <a:pt x="5071" y="823320"/>
                    <a:pt x="0" y="811076"/>
                    <a:pt x="0" y="798310"/>
                  </a:cubicBezTo>
                  <a:lnTo>
                    <a:pt x="0" y="48136"/>
                  </a:lnTo>
                  <a:cubicBezTo>
                    <a:pt x="0" y="35370"/>
                    <a:pt x="5071" y="23126"/>
                    <a:pt x="14099" y="14099"/>
                  </a:cubicBezTo>
                  <a:cubicBezTo>
                    <a:pt x="23126" y="5071"/>
                    <a:pt x="35370" y="0"/>
                    <a:pt x="48136" y="0"/>
                  </a:cubicBezTo>
                  <a:lnTo>
                    <a:pt x="799078" y="0"/>
                  </a:lnTo>
                  <a:cubicBezTo>
                    <a:pt x="811845" y="0"/>
                    <a:pt x="824088" y="5071"/>
                    <a:pt x="833115" y="14099"/>
                  </a:cubicBezTo>
                  <a:cubicBezTo>
                    <a:pt x="842143" y="23126"/>
                    <a:pt x="847214" y="35370"/>
                    <a:pt x="847214" y="48136"/>
                  </a:cubicBezTo>
                  <a:close/>
                </a:path>
              </a:pathLst>
            </a:custGeom>
            <a:solidFill>
              <a:srgbClr val="24A6A4"/>
            </a:solidFill>
          </p:spPr>
          <p:txBody>
            <a:bodyPr/>
            <a:lstStyle/>
            <a:p>
              <a:endParaRPr lang="en-GB"/>
            </a:p>
          </p:txBody>
        </p:sp>
        <p:sp>
          <p:nvSpPr>
            <p:cNvPr id="5" name="TextBox 5"/>
            <p:cNvSpPr txBox="1"/>
            <p:nvPr/>
          </p:nvSpPr>
          <p:spPr>
            <a:xfrm>
              <a:off x="0" y="-57150"/>
              <a:ext cx="847214" cy="903596"/>
            </a:xfrm>
            <a:prstGeom prst="rect">
              <a:avLst/>
            </a:prstGeom>
          </p:spPr>
          <p:txBody>
            <a:bodyPr lIns="50800" tIns="50800" rIns="50800" bIns="50800" rtlCol="0" anchor="ctr"/>
            <a:lstStyle/>
            <a:p>
              <a:pPr algn="ctr">
                <a:lnSpc>
                  <a:spcPts val="3306"/>
                </a:lnSpc>
              </a:pPr>
              <a:endParaRPr/>
            </a:p>
          </p:txBody>
        </p:sp>
      </p:grpSp>
      <p:sp>
        <p:nvSpPr>
          <p:cNvPr id="21" name="Freeform 21"/>
          <p:cNvSpPr/>
          <p:nvPr/>
        </p:nvSpPr>
        <p:spPr>
          <a:xfrm>
            <a:off x="16658750" y="8853792"/>
            <a:ext cx="752824" cy="646487"/>
          </a:xfrm>
          <a:custGeom>
            <a:avLst/>
            <a:gdLst/>
            <a:ahLst/>
            <a:cxnLst/>
            <a:rect l="l" t="t" r="r" b="b"/>
            <a:pathLst>
              <a:path w="752824" h="646487">
                <a:moveTo>
                  <a:pt x="0" y="0"/>
                </a:moveTo>
                <a:lnTo>
                  <a:pt x="752823" y="0"/>
                </a:lnTo>
                <a:lnTo>
                  <a:pt x="752823" y="646488"/>
                </a:lnTo>
                <a:lnTo>
                  <a:pt x="0" y="64648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3" name="Freeform 23"/>
          <p:cNvSpPr/>
          <p:nvPr/>
        </p:nvSpPr>
        <p:spPr>
          <a:xfrm>
            <a:off x="654525" y="646887"/>
            <a:ext cx="581128" cy="726410"/>
          </a:xfrm>
          <a:custGeom>
            <a:avLst/>
            <a:gdLst/>
            <a:ahLst/>
            <a:cxnLst/>
            <a:rect l="l" t="t" r="r" b="b"/>
            <a:pathLst>
              <a:path w="581128" h="726410">
                <a:moveTo>
                  <a:pt x="0" y="0"/>
                </a:moveTo>
                <a:lnTo>
                  <a:pt x="581128" y="0"/>
                </a:lnTo>
                <a:lnTo>
                  <a:pt x="581128" y="726410"/>
                </a:lnTo>
                <a:lnTo>
                  <a:pt x="0" y="72641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4" name="Freeform 24"/>
          <p:cNvSpPr/>
          <p:nvPr/>
        </p:nvSpPr>
        <p:spPr>
          <a:xfrm flipH="1">
            <a:off x="-523955" y="7945979"/>
            <a:ext cx="3781599" cy="3313626"/>
          </a:xfrm>
          <a:custGeom>
            <a:avLst/>
            <a:gdLst/>
            <a:ahLst/>
            <a:cxnLst/>
            <a:rect l="l" t="t" r="r" b="b"/>
            <a:pathLst>
              <a:path w="3781599" h="3313626">
                <a:moveTo>
                  <a:pt x="3781599" y="0"/>
                </a:moveTo>
                <a:lnTo>
                  <a:pt x="0" y="0"/>
                </a:lnTo>
                <a:lnTo>
                  <a:pt x="0" y="3313626"/>
                </a:lnTo>
                <a:lnTo>
                  <a:pt x="3781599" y="3313626"/>
                </a:lnTo>
                <a:lnTo>
                  <a:pt x="3781599"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5" name="TextBox 25"/>
          <p:cNvSpPr txBox="1"/>
          <p:nvPr/>
        </p:nvSpPr>
        <p:spPr>
          <a:xfrm>
            <a:off x="1676400" y="2367376"/>
            <a:ext cx="6750664" cy="4584525"/>
          </a:xfrm>
          <a:prstGeom prst="rect">
            <a:avLst/>
          </a:prstGeom>
        </p:spPr>
        <p:txBody>
          <a:bodyPr lIns="0" tIns="0" rIns="0" bIns="0" rtlCol="0" anchor="t">
            <a:spAutoFit/>
          </a:bodyPr>
          <a:lstStyle/>
          <a:p>
            <a:pPr marL="0" lvl="0" indent="0" algn="l">
              <a:lnSpc>
                <a:spcPct val="200000"/>
              </a:lnSpc>
              <a:spcBef>
                <a:spcPct val="0"/>
              </a:spcBef>
            </a:pPr>
            <a:r>
              <a:rPr lang="en-US" sz="8000" b="1" dirty="0">
                <a:solidFill>
                  <a:srgbClr val="115793"/>
                </a:solidFill>
                <a:latin typeface="Agrandir Bold"/>
                <a:ea typeface="Agrandir Bold"/>
                <a:cs typeface="Agrandir Bold"/>
                <a:sym typeface="Agrandir Bold"/>
              </a:rPr>
              <a:t>Public Health Initiatives</a:t>
            </a:r>
            <a:endParaRPr lang="en-US" sz="8000" b="1" u="none" strike="noStrike" dirty="0">
              <a:solidFill>
                <a:srgbClr val="115793"/>
              </a:solidFill>
              <a:latin typeface="Agrandir Bold"/>
              <a:ea typeface="Agrandir Bold"/>
              <a:cs typeface="Agrandir Bold"/>
              <a:sym typeface="Agrandir Bold"/>
            </a:endParaRPr>
          </a:p>
        </p:txBody>
      </p:sp>
      <p:sp>
        <p:nvSpPr>
          <p:cNvPr id="26" name="TextBox 26"/>
          <p:cNvSpPr txBox="1"/>
          <p:nvPr/>
        </p:nvSpPr>
        <p:spPr>
          <a:xfrm>
            <a:off x="10292404" y="1386028"/>
            <a:ext cx="7347895" cy="7109639"/>
          </a:xfrm>
          <a:prstGeom prst="rect">
            <a:avLst/>
          </a:prstGeom>
        </p:spPr>
        <p:txBody>
          <a:bodyPr wrap="square" lIns="0" tIns="0" rIns="0" bIns="0" rtlCol="0" anchor="t">
            <a:spAutoFit/>
          </a:bodyPr>
          <a:lstStyle/>
          <a:p>
            <a:pPr marL="342900" indent="-342900">
              <a:lnSpc>
                <a:spcPct val="150000"/>
              </a:lnSpc>
              <a:spcBef>
                <a:spcPct val="0"/>
              </a:spcBef>
              <a:buFont typeface="Arial" panose="020B0604020202020204" pitchFamily="34" charset="0"/>
              <a:buChar char="•"/>
            </a:pPr>
            <a:r>
              <a:rPr lang="en-US" sz="2800" dirty="0">
                <a:solidFill>
                  <a:srgbClr val="000000"/>
                </a:solidFill>
                <a:latin typeface="Poppins"/>
                <a:ea typeface="Poppins"/>
                <a:cs typeface="Poppins"/>
                <a:sym typeface="Poppins"/>
              </a:rPr>
              <a:t>Promote healthy lifestyles, physical activity, and mental wellbeing (</a:t>
            </a:r>
            <a:r>
              <a:rPr lang="en-US" sz="2800" dirty="0" err="1">
                <a:solidFill>
                  <a:srgbClr val="000000"/>
                </a:solidFill>
                <a:latin typeface="Poppins"/>
                <a:ea typeface="Poppins"/>
                <a:cs typeface="Poppins"/>
                <a:sym typeface="Poppins"/>
              </a:rPr>
              <a:t>Gavurova</a:t>
            </a:r>
            <a:r>
              <a:rPr lang="en-US" sz="2800" dirty="0">
                <a:solidFill>
                  <a:srgbClr val="000000"/>
                </a:solidFill>
                <a:latin typeface="Poppins"/>
                <a:ea typeface="Poppins"/>
                <a:cs typeface="Poppins"/>
                <a:sym typeface="Poppins"/>
              </a:rPr>
              <a:t> &amp; </a:t>
            </a:r>
            <a:r>
              <a:rPr lang="en-US" sz="2800" dirty="0" err="1">
                <a:solidFill>
                  <a:srgbClr val="000000"/>
                </a:solidFill>
                <a:latin typeface="Poppins"/>
                <a:ea typeface="Poppins"/>
                <a:cs typeface="Poppins"/>
                <a:sym typeface="Poppins"/>
              </a:rPr>
              <a:t>Megyesiova</a:t>
            </a:r>
            <a:r>
              <a:rPr lang="en-US" sz="2800" dirty="0">
                <a:solidFill>
                  <a:srgbClr val="000000"/>
                </a:solidFill>
                <a:latin typeface="Poppins"/>
                <a:ea typeface="Poppins"/>
                <a:cs typeface="Poppins"/>
                <a:sym typeface="Poppins"/>
              </a:rPr>
              <a:t>, 2022)</a:t>
            </a:r>
          </a:p>
          <a:p>
            <a:pPr marL="342900" indent="-342900">
              <a:lnSpc>
                <a:spcPct val="150000"/>
              </a:lnSpc>
              <a:spcBef>
                <a:spcPct val="0"/>
              </a:spcBef>
              <a:buFont typeface="Arial" panose="020B0604020202020204" pitchFamily="34" charset="0"/>
              <a:buChar char="•"/>
            </a:pPr>
            <a:r>
              <a:rPr lang="en-US" sz="2800" dirty="0">
                <a:solidFill>
                  <a:srgbClr val="000000"/>
                </a:solidFill>
                <a:latin typeface="Poppins"/>
                <a:ea typeface="Poppins"/>
                <a:cs typeface="Poppins"/>
                <a:sym typeface="Poppins"/>
              </a:rPr>
              <a:t>Public awareness campaigns reduce disease prevalence (Lindgren et al., 2025)</a:t>
            </a:r>
          </a:p>
          <a:p>
            <a:pPr marL="342900" indent="-342900">
              <a:lnSpc>
                <a:spcPct val="150000"/>
              </a:lnSpc>
              <a:spcBef>
                <a:spcPct val="0"/>
              </a:spcBef>
              <a:buFont typeface="Arial" panose="020B0604020202020204" pitchFamily="34" charset="0"/>
              <a:buChar char="•"/>
            </a:pPr>
            <a:r>
              <a:rPr lang="en-US" sz="2800" dirty="0">
                <a:solidFill>
                  <a:srgbClr val="000000"/>
                </a:solidFill>
                <a:latin typeface="Poppins"/>
                <a:ea typeface="Poppins"/>
                <a:cs typeface="Poppins"/>
                <a:sym typeface="Poppins"/>
              </a:rPr>
              <a:t>Vaccination and preventive programs support population health (Sadiq et al., 2023)</a:t>
            </a:r>
          </a:p>
          <a:p>
            <a:pPr marL="342900" indent="-342900">
              <a:lnSpc>
                <a:spcPct val="150000"/>
              </a:lnSpc>
              <a:spcBef>
                <a:spcPct val="0"/>
              </a:spcBef>
              <a:buFont typeface="Arial" panose="020B0604020202020204" pitchFamily="34" charset="0"/>
              <a:buChar char="•"/>
            </a:pPr>
            <a:r>
              <a:rPr lang="en-US" sz="2800" dirty="0">
                <a:solidFill>
                  <a:srgbClr val="000000"/>
                </a:solidFill>
                <a:latin typeface="Poppins"/>
                <a:ea typeface="Poppins"/>
                <a:cs typeface="Poppins"/>
                <a:sym typeface="Poppins"/>
              </a:rPr>
              <a:t>Initiatives enhance societal wellbeing and health equity</a:t>
            </a:r>
          </a:p>
        </p:txBody>
      </p:sp>
    </p:spTree>
    <p:extLst>
      <p:ext uri="{BB962C8B-B14F-4D97-AF65-F5344CB8AC3E}">
        <p14:creationId xmlns:p14="http://schemas.microsoft.com/office/powerpoint/2010/main" val="1272459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423371" y="-456952"/>
            <a:ext cx="3865146" cy="4831433"/>
          </a:xfrm>
          <a:custGeom>
            <a:avLst/>
            <a:gdLst/>
            <a:ahLst/>
            <a:cxnLst/>
            <a:rect l="l" t="t" r="r" b="b"/>
            <a:pathLst>
              <a:path w="3865146" h="4831433">
                <a:moveTo>
                  <a:pt x="0" y="0"/>
                </a:moveTo>
                <a:lnTo>
                  <a:pt x="3865146" y="0"/>
                </a:lnTo>
                <a:lnTo>
                  <a:pt x="3865146" y="4831432"/>
                </a:lnTo>
                <a:lnTo>
                  <a:pt x="0" y="4831432"/>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rnd">
            <a:noFill/>
            <a:prstDash val="solid"/>
            <a:round/>
          </a:ln>
        </p:spPr>
        <p:txBody>
          <a:bodyPr/>
          <a:lstStyle/>
          <a:p>
            <a:endParaRPr lang="en-GB"/>
          </a:p>
        </p:txBody>
      </p:sp>
      <p:grpSp>
        <p:nvGrpSpPr>
          <p:cNvPr id="3" name="Group 3"/>
          <p:cNvGrpSpPr/>
          <p:nvPr/>
        </p:nvGrpSpPr>
        <p:grpSpPr>
          <a:xfrm>
            <a:off x="130826" y="2192328"/>
            <a:ext cx="8459844" cy="6133852"/>
            <a:chOff x="0" y="0"/>
            <a:chExt cx="946411" cy="683830"/>
          </a:xfrm>
        </p:grpSpPr>
        <p:sp>
          <p:nvSpPr>
            <p:cNvPr id="4" name="Freeform 4"/>
            <p:cNvSpPr/>
            <p:nvPr/>
          </p:nvSpPr>
          <p:spPr>
            <a:xfrm>
              <a:off x="0" y="0"/>
              <a:ext cx="946411" cy="683830"/>
            </a:xfrm>
            <a:custGeom>
              <a:avLst/>
              <a:gdLst/>
              <a:ahLst/>
              <a:cxnLst/>
              <a:rect l="l" t="t" r="r" b="b"/>
              <a:pathLst>
                <a:path w="946411" h="683830">
                  <a:moveTo>
                    <a:pt x="38776" y="0"/>
                  </a:moveTo>
                  <a:lnTo>
                    <a:pt x="907635" y="0"/>
                  </a:lnTo>
                  <a:cubicBezTo>
                    <a:pt x="917919" y="0"/>
                    <a:pt x="927782" y="4085"/>
                    <a:pt x="935054" y="11357"/>
                  </a:cubicBezTo>
                  <a:cubicBezTo>
                    <a:pt x="942326" y="18629"/>
                    <a:pt x="946411" y="28492"/>
                    <a:pt x="946411" y="38776"/>
                  </a:cubicBezTo>
                  <a:lnTo>
                    <a:pt x="946411" y="645054"/>
                  </a:lnTo>
                  <a:cubicBezTo>
                    <a:pt x="946411" y="655338"/>
                    <a:pt x="942326" y="665201"/>
                    <a:pt x="935054" y="672473"/>
                  </a:cubicBezTo>
                  <a:cubicBezTo>
                    <a:pt x="927782" y="679745"/>
                    <a:pt x="917919" y="683830"/>
                    <a:pt x="907635" y="683830"/>
                  </a:cubicBezTo>
                  <a:lnTo>
                    <a:pt x="38776" y="683830"/>
                  </a:lnTo>
                  <a:cubicBezTo>
                    <a:pt x="28492" y="683830"/>
                    <a:pt x="18629" y="679745"/>
                    <a:pt x="11357" y="672473"/>
                  </a:cubicBezTo>
                  <a:cubicBezTo>
                    <a:pt x="4085" y="665201"/>
                    <a:pt x="0" y="655338"/>
                    <a:pt x="0" y="645054"/>
                  </a:cubicBezTo>
                  <a:lnTo>
                    <a:pt x="0" y="38776"/>
                  </a:lnTo>
                  <a:cubicBezTo>
                    <a:pt x="0" y="28492"/>
                    <a:pt x="4085" y="18629"/>
                    <a:pt x="11357" y="11357"/>
                  </a:cubicBezTo>
                  <a:cubicBezTo>
                    <a:pt x="18629" y="4085"/>
                    <a:pt x="28492" y="0"/>
                    <a:pt x="38776" y="0"/>
                  </a:cubicBezTo>
                  <a:close/>
                </a:path>
              </a:pathLst>
            </a:custGeom>
            <a:blipFill>
              <a:blip r:embed="rId5"/>
              <a:stretch>
                <a:fillRect t="-53863" b="-53863"/>
              </a:stretch>
            </a:blipFill>
            <a:ln cap="rnd">
              <a:noFill/>
              <a:prstDash val="solid"/>
              <a:round/>
            </a:ln>
          </p:spPr>
          <p:txBody>
            <a:bodyPr/>
            <a:lstStyle/>
            <a:p>
              <a:endParaRPr lang="en-GB"/>
            </a:p>
          </p:txBody>
        </p:sp>
      </p:grpSp>
      <p:sp>
        <p:nvSpPr>
          <p:cNvPr id="7" name="TextBox 7"/>
          <p:cNvSpPr txBox="1"/>
          <p:nvPr/>
        </p:nvSpPr>
        <p:spPr>
          <a:xfrm>
            <a:off x="2322816" y="5827396"/>
            <a:ext cx="5532484" cy="2944569"/>
          </a:xfrm>
          <a:prstGeom prst="rect">
            <a:avLst/>
          </a:prstGeom>
        </p:spPr>
        <p:txBody>
          <a:bodyPr lIns="50800" tIns="50800" rIns="50800" bIns="50800" rtlCol="0" anchor="ctr"/>
          <a:lstStyle/>
          <a:p>
            <a:pPr algn="ctr">
              <a:lnSpc>
                <a:spcPts val="3306"/>
              </a:lnSpc>
            </a:pPr>
            <a:endParaRPr/>
          </a:p>
        </p:txBody>
      </p:sp>
      <p:sp>
        <p:nvSpPr>
          <p:cNvPr id="12" name="Freeform 12"/>
          <p:cNvSpPr/>
          <p:nvPr/>
        </p:nvSpPr>
        <p:spPr>
          <a:xfrm>
            <a:off x="9942898" y="3047030"/>
            <a:ext cx="338205" cy="409326"/>
          </a:xfrm>
          <a:custGeom>
            <a:avLst/>
            <a:gdLst/>
            <a:ahLst/>
            <a:cxnLst/>
            <a:rect l="l" t="t" r="r" b="b"/>
            <a:pathLst>
              <a:path w="338205" h="409326">
                <a:moveTo>
                  <a:pt x="0" y="0"/>
                </a:moveTo>
                <a:lnTo>
                  <a:pt x="338205" y="0"/>
                </a:lnTo>
                <a:lnTo>
                  <a:pt x="338205" y="409325"/>
                </a:lnTo>
                <a:lnTo>
                  <a:pt x="0" y="40932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3" name="Freeform 13"/>
          <p:cNvSpPr/>
          <p:nvPr/>
        </p:nvSpPr>
        <p:spPr>
          <a:xfrm>
            <a:off x="16518146" y="8325461"/>
            <a:ext cx="559703" cy="932839"/>
          </a:xfrm>
          <a:custGeom>
            <a:avLst/>
            <a:gdLst/>
            <a:ahLst/>
            <a:cxnLst/>
            <a:rect l="l" t="t" r="r" b="b"/>
            <a:pathLst>
              <a:path w="559703" h="932839">
                <a:moveTo>
                  <a:pt x="0" y="0"/>
                </a:moveTo>
                <a:lnTo>
                  <a:pt x="559703" y="0"/>
                </a:lnTo>
                <a:lnTo>
                  <a:pt x="559703" y="932839"/>
                </a:lnTo>
                <a:lnTo>
                  <a:pt x="0" y="93283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4" name="Freeform 14"/>
          <p:cNvSpPr/>
          <p:nvPr/>
        </p:nvSpPr>
        <p:spPr>
          <a:xfrm>
            <a:off x="14620159" y="-1785116"/>
            <a:ext cx="4047934" cy="4114800"/>
          </a:xfrm>
          <a:custGeom>
            <a:avLst/>
            <a:gdLst/>
            <a:ahLst/>
            <a:cxnLst/>
            <a:rect l="l" t="t" r="r" b="b"/>
            <a:pathLst>
              <a:path w="4047934" h="4114800">
                <a:moveTo>
                  <a:pt x="0" y="0"/>
                </a:moveTo>
                <a:lnTo>
                  <a:pt x="4047934" y="0"/>
                </a:lnTo>
                <a:lnTo>
                  <a:pt x="4047934" y="4114800"/>
                </a:lnTo>
                <a:lnTo>
                  <a:pt x="0" y="41148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5" name="Freeform 15"/>
          <p:cNvSpPr/>
          <p:nvPr/>
        </p:nvSpPr>
        <p:spPr>
          <a:xfrm>
            <a:off x="4721538" y="8958465"/>
            <a:ext cx="3715480" cy="3418242"/>
          </a:xfrm>
          <a:custGeom>
            <a:avLst/>
            <a:gdLst/>
            <a:ahLst/>
            <a:cxnLst/>
            <a:rect l="l" t="t" r="r" b="b"/>
            <a:pathLst>
              <a:path w="3715480" h="3418242">
                <a:moveTo>
                  <a:pt x="0" y="0"/>
                </a:moveTo>
                <a:lnTo>
                  <a:pt x="3715481" y="0"/>
                </a:lnTo>
                <a:lnTo>
                  <a:pt x="3715481" y="3418242"/>
                </a:lnTo>
                <a:lnTo>
                  <a:pt x="0" y="3418242"/>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6" name="Freeform 16"/>
          <p:cNvSpPr/>
          <p:nvPr/>
        </p:nvSpPr>
        <p:spPr>
          <a:xfrm>
            <a:off x="6721842" y="458966"/>
            <a:ext cx="911249" cy="607120"/>
          </a:xfrm>
          <a:custGeom>
            <a:avLst/>
            <a:gdLst/>
            <a:ahLst/>
            <a:cxnLst/>
            <a:rect l="l" t="t" r="r" b="b"/>
            <a:pathLst>
              <a:path w="911249" h="607120">
                <a:moveTo>
                  <a:pt x="0" y="0"/>
                </a:moveTo>
                <a:lnTo>
                  <a:pt x="911249" y="0"/>
                </a:lnTo>
                <a:lnTo>
                  <a:pt x="911249" y="607120"/>
                </a:lnTo>
                <a:lnTo>
                  <a:pt x="0" y="607120"/>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7" name="TextBox 17"/>
          <p:cNvSpPr txBox="1"/>
          <p:nvPr/>
        </p:nvSpPr>
        <p:spPr>
          <a:xfrm>
            <a:off x="9144000" y="458966"/>
            <a:ext cx="7118555" cy="3037498"/>
          </a:xfrm>
          <a:prstGeom prst="rect">
            <a:avLst/>
          </a:prstGeom>
        </p:spPr>
        <p:txBody>
          <a:bodyPr lIns="0" tIns="0" rIns="0" bIns="0" rtlCol="0" anchor="t">
            <a:spAutoFit/>
          </a:bodyPr>
          <a:lstStyle/>
          <a:p>
            <a:pPr algn="just">
              <a:lnSpc>
                <a:spcPts val="11999"/>
              </a:lnSpc>
            </a:pPr>
            <a:r>
              <a:rPr lang="en-US" sz="9999" b="1" dirty="0">
                <a:solidFill>
                  <a:srgbClr val="115793"/>
                </a:solidFill>
                <a:latin typeface="Agrandir Bold"/>
                <a:ea typeface="Agrandir Bold"/>
                <a:cs typeface="Agrandir Bold"/>
                <a:sym typeface="Agrandir Bold"/>
              </a:rPr>
              <a:t>Equity and Access</a:t>
            </a:r>
          </a:p>
        </p:txBody>
      </p:sp>
      <p:sp>
        <p:nvSpPr>
          <p:cNvPr id="21" name="TextBox 21"/>
          <p:cNvSpPr txBox="1"/>
          <p:nvPr/>
        </p:nvSpPr>
        <p:spPr>
          <a:xfrm>
            <a:off x="9066156" y="3841563"/>
            <a:ext cx="8459844" cy="5909310"/>
          </a:xfrm>
          <a:prstGeom prst="rect">
            <a:avLst/>
          </a:prstGeom>
        </p:spPr>
        <p:txBody>
          <a:bodyPr wrap="square" lIns="0" tIns="0" rIns="0" bIns="0" rtlCol="0" anchor="t">
            <a:spAutoFit/>
          </a:bodyPr>
          <a:lstStyle/>
          <a:p>
            <a:pPr marL="342900" indent="-342900" algn="l">
              <a:lnSpc>
                <a:spcPct val="200000"/>
              </a:lnSpc>
              <a:buFont typeface="Arial" panose="020B0604020202020204" pitchFamily="34" charset="0"/>
              <a:buChar char="•"/>
            </a:pPr>
            <a:r>
              <a:rPr lang="en-US" sz="2400" dirty="0">
                <a:solidFill>
                  <a:srgbClr val="000000"/>
                </a:solidFill>
                <a:latin typeface="Poppins"/>
                <a:ea typeface="Poppins"/>
                <a:cs typeface="Poppins"/>
                <a:sym typeface="Poppins"/>
              </a:rPr>
              <a:t>Address disparities in healthcare quality and availability.</a:t>
            </a:r>
          </a:p>
          <a:p>
            <a:pPr marL="342900" indent="-342900" algn="l">
              <a:lnSpc>
                <a:spcPct val="200000"/>
              </a:lnSpc>
              <a:buFont typeface="Arial" panose="020B0604020202020204" pitchFamily="34" charset="0"/>
              <a:buChar char="•"/>
            </a:pPr>
            <a:r>
              <a:rPr lang="en-US" sz="2400" dirty="0">
                <a:solidFill>
                  <a:srgbClr val="000000"/>
                </a:solidFill>
                <a:latin typeface="Poppins"/>
                <a:ea typeface="Poppins"/>
                <a:cs typeface="Poppins"/>
                <a:sym typeface="Poppins"/>
              </a:rPr>
              <a:t> Implement targeted interventions for vulnerable populations</a:t>
            </a:r>
          </a:p>
          <a:p>
            <a:pPr marL="342900" indent="-342900" algn="l">
              <a:lnSpc>
                <a:spcPct val="200000"/>
              </a:lnSpc>
              <a:buFont typeface="Arial" panose="020B0604020202020204" pitchFamily="34" charset="0"/>
              <a:buChar char="•"/>
            </a:pPr>
            <a:r>
              <a:rPr lang="en-US" sz="2400" dirty="0">
                <a:solidFill>
                  <a:srgbClr val="000000"/>
                </a:solidFill>
                <a:latin typeface="Poppins"/>
                <a:ea typeface="Poppins"/>
                <a:cs typeface="Poppins"/>
                <a:sym typeface="Poppins"/>
              </a:rPr>
              <a:t>Promote universal healthcare coverage and inclusivity (Sadiq et al., 2023)</a:t>
            </a:r>
          </a:p>
          <a:p>
            <a:pPr marL="342900" indent="-342900" algn="l">
              <a:lnSpc>
                <a:spcPct val="200000"/>
              </a:lnSpc>
              <a:buFont typeface="Arial" panose="020B0604020202020204" pitchFamily="34" charset="0"/>
              <a:buChar char="•"/>
            </a:pPr>
            <a:r>
              <a:rPr lang="en-US" sz="2400" dirty="0">
                <a:solidFill>
                  <a:srgbClr val="000000"/>
                </a:solidFill>
                <a:latin typeface="Poppins"/>
                <a:ea typeface="Poppins"/>
                <a:cs typeface="Poppins"/>
                <a:sym typeface="Poppins"/>
              </a:rPr>
              <a:t>Ensure equitable health outcomes and reduce systemic inequalities (Winston, 2022)</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238213" y="847725"/>
            <a:ext cx="11811574" cy="1022972"/>
          </a:xfrm>
          <a:prstGeom prst="rect">
            <a:avLst/>
          </a:prstGeom>
        </p:spPr>
        <p:txBody>
          <a:bodyPr lIns="0" tIns="0" rIns="0" bIns="0" rtlCol="0" anchor="t">
            <a:spAutoFit/>
          </a:bodyPr>
          <a:lstStyle/>
          <a:p>
            <a:pPr algn="ctr">
              <a:lnSpc>
                <a:spcPts val="8160"/>
              </a:lnSpc>
            </a:pPr>
            <a:r>
              <a:rPr lang="en-US" sz="6800" b="1" dirty="0">
                <a:solidFill>
                  <a:srgbClr val="006FAD"/>
                </a:solidFill>
                <a:latin typeface="Agrandir Bold"/>
                <a:ea typeface="Agrandir Bold"/>
                <a:cs typeface="Agrandir Bold"/>
                <a:sym typeface="Agrandir Bold"/>
              </a:rPr>
              <a:t>Critical Evaluation</a:t>
            </a:r>
          </a:p>
        </p:txBody>
      </p:sp>
      <p:sp>
        <p:nvSpPr>
          <p:cNvPr id="3" name="Freeform 3" descr="an icon of a first aid kit and medical supplies"/>
          <p:cNvSpPr/>
          <p:nvPr/>
        </p:nvSpPr>
        <p:spPr>
          <a:xfrm>
            <a:off x="457200" y="1229907"/>
            <a:ext cx="1385491" cy="1281580"/>
          </a:xfrm>
          <a:custGeom>
            <a:avLst/>
            <a:gdLst/>
            <a:ahLst/>
            <a:cxnLst/>
            <a:rect l="l" t="t" r="r" b="b"/>
            <a:pathLst>
              <a:path w="1385491" h="1281580">
                <a:moveTo>
                  <a:pt x="0" y="0"/>
                </a:moveTo>
                <a:lnTo>
                  <a:pt x="1385491" y="0"/>
                </a:lnTo>
                <a:lnTo>
                  <a:pt x="1385491" y="1281580"/>
                </a:lnTo>
                <a:lnTo>
                  <a:pt x="0" y="128158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descr="pills and pills icon on a white background"/>
          <p:cNvSpPr/>
          <p:nvPr/>
        </p:nvSpPr>
        <p:spPr>
          <a:xfrm>
            <a:off x="14988449" y="7904638"/>
            <a:ext cx="1123615" cy="1193748"/>
          </a:xfrm>
          <a:custGeom>
            <a:avLst/>
            <a:gdLst/>
            <a:ahLst/>
            <a:cxnLst/>
            <a:rect l="l" t="t" r="r" b="b"/>
            <a:pathLst>
              <a:path w="1123615" h="1193748">
                <a:moveTo>
                  <a:pt x="0" y="0"/>
                </a:moveTo>
                <a:lnTo>
                  <a:pt x="1123615" y="0"/>
                </a:lnTo>
                <a:lnTo>
                  <a:pt x="1123615" y="1193748"/>
                </a:lnTo>
                <a:lnTo>
                  <a:pt x="0" y="119374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descr="a blue pill icon on a white background"/>
          <p:cNvSpPr/>
          <p:nvPr/>
        </p:nvSpPr>
        <p:spPr>
          <a:xfrm>
            <a:off x="1600200" y="7904638"/>
            <a:ext cx="1217918" cy="1152455"/>
          </a:xfrm>
          <a:custGeom>
            <a:avLst/>
            <a:gdLst/>
            <a:ahLst/>
            <a:cxnLst/>
            <a:rect l="l" t="t" r="r" b="b"/>
            <a:pathLst>
              <a:path w="1217918" h="1152455">
                <a:moveTo>
                  <a:pt x="0" y="0"/>
                </a:moveTo>
                <a:lnTo>
                  <a:pt x="1217918" y="0"/>
                </a:lnTo>
                <a:lnTo>
                  <a:pt x="1217918" y="1152455"/>
                </a:lnTo>
                <a:lnTo>
                  <a:pt x="0" y="115245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descr="a pill icon on a white background"/>
          <p:cNvSpPr/>
          <p:nvPr/>
        </p:nvSpPr>
        <p:spPr>
          <a:xfrm>
            <a:off x="511026" y="3704700"/>
            <a:ext cx="1089174" cy="1387483"/>
          </a:xfrm>
          <a:custGeom>
            <a:avLst/>
            <a:gdLst/>
            <a:ahLst/>
            <a:cxnLst/>
            <a:rect l="l" t="t" r="r" b="b"/>
            <a:pathLst>
              <a:path w="1089174" h="1387483">
                <a:moveTo>
                  <a:pt x="0" y="0"/>
                </a:moveTo>
                <a:lnTo>
                  <a:pt x="1089175" y="0"/>
                </a:lnTo>
                <a:lnTo>
                  <a:pt x="1089175" y="1387483"/>
                </a:lnTo>
                <a:lnTo>
                  <a:pt x="0" y="138748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Freeform 7" descr="an icon with a heart and a plus sign"/>
          <p:cNvSpPr/>
          <p:nvPr/>
        </p:nvSpPr>
        <p:spPr>
          <a:xfrm>
            <a:off x="16174248" y="3756017"/>
            <a:ext cx="1581177" cy="1387483"/>
          </a:xfrm>
          <a:custGeom>
            <a:avLst/>
            <a:gdLst/>
            <a:ahLst/>
            <a:cxnLst/>
            <a:rect l="l" t="t" r="r" b="b"/>
            <a:pathLst>
              <a:path w="1581177" h="1387483">
                <a:moveTo>
                  <a:pt x="0" y="0"/>
                </a:moveTo>
                <a:lnTo>
                  <a:pt x="1581178" y="0"/>
                </a:lnTo>
                <a:lnTo>
                  <a:pt x="1581178" y="1387483"/>
                </a:lnTo>
                <a:lnTo>
                  <a:pt x="0" y="138748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8" name="Freeform 8" descr="an icon of a heart with a check mark next to it"/>
          <p:cNvSpPr/>
          <p:nvPr/>
        </p:nvSpPr>
        <p:spPr>
          <a:xfrm>
            <a:off x="16174248" y="1082711"/>
            <a:ext cx="1656552" cy="1428776"/>
          </a:xfrm>
          <a:custGeom>
            <a:avLst/>
            <a:gdLst/>
            <a:ahLst/>
            <a:cxnLst/>
            <a:rect l="l" t="t" r="r" b="b"/>
            <a:pathLst>
              <a:path w="1656552" h="1428776">
                <a:moveTo>
                  <a:pt x="0" y="0"/>
                </a:moveTo>
                <a:lnTo>
                  <a:pt x="1656552" y="0"/>
                </a:lnTo>
                <a:lnTo>
                  <a:pt x="1656552" y="1428776"/>
                </a:lnTo>
                <a:lnTo>
                  <a:pt x="0" y="142877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grpSp>
        <p:nvGrpSpPr>
          <p:cNvPr id="24" name="Group 3">
            <a:extLst>
              <a:ext uri="{FF2B5EF4-FFF2-40B4-BE49-F238E27FC236}">
                <a16:creationId xmlns:a16="http://schemas.microsoft.com/office/drawing/2014/main" id="{B761325D-26E3-49D0-99A1-591D617C4D30}"/>
              </a:ext>
            </a:extLst>
          </p:cNvPr>
          <p:cNvGrpSpPr/>
          <p:nvPr/>
        </p:nvGrpSpPr>
        <p:grpSpPr>
          <a:xfrm>
            <a:off x="3066098" y="2694038"/>
            <a:ext cx="12155804" cy="5954662"/>
            <a:chOff x="0" y="0"/>
            <a:chExt cx="847214" cy="846446"/>
          </a:xfrm>
        </p:grpSpPr>
        <p:sp>
          <p:nvSpPr>
            <p:cNvPr id="25" name="Freeform 4">
              <a:extLst>
                <a:ext uri="{FF2B5EF4-FFF2-40B4-BE49-F238E27FC236}">
                  <a16:creationId xmlns:a16="http://schemas.microsoft.com/office/drawing/2014/main" id="{C2EEE395-B520-4957-AF92-19251D2255E2}"/>
                </a:ext>
              </a:extLst>
            </p:cNvPr>
            <p:cNvSpPr/>
            <p:nvPr/>
          </p:nvSpPr>
          <p:spPr>
            <a:xfrm>
              <a:off x="0" y="0"/>
              <a:ext cx="847214" cy="846446"/>
            </a:xfrm>
            <a:custGeom>
              <a:avLst/>
              <a:gdLst/>
              <a:ahLst/>
              <a:cxnLst/>
              <a:rect l="l" t="t" r="r" b="b"/>
              <a:pathLst>
                <a:path w="847214" h="846446">
                  <a:moveTo>
                    <a:pt x="847214" y="48136"/>
                  </a:moveTo>
                  <a:lnTo>
                    <a:pt x="847214" y="798310"/>
                  </a:lnTo>
                  <a:cubicBezTo>
                    <a:pt x="847214" y="811076"/>
                    <a:pt x="842143" y="823320"/>
                    <a:pt x="833115" y="832347"/>
                  </a:cubicBezTo>
                  <a:cubicBezTo>
                    <a:pt x="824088" y="841375"/>
                    <a:pt x="811845" y="846446"/>
                    <a:pt x="799078" y="846446"/>
                  </a:cubicBezTo>
                  <a:lnTo>
                    <a:pt x="48136" y="846446"/>
                  </a:lnTo>
                  <a:cubicBezTo>
                    <a:pt x="35370" y="846446"/>
                    <a:pt x="23126" y="841375"/>
                    <a:pt x="14099" y="832347"/>
                  </a:cubicBezTo>
                  <a:cubicBezTo>
                    <a:pt x="5071" y="823320"/>
                    <a:pt x="0" y="811076"/>
                    <a:pt x="0" y="798310"/>
                  </a:cubicBezTo>
                  <a:lnTo>
                    <a:pt x="0" y="48136"/>
                  </a:lnTo>
                  <a:cubicBezTo>
                    <a:pt x="0" y="35370"/>
                    <a:pt x="5071" y="23126"/>
                    <a:pt x="14099" y="14099"/>
                  </a:cubicBezTo>
                  <a:cubicBezTo>
                    <a:pt x="23126" y="5071"/>
                    <a:pt x="35370" y="0"/>
                    <a:pt x="48136" y="0"/>
                  </a:cubicBezTo>
                  <a:lnTo>
                    <a:pt x="799078" y="0"/>
                  </a:lnTo>
                  <a:cubicBezTo>
                    <a:pt x="811845" y="0"/>
                    <a:pt x="824088" y="5071"/>
                    <a:pt x="833115" y="14099"/>
                  </a:cubicBezTo>
                  <a:cubicBezTo>
                    <a:pt x="842143" y="23126"/>
                    <a:pt x="847214" y="35370"/>
                    <a:pt x="847214" y="48136"/>
                  </a:cubicBezTo>
                  <a:close/>
                </a:path>
              </a:pathLst>
            </a:custGeom>
            <a:solidFill>
              <a:srgbClr val="24A6A4"/>
            </a:solidFill>
          </p:spPr>
          <p:txBody>
            <a:bodyPr/>
            <a:lstStyle/>
            <a:p>
              <a:endParaRPr lang="en-PK" dirty="0"/>
            </a:p>
          </p:txBody>
        </p:sp>
        <p:sp>
          <p:nvSpPr>
            <p:cNvPr id="26" name="TextBox 5">
              <a:extLst>
                <a:ext uri="{FF2B5EF4-FFF2-40B4-BE49-F238E27FC236}">
                  <a16:creationId xmlns:a16="http://schemas.microsoft.com/office/drawing/2014/main" id="{4B27D6E7-023A-4CCA-A4DF-EA2564E397E8}"/>
                </a:ext>
              </a:extLst>
            </p:cNvPr>
            <p:cNvSpPr txBox="1"/>
            <p:nvPr/>
          </p:nvSpPr>
          <p:spPr>
            <a:xfrm>
              <a:off x="0" y="-57150"/>
              <a:ext cx="847214" cy="903596"/>
            </a:xfrm>
            <a:prstGeom prst="rect">
              <a:avLst/>
            </a:prstGeom>
          </p:spPr>
          <p:txBody>
            <a:bodyPr lIns="50800" tIns="50800" rIns="50800" bIns="50800" rtlCol="0" anchor="ctr"/>
            <a:lstStyle/>
            <a:p>
              <a:pPr algn="ctr">
                <a:lnSpc>
                  <a:spcPts val="3306"/>
                </a:lnSpc>
              </a:pPr>
              <a:endParaRPr/>
            </a:p>
          </p:txBody>
        </p:sp>
      </p:grpSp>
      <p:sp>
        <p:nvSpPr>
          <p:cNvPr id="27" name="TextBox 26">
            <a:extLst>
              <a:ext uri="{FF2B5EF4-FFF2-40B4-BE49-F238E27FC236}">
                <a16:creationId xmlns:a16="http://schemas.microsoft.com/office/drawing/2014/main" id="{4EAD69C8-78D8-4D03-BB5B-452484DFF69E}"/>
              </a:ext>
            </a:extLst>
          </p:cNvPr>
          <p:cNvSpPr txBox="1"/>
          <p:nvPr/>
        </p:nvSpPr>
        <p:spPr>
          <a:xfrm>
            <a:off x="3349058" y="2709690"/>
            <a:ext cx="11639391" cy="4524315"/>
          </a:xfrm>
          <a:prstGeom prst="rect">
            <a:avLst/>
          </a:prstGeom>
        </p:spPr>
        <p:txBody>
          <a:bodyPr wrap="square" lIns="0" tIns="0" rIns="0" bIns="0" rtlCol="0" anchor="t">
            <a:spAutoFit/>
          </a:bodyPr>
          <a:lstStyle/>
          <a:p>
            <a:pPr marL="342900" indent="-342900">
              <a:lnSpc>
                <a:spcPct val="150000"/>
              </a:lnSpc>
              <a:spcBef>
                <a:spcPct val="0"/>
              </a:spcBef>
              <a:buFont typeface="Arial" panose="020B0604020202020204" pitchFamily="34" charset="0"/>
              <a:buChar char="•"/>
            </a:pPr>
            <a:r>
              <a:rPr lang="en-US" sz="2800" dirty="0">
                <a:solidFill>
                  <a:srgbClr val="000000"/>
                </a:solidFill>
                <a:latin typeface="Poppins"/>
                <a:ea typeface="Poppins"/>
                <a:cs typeface="Poppins"/>
                <a:sym typeface="Poppins"/>
              </a:rPr>
              <a:t>Strengths: Holistic and sustainable approaches improve outcomes (Lindgren et al., 2025)</a:t>
            </a:r>
          </a:p>
          <a:p>
            <a:pPr marL="342900" indent="-342900">
              <a:lnSpc>
                <a:spcPct val="150000"/>
              </a:lnSpc>
              <a:spcBef>
                <a:spcPct val="0"/>
              </a:spcBef>
              <a:buFont typeface="Arial" panose="020B0604020202020204" pitchFamily="34" charset="0"/>
              <a:buChar char="•"/>
            </a:pPr>
            <a:r>
              <a:rPr lang="en-US" sz="2800" dirty="0">
                <a:solidFill>
                  <a:srgbClr val="000000"/>
                </a:solidFill>
                <a:latin typeface="Poppins"/>
                <a:ea typeface="Poppins"/>
                <a:cs typeface="Poppins"/>
                <a:sym typeface="Poppins"/>
              </a:rPr>
              <a:t>Weaknesses: Resource limitations and policy gaps</a:t>
            </a:r>
          </a:p>
          <a:p>
            <a:pPr marL="342900" indent="-342900">
              <a:lnSpc>
                <a:spcPct val="150000"/>
              </a:lnSpc>
              <a:spcBef>
                <a:spcPct val="0"/>
              </a:spcBef>
              <a:buFont typeface="Arial" panose="020B0604020202020204" pitchFamily="34" charset="0"/>
              <a:buChar char="•"/>
            </a:pPr>
            <a:r>
              <a:rPr lang="en-US" sz="2800" dirty="0">
                <a:solidFill>
                  <a:srgbClr val="000000"/>
                </a:solidFill>
                <a:latin typeface="Poppins"/>
                <a:ea typeface="Poppins"/>
                <a:cs typeface="Poppins"/>
                <a:sym typeface="Poppins"/>
              </a:rPr>
              <a:t>Recommendations: Strengthen preventive care, policy integration, and interdisciplinary collaboration (</a:t>
            </a:r>
            <a:r>
              <a:rPr lang="en-US" sz="2800" dirty="0" err="1">
                <a:solidFill>
                  <a:srgbClr val="000000"/>
                </a:solidFill>
                <a:latin typeface="Poppins"/>
                <a:ea typeface="Poppins"/>
                <a:cs typeface="Poppins"/>
                <a:sym typeface="Poppins"/>
              </a:rPr>
              <a:t>Gavurova</a:t>
            </a:r>
            <a:r>
              <a:rPr lang="en-US" sz="2800" dirty="0">
                <a:solidFill>
                  <a:srgbClr val="000000"/>
                </a:solidFill>
                <a:latin typeface="Poppins"/>
                <a:ea typeface="Poppins"/>
                <a:cs typeface="Poppins"/>
                <a:sym typeface="Poppins"/>
              </a:rPr>
              <a:t> &amp; </a:t>
            </a:r>
            <a:r>
              <a:rPr lang="en-US" sz="2800" dirty="0" err="1">
                <a:solidFill>
                  <a:srgbClr val="000000"/>
                </a:solidFill>
                <a:latin typeface="Poppins"/>
                <a:ea typeface="Poppins"/>
                <a:cs typeface="Poppins"/>
                <a:sym typeface="Poppins"/>
              </a:rPr>
              <a:t>Megyesiova</a:t>
            </a:r>
            <a:r>
              <a:rPr lang="en-US" sz="2800" dirty="0">
                <a:solidFill>
                  <a:srgbClr val="000000"/>
                </a:solidFill>
                <a:latin typeface="Poppins"/>
                <a:ea typeface="Poppins"/>
                <a:cs typeface="Poppins"/>
                <a:sym typeface="Poppins"/>
              </a:rPr>
              <a:t>, 2022)</a:t>
            </a:r>
          </a:p>
          <a:p>
            <a:pPr marL="342900" indent="-342900">
              <a:lnSpc>
                <a:spcPct val="150000"/>
              </a:lnSpc>
              <a:spcBef>
                <a:spcPct val="0"/>
              </a:spcBef>
              <a:buFont typeface="Arial" panose="020B0604020202020204" pitchFamily="34" charset="0"/>
              <a:buChar char="•"/>
            </a:pPr>
            <a:r>
              <a:rPr lang="en-US" sz="2800" dirty="0">
                <a:solidFill>
                  <a:srgbClr val="000000"/>
                </a:solidFill>
                <a:latin typeface="Poppins"/>
                <a:ea typeface="Poppins"/>
                <a:cs typeface="Poppins"/>
                <a:sym typeface="Poppins"/>
              </a:rPr>
              <a:t>Evaluate effectiveness of policies and initiatives regularly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238213" y="847725"/>
            <a:ext cx="11811574" cy="1022972"/>
          </a:xfrm>
          <a:prstGeom prst="rect">
            <a:avLst/>
          </a:prstGeom>
        </p:spPr>
        <p:txBody>
          <a:bodyPr lIns="0" tIns="0" rIns="0" bIns="0" rtlCol="0" anchor="t">
            <a:spAutoFit/>
          </a:bodyPr>
          <a:lstStyle/>
          <a:p>
            <a:pPr algn="ctr">
              <a:lnSpc>
                <a:spcPts val="8160"/>
              </a:lnSpc>
            </a:pPr>
            <a:r>
              <a:rPr lang="en-US" sz="6800" b="1" dirty="0">
                <a:solidFill>
                  <a:srgbClr val="006FAD"/>
                </a:solidFill>
                <a:latin typeface="Agrandir Bold"/>
                <a:ea typeface="Agrandir Bold"/>
                <a:cs typeface="Agrandir Bold"/>
                <a:sym typeface="Agrandir Bold"/>
              </a:rPr>
              <a:t>Conclusion</a:t>
            </a:r>
          </a:p>
        </p:txBody>
      </p:sp>
      <p:sp>
        <p:nvSpPr>
          <p:cNvPr id="3" name="Freeform 3" descr="an icon of a first aid kit and medical supplies"/>
          <p:cNvSpPr/>
          <p:nvPr/>
        </p:nvSpPr>
        <p:spPr>
          <a:xfrm>
            <a:off x="457200" y="1229907"/>
            <a:ext cx="1385491" cy="1281580"/>
          </a:xfrm>
          <a:custGeom>
            <a:avLst/>
            <a:gdLst/>
            <a:ahLst/>
            <a:cxnLst/>
            <a:rect l="l" t="t" r="r" b="b"/>
            <a:pathLst>
              <a:path w="1385491" h="1281580">
                <a:moveTo>
                  <a:pt x="0" y="0"/>
                </a:moveTo>
                <a:lnTo>
                  <a:pt x="1385491" y="0"/>
                </a:lnTo>
                <a:lnTo>
                  <a:pt x="1385491" y="1281580"/>
                </a:lnTo>
                <a:lnTo>
                  <a:pt x="0" y="128158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descr="pills and pills icon on a white background"/>
          <p:cNvSpPr/>
          <p:nvPr/>
        </p:nvSpPr>
        <p:spPr>
          <a:xfrm>
            <a:off x="16445309" y="7616807"/>
            <a:ext cx="1123615" cy="1193748"/>
          </a:xfrm>
          <a:custGeom>
            <a:avLst/>
            <a:gdLst/>
            <a:ahLst/>
            <a:cxnLst/>
            <a:rect l="l" t="t" r="r" b="b"/>
            <a:pathLst>
              <a:path w="1123615" h="1193748">
                <a:moveTo>
                  <a:pt x="0" y="0"/>
                </a:moveTo>
                <a:lnTo>
                  <a:pt x="1123615" y="0"/>
                </a:lnTo>
                <a:lnTo>
                  <a:pt x="1123615" y="1193748"/>
                </a:lnTo>
                <a:lnTo>
                  <a:pt x="0" y="119374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descr="a blue pill icon on a white background"/>
          <p:cNvSpPr/>
          <p:nvPr/>
        </p:nvSpPr>
        <p:spPr>
          <a:xfrm>
            <a:off x="343055" y="7658100"/>
            <a:ext cx="1217918" cy="1152455"/>
          </a:xfrm>
          <a:custGeom>
            <a:avLst/>
            <a:gdLst/>
            <a:ahLst/>
            <a:cxnLst/>
            <a:rect l="l" t="t" r="r" b="b"/>
            <a:pathLst>
              <a:path w="1217918" h="1152455">
                <a:moveTo>
                  <a:pt x="0" y="0"/>
                </a:moveTo>
                <a:lnTo>
                  <a:pt x="1217918" y="0"/>
                </a:lnTo>
                <a:lnTo>
                  <a:pt x="1217918" y="1152455"/>
                </a:lnTo>
                <a:lnTo>
                  <a:pt x="0" y="115245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descr="a pill icon on a white background"/>
          <p:cNvSpPr/>
          <p:nvPr/>
        </p:nvSpPr>
        <p:spPr>
          <a:xfrm>
            <a:off x="457200" y="4283886"/>
            <a:ext cx="1089174" cy="1387483"/>
          </a:xfrm>
          <a:custGeom>
            <a:avLst/>
            <a:gdLst/>
            <a:ahLst/>
            <a:cxnLst/>
            <a:rect l="l" t="t" r="r" b="b"/>
            <a:pathLst>
              <a:path w="1089174" h="1387483">
                <a:moveTo>
                  <a:pt x="0" y="0"/>
                </a:moveTo>
                <a:lnTo>
                  <a:pt x="1089175" y="0"/>
                </a:lnTo>
                <a:lnTo>
                  <a:pt x="1089175" y="1387483"/>
                </a:lnTo>
                <a:lnTo>
                  <a:pt x="0" y="138748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Freeform 7" descr="an icon with a heart and a plus sign"/>
          <p:cNvSpPr/>
          <p:nvPr/>
        </p:nvSpPr>
        <p:spPr>
          <a:xfrm>
            <a:off x="16211935" y="4082864"/>
            <a:ext cx="1581177" cy="1387483"/>
          </a:xfrm>
          <a:custGeom>
            <a:avLst/>
            <a:gdLst/>
            <a:ahLst/>
            <a:cxnLst/>
            <a:rect l="l" t="t" r="r" b="b"/>
            <a:pathLst>
              <a:path w="1581177" h="1387483">
                <a:moveTo>
                  <a:pt x="0" y="0"/>
                </a:moveTo>
                <a:lnTo>
                  <a:pt x="1581178" y="0"/>
                </a:lnTo>
                <a:lnTo>
                  <a:pt x="1581178" y="1387483"/>
                </a:lnTo>
                <a:lnTo>
                  <a:pt x="0" y="138748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8" name="Freeform 8" descr="an icon of a heart with a check mark next to it"/>
          <p:cNvSpPr/>
          <p:nvPr/>
        </p:nvSpPr>
        <p:spPr>
          <a:xfrm>
            <a:off x="16174248" y="1082711"/>
            <a:ext cx="1656552" cy="1428776"/>
          </a:xfrm>
          <a:custGeom>
            <a:avLst/>
            <a:gdLst/>
            <a:ahLst/>
            <a:cxnLst/>
            <a:rect l="l" t="t" r="r" b="b"/>
            <a:pathLst>
              <a:path w="1656552" h="1428776">
                <a:moveTo>
                  <a:pt x="0" y="0"/>
                </a:moveTo>
                <a:lnTo>
                  <a:pt x="1656552" y="0"/>
                </a:lnTo>
                <a:lnTo>
                  <a:pt x="1656552" y="1428776"/>
                </a:lnTo>
                <a:lnTo>
                  <a:pt x="0" y="142877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grpSp>
        <p:nvGrpSpPr>
          <p:cNvPr id="24" name="Group 3">
            <a:extLst>
              <a:ext uri="{FF2B5EF4-FFF2-40B4-BE49-F238E27FC236}">
                <a16:creationId xmlns:a16="http://schemas.microsoft.com/office/drawing/2014/main" id="{B761325D-26E3-49D0-99A1-591D617C4D30}"/>
              </a:ext>
            </a:extLst>
          </p:cNvPr>
          <p:cNvGrpSpPr/>
          <p:nvPr/>
        </p:nvGrpSpPr>
        <p:grpSpPr>
          <a:xfrm>
            <a:off x="3066098" y="2694038"/>
            <a:ext cx="12155804" cy="5954662"/>
            <a:chOff x="0" y="0"/>
            <a:chExt cx="847214" cy="846446"/>
          </a:xfrm>
          <a:solidFill>
            <a:schemeClr val="accent1">
              <a:lumMod val="40000"/>
              <a:lumOff val="60000"/>
            </a:schemeClr>
          </a:solidFill>
        </p:grpSpPr>
        <p:sp>
          <p:nvSpPr>
            <p:cNvPr id="25" name="Freeform 4">
              <a:extLst>
                <a:ext uri="{FF2B5EF4-FFF2-40B4-BE49-F238E27FC236}">
                  <a16:creationId xmlns:a16="http://schemas.microsoft.com/office/drawing/2014/main" id="{C2EEE395-B520-4957-AF92-19251D2255E2}"/>
                </a:ext>
              </a:extLst>
            </p:cNvPr>
            <p:cNvSpPr/>
            <p:nvPr/>
          </p:nvSpPr>
          <p:spPr>
            <a:xfrm>
              <a:off x="0" y="0"/>
              <a:ext cx="847214" cy="846446"/>
            </a:xfrm>
            <a:custGeom>
              <a:avLst/>
              <a:gdLst/>
              <a:ahLst/>
              <a:cxnLst/>
              <a:rect l="l" t="t" r="r" b="b"/>
              <a:pathLst>
                <a:path w="847214" h="846446">
                  <a:moveTo>
                    <a:pt x="847214" y="48136"/>
                  </a:moveTo>
                  <a:lnTo>
                    <a:pt x="847214" y="798310"/>
                  </a:lnTo>
                  <a:cubicBezTo>
                    <a:pt x="847214" y="811076"/>
                    <a:pt x="842143" y="823320"/>
                    <a:pt x="833115" y="832347"/>
                  </a:cubicBezTo>
                  <a:cubicBezTo>
                    <a:pt x="824088" y="841375"/>
                    <a:pt x="811845" y="846446"/>
                    <a:pt x="799078" y="846446"/>
                  </a:cubicBezTo>
                  <a:lnTo>
                    <a:pt x="48136" y="846446"/>
                  </a:lnTo>
                  <a:cubicBezTo>
                    <a:pt x="35370" y="846446"/>
                    <a:pt x="23126" y="841375"/>
                    <a:pt x="14099" y="832347"/>
                  </a:cubicBezTo>
                  <a:cubicBezTo>
                    <a:pt x="5071" y="823320"/>
                    <a:pt x="0" y="811076"/>
                    <a:pt x="0" y="798310"/>
                  </a:cubicBezTo>
                  <a:lnTo>
                    <a:pt x="0" y="48136"/>
                  </a:lnTo>
                  <a:cubicBezTo>
                    <a:pt x="0" y="35370"/>
                    <a:pt x="5071" y="23126"/>
                    <a:pt x="14099" y="14099"/>
                  </a:cubicBezTo>
                  <a:cubicBezTo>
                    <a:pt x="23126" y="5071"/>
                    <a:pt x="35370" y="0"/>
                    <a:pt x="48136" y="0"/>
                  </a:cubicBezTo>
                  <a:lnTo>
                    <a:pt x="799078" y="0"/>
                  </a:lnTo>
                  <a:cubicBezTo>
                    <a:pt x="811845" y="0"/>
                    <a:pt x="824088" y="5071"/>
                    <a:pt x="833115" y="14099"/>
                  </a:cubicBezTo>
                  <a:cubicBezTo>
                    <a:pt x="842143" y="23126"/>
                    <a:pt x="847214" y="35370"/>
                    <a:pt x="847214" y="48136"/>
                  </a:cubicBezTo>
                  <a:close/>
                </a:path>
              </a:pathLst>
            </a:custGeom>
            <a:grpFill/>
          </p:spPr>
          <p:txBody>
            <a:bodyPr/>
            <a:lstStyle/>
            <a:p>
              <a:endParaRPr lang="en-PK" dirty="0"/>
            </a:p>
          </p:txBody>
        </p:sp>
        <p:sp>
          <p:nvSpPr>
            <p:cNvPr id="26" name="TextBox 5">
              <a:extLst>
                <a:ext uri="{FF2B5EF4-FFF2-40B4-BE49-F238E27FC236}">
                  <a16:creationId xmlns:a16="http://schemas.microsoft.com/office/drawing/2014/main" id="{4B27D6E7-023A-4CCA-A4DF-EA2564E397E8}"/>
                </a:ext>
              </a:extLst>
            </p:cNvPr>
            <p:cNvSpPr txBox="1"/>
            <p:nvPr/>
          </p:nvSpPr>
          <p:spPr>
            <a:xfrm>
              <a:off x="0" y="-57150"/>
              <a:ext cx="847214" cy="903596"/>
            </a:xfrm>
            <a:prstGeom prst="rect">
              <a:avLst/>
            </a:prstGeom>
            <a:grpFill/>
          </p:spPr>
          <p:txBody>
            <a:bodyPr lIns="50800" tIns="50800" rIns="50800" bIns="50800" rtlCol="0" anchor="ctr"/>
            <a:lstStyle/>
            <a:p>
              <a:pPr algn="ctr">
                <a:lnSpc>
                  <a:spcPts val="3306"/>
                </a:lnSpc>
              </a:pPr>
              <a:endParaRPr dirty="0"/>
            </a:p>
          </p:txBody>
        </p:sp>
      </p:grpSp>
      <p:sp>
        <p:nvSpPr>
          <p:cNvPr id="27" name="TextBox 26">
            <a:extLst>
              <a:ext uri="{FF2B5EF4-FFF2-40B4-BE49-F238E27FC236}">
                <a16:creationId xmlns:a16="http://schemas.microsoft.com/office/drawing/2014/main" id="{4EAD69C8-78D8-4D03-BB5B-452484DFF69E}"/>
              </a:ext>
            </a:extLst>
          </p:cNvPr>
          <p:cNvSpPr txBox="1"/>
          <p:nvPr/>
        </p:nvSpPr>
        <p:spPr>
          <a:xfrm>
            <a:off x="3349058" y="2709690"/>
            <a:ext cx="11639391" cy="5909310"/>
          </a:xfrm>
          <a:prstGeom prst="rect">
            <a:avLst/>
          </a:prstGeom>
        </p:spPr>
        <p:txBody>
          <a:bodyPr wrap="square" lIns="0" tIns="0" rIns="0" bIns="0" rtlCol="0" anchor="t">
            <a:spAutoFit/>
          </a:bodyPr>
          <a:lstStyle/>
          <a:p>
            <a:pPr marL="342900" indent="-342900">
              <a:lnSpc>
                <a:spcPct val="150000"/>
              </a:lnSpc>
              <a:spcBef>
                <a:spcPct val="0"/>
              </a:spcBef>
              <a:buFont typeface="Arial" panose="020B0604020202020204" pitchFamily="34" charset="0"/>
              <a:buChar char="•"/>
            </a:pPr>
            <a:r>
              <a:rPr lang="en-US" sz="3200" dirty="0">
                <a:solidFill>
                  <a:srgbClr val="000000"/>
                </a:solidFill>
                <a:latin typeface="Poppins"/>
                <a:ea typeface="Poppins"/>
                <a:cs typeface="Poppins"/>
                <a:sym typeface="Poppins"/>
              </a:rPr>
              <a:t>Health, wellbeing, and sustainable development are interconnected</a:t>
            </a:r>
          </a:p>
          <a:p>
            <a:pPr marL="342900" indent="-342900">
              <a:lnSpc>
                <a:spcPct val="150000"/>
              </a:lnSpc>
              <a:spcBef>
                <a:spcPct val="0"/>
              </a:spcBef>
              <a:buFont typeface="Arial" panose="020B0604020202020204" pitchFamily="34" charset="0"/>
              <a:buChar char="•"/>
            </a:pPr>
            <a:r>
              <a:rPr lang="en-US" sz="3200" dirty="0">
                <a:solidFill>
                  <a:srgbClr val="000000"/>
                </a:solidFill>
                <a:latin typeface="Poppins"/>
                <a:ea typeface="Poppins"/>
                <a:cs typeface="Poppins"/>
                <a:sym typeface="Poppins"/>
              </a:rPr>
              <a:t>Holistic approaches improve service delivery, population health, and sustainability (Winston, 2022)</a:t>
            </a:r>
          </a:p>
          <a:p>
            <a:pPr marL="342900" indent="-342900">
              <a:lnSpc>
                <a:spcPct val="150000"/>
              </a:lnSpc>
              <a:spcBef>
                <a:spcPct val="0"/>
              </a:spcBef>
              <a:buFont typeface="Arial" panose="020B0604020202020204" pitchFamily="34" charset="0"/>
              <a:buChar char="•"/>
            </a:pPr>
            <a:r>
              <a:rPr lang="en-US" sz="3200" dirty="0">
                <a:solidFill>
                  <a:srgbClr val="000000"/>
                </a:solidFill>
                <a:latin typeface="Poppins"/>
                <a:ea typeface="Poppins"/>
                <a:cs typeface="Poppins"/>
                <a:sym typeface="Poppins"/>
              </a:rPr>
              <a:t>Policies must address equity and environmental responsibility (Sadiq et al., 2023)</a:t>
            </a:r>
          </a:p>
          <a:p>
            <a:pPr marL="342900" indent="-342900">
              <a:lnSpc>
                <a:spcPct val="150000"/>
              </a:lnSpc>
              <a:spcBef>
                <a:spcPct val="0"/>
              </a:spcBef>
              <a:buFont typeface="Arial" panose="020B0604020202020204" pitchFamily="34" charset="0"/>
              <a:buChar char="•"/>
            </a:pPr>
            <a:r>
              <a:rPr lang="en-US" sz="3200" dirty="0">
                <a:solidFill>
                  <a:srgbClr val="000000"/>
                </a:solidFill>
                <a:latin typeface="Poppins"/>
                <a:ea typeface="Poppins"/>
                <a:cs typeface="Poppins"/>
                <a:sym typeface="Poppins"/>
              </a:rPr>
              <a:t>Ensuring sustainability safeguards future generations’ health</a:t>
            </a:r>
          </a:p>
        </p:txBody>
      </p:sp>
    </p:spTree>
    <p:extLst>
      <p:ext uri="{BB962C8B-B14F-4D97-AF65-F5344CB8AC3E}">
        <p14:creationId xmlns:p14="http://schemas.microsoft.com/office/powerpoint/2010/main" val="33620196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533400" y="419100"/>
            <a:ext cx="1397875" cy="1408439"/>
          </a:xfrm>
          <a:custGeom>
            <a:avLst/>
            <a:gdLst/>
            <a:ahLst/>
            <a:cxnLst/>
            <a:rect l="l" t="t" r="r" b="b"/>
            <a:pathLst>
              <a:path w="1397875" h="1408439">
                <a:moveTo>
                  <a:pt x="0" y="0"/>
                </a:moveTo>
                <a:lnTo>
                  <a:pt x="1397875" y="0"/>
                </a:lnTo>
                <a:lnTo>
                  <a:pt x="1397875" y="1408438"/>
                </a:lnTo>
                <a:lnTo>
                  <a:pt x="0" y="140843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488971" y="2967586"/>
            <a:ext cx="1396923" cy="1169923"/>
          </a:xfrm>
          <a:custGeom>
            <a:avLst/>
            <a:gdLst/>
            <a:ahLst/>
            <a:cxnLst/>
            <a:rect l="l" t="t" r="r" b="b"/>
            <a:pathLst>
              <a:path w="1396923" h="1169923">
                <a:moveTo>
                  <a:pt x="0" y="0"/>
                </a:moveTo>
                <a:lnTo>
                  <a:pt x="1396923" y="0"/>
                </a:lnTo>
                <a:lnTo>
                  <a:pt x="1396923" y="1169923"/>
                </a:lnTo>
                <a:lnTo>
                  <a:pt x="0" y="116992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673503" y="7768880"/>
            <a:ext cx="1212391" cy="1243478"/>
          </a:xfrm>
          <a:custGeom>
            <a:avLst/>
            <a:gdLst/>
            <a:ahLst/>
            <a:cxnLst/>
            <a:rect l="l" t="t" r="r" b="b"/>
            <a:pathLst>
              <a:path w="1212391" h="1243478">
                <a:moveTo>
                  <a:pt x="0" y="0"/>
                </a:moveTo>
                <a:lnTo>
                  <a:pt x="1212391" y="0"/>
                </a:lnTo>
                <a:lnTo>
                  <a:pt x="1212391" y="1243478"/>
                </a:lnTo>
                <a:lnTo>
                  <a:pt x="0" y="124347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2" name="Freeform 12"/>
          <p:cNvSpPr/>
          <p:nvPr/>
        </p:nvSpPr>
        <p:spPr>
          <a:xfrm>
            <a:off x="603272" y="5277556"/>
            <a:ext cx="1354664" cy="1351277"/>
          </a:xfrm>
          <a:custGeom>
            <a:avLst/>
            <a:gdLst/>
            <a:ahLst/>
            <a:cxnLst/>
            <a:rect l="l" t="t" r="r" b="b"/>
            <a:pathLst>
              <a:path w="1354664" h="1351277">
                <a:moveTo>
                  <a:pt x="0" y="0"/>
                </a:moveTo>
                <a:lnTo>
                  <a:pt x="1354663" y="0"/>
                </a:lnTo>
                <a:lnTo>
                  <a:pt x="1354663" y="1351277"/>
                </a:lnTo>
                <a:lnTo>
                  <a:pt x="0" y="135127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3" name="Freeform 13"/>
          <p:cNvSpPr/>
          <p:nvPr/>
        </p:nvSpPr>
        <p:spPr>
          <a:xfrm>
            <a:off x="3148291" y="8519821"/>
            <a:ext cx="1207752" cy="1279737"/>
          </a:xfrm>
          <a:custGeom>
            <a:avLst/>
            <a:gdLst/>
            <a:ahLst/>
            <a:cxnLst/>
            <a:rect l="l" t="t" r="r" b="b"/>
            <a:pathLst>
              <a:path w="1207752" h="1279737">
                <a:moveTo>
                  <a:pt x="0" y="0"/>
                </a:moveTo>
                <a:lnTo>
                  <a:pt x="1207752" y="0"/>
                </a:lnTo>
                <a:lnTo>
                  <a:pt x="1207752" y="1279737"/>
                </a:lnTo>
                <a:lnTo>
                  <a:pt x="0" y="127973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4" name="Freeform 14"/>
          <p:cNvSpPr/>
          <p:nvPr/>
        </p:nvSpPr>
        <p:spPr>
          <a:xfrm>
            <a:off x="6396775" y="8602687"/>
            <a:ext cx="1212311" cy="1125934"/>
          </a:xfrm>
          <a:custGeom>
            <a:avLst/>
            <a:gdLst/>
            <a:ahLst/>
            <a:cxnLst/>
            <a:rect l="l" t="t" r="r" b="b"/>
            <a:pathLst>
              <a:path w="1212311" h="1125934">
                <a:moveTo>
                  <a:pt x="0" y="0"/>
                </a:moveTo>
                <a:lnTo>
                  <a:pt x="1212311" y="0"/>
                </a:lnTo>
                <a:lnTo>
                  <a:pt x="1212311" y="1125933"/>
                </a:lnTo>
                <a:lnTo>
                  <a:pt x="0" y="1125933"/>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5" name="Freeform 15"/>
          <p:cNvSpPr/>
          <p:nvPr/>
        </p:nvSpPr>
        <p:spPr>
          <a:xfrm>
            <a:off x="9573557" y="8551832"/>
            <a:ext cx="1211934" cy="1152852"/>
          </a:xfrm>
          <a:custGeom>
            <a:avLst/>
            <a:gdLst/>
            <a:ahLst/>
            <a:cxnLst/>
            <a:rect l="l" t="t" r="r" b="b"/>
            <a:pathLst>
              <a:path w="1211934" h="1152852">
                <a:moveTo>
                  <a:pt x="0" y="0"/>
                </a:moveTo>
                <a:lnTo>
                  <a:pt x="1211933" y="0"/>
                </a:lnTo>
                <a:lnTo>
                  <a:pt x="1211933" y="1152852"/>
                </a:lnTo>
                <a:lnTo>
                  <a:pt x="0" y="1152852"/>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6" name="Freeform 16"/>
          <p:cNvSpPr/>
          <p:nvPr/>
        </p:nvSpPr>
        <p:spPr>
          <a:xfrm>
            <a:off x="12749962" y="8703510"/>
            <a:ext cx="1096048" cy="1096048"/>
          </a:xfrm>
          <a:custGeom>
            <a:avLst/>
            <a:gdLst/>
            <a:ahLst/>
            <a:cxnLst/>
            <a:rect l="l" t="t" r="r" b="b"/>
            <a:pathLst>
              <a:path w="1096048" h="1096048">
                <a:moveTo>
                  <a:pt x="0" y="0"/>
                </a:moveTo>
                <a:lnTo>
                  <a:pt x="1096048" y="0"/>
                </a:lnTo>
                <a:lnTo>
                  <a:pt x="1096048" y="1096048"/>
                </a:lnTo>
                <a:lnTo>
                  <a:pt x="0" y="1096048"/>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GB"/>
          </a:p>
        </p:txBody>
      </p:sp>
      <p:sp>
        <p:nvSpPr>
          <p:cNvPr id="17" name="Freeform 17"/>
          <p:cNvSpPr/>
          <p:nvPr/>
        </p:nvSpPr>
        <p:spPr>
          <a:xfrm>
            <a:off x="16333290" y="3019131"/>
            <a:ext cx="1191316" cy="1201832"/>
          </a:xfrm>
          <a:custGeom>
            <a:avLst/>
            <a:gdLst/>
            <a:ahLst/>
            <a:cxnLst/>
            <a:rect l="l" t="t" r="r" b="b"/>
            <a:pathLst>
              <a:path w="1191316" h="1201832">
                <a:moveTo>
                  <a:pt x="0" y="0"/>
                </a:moveTo>
                <a:lnTo>
                  <a:pt x="1191316" y="0"/>
                </a:lnTo>
                <a:lnTo>
                  <a:pt x="1191316" y="1201832"/>
                </a:lnTo>
                <a:lnTo>
                  <a:pt x="0" y="1201832"/>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GB"/>
          </a:p>
        </p:txBody>
      </p:sp>
      <p:sp>
        <p:nvSpPr>
          <p:cNvPr id="18" name="Freeform 18"/>
          <p:cNvSpPr/>
          <p:nvPr/>
        </p:nvSpPr>
        <p:spPr>
          <a:xfrm>
            <a:off x="16538985" y="7386704"/>
            <a:ext cx="985621" cy="1052733"/>
          </a:xfrm>
          <a:custGeom>
            <a:avLst/>
            <a:gdLst/>
            <a:ahLst/>
            <a:cxnLst/>
            <a:rect l="l" t="t" r="r" b="b"/>
            <a:pathLst>
              <a:path w="985621" h="1052733">
                <a:moveTo>
                  <a:pt x="0" y="0"/>
                </a:moveTo>
                <a:lnTo>
                  <a:pt x="985620" y="0"/>
                </a:lnTo>
                <a:lnTo>
                  <a:pt x="985620" y="1052733"/>
                </a:lnTo>
                <a:lnTo>
                  <a:pt x="0" y="1052733"/>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txBody>
          <a:bodyPr/>
          <a:lstStyle/>
          <a:p>
            <a:endParaRPr lang="en-GB"/>
          </a:p>
        </p:txBody>
      </p:sp>
      <p:sp>
        <p:nvSpPr>
          <p:cNvPr id="19" name="Freeform 19"/>
          <p:cNvSpPr/>
          <p:nvPr/>
        </p:nvSpPr>
        <p:spPr>
          <a:xfrm>
            <a:off x="15521447" y="8773089"/>
            <a:ext cx="959820" cy="1057653"/>
          </a:xfrm>
          <a:custGeom>
            <a:avLst/>
            <a:gdLst/>
            <a:ahLst/>
            <a:cxnLst/>
            <a:rect l="l" t="t" r="r" b="b"/>
            <a:pathLst>
              <a:path w="959820" h="1057653">
                <a:moveTo>
                  <a:pt x="0" y="0"/>
                </a:moveTo>
                <a:lnTo>
                  <a:pt x="959820" y="0"/>
                </a:lnTo>
                <a:lnTo>
                  <a:pt x="959820" y="1057653"/>
                </a:lnTo>
                <a:lnTo>
                  <a:pt x="0" y="1057653"/>
                </a:lnTo>
                <a:lnTo>
                  <a:pt x="0" y="0"/>
                </a:lnTo>
                <a:close/>
              </a:path>
            </a:pathLst>
          </a:custGeom>
          <a:blipFill>
            <a:blip r:embed="rId22">
              <a:extLst>
                <a:ext uri="{96DAC541-7B7A-43D3-8B79-37D633B846F1}">
                  <asvg:svgBlip xmlns:asvg="http://schemas.microsoft.com/office/drawing/2016/SVG/main" r:embed="rId23"/>
                </a:ext>
              </a:extLst>
            </a:blip>
            <a:stretch>
              <a:fillRect/>
            </a:stretch>
          </a:blipFill>
        </p:spPr>
        <p:txBody>
          <a:bodyPr/>
          <a:lstStyle/>
          <a:p>
            <a:endParaRPr lang="en-GB"/>
          </a:p>
        </p:txBody>
      </p:sp>
      <p:sp>
        <p:nvSpPr>
          <p:cNvPr id="20" name="Freeform 20"/>
          <p:cNvSpPr/>
          <p:nvPr/>
        </p:nvSpPr>
        <p:spPr>
          <a:xfrm>
            <a:off x="16535400" y="419100"/>
            <a:ext cx="989206" cy="1278457"/>
          </a:xfrm>
          <a:custGeom>
            <a:avLst/>
            <a:gdLst/>
            <a:ahLst/>
            <a:cxnLst/>
            <a:rect l="l" t="t" r="r" b="b"/>
            <a:pathLst>
              <a:path w="989206" h="1278457">
                <a:moveTo>
                  <a:pt x="0" y="0"/>
                </a:moveTo>
                <a:lnTo>
                  <a:pt x="989206" y="0"/>
                </a:lnTo>
                <a:lnTo>
                  <a:pt x="989206" y="1278458"/>
                </a:lnTo>
                <a:lnTo>
                  <a:pt x="0" y="1278458"/>
                </a:lnTo>
                <a:lnTo>
                  <a:pt x="0" y="0"/>
                </a:lnTo>
                <a:close/>
              </a:path>
            </a:pathLst>
          </a:custGeom>
          <a:blipFill>
            <a:blip r:embed="rId24">
              <a:extLst>
                <a:ext uri="{96DAC541-7B7A-43D3-8B79-37D633B846F1}">
                  <asvg:svgBlip xmlns:asvg="http://schemas.microsoft.com/office/drawing/2016/SVG/main" r:embed="rId25"/>
                </a:ext>
              </a:extLst>
            </a:blip>
            <a:stretch>
              <a:fillRect/>
            </a:stretch>
          </a:blipFill>
        </p:spPr>
        <p:txBody>
          <a:bodyPr/>
          <a:lstStyle/>
          <a:p>
            <a:endParaRPr lang="en-GB"/>
          </a:p>
        </p:txBody>
      </p:sp>
      <p:sp>
        <p:nvSpPr>
          <p:cNvPr id="21" name="Freeform 21"/>
          <p:cNvSpPr/>
          <p:nvPr/>
        </p:nvSpPr>
        <p:spPr>
          <a:xfrm>
            <a:off x="16630920" y="5277556"/>
            <a:ext cx="798165" cy="896815"/>
          </a:xfrm>
          <a:custGeom>
            <a:avLst/>
            <a:gdLst/>
            <a:ahLst/>
            <a:cxnLst/>
            <a:rect l="l" t="t" r="r" b="b"/>
            <a:pathLst>
              <a:path w="798165" h="896815">
                <a:moveTo>
                  <a:pt x="0" y="0"/>
                </a:moveTo>
                <a:lnTo>
                  <a:pt x="798165" y="0"/>
                </a:lnTo>
                <a:lnTo>
                  <a:pt x="798165" y="896815"/>
                </a:lnTo>
                <a:lnTo>
                  <a:pt x="0" y="896815"/>
                </a:lnTo>
                <a:lnTo>
                  <a:pt x="0" y="0"/>
                </a:lnTo>
                <a:close/>
              </a:path>
            </a:pathLst>
          </a:custGeom>
          <a:blipFill>
            <a:blip r:embed="rId26">
              <a:extLst>
                <a:ext uri="{96DAC541-7B7A-43D3-8B79-37D633B846F1}">
                  <asvg:svgBlip xmlns:asvg="http://schemas.microsoft.com/office/drawing/2016/SVG/main" r:embed="rId27"/>
                </a:ext>
              </a:extLst>
            </a:blip>
            <a:stretch>
              <a:fillRect/>
            </a:stretch>
          </a:blipFill>
        </p:spPr>
        <p:txBody>
          <a:bodyPr/>
          <a:lstStyle/>
          <a:p>
            <a:endParaRPr lang="en-GB"/>
          </a:p>
        </p:txBody>
      </p:sp>
      <p:sp>
        <p:nvSpPr>
          <p:cNvPr id="23" name="TextBox 23"/>
          <p:cNvSpPr txBox="1"/>
          <p:nvPr/>
        </p:nvSpPr>
        <p:spPr>
          <a:xfrm>
            <a:off x="3238213" y="847725"/>
            <a:ext cx="11811574" cy="1209675"/>
          </a:xfrm>
          <a:prstGeom prst="rect">
            <a:avLst/>
          </a:prstGeom>
        </p:spPr>
        <p:txBody>
          <a:bodyPr lIns="0" tIns="0" rIns="0" bIns="0" rtlCol="0" anchor="t">
            <a:spAutoFit/>
          </a:bodyPr>
          <a:lstStyle/>
          <a:p>
            <a:pPr algn="ctr">
              <a:lnSpc>
                <a:spcPts val="8160"/>
              </a:lnSpc>
            </a:pPr>
            <a:r>
              <a:rPr lang="en-US" sz="6800" b="1">
                <a:solidFill>
                  <a:srgbClr val="006FAD"/>
                </a:solidFill>
                <a:latin typeface="Agrandir Bold"/>
                <a:ea typeface="Agrandir Bold"/>
                <a:cs typeface="Agrandir Bold"/>
                <a:sym typeface="Agrandir Bold"/>
              </a:rPr>
              <a:t>Resource Page</a:t>
            </a:r>
          </a:p>
        </p:txBody>
      </p:sp>
      <p:sp>
        <p:nvSpPr>
          <p:cNvPr id="24" name="TextBox 21">
            <a:extLst>
              <a:ext uri="{FF2B5EF4-FFF2-40B4-BE49-F238E27FC236}">
                <a16:creationId xmlns:a16="http://schemas.microsoft.com/office/drawing/2014/main" id="{E9A5504E-75C2-4FA7-87A8-6535B3B774DB}"/>
              </a:ext>
            </a:extLst>
          </p:cNvPr>
          <p:cNvSpPr txBox="1"/>
          <p:nvPr/>
        </p:nvSpPr>
        <p:spPr>
          <a:xfrm>
            <a:off x="1957936" y="2065020"/>
            <a:ext cx="14375353" cy="4918013"/>
          </a:xfrm>
          <a:prstGeom prst="rect">
            <a:avLst/>
          </a:prstGeom>
        </p:spPr>
        <p:txBody>
          <a:bodyPr wrap="square" lIns="0" tIns="0" rIns="0" bIns="0" rtlCol="0" anchor="t">
            <a:spAutoFit/>
          </a:bodyPr>
          <a:lstStyle/>
          <a:p>
            <a:pPr marL="285750" indent="-285750">
              <a:lnSpc>
                <a:spcPct val="107000"/>
              </a:lnSpc>
              <a:spcAft>
                <a:spcPts val="800"/>
              </a:spcAft>
              <a:buFont typeface="Arial" panose="020B0604020202020204" pitchFamily="34" charset="0"/>
              <a:buChar char="•"/>
            </a:pPr>
            <a:r>
              <a:rPr lang="en-PK" sz="2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Gavurova</a:t>
            </a:r>
            <a:r>
              <a:rPr lang="en-PK" sz="2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B. and </a:t>
            </a:r>
            <a:r>
              <a:rPr lang="en-PK" sz="2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Megyesiova</a:t>
            </a:r>
            <a:r>
              <a:rPr lang="en-PK" sz="2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2022. Sustainable health </a:t>
            </a:r>
            <a:r>
              <a:rPr lang="en-US" sz="2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&amp;</a:t>
            </a:r>
            <a:r>
              <a:rPr lang="en-PK" sz="2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wellbeing in the European Union. </a:t>
            </a:r>
            <a:r>
              <a:rPr lang="en-PK" sz="2800" i="1" dirty="0">
                <a:effectLst/>
                <a:latin typeface="Calibri" panose="020F0502020204030204" pitchFamily="34" charset="0"/>
                <a:ea typeface="Calibri" panose="020F0502020204030204" pitchFamily="34" charset="0"/>
                <a:cs typeface="Times New Roman" panose="02020603050405020304" pitchFamily="18" charset="0"/>
              </a:rPr>
              <a:t>Frontiers in Public Health</a:t>
            </a:r>
            <a:r>
              <a:rPr lang="en-PK" sz="2800" dirty="0">
                <a:effectLst/>
                <a:latin typeface="Calibri" panose="020F0502020204030204" pitchFamily="34" charset="0"/>
                <a:ea typeface="Calibri" panose="020F0502020204030204" pitchFamily="34" charset="0"/>
                <a:cs typeface="Times New Roman" panose="02020603050405020304" pitchFamily="18" charset="0"/>
              </a:rPr>
              <a:t>, </a:t>
            </a:r>
            <a:r>
              <a:rPr lang="en-PK" sz="2800" i="1" dirty="0">
                <a:effectLst/>
                <a:latin typeface="Calibri" panose="020F0502020204030204" pitchFamily="34" charset="0"/>
                <a:ea typeface="Calibri" panose="020F0502020204030204" pitchFamily="34" charset="0"/>
                <a:cs typeface="Times New Roman" panose="02020603050405020304" pitchFamily="18" charset="0"/>
              </a:rPr>
              <a:t>10</a:t>
            </a:r>
            <a:r>
              <a:rPr lang="en-PK" sz="2800" dirty="0">
                <a:effectLst/>
                <a:latin typeface="Calibri" panose="020F0502020204030204" pitchFamily="34" charset="0"/>
                <a:ea typeface="Calibri" panose="020F0502020204030204" pitchFamily="34" charset="0"/>
                <a:cs typeface="Times New Roman" panose="02020603050405020304" pitchFamily="18" charset="0"/>
              </a:rPr>
              <a:t>, p.851061.</a:t>
            </a:r>
          </a:p>
          <a:p>
            <a:pPr marL="285750" indent="-285750">
              <a:lnSpc>
                <a:spcPct val="107000"/>
              </a:lnSpc>
              <a:spcAft>
                <a:spcPts val="800"/>
              </a:spcAft>
              <a:buFont typeface="Arial" panose="020B0604020202020204" pitchFamily="34" charset="0"/>
              <a:buChar char="•"/>
            </a:pPr>
            <a:r>
              <a:rPr lang="en-PK" sz="2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Lindgren, E.C.,</a:t>
            </a:r>
            <a:r>
              <a:rPr lang="en-US" sz="2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PK" sz="2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a:t>
            </a:r>
            <a:r>
              <a:rPr lang="en-PK" sz="2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2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&amp;</a:t>
            </a:r>
            <a:r>
              <a:rPr lang="en-PK" sz="2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Torp, S., 2025. Sustainability and the impact on health and wellbeing. </a:t>
            </a:r>
            <a:r>
              <a:rPr lang="en-PK" sz="2800" i="1" dirty="0">
                <a:effectLst/>
                <a:latin typeface="Calibri" panose="020F0502020204030204" pitchFamily="34" charset="0"/>
                <a:ea typeface="Calibri" panose="020F0502020204030204" pitchFamily="34" charset="0"/>
                <a:cs typeface="Times New Roman" panose="02020603050405020304" pitchFamily="18" charset="0"/>
              </a:rPr>
              <a:t>Scandinavian journal of public health</a:t>
            </a:r>
            <a:r>
              <a:rPr lang="en-PK" sz="2800" dirty="0">
                <a:effectLst/>
                <a:latin typeface="Calibri" panose="020F0502020204030204" pitchFamily="34" charset="0"/>
                <a:ea typeface="Calibri" panose="020F0502020204030204" pitchFamily="34" charset="0"/>
                <a:cs typeface="Times New Roman" panose="02020603050405020304" pitchFamily="18" charset="0"/>
              </a:rPr>
              <a:t>, </a:t>
            </a:r>
            <a:r>
              <a:rPr lang="en-PK" sz="2800" i="1" dirty="0">
                <a:effectLst/>
                <a:latin typeface="Calibri" panose="020F0502020204030204" pitchFamily="34" charset="0"/>
                <a:ea typeface="Calibri" panose="020F0502020204030204" pitchFamily="34" charset="0"/>
                <a:cs typeface="Times New Roman" panose="02020603050405020304" pitchFamily="18" charset="0"/>
              </a:rPr>
              <a:t>53</a:t>
            </a:r>
            <a:r>
              <a:rPr lang="en-PK" sz="2800" dirty="0">
                <a:effectLst/>
                <a:latin typeface="Calibri" panose="020F0502020204030204" pitchFamily="34" charset="0"/>
                <a:ea typeface="Calibri" panose="020F0502020204030204" pitchFamily="34" charset="0"/>
                <a:cs typeface="Times New Roman" panose="02020603050405020304" pitchFamily="18" charset="0"/>
              </a:rPr>
              <a:t>(1_suppl), pp.1-6.</a:t>
            </a:r>
          </a:p>
          <a:p>
            <a:pPr marL="285750" indent="-285750">
              <a:lnSpc>
                <a:spcPct val="107000"/>
              </a:lnSpc>
              <a:spcAft>
                <a:spcPts val="800"/>
              </a:spcAft>
              <a:buFont typeface="Arial" panose="020B0604020202020204" pitchFamily="34" charset="0"/>
              <a:buChar char="•"/>
            </a:pPr>
            <a:r>
              <a:rPr lang="en-PK" sz="2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Winston, N., 2022. Sustainable community development: Integrating social and environmental sustainability for sustainable housing and communities. </a:t>
            </a:r>
            <a:r>
              <a:rPr lang="en-PK" sz="2800" i="1" dirty="0">
                <a:effectLst/>
                <a:latin typeface="Calibri" panose="020F0502020204030204" pitchFamily="34" charset="0"/>
                <a:ea typeface="Calibri" panose="020F0502020204030204" pitchFamily="34" charset="0"/>
                <a:cs typeface="Times New Roman" panose="02020603050405020304" pitchFamily="18" charset="0"/>
              </a:rPr>
              <a:t>Sustainable Development</a:t>
            </a:r>
            <a:r>
              <a:rPr lang="en-PK" sz="2800" dirty="0">
                <a:effectLst/>
                <a:latin typeface="Calibri" panose="020F0502020204030204" pitchFamily="34" charset="0"/>
                <a:ea typeface="Calibri" panose="020F0502020204030204" pitchFamily="34" charset="0"/>
                <a:cs typeface="Times New Roman" panose="02020603050405020304" pitchFamily="18" charset="0"/>
              </a:rPr>
              <a:t>, </a:t>
            </a:r>
            <a:r>
              <a:rPr lang="en-PK" sz="2800" i="1" dirty="0">
                <a:effectLst/>
                <a:latin typeface="Calibri" panose="020F0502020204030204" pitchFamily="34" charset="0"/>
                <a:ea typeface="Calibri" panose="020F0502020204030204" pitchFamily="34" charset="0"/>
                <a:cs typeface="Times New Roman" panose="02020603050405020304" pitchFamily="18" charset="0"/>
              </a:rPr>
              <a:t>30</a:t>
            </a:r>
            <a:r>
              <a:rPr lang="en-PK" sz="2800" dirty="0">
                <a:effectLst/>
                <a:latin typeface="Calibri" panose="020F0502020204030204" pitchFamily="34" charset="0"/>
                <a:ea typeface="Calibri" panose="020F0502020204030204" pitchFamily="34" charset="0"/>
                <a:cs typeface="Times New Roman" panose="02020603050405020304" pitchFamily="18" charset="0"/>
              </a:rPr>
              <a:t>(1), pp.191-202.</a:t>
            </a:r>
          </a:p>
          <a:p>
            <a:pPr marL="285750" indent="-285750">
              <a:lnSpc>
                <a:spcPct val="107000"/>
              </a:lnSpc>
              <a:spcAft>
                <a:spcPts val="800"/>
              </a:spcAft>
              <a:buFont typeface="Arial" panose="020B0604020202020204" pitchFamily="34" charset="0"/>
              <a:buChar char="•"/>
            </a:pPr>
            <a:r>
              <a:rPr lang="en-PK" sz="2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Sadiq, M., Ngo, T.Q., Pantamee, T.T. </a:t>
            </a:r>
            <a:r>
              <a:rPr lang="en-US" sz="2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&amp;</a:t>
            </a:r>
            <a:r>
              <a:rPr lang="en-PK" sz="2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Tan, L.P., 2023. The role of environmental social </a:t>
            </a:r>
            <a:r>
              <a:rPr lang="en-US" sz="2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&amp;</a:t>
            </a:r>
            <a:r>
              <a:rPr lang="en-PK" sz="2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governance in achieving sustainable development goals: evidence from ASEAN countries. </a:t>
            </a:r>
            <a:r>
              <a:rPr lang="en-PK" sz="2800" i="1" dirty="0">
                <a:effectLst/>
                <a:latin typeface="Calibri" panose="020F0502020204030204" pitchFamily="34" charset="0"/>
                <a:ea typeface="Calibri" panose="020F0502020204030204" pitchFamily="34" charset="0"/>
                <a:cs typeface="Times New Roman" panose="02020603050405020304" pitchFamily="18" charset="0"/>
              </a:rPr>
              <a:t>Economic research-</a:t>
            </a:r>
            <a:r>
              <a:rPr lang="en-PK" sz="2800" i="1" dirty="0" err="1">
                <a:effectLst/>
                <a:latin typeface="Calibri" panose="020F0502020204030204" pitchFamily="34" charset="0"/>
                <a:ea typeface="Calibri" panose="020F0502020204030204" pitchFamily="34" charset="0"/>
                <a:cs typeface="Times New Roman" panose="02020603050405020304" pitchFamily="18" charset="0"/>
              </a:rPr>
              <a:t>Ekonomska</a:t>
            </a:r>
            <a:r>
              <a:rPr lang="en-PK" sz="2800" i="1" dirty="0">
                <a:effectLst/>
                <a:latin typeface="Calibri" panose="020F0502020204030204" pitchFamily="34" charset="0"/>
                <a:ea typeface="Calibri" panose="020F0502020204030204" pitchFamily="34" charset="0"/>
                <a:cs typeface="Times New Roman" panose="02020603050405020304" pitchFamily="18" charset="0"/>
              </a:rPr>
              <a:t> </a:t>
            </a:r>
            <a:r>
              <a:rPr lang="en-PK" sz="2800" i="1" dirty="0" err="1">
                <a:effectLst/>
                <a:latin typeface="Calibri" panose="020F0502020204030204" pitchFamily="34" charset="0"/>
                <a:ea typeface="Calibri" panose="020F0502020204030204" pitchFamily="34" charset="0"/>
                <a:cs typeface="Times New Roman" panose="02020603050405020304" pitchFamily="18" charset="0"/>
              </a:rPr>
              <a:t>istraživanja</a:t>
            </a:r>
            <a:r>
              <a:rPr lang="en-PK" sz="2800" dirty="0">
                <a:effectLst/>
                <a:latin typeface="Calibri" panose="020F0502020204030204" pitchFamily="34" charset="0"/>
                <a:ea typeface="Calibri" panose="020F0502020204030204" pitchFamily="34" charset="0"/>
                <a:cs typeface="Times New Roman" panose="02020603050405020304" pitchFamily="18" charset="0"/>
              </a:rPr>
              <a:t>, </a:t>
            </a:r>
            <a:r>
              <a:rPr lang="en-PK" sz="2800" i="1" dirty="0">
                <a:effectLst/>
                <a:latin typeface="Calibri" panose="020F0502020204030204" pitchFamily="34" charset="0"/>
                <a:ea typeface="Calibri" panose="020F0502020204030204" pitchFamily="34" charset="0"/>
                <a:cs typeface="Times New Roman" panose="02020603050405020304" pitchFamily="18" charset="0"/>
              </a:rPr>
              <a:t>36</a:t>
            </a:r>
            <a:r>
              <a:rPr lang="en-PK" sz="2800" dirty="0">
                <a:effectLst/>
                <a:latin typeface="Calibri" panose="020F0502020204030204" pitchFamily="34" charset="0"/>
                <a:ea typeface="Calibri" panose="020F0502020204030204" pitchFamily="34" charset="0"/>
                <a:cs typeface="Times New Roman" panose="02020603050405020304" pitchFamily="18" charset="0"/>
              </a:rPr>
              <a:t>(1), pp.170-190.</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TotalTime>
  <Words>1872</Words>
  <Application>Microsoft Office PowerPoint</Application>
  <PresentationFormat>Custom</PresentationFormat>
  <Paragraphs>94</Paragraphs>
  <Slides>14</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Poppins Semi-Bold</vt:lpstr>
      <vt:lpstr>Agrandir Bold</vt:lpstr>
      <vt:lpstr>Poppins Bold</vt:lpstr>
      <vt:lpstr>Times New Roman</vt:lpstr>
      <vt:lpstr>Calibri</vt:lpstr>
      <vt:lpstr>Arial</vt:lpstr>
      <vt:lpstr>Poppins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Blue and Teal Corporate Medical Presentation</dc:title>
  <dc:creator>My PC</dc:creator>
  <cp:lastModifiedBy>Beatrice Alexandra Mihaela Iordache (2226056)</cp:lastModifiedBy>
  <cp:revision>25</cp:revision>
  <dcterms:created xsi:type="dcterms:W3CDTF">2006-08-16T00:00:00Z</dcterms:created>
  <dcterms:modified xsi:type="dcterms:W3CDTF">2025-10-11T09:23:15Z</dcterms:modified>
  <dc:identifier>DAG1SR1XGOg</dc:identifier>
</cp:coreProperties>
</file>