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8"/>
  </p:notesMasterIdLst>
  <p:sldIdLst>
    <p:sldId id="256" r:id="rId5"/>
    <p:sldId id="257" r:id="rId6"/>
    <p:sldId id="258" r:id="rId7"/>
    <p:sldId id="273" r:id="rId8"/>
    <p:sldId id="274" r:id="rId9"/>
    <p:sldId id="259" r:id="rId10"/>
    <p:sldId id="262" r:id="rId11"/>
    <p:sldId id="261" r:id="rId12"/>
    <p:sldId id="263" r:id="rId13"/>
    <p:sldId id="264" r:id="rId14"/>
    <p:sldId id="265" r:id="rId15"/>
    <p:sldId id="266" r:id="rId16"/>
    <p:sldId id="267" r:id="rId17"/>
    <p:sldId id="268" r:id="rId18"/>
    <p:sldId id="269" r:id="rId19"/>
    <p:sldId id="270" r:id="rId20"/>
    <p:sldId id="271" r:id="rId21"/>
    <p:sldId id="272" r:id="rId22"/>
    <p:sldId id="275" r:id="rId23"/>
    <p:sldId id="276" r:id="rId24"/>
    <p:sldId id="277" r:id="rId25"/>
    <p:sldId id="278" r:id="rId26"/>
    <p:sldId id="280" r:id="rId27"/>
    <p:sldId id="281" r:id="rId28"/>
    <p:sldId id="282" r:id="rId29"/>
    <p:sldId id="283" r:id="rId30"/>
    <p:sldId id="285" r:id="rId31"/>
    <p:sldId id="286" r:id="rId32"/>
    <p:sldId id="287" r:id="rId33"/>
    <p:sldId id="279" r:id="rId34"/>
    <p:sldId id="288" r:id="rId35"/>
    <p:sldId id="289" r:id="rId36"/>
    <p:sldId id="284"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4B3DE6-6DBF-4885-BF96-94031239F1A1}" v="1" dt="2023-01-11T14:44:20.1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60"/>
    <p:restoredTop sz="90019" autoAdjust="0"/>
  </p:normalViewPr>
  <p:slideViewPr>
    <p:cSldViewPr snapToGrid="0" snapToObjects="1">
      <p:cViewPr varScale="1">
        <p:scale>
          <a:sx n="94" d="100"/>
          <a:sy n="94" d="100"/>
        </p:scale>
        <p:origin x="45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yley O'Malley (2107703)" userId="S::2107703@student.uwtsd.ac.uk::173d6070-b169-485e-8b3e-42dc8f6e51b9" providerId="AD" clId="Web-{FA4B3DE6-6DBF-4885-BF96-94031239F1A1}"/>
    <pc:docChg chg="modSld">
      <pc:chgData name="Hayley O'Malley (2107703)" userId="S::2107703@student.uwtsd.ac.uk::173d6070-b169-485e-8b3e-42dc8f6e51b9" providerId="AD" clId="Web-{FA4B3DE6-6DBF-4885-BF96-94031239F1A1}" dt="2023-01-11T14:44:20.110" v="2" actId="20577"/>
      <pc:docMkLst>
        <pc:docMk/>
      </pc:docMkLst>
      <pc:sldChg chg="modSp">
        <pc:chgData name="Hayley O'Malley (2107703)" userId="S::2107703@student.uwtsd.ac.uk::173d6070-b169-485e-8b3e-42dc8f6e51b9" providerId="AD" clId="Web-{FA4B3DE6-6DBF-4885-BF96-94031239F1A1}" dt="2023-01-11T14:44:20.110" v="2" actId="20577"/>
        <pc:sldMkLst>
          <pc:docMk/>
          <pc:sldMk cId="3081128895" sldId="262"/>
        </pc:sldMkLst>
        <pc:spChg chg="mod">
          <ac:chgData name="Hayley O'Malley (2107703)" userId="S::2107703@student.uwtsd.ac.uk::173d6070-b169-485e-8b3e-42dc8f6e51b9" providerId="AD" clId="Web-{FA4B3DE6-6DBF-4885-BF96-94031239F1A1}" dt="2023-01-11T14:44:20.110" v="2" actId="20577"/>
          <ac:spMkLst>
            <pc:docMk/>
            <pc:sldMk cId="3081128895" sldId="262"/>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1/11/2023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885905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119621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gives clear links to the topic, discusses the relevance of the information found and includes some discussion and analysis of evidence.</a:t>
            </a:r>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649461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Comparing the two forms of synthesis you can see where the second form clearly demonstrates your ability to analyse, interpret and discuss evidence effectively to the reader and marker of your work. Both forms can be used throughout your work to demonstrate</a:t>
            </a:r>
            <a:r>
              <a:rPr lang="en-GB" baseline="0" dirty="0"/>
              <a:t> your analytical ability and your wide range of reading.</a:t>
            </a:r>
          </a:p>
          <a:p>
            <a:r>
              <a:rPr lang="en-GB" baseline="0" dirty="0"/>
              <a:t>Remember that when in level 4 this is something for you to begin to work towards for level 5 and then level 6, for level 5 this is something for you to be comfortable achieving by the end of level 5 and ,</a:t>
            </a:r>
            <a:r>
              <a:rPr lang="en-GB" baseline="0" dirty="0" err="1"/>
              <a:t>movng</a:t>
            </a:r>
            <a:r>
              <a:rPr lang="en-GB" baseline="0" dirty="0"/>
              <a:t> into level 6. </a:t>
            </a:r>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9678705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another aspect of this question – ‘play-based’</a:t>
            </a:r>
          </a:p>
          <a:p>
            <a:r>
              <a:rPr lang="en-GB" dirty="0"/>
              <a:t>Following the same</a:t>
            </a:r>
            <a:r>
              <a:rPr lang="en-GB" baseline="0" dirty="0"/>
              <a:t> paragraph format of what, who said and so what – we have an opening statement, a link to evidence and a tie back to our main topic highlighting the relevance of the statement.</a:t>
            </a:r>
          </a:p>
          <a:p>
            <a:r>
              <a:rPr lang="en-GB" baseline="0" dirty="0"/>
              <a:t>What we need to focus on now is the level of analysis of evidence within it. </a:t>
            </a:r>
          </a:p>
          <a:p>
            <a:r>
              <a:rPr lang="en-GB" baseline="0" dirty="0"/>
              <a:t>The highlighted analysis within this paragraph is clear – it highlights the research findings </a:t>
            </a:r>
            <a:r>
              <a:rPr lang="en-GB" baseline="0" dirty="0" err="1"/>
              <a:t>anf</a:t>
            </a:r>
            <a:r>
              <a:rPr lang="en-GB" baseline="0" dirty="0"/>
              <a:t> the relevance to the previous statement. – This is a simple version of analysis – the next slide will demonstrate how this can be extended.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65027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take the analysis statement from the paragraph</a:t>
            </a:r>
            <a:r>
              <a:rPr lang="en-GB" baseline="0" dirty="0"/>
              <a:t> on the previous slide – this gives an example of how this can be extended to further demonstrate your analytical skills and your understanding of research evidence – remember this comes through practice and reading, read journal articles – read the abstracts – the abstracts will often give you a very good overview of the topic, the research undertaken and the findings. </a:t>
            </a:r>
          </a:p>
          <a:p>
            <a:r>
              <a:rPr lang="en-GB" baseline="0" dirty="0"/>
              <a:t>Further analysis will also increase the relevance of the evidence to your task – this may not be appropriate for all evidence you refer to in your assignment – however for key studies elated to your topic this will enhance the depth of discussion of the topic.</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2598843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magic word for critique – even though</a:t>
            </a:r>
            <a:r>
              <a:rPr lang="en-GB" baseline="0" dirty="0"/>
              <a:t> you may use a variety of alternative phrases – keep this word in mind when considering the evidence used – what is your ‘however’ for this piece of evidence?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336170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aspects of critique you can engage with. The first is based on critiquing the study itself</a:t>
            </a:r>
            <a:r>
              <a:rPr lang="en-GB" baseline="0" dirty="0"/>
              <a:t> – this is something you will engage with during discussions of research during lectures – introduced through level 4 and developed through level 5 and 6.</a:t>
            </a:r>
          </a:p>
          <a:p>
            <a:r>
              <a:rPr lang="en-GB" baseline="0" dirty="0"/>
              <a:t>The second and third aspects of critique are more advanced and demonstrate the depth of your critical analysis and critical evaluation skills. </a:t>
            </a:r>
          </a:p>
          <a:p>
            <a:r>
              <a:rPr lang="en-GB" baseline="0" dirty="0"/>
              <a:t>The alternate views is relatively straightforward, the third will be demonstrated over the next few slides.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603950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add in some critique related to our</a:t>
            </a:r>
            <a:r>
              <a:rPr lang="en-GB" baseline="0" dirty="0"/>
              <a:t> topic following our synthesis of evidence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855970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33</a:t>
            </a:fld>
            <a:endParaRPr lang="en-US"/>
          </a:p>
        </p:txBody>
      </p:sp>
    </p:spTree>
    <p:extLst>
      <p:ext uri="{BB962C8B-B14F-4D97-AF65-F5344CB8AC3E}">
        <p14:creationId xmlns:p14="http://schemas.microsoft.com/office/powerpoint/2010/main" val="27675129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1727200"/>
            <a:ext cx="7167418" cy="1938992"/>
          </a:xfrm>
          <a:prstGeom prst="rect">
            <a:avLst/>
          </a:prstGeom>
          <a:noFill/>
        </p:spPr>
        <p:txBody>
          <a:bodyPr wrap="square" rtlCol="0">
            <a:spAutoFit/>
          </a:bodyPr>
          <a:lstStyle/>
          <a:p>
            <a:pPr algn="ctr"/>
            <a:r>
              <a:rPr lang="en-GB" sz="4000" dirty="0"/>
              <a:t>Building an argument in your work using research to analyse and critique</a:t>
            </a:r>
          </a:p>
        </p:txBody>
      </p:sp>
    </p:spTree>
    <p:extLst>
      <p:ext uri="{BB962C8B-B14F-4D97-AF65-F5344CB8AC3E}">
        <p14:creationId xmlns:p14="http://schemas.microsoft.com/office/powerpoint/2010/main" val="724163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80868" y="32617"/>
            <a:ext cx="7886700" cy="1325563"/>
          </a:xfrm>
        </p:spPr>
        <p:txBody>
          <a:bodyPr/>
          <a:lstStyle/>
          <a:p>
            <a:r>
              <a:rPr lang="en-GB" dirty="0"/>
              <a:t>Structuring your work</a:t>
            </a:r>
          </a:p>
        </p:txBody>
      </p:sp>
      <p:sp>
        <p:nvSpPr>
          <p:cNvPr id="4" name="Content Placeholder 3"/>
          <p:cNvSpPr>
            <a:spLocks noGrp="1"/>
          </p:cNvSpPr>
          <p:nvPr>
            <p:ph sz="half" idx="1"/>
          </p:nvPr>
        </p:nvSpPr>
        <p:spPr>
          <a:xfrm>
            <a:off x="77273" y="1071418"/>
            <a:ext cx="8614145" cy="4614605"/>
          </a:xfrm>
        </p:spPr>
        <p:txBody>
          <a:bodyPr>
            <a:normAutofit/>
          </a:bodyPr>
          <a:lstStyle/>
          <a:p>
            <a:r>
              <a:rPr lang="en-GB" dirty="0"/>
              <a:t>Break down what it is you need to cover</a:t>
            </a:r>
          </a:p>
          <a:p>
            <a:r>
              <a:rPr lang="en-GB" dirty="0"/>
              <a:t>Your assignment (or each section) should have a brief introduction and conclusion.</a:t>
            </a:r>
          </a:p>
          <a:p>
            <a:r>
              <a:rPr lang="en-GB" dirty="0"/>
              <a:t>Each paragraph should be structured and include references</a:t>
            </a:r>
          </a:p>
          <a:p>
            <a:r>
              <a:rPr lang="en-GB" dirty="0"/>
              <a:t>Each paragraph should be linked back to your topic</a:t>
            </a:r>
          </a:p>
          <a:p>
            <a:r>
              <a:rPr lang="en-GB" dirty="0"/>
              <a:t>For this example we will be working from the question:</a:t>
            </a:r>
          </a:p>
          <a:p>
            <a:pPr lvl="1"/>
            <a:r>
              <a:rPr lang="en-GB" dirty="0"/>
              <a:t>Critically analyse the implementation of play based early years curricula referring to evaluative research evidence and reports </a:t>
            </a:r>
          </a:p>
          <a:p>
            <a:pPr lvl="1"/>
            <a:endParaRPr lang="en-GB" dirty="0"/>
          </a:p>
        </p:txBody>
      </p:sp>
    </p:spTree>
    <p:extLst>
      <p:ext uri="{BB962C8B-B14F-4D97-AF65-F5344CB8AC3E}">
        <p14:creationId xmlns:p14="http://schemas.microsoft.com/office/powerpoint/2010/main" val="385400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68215"/>
          </a:xfrm>
        </p:spPr>
        <p:txBody>
          <a:bodyPr/>
          <a:lstStyle/>
          <a:p>
            <a:r>
              <a:rPr lang="en-GB" dirty="0"/>
              <a:t>What do I need to cover</a:t>
            </a:r>
          </a:p>
        </p:txBody>
      </p:sp>
      <p:sp>
        <p:nvSpPr>
          <p:cNvPr id="3" name="Content Placeholder 2"/>
          <p:cNvSpPr>
            <a:spLocks noGrp="1"/>
          </p:cNvSpPr>
          <p:nvPr>
            <p:ph sz="half" idx="1"/>
          </p:nvPr>
        </p:nvSpPr>
        <p:spPr>
          <a:xfrm>
            <a:off x="160986" y="1133341"/>
            <a:ext cx="8822028" cy="4572000"/>
          </a:xfrm>
        </p:spPr>
        <p:txBody>
          <a:bodyPr/>
          <a:lstStyle/>
          <a:p>
            <a:r>
              <a:rPr lang="en-GB" dirty="0"/>
              <a:t>Always check the marking criteria and listen to the assignment </a:t>
            </a:r>
            <a:r>
              <a:rPr lang="en-GB" dirty="0" err="1"/>
              <a:t>Panopto</a:t>
            </a:r>
            <a:r>
              <a:rPr lang="en-GB" dirty="0"/>
              <a:t> on Moodle – these provide valuable insights into the requirements for the assignment.</a:t>
            </a:r>
          </a:p>
          <a:p>
            <a:r>
              <a:rPr lang="en-GB" dirty="0"/>
              <a:t>Break down the questions so you can plan your assignment out before you begin –</a:t>
            </a:r>
          </a:p>
          <a:p>
            <a:pPr lvl="1"/>
            <a:r>
              <a:rPr lang="en-GB" dirty="0"/>
              <a:t>Why? </a:t>
            </a:r>
          </a:p>
          <a:p>
            <a:pPr lvl="2"/>
            <a:r>
              <a:rPr lang="en-GB" dirty="0"/>
              <a:t>What do I need to research?</a:t>
            </a:r>
          </a:p>
          <a:p>
            <a:pPr lvl="2"/>
            <a:r>
              <a:rPr lang="en-GB" dirty="0"/>
              <a:t>What topics do I need to cover?</a:t>
            </a:r>
          </a:p>
          <a:p>
            <a:pPr lvl="2"/>
            <a:r>
              <a:rPr lang="en-GB" dirty="0"/>
              <a:t>What is it asking me to do?</a:t>
            </a:r>
          </a:p>
          <a:p>
            <a:r>
              <a:rPr lang="en-GB" dirty="0"/>
              <a:t>The ‘golden thread’ – keep linking back to your topic like a ‘golden thread’ running through your work</a:t>
            </a:r>
          </a:p>
        </p:txBody>
      </p:sp>
    </p:spTree>
    <p:extLst>
      <p:ext uri="{BB962C8B-B14F-4D97-AF65-F5344CB8AC3E}">
        <p14:creationId xmlns:p14="http://schemas.microsoft.com/office/powerpoint/2010/main" val="804420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00412"/>
          </a:xfrm>
        </p:spPr>
        <p:txBody>
          <a:bodyPr/>
          <a:lstStyle/>
          <a:p>
            <a:r>
              <a:rPr lang="en-GB" dirty="0"/>
              <a:t>Breaking down the question</a:t>
            </a:r>
          </a:p>
        </p:txBody>
      </p:sp>
      <p:sp>
        <p:nvSpPr>
          <p:cNvPr id="3" name="Content Placeholder 2"/>
          <p:cNvSpPr>
            <a:spLocks noGrp="1"/>
          </p:cNvSpPr>
          <p:nvPr>
            <p:ph sz="half" idx="1"/>
          </p:nvPr>
        </p:nvSpPr>
        <p:spPr>
          <a:xfrm>
            <a:off x="296215" y="1165539"/>
            <a:ext cx="8673920" cy="4514044"/>
          </a:xfrm>
        </p:spPr>
        <p:txBody>
          <a:bodyPr/>
          <a:lstStyle/>
          <a:p>
            <a:r>
              <a:rPr lang="en-GB" dirty="0"/>
              <a:t>Critically analyse the implementation of play based early years curricula referring to evaluative research evidence and reports </a:t>
            </a:r>
          </a:p>
          <a:p>
            <a:pPr lvl="1"/>
            <a:r>
              <a:rPr lang="en-GB" dirty="0"/>
              <a:t>Topics – </a:t>
            </a:r>
          </a:p>
          <a:p>
            <a:pPr lvl="2"/>
            <a:r>
              <a:rPr lang="en-GB" dirty="0"/>
              <a:t>play-based early years curricula</a:t>
            </a:r>
          </a:p>
          <a:p>
            <a:pPr lvl="2"/>
            <a:r>
              <a:rPr lang="en-GB" dirty="0"/>
              <a:t>Implementation of curriculum</a:t>
            </a:r>
          </a:p>
          <a:p>
            <a:pPr lvl="2"/>
            <a:r>
              <a:rPr lang="en-GB" dirty="0"/>
              <a:t>Evaluative research and reports of curriculum implementation</a:t>
            </a:r>
          </a:p>
          <a:p>
            <a:pPr lvl="1"/>
            <a:r>
              <a:rPr lang="en-GB" dirty="0"/>
              <a:t>What am I being asked to do?</a:t>
            </a:r>
          </a:p>
          <a:p>
            <a:pPr lvl="2"/>
            <a:r>
              <a:rPr lang="en-GB" dirty="0"/>
              <a:t>Critically analyse – do I know what this means?</a:t>
            </a:r>
          </a:p>
          <a:p>
            <a:pPr lvl="2"/>
            <a:endParaRPr lang="en-GB" dirty="0"/>
          </a:p>
        </p:txBody>
      </p:sp>
    </p:spTree>
    <p:extLst>
      <p:ext uri="{BB962C8B-B14F-4D97-AF65-F5344CB8AC3E}">
        <p14:creationId xmlns:p14="http://schemas.microsoft.com/office/powerpoint/2010/main" val="1040300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 What to include</a:t>
            </a:r>
          </a:p>
        </p:txBody>
      </p:sp>
      <p:sp>
        <p:nvSpPr>
          <p:cNvPr id="3" name="Content Placeholder 2"/>
          <p:cNvSpPr>
            <a:spLocks noGrp="1"/>
          </p:cNvSpPr>
          <p:nvPr>
            <p:ph sz="half" idx="1"/>
          </p:nvPr>
        </p:nvSpPr>
        <p:spPr>
          <a:xfrm>
            <a:off x="563995" y="1446934"/>
            <a:ext cx="8164368" cy="4351338"/>
          </a:xfrm>
        </p:spPr>
        <p:txBody>
          <a:bodyPr/>
          <a:lstStyle/>
          <a:p>
            <a:r>
              <a:rPr lang="en-GB" dirty="0"/>
              <a:t>Start with a statement about the topic in question what are you looking at? – </a:t>
            </a:r>
            <a:r>
              <a:rPr lang="en-GB" dirty="0">
                <a:solidFill>
                  <a:srgbClr val="FF0000"/>
                </a:solidFill>
              </a:rPr>
              <a:t>statement 1</a:t>
            </a:r>
          </a:p>
          <a:p>
            <a:r>
              <a:rPr lang="en-GB" dirty="0"/>
              <a:t>Secondly you may want to define your topic (NOT a quotation) – </a:t>
            </a:r>
            <a:r>
              <a:rPr lang="en-GB" dirty="0">
                <a:solidFill>
                  <a:schemeClr val="accent6">
                    <a:lumMod val="75000"/>
                  </a:schemeClr>
                </a:solidFill>
              </a:rPr>
              <a:t>statement 2</a:t>
            </a:r>
          </a:p>
          <a:p>
            <a:r>
              <a:rPr lang="en-GB" dirty="0"/>
              <a:t>Thirdly you can highlight the key issues – </a:t>
            </a:r>
            <a:r>
              <a:rPr lang="en-GB" dirty="0">
                <a:solidFill>
                  <a:srgbClr val="00B0F0"/>
                </a:solidFill>
              </a:rPr>
              <a:t>statement 3</a:t>
            </a:r>
          </a:p>
          <a:p>
            <a:r>
              <a:rPr lang="en-GB" dirty="0"/>
              <a:t>Fourth conclude your introduction with a summary of your focus and findings – </a:t>
            </a:r>
            <a:r>
              <a:rPr lang="en-GB" dirty="0">
                <a:solidFill>
                  <a:schemeClr val="accent4">
                    <a:lumMod val="75000"/>
                  </a:schemeClr>
                </a:solidFill>
              </a:rPr>
              <a:t>statement 4</a:t>
            </a:r>
          </a:p>
        </p:txBody>
      </p:sp>
    </p:spTree>
    <p:extLst>
      <p:ext uri="{BB962C8B-B14F-4D97-AF65-F5344CB8AC3E}">
        <p14:creationId xmlns:p14="http://schemas.microsoft.com/office/powerpoint/2010/main" val="900625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5" y="134217"/>
            <a:ext cx="7886700" cy="632401"/>
          </a:xfrm>
        </p:spPr>
        <p:txBody>
          <a:bodyPr>
            <a:normAutofit fontScale="90000"/>
          </a:bodyPr>
          <a:lstStyle/>
          <a:p>
            <a:r>
              <a:rPr lang="en-GB" dirty="0"/>
              <a:t>Example introduction </a:t>
            </a:r>
          </a:p>
        </p:txBody>
      </p:sp>
      <p:sp>
        <p:nvSpPr>
          <p:cNvPr id="3" name="Content Placeholder 2"/>
          <p:cNvSpPr>
            <a:spLocks noGrp="1"/>
          </p:cNvSpPr>
          <p:nvPr>
            <p:ph sz="half" idx="1"/>
          </p:nvPr>
        </p:nvSpPr>
        <p:spPr>
          <a:xfrm>
            <a:off x="0" y="766618"/>
            <a:ext cx="9144000" cy="4948527"/>
          </a:xfrm>
        </p:spPr>
        <p:txBody>
          <a:bodyPr vert="horz" lIns="91440" tIns="45720" rIns="91440" bIns="45720" rtlCol="0" anchor="t">
            <a:normAutofit/>
          </a:bodyPr>
          <a:lstStyle/>
          <a:p>
            <a:pPr marL="0" indent="0">
              <a:buNone/>
            </a:pPr>
            <a:r>
              <a:rPr lang="en-GB" dirty="0">
                <a:ea typeface="+mn-lt"/>
                <a:cs typeface="+mn-lt"/>
              </a:rPr>
              <a:t>Curriculum reform is currently at the forefront of education  in Wales with the rollout of the New Curriculum for Wales set for 2022 (WG, 2020). The need for reform of the current curriculum in Wales has been highlighted as essential in order for Wales to meet the needs of future learners and to compete on an international stage (Wightwick, 2018; OECD, 2017; Donaldson, 2015). </a:t>
            </a:r>
            <a:r>
              <a:rPr lang="en-GB" dirty="0" err="1">
                <a:ea typeface="+mn-lt"/>
                <a:cs typeface="+mn-lt"/>
              </a:rPr>
              <a:t>Mourshed</a:t>
            </a:r>
            <a:r>
              <a:rPr lang="en-GB" dirty="0">
                <a:ea typeface="+mn-lt"/>
                <a:cs typeface="+mn-lt"/>
              </a:rPr>
              <a:t> et al. (2010) recommends that in order for reform to be implemented effectively, the reform must take place at all levels. This assignment analyses the potential </a:t>
            </a:r>
            <a:r>
              <a:rPr lang="en-GB" dirty="0">
                <a:solidFill>
                  <a:srgbClr val="000000"/>
                </a:solidFill>
                <a:ea typeface="+mn-lt"/>
                <a:cs typeface="+mn-lt"/>
              </a:rPr>
              <a:t>barriers to </a:t>
            </a:r>
            <a:r>
              <a:rPr lang="en-GB" dirty="0">
                <a:ea typeface="+mn-lt"/>
                <a:cs typeface="+mn-lt"/>
              </a:rPr>
              <a:t>the proposed curriculum reforms in Wales and discusses lessons that can be learned from previous curriculum reform difficulties (Tayor et al</a:t>
            </a:r>
            <a:r>
              <a:rPr lang="en-GB" dirty="0">
                <a:solidFill>
                  <a:srgbClr val="000000"/>
                </a:solidFill>
                <a:ea typeface="+mn-lt"/>
                <a:cs typeface="+mn-lt"/>
              </a:rPr>
              <a:t>., 2015).  </a:t>
            </a:r>
            <a:endParaRPr lang="en-US"/>
          </a:p>
        </p:txBody>
      </p:sp>
    </p:spTree>
    <p:extLst>
      <p:ext uri="{BB962C8B-B14F-4D97-AF65-F5344CB8AC3E}">
        <p14:creationId xmlns:p14="http://schemas.microsoft.com/office/powerpoint/2010/main" val="3081128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5" y="134217"/>
            <a:ext cx="7886700" cy="632401"/>
          </a:xfrm>
        </p:spPr>
        <p:txBody>
          <a:bodyPr>
            <a:normAutofit fontScale="90000"/>
          </a:bodyPr>
          <a:lstStyle/>
          <a:p>
            <a:r>
              <a:rPr lang="en-GB" dirty="0"/>
              <a:t>Example introduction </a:t>
            </a:r>
          </a:p>
        </p:txBody>
      </p:sp>
      <p:sp>
        <p:nvSpPr>
          <p:cNvPr id="3" name="Content Placeholder 2"/>
          <p:cNvSpPr>
            <a:spLocks noGrp="1"/>
          </p:cNvSpPr>
          <p:nvPr>
            <p:ph sz="half" idx="1"/>
          </p:nvPr>
        </p:nvSpPr>
        <p:spPr>
          <a:xfrm>
            <a:off x="0" y="766618"/>
            <a:ext cx="9144000" cy="4948527"/>
          </a:xfrm>
        </p:spPr>
        <p:txBody>
          <a:bodyPr>
            <a:normAutofit/>
          </a:bodyPr>
          <a:lstStyle/>
          <a:p>
            <a:pPr marL="0" indent="0">
              <a:buNone/>
            </a:pPr>
            <a:r>
              <a:rPr lang="en-GB" dirty="0">
                <a:solidFill>
                  <a:srgbClr val="FF0000"/>
                </a:solidFill>
              </a:rPr>
              <a:t>Curriculum reform is currently at the forefront of education  in Wales with the rollout of the New Curriculum for Wales set for 2022 (WG, 2020). </a:t>
            </a:r>
            <a:r>
              <a:rPr lang="en-GB" dirty="0">
                <a:solidFill>
                  <a:schemeClr val="accent6">
                    <a:lumMod val="75000"/>
                  </a:schemeClr>
                </a:solidFill>
              </a:rPr>
              <a:t>The need for reform of the current curriculum in Wales has been highlighted as essential in order for Wales to meet the needs of future learners and to compete on an international stage (</a:t>
            </a:r>
            <a:r>
              <a:rPr lang="en-GB" dirty="0" err="1">
                <a:solidFill>
                  <a:schemeClr val="accent6">
                    <a:lumMod val="75000"/>
                  </a:schemeClr>
                </a:solidFill>
              </a:rPr>
              <a:t>Wightwicke</a:t>
            </a:r>
            <a:r>
              <a:rPr lang="en-GB" dirty="0">
                <a:solidFill>
                  <a:schemeClr val="accent6">
                    <a:lumMod val="75000"/>
                  </a:schemeClr>
                </a:solidFill>
              </a:rPr>
              <a:t>, 2018; OECD, 2017; Donaldson, 2015). </a:t>
            </a:r>
            <a:r>
              <a:rPr lang="en-GB" dirty="0" err="1">
                <a:solidFill>
                  <a:srgbClr val="00B0F0"/>
                </a:solidFill>
              </a:rPr>
              <a:t>Mourshed</a:t>
            </a:r>
            <a:r>
              <a:rPr lang="en-GB" dirty="0">
                <a:solidFill>
                  <a:srgbClr val="00B0F0"/>
                </a:solidFill>
              </a:rPr>
              <a:t> et al. (2010) recommends that in order for reform to be implemented effectively, the reform must take place at all levels. </a:t>
            </a:r>
            <a:r>
              <a:rPr lang="en-GB" dirty="0">
                <a:solidFill>
                  <a:schemeClr val="accent4">
                    <a:lumMod val="75000"/>
                  </a:schemeClr>
                </a:solidFill>
              </a:rPr>
              <a:t>This assignment analyses the potential barriers to the proposed curriculum reforms in Wales and discusses lessons that can be learned from previous curriculum reform difficulties (</a:t>
            </a:r>
            <a:r>
              <a:rPr lang="en-GB" dirty="0" err="1">
                <a:solidFill>
                  <a:schemeClr val="accent4">
                    <a:lumMod val="75000"/>
                  </a:schemeClr>
                </a:solidFill>
              </a:rPr>
              <a:t>Tayor</a:t>
            </a:r>
            <a:r>
              <a:rPr lang="en-GB" dirty="0">
                <a:solidFill>
                  <a:schemeClr val="accent4">
                    <a:lumMod val="75000"/>
                  </a:schemeClr>
                </a:solidFill>
              </a:rPr>
              <a:t> et al., 2015).</a:t>
            </a:r>
            <a:r>
              <a:rPr lang="en-GB" dirty="0"/>
              <a:t>  </a:t>
            </a:r>
          </a:p>
        </p:txBody>
      </p:sp>
    </p:spTree>
    <p:extLst>
      <p:ext uri="{BB962C8B-B14F-4D97-AF65-F5344CB8AC3E}">
        <p14:creationId xmlns:p14="http://schemas.microsoft.com/office/powerpoint/2010/main" val="2799316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179820"/>
            <a:ext cx="7886700" cy="1325563"/>
          </a:xfrm>
        </p:spPr>
        <p:txBody>
          <a:bodyPr/>
          <a:lstStyle/>
          <a:p>
            <a:r>
              <a:rPr lang="en-GB" dirty="0"/>
              <a:t>Main Body Paragraphs</a:t>
            </a:r>
          </a:p>
        </p:txBody>
      </p:sp>
      <p:sp>
        <p:nvSpPr>
          <p:cNvPr id="3" name="Content Placeholder 2"/>
          <p:cNvSpPr>
            <a:spLocks noGrp="1"/>
          </p:cNvSpPr>
          <p:nvPr>
            <p:ph sz="half" idx="1"/>
          </p:nvPr>
        </p:nvSpPr>
        <p:spPr>
          <a:xfrm>
            <a:off x="64655" y="988291"/>
            <a:ext cx="8950036" cy="4671436"/>
          </a:xfrm>
        </p:spPr>
        <p:txBody>
          <a:bodyPr>
            <a:normAutofit fontScale="92500" lnSpcReduction="20000"/>
          </a:bodyPr>
          <a:lstStyle/>
          <a:p>
            <a:r>
              <a:rPr lang="en-GB" sz="3600" dirty="0"/>
              <a:t>Each paragraph should follow a simple pattern and you are not limited to one sentence for each point. This pattern can also be repeated for each paragraph – particularly important when you are developing your analysis and critique at level 5 and 6.</a:t>
            </a:r>
          </a:p>
          <a:p>
            <a:endParaRPr lang="en-GB" sz="3600" dirty="0"/>
          </a:p>
          <a:p>
            <a:pPr lvl="1"/>
            <a:r>
              <a:rPr lang="en-GB" sz="4300" dirty="0"/>
              <a:t>What?</a:t>
            </a:r>
          </a:p>
          <a:p>
            <a:pPr lvl="1"/>
            <a:r>
              <a:rPr lang="en-GB" sz="4300" dirty="0"/>
              <a:t>Who Said?</a:t>
            </a:r>
          </a:p>
          <a:p>
            <a:pPr lvl="1"/>
            <a:r>
              <a:rPr lang="en-GB" sz="4300" dirty="0"/>
              <a:t>So What?</a:t>
            </a:r>
          </a:p>
          <a:p>
            <a:pPr lvl="1"/>
            <a:endParaRPr lang="en-GB" sz="3600" dirty="0"/>
          </a:p>
        </p:txBody>
      </p:sp>
    </p:spTree>
    <p:extLst>
      <p:ext uri="{BB962C8B-B14F-4D97-AF65-F5344CB8AC3E}">
        <p14:creationId xmlns:p14="http://schemas.microsoft.com/office/powerpoint/2010/main" val="3754201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a:t>
            </a:r>
          </a:p>
        </p:txBody>
      </p:sp>
      <p:sp>
        <p:nvSpPr>
          <p:cNvPr id="3" name="Content Placeholder 2"/>
          <p:cNvSpPr>
            <a:spLocks noGrp="1"/>
          </p:cNvSpPr>
          <p:nvPr>
            <p:ph sz="half" idx="1"/>
          </p:nvPr>
        </p:nvSpPr>
        <p:spPr>
          <a:xfrm>
            <a:off x="628650" y="1496291"/>
            <a:ext cx="8164368" cy="4680672"/>
          </a:xfrm>
        </p:spPr>
        <p:txBody>
          <a:bodyPr/>
          <a:lstStyle/>
          <a:p>
            <a:r>
              <a:rPr lang="en-GB" dirty="0"/>
              <a:t>This is your topic sentence – what is it you are going to be discussing in this paragraph? How does it relate to your overall focus?</a:t>
            </a:r>
          </a:p>
          <a:p>
            <a:r>
              <a:rPr lang="en-GB" dirty="0"/>
              <a:t>For example –</a:t>
            </a:r>
          </a:p>
          <a:p>
            <a:pPr lvl="1"/>
            <a:r>
              <a:rPr lang="en-GB" dirty="0"/>
              <a:t>Lessons can be learned from evaluations of previous curriculum reform attempts to ensure the effective implementation of the new curriculum for Wales (Taylor et al., 2015; WG, 2014). </a:t>
            </a:r>
          </a:p>
        </p:txBody>
      </p:sp>
    </p:spTree>
    <p:extLst>
      <p:ext uri="{BB962C8B-B14F-4D97-AF65-F5344CB8AC3E}">
        <p14:creationId xmlns:p14="http://schemas.microsoft.com/office/powerpoint/2010/main" val="1613554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36018"/>
          </a:xfrm>
        </p:spPr>
        <p:txBody>
          <a:bodyPr/>
          <a:lstStyle/>
          <a:p>
            <a:r>
              <a:rPr lang="en-GB" dirty="0"/>
              <a:t>Who Said?</a:t>
            </a:r>
          </a:p>
        </p:txBody>
      </p:sp>
      <p:sp>
        <p:nvSpPr>
          <p:cNvPr id="3" name="Content Placeholder 2"/>
          <p:cNvSpPr>
            <a:spLocks noGrp="1"/>
          </p:cNvSpPr>
          <p:nvPr>
            <p:ph sz="half" idx="1"/>
          </p:nvPr>
        </p:nvSpPr>
        <p:spPr>
          <a:xfrm>
            <a:off x="199623" y="1101145"/>
            <a:ext cx="8699678" cy="5075818"/>
          </a:xfrm>
        </p:spPr>
        <p:txBody>
          <a:bodyPr/>
          <a:lstStyle/>
          <a:p>
            <a:r>
              <a:rPr lang="en-GB" dirty="0"/>
              <a:t>This is your opportunity to discuss and analyse evidence that supports your point. You can demonstrate your ability to find, analyse and even critique evidence available on the topic.</a:t>
            </a:r>
          </a:p>
          <a:p>
            <a:r>
              <a:rPr lang="en-GB" dirty="0"/>
              <a:t>REFERENCE!!</a:t>
            </a:r>
          </a:p>
          <a:p>
            <a:r>
              <a:rPr lang="en-GB" dirty="0"/>
              <a:t>For example: </a:t>
            </a:r>
          </a:p>
          <a:p>
            <a:pPr lvl="1"/>
            <a:r>
              <a:rPr lang="en-GB" dirty="0"/>
              <a:t>The Evaluation of the Foundation Phase Report (Taylor et al., 2015) highlighted a need for the professional development of staff in order to demonstrate a shared understanding of key terms to ensure consistency of curriculum delivery. </a:t>
            </a:r>
          </a:p>
          <a:p>
            <a:pPr marL="457200" lvl="1" indent="0">
              <a:buNone/>
            </a:pPr>
            <a:endParaRPr lang="en-GB" dirty="0"/>
          </a:p>
        </p:txBody>
      </p:sp>
    </p:spTree>
    <p:extLst>
      <p:ext uri="{BB962C8B-B14F-4D97-AF65-F5344CB8AC3E}">
        <p14:creationId xmlns:p14="http://schemas.microsoft.com/office/powerpoint/2010/main" val="3622239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059" y="210580"/>
            <a:ext cx="7886700" cy="645866"/>
          </a:xfrm>
        </p:spPr>
        <p:txBody>
          <a:bodyPr>
            <a:normAutofit fontScale="90000"/>
          </a:bodyPr>
          <a:lstStyle/>
          <a:p>
            <a:r>
              <a:rPr lang="en-GB" dirty="0"/>
              <a:t>So What?</a:t>
            </a:r>
          </a:p>
        </p:txBody>
      </p:sp>
      <p:sp>
        <p:nvSpPr>
          <p:cNvPr id="3" name="Content Placeholder 2"/>
          <p:cNvSpPr>
            <a:spLocks noGrp="1"/>
          </p:cNvSpPr>
          <p:nvPr>
            <p:ph sz="half" idx="1"/>
          </p:nvPr>
        </p:nvSpPr>
        <p:spPr>
          <a:xfrm>
            <a:off x="628649" y="856446"/>
            <a:ext cx="8270651" cy="4823137"/>
          </a:xfrm>
        </p:spPr>
        <p:txBody>
          <a:bodyPr/>
          <a:lstStyle/>
          <a:p>
            <a:r>
              <a:rPr lang="en-GB" dirty="0"/>
              <a:t>This is where you link your discussion and evidence back to the topic – why is it relevant to your discussion? What does it add to your argument?</a:t>
            </a:r>
          </a:p>
          <a:p>
            <a:r>
              <a:rPr lang="en-GB" dirty="0"/>
              <a:t>For example- </a:t>
            </a:r>
          </a:p>
          <a:p>
            <a:pPr lvl="1"/>
            <a:r>
              <a:rPr lang="en-GB" dirty="0"/>
              <a:t>Currently WG (2020) are using pioneer schools to lead the sharing of good practice and implementation of the curriculum reforms, and each school has a member of staff undertaking training in the new curriculum to address some of these issues. </a:t>
            </a:r>
          </a:p>
        </p:txBody>
      </p:sp>
    </p:spTree>
    <p:extLst>
      <p:ext uri="{BB962C8B-B14F-4D97-AF65-F5344CB8AC3E}">
        <p14:creationId xmlns:p14="http://schemas.microsoft.com/office/powerpoint/2010/main" val="3214278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289970" cy="736017"/>
          </a:xfrm>
        </p:spPr>
        <p:txBody>
          <a:bodyPr>
            <a:normAutofit fontScale="90000"/>
          </a:bodyPr>
          <a:lstStyle/>
          <a:p>
            <a:r>
              <a:rPr lang="en-GB" dirty="0"/>
              <a:t>Full paragraph example – what, who said and so what.</a:t>
            </a:r>
          </a:p>
        </p:txBody>
      </p:sp>
      <p:sp>
        <p:nvSpPr>
          <p:cNvPr id="3" name="Content Placeholder 2"/>
          <p:cNvSpPr>
            <a:spLocks noGrp="1"/>
          </p:cNvSpPr>
          <p:nvPr>
            <p:ph sz="half" idx="1"/>
          </p:nvPr>
        </p:nvSpPr>
        <p:spPr>
          <a:xfrm>
            <a:off x="96592" y="824249"/>
            <a:ext cx="8976574" cy="4848895"/>
          </a:xfrm>
        </p:spPr>
        <p:txBody>
          <a:bodyPr>
            <a:normAutofit lnSpcReduction="10000"/>
          </a:bodyPr>
          <a:lstStyle/>
          <a:p>
            <a:endParaRPr lang="en-GB" dirty="0"/>
          </a:p>
          <a:p>
            <a:pPr marL="0" indent="0">
              <a:buNone/>
            </a:pPr>
            <a:r>
              <a:rPr lang="en-GB" dirty="0"/>
              <a:t>Lessons can be learned from evaluations of previous curriculum reform attempts to ensure the effective implementation of the new Curriculum for Wales (Taylor et al., 2015; WG, 2014). The Evaluation of the Foundation Phase Report (Taylor et al., 2015) highlighted a need for the professional development of staff in order to demonstrate a shared understanding of key terms to ensure consistency of curriculum delivery. Currently WG (2020) are using pioneer schools to lead the sharing of good practice and implementation of the curriculum reforms, and each school has a member of staff undertaking training in the new curriculum to address some of these issues. </a:t>
            </a:r>
          </a:p>
          <a:p>
            <a:endParaRPr lang="en-GB" dirty="0"/>
          </a:p>
          <a:p>
            <a:endParaRPr lang="en-GB" dirty="0"/>
          </a:p>
          <a:p>
            <a:endParaRPr lang="en-GB" dirty="0"/>
          </a:p>
        </p:txBody>
      </p:sp>
    </p:spTree>
    <p:extLst>
      <p:ext uri="{BB962C8B-B14F-4D97-AF65-F5344CB8AC3E}">
        <p14:creationId xmlns:p14="http://schemas.microsoft.com/office/powerpoint/2010/main" val="2559162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48897"/>
          </a:xfrm>
        </p:spPr>
        <p:txBody>
          <a:bodyPr/>
          <a:lstStyle/>
          <a:p>
            <a:r>
              <a:rPr lang="en-GB" dirty="0"/>
              <a:t>Introducing synthesis and critique</a:t>
            </a:r>
          </a:p>
        </p:txBody>
      </p:sp>
      <p:sp>
        <p:nvSpPr>
          <p:cNvPr id="3" name="Content Placeholder 2"/>
          <p:cNvSpPr>
            <a:spLocks noGrp="1"/>
          </p:cNvSpPr>
          <p:nvPr>
            <p:ph sz="half" idx="1"/>
          </p:nvPr>
        </p:nvSpPr>
        <p:spPr>
          <a:xfrm>
            <a:off x="119933" y="994938"/>
            <a:ext cx="8914597" cy="4536538"/>
          </a:xfrm>
        </p:spPr>
        <p:txBody>
          <a:bodyPr>
            <a:normAutofit fontScale="92500" lnSpcReduction="20000"/>
          </a:bodyPr>
          <a:lstStyle/>
          <a:p>
            <a:endParaRPr lang="en-GB" dirty="0"/>
          </a:p>
          <a:p>
            <a:r>
              <a:rPr lang="en-GB" dirty="0"/>
              <a:t>When moving into level 5 and level 6 we are looking for synthesis of evidence, increased analysis and critique. But what are they?</a:t>
            </a:r>
          </a:p>
          <a:p>
            <a:r>
              <a:rPr lang="en-GB" dirty="0"/>
              <a:t>Synthesis – this is where you are bringing the similar ideas and evidence together to support your points. We will discuss this on the next slide.</a:t>
            </a:r>
          </a:p>
          <a:p>
            <a:r>
              <a:rPr lang="en-GB" dirty="0"/>
              <a:t>Increased analysis – discussing the research evidence in more detail – what did they do in the research study? How many were involved? What were the recommendations?</a:t>
            </a:r>
          </a:p>
          <a:p>
            <a:r>
              <a:rPr lang="en-GB" dirty="0"/>
              <a:t>Critique – what are the limitations of the evidence? Is there someone that has opposing evidence? Are there reasons this may not apply to your topic? – again we will look at this over the next few slides.</a:t>
            </a:r>
          </a:p>
        </p:txBody>
      </p:sp>
    </p:spTree>
    <p:extLst>
      <p:ext uri="{BB962C8B-B14F-4D97-AF65-F5344CB8AC3E}">
        <p14:creationId xmlns:p14="http://schemas.microsoft.com/office/powerpoint/2010/main" val="3914663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94350"/>
          </a:xfrm>
        </p:spPr>
        <p:txBody>
          <a:bodyPr>
            <a:normAutofit fontScale="90000"/>
          </a:bodyPr>
          <a:lstStyle/>
          <a:p>
            <a:r>
              <a:rPr lang="en-GB" dirty="0"/>
              <a:t>Synthesis 1</a:t>
            </a:r>
          </a:p>
        </p:txBody>
      </p:sp>
      <p:sp>
        <p:nvSpPr>
          <p:cNvPr id="3" name="Content Placeholder 2"/>
          <p:cNvSpPr>
            <a:spLocks noGrp="1"/>
          </p:cNvSpPr>
          <p:nvPr>
            <p:ph sz="half" idx="1"/>
          </p:nvPr>
        </p:nvSpPr>
        <p:spPr>
          <a:xfrm>
            <a:off x="122349" y="1114024"/>
            <a:ext cx="8809149" cy="4539801"/>
          </a:xfrm>
        </p:spPr>
        <p:txBody>
          <a:bodyPr/>
          <a:lstStyle/>
          <a:p>
            <a:r>
              <a:rPr lang="en-GB" dirty="0"/>
              <a:t>There are a few ways of showing synthesis of evidence and ideas</a:t>
            </a:r>
          </a:p>
          <a:p>
            <a:pPr lvl="1"/>
            <a:r>
              <a:rPr lang="en-GB" dirty="0"/>
              <a:t>The basic way is as follows:</a:t>
            </a:r>
          </a:p>
          <a:p>
            <a:pPr lvl="2"/>
            <a:r>
              <a:rPr lang="en-GB" dirty="0"/>
              <a:t>Lessons can be learned from evaluations of previous curriculum reform attempts to ensure the effective implementation of the new Curriculum for Wales </a:t>
            </a:r>
            <a:r>
              <a:rPr lang="en-GB" b="1" dirty="0">
                <a:solidFill>
                  <a:srgbClr val="FF0000"/>
                </a:solidFill>
              </a:rPr>
              <a:t>(Taylor et al., 2015; WG, 2014). </a:t>
            </a:r>
          </a:p>
          <a:p>
            <a:pPr lvl="1"/>
            <a:endParaRPr lang="en-GB" b="1" dirty="0"/>
          </a:p>
          <a:p>
            <a:pPr lvl="1"/>
            <a:r>
              <a:rPr lang="en-GB" b="1" dirty="0"/>
              <a:t>This is a good way to begin evidencing synthesis within your work, however, extending your synthesis to a discussion is more effective and demonstrates your analytical skills far more. </a:t>
            </a:r>
          </a:p>
        </p:txBody>
      </p:sp>
    </p:spTree>
    <p:extLst>
      <p:ext uri="{BB962C8B-B14F-4D97-AF65-F5344CB8AC3E}">
        <p14:creationId xmlns:p14="http://schemas.microsoft.com/office/powerpoint/2010/main" val="2533259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346" y="287854"/>
            <a:ext cx="7886700" cy="665184"/>
          </a:xfrm>
        </p:spPr>
        <p:txBody>
          <a:bodyPr>
            <a:normAutofit fontScale="90000"/>
          </a:bodyPr>
          <a:lstStyle/>
          <a:p>
            <a:r>
              <a:rPr lang="en-GB" dirty="0"/>
              <a:t>Synthesis 2</a:t>
            </a:r>
          </a:p>
        </p:txBody>
      </p:sp>
      <p:sp>
        <p:nvSpPr>
          <p:cNvPr id="3" name="Content Placeholder 2"/>
          <p:cNvSpPr>
            <a:spLocks noGrp="1"/>
          </p:cNvSpPr>
          <p:nvPr>
            <p:ph sz="half" idx="1"/>
          </p:nvPr>
        </p:nvSpPr>
        <p:spPr>
          <a:xfrm>
            <a:off x="186745" y="1010993"/>
            <a:ext cx="8809148" cy="4700788"/>
          </a:xfrm>
        </p:spPr>
        <p:txBody>
          <a:bodyPr>
            <a:normAutofit lnSpcReduction="10000"/>
          </a:bodyPr>
          <a:lstStyle/>
          <a:p>
            <a:r>
              <a:rPr lang="en-GB" dirty="0"/>
              <a:t>Synthesis of evidence through discussion – the best way to demonstrate synthesis of evidence and ideas within your work is to analyse similar evidence alongside each other.</a:t>
            </a:r>
          </a:p>
          <a:p>
            <a:r>
              <a:rPr lang="en-GB" dirty="0"/>
              <a:t>For example: </a:t>
            </a:r>
          </a:p>
          <a:p>
            <a:pPr lvl="1"/>
            <a:r>
              <a:rPr lang="en-GB" dirty="0"/>
              <a:t>The Evaluation of the Foundation Phase Report (Taylor et al., 2015) highlighted a need for the professional development of staff in order to demonstrate a shared understanding of key terms to ensure consistency of curriculum delivery. </a:t>
            </a:r>
            <a:r>
              <a:rPr lang="en-GB" dirty="0">
                <a:solidFill>
                  <a:srgbClr val="FF0000"/>
                </a:solidFill>
              </a:rPr>
              <a:t>Similarly, the Independent Stock Take of the Foundation Phase (WG, 2014) recommended the need for the professional development of staff in order to have an understanding of the theoretical underpinnings of the curriculum pedagogy to enable effective and consistent curriculum implementation.</a:t>
            </a:r>
          </a:p>
        </p:txBody>
      </p:sp>
    </p:spTree>
    <p:extLst>
      <p:ext uri="{BB962C8B-B14F-4D97-AF65-F5344CB8AC3E}">
        <p14:creationId xmlns:p14="http://schemas.microsoft.com/office/powerpoint/2010/main" val="387997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5336"/>
          </a:xfrm>
        </p:spPr>
        <p:txBody>
          <a:bodyPr/>
          <a:lstStyle/>
          <a:p>
            <a:r>
              <a:rPr lang="en-GB" dirty="0"/>
              <a:t>Increased analysis</a:t>
            </a:r>
          </a:p>
        </p:txBody>
      </p:sp>
      <p:sp>
        <p:nvSpPr>
          <p:cNvPr id="3" name="Content Placeholder 2"/>
          <p:cNvSpPr>
            <a:spLocks noGrp="1"/>
          </p:cNvSpPr>
          <p:nvPr>
            <p:ph sz="half" idx="1"/>
          </p:nvPr>
        </p:nvSpPr>
        <p:spPr>
          <a:xfrm>
            <a:off x="251138" y="1120463"/>
            <a:ext cx="8731876" cy="5056500"/>
          </a:xfrm>
        </p:spPr>
        <p:txBody>
          <a:bodyPr/>
          <a:lstStyle/>
          <a:p>
            <a:r>
              <a:rPr lang="en-GB" dirty="0"/>
              <a:t>This is something that you can work through and build on throughout your studies. Initially at level 4 finding and understanding relevant evidence to support you work is a great start. As you become comfortable with this you can build on the level of analysis of evidence. From this analysis you can then begin to develop critique. </a:t>
            </a:r>
          </a:p>
          <a:p>
            <a:r>
              <a:rPr lang="en-GB" dirty="0"/>
              <a:t>Keeping with the same assignment question we will demonstrate how to introduce and develop your analysis of research evidence. </a:t>
            </a:r>
          </a:p>
        </p:txBody>
      </p:sp>
    </p:spTree>
    <p:extLst>
      <p:ext uri="{BB962C8B-B14F-4D97-AF65-F5344CB8AC3E}">
        <p14:creationId xmlns:p14="http://schemas.microsoft.com/office/powerpoint/2010/main" val="1480606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24421"/>
            <a:ext cx="9144000" cy="568592"/>
          </a:xfrm>
        </p:spPr>
        <p:txBody>
          <a:bodyPr>
            <a:noAutofit/>
          </a:bodyPr>
          <a:lstStyle/>
          <a:p>
            <a:r>
              <a:rPr lang="en-GB" sz="2800" b="1" dirty="0"/>
              <a:t>Critically analyse the implementation of </a:t>
            </a:r>
            <a:r>
              <a:rPr lang="en-GB" sz="2800" b="1" dirty="0">
                <a:solidFill>
                  <a:srgbClr val="FF0000"/>
                </a:solidFill>
              </a:rPr>
              <a:t>play based </a:t>
            </a:r>
            <a:r>
              <a:rPr lang="en-GB" sz="2800" b="1" dirty="0"/>
              <a:t>early years curricula referring to evaluative research evidence and reports </a:t>
            </a:r>
          </a:p>
        </p:txBody>
      </p:sp>
      <p:sp>
        <p:nvSpPr>
          <p:cNvPr id="3" name="Content Placeholder 2"/>
          <p:cNvSpPr>
            <a:spLocks noGrp="1"/>
          </p:cNvSpPr>
          <p:nvPr>
            <p:ph sz="half" idx="1"/>
          </p:nvPr>
        </p:nvSpPr>
        <p:spPr>
          <a:xfrm>
            <a:off x="141667" y="1004553"/>
            <a:ext cx="8860665" cy="4934152"/>
          </a:xfrm>
        </p:spPr>
        <p:txBody>
          <a:bodyPr/>
          <a:lstStyle/>
          <a:p>
            <a:r>
              <a:rPr lang="en-GB" dirty="0"/>
              <a:t>One topic that can be linked to this question is why is play-based so important.</a:t>
            </a:r>
          </a:p>
          <a:p>
            <a:pPr lvl="1"/>
            <a:r>
              <a:rPr lang="en-GB" dirty="0"/>
              <a:t>Practitioner understanding of what is meant by ‘play-based’ has been identified as an important element of successful curriculum implementation (Taylor et al., 2015). </a:t>
            </a:r>
            <a:r>
              <a:rPr lang="en-GB" dirty="0">
                <a:solidFill>
                  <a:srgbClr val="FF0000"/>
                </a:solidFill>
              </a:rPr>
              <a:t>Howard and </a:t>
            </a:r>
            <a:r>
              <a:rPr lang="en-GB" dirty="0" err="1">
                <a:solidFill>
                  <a:srgbClr val="FF0000"/>
                </a:solidFill>
              </a:rPr>
              <a:t>McInnes</a:t>
            </a:r>
            <a:r>
              <a:rPr lang="en-GB" dirty="0">
                <a:solidFill>
                  <a:srgbClr val="FF0000"/>
                </a:solidFill>
              </a:rPr>
              <a:t> (2012) found that children’s perceptions of an activity as ‘playful’ was a significant factor in their level of engagement. </a:t>
            </a:r>
            <a:r>
              <a:rPr lang="en-GB" dirty="0"/>
              <a:t>In order for a ‘play-based’ curriculum to be implemented successfully it is important that practitioners have a clear understanding of what is meant by ‘play’ and the impact on children’s learning.</a:t>
            </a:r>
          </a:p>
        </p:txBody>
      </p:sp>
    </p:spTree>
    <p:extLst>
      <p:ext uri="{BB962C8B-B14F-4D97-AF65-F5344CB8AC3E}">
        <p14:creationId xmlns:p14="http://schemas.microsoft.com/office/powerpoint/2010/main" val="278001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33364"/>
          </a:xfrm>
        </p:spPr>
        <p:txBody>
          <a:bodyPr>
            <a:normAutofit fontScale="90000"/>
          </a:bodyPr>
          <a:lstStyle/>
          <a:p>
            <a:r>
              <a:rPr lang="en-GB" dirty="0"/>
              <a:t>Increased analysis of evidence</a:t>
            </a:r>
          </a:p>
        </p:txBody>
      </p:sp>
      <p:sp>
        <p:nvSpPr>
          <p:cNvPr id="3" name="Content Placeholder 2"/>
          <p:cNvSpPr>
            <a:spLocks noGrp="1"/>
          </p:cNvSpPr>
          <p:nvPr>
            <p:ph sz="half" idx="1"/>
          </p:nvPr>
        </p:nvSpPr>
        <p:spPr>
          <a:xfrm>
            <a:off x="64394" y="946597"/>
            <a:ext cx="8783392" cy="5230366"/>
          </a:xfrm>
        </p:spPr>
        <p:txBody>
          <a:bodyPr/>
          <a:lstStyle/>
          <a:p>
            <a:r>
              <a:rPr lang="en-GB" dirty="0"/>
              <a:t>Howard and </a:t>
            </a:r>
            <a:r>
              <a:rPr lang="en-GB" dirty="0" err="1"/>
              <a:t>McInnes</a:t>
            </a:r>
            <a:r>
              <a:rPr lang="en-GB" dirty="0"/>
              <a:t> (2012) found that children’s perceptions of an activity as ‘playful’ was a significant factor in their level of engagement. </a:t>
            </a:r>
            <a:r>
              <a:rPr lang="en-GB" dirty="0">
                <a:solidFill>
                  <a:srgbClr val="FF0000"/>
                </a:solidFill>
              </a:rPr>
              <a:t>The study used ‘play’ and ‘not play’ activities based on the results of a picture apperception test to identify characteristics children associated with situations that were ‘play’ or ‘not play’. Interestingly the study identified that situations where children identified the activity as ‘not play’ (these included an adult being present, a directed task and table based activities); the children demonstrated lower levels of emotional wellbeing and engagement in the task. </a:t>
            </a:r>
          </a:p>
        </p:txBody>
      </p:sp>
    </p:spTree>
    <p:extLst>
      <p:ext uri="{BB962C8B-B14F-4D97-AF65-F5344CB8AC3E}">
        <p14:creationId xmlns:p14="http://schemas.microsoft.com/office/powerpoint/2010/main" val="2371632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543" y="152625"/>
            <a:ext cx="7886700" cy="568592"/>
          </a:xfrm>
        </p:spPr>
        <p:txBody>
          <a:bodyPr>
            <a:normAutofit fontScale="90000"/>
          </a:bodyPr>
          <a:lstStyle/>
          <a:p>
            <a:r>
              <a:rPr lang="en-GB" dirty="0"/>
              <a:t>Further extension of discussion</a:t>
            </a:r>
          </a:p>
        </p:txBody>
      </p:sp>
      <p:sp>
        <p:nvSpPr>
          <p:cNvPr id="3" name="Content Placeholder 2"/>
          <p:cNvSpPr>
            <a:spLocks noGrp="1"/>
          </p:cNvSpPr>
          <p:nvPr>
            <p:ph sz="half" idx="1"/>
          </p:nvPr>
        </p:nvSpPr>
        <p:spPr>
          <a:xfrm>
            <a:off x="173865" y="721216"/>
            <a:ext cx="8783391" cy="4881093"/>
          </a:xfrm>
        </p:spPr>
        <p:txBody>
          <a:bodyPr/>
          <a:lstStyle/>
          <a:p>
            <a:r>
              <a:rPr lang="en-GB" dirty="0"/>
              <a:t>Based on the increased analysis of evidence on the previous slide we can now build on the ‘so what’ element of the paragraph</a:t>
            </a:r>
          </a:p>
          <a:p>
            <a:pPr lvl="1"/>
            <a:r>
              <a:rPr lang="en-GB" dirty="0">
                <a:solidFill>
                  <a:srgbClr val="FF0000"/>
                </a:solidFill>
              </a:rPr>
              <a:t>When considering the increased level of engagement and emotional wellbeing of children when they perceive and activity as ‘play’ or ‘not play’;</a:t>
            </a:r>
            <a:r>
              <a:rPr lang="en-GB" dirty="0"/>
              <a:t> in order for a ‘play-based’ curriculum to be implemented successfully it is important that practitioners have a clear understanding of what is meant by ‘play’ and the impact on children’s learning (Taylor et al., 2015; Howard and </a:t>
            </a:r>
            <a:r>
              <a:rPr lang="en-GB" dirty="0" err="1"/>
              <a:t>McInnes</a:t>
            </a:r>
            <a:r>
              <a:rPr lang="en-GB" dirty="0"/>
              <a:t>, 2012). </a:t>
            </a:r>
          </a:p>
          <a:p>
            <a:endParaRPr lang="en-GB" dirty="0"/>
          </a:p>
        </p:txBody>
      </p:sp>
    </p:spTree>
    <p:extLst>
      <p:ext uri="{BB962C8B-B14F-4D97-AF65-F5344CB8AC3E}">
        <p14:creationId xmlns:p14="http://schemas.microsoft.com/office/powerpoint/2010/main" val="1938809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5336"/>
          </a:xfrm>
        </p:spPr>
        <p:txBody>
          <a:bodyPr/>
          <a:lstStyle/>
          <a:p>
            <a:r>
              <a:rPr lang="en-GB" dirty="0"/>
              <a:t>Critique</a:t>
            </a:r>
          </a:p>
        </p:txBody>
      </p:sp>
      <p:sp>
        <p:nvSpPr>
          <p:cNvPr id="3" name="Content Placeholder 2"/>
          <p:cNvSpPr>
            <a:spLocks noGrp="1"/>
          </p:cNvSpPr>
          <p:nvPr>
            <p:ph sz="half" idx="1"/>
          </p:nvPr>
        </p:nvSpPr>
        <p:spPr>
          <a:xfrm>
            <a:off x="354169" y="1171977"/>
            <a:ext cx="8512935" cy="4488288"/>
          </a:xfrm>
        </p:spPr>
        <p:txBody>
          <a:bodyPr/>
          <a:lstStyle/>
          <a:p>
            <a:r>
              <a:rPr lang="en-GB" dirty="0"/>
              <a:t>What is critique? </a:t>
            </a:r>
          </a:p>
          <a:p>
            <a:r>
              <a:rPr lang="en-GB" dirty="0"/>
              <a:t>Critique is a level 6 skill we look for and encourage you to work towards through your studies.</a:t>
            </a:r>
          </a:p>
          <a:p>
            <a:r>
              <a:rPr lang="en-GB" dirty="0"/>
              <a:t>Critique means to make a judgment about the evidence you are discussing – </a:t>
            </a:r>
          </a:p>
          <a:p>
            <a:pPr lvl="1"/>
            <a:r>
              <a:rPr lang="en-GB" dirty="0"/>
              <a:t>to what extent does it support your evidence? </a:t>
            </a:r>
          </a:p>
          <a:p>
            <a:pPr lvl="1"/>
            <a:r>
              <a:rPr lang="en-GB" dirty="0"/>
              <a:t>What are the strengths or limitations of the evidence/argument?</a:t>
            </a:r>
          </a:p>
          <a:p>
            <a:pPr lvl="1"/>
            <a:r>
              <a:rPr lang="en-GB" dirty="0"/>
              <a:t>Is there someone/something that opposes this view?</a:t>
            </a:r>
          </a:p>
        </p:txBody>
      </p:sp>
    </p:spTree>
    <p:extLst>
      <p:ext uri="{BB962C8B-B14F-4D97-AF65-F5344CB8AC3E}">
        <p14:creationId xmlns:p14="http://schemas.microsoft.com/office/powerpoint/2010/main" val="12009219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45488"/>
          </a:xfrm>
        </p:spPr>
        <p:txBody>
          <a:bodyPr/>
          <a:lstStyle/>
          <a:p>
            <a:r>
              <a:rPr lang="en-GB" dirty="0"/>
              <a:t>The magic word…</a:t>
            </a:r>
          </a:p>
        </p:txBody>
      </p:sp>
      <p:sp>
        <p:nvSpPr>
          <p:cNvPr id="3" name="Content Placeholder 2"/>
          <p:cNvSpPr>
            <a:spLocks noGrp="1"/>
          </p:cNvSpPr>
          <p:nvPr>
            <p:ph sz="half" idx="1"/>
          </p:nvPr>
        </p:nvSpPr>
        <p:spPr>
          <a:xfrm>
            <a:off x="1519708" y="1986611"/>
            <a:ext cx="5711780" cy="2321372"/>
          </a:xfrm>
        </p:spPr>
        <p:txBody>
          <a:bodyPr>
            <a:normAutofit/>
          </a:bodyPr>
          <a:lstStyle/>
          <a:p>
            <a:pPr marL="0" indent="0" algn="ctr">
              <a:buNone/>
            </a:pPr>
            <a:r>
              <a:rPr lang="en-GB" sz="9600" b="1" dirty="0"/>
              <a:t>However…</a:t>
            </a:r>
          </a:p>
        </p:txBody>
      </p:sp>
    </p:spTree>
    <p:extLst>
      <p:ext uri="{BB962C8B-B14F-4D97-AF65-F5344CB8AC3E}">
        <p14:creationId xmlns:p14="http://schemas.microsoft.com/office/powerpoint/2010/main" val="2986860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repeatCount="indefinite" fill="hold" nodeType="clickEffect">
                                  <p:stCondLst>
                                    <p:cond delay="0"/>
                                  </p:stCondLst>
                                  <p:endCondLst>
                                    <p:cond evt="onNext" delay="0">
                                      <p:tgtEl>
                                        <p:sldTgt/>
                                      </p:tgtEl>
                                    </p:cond>
                                  </p:endCondLst>
                                  <p:childTnLst>
                                    <p:animScale>
                                      <p:cBhvr>
                                        <p:cTn id="6" dur="5000" fill="hold"/>
                                        <p:tgtEl>
                                          <p:spTgt spid="3">
                                            <p:txEl>
                                              <p:pRg st="0" end="0"/>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861" y="249217"/>
            <a:ext cx="7886700" cy="684502"/>
          </a:xfrm>
        </p:spPr>
        <p:txBody>
          <a:bodyPr>
            <a:normAutofit fontScale="90000"/>
          </a:bodyPr>
          <a:lstStyle/>
          <a:p>
            <a:r>
              <a:rPr lang="en-GB" dirty="0"/>
              <a:t>Critique considerations</a:t>
            </a:r>
          </a:p>
        </p:txBody>
      </p:sp>
      <p:sp>
        <p:nvSpPr>
          <p:cNvPr id="3" name="Content Placeholder 2"/>
          <p:cNvSpPr>
            <a:spLocks noGrp="1"/>
          </p:cNvSpPr>
          <p:nvPr>
            <p:ph sz="half" idx="1"/>
          </p:nvPr>
        </p:nvSpPr>
        <p:spPr>
          <a:xfrm>
            <a:off x="115910" y="1020694"/>
            <a:ext cx="8783391" cy="4768359"/>
          </a:xfrm>
        </p:spPr>
        <p:txBody>
          <a:bodyPr>
            <a:normAutofit fontScale="92500" lnSpcReduction="20000"/>
          </a:bodyPr>
          <a:lstStyle/>
          <a:p>
            <a:r>
              <a:rPr lang="en-GB" dirty="0"/>
              <a:t>Study limitations</a:t>
            </a:r>
          </a:p>
          <a:p>
            <a:pPr lvl="1"/>
            <a:r>
              <a:rPr lang="en-GB" dirty="0"/>
              <a:t>Number of participants/area</a:t>
            </a:r>
          </a:p>
          <a:p>
            <a:pPr lvl="1"/>
            <a:r>
              <a:rPr lang="en-GB" dirty="0"/>
              <a:t>Type of participants</a:t>
            </a:r>
          </a:p>
          <a:p>
            <a:pPr lvl="1"/>
            <a:r>
              <a:rPr lang="en-GB" dirty="0"/>
              <a:t>Date of study</a:t>
            </a:r>
          </a:p>
          <a:p>
            <a:pPr lvl="1"/>
            <a:r>
              <a:rPr lang="en-GB" dirty="0"/>
              <a:t>Focus of study</a:t>
            </a:r>
          </a:p>
          <a:p>
            <a:r>
              <a:rPr lang="en-GB" dirty="0"/>
              <a:t>Alternate views</a:t>
            </a:r>
          </a:p>
          <a:p>
            <a:pPr lvl="1"/>
            <a:r>
              <a:rPr lang="en-GB" dirty="0"/>
              <a:t>A study that has different findings</a:t>
            </a:r>
          </a:p>
          <a:p>
            <a:pPr lvl="1"/>
            <a:r>
              <a:rPr lang="en-GB" dirty="0"/>
              <a:t>A learning theory that has a contrasting view</a:t>
            </a:r>
          </a:p>
          <a:p>
            <a:pPr lvl="1"/>
            <a:r>
              <a:rPr lang="en-GB" dirty="0"/>
              <a:t>A policy or curriculum that does not align with the findings</a:t>
            </a:r>
          </a:p>
          <a:p>
            <a:r>
              <a:rPr lang="en-GB" dirty="0"/>
              <a:t>Critique of your topic</a:t>
            </a:r>
          </a:p>
          <a:p>
            <a:pPr lvl="1"/>
            <a:r>
              <a:rPr lang="en-GB" dirty="0"/>
              <a:t>Or the evidence may allow you to critique your topic</a:t>
            </a:r>
          </a:p>
          <a:p>
            <a:pPr lvl="1"/>
            <a:r>
              <a:rPr lang="en-GB" dirty="0"/>
              <a:t>The findings do not support the current view/stance for your topic</a:t>
            </a:r>
          </a:p>
          <a:p>
            <a:pPr lvl="1"/>
            <a:r>
              <a:rPr lang="en-GB" dirty="0"/>
              <a:t>The findings support a need for change/reform within the current topic</a:t>
            </a:r>
          </a:p>
          <a:p>
            <a:pPr marL="457200" lvl="1" indent="0">
              <a:buNone/>
            </a:pPr>
            <a:endParaRPr lang="en-GB" dirty="0"/>
          </a:p>
        </p:txBody>
      </p:sp>
    </p:spTree>
    <p:extLst>
      <p:ext uri="{BB962C8B-B14F-4D97-AF65-F5344CB8AC3E}">
        <p14:creationId xmlns:p14="http://schemas.microsoft.com/office/powerpoint/2010/main" val="37085415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58744"/>
          </a:xfrm>
        </p:spPr>
        <p:txBody>
          <a:bodyPr>
            <a:normAutofit fontScale="90000"/>
          </a:bodyPr>
          <a:lstStyle/>
          <a:p>
            <a:r>
              <a:rPr lang="en-GB" dirty="0"/>
              <a:t>Adding critique</a:t>
            </a:r>
          </a:p>
        </p:txBody>
      </p:sp>
      <p:sp>
        <p:nvSpPr>
          <p:cNvPr id="3" name="Content Placeholder 2"/>
          <p:cNvSpPr>
            <a:spLocks noGrp="1"/>
          </p:cNvSpPr>
          <p:nvPr>
            <p:ph sz="half" idx="1"/>
          </p:nvPr>
        </p:nvSpPr>
        <p:spPr>
          <a:xfrm>
            <a:off x="135228" y="1023871"/>
            <a:ext cx="8738315" cy="4494726"/>
          </a:xfrm>
        </p:spPr>
        <p:txBody>
          <a:bodyPr>
            <a:normAutofit fontScale="85000" lnSpcReduction="10000"/>
          </a:bodyPr>
          <a:lstStyle/>
          <a:p>
            <a:r>
              <a:rPr lang="en-GB" dirty="0"/>
              <a:t>We are going to stick with the same example and develop the critique within the paragraph. So our starting point is: </a:t>
            </a:r>
          </a:p>
          <a:p>
            <a:pPr lvl="1"/>
            <a:endParaRPr lang="en-GB" dirty="0"/>
          </a:p>
          <a:p>
            <a:pPr lvl="1"/>
            <a:r>
              <a:rPr lang="en-GB" dirty="0"/>
              <a:t>Lessons can be learned from evaluations of previous curriculum reform attempts to ensure the effective implementation of the new Curriculum for Wales (Taylor et al., 2015; WG, 2014). The Evaluation of the Foundation Phase Report (Taylor et al., 2015) highlighted a need for the professional development of staff in order to demonstrate a shared understanding of key terms to ensure consistency of curriculum delivery. Similarly, the Independent Stock Take of the Foundation Phase (WG, 2014) recommended the need for the professional development of staff in order to have an understanding of the theoretical underpinnings of the curriculum pedagogy to enable effective and consistent curriculum implementation. </a:t>
            </a:r>
            <a:r>
              <a:rPr lang="en-GB" dirty="0">
                <a:solidFill>
                  <a:srgbClr val="FF0000"/>
                </a:solidFill>
              </a:rPr>
              <a:t>However</a:t>
            </a:r>
            <a:r>
              <a:rPr lang="en-GB" dirty="0"/>
              <a:t> Currently WG (2020) are using pioneer schools to lead the sharing of good practice and implementation of the curriculum reforms, and each school has a member of staff undertaking training in the new curriculum to address some of these issues. </a:t>
            </a:r>
          </a:p>
          <a:p>
            <a:pPr lvl="1"/>
            <a:endParaRPr lang="en-GB" dirty="0"/>
          </a:p>
        </p:txBody>
      </p:sp>
    </p:spTree>
    <p:extLst>
      <p:ext uri="{BB962C8B-B14F-4D97-AF65-F5344CB8AC3E}">
        <p14:creationId xmlns:p14="http://schemas.microsoft.com/office/powerpoint/2010/main" val="7114662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7"/>
            <a:ext cx="9144000" cy="703820"/>
          </a:xfrm>
        </p:spPr>
        <p:txBody>
          <a:bodyPr>
            <a:normAutofit fontScale="90000"/>
          </a:bodyPr>
          <a:lstStyle/>
          <a:p>
            <a:r>
              <a:rPr lang="en-GB" dirty="0"/>
              <a:t>So topic related critique may look like this..</a:t>
            </a:r>
          </a:p>
        </p:txBody>
      </p:sp>
      <p:sp>
        <p:nvSpPr>
          <p:cNvPr id="3" name="Content Placeholder 2"/>
          <p:cNvSpPr>
            <a:spLocks noGrp="1"/>
          </p:cNvSpPr>
          <p:nvPr>
            <p:ph sz="half" idx="1"/>
          </p:nvPr>
        </p:nvSpPr>
        <p:spPr>
          <a:xfrm>
            <a:off x="90151" y="1120463"/>
            <a:ext cx="8925059" cy="4591318"/>
          </a:xfrm>
        </p:spPr>
        <p:txBody>
          <a:bodyPr>
            <a:normAutofit/>
          </a:bodyPr>
          <a:lstStyle/>
          <a:p>
            <a:r>
              <a:rPr lang="en-GB" dirty="0">
                <a:solidFill>
                  <a:srgbClr val="FF0000"/>
                </a:solidFill>
              </a:rPr>
              <a:t>However</a:t>
            </a:r>
            <a:r>
              <a:rPr lang="en-GB" dirty="0"/>
              <a:t>, </a:t>
            </a:r>
            <a:r>
              <a:rPr lang="en-GB" dirty="0">
                <a:solidFill>
                  <a:srgbClr val="FF0000"/>
                </a:solidFill>
              </a:rPr>
              <a:t>despite</a:t>
            </a:r>
            <a:r>
              <a:rPr lang="en-GB" dirty="0"/>
              <a:t> recommendations by WG (2014) to increase the professional development and understanding of child development for staff in education, there is still no minimum level of qualification for support staff working in schools (</a:t>
            </a:r>
            <a:r>
              <a:rPr lang="en-GB" dirty="0" err="1"/>
              <a:t>Siraj</a:t>
            </a:r>
            <a:r>
              <a:rPr lang="en-GB" dirty="0"/>
              <a:t> and Kingston, 2019; MacDonald, 2018; Waters, 2016). This means that potentially the new curriculum for Wales will be delivered by staff who do not have </a:t>
            </a:r>
            <a:r>
              <a:rPr lang="en-GB"/>
              <a:t>a thorough </a:t>
            </a:r>
            <a:r>
              <a:rPr lang="en-GB" dirty="0"/>
              <a:t>knowledge of child development, play or child-centred practice.</a:t>
            </a:r>
          </a:p>
          <a:p>
            <a:r>
              <a:rPr lang="en-GB" dirty="0"/>
              <a:t>If we then add this to our paragraph and adjust we end up with…</a:t>
            </a:r>
          </a:p>
        </p:txBody>
      </p:sp>
    </p:spTree>
    <p:extLst>
      <p:ext uri="{BB962C8B-B14F-4D97-AF65-F5344CB8AC3E}">
        <p14:creationId xmlns:p14="http://schemas.microsoft.com/office/powerpoint/2010/main" val="34812290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22349"/>
            <a:ext cx="9144000" cy="5640947"/>
          </a:xfrm>
        </p:spPr>
        <p:txBody>
          <a:bodyPr>
            <a:normAutofit fontScale="77500" lnSpcReduction="20000"/>
          </a:bodyPr>
          <a:lstStyle/>
          <a:p>
            <a:pPr marL="0" indent="0">
              <a:buNone/>
            </a:pPr>
            <a:r>
              <a:rPr lang="en-GB" dirty="0"/>
              <a:t>Lessons can be learned from evaluations of previous curriculum reform attempts to ensure the effective implementation of the new Curriculum for Wales (Taylor et al., 2015; WG, 2014). The Evaluation of the Foundation Phase Report (Taylor et al., 2015) highlighted a need for the professional development of staff in order to demonstrate a shared understanding of key terms to ensure consistency of curriculum delivery. Similarly, the Independent Stock Take of the Foundation Phase (WG, 2014) recommended the need for the professional development of staff in order to have an understanding of the theoretical underpinnings of the curriculum pedagogy to enable effective and consistent curriculum implementation. </a:t>
            </a:r>
            <a:r>
              <a:rPr lang="en-GB" dirty="0">
                <a:solidFill>
                  <a:srgbClr val="FF0000"/>
                </a:solidFill>
              </a:rPr>
              <a:t>However, </a:t>
            </a:r>
            <a:r>
              <a:rPr lang="en-GB" dirty="0">
                <a:solidFill>
                  <a:srgbClr val="0070C0"/>
                </a:solidFill>
              </a:rPr>
              <a:t>despite recommendations by WG (2014) to increase the professional development and understanding of child development for staff in education, there is still no minimum level of qualification for support staff working in schools (</a:t>
            </a:r>
            <a:r>
              <a:rPr lang="en-GB" dirty="0" err="1">
                <a:solidFill>
                  <a:srgbClr val="0070C0"/>
                </a:solidFill>
              </a:rPr>
              <a:t>Siraj</a:t>
            </a:r>
            <a:r>
              <a:rPr lang="en-GB" dirty="0">
                <a:solidFill>
                  <a:srgbClr val="0070C0"/>
                </a:solidFill>
              </a:rPr>
              <a:t> and Kingston, 2019; MacDonald, 2018; Waters, 2016). This means that potentially the new curriculum for Wales will be delivered by staff who do not have a through knowledge of child development, play or child-centred practice. </a:t>
            </a:r>
            <a:r>
              <a:rPr lang="en-GB" dirty="0"/>
              <a:t>Currently WG (2020) are using pioneer schools to lead the sharing of good practice and implementation of the curriculum reforms, and each school has a member of staff undertaking training in the new curriculum to address some of these issues; </a:t>
            </a:r>
            <a:r>
              <a:rPr lang="en-GB" dirty="0">
                <a:solidFill>
                  <a:srgbClr val="FF0000"/>
                </a:solidFill>
              </a:rPr>
              <a:t>although, </a:t>
            </a:r>
            <a:r>
              <a:rPr lang="en-GB" dirty="0">
                <a:solidFill>
                  <a:srgbClr val="0070C0"/>
                </a:solidFill>
              </a:rPr>
              <a:t>whether this will go far enough to avoid the difficulties of previous reform remains to be seen.</a:t>
            </a:r>
          </a:p>
        </p:txBody>
      </p:sp>
    </p:spTree>
    <p:extLst>
      <p:ext uri="{BB962C8B-B14F-4D97-AF65-F5344CB8AC3E}">
        <p14:creationId xmlns:p14="http://schemas.microsoft.com/office/powerpoint/2010/main" val="20107359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55" y="365126"/>
            <a:ext cx="9086045" cy="884125"/>
          </a:xfrm>
        </p:spPr>
        <p:txBody>
          <a:bodyPr>
            <a:normAutofit fontScale="90000"/>
          </a:bodyPr>
          <a:lstStyle/>
          <a:p>
            <a:pPr algn="ctr"/>
            <a:r>
              <a:rPr lang="en-GB" dirty="0"/>
              <a:t>We can also add critique to the second example</a:t>
            </a:r>
          </a:p>
        </p:txBody>
      </p:sp>
      <p:sp>
        <p:nvSpPr>
          <p:cNvPr id="3" name="Content Placeholder 2"/>
          <p:cNvSpPr>
            <a:spLocks noGrp="1"/>
          </p:cNvSpPr>
          <p:nvPr>
            <p:ph sz="half" idx="1"/>
          </p:nvPr>
        </p:nvSpPr>
        <p:spPr>
          <a:xfrm>
            <a:off x="57955" y="1345841"/>
            <a:ext cx="8937937" cy="4314423"/>
          </a:xfrm>
        </p:spPr>
        <p:txBody>
          <a:bodyPr>
            <a:normAutofit fontScale="85000" lnSpcReduction="20000"/>
          </a:bodyPr>
          <a:lstStyle/>
          <a:p>
            <a:pPr marL="0" indent="0">
              <a:buNone/>
            </a:pPr>
            <a:r>
              <a:rPr lang="en-GB" dirty="0"/>
              <a:t>Howard and </a:t>
            </a:r>
            <a:r>
              <a:rPr lang="en-GB" dirty="0" err="1"/>
              <a:t>McInnes</a:t>
            </a:r>
            <a:r>
              <a:rPr lang="en-GB" dirty="0"/>
              <a:t> (2012) found that children’s perceptions of an activity as ‘playful’ was a significant factor in their level of engagement. The study used ‘play’ and ‘not play’ activities based on the results of a picture apperception test to identify characteristics children associated with situations that were ‘play’ or ‘not play’. Interestingly the study identified that situations where children identified the activity as ‘not play’ (these included an adult being present, a directed task and table based activities); the children demonstrated lower levels of emotional wellbeing and engagement in the task. When considering the increased level of engagement and emotional wellbeing of children when they perceive and activity as ‘play’ or ‘not play’; in order for a ‘play-based’ curriculum to be implemented successfully it is important that practitioners have a clear understanding of what is meant by ‘play’ and the impact on children’s learning (Taylor et al., 2015; Howard and </a:t>
            </a:r>
            <a:r>
              <a:rPr lang="en-GB" dirty="0" err="1"/>
              <a:t>McInnes</a:t>
            </a:r>
            <a:r>
              <a:rPr lang="en-GB" dirty="0"/>
              <a:t>, 2012). </a:t>
            </a:r>
            <a:r>
              <a:rPr lang="en-GB" dirty="0">
                <a:solidFill>
                  <a:srgbClr val="FF0000"/>
                </a:solidFill>
              </a:rPr>
              <a:t>However…</a:t>
            </a:r>
          </a:p>
          <a:p>
            <a:pPr marL="0" indent="0">
              <a:buNone/>
            </a:pPr>
            <a:endParaRPr lang="en-GB" dirty="0"/>
          </a:p>
          <a:p>
            <a:endParaRPr lang="en-GB" dirty="0"/>
          </a:p>
        </p:txBody>
      </p:sp>
    </p:spTree>
    <p:extLst>
      <p:ext uri="{BB962C8B-B14F-4D97-AF65-F5344CB8AC3E}">
        <p14:creationId xmlns:p14="http://schemas.microsoft.com/office/powerpoint/2010/main" val="28982046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58744"/>
          </a:xfrm>
        </p:spPr>
        <p:txBody>
          <a:bodyPr>
            <a:normAutofit fontScale="90000"/>
          </a:bodyPr>
          <a:lstStyle/>
          <a:p>
            <a:r>
              <a:rPr lang="en-GB" dirty="0"/>
              <a:t>Example 2 with critique</a:t>
            </a:r>
          </a:p>
        </p:txBody>
      </p:sp>
      <p:sp>
        <p:nvSpPr>
          <p:cNvPr id="3" name="Content Placeholder 2"/>
          <p:cNvSpPr>
            <a:spLocks noGrp="1"/>
          </p:cNvSpPr>
          <p:nvPr>
            <p:ph sz="half" idx="1"/>
          </p:nvPr>
        </p:nvSpPr>
        <p:spPr>
          <a:xfrm>
            <a:off x="160986" y="911224"/>
            <a:ext cx="8590207" cy="4736161"/>
          </a:xfrm>
        </p:spPr>
        <p:txBody>
          <a:bodyPr/>
          <a:lstStyle/>
          <a:p>
            <a:r>
              <a:rPr lang="en-GB" dirty="0">
                <a:solidFill>
                  <a:srgbClr val="FF0000"/>
                </a:solidFill>
              </a:rPr>
              <a:t>However, </a:t>
            </a:r>
            <a:r>
              <a:rPr lang="en-GB" dirty="0"/>
              <a:t>as previously discussed </a:t>
            </a:r>
            <a:r>
              <a:rPr lang="en-GB" dirty="0" err="1"/>
              <a:t>Siraj</a:t>
            </a:r>
            <a:r>
              <a:rPr lang="en-GB" dirty="0"/>
              <a:t> and Kingston (2019) identified that there is still a need for the requirement for professional development of all staff in order to understand what ‘play’ is and why it is important for the successful implementation of a ‘play-based- curriculum.</a:t>
            </a:r>
          </a:p>
          <a:p>
            <a:endParaRPr lang="en-GB" dirty="0"/>
          </a:p>
          <a:p>
            <a:r>
              <a:rPr lang="en-GB" dirty="0"/>
              <a:t>So the full paragraph with critique becomes…</a:t>
            </a:r>
          </a:p>
        </p:txBody>
      </p:sp>
    </p:spTree>
    <p:extLst>
      <p:ext uri="{BB962C8B-B14F-4D97-AF65-F5344CB8AC3E}">
        <p14:creationId xmlns:p14="http://schemas.microsoft.com/office/powerpoint/2010/main" val="2421673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5910" y="167425"/>
            <a:ext cx="8841346" cy="5518598"/>
          </a:xfrm>
        </p:spPr>
        <p:txBody>
          <a:bodyPr>
            <a:normAutofit fontScale="85000" lnSpcReduction="20000"/>
          </a:bodyPr>
          <a:lstStyle/>
          <a:p>
            <a:r>
              <a:rPr lang="en-GB" dirty="0"/>
              <a:t>Howard and </a:t>
            </a:r>
            <a:r>
              <a:rPr lang="en-GB" dirty="0" err="1"/>
              <a:t>McInnes</a:t>
            </a:r>
            <a:r>
              <a:rPr lang="en-GB" dirty="0"/>
              <a:t> (2012) found that children’s perceptions of an activity as ‘playful’ was a significant factor in their level of engagement. The study used ‘play’ and ‘not play’ activities based on the results of a picture apperception test to identify characteristics children associated with situations that were ‘play’ or ‘not play’. Interestingly the study identified that situations where children identified the activity as ‘not play’ (these included an adult being present, a directed task and table based activities); the children demonstrated lower levels of emotional wellbeing and engagement in the task. When considering the increased level of engagement and emotional wellbeing of children when they perceive and activity as ‘play’ or ‘not play’; in order for a ‘play-based’ curriculum to be implemented successfully it is important that practitioners have a clear understanding of what is meant by ‘play’ and the impact on children’s learning (Taylor et al., 2015; Howard and </a:t>
            </a:r>
            <a:r>
              <a:rPr lang="en-GB" dirty="0" err="1"/>
              <a:t>McInnes</a:t>
            </a:r>
            <a:r>
              <a:rPr lang="en-GB" dirty="0"/>
              <a:t>, 2012). </a:t>
            </a:r>
            <a:r>
              <a:rPr lang="en-GB" dirty="0">
                <a:solidFill>
                  <a:srgbClr val="FF0000"/>
                </a:solidFill>
              </a:rPr>
              <a:t>However, </a:t>
            </a:r>
            <a:r>
              <a:rPr lang="en-GB" dirty="0">
                <a:solidFill>
                  <a:srgbClr val="0070C0"/>
                </a:solidFill>
              </a:rPr>
              <a:t>as previously discussed </a:t>
            </a:r>
            <a:r>
              <a:rPr lang="en-GB" dirty="0" err="1">
                <a:solidFill>
                  <a:srgbClr val="0070C0"/>
                </a:solidFill>
              </a:rPr>
              <a:t>Siraj</a:t>
            </a:r>
            <a:r>
              <a:rPr lang="en-GB" dirty="0">
                <a:solidFill>
                  <a:srgbClr val="0070C0"/>
                </a:solidFill>
              </a:rPr>
              <a:t> and Kingston (2019) identified that there is still a need for the requirement for professional development of all staff in order to understand what ‘play’ is and why it is important for the successful implementation of a ‘play-based- curriculum.</a:t>
            </a:r>
          </a:p>
          <a:p>
            <a:endParaRPr lang="en-GB" dirty="0"/>
          </a:p>
          <a:p>
            <a:endParaRPr lang="en-GB" dirty="0"/>
          </a:p>
        </p:txBody>
      </p:sp>
    </p:spTree>
    <p:extLst>
      <p:ext uri="{BB962C8B-B14F-4D97-AF65-F5344CB8AC3E}">
        <p14:creationId xmlns:p14="http://schemas.microsoft.com/office/powerpoint/2010/main" val="19437545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However…alternatives </a:t>
            </a:r>
          </a:p>
        </p:txBody>
      </p:sp>
      <p:sp>
        <p:nvSpPr>
          <p:cNvPr id="3" name="Content Placeholder 2"/>
          <p:cNvSpPr>
            <a:spLocks noGrp="1"/>
          </p:cNvSpPr>
          <p:nvPr>
            <p:ph sz="half" idx="1"/>
          </p:nvPr>
        </p:nvSpPr>
        <p:spPr/>
        <p:txBody>
          <a:bodyPr/>
          <a:lstStyle/>
          <a:p>
            <a:r>
              <a:rPr lang="en-GB" dirty="0"/>
              <a:t>Conversely</a:t>
            </a:r>
          </a:p>
          <a:p>
            <a:pPr marL="0" indent="0">
              <a:buNone/>
            </a:pPr>
            <a:endParaRPr lang="en-GB" dirty="0"/>
          </a:p>
          <a:p>
            <a:r>
              <a:rPr lang="en-GB" dirty="0"/>
              <a:t>In contrast</a:t>
            </a:r>
          </a:p>
          <a:p>
            <a:endParaRPr lang="en-GB" dirty="0"/>
          </a:p>
          <a:p>
            <a:r>
              <a:rPr lang="en-GB" dirty="0"/>
              <a:t>Despite these findings</a:t>
            </a:r>
          </a:p>
          <a:p>
            <a:endParaRPr lang="en-GB" dirty="0"/>
          </a:p>
          <a:p>
            <a:r>
              <a:rPr lang="en-GB" dirty="0"/>
              <a:t>Although</a:t>
            </a:r>
          </a:p>
        </p:txBody>
      </p:sp>
      <p:sp>
        <p:nvSpPr>
          <p:cNvPr id="4" name="Content Placeholder 3"/>
          <p:cNvSpPr>
            <a:spLocks noGrp="1"/>
          </p:cNvSpPr>
          <p:nvPr>
            <p:ph sz="half" idx="2"/>
          </p:nvPr>
        </p:nvSpPr>
        <p:spPr/>
        <p:txBody>
          <a:bodyPr/>
          <a:lstStyle/>
          <a:p>
            <a:r>
              <a:rPr lang="en-GB" dirty="0"/>
              <a:t>Alternatively</a:t>
            </a:r>
          </a:p>
          <a:p>
            <a:endParaRPr lang="en-GB" dirty="0"/>
          </a:p>
          <a:p>
            <a:r>
              <a:rPr lang="en-GB" dirty="0"/>
              <a:t>In contradiction </a:t>
            </a:r>
          </a:p>
          <a:p>
            <a:endParaRPr lang="en-GB" dirty="0"/>
          </a:p>
          <a:p>
            <a:r>
              <a:rPr lang="en-GB" dirty="0"/>
              <a:t>In comparison</a:t>
            </a:r>
          </a:p>
        </p:txBody>
      </p:sp>
    </p:spTree>
    <p:extLst>
      <p:ext uri="{BB962C8B-B14F-4D97-AF65-F5344CB8AC3E}">
        <p14:creationId xmlns:p14="http://schemas.microsoft.com/office/powerpoint/2010/main" val="7788186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27074"/>
          </a:xfrm>
        </p:spPr>
        <p:txBody>
          <a:bodyPr/>
          <a:lstStyle/>
          <a:p>
            <a:r>
              <a:rPr lang="en-GB" dirty="0"/>
              <a:t>The Conclusion</a:t>
            </a:r>
          </a:p>
        </p:txBody>
      </p:sp>
      <p:sp>
        <p:nvSpPr>
          <p:cNvPr id="3" name="Content Placeholder 2"/>
          <p:cNvSpPr>
            <a:spLocks noGrp="1"/>
          </p:cNvSpPr>
          <p:nvPr>
            <p:ph sz="half" idx="1"/>
          </p:nvPr>
        </p:nvSpPr>
        <p:spPr>
          <a:xfrm>
            <a:off x="76200" y="894081"/>
            <a:ext cx="8895080" cy="4785360"/>
          </a:xfrm>
        </p:spPr>
        <p:txBody>
          <a:bodyPr>
            <a:normAutofit lnSpcReduction="10000"/>
          </a:bodyPr>
          <a:lstStyle/>
          <a:p>
            <a:r>
              <a:rPr lang="en-GB" dirty="0"/>
              <a:t>A conclusion should bring your points together and be a concise closing statement summarising your argument and linking back to the overall question and topic.</a:t>
            </a:r>
          </a:p>
          <a:p>
            <a:r>
              <a:rPr lang="en-GB" dirty="0"/>
              <a:t>A conclusion informs the reader that your work is finished and effective links back to the topic complete your ‘golden thread’ running through your work.</a:t>
            </a:r>
          </a:p>
          <a:p>
            <a:r>
              <a:rPr lang="en-GB" dirty="0"/>
              <a:t>You should include</a:t>
            </a:r>
          </a:p>
          <a:p>
            <a:pPr lvl="1"/>
            <a:r>
              <a:rPr lang="en-GB" dirty="0"/>
              <a:t>A reminder of the focus of your assignment (</a:t>
            </a:r>
            <a:r>
              <a:rPr lang="en-GB" dirty="0">
                <a:solidFill>
                  <a:srgbClr val="FF0000"/>
                </a:solidFill>
              </a:rPr>
              <a:t>Statement 1</a:t>
            </a:r>
            <a:r>
              <a:rPr lang="en-GB" dirty="0"/>
              <a:t>)</a:t>
            </a:r>
          </a:p>
          <a:p>
            <a:pPr lvl="1"/>
            <a:r>
              <a:rPr lang="en-GB" dirty="0"/>
              <a:t>A summary of the key points and ideas discussed – NO NEW INFORMATION (</a:t>
            </a:r>
            <a:r>
              <a:rPr lang="en-GB" dirty="0">
                <a:solidFill>
                  <a:srgbClr val="00B0F0"/>
                </a:solidFill>
              </a:rPr>
              <a:t>statement 2 –could be a few sentences</a:t>
            </a:r>
            <a:r>
              <a:rPr lang="en-GB" dirty="0"/>
              <a:t>) </a:t>
            </a:r>
          </a:p>
          <a:p>
            <a:pPr lvl="1"/>
            <a:r>
              <a:rPr lang="en-GB" dirty="0"/>
              <a:t>A suggestion, recommendation or concluding statement (</a:t>
            </a:r>
            <a:r>
              <a:rPr lang="en-GB" dirty="0">
                <a:solidFill>
                  <a:srgbClr val="00B050"/>
                </a:solidFill>
              </a:rPr>
              <a:t>statement 3</a:t>
            </a:r>
            <a:r>
              <a:rPr lang="en-GB" dirty="0"/>
              <a:t>).</a:t>
            </a:r>
          </a:p>
        </p:txBody>
      </p:sp>
    </p:spTree>
    <p:extLst>
      <p:ext uri="{BB962C8B-B14F-4D97-AF65-F5344CB8AC3E}">
        <p14:creationId xmlns:p14="http://schemas.microsoft.com/office/powerpoint/2010/main" val="5088149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Conclusion</a:t>
            </a:r>
          </a:p>
        </p:txBody>
      </p:sp>
      <p:sp>
        <p:nvSpPr>
          <p:cNvPr id="3" name="Content Placeholder 2"/>
          <p:cNvSpPr>
            <a:spLocks noGrp="1"/>
          </p:cNvSpPr>
          <p:nvPr>
            <p:ph sz="half" idx="1"/>
          </p:nvPr>
        </p:nvSpPr>
        <p:spPr>
          <a:xfrm>
            <a:off x="106680" y="1330961"/>
            <a:ext cx="8935720" cy="4328160"/>
          </a:xfrm>
        </p:spPr>
        <p:txBody>
          <a:bodyPr>
            <a:normAutofit lnSpcReduction="10000"/>
          </a:bodyPr>
          <a:lstStyle/>
          <a:p>
            <a:r>
              <a:rPr lang="en-GB" dirty="0">
                <a:solidFill>
                  <a:srgbClr val="FF0000"/>
                </a:solidFill>
              </a:rPr>
              <a:t>This piece has critically analysed the implementation of a play-based curriculum. </a:t>
            </a:r>
            <a:r>
              <a:rPr lang="en-GB" dirty="0">
                <a:solidFill>
                  <a:srgbClr val="00B0F0"/>
                </a:solidFill>
              </a:rPr>
              <a:t>The evidence base indicating the importance of a play-based curriculum has been discussed and the potential barriers to implementing this type of curriculum reform have been analysed. Key findings from previous reform attempts have been reviewed highlighting what lessons could be learned when implementing a new curriculum reform in Wales. </a:t>
            </a:r>
            <a:r>
              <a:rPr lang="en-GB" dirty="0">
                <a:solidFill>
                  <a:srgbClr val="00B050"/>
                </a:solidFill>
              </a:rPr>
              <a:t>One of the consistent messages throughout the research evidence is that in order to successfully implement a play-based curriculum reform, the professional development of the workforce is key.</a:t>
            </a:r>
          </a:p>
        </p:txBody>
      </p:sp>
    </p:spTree>
    <p:extLst>
      <p:ext uri="{BB962C8B-B14F-4D97-AF65-F5344CB8AC3E}">
        <p14:creationId xmlns:p14="http://schemas.microsoft.com/office/powerpoint/2010/main" val="3398108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664" y="90490"/>
            <a:ext cx="7886700" cy="549274"/>
          </a:xfrm>
        </p:spPr>
        <p:txBody>
          <a:bodyPr>
            <a:normAutofit fontScale="90000"/>
          </a:bodyPr>
          <a:lstStyle/>
          <a:p>
            <a:r>
              <a:rPr lang="en-GB" dirty="0"/>
              <a:t>In summary</a:t>
            </a:r>
          </a:p>
        </p:txBody>
      </p:sp>
      <p:sp>
        <p:nvSpPr>
          <p:cNvPr id="3" name="Content Placeholder 2"/>
          <p:cNvSpPr>
            <a:spLocks noGrp="1"/>
          </p:cNvSpPr>
          <p:nvPr>
            <p:ph sz="half" idx="1"/>
          </p:nvPr>
        </p:nvSpPr>
        <p:spPr>
          <a:xfrm>
            <a:off x="96593" y="721217"/>
            <a:ext cx="8925058" cy="5009882"/>
          </a:xfrm>
        </p:spPr>
        <p:txBody>
          <a:bodyPr>
            <a:normAutofit lnSpcReduction="10000"/>
          </a:bodyPr>
          <a:lstStyle/>
          <a:p>
            <a:r>
              <a:rPr lang="en-GB" dirty="0"/>
              <a:t>Remember this is a process, start with the basics of </a:t>
            </a:r>
          </a:p>
          <a:p>
            <a:pPr lvl="1"/>
            <a:r>
              <a:rPr lang="en-GB" dirty="0"/>
              <a:t>What</a:t>
            </a:r>
          </a:p>
          <a:p>
            <a:pPr lvl="1"/>
            <a:r>
              <a:rPr lang="en-GB" dirty="0"/>
              <a:t>Who said</a:t>
            </a:r>
          </a:p>
          <a:p>
            <a:pPr lvl="1"/>
            <a:r>
              <a:rPr lang="en-GB" dirty="0"/>
              <a:t>So what</a:t>
            </a:r>
          </a:p>
          <a:p>
            <a:pPr lvl="1"/>
            <a:r>
              <a:rPr lang="en-GB" dirty="0"/>
              <a:t>And remember the ‘golden thread’</a:t>
            </a:r>
          </a:p>
          <a:p>
            <a:r>
              <a:rPr lang="en-GB" dirty="0"/>
              <a:t>Use your assignment feedback to identify your strengths and what you need to work on next</a:t>
            </a:r>
          </a:p>
          <a:p>
            <a:r>
              <a:rPr lang="en-GB" dirty="0"/>
              <a:t>We do not expect level 4 students to be critiquing and analysing in-depth this is something we will guide you towards as you progress through your studies</a:t>
            </a:r>
          </a:p>
          <a:p>
            <a:r>
              <a:rPr lang="en-GB" dirty="0"/>
              <a:t>We will be supporting you to develop these skills through your degree through lectures, assignment feedback and guidance</a:t>
            </a:r>
          </a:p>
        </p:txBody>
      </p:sp>
    </p:spTree>
    <p:extLst>
      <p:ext uri="{BB962C8B-B14F-4D97-AF65-F5344CB8AC3E}">
        <p14:creationId xmlns:p14="http://schemas.microsoft.com/office/powerpoint/2010/main" val="7827143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c608ca5d-542f-47b8-b6cb-a5985d253332" xsi:nil="true"/>
    <lcf76f155ced4ddcb4097134ff3c332f xmlns="7b371449-43eb-435e-a0a2-287b0bfa5005">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13" ma:contentTypeDescription="Create a new document." ma:contentTypeScope="" ma:versionID="9247726e15ad325860f16a07cacac495">
  <xsd:schema xmlns:xsd="http://www.w3.org/2001/XMLSchema" xmlns:xs="http://www.w3.org/2001/XMLSchema" xmlns:p="http://schemas.microsoft.com/office/2006/metadata/properties" xmlns:ns2="7b371449-43eb-435e-a0a2-287b0bfa5005" xmlns:ns3="c608ca5d-542f-47b8-b6cb-a5985d253332" targetNamespace="http://schemas.microsoft.com/office/2006/metadata/properties" ma:root="true" ma:fieldsID="6009fc1fe6bf5ff422fc39a51e57b53b" ns2:_="" ns3:_="">
    <xsd:import namespace="7b371449-43eb-435e-a0a2-287b0bfa5005"/>
    <xsd:import namespace="c608ca5d-542f-47b8-b6cb-a5985d25333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bjectDetectorVersion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608ca5d-542f-47b8-b6cb-a5985d253332"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c082493e-e8e0-4a25-84df-521c5449bff4}" ma:internalName="TaxCatchAll" ma:showField="CatchAllData" ma:web="c608ca5d-542f-47b8-b6cb-a5985d25333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4592B5-A384-4FB3-A93E-BB21D3E14BAF}">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6BCEF30B-5D24-499F-88FB-4174DEBAC70D}">
  <ds:schemaRefs>
    <ds:schemaRef ds:uri="http://schemas.microsoft.com/sharepoint/v3/contenttype/forms"/>
  </ds:schemaRefs>
</ds:datastoreItem>
</file>

<file path=customXml/itemProps3.xml><?xml version="1.0" encoding="utf-8"?>
<ds:datastoreItem xmlns:ds="http://schemas.openxmlformats.org/officeDocument/2006/customXml" ds:itemID="{284724C2-718C-4C7F-9D26-2F2111A211B7}"/>
</file>

<file path=docProps/app.xml><?xml version="1.0" encoding="utf-8"?>
<Properties xmlns="http://schemas.openxmlformats.org/officeDocument/2006/extended-properties" xmlns:vt="http://schemas.openxmlformats.org/officeDocument/2006/docPropsVTypes">
  <Template>Office Theme</Template>
  <TotalTime>414</TotalTime>
  <Words>3763</Words>
  <Application>Microsoft Office PowerPoint</Application>
  <PresentationFormat>On-screen Show (4:3)</PresentationFormat>
  <Paragraphs>177</Paragraphs>
  <Slides>33</Slides>
  <Notes>11</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PowerPoint Presentation</vt:lpstr>
      <vt:lpstr>PowerPoint Presentation</vt:lpstr>
      <vt:lpstr>Structuring your work</vt:lpstr>
      <vt:lpstr>What do I need to cover</vt:lpstr>
      <vt:lpstr>Breaking down the question</vt:lpstr>
      <vt:lpstr>Introduction – What to include</vt:lpstr>
      <vt:lpstr>Example introduction </vt:lpstr>
      <vt:lpstr>Example introduction </vt:lpstr>
      <vt:lpstr>Main Body Paragraphs</vt:lpstr>
      <vt:lpstr>What?</vt:lpstr>
      <vt:lpstr>Who Said?</vt:lpstr>
      <vt:lpstr>So What?</vt:lpstr>
      <vt:lpstr>Full paragraph example – what, who said and so what.</vt:lpstr>
      <vt:lpstr>Introducing synthesis and critique</vt:lpstr>
      <vt:lpstr>Synthesis 1</vt:lpstr>
      <vt:lpstr>Synthesis 2</vt:lpstr>
      <vt:lpstr>Increased analysis</vt:lpstr>
      <vt:lpstr>Critically analyse the implementation of play based early years curricula referring to evaluative research evidence and reports </vt:lpstr>
      <vt:lpstr>Increased analysis of evidence</vt:lpstr>
      <vt:lpstr>Further extension of discussion</vt:lpstr>
      <vt:lpstr>Critique</vt:lpstr>
      <vt:lpstr>The magic word…</vt:lpstr>
      <vt:lpstr>Critique considerations</vt:lpstr>
      <vt:lpstr>Adding critique</vt:lpstr>
      <vt:lpstr>So topic related critique may look like this..</vt:lpstr>
      <vt:lpstr>PowerPoint Presentation</vt:lpstr>
      <vt:lpstr>We can also add critique to the second example</vt:lpstr>
      <vt:lpstr>Example 2 with critique</vt:lpstr>
      <vt:lpstr>PowerPoint Presentation</vt:lpstr>
      <vt:lpstr>However…alternatives </vt:lpstr>
      <vt:lpstr>The Conclusion</vt:lpstr>
      <vt:lpstr>Example Conclusion</vt:lpstr>
      <vt:lpstr>In 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Natalie MacDonald</cp:lastModifiedBy>
  <cp:revision>82</cp:revision>
  <dcterms:created xsi:type="dcterms:W3CDTF">2017-02-08T11:33:06Z</dcterms:created>
  <dcterms:modified xsi:type="dcterms:W3CDTF">2023-01-11T14:44:25Z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