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75" r:id="rId5"/>
    <p:sldId id="276" r:id="rId6"/>
    <p:sldId id="277" r:id="rId7"/>
    <p:sldId id="278" r:id="rId8"/>
    <p:sldId id="258" r:id="rId9"/>
    <p:sldId id="259" r:id="rId10"/>
    <p:sldId id="260" r:id="rId11"/>
    <p:sldId id="272" r:id="rId12"/>
    <p:sldId id="262" r:id="rId13"/>
    <p:sldId id="263" r:id="rId14"/>
    <p:sldId id="264" r:id="rId15"/>
    <p:sldId id="265" r:id="rId16"/>
    <p:sldId id="267" r:id="rId17"/>
    <p:sldId id="266" r:id="rId18"/>
    <p:sldId id="270" r:id="rId19"/>
    <p:sldId id="271" r:id="rId20"/>
    <p:sldId id="268" r:id="rId21"/>
    <p:sldId id="269" r:id="rId22"/>
    <p:sldId id="273" r:id="rId23"/>
    <p:sldId id="279" r:id="rId24"/>
    <p:sldId id="274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-16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printerSettings" Target="printerSettings/printerSettings1.bin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x-none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x-none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03/11/17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9D21D778-B565-4D7E-94D7-64010A445B68}" type="datetimeFigureOut">
              <a:rPr lang="en-US" smtClean="0"/>
              <a:pPr algn="r" eaLnBrk="1" latinLnBrk="0" hangingPunct="1"/>
              <a:t>03/11/17</a:t>
            </a:fld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sz="1600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x-none" smtClean="0"/>
              <a:t>Click to edit Master text styles</a:t>
            </a:r>
          </a:p>
          <a:p>
            <a:pPr lvl="1" eaLnBrk="1" latinLnBrk="0" hangingPunct="1"/>
            <a:r>
              <a:rPr kumimoji="0" lang="x-none" smtClean="0"/>
              <a:t>Second level</a:t>
            </a:r>
          </a:p>
          <a:p>
            <a:pPr lvl="2" eaLnBrk="1" latinLnBrk="0" hangingPunct="1"/>
            <a:r>
              <a:rPr kumimoji="0" lang="x-none" smtClean="0"/>
              <a:t>Third level</a:t>
            </a:r>
          </a:p>
          <a:p>
            <a:pPr lvl="3" eaLnBrk="1" latinLnBrk="0" hangingPunct="1"/>
            <a:r>
              <a:rPr kumimoji="0" lang="x-none" smtClean="0"/>
              <a:t>Fourth level</a:t>
            </a:r>
          </a:p>
          <a:p>
            <a:pPr lvl="4" eaLnBrk="1" latinLnBrk="0" hangingPunct="1"/>
            <a:r>
              <a:rPr kumimoji="0" lang="x-none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4" Type="http://schemas.openxmlformats.org/officeDocument/2006/relationships/image" Target="../media/image5.jpeg"/><Relationship Id="rId5" Type="http://schemas.openxmlformats.org/officeDocument/2006/relationships/image" Target="../media/image6.jpeg"/><Relationship Id="rId6" Type="http://schemas.openxmlformats.org/officeDocument/2006/relationships/image" Target="../media/image7.jpeg"/><Relationship Id="rId7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eg"/><Relationship Id="rId3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jpeg"/><Relationship Id="rId3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0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Engaging with Art</a:t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543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How art is presented to us affects how we engage, interact with it.</a:t>
            </a:r>
          </a:p>
          <a:p>
            <a:r>
              <a:rPr lang="en-GB" dirty="0" smtClean="0"/>
              <a:t>Affects how we interpret it. </a:t>
            </a:r>
          </a:p>
          <a:p>
            <a:r>
              <a:rPr lang="en-GB" dirty="0" smtClean="0"/>
              <a:t>(c.f. the </a:t>
            </a:r>
            <a:r>
              <a:rPr lang="en-GB" i="1" dirty="0" smtClean="0"/>
              <a:t>Oedipus</a:t>
            </a:r>
            <a:r>
              <a:rPr lang="en-GB" dirty="0" smtClean="0"/>
              <a:t> vases in the previous </a:t>
            </a:r>
            <a:r>
              <a:rPr lang="en-GB" dirty="0" err="1" smtClean="0"/>
              <a:t>powerpoint</a:t>
            </a:r>
            <a:r>
              <a:rPr lang="en-GB" dirty="0" smtClean="0"/>
              <a:t>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3944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Odysseus &amp; </a:t>
            </a:r>
            <a:r>
              <a:rPr lang="en-GB" dirty="0" err="1" smtClean="0"/>
              <a:t>Nausicaa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Picture 7" descr="http://mfas3.s3.amazonaws.com/objects/SC20699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-2760000">
            <a:off x="2540927" y="2019000"/>
            <a:ext cx="3917470" cy="3677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http://mfas3.s3.amazonaws.com/objects/SC20699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-6900000">
            <a:off x="997266" y="2703816"/>
            <a:ext cx="2690409" cy="255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mfas3.s3.amazonaws.com/objects/SC20699.jpg"/>
          <p:cNvPicPr>
            <a:picLocks noChangeAspect="1" noChangeArrowheads="1"/>
          </p:cNvPicPr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10800000">
            <a:off x="0" y="2294991"/>
            <a:ext cx="1613635" cy="3380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http://mfas3.s3.amazonaws.com/objects/SC20699.jpg"/>
          <p:cNvPicPr>
            <a:picLocks noChangeAspect="1" noChangeArrowheads="1"/>
          </p:cNvPicPr>
          <p:nvPr/>
        </p:nvPicPr>
        <p:blipFill rotWithShape="1"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4440000">
            <a:off x="6169705" y="2289887"/>
            <a:ext cx="2766250" cy="2793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http://mfas3.s3.amazonaws.com/objects/SC20699.jpg"/>
          <p:cNvPicPr>
            <a:picLocks noChangeAspect="1" noChangeArrowheads="1"/>
          </p:cNvPicPr>
          <p:nvPr/>
        </p:nvPicPr>
        <p:blipFill rotWithShape="1"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 rot="7800000">
            <a:off x="6898949" y="4180873"/>
            <a:ext cx="2757172" cy="244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http://mfas3.s3.amazonaws.com/objects/SC20699.jpg"/>
          <p:cNvPicPr>
            <a:picLocks noChangeAspect="1" noChangeArrowheads="1"/>
          </p:cNvPicPr>
          <p:nvPr/>
        </p:nvPicPr>
        <p:blipFill rotWithShape="1"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176103" y="2145135"/>
            <a:ext cx="1862837" cy="3504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833235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Maenads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2072566" y="1735572"/>
            <a:ext cx="6733106" cy="436657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1752" y="2213429"/>
            <a:ext cx="1770814" cy="1754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c. 480 BCE</a:t>
            </a:r>
          </a:p>
          <a:p>
            <a:endParaRPr lang="en-GB" dirty="0" smtClean="0"/>
          </a:p>
          <a:p>
            <a:r>
              <a:rPr lang="en-GB" dirty="0" smtClean="0"/>
              <a:t>Artist</a:t>
            </a:r>
            <a:r>
              <a:rPr lang="en-GB" dirty="0"/>
              <a:t>: </a:t>
            </a:r>
            <a:r>
              <a:rPr lang="en-GB" dirty="0" err="1"/>
              <a:t>Douris</a:t>
            </a:r>
            <a:endParaRPr lang="en-GB" dirty="0"/>
          </a:p>
          <a:p>
            <a:endParaRPr lang="en-GB" dirty="0" smtClean="0"/>
          </a:p>
          <a:p>
            <a:r>
              <a:rPr lang="en-GB" dirty="0" err="1" smtClean="0"/>
              <a:t>Kimbell</a:t>
            </a:r>
            <a:r>
              <a:rPr lang="en-GB" dirty="0" smtClean="0"/>
              <a:t> </a:t>
            </a:r>
            <a:r>
              <a:rPr lang="en-GB" dirty="0"/>
              <a:t>Art Museum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26933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Murdering Pentheus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10800000">
            <a:off x="1279073" y="1831730"/>
            <a:ext cx="6476999" cy="4267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201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Oedipus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http://mfas3.s3.amazonaws.com/objects/SC217550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01752" y="1527048"/>
            <a:ext cx="2271948" cy="4218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mfas3.s3.amazonaws.com/objects/SC217550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049124" y="1527048"/>
            <a:ext cx="3787028" cy="337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721429" y="4904667"/>
            <a:ext cx="5588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450-440 BCE</a:t>
            </a:r>
          </a:p>
          <a:p>
            <a:r>
              <a:rPr lang="en-GB" dirty="0"/>
              <a:t>Attic</a:t>
            </a:r>
          </a:p>
          <a:p>
            <a:r>
              <a:rPr lang="en-GB" dirty="0"/>
              <a:t>The Achilles Painter</a:t>
            </a:r>
          </a:p>
          <a:p>
            <a:r>
              <a:rPr lang="en-GB" dirty="0"/>
              <a:t>Boston MFA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50288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Oedipus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http://mfas3.s3.amazonaws.com/objects/E664CR-d1.jpg"/>
          <p:cNvPicPr>
            <a:picLocks noChangeAspect="1" noChangeArrowheads="1"/>
          </p:cNvPicPr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046449" y="1527048"/>
            <a:ext cx="2759223" cy="5159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mfas3.s3.amazonaws.com/objects/SC217550.jp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301752" y="1527048"/>
            <a:ext cx="2755350" cy="5115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7333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377991"/>
            <a:ext cx="8534400" cy="758952"/>
          </a:xfrm>
        </p:spPr>
        <p:txBody>
          <a:bodyPr>
            <a:normAutofit fontScale="90000"/>
          </a:bodyPr>
          <a:lstStyle/>
          <a:p>
            <a:r>
              <a:rPr lang="en-GB" dirty="0"/>
              <a:t>Roman copy of lost Greek original, </a:t>
            </a:r>
            <a:r>
              <a:rPr lang="en-GB" i="1" dirty="0"/>
              <a:t>possibly</a:t>
            </a:r>
            <a:r>
              <a:rPr lang="en-GB" dirty="0"/>
              <a:t> by </a:t>
            </a:r>
            <a:r>
              <a:rPr lang="en-GB" dirty="0" err="1"/>
              <a:t>Polycles</a:t>
            </a:r>
            <a:r>
              <a:rPr lang="en-GB" dirty="0"/>
              <a:t> (Pliny </a:t>
            </a:r>
            <a:r>
              <a:rPr lang="en-GB" i="1" dirty="0"/>
              <a:t>Nat. Hist.</a:t>
            </a:r>
            <a:r>
              <a:rPr lang="en-GB" dirty="0"/>
              <a:t> 34.19)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5"/>
          <p:cNvPicPr>
            <a:picLocks noGrp="1" noChangeAspect="1"/>
          </p:cNvPicPr>
          <p:nvPr/>
        </p:nvPicPr>
        <p:blipFill rotWithShape="1">
          <a:blip r:embed="rId2"/>
          <a:srcRect l="2897" t="1" r="347" b="-31873"/>
          <a:stretch/>
        </p:blipFill>
        <p:spPr>
          <a:xfrm>
            <a:off x="313556" y="1504808"/>
            <a:ext cx="8503920" cy="45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150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‘Sleeping Hermaphrodite</a:t>
            </a:r>
            <a:r>
              <a:rPr lang="en-GB" dirty="0" smtClean="0"/>
              <a:t>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284" y="1527048"/>
            <a:ext cx="7134242" cy="4732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402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Aphrodite of </a:t>
            </a:r>
            <a:r>
              <a:rPr lang="en-GB" dirty="0" err="1" smtClean="0"/>
              <a:t>Knidos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74000" r="-74000"/>
          <a:stretch>
            <a:fillRect/>
          </a:stretch>
        </p:blipFill>
        <p:spPr>
          <a:xfrm>
            <a:off x="-2279593" y="1547869"/>
            <a:ext cx="8503920" cy="4572000"/>
          </a:xfrm>
        </p:spPr>
      </p:pic>
      <p:sp>
        <p:nvSpPr>
          <p:cNvPr id="5" name="TextBox 4"/>
          <p:cNvSpPr txBox="1"/>
          <p:nvPr/>
        </p:nvSpPr>
        <p:spPr>
          <a:xfrm>
            <a:off x="4064000" y="1584155"/>
            <a:ext cx="4608286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Originally probably </a:t>
            </a:r>
            <a:r>
              <a:rPr lang="en-US" sz="1600" dirty="0"/>
              <a:t>housed in a small, rectangular shrine, a </a:t>
            </a:r>
            <a:r>
              <a:rPr lang="en-US" sz="1600" i="1" dirty="0" err="1"/>
              <a:t>naiskos</a:t>
            </a:r>
            <a:r>
              <a:rPr lang="en-US" sz="1600" i="1" dirty="0"/>
              <a:t>, </a:t>
            </a:r>
            <a:r>
              <a:rPr lang="en-US" sz="1600" dirty="0"/>
              <a:t>open only at the front</a:t>
            </a:r>
            <a:r>
              <a:rPr lang="en-US" sz="1600" dirty="0" smtClean="0"/>
              <a:t>.</a:t>
            </a:r>
          </a:p>
          <a:p>
            <a:r>
              <a:rPr lang="en-US" sz="1600" dirty="0" smtClean="0"/>
              <a:t>Hard (or impossible) to walk around her. But Pliny &amp; Pseudo-Lucian mention a rotunda setting with the statue in the middle.</a:t>
            </a:r>
          </a:p>
          <a:p>
            <a:r>
              <a:rPr lang="en-US" sz="1600" dirty="0" smtClean="0"/>
              <a:t>‘Moving </a:t>
            </a:r>
            <a:r>
              <a:rPr lang="en-US" sz="1600" dirty="0"/>
              <a:t>to the right would have afforded a view first of her genitals behind her </a:t>
            </a:r>
            <a:r>
              <a:rPr lang="en-US" sz="1600" dirty="0" err="1"/>
              <a:t>cov</a:t>
            </a:r>
            <a:r>
              <a:rPr lang="en-US" sz="1600" dirty="0"/>
              <a:t>- </a:t>
            </a:r>
            <a:r>
              <a:rPr lang="en-US" sz="1600" dirty="0" err="1"/>
              <a:t>ering</a:t>
            </a:r>
            <a:r>
              <a:rPr lang="en-US" sz="1600" dirty="0"/>
              <a:t> hands and then of her amused, knowing, and superior (this is the implication of Pseudo-Lucian’s description) smile at the en- grossed viewer</a:t>
            </a:r>
            <a:r>
              <a:rPr lang="en-US" sz="1600" dirty="0" smtClean="0"/>
              <a:t>.’ (</a:t>
            </a:r>
            <a:r>
              <a:rPr lang="en-US" sz="1600" i="1" dirty="0" smtClean="0"/>
              <a:t>Modes of Viewing in Hellenistic Poetry and Art</a:t>
            </a:r>
            <a:r>
              <a:rPr lang="en-US" sz="1600" dirty="0" smtClean="0"/>
              <a:t> G. </a:t>
            </a:r>
            <a:r>
              <a:rPr lang="en-US" sz="1600" dirty="0" err="1" smtClean="0"/>
              <a:t>Zanker</a:t>
            </a:r>
            <a:r>
              <a:rPr lang="en-US" sz="1600" dirty="0" smtClean="0"/>
              <a:t>) </a:t>
            </a:r>
            <a:endParaRPr lang="en-US" sz="1600" dirty="0"/>
          </a:p>
          <a:p>
            <a:r>
              <a:rPr lang="en-GB" sz="1600" dirty="0" smtClean="0"/>
              <a:t>meaning that the viewer could walk all the way around it – admiring it from all sides. </a:t>
            </a:r>
          </a:p>
          <a:p>
            <a:r>
              <a:rPr lang="en-GB" sz="1600" dirty="0" smtClean="0"/>
              <a:t>Also meaning that people changed their interaction with this statue. </a:t>
            </a:r>
            <a:endParaRPr lang="en-GB" sz="1600" dirty="0"/>
          </a:p>
          <a:p>
            <a:r>
              <a:rPr lang="en-GB" sz="1600" dirty="0" smtClean="0"/>
              <a:t>The infamous semen stain.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6094173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Zeus at Olympia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Contrast the statue of Zeus in the temple at Olympos. One confront the viewer with a sense of awe and power. The other invites the viewer to </a:t>
            </a:r>
            <a:r>
              <a:rPr lang="en-GB" dirty="0" smtClean="0"/>
              <a:t>objectify, to engage with on a more personal level.   </a:t>
            </a: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0" y="3474627"/>
            <a:ext cx="4566557" cy="2802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5035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Sperlonga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3432744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Statues at </a:t>
            </a:r>
            <a:r>
              <a:rPr lang="en-GB" sz="2400" dirty="0" err="1" smtClean="0"/>
              <a:t>Sperlonga</a:t>
            </a:r>
            <a:endParaRPr lang="en-GB" sz="2400" dirty="0" smtClean="0"/>
          </a:p>
          <a:p>
            <a:r>
              <a:rPr lang="en-GB" sz="2400" dirty="0" smtClean="0"/>
              <a:t>Villa </a:t>
            </a:r>
            <a:r>
              <a:rPr lang="en-GB" sz="2400" dirty="0"/>
              <a:t>of Tiberius, which had groups of statues arranged in a grotto </a:t>
            </a:r>
            <a:endParaRPr lang="en-GB" sz="2400" dirty="0" smtClean="0"/>
          </a:p>
          <a:p>
            <a:r>
              <a:rPr lang="en-GB" sz="2400" dirty="0" smtClean="0"/>
              <a:t>Part </a:t>
            </a:r>
            <a:r>
              <a:rPr lang="en-GB" sz="2400" dirty="0"/>
              <a:t>of an area used for dining</a:t>
            </a:r>
          </a:p>
          <a:p>
            <a:r>
              <a:rPr lang="en-GB" sz="2400" dirty="0"/>
              <a:t>c. 50 BCE – 26 CE</a:t>
            </a:r>
          </a:p>
          <a:p>
            <a:r>
              <a:rPr lang="en-GB" sz="2400" dirty="0"/>
              <a:t>Archaeological Museum of </a:t>
            </a:r>
            <a:r>
              <a:rPr lang="en-GB" sz="2400" dirty="0" err="1"/>
              <a:t>Sperlonga</a:t>
            </a:r>
            <a:r>
              <a:rPr lang="en-GB" sz="2400" dirty="0"/>
              <a:t> 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4496" y="1398629"/>
            <a:ext cx="5101656" cy="4931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9845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://www.archeolz.arti.beniculturali.it/getImage.php?id=150&amp;w=800&amp;h=600&amp;f=0&amp;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591" y="319904"/>
            <a:ext cx="8499551" cy="563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3663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489" y="641509"/>
            <a:ext cx="6417311" cy="4812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7419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Odysseus &amp; </a:t>
            </a:r>
            <a:r>
              <a:rPr lang="en-GB" dirty="0" err="1"/>
              <a:t>Polyphemus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So we’re essentially seeing this group ‘in situ’ </a:t>
            </a:r>
          </a:p>
          <a:p>
            <a:r>
              <a:rPr lang="en-GB" dirty="0" smtClean="0"/>
              <a:t>Very 3D representation</a:t>
            </a:r>
          </a:p>
          <a:p>
            <a:r>
              <a:rPr lang="en-GB" dirty="0" smtClean="0"/>
              <a:t>This is going to be impressive to say the least</a:t>
            </a:r>
          </a:p>
          <a:p>
            <a:r>
              <a:rPr lang="en-GB" dirty="0" smtClean="0"/>
              <a:t>Display of wealth and power</a:t>
            </a:r>
          </a:p>
          <a:p>
            <a:r>
              <a:rPr lang="en-GB" dirty="0" smtClean="0"/>
              <a:t>Atmospheric</a:t>
            </a:r>
          </a:p>
          <a:p>
            <a:r>
              <a:rPr lang="en-GB" dirty="0" smtClean="0"/>
              <a:t>This is just one of the groups that was in the grotto, there were more, showing other scenes from the </a:t>
            </a:r>
            <a:r>
              <a:rPr lang="en-GB" i="1" dirty="0" smtClean="0"/>
              <a:t>Odyssey </a:t>
            </a:r>
            <a:r>
              <a:rPr lang="en-GB" dirty="0" smtClean="0"/>
              <a:t>and stories about Odysseus. </a:t>
            </a:r>
          </a:p>
          <a:p>
            <a:r>
              <a:rPr lang="en-GB" dirty="0" err="1" smtClean="0"/>
              <a:t>Pasquino</a:t>
            </a:r>
            <a:r>
              <a:rPr lang="en-GB" dirty="0" smtClean="0"/>
              <a:t> Group – probably Odysseus carrying the body of Achilles off the battlefield</a:t>
            </a:r>
          </a:p>
          <a:p>
            <a:r>
              <a:rPr lang="en-GB" dirty="0" smtClean="0"/>
              <a:t>The Palladium group.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7133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6859" y="235857"/>
            <a:ext cx="8067524" cy="605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88017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Scylla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Scylla group</a:t>
            </a:r>
          </a:p>
          <a:p>
            <a:r>
              <a:rPr lang="en-GB" dirty="0" smtClean="0"/>
              <a:t>Odysseus and his men have to pass between Scylla and Charybdis (a man-swallowing whirlpool). They sail closer to Scylla, and she grabs several men from the ship and devours them. </a:t>
            </a:r>
          </a:p>
          <a:p>
            <a:r>
              <a:rPr lang="en-GB" dirty="0" smtClean="0"/>
              <a:t>This would have been </a:t>
            </a:r>
            <a:r>
              <a:rPr lang="en-GB" i="1" dirty="0" smtClean="0"/>
              <a:t>impressive</a:t>
            </a:r>
            <a:r>
              <a:rPr lang="en-GB" dirty="0" smtClean="0"/>
              <a:t>. </a:t>
            </a:r>
          </a:p>
          <a:p>
            <a:r>
              <a:rPr lang="en-GB" dirty="0" smtClean="0"/>
              <a:t>Moral commentary on Odysseus? Roman attitude towards Odysseus somewhat more complex than Greek attitudes. </a:t>
            </a:r>
          </a:p>
          <a:p>
            <a:r>
              <a:rPr lang="en-GB" dirty="0" smtClean="0"/>
              <a:t>This isn’t the only representation of Scylla, but there isn’t an overabundance of them.</a:t>
            </a:r>
          </a:p>
          <a:p>
            <a:r>
              <a:rPr lang="en-GB" dirty="0" smtClean="0"/>
              <a:t>Statue of Ganymede on top outside the grotto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49073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0402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Sperlonga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Contemporary comparisons?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41" y="1978776"/>
            <a:ext cx="7838295" cy="4412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824438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Detour into Scylla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66946" r="-66946"/>
          <a:stretch>
            <a:fillRect/>
          </a:stretch>
        </p:blipFill>
        <p:spPr>
          <a:xfrm>
            <a:off x="-2165676" y="1527048"/>
            <a:ext cx="8503920" cy="4572000"/>
          </a:xfrm>
        </p:spPr>
      </p:pic>
      <p:sp>
        <p:nvSpPr>
          <p:cNvPr id="5" name="TextBox 4"/>
          <p:cNvSpPr txBox="1"/>
          <p:nvPr/>
        </p:nvSpPr>
        <p:spPr>
          <a:xfrm>
            <a:off x="4172857" y="1959429"/>
            <a:ext cx="45175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Scylla as a vase-handle.</a:t>
            </a:r>
          </a:p>
          <a:p>
            <a:r>
              <a:rPr lang="en-GB" dirty="0" smtClean="0"/>
              <a:t>Sometimes interpreted to be Diana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044523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l="-60190" r="-60190"/>
          <a:stretch>
            <a:fillRect/>
          </a:stretch>
        </p:blipFill>
        <p:spPr>
          <a:xfrm>
            <a:off x="-2074962" y="1527048"/>
            <a:ext cx="8503920" cy="4572000"/>
          </a:xfrm>
        </p:spPr>
      </p:pic>
      <p:sp>
        <p:nvSpPr>
          <p:cNvPr id="5" name="TextBox 4"/>
          <p:cNvSpPr txBox="1"/>
          <p:nvPr/>
        </p:nvSpPr>
        <p:spPr>
          <a:xfrm>
            <a:off x="4445000" y="1723571"/>
            <a:ext cx="43911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Terracotta gourd</a:t>
            </a:r>
          </a:p>
          <a:p>
            <a:r>
              <a:rPr lang="en-GB" dirty="0" smtClean="0"/>
              <a:t>4</a:t>
            </a:r>
            <a:r>
              <a:rPr lang="en-GB" baseline="30000" dirty="0" smtClean="0"/>
              <a:t>th</a:t>
            </a:r>
            <a:r>
              <a:rPr lang="en-GB" dirty="0" smtClean="0"/>
              <a:t> C. BCE </a:t>
            </a:r>
          </a:p>
          <a:p>
            <a:r>
              <a:rPr lang="en-GB" dirty="0" err="1" smtClean="0"/>
              <a:t>Skylla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39987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Romulus &amp; Remus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t="7046" b="7046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7971227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Minotaur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52" y="1527048"/>
            <a:ext cx="6613450" cy="49071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915202" y="1850571"/>
            <a:ext cx="189047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-3</a:t>
            </a:r>
            <a:r>
              <a:rPr lang="en-US" baseline="30000" dirty="0"/>
              <a:t>rd</a:t>
            </a:r>
            <a:r>
              <a:rPr lang="en-US" dirty="0"/>
              <a:t> century </a:t>
            </a:r>
            <a:r>
              <a:rPr lang="en-US" dirty="0" smtClean="0"/>
              <a:t>CE</a:t>
            </a:r>
          </a:p>
          <a:p>
            <a:endParaRPr lang="en-US" dirty="0"/>
          </a:p>
          <a:p>
            <a:r>
              <a:rPr lang="en-US" dirty="0"/>
              <a:t>Roman </a:t>
            </a:r>
            <a:r>
              <a:rPr lang="en-US" dirty="0" smtClean="0"/>
              <a:t>Mosaic</a:t>
            </a:r>
          </a:p>
          <a:p>
            <a:endParaRPr lang="en-US" dirty="0"/>
          </a:p>
          <a:p>
            <a:r>
              <a:rPr lang="de-DE" dirty="0"/>
              <a:t>Universität Fribourg Bibliothek, Fribourg, </a:t>
            </a:r>
            <a:r>
              <a:rPr lang="de-DE" dirty="0" err="1"/>
              <a:t>Switzerland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10840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Romulus &amp; Remus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Capitoline Wolf</a:t>
            </a:r>
          </a:p>
          <a:p>
            <a:r>
              <a:rPr lang="en-GB" dirty="0" smtClean="0"/>
              <a:t>Traditionally identified as Etruscan, 5</a:t>
            </a:r>
            <a:r>
              <a:rPr lang="en-GB" baseline="30000" dirty="0" smtClean="0"/>
              <a:t>th</a:t>
            </a:r>
            <a:r>
              <a:rPr lang="en-GB" dirty="0" smtClean="0"/>
              <a:t> C. BCE</a:t>
            </a:r>
          </a:p>
          <a:p>
            <a:r>
              <a:rPr lang="en-GB" dirty="0" smtClean="0"/>
              <a:t>The figures of Romulus and Remus were added in the 1500s CE. </a:t>
            </a:r>
          </a:p>
          <a:p>
            <a:r>
              <a:rPr lang="en-GB" dirty="0" smtClean="0"/>
              <a:t>Renaissance re-writing of Ancient history.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4924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华文新魏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Civic.thmx</Template>
  <TotalTime>338</TotalTime>
  <Words>556</Words>
  <Application>Microsoft Macintosh PowerPoint</Application>
  <PresentationFormat>On-screen Show (4:3)</PresentationFormat>
  <Paragraphs>75</Paragraphs>
  <Slides>24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Civic</vt:lpstr>
      <vt:lpstr>Engaging with Art </vt:lpstr>
      <vt:lpstr>Intro</vt:lpstr>
      <vt:lpstr>Odysseus &amp; Nausicaa</vt:lpstr>
      <vt:lpstr>Maenads</vt:lpstr>
      <vt:lpstr>Murdering Pentheus</vt:lpstr>
      <vt:lpstr>Oedipus</vt:lpstr>
      <vt:lpstr>Oedipus</vt:lpstr>
      <vt:lpstr>Roman copy of lost Greek original, possibly by Polycles (Pliny Nat. Hist. 34.19) </vt:lpstr>
      <vt:lpstr>‘Sleeping Hermaphrodite’</vt:lpstr>
      <vt:lpstr>Aphrodite of Knidos</vt:lpstr>
      <vt:lpstr>Zeus at Olympia</vt:lpstr>
      <vt:lpstr>Sperlonga</vt:lpstr>
      <vt:lpstr>PowerPoint Presentation</vt:lpstr>
      <vt:lpstr>PowerPoint Presentation</vt:lpstr>
      <vt:lpstr>Odysseus &amp; Polyphemus </vt:lpstr>
      <vt:lpstr>PowerPoint Presentation</vt:lpstr>
      <vt:lpstr>Scylla</vt:lpstr>
      <vt:lpstr>PowerPoint Presentation</vt:lpstr>
      <vt:lpstr>Sperlonga</vt:lpstr>
      <vt:lpstr>Detour into Scylla</vt:lpstr>
      <vt:lpstr>PowerPoint Presentation</vt:lpstr>
      <vt:lpstr>Romulus &amp; Remus</vt:lpstr>
      <vt:lpstr>The Minotaur </vt:lpstr>
      <vt:lpstr>Romulus &amp; Remus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Engaging with Art </dc:title>
  <dc:creator>Silvie</dc:creator>
  <cp:lastModifiedBy>Silvie</cp:lastModifiedBy>
  <cp:revision>14</cp:revision>
  <dcterms:created xsi:type="dcterms:W3CDTF">2017-11-03T07:11:51Z</dcterms:created>
  <dcterms:modified xsi:type="dcterms:W3CDTF">2017-11-03T12:50:44Z</dcterms:modified>
</cp:coreProperties>
</file>