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415" r:id="rId3"/>
    <p:sldId id="490" r:id="rId4"/>
    <p:sldId id="470" r:id="rId5"/>
    <p:sldId id="488" r:id="rId6"/>
    <p:sldId id="491" r:id="rId7"/>
    <p:sldId id="487" r:id="rId8"/>
    <p:sldId id="479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23" autoAdjust="0"/>
  </p:normalViewPr>
  <p:slideViewPr>
    <p:cSldViewPr>
      <p:cViewPr varScale="1">
        <p:scale>
          <a:sx n="65" d="100"/>
          <a:sy n="65" d="100"/>
        </p:scale>
        <p:origin x="136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LCBB5000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348880"/>
            <a:ext cx="7786742" cy="3357586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accent2"/>
                </a:solidFill>
              </a:rPr>
              <a:t>Data Handling &amp; Business Intelligence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</a:t>
            </a:r>
            <a:r>
              <a:rPr lang="en-GB" altLang="en-US" b="1" dirty="0" smtClean="0">
                <a:solidFill>
                  <a:schemeClr val="accent2"/>
                </a:solidFill>
              </a:rPr>
              <a:t>–9</a:t>
            </a:r>
            <a:endParaRPr lang="en-GB" altLang="en-US" b="1" dirty="0">
              <a:solidFill>
                <a:schemeClr val="accent2"/>
              </a:solidFill>
            </a:endParaRPr>
          </a:p>
          <a:p>
            <a:r>
              <a:rPr lang="en-US" b="1" dirty="0" smtClean="0">
                <a:solidFill>
                  <a:schemeClr val="accent2"/>
                </a:solidFill>
              </a:rPr>
              <a:t>Further Exercises</a:t>
            </a:r>
            <a:endParaRPr 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376264"/>
          </a:xfrm>
        </p:spPr>
        <p:txBody>
          <a:bodyPr/>
          <a:lstStyle/>
          <a:p>
            <a:r>
              <a:rPr lang="en-US" sz="2800" dirty="0" smtClean="0"/>
              <a:t>Use the EXCEL and SPSS to practice sample datasets </a:t>
            </a:r>
          </a:p>
          <a:p>
            <a:r>
              <a:rPr lang="en-US" sz="2800" dirty="0" smtClean="0"/>
              <a:t>Deepen understanding in data analysis to create simple Visualisation Dashboard.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2661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/>
              <a:t>Exercise 1 – </a:t>
            </a:r>
            <a:r>
              <a:rPr lang="en-US" dirty="0" smtClean="0"/>
              <a:t>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1. Download the Retail Sales Dataset on Moodle. </a:t>
            </a:r>
          </a:p>
          <a:p>
            <a:pPr marL="0" indent="0">
              <a:buNone/>
            </a:pPr>
            <a:r>
              <a:rPr lang="en-GB" sz="2800" dirty="0" smtClean="0"/>
              <a:t>2. Use your knowledge in Power Pivot &amp; Power Chart to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 smtClean="0"/>
              <a:t>Create a metric for </a:t>
            </a:r>
            <a:r>
              <a:rPr lang="en-US" sz="2400" b="1" dirty="0" smtClean="0"/>
              <a:t>top 10 Sales by Date</a:t>
            </a:r>
            <a:r>
              <a:rPr lang="en-US" sz="2400" dirty="0"/>
              <a:t> </a:t>
            </a:r>
            <a:r>
              <a:rPr lang="en-US" sz="2400" dirty="0" smtClean="0"/>
              <a:t>(Bar Chart) and </a:t>
            </a:r>
            <a:r>
              <a:rPr lang="en-US" sz="2400" b="1" dirty="0" smtClean="0"/>
              <a:t>Average price for top the first 20 SKU</a:t>
            </a:r>
            <a:r>
              <a:rPr lang="en-US" sz="2400" dirty="0"/>
              <a:t> </a:t>
            </a:r>
            <a:r>
              <a:rPr lang="en-US" sz="2400" dirty="0" smtClean="0"/>
              <a:t>(Line Chart). </a:t>
            </a:r>
          </a:p>
          <a:p>
            <a:pPr marL="914400" lvl="1" indent="-457200">
              <a:buFont typeface="+mj-lt"/>
              <a:buAutoNum type="alphaLcParenR"/>
            </a:pPr>
            <a:endParaRPr lang="en-US" sz="24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 smtClean="0"/>
              <a:t>Create  a </a:t>
            </a:r>
            <a:r>
              <a:rPr lang="en-US" sz="2400" b="1" dirty="0" smtClean="0"/>
              <a:t>simple visualization dashboard </a:t>
            </a:r>
            <a:r>
              <a:rPr lang="en-US" sz="2400" dirty="0" smtClean="0"/>
              <a:t>for the two metrics, using Group as a slicer to determine which of the groups performed better.  </a:t>
            </a:r>
          </a:p>
          <a:p>
            <a:pPr marL="457200" lvl="1" indent="0">
              <a:buNone/>
            </a:pPr>
            <a:r>
              <a:rPr lang="en-US" sz="2400" dirty="0" smtClean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6419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 smtClean="0"/>
              <a:t>Exercise 2 – </a:t>
            </a:r>
            <a:r>
              <a:rPr lang="en-US" dirty="0" smtClean="0"/>
              <a:t>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29" y="1124744"/>
            <a:ext cx="8229600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1. Use the Retail Sales Dataset on Moodle to find the following: </a:t>
            </a:r>
            <a:endParaRPr lang="en-US" sz="2000" dirty="0" smtClean="0"/>
          </a:p>
          <a:p>
            <a:pPr marL="457200" lvl="1" indent="0">
              <a:buNone/>
            </a:pPr>
            <a:endParaRPr lang="en-US" sz="20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US" sz="2000" dirty="0" smtClean="0"/>
              <a:t>If it is assumed that anytime the average price is more than the unit price, the business makes profit, use the IF CLAUSE to determine whether the business made profit for </a:t>
            </a:r>
            <a:r>
              <a:rPr lang="pl-PL" sz="2000" dirty="0" smtClean="0"/>
              <a:t>SKU_2</a:t>
            </a:r>
            <a:r>
              <a:rPr lang="en-GB" sz="2000" dirty="0" smtClean="0"/>
              <a:t>7, </a:t>
            </a:r>
            <a:r>
              <a:rPr lang="pl-PL" sz="2000" dirty="0" smtClean="0"/>
              <a:t>SKU_28</a:t>
            </a:r>
            <a:r>
              <a:rPr lang="en-GB" sz="2000" dirty="0" smtClean="0"/>
              <a:t>, </a:t>
            </a:r>
            <a:r>
              <a:rPr lang="pl-PL" sz="2000" dirty="0" smtClean="0"/>
              <a:t>SKU_29</a:t>
            </a:r>
            <a:r>
              <a:rPr lang="en-GB" sz="2000" dirty="0" smtClean="0"/>
              <a:t>, </a:t>
            </a:r>
            <a:r>
              <a:rPr lang="pl-PL" sz="2000" dirty="0" smtClean="0"/>
              <a:t>SKU_30</a:t>
            </a:r>
            <a:r>
              <a:rPr lang="en-GB" sz="2000" dirty="0" smtClean="0"/>
              <a:t>, </a:t>
            </a:r>
            <a:r>
              <a:rPr lang="pl-PL" sz="2000" dirty="0" smtClean="0"/>
              <a:t>SKU_31</a:t>
            </a:r>
            <a:r>
              <a:rPr lang="en-GB" sz="2000" dirty="0" smtClean="0"/>
              <a:t>, </a:t>
            </a:r>
            <a:r>
              <a:rPr lang="pl-PL" sz="2000" dirty="0" smtClean="0"/>
              <a:t>SKU_32</a:t>
            </a:r>
            <a:r>
              <a:rPr lang="en-GB" sz="2000" dirty="0" smtClean="0"/>
              <a:t>, </a:t>
            </a:r>
            <a:r>
              <a:rPr lang="pl-PL" sz="2000" dirty="0" smtClean="0"/>
              <a:t>SKU_33</a:t>
            </a:r>
            <a:r>
              <a:rPr lang="en-GB" sz="2000" dirty="0" smtClean="0"/>
              <a:t>, </a:t>
            </a:r>
            <a:r>
              <a:rPr lang="pl-PL" sz="2000" dirty="0" smtClean="0"/>
              <a:t>SKU_34</a:t>
            </a:r>
            <a:r>
              <a:rPr lang="en-GB" sz="2000" dirty="0" smtClean="0"/>
              <a:t>, </a:t>
            </a:r>
            <a:r>
              <a:rPr lang="pl-PL" sz="2000" dirty="0" smtClean="0"/>
              <a:t>SKU_35</a:t>
            </a:r>
            <a:r>
              <a:rPr lang="en-GB" sz="2000" dirty="0" smtClean="0"/>
              <a:t>. 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GB" sz="2000" dirty="0" smtClean="0"/>
              <a:t>Use the SPSS to find the Total Sales, Average Sales, Median Sales and standard deviation of the sales. </a:t>
            </a:r>
          </a:p>
          <a:p>
            <a:pPr marL="971550" lvl="1" indent="-514350">
              <a:buFont typeface="+mj-lt"/>
              <a:buAutoNum type="alphaLcParenR"/>
            </a:pPr>
            <a:endParaRPr lang="en-GB" sz="2000" dirty="0"/>
          </a:p>
          <a:p>
            <a:pPr marL="971550" lvl="1" indent="-514350">
              <a:buFont typeface="+mj-lt"/>
              <a:buAutoNum type="alphaLcParenR"/>
            </a:pPr>
            <a:r>
              <a:rPr lang="en-GB" sz="2000" dirty="0" smtClean="0"/>
              <a:t>Using the SPSS, determine the correlation between and </a:t>
            </a:r>
            <a:r>
              <a:rPr lang="en-GB" sz="2000" dirty="0"/>
              <a:t>the </a:t>
            </a:r>
            <a:r>
              <a:rPr lang="en-GB" sz="2000" dirty="0" err="1" smtClean="0"/>
              <a:t>Units_pkg</a:t>
            </a:r>
            <a:r>
              <a:rPr lang="en-GB" sz="2000" dirty="0" smtClean="0"/>
              <a:t> and </a:t>
            </a:r>
            <a:r>
              <a:rPr lang="en-GB" sz="2000" dirty="0" err="1" smtClean="0"/>
              <a:t>Avg_price_pkg</a:t>
            </a:r>
            <a:r>
              <a:rPr lang="en-GB" sz="2000" dirty="0" smtClean="0"/>
              <a:t>. Comment on your answer. </a:t>
            </a:r>
            <a:endParaRPr lang="en-GB" sz="2000" dirty="0"/>
          </a:p>
          <a:p>
            <a:pPr marL="971550" lvl="1" indent="-514350">
              <a:buFont typeface="+mj-lt"/>
              <a:buAutoNum type="alphaLcParenR"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endParaRPr lang="pl-PL" sz="2000" dirty="0"/>
          </a:p>
          <a:p>
            <a:pPr marL="971550" lvl="1" indent="-514350">
              <a:buFont typeface="+mj-lt"/>
              <a:buAutoNum type="alphaLcParenR"/>
            </a:pPr>
            <a:endParaRPr lang="en-US" sz="2000" dirty="0" smtClean="0"/>
          </a:p>
          <a:p>
            <a:pPr marL="457200" lvl="1" indent="0">
              <a:buNone/>
            </a:pPr>
            <a:r>
              <a:rPr lang="en-US" sz="2000" dirty="0" smtClean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754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ree photo: Kermit, Cup, Drink Coffee, &lt;strong&gt;Break&lt;/strong&gt; - Free Image on Pixabay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64704"/>
            <a:ext cx="5328592" cy="4604237"/>
          </a:xfrm>
        </p:spPr>
      </p:pic>
    </p:spTree>
    <p:extLst>
      <p:ext uri="{BB962C8B-B14F-4D97-AF65-F5344CB8AC3E}">
        <p14:creationId xmlns:p14="http://schemas.microsoft.com/office/powerpoint/2010/main" val="17733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 smtClean="0"/>
              <a:t>Exercise </a:t>
            </a:r>
            <a:r>
              <a:rPr lang="en-US" dirty="0" smtClean="0"/>
              <a:t>3 </a:t>
            </a:r>
            <a:r>
              <a:rPr lang="en-US" dirty="0" smtClean="0"/>
              <a:t>– </a:t>
            </a:r>
            <a:r>
              <a:rPr lang="en-US" dirty="0" smtClean="0"/>
              <a:t>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176464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 smtClean="0"/>
              <a:t>Use the Body_Temp file on the Moodle:</a:t>
            </a:r>
          </a:p>
          <a:p>
            <a:pPr marL="0" indent="0">
              <a:buNone/>
            </a:pPr>
            <a:endParaRPr lang="en-GB" sz="2800" dirty="0"/>
          </a:p>
          <a:p>
            <a:pPr marL="457200" indent="-457200">
              <a:buAutoNum type="arabicPeriod"/>
            </a:pPr>
            <a:r>
              <a:rPr lang="en-GB" sz="2800" dirty="0" smtClean="0"/>
              <a:t>Find the relationship between </a:t>
            </a:r>
            <a:r>
              <a:rPr lang="en-GB" sz="2800" b="1" dirty="0" smtClean="0"/>
              <a:t>Gender and Heart Rate </a:t>
            </a:r>
            <a:r>
              <a:rPr lang="en-GB" sz="2800" dirty="0" smtClean="0"/>
              <a:t>usin</a:t>
            </a:r>
            <a:r>
              <a:rPr lang="en-GB" sz="2800" dirty="0" smtClean="0"/>
              <a:t>g </a:t>
            </a:r>
            <a:r>
              <a:rPr lang="en-GB" sz="2800" b="1" dirty="0" smtClean="0"/>
              <a:t>SPSS. </a:t>
            </a:r>
          </a:p>
          <a:p>
            <a:pPr marL="457200" indent="-457200">
              <a:buAutoNum type="arabicPeriod"/>
            </a:pPr>
            <a:r>
              <a:rPr lang="en-GB" sz="2800" dirty="0" smtClean="0"/>
              <a:t>Use SPSS to find the </a:t>
            </a:r>
            <a:r>
              <a:rPr lang="en-GB" sz="2800" b="1" dirty="0" smtClean="0"/>
              <a:t>mean, median, mode and standard deviation </a:t>
            </a:r>
            <a:r>
              <a:rPr lang="en-GB" sz="2800" dirty="0" smtClean="0"/>
              <a:t>for</a:t>
            </a:r>
            <a:r>
              <a:rPr lang="en-GB" sz="2800" b="1" dirty="0" smtClean="0"/>
              <a:t> </a:t>
            </a:r>
            <a:r>
              <a:rPr lang="en-GB" sz="2800" b="1" u="sng" dirty="0" smtClean="0"/>
              <a:t>Age and Heart Rate</a:t>
            </a:r>
            <a:r>
              <a:rPr lang="en-GB" sz="2800" b="1" dirty="0" smtClean="0"/>
              <a:t>. </a:t>
            </a:r>
          </a:p>
          <a:p>
            <a:pPr marL="457200" indent="-457200">
              <a:buAutoNum type="arabicPeriod"/>
            </a:pPr>
            <a:r>
              <a:rPr lang="en-GB" sz="2800" dirty="0" smtClean="0"/>
              <a:t>Use </a:t>
            </a:r>
            <a:r>
              <a:rPr lang="en-GB" sz="2800" b="1" dirty="0" smtClean="0"/>
              <a:t>EXCEL</a:t>
            </a:r>
            <a:r>
              <a:rPr lang="en-GB" sz="2800" dirty="0" smtClean="0"/>
              <a:t> to check your answers in Questions </a:t>
            </a:r>
            <a:r>
              <a:rPr lang="en-GB" sz="2800" b="1" dirty="0" smtClean="0"/>
              <a:t>(1) and (2). 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971550" lvl="1" indent="-514350">
              <a:buFont typeface="+mj-lt"/>
              <a:buAutoNum type="alphaLcParenR"/>
            </a:pPr>
            <a:endParaRPr lang="en-GB" sz="2400" dirty="0" smtClean="0"/>
          </a:p>
          <a:p>
            <a:pPr marL="971550" lvl="1" indent="-514350">
              <a:buFont typeface="+mj-lt"/>
              <a:buAutoNum type="alphaLcParenR"/>
            </a:pPr>
            <a:endParaRPr lang="pl-PL" sz="2400" dirty="0"/>
          </a:p>
          <a:p>
            <a:pPr marL="971550" lvl="1" indent="-514350">
              <a:buFont typeface="+mj-lt"/>
              <a:buAutoNum type="alphaLcParenR"/>
            </a:pPr>
            <a:endParaRPr lang="en-US" sz="2400" dirty="0" smtClean="0"/>
          </a:p>
          <a:p>
            <a:pPr marL="457200" lvl="1" indent="0">
              <a:buNone/>
            </a:pPr>
            <a:r>
              <a:rPr lang="en-US" sz="2400" dirty="0" smtClean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2369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 smtClean="0"/>
              <a:t>Any Questions?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70005" y="1700807"/>
            <a:ext cx="3946211" cy="374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69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7C057-6B82-469D-A631-5E873D502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week….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4ABCA-8829-4145-A5E7-650A808EF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WORKSHOP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41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816</TotalTime>
  <Words>289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Verdana</vt:lpstr>
      <vt:lpstr>20140311PresentationUWTSDTemplate</vt:lpstr>
      <vt:lpstr>LCBB5000</vt:lpstr>
      <vt:lpstr>Learning Objectives</vt:lpstr>
      <vt:lpstr>Exercise 1 – 1 Hour</vt:lpstr>
      <vt:lpstr>Exercise 2 – 1 hour</vt:lpstr>
      <vt:lpstr>PowerPoint Presentation</vt:lpstr>
      <vt:lpstr>Exercise 3 – 1 hour</vt:lpstr>
      <vt:lpstr>PowerPoint Presentation</vt:lpstr>
      <vt:lpstr>Next week….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Eric Osei</cp:lastModifiedBy>
  <cp:revision>69</cp:revision>
  <dcterms:created xsi:type="dcterms:W3CDTF">2020-06-23T16:08:04Z</dcterms:created>
  <dcterms:modified xsi:type="dcterms:W3CDTF">2023-03-16T12:07:17Z</dcterms:modified>
</cp:coreProperties>
</file>