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18"/>
  </p:notesMasterIdLst>
  <p:handoutMasterIdLst>
    <p:handoutMasterId r:id="rId19"/>
  </p:handoutMasterIdLst>
  <p:sldIdLst>
    <p:sldId id="363" r:id="rId3"/>
    <p:sldId id="450" r:id="rId4"/>
    <p:sldId id="451" r:id="rId5"/>
    <p:sldId id="419" r:id="rId6"/>
    <p:sldId id="391" r:id="rId7"/>
    <p:sldId id="392" r:id="rId8"/>
    <p:sldId id="452" r:id="rId9"/>
    <p:sldId id="453" r:id="rId10"/>
    <p:sldId id="454" r:id="rId11"/>
    <p:sldId id="455" r:id="rId12"/>
    <p:sldId id="456" r:id="rId13"/>
    <p:sldId id="457" r:id="rId14"/>
    <p:sldId id="458" r:id="rId15"/>
    <p:sldId id="459" r:id="rId16"/>
    <p:sldId id="370" r:id="rId1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102" d="100"/>
          <a:sy n="102" d="100"/>
        </p:scale>
        <p:origin x="774" y="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6871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458958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952940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11508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D436A5-BB8A-7944-8191-71CA30D7B9A6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017680-0078-EE4E-9DAB-2328C00D9A3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6019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F4DB4-367E-1D45-A1A3-E1BA67443780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180A669-A84B-9048-BBB3-881B586256A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44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2F92B4-FC43-0C4B-B24E-AF6327663F0E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AA3524E-7162-5746-A69A-B3C3A2FBACE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407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3916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32AA655-301C-3346-AF02-122610A17B89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FCA98F-F56F-7241-A2EB-28F0E623FE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7463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0D9511-75B3-C64F-AC76-8BF0008BF042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0AFD3B7-0A8A-7141-9169-AE07378C97F2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467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15D679-D016-3B4B-B11F-E7BF26301F77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1F94B2-C8B0-0341-9AEF-11B9E9152E4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683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E83D40F-E050-4B47-8759-C238A9BB2545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FF5033-A546-5C4C-871F-669D40A8A6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2693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4764F2-A0CA-AD4B-BA3F-406ED277133B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A49217-7B52-A347-B627-D86D89246FA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8801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9E4CB8F-B42F-864E-9559-27F1F797D84A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2961B2F-3C0E-F542-ADBB-D922073D5FC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475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C040554-5D5A-6149-8A49-1EC611954DBB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00751E4-E83E-A84B-9D11-8787A1C3FAA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360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19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19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664AAAF-ED16-EB4F-AA57-556B1B609C81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E19F40-A8C9-1C40-AC27-F652A97F86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881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09/02/2023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909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0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1271E91F-2F44-6043-89EC-12DD3E8C7AA3}" type="datetime1">
              <a:rPr lang="en-GB"/>
              <a:pPr/>
              <a:t>09/02/2023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+mn-lt"/>
                <a:cs typeface="Arial" charset="0"/>
              </a:defRPr>
            </a:lvl1pPr>
          </a:lstStyle>
          <a:p>
            <a:fld id="{21572C12-BA55-5E42-9996-87A9517C47B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639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BMSW5103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055440" y="4293096"/>
            <a:ext cx="1029714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2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Marketing Theories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Understanding and Engaging in the</a:t>
            </a:r>
          </a:p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Customer Experience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265F7-B4F1-4B94-8A9D-8BA7A867F2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Ansoff Matrix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1E444A-0280-4F67-8E33-A0125BD6CC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37818" y="1600200"/>
            <a:ext cx="391636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211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265F7-B4F1-4B94-8A9D-8BA7A867F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Balance Score Card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4E507E-E0B2-440A-8622-42684944FA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37818" y="1600200"/>
            <a:ext cx="3916363" cy="39163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5144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Marketing Mix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 lnSpcReduction="10000"/>
          </a:bodyPr>
          <a:lstStyle/>
          <a:p>
            <a:r>
              <a:rPr lang="en-US" dirty="0"/>
              <a:t>7P’s</a:t>
            </a:r>
          </a:p>
          <a:p>
            <a:r>
              <a:rPr lang="en-US" dirty="0"/>
              <a:t>Product</a:t>
            </a:r>
          </a:p>
          <a:p>
            <a:r>
              <a:rPr lang="en-US" dirty="0"/>
              <a:t>Place</a:t>
            </a:r>
          </a:p>
          <a:p>
            <a:r>
              <a:rPr lang="en-US" dirty="0"/>
              <a:t>Price</a:t>
            </a:r>
          </a:p>
          <a:p>
            <a:r>
              <a:rPr lang="en-US" dirty="0"/>
              <a:t>Promotion</a:t>
            </a:r>
          </a:p>
          <a:p>
            <a:r>
              <a:rPr lang="en-US" dirty="0"/>
              <a:t>People</a:t>
            </a:r>
          </a:p>
          <a:p>
            <a:r>
              <a:rPr lang="en-US" dirty="0"/>
              <a:t>Process</a:t>
            </a:r>
          </a:p>
          <a:p>
            <a:r>
              <a:rPr lang="en-US" dirty="0"/>
              <a:t>Physical Evidence </a:t>
            </a:r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  <p:pic>
        <p:nvPicPr>
          <p:cNvPr id="2052" name="Picture 4" descr="The Marketing Mix 7 Ps of Marketing">
            <a:extLst>
              <a:ext uri="{FF2B5EF4-FFF2-40B4-BE49-F238E27FC236}">
                <a16:creationId xmlns:a16="http://schemas.microsoft.com/office/drawing/2014/main" id="{4B6893BD-DEBD-4051-93A5-65FAFE12AB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954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pPr eaLnBrk="1" hangingPunct="1"/>
            <a:r>
              <a:rPr lang="en-GB" altLang="en-US" dirty="0"/>
              <a:t>Communication Mix</a:t>
            </a:r>
            <a:r>
              <a:rPr lang="en-GB" altLang="en-US" b="1" dirty="0"/>
              <a:t>? </a:t>
            </a:r>
          </a:p>
        </p:txBody>
      </p:sp>
      <p:pic>
        <p:nvPicPr>
          <p:cNvPr id="3074" name="Picture 2" descr="The Marketing Communications Mix">
            <a:extLst>
              <a:ext uri="{FF2B5EF4-FFF2-40B4-BE49-F238E27FC236}">
                <a16:creationId xmlns:a16="http://schemas.microsoft.com/office/drawing/2014/main" id="{D6EF5358-1F15-400B-AE9E-45A76338E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8480" y="273051"/>
            <a:ext cx="5172173" cy="517217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endParaRPr lang="en-GB" dirty="0"/>
          </a:p>
          <a:p>
            <a:endParaRPr lang="en-US" dirty="0"/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82844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 dirty="0"/>
              <a:t>The SWOT analysis!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endParaRPr lang="en-US" dirty="0"/>
          </a:p>
          <a:p>
            <a:pPr marL="0" indent="0" eaLnBrk="1" hangingPunct="1">
              <a:buNone/>
              <a:defRPr/>
            </a:pPr>
            <a:endParaRPr lang="en-GB" altLang="en-US" dirty="0"/>
          </a:p>
        </p:txBody>
      </p:sp>
      <p:pic>
        <p:nvPicPr>
          <p:cNvPr id="4098" name="Picture 2" descr="SWOT analysis">
            <a:extLst>
              <a:ext uri="{FF2B5EF4-FFF2-40B4-BE49-F238E27FC236}">
                <a16:creationId xmlns:a16="http://schemas.microsoft.com/office/drawing/2014/main" id="{7466E57B-6685-4BEC-A03D-ACE4E4FBC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7408" y="1434480"/>
            <a:ext cx="4383560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64882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wrap="square" anchor="b">
            <a:normAutofit/>
          </a:bodyPr>
          <a:lstStyle/>
          <a:p>
            <a:pPr eaLnBrk="1" hangingPunct="1"/>
            <a:r>
              <a:rPr lang="en-GB" altLang="en-US" dirty="0"/>
              <a:t>Stakeholder Map</a:t>
            </a:r>
            <a:r>
              <a:rPr lang="en-GB" altLang="en-US" b="1" dirty="0"/>
              <a:t>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EBF2E1-9BF7-43C1-B32D-664EE096E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8156" y="273051"/>
            <a:ext cx="6212820" cy="5172173"/>
          </a:xfrm>
          <a:prstGeom prst="rect">
            <a:avLst/>
          </a:prstGeom>
          <a:noFill/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 wrap="square" anchor="t">
            <a:normAutofit/>
          </a:bodyPr>
          <a:lstStyle/>
          <a:p>
            <a:endParaRPr lang="en-US" dirty="0"/>
          </a:p>
          <a:p>
            <a:pPr marL="0" indent="0" eaLnBrk="1" hangingPunct="1">
              <a:buNone/>
              <a:defRPr/>
            </a:pPr>
            <a:r>
              <a:rPr lang="en-GB" altLang="en-US" dirty="0"/>
              <a:t>Identify your company stakeholder .</a:t>
            </a:r>
          </a:p>
        </p:txBody>
      </p:sp>
    </p:spTree>
    <p:extLst>
      <p:ext uri="{BB962C8B-B14F-4D97-AF65-F5344CB8AC3E}">
        <p14:creationId xmlns:p14="http://schemas.microsoft.com/office/powerpoint/2010/main" val="1778465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dirty="0"/>
              <a:t>Consumer Buying Process</a:t>
            </a:r>
            <a:r>
              <a:rPr lang="en-GB" altLang="en-US" b="1" dirty="0"/>
              <a:t>!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endParaRPr lang="en-US" dirty="0"/>
          </a:p>
          <a:p>
            <a:pPr marL="0" indent="0" eaLnBrk="1" hangingPunct="1">
              <a:buNone/>
              <a:defRPr/>
            </a:pPr>
            <a:r>
              <a:rPr lang="en-GB" altLang="en-US" dirty="0"/>
              <a:t>Can you identify the most important stage to ensure customer retention 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44D228-C7B0-47B0-ABC4-673E7496CD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4987" y="1600201"/>
            <a:ext cx="3630026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61692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F779D-5C61-42A1-A98E-E87B3A7F59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5 Forces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7AB09FE-8B36-4CCD-9DAC-049CFB7DB0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23792" y="1600200"/>
            <a:ext cx="475252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320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B2596-EB07-4720-871E-87ADC4D6B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Environment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EA16765-A918-4DB4-8ECD-56C4B3CF1C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71564" y="1600200"/>
            <a:ext cx="4048871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3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07EBE-1092-431E-89C1-2F1F8DAD8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Segmenting Consumer Markets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7C6CF76-E8A6-4708-BD62-5CC63E91CB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52680" y="1600200"/>
            <a:ext cx="408663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108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F3C24-F957-4CED-AF19-5715AADA5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BCG Matrix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DE45D7-B06F-4CE8-9A57-2747E06F67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42000" y="1600200"/>
            <a:ext cx="430799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6884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140B-C7CE-4661-929E-BCBC7EF54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RABOSTIC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EA5B4B-DB24-48A9-99D7-5958E05BFF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69240" y="1600200"/>
            <a:ext cx="345352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010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1754F-3803-4D65-B0FB-0F6E9CE92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SOSTAC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403AE0-C507-47AD-95E7-1A1C924AA0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4314" y="1600201"/>
            <a:ext cx="6343371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033458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628800"/>
            <a:ext cx="10729191" cy="3204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/>
              <a:t>Peelen</a:t>
            </a:r>
            <a:r>
              <a:rPr lang="en-GB" sz="2400" dirty="0"/>
              <a:t>, E. &amp; Beltman, R., 2013. Customer Relationship Management. 2 ed. Harlow: Pearson Education Limited.</a:t>
            </a:r>
          </a:p>
          <a:p>
            <a:r>
              <a:rPr lang="en-GB" sz="2400" dirty="0"/>
              <a:t>Buttle, F. &amp; </a:t>
            </a:r>
            <a:r>
              <a:rPr lang="en-GB" sz="2400" dirty="0" err="1"/>
              <a:t>Maklan</a:t>
            </a:r>
            <a:r>
              <a:rPr lang="en-GB" sz="2400" dirty="0"/>
              <a:t>, S., 2015. Customer Relationship Management: Concepts and Technologies. 3 ed. Abingdon, Oxon: Routledge.</a:t>
            </a:r>
          </a:p>
          <a:p>
            <a:r>
              <a:rPr lang="en-GB" sz="2400" dirty="0"/>
              <a:t>Payne, A. &amp; Frow, P., 2013. Strategic Customer Management: Integrating Relationship Marketing and CRM. Cambridge: Cambridge University Press.</a:t>
            </a:r>
          </a:p>
          <a:p>
            <a:r>
              <a:rPr lang="en-GB" sz="2400" dirty="0" err="1"/>
              <a:t>Kalbach</a:t>
            </a:r>
            <a:r>
              <a:rPr lang="en-GB" sz="2400" dirty="0"/>
              <a:t>, J., 2018. Customer journey maps. 1st Ed. O'Reilly Media.</a:t>
            </a:r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ＭＳ Ｐゴシック"/>
        <a:cs typeface=""/>
      </a:majorFont>
      <a:minorFont>
        <a:latin typeface="Myriad Pro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2999</TotalTime>
  <Words>176</Words>
  <Application>Microsoft Office PowerPoint</Application>
  <PresentationFormat>Widescreen</PresentationFormat>
  <Paragraphs>44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Aharoni</vt:lpstr>
      <vt:lpstr>Arial</vt:lpstr>
      <vt:lpstr>Myriad Pro</vt:lpstr>
      <vt:lpstr>Verdana</vt:lpstr>
      <vt:lpstr>20140311PresentationUWTSDTemplate</vt:lpstr>
      <vt:lpstr>1_20140311PresentationUWTSDTemplate</vt:lpstr>
      <vt:lpstr>BMSW5103</vt:lpstr>
      <vt:lpstr>Ansoff Matrix </vt:lpstr>
      <vt:lpstr>Balance Score Card</vt:lpstr>
      <vt:lpstr>Marketing Mix </vt:lpstr>
      <vt:lpstr>Communication Mix? </vt:lpstr>
      <vt:lpstr>The SWOT analysis!</vt:lpstr>
      <vt:lpstr>Stakeholder Map!</vt:lpstr>
      <vt:lpstr>Consumer Buying Process!</vt:lpstr>
      <vt:lpstr>Porters 5 Forces </vt:lpstr>
      <vt:lpstr>The Marketing Environment </vt:lpstr>
      <vt:lpstr>Segmenting Consumer Markets </vt:lpstr>
      <vt:lpstr>BCG Matrix</vt:lpstr>
      <vt:lpstr>RABOSTIC</vt:lpstr>
      <vt:lpstr>SOSTAC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Nishi Ramsurrun</cp:lastModifiedBy>
  <cp:revision>256</cp:revision>
  <cp:lastPrinted>2018-07-09T15:27:01Z</cp:lastPrinted>
  <dcterms:created xsi:type="dcterms:W3CDTF">2002-10-07T19:43:58Z</dcterms:created>
  <dcterms:modified xsi:type="dcterms:W3CDTF">2023-02-09T12:31:23Z</dcterms:modified>
</cp:coreProperties>
</file>