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0" r:id="rId1"/>
  </p:sldMasterIdLst>
  <p:notesMasterIdLst>
    <p:notesMasterId r:id="rId21"/>
  </p:notesMasterIdLst>
  <p:handoutMasterIdLst>
    <p:handoutMasterId r:id="rId22"/>
  </p:handoutMasterIdLst>
  <p:sldIdLst>
    <p:sldId id="256" r:id="rId2"/>
    <p:sldId id="257" r:id="rId3"/>
    <p:sldId id="258" r:id="rId4"/>
    <p:sldId id="260" r:id="rId5"/>
    <p:sldId id="261" r:id="rId6"/>
    <p:sldId id="262" r:id="rId7"/>
    <p:sldId id="265" r:id="rId8"/>
    <p:sldId id="266" r:id="rId9"/>
    <p:sldId id="267" r:id="rId10"/>
    <p:sldId id="268" r:id="rId11"/>
    <p:sldId id="269" r:id="rId12"/>
    <p:sldId id="270" r:id="rId13"/>
    <p:sldId id="273" r:id="rId14"/>
    <p:sldId id="272" r:id="rId15"/>
    <p:sldId id="271" r:id="rId16"/>
    <p:sldId id="274" r:id="rId17"/>
    <p:sldId id="264" r:id="rId18"/>
    <p:sldId id="259" r:id="rId19"/>
    <p:sldId id="263" r:id="rId20"/>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462817-A576-068F-E35D-8CF3E821C9FA}" v="1551" dt="2023-03-19T19:39:40.588"/>
    <p1510:client id="{9553D834-784A-EF2F-926A-A7230A816CC9}" v="391" dt="2023-03-15T15:07:02.240"/>
    <p1510:client id="{AE684B86-ED31-2245-7EA1-6B32875BB16D}" v="440" dt="2023-03-15T20:15:59.7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60"/>
  </p:normalViewPr>
  <p:slideViewPr>
    <p:cSldViewPr snapToGrid="0">
      <p:cViewPr varScale="1">
        <p:scale>
          <a:sx n="116" d="100"/>
          <a:sy n="116" d="100"/>
        </p:scale>
        <p:origin x="138" y="336"/>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tableStyles" Target="tableStyles.xml" Id="rId26" /><Relationship Type="http://schemas.openxmlformats.org/officeDocument/2006/relationships/slide" Target="slides/slide2.xml" Id="rId3" /><Relationship Type="http://schemas.openxmlformats.org/officeDocument/2006/relationships/notesMaster" Target="notesMasters/notesMaster1.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theme" Target="theme/theme1.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viewProps" Target="viewProps.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presProps" Target="presProps.xml" Id="rId23" /><Relationship Type="http://schemas.microsoft.com/office/2015/10/relationships/revisionInfo" Target="revisionInfo.xml" Id="rId28"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handoutMaster" Target="handoutMasters/handoutMaster1.xml" Id="rId22"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B6CD91-6055-4BA8-803A-BE019916FEA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1348C43-6703-4B62-B127-17C78C08B4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D08E63D-6FE9-403D-8E39-68FE971BAC76}" type="datetime1">
              <a:rPr lang="en-GB" smtClean="0"/>
              <a:t>19/03/2023</a:t>
            </a:fld>
            <a:endParaRPr lang="en-GB" dirty="0"/>
          </a:p>
        </p:txBody>
      </p:sp>
      <p:sp>
        <p:nvSpPr>
          <p:cNvPr id="4" name="Footer Placeholder 3">
            <a:extLst>
              <a:ext uri="{FF2B5EF4-FFF2-40B4-BE49-F238E27FC236}">
                <a16:creationId xmlns:a16="http://schemas.microsoft.com/office/drawing/2014/main" id="{7594B0BC-D758-4808-81A5-75FE72727CE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44C0294-AD44-45E1-AAD0-0F71A65A563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BDD069-5B99-44A5-9C53-893C00A1B886}" type="slidenum">
              <a:rPr lang="en-GB" smtClean="0"/>
              <a:t>‹#›</a:t>
            </a:fld>
            <a:endParaRPr lang="en-GB"/>
          </a:p>
        </p:txBody>
      </p:sp>
    </p:spTree>
    <p:extLst>
      <p:ext uri="{BB962C8B-B14F-4D97-AF65-F5344CB8AC3E}">
        <p14:creationId xmlns:p14="http://schemas.microsoft.com/office/powerpoint/2010/main" val="48495763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DF03DA-E8C9-45D1-B38B-0154ED478CCA}" type="datetime1">
              <a:rPr lang="en-GB" smtClean="0"/>
              <a:pPr/>
              <a:t>19/03/2023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2A64AD-2530-4DFF-8FAA-D42BF483CF81}" type="slidenum">
              <a:rPr lang="en-GB" noProof="0" smtClean="0"/>
              <a:t>‹#›</a:t>
            </a:fld>
            <a:endParaRPr lang="en-GB" noProof="0"/>
          </a:p>
        </p:txBody>
      </p:sp>
    </p:spTree>
    <p:extLst>
      <p:ext uri="{BB962C8B-B14F-4D97-AF65-F5344CB8AC3E}">
        <p14:creationId xmlns:p14="http://schemas.microsoft.com/office/powerpoint/2010/main" val="39480212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82A64AD-2530-4DFF-8FAA-D42BF483CF81}" type="slidenum">
              <a:rPr lang="en-GB" smtClean="0"/>
              <a:t>1</a:t>
            </a:fld>
            <a:endParaRPr lang="en-GB"/>
          </a:p>
        </p:txBody>
      </p:sp>
    </p:spTree>
    <p:extLst>
      <p:ext uri="{BB962C8B-B14F-4D97-AF65-F5344CB8AC3E}">
        <p14:creationId xmlns:p14="http://schemas.microsoft.com/office/powerpoint/2010/main" val="33410966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dirty="0"/>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3/19/2023</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74784049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2FF5DD9-2C52-442D-92E2-8072C0C3D7CD}" type="datetimeFigureOut">
              <a:rPr lang="en-US" dirty="0"/>
              <a:t>3/19/2023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687011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dirty="0"/>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3/19/2023</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52805854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DBD3D6FB-79CC-4683-A046-BBE785BA1BED}" type="datetimeFigureOut">
              <a:rPr lang="en-US" dirty="0"/>
              <a:t>3/19/2023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81275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512B3E8-48F1-4B23-8498-D8A04A81EC9C}" type="datetimeFigureOut">
              <a:rPr lang="en-US" dirty="0"/>
              <a:t>3/19/2023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899759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0B90D90-AA62-404D-A741-635B4370F9CB}" type="datetimeFigureOut">
              <a:rPr lang="en-US" dirty="0"/>
              <a:t>3/19/2023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052495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3/19/2023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076565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dirty="0"/>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3/19/2023</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88388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dirty="0"/>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3/19/2023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17523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11A6AA8-A04B-4104-9AE2-BD48D340E27F}" type="datetimeFigureOut">
              <a:rPr lang="en-US" dirty="0"/>
              <a:t>3/19/2023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332778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4E0BF79-FAC6-4A96-8DE1-F7B82E2E1652}" type="datetimeFigureOut">
              <a:rPr lang="en-US" dirty="0"/>
              <a:t>3/19/2023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753117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3/19/2023</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95190615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washingtonpost.com/graphics/2019/travel/dark-tourism-explainer/" TargetMode="Externa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 Id="rId9" Type="http://schemas.openxmlformats.org/officeDocument/2006/relationships/image" Target="../media/image19.jpeg"/></Relationships>
</file>

<file path=ppt/slides/_rels/slide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7.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1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us-holocaust-museum.medium.com/oskar-schindlers-motivations-as-told-by-holocaust-survivors-601ea6630533" TargetMode="External"/><Relationship Id="rId2" Type="http://schemas.openxmlformats.org/officeDocument/2006/relationships/hyperlink" Target="https://www.washingtonpost.com/graphics/2019/travel/dark-tourism-explainer/" TargetMode="External"/><Relationship Id="rId1" Type="http://schemas.openxmlformats.org/officeDocument/2006/relationships/slideLayout" Target="../slideLayouts/slideLayout2.xml"/><Relationship Id="rId5" Type="http://schemas.openxmlformats.org/officeDocument/2006/relationships/hyperlink" Target="https://www.forbes.com/sites/stuartanderson/2014/03/19/oskar-schindler-the-untold-story-3/?sh=6b94bd885537" TargetMode="External"/><Relationship Id="rId4" Type="http://schemas.openxmlformats.org/officeDocument/2006/relationships/hyperlink" Target="https://time.com/5470613/schindlers-list-true-story/"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r>
              <a:rPr lang="en-GB" dirty="0"/>
              <a:t>Oskar Schindler's Factory Museum </a:t>
            </a:r>
          </a:p>
        </p:txBody>
      </p:sp>
      <p:sp>
        <p:nvSpPr>
          <p:cNvPr id="3" name="Subtitle 2"/>
          <p:cNvSpPr>
            <a:spLocks noGrp="1"/>
          </p:cNvSpPr>
          <p:nvPr>
            <p:ph type="subTitle" idx="1"/>
          </p:nvPr>
        </p:nvSpPr>
        <p:spPr>
          <a:xfrm>
            <a:off x="7935046" y="5049391"/>
            <a:ext cx="2618237" cy="553216"/>
          </a:xfrm>
        </p:spPr>
        <p:txBody>
          <a:bodyPr vert="horz" lIns="91440" tIns="91440" rIns="91440" bIns="91440" rtlCol="0" anchor="t">
            <a:normAutofit/>
          </a:bodyPr>
          <a:lstStyle/>
          <a:p>
            <a:r>
              <a:rPr lang="en-GB" dirty="0"/>
              <a:t>Seren Smith (2113854)</a:t>
            </a:r>
          </a:p>
        </p:txBody>
      </p:sp>
      <p:sp>
        <p:nvSpPr>
          <p:cNvPr id="4" name="Footer Placeholder 3">
            <a:extLst>
              <a:ext uri="{FF2B5EF4-FFF2-40B4-BE49-F238E27FC236}">
                <a16:creationId xmlns:a16="http://schemas.microsoft.com/office/drawing/2014/main" id="{733780AF-843F-99C2-DD83-210EA0E97EEE}"/>
              </a:ext>
            </a:extLst>
          </p:cNvPr>
          <p:cNvSpPr>
            <a:spLocks noGrp="1"/>
          </p:cNvSpPr>
          <p:nvPr>
            <p:ph type="ftr" sz="quarter" idx="11"/>
          </p:nvPr>
        </p:nvSpPr>
        <p:spPr>
          <a:xfrm>
            <a:off x="2350952" y="-998048"/>
            <a:ext cx="4973915" cy="309201"/>
          </a:xfrm>
        </p:spPr>
        <p:txBody>
          <a:bodyPr/>
          <a:lstStyle/>
          <a:p>
            <a:endParaRPr lang="en-GB" dirty="0"/>
          </a:p>
        </p:txBody>
      </p:sp>
      <p:sp>
        <p:nvSpPr>
          <p:cNvPr id="5" name="Slide Number Placeholder 4">
            <a:extLst>
              <a:ext uri="{FF2B5EF4-FFF2-40B4-BE49-F238E27FC236}">
                <a16:creationId xmlns:a16="http://schemas.microsoft.com/office/drawing/2014/main" id="{05803991-54BE-4371-BCCB-9A204016F7AD}"/>
              </a:ext>
            </a:extLst>
          </p:cNvPr>
          <p:cNvSpPr>
            <a:spLocks noGrp="1"/>
          </p:cNvSpPr>
          <p:nvPr>
            <p:ph type="sldNum" sz="quarter" idx="12"/>
          </p:nvPr>
        </p:nvSpPr>
        <p:spPr/>
        <p:txBody>
          <a:bodyPr/>
          <a:lstStyle/>
          <a:p>
            <a:fld id="{6D22F896-40B5-4ADD-8801-0D06FADFA095}" type="slidenum">
              <a:rPr lang="en-GB" noProof="0" smtClean="0"/>
              <a:t>1</a:t>
            </a:fld>
            <a:endParaRPr lang="en-GB"/>
          </a:p>
        </p:txBody>
      </p:sp>
    </p:spTree>
    <p:extLst>
      <p:ext uri="{BB962C8B-B14F-4D97-AF65-F5344CB8AC3E}">
        <p14:creationId xmlns:p14="http://schemas.microsoft.com/office/powerpoint/2010/main" val="12863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1474A1-70D2-7469-4E57-21C24905551C}"/>
              </a:ext>
            </a:extLst>
          </p:cNvPr>
          <p:cNvSpPr>
            <a:spLocks noGrp="1"/>
          </p:cNvSpPr>
          <p:nvPr>
            <p:ph idx="1"/>
          </p:nvPr>
        </p:nvSpPr>
        <p:spPr>
          <a:xfrm>
            <a:off x="664169" y="1487613"/>
            <a:ext cx="3793728" cy="2865073"/>
          </a:xfrm>
        </p:spPr>
        <p:txBody>
          <a:bodyPr vert="horz" lIns="91440" tIns="45720" rIns="91440" bIns="45720" rtlCol="0" anchor="t">
            <a:normAutofit lnSpcReduction="10000"/>
          </a:bodyPr>
          <a:lstStyle/>
          <a:p>
            <a:pPr marL="0" indent="0">
              <a:buNone/>
            </a:pPr>
            <a:r>
              <a:rPr lang="en-GB" sz="2400" dirty="0"/>
              <a:t>'</a:t>
            </a:r>
            <a:r>
              <a:rPr lang="en-GB" sz="2400" i="1" dirty="0"/>
              <a:t>Tourism that involves travelling to places associated with death and suffering.'</a:t>
            </a:r>
          </a:p>
          <a:p>
            <a:pPr marL="0" indent="0">
              <a:buNone/>
            </a:pPr>
            <a:endParaRPr lang="en-GB" sz="2400" i="1" dirty="0"/>
          </a:p>
          <a:p>
            <a:pPr marL="0" indent="0">
              <a:buNone/>
            </a:pPr>
            <a:r>
              <a:rPr lang="en-GB" sz="2400" dirty="0"/>
              <a:t>Oxford Languages Dictionary</a:t>
            </a:r>
            <a:r>
              <a:rPr lang="en-GB" dirty="0"/>
              <a:t> </a:t>
            </a:r>
          </a:p>
        </p:txBody>
      </p:sp>
      <p:sp>
        <p:nvSpPr>
          <p:cNvPr id="8" name="Footer Placeholder 7">
            <a:extLst>
              <a:ext uri="{FF2B5EF4-FFF2-40B4-BE49-F238E27FC236}">
                <a16:creationId xmlns:a16="http://schemas.microsoft.com/office/drawing/2014/main" id="{7D5D7E0B-0301-E9DF-CCAC-3EB55C7953B0}"/>
              </a:ext>
            </a:extLst>
          </p:cNvPr>
          <p:cNvSpPr>
            <a:spLocks noGrp="1"/>
          </p:cNvSpPr>
          <p:nvPr>
            <p:ph type="ftr" sz="quarter" idx="11"/>
          </p:nvPr>
        </p:nvSpPr>
        <p:spPr>
          <a:xfrm>
            <a:off x="1287708" y="-1309403"/>
            <a:ext cx="5938836" cy="309201"/>
          </a:xfrm>
        </p:spPr>
        <p:txBody>
          <a:bodyPr/>
          <a:lstStyle/>
          <a:p>
            <a:r>
              <a:rPr lang="en-GB"/>
              <a:t>1. ‘These are important sites that tell us a lot about what it is to be human. I think they’re important places for us to reflect on and try to better understand the evil that we’re capable of.’</a:t>
            </a:r>
          </a:p>
        </p:txBody>
      </p:sp>
      <p:sp>
        <p:nvSpPr>
          <p:cNvPr id="9" name="Slide Number Placeholder 8">
            <a:extLst>
              <a:ext uri="{FF2B5EF4-FFF2-40B4-BE49-F238E27FC236}">
                <a16:creationId xmlns:a16="http://schemas.microsoft.com/office/drawing/2014/main" id="{8AECC129-097D-9DD2-067F-8BEACFE71D74}"/>
              </a:ext>
            </a:extLst>
          </p:cNvPr>
          <p:cNvSpPr>
            <a:spLocks noGrp="1"/>
          </p:cNvSpPr>
          <p:nvPr>
            <p:ph type="sldNum" sz="quarter" idx="12"/>
          </p:nvPr>
        </p:nvSpPr>
        <p:spPr/>
        <p:txBody>
          <a:bodyPr/>
          <a:lstStyle/>
          <a:p>
            <a:fld id="{6D22F896-40B5-4ADD-8801-0D06FADFA095}" type="slidenum">
              <a:rPr lang="en-GB" noProof="0" smtClean="0"/>
              <a:t>2</a:t>
            </a:fld>
            <a:endParaRPr lang="en-GB"/>
          </a:p>
        </p:txBody>
      </p:sp>
      <p:pic>
        <p:nvPicPr>
          <p:cNvPr id="6" name="Picture 6" descr="A picture containing building material, stone&#10;&#10;Description automatically generated">
            <a:extLst>
              <a:ext uri="{FF2B5EF4-FFF2-40B4-BE49-F238E27FC236}">
                <a16:creationId xmlns:a16="http://schemas.microsoft.com/office/drawing/2014/main" id="{0CCF7AC4-F1C6-15A6-0820-693EC1343506}"/>
              </a:ext>
            </a:extLst>
          </p:cNvPr>
          <p:cNvPicPr>
            <a:picLocks noChangeAspect="1"/>
          </p:cNvPicPr>
          <p:nvPr/>
        </p:nvPicPr>
        <p:blipFill rotWithShape="1">
          <a:blip r:embed="rId2"/>
          <a:srcRect l="8255" r="615" b="2"/>
          <a:stretch/>
        </p:blipFill>
        <p:spPr>
          <a:xfrm>
            <a:off x="4631497" y="1116345"/>
            <a:ext cx="2395870" cy="3866172"/>
          </a:xfrm>
          <a:prstGeom prst="rect">
            <a:avLst/>
          </a:prstGeom>
        </p:spPr>
      </p:pic>
      <p:pic>
        <p:nvPicPr>
          <p:cNvPr id="4" name="Picture 4" descr="A picture containing ground, stone, concrete, cement&#10;&#10;Description automatically generated">
            <a:extLst>
              <a:ext uri="{FF2B5EF4-FFF2-40B4-BE49-F238E27FC236}">
                <a16:creationId xmlns:a16="http://schemas.microsoft.com/office/drawing/2014/main" id="{855141C0-8741-E6A8-CDA5-7D18D386CFA4}"/>
              </a:ext>
            </a:extLst>
          </p:cNvPr>
          <p:cNvPicPr>
            <a:picLocks noChangeAspect="1"/>
          </p:cNvPicPr>
          <p:nvPr/>
        </p:nvPicPr>
        <p:blipFill rotWithShape="1">
          <a:blip r:embed="rId3"/>
          <a:srcRect l="22587" r="13689"/>
          <a:stretch/>
        </p:blipFill>
        <p:spPr>
          <a:xfrm>
            <a:off x="7193175" y="1116345"/>
            <a:ext cx="1776365" cy="1846778"/>
          </a:xfrm>
          <a:prstGeom prst="rect">
            <a:avLst/>
          </a:prstGeom>
        </p:spPr>
      </p:pic>
      <p:pic>
        <p:nvPicPr>
          <p:cNvPr id="7" name="Picture 7" descr="A picture containing tree, outdoor&#10;&#10;Description automatically generated">
            <a:extLst>
              <a:ext uri="{FF2B5EF4-FFF2-40B4-BE49-F238E27FC236}">
                <a16:creationId xmlns:a16="http://schemas.microsoft.com/office/drawing/2014/main" id="{A09FA55E-AC75-078A-A9B3-F4292B70F8C7}"/>
              </a:ext>
            </a:extLst>
          </p:cNvPr>
          <p:cNvPicPr>
            <a:picLocks noChangeAspect="1"/>
          </p:cNvPicPr>
          <p:nvPr/>
        </p:nvPicPr>
        <p:blipFill rotWithShape="1">
          <a:blip r:embed="rId4"/>
          <a:srcRect l="17096" r="28799" b="1"/>
          <a:stretch/>
        </p:blipFill>
        <p:spPr>
          <a:xfrm>
            <a:off x="9135364" y="1116345"/>
            <a:ext cx="1776365" cy="1846778"/>
          </a:xfrm>
          <a:prstGeom prst="rect">
            <a:avLst/>
          </a:prstGeom>
        </p:spPr>
      </p:pic>
      <p:pic>
        <p:nvPicPr>
          <p:cNvPr id="5" name="Picture 5" descr="A picture containing sky, outdoor, grass, track&#10;&#10;Description automatically generated">
            <a:extLst>
              <a:ext uri="{FF2B5EF4-FFF2-40B4-BE49-F238E27FC236}">
                <a16:creationId xmlns:a16="http://schemas.microsoft.com/office/drawing/2014/main" id="{5024E7BA-D090-319D-F393-56D9B1FD9679}"/>
              </a:ext>
            </a:extLst>
          </p:cNvPr>
          <p:cNvPicPr>
            <a:picLocks noChangeAspect="1"/>
          </p:cNvPicPr>
          <p:nvPr/>
        </p:nvPicPr>
        <p:blipFill rotWithShape="1">
          <a:blip r:embed="rId5"/>
          <a:srcRect t="6678" r="4" b="4"/>
          <a:stretch/>
        </p:blipFill>
        <p:spPr>
          <a:xfrm>
            <a:off x="7191078" y="3131726"/>
            <a:ext cx="3720651" cy="1848937"/>
          </a:xfrm>
          <a:prstGeom prst="rect">
            <a:avLst/>
          </a:prstGeom>
        </p:spPr>
      </p:pic>
    </p:spTree>
    <p:extLst>
      <p:ext uri="{BB962C8B-B14F-4D97-AF65-F5344CB8AC3E}">
        <p14:creationId xmlns:p14="http://schemas.microsoft.com/office/powerpoint/2010/main" val="2117145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01960-B361-6928-6691-CE74EC4482CB}"/>
              </a:ext>
            </a:extLst>
          </p:cNvPr>
          <p:cNvSpPr>
            <a:spLocks noGrp="1"/>
          </p:cNvSpPr>
          <p:nvPr>
            <p:ph type="title"/>
          </p:nvPr>
        </p:nvSpPr>
        <p:spPr>
          <a:xfrm>
            <a:off x="1451579" y="804519"/>
            <a:ext cx="9603275" cy="762542"/>
          </a:xfrm>
        </p:spPr>
        <p:txBody>
          <a:bodyPr>
            <a:normAutofit fontScale="90000"/>
          </a:bodyPr>
          <a:lstStyle/>
          <a:p>
            <a:r>
              <a:rPr lang="en-GB"/>
              <a:t>Why do people visit sites of </a:t>
            </a:r>
            <a:r>
              <a:rPr lang="en-GB" dirty="0"/>
              <a:t>dark tourism?</a:t>
            </a:r>
          </a:p>
        </p:txBody>
      </p:sp>
      <p:sp>
        <p:nvSpPr>
          <p:cNvPr id="3" name="Content Placeholder 2">
            <a:extLst>
              <a:ext uri="{FF2B5EF4-FFF2-40B4-BE49-F238E27FC236}">
                <a16:creationId xmlns:a16="http://schemas.microsoft.com/office/drawing/2014/main" id="{742D171C-0571-94FB-085C-36744F08689F}"/>
              </a:ext>
            </a:extLst>
          </p:cNvPr>
          <p:cNvSpPr>
            <a:spLocks noGrp="1"/>
          </p:cNvSpPr>
          <p:nvPr>
            <p:ph idx="1"/>
          </p:nvPr>
        </p:nvSpPr>
        <p:spPr>
          <a:xfrm>
            <a:off x="1451579" y="1879930"/>
            <a:ext cx="9603275" cy="2484911"/>
          </a:xfrm>
        </p:spPr>
        <p:txBody>
          <a:bodyPr>
            <a:normAutofit fontScale="92500" lnSpcReduction="10000"/>
          </a:bodyPr>
          <a:lstStyle/>
          <a:p>
            <a:pPr>
              <a:buNone/>
            </a:pPr>
            <a:r>
              <a:rPr lang="en-GB" dirty="0">
                <a:ea typeface="+mn-lt"/>
                <a:cs typeface="+mn-lt"/>
              </a:rPr>
              <a:t>‘</a:t>
            </a:r>
            <a:r>
              <a:rPr lang="en-GB" i="1" dirty="0">
                <a:ea typeface="+mn-lt"/>
                <a:cs typeface="+mn-lt"/>
              </a:rPr>
              <a:t>When we go to these places, we see not strangers, but often we see ourselves and perhaps what we might do in those circumstances'</a:t>
            </a:r>
            <a:r>
              <a:rPr lang="en-GB" sz="1100" dirty="0">
                <a:ea typeface="+mn-lt"/>
                <a:cs typeface="+mn-lt"/>
              </a:rPr>
              <a:t>1</a:t>
            </a:r>
            <a:endParaRPr lang="en-GB" sz="1100" dirty="0"/>
          </a:p>
          <a:p>
            <a:pPr>
              <a:buNone/>
            </a:pPr>
            <a:r>
              <a:rPr lang="en-GB" sz="1800" dirty="0">
                <a:ea typeface="+mn-lt"/>
                <a:cs typeface="+mn-lt"/>
              </a:rPr>
              <a:t>Philip</a:t>
            </a:r>
            <a:r>
              <a:rPr lang="en-GB" sz="1800" dirty="0"/>
              <a:t> Stone</a:t>
            </a:r>
            <a:r>
              <a:rPr lang="en-GB" dirty="0"/>
              <a:t> </a:t>
            </a:r>
            <a:endParaRPr lang="en-US" i="1" dirty="0"/>
          </a:p>
          <a:p>
            <a:pPr>
              <a:buNone/>
            </a:pPr>
            <a:r>
              <a:rPr lang="en-GB" i="1" dirty="0">
                <a:ea typeface="+mn-lt"/>
                <a:cs typeface="+mn-lt"/>
              </a:rPr>
              <a:t>‘These are important sites that tell us a lot about what it is to be human. I think they’re important places for us to reflect on and try to better understand the evil that we’re capable of.’</a:t>
            </a:r>
            <a:r>
              <a:rPr lang="en-GB" sz="1200" dirty="0">
                <a:ea typeface="+mn-lt"/>
                <a:cs typeface="+mn-lt"/>
              </a:rPr>
              <a:t>2</a:t>
            </a:r>
            <a:endParaRPr lang="en-GB" sz="1200"/>
          </a:p>
          <a:p>
            <a:pPr>
              <a:buNone/>
            </a:pPr>
            <a:r>
              <a:rPr lang="en-GB" sz="1800" dirty="0"/>
              <a:t>J.J Lennon</a:t>
            </a:r>
            <a:endParaRPr lang="en-GB" sz="1800" i="1" dirty="0"/>
          </a:p>
          <a:p>
            <a:pPr marL="0" indent="0">
              <a:buNone/>
            </a:pPr>
            <a:endParaRPr lang="en-GB" dirty="0"/>
          </a:p>
        </p:txBody>
      </p:sp>
      <p:sp>
        <p:nvSpPr>
          <p:cNvPr id="4" name="Footer Placeholder 3">
            <a:extLst>
              <a:ext uri="{FF2B5EF4-FFF2-40B4-BE49-F238E27FC236}">
                <a16:creationId xmlns:a16="http://schemas.microsoft.com/office/drawing/2014/main" id="{4577949F-FFE8-3FA2-D942-B4EAF96D0D21}"/>
              </a:ext>
            </a:extLst>
          </p:cNvPr>
          <p:cNvSpPr>
            <a:spLocks noGrp="1"/>
          </p:cNvSpPr>
          <p:nvPr>
            <p:ph type="ftr" sz="quarter" idx="11"/>
          </p:nvPr>
        </p:nvSpPr>
        <p:spPr>
          <a:xfrm>
            <a:off x="804599" y="5375760"/>
            <a:ext cx="10050760" cy="1171842"/>
          </a:xfrm>
        </p:spPr>
        <p:txBody>
          <a:bodyPr/>
          <a:lstStyle/>
          <a:p>
            <a:pPr marL="228600" indent="-228600">
              <a:buAutoNum type="arabicPeriod"/>
            </a:pPr>
            <a:r>
              <a:rPr lang="en-GB" sz="1200" dirty="0">
                <a:ea typeface="+mn-lt"/>
                <a:cs typeface="+mn-lt"/>
              </a:rPr>
              <a:t>Hannah Sampson, </a:t>
            </a:r>
            <a:r>
              <a:rPr lang="en-GB" sz="1200" i="1" dirty="0">
                <a:ea typeface="+mn-lt"/>
                <a:cs typeface="+mn-lt"/>
              </a:rPr>
              <a:t>The Washington Post </a:t>
            </a:r>
            <a:r>
              <a:rPr lang="en-GB" sz="1200" dirty="0">
                <a:ea typeface="+mn-lt"/>
                <a:cs typeface="+mn-lt"/>
              </a:rPr>
              <a:t>(2019) &lt;</a:t>
            </a:r>
            <a:r>
              <a:rPr lang="en-GB" sz="1200" dirty="0">
                <a:ea typeface="+mn-lt"/>
                <a:cs typeface="+mn-lt"/>
                <a:hlinkClick r:id="rId2"/>
              </a:rPr>
              <a:t>https://www.washingtonpost.com/graphics/2019/travel/dark-tourism-explainer/</a:t>
            </a:r>
            <a:r>
              <a:rPr lang="en-GB" sz="1200" dirty="0">
                <a:ea typeface="+mn-lt"/>
                <a:cs typeface="+mn-lt"/>
              </a:rPr>
              <a:t>&gt; [accessed 13th March 2023]</a:t>
            </a:r>
            <a:endParaRPr lang="en-US" sz="1200"/>
          </a:p>
          <a:p>
            <a:r>
              <a:rPr lang="en-GB" sz="1200" dirty="0">
                <a:ea typeface="+mn-lt"/>
                <a:cs typeface="+mn-lt"/>
              </a:rPr>
              <a:t>2. Hannah Sampson, </a:t>
            </a:r>
            <a:r>
              <a:rPr lang="en-GB" sz="1200" i="1" dirty="0">
                <a:ea typeface="+mn-lt"/>
                <a:cs typeface="+mn-lt"/>
              </a:rPr>
              <a:t>The Washington Post </a:t>
            </a:r>
            <a:r>
              <a:rPr lang="en-GB" sz="1200" dirty="0">
                <a:ea typeface="+mn-lt"/>
                <a:cs typeface="+mn-lt"/>
              </a:rPr>
              <a:t>(2019) &lt;</a:t>
            </a:r>
            <a:r>
              <a:rPr lang="en-GB" sz="1200" dirty="0">
                <a:ea typeface="+mn-lt"/>
                <a:cs typeface="+mn-lt"/>
                <a:hlinkClick r:id="rId2"/>
              </a:rPr>
              <a:t>https://www.washingtonpost.com/graphics/2019/travel/dark-tourism-explainer/</a:t>
            </a:r>
            <a:r>
              <a:rPr lang="en-GB" sz="1200" dirty="0">
                <a:ea typeface="+mn-lt"/>
                <a:cs typeface="+mn-lt"/>
              </a:rPr>
              <a:t>&gt; [accessed 13th March 2023]</a:t>
            </a:r>
            <a:endParaRPr lang="en-GB" sz="1200" dirty="0"/>
          </a:p>
          <a:p>
            <a:endParaRPr lang="en-GB" dirty="0"/>
          </a:p>
        </p:txBody>
      </p:sp>
      <p:sp>
        <p:nvSpPr>
          <p:cNvPr id="5" name="Slide Number Placeholder 4">
            <a:extLst>
              <a:ext uri="{FF2B5EF4-FFF2-40B4-BE49-F238E27FC236}">
                <a16:creationId xmlns:a16="http://schemas.microsoft.com/office/drawing/2014/main" id="{157CA521-E166-D208-2DCA-B1839BE7B9BD}"/>
              </a:ext>
            </a:extLst>
          </p:cNvPr>
          <p:cNvSpPr>
            <a:spLocks noGrp="1"/>
          </p:cNvSpPr>
          <p:nvPr>
            <p:ph type="sldNum" sz="quarter" idx="12"/>
          </p:nvPr>
        </p:nvSpPr>
        <p:spPr/>
        <p:txBody>
          <a:bodyPr/>
          <a:lstStyle/>
          <a:p>
            <a:fld id="{6D22F896-40B5-4ADD-8801-0D06FADFA095}" type="slidenum">
              <a:rPr lang="en-GB" noProof="0" smtClean="0"/>
              <a:t>3</a:t>
            </a:fld>
            <a:endParaRPr lang="en-GB"/>
          </a:p>
        </p:txBody>
      </p:sp>
      <p:pic>
        <p:nvPicPr>
          <p:cNvPr id="6" name="Picture 6" descr="A cemetery covered in snow&#10;&#10;Description automatically generated">
            <a:extLst>
              <a:ext uri="{FF2B5EF4-FFF2-40B4-BE49-F238E27FC236}">
                <a16:creationId xmlns:a16="http://schemas.microsoft.com/office/drawing/2014/main" id="{BE9C562F-CCFD-31A5-A50A-87A19BA13182}"/>
              </a:ext>
            </a:extLst>
          </p:cNvPr>
          <p:cNvPicPr>
            <a:picLocks noChangeAspect="1"/>
          </p:cNvPicPr>
          <p:nvPr/>
        </p:nvPicPr>
        <p:blipFill>
          <a:blip r:embed="rId3"/>
          <a:stretch>
            <a:fillRect/>
          </a:stretch>
        </p:blipFill>
        <p:spPr>
          <a:xfrm>
            <a:off x="6549349" y="3823030"/>
            <a:ext cx="2550720" cy="1732325"/>
          </a:xfrm>
          <a:prstGeom prst="rect">
            <a:avLst/>
          </a:prstGeom>
        </p:spPr>
      </p:pic>
      <p:pic>
        <p:nvPicPr>
          <p:cNvPr id="7" name="Picture 7">
            <a:extLst>
              <a:ext uri="{FF2B5EF4-FFF2-40B4-BE49-F238E27FC236}">
                <a16:creationId xmlns:a16="http://schemas.microsoft.com/office/drawing/2014/main" id="{0649B150-6322-C2FF-5E46-113929A0828A}"/>
              </a:ext>
            </a:extLst>
          </p:cNvPr>
          <p:cNvPicPr>
            <a:picLocks noChangeAspect="1"/>
          </p:cNvPicPr>
          <p:nvPr/>
        </p:nvPicPr>
        <p:blipFill>
          <a:blip r:embed="rId4"/>
          <a:stretch>
            <a:fillRect/>
          </a:stretch>
        </p:blipFill>
        <p:spPr>
          <a:xfrm>
            <a:off x="2956569" y="3819383"/>
            <a:ext cx="2657475" cy="1724025"/>
          </a:xfrm>
          <a:prstGeom prst="rect">
            <a:avLst/>
          </a:prstGeom>
        </p:spPr>
      </p:pic>
    </p:spTree>
    <p:extLst>
      <p:ext uri="{BB962C8B-B14F-4D97-AF65-F5344CB8AC3E}">
        <p14:creationId xmlns:p14="http://schemas.microsoft.com/office/powerpoint/2010/main" val="201800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742A5F-E0E4-49B9-947A-D0158627F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4169D8A-49ED-4849-B778-0475EF373B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6165" y="282258"/>
            <a:ext cx="5617029" cy="63238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E69B66-7FAA-ED58-FEB0-B3C6F73B7024}"/>
              </a:ext>
            </a:extLst>
          </p:cNvPr>
          <p:cNvSpPr>
            <a:spLocks noGrp="1"/>
          </p:cNvSpPr>
          <p:nvPr>
            <p:ph type="title"/>
          </p:nvPr>
        </p:nvSpPr>
        <p:spPr>
          <a:xfrm>
            <a:off x="737486" y="727626"/>
            <a:ext cx="4602152" cy="1718225"/>
          </a:xfrm>
        </p:spPr>
        <p:txBody>
          <a:bodyPr>
            <a:normAutofit/>
          </a:bodyPr>
          <a:lstStyle/>
          <a:p>
            <a:r>
              <a:rPr lang="en-GB" sz="4100"/>
              <a:t>Schindler's Factory Museum </a:t>
            </a:r>
          </a:p>
        </p:txBody>
      </p:sp>
      <p:sp>
        <p:nvSpPr>
          <p:cNvPr id="9" name="Content Placeholder 8">
            <a:extLst>
              <a:ext uri="{FF2B5EF4-FFF2-40B4-BE49-F238E27FC236}">
                <a16:creationId xmlns:a16="http://schemas.microsoft.com/office/drawing/2014/main" id="{3E847BC7-2C9A-E903-8585-A80EE8071887}"/>
              </a:ext>
            </a:extLst>
          </p:cNvPr>
          <p:cNvSpPr>
            <a:spLocks noGrp="1"/>
          </p:cNvSpPr>
          <p:nvPr>
            <p:ph idx="1"/>
          </p:nvPr>
        </p:nvSpPr>
        <p:spPr>
          <a:xfrm>
            <a:off x="737486" y="2538919"/>
            <a:ext cx="4602152" cy="3596880"/>
          </a:xfrm>
        </p:spPr>
        <p:txBody>
          <a:bodyPr vert="horz" lIns="91440" tIns="45720" rIns="91440" bIns="45720" rtlCol="0" anchor="t">
            <a:noAutofit/>
          </a:bodyPr>
          <a:lstStyle/>
          <a:p>
            <a:r>
              <a:rPr lang="en-US" sz="2800" dirty="0"/>
              <a:t>Located in Kraków, Poland. </a:t>
            </a:r>
          </a:p>
          <a:p>
            <a:pPr>
              <a:buClr>
                <a:srgbClr val="262626"/>
              </a:buClr>
            </a:pPr>
            <a:r>
              <a:rPr lang="en-US" sz="2800" dirty="0"/>
              <a:t>Oskar Schindler employed 1,200 Jewish workers.</a:t>
            </a:r>
          </a:p>
          <a:p>
            <a:pPr>
              <a:buClr>
                <a:srgbClr val="262626"/>
              </a:buClr>
            </a:pPr>
            <a:r>
              <a:rPr lang="en-US" sz="2800" dirty="0"/>
              <a:t>Around 85% of people sent to Auschwitz were murdered.</a:t>
            </a:r>
          </a:p>
        </p:txBody>
      </p:sp>
      <p:sp>
        <p:nvSpPr>
          <p:cNvPr id="16" name="Rectangle 15">
            <a:extLst>
              <a:ext uri="{FF2B5EF4-FFF2-40B4-BE49-F238E27FC236}">
                <a16:creationId xmlns:a16="http://schemas.microsoft.com/office/drawing/2014/main" id="{44BBEC7D-2853-4D0C-9239-541F862C1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5771" y="282258"/>
            <a:ext cx="1846073" cy="27808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ACA3A81-3664-42EF-A8EC-40B40A51E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3957" y="4194827"/>
            <a:ext cx="2071742" cy="2411247"/>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outdoor, ground, flock, white&#10;&#10;Description automatically generated">
            <a:extLst>
              <a:ext uri="{FF2B5EF4-FFF2-40B4-BE49-F238E27FC236}">
                <a16:creationId xmlns:a16="http://schemas.microsoft.com/office/drawing/2014/main" id="{F06C6A34-A198-1436-115C-71BF01AE0CE5}"/>
              </a:ext>
            </a:extLst>
          </p:cNvPr>
          <p:cNvPicPr>
            <a:picLocks noChangeAspect="1"/>
          </p:cNvPicPr>
          <p:nvPr/>
        </p:nvPicPr>
        <p:blipFill rotWithShape="1">
          <a:blip r:embed="rId2"/>
          <a:srcRect l="7870" r="10055" b="-1"/>
          <a:stretch/>
        </p:blipFill>
        <p:spPr>
          <a:xfrm>
            <a:off x="8245165" y="3209731"/>
            <a:ext cx="3716680" cy="3396343"/>
          </a:xfrm>
          <a:prstGeom prst="rect">
            <a:avLst/>
          </a:prstGeom>
        </p:spPr>
      </p:pic>
      <p:pic>
        <p:nvPicPr>
          <p:cNvPr id="3" name="Picture 4" descr="A picture containing text, sky, road, outdoor&#10;&#10;Description automatically generated">
            <a:extLst>
              <a:ext uri="{FF2B5EF4-FFF2-40B4-BE49-F238E27FC236}">
                <a16:creationId xmlns:a16="http://schemas.microsoft.com/office/drawing/2014/main" id="{855F8546-5E59-E0DC-EF2D-A344F4AC9BC5}"/>
              </a:ext>
            </a:extLst>
          </p:cNvPr>
          <p:cNvPicPr>
            <a:picLocks noChangeAspect="1"/>
          </p:cNvPicPr>
          <p:nvPr/>
        </p:nvPicPr>
        <p:blipFill rotWithShape="1">
          <a:blip r:embed="rId3"/>
          <a:srcRect l="2420" r="27527" b="-1"/>
          <a:stretch/>
        </p:blipFill>
        <p:spPr>
          <a:xfrm>
            <a:off x="6013956" y="282258"/>
            <a:ext cx="3950144" cy="3749831"/>
          </a:xfrm>
          <a:custGeom>
            <a:avLst/>
            <a:gdLst/>
            <a:ahLst/>
            <a:cxnLst/>
            <a:rect l="l" t="t" r="r" b="b"/>
            <a:pathLst>
              <a:path w="3950144" h="3749831">
                <a:moveTo>
                  <a:pt x="0" y="0"/>
                </a:moveTo>
                <a:lnTo>
                  <a:pt x="3950144" y="0"/>
                </a:lnTo>
                <a:lnTo>
                  <a:pt x="3950144" y="2780881"/>
                </a:lnTo>
                <a:lnTo>
                  <a:pt x="2071742" y="2780881"/>
                </a:lnTo>
                <a:lnTo>
                  <a:pt x="2071742" y="3749831"/>
                </a:lnTo>
                <a:lnTo>
                  <a:pt x="0" y="3749831"/>
                </a:lnTo>
                <a:close/>
              </a:path>
            </a:pathLst>
          </a:custGeom>
        </p:spPr>
      </p:pic>
      <p:pic>
        <p:nvPicPr>
          <p:cNvPr id="4" name="Picture 4" descr="Icon&#10;&#10;Description automatically generated">
            <a:extLst>
              <a:ext uri="{FF2B5EF4-FFF2-40B4-BE49-F238E27FC236}">
                <a16:creationId xmlns:a16="http://schemas.microsoft.com/office/drawing/2014/main" id="{E010939D-FDCF-F795-9BB6-AD4D48696BD7}"/>
              </a:ext>
            </a:extLst>
          </p:cNvPr>
          <p:cNvPicPr>
            <a:picLocks noChangeAspect="1"/>
          </p:cNvPicPr>
          <p:nvPr/>
        </p:nvPicPr>
        <p:blipFill rotWithShape="1">
          <a:blip r:embed="rId4"/>
          <a:srcRect l="19224" r="29225" b="1"/>
          <a:stretch/>
        </p:blipFill>
        <p:spPr>
          <a:xfrm>
            <a:off x="6013957" y="4194827"/>
            <a:ext cx="2071742" cy="2411247"/>
          </a:xfrm>
          <a:prstGeom prst="rect">
            <a:avLst/>
          </a:prstGeom>
        </p:spPr>
      </p:pic>
    </p:spTree>
    <p:extLst>
      <p:ext uri="{BB962C8B-B14F-4D97-AF65-F5344CB8AC3E}">
        <p14:creationId xmlns:p14="http://schemas.microsoft.com/office/powerpoint/2010/main" val="523948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DC6CAB27-00FE-90B2-65AA-6F109041E67F}"/>
              </a:ext>
            </a:extLst>
          </p:cNvPr>
          <p:cNvPicPr>
            <a:picLocks noGrp="1" noChangeAspect="1"/>
          </p:cNvPicPr>
          <p:nvPr>
            <p:ph idx="1"/>
          </p:nvPr>
        </p:nvPicPr>
        <p:blipFill>
          <a:blip r:embed="rId2"/>
          <a:stretch>
            <a:fillRect/>
          </a:stretch>
        </p:blipFill>
        <p:spPr>
          <a:xfrm>
            <a:off x="309086" y="320040"/>
            <a:ext cx="2643187" cy="3703320"/>
          </a:xfrm>
        </p:spPr>
      </p:pic>
      <p:pic>
        <p:nvPicPr>
          <p:cNvPr id="5" name="Picture 5" descr="A picture containing text, outdoor, person, standing&#10;&#10;Description automatically generated">
            <a:extLst>
              <a:ext uri="{FF2B5EF4-FFF2-40B4-BE49-F238E27FC236}">
                <a16:creationId xmlns:a16="http://schemas.microsoft.com/office/drawing/2014/main" id="{740DC431-86E0-B5A5-33EB-59C967E46113}"/>
              </a:ext>
            </a:extLst>
          </p:cNvPr>
          <p:cNvPicPr>
            <a:picLocks noChangeAspect="1"/>
          </p:cNvPicPr>
          <p:nvPr/>
        </p:nvPicPr>
        <p:blipFill>
          <a:blip r:embed="rId3"/>
          <a:stretch>
            <a:fillRect/>
          </a:stretch>
        </p:blipFill>
        <p:spPr>
          <a:xfrm>
            <a:off x="472440" y="4473722"/>
            <a:ext cx="2743200" cy="1969477"/>
          </a:xfrm>
          <a:prstGeom prst="rect">
            <a:avLst/>
          </a:prstGeom>
        </p:spPr>
      </p:pic>
      <p:pic>
        <p:nvPicPr>
          <p:cNvPr id="6" name="Picture 6" descr="A picture containing floor, indoor, chair, room&#10;&#10;Description automatically generated">
            <a:extLst>
              <a:ext uri="{FF2B5EF4-FFF2-40B4-BE49-F238E27FC236}">
                <a16:creationId xmlns:a16="http://schemas.microsoft.com/office/drawing/2014/main" id="{AD1DFADC-EF61-8F4C-F0C8-37A2AE1F49FC}"/>
              </a:ext>
            </a:extLst>
          </p:cNvPr>
          <p:cNvPicPr>
            <a:picLocks noChangeAspect="1"/>
          </p:cNvPicPr>
          <p:nvPr/>
        </p:nvPicPr>
        <p:blipFill>
          <a:blip r:embed="rId4"/>
          <a:stretch>
            <a:fillRect/>
          </a:stretch>
        </p:blipFill>
        <p:spPr>
          <a:xfrm>
            <a:off x="6145530" y="4635818"/>
            <a:ext cx="2705100" cy="1685925"/>
          </a:xfrm>
          <a:prstGeom prst="rect">
            <a:avLst/>
          </a:prstGeom>
        </p:spPr>
      </p:pic>
      <p:pic>
        <p:nvPicPr>
          <p:cNvPr id="7" name="Picture 7" descr="A picture containing indoor, wooden, wood&#10;&#10;Description automatically generated">
            <a:extLst>
              <a:ext uri="{FF2B5EF4-FFF2-40B4-BE49-F238E27FC236}">
                <a16:creationId xmlns:a16="http://schemas.microsoft.com/office/drawing/2014/main" id="{C5D97FF8-7A00-54E4-73E3-5E4AC2336B6A}"/>
              </a:ext>
            </a:extLst>
          </p:cNvPr>
          <p:cNvPicPr>
            <a:picLocks noChangeAspect="1"/>
          </p:cNvPicPr>
          <p:nvPr/>
        </p:nvPicPr>
        <p:blipFill>
          <a:blip r:embed="rId5"/>
          <a:stretch>
            <a:fillRect/>
          </a:stretch>
        </p:blipFill>
        <p:spPr>
          <a:xfrm>
            <a:off x="9105900" y="2436266"/>
            <a:ext cx="2743200" cy="1543507"/>
          </a:xfrm>
          <a:prstGeom prst="rect">
            <a:avLst/>
          </a:prstGeom>
        </p:spPr>
      </p:pic>
      <p:pic>
        <p:nvPicPr>
          <p:cNvPr id="8" name="Picture 8">
            <a:extLst>
              <a:ext uri="{FF2B5EF4-FFF2-40B4-BE49-F238E27FC236}">
                <a16:creationId xmlns:a16="http://schemas.microsoft.com/office/drawing/2014/main" id="{AFD138A1-BB18-CFE6-4B49-A40BB69FEE29}"/>
              </a:ext>
            </a:extLst>
          </p:cNvPr>
          <p:cNvPicPr>
            <a:picLocks noChangeAspect="1"/>
          </p:cNvPicPr>
          <p:nvPr/>
        </p:nvPicPr>
        <p:blipFill>
          <a:blip r:embed="rId6"/>
          <a:stretch>
            <a:fillRect/>
          </a:stretch>
        </p:blipFill>
        <p:spPr>
          <a:xfrm>
            <a:off x="9050020" y="4281087"/>
            <a:ext cx="2743200" cy="2049946"/>
          </a:xfrm>
          <a:prstGeom prst="rect">
            <a:avLst/>
          </a:prstGeom>
        </p:spPr>
      </p:pic>
      <p:sp>
        <p:nvSpPr>
          <p:cNvPr id="9" name="TextBox 8">
            <a:extLst>
              <a:ext uri="{FF2B5EF4-FFF2-40B4-BE49-F238E27FC236}">
                <a16:creationId xmlns:a16="http://schemas.microsoft.com/office/drawing/2014/main" id="{F7F380C6-401E-98C1-298F-690CD0FA7A80}"/>
              </a:ext>
            </a:extLst>
          </p:cNvPr>
          <p:cNvSpPr txBox="1"/>
          <p:nvPr/>
        </p:nvSpPr>
        <p:spPr>
          <a:xfrm>
            <a:off x="899160" y="4099560"/>
            <a:ext cx="42976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Anti-Semitic Nazi Propaganda </a:t>
            </a:r>
          </a:p>
        </p:txBody>
      </p:sp>
      <p:pic>
        <p:nvPicPr>
          <p:cNvPr id="10" name="Picture 10">
            <a:extLst>
              <a:ext uri="{FF2B5EF4-FFF2-40B4-BE49-F238E27FC236}">
                <a16:creationId xmlns:a16="http://schemas.microsoft.com/office/drawing/2014/main" id="{4804A85F-DD4D-BE85-F165-164FFA8448E8}"/>
              </a:ext>
            </a:extLst>
          </p:cNvPr>
          <p:cNvPicPr>
            <a:picLocks noChangeAspect="1"/>
          </p:cNvPicPr>
          <p:nvPr/>
        </p:nvPicPr>
        <p:blipFill>
          <a:blip r:embed="rId7"/>
          <a:stretch>
            <a:fillRect/>
          </a:stretch>
        </p:blipFill>
        <p:spPr>
          <a:xfrm>
            <a:off x="9105900" y="384810"/>
            <a:ext cx="2743200" cy="1714500"/>
          </a:xfrm>
          <a:prstGeom prst="rect">
            <a:avLst/>
          </a:prstGeom>
        </p:spPr>
      </p:pic>
      <p:pic>
        <p:nvPicPr>
          <p:cNvPr id="11" name="Picture 11" descr="A picture containing text, book&#10;&#10;Description automatically generated">
            <a:extLst>
              <a:ext uri="{FF2B5EF4-FFF2-40B4-BE49-F238E27FC236}">
                <a16:creationId xmlns:a16="http://schemas.microsoft.com/office/drawing/2014/main" id="{C0A76D27-2D49-0179-FC3C-8FB188A32422}"/>
              </a:ext>
            </a:extLst>
          </p:cNvPr>
          <p:cNvPicPr>
            <a:picLocks noChangeAspect="1"/>
          </p:cNvPicPr>
          <p:nvPr/>
        </p:nvPicPr>
        <p:blipFill>
          <a:blip r:embed="rId8"/>
          <a:stretch>
            <a:fillRect/>
          </a:stretch>
        </p:blipFill>
        <p:spPr>
          <a:xfrm>
            <a:off x="3215640" y="392927"/>
            <a:ext cx="2072640" cy="2886986"/>
          </a:xfrm>
          <a:prstGeom prst="rect">
            <a:avLst/>
          </a:prstGeom>
        </p:spPr>
      </p:pic>
      <p:pic>
        <p:nvPicPr>
          <p:cNvPr id="12" name="Picture 12" descr="A picture containing ground, floor, indoor, furniture&#10;&#10;Description automatically generated">
            <a:extLst>
              <a:ext uri="{FF2B5EF4-FFF2-40B4-BE49-F238E27FC236}">
                <a16:creationId xmlns:a16="http://schemas.microsoft.com/office/drawing/2014/main" id="{F93A07E3-4C4B-3C5D-7549-C85BD8C30B21}"/>
              </a:ext>
            </a:extLst>
          </p:cNvPr>
          <p:cNvPicPr>
            <a:picLocks noChangeAspect="1"/>
          </p:cNvPicPr>
          <p:nvPr/>
        </p:nvPicPr>
        <p:blipFill>
          <a:blip r:embed="rId9"/>
          <a:stretch>
            <a:fillRect/>
          </a:stretch>
        </p:blipFill>
        <p:spPr>
          <a:xfrm>
            <a:off x="6240780" y="395794"/>
            <a:ext cx="2743200" cy="1829693"/>
          </a:xfrm>
          <a:prstGeom prst="rect">
            <a:avLst/>
          </a:prstGeom>
        </p:spPr>
      </p:pic>
      <p:sp>
        <p:nvSpPr>
          <p:cNvPr id="13" name="TextBox 12">
            <a:extLst>
              <a:ext uri="{FF2B5EF4-FFF2-40B4-BE49-F238E27FC236}">
                <a16:creationId xmlns:a16="http://schemas.microsoft.com/office/drawing/2014/main" id="{D654080E-8D0C-6D77-FD3B-C39CB46DEE78}"/>
              </a:ext>
            </a:extLst>
          </p:cNvPr>
          <p:cNvSpPr txBox="1"/>
          <p:nvPr/>
        </p:nvSpPr>
        <p:spPr>
          <a:xfrm>
            <a:off x="6400800" y="2392680"/>
            <a:ext cx="262128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Rooms created in Shindler's factory museum. They were duplicates of settings from World War Two.</a:t>
            </a:r>
            <a:endParaRPr lang="en-US" sz="2000" dirty="0"/>
          </a:p>
        </p:txBody>
      </p:sp>
    </p:spTree>
    <p:extLst>
      <p:ext uri="{BB962C8B-B14F-4D97-AF65-F5344CB8AC3E}">
        <p14:creationId xmlns:p14="http://schemas.microsoft.com/office/powerpoint/2010/main" val="30839146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D93E3-A949-42E5-9409-81E0516C7CCF}"/>
              </a:ext>
            </a:extLst>
          </p:cNvPr>
          <p:cNvSpPr>
            <a:spLocks noGrp="1"/>
          </p:cNvSpPr>
          <p:nvPr>
            <p:ph type="title"/>
          </p:nvPr>
        </p:nvSpPr>
        <p:spPr>
          <a:xfrm>
            <a:off x="1066800" y="520674"/>
            <a:ext cx="10058400" cy="1371600"/>
          </a:xfrm>
        </p:spPr>
        <p:txBody>
          <a:bodyPr/>
          <a:lstStyle/>
          <a:p>
            <a:r>
              <a:rPr lang="en-GB"/>
              <a:t>Oskar Shindler </a:t>
            </a:r>
          </a:p>
        </p:txBody>
      </p:sp>
      <p:pic>
        <p:nvPicPr>
          <p:cNvPr id="4" name="Picture 4" descr="A group of people standing in front of a building&#10;&#10;Description automatically generated">
            <a:extLst>
              <a:ext uri="{FF2B5EF4-FFF2-40B4-BE49-F238E27FC236}">
                <a16:creationId xmlns:a16="http://schemas.microsoft.com/office/drawing/2014/main" id="{62944A69-350B-D5E1-AF3B-9BC24DA7F525}"/>
              </a:ext>
            </a:extLst>
          </p:cNvPr>
          <p:cNvPicPr>
            <a:picLocks noGrp="1" noChangeAspect="1"/>
          </p:cNvPicPr>
          <p:nvPr>
            <p:ph idx="1"/>
          </p:nvPr>
        </p:nvPicPr>
        <p:blipFill>
          <a:blip r:embed="rId2"/>
          <a:stretch>
            <a:fillRect/>
          </a:stretch>
        </p:blipFill>
        <p:spPr>
          <a:xfrm>
            <a:off x="7246620" y="388620"/>
            <a:ext cx="3992880" cy="2659380"/>
          </a:xfrm>
        </p:spPr>
      </p:pic>
      <p:sp>
        <p:nvSpPr>
          <p:cNvPr id="3" name="TextBox 2">
            <a:extLst>
              <a:ext uri="{FF2B5EF4-FFF2-40B4-BE49-F238E27FC236}">
                <a16:creationId xmlns:a16="http://schemas.microsoft.com/office/drawing/2014/main" id="{6C04165F-DC91-8185-23B6-3DC274624A73}"/>
              </a:ext>
            </a:extLst>
          </p:cNvPr>
          <p:cNvSpPr txBox="1"/>
          <p:nvPr/>
        </p:nvSpPr>
        <p:spPr>
          <a:xfrm>
            <a:off x="373379" y="1569719"/>
            <a:ext cx="659891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Catholic German Industrialist </a:t>
            </a:r>
          </a:p>
          <a:p>
            <a:pPr marL="285750" indent="-285750">
              <a:buFont typeface="Arial"/>
              <a:buChar char="•"/>
            </a:pPr>
            <a:r>
              <a:rPr lang="en-GB" dirty="0"/>
              <a:t>Born in 1908</a:t>
            </a:r>
          </a:p>
          <a:p>
            <a:pPr marL="285750" indent="-285750">
              <a:buFont typeface="Arial"/>
              <a:buChar char="•"/>
            </a:pPr>
            <a:r>
              <a:rPr lang="en-GB" dirty="0"/>
              <a:t>Member of the Nazi Party</a:t>
            </a:r>
          </a:p>
          <a:p>
            <a:pPr marL="285750" indent="-285750">
              <a:buFont typeface="Arial"/>
              <a:buChar char="•"/>
            </a:pPr>
            <a:r>
              <a:rPr lang="en-GB" dirty="0"/>
              <a:t>Renamed the factory to </a:t>
            </a:r>
            <a:r>
              <a:rPr lang="en-GB" dirty="0">
                <a:ea typeface="+mn-lt"/>
                <a:cs typeface="+mn-lt"/>
              </a:rPr>
              <a:t>Oskar Schindler German Enamelware Factory</a:t>
            </a: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ea typeface="+mn-lt"/>
              <a:cs typeface="+mn-lt"/>
            </a:endParaRPr>
          </a:p>
          <a:p>
            <a:pPr marL="285750" indent="-285750">
              <a:buFont typeface="Arial"/>
              <a:buChar char="•"/>
            </a:pPr>
            <a:endParaRPr lang="en-GB" dirty="0">
              <a:ea typeface="+mn-lt"/>
              <a:cs typeface="+mn-lt"/>
            </a:endParaRPr>
          </a:p>
          <a:p>
            <a:pPr marL="285750" indent="-285750">
              <a:buFont typeface="Arial"/>
              <a:buChar char="•"/>
            </a:pPr>
            <a:endParaRPr lang="en-GB" dirty="0">
              <a:ea typeface="+mn-lt"/>
              <a:cs typeface="+mn-lt"/>
            </a:endParaRPr>
          </a:p>
          <a:p>
            <a:pPr marL="285750" indent="-285750">
              <a:buFont typeface="Arial"/>
              <a:buChar char="•"/>
            </a:pPr>
            <a:r>
              <a:rPr lang="en-GB" dirty="0">
                <a:ea typeface="+mn-lt"/>
                <a:cs typeface="+mn-lt"/>
              </a:rPr>
              <a:t>Schindler decided to produce ammunition shells at the site to have the factory categorised as essential for the success of the war. This rescued the Jewish workers from being sent to the concentration camps.</a:t>
            </a:r>
            <a:endParaRPr lang="en-GB" dirty="0"/>
          </a:p>
          <a:p>
            <a:pPr marL="285750" indent="-285750">
              <a:buFont typeface="Arial"/>
              <a:buChar char="•"/>
            </a:pPr>
            <a:endParaRPr lang="en-GB" dirty="0"/>
          </a:p>
        </p:txBody>
      </p:sp>
      <p:pic>
        <p:nvPicPr>
          <p:cNvPr id="5" name="Picture 5">
            <a:extLst>
              <a:ext uri="{FF2B5EF4-FFF2-40B4-BE49-F238E27FC236}">
                <a16:creationId xmlns:a16="http://schemas.microsoft.com/office/drawing/2014/main" id="{0B054E52-50C7-5832-D9FD-F8E7FCDFD83B}"/>
              </a:ext>
            </a:extLst>
          </p:cNvPr>
          <p:cNvPicPr>
            <a:picLocks noChangeAspect="1"/>
          </p:cNvPicPr>
          <p:nvPr/>
        </p:nvPicPr>
        <p:blipFill>
          <a:blip r:embed="rId3"/>
          <a:stretch>
            <a:fillRect/>
          </a:stretch>
        </p:blipFill>
        <p:spPr>
          <a:xfrm>
            <a:off x="8279354" y="3200400"/>
            <a:ext cx="2140772" cy="3268980"/>
          </a:xfrm>
          <a:prstGeom prst="rect">
            <a:avLst/>
          </a:prstGeom>
        </p:spPr>
      </p:pic>
      <p:pic>
        <p:nvPicPr>
          <p:cNvPr id="6" name="Picture 6">
            <a:extLst>
              <a:ext uri="{FF2B5EF4-FFF2-40B4-BE49-F238E27FC236}">
                <a16:creationId xmlns:a16="http://schemas.microsoft.com/office/drawing/2014/main" id="{6E4AB321-F0CC-2DE2-98DB-7FEBEF0DCE5B}"/>
              </a:ext>
            </a:extLst>
          </p:cNvPr>
          <p:cNvPicPr>
            <a:picLocks noChangeAspect="1"/>
          </p:cNvPicPr>
          <p:nvPr/>
        </p:nvPicPr>
        <p:blipFill>
          <a:blip r:embed="rId4"/>
          <a:stretch>
            <a:fillRect/>
          </a:stretch>
        </p:blipFill>
        <p:spPr>
          <a:xfrm>
            <a:off x="1394460" y="3064111"/>
            <a:ext cx="4175760" cy="2009938"/>
          </a:xfrm>
          <a:prstGeom prst="rect">
            <a:avLst/>
          </a:prstGeom>
        </p:spPr>
      </p:pic>
    </p:spTree>
    <p:extLst>
      <p:ext uri="{BB962C8B-B14F-4D97-AF65-F5344CB8AC3E}">
        <p14:creationId xmlns:p14="http://schemas.microsoft.com/office/powerpoint/2010/main" val="1297105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80A79C-49E1-BB8E-C273-29861E734D56}"/>
              </a:ext>
            </a:extLst>
          </p:cNvPr>
          <p:cNvSpPr>
            <a:spLocks noGrp="1"/>
          </p:cNvSpPr>
          <p:nvPr>
            <p:ph idx="1"/>
          </p:nvPr>
        </p:nvSpPr>
        <p:spPr>
          <a:xfrm>
            <a:off x="753439" y="3410185"/>
            <a:ext cx="10835640" cy="3124200"/>
          </a:xfrm>
        </p:spPr>
        <p:txBody>
          <a:bodyPr vert="horz" lIns="91440" tIns="45720" rIns="91440" bIns="45720" rtlCol="0" anchor="t">
            <a:normAutofit/>
          </a:bodyPr>
          <a:lstStyle/>
          <a:p>
            <a:r>
              <a:rPr lang="en-GB" dirty="0"/>
              <a:t>Schindler was able </a:t>
            </a:r>
            <a:r>
              <a:rPr lang="en-GB" dirty="0">
                <a:ea typeface="+mn-lt"/>
                <a:cs typeface="+mn-lt"/>
              </a:rPr>
              <a:t>to construct a sub-camp of the </a:t>
            </a:r>
            <a:r>
              <a:rPr lang="en-GB" dirty="0" err="1">
                <a:ea typeface="+mn-lt"/>
                <a:cs typeface="+mn-lt"/>
              </a:rPr>
              <a:t>Płaszów</a:t>
            </a:r>
            <a:r>
              <a:rPr lang="en-GB" dirty="0">
                <a:ea typeface="+mn-lt"/>
                <a:cs typeface="+mn-lt"/>
              </a:rPr>
              <a:t> force labour camp enclosed on the site.</a:t>
            </a:r>
            <a:endParaRPr lang="en-GB" dirty="0"/>
          </a:p>
          <a:p>
            <a:pPr>
              <a:buClr>
                <a:srgbClr val="262626"/>
              </a:buClr>
            </a:pPr>
            <a:r>
              <a:rPr lang="en-GB" dirty="0"/>
              <a:t>In 1940 the factory had more than 150 Jewish workers which increased to approximately 1100 workers in 1944. </a:t>
            </a:r>
            <a:endParaRPr lang="en-GB"/>
          </a:p>
          <a:p>
            <a:pPr>
              <a:buClr>
                <a:srgbClr val="262626"/>
              </a:buClr>
            </a:pPr>
            <a:r>
              <a:rPr lang="en-GB" i="1" dirty="0">
                <a:ea typeface="+mn-lt"/>
                <a:cs typeface="+mn-lt"/>
              </a:rPr>
              <a:t>‘I knew the people who worked for me. When you know people, you have to behave towards them like human beings’</a:t>
            </a:r>
            <a:r>
              <a:rPr lang="en-GB" sz="1200" dirty="0">
                <a:ea typeface="+mn-lt"/>
                <a:cs typeface="+mn-lt"/>
              </a:rPr>
              <a:t>3</a:t>
            </a:r>
            <a:endParaRPr lang="en-GB" sz="1200" i="1" dirty="0"/>
          </a:p>
          <a:p>
            <a:pPr>
              <a:buClr>
                <a:srgbClr val="262626"/>
              </a:buClr>
            </a:pPr>
            <a:r>
              <a:rPr lang="en-GB" dirty="0"/>
              <a:t>Schindler </a:t>
            </a:r>
            <a:r>
              <a:rPr lang="en-GB" dirty="0">
                <a:ea typeface="+mn-lt"/>
                <a:cs typeface="+mn-lt"/>
              </a:rPr>
              <a:t>used bribes and argued for expanding efficiency to make his plan a reality.</a:t>
            </a:r>
            <a:endParaRPr lang="en-GB" i="1" dirty="0"/>
          </a:p>
          <a:p>
            <a:pPr>
              <a:buClr>
                <a:srgbClr val="262626"/>
              </a:buClr>
            </a:pPr>
            <a:r>
              <a:rPr lang="en-GB" dirty="0">
                <a:ea typeface="+mn-lt"/>
                <a:cs typeface="+mn-lt"/>
              </a:rPr>
              <a:t>Schindler decided to remove his workers from the factory and relocated to </a:t>
            </a:r>
            <a:r>
              <a:rPr lang="en-GB" dirty="0" err="1">
                <a:ea typeface="+mn-lt"/>
                <a:cs typeface="+mn-lt"/>
              </a:rPr>
              <a:t>Brünnlitz</a:t>
            </a:r>
            <a:r>
              <a:rPr lang="en-GB" dirty="0">
                <a:ea typeface="+mn-lt"/>
                <a:cs typeface="+mn-lt"/>
              </a:rPr>
              <a:t> in the Czech Republic.</a:t>
            </a:r>
            <a:endParaRPr lang="en-GB" dirty="0"/>
          </a:p>
        </p:txBody>
      </p:sp>
      <p:pic>
        <p:nvPicPr>
          <p:cNvPr id="4" name="Picture 4" descr="A picture containing building, outdoor, old, scene&#10;&#10;Description automatically generated">
            <a:extLst>
              <a:ext uri="{FF2B5EF4-FFF2-40B4-BE49-F238E27FC236}">
                <a16:creationId xmlns:a16="http://schemas.microsoft.com/office/drawing/2014/main" id="{077B9CB5-6D9B-2CFC-08E8-CEFB8DFAA778}"/>
              </a:ext>
            </a:extLst>
          </p:cNvPr>
          <p:cNvPicPr>
            <a:picLocks noChangeAspect="1"/>
          </p:cNvPicPr>
          <p:nvPr/>
        </p:nvPicPr>
        <p:blipFill>
          <a:blip r:embed="rId2"/>
          <a:stretch>
            <a:fillRect/>
          </a:stretch>
        </p:blipFill>
        <p:spPr>
          <a:xfrm>
            <a:off x="7857068" y="509413"/>
            <a:ext cx="3834458" cy="2781769"/>
          </a:xfrm>
          <a:prstGeom prst="rect">
            <a:avLst/>
          </a:prstGeom>
        </p:spPr>
      </p:pic>
      <p:pic>
        <p:nvPicPr>
          <p:cNvPr id="5" name="Picture 5">
            <a:extLst>
              <a:ext uri="{FF2B5EF4-FFF2-40B4-BE49-F238E27FC236}">
                <a16:creationId xmlns:a16="http://schemas.microsoft.com/office/drawing/2014/main" id="{5147B1BB-4660-EDB9-4F43-B8E6B84972BC}"/>
              </a:ext>
            </a:extLst>
          </p:cNvPr>
          <p:cNvPicPr>
            <a:picLocks noChangeAspect="1"/>
          </p:cNvPicPr>
          <p:nvPr/>
        </p:nvPicPr>
        <p:blipFill>
          <a:blip r:embed="rId3"/>
          <a:stretch>
            <a:fillRect/>
          </a:stretch>
        </p:blipFill>
        <p:spPr>
          <a:xfrm>
            <a:off x="491066" y="520623"/>
            <a:ext cx="3815643" cy="2768754"/>
          </a:xfrm>
          <a:prstGeom prst="rect">
            <a:avLst/>
          </a:prstGeom>
        </p:spPr>
      </p:pic>
      <p:sp>
        <p:nvSpPr>
          <p:cNvPr id="6" name="TextBox 5">
            <a:extLst>
              <a:ext uri="{FF2B5EF4-FFF2-40B4-BE49-F238E27FC236}">
                <a16:creationId xmlns:a16="http://schemas.microsoft.com/office/drawing/2014/main" id="{F22F9F72-1F85-E880-D86A-FFF83286305D}"/>
              </a:ext>
            </a:extLst>
          </p:cNvPr>
          <p:cNvSpPr txBox="1"/>
          <p:nvPr/>
        </p:nvSpPr>
        <p:spPr>
          <a:xfrm>
            <a:off x="4308593" y="2304815"/>
            <a:ext cx="223896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Schindler's dilapidated sub-camp of </a:t>
            </a:r>
            <a:r>
              <a:rPr lang="en-GB" sz="1600" dirty="0" err="1"/>
              <a:t>Płaszów</a:t>
            </a:r>
            <a:endParaRPr lang="en-GB" sz="1600" dirty="0"/>
          </a:p>
        </p:txBody>
      </p:sp>
      <p:sp>
        <p:nvSpPr>
          <p:cNvPr id="7" name="TextBox 6">
            <a:extLst>
              <a:ext uri="{FF2B5EF4-FFF2-40B4-BE49-F238E27FC236}">
                <a16:creationId xmlns:a16="http://schemas.microsoft.com/office/drawing/2014/main" id="{61EFEE01-0150-03DF-138E-92CE3199757B}"/>
              </a:ext>
            </a:extLst>
          </p:cNvPr>
          <p:cNvSpPr txBox="1"/>
          <p:nvPr/>
        </p:nvSpPr>
        <p:spPr>
          <a:xfrm>
            <a:off x="6096000" y="507998"/>
            <a:ext cx="1862666"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Photograph of </a:t>
            </a:r>
            <a:r>
              <a:rPr lang="en-GB" sz="1600" dirty="0" err="1"/>
              <a:t>Płaszów</a:t>
            </a:r>
            <a:r>
              <a:rPr lang="en-GB" sz="1600" dirty="0"/>
              <a:t> in the 1940's taken by Amon </a:t>
            </a:r>
            <a:r>
              <a:rPr lang="en-GB" sz="1600" dirty="0" err="1"/>
              <a:t>Goeth</a:t>
            </a:r>
            <a:endParaRPr lang="en-GB" sz="1600" dirty="0"/>
          </a:p>
        </p:txBody>
      </p:sp>
    </p:spTree>
    <p:extLst>
      <p:ext uri="{BB962C8B-B14F-4D97-AF65-F5344CB8AC3E}">
        <p14:creationId xmlns:p14="http://schemas.microsoft.com/office/powerpoint/2010/main" val="2481774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indoor&#10;&#10;Description automatically generated">
            <a:extLst>
              <a:ext uri="{FF2B5EF4-FFF2-40B4-BE49-F238E27FC236}">
                <a16:creationId xmlns:a16="http://schemas.microsoft.com/office/drawing/2014/main" id="{AD0E361D-B9CF-4D6A-E589-35E629F82F4B}"/>
              </a:ext>
            </a:extLst>
          </p:cNvPr>
          <p:cNvPicPr>
            <a:picLocks noGrp="1" noChangeAspect="1"/>
          </p:cNvPicPr>
          <p:nvPr>
            <p:ph idx="1"/>
          </p:nvPr>
        </p:nvPicPr>
        <p:blipFill>
          <a:blip r:embed="rId2"/>
          <a:stretch>
            <a:fillRect/>
          </a:stretch>
        </p:blipFill>
        <p:spPr>
          <a:xfrm>
            <a:off x="7271682" y="3478608"/>
            <a:ext cx="4408083" cy="2899117"/>
          </a:xfrm>
        </p:spPr>
      </p:pic>
      <p:pic>
        <p:nvPicPr>
          <p:cNvPr id="5" name="Picture 5" descr="A picture containing indoor, scene, ceiling, way&#10;&#10;Description automatically generated">
            <a:extLst>
              <a:ext uri="{FF2B5EF4-FFF2-40B4-BE49-F238E27FC236}">
                <a16:creationId xmlns:a16="http://schemas.microsoft.com/office/drawing/2014/main" id="{3415EF17-6A3D-0B54-642A-C58A1D6B86B8}"/>
              </a:ext>
            </a:extLst>
          </p:cNvPr>
          <p:cNvPicPr>
            <a:picLocks noChangeAspect="1"/>
          </p:cNvPicPr>
          <p:nvPr/>
        </p:nvPicPr>
        <p:blipFill>
          <a:blip r:embed="rId3"/>
          <a:stretch>
            <a:fillRect/>
          </a:stretch>
        </p:blipFill>
        <p:spPr>
          <a:xfrm>
            <a:off x="7278557" y="424853"/>
            <a:ext cx="4392419" cy="2740546"/>
          </a:xfrm>
          <a:prstGeom prst="rect">
            <a:avLst/>
          </a:prstGeom>
        </p:spPr>
      </p:pic>
      <p:sp>
        <p:nvSpPr>
          <p:cNvPr id="2" name="TextBox 1">
            <a:extLst>
              <a:ext uri="{FF2B5EF4-FFF2-40B4-BE49-F238E27FC236}">
                <a16:creationId xmlns:a16="http://schemas.microsoft.com/office/drawing/2014/main" id="{86C6BA77-B4ED-BCF9-FA68-5455CBDD0AEA}"/>
              </a:ext>
            </a:extLst>
          </p:cNvPr>
          <p:cNvSpPr txBox="1"/>
          <p:nvPr/>
        </p:nvSpPr>
        <p:spPr>
          <a:xfrm>
            <a:off x="752021" y="515283"/>
            <a:ext cx="5156790"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n-lt"/>
                <a:cs typeface="+mn-lt"/>
              </a:rPr>
              <a:t>When the war ended, the site of the factory was used to manufacture telecommunications equipment for roughly 50 years.</a:t>
            </a:r>
            <a:endParaRPr lang="en-US" sz="2000" dirty="0"/>
          </a:p>
          <a:p>
            <a:pPr algn="l"/>
            <a:endParaRPr lang="en-GB" dirty="0"/>
          </a:p>
        </p:txBody>
      </p:sp>
      <p:pic>
        <p:nvPicPr>
          <p:cNvPr id="3" name="Picture 5">
            <a:extLst>
              <a:ext uri="{FF2B5EF4-FFF2-40B4-BE49-F238E27FC236}">
                <a16:creationId xmlns:a16="http://schemas.microsoft.com/office/drawing/2014/main" id="{86B6CD15-CE97-3591-EDEA-913AA5684F16}"/>
              </a:ext>
            </a:extLst>
          </p:cNvPr>
          <p:cNvPicPr>
            <a:picLocks noChangeAspect="1"/>
          </p:cNvPicPr>
          <p:nvPr/>
        </p:nvPicPr>
        <p:blipFill>
          <a:blip r:embed="rId4"/>
          <a:stretch>
            <a:fillRect/>
          </a:stretch>
        </p:blipFill>
        <p:spPr>
          <a:xfrm>
            <a:off x="824883" y="2622612"/>
            <a:ext cx="5711300" cy="3750815"/>
          </a:xfrm>
          <a:prstGeom prst="rect">
            <a:avLst/>
          </a:prstGeom>
        </p:spPr>
      </p:pic>
    </p:spTree>
    <p:extLst>
      <p:ext uri="{BB962C8B-B14F-4D97-AF65-F5344CB8AC3E}">
        <p14:creationId xmlns:p14="http://schemas.microsoft.com/office/powerpoint/2010/main" val="3314095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8F628-4169-CF1F-0B10-CB8D4C82D96B}"/>
              </a:ext>
            </a:extLst>
          </p:cNvPr>
          <p:cNvSpPr>
            <a:spLocks noGrp="1"/>
          </p:cNvSpPr>
          <p:nvPr>
            <p:ph type="title"/>
          </p:nvPr>
        </p:nvSpPr>
        <p:spPr>
          <a:xfrm>
            <a:off x="1066800" y="274436"/>
            <a:ext cx="10058400" cy="1371600"/>
          </a:xfrm>
        </p:spPr>
        <p:txBody>
          <a:bodyPr/>
          <a:lstStyle/>
          <a:p>
            <a:pPr algn="ctr"/>
            <a:r>
              <a:rPr lang="en-GB"/>
              <a:t>Schindler's List</a:t>
            </a:r>
            <a:endParaRPr lang="en-US"/>
          </a:p>
        </p:txBody>
      </p:sp>
      <p:sp>
        <p:nvSpPr>
          <p:cNvPr id="3" name="Content Placeholder 2">
            <a:extLst>
              <a:ext uri="{FF2B5EF4-FFF2-40B4-BE49-F238E27FC236}">
                <a16:creationId xmlns:a16="http://schemas.microsoft.com/office/drawing/2014/main" id="{EA84F80B-71A1-25FA-8472-F9064FD124E0}"/>
              </a:ext>
            </a:extLst>
          </p:cNvPr>
          <p:cNvSpPr>
            <a:spLocks noGrp="1"/>
          </p:cNvSpPr>
          <p:nvPr>
            <p:ph idx="1"/>
          </p:nvPr>
        </p:nvSpPr>
        <p:spPr>
          <a:xfrm>
            <a:off x="2944052" y="1389425"/>
            <a:ext cx="6443843" cy="3931920"/>
          </a:xfrm>
        </p:spPr>
        <p:txBody>
          <a:bodyPr vert="horz" lIns="91440" tIns="45720" rIns="91440" bIns="45720" rtlCol="0" anchor="t">
            <a:normAutofit/>
          </a:bodyPr>
          <a:lstStyle/>
          <a:p>
            <a:r>
              <a:rPr lang="en-GB" dirty="0"/>
              <a:t>Schindler's List premiered in 1993; </a:t>
            </a:r>
            <a:r>
              <a:rPr lang="en-GB" dirty="0">
                <a:ea typeface="+mn-lt"/>
                <a:cs typeface="+mn-lt"/>
              </a:rPr>
              <a:t>based off the novel Schindler’s Ark by Thomas Keneally. </a:t>
            </a:r>
            <a:endParaRPr lang="en-US" dirty="0"/>
          </a:p>
          <a:p>
            <a:pPr>
              <a:buClr>
                <a:srgbClr val="262626"/>
              </a:buClr>
            </a:pPr>
            <a:r>
              <a:rPr lang="en-GB" dirty="0"/>
              <a:t>Film was written and directed by Steven Spielberg</a:t>
            </a:r>
          </a:p>
          <a:p>
            <a:pPr>
              <a:buClr>
                <a:srgbClr val="262626"/>
              </a:buClr>
            </a:pPr>
            <a:r>
              <a:rPr lang="en-GB" dirty="0"/>
              <a:t>The film told the story of Oskar Schindler's operation to save the lives of his Jewish workers. </a:t>
            </a:r>
          </a:p>
          <a:p>
            <a:pPr>
              <a:buClr>
                <a:srgbClr val="262626"/>
              </a:buClr>
            </a:pPr>
            <a:r>
              <a:rPr lang="en-GB" dirty="0">
                <a:ea typeface="+mn-lt"/>
                <a:cs typeface="+mn-lt"/>
              </a:rPr>
              <a:t>128 of Schindler’s survivors visited Schindler’s grave in Jerusalem to pay their respects.</a:t>
            </a:r>
            <a:endParaRPr lang="en-GB" dirty="0"/>
          </a:p>
          <a:p>
            <a:pPr>
              <a:buClr>
                <a:srgbClr val="262626"/>
              </a:buClr>
            </a:pPr>
            <a:endParaRPr lang="en-GB" dirty="0"/>
          </a:p>
          <a:p>
            <a:pPr>
              <a:buClr>
                <a:srgbClr val="262626"/>
              </a:buClr>
            </a:pPr>
            <a:endParaRPr lang="en-GB" dirty="0"/>
          </a:p>
        </p:txBody>
      </p:sp>
      <p:pic>
        <p:nvPicPr>
          <p:cNvPr id="4" name="Picture 4" descr="Text&#10;&#10;Description automatically generated">
            <a:extLst>
              <a:ext uri="{FF2B5EF4-FFF2-40B4-BE49-F238E27FC236}">
                <a16:creationId xmlns:a16="http://schemas.microsoft.com/office/drawing/2014/main" id="{A46A6CBD-7A79-4876-68D9-042FB8E51FA3}"/>
              </a:ext>
            </a:extLst>
          </p:cNvPr>
          <p:cNvPicPr>
            <a:picLocks noChangeAspect="1"/>
          </p:cNvPicPr>
          <p:nvPr/>
        </p:nvPicPr>
        <p:blipFill>
          <a:blip r:embed="rId2"/>
          <a:stretch>
            <a:fillRect/>
          </a:stretch>
        </p:blipFill>
        <p:spPr>
          <a:xfrm>
            <a:off x="466999" y="497344"/>
            <a:ext cx="2480357" cy="3816088"/>
          </a:xfrm>
          <a:prstGeom prst="rect">
            <a:avLst/>
          </a:prstGeom>
        </p:spPr>
      </p:pic>
      <p:pic>
        <p:nvPicPr>
          <p:cNvPr id="5" name="Picture 5">
            <a:extLst>
              <a:ext uri="{FF2B5EF4-FFF2-40B4-BE49-F238E27FC236}">
                <a16:creationId xmlns:a16="http://schemas.microsoft.com/office/drawing/2014/main" id="{22BF332F-E999-041A-63E9-269CF374F447}"/>
              </a:ext>
            </a:extLst>
          </p:cNvPr>
          <p:cNvPicPr>
            <a:picLocks noChangeAspect="1"/>
          </p:cNvPicPr>
          <p:nvPr/>
        </p:nvPicPr>
        <p:blipFill>
          <a:blip r:embed="rId3"/>
          <a:stretch>
            <a:fillRect/>
          </a:stretch>
        </p:blipFill>
        <p:spPr>
          <a:xfrm>
            <a:off x="9244069" y="498702"/>
            <a:ext cx="2589741" cy="3908189"/>
          </a:xfrm>
          <a:prstGeom prst="rect">
            <a:avLst/>
          </a:prstGeom>
        </p:spPr>
      </p:pic>
      <p:pic>
        <p:nvPicPr>
          <p:cNvPr id="6" name="Picture 6" descr="A picture containing outdoor, ground, person, group&#10;&#10;Description automatically generated">
            <a:extLst>
              <a:ext uri="{FF2B5EF4-FFF2-40B4-BE49-F238E27FC236}">
                <a16:creationId xmlns:a16="http://schemas.microsoft.com/office/drawing/2014/main" id="{DFA6FE1B-E174-5C2B-929E-1CF948AD8284}"/>
              </a:ext>
            </a:extLst>
          </p:cNvPr>
          <p:cNvPicPr>
            <a:picLocks noChangeAspect="1"/>
          </p:cNvPicPr>
          <p:nvPr/>
        </p:nvPicPr>
        <p:blipFill>
          <a:blip r:embed="rId4"/>
          <a:stretch>
            <a:fillRect/>
          </a:stretch>
        </p:blipFill>
        <p:spPr>
          <a:xfrm>
            <a:off x="3924031" y="3924451"/>
            <a:ext cx="4257686" cy="2556325"/>
          </a:xfrm>
          <a:prstGeom prst="rect">
            <a:avLst/>
          </a:prstGeom>
        </p:spPr>
      </p:pic>
    </p:spTree>
    <p:extLst>
      <p:ext uri="{BB962C8B-B14F-4D97-AF65-F5344CB8AC3E}">
        <p14:creationId xmlns:p14="http://schemas.microsoft.com/office/powerpoint/2010/main" val="941183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CBF55-A1AA-5995-B98D-487603C2E1E8}"/>
              </a:ext>
            </a:extLst>
          </p:cNvPr>
          <p:cNvSpPr>
            <a:spLocks noGrp="1"/>
          </p:cNvSpPr>
          <p:nvPr>
            <p:ph type="title"/>
          </p:nvPr>
        </p:nvSpPr>
        <p:spPr/>
        <p:txBody>
          <a:bodyPr/>
          <a:lstStyle/>
          <a:p>
            <a:r>
              <a:rPr lang="en-GB"/>
              <a:t>David Crowe</a:t>
            </a:r>
          </a:p>
        </p:txBody>
      </p:sp>
      <p:sp>
        <p:nvSpPr>
          <p:cNvPr id="3" name="Content Placeholder 2">
            <a:extLst>
              <a:ext uri="{FF2B5EF4-FFF2-40B4-BE49-F238E27FC236}">
                <a16:creationId xmlns:a16="http://schemas.microsoft.com/office/drawing/2014/main" id="{B757DB25-84FD-720C-AED8-E8A3980C5F39}"/>
              </a:ext>
            </a:extLst>
          </p:cNvPr>
          <p:cNvSpPr>
            <a:spLocks noGrp="1"/>
          </p:cNvSpPr>
          <p:nvPr>
            <p:ph idx="1"/>
          </p:nvPr>
        </p:nvSpPr>
        <p:spPr/>
        <p:txBody>
          <a:bodyPr vert="horz" lIns="91440" tIns="45720" rIns="91440" bIns="45720" rtlCol="0" anchor="t">
            <a:normAutofit/>
          </a:bodyPr>
          <a:lstStyle/>
          <a:p>
            <a:pPr>
              <a:buNone/>
            </a:pPr>
            <a:r>
              <a:rPr lang="en-GB" sz="3200" i="1" dirty="0">
                <a:ea typeface="+mn-lt"/>
                <a:cs typeface="+mn-lt"/>
              </a:rPr>
              <a:t>‘Up until 1990, it was hard to find a good textbook about the Holocaust. Once the museum opened and Spielberg’s film came out the same year, there was an explosion in this country in terms of interest in the Holocaust’</a:t>
            </a:r>
            <a:endParaRPr lang="en-US" sz="3200" i="1" dirty="0">
              <a:ea typeface="+mn-lt"/>
              <a:cs typeface="+mn-lt"/>
            </a:endParaRPr>
          </a:p>
          <a:p>
            <a:pPr>
              <a:buNone/>
            </a:pPr>
            <a:endParaRPr lang="en-GB" sz="3200" i="1" dirty="0"/>
          </a:p>
          <a:p>
            <a:pPr marL="0" indent="0">
              <a:buNone/>
            </a:pPr>
            <a:r>
              <a:rPr lang="en-GB" sz="2000" dirty="0"/>
              <a:t>Author of </a:t>
            </a:r>
            <a:r>
              <a:rPr lang="en-GB" sz="2000" i="1" dirty="0">
                <a:ea typeface="+mn-lt"/>
                <a:cs typeface="+mn-lt"/>
              </a:rPr>
              <a:t>Oskar Schindler: The Untold Account of His Life, wartime Activities, and the True Story Behind the List</a:t>
            </a:r>
            <a:endParaRPr lang="en-GB" sz="3200" dirty="0"/>
          </a:p>
          <a:p>
            <a:pPr marL="0" indent="0">
              <a:buNone/>
            </a:pPr>
            <a:endParaRPr lang="en-GB" sz="2000" dirty="0"/>
          </a:p>
        </p:txBody>
      </p:sp>
    </p:spTree>
    <p:extLst>
      <p:ext uri="{BB962C8B-B14F-4D97-AF65-F5344CB8AC3E}">
        <p14:creationId xmlns:p14="http://schemas.microsoft.com/office/powerpoint/2010/main" val="1836973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E6E1B-46E4-E5FF-AA68-8F3C0DFBEABA}"/>
              </a:ext>
            </a:extLst>
          </p:cNvPr>
          <p:cNvSpPr>
            <a:spLocks noGrp="1"/>
          </p:cNvSpPr>
          <p:nvPr>
            <p:ph type="title"/>
          </p:nvPr>
        </p:nvSpPr>
        <p:spPr>
          <a:xfrm>
            <a:off x="1066800" y="428050"/>
            <a:ext cx="10058400" cy="1371600"/>
          </a:xfrm>
        </p:spPr>
        <p:txBody>
          <a:bodyPr/>
          <a:lstStyle/>
          <a:p>
            <a:r>
              <a:rPr lang="en-GB"/>
              <a:t>Schindler's Factory Museum</a:t>
            </a:r>
          </a:p>
        </p:txBody>
      </p:sp>
      <p:sp>
        <p:nvSpPr>
          <p:cNvPr id="3" name="Content Placeholder 2">
            <a:extLst>
              <a:ext uri="{FF2B5EF4-FFF2-40B4-BE49-F238E27FC236}">
                <a16:creationId xmlns:a16="http://schemas.microsoft.com/office/drawing/2014/main" id="{68EE527F-22A1-5CB7-0329-78E181EA8EA1}"/>
              </a:ext>
            </a:extLst>
          </p:cNvPr>
          <p:cNvSpPr>
            <a:spLocks noGrp="1"/>
          </p:cNvSpPr>
          <p:nvPr>
            <p:ph idx="1"/>
          </p:nvPr>
        </p:nvSpPr>
        <p:spPr>
          <a:xfrm>
            <a:off x="1066800" y="1548266"/>
            <a:ext cx="10058400" cy="1603112"/>
          </a:xfrm>
        </p:spPr>
        <p:txBody>
          <a:bodyPr vert="horz" lIns="91440" tIns="45720" rIns="91440" bIns="45720" rtlCol="0" anchor="t">
            <a:normAutofit/>
          </a:bodyPr>
          <a:lstStyle/>
          <a:p>
            <a:r>
              <a:rPr lang="en-GB" dirty="0">
                <a:ea typeface="+mn-lt"/>
                <a:cs typeface="+mn-lt"/>
              </a:rPr>
              <a:t>Kraków purchased Schindler’s Enamel Factory in 2007.to produce a long-term exhibition regarding the nazi occupation of Kraków starting in 1939 until 1945.</a:t>
            </a:r>
          </a:p>
          <a:p>
            <a:pPr>
              <a:buClr>
                <a:srgbClr val="262626"/>
              </a:buClr>
            </a:pPr>
            <a:r>
              <a:rPr lang="en-GB" dirty="0">
                <a:ea typeface="+mn-lt"/>
                <a:cs typeface="+mn-lt"/>
              </a:rPr>
              <a:t>The factory museum was opened to the public in June 2010 following three years of refurbishment.</a:t>
            </a:r>
            <a:endParaRPr lang="en-GB" dirty="0"/>
          </a:p>
          <a:p>
            <a:pPr>
              <a:buClr>
                <a:srgbClr val="262626"/>
              </a:buClr>
            </a:pPr>
            <a:endParaRPr lang="en-GB" dirty="0"/>
          </a:p>
        </p:txBody>
      </p:sp>
      <p:pic>
        <p:nvPicPr>
          <p:cNvPr id="5" name="Picture 5">
            <a:extLst>
              <a:ext uri="{FF2B5EF4-FFF2-40B4-BE49-F238E27FC236}">
                <a16:creationId xmlns:a16="http://schemas.microsoft.com/office/drawing/2014/main" id="{53CE2C97-46AB-BEB2-7053-935C94B3D610}"/>
              </a:ext>
            </a:extLst>
          </p:cNvPr>
          <p:cNvPicPr>
            <a:picLocks noChangeAspect="1"/>
          </p:cNvPicPr>
          <p:nvPr/>
        </p:nvPicPr>
        <p:blipFill>
          <a:blip r:embed="rId2"/>
          <a:stretch>
            <a:fillRect/>
          </a:stretch>
        </p:blipFill>
        <p:spPr>
          <a:xfrm>
            <a:off x="3807041" y="2699247"/>
            <a:ext cx="7477956" cy="3738112"/>
          </a:xfrm>
          <a:prstGeom prst="rect">
            <a:avLst/>
          </a:prstGeom>
        </p:spPr>
      </p:pic>
    </p:spTree>
    <p:extLst>
      <p:ext uri="{BB962C8B-B14F-4D97-AF65-F5344CB8AC3E}">
        <p14:creationId xmlns:p14="http://schemas.microsoft.com/office/powerpoint/2010/main" val="826349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stone&#10;&#10;Description automatically generated">
            <a:extLst>
              <a:ext uri="{FF2B5EF4-FFF2-40B4-BE49-F238E27FC236}">
                <a16:creationId xmlns:a16="http://schemas.microsoft.com/office/drawing/2014/main" id="{E3B8355E-8F04-2238-8FFE-12576D16CE25}"/>
              </a:ext>
            </a:extLst>
          </p:cNvPr>
          <p:cNvPicPr>
            <a:picLocks noGrp="1" noChangeAspect="1"/>
          </p:cNvPicPr>
          <p:nvPr>
            <p:ph idx="1"/>
          </p:nvPr>
        </p:nvPicPr>
        <p:blipFill>
          <a:blip r:embed="rId2"/>
          <a:stretch>
            <a:fillRect/>
          </a:stretch>
        </p:blipFill>
        <p:spPr>
          <a:xfrm>
            <a:off x="3386292" y="650003"/>
            <a:ext cx="8334509" cy="5553385"/>
          </a:xfrm>
        </p:spPr>
      </p:pic>
      <p:pic>
        <p:nvPicPr>
          <p:cNvPr id="3" name="Picture 4" descr="A picture containing arch&#10;&#10;Description automatically generated">
            <a:extLst>
              <a:ext uri="{FF2B5EF4-FFF2-40B4-BE49-F238E27FC236}">
                <a16:creationId xmlns:a16="http://schemas.microsoft.com/office/drawing/2014/main" id="{6C65BC0D-5789-78CE-A24F-E4ABC75DE02D}"/>
              </a:ext>
            </a:extLst>
          </p:cNvPr>
          <p:cNvPicPr>
            <a:picLocks noChangeAspect="1"/>
          </p:cNvPicPr>
          <p:nvPr/>
        </p:nvPicPr>
        <p:blipFill>
          <a:blip r:embed="rId3"/>
          <a:stretch>
            <a:fillRect/>
          </a:stretch>
        </p:blipFill>
        <p:spPr>
          <a:xfrm>
            <a:off x="501835" y="1871218"/>
            <a:ext cx="3054424" cy="4604119"/>
          </a:xfrm>
          <a:prstGeom prst="rect">
            <a:avLst/>
          </a:prstGeom>
        </p:spPr>
      </p:pic>
      <p:sp>
        <p:nvSpPr>
          <p:cNvPr id="5" name="TextBox 4">
            <a:extLst>
              <a:ext uri="{FF2B5EF4-FFF2-40B4-BE49-F238E27FC236}">
                <a16:creationId xmlns:a16="http://schemas.microsoft.com/office/drawing/2014/main" id="{56F65767-C7D8-6B47-7552-A5E803C302FE}"/>
              </a:ext>
            </a:extLst>
          </p:cNvPr>
          <p:cNvSpPr txBox="1"/>
          <p:nvPr/>
        </p:nvSpPr>
        <p:spPr>
          <a:xfrm>
            <a:off x="301255" y="389860"/>
            <a:ext cx="255181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 exhibition in the museum to represent the Jewish Ghettos; which also looks like tombstones.</a:t>
            </a:r>
          </a:p>
        </p:txBody>
      </p:sp>
    </p:spTree>
    <p:extLst>
      <p:ext uri="{BB962C8B-B14F-4D97-AF65-F5344CB8AC3E}">
        <p14:creationId xmlns:p14="http://schemas.microsoft.com/office/powerpoint/2010/main" val="11701351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27A2A-2882-82CA-C8D6-9623DD49237E}"/>
              </a:ext>
            </a:extLst>
          </p:cNvPr>
          <p:cNvSpPr>
            <a:spLocks noGrp="1"/>
          </p:cNvSpPr>
          <p:nvPr>
            <p:ph type="title"/>
          </p:nvPr>
        </p:nvSpPr>
        <p:spPr>
          <a:xfrm>
            <a:off x="349102" y="4505757"/>
            <a:ext cx="8038214" cy="1371600"/>
          </a:xfrm>
        </p:spPr>
        <p:txBody>
          <a:bodyPr vert="horz" lIns="91440" tIns="45720" rIns="91440" bIns="45720" rtlCol="0" anchor="ctr">
            <a:noAutofit/>
          </a:bodyPr>
          <a:lstStyle/>
          <a:p>
            <a:r>
              <a:rPr lang="en-GB" sz="4000"/>
              <a:t>Oskar Shindler and some of the Jewish workers he rescued from the Auschwitz Concentration Camp. These Jews were known as '</a:t>
            </a:r>
            <a:r>
              <a:rPr lang="en-GB" sz="4000" i="1"/>
              <a:t>Schindlerjuden</a:t>
            </a:r>
            <a:r>
              <a:rPr lang="en-GB" sz="4000"/>
              <a:t>'</a:t>
            </a:r>
          </a:p>
        </p:txBody>
      </p:sp>
      <p:pic>
        <p:nvPicPr>
          <p:cNvPr id="4" name="Picture 4" descr="A picture containing person, crowd&#10;&#10;Description automatically generated">
            <a:extLst>
              <a:ext uri="{FF2B5EF4-FFF2-40B4-BE49-F238E27FC236}">
                <a16:creationId xmlns:a16="http://schemas.microsoft.com/office/drawing/2014/main" id="{F774CD52-5CDD-56C7-B216-00D887E78251}"/>
              </a:ext>
            </a:extLst>
          </p:cNvPr>
          <p:cNvPicPr>
            <a:picLocks noGrp="1" noChangeAspect="1"/>
          </p:cNvPicPr>
          <p:nvPr>
            <p:ph idx="1"/>
          </p:nvPr>
        </p:nvPicPr>
        <p:blipFill>
          <a:blip r:embed="rId2"/>
          <a:stretch>
            <a:fillRect/>
          </a:stretch>
        </p:blipFill>
        <p:spPr>
          <a:xfrm>
            <a:off x="8506378" y="2261656"/>
            <a:ext cx="3295428" cy="4190777"/>
          </a:xfrm>
        </p:spPr>
      </p:pic>
      <p:pic>
        <p:nvPicPr>
          <p:cNvPr id="5" name="Picture 5">
            <a:extLst>
              <a:ext uri="{FF2B5EF4-FFF2-40B4-BE49-F238E27FC236}">
                <a16:creationId xmlns:a16="http://schemas.microsoft.com/office/drawing/2014/main" id="{C1AB22FD-CE44-5A29-3636-BECDDEDF2F36}"/>
              </a:ext>
            </a:extLst>
          </p:cNvPr>
          <p:cNvPicPr>
            <a:picLocks noChangeAspect="1"/>
          </p:cNvPicPr>
          <p:nvPr/>
        </p:nvPicPr>
        <p:blipFill>
          <a:blip r:embed="rId3"/>
          <a:stretch>
            <a:fillRect/>
          </a:stretch>
        </p:blipFill>
        <p:spPr>
          <a:xfrm>
            <a:off x="370924" y="333597"/>
            <a:ext cx="4184575" cy="3169389"/>
          </a:xfrm>
          <a:prstGeom prst="rect">
            <a:avLst/>
          </a:prstGeom>
        </p:spPr>
      </p:pic>
      <p:pic>
        <p:nvPicPr>
          <p:cNvPr id="6" name="Picture 6" descr="A group of people posing for a photo&#10;&#10;Description automatically generated">
            <a:extLst>
              <a:ext uri="{FF2B5EF4-FFF2-40B4-BE49-F238E27FC236}">
                <a16:creationId xmlns:a16="http://schemas.microsoft.com/office/drawing/2014/main" id="{F905F71B-33FD-329F-0ED8-AE864DCC6C13}"/>
              </a:ext>
            </a:extLst>
          </p:cNvPr>
          <p:cNvPicPr>
            <a:picLocks noChangeAspect="1"/>
          </p:cNvPicPr>
          <p:nvPr/>
        </p:nvPicPr>
        <p:blipFill>
          <a:blip r:embed="rId4"/>
          <a:stretch>
            <a:fillRect/>
          </a:stretch>
        </p:blipFill>
        <p:spPr>
          <a:xfrm>
            <a:off x="4618075" y="329942"/>
            <a:ext cx="5002616" cy="3167833"/>
          </a:xfrm>
          <a:prstGeom prst="rect">
            <a:avLst/>
          </a:prstGeom>
        </p:spPr>
      </p:pic>
    </p:spTree>
    <p:extLst>
      <p:ext uri="{BB962C8B-B14F-4D97-AF65-F5344CB8AC3E}">
        <p14:creationId xmlns:p14="http://schemas.microsoft.com/office/powerpoint/2010/main" val="1066013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F824C7A1-A0B8-E5C4-41E0-3A6CB2960FE9}"/>
              </a:ext>
            </a:extLst>
          </p:cNvPr>
          <p:cNvPicPr>
            <a:picLocks noGrp="1" noChangeAspect="1"/>
          </p:cNvPicPr>
          <p:nvPr>
            <p:ph idx="1"/>
          </p:nvPr>
        </p:nvPicPr>
        <p:blipFill>
          <a:blip r:embed="rId2"/>
          <a:stretch>
            <a:fillRect/>
          </a:stretch>
        </p:blipFill>
        <p:spPr>
          <a:xfrm>
            <a:off x="397835" y="3160108"/>
            <a:ext cx="11378609" cy="3271062"/>
          </a:xfrm>
        </p:spPr>
      </p:pic>
      <p:pic>
        <p:nvPicPr>
          <p:cNvPr id="5" name="Picture 5">
            <a:extLst>
              <a:ext uri="{FF2B5EF4-FFF2-40B4-BE49-F238E27FC236}">
                <a16:creationId xmlns:a16="http://schemas.microsoft.com/office/drawing/2014/main" id="{D22A05CC-AF25-E771-5FB8-F5B2941ECCB3}"/>
              </a:ext>
            </a:extLst>
          </p:cNvPr>
          <p:cNvPicPr>
            <a:picLocks noChangeAspect="1"/>
          </p:cNvPicPr>
          <p:nvPr/>
        </p:nvPicPr>
        <p:blipFill>
          <a:blip r:embed="rId3"/>
          <a:stretch>
            <a:fillRect/>
          </a:stretch>
        </p:blipFill>
        <p:spPr>
          <a:xfrm>
            <a:off x="400493" y="351307"/>
            <a:ext cx="5578548" cy="2797269"/>
          </a:xfrm>
          <a:prstGeom prst="rect">
            <a:avLst/>
          </a:prstGeom>
        </p:spPr>
      </p:pic>
      <p:pic>
        <p:nvPicPr>
          <p:cNvPr id="6" name="Picture 6">
            <a:extLst>
              <a:ext uri="{FF2B5EF4-FFF2-40B4-BE49-F238E27FC236}">
                <a16:creationId xmlns:a16="http://schemas.microsoft.com/office/drawing/2014/main" id="{5F0C77E9-2A1D-72A0-B685-972F24347369}"/>
              </a:ext>
            </a:extLst>
          </p:cNvPr>
          <p:cNvPicPr>
            <a:picLocks noChangeAspect="1"/>
          </p:cNvPicPr>
          <p:nvPr/>
        </p:nvPicPr>
        <p:blipFill>
          <a:blip r:embed="rId4"/>
          <a:stretch>
            <a:fillRect/>
          </a:stretch>
        </p:blipFill>
        <p:spPr>
          <a:xfrm>
            <a:off x="6974959" y="351576"/>
            <a:ext cx="4727944" cy="2805592"/>
          </a:xfrm>
          <a:prstGeom prst="rect">
            <a:avLst/>
          </a:prstGeom>
        </p:spPr>
      </p:pic>
    </p:spTree>
    <p:extLst>
      <p:ext uri="{BB962C8B-B14F-4D97-AF65-F5344CB8AC3E}">
        <p14:creationId xmlns:p14="http://schemas.microsoft.com/office/powerpoint/2010/main" val="2747752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1F12018-018E-5511-0441-DC48237B0F9C}"/>
              </a:ext>
            </a:extLst>
          </p:cNvPr>
          <p:cNvPicPr>
            <a:picLocks noGrp="1" noChangeAspect="1"/>
          </p:cNvPicPr>
          <p:nvPr>
            <p:ph idx="1"/>
          </p:nvPr>
        </p:nvPicPr>
        <p:blipFill>
          <a:blip r:embed="rId2"/>
          <a:stretch>
            <a:fillRect/>
          </a:stretch>
        </p:blipFill>
        <p:spPr>
          <a:xfrm>
            <a:off x="3991547" y="242422"/>
            <a:ext cx="8010045" cy="6377408"/>
          </a:xfrm>
        </p:spPr>
      </p:pic>
      <p:sp>
        <p:nvSpPr>
          <p:cNvPr id="5" name="TextBox 4">
            <a:extLst>
              <a:ext uri="{FF2B5EF4-FFF2-40B4-BE49-F238E27FC236}">
                <a16:creationId xmlns:a16="http://schemas.microsoft.com/office/drawing/2014/main" id="{4C50D068-56A5-B9FF-1AFE-9F258BC47197}"/>
              </a:ext>
            </a:extLst>
          </p:cNvPr>
          <p:cNvSpPr txBox="1"/>
          <p:nvPr/>
        </p:nvSpPr>
        <p:spPr>
          <a:xfrm>
            <a:off x="407581" y="478464"/>
            <a:ext cx="3384697"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n-lt"/>
                <a:cs typeface="+mn-lt"/>
              </a:rPr>
              <a:t> Holocaust survivors saved by Oskar Schindler, one of the 'Righteous Among the Nations', stand next to Schindler's grave alongside those who took part in the film "Schindler's List" on Mount Zion in Jerusalem, Israel.</a:t>
            </a:r>
            <a:endParaRPr lang="en-GB" sz="2400"/>
          </a:p>
        </p:txBody>
      </p:sp>
    </p:spTree>
    <p:extLst>
      <p:ext uri="{BB962C8B-B14F-4D97-AF65-F5344CB8AC3E}">
        <p14:creationId xmlns:p14="http://schemas.microsoft.com/office/powerpoint/2010/main" val="1718401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C295C-2CC5-1826-41DA-C21258556B81}"/>
              </a:ext>
            </a:extLst>
          </p:cNvPr>
          <p:cNvSpPr>
            <a:spLocks noGrp="1"/>
          </p:cNvSpPr>
          <p:nvPr>
            <p:ph type="title"/>
          </p:nvPr>
        </p:nvSpPr>
        <p:spPr>
          <a:xfrm>
            <a:off x="6600604" y="2505626"/>
            <a:ext cx="4602152" cy="1718225"/>
          </a:xfrm>
        </p:spPr>
        <p:txBody>
          <a:bodyPr>
            <a:normAutofit fontScale="90000"/>
          </a:bodyPr>
          <a:lstStyle/>
          <a:p>
            <a:r>
              <a:rPr lang="en-GB"/>
              <a:t>Oskar Schindler's memorial plaque </a:t>
            </a:r>
          </a:p>
        </p:txBody>
      </p:sp>
      <p:sp>
        <p:nvSpPr>
          <p:cNvPr id="11" name="Rectangle 10">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4" name="Picture 4" descr="Text&#10;&#10;Description automatically generated">
            <a:extLst>
              <a:ext uri="{FF2B5EF4-FFF2-40B4-BE49-F238E27FC236}">
                <a16:creationId xmlns:a16="http://schemas.microsoft.com/office/drawing/2014/main" id="{0526B5AC-B0AC-56FA-A007-8FF08CCFDF7C}"/>
              </a:ext>
            </a:extLst>
          </p:cNvPr>
          <p:cNvPicPr>
            <a:picLocks noChangeAspect="1"/>
          </p:cNvPicPr>
          <p:nvPr/>
        </p:nvPicPr>
        <p:blipFill rotWithShape="1">
          <a:blip r:embed="rId2"/>
          <a:srcRect t="8738" r="2" b="17556"/>
          <a:stretch/>
        </p:blipFill>
        <p:spPr>
          <a:xfrm>
            <a:off x="407432" y="419292"/>
            <a:ext cx="5522976" cy="6053328"/>
          </a:xfrm>
          <a:prstGeom prst="rect">
            <a:avLst/>
          </a:prstGeom>
        </p:spPr>
      </p:pic>
    </p:spTree>
    <p:extLst>
      <p:ext uri="{BB962C8B-B14F-4D97-AF65-F5344CB8AC3E}">
        <p14:creationId xmlns:p14="http://schemas.microsoft.com/office/powerpoint/2010/main" val="20881658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B009-BFD3-48EF-0CB6-447FA818D360}"/>
              </a:ext>
            </a:extLst>
          </p:cNvPr>
          <p:cNvSpPr>
            <a:spLocks noGrp="1"/>
          </p:cNvSpPr>
          <p:nvPr>
            <p:ph type="title"/>
          </p:nvPr>
        </p:nvSpPr>
        <p:spPr>
          <a:xfrm>
            <a:off x="1066800" y="1027293"/>
            <a:ext cx="10058400" cy="1371600"/>
          </a:xfrm>
        </p:spPr>
        <p:txBody>
          <a:bodyPr>
            <a:normAutofit fontScale="90000"/>
          </a:bodyPr>
          <a:lstStyle/>
          <a:p>
            <a:r>
              <a:rPr lang="en-GB"/>
              <a:t>When asked why he had intervened on behalf of the Jews, Schindler replied:</a:t>
            </a:r>
          </a:p>
        </p:txBody>
      </p:sp>
      <p:sp>
        <p:nvSpPr>
          <p:cNvPr id="3" name="Content Placeholder 2">
            <a:extLst>
              <a:ext uri="{FF2B5EF4-FFF2-40B4-BE49-F238E27FC236}">
                <a16:creationId xmlns:a16="http://schemas.microsoft.com/office/drawing/2014/main" id="{42E09EC8-2397-B41B-7BE6-07BBE95E144D}"/>
              </a:ext>
            </a:extLst>
          </p:cNvPr>
          <p:cNvSpPr>
            <a:spLocks noGrp="1"/>
          </p:cNvSpPr>
          <p:nvPr>
            <p:ph idx="1"/>
          </p:nvPr>
        </p:nvSpPr>
        <p:spPr>
          <a:xfrm>
            <a:off x="1066800" y="3124052"/>
            <a:ext cx="10058400" cy="3931920"/>
          </a:xfrm>
        </p:spPr>
        <p:txBody>
          <a:bodyPr vert="horz" lIns="91440" tIns="45720" rIns="91440" bIns="45720" rtlCol="0" anchor="t">
            <a:normAutofit/>
          </a:bodyPr>
          <a:lstStyle/>
          <a:p>
            <a:pPr marL="0" indent="0">
              <a:buNone/>
            </a:pPr>
            <a:r>
              <a:rPr lang="en-GB" sz="2400" i="1" dirty="0">
                <a:ea typeface="+mn-lt"/>
                <a:cs typeface="+mn-lt"/>
              </a:rPr>
              <a:t>'The persecution of Jews in the General Government in Polish territory gradually worsened in its cruelty. In 1939 and 1940 they were forced to wear the Star of David and were herded together and confined in ghettos. In 1941 and 1942 this unadulterated sadism was fully revealed. And then a thinking man, who had overcome his inner cowardice, simply had to help. There was no other choice.'</a:t>
            </a:r>
          </a:p>
          <a:p>
            <a:pPr marL="0" indent="0">
              <a:buNone/>
            </a:pPr>
            <a:endParaRPr lang="en-US"/>
          </a:p>
          <a:p>
            <a:pPr marL="0" indent="0">
              <a:buNone/>
            </a:pPr>
            <a:endParaRPr lang="en-US"/>
          </a:p>
        </p:txBody>
      </p:sp>
    </p:spTree>
    <p:extLst>
      <p:ext uri="{BB962C8B-B14F-4D97-AF65-F5344CB8AC3E}">
        <p14:creationId xmlns:p14="http://schemas.microsoft.com/office/powerpoint/2010/main" val="8381369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C1E891-2392-4814-9E49-2BD30318E23C}"/>
              </a:ext>
            </a:extLst>
          </p:cNvPr>
          <p:cNvSpPr>
            <a:spLocks noGrp="1"/>
          </p:cNvSpPr>
          <p:nvPr>
            <p:ph idx="1"/>
          </p:nvPr>
        </p:nvSpPr>
        <p:spPr>
          <a:xfrm>
            <a:off x="401377" y="368152"/>
            <a:ext cx="11356327" cy="6037188"/>
          </a:xfrm>
        </p:spPr>
        <p:txBody>
          <a:bodyPr vert="horz" lIns="91440" tIns="45720" rIns="91440" bIns="45720" rtlCol="0" anchor="t">
            <a:noAutofit/>
          </a:bodyPr>
          <a:lstStyle/>
          <a:p>
            <a:pPr>
              <a:buNone/>
            </a:pPr>
            <a:r>
              <a:rPr lang="en-GB" sz="2400" b="1" i="1" dirty="0">
                <a:ea typeface="+mn-lt"/>
                <a:cs typeface="+mn-lt"/>
              </a:rPr>
              <a:t>Reference page </a:t>
            </a:r>
            <a:endParaRPr lang="en-US" sz="2400"/>
          </a:p>
          <a:p>
            <a:pPr>
              <a:buFont typeface="Garamond"/>
              <a:buChar char="◦"/>
            </a:pPr>
            <a:r>
              <a:rPr lang="en-GB" sz="1600" dirty="0">
                <a:ea typeface="+mn-lt"/>
                <a:cs typeface="+mn-lt"/>
              </a:rPr>
              <a:t>Sampson, Hannah, </a:t>
            </a:r>
            <a:r>
              <a:rPr lang="en-GB" sz="1600" i="1" dirty="0">
                <a:ea typeface="+mn-lt"/>
                <a:cs typeface="+mn-lt"/>
              </a:rPr>
              <a:t>The Washington Post</a:t>
            </a:r>
            <a:r>
              <a:rPr lang="en-GB" sz="1600" dirty="0">
                <a:ea typeface="+mn-lt"/>
                <a:cs typeface="+mn-lt"/>
              </a:rPr>
              <a:t> (2019) &lt;&lt;</a:t>
            </a:r>
            <a:r>
              <a:rPr lang="en-GB" sz="1600" dirty="0">
                <a:ea typeface="+mn-lt"/>
                <a:cs typeface="+mn-lt"/>
                <a:hlinkClick r:id="rId2"/>
              </a:rPr>
              <a:t>https://www.washingtonpost.com/graphics/2019/travel/dark-tourism-explainer/</a:t>
            </a:r>
            <a:r>
              <a:rPr lang="en-GB" sz="1600" dirty="0">
                <a:ea typeface="+mn-lt"/>
                <a:cs typeface="+mn-lt"/>
              </a:rPr>
              <a:t>&gt; [accessed 13th March 2023]</a:t>
            </a:r>
            <a:endParaRPr lang="en-GB" sz="1600"/>
          </a:p>
          <a:p>
            <a:pPr>
              <a:buFont typeface="Garamond"/>
              <a:buChar char="◦"/>
            </a:pPr>
            <a:r>
              <a:rPr lang="en-GB" sz="1600" dirty="0">
                <a:ea typeface="+mn-lt"/>
                <a:cs typeface="+mn-lt"/>
              </a:rPr>
              <a:t>Sampson, Hannah, </a:t>
            </a:r>
            <a:r>
              <a:rPr lang="en-GB" sz="1600" i="1" dirty="0">
                <a:ea typeface="+mn-lt"/>
                <a:cs typeface="+mn-lt"/>
              </a:rPr>
              <a:t>The Washington Post</a:t>
            </a:r>
            <a:r>
              <a:rPr lang="en-GB" sz="1600" dirty="0">
                <a:ea typeface="+mn-lt"/>
                <a:cs typeface="+mn-lt"/>
              </a:rPr>
              <a:t> (2019) &lt;&lt;</a:t>
            </a:r>
            <a:r>
              <a:rPr lang="en-GB" sz="1600" dirty="0">
                <a:ea typeface="+mn-lt"/>
                <a:cs typeface="+mn-lt"/>
                <a:hlinkClick r:id="rId2"/>
              </a:rPr>
              <a:t>https://www.washingtonpost.com/graphics/2019/travel/dark-tourism-explainer/</a:t>
            </a:r>
            <a:r>
              <a:rPr lang="en-GB" sz="1600" dirty="0">
                <a:ea typeface="+mn-lt"/>
                <a:cs typeface="+mn-lt"/>
              </a:rPr>
              <a:t>&gt; [accessed 13th March 2023]</a:t>
            </a:r>
            <a:endParaRPr lang="en-GB" sz="1600"/>
          </a:p>
          <a:p>
            <a:pPr>
              <a:buFont typeface="Garamond"/>
              <a:buChar char="◦"/>
            </a:pPr>
            <a:r>
              <a:rPr lang="en-GB" sz="1600" dirty="0">
                <a:ea typeface="+mn-lt"/>
                <a:cs typeface="+mn-lt"/>
              </a:rPr>
              <a:t>US Holocaust Museum, </a:t>
            </a:r>
            <a:r>
              <a:rPr lang="en-GB" sz="1600" i="1" dirty="0">
                <a:ea typeface="+mn-lt"/>
                <a:cs typeface="+mn-lt"/>
              </a:rPr>
              <a:t>Medium</a:t>
            </a:r>
            <a:r>
              <a:rPr lang="en-GB" sz="1600" dirty="0">
                <a:ea typeface="+mn-lt"/>
                <a:cs typeface="+mn-lt"/>
              </a:rPr>
              <a:t> (2018) &lt;</a:t>
            </a:r>
            <a:r>
              <a:rPr lang="en-GB" sz="1600" dirty="0">
                <a:ea typeface="+mn-lt"/>
                <a:cs typeface="+mn-lt"/>
                <a:hlinkClick r:id="rId3"/>
              </a:rPr>
              <a:t>https://us-holocaust-museum.medium.com/oskar-schindlers-motivations-as-told-by-holocaust-survivors-601ea6630533</a:t>
            </a:r>
            <a:r>
              <a:rPr lang="en-GB" sz="1600" dirty="0">
                <a:ea typeface="+mn-lt"/>
                <a:cs typeface="+mn-lt"/>
              </a:rPr>
              <a:t>&gt; [accessed 12th March 2023]</a:t>
            </a:r>
            <a:endParaRPr lang="en-GB" sz="1600"/>
          </a:p>
          <a:p>
            <a:pPr>
              <a:buFont typeface="Garamond"/>
              <a:buChar char="◦"/>
            </a:pPr>
            <a:r>
              <a:rPr lang="en-GB" sz="1600" dirty="0">
                <a:ea typeface="+mn-lt"/>
                <a:cs typeface="+mn-lt"/>
              </a:rPr>
              <a:t>Waxman, Olivia B., TIME (2018) &lt;</a:t>
            </a:r>
            <a:r>
              <a:rPr lang="en-GB" sz="1600" dirty="0">
                <a:ea typeface="+mn-lt"/>
                <a:cs typeface="+mn-lt"/>
                <a:hlinkClick r:id="rId4"/>
              </a:rPr>
              <a:t>https://time.com/5470613/schindlers-list-true-story/</a:t>
            </a:r>
            <a:r>
              <a:rPr lang="en-GB" sz="1600" dirty="0">
                <a:ea typeface="+mn-lt"/>
                <a:cs typeface="+mn-lt"/>
              </a:rPr>
              <a:t>&gt; [accessed 15th March 2023]</a:t>
            </a:r>
            <a:endParaRPr lang="en-GB" sz="1600" dirty="0"/>
          </a:p>
          <a:p>
            <a:pPr>
              <a:buClr>
                <a:srgbClr val="262626"/>
              </a:buClr>
              <a:buFont typeface="Garamond"/>
              <a:buChar char="◦"/>
            </a:pPr>
            <a:endParaRPr lang="en-GB" sz="1600" dirty="0">
              <a:ea typeface="+mn-lt"/>
              <a:cs typeface="+mn-lt"/>
            </a:endParaRPr>
          </a:p>
          <a:p>
            <a:pPr>
              <a:buNone/>
            </a:pPr>
            <a:r>
              <a:rPr lang="en-GB" sz="2400" b="1" i="1" dirty="0">
                <a:ea typeface="+mn-lt"/>
                <a:cs typeface="+mn-lt"/>
              </a:rPr>
              <a:t>Bibliography </a:t>
            </a:r>
            <a:endParaRPr lang="en-GB" sz="2400"/>
          </a:p>
          <a:p>
            <a:pPr>
              <a:buNone/>
            </a:pPr>
            <a:r>
              <a:rPr lang="en-GB" sz="1600" dirty="0">
                <a:ea typeface="+mn-lt"/>
                <a:cs typeface="+mn-lt"/>
              </a:rPr>
              <a:t>Anderson, Stuart, </a:t>
            </a:r>
            <a:r>
              <a:rPr lang="en-GB" sz="1600" i="1" dirty="0">
                <a:ea typeface="+mn-lt"/>
                <a:cs typeface="+mn-lt"/>
              </a:rPr>
              <a:t>Forbes</a:t>
            </a:r>
            <a:r>
              <a:rPr lang="en-GB" sz="1600" dirty="0">
                <a:ea typeface="+mn-lt"/>
                <a:cs typeface="+mn-lt"/>
              </a:rPr>
              <a:t> (2014) &lt;</a:t>
            </a:r>
            <a:r>
              <a:rPr lang="en-GB" sz="1600" dirty="0">
                <a:ea typeface="+mn-lt"/>
                <a:cs typeface="+mn-lt"/>
                <a:hlinkClick r:id="rId5"/>
              </a:rPr>
              <a:t>https://www.forbes.com/sites/stuartanderson/2014/03/19/oskar-schindler-the-untold-story-3/?sh=6b94bd885537</a:t>
            </a:r>
            <a:r>
              <a:rPr lang="en-GB" sz="1600" dirty="0">
                <a:ea typeface="+mn-lt"/>
                <a:cs typeface="+mn-lt"/>
              </a:rPr>
              <a:t>&gt;</a:t>
            </a:r>
            <a:endParaRPr lang="en-GB" sz="1600" dirty="0"/>
          </a:p>
          <a:p>
            <a:pPr>
              <a:buNone/>
            </a:pPr>
            <a:r>
              <a:rPr lang="en-GB" sz="1600" dirty="0">
                <a:ea typeface="+mn-lt"/>
                <a:cs typeface="+mn-lt"/>
              </a:rPr>
              <a:t>Jangula, Craig, </a:t>
            </a:r>
            <a:r>
              <a:rPr lang="en-GB" sz="1600" i="1" dirty="0">
                <a:ea typeface="+mn-lt"/>
                <a:cs typeface="+mn-lt"/>
              </a:rPr>
              <a:t>The Holocaust and dark tourism</a:t>
            </a:r>
            <a:r>
              <a:rPr lang="en-GB" sz="1600" dirty="0">
                <a:ea typeface="+mn-lt"/>
                <a:cs typeface="+mn-lt"/>
              </a:rPr>
              <a:t>. (Unpublished thesis, University of British Columbia, 2006) </a:t>
            </a:r>
            <a:endParaRPr lang="en-GB" sz="1600" dirty="0"/>
          </a:p>
          <a:p>
            <a:pPr>
              <a:buNone/>
            </a:pPr>
            <a:r>
              <a:rPr lang="en-GB" sz="1600" dirty="0" err="1">
                <a:ea typeface="+mn-lt"/>
                <a:cs typeface="+mn-lt"/>
              </a:rPr>
              <a:t>Lacanienta</a:t>
            </a:r>
            <a:r>
              <a:rPr lang="en-GB" sz="1600" dirty="0">
                <a:ea typeface="+mn-lt"/>
                <a:cs typeface="+mn-lt"/>
              </a:rPr>
              <a:t>, Andrew,</a:t>
            </a:r>
            <a:r>
              <a:rPr lang="en-GB" sz="1600" i="1" dirty="0">
                <a:ea typeface="+mn-lt"/>
                <a:cs typeface="+mn-lt"/>
              </a:rPr>
              <a:t> ‘</a:t>
            </a:r>
            <a:r>
              <a:rPr lang="en-GB" sz="1600" dirty="0">
                <a:ea typeface="+mn-lt"/>
                <a:cs typeface="+mn-lt"/>
              </a:rPr>
              <a:t>Provocation and related subjective experiences along the dark tourism spectrum’, J</a:t>
            </a:r>
            <a:r>
              <a:rPr lang="en-GB" sz="1600" i="1" dirty="0">
                <a:ea typeface="+mn-lt"/>
                <a:cs typeface="+mn-lt"/>
              </a:rPr>
              <a:t>ournal of Heritage Tourism</a:t>
            </a:r>
            <a:r>
              <a:rPr lang="en-GB" sz="1600" dirty="0">
                <a:ea typeface="+mn-lt"/>
                <a:cs typeface="+mn-lt"/>
              </a:rPr>
              <a:t>, 15.6 (2020), 626-647.</a:t>
            </a:r>
            <a:endParaRPr lang="en-GB" sz="1600" dirty="0"/>
          </a:p>
          <a:p>
            <a:pPr>
              <a:buNone/>
            </a:pPr>
            <a:r>
              <a:rPr lang="en-GB" sz="1600" dirty="0">
                <a:ea typeface="+mn-lt"/>
                <a:cs typeface="+mn-lt"/>
              </a:rPr>
              <a:t>Waxman, Olivia B., TIME (2018) &lt;</a:t>
            </a:r>
            <a:r>
              <a:rPr lang="en-GB" sz="1600" dirty="0">
                <a:ea typeface="+mn-lt"/>
                <a:cs typeface="+mn-lt"/>
                <a:hlinkClick r:id="rId4"/>
              </a:rPr>
              <a:t>https://time.com/5470613/schindlers-list-true-story/</a:t>
            </a:r>
            <a:r>
              <a:rPr lang="en-GB" sz="1600" dirty="0">
                <a:ea typeface="+mn-lt"/>
                <a:cs typeface="+mn-lt"/>
              </a:rPr>
              <a:t>&gt; </a:t>
            </a:r>
            <a:endParaRPr lang="en-GB" sz="1600"/>
          </a:p>
          <a:p>
            <a:pPr>
              <a:buNone/>
            </a:pPr>
            <a:endParaRPr lang="en-GB" sz="1200" dirty="0"/>
          </a:p>
          <a:p>
            <a:pPr marL="0" indent="0">
              <a:buNone/>
            </a:pPr>
            <a:endParaRPr lang="en-GB" sz="1200" dirty="0"/>
          </a:p>
        </p:txBody>
      </p:sp>
    </p:spTree>
    <p:extLst>
      <p:ext uri="{BB962C8B-B14F-4D97-AF65-F5344CB8AC3E}">
        <p14:creationId xmlns:p14="http://schemas.microsoft.com/office/powerpoint/2010/main" val="33199459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55156-B96F-38EF-DAA9-899D918E8CC0}"/>
              </a:ext>
            </a:extLst>
          </p:cNvPr>
          <p:cNvSpPr>
            <a:spLocks noGrp="1"/>
          </p:cNvSpPr>
          <p:nvPr>
            <p:ph type="title"/>
          </p:nvPr>
        </p:nvSpPr>
        <p:spPr>
          <a:xfrm>
            <a:off x="670560" y="642594"/>
            <a:ext cx="10911840" cy="5486400"/>
          </a:xfrm>
        </p:spPr>
        <p:txBody>
          <a:bodyPr>
            <a:normAutofit/>
          </a:bodyPr>
          <a:lstStyle/>
          <a:p>
            <a:r>
              <a:rPr lang="en-GB" sz="7200"/>
              <a:t>Thank You for Listening</a:t>
            </a:r>
            <a:br>
              <a:rPr lang="en-GB" sz="7200"/>
            </a:br>
            <a:r>
              <a:rPr lang="en-GB" sz="7200"/>
              <a:t> </a:t>
            </a:r>
            <a:br>
              <a:rPr lang="en-GB" sz="7200"/>
            </a:br>
            <a:r>
              <a:rPr lang="en-GB" sz="7200"/>
              <a:t>Do you have any questions?</a:t>
            </a:r>
          </a:p>
        </p:txBody>
      </p:sp>
    </p:spTree>
    <p:extLst>
      <p:ext uri="{BB962C8B-B14F-4D97-AF65-F5344CB8AC3E}">
        <p14:creationId xmlns:p14="http://schemas.microsoft.com/office/powerpoint/2010/main" val="40458469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TF10001119</Template>
  <TotalTime>0</TotalTime>
  <Words>1</Words>
  <Application>Microsoft Office PowerPoint</Application>
  <PresentationFormat>Widescreen</PresentationFormat>
  <Paragraphs>1</Paragraphs>
  <Slides>19</Slides>
  <Notes>1</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Savon</vt:lpstr>
      <vt:lpstr>Oskar Schindler's Factory Museum </vt:lpstr>
      <vt:lpstr>PowerPoint Presentation</vt:lpstr>
      <vt:lpstr>Why do people visit sites of dark tourism?</vt:lpstr>
      <vt:lpstr>Schindler's Factory Museum </vt:lpstr>
      <vt:lpstr>PowerPoint Presentation</vt:lpstr>
      <vt:lpstr>Oskar Shindler </vt:lpstr>
      <vt:lpstr>PowerPoint Presentation</vt:lpstr>
      <vt:lpstr>PowerPoint Presentation</vt:lpstr>
      <vt:lpstr>Schindler's List</vt:lpstr>
      <vt:lpstr>David Crowe</vt:lpstr>
      <vt:lpstr>Schindler's Factory Museum</vt:lpstr>
      <vt:lpstr>PowerPoint Presentation</vt:lpstr>
      <vt:lpstr>Oskar Shindler and some of the Jewish workers he rescued from the Auschwitz Concentration Camp. These Jews were known as 'Schindlerjuden'</vt:lpstr>
      <vt:lpstr>PowerPoint Presentation</vt:lpstr>
      <vt:lpstr>PowerPoint Presentation</vt:lpstr>
      <vt:lpstr>Oskar Schindler's memorial plaque </vt:lpstr>
      <vt:lpstr>When asked why he had intervened on behalf of the Jews, Schindler replied:</vt:lpstr>
      <vt:lpstr>PowerPoint Presentation</vt:lpstr>
      <vt:lpstr>Thank You for Listening   Do you have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741</cp:revision>
  <dcterms:created xsi:type="dcterms:W3CDTF">2023-03-06T10:51:04Z</dcterms:created>
  <dcterms:modified xsi:type="dcterms:W3CDTF">2023-03-19T19:39:46Z</dcterms:modified>
</cp:coreProperties>
</file>