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69" r:id="rId4"/>
    <p:sldId id="270" r:id="rId5"/>
    <p:sldId id="271" r:id="rId6"/>
    <p:sldId id="27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-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10/11/2019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hyperlink" Target="https://www.youtube.com/watch?v=RkH_86HJCFY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hyperlink" Target="https://www.youtube.com/watch?v=0deEwNVVU8M&amp;t=21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hyperlink" Target="https://www.youtube.com/watch?v=SIA1xS1y-Tc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hdphoto" Target="../media/hdphoto1.wdp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outube.com/watch?v=bSlX36QP_po" TargetMode="External"/><Relationship Id="rId5" Type="http://schemas.openxmlformats.org/officeDocument/2006/relationships/hyperlink" Target="https://www.youtube.com/watch?v=O4xIjWgBEMU" TargetMode="External"/><Relationship Id="rId4" Type="http://schemas.openxmlformats.org/officeDocument/2006/relationships/hyperlink" Target="https://www.youtube.com/watch?v=cbbMIg-Aw8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4" Type="http://schemas.openxmlformats.org/officeDocument/2006/relationships/hyperlink" Target="https://www.youtube.com/watch?v=hCj6vMAADW8&amp;t=289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people sitting on a chair&#10;&#10;Description automatically generated">
            <a:extLst>
              <a:ext uri="{FF2B5EF4-FFF2-40B4-BE49-F238E27FC236}">
                <a16:creationId xmlns:a16="http://schemas.microsoft.com/office/drawing/2014/main" id="{32427DD1-8061-46F1-8F79-5FADAF919F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75" y="317152"/>
            <a:ext cx="11205883" cy="630439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59" y="1490022"/>
            <a:ext cx="12185094" cy="984405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+mn-lt"/>
              </a:rPr>
              <a:t>Case Study: </a:t>
            </a:r>
            <a:r>
              <a:rPr lang="en-US" sz="40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+mn-lt"/>
              </a:rPr>
              <a:t>THE SOPRANOS</a:t>
            </a:r>
            <a:endParaRPr lang="en-GB" sz="4000" b="1" i="1" dirty="0">
              <a:solidFill>
                <a:schemeClr val="accent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B539BB5-8510-4ACF-9A5A-81B8BF326DDE}"/>
              </a:ext>
            </a:extLst>
          </p:cNvPr>
          <p:cNvSpPr txBox="1">
            <a:spLocks/>
          </p:cNvSpPr>
          <p:nvPr/>
        </p:nvSpPr>
        <p:spPr>
          <a:xfrm>
            <a:off x="-3453" y="2100452"/>
            <a:ext cx="12185094" cy="9844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 dirty="0">
                <a:latin typeface="+mn-lt"/>
              </a:rPr>
              <a:t>Reimagining the Gangster (2): video clips</a:t>
            </a:r>
            <a:endParaRPr lang="en-GB" sz="3200" b="1" i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3" name="Picture 12" descr="Two people sitting on a chair&#10;&#10;Description automatically generated">
            <a:extLst>
              <a:ext uri="{FF2B5EF4-FFF2-40B4-BE49-F238E27FC236}">
                <a16:creationId xmlns:a16="http://schemas.microsoft.com/office/drawing/2014/main" id="{CFCB77D5-1B44-46FF-B3F7-E148CFA30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75" y="317152"/>
            <a:ext cx="11205883" cy="63043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E3F621-61AE-4AAE-8A59-AFB86054FD28}"/>
              </a:ext>
            </a:extLst>
          </p:cNvPr>
          <p:cNvSpPr txBox="1"/>
          <p:nvPr/>
        </p:nvSpPr>
        <p:spPr>
          <a:xfrm>
            <a:off x="-1" y="6116426"/>
            <a:ext cx="121920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4"/>
              </a:rPr>
              <a:t>https://www.youtube.com/watch?v=RkH_86HJCFY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3" y="232093"/>
            <a:ext cx="12191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Trying to watch </a:t>
            </a:r>
            <a:r>
              <a:rPr lang="en-US" sz="48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Godfather</a:t>
            </a:r>
            <a:endParaRPr lang="en-GB" sz="48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18" descr="A person in a pool of water&#10;&#10;Description automatically generated">
            <a:extLst>
              <a:ext uri="{FF2B5EF4-FFF2-40B4-BE49-F238E27FC236}">
                <a16:creationId xmlns:a16="http://schemas.microsoft.com/office/drawing/2014/main" id="{D3093C08-2190-45C8-A71C-4D5DA1D10F7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3" name="Picture 12" descr="Two people sitting on a chair&#10;&#10;Description automatically generated">
            <a:extLst>
              <a:ext uri="{FF2B5EF4-FFF2-40B4-BE49-F238E27FC236}">
                <a16:creationId xmlns:a16="http://schemas.microsoft.com/office/drawing/2014/main" id="{CFCB77D5-1B44-46FF-B3F7-E148CFA30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75" y="317152"/>
            <a:ext cx="11205883" cy="63043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E3F621-61AE-4AAE-8A59-AFB86054FD28}"/>
              </a:ext>
            </a:extLst>
          </p:cNvPr>
          <p:cNvSpPr txBox="1"/>
          <p:nvPr/>
        </p:nvSpPr>
        <p:spPr>
          <a:xfrm>
            <a:off x="-1" y="6116426"/>
            <a:ext cx="121920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4"/>
              </a:rPr>
              <a:t>https://www.youtube.com/watch?v=0deEwNVVU8M&amp;t=21s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3" y="232093"/>
            <a:ext cx="12191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Christopher gets made</a:t>
            </a:r>
            <a:endParaRPr lang="en-GB" sz="48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18" descr="A person in a pool of water&#10;&#10;Description automatically generated">
            <a:extLst>
              <a:ext uri="{FF2B5EF4-FFF2-40B4-BE49-F238E27FC236}">
                <a16:creationId xmlns:a16="http://schemas.microsoft.com/office/drawing/2014/main" id="{D3093C08-2190-45C8-A71C-4D5DA1D10F7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2371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3" name="Picture 12" descr="Two people sitting on a chair&#10;&#10;Description automatically generated">
            <a:extLst>
              <a:ext uri="{FF2B5EF4-FFF2-40B4-BE49-F238E27FC236}">
                <a16:creationId xmlns:a16="http://schemas.microsoft.com/office/drawing/2014/main" id="{CFCB77D5-1B44-46FF-B3F7-E148CFA30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75" y="317152"/>
            <a:ext cx="11205883" cy="63043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E3F621-61AE-4AAE-8A59-AFB86054FD28}"/>
              </a:ext>
            </a:extLst>
          </p:cNvPr>
          <p:cNvSpPr txBox="1"/>
          <p:nvPr/>
        </p:nvSpPr>
        <p:spPr>
          <a:xfrm>
            <a:off x="-1" y="6116426"/>
            <a:ext cx="121920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4"/>
              </a:rPr>
              <a:t>https://www.youtube.com/watch?v=SIA1xS1y-Tc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3" y="232093"/>
            <a:ext cx="12191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 Leotardo…or Billy Batts?</a:t>
            </a:r>
            <a:endParaRPr lang="en-GB" sz="48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18" descr="A person in a pool of water&#10;&#10;Description automatically generated">
            <a:extLst>
              <a:ext uri="{FF2B5EF4-FFF2-40B4-BE49-F238E27FC236}">
                <a16:creationId xmlns:a16="http://schemas.microsoft.com/office/drawing/2014/main" id="{D3093C08-2190-45C8-A71C-4D5DA1D10F7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0926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3" name="Picture 12" descr="Two people sitting on a chair&#10;&#10;Description automatically generated">
            <a:extLst>
              <a:ext uri="{FF2B5EF4-FFF2-40B4-BE49-F238E27FC236}">
                <a16:creationId xmlns:a16="http://schemas.microsoft.com/office/drawing/2014/main" id="{CFCB77D5-1B44-46FF-B3F7-E148CFA30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75" y="317152"/>
            <a:ext cx="11205883" cy="63043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E3F621-61AE-4AAE-8A59-AFB86054FD28}"/>
              </a:ext>
            </a:extLst>
          </p:cNvPr>
          <p:cNvSpPr txBox="1"/>
          <p:nvPr/>
        </p:nvSpPr>
        <p:spPr>
          <a:xfrm>
            <a:off x="-2" y="4955715"/>
            <a:ext cx="1219200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4"/>
              </a:rPr>
              <a:t>https://www.youtube.com/watch?v=cbbMIg-Aw8E</a:t>
            </a:r>
            <a:endParaRPr lang="en-US" u="sng" dirty="0"/>
          </a:p>
          <a:p>
            <a:pPr algn="ctr"/>
            <a:endParaRPr lang="en-US" u="sng" dirty="0"/>
          </a:p>
          <a:p>
            <a:pPr algn="ctr"/>
            <a:r>
              <a:rPr lang="en-US" u="sng" dirty="0">
                <a:hlinkClick r:id="rId5"/>
              </a:rPr>
              <a:t>https://www.youtube.com/watch?v=O4xIjWgBEMU</a:t>
            </a:r>
            <a:endParaRPr lang="en-US" u="sng" dirty="0"/>
          </a:p>
          <a:p>
            <a:pPr algn="ctr"/>
            <a:endParaRPr lang="en-US" u="sng" dirty="0"/>
          </a:p>
          <a:p>
            <a:pPr algn="ctr"/>
            <a:r>
              <a:rPr lang="en-US" u="sng" dirty="0">
                <a:hlinkClick r:id="rId6"/>
              </a:rPr>
              <a:t>https://www.youtube.com/watch?v=bSlX36QP_po</a:t>
            </a:r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3" y="232093"/>
            <a:ext cx="12191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Italians vs the ‘Indians’</a:t>
            </a:r>
            <a:endParaRPr lang="en-GB" sz="48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18" descr="A person in a pool of water&#10;&#10;Description automatically generated">
            <a:extLst>
              <a:ext uri="{FF2B5EF4-FFF2-40B4-BE49-F238E27FC236}">
                <a16:creationId xmlns:a16="http://schemas.microsoft.com/office/drawing/2014/main" id="{D3093C08-2190-45C8-A71C-4D5DA1D10F7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F59C7F-88EC-4574-AB92-5F75FE7C86E3}"/>
              </a:ext>
            </a:extLst>
          </p:cNvPr>
          <p:cNvSpPr txBox="1"/>
          <p:nvPr/>
        </p:nvSpPr>
        <p:spPr>
          <a:xfrm>
            <a:off x="564776" y="1596651"/>
            <a:ext cx="1098176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S4 E3 </a:t>
            </a:r>
            <a:r>
              <a:rPr lang="en-US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Christopher </a:t>
            </a:r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a satire on national identity, ethnicity, capitalism, and slavery. It is also a metatextual commentary on the gangster genre.</a:t>
            </a:r>
          </a:p>
          <a:p>
            <a:pPr algn="ctr"/>
            <a:endParaRPr lang="en-US" sz="2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episode moves beyond the informed ‘nod’ towards other texts, e.g. The Godfather, Goodfellas, and explores some of the fundamental paradoxes of Italian-American identity and organised crime vis-à-vis ‘the American Dream’.</a:t>
            </a:r>
            <a:endParaRPr lang="en-GB" sz="26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56103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3" name="Picture 12" descr="Two people sitting on a chair&#10;&#10;Description automatically generated">
            <a:extLst>
              <a:ext uri="{FF2B5EF4-FFF2-40B4-BE49-F238E27FC236}">
                <a16:creationId xmlns:a16="http://schemas.microsoft.com/office/drawing/2014/main" id="{CFCB77D5-1B44-46FF-B3F7-E148CFA304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75" y="317152"/>
            <a:ext cx="11205883" cy="630439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DE3F621-61AE-4AAE-8A59-AFB86054FD28}"/>
              </a:ext>
            </a:extLst>
          </p:cNvPr>
          <p:cNvSpPr txBox="1"/>
          <p:nvPr/>
        </p:nvSpPr>
        <p:spPr>
          <a:xfrm>
            <a:off x="-1" y="6116426"/>
            <a:ext cx="121920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4"/>
              </a:rPr>
              <a:t>https://www.youtube.com/watch?v=hCj6vMAADW8&amp;t=289s</a:t>
            </a:r>
            <a:endParaRPr lang="en-GB" dirty="0"/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3" y="232093"/>
            <a:ext cx="121919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Test Dream</a:t>
            </a:r>
            <a:endParaRPr lang="en-GB" sz="48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18" descr="A person in a pool of water&#10;&#10;Description automatically generated">
            <a:extLst>
              <a:ext uri="{FF2B5EF4-FFF2-40B4-BE49-F238E27FC236}">
                <a16:creationId xmlns:a16="http://schemas.microsoft.com/office/drawing/2014/main" id="{D3093C08-2190-45C8-A71C-4D5DA1D10F7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  <a:alphaModFix amt="3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818" t="3892" r="55128" b="51460"/>
          <a:stretch/>
        </p:blipFill>
        <p:spPr>
          <a:xfrm>
            <a:off x="11421265" y="5874930"/>
            <a:ext cx="681088" cy="917030"/>
          </a:xfrm>
          <a:prstGeom prst="rect">
            <a:avLst/>
          </a:prstGeom>
          <a:ln w="3175">
            <a:solidFill>
              <a:schemeClr val="bg1">
                <a:lumMod val="50000"/>
              </a:schemeClr>
            </a:solidFill>
          </a:ln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B4BC8D-0443-4011-94AF-1A1A1C1EEC9D}"/>
              </a:ext>
            </a:extLst>
          </p:cNvPr>
          <p:cNvSpPr txBox="1"/>
          <p:nvPr/>
        </p:nvSpPr>
        <p:spPr>
          <a:xfrm>
            <a:off x="564775" y="1301548"/>
            <a:ext cx="11205883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S5E11 </a:t>
            </a:r>
            <a:r>
              <a:rPr lang="en-US" sz="2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Test Dream </a:t>
            </a:r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involves an extended dream sequence which visualizes Tony’s castration anxiety. It is also a deconstruction; not merely of the gangster text, but of the representation of male identity in cinema and television</a:t>
            </a:r>
          </a:p>
          <a:p>
            <a:pPr algn="ctr"/>
            <a:endParaRPr lang="en-US" sz="2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en-US" sz="2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Carmela:</a:t>
            </a:r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 Your head is filled with that stuff</a:t>
            </a:r>
          </a:p>
          <a:p>
            <a:pPr algn="ctr"/>
            <a:r>
              <a:rPr lang="en-US" sz="2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Tony: </a:t>
            </a:r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It’s just…it’s so much more interesting…</a:t>
            </a:r>
          </a:p>
          <a:p>
            <a:pPr algn="ctr"/>
            <a:r>
              <a:rPr lang="en-US" sz="2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Carmela:</a:t>
            </a:r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 Than what?</a:t>
            </a:r>
          </a:p>
          <a:p>
            <a:pPr algn="ctr"/>
            <a:r>
              <a:rPr lang="en-US" sz="2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Tony:</a:t>
            </a:r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 Than life</a:t>
            </a:r>
          </a:p>
          <a:p>
            <a:pPr algn="ctr"/>
            <a:endParaRPr lang="en-US" sz="2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algn="ctr"/>
            <a:r>
              <a:rPr lang="en-US" sz="2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Carmela:</a:t>
            </a:r>
            <a:r>
              <a:rPr lang="en-US" sz="2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 New" panose="02070309020205020404" pitchFamily="49" charset="0"/>
                <a:cs typeface="Courier New" panose="02070309020205020404" pitchFamily="49" charset="0"/>
              </a:rPr>
              <a:t> Are you kidding me – IT IS YOUR LIFE!</a:t>
            </a:r>
            <a:endParaRPr lang="en-GB" sz="2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298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786</TotalTime>
  <Words>456</Words>
  <Application>Microsoft Office PowerPoint</Application>
  <PresentationFormat>Widescreen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Courier New</vt:lpstr>
      <vt:lpstr>Office Theme</vt:lpstr>
      <vt:lpstr>Case Study: THE SOPRANOS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72</cp:revision>
  <dcterms:created xsi:type="dcterms:W3CDTF">2019-10-12T21:05:32Z</dcterms:created>
  <dcterms:modified xsi:type="dcterms:W3CDTF">2019-11-10T12:29:42Z</dcterms:modified>
</cp:coreProperties>
</file>