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85"/>
  </p:notesMasterIdLst>
  <p:sldIdLst>
    <p:sldId id="257" r:id="rId6"/>
    <p:sldId id="256" r:id="rId7"/>
    <p:sldId id="337" r:id="rId8"/>
    <p:sldId id="336" r:id="rId9"/>
    <p:sldId id="298" r:id="rId10"/>
    <p:sldId id="324" r:id="rId11"/>
    <p:sldId id="338" r:id="rId12"/>
    <p:sldId id="339" r:id="rId13"/>
    <p:sldId id="340" r:id="rId14"/>
    <p:sldId id="306" r:id="rId15"/>
    <p:sldId id="341" r:id="rId16"/>
    <p:sldId id="297" r:id="rId17"/>
    <p:sldId id="316" r:id="rId18"/>
    <p:sldId id="342" r:id="rId19"/>
    <p:sldId id="343" r:id="rId20"/>
    <p:sldId id="344" r:id="rId21"/>
    <p:sldId id="345" r:id="rId22"/>
    <p:sldId id="304" r:id="rId23"/>
    <p:sldId id="397" r:id="rId24"/>
    <p:sldId id="398" r:id="rId25"/>
    <p:sldId id="346" r:id="rId26"/>
    <p:sldId id="347" r:id="rId27"/>
    <p:sldId id="348" r:id="rId28"/>
    <p:sldId id="349" r:id="rId29"/>
    <p:sldId id="399" r:id="rId30"/>
    <p:sldId id="400" r:id="rId31"/>
    <p:sldId id="401" r:id="rId32"/>
    <p:sldId id="350" r:id="rId33"/>
    <p:sldId id="352" r:id="rId34"/>
    <p:sldId id="354" r:id="rId35"/>
    <p:sldId id="402" r:id="rId36"/>
    <p:sldId id="328" r:id="rId37"/>
    <p:sldId id="351" r:id="rId38"/>
    <p:sldId id="353" r:id="rId39"/>
    <p:sldId id="380" r:id="rId40"/>
    <p:sldId id="381" r:id="rId41"/>
    <p:sldId id="382" r:id="rId42"/>
    <p:sldId id="383" r:id="rId43"/>
    <p:sldId id="384" r:id="rId44"/>
    <p:sldId id="379" r:id="rId45"/>
    <p:sldId id="356" r:id="rId46"/>
    <p:sldId id="357" r:id="rId47"/>
    <p:sldId id="358" r:id="rId48"/>
    <p:sldId id="359" r:id="rId49"/>
    <p:sldId id="360" r:id="rId50"/>
    <p:sldId id="361" r:id="rId51"/>
    <p:sldId id="289" r:id="rId52"/>
    <p:sldId id="362" r:id="rId53"/>
    <p:sldId id="363" r:id="rId54"/>
    <p:sldId id="331" r:id="rId55"/>
    <p:sldId id="293" r:id="rId56"/>
    <p:sldId id="364" r:id="rId57"/>
    <p:sldId id="322" r:id="rId58"/>
    <p:sldId id="365" r:id="rId59"/>
    <p:sldId id="334" r:id="rId60"/>
    <p:sldId id="367" r:id="rId61"/>
    <p:sldId id="369" r:id="rId62"/>
    <p:sldId id="371" r:id="rId63"/>
    <p:sldId id="372" r:id="rId64"/>
    <p:sldId id="366" r:id="rId65"/>
    <p:sldId id="374" r:id="rId66"/>
    <p:sldId id="375" r:id="rId67"/>
    <p:sldId id="376" r:id="rId68"/>
    <p:sldId id="377" r:id="rId69"/>
    <p:sldId id="378" r:id="rId70"/>
    <p:sldId id="385" r:id="rId71"/>
    <p:sldId id="373" r:id="rId72"/>
    <p:sldId id="387" r:id="rId73"/>
    <p:sldId id="388" r:id="rId74"/>
    <p:sldId id="389" r:id="rId75"/>
    <p:sldId id="390" r:id="rId76"/>
    <p:sldId id="386" r:id="rId77"/>
    <p:sldId id="392" r:id="rId78"/>
    <p:sldId id="393" r:id="rId79"/>
    <p:sldId id="394" r:id="rId80"/>
    <p:sldId id="395" r:id="rId81"/>
    <p:sldId id="396" r:id="rId82"/>
    <p:sldId id="391" r:id="rId83"/>
    <p:sldId id="300" r:id="rId84"/>
  </p:sldIdLst>
  <p:sldSz cx="9144000" cy="6858000" type="screen4x3"/>
  <p:notesSz cx="6669088" cy="9753600"/>
  <p:custDataLst>
    <p:tags r:id="rId86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58633" autoAdjust="0"/>
  </p:normalViewPr>
  <p:slideViewPr>
    <p:cSldViewPr snapToGrid="0" snapToObjects="1">
      <p:cViewPr varScale="1">
        <p:scale>
          <a:sx n="65" d="100"/>
          <a:sy n="65" d="100"/>
        </p:scale>
        <p:origin x="190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slide" Target="slides/slide79.xml"/><Relationship Id="rId89" Type="http://schemas.openxmlformats.org/officeDocument/2006/relationships/theme" Target="theme/theme1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5" Type="http://schemas.openxmlformats.org/officeDocument/2006/relationships/slideMaster" Target="slideMasters/slideMaster5.xml"/><Relationship Id="rId90" Type="http://schemas.openxmlformats.org/officeDocument/2006/relationships/tableStyles" Target="tableStyles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slide" Target="slides/slide72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openxmlformats.org/officeDocument/2006/relationships/slide" Target="slides/slide75.xml"/><Relationship Id="rId85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viewProps" Target="viewProps.xml"/><Relationship Id="rId9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presProps" Target="presProps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custSel addSld delSld modSld">
      <pc:chgData name="Alison Rees-Edwards" userId="6ddc9a34-5fd4-438d-87b4-9c8b83b97512" providerId="ADAL" clId="{7949757A-AD69-4126-B2D1-7959911563A1}" dt="2026-10-20T08:56:56.162" v="82" actId="20577"/>
      <pc:docMkLst>
        <pc:docMk/>
      </pc:docMkLst>
      <pc:sldChg chg="del modNotesTx">
        <pc:chgData name="Alison Rees-Edwards" userId="6ddc9a34-5fd4-438d-87b4-9c8b83b97512" providerId="ADAL" clId="{7949757A-AD69-4126-B2D1-7959911563A1}" dt="2026-10-20T08:56:19.386" v="78" actId="2696"/>
        <pc:sldMkLst>
          <pc:docMk/>
          <pc:sldMk cId="69687114" sldId="327"/>
        </pc:sldMkLst>
      </pc:sldChg>
      <pc:sldChg chg="addSp delSp modSp del mod chgLayout">
        <pc:chgData name="Alison Rees-Edwards" userId="6ddc9a34-5fd4-438d-87b4-9c8b83b97512" providerId="ADAL" clId="{7949757A-AD69-4126-B2D1-7959911563A1}" dt="2026-10-20T08:56:24.863" v="80" actId="2696"/>
        <pc:sldMkLst>
          <pc:docMk/>
          <pc:sldMk cId="404104459" sldId="329"/>
        </pc:sldMkLst>
        <pc:spChg chg="mod ord">
          <ac:chgData name="Alison Rees-Edwards" userId="6ddc9a34-5fd4-438d-87b4-9c8b83b97512" providerId="ADAL" clId="{7949757A-AD69-4126-B2D1-7959911563A1}" dt="2026-10-20T08:56:22.607" v="79" actId="6264"/>
          <ac:spMkLst>
            <pc:docMk/>
            <pc:sldMk cId="404104459" sldId="329"/>
            <ac:spMk id="2" creationId="{6FF63585-DDD0-6E15-8DB7-597F59DC1D13}"/>
          </ac:spMkLst>
        </pc:spChg>
        <pc:spChg chg="add del mod">
          <ac:chgData name="Alison Rees-Edwards" userId="6ddc9a34-5fd4-438d-87b4-9c8b83b97512" providerId="ADAL" clId="{7949757A-AD69-4126-B2D1-7959911563A1}" dt="2026-10-20T08:56:22.607" v="79" actId="6264"/>
          <ac:spMkLst>
            <pc:docMk/>
            <pc:sldMk cId="404104459" sldId="329"/>
            <ac:spMk id="3" creationId="{52ACAD01-60E6-4312-9109-BCAAD12DD5BF}"/>
          </ac:spMkLst>
        </pc:spChg>
        <pc:spChg chg="add del mod">
          <ac:chgData name="Alison Rees-Edwards" userId="6ddc9a34-5fd4-438d-87b4-9c8b83b97512" providerId="ADAL" clId="{7949757A-AD69-4126-B2D1-7959911563A1}" dt="2026-10-20T08:56:22.607" v="79" actId="6264"/>
          <ac:spMkLst>
            <pc:docMk/>
            <pc:sldMk cId="404104459" sldId="329"/>
            <ac:spMk id="4" creationId="{2E64C49B-0A44-6A09-87B4-8B99CE8529E0}"/>
          </ac:spMkLst>
        </pc:spChg>
        <pc:picChg chg="mod ord">
          <ac:chgData name="Alison Rees-Edwards" userId="6ddc9a34-5fd4-438d-87b4-9c8b83b97512" providerId="ADAL" clId="{7949757A-AD69-4126-B2D1-7959911563A1}" dt="2026-10-20T08:56:22.607" v="79" actId="6264"/>
          <ac:picMkLst>
            <pc:docMk/>
            <pc:sldMk cId="404104459" sldId="329"/>
            <ac:picMk id="6" creationId="{A9C0A4DE-3606-4690-E0C4-477E8BF24153}"/>
          </ac:picMkLst>
        </pc:picChg>
      </pc:sldChg>
      <pc:sldChg chg="del modNotesTx">
        <pc:chgData name="Alison Rees-Edwards" userId="6ddc9a34-5fd4-438d-87b4-9c8b83b97512" providerId="ADAL" clId="{7949757A-AD69-4126-B2D1-7959911563A1}" dt="2026-10-20T08:56:27.841" v="81" actId="2696"/>
        <pc:sldMkLst>
          <pc:docMk/>
          <pc:sldMk cId="2297959195" sldId="355"/>
        </pc:sldMkLst>
      </pc:sldChg>
      <pc:sldChg chg="modSp mod">
        <pc:chgData name="Alison Rees-Edwards" userId="6ddc9a34-5fd4-438d-87b4-9c8b83b97512" providerId="ADAL" clId="{7949757A-AD69-4126-B2D1-7959911563A1}" dt="2026-10-20T08:56:56.162" v="82" actId="20577"/>
        <pc:sldMkLst>
          <pc:docMk/>
          <pc:sldMk cId="2819811139" sldId="402"/>
        </pc:sldMkLst>
        <pc:spChg chg="mod">
          <ac:chgData name="Alison Rees-Edwards" userId="6ddc9a34-5fd4-438d-87b4-9c8b83b97512" providerId="ADAL" clId="{7949757A-AD69-4126-B2D1-7959911563A1}" dt="2026-10-20T08:56:56.162" v="82" actId="20577"/>
          <ac:spMkLst>
            <pc:docMk/>
            <pc:sldMk cId="2819811139" sldId="402"/>
            <ac:spMk id="2" creationId="{FB88DD26-5F0E-B34C-6895-7B57DF9F59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874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87BEDD-DD47-0223-6EE5-F8B27354A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84ED5E-BCBB-E8FD-01D8-2EF53FC9DB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F5FB4-02D0-F3E5-D4A7-DE300C4AAD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D11A5B-A3B0-4A2C-C1E6-3AEAC5B61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13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127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816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798090-2FC0-3783-A9D8-42406DEBD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46231C-4E91-D69D-88BA-14B627BCCD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193695-BBAF-8D19-37CA-232F4C9E5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5EFDB-E108-038B-C506-B68BC3CC19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698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648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047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75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0907A-E31C-5BA3-5D45-6B5F514EBA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D28853-BDA1-D7AD-251E-7E6C111DF7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3ACC2B-B2DD-A681-5829-97D398B155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8357FE-7F8D-39D0-85A4-A124ACD842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1836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187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754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95704-246F-CC71-9CF9-841CC24D8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4D0384-0892-7F76-0E02-D69290697B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57D9F2-7A1B-6620-238F-16BF88CC1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8BF46-E9D9-70E5-1E84-AB7D699854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42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678E2-B9B8-C36E-9383-ABD7F97EFE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0774F7-F7B8-C5F2-25E4-3EE1C7824F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BA48DE-5A72-EF4F-4016-716F7D8C3D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64FC8C-9BEE-E865-12CE-0CDEF5D507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1588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B94AC-CFFD-46B8-FD67-575434643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40CB2B-599E-6044-F78D-C73544C922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A1EED7-7F1D-B259-A77F-BCD0EEC6C8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F0D528-0082-3FAA-B4A3-3CDEAAA50B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5931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58799-351A-54D7-6C6F-A16B1AAB0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3B3D55-A643-111F-E465-2D5711024B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0A272F-6C96-9EAF-B71F-5025331BF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E352B-432A-5DC6-114D-AECAB33C20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6370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820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6661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40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41842-6641-08BB-AB13-BAF804A26D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8B7D83-734C-A53C-0456-A7696A19AA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0F168-CCC2-E998-171A-5C8D4C012A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9C5293-B8E8-0712-4E16-327AF6AA3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388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E24EE-2565-B774-EBCB-5405D839D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A856E1-86FF-8417-E606-2407A0C923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93014F-B3F2-C31D-5B21-11F5503014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B6B8A2-9385-0058-2A04-24A26B5795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2774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C1E86-213D-65CE-0901-BE8882824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B3CEA1-BC78-48FC-4A43-AA404A74CD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7F499F-781A-30CA-35BC-691981A71B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37AEC5-A55E-7FEA-69BB-C42B9C05D9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6895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CFE9D-1F44-EEF0-338E-5A394F29B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18735-F9D8-0863-FC88-5B71680B09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966270-5B19-5430-F764-F4D6AD2A7B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8A6CF-1A51-6336-79E7-3042E398A3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0184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81CC1-6523-9077-ECDB-0FD2F0CE3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94B786-BAD1-53D3-D947-C467D4C914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9E7DD2-3114-DC80-8BA8-5DF116CC2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BAC26-4E6F-424B-E856-E6BE8FC5CB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8148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5A041E-2539-D168-BCD5-B82964B43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5D93FB-D5EE-4776-E3D8-9C91976BFF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C19E90-9AE2-D53E-C456-79E8E126AC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B9EED5-7BE9-AC55-A009-1F6DE41AC8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87781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6C1D43-FD25-3381-7DC1-2FF787238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608D19-AB15-AAE3-AD51-C75DFF0D67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8D2C06-DECE-0319-7D86-088E6C1D3B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F99816-A4FA-4208-8716-BC32E4176F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8726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A55FDF-95FC-F475-6E3E-42CA0E0CD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4ABC87-9713-48D4-7857-3707BBCDCD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96A8AE-0023-8198-C71A-E22E67D91C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3EBDC-96BC-5778-0279-9C1A8D1A35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34211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B1CD99-631A-7DF6-85DB-F8B2B17C56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00CCB3-CFF2-16CB-E968-C0C95E59C0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14B5BD-4364-4A89-FF26-B4DE090EB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4A2AC-D028-3485-52AA-EFBD89E173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9363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F8C98-AAAF-C50E-0739-C0AE7D82F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E43A8A-8168-7ED6-B01F-41D5EB7C7D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AD8D91-613B-4FCD-5289-964923AF61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3B0294-89FA-807A-797F-1350CE7147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37889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6127F-1EF5-2573-BA51-7491E8723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C9EF50-228B-1AE0-DC31-BEBC32D7F5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E495DD-1FC3-F495-76C4-DC89B2BB92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8DF5B-9D2B-1689-1A67-61FD1D018B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31442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B62DF-C387-2A57-E678-C2057EEFA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1F62F0-4B68-6044-3106-227E82C93A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CC20E-F852-8A7E-7E23-3C8E84C279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E297F0-A294-41AF-7D4B-244B11E69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1899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85E47-ED86-3BB2-27F7-2914B27B1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9026C5-6C06-3A80-9B0C-EA0093BD5A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A36C4-BC80-FE5B-D743-E0CB4016F9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208848-BEF1-DD94-5E75-08AD84595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8931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6DDC6-6A4A-3904-546A-8A1C7A8B7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8848FE-FCF2-48DF-F27D-5AC9599F07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E0D497-B325-A160-8CF0-66D1F3F833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5B446-9B71-4B77-A29E-7C597D9EBF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8133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1D3A8A-7BCE-BECA-2327-4FB23AD76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622193-1E98-B17A-2035-A973835F2A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B8945A-A199-68AD-34AB-A98276A03A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6E11D0-AEFC-1349-2803-B7A1B563C5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71402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3EDC1-E16D-3122-3F62-56A897784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5405BD-E3C5-609D-02CD-AC1553A0C6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232867-4258-2820-0A4E-A192E81C9A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04D38-C0E8-683A-E45F-3CAF3504FF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77637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A9C114-593D-E165-E11C-7D57CB02C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015B4F-E199-E3C9-9B64-F482EFEC2C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C21E15-356A-F2A0-ADDD-96438D6990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04B04-42ED-2C0E-4D3A-5B7434236E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22568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A8D51-0A4A-1ADF-0946-1082234D1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7AF43C-E85A-53AE-8383-31A71A9D17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7B5C02-3D07-59C3-AD1E-E008595402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5E7654-E6B4-5BC0-1CD0-BE636CF6B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913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4B7A9-B5B1-FF8E-071D-CA7EA0467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1EA9C5-05B5-6867-CBD0-790DCD990F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E540E-D854-17E5-D8AF-D4A0D612BF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660B5-7ECD-E51D-13D1-28D38643B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8679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08DC2-1B65-4604-7F5F-8761713159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5B3665-823D-1BD4-838E-70A0E90E9E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2DFA12-82D2-E442-D149-3BDD24CEC5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0EC64-DEF3-8547-91E0-89D2C63715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70013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12FA8-3AFD-2161-97F5-15639A58A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0840B0-0BC1-6398-898D-37FC9FBB7A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D993D6-160D-5A2F-1792-7D663C711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852C6C-ED06-4947-3C43-18FEBD09D7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0631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C3988-7D25-45CD-7E03-928A44C5D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38638D-E655-C0FA-A656-B2545B8C5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435E33-9867-9663-3CF5-7A82CA3C3B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A47CB-1A64-7831-0D0D-FDC2B1DAF1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0710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F56EA3-5E41-47CC-E885-1C7E87687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579443-8200-735B-4416-E8A69763C8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7A918-1542-57A9-0CE2-667996B21F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CDA00-ADF5-09F2-888D-E3595D4640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58534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085FE-352F-02E1-18B5-E8055A4E5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B08F2B-74FF-9B53-3C0F-7EB7342714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6B7D0F-79FE-70FB-A473-1D7D878A2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C16CFB-4D58-8E91-5D8A-4DF76C14A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0368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0930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51277-099A-30DA-11F1-8163AB560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782B4-2B64-8A48-246A-048AF2F1A0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61EE27-01F9-F8FE-9EFB-BFEA15C78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74465-4558-4A5A-95E6-630EE28EAA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60620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94875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E5FD6-F6EF-4ABE-F153-A635859B6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3A492F-15F6-3733-11C5-B9DD19F6D0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111B92-D237-129C-8DDD-398725C8E8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30B0C-C1AD-7DA0-E037-AB94A9C003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81999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C7DB2-DFBE-D466-5057-269159735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A1694-3456-C784-085B-E1AC77B2F1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404EC8-37EF-DA99-2ED2-E66CE4A441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D275B-B0DB-8875-6D28-159206EB71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92591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69194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74417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550A1C-764B-5EDC-29D1-621F71E44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F8AA56-F662-F91F-6C79-9FF7DD6E53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64AD84-DD71-9025-EE39-840FB1BA83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ADA2BF-4F85-D41C-CA69-C56F58B4C9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5609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04218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E2938-E640-BB69-4EC4-292502200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36B749-979A-A01B-7156-DB9DAFE6F4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BEE373-7783-424E-DB5B-78FC8F3F2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284B9-40FD-DDA4-EB62-17B3BA3554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7762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5543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EED8B0-5008-D9F1-96A1-62FA4FCC5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4D8145-028F-43F1-44EE-FCD547F8F4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9C5BE1-5869-C9D4-9558-C99D19B97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C726C8-33AA-33A4-18AE-CF0676348C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05987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48FFC-7013-63D2-168F-E0F83B02D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B84A59-01F8-C19B-BA13-35D11B543C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5A9611-2985-A689-0FBC-255E7359B7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68E3A-207B-22E7-3D78-102422624D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79834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8ECCD-F2D8-C967-5815-3E9B68EAD7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524FB1-876C-3D86-C391-3EEE447B13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ED090C-008A-7C17-39CF-0399B7EB03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17BAF5-442A-F2F8-1387-31C2E6A3AF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780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65F172-8DAB-68B1-42DC-794655440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C4CF20-3CD7-591A-9BC0-9B01E8F7C8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987C89-34F8-7FF8-8795-1E2CE47934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1A28F-AAA8-74F4-CE11-9E4FB66DBB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514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CDB67-835C-3CB7-D4FC-BAA7A61D4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B4D67B-3DC0-0FA3-1191-23F76B2585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04CBCF-B22A-CFD3-E9E5-3D3DC6344B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AD51D-295B-AFDB-28E5-1345C67D1F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0018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0A9523-8568-3DFE-C270-66FCAA395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16E338-8085-FE4E-6BD8-F44277C612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687EE3-C8F3-82B3-E710-0DB3DFB4FC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5208E-3CDC-D365-0600-994BC0AB0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2235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D13A2-990F-B73B-AAF1-E90273CE1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F20898-7349-0CCF-D7ED-F7CF55802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624034-C9CC-421F-5D4E-BE074F4B6D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228CD3-A5FF-2677-3296-075C10F334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71352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CA9D5-E414-1262-717A-8D7F66BEF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BE4600-A918-9525-1CEE-77A9596B1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AEBBEC-6C78-6A2B-243B-17B2B5C6FE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B56E97-A7C9-C79E-5934-77D191D415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550875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0E916-08F1-32C4-6C4A-90855E575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B0720A-C677-130E-75E9-D041E2A16D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5D22D8-D5C5-565A-44E9-8BF0D08780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28D6D-684F-8023-9E55-DC22AE2D45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68350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2B7EE-64C6-3F38-E593-CEF87DA54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32D058-6518-A3C0-886F-3EE0A0ABF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48FAA1-7DD3-D4E8-A280-C7827704FC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797D4-EA9D-04B6-0791-1189C4C044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85457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89166-BB8F-17AF-7556-6652330BD4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ABF938-089F-2B85-C199-B70F09A77B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89BDDF-B148-3686-4A92-520EB34C9B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6BA9FB-45B1-2BF4-2013-17589DB1B1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931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9386C-0AE1-3A2F-EE16-B9E4B37BC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AEAB98-6565-8CE1-6BEF-199ED6D2B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05D4B5-F1EC-C2A0-80C1-308855AF7D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8D418F-2C94-BE34-8CB7-39900D0E4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950729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F9801-8BB5-EA48-8E4B-451F8D448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E2EFE6-57DD-62E5-EEEE-88663C387E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1E9C24-BB0A-755B-DB93-534F737DC1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78919-351C-5676-6AD6-44EC093B7D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35681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18BCC2-E3DB-F931-6E70-95D59CF92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A6EE02-BF1D-3F90-34D7-7ABD1CA2FA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15E4E4-80AA-8928-D5E2-3EDDBA866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2C02AC-8B75-403A-950E-E0490BFFEB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74407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217ED-766F-FFD7-82EC-210F617CC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DA3863-D119-6231-711C-0DFFE5111F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317EB2-9204-FCDE-5DA7-B2322EB0BC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1DCB3-AB80-C238-C491-7615F520EE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028403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9504C-3C44-C752-CFEE-0BE249A60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AA7912-55FA-E7FD-4C76-4456720A33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E3DFB1-91F6-DAB7-2200-701B261CAA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A04FB-E27E-6C77-8AF2-0B71B43151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983767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4C1AD-8E59-60CC-264E-FF942FBC5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B9D4B-7077-A481-E2D8-2B982B12D3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746897-B2C9-F248-227E-A0C8981C00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9301A-F670-7089-8F5A-BE42444372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282411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B217B-7D44-B6BD-3881-BF5E2B664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D699E0-80BC-959F-FBD8-19B62D624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77DE75-CB5E-6270-39AA-B45F057B57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0CD58-43A5-8277-88FE-5A1DA6FD7D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3081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D79E5-5348-500F-9343-9D5F30D9A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1FF57F-34E1-7C8A-4E65-326B1B9B81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70392E-D198-4AF1-9560-9CAC934410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C5D9E-5776-1971-EA7A-7B15A54A4C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734755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212C3-6268-F76A-FD59-1FCEDB968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600ACB-2730-05BB-48E5-44CD2D2420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59ECB8-6BEF-0769-6921-C0B131F9F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A30B5-4AE1-66A7-9DD5-BA25DC21AE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74432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E31C7-EE87-DC22-2A61-CDBA06A89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7A958A-162A-4932-602A-184C3EB1C2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54C673-4A6E-B7A1-1061-0988751C82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855214-87C7-F914-8D7D-7282972BB0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506335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515BF-D26F-EC41-6A79-D4FE00A7E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B2D6B8-0C2C-7291-3062-0B61501438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F992A7-D55C-F9DD-CEE2-447E573B49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1FBA2-04FA-5C10-0B5C-44EECE711E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390018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11CA9-5E99-A238-51F3-43F127AAD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A6AA9A-96A9-2F22-258D-4B0B8555B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824180-021D-6F25-A906-4AA908041C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4229A-4C19-3221-092B-56E4E683D1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852993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43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10/20/2026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38886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6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0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qUFDAevkd3E?feature=oembed" TargetMode="External"/><Relationship Id="rId4" Type="http://schemas.openxmlformats.org/officeDocument/2006/relationships/image" Target="../media/image14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5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5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6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085" y="1412111"/>
            <a:ext cx="8558074" cy="4757195"/>
          </a:xfrm>
        </p:spPr>
        <p:txBody>
          <a:bodyPr/>
          <a:lstStyle/>
          <a:p>
            <a:pPr algn="ctr"/>
            <a:r>
              <a:rPr lang="en-GB" sz="4400" dirty="0" err="1"/>
              <a:t>Cyflwyniad</a:t>
            </a:r>
            <a:r>
              <a:rPr lang="en-GB" sz="4400" dirty="0"/>
              <a:t> </a:t>
            </a:r>
            <a:r>
              <a:rPr lang="en-GB" sz="4400" dirty="0" err="1"/>
              <a:t>i</a:t>
            </a:r>
            <a:r>
              <a:rPr lang="en-GB" sz="4400" dirty="0"/>
              <a:t> </a:t>
            </a:r>
            <a:br>
              <a:rPr lang="en-GB" sz="4400" dirty="0"/>
            </a:br>
            <a:r>
              <a:rPr lang="en-GB" sz="4400" dirty="0"/>
              <a:t>Anhwylder Spectrwm Awtistiaeth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Introduction to </a:t>
            </a:r>
            <a:b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Autism Spectrum Disorder</a:t>
            </a:r>
            <a:b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br>
              <a:rPr lang="en-GB" sz="4400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EAC788-DD33-493A-8421-543440EAE7DB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152-273-649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pic>
        <p:nvPicPr>
          <p:cNvPr id="5" name="Picture 4" descr="QR code instruction to join https://vevox.app/#/m/152273649">
            <a:extLst>
              <a:ext uri="{FF2B5EF4-FFF2-40B4-BE49-F238E27FC236}">
                <a16:creationId xmlns:a16="http://schemas.microsoft.com/office/drawing/2014/main" id="{B845D2FB-922F-A73D-EFFF-C6D0C730AB66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4035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EC594-2E3A-8290-B044-44FC884AB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1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1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C8893CF7-BF41-4F06-3C47-4E86655BBF9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0DE1D-1CAD-8F6E-C7BA-6AA82F45ED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Awtistiaeth?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Autism?</a:t>
            </a:r>
          </a:p>
        </p:txBody>
      </p:sp>
    </p:spTree>
    <p:extLst>
      <p:ext uri="{BB962C8B-B14F-4D97-AF65-F5344CB8AC3E}">
        <p14:creationId xmlns:p14="http://schemas.microsoft.com/office/powerpoint/2010/main" val="3512804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CF385-6E38-4470-2D24-775C0BB17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7BE356-F5FC-568F-DE64-CF6E6F950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Beth yw ASA?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ASD?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16587D2-B335-2E56-FA56-5ED16B0342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2425" y="1825625"/>
            <a:ext cx="4143375" cy="4079874"/>
          </a:xfrm>
        </p:spPr>
        <p:txBody>
          <a:bodyPr>
            <a:normAutofit fontScale="700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Anhwylder y Sbectrwm Awtistig (ASA) yn gyflwr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niwroddatblygiadol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Mae'n effeithio ar y ffordd y mae unigolion yn profi: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Cyfathrebu cymdeithasol;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Rhyngweithio cymdeithasol;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Prosesu synhwyraidd;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ac ymddygiad hyblyg.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awtistiaeth yn gyflwr gydol oes;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pob person awtistig yn unigryw.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9E92B2-977F-AC3E-519F-906E078E29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43375" cy="4079875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Spectrum Disorder (ASD) is a neurodevelopmental condition;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affects how individuals experience: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communication;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interaction;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processing;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thinking and behaviour.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is lifelong;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autistic person is unique.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315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Awtistiaeth yn y DSM-5-TR a’r ICD-11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DSM-5-TR </a:t>
            </a: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ICD-11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2B13E3-A536-5275-EA8A-FFB78831F5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825624"/>
            <a:ext cx="4495800" cy="415426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DSM-5-TR a'r ICD-11 yn diffinio awtistiaeth drwy: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Wahaniaethau parhaus mewn cyfathrebu a rhyngweithio cymdeithasol;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Patrymau ymddygiad, diddordebau neu weithgareddau cyfyngedig ac ailadroddus;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Gwahaniaethau synhwyraidd;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Symptomau sy'n bresennol o ddatblygiad cynnar;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Effaith ar weithrediad bob dydd.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46F21B7-C09F-3708-625B-96847C9C66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94201" cy="41542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DSM-5-TR and ICD-11 define autism through: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differences in social communication and interaction;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Restricted, repetitive patterns of behaviour, interests or activities;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differences;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present from early development;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everyday functioning.</a:t>
            </a:r>
          </a:p>
        </p:txBody>
      </p:sp>
    </p:spTree>
    <p:extLst>
      <p:ext uri="{BB962C8B-B14F-4D97-AF65-F5344CB8AC3E}">
        <p14:creationId xmlns:p14="http://schemas.microsoft.com/office/powerpoint/2010/main" val="1687858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0F369-D7A6-BD6D-F756-1FB0FD1F5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Deall 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Sbectrwm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Spectrum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AB5A3-05A9-40F5-85CC-EA0946D06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67174"/>
          </a:xfrm>
        </p:spPr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Nid graddfa linellol o "ysgafn" i "ddifrifol" yw awtistiaeth.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unigolion amrywio o ran: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Cyfathrebu;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Profiadau synhwyraidd;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Perthnasoedd;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Sgiliau byw bob dydd;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Anghenion cymorth;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Cryfderau a diddordebau.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6A31AD-51AE-5924-0977-BC6BA3FE85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074886" cy="406717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is not a linear scale from "mild" to "severe“;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may differ in: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experiences;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Daily living skills;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needs;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interests.</a:t>
            </a:r>
          </a:p>
        </p:txBody>
      </p:sp>
    </p:spTree>
    <p:extLst>
      <p:ext uri="{BB962C8B-B14F-4D97-AF65-F5344CB8AC3E}">
        <p14:creationId xmlns:p14="http://schemas.microsoft.com/office/powerpoint/2010/main" val="1115313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3147F-831A-5A89-83F7-8B0986289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E05DA-5344-CF34-9461-422DED041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4" y="365125"/>
            <a:ext cx="830217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Neurodiversity and Changing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53C9D-B372-6FBF-D4E5-9B1D62B75E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67174"/>
          </a:xfrm>
        </p:spPr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Pam mae’r derminoleg wedi newid?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 ddylid ystyried awtistiaeth yn anhwylder neu’n wahaniaeth?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Model meddygol o anabledd;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Safbwynt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AF66F-3688-4175-AEB6-90451107E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074886" cy="406717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has terminology changed?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Should autism be viewed as a disorder or a difference?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model of disability;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Neurodiversity perspective.</a:t>
            </a:r>
          </a:p>
        </p:txBody>
      </p:sp>
    </p:spTree>
    <p:extLst>
      <p:ext uri="{BB962C8B-B14F-4D97-AF65-F5344CB8AC3E}">
        <p14:creationId xmlns:p14="http://schemas.microsoft.com/office/powerpoint/2010/main" val="1153130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C17B7-8F4E-E749-8D6A-79C35B28C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173A5-BCAE-59CE-B76E-9210600DC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5071D491-464B-7461-C6FC-5E0114D849C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E4178-9678-3ED6-9D33-CBC0A188CA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495800" cy="40671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 yw dealltwriaeth cymdeithas o awtistiaeth wedi newid oherwydd bod y cyflwr ei hun wedi newid, neu oherwydd bod ein dealltwriaeth o wahaniaethau dynol wedi esblygu?</a:t>
            </a:r>
            <a:endParaRPr lang="cy-GB" noProof="0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society's understanding of autism changed because the condition itself has changed, or because our understanding of human difference has evolved?</a:t>
            </a:r>
          </a:p>
        </p:txBody>
      </p:sp>
    </p:spTree>
    <p:extLst>
      <p:ext uri="{BB962C8B-B14F-4D97-AF65-F5344CB8AC3E}">
        <p14:creationId xmlns:p14="http://schemas.microsoft.com/office/powerpoint/2010/main" val="4164930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51676-7B5C-DF35-393B-B5CB76905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91585-F84A-7871-FA6F-1760F9E5B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2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331DBF-138C-035A-0A83-850AA44E6D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hanesyddol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Awtistiaeth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perspectives on Autism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B58B2E9-1520-FC54-C2CF-60510849998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22514" y="2119086"/>
            <a:ext cx="3570515" cy="26962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A2A463-C1B4-8058-E159-953E79187D2C}"/>
              </a:ext>
            </a:extLst>
          </p:cNvPr>
          <p:cNvSpPr txBox="1"/>
          <p:nvPr/>
        </p:nvSpPr>
        <p:spPr>
          <a:xfrm>
            <a:off x="522514" y="5109029"/>
            <a:ext cx="287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Smithsonian, 2016).</a:t>
            </a:r>
          </a:p>
        </p:txBody>
      </p:sp>
    </p:spTree>
    <p:extLst>
      <p:ext uri="{BB962C8B-B14F-4D97-AF65-F5344CB8AC3E}">
        <p14:creationId xmlns:p14="http://schemas.microsoft.com/office/powerpoint/2010/main" val="1524246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80973-927B-6618-C9D0-CAA0365E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2344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Leo Kanner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564D5C1-A92A-CC3A-164C-E6E83D1049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47675" y="1825625"/>
            <a:ext cx="3810000" cy="361723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63BF8-8343-F1C1-29CD-14929B110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70400" y="1219200"/>
            <a:ext cx="4464280" cy="4785619"/>
          </a:xfrm>
        </p:spPr>
        <p:txBody>
          <a:bodyPr>
            <a:normAutofit fontScale="85000" lnSpcReduction="20000"/>
          </a:bodyPr>
          <a:lstStyle/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1943 - disgrifio “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awtistiaeth plentyndod cynnar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”;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Anawsterau mewn rhyngweithio a chyfathrebu cymdeithasol;</a:t>
            </a: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Hoffter o gysondeb a threfn.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1943 – described “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infantile autism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”;</a:t>
            </a: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 in social interaction and communication;</a:t>
            </a: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Preference for sameness and routine.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9807BE-73A2-DE36-09E5-B9870EC4D69A}"/>
              </a:ext>
            </a:extLst>
          </p:cNvPr>
          <p:cNvSpPr txBox="1"/>
          <p:nvPr/>
        </p:nvSpPr>
        <p:spPr>
          <a:xfrm>
            <a:off x="754743" y="5635487"/>
            <a:ext cx="279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SoundCloud, 2018)</a:t>
            </a:r>
          </a:p>
        </p:txBody>
      </p:sp>
    </p:spTree>
    <p:extLst>
      <p:ext uri="{BB962C8B-B14F-4D97-AF65-F5344CB8AC3E}">
        <p14:creationId xmlns:p14="http://schemas.microsoft.com/office/powerpoint/2010/main" val="3284247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92261-B05B-9851-E1C5-329EF2F84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7F83D-7D3B-4AF9-018F-6EFE9FB4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2344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Hans Asperger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3C95C-00F3-8FE7-EB20-1112DD137C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70400" y="1219200"/>
            <a:ext cx="4464280" cy="4785619"/>
          </a:xfrm>
        </p:spPr>
        <p:txBody>
          <a:bodyPr>
            <a:normAutofit fontScale="85000" lnSpcReduction="20000"/>
          </a:bodyPr>
          <a:lstStyle/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1944 - disgrifio plant â nodweddion awtistig a deallusrwydd cyfartalog neu uwch na’r cyfartaledd;</a:t>
            </a: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Roedd safbwyntiau cynnar yn canolbwyntio’n bennaf ar ddiffygion a namau.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1944 - described children with autistic characteristics who often demonstrated average or above-average intelligence;</a:t>
            </a: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views focused primarily on deficits and impairments.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A8068-0669-1A97-D785-2F33EB890DFE}"/>
              </a:ext>
            </a:extLst>
          </p:cNvPr>
          <p:cNvSpPr txBox="1"/>
          <p:nvPr/>
        </p:nvSpPr>
        <p:spPr>
          <a:xfrm>
            <a:off x="754743" y="5635487"/>
            <a:ext cx="3397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New York Times, no date)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08FA821-A639-13B5-36D3-7F688B26A99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346654"/>
            <a:ext cx="3435350" cy="403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426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FF11D-FB09-9D34-304D-78B9FC6A3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56378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143BBE-75B0-BCC0-5DDF-A8BC94897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22400"/>
            <a:ext cx="91440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365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80973-927B-6618-C9D0-CAA0365E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Hanesyddol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Deficit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C7F7-0A82-09FC-AA64-9D76EDE79B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320" y="1825625"/>
            <a:ext cx="4286480" cy="3809862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Canolbwyntio ar namau;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Pwyslais ar anawsterau a chyfyngiadau;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Ceisio "normaleiddio" ymddygiad;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Ystyried awtistiaeth yn bennaf fel anhwylder.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63BF8-8343-F1C1-29CD-14929B110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86480" cy="38098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on impairment;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Emphasised difficulties and limitations;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Sought to "normalise" behaviour;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viewed primarily as a disorder.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559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2C866-8CDC-DE0B-6110-D7B11425F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FFE5A-ACA3-7758-7411-813A7A7FE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Cyfoes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A425D-44C4-2797-417C-5850EAF91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320" y="1825625"/>
            <a:ext cx="4286480" cy="380986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Awtistiaeth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Cydnabod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cryfderau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gwahaniaethau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Pwyslais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gynhwysiant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chyfranogiad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nag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0E18A5-6038-DEE8-675F-AFBBD2EAA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86480" cy="380986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as a form of neurodiversity;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of strengths and differences;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inclusion and participation;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 environments rather than people.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627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930B7-7191-9920-750E-E648F4C52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081DF-CF68-1408-0695-570958FDC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B3945-1DFF-C068-A7D8-0CCE09958E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320" y="1825625"/>
            <a:ext cx="4286480" cy="4241346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peryglon dulliau hanesyddol sy'n canolbwyntio ar ddiffygion wrth ddeall awtistiaeth?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Stigma;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Disgwyliadau isel;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Labelu;</a:t>
            </a:r>
          </a:p>
          <a:p>
            <a:pPr>
              <a:buFontTx/>
              <a:buChar char="-"/>
            </a:pP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Allgáu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Effaith ar hunaniaeth.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C12DF-6FA6-46A9-72CF-BFE6DA299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86480" cy="424134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dangers of historical deficit-focused approaches to autism?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Stigma;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expectations;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Labelling;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Exclusion;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identity.</a:t>
            </a:r>
          </a:p>
        </p:txBody>
      </p:sp>
    </p:spTree>
    <p:extLst>
      <p:ext uri="{BB962C8B-B14F-4D97-AF65-F5344CB8AC3E}">
        <p14:creationId xmlns:p14="http://schemas.microsoft.com/office/powerpoint/2010/main" val="361037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791430-4B9C-459B-DF00-327AA0AF1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E7BF-487A-8C12-DFE6-42B95649F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3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85744-ECC2-C089-B560-25EC78D4EF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Awtistiaeth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Autism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A474FB-C25F-BB21-C35D-1188B5D7B622}"/>
              </a:ext>
            </a:extLst>
          </p:cNvPr>
          <p:cNvSpPr txBox="1"/>
          <p:nvPr/>
        </p:nvSpPr>
        <p:spPr>
          <a:xfrm>
            <a:off x="522514" y="5109029"/>
            <a:ext cx="3788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AutismBC</a:t>
            </a:r>
            <a:r>
              <a:rPr lang="en-GB" dirty="0"/>
              <a:t>, </a:t>
            </a:r>
            <a:r>
              <a:rPr lang="en-GB" dirty="0" err="1"/>
              <a:t>mithsonian</a:t>
            </a:r>
            <a:r>
              <a:rPr lang="en-GB" dirty="0"/>
              <a:t>, 2023).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270FAFA-16F4-2AB6-EC71-0FFB4DF3933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22514" y="1748971"/>
            <a:ext cx="3783493" cy="328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527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7DDC6-8F1F-280D-9872-4399F52CE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D6792-00C6-AB8D-24B0-72DB2B847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Gwahaniaethau mewn </a:t>
            </a:r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Cymdeithasol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0CDC4-D07B-1A7D-4742-900D15EF5E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Deall cyfathrebu di-eiriau;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Dehongli ciwiau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Cymryd tro mewn sgwrs;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Deall iaith ffigurol.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730625-A5B6-3405-99A9-2A09757C72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121227" cy="38098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non-verbal 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Interpreting social cues;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turns in conversation;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figurative language.</a:t>
            </a: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7758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7D833-AE6A-6134-8687-BDF2B565D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Gwahaniaethau mewn </a:t>
            </a:r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Cymdeithasol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27F80-EBA9-4C68-B590-75E44157F8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Ffurfio a chynnal perthnasoedd;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Deall rheolau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Dulliau gwahanol o ymgysylltu'n gymdeithasol;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ffafrio gweithgareddau unigol neu strwythuredig.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F2A9C-BB4E-3BB8-9BD7-C9FDC89B6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121227" cy="380986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 and maintaining relationships;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social rules;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approaches to social engagement;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prefer solitary or structured activities.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529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C14CC-9F61-68F1-12AD-B5A164A5C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Empathi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Ddwbl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Double Empathy Problem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1B04BC-EF06-1A68-2B7E-59AB8F9FAA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36677" y="1825625"/>
            <a:ext cx="3251095" cy="346904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0D69A-E0E8-7D20-20DC-B4286469F8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377813" cy="4117975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Damian Milton (2012)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Anableddau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Deallusol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Datblygiadol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 and Researcher;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Lecturer in Intellectual and Developmental Disabilities.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BC8668-0E3C-E68C-036E-7D47B212F4E3}"/>
              </a:ext>
            </a:extLst>
          </p:cNvPr>
          <p:cNvSpPr txBox="1"/>
          <p:nvPr/>
        </p:nvSpPr>
        <p:spPr>
          <a:xfrm>
            <a:off x="825910" y="5442155"/>
            <a:ext cx="3631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University of Kent, no date).</a:t>
            </a:r>
          </a:p>
        </p:txBody>
      </p:sp>
    </p:spTree>
    <p:extLst>
      <p:ext uri="{BB962C8B-B14F-4D97-AF65-F5344CB8AC3E}">
        <p14:creationId xmlns:p14="http://schemas.microsoft.com/office/powerpoint/2010/main" val="718573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F7D9BC-9F65-0D70-F5F8-4371D53F2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D48BF-7381-4181-3CF6-C91354479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Empathi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Ddwbl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Double Empathy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D3B38-D46B-A69A-119B-4A45D56E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1825624"/>
            <a:ext cx="4304071" cy="4176969"/>
          </a:xfrm>
        </p:spPr>
        <p:txBody>
          <a:bodyPr>
            <a:normAutofit fontScale="6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Nid yw anawsterau cyfathrebu yn deillio o ddiffygion mewn pobl awtistig yn unig;</a:t>
            </a:r>
          </a:p>
          <a:p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Gallant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godi oherwydd diffyg dealltwriaeth ar y cyd rhwng pobl awtistig a phobl nad ydynt yn awtistig;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y ddau barti gael anhawster deall profiadau, safbwyntiau ac arddulliau cyfathrebu ei gilydd;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ddamcaniaeth yn herio safbwyntiau traddodiadol sy'n ystyried cyfathrebu awtistig fel diffyg yn unig;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Mae'n cefnogi safbwyntiau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ac arfer cynhwysol.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643E82-87A2-56DD-AA26-F8886DA87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04071" cy="4176968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difficulties do not arise solely from deficits within autistic people;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may occur because of a mutual lack of understanding between autistic and non-autistic people;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groups may find it difficult to understand each other's experiences, perspectives and communication styles;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challenges traditional deficit-based views of autistic 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neurodiversity and inclusive practice.</a:t>
            </a:r>
          </a:p>
        </p:txBody>
      </p:sp>
    </p:spTree>
    <p:extLst>
      <p:ext uri="{BB962C8B-B14F-4D97-AF65-F5344CB8AC3E}">
        <p14:creationId xmlns:p14="http://schemas.microsoft.com/office/powerpoint/2010/main" val="3283430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AB3BCB-4182-265F-5FFE-3A2433249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53FCA-8977-53CB-B719-434ABE97D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Ymddygiadau Ailadroddus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Repetitive Behaviours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B11D6-942B-8FBB-C564-33482EB8F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971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Symudiadau ailadroddus;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Lleferydd ailadroddus;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Chwarae ailadroddus;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Trefnau a defodau.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78C8D3-5E71-D155-D3E1-33B8C3C0F9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Repetitive movements;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Repetitive speech;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Repetitive play;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Routines and rituals.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4186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80D2A7-3BC4-3C48-73D9-F029493D0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4886-D25E-3E57-8DE0-1AD535460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Diddordebau Cyfyngedig neu Ddwys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Restricted or Intense Interests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AD939-543D-AAFB-1DFA-06090348F6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97192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Gwybodaeth fanwl am bynciau;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Ffocws cryf ar ddiddordebau penodol;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Brwdfrydedd ac arbenigedd;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Ffynhonnell mwynhad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hunanreoleiddio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D8B02-9824-7B34-3F7A-7BD76E5B0C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 knowledge of subjects;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focus on preferred interests;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 and expertise;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of enjoyment and regulation.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10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CB3FD-B0A0-B70E-23CF-7BA5DABCC9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226A3-31BE-5A5A-65C9-FEDF94FED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Angen </a:t>
            </a:r>
            <a:r>
              <a:rPr 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Rhagweladwyedd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for Predictability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26EC3-04E5-B5E9-00CD-2A52B5F82A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971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Hoffter o drefn;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Anhawster gyda newid annisgwyl;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Llai o bryder drwy strwythur.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9FAAB2-BFEC-78B2-1E83-FB6976B5B8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Preference for routine;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with unexpected change;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anxiety through structure.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3021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FA4CD3-B13C-3D14-ED50-0E3196B6E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BE1D4-CDC5-469E-7AA6-0C4CCC85E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Swyddogaethau Gweithredol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Functioning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51679-D9DC-FFB3-53C7-F44EAB894D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971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Cynllunio;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Trefnu;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Rheoli amser;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Cof gweithio;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Dechrau tasgau.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5CA57-C309-50DA-E1D3-F1B7338905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memory;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initiation.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97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1255A-0C70-32B5-798B-D736FB76E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82DE0-3881-CAB3-5B1F-ED8F88358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Damcaniaeth Camweithrediad Gweithredol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Dysfunction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89EC6-4AD2-060E-726A-5FA7ED66AA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825625"/>
            <a:ext cx="4495800" cy="4097192"/>
          </a:xfrm>
        </p:spPr>
        <p:txBody>
          <a:bodyPr>
            <a:normAutofit fontScale="700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o'r damcaniaethau gwybyddol mwyaf dylanwadol ym maes awtistiaeth;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awgrymu bod rhai nodweddion awtistig yn gallu egluro: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Anhawster gyda newid annisgwyl;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Dechrau tasgau;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Blaenoriaethu gwybodaeth;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Symud sylw rhwng gweithgareddau.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Nid diffyg cymhelliant mo'r gwahaniaethau hyn, ond gwahaniaethau mewn prosesu gwybyddol.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533C7A-7045-AA61-52C7-A26491B28D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most influential cognitive theories of autism;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Suggests that some autistic characteristics may help explain: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 with unexpected change;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initiation;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Prioritising information;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Shifting attention between activities.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differences are not a lack of motivation but reflect differences in cognitive processing.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1387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7F130-AEEA-28FC-A597-40C528280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E5307-AE40-D2F1-0854-099002B08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Cryfderau ac Heriau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83E9D-1F48-6988-BF02-7D3A651B1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73" y="1825624"/>
            <a:ext cx="4121727" cy="428020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✅ Sylw manwl i fanylion;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✅ Dilyn gweithdrefnau'n ofalus;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✅ Ymdrech barhaus ar dasgau o ddiddordeb.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⚠ Rheoli sawl tasg ar yr un pryd;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⚠ Newid rhwng gweithgareddau;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⚠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blaenoriaethu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8C2AA1-96DB-55D1-6952-C7A709ADE6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Attention to detail;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Careful adherence to routines and procedures;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Sustained focus on areas of interest.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 Managing multiple tasks simultaneously;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 Shifting between activities;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 Organisation and prioritisation.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0105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763BB-E3C9-FF8F-B25E-7840A4038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F49C9-C4A1-08A8-C54D-7EB1A9398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C9BA9329-2D09-89BE-4D1C-8E1D9331F1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BF8AF-781F-230D-D40B-4F6A92BB2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495800" cy="40671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dealltwriaeth o gamweithrediad gweithredol helpu ymarferwyr i osgoi camddehongli ymddygiad fel diogi neu ddiffyg cymhelliant?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understanding executive dysfunction help practitioners avoid misinterpreting behaviour as laziness or a lack of motivation?</a:t>
            </a:r>
          </a:p>
        </p:txBody>
      </p:sp>
    </p:spTree>
    <p:extLst>
      <p:ext uri="{BB962C8B-B14F-4D97-AF65-F5344CB8AC3E}">
        <p14:creationId xmlns:p14="http://schemas.microsoft.com/office/powerpoint/2010/main" val="2596718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19DA9-95FE-6D02-EA92-24F78019D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BC13-B19C-4894-9DCB-D1609A210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2010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Monotropiaeth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Monotropism</a:t>
            </a:r>
            <a:endParaRPr lang="en-GB" dirty="0"/>
          </a:p>
        </p:txBody>
      </p:sp>
      <p:pic>
        <p:nvPicPr>
          <p:cNvPr id="6" name="Online Media 5" title="An Introduction to Monotropism">
            <a:hlinkClick r:id="" action="ppaction://media"/>
            <a:extLst>
              <a:ext uri="{FF2B5EF4-FFF2-40B4-BE49-F238E27FC236}">
                <a16:creationId xmlns:a16="http://schemas.microsoft.com/office/drawing/2014/main" id="{7DA0E989-CCE7-5DE1-175F-3404847D866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89397" y="1378039"/>
            <a:ext cx="8165206" cy="4494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4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54BBF-9817-65D4-63D7-388FB1F46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C1F7B-78F1-A972-8603-605A77BA7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Monotropiaeth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Monotropism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2EC02-890C-71B3-6675-95F43DB09C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0971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Sylw'n canolbwyntio'n ddwys ar nifer gyfyngedig o ddiddordebau;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Canolbwyntio dwfn;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Ymgysylltu parhaus;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Anhawster symud sylw.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77759C-4004-B291-A86A-B8D4A69602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focuses intensely on a limited number of interests;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 concentration;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Sustained engagement;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shifting attention.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9091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2D406-2CF0-6E59-22DE-B797D6C53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159D-66A1-6EBA-BF37-AB180928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Beirniadu Ymchwil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981180-7A9B-E294-D3CF-6FA39DADCC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061884"/>
            <a:ext cx="9144000" cy="49259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Gyda'r 3 phapur ymchwil a ddarparwyd, cymharwch sut mae gwahanol esboniadau damcaniaethol o awtistiaeth yn cael eu llunio a'u cefnogi gan dystiolaeth.</a:t>
            </a:r>
          </a:p>
          <a:p>
            <a:pPr marL="0" indent="0">
              <a:buNone/>
            </a:pPr>
            <a:endParaRPr lang="cy-GB" sz="2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200" b="1" noProof="0" dirty="0">
                <a:latin typeface="Arial" panose="020B0604020202020204" pitchFamily="34" charset="0"/>
                <a:cs typeface="Arial" panose="020B0604020202020204" pitchFamily="34" charset="0"/>
              </a:rPr>
              <a:t>Gwerthuswch: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Pa honiad mae'r awdur yn ei wneud am awtistiaeth?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Pa dystiolaeth a ddefnyddir i gefnogi'r honiad hwn?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Pa gryfderau methodolegol allwch chi eu nodi?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Pa gyfyngiadau neu ragfarnau all fod yn bresennol?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A yw'r papur yn hyrwyddo model diffyg neu safbwynt </a:t>
            </a:r>
            <a:r>
              <a:rPr lang="cy-GB" sz="22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I ba raddau y mae'r canfyddiadau yn berthnasol i ymarfer addysgol?</a:t>
            </a:r>
          </a:p>
        </p:txBody>
      </p:sp>
    </p:spTree>
    <p:extLst>
      <p:ext uri="{BB962C8B-B14F-4D97-AF65-F5344CB8AC3E}">
        <p14:creationId xmlns:p14="http://schemas.microsoft.com/office/powerpoint/2010/main" val="25001597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587AA-D9D2-9600-0C7B-ED51EBB29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8DD26-5F0E-B34C-6895-7B57DF9F5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3D8E-D8E8-ED15-3653-B5507B5C90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7987" y="1371600"/>
            <a:ext cx="9026013" cy="46162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the 3 research papers provided, compare how different theoretical explanations of autism are constructed and evidenced. </a:t>
            </a:r>
          </a:p>
          <a:p>
            <a:pPr marL="0" indent="0">
              <a:buNone/>
            </a:pPr>
            <a:b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Evaluate: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claim is the author making about autism?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evidence is used to support the claim?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methodological strengths can you identify?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limitations or biases may be present?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paper promote a deficit model or a neurodiversity perspective?</a:t>
            </a:r>
          </a:p>
          <a:p>
            <a:pPr marL="514350" indent="-514350">
              <a:buAutoNum type="arabicPeriod"/>
            </a:pPr>
            <a:r>
              <a:rPr lang="en-GB" sz="2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applicable are the findings to educational practice?</a:t>
            </a:r>
          </a:p>
        </p:txBody>
      </p:sp>
    </p:spTree>
    <p:extLst>
      <p:ext uri="{BB962C8B-B14F-4D97-AF65-F5344CB8AC3E}">
        <p14:creationId xmlns:p14="http://schemas.microsoft.com/office/powerpoint/2010/main" val="28198111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66AE7C-A379-9F0E-0BE6-6870D4A5CC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0B746-3E7B-CD66-B9D2-BC4B3580E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4771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endParaRPr lang="en-GB" sz="36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EE109D8-3B4A-F046-8848-66C30EB00E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130307"/>
              </p:ext>
            </p:extLst>
          </p:nvPr>
        </p:nvGraphicFramePr>
        <p:xfrm>
          <a:off x="496111" y="1031131"/>
          <a:ext cx="8346332" cy="56173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3166">
                  <a:extLst>
                    <a:ext uri="{9D8B030D-6E8A-4147-A177-3AD203B41FA5}">
                      <a16:colId xmlns:a16="http://schemas.microsoft.com/office/drawing/2014/main" val="2443060134"/>
                    </a:ext>
                  </a:extLst>
                </a:gridCol>
                <a:gridCol w="4173166">
                  <a:extLst>
                    <a:ext uri="{9D8B030D-6E8A-4147-A177-3AD203B41FA5}">
                      <a16:colId xmlns:a16="http://schemas.microsoft.com/office/drawing/2014/main" val="2922724760"/>
                    </a:ext>
                  </a:extLst>
                </a:gridCol>
              </a:tblGrid>
              <a:tr h="874639"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Plentyn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Plentyn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2497958"/>
                  </a:ext>
                </a:extLst>
              </a:tr>
              <a:tr h="90237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rhugl ar lafar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 iaith lafar gyfyngedig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71170"/>
                  </a:ext>
                </a:extLst>
              </a:tr>
              <a:tr h="90237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Cyrhaeddiad academaidd uchel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Sgiliau ymarferol cryf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2051"/>
                  </a:ext>
                </a:extLst>
              </a:tr>
              <a:tr h="90237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profi pryder cymdeithasol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Mwynhau cyswllt cymdeithasol ond yn cyfathrebu’n wahanol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942675"/>
                  </a:ext>
                </a:extLst>
              </a:tr>
              <a:tr h="874639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sensitif i sŵn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Chwilio am fewnbwn synhwyraidd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2669207"/>
                  </a:ext>
                </a:extLst>
              </a:tr>
              <a:tr h="874639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Diddordeb cryf mewn hanes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Diddordeb cryf mewn trenau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3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7163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85DB8-0455-6D30-A7CC-BBF42F29F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550D1-E7D4-515C-2F60-6FB8491AF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4771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  <a:endParaRPr lang="en-GB" sz="36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CEF6D3A-E6E0-34B8-5DBD-09258C0C4D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372707"/>
              </p:ext>
            </p:extLst>
          </p:nvPr>
        </p:nvGraphicFramePr>
        <p:xfrm>
          <a:off x="496111" y="1031132"/>
          <a:ext cx="8346332" cy="54617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3166">
                  <a:extLst>
                    <a:ext uri="{9D8B030D-6E8A-4147-A177-3AD203B41FA5}">
                      <a16:colId xmlns:a16="http://schemas.microsoft.com/office/drawing/2014/main" val="2443060134"/>
                    </a:ext>
                  </a:extLst>
                </a:gridCol>
                <a:gridCol w="4173166">
                  <a:extLst>
                    <a:ext uri="{9D8B030D-6E8A-4147-A177-3AD203B41FA5}">
                      <a16:colId xmlns:a16="http://schemas.microsoft.com/office/drawing/2014/main" val="2922724760"/>
                    </a:ext>
                  </a:extLst>
                </a:gridCol>
              </a:tblGrid>
              <a:tr h="89608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2497958"/>
                  </a:ext>
                </a:extLst>
              </a:tr>
              <a:tr h="9244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verbal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Uses limited spoken language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71170"/>
                  </a:ext>
                </a:extLst>
              </a:tr>
              <a:tr h="9244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 academic attainment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practical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2051"/>
                  </a:ext>
                </a:extLst>
              </a:tr>
              <a:tr h="9244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Experiences social anxiety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Enjoys social contact but communicates differently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942675"/>
                  </a:ext>
                </a:extLst>
              </a:tr>
              <a:tr h="896084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Sensitive to noise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Seeks sensory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2669207"/>
                  </a:ext>
                </a:extLst>
              </a:tr>
              <a:tr h="896084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interest in 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interest in trains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3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39945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A125F-F623-D44F-A234-316C7ED33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1D141-03D2-0A1A-DA67-D52ED8A5E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4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186A6-C65D-03A6-AD39-76E7CBB7BC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Aetioleg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Awtistiaeth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Aetiology of Autism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D75376-C2B5-187E-DD94-BA952A0012BF}"/>
              </a:ext>
            </a:extLst>
          </p:cNvPr>
          <p:cNvSpPr txBox="1"/>
          <p:nvPr/>
        </p:nvSpPr>
        <p:spPr>
          <a:xfrm>
            <a:off x="522514" y="5109029"/>
            <a:ext cx="3203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Springer Nature, 2026).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1BFD599F-BD14-4273-3B44-EF07697B98B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01780"/>
            <a:ext cx="3867150" cy="2676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719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5ADA5-A8E6-631F-6608-6C4E4C43B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518E2-88E1-1BEA-2413-3C161428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5"/>
            <a:ext cx="854132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Dealltwriaeth gyfredol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understanding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6E5EA-2227-B6EF-6227-C1CE4D08CD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73" y="1825625"/>
            <a:ext cx="4121727" cy="4097192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awtistiaeth yn gyflwr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niwroddatblygiadol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Nid oes un achos hysbys;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Dylanwadau biolegol ac amgylcheddol lluosog;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datblygu cyn ac yn ystod datblygiad cynnar yr ymennydd;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Tystiolaeth gref o ddylanwadau genetig.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8A5AF-269D-0B48-90B7-74040DE81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21227" cy="409719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is a neurodevelopmental condition;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single known cause;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biological and environmental influences;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Develops before and during early brain development;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evidence for genetic influences.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377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20054-73B9-564B-9C92-02249E228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4708D-927C-D05E-DD24-9A982A0B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6"/>
            <a:ext cx="8541327" cy="922254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Geneteg ac </a:t>
            </a:r>
            <a:r>
              <a:rPr 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Epigeneteg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Genetics and Epigenetics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AF49C-1271-2461-B7A7-C2015BA530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73" y="1467854"/>
            <a:ext cx="4121727" cy="4454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Geneteg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dystiolaeth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gryfaf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mewn ymchwil awtistiaeth;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awtistiaeth yn aml yn rhedeg mewn teuluoedd;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llawer o enynnau'n cyfrannu effeithiau bach;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Nid oes un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genyn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awtistiaeth.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Epigeneteg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genynnau'n rhyngweithio â'r amgylchedd;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dylanwadu ar sut mae genynnau'n cael eu mynegi;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helpu i egluro gwahaniaethau unigol.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F68EB-AA71-3B05-74C9-0940FD03AB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67854"/>
            <a:ext cx="4121227" cy="44549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Strongest evidence in autism 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often runs in families;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genes contribute small effects;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single autism gene.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Epigenetics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genes interact with the environment;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Influences how genes are expressed;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help explain individual differences.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7063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8262A-DFC2-EDDD-D91D-83DFED9AD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86634-A67C-64B6-728E-9B098402D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6"/>
            <a:ext cx="8541327" cy="922254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74A22-3C13-DD7C-CF44-94C43E32D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73" y="1467854"/>
            <a:ext cx="4121727" cy="4454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Gwahaniaethau'n ymddangos yn ystod datblygiad cynnar;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Amrywiadau mewn cysylltedd niwral;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Llwybrau datblygiadol amrywiol.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Niwrobioleg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Patrymau gwahanol o brosesu gwybodaeth;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prosesu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mewn sylw a chanfyddiad;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cefnogi safbwyntiau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DA3A4-3178-B8FA-20F7-F30133118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67854"/>
            <a:ext cx="4121227" cy="44549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 emerge during early development;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Variation in neural connectivity;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developmental pathways.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Neurobiology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patterns of information processing;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processing differences;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and perception differences;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neurodiversity perspectives.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595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877F6-0F59-2296-7507-411C65F77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F29CF-BF99-4A37-6F8A-9467FFD8B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6"/>
            <a:ext cx="8541327" cy="922254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Dylanwadau </a:t>
            </a:r>
            <a:r>
              <a:rPr 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amgycheddol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influences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77F6F-A8A8-DCB2-771F-4FFABE108B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73" y="1467854"/>
            <a:ext cx="4121727" cy="4454963"/>
          </a:xfrm>
        </p:spPr>
        <p:txBody>
          <a:bodyPr>
            <a:normAutofit fontScale="85000" lnSpcReduction="20000"/>
          </a:bodyPr>
          <a:lstStyle/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Gallant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ryngweithio â ffactorau genetig;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Dylanwadau cyn-geni a datblygiad cynnar;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ymchwil yn parhau i ddatblygu.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interact with genetic factors;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Prenatal and early developmental influences;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continues to evolve.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8530B13-4A2A-84BF-9CCC-4C542C71EB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040196"/>
            <a:ext cx="4121150" cy="33110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4C765A-D4A9-EFE5-6B2E-3735E6A99419}"/>
              </a:ext>
            </a:extLst>
          </p:cNvPr>
          <p:cNvSpPr txBox="1"/>
          <p:nvPr/>
        </p:nvSpPr>
        <p:spPr>
          <a:xfrm>
            <a:off x="5252720" y="5516880"/>
            <a:ext cx="2871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SENcastle</a:t>
            </a:r>
            <a:r>
              <a:rPr lang="en-GB" dirty="0"/>
              <a:t>, no date).</a:t>
            </a:r>
          </a:p>
        </p:txBody>
      </p:sp>
    </p:spTree>
    <p:extLst>
      <p:ext uri="{BB962C8B-B14F-4D97-AF65-F5344CB8AC3E}">
        <p14:creationId xmlns:p14="http://schemas.microsoft.com/office/powerpoint/2010/main" val="40495067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5A026F-4E27-0776-57F4-5D3AB4D73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6FBA7-4AB5-EB67-5C00-E35A088F7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365126"/>
            <a:ext cx="8541327" cy="922254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66988-ACE0-B984-30C0-64DE3E10D2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987" y="1769806"/>
            <a:ext cx="4377813" cy="41530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Beth all ymchwil gyfredol ei egluro?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Pam mae gan awtistiaeth darddiad biolegol cryf;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Pam mae awtistiaeth yn rhedeg mewn teuluoedd;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mewn datblygiad yr ymennydd.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Beth na all ymchwil ei egluro?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Pam mae pob unigolyn awtistig yn unigryw;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achosion manwl ym mhob achos;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Amrywiaeth lawn profiadau awtistig.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A77BC6-179E-CE04-480D-FAE44E4034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69806"/>
            <a:ext cx="4377813" cy="427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current research explain?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autism has strong biological origins;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autism runs in families;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 in brain development.</a:t>
            </a:r>
          </a:p>
          <a:p>
            <a:endParaRPr lang="en-GB" sz="3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it not explain?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every autistic individual is unique;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Precise causes in each case;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full diversity of autistic experiences.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544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73516-651D-6531-97D1-1371AE1DE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E3EF3-0430-1E1A-7FEF-572793425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5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FCDF91-682F-B683-1BEF-8D0A1FBA98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ag Awtistiaeth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Processing and Autism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18CF20-668B-A6AC-0C85-9B2D63DE1765}"/>
              </a:ext>
            </a:extLst>
          </p:cNvPr>
          <p:cNvSpPr txBox="1"/>
          <p:nvPr/>
        </p:nvSpPr>
        <p:spPr>
          <a:xfrm>
            <a:off x="522514" y="5109029"/>
            <a:ext cx="3550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Hidden Talents ABA, 2026).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6233348-770C-08C3-EC9A-9EF54A4A6E0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49" y="1668361"/>
            <a:ext cx="3453953" cy="3440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6884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B3206-A669-64C3-D556-7B70CD133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089C-44C0-1D1A-DAAD-72F8743A1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8057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Gwahaniaethau Prosesu Synhwyraidd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Processing Differences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0D82A-FB50-4EB5-454B-5F4FE2FAC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573" y="1484243"/>
            <a:ext cx="4121227" cy="4543068"/>
          </a:xfrm>
        </p:spPr>
        <p:txBody>
          <a:bodyPr>
            <a:normAutofit fontScale="70000" lnSpcReduction="20000"/>
          </a:bodyPr>
          <a:lstStyle/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Gorsensitifrwydd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Hyposensitifrwydd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Ceisio mewnbwn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Osgoi mewnbwn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effeithio ar: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Sain;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Golwg;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Cyffyrddiad;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Blas;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Arogl;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Symudiad;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Teimladau'r corff.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09BCC2-2A1A-44F1-F0C4-2E35F0734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84243"/>
            <a:ext cx="4310271" cy="4543069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Hyper-sensitivity (over-responsive);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Hypo-sensitivity (under-responsive);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seeking;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avoidance;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across sensory systems: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Sound;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Sight;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Touch;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Taste;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Smell;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body sensations.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3299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61B40-FEE3-4403-0688-CA2BB41A0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05841-68C9-F79B-22A4-C3341FD2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8057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Gor-sensitifrwydd a </a:t>
            </a:r>
            <a:r>
              <a:rPr 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Hypo</a:t>
            </a:r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-sensitifrwydd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Hyper-sensitivity and Hypo-sensitivity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49C20-4ACC-571F-B6F5-155B77DE7D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573" y="1484243"/>
            <a:ext cx="4121227" cy="45430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Gor-sensitifrwydd;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Mewnbwn synhwyraidd yn teimlo'n ddwys;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osgoi rhai teimladau;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gyfrannu at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orbryder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 gofid.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Hypo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-sensitifrwydd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Llai o ymwybyddiaeth o fewnbwn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Efallai na fydd yn sylwi ar boen, tymheredd neu sain;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chwilio am fwy o fewnbwn synhwyraidd.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91812-546F-7A9A-FD1E-E25506CB7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84243"/>
            <a:ext cx="4310271" cy="45430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Hyper-sensitivity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input feels intense;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avoid certain sensations;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contribute to anxiety and distress.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Hypo-sensitivity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awareness of sensory input;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not notice pain, temperature or sounds;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seek additional sensory stimulation.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8671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9F456-B39B-A776-0E03-3E5D69F79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8E45-6D09-686F-D67C-7624CF78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8057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Mewnbwn synhwyraidd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input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2C2A8-9D4C-F7A7-6F08-4650589ECA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573" y="1484243"/>
            <a:ext cx="4121227" cy="45430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Ceisio Mewnbwn Synhwyraidd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Chwilio am brofiadau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Troelli, siglo, cyffwrdd gwrthrychau;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gefnogi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hunanreoleiddio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Osgoi Mewnbwn Synhwyraidd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Lleihau mewnbwn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Gorchuddio'r clustiau;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Osgoi torfeydd neu olau llachar;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Chwilio am amgylcheddau rhagweladwy.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5D760-A213-69AC-F8DA-3396B93BCA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84243"/>
            <a:ext cx="4310271" cy="454306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Seeking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Looking for sensory experiences;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Spinning, rocking, touching objects;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support self-regulation.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Avoidance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sensory input;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Covering ears;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Avoiding crowds or bright lights;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Seeking predictable environments.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033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65A71-AB87-7FA0-FD72-4F90FE8C5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6C0C8-9B95-4DDE-009F-0D029AE6A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8057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Gorlwytho synhwyraidd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overload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8D99C-FB63-0C92-E804-8864217C57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573" y="1484243"/>
            <a:ext cx="4121227" cy="45430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Gorlwytho Synhwyraidd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Gormod o wybodaeth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arwain at ofid neu deimlad o gael eich llethu.</a:t>
            </a: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Rhyngganfyddiad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Ymwybyddiaeth o signalau mewnol y corff;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Newyn, syched, poen, tymheredd ac emosiynau.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Anawsterau Cynllunio Symudiadau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Heriau wrth drefnu symudiadau;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effeithio ar weithgareddau dyddiol a chyfranogiad.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58812-5107-2D91-6844-16AAE6CD2F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84243"/>
            <a:ext cx="4310271" cy="454306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Overload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much sensory information;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lead to distress, shutdown or overwhelm.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Interoception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internal body signals;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Hunger, thirst, pain, temperature, emotions.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Planning Difficulties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organising movements;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affect daily activities and participation.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3466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C49C-2BF5-E2D1-9CAD-F1B9B24B5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FD60A-10C3-E53E-929F-3594275B31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gallai gwahaniaethau prosesu synhwyraidd effeithio ar gyfranogiad plentyn mewn lleoliad blynyddoedd cynnar?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77D63-AEF6-DA45-5821-BA435E3173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sensory processing differences affect a child's participation in an early years setting?</a:t>
            </a:r>
          </a:p>
        </p:txBody>
      </p:sp>
    </p:spTree>
    <p:extLst>
      <p:ext uri="{BB962C8B-B14F-4D97-AF65-F5344CB8AC3E}">
        <p14:creationId xmlns:p14="http://schemas.microsoft.com/office/powerpoint/2010/main" val="22739242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95755-E649-CDD1-8753-1B5529CCD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32B81-99F3-E3A7-6765-D16C1B9D9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6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6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BA60F8-9262-9C93-EB1F-16943AC526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Diagnosis ag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and Assessment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CBDF15-212D-363C-3616-D9A90D18275B}"/>
              </a:ext>
            </a:extLst>
          </p:cNvPr>
          <p:cNvSpPr txBox="1"/>
          <p:nvPr/>
        </p:nvSpPr>
        <p:spPr>
          <a:xfrm>
            <a:off x="522514" y="5109029"/>
            <a:ext cx="3358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My Autism Ally, no date).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6AE4A11-0F78-1F3A-D6DB-E51DBC8877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22514" y="2202287"/>
            <a:ext cx="3867150" cy="262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2147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B42E6-3119-11BB-5CBE-8E212B31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Atgyfeirio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and Referral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0CD5E-B235-8AE5-FAA0-7D69A7612E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872" y="1442434"/>
            <a:ext cx="4300928" cy="457835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Adnabod Awtistiaeth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mewn cyfathrebu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Patrymau ymddygiad ailadroddus neu gyfyngedig;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prosesu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Pryderon datblygiadol a nodir gan rieni neu weithwyr proffesiynol.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Llwybrau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Atgyfeirio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Pryderon yn cael eu codi gan deuluoedd, addysg neu weithwyr iechyd;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Atgyfeirio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at wasanaethau asesu arbenigol;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adnabod cynnar gefnogi cymorth amserol.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498197-088C-971D-D041-795AF5B7E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42434"/>
            <a:ext cx="4300928" cy="457835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of Autism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 in social 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Repetitive or restricted patterns of behaviour;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processing differences;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concerns identified by parents or professionals.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Referral Pathways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 raised by family, education or health professionals;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Referral to specialist assessment services;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identification can support timely intervention.</a:t>
            </a:r>
          </a:p>
        </p:txBody>
      </p:sp>
    </p:spTree>
    <p:extLst>
      <p:ext uri="{BB962C8B-B14F-4D97-AF65-F5344CB8AC3E}">
        <p14:creationId xmlns:p14="http://schemas.microsoft.com/office/powerpoint/2010/main" val="3464893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4EC23-E833-D695-C36A-7DC52B341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72467-147F-BC3A-A513-466184837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aml-ddisgyblaeth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Multi-disciplinary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54BA8-7D8E-EC91-9E0D-F71E523433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872" y="1442434"/>
            <a:ext cx="4300928" cy="45783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Mae'r Asesiad yn Defnyddio Sawl Ffynhonnell Wybodaeth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Rhieni a gofalwyr;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Lleoliadau addysg;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Gweithwyr iechyd proffesiynol;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Arsylwad uniongyrchol;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Hanes datblygiadol.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Tîm Amlddisgyblaethol (MDT)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Paediatryddion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Seicolegwyr clinigol;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Therapyddion lleferydd ac iaith;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Therapyddion galwedigaethol (lle bo angen).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7DB04-4E4A-1E86-F4DF-A78020697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42434"/>
            <a:ext cx="4300928" cy="457835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Involves Multiple Sources of Information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 and carers;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settings;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professionals;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observation;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history.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Multi-Disciplinary Team (MDT)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Paediatricians;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psychologists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therapists;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therapists (where required).</a:t>
            </a:r>
          </a:p>
        </p:txBody>
      </p:sp>
    </p:spTree>
    <p:extLst>
      <p:ext uri="{BB962C8B-B14F-4D97-AF65-F5344CB8AC3E}">
        <p14:creationId xmlns:p14="http://schemas.microsoft.com/office/powerpoint/2010/main" val="42510635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E2FAB-87E3-6A35-416F-D809D86A9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A84CE-3B8A-7EA8-3455-EC67DBBBD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diagnostig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AD2A-08D5-8477-2B95-98DD88ED5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872" y="1442434"/>
            <a:ext cx="4300928" cy="45783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Meini Prawf Diagnostig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Gwahaniaethau mewn cyfathrebu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Ymddygiadau cyfyngedig ac ailadroddus;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bresennol o ddatblygiad cynnar;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effeithio ar fywyd bob dydd.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Offer Asesu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ADOS-2;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ADI-R;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Barn glinigol;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Arsylwadau a chyfweliadau.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541DD-DFF5-39D1-58FA-9483C8B371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42434"/>
            <a:ext cx="4300928" cy="457835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Criteria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communication differences;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Restricted and repetitive behaviours;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from early development;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daily functioning.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Tools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ADOS-2;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ADI-R;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judgement;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 and interviews.</a:t>
            </a:r>
          </a:p>
        </p:txBody>
      </p:sp>
    </p:spTree>
    <p:extLst>
      <p:ext uri="{BB962C8B-B14F-4D97-AF65-F5344CB8AC3E}">
        <p14:creationId xmlns:p14="http://schemas.microsoft.com/office/powerpoint/2010/main" val="39080755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E3CC02-D5D6-15B6-B1C5-ACC792ACF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6518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Tools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40663C-A804-E9FB-F66E-81DF732D6C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4699" y="1287886"/>
            <a:ext cx="4251101" cy="46750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ADOS-2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Asesiad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arsylwadol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uniongyrchol;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Gweithgareddau a rhyngweithio strwythuredig.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ADI-R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Cyfweliad manwl gyda gofalwyr;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canolbwyntio ar hanes datblygiadol.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Hanes Datblygiadol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Cyfathrebu cynnar;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Rhyngweithio cymdeithasol;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Chwarae;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Patrymau ymddygiad.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CAC5E8-FC54-B531-9A25-532AB123E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287886"/>
            <a:ext cx="4251101" cy="46750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ADOS-2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observational assessment;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activities and interaction.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ADI-R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caregiver interview;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developmental history.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History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interaction;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patterns.</a:t>
            </a:r>
          </a:p>
        </p:txBody>
      </p:sp>
    </p:spTree>
    <p:extLst>
      <p:ext uri="{BB962C8B-B14F-4D97-AF65-F5344CB8AC3E}">
        <p14:creationId xmlns:p14="http://schemas.microsoft.com/office/powerpoint/2010/main" val="25800444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B42E6-3119-11BB-5CBE-8E212B31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03821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Cymharu’r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DSM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ICD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A9B49AE-7AB0-E7EB-6B92-6A68DF44E2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644378"/>
              </p:ext>
            </p:extLst>
          </p:nvPr>
        </p:nvGraphicFramePr>
        <p:xfrm>
          <a:off x="463639" y="1287887"/>
          <a:ext cx="8345510" cy="4507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2755">
                  <a:extLst>
                    <a:ext uri="{9D8B030D-6E8A-4147-A177-3AD203B41FA5}">
                      <a16:colId xmlns:a16="http://schemas.microsoft.com/office/drawing/2014/main" val="2131517383"/>
                    </a:ext>
                  </a:extLst>
                </a:gridCol>
                <a:gridCol w="4172755">
                  <a:extLst>
                    <a:ext uri="{9D8B030D-6E8A-4147-A177-3AD203B41FA5}">
                      <a16:colId xmlns:a16="http://schemas.microsoft.com/office/drawing/2014/main" val="2904101558"/>
                    </a:ext>
                  </a:extLst>
                </a:gridCol>
              </a:tblGrid>
              <a:tr h="1126902">
                <a:tc>
                  <a:txBody>
                    <a:bodyPr/>
                    <a:lstStyle/>
                    <a:p>
                      <a:pPr algn="ctr"/>
                      <a:r>
                        <a:rPr lang="en-GB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DSM-5-TR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ICD-11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0643694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Cymdeithas Seiciatreg 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Sefydliad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Iechyd y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37651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cyffredin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mewn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ymchwil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ryngwladol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9761094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Anhwylder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Sbectrwm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Awtistiaeth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Anhwylder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Sbectrwm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Awtistiaeth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308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443164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D8D15-6439-6C98-35F1-2BA4AB8CB3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CD001-7BAA-61AB-AC56-A4D6504A1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03821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DSM and ICD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2EB4FE0-B763-914E-D4C0-884B3B7DBF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3639" y="1287887"/>
          <a:ext cx="8345510" cy="4507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2755">
                  <a:extLst>
                    <a:ext uri="{9D8B030D-6E8A-4147-A177-3AD203B41FA5}">
                      <a16:colId xmlns:a16="http://schemas.microsoft.com/office/drawing/2014/main" val="2131517383"/>
                    </a:ext>
                  </a:extLst>
                </a:gridCol>
                <a:gridCol w="4172755">
                  <a:extLst>
                    <a:ext uri="{9D8B030D-6E8A-4147-A177-3AD203B41FA5}">
                      <a16:colId xmlns:a16="http://schemas.microsoft.com/office/drawing/2014/main" val="2904101558"/>
                    </a:ext>
                  </a:extLst>
                </a:gridCol>
              </a:tblGrid>
              <a:tr h="112690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DSM-5-TR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ICD-11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0643694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American Psychiatric Association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World Health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37651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Common in research and North 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International classification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9761094"/>
                  </a:ext>
                </a:extLst>
              </a:tr>
              <a:tr h="1126902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Autism Spectrum Disorder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Autism Spectrum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5308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422103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80973-927B-6618-C9D0-CAA0365E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C7F7-0A82-09FC-AA64-9D76EDE79B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320" y="1825625"/>
            <a:ext cx="4286480" cy="38098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Beth yw Manteision a Risgiau Diagnosis?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Mynediad at gymorth;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Deall anghenion;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Hunaniaeth a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hunanddealltwriaeth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Labelu;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Stigma;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Stereoteipiau.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63BF8-8343-F1C1-29CD-14929B110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86480" cy="38098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Benefits and Risks of Diagnosis?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support;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needs;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and self-understanding;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Labelling;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Stigma;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Stereotypes.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60816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AA475-A396-525A-85F5-F4DCD5416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F525-17FC-1B8A-1855-F5C37FF53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7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7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AEE03-D520-A45C-5A67-A6E8A61809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merched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and girls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0890D8-01BE-024A-2628-5BCE46721913}"/>
              </a:ext>
            </a:extLst>
          </p:cNvPr>
          <p:cNvSpPr txBox="1"/>
          <p:nvPr/>
        </p:nvSpPr>
        <p:spPr>
          <a:xfrm>
            <a:off x="522514" y="5109029"/>
            <a:ext cx="2501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Mightier, 2026).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C3021B6-CF17-4B3E-7522-99932DA21E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47730" y="2047741"/>
            <a:ext cx="4148070" cy="277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09159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ADEFD-8A22-3814-BEF4-A0392B66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Masgio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Chuddliwio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Masking and Camouflaging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488BF-FEE7-6904-4C13-2393910E92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70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Cuddio nodweddion awtistig;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Dynwared ymddygiadau cymdeithasol;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Defnyddio sgriptiau cymdeithasol wedi'u dysgu;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fod yn flinedig yn emosiynol.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Diagnosis Hwyr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nodweddion gael eu hanwybyddu;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Efallai nad yw unigolion yn cyd-fynd â stereoteipiau awtistiaeth;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diagnosis ddigwydd yn ddiweddarach mewn bywyd.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76D0C-F860-507D-23E7-2F6A0BE05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28376" cy="4417454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Hiding autistic traits;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Copying social behaviours;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learned social scripts;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emotionally exhausting.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Diagnosis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Traits may be overlooked;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may not meet stereotypes of autism;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may occur later in life.</a:t>
            </a:r>
          </a:p>
        </p:txBody>
      </p:sp>
    </p:spTree>
    <p:extLst>
      <p:ext uri="{BB962C8B-B14F-4D97-AF65-F5344CB8AC3E}">
        <p14:creationId xmlns:p14="http://schemas.microsoft.com/office/powerpoint/2010/main" val="31831990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9405E-8110-BD7D-A298-71E8AC411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B19A7-911F-D080-1A9F-6C9C778C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Anghydraddoldebau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Inequalities and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15FC-C2C8-3389-35A2-8E653D774E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Ffactorau Diwylliannol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Dealltwriaethau gwahanol o ddatblygiad plant;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Agweddau gwahanol tuag at ddiagnosis;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Rhwystrau iaith a chyfathrebu.</a:t>
            </a:r>
          </a:p>
          <a:p>
            <a:pPr marL="0" indent="0">
              <a:buNone/>
            </a:pPr>
            <a:endParaRPr lang="cy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Anghydraddoldebau Cymdeithasol-Economaidd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Mynediad anghyfartal at wasanaethau;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Cyfnodau aros hir;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Gwahaniaethau mewn ymwybyddiaeth ac eiriolaeth;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Amrywiadau daearyddol mewn darpariaeth gwasanaethau.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7F55E-5BB5-1C7D-DA7E-12386C785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28376" cy="44174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Factors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understandings of child development;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attitudes towards diagnosis;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and communication barriers.</a:t>
            </a:r>
          </a:p>
          <a:p>
            <a:pPr marL="0" indent="0">
              <a:buNone/>
            </a:pPr>
            <a:endParaRPr lang="en-GB" sz="1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Socioeconomic Inequalities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Unequal access to services;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waiting times;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 in awareness and advocacy;</a:t>
            </a:r>
          </a:p>
          <a:p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 variation in service provision.</a:t>
            </a:r>
          </a:p>
        </p:txBody>
      </p:sp>
    </p:spTree>
    <p:extLst>
      <p:ext uri="{BB962C8B-B14F-4D97-AF65-F5344CB8AC3E}">
        <p14:creationId xmlns:p14="http://schemas.microsoft.com/office/powerpoint/2010/main" val="25046075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8CAC7-6FE8-63BC-3EA0-EF3169EE9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3DEC-192E-1FAD-E263-65C9DC4F5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Ystyriaethau’r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BC79-C503-DFD1-59B7-83A68C173D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Autofit/>
          </a:bodyPr>
          <a:lstStyle/>
          <a:p>
            <a:r>
              <a:rPr lang="cy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Hawl i gael gwasanaethau yn Gymraeg;</a:t>
            </a:r>
          </a:p>
          <a:p>
            <a:r>
              <a:rPr lang="cy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Asesiadau dwyieithog lle bo'n briodol;</a:t>
            </a:r>
          </a:p>
          <a:p>
            <a:r>
              <a:rPr lang="cy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Pwysigrwydd deall cyfathrebu yn y ddwy iaith;</a:t>
            </a: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y-GB" sz="2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rfer</a:t>
            </a:r>
            <a:r>
              <a:rPr lang="cy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 sy'n ymateb i ddiwylliant ac iaith.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000" b="1" noProof="0" dirty="0">
                <a:latin typeface="Arial" panose="020B0604020202020204" pitchFamily="34" charset="0"/>
                <a:cs typeface="Arial" panose="020B0604020202020204" pitchFamily="34" charset="0"/>
              </a:rPr>
              <a:t>Trafodwch: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 yw arferion diagnostig presennol yn rhoi rhai grwpiau dan anfantais?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45D301-7733-97F6-1F74-26F973E48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28376" cy="441745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to access services in Welsh;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 assessment where appropriate;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understanding communication in both languages;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Culturally responsive practice.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Discuss: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current diagnostic practice disadvantage some groups?</a:t>
            </a:r>
          </a:p>
        </p:txBody>
      </p:sp>
    </p:spTree>
    <p:extLst>
      <p:ext uri="{BB962C8B-B14F-4D97-AF65-F5344CB8AC3E}">
        <p14:creationId xmlns:p14="http://schemas.microsoft.com/office/powerpoint/2010/main" val="29343380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25B06-67A5-5C20-9298-216FD3057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4BC0-27DB-700C-9062-E57B85E19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DA0A9758-055F-C389-4376-57B9191635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63C283-DCEA-15F0-A271-88EAA783B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495800" cy="4067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 arferion diagnostig presennol yn rhoi rhai grwpiau dan anfantais?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current diagnostic practice disadvantage some groups?</a:t>
            </a:r>
          </a:p>
        </p:txBody>
      </p:sp>
    </p:spTree>
    <p:extLst>
      <p:ext uri="{BB962C8B-B14F-4D97-AF65-F5344CB8AC3E}">
        <p14:creationId xmlns:p14="http://schemas.microsoft.com/office/powerpoint/2010/main" val="35485247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44BCF-9227-D124-9F47-156F1880A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CEA74-B91A-30EF-D271-ACEC733E1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8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8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E03D1-304E-30A0-E08D-60BA63E58B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Cyflyrau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cyd-ddigwydd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Co-occurring conditions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8BE624-EFAA-FFBD-17FA-C44C2A28826B}"/>
              </a:ext>
            </a:extLst>
          </p:cNvPr>
          <p:cNvSpPr txBox="1"/>
          <p:nvPr/>
        </p:nvSpPr>
        <p:spPr>
          <a:xfrm>
            <a:off x="522514" y="5109029"/>
            <a:ext cx="3939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Working Together Team, 2026).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D954669-A77E-D935-DCD7-1808C96B587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57225" y="1825625"/>
            <a:ext cx="3581652" cy="308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17061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606B0-0C4E-1715-9543-467322779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77D5A-A64C-21E9-5F97-1B1F6F000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87" y="365125"/>
            <a:ext cx="8356761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Deall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cyflyrau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cyd-ddigwydd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co-occurring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7B261-C860-7221-4250-778E6A6BBF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Cyflyrau sy'n Cyd-ddigwydd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llawer o unigolion awtistig yn profi cyflyrau ychwanegol;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cyflyrau sy'n cyd-ddigwydd yn gyffredin;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profiadau'n amrywio rhwng unigolion;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Dylai cymorth ystyried yr unigolyn cyfan.</a:t>
            </a: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Enghreifftiau Cyffredin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ADHD;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Pryder;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Iselder;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Anabledd dysgu;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Anhwylder Cydsymud Datblygiadol (DCD);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Anawsterau cysgu;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Epilepsi.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2B56D-CAFD-4F3B-E602-71502D67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Co-occurring Conditions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autistic individuals experience additional conditions;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Co-occurring conditions are common, not exceptional;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 vary between individuals;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should consider the whole person.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Examples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disability;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Coordination Disorder (DCD);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difficulties;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Epilepsy.</a:t>
            </a:r>
          </a:p>
        </p:txBody>
      </p:sp>
    </p:spTree>
    <p:extLst>
      <p:ext uri="{BB962C8B-B14F-4D97-AF65-F5344CB8AC3E}">
        <p14:creationId xmlns:p14="http://schemas.microsoft.com/office/powerpoint/2010/main" val="321017967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29D24-BF98-29FA-4491-FBECE6A37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DBA44-B227-436D-7386-C3303126C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87" y="365125"/>
            <a:ext cx="8356761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ADHD a DCD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and DCD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A4ADB-72EA-6D5E-3571-B1284DBD3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ADHD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Anawsterau rheoleiddio sylw;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Gorfywiogrwydd a byrbwylltra;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aml yn cyd-ddigwydd ag awtistiaeth.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Anhwylder Cydsymud Datblygiadol (DCD)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Anawsterau cydsymud corfforol;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Heriau wrth gynllunio a chyflawni symudiadau;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effeithio ar dasgau bob dydd.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E3097-56EB-28F3-898A-A1C58C737B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 with attention regulation;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Hyperactivity and impulsivity;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Frequently co-occurs with autism.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Coordination Disorder (DCD)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coordination difficulties;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with planning and executing movement;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affect everyday tasks.</a:t>
            </a:r>
          </a:p>
        </p:txBody>
      </p:sp>
    </p:spTree>
    <p:extLst>
      <p:ext uri="{BB962C8B-B14F-4D97-AF65-F5344CB8AC3E}">
        <p14:creationId xmlns:p14="http://schemas.microsoft.com/office/powerpoint/2010/main" val="119999330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D5F87-8131-5EC7-CE9A-9F2FB068A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2F870-A905-E3DE-F177-513FC22B4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87" y="365125"/>
            <a:ext cx="8356761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Iselder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and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F1CCB-698B-A3A7-23F3-04D4BF35C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Un o'r cyflyrau cyd-ddigwydd mwyaf cyffredin;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fod yn gysylltiedig ag ansicrwydd, profiadau synhwyraidd neu ofynion cymdeithasol;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effeithio ar gyfranogiad a lles.</a:t>
            </a:r>
          </a:p>
          <a:p>
            <a:pPr marL="0" indent="0">
              <a:buNone/>
            </a:pP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Iselder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ddigwydd yn ystod plentyndod, glasoed neu oedolaeth;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effeithio ar hwyliau, cymhelliant a gweithrediad bob dydd;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angen cefnogaeth a dealltwriaeth briodol.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3C4EAB-EF02-CA4B-90B9-52E73AAF1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most common co-occurring conditions;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relate to uncertainty, sensory experiences or social demands;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affect participation and wellbeing.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occur in childhood, adolescence or adulthood;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affect mood, motivation and daily functioning;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appropriate support and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371065301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87672-DC59-A6D7-3244-71121186F3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4FEE9-239F-E770-B12E-8A47D807E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87" y="365125"/>
            <a:ext cx="8356761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Anabledd Dysgu ac Epilepsi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Disability and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6EC59-45E8-D5F4-2A41-4B317A4CB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Anabledd Dysgu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gan rai unigolion awtistig anabledd dysgu;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Nid oes gan eraill anabledd dysgu;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anghenion cymorth yn amrywio'n fawr.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Epilepsi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fwy cyffredin ymhlith unigolion awtistig nag yn y boblogaeth gyffredinol;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angen asesiad a rheolaeth feddygol;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effeithio ar ddysgu a chyfranogiad.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6756C-D983-D91D-C3EB-5B82FCE45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Disability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autistic individuals have a learning disability;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do not;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needs vary considerably.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Epilepsy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common in autistic individuals than in the general population;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medical assessment and management;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impact learning and participation.</a:t>
            </a:r>
          </a:p>
        </p:txBody>
      </p:sp>
    </p:spTree>
    <p:extLst>
      <p:ext uri="{BB962C8B-B14F-4D97-AF65-F5344CB8AC3E}">
        <p14:creationId xmlns:p14="http://schemas.microsoft.com/office/powerpoint/2010/main" val="65200270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B912D-0EF6-3D19-FA53-0AC60F1AF8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56388-B8C6-F6B4-EBFD-43EAE8D9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87" y="365125"/>
            <a:ext cx="8356761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Anawsterau cysgu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difficulties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DE4892-FDD2-1093-2089-5BE64104167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91018" y="1863211"/>
            <a:ext cx="4160837" cy="313157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2536E1-8AF6-8C51-1D2B-A8061654DD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gyffredin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ymhlith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awtistig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teuluol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among autistic individuals;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affect attention, behaviour and wellbeing;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impact family life.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A3946E-1B59-2868-18E0-C5667E77E8F2}"/>
              </a:ext>
            </a:extLst>
          </p:cNvPr>
          <p:cNvSpPr txBox="1"/>
          <p:nvPr/>
        </p:nvSpPr>
        <p:spPr>
          <a:xfrm>
            <a:off x="577516" y="5450305"/>
            <a:ext cx="3587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Insomnia in Children, 2026)</a:t>
            </a:r>
          </a:p>
        </p:txBody>
      </p:sp>
    </p:spTree>
    <p:extLst>
      <p:ext uri="{BB962C8B-B14F-4D97-AF65-F5344CB8AC3E}">
        <p14:creationId xmlns:p14="http://schemas.microsoft.com/office/powerpoint/2010/main" val="138655270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3F9729-8AE5-DBBE-E278-54C9E5D19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05175-4928-71D2-4A1B-44ECFE3B5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20A17FF1-2C5A-60FC-76EE-EFA430E2CF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E41D72-B658-7446-A38C-8FE9A79DF6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495800" cy="4067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Ble mae awtistiaeth yn dod i ben a ble mae angen sy’n cyd-ddigwydd yn dechrau?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autism end and co-occurring need begin?</a:t>
            </a:r>
          </a:p>
        </p:txBody>
      </p:sp>
    </p:spTree>
    <p:extLst>
      <p:ext uri="{BB962C8B-B14F-4D97-AF65-F5344CB8AC3E}">
        <p14:creationId xmlns:p14="http://schemas.microsoft.com/office/powerpoint/2010/main" val="149848926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7F0DB-7170-5C48-C98C-525F05AB7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26067-3BC8-3443-66ED-E35C1C7BD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9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2CFB46-8940-BE94-45BD-56684335FB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Cefnogaeth ac ymyraethau ar sail tystiolaeth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support and interventions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48B0F-44F2-7607-DF71-F59D99869EA8}"/>
              </a:ext>
            </a:extLst>
          </p:cNvPr>
          <p:cNvSpPr txBox="1"/>
          <p:nvPr/>
        </p:nvSpPr>
        <p:spPr>
          <a:xfrm>
            <a:off x="522514" y="5109029"/>
            <a:ext cx="3502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Structural Learning, 2026).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1E63A03-A835-7D16-E777-234BC9B21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86415" y="1960788"/>
            <a:ext cx="3939348" cy="275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23989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D937E-5395-A984-D1CF-3733EA357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B359E-0A9B-E85C-930B-8CA92BC4C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sail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767A5-B894-4E6C-08B5-7B7EB5CEE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1571222"/>
            <a:ext cx="4304071" cy="444612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y-GB" b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rfer</a:t>
            </a: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 sy'n Cadarnhau </a:t>
            </a:r>
            <a:r>
              <a:rPr lang="cy-GB" b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gwerthfawrogi awtistiaeth fel rhan naturiol o amrywiaeth ddynol;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canolbwyntio ar lesiant, cyfranogiad ac ansawdd bywyd;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parchu hunaniaeth a phrofiadau byw pobl awtistig.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Arfer sy'n Seiliedig ar Gryfderau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nodi ac adeiladu ar gryfderau unigol;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hyrwyddo annibyniaeth, hyder a hunan-eiriolaeth;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osgoi dulliau sy'n canolbwyntio ar ddiffygion.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3A38D-0590-5FA6-9665-A97A8414F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04072" cy="444612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Neurodiversity-Affirming Practice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autism as a natural form of human diversity;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wellbeing, participation and quality of life;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Respects autistic identity and lived experience.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Strengths-Based Practice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Identifies and builds on individual strengths;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autonomy, confidence and self-advocacy;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Avoids deficit-focused approaches.</a:t>
            </a:r>
          </a:p>
        </p:txBody>
      </p:sp>
    </p:spTree>
    <p:extLst>
      <p:ext uri="{BB962C8B-B14F-4D97-AF65-F5344CB8AC3E}">
        <p14:creationId xmlns:p14="http://schemas.microsoft.com/office/powerpoint/2010/main" val="334670431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BB99A-5800-C2C5-E1F2-90473D487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1B86F-3378-4CCF-4B63-90CE23A15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29" y="365125"/>
            <a:ext cx="8760542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Amgylcheddol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and Sensory Supports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05CC9-AD05-E79A-D7B3-8FC19C79A1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1571222"/>
            <a:ext cx="4304071" cy="4446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Cefnogaeth Amgylcheddol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Trefn ragweladwy a disgwyliadau clir;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Llai o dyniadau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Amgylcheddau strwythuredig a hygyrch.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Cefnogaeth Synhwyraidd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Addasiadau synhwyraidd wedi'u teilwra i'r unigolyn;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Mannau tawel ac egwylion synhwyraidd;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Mynediad at offer synhwyraidd ffafriol.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2D62-687A-BF5E-5F75-824103B08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04072" cy="4446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Supports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Predictable routines and clear expectations;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sensory distractions;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and accessible environments.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Supports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Individualised sensory accommodations;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Quiet spaces and sensory breaks;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preferred sensory tools.</a:t>
            </a:r>
          </a:p>
        </p:txBody>
      </p:sp>
    </p:spTree>
    <p:extLst>
      <p:ext uri="{BB962C8B-B14F-4D97-AF65-F5344CB8AC3E}">
        <p14:creationId xmlns:p14="http://schemas.microsoft.com/office/powerpoint/2010/main" val="60741140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47067-6C7A-1E43-512A-075F15F535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8B308-EC99-A685-C815-68007B9C9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29" y="365125"/>
            <a:ext cx="8760542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Phartneriaeth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Partnership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EEB17-97E6-E40B-6C08-BEF02DD77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1571222"/>
            <a:ext cx="4304071" cy="44461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Cefnogaeth Cyfathrebu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Addasu cyfathrebu i anghenion yr unigolyn;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Defnyddio cymhorthion gweledol lle bo'n briodol;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Caniatáu digon o amser prosesu.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Dulliau sy'n Canolbwyntio ar y Teulu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Teuluoedd yw arbenigwyr anghenion eu plentyn;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Gwneud penderfyniadau ar y cyd;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Parchu blaenoriaethau a diwylliant y teulu.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B5001-32C3-DD06-2F49-63A59B524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04072" cy="44461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Supports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 communication to individual needs;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visual supports where appropriate;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adequate processing time.</a:t>
            </a: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Family-Centred Approaches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are experts in their child's needs;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decision-making;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family priorities and culture.</a:t>
            </a:r>
          </a:p>
        </p:txBody>
      </p:sp>
    </p:spTree>
    <p:extLst>
      <p:ext uri="{BB962C8B-B14F-4D97-AF65-F5344CB8AC3E}">
        <p14:creationId xmlns:p14="http://schemas.microsoft.com/office/powerpoint/2010/main" val="392710476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A0CC4-A0F9-CDDB-1C30-5EE424AB4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DCCDC-BA24-D0C0-E2BE-DCCEDD482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29" y="365125"/>
            <a:ext cx="8760542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A0A8D-3936-E949-6329-2216CD64F6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1571222"/>
            <a:ext cx="4304071" cy="4446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Beth sy'n gwneud ymyrraeth yn foesegol?</a:t>
            </a:r>
          </a:p>
          <a:p>
            <a:pPr marL="0" indent="0">
              <a:buNone/>
            </a:pP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yw'n gwella ansawdd bywyd?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yw'n parchu annibyniaeth ac urddas?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 llais yr unigolyn yn cael ei gynnwys?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yw'n cefnogi cyfranogiad a chynhwysiant?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Pwy sy'n diffinio "llwyddiant"?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EB589B-9DF7-D698-629E-5ED44C60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04072" cy="4446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makes an intervention ethical?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improve quality of life?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respect autonomy and dignity?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individual's voice included?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support participation and inclusion?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defines "success"?</a:t>
            </a:r>
          </a:p>
        </p:txBody>
      </p:sp>
    </p:spTree>
    <p:extLst>
      <p:ext uri="{BB962C8B-B14F-4D97-AF65-F5344CB8AC3E}">
        <p14:creationId xmlns:p14="http://schemas.microsoft.com/office/powerpoint/2010/main" val="19959698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D4C97-4785-AFC7-755A-40AFFAF43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3F08E-A586-B3CA-1933-448ED4232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10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10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51FADF-8C14-1E57-0C58-DCA71BA1FF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Gweithio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a’r cyd-destun Cymreig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Multi-agency working and the Welsh context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256811-F47E-342B-CBF4-34F90D723245}"/>
              </a:ext>
            </a:extLst>
          </p:cNvPr>
          <p:cNvSpPr txBox="1"/>
          <p:nvPr/>
        </p:nvSpPr>
        <p:spPr>
          <a:xfrm>
            <a:off x="1224116" y="5109029"/>
            <a:ext cx="3165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Hwb, no date).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2741953-BA6D-1E6F-DD8F-F9E4D1D27D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748971"/>
            <a:ext cx="3515647" cy="343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21534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E0FE8-9D3A-6579-A204-DC1C3FD79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B221F-99BC-F7DD-5B34-2E02E1091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Multi-agency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18C3A-9F37-8284-7B11-982651C756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38712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Mae cefnogaeth effeithiol yn dibynnu ar gydweithio rhwng: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Athrawon a staff ysgol;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CADY (Cydlynydd Anghenion Dysgu Ychwanegol);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Seicolegwyr Addysgol;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Gweithwyr proffesiynol CAMHS;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Therapyddion Galwedigaethol;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Therapyddion Lleferydd ac Iaith;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Paediatregwyr;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Teuluoedd a gofalwyr.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Nod Cyffredin: 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Cefnogi cyfranogiad, llesiant a chynhwysiant.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8CE9BB-52BD-58D6-45E3-74ED61541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318820" cy="438712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support relies on collaboration between: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 and school staff;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ALNCo (Additional Learning Needs Coordinator);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Psychologists (EPs);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CAMHS professionals;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Therapists (OTs);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Therapists (SALTs);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Paediatricians;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and carers.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Goal: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participation, wellbeing and inclusion.</a:t>
            </a:r>
          </a:p>
        </p:txBody>
      </p:sp>
    </p:spTree>
    <p:extLst>
      <p:ext uri="{BB962C8B-B14F-4D97-AF65-F5344CB8AC3E}">
        <p14:creationId xmlns:p14="http://schemas.microsoft.com/office/powerpoint/2010/main" val="337537534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81ED2-A943-05B2-8ABE-32BBF510A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DC988-2092-F736-2C3A-A27AA3AE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02122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Rolau </a:t>
            </a:r>
            <a:r>
              <a:rPr lang="cy-GB" sz="4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 a’r </a:t>
            </a:r>
            <a:b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cyd-destun Cymreig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810F758-B3A9-DB87-CA7A-D4FD09867C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767322"/>
              </p:ext>
            </p:extLst>
          </p:nvPr>
        </p:nvGraphicFramePr>
        <p:xfrm>
          <a:off x="280219" y="1607575"/>
          <a:ext cx="8731046" cy="4155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7492">
                  <a:extLst>
                    <a:ext uri="{9D8B030D-6E8A-4147-A177-3AD203B41FA5}">
                      <a16:colId xmlns:a16="http://schemas.microsoft.com/office/drawing/2014/main" val="2765438979"/>
                    </a:ext>
                  </a:extLst>
                </a:gridCol>
                <a:gridCol w="5383554">
                  <a:extLst>
                    <a:ext uri="{9D8B030D-6E8A-4147-A177-3AD203B41FA5}">
                      <a16:colId xmlns:a16="http://schemas.microsoft.com/office/drawing/2014/main" val="3730638644"/>
                    </a:ext>
                  </a:extLst>
                </a:gridCol>
              </a:tblGrid>
              <a:tr h="38671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Rolau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Proffesiynol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Allweddol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558071"/>
                  </a:ext>
                </a:extLst>
              </a:tr>
              <a:tr h="675523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GWEITHIWR PROFFESIYNOL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CYFRANIAD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743694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Athro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Addysgu cynhwysol a chefnogaeth ddyddiol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447315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Cydlynu cefnogaeth a </a:t>
                      </a:r>
                      <a:r>
                        <a:rPr lang="cy-GB" noProof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CDUau</a:t>
                      </a:r>
                      <a:endParaRPr lang="cy-GB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109180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Seicolegydd Addysg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Asesu ac ymgynghori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99299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Cefnogaeth iechyd meddwl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7316981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Therapydd Galwedigaethol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Anghenion synhwyraidd a swyddogaethol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034926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Therapydd Lleferydd ac Iaith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Cefnogaeth cyfathrebu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716064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Paediatregydd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Asesiad meddygol a diagnosis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6820431"/>
                  </a:ext>
                </a:extLst>
              </a:tr>
              <a:tr h="386713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Teulu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Arbenigedd ar gryfderau ac anghenion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206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52157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449D2-B8FB-857E-BD88-5E8E74A5A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C8806-4086-AAB7-D660-13F406B6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Multi-agency roles and 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context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B05F296-B717-2856-086B-46C59D82F0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80219" y="1825625"/>
          <a:ext cx="8554065" cy="4014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9637">
                  <a:extLst>
                    <a:ext uri="{9D8B030D-6E8A-4147-A177-3AD203B41FA5}">
                      <a16:colId xmlns:a16="http://schemas.microsoft.com/office/drawing/2014/main" val="2765438979"/>
                    </a:ext>
                  </a:extLst>
                </a:gridCol>
                <a:gridCol w="5274428">
                  <a:extLst>
                    <a:ext uri="{9D8B030D-6E8A-4147-A177-3AD203B41FA5}">
                      <a16:colId xmlns:a16="http://schemas.microsoft.com/office/drawing/2014/main" val="3730638644"/>
                    </a:ext>
                  </a:extLst>
                </a:gridCol>
              </a:tblGrid>
              <a:tr h="401474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Professional Roles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558071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CONTRIBUTION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743694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Inclusive teaching and daily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447315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ALNCo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Coordinates support and IDPs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109180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and consultation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99299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 health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7316981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Sensory and functional needs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034926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716064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Paediatrician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assessment and diagnosis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6820431"/>
                  </a:ext>
                </a:extLst>
              </a:tr>
              <a:tr h="4014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Expertise on strengths and needs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206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453652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09985-71AB-878B-763C-C81D93C065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BA977-EE9C-DA40-BC90-F174396E2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Cyd-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policy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431B9-BD26-4681-EF1E-0B18858A51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Deddf ADY a'r Tribiwnlys Addysg (Cymru);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Cod ADY Cymru;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Cynlluniau Datblygu Unigol (CDU);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Rhaglen Gwella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Niwrowahaniaeth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DD857E-A74A-3A43-A452-DC332F88EA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ALNET Act (2018);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 Code for Wales;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Development Plans (IDPs);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Neurodivergence Improvement Programme.</a:t>
            </a:r>
          </a:p>
        </p:txBody>
      </p:sp>
    </p:spTree>
    <p:extLst>
      <p:ext uri="{BB962C8B-B14F-4D97-AF65-F5344CB8AC3E}">
        <p14:creationId xmlns:p14="http://schemas.microsoft.com/office/powerpoint/2010/main" val="145937950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661F5-1013-6E33-F2EB-A333C0D8E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95750-BC80-8CD4-A7E5-6E8A908D6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10B1D-3D7F-2148-D347-F2D1930B4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43137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Mae dysgwr awtistig 9 oed yn profi: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Gorlethu synhwyraidd yn y dosbarth;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Pryder ynghylch trosglwyddiadau;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Anawsterau wrth gyfathrebu anghenion;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Llai o gyfranogiad mewn gweithgareddau grŵp.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Tasg: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Nodwch gweithwyr proffesiynol perthnasol;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Ystyriwch rôl y teulu;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Awgrymwch addasiadau amgylcheddol;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Amlinellwch cefnogaeth gyfathrebu;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Datblygwch cynllun cefnogi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sy'n canolbwyntio ar yr unigolyn.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9FB6E-4B07-D792-C670-6284DD668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43137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9-year-old autistic learner is experiencing: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overload in class;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around transitions;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 communicating needs;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participation in group activities.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relevant professionals;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role of the family;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 environmental adaptations;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communication supports;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person-centred multi-agency support plan.</a:t>
            </a:r>
          </a:p>
        </p:txBody>
      </p:sp>
    </p:spTree>
    <p:extLst>
      <p:ext uri="{BB962C8B-B14F-4D97-AF65-F5344CB8AC3E}">
        <p14:creationId xmlns:p14="http://schemas.microsoft.com/office/powerpoint/2010/main" val="52870216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57842-C5D9-7277-7499-FC5A830D3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0D953-DD32-CE0E-4E63-2A42F21E3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pic>
        <p:nvPicPr>
          <p:cNvPr id="6" name="Content Placeholder 5" descr="Magnifying glass and question mark">
            <a:extLst>
              <a:ext uri="{FF2B5EF4-FFF2-40B4-BE49-F238E27FC236}">
                <a16:creationId xmlns:a16="http://schemas.microsoft.com/office/drawing/2014/main" id="{C095BBFE-9554-9131-3E8E-7BB6CA27DC6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2925" y="1825625"/>
            <a:ext cx="3867150" cy="30511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C7633C-413A-4177-4E37-82358D049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495800" cy="40671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ba raddau y mae polisïau cyfredol Cymru yn hwyluso cefnogaeth wirioneddol sy'n canolbwyntio ar yr unigolyn ac sy'n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gyfer plant a phobl ifanc awtistig?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what extent do current Welsh policies successfully facilitate genuinely person-centred and multi-agency support for autistic children and young people?</a:t>
            </a:r>
          </a:p>
        </p:txBody>
      </p:sp>
    </p:spTree>
    <p:extLst>
      <p:ext uri="{BB962C8B-B14F-4D97-AF65-F5344CB8AC3E}">
        <p14:creationId xmlns:p14="http://schemas.microsoft.com/office/powerpoint/2010/main" val="243026139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4542F-A352-C063-1F29-A62F4682E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6AE0-A7B4-E882-9363-F7B7CBF42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B5B05-B930-F197-4A36-930040B713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851" y="1571222"/>
            <a:ext cx="4160949" cy="42757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awtistiaeth yn: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hynod heterogenaidd;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niwroddatblygiadol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gyflwr gydol oes;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Lle mae cryfderau a heriau yn cydfodoli;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Heb ei esbonio gan un achos yn unig;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cael ei chefnogi orau drwy arfer cydweithredol sy'n canolbwyntio ar yr unigolyn.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C4F0E4-D02A-CEA5-6E9E-C3C1EE8C7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71222"/>
            <a:ext cx="4160949" cy="42757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is: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heterogeneous;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Neurodevelopmental;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Lifelong;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challenges coexist;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explained by a single cause;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supported through collaborative, person-centred practice.</a:t>
            </a:r>
          </a:p>
        </p:txBody>
      </p:sp>
    </p:spTree>
    <p:extLst>
      <p:ext uri="{BB962C8B-B14F-4D97-AF65-F5344CB8AC3E}">
        <p14:creationId xmlns:p14="http://schemas.microsoft.com/office/powerpoint/2010/main" val="63950254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23128B7-E955-339C-3E3E-0F3FEB445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575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9C71EE-838F-01AB-A732-ED5202A90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303" y="1327355"/>
            <a:ext cx="8659257" cy="4544635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Boucher, J. (2022)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spectrum disorders: characteristics, causes and practical issues.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3rd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Carotenuto, M. (Ed.) (2023)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spectrum disorders: recent advances and new perspectives.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Cotterill, T. (2023)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Autism: A student's guide.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Fitzgerald, M. (Ed.) (2021)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spectrum disorder: profile, heterogeneity, neurobiology and intervention.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Laurie, C. (2022)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Sensory and motor strategies: practical ways to help autistic children and young people learn and achieve.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3rd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Jessica Kingsley Publishers.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47011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52273649&quot;,&quot;project_id&quot;:944427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0"/>
  <p:tag name="VEVOX.INSTRUCTIONS.V2" val="15227364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6F10E08-897B-497F-AD98-A6E502850E46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5032</Words>
  <Application>Microsoft Office PowerPoint</Application>
  <PresentationFormat>On-screen Show (4:3)</PresentationFormat>
  <Paragraphs>1079</Paragraphs>
  <Slides>79</Slides>
  <Notes>77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79</vt:i4>
      </vt:variant>
    </vt:vector>
  </HeadingPairs>
  <TitlesOfParts>
    <vt:vector size="87" baseType="lpstr"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Cyflwyniad i  Anhwylder Spectrwm Awtistiaeth   Introduction to  Autism Spectrum Disorder   </vt:lpstr>
      <vt:lpstr>Join the Vevox session </vt:lpstr>
      <vt:lpstr>Adran 1 Section 1</vt:lpstr>
      <vt:lpstr>Beth yw ASA? What is ASD?</vt:lpstr>
      <vt:lpstr>Awtistiaeth yn y DSM-5-TR a’r ICD-11 Autism in DSM-5-TR and ICD-11</vt:lpstr>
      <vt:lpstr>Deall y Sbectrwm Understanding the Spectrum</vt:lpstr>
      <vt:lpstr>Niwroamrywiaeth a Safbwyntiau sy’n Newid Neurodiversity and Changing Perspectives</vt:lpstr>
      <vt:lpstr>Cwestiwn Question</vt:lpstr>
      <vt:lpstr>Adran 2 Section 2</vt:lpstr>
      <vt:lpstr>Leo Kanner</vt:lpstr>
      <vt:lpstr>Hans Asperger</vt:lpstr>
      <vt:lpstr>Llinell amser Timeline</vt:lpstr>
      <vt:lpstr>Modelau Diffyg Hanesyddol Historical Deficit Models</vt:lpstr>
      <vt:lpstr>Safbwyntiau Cyfoes Contemporary Perspectives</vt:lpstr>
      <vt:lpstr>Trafodwch… Discuss…</vt:lpstr>
      <vt:lpstr>Adran 3 Section 3</vt:lpstr>
      <vt:lpstr>Gwahaniaethau mewn Cyfathrebu Cymdeithasol Social Communication Differences</vt:lpstr>
      <vt:lpstr>Gwahaniaethau mewn Rhyngweithio Cymdeithasol Social Interaction Differences</vt:lpstr>
      <vt:lpstr>Y Broblem Empathi Ddwbl The Double Empathy Problem</vt:lpstr>
      <vt:lpstr>Y Broblem Empathi Ddwbl The Double Empathy Problem</vt:lpstr>
      <vt:lpstr>Ymddygiadau Ailadroddus Repetitive Behaviours</vt:lpstr>
      <vt:lpstr>Diddordebau Cyfyngedig neu Ddwys Restricted or Intense Interests</vt:lpstr>
      <vt:lpstr>Angen Rhagweladwyedd Need for Predictability</vt:lpstr>
      <vt:lpstr>Swyddogaethau Gweithredol Executive Functioning</vt:lpstr>
      <vt:lpstr>Damcaniaeth Camweithrediad Gweithredol Executive Dysfunction Theory</vt:lpstr>
      <vt:lpstr>Cryfderau ac Heriau Strengths and Challenges</vt:lpstr>
      <vt:lpstr>Cwestiwn Question</vt:lpstr>
      <vt:lpstr>Monotropiaeth Monotropism</vt:lpstr>
      <vt:lpstr>Monotropiaeth Monotropism</vt:lpstr>
      <vt:lpstr>Beirniadu Ymchwil </vt:lpstr>
      <vt:lpstr>Research Critique</vt:lpstr>
      <vt:lpstr>Astudiaeth Achos</vt:lpstr>
      <vt:lpstr>Case Study</vt:lpstr>
      <vt:lpstr>Adran 4 Section 4</vt:lpstr>
      <vt:lpstr>Dealltwriaeth gyfredol Current understanding</vt:lpstr>
      <vt:lpstr>Geneteg ac Epigeneteg Genetics and Epigenetics</vt:lpstr>
      <vt:lpstr>Datblygiad yr ymennydd Brain development</vt:lpstr>
      <vt:lpstr>Dylanwadau amgycheddol Environmental influences</vt:lpstr>
      <vt:lpstr>Datblygiad yr ymennydd Critical Evaluation</vt:lpstr>
      <vt:lpstr>Adran 5 Section 5</vt:lpstr>
      <vt:lpstr>Gwahaniaethau Prosesu Synhwyraidd Sensory Processing Differences</vt:lpstr>
      <vt:lpstr>Gor-sensitifrwydd a Hypo-sensitifrwydd Hyper-sensitivity and Hypo-sensitivity</vt:lpstr>
      <vt:lpstr>Mewnbwn synhwyraidd Sensory input</vt:lpstr>
      <vt:lpstr>Gorlwytho synhwyraidd Sensory overload</vt:lpstr>
      <vt:lpstr>Trafodwch Discuss</vt:lpstr>
      <vt:lpstr>Adran 6 Section 6</vt:lpstr>
      <vt:lpstr>Adnabod ac Atgyfeirio Recognition and Referral</vt:lpstr>
      <vt:lpstr>Asesiad aml-ddisgyblaeth Multi-disciplinary assessment</vt:lpstr>
      <vt:lpstr>Meini prawf diagnostig Diagnostic criteria</vt:lpstr>
      <vt:lpstr>Offer Asesu Assessment Tools</vt:lpstr>
      <vt:lpstr>Cymharu’r DSM a’r ICD</vt:lpstr>
      <vt:lpstr>Comparing DSM and ICD</vt:lpstr>
      <vt:lpstr>Trafodwch Discuss</vt:lpstr>
      <vt:lpstr>Adran 7 Section 7</vt:lpstr>
      <vt:lpstr>Masgio a Chuddliwio Masking and Camouflaging</vt:lpstr>
      <vt:lpstr>Anghydraddoldebau ac Awtistiaeth Inequalities and Autism</vt:lpstr>
      <vt:lpstr>Ystyriaethau’r Gymraeg Welsh language considerations</vt:lpstr>
      <vt:lpstr>Cwestiwn Question</vt:lpstr>
      <vt:lpstr>Adran 8 Section 8</vt:lpstr>
      <vt:lpstr>Deall cyflyrau sy’n cyd-ddigwydd Understanding co-occurring conditions</vt:lpstr>
      <vt:lpstr>ADHD a DCD ADHD and DCD</vt:lpstr>
      <vt:lpstr>Pryder ac Iselder Anxiety and Depression</vt:lpstr>
      <vt:lpstr>Anabledd Dysgu ac Epilepsi Learning Disability and Epilepsy</vt:lpstr>
      <vt:lpstr>Anawsterau cysgu Sleep difficulties</vt:lpstr>
      <vt:lpstr>Cwestiwn Question</vt:lpstr>
      <vt:lpstr>Adran 9 Section 9</vt:lpstr>
      <vt:lpstr>Cefnogaeth ar sail tystiolaeth Evidence-based support</vt:lpstr>
      <vt:lpstr>Cefnogaeth Amgylcheddol a Synhwyraidd Environmental and Sensory Supports</vt:lpstr>
      <vt:lpstr>Cyfathrebu a Phartneriaeth Communication and Partnership</vt:lpstr>
      <vt:lpstr>Trafodwch Discuss</vt:lpstr>
      <vt:lpstr>Adran 10 Section 10</vt:lpstr>
      <vt:lpstr>Gweithio Amlasiantaethol Multi-agency Working</vt:lpstr>
      <vt:lpstr>Rolau amlasiantaethol a’r  cyd-destun Cymreig</vt:lpstr>
      <vt:lpstr>Multi-agency roles and  the Welsh context</vt:lpstr>
      <vt:lpstr>Cyd-destun polisi Cymru Welsh policy context</vt:lpstr>
      <vt:lpstr>Astudiaeth achos Case study</vt:lpstr>
      <vt:lpstr>Cwestiwn Question</vt:lpstr>
      <vt:lpstr>Crynodeb Summary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13</cp:revision>
  <cp:lastPrinted>2023-09-06T07:03:10Z</cp:lastPrinted>
  <dcterms:created xsi:type="dcterms:W3CDTF">2021-03-10T12:10:47Z</dcterms:created>
  <dcterms:modified xsi:type="dcterms:W3CDTF">2026-10-20T08:56:58Z</dcterms:modified>
</cp:coreProperties>
</file>