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2" r:id="rId3"/>
    <p:sldId id="283" r:id="rId4"/>
    <p:sldId id="287" r:id="rId5"/>
    <p:sldId id="291" r:id="rId6"/>
    <p:sldId id="263" r:id="rId7"/>
    <p:sldId id="288" r:id="rId8"/>
    <p:sldId id="294" r:id="rId9"/>
    <p:sldId id="295" r:id="rId10"/>
    <p:sldId id="296" r:id="rId11"/>
    <p:sldId id="301" r:id="rId12"/>
    <p:sldId id="302" r:id="rId13"/>
    <p:sldId id="303" r:id="rId14"/>
    <p:sldId id="297" r:id="rId15"/>
    <p:sldId id="298" r:id="rId16"/>
    <p:sldId id="300" r:id="rId17"/>
    <p:sldId id="299" r:id="rId18"/>
    <p:sldId id="304" r:id="rId19"/>
    <p:sldId id="271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FF"/>
    <a:srgbClr val="FFCCFF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677AE4A5-747C-4DF3-BFBB-C8CC903D704E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677AE4A5-747C-4DF3-BFBB-C8CC903D704E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source=images&amp;cd=&amp;cad=rja&amp;uact=8&amp;ved=0CAcQjRxqFQoTCLb-ia2AscgCFYM4Ggod-HwOJw&amp;url=http://www.shutterstock.com/video/clip-147781-stock-footage-potter-throwing-a-pot.html&amp;psig=AFQjCNEDkG7Yo4oJLx4Um3GVDII8F-QUwg&amp;ust=1444329371152443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3A2748D-DE43-40AC-ADE2-287B45F7CA8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086"/>
          <a:stretch/>
        </p:blipFill>
        <p:spPr>
          <a:xfrm>
            <a:off x="6902" y="747158"/>
            <a:ext cx="9210487" cy="611084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476672"/>
            <a:ext cx="8640960" cy="1372768"/>
          </a:xfrm>
        </p:spPr>
        <p:txBody>
          <a:bodyPr>
            <a:normAutofit fontScale="90000"/>
          </a:bodyPr>
          <a:lstStyle/>
          <a:p>
            <a:r>
              <a:rPr lang="en-GB" sz="8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Thinking with Things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93736" y="5183952"/>
            <a:ext cx="7836818" cy="1197376"/>
          </a:xfrm>
        </p:spPr>
        <p:txBody>
          <a:bodyPr>
            <a:normAutofit fontScale="92500" lnSpcReduction="20000"/>
          </a:bodyPr>
          <a:lstStyle/>
          <a:p>
            <a:r>
              <a:rPr lang="en-GB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Sensory Archaeology/Anthropology</a:t>
            </a:r>
          </a:p>
        </p:txBody>
      </p:sp>
    </p:spTree>
    <p:extLst>
      <p:ext uri="{BB962C8B-B14F-4D97-AF65-F5344CB8AC3E}">
        <p14:creationId xmlns:p14="http://schemas.microsoft.com/office/powerpoint/2010/main" val="24619635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156D88-5C0B-476B-ACE1-500DA1094C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is an Arch/</a:t>
            </a:r>
            <a:r>
              <a:rPr lang="en-GB" dirty="0" err="1"/>
              <a:t>Anth</a:t>
            </a:r>
            <a:r>
              <a:rPr lang="en-GB" dirty="0"/>
              <a:t> of the Senses?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35F2A1-5FCC-459E-95CF-D295C183F3F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546848" cy="475140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 response to </a:t>
            </a:r>
            <a:r>
              <a:rPr lang="en-GB" dirty="0">
                <a:solidFill>
                  <a:schemeClr val="accent1"/>
                </a:solidFill>
              </a:rPr>
              <a:t>(ab)sense </a:t>
            </a:r>
            <a:r>
              <a:rPr lang="en-GB" dirty="0"/>
              <a:t>in material culture studies</a:t>
            </a:r>
          </a:p>
          <a:p>
            <a:pPr lvl="1"/>
            <a:r>
              <a:rPr lang="en-GB" dirty="0"/>
              <a:t>Questions how western ontologies privilege sense of sight</a:t>
            </a:r>
          </a:p>
          <a:p>
            <a:pPr lvl="1"/>
            <a:r>
              <a:rPr lang="en-GB" dirty="0"/>
              <a:t>Sensorial approaches encourage us to consider taste, tactile, auditory &amp; olfactory engagement with material worlds</a:t>
            </a:r>
          </a:p>
          <a:p>
            <a:r>
              <a:rPr lang="en-GB" dirty="0"/>
              <a:t>Draws upon phenomenology &amp; embodiment</a:t>
            </a:r>
          </a:p>
        </p:txBody>
      </p:sp>
      <p:pic>
        <p:nvPicPr>
          <p:cNvPr id="1026" name="Picture 2" descr="Why an anthropology of the senses? – Sensory anthropology">
            <a:extLst>
              <a:ext uri="{FF2B5EF4-FFF2-40B4-BE49-F238E27FC236}">
                <a16:creationId xmlns:a16="http://schemas.microsoft.com/office/drawing/2014/main" id="{31FE134D-BEDD-4A13-8E41-C91BBE21FF6C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6740" y="2204864"/>
            <a:ext cx="3280060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4845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Embodied Phenomenology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4680520" cy="4968552"/>
          </a:xfrm>
        </p:spPr>
        <p:txBody>
          <a:bodyPr>
            <a:normAutofit/>
          </a:bodyPr>
          <a:lstStyle/>
          <a:p>
            <a:r>
              <a:rPr lang="en-US" altLang="en-US" dirty="0"/>
              <a:t>Interpretive or </a:t>
            </a:r>
            <a:r>
              <a:rPr lang="en-US" altLang="en-US" dirty="0">
                <a:solidFill>
                  <a:schemeClr val="accent1"/>
                </a:solidFill>
              </a:rPr>
              <a:t>experiential</a:t>
            </a:r>
            <a:r>
              <a:rPr lang="en-US" altLang="en-US" dirty="0"/>
              <a:t> approach:</a:t>
            </a:r>
          </a:p>
          <a:p>
            <a:pPr lvl="1"/>
            <a:r>
              <a:rPr lang="en-US" altLang="en-US" dirty="0"/>
              <a:t>Martin Heidegger (1889 – 1976) </a:t>
            </a:r>
          </a:p>
          <a:p>
            <a:pPr lvl="1"/>
            <a:r>
              <a:rPr lang="en-GB" altLang="en-US" dirty="0"/>
              <a:t>Maurice </a:t>
            </a:r>
            <a:r>
              <a:rPr lang="en-GB" altLang="en-US" dirty="0" err="1"/>
              <a:t>Merleau-Ponty</a:t>
            </a:r>
            <a:r>
              <a:rPr lang="en-GB" altLang="en-US" dirty="0"/>
              <a:t> (1908 – 1961)</a:t>
            </a:r>
          </a:p>
          <a:p>
            <a:r>
              <a:rPr lang="en-GB" altLang="en-US" dirty="0"/>
              <a:t>People’s physical (&amp; emotional) experiences of space, time, the world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6375" y="2132856"/>
            <a:ext cx="3400425" cy="38100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Heidegger (1962, 1971)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2816"/>
            <a:ext cx="4186808" cy="4623816"/>
          </a:xfrm>
        </p:spPr>
        <p:txBody>
          <a:bodyPr>
            <a:normAutofit/>
          </a:bodyPr>
          <a:lstStyle/>
          <a:p>
            <a:r>
              <a:rPr lang="en-GB" altLang="en-US" dirty="0"/>
              <a:t>Heidegger: </a:t>
            </a:r>
            <a:r>
              <a:rPr lang="en-GB" altLang="en-US" dirty="0">
                <a:solidFill>
                  <a:schemeClr val="accent1"/>
                </a:solidFill>
              </a:rPr>
              <a:t>‘being in the world’ </a:t>
            </a:r>
            <a:r>
              <a:rPr lang="en-GB" altLang="en-US" dirty="0"/>
              <a:t>is </a:t>
            </a:r>
            <a:r>
              <a:rPr lang="en-GB" altLang="en-US" dirty="0">
                <a:solidFill>
                  <a:srgbClr val="FFC000"/>
                </a:solidFill>
              </a:rPr>
              <a:t>mediated through the body:</a:t>
            </a:r>
          </a:p>
          <a:p>
            <a:pPr lvl="1"/>
            <a:r>
              <a:rPr lang="en-GB" altLang="en-US" dirty="0" err="1"/>
              <a:t>Eg</a:t>
            </a:r>
            <a:r>
              <a:rPr lang="en-GB" altLang="en-US" dirty="0"/>
              <a:t>. walking, kicking a tree stump &amp; hammering a nail </a:t>
            </a:r>
          </a:p>
          <a:p>
            <a:r>
              <a:rPr lang="en-GB" altLang="en-US" dirty="0"/>
              <a:t>The body is crucial to understanding our perceptions &amp; why they were directed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975625" y="2132856"/>
            <a:ext cx="3740224" cy="3559016"/>
          </a:xfrm>
        </p:spPr>
      </p:pic>
    </p:spTree>
    <p:extLst>
      <p:ext uri="{BB962C8B-B14F-4D97-AF65-F5344CB8AC3E}">
        <p14:creationId xmlns:p14="http://schemas.microsoft.com/office/powerpoint/2010/main" val="199719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Dasein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30100"/>
            <a:ext cx="5040560" cy="5011268"/>
          </a:xfrm>
        </p:spPr>
        <p:txBody>
          <a:bodyPr>
            <a:noAutofit/>
          </a:bodyPr>
          <a:lstStyle/>
          <a:p>
            <a:r>
              <a:rPr lang="en-GB" altLang="en-US" dirty="0"/>
              <a:t>Explored </a:t>
            </a:r>
            <a:r>
              <a:rPr lang="en-GB" dirty="0"/>
              <a:t>concepts of dwelling </a:t>
            </a:r>
          </a:p>
          <a:p>
            <a:r>
              <a:rPr lang="en-GB" dirty="0"/>
              <a:t>Individuals-in-the-world, </a:t>
            </a:r>
            <a:r>
              <a:rPr lang="en-GB" dirty="0">
                <a:solidFill>
                  <a:schemeClr val="accent1"/>
                </a:solidFill>
              </a:rPr>
              <a:t>dwell in </a:t>
            </a:r>
            <a:r>
              <a:rPr lang="en-GB" dirty="0"/>
              <a:t>(</a:t>
            </a:r>
            <a:r>
              <a:rPr lang="en-GB" i="1" dirty="0" err="1"/>
              <a:t>dasein</a:t>
            </a:r>
            <a:r>
              <a:rPr lang="en-GB" dirty="0"/>
              <a:t>) a background of (social) practices, relations &amp; objects</a:t>
            </a:r>
          </a:p>
          <a:p>
            <a:r>
              <a:rPr lang="en-GB" i="1" dirty="0" err="1">
                <a:solidFill>
                  <a:srgbClr val="FFC000"/>
                </a:solidFill>
              </a:rPr>
              <a:t>Dasein</a:t>
            </a:r>
            <a:r>
              <a:rPr lang="en-GB" i="1" dirty="0">
                <a:solidFill>
                  <a:srgbClr val="FFC000"/>
                </a:solidFill>
              </a:rPr>
              <a:t>:</a:t>
            </a:r>
            <a:r>
              <a:rPr lang="en-GB" i="1" dirty="0"/>
              <a:t> </a:t>
            </a:r>
            <a:r>
              <a:rPr lang="en-GB" dirty="0"/>
              <a:t>how to understand how people are ‘thrown’ into the world &amp; continually interpret &amp;  engage with it 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886447" y="1906804"/>
            <a:ext cx="2798936" cy="4490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924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Phenomenological Perspectives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4546848" cy="4623816"/>
          </a:xfrm>
        </p:spPr>
        <p:txBody>
          <a:bodyPr>
            <a:normAutofit/>
          </a:bodyPr>
          <a:lstStyle/>
          <a:p>
            <a:r>
              <a:rPr lang="en-GB" dirty="0"/>
              <a:t>How people experience &amp; understand the world</a:t>
            </a:r>
          </a:p>
          <a:p>
            <a:pPr lvl="1"/>
            <a:r>
              <a:rPr lang="en-GB" dirty="0"/>
              <a:t>The relationship between “being” &amp; “being in the world”</a:t>
            </a:r>
          </a:p>
          <a:p>
            <a:r>
              <a:rPr lang="en-GB" dirty="0"/>
              <a:t>Based on </a:t>
            </a:r>
            <a:r>
              <a:rPr lang="en-GB" dirty="0">
                <a:solidFill>
                  <a:srgbClr val="FFC000"/>
                </a:solidFill>
              </a:rPr>
              <a:t>personal experiences:</a:t>
            </a:r>
          </a:p>
          <a:p>
            <a:pPr lvl="1"/>
            <a:r>
              <a:rPr lang="en-GB" dirty="0"/>
              <a:t>Physical sensations (sight, hearing, touch), bodily actions &amp; movements, emotions, memory...</a:t>
            </a:r>
          </a:p>
        </p:txBody>
      </p:sp>
      <p:pic>
        <p:nvPicPr>
          <p:cNvPr id="7" name="Content Placeholder 6" descr="embodiment 2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92080" y="2492896"/>
            <a:ext cx="3490138" cy="3384376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Phenomenology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608512" cy="4895424"/>
          </a:xfrm>
        </p:spPr>
        <p:txBody>
          <a:bodyPr>
            <a:normAutofit/>
          </a:bodyPr>
          <a:lstStyle/>
          <a:p>
            <a:r>
              <a:rPr lang="en-GB" dirty="0"/>
              <a:t>Emphasis on human physical experience</a:t>
            </a:r>
          </a:p>
          <a:p>
            <a:r>
              <a:rPr lang="en-GB" dirty="0"/>
              <a:t>“the </a:t>
            </a:r>
            <a:r>
              <a:rPr lang="en-GB" dirty="0">
                <a:solidFill>
                  <a:srgbClr val="FFC000"/>
                </a:solidFill>
              </a:rPr>
              <a:t>human body </a:t>
            </a:r>
            <a:r>
              <a:rPr lang="en-GB" dirty="0"/>
              <a:t>provides the fundamental mediation point between thought &amp; the world” (Tilley 1994: 14)</a:t>
            </a:r>
          </a:p>
          <a:p>
            <a:r>
              <a:rPr lang="en-GB" dirty="0"/>
              <a:t>Through our bodies we can relate to, perceive &amp; understand the material world</a:t>
            </a:r>
          </a:p>
        </p:txBody>
      </p:sp>
      <p:pic>
        <p:nvPicPr>
          <p:cNvPr id="5" name="Content Placeholder 6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77968" y="2492896"/>
            <a:ext cx="3608832" cy="2688336"/>
          </a:xfrm>
        </p:spPr>
      </p:pic>
    </p:spTree>
    <p:extLst>
      <p:ext uri="{BB962C8B-B14F-4D97-AF65-F5344CB8AC3E}">
        <p14:creationId xmlns:p14="http://schemas.microsoft.com/office/powerpoint/2010/main" val="327425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Embodiment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2816"/>
            <a:ext cx="4680520" cy="4824536"/>
          </a:xfrm>
        </p:spPr>
        <p:txBody>
          <a:bodyPr/>
          <a:lstStyle/>
          <a:p>
            <a:r>
              <a:rPr lang="en-GB" dirty="0"/>
              <a:t>Examines lived experiences &amp; the body</a:t>
            </a:r>
          </a:p>
          <a:p>
            <a:r>
              <a:rPr lang="en-GB" dirty="0"/>
              <a:t>Questions the </a:t>
            </a:r>
            <a:r>
              <a:rPr lang="en-GB" dirty="0">
                <a:solidFill>
                  <a:srgbClr val="FFC000"/>
                </a:solidFill>
              </a:rPr>
              <a:t>Cartesian cut:</a:t>
            </a:r>
          </a:p>
          <a:p>
            <a:pPr lvl="1"/>
            <a:r>
              <a:rPr lang="en-GB" dirty="0"/>
              <a:t>The distinction between thinking subject (</a:t>
            </a:r>
            <a:r>
              <a:rPr lang="en-GB" i="1" dirty="0"/>
              <a:t>res </a:t>
            </a:r>
            <a:r>
              <a:rPr lang="en-GB" i="1" dirty="0" err="1"/>
              <a:t>cogitans</a:t>
            </a:r>
            <a:r>
              <a:rPr lang="en-GB" dirty="0"/>
              <a:t>) &amp; the physical world (</a:t>
            </a:r>
            <a:r>
              <a:rPr lang="en-GB" i="1" dirty="0"/>
              <a:t>res </a:t>
            </a:r>
            <a:r>
              <a:rPr lang="en-GB" i="1" dirty="0" err="1"/>
              <a:t>extensa</a:t>
            </a:r>
            <a:r>
              <a:rPr lang="en-GB" dirty="0"/>
              <a:t>)</a:t>
            </a:r>
          </a:p>
          <a:p>
            <a:pPr lvl="1"/>
            <a:r>
              <a:rPr lang="en-GB" dirty="0"/>
              <a:t>Separation of mind, body, object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2204864"/>
            <a:ext cx="3534544" cy="3829612"/>
          </a:xfrm>
        </p:spPr>
      </p:pic>
    </p:spTree>
    <p:extLst>
      <p:ext uri="{BB962C8B-B14F-4D97-AF65-F5344CB8AC3E}">
        <p14:creationId xmlns:p14="http://schemas.microsoft.com/office/powerpoint/2010/main" val="452220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EC115-FB9E-42B0-9148-ADC182F31D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Senses and Society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82C382-7744-4795-B3D6-CC04C4EB99E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546848" cy="460739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Our understanding of senses are culturally constituted</a:t>
            </a:r>
          </a:p>
          <a:p>
            <a:pPr lvl="1"/>
            <a:r>
              <a:rPr lang="en-GB" dirty="0"/>
              <a:t>Ethnographies: more/fewer than five senses might be conceptualised</a:t>
            </a:r>
          </a:p>
          <a:p>
            <a:pPr lvl="1"/>
            <a:r>
              <a:rPr lang="en-GB" dirty="0"/>
              <a:t>Likewise our ordering/hierarchy of the senses</a:t>
            </a:r>
          </a:p>
          <a:p>
            <a:r>
              <a:rPr lang="en-GB" dirty="0"/>
              <a:t>Layers of meaning of senses permeate social &amp; material worlds</a:t>
            </a:r>
          </a:p>
        </p:txBody>
      </p:sp>
      <p:pic>
        <p:nvPicPr>
          <p:cNvPr id="2050" name="Picture 2" descr="The Five Senses World Taste Visual perception, 5 Senses, human brain PNG  clipart | free cliparts | UIHere">
            <a:extLst>
              <a:ext uri="{FF2B5EF4-FFF2-40B4-BE49-F238E27FC236}">
                <a16:creationId xmlns:a16="http://schemas.microsoft.com/office/drawing/2014/main" id="{C1D087FE-6C27-424E-87E0-5E5D198FD390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240868"/>
            <a:ext cx="3537670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EC1CA64-5ACD-415E-A545-4ABEF14F2B71}"/>
              </a:ext>
            </a:extLst>
          </p:cNvPr>
          <p:cNvSpPr txBox="1"/>
          <p:nvPr/>
        </p:nvSpPr>
        <p:spPr>
          <a:xfrm>
            <a:off x="5508104" y="4797152"/>
            <a:ext cx="31513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Western sensorium: five senses</a:t>
            </a:r>
          </a:p>
        </p:txBody>
      </p:sp>
    </p:spTree>
    <p:extLst>
      <p:ext uri="{BB962C8B-B14F-4D97-AF65-F5344CB8AC3E}">
        <p14:creationId xmlns:p14="http://schemas.microsoft.com/office/powerpoint/2010/main" val="3207925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2B2FFBC7-A5BF-458A-9247-D3F81C01EB3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4275" y="3928721"/>
            <a:ext cx="3840558" cy="256315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01E5E64-14AD-4B1C-9DAB-AF71539BB9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Sensing the Material World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9A246D-3540-4F2D-8092-C4C6D2A8E40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275042" cy="4717940"/>
          </a:xfrm>
        </p:spPr>
        <p:txBody>
          <a:bodyPr>
            <a:normAutofit lnSpcReduction="10000"/>
          </a:bodyPr>
          <a:lstStyle/>
          <a:p>
            <a:r>
              <a:rPr lang="en-GB" sz="2400" dirty="0" err="1"/>
              <a:t>Multisensoriality</a:t>
            </a:r>
            <a:r>
              <a:rPr lang="en-GB" sz="2400" dirty="0"/>
              <a:t> is embedded within the materiality of human existence</a:t>
            </a:r>
          </a:p>
          <a:p>
            <a:pPr lvl="1"/>
            <a:r>
              <a:rPr lang="en-GB" sz="2000" dirty="0"/>
              <a:t>Human’s physical embodied interaction with things</a:t>
            </a:r>
          </a:p>
          <a:p>
            <a:r>
              <a:rPr lang="en-GB" sz="2400" dirty="0"/>
              <a:t>Material objects “act as a bridge between mental &amp; physical worlds” (Thomas 2002: 181)</a:t>
            </a:r>
          </a:p>
          <a:p>
            <a:r>
              <a:rPr lang="en-GB" sz="2400" dirty="0"/>
              <a:t>Different artefacts evoke different range of senses evoked in their production &amp; consumption</a:t>
            </a:r>
          </a:p>
        </p:txBody>
      </p:sp>
      <p:pic>
        <p:nvPicPr>
          <p:cNvPr id="5" name="Picture 2" descr="http://ak9.picdn.net/shutterstock/videos/147781/preview/stock-footage-potter-throwing-a-pot.jpg">
            <a:hlinkClick r:id="rId3"/>
            <a:extLst>
              <a:ext uri="{FF2B5EF4-FFF2-40B4-BE49-F238E27FC236}">
                <a16:creationId xmlns:a16="http://schemas.microsoft.com/office/drawing/2014/main" id="{D1C4CBF9-50D9-4F05-B10F-86972292B34C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5347008" y="1214802"/>
            <a:ext cx="3654469" cy="2430222"/>
          </a:xfrm>
          <a:prstGeom prst="rect">
            <a:avLst/>
          </a:prstGeom>
          <a:noFill/>
        </p:spPr>
      </p:pic>
      <p:sp>
        <p:nvSpPr>
          <p:cNvPr id="7" name="Arrow: Down 6">
            <a:extLst>
              <a:ext uri="{FF2B5EF4-FFF2-40B4-BE49-F238E27FC236}">
                <a16:creationId xmlns:a16="http://schemas.microsoft.com/office/drawing/2014/main" id="{61B507AF-D0CB-46E2-9E7D-ED8A86E181B6}"/>
              </a:ext>
            </a:extLst>
          </p:cNvPr>
          <p:cNvSpPr/>
          <p:nvPr/>
        </p:nvSpPr>
        <p:spPr>
          <a:xfrm rot="1720241">
            <a:off x="7280039" y="3191817"/>
            <a:ext cx="396589" cy="1184219"/>
          </a:xfrm>
          <a:prstGeom prst="downArrow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077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CF950E-937A-475D-AE94-ABD9BCEF4C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Sensing Artefacts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F60A03-6DB0-4901-9005-754B006A23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3528" y="1772815"/>
            <a:ext cx="4172272" cy="4790753"/>
          </a:xfrm>
        </p:spPr>
        <p:txBody>
          <a:bodyPr>
            <a:normAutofit/>
          </a:bodyPr>
          <a:lstStyle/>
          <a:p>
            <a:r>
              <a:rPr lang="en-GB" sz="2400" dirty="0"/>
              <a:t>Howes question emphasis on visual in study of things</a:t>
            </a:r>
          </a:p>
          <a:p>
            <a:r>
              <a:rPr lang="en-GB" sz="2400" dirty="0"/>
              <a:t>“a material culture that consisted solely of images would be immaterial”</a:t>
            </a:r>
          </a:p>
          <a:p>
            <a:r>
              <a:rPr lang="en-GB" sz="2400" dirty="0"/>
              <a:t>Critiques “</a:t>
            </a:r>
            <a:r>
              <a:rPr lang="en-GB" sz="2400" dirty="0" err="1"/>
              <a:t>hypervaluation</a:t>
            </a:r>
            <a:r>
              <a:rPr lang="en-GB" sz="2400" dirty="0"/>
              <a:t>” of vision &amp; preservation in museum culture (2006, 169)</a:t>
            </a:r>
          </a:p>
          <a:p>
            <a:pPr lvl="1"/>
            <a:r>
              <a:rPr lang="en-GB" sz="2000" dirty="0"/>
              <a:t>Objectification of the artefact</a:t>
            </a:r>
          </a:p>
          <a:p>
            <a:r>
              <a:rPr lang="en-GB" sz="2400" dirty="0"/>
              <a:t>Artefacts are for handling...</a:t>
            </a:r>
          </a:p>
          <a:p>
            <a:pPr lvl="1"/>
            <a:r>
              <a:rPr lang="en-GB" sz="2000" dirty="0"/>
              <a:t>Allows us to assess materiality: feel, weight, smell, sound (taste?)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1F7CC2C-8B6A-4FB1-B2E6-410997D292D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652120" y="1403462"/>
            <a:ext cx="3312368" cy="3743445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496D58A-F0AD-48C8-BA42-E01AEC0F092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93" r="12265"/>
          <a:stretch/>
        </p:blipFill>
        <p:spPr>
          <a:xfrm>
            <a:off x="4716234" y="4664431"/>
            <a:ext cx="1512168" cy="1899138"/>
          </a:xfrm>
          <a:prstGeom prst="rect">
            <a:avLst/>
          </a:prstGeom>
        </p:spPr>
      </p:pic>
      <p:sp>
        <p:nvSpPr>
          <p:cNvPr id="8" name="Arrow: Right 7">
            <a:extLst>
              <a:ext uri="{FF2B5EF4-FFF2-40B4-BE49-F238E27FC236}">
                <a16:creationId xmlns:a16="http://schemas.microsoft.com/office/drawing/2014/main" id="{7DDFAD58-7074-4B89-AF3F-103446423DB7}"/>
              </a:ext>
            </a:extLst>
          </p:cNvPr>
          <p:cNvSpPr/>
          <p:nvPr/>
        </p:nvSpPr>
        <p:spPr>
          <a:xfrm rot="18799352">
            <a:off x="5802127" y="5182268"/>
            <a:ext cx="1837786" cy="360040"/>
          </a:xfrm>
          <a:prstGeom prst="rightArrow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3710998-11AF-4472-9640-2CA888B1E076}"/>
              </a:ext>
            </a:extLst>
          </p:cNvPr>
          <p:cNvSpPr txBox="1"/>
          <p:nvPr/>
        </p:nvSpPr>
        <p:spPr>
          <a:xfrm>
            <a:off x="6556386" y="5831132"/>
            <a:ext cx="24670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Ashmolean AN1896-1908.C.320</a:t>
            </a:r>
          </a:p>
        </p:txBody>
      </p:sp>
    </p:spTree>
    <p:extLst>
      <p:ext uri="{BB962C8B-B14F-4D97-AF65-F5344CB8AC3E}">
        <p14:creationId xmlns:p14="http://schemas.microsoft.com/office/powerpoint/2010/main" val="2031923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6D8217-A89F-4445-8CC9-39523219F3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Cheirotic</a:t>
            </a:r>
            <a:r>
              <a:rPr lang="en-GB" dirty="0"/>
              <a:t>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F526D7-ED49-4A22-BD99-0157B2B9B5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762872" cy="475140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Examines the conditions &amp; consequences of holding something in the hand</a:t>
            </a:r>
          </a:p>
          <a:p>
            <a:pPr lvl="1"/>
            <a:r>
              <a:rPr lang="en-GB" dirty="0"/>
              <a:t>Actions &amp; consequences of touch </a:t>
            </a:r>
          </a:p>
          <a:p>
            <a:r>
              <a:rPr lang="en-GB" dirty="0"/>
              <a:t>Moves analysis </a:t>
            </a:r>
            <a:r>
              <a:rPr lang="en-GB" dirty="0">
                <a:solidFill>
                  <a:schemeClr val="accent1"/>
                </a:solidFill>
              </a:rPr>
              <a:t>beyond</a:t>
            </a:r>
            <a:r>
              <a:rPr lang="en-GB" dirty="0"/>
              <a:t> visual investigation:</a:t>
            </a:r>
          </a:p>
          <a:p>
            <a:pPr lvl="1"/>
            <a:r>
              <a:rPr lang="en-GB" dirty="0"/>
              <a:t>“the preconceived, simplified, categories of fixed description &amp; explanation” (Bailey 2014:  27)</a:t>
            </a:r>
          </a:p>
          <a:p>
            <a:r>
              <a:rPr lang="en-GB" dirty="0"/>
              <a:t>Focuses on the “everyday physical practice &amp; process of how figurines had the effects” (Bailey 2014: 32)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403A0C3-6968-43E6-8EFE-B7FCF0B81B5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1688" r="25580" b="4115"/>
          <a:stretch/>
        </p:blipFill>
        <p:spPr>
          <a:xfrm>
            <a:off x="6156176" y="2060847"/>
            <a:ext cx="2376264" cy="3926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6436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D7B2F8-9A2B-4649-B583-B65FDBACEC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happens when you hold a figurine?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820452-B2E2-453D-AC23-2A1107A127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834880" cy="4751408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Figurines designed to be hand-held:</a:t>
            </a:r>
          </a:p>
          <a:p>
            <a:pPr lvl="1"/>
            <a:r>
              <a:rPr lang="en-GB" dirty="0"/>
              <a:t>Human/object engagement by touch</a:t>
            </a:r>
          </a:p>
          <a:p>
            <a:r>
              <a:rPr lang="en-GB" dirty="0" err="1"/>
              <a:t>Cheirotics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The ability of an object to be enveloped in the hand,</a:t>
            </a:r>
          </a:p>
          <a:p>
            <a:pPr lvl="1"/>
            <a:r>
              <a:rPr lang="en-GB" dirty="0"/>
              <a:t>The process of enveloping something in the hand</a:t>
            </a:r>
          </a:p>
          <a:p>
            <a:r>
              <a:rPr lang="en-GB" dirty="0">
                <a:solidFill>
                  <a:schemeClr val="accent1"/>
                </a:solidFill>
              </a:rPr>
              <a:t>Haptic apprehension:  </a:t>
            </a:r>
            <a:r>
              <a:rPr lang="en-GB" dirty="0"/>
              <a:t>how humans manually assess &amp; understand the properties of things</a:t>
            </a:r>
          </a:p>
          <a:p>
            <a:r>
              <a:rPr lang="en-GB" dirty="0"/>
              <a:t>Associated with the very specific capacities of humans due to the evolution of our hands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5C206D51-15D4-45AF-B3F6-705E76FD738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5104632" y="2392312"/>
            <a:ext cx="3987723" cy="3036764"/>
          </a:xfrm>
        </p:spPr>
      </p:pic>
    </p:spTree>
    <p:extLst>
      <p:ext uri="{BB962C8B-B14F-4D97-AF65-F5344CB8AC3E}">
        <p14:creationId xmlns:p14="http://schemas.microsoft.com/office/powerpoint/2010/main" val="1582893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0E941F-34A4-4897-98EF-3044E38C2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Hearing Things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B5BFA9-0D3D-44FA-9ADB-7FAE74AB9E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1684404"/>
            <a:ext cx="4690864" cy="4623816"/>
          </a:xfrm>
        </p:spPr>
        <p:txBody>
          <a:bodyPr>
            <a:normAutofit/>
          </a:bodyPr>
          <a:lstStyle/>
          <a:p>
            <a:r>
              <a:rPr lang="en-GB" sz="2000" dirty="0"/>
              <a:t>Kula exchanges: traditionally our focus has been the visual</a:t>
            </a:r>
          </a:p>
          <a:p>
            <a:pPr lvl="1"/>
            <a:r>
              <a:rPr lang="en-GB" sz="1800" dirty="0"/>
              <a:t>Enchantment of the prow of the boat </a:t>
            </a:r>
          </a:p>
          <a:p>
            <a:r>
              <a:rPr lang="en-GB" sz="2000" dirty="0"/>
              <a:t>Howes draws attention to the importance of the </a:t>
            </a:r>
            <a:r>
              <a:rPr lang="en-GB" sz="2000" i="1" dirty="0" err="1"/>
              <a:t>butu</a:t>
            </a:r>
            <a:r>
              <a:rPr lang="en-GB" sz="2000" dirty="0"/>
              <a:t> (noise/fame) of kula objects</a:t>
            </a:r>
          </a:p>
          <a:p>
            <a:pPr lvl="1"/>
            <a:r>
              <a:rPr lang="en-GB" sz="1800" dirty="0"/>
              <a:t>“the sonic, kinetic and visual as well as olfactory characteristics of these objects are key to the </a:t>
            </a:r>
            <a:r>
              <a:rPr lang="en-GB" sz="1800" dirty="0" err="1"/>
              <a:t>Massim</a:t>
            </a:r>
            <a:r>
              <a:rPr lang="en-GB" sz="1800" dirty="0"/>
              <a:t> hierarchy of scale” (2006, 165)</a:t>
            </a:r>
          </a:p>
          <a:p>
            <a:pPr lvl="1"/>
            <a:r>
              <a:rPr lang="en-GB" sz="1800" dirty="0"/>
              <a:t>Sound of the attachments to the gifts  extends their  boundaries &amp; value</a:t>
            </a:r>
          </a:p>
          <a:p>
            <a:r>
              <a:rPr lang="en-GB" sz="2200" dirty="0"/>
              <a:t>Sound advertises success in kula exchange</a:t>
            </a:r>
          </a:p>
        </p:txBody>
      </p:sp>
      <p:pic>
        <p:nvPicPr>
          <p:cNvPr id="3074" name="Picture 2" descr="Massim Shell Currency (Mwali) Kula trade item | ArtOceanic">
            <a:extLst>
              <a:ext uri="{FF2B5EF4-FFF2-40B4-BE49-F238E27FC236}">
                <a16:creationId xmlns:a16="http://schemas.microsoft.com/office/drawing/2014/main" id="{BD0CD914-C5FB-42AF-8162-167E90435E60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0265" y="2132856"/>
            <a:ext cx="3613391" cy="372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4519980-E1A5-43C7-9969-C273B438AD13}"/>
              </a:ext>
            </a:extLst>
          </p:cNvPr>
          <p:cNvSpPr txBox="1"/>
          <p:nvPr/>
        </p:nvSpPr>
        <p:spPr>
          <a:xfrm>
            <a:off x="7928259" y="5877272"/>
            <a:ext cx="7585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Mwali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2253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C15FDA-E629-42E5-803F-63920363CC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Olfactory Sense &amp; Memory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8E11F5-EF05-4FF8-A091-A03470A86D0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7226" y="1772816"/>
            <a:ext cx="4820838" cy="4752528"/>
          </a:xfrm>
        </p:spPr>
        <p:txBody>
          <a:bodyPr>
            <a:normAutofit fontScale="77500" lnSpcReduction="20000"/>
          </a:bodyPr>
          <a:lstStyle/>
          <a:p>
            <a:r>
              <a:rPr lang="en-GB" altLang="en-US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“&amp; suddenly the memory revealed itself. The taste was that of the little piece of madeleine which on Sunday mornings at </a:t>
            </a:r>
            <a:r>
              <a:rPr lang="en-GB" altLang="en-US" sz="2800" dirty="0" err="1">
                <a:effectLst>
                  <a:outerShdw blurRad="38100" dist="38100" dir="2700000" algn="tl">
                    <a:srgbClr val="000000"/>
                  </a:outerShdw>
                </a:effectLst>
              </a:rPr>
              <a:t>Combray</a:t>
            </a:r>
            <a:r>
              <a:rPr lang="en-GB" altLang="en-US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my aunt </a:t>
            </a:r>
            <a:r>
              <a:rPr lang="en-GB" altLang="en-US" sz="2800" dirty="0" err="1">
                <a:effectLst>
                  <a:outerShdw blurRad="38100" dist="38100" dir="2700000" algn="tl">
                    <a:srgbClr val="000000"/>
                  </a:outerShdw>
                </a:effectLst>
              </a:rPr>
              <a:t>Léonie</a:t>
            </a:r>
            <a:r>
              <a:rPr lang="en-GB" altLang="en-US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used to give me… </a:t>
            </a:r>
            <a:r>
              <a:rPr lang="en-GB" altLang="en-US" sz="28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The sight of the little madeleine had recalled nothing to my mind before I tasted it </a:t>
            </a:r>
            <a:r>
              <a:rPr lang="en-GB" altLang="en-US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… But when from a long-distant past nothing subsists… </a:t>
            </a:r>
            <a:r>
              <a:rPr lang="en-GB" altLang="en-US" sz="28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taste &amp; smell alone … remain poised a long time </a:t>
            </a:r>
            <a:r>
              <a:rPr lang="en-GB" altLang="en-US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… &amp; bear unflinchingly, in the tiny &amp; almost </a:t>
            </a:r>
            <a:r>
              <a:rPr lang="en-GB" altLang="en-US" sz="28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impalpable drop of their essence</a:t>
            </a:r>
            <a:r>
              <a:rPr lang="en-GB" altLang="en-US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, the vast structure of recollection”</a:t>
            </a:r>
          </a:p>
          <a:p>
            <a:r>
              <a:rPr lang="en-GB" altLang="en-US" sz="2800" dirty="0"/>
              <a:t>Proust 1913-27: </a:t>
            </a:r>
            <a:r>
              <a:rPr lang="en-GB" altLang="en-US" sz="2800" i="1" dirty="0"/>
              <a:t>Remembrance of Things Past</a:t>
            </a:r>
            <a:endParaRPr lang="en-GB" dirty="0"/>
          </a:p>
        </p:txBody>
      </p:sp>
      <p:pic>
        <p:nvPicPr>
          <p:cNvPr id="5" name="Content Placeholder 4" descr="madeleine">
            <a:extLst>
              <a:ext uri="{FF2B5EF4-FFF2-40B4-BE49-F238E27FC236}">
                <a16:creationId xmlns:a16="http://schemas.microsoft.com/office/drawing/2014/main" id="{9335AC4C-9077-4086-BCE9-E9FD4D3E9B15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lum bright="-10000" contrast="-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6519" y="1916832"/>
            <a:ext cx="3092646" cy="4123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84056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F4FD0-2097-4365-B926-AA54FECA77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Senses and Reception of the Exotic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32E669-335A-422B-A0D2-709321577F4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02832" cy="462381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Local reappraisal of sensory qualities of things</a:t>
            </a:r>
          </a:p>
          <a:p>
            <a:r>
              <a:rPr lang="en-GB" dirty="0"/>
              <a:t>Algonquians traded furs for glass beads:</a:t>
            </a:r>
          </a:p>
          <a:p>
            <a:pPr lvl="1"/>
            <a:r>
              <a:rPr lang="en-GB" dirty="0"/>
              <a:t>Our value: visual – colour, brilliance, shiny</a:t>
            </a:r>
          </a:p>
          <a:p>
            <a:r>
              <a:rPr lang="en-GB" dirty="0"/>
              <a:t>Ground up to be smoked</a:t>
            </a:r>
          </a:p>
          <a:p>
            <a:pPr lvl="1"/>
            <a:r>
              <a:rPr lang="en-GB" dirty="0"/>
              <a:t>Respiratory route the main channel for consumption of power laden substances</a:t>
            </a:r>
          </a:p>
        </p:txBody>
      </p:sp>
      <p:pic>
        <p:nvPicPr>
          <p:cNvPr id="2050" name="Picture 2" descr="Native Americans in (modern) Montgomery County acquired glass beads in the Contact Period, as well as traditional shell beads from traders living on the coastline">
            <a:extLst>
              <a:ext uri="{FF2B5EF4-FFF2-40B4-BE49-F238E27FC236}">
                <a16:creationId xmlns:a16="http://schemas.microsoft.com/office/drawing/2014/main" id="{CC72DF8E-5B42-4839-BEC3-F0A25356E881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5508104" y="2420888"/>
            <a:ext cx="3322712" cy="2333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F6A8512-AF16-4165-B9F6-1EBE1B9CB5EC}"/>
              </a:ext>
            </a:extLst>
          </p:cNvPr>
          <p:cNvSpPr txBox="1"/>
          <p:nvPr/>
        </p:nvSpPr>
        <p:spPr>
          <a:xfrm>
            <a:off x="5868144" y="5157192"/>
            <a:ext cx="27382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Contact period glass beads</a:t>
            </a:r>
          </a:p>
        </p:txBody>
      </p:sp>
    </p:spTree>
    <p:extLst>
      <p:ext uri="{BB962C8B-B14F-4D97-AF65-F5344CB8AC3E}">
        <p14:creationId xmlns:p14="http://schemas.microsoft.com/office/powerpoint/2010/main" val="1878941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5A91A1-1833-416A-A7EE-67D3FBB23E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Sensory Ethnography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20CEF-5358-4AC4-B257-F17A3E1A121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752528" cy="475140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Strong interest in human experience mediated through all the senses:</a:t>
            </a:r>
          </a:p>
          <a:p>
            <a:pPr lvl="1"/>
            <a:r>
              <a:rPr lang="en-GB" dirty="0"/>
              <a:t>Embodied experiences</a:t>
            </a:r>
          </a:p>
          <a:p>
            <a:r>
              <a:rPr lang="en-GB" dirty="0"/>
              <a:t>Focuses on questions of perception, place, knowing, memory</a:t>
            </a:r>
          </a:p>
          <a:p>
            <a:r>
              <a:rPr lang="en-GB" dirty="0"/>
              <a:t>Rethinking ethnography to engage with phenomenology &amp; politics of space</a:t>
            </a:r>
          </a:p>
          <a:p>
            <a:pPr lvl="1"/>
            <a:r>
              <a:rPr lang="en-GB" dirty="0"/>
              <a:t>Emplaced ethnographer is part of social, sensory &amp; material environment</a:t>
            </a:r>
          </a:p>
        </p:txBody>
      </p:sp>
      <p:pic>
        <p:nvPicPr>
          <p:cNvPr id="1026" name="Picture 2" descr="Toolkit: Sensory Ethnography – Designing Methodologies">
            <a:extLst>
              <a:ext uri="{FF2B5EF4-FFF2-40B4-BE49-F238E27FC236}">
                <a16:creationId xmlns:a16="http://schemas.microsoft.com/office/drawing/2014/main" id="{449D92B0-7181-4246-A443-A29724ADC758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9601" y="2388954"/>
            <a:ext cx="3379893" cy="2840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360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5A91A1-1833-416A-A7EE-67D3FBB23E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Embodied Ethnography</a:t>
            </a: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4E35F116-2171-435E-ACDC-7C67EB552C2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3730" y="2127323"/>
            <a:ext cx="3273070" cy="3173885"/>
          </a:xfr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174A7F9-3495-4EB2-90A2-0F66EB5E076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690864" cy="4751408"/>
          </a:xfrm>
        </p:spPr>
        <p:txBody>
          <a:bodyPr>
            <a:normAutofit/>
          </a:bodyPr>
          <a:lstStyle/>
          <a:p>
            <a:r>
              <a:rPr lang="en-GB" dirty="0"/>
              <a:t>Informed by an understanding of the </a:t>
            </a:r>
            <a:r>
              <a:rPr lang="en-GB" dirty="0">
                <a:solidFill>
                  <a:schemeClr val="accent1"/>
                </a:solidFill>
              </a:rPr>
              <a:t>interconnected</a:t>
            </a:r>
            <a:r>
              <a:rPr lang="en-GB" dirty="0"/>
              <a:t> senses:</a:t>
            </a:r>
          </a:p>
          <a:p>
            <a:pPr lvl="1"/>
            <a:r>
              <a:rPr lang="en-GB" dirty="0"/>
              <a:t>Methods that go beyond listening &amp; watching</a:t>
            </a:r>
          </a:p>
          <a:p>
            <a:pPr lvl="1"/>
            <a:r>
              <a:rPr lang="en-GB" dirty="0"/>
              <a:t>Beyond writing up ethnographies, incorporating arts practice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Knowing in practice </a:t>
            </a:r>
            <a:r>
              <a:rPr lang="en-GB" dirty="0"/>
              <a:t>what cannot be expressed in words</a:t>
            </a:r>
          </a:p>
          <a:p>
            <a:r>
              <a:rPr lang="en-GB" dirty="0"/>
              <a:t>Multisensory participation</a:t>
            </a:r>
          </a:p>
        </p:txBody>
      </p:sp>
    </p:spTree>
    <p:extLst>
      <p:ext uri="{BB962C8B-B14F-4D97-AF65-F5344CB8AC3E}">
        <p14:creationId xmlns:p14="http://schemas.microsoft.com/office/powerpoint/2010/main" val="1111017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22C4306-EBF1-4564-85A4-8605A8BF19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D61B8B7-A2B0-48AF-8B3A-434DDF70EF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Sensory turn in the social sciences, including archaeology &amp; anthropology</a:t>
            </a:r>
          </a:p>
          <a:p>
            <a:r>
              <a:rPr lang="en-GB" dirty="0"/>
              <a:t>Questions the emphasis on the visual in western intellectual paradigms</a:t>
            </a:r>
          </a:p>
          <a:p>
            <a:r>
              <a:rPr lang="en-GB" dirty="0"/>
              <a:t>Reminds us of the multisensory engagements with the material world past &amp; present</a:t>
            </a:r>
          </a:p>
          <a:p>
            <a:r>
              <a:rPr lang="en-GB" dirty="0"/>
              <a:t>Encourages us to find new, embodied </a:t>
            </a:r>
            <a:r>
              <a:rPr lang="en-GB"/>
              <a:t>ways of </a:t>
            </a:r>
            <a:r>
              <a:rPr lang="en-GB" dirty="0"/>
              <a:t>thinking about, analysing &amp; interpreting material &amp; social worlds</a:t>
            </a:r>
          </a:p>
        </p:txBody>
      </p:sp>
    </p:spTree>
    <p:extLst>
      <p:ext uri="{BB962C8B-B14F-4D97-AF65-F5344CB8AC3E}">
        <p14:creationId xmlns:p14="http://schemas.microsoft.com/office/powerpoint/2010/main" val="3625624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2991</TotalTime>
  <Words>976</Words>
  <Application>Microsoft Office PowerPoint</Application>
  <PresentationFormat>On-screen Show (4:3)</PresentationFormat>
  <Paragraphs>102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Corbel</vt:lpstr>
      <vt:lpstr>Wingdings</vt:lpstr>
      <vt:lpstr>Wingdings 2</vt:lpstr>
      <vt:lpstr>Wingdings 3</vt:lpstr>
      <vt:lpstr>Module</vt:lpstr>
      <vt:lpstr>Thinking with Things </vt:lpstr>
      <vt:lpstr>What is an Arch/Anth of the Senses?</vt:lpstr>
      <vt:lpstr>Embodied Phenomenology</vt:lpstr>
      <vt:lpstr>Heidegger (1962, 1971)</vt:lpstr>
      <vt:lpstr>Dasein</vt:lpstr>
      <vt:lpstr>Phenomenological Perspectives</vt:lpstr>
      <vt:lpstr>Phenomenology</vt:lpstr>
      <vt:lpstr>Embodiment</vt:lpstr>
      <vt:lpstr>Senses and Society</vt:lpstr>
      <vt:lpstr>Sensing the Material World</vt:lpstr>
      <vt:lpstr>Sensing Artefacts</vt:lpstr>
      <vt:lpstr>Cheirotic Approach</vt:lpstr>
      <vt:lpstr>What happens when you hold a figurine?</vt:lpstr>
      <vt:lpstr>Hearing Things</vt:lpstr>
      <vt:lpstr>Olfactory Sense &amp; Memory</vt:lpstr>
      <vt:lpstr>Senses and Reception of the Exotic</vt:lpstr>
      <vt:lpstr>Sensory Ethnography</vt:lpstr>
      <vt:lpstr>Embodied Ethnography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Louise Steel</dc:creator>
  <cp:lastModifiedBy>Louise Steel</cp:lastModifiedBy>
  <cp:revision>170</cp:revision>
  <dcterms:created xsi:type="dcterms:W3CDTF">2011-11-16T11:40:50Z</dcterms:created>
  <dcterms:modified xsi:type="dcterms:W3CDTF">2020-10-21T06:33:48Z</dcterms:modified>
</cp:coreProperties>
</file>