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302" r:id="rId3"/>
    <p:sldId id="262" r:id="rId4"/>
    <p:sldId id="303" r:id="rId5"/>
    <p:sldId id="289" r:id="rId6"/>
    <p:sldId id="290" r:id="rId7"/>
    <p:sldId id="291" r:id="rId8"/>
    <p:sldId id="292" r:id="rId9"/>
    <p:sldId id="300" r:id="rId10"/>
    <p:sldId id="293" r:id="rId11"/>
    <p:sldId id="295" r:id="rId12"/>
    <p:sldId id="264" r:id="rId13"/>
    <p:sldId id="263" r:id="rId14"/>
    <p:sldId id="266" r:id="rId15"/>
    <p:sldId id="267" r:id="rId16"/>
    <p:sldId id="268" r:id="rId17"/>
    <p:sldId id="269" r:id="rId18"/>
    <p:sldId id="270" r:id="rId19"/>
    <p:sldId id="273" r:id="rId20"/>
    <p:sldId id="275" r:id="rId21"/>
    <p:sldId id="276" r:id="rId22"/>
    <p:sldId id="277" r:id="rId23"/>
    <p:sldId id="278" r:id="rId24"/>
    <p:sldId id="298" r:id="rId25"/>
    <p:sldId id="299" r:id="rId26"/>
    <p:sldId id="285" r:id="rId27"/>
    <p:sldId id="287" r:id="rId28"/>
    <p:sldId id="288" r:id="rId29"/>
    <p:sldId id="301"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424" autoAdjust="0"/>
  </p:normalViewPr>
  <p:slideViewPr>
    <p:cSldViewPr>
      <p:cViewPr varScale="1">
        <p:scale>
          <a:sx n="63" d="100"/>
          <a:sy n="63" d="100"/>
        </p:scale>
        <p:origin x="210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EC848B-7474-4CB4-9D8A-AB31837B88A7}" type="datetimeFigureOut">
              <a:rPr lang="en-US" smtClean="0"/>
              <a:t>2/24/2017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9C8B7C-DFF8-4F16-A9C4-4C826AD43C43}" type="slidenum">
              <a:rPr lang="en-US" smtClean="0"/>
              <a:t>‹#›</a:t>
            </a:fld>
            <a:endParaRPr lang="en-US"/>
          </a:p>
        </p:txBody>
      </p:sp>
    </p:spTree>
    <p:extLst>
      <p:ext uri="{BB962C8B-B14F-4D97-AF65-F5344CB8AC3E}">
        <p14:creationId xmlns:p14="http://schemas.microsoft.com/office/powerpoint/2010/main" val="3119630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 architecture best thought if as a design.</a:t>
            </a:r>
          </a:p>
          <a:p>
            <a:r>
              <a:rPr lang="en-GB" dirty="0" err="1" smtClean="0"/>
              <a:t>Timmers</a:t>
            </a:r>
            <a:r>
              <a:rPr lang="en-GB" dirty="0" smtClean="0"/>
              <a:t> was a leader</a:t>
            </a:r>
            <a:r>
              <a:rPr lang="en-GB" baseline="0" dirty="0" smtClean="0"/>
              <a:t> in the EU business research department in the 1980-2000’s and did much research to determine the role e-business would play in the future and to enhance the practical understanding of how traditional forms of business would need to change, and adapt to the changing technical environment.</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3</a:t>
            </a:fld>
            <a:endParaRPr lang="en-US"/>
          </a:p>
        </p:txBody>
      </p:sp>
    </p:spTree>
    <p:extLst>
      <p:ext uri="{BB962C8B-B14F-4D97-AF65-F5344CB8AC3E}">
        <p14:creationId xmlns:p14="http://schemas.microsoft.com/office/powerpoint/2010/main" val="3029663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kumimoji="1" sz="1200">
                <a:solidFill>
                  <a:schemeClr val="tx1"/>
                </a:solidFill>
                <a:latin typeface="Times New Roman" panose="02020603050405020304" pitchFamily="18" charset="0"/>
              </a:defRPr>
            </a:lvl1pPr>
            <a:lvl2pPr marL="742950" indent="-285750">
              <a:spcBef>
                <a:spcPct val="30000"/>
              </a:spcBef>
              <a:defRPr kumimoji="1" sz="1200">
                <a:solidFill>
                  <a:schemeClr val="tx1"/>
                </a:solidFill>
                <a:latin typeface="Times New Roman" panose="02020603050405020304" pitchFamily="18" charset="0"/>
              </a:defRPr>
            </a:lvl2pPr>
            <a:lvl3pPr marL="1143000" indent="-228600">
              <a:spcBef>
                <a:spcPct val="30000"/>
              </a:spcBef>
              <a:defRPr kumimoji="1" sz="1200">
                <a:solidFill>
                  <a:schemeClr val="tx1"/>
                </a:solidFill>
                <a:latin typeface="Times New Roman" panose="02020603050405020304" pitchFamily="18" charset="0"/>
              </a:defRPr>
            </a:lvl3pPr>
            <a:lvl4pPr marL="1600200" indent="-228600">
              <a:spcBef>
                <a:spcPct val="30000"/>
              </a:spcBef>
              <a:defRPr kumimoji="1" sz="1200">
                <a:solidFill>
                  <a:schemeClr val="tx1"/>
                </a:solidFill>
                <a:latin typeface="Times New Roman" panose="02020603050405020304" pitchFamily="18" charset="0"/>
              </a:defRPr>
            </a:lvl4pPr>
            <a:lvl5pPr marL="2057400" indent="-228600">
              <a:spcBef>
                <a:spcPct val="30000"/>
              </a:spcBef>
              <a:defRPr kumimoji="1"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kumimoji="1"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kumimoji="1"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kumimoji="1"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kumimoji="1" sz="1200">
                <a:solidFill>
                  <a:schemeClr val="tx1"/>
                </a:solidFill>
                <a:latin typeface="Times New Roman" panose="02020603050405020304" pitchFamily="18" charset="0"/>
              </a:defRPr>
            </a:lvl9pPr>
          </a:lstStyle>
          <a:p>
            <a:pPr>
              <a:spcBef>
                <a:spcPct val="0"/>
              </a:spcBef>
            </a:pPr>
            <a:fld id="{C394B52A-E318-41E4-AF53-968E84C485FF}" type="slidenum">
              <a:rPr kumimoji="0" lang="zh-CN" altLang="en-US" smtClean="0"/>
              <a:pPr>
                <a:spcBef>
                  <a:spcPct val="0"/>
                </a:spcBef>
              </a:pPr>
              <a:t>4</a:t>
            </a:fld>
            <a:endParaRPr kumimoji="0" lang="en-US" altLang="zh-CN" smtClean="0"/>
          </a:p>
        </p:txBody>
      </p:sp>
      <p:sp>
        <p:nvSpPr>
          <p:cNvPr id="41987" name="Rectangle 2"/>
          <p:cNvSpPr>
            <a:spLocks noGrp="1" noRot="1" noChangeAspect="1" noChangeArrowheads="1" noTextEdit="1"/>
          </p:cNvSpPr>
          <p:nvPr>
            <p:ph type="sldImg"/>
          </p:nvPr>
        </p:nvSpPr>
        <p:spPr>
          <a:xfrm>
            <a:off x="1292225" y="792163"/>
            <a:ext cx="4268788" cy="3201987"/>
          </a:xfrm>
          <a:ln/>
        </p:spPr>
      </p:sp>
      <p:sp>
        <p:nvSpPr>
          <p:cNvPr id="41988" name="Rectangle 3"/>
          <p:cNvSpPr>
            <a:spLocks noGrp="1" noChangeArrowheads="1"/>
          </p:cNvSpPr>
          <p:nvPr>
            <p:ph type="body" idx="1"/>
          </p:nvPr>
        </p:nvSpPr>
        <p:spPr>
          <a:xfrm>
            <a:off x="831850" y="4344988"/>
            <a:ext cx="5194300" cy="3854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36" tIns="45218" rIns="90436" bIns="45218"/>
          <a:lstStyle/>
          <a:p>
            <a:pPr eaLnBrk="1" hangingPunct="1"/>
            <a:r>
              <a:rPr lang="fr-FR" altLang="en-US" dirty="0" smtClean="0"/>
              <a:t>As </a:t>
            </a:r>
            <a:r>
              <a:rPr lang="en-GB" altLang="en-US" dirty="0" smtClean="0"/>
              <a:t>it is illustrated above, a </a:t>
            </a:r>
            <a:r>
              <a:rPr lang="en-GB" altLang="en-US" b="1" dirty="0" smtClean="0"/>
              <a:t>business model is the conceptual and architectural implementation </a:t>
            </a:r>
            <a:r>
              <a:rPr lang="en-GB" altLang="en-US" dirty="0" smtClean="0"/>
              <a:t>(blueprint) </a:t>
            </a:r>
            <a:r>
              <a:rPr lang="en-GB" altLang="en-US" b="1" dirty="0" smtClean="0"/>
              <a:t>of a business strategy </a:t>
            </a:r>
            <a:r>
              <a:rPr lang="en-GB" altLang="en-US" dirty="0" smtClean="0"/>
              <a:t>and represents the foundation for the implementation of business processes and information systems. In other words, a </a:t>
            </a:r>
            <a:r>
              <a:rPr lang="en-GB" altLang="en-US" b="1" dirty="0" smtClean="0"/>
              <a:t>business model is the missing link between strategy and business processes</a:t>
            </a:r>
            <a:r>
              <a:rPr lang="en-GB" altLang="en-US" dirty="0" smtClean="0"/>
              <a:t>. Strategy people position the company, define and formulate objectives and goals whereas business process and information systems designers have to understand and implement this information. This is where a business model comes into play because it assures a clear communication of concepts among the implicated parties.  </a:t>
            </a:r>
            <a:r>
              <a:rPr lang="en-US" altLang="en-US" dirty="0" smtClean="0"/>
              <a:t>The logic of a “business system” can be described as creating value that lies behind the actual processes. A business model is the conceptual and architectural implementation of a business strategy and the foundation for the implementation of business processes and Information Systems.</a:t>
            </a:r>
          </a:p>
          <a:p>
            <a:pPr eaLnBrk="1" hangingPunct="1"/>
            <a:r>
              <a:rPr lang="en-US" altLang="en-US" dirty="0" smtClean="0"/>
              <a:t>Business models have two essential functions. First, they allow managers to talk about possible implementations of strategic objectives and understand the relevant issues. </a:t>
            </a:r>
          </a:p>
          <a:p>
            <a:pPr eaLnBrk="1" hangingPunct="1"/>
            <a:r>
              <a:rPr lang="en-US" altLang="en-US" dirty="0" smtClean="0"/>
              <a:t>Secondly, an appropriately formulated business model can help managers easily express what they expect from people on the business process level or from technically oriented people that are in charge of IS implementation.</a:t>
            </a:r>
          </a:p>
          <a:p>
            <a:pPr eaLnBrk="1" hangingPunct="1"/>
            <a:r>
              <a:rPr lang="en-US" altLang="en-US" dirty="0" smtClean="0"/>
              <a:t>Business models help to capture, visualize, understand, communicate and share the business logic.</a:t>
            </a:r>
          </a:p>
          <a:p>
            <a:pPr eaLnBrk="1" hangingPunct="1"/>
            <a:r>
              <a:rPr lang="en-US" altLang="en-US" dirty="0" smtClean="0"/>
              <a:t>the business model guides day-to-day execution, the strategy should communicate how the change in the business model is intended to take</a:t>
            </a:r>
          </a:p>
          <a:p>
            <a:pPr eaLnBrk="1" hangingPunct="1"/>
            <a:r>
              <a:rPr lang="en-US" altLang="en-US" dirty="0" smtClean="0"/>
              <a:t>advantage of shifting markets and new opportunities</a:t>
            </a:r>
            <a:endParaRPr lang="fr-FR" altLang="en-US" dirty="0" smtClean="0"/>
          </a:p>
        </p:txBody>
      </p:sp>
    </p:spTree>
    <p:extLst>
      <p:ext uri="{BB962C8B-B14F-4D97-AF65-F5344CB8AC3E}">
        <p14:creationId xmlns:p14="http://schemas.microsoft.com/office/powerpoint/2010/main" val="414014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value innovation really means that strategy is driven by what is valued by the customer</a:t>
            </a:r>
            <a:r>
              <a:rPr lang="en-GB" baseline="0" dirty="0" smtClean="0"/>
              <a:t> without being constrained by existing industry rules.  </a:t>
            </a:r>
          </a:p>
          <a:p>
            <a:r>
              <a:rPr lang="en-GB" baseline="0" dirty="0" smtClean="0"/>
              <a:t>Disruptive technology came along first and now we are in the era of disruptive markets.</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5</a:t>
            </a:fld>
            <a:endParaRPr lang="en-US"/>
          </a:p>
        </p:txBody>
      </p:sp>
    </p:spTree>
    <p:extLst>
      <p:ext uri="{BB962C8B-B14F-4D97-AF65-F5344CB8AC3E}">
        <p14:creationId xmlns:p14="http://schemas.microsoft.com/office/powerpoint/2010/main" val="2094718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Strategic focus – value innovators do not use competitors as a benchmark and don’t expend their resources to offer certain products or services just because that is what their rivals are doing.</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6</a:t>
            </a:fld>
            <a:endParaRPr lang="en-US"/>
          </a:p>
        </p:txBody>
      </p:sp>
    </p:spTree>
    <p:extLst>
      <p:ext uri="{BB962C8B-B14F-4D97-AF65-F5344CB8AC3E}">
        <p14:creationId xmlns:p14="http://schemas.microsoft.com/office/powerpoint/2010/main" val="855333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They were testing possible models.</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9</a:t>
            </a:fld>
            <a:endParaRPr lang="en-US"/>
          </a:p>
        </p:txBody>
      </p:sp>
    </p:spTree>
    <p:extLst>
      <p:ext uri="{BB962C8B-B14F-4D97-AF65-F5344CB8AC3E}">
        <p14:creationId xmlns:p14="http://schemas.microsoft.com/office/powerpoint/2010/main" val="315196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Peer-to-Peer example </a:t>
            </a:r>
          </a:p>
          <a:p>
            <a:r>
              <a:rPr lang="en-GB" sz="1200" b="0" i="0" u="none" strike="noStrike" kern="1200" baseline="0" dirty="0" smtClean="0">
                <a:solidFill>
                  <a:schemeClr val="tx1"/>
                </a:solidFill>
                <a:latin typeface="+mn-lt"/>
                <a:ea typeface="+mn-ea"/>
                <a:cs typeface="+mn-cs"/>
              </a:rPr>
              <a:t>With an increase in the use of micropayments this leads to a reduction in processing costs.</a:t>
            </a:r>
          </a:p>
          <a:p>
            <a:r>
              <a:rPr lang="en-GB" sz="1200" b="0" i="0" u="none" strike="noStrike" kern="1200" baseline="0" dirty="0" smtClean="0">
                <a:solidFill>
                  <a:schemeClr val="tx1"/>
                </a:solidFill>
                <a:latin typeface="+mn-lt"/>
                <a:ea typeface="+mn-ea"/>
                <a:cs typeface="+mn-cs"/>
              </a:rPr>
              <a:t>A sub model called “Direct operator billing” or “carrier billing,” allows</a:t>
            </a:r>
          </a:p>
          <a:p>
            <a:r>
              <a:rPr lang="en-GB" sz="1200" b="0" i="0" u="none" strike="noStrike" kern="1200" baseline="0" dirty="0" smtClean="0">
                <a:solidFill>
                  <a:schemeClr val="tx1"/>
                </a:solidFill>
                <a:latin typeface="+mn-lt"/>
                <a:ea typeface="+mn-ea"/>
                <a:cs typeface="+mn-cs"/>
              </a:rPr>
              <a:t>consumers to use their smartphones to make purchases which are then charged to their phone bill.</a:t>
            </a:r>
          </a:p>
          <a:p>
            <a:r>
              <a:rPr lang="en-GB" sz="1200" b="0" i="0" u="none" strike="noStrike" kern="1200" baseline="0" dirty="0" smtClean="0">
                <a:solidFill>
                  <a:schemeClr val="tx1"/>
                </a:solidFill>
                <a:latin typeface="+mn-lt"/>
                <a:ea typeface="+mn-ea"/>
                <a:cs typeface="+mn-cs"/>
              </a:rPr>
              <a:t> </a:t>
            </a: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e.g. a </a:t>
            </a:r>
            <a:r>
              <a:rPr lang="en-GB" sz="1200" b="0" i="0" u="none" strike="noStrike" kern="1200" baseline="0" dirty="0" smtClean="0">
                <a:solidFill>
                  <a:schemeClr val="tx1"/>
                </a:solidFill>
                <a:latin typeface="+mn-lt"/>
                <a:ea typeface="+mn-ea"/>
                <a:cs typeface="+mn-cs"/>
              </a:rPr>
              <a:t>new app for smartphones</a:t>
            </a:r>
            <a:r>
              <a:rPr lang="en-GB" sz="1200" b="0" i="0" u="none" strike="noStrike" kern="1200" baseline="0" smtClean="0">
                <a:solidFill>
                  <a:schemeClr val="tx1"/>
                </a:solidFill>
                <a:latin typeface="+mn-lt"/>
                <a:ea typeface="+mn-ea"/>
                <a:cs typeface="+mn-cs"/>
              </a:rPr>
              <a:t>, </a:t>
            </a:r>
            <a:r>
              <a:rPr lang="en-GB" sz="1200" b="0" i="0" u="none" strike="noStrike" kern="1200" baseline="0" smtClean="0">
                <a:solidFill>
                  <a:schemeClr val="tx1"/>
                </a:solidFill>
                <a:latin typeface="+mn-lt"/>
                <a:ea typeface="+mn-ea"/>
                <a:cs typeface="+mn-cs"/>
              </a:rPr>
              <a:t>a </a:t>
            </a:r>
            <a:r>
              <a:rPr lang="en-GB" sz="1200" b="0" i="0" u="none" strike="noStrike" kern="1200" baseline="0" dirty="0" smtClean="0">
                <a:solidFill>
                  <a:schemeClr val="tx1"/>
                </a:solidFill>
                <a:latin typeface="+mn-lt"/>
                <a:ea typeface="+mn-ea"/>
                <a:cs typeface="+mn-cs"/>
              </a:rPr>
              <a:t>cross between the online payment platform PayPal and instant messaging apps</a:t>
            </a:r>
          </a:p>
          <a:p>
            <a:r>
              <a:rPr lang="en-GB" sz="1200" b="0" i="0" u="none" strike="noStrike" kern="1200" baseline="0" dirty="0" smtClean="0">
                <a:solidFill>
                  <a:schemeClr val="tx1"/>
                </a:solidFill>
                <a:latin typeface="+mn-lt"/>
                <a:ea typeface="+mn-ea"/>
                <a:cs typeface="+mn-cs"/>
              </a:rPr>
              <a:t>like WhatsApp or Line. Users of </a:t>
            </a:r>
            <a:r>
              <a:rPr lang="en-GB" sz="1200" b="0" i="0" u="none" strike="noStrike" kern="1200" baseline="0" dirty="0" err="1" smtClean="0">
                <a:solidFill>
                  <a:schemeClr val="tx1"/>
                </a:solidFill>
                <a:latin typeface="+mn-lt"/>
                <a:ea typeface="+mn-ea"/>
                <a:cs typeface="+mn-cs"/>
              </a:rPr>
              <a:t>Mugipay</a:t>
            </a:r>
            <a:r>
              <a:rPr lang="en-GB" sz="1200" b="0" i="0" u="none" strike="noStrike" kern="1200" baseline="0" dirty="0" smtClean="0">
                <a:solidFill>
                  <a:schemeClr val="tx1"/>
                </a:solidFill>
                <a:latin typeface="+mn-lt"/>
                <a:ea typeface="+mn-ea"/>
                <a:cs typeface="+mn-cs"/>
              </a:rPr>
              <a:t> can make small payments to other users from the app itself. A good</a:t>
            </a:r>
          </a:p>
          <a:p>
            <a:r>
              <a:rPr lang="en-GB" sz="1200" b="0" i="0" u="none" strike="noStrike" kern="1200" baseline="0" dirty="0" smtClean="0">
                <a:solidFill>
                  <a:schemeClr val="tx1"/>
                </a:solidFill>
                <a:latin typeface="+mn-lt"/>
                <a:ea typeface="+mn-ea"/>
                <a:cs typeface="+mn-cs"/>
              </a:rPr>
              <a:t>example of a blended model, this app falls somewhere in between micropayments and P2P</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10</a:t>
            </a:fld>
            <a:endParaRPr lang="en-US"/>
          </a:p>
        </p:txBody>
      </p:sp>
    </p:spTree>
    <p:extLst>
      <p:ext uri="{BB962C8B-B14F-4D97-AF65-F5344CB8AC3E}">
        <p14:creationId xmlns:p14="http://schemas.microsoft.com/office/powerpoint/2010/main" val="522639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Creates the market space and takes the benefits of the three groups.</a:t>
            </a:r>
          </a:p>
          <a:p>
            <a:r>
              <a:rPr lang="en-GB" dirty="0" smtClean="0"/>
              <a:t>Really good initiative and used by the rent-a-car groups.</a:t>
            </a:r>
            <a:endParaRPr lang="en-GB" dirty="0"/>
          </a:p>
        </p:txBody>
      </p:sp>
      <p:sp>
        <p:nvSpPr>
          <p:cNvPr id="4" name="Slide Number Placeholder 3"/>
          <p:cNvSpPr>
            <a:spLocks noGrp="1"/>
          </p:cNvSpPr>
          <p:nvPr>
            <p:ph type="sldNum" sz="quarter" idx="10"/>
          </p:nvPr>
        </p:nvSpPr>
        <p:spPr/>
        <p:txBody>
          <a:bodyPr/>
          <a:lstStyle/>
          <a:p>
            <a:fld id="{819C8B7C-DFF8-4F16-A9C4-4C826AD43C43}" type="slidenum">
              <a:rPr lang="en-US" smtClean="0"/>
              <a:t>11</a:t>
            </a:fld>
            <a:endParaRPr lang="en-US"/>
          </a:p>
        </p:txBody>
      </p:sp>
    </p:spTree>
    <p:extLst>
      <p:ext uri="{BB962C8B-B14F-4D97-AF65-F5344CB8AC3E}">
        <p14:creationId xmlns:p14="http://schemas.microsoft.com/office/powerpoint/2010/main" val="3578807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err="1" smtClean="0"/>
              <a:t>Dubosson</a:t>
            </a:r>
            <a:r>
              <a:rPr lang="en-GB" dirty="0" smtClean="0"/>
              <a:t>-Torbay (2002) argue that an e-business model is divided into four principal components: a) the products and services that a firms offers which represent a substantial value to a target customer (i.e. value proposition); b) the relationship capital that a firm generates and maintains with a customer; c)  the infrastructure and the network of partners (the IT and suppliers) necessary to create value; d) the financial aspects pertaining to the three previous components (i.e. cost and revenue structures). </a:t>
            </a: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6FA4EE4-6A33-4905-BABD-D13C5BB9F98C}" type="slidenum">
              <a:rPr lang="zh-CN" altLang="en-US" smtClean="0"/>
              <a:pPr eaLnBrk="1" hangingPunct="1"/>
              <a:t>14</a:t>
            </a:fld>
            <a:endParaRPr lang="en-US" altLang="zh-CN" smtClean="0"/>
          </a:p>
        </p:txBody>
      </p:sp>
    </p:spTree>
    <p:extLst>
      <p:ext uri="{BB962C8B-B14F-4D97-AF65-F5344CB8AC3E}">
        <p14:creationId xmlns:p14="http://schemas.microsoft.com/office/powerpoint/2010/main" val="431143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Whereas other business model approaches focus on products, value creation processes and exchange patterns between different actors, it is worth stressing that ICT offers a new range of opportunities to exploit existing customer relationships by getting a feel for the customers’ desires, serving them and building an enduring relationship with them (i.e. from transactional marketing to relationship marketing). </a:t>
            </a:r>
          </a:p>
          <a:p>
            <a:pPr eaLnBrk="1" hangingPunct="1"/>
            <a:r>
              <a:rPr lang="en-GB" dirty="0" smtClean="0"/>
              <a:t>Examples -</a:t>
            </a:r>
          </a:p>
          <a:p>
            <a:r>
              <a:rPr lang="en-GB" sz="1200" b="0" i="0" u="none" strike="noStrike" kern="1200" baseline="0" dirty="0" smtClean="0">
                <a:solidFill>
                  <a:schemeClr val="tx1"/>
                </a:solidFill>
                <a:latin typeface="+mn-lt"/>
                <a:ea typeface="+mn-ea"/>
                <a:cs typeface="+mn-cs"/>
              </a:rPr>
              <a:t>League of Legends and </a:t>
            </a:r>
            <a:r>
              <a:rPr lang="en-GB" sz="1200" b="0" i="0" u="none" strike="noStrike" kern="1200" baseline="0" dirty="0" err="1" smtClean="0">
                <a:solidFill>
                  <a:schemeClr val="tx1"/>
                </a:solidFill>
                <a:latin typeface="+mn-lt"/>
                <a:ea typeface="+mn-ea"/>
                <a:cs typeface="+mn-cs"/>
              </a:rPr>
              <a:t>Dota</a:t>
            </a:r>
            <a:r>
              <a:rPr lang="en-GB" sz="1200" b="0" i="0" u="none" strike="noStrike" kern="1200" baseline="0" dirty="0" smtClean="0">
                <a:solidFill>
                  <a:schemeClr val="tx1"/>
                </a:solidFill>
                <a:latin typeface="+mn-lt"/>
                <a:ea typeface="+mn-ea"/>
                <a:cs typeface="+mn-cs"/>
              </a:rPr>
              <a:t> 2, both of which use </a:t>
            </a:r>
            <a:r>
              <a:rPr lang="en-GB" sz="1200" b="1" i="0" u="none" strike="noStrike" kern="1200" baseline="0" dirty="0" smtClean="0">
                <a:solidFill>
                  <a:schemeClr val="tx1"/>
                </a:solidFill>
                <a:latin typeface="+mn-lt"/>
                <a:ea typeface="+mn-ea"/>
                <a:cs typeface="+mn-cs"/>
              </a:rPr>
              <a:t>micropayments</a:t>
            </a:r>
            <a:r>
              <a:rPr lang="en-GB" sz="1200" b="0" i="0" u="none" strike="noStrike" kern="1200" baseline="0" dirty="0" smtClean="0">
                <a:solidFill>
                  <a:schemeClr val="tx1"/>
                </a:solidFill>
                <a:latin typeface="+mn-lt"/>
                <a:ea typeface="+mn-ea"/>
                <a:cs typeface="+mn-cs"/>
              </a:rPr>
              <a:t>,</a:t>
            </a:r>
          </a:p>
          <a:p>
            <a:r>
              <a:rPr lang="en-GB" sz="1200" b="0" i="0" u="none" strike="noStrike" kern="1200" baseline="0" dirty="0" smtClean="0">
                <a:solidFill>
                  <a:schemeClr val="tx1"/>
                </a:solidFill>
                <a:latin typeface="+mn-lt"/>
                <a:ea typeface="+mn-ea"/>
                <a:cs typeface="+mn-cs"/>
              </a:rPr>
              <a:t>are two of the most played PC games in the world.</a:t>
            </a:r>
          </a:p>
          <a:p>
            <a:r>
              <a:rPr lang="en-GB" sz="1200" b="0" i="0" u="none" strike="noStrike" kern="1200" baseline="0" dirty="0" smtClean="0">
                <a:solidFill>
                  <a:schemeClr val="tx1"/>
                </a:solidFill>
                <a:latin typeface="+mn-lt"/>
                <a:ea typeface="+mn-ea"/>
                <a:cs typeface="+mn-cs"/>
              </a:rPr>
              <a:t>Whether users are offered the chance to purchase virtual objects or whether they need to buy their way into the</a:t>
            </a:r>
          </a:p>
          <a:p>
            <a:r>
              <a:rPr lang="en-GB" sz="1200" b="0" i="0" u="none" strike="noStrike" kern="1200" baseline="0" dirty="0" smtClean="0">
                <a:solidFill>
                  <a:schemeClr val="tx1"/>
                </a:solidFill>
                <a:latin typeface="+mn-lt"/>
                <a:ea typeface="+mn-ea"/>
                <a:cs typeface="+mn-cs"/>
              </a:rPr>
              <a:t>next level, this business strategy falls into the category of “in-app purchases” or the “in-app” model for short. The</a:t>
            </a:r>
          </a:p>
          <a:p>
            <a:r>
              <a:rPr lang="en-GB" sz="1200" b="0" i="0" u="none" strike="noStrike" kern="1200" baseline="0" dirty="0" smtClean="0">
                <a:solidFill>
                  <a:schemeClr val="tx1"/>
                </a:solidFill>
                <a:latin typeface="+mn-lt"/>
                <a:ea typeface="+mn-ea"/>
                <a:cs typeface="+mn-cs"/>
              </a:rPr>
              <a:t>aim of in-app models is more than to just promote the use of the app and to get as many people as possible to</a:t>
            </a:r>
          </a:p>
          <a:p>
            <a:r>
              <a:rPr lang="en-GB" sz="1200" b="0" i="0" u="none" strike="noStrike" kern="1200" baseline="0" dirty="0" smtClean="0">
                <a:solidFill>
                  <a:schemeClr val="tx1"/>
                </a:solidFill>
                <a:latin typeface="+mn-lt"/>
                <a:ea typeface="+mn-ea"/>
                <a:cs typeface="+mn-cs"/>
              </a:rPr>
              <a:t>download it. In these mostly free or reasonably priced apps, accessible content is fragmented. This essentially</a:t>
            </a:r>
          </a:p>
          <a:p>
            <a:r>
              <a:rPr lang="en-GB" sz="1200" b="0" i="0" u="none" strike="noStrike" kern="1200" baseline="0" dirty="0" smtClean="0">
                <a:solidFill>
                  <a:schemeClr val="tx1"/>
                </a:solidFill>
                <a:latin typeface="+mn-lt"/>
                <a:ea typeface="+mn-ea"/>
                <a:cs typeface="+mn-cs"/>
              </a:rPr>
              <a:t>means that the first few levels of a game, or the first few fragments, episodes, or chapters for other types of content,</a:t>
            </a:r>
          </a:p>
          <a:p>
            <a:r>
              <a:rPr lang="en-GB" sz="1200" b="0" i="0" u="none" strike="noStrike" kern="1200" baseline="0" dirty="0" smtClean="0">
                <a:solidFill>
                  <a:schemeClr val="tx1"/>
                </a:solidFill>
                <a:latin typeface="+mn-lt"/>
                <a:ea typeface="+mn-ea"/>
                <a:cs typeface="+mn-cs"/>
              </a:rPr>
              <a:t>are available for free, like in the freemium model, and users are then offered extra for-a-fee content during</a:t>
            </a:r>
          </a:p>
          <a:p>
            <a:r>
              <a:rPr lang="en-GB" sz="1200" b="0" i="0" u="none" strike="noStrike" kern="1200" baseline="0" dirty="0" smtClean="0">
                <a:solidFill>
                  <a:schemeClr val="tx1"/>
                </a:solidFill>
                <a:latin typeface="+mn-lt"/>
                <a:ea typeface="+mn-ea"/>
                <a:cs typeface="+mn-cs"/>
              </a:rPr>
              <a:t>the use of the application.</a:t>
            </a:r>
            <a:endParaRPr lang="en-GB" dirty="0" smtClean="0"/>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762DB1C8-015C-4B70-9B7C-D44F6CBE736C}" type="slidenum">
              <a:rPr lang="zh-CN" altLang="en-US" smtClean="0"/>
              <a:pPr eaLnBrk="1" hangingPunct="1"/>
              <a:t>15</a:t>
            </a:fld>
            <a:endParaRPr lang="en-US" altLang="zh-CN" smtClean="0"/>
          </a:p>
        </p:txBody>
      </p:sp>
    </p:spTree>
    <p:extLst>
      <p:ext uri="{BB962C8B-B14F-4D97-AF65-F5344CB8AC3E}">
        <p14:creationId xmlns:p14="http://schemas.microsoft.com/office/powerpoint/2010/main" val="34203337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6F7651B-0EE9-4363-95A0-F77A7BB3E057}" type="slidenum">
              <a:rPr lang="zh-CN" altLang="en-US" smtClean="0"/>
              <a:pPr eaLnBrk="1" hangingPunct="1"/>
              <a:t>16</a:t>
            </a:fld>
            <a:endParaRPr lang="en-US" altLang="zh-CN" smtClean="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zh-CN" dirty="0" smtClean="0"/>
              <a:t>Shrinking transaction costs make it easier for firms to vertically disintegrate and to re-organise into partner networks (see Malone et al. 1987 –electronic markets &amp; electronic hierarchies). </a:t>
            </a:r>
          </a:p>
          <a:p>
            <a:pPr eaLnBrk="1" hangingPunct="1"/>
            <a:endParaRPr lang="en-GB" altLang="zh-CN" dirty="0" smtClean="0"/>
          </a:p>
          <a:p>
            <a:pPr eaLnBrk="1" hangingPunct="1"/>
            <a:endParaRPr lang="en-GB" altLang="zh-CN" dirty="0" smtClean="0"/>
          </a:p>
          <a:p>
            <a:pPr eaLnBrk="1" hangingPunct="1"/>
            <a:r>
              <a:rPr lang="en-GB" altLang="zh-CN" dirty="0" smtClean="0"/>
              <a:t>Financial models: </a:t>
            </a:r>
          </a:p>
          <a:p>
            <a:pPr eaLnBrk="1" hangingPunct="1"/>
            <a:endParaRPr lang="en-GB" altLang="zh-CN" dirty="0" smtClean="0"/>
          </a:p>
          <a:p>
            <a:pPr eaLnBrk="1" hangingPunct="1"/>
            <a:r>
              <a:rPr lang="en-GB" altLang="zh-CN" dirty="0" smtClean="0"/>
              <a:t>ICT have had a conspicuous impact on pricing as usually the fixed costs of producing digital goods is very high but marginal costs are almost negligible. This means that if one sets prices equal to marginal costs, then prices should be zero. See Shapiro and Varian (1998) “Information rules”.</a:t>
            </a:r>
          </a:p>
          <a:p>
            <a:pPr eaLnBrk="1" hangingPunct="1"/>
            <a:r>
              <a:rPr lang="en-GB" altLang="zh-CN" dirty="0" smtClean="0"/>
              <a:t>SRM= Supplier Relationship </a:t>
            </a:r>
            <a:r>
              <a:rPr lang="en-GB" altLang="zh-CN" dirty="0" err="1" smtClean="0"/>
              <a:t>Mgmt</a:t>
            </a:r>
            <a:endParaRPr lang="en-GB" altLang="zh-CN" dirty="0" smtClean="0"/>
          </a:p>
          <a:p>
            <a:pPr eaLnBrk="1" hangingPunct="1"/>
            <a:r>
              <a:rPr lang="en-GB" altLang="zh-CN" dirty="0" smtClean="0"/>
              <a:t>PRM= Partner Relationship </a:t>
            </a:r>
            <a:r>
              <a:rPr lang="en-GB" altLang="zh-CN" dirty="0" err="1" smtClean="0"/>
              <a:t>Mgmt</a:t>
            </a:r>
            <a:endParaRPr lang="zh-CN" altLang="en-US" dirty="0" smtClean="0"/>
          </a:p>
        </p:txBody>
      </p:sp>
    </p:spTree>
    <p:extLst>
      <p:ext uri="{BB962C8B-B14F-4D97-AF65-F5344CB8AC3E}">
        <p14:creationId xmlns:p14="http://schemas.microsoft.com/office/powerpoint/2010/main" val="22330320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altLang="zh-CN" sz="2600" dirty="0" smtClean="0">
                <a:solidFill>
                  <a:schemeClr val="bg1"/>
                </a:solidFill>
                <a:ea typeface="+mn-ea"/>
              </a:rPr>
              <a:t>Need to measure all the costs the firms incurs in order to create, market and deliver value to its customers. </a:t>
            </a:r>
          </a:p>
          <a:p>
            <a:pPr lvl="1" eaLnBrk="1" hangingPunct="1">
              <a:defRPr/>
            </a:pPr>
            <a:r>
              <a:rPr lang="en-US" altLang="zh-CN" sz="2600" dirty="0" smtClean="0">
                <a:solidFill>
                  <a:schemeClr val="bg1"/>
                </a:solidFill>
                <a:ea typeface="+mn-ea"/>
              </a:rPr>
              <a:t>Costs include : cost of exhausting resources and assets in activities and processes; and the costs of establishing partner network relationship and exchange.</a:t>
            </a:r>
          </a:p>
          <a:p>
            <a:pPr lvl="1" eaLnBrk="1" hangingPunct="1">
              <a:defRPr/>
            </a:pPr>
            <a:endParaRPr lang="en-US" altLang="zh-CN" sz="2600" dirty="0" smtClean="0">
              <a:solidFill>
                <a:schemeClr val="bg1"/>
              </a:solidFill>
              <a:ea typeface="+mn-ea"/>
            </a:endParaRPr>
          </a:p>
          <a:p>
            <a:pPr eaLnBrk="1" hangingPunct="1"/>
            <a:endParaRPr lang="en-US" dirty="0" smtClean="0"/>
          </a:p>
        </p:txBody>
      </p:sp>
    </p:spTree>
    <p:extLst>
      <p:ext uri="{BB962C8B-B14F-4D97-AF65-F5344CB8AC3E}">
        <p14:creationId xmlns:p14="http://schemas.microsoft.com/office/powerpoint/2010/main" val="2730187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sz="800" dirty="0" smtClean="0"/>
              <a:t>The revenue models describe methods for generating income for an organisation</a:t>
            </a:r>
          </a:p>
          <a:p>
            <a:pPr eaLnBrk="1" hangingPunct="1">
              <a:lnSpc>
                <a:spcPct val="80000"/>
              </a:lnSpc>
            </a:pPr>
            <a:endParaRPr lang="en-US" sz="800" dirty="0" smtClean="0"/>
          </a:p>
          <a:p>
            <a:pPr eaLnBrk="1" hangingPunct="1">
              <a:lnSpc>
                <a:spcPct val="80000"/>
              </a:lnSpc>
            </a:pPr>
            <a:r>
              <a:rPr lang="en-GB" sz="800" dirty="0" smtClean="0"/>
              <a:t>Direct sales revenue (virtual storefront):</a:t>
            </a:r>
          </a:p>
          <a:p>
            <a:pPr>
              <a:lnSpc>
                <a:spcPct val="80000"/>
              </a:lnSpc>
            </a:pPr>
            <a:r>
              <a:rPr lang="en-US" sz="800" dirty="0" smtClean="0"/>
              <a:t>This model is based on an electronic version of traditional “brick-and-mortar” stores.  The “click-and-order” electronic store has product displays, shopping carts, checkout stands, etc. It includes wholesalers and retailers of goods and services. It is much more convenient for consumers to shop, cheaper for seller to operate. Must have assortment management, good site content, secure ordering, solid delivery system, and method for driving traffic to your site, such as </a:t>
            </a:r>
            <a:r>
              <a:rPr lang="en-US" sz="800" i="1" dirty="0" smtClean="0"/>
              <a:t>affiliate </a:t>
            </a:r>
            <a:r>
              <a:rPr lang="en-US" sz="800" dirty="0" smtClean="0"/>
              <a:t>programs. It sells physical products directly to consumers or to individual businesses. </a:t>
            </a:r>
          </a:p>
          <a:p>
            <a:pPr eaLnBrk="1" hangingPunct="1">
              <a:lnSpc>
                <a:spcPct val="80000"/>
              </a:lnSpc>
            </a:pPr>
            <a:endParaRPr lang="en-GB" sz="800" dirty="0" smtClean="0"/>
          </a:p>
          <a:p>
            <a:pPr eaLnBrk="1" hangingPunct="1">
              <a:lnSpc>
                <a:spcPct val="80000"/>
              </a:lnSpc>
            </a:pPr>
            <a:endParaRPr lang="en-GB" sz="800" dirty="0" smtClean="0"/>
          </a:p>
          <a:p>
            <a:pPr eaLnBrk="1" hangingPunct="1">
              <a:lnSpc>
                <a:spcPct val="80000"/>
              </a:lnSpc>
            </a:pPr>
            <a:r>
              <a:rPr lang="en-GB" sz="800" dirty="0" smtClean="0"/>
              <a:t>Advertising model (selling ads): </a:t>
            </a:r>
          </a:p>
          <a:p>
            <a:pPr>
              <a:lnSpc>
                <a:spcPct val="80000"/>
              </a:lnSpc>
            </a:pPr>
            <a:r>
              <a:rPr lang="en-US" sz="800" dirty="0" smtClean="0"/>
              <a:t>E-business model that builds web sites specifically to create traffic and sell advertising.  Rooted in traditional media (television, magazines, radio) that sell space and air time. May use </a:t>
            </a:r>
            <a:r>
              <a:rPr lang="en-US" sz="800" i="1" dirty="0" smtClean="0"/>
              <a:t>permission marketing</a:t>
            </a:r>
            <a:r>
              <a:rPr lang="en-US" sz="800" dirty="0" smtClean="0"/>
              <a:t>, which offers consumers incentives to accept advertising and email voluntarily. Asks people what they are interested in, asks permission to send them information, then does it in a creative and entertaining manner. Benefit is a captive audience who has agreed to view ads. Provides content (usually for free) and services (like e-mail, chat, forums) mixed with advertising messages in the form of banner ads. </a:t>
            </a:r>
          </a:p>
          <a:p>
            <a:pPr>
              <a:lnSpc>
                <a:spcPct val="80000"/>
              </a:lnSpc>
            </a:pPr>
            <a:endParaRPr lang="en-GB" sz="800" dirty="0" smtClean="0"/>
          </a:p>
          <a:p>
            <a:pPr>
              <a:lnSpc>
                <a:spcPct val="80000"/>
              </a:lnSpc>
            </a:pPr>
            <a:r>
              <a:rPr lang="en-US" sz="800" dirty="0" smtClean="0"/>
              <a:t>Online Mall:</a:t>
            </a:r>
          </a:p>
          <a:p>
            <a:pPr>
              <a:lnSpc>
                <a:spcPct val="80000"/>
              </a:lnSpc>
            </a:pPr>
            <a:r>
              <a:rPr lang="en-US" sz="800" dirty="0" smtClean="0"/>
              <a:t>Hosts multiple online merchants to gain added exposure from traffic coming to the mall. Customer can register purchase, billing, and shipping information in central account which is used for purchases at all mall stores. Offers numerous customer services such as frequent shopper programs, gift registry, buyers protection, mall search engine, and product recommendations for special occasions.</a:t>
            </a:r>
          </a:p>
          <a:p>
            <a:pPr>
              <a:lnSpc>
                <a:spcPct val="80000"/>
              </a:lnSpc>
            </a:pPr>
            <a:endParaRPr lang="en-GB" sz="800" dirty="0" smtClean="0"/>
          </a:p>
          <a:p>
            <a:pPr>
              <a:lnSpc>
                <a:spcPct val="90000"/>
              </a:lnSpc>
            </a:pPr>
            <a:r>
              <a:rPr lang="en-US" sz="500" dirty="0" smtClean="0"/>
              <a:t>Online brokers:</a:t>
            </a:r>
          </a:p>
          <a:p>
            <a:pPr>
              <a:lnSpc>
                <a:spcPct val="90000"/>
              </a:lnSpc>
            </a:pPr>
            <a:r>
              <a:rPr lang="en-US" sz="500" dirty="0" smtClean="0"/>
              <a:t>Market-makers in which buyers and sellers are brought together to negotiate, and complete transactions. Provides many value-added services such as information resources and financing alternatives, but goes beyond just information provider, helps arrange transactions for B2C, B2B and C2C. May take one of several forms such as:</a:t>
            </a:r>
          </a:p>
          <a:p>
            <a:pPr marL="742950" lvl="1" indent="-285750">
              <a:lnSpc>
                <a:spcPct val="90000"/>
              </a:lnSpc>
            </a:pPr>
            <a:r>
              <a:rPr lang="en-US" sz="600" dirty="0" smtClean="0"/>
              <a:t>Buyer Aggregators a unique form of broker that brings groups of buyers together for “power buys”. </a:t>
            </a:r>
          </a:p>
          <a:p>
            <a:pPr marL="742950" lvl="1" indent="-285750">
              <a:lnSpc>
                <a:spcPct val="90000"/>
              </a:lnSpc>
            </a:pPr>
            <a:r>
              <a:rPr lang="en-US" sz="600" dirty="0" smtClean="0"/>
              <a:t>Buy/Sell Fulfillment brings individual buyers together with seller</a:t>
            </a:r>
          </a:p>
          <a:p>
            <a:pPr marL="742950" lvl="1" indent="-285750">
              <a:lnSpc>
                <a:spcPct val="90000"/>
              </a:lnSpc>
            </a:pPr>
            <a:r>
              <a:rPr lang="en-US" sz="600" dirty="0" smtClean="0"/>
              <a:t>Market Exchanges are trading desks where B2B buyers and sellers come together.</a:t>
            </a:r>
          </a:p>
          <a:p>
            <a:r>
              <a:rPr lang="en-GB" sz="1200" b="1" i="0" u="none" strike="noStrike" kern="1200" baseline="0" dirty="0" err="1" smtClean="0">
                <a:solidFill>
                  <a:schemeClr val="tx1"/>
                </a:solidFill>
                <a:latin typeface="+mn-lt"/>
                <a:ea typeface="+mn-ea"/>
                <a:cs typeface="+mn-cs"/>
              </a:rPr>
              <a:t>Audvisor</a:t>
            </a:r>
            <a:r>
              <a:rPr lang="en-GB" sz="1200" b="0" i="0" u="none" strike="noStrike" kern="1200" baseline="0" dirty="0" smtClean="0">
                <a:solidFill>
                  <a:schemeClr val="tx1"/>
                </a:solidFill>
                <a:latin typeface="+mn-lt"/>
                <a:ea typeface="+mn-ea"/>
                <a:cs typeface="+mn-cs"/>
              </a:rPr>
              <a:t> is a company that markets 3-minute audio clips through its app in which business experts share their advice</a:t>
            </a:r>
          </a:p>
          <a:p>
            <a:r>
              <a:rPr lang="en-GB" sz="1200" b="1" i="0" u="none" strike="noStrike" kern="1200" baseline="0" dirty="0" err="1" smtClean="0">
                <a:solidFill>
                  <a:schemeClr val="tx1"/>
                </a:solidFill>
                <a:latin typeface="+mn-lt"/>
                <a:ea typeface="+mn-ea"/>
                <a:cs typeface="+mn-cs"/>
              </a:rPr>
              <a:t>Pildorea</a:t>
            </a:r>
            <a:r>
              <a:rPr lang="en-GB" sz="1200" b="0" i="0" u="none" strike="noStrike" kern="1200" baseline="0" dirty="0" smtClean="0">
                <a:solidFill>
                  <a:schemeClr val="tx1"/>
                </a:solidFill>
                <a:latin typeface="+mn-lt"/>
                <a:ea typeface="+mn-ea"/>
                <a:cs typeface="+mn-cs"/>
              </a:rPr>
              <a:t>, an online training community specializing in </a:t>
            </a:r>
            <a:r>
              <a:rPr lang="en-GB" sz="1200" b="0" i="0" u="none" strike="noStrike" kern="1200" baseline="0" dirty="0" err="1" smtClean="0">
                <a:solidFill>
                  <a:schemeClr val="tx1"/>
                </a:solidFill>
                <a:latin typeface="+mn-lt"/>
                <a:ea typeface="+mn-ea"/>
                <a:cs typeface="+mn-cs"/>
              </a:rPr>
              <a:t>audiovisual</a:t>
            </a:r>
            <a:r>
              <a:rPr lang="en-GB" sz="1200" b="0" i="0" u="none" strike="noStrike" kern="1200" baseline="0" dirty="0" smtClean="0">
                <a:solidFill>
                  <a:schemeClr val="tx1"/>
                </a:solidFill>
                <a:latin typeface="+mn-lt"/>
                <a:ea typeface="+mn-ea"/>
                <a:cs typeface="+mn-cs"/>
              </a:rPr>
              <a:t> materials which are geared towards providing immediate, quick, and simple video learning</a:t>
            </a:r>
            <a:endParaRPr lang="en-US" sz="800" dirty="0" smtClean="0"/>
          </a:p>
          <a:p>
            <a:pPr eaLnBrk="1" hangingPunct="1">
              <a:lnSpc>
                <a:spcPct val="80000"/>
              </a:lnSpc>
            </a:pPr>
            <a:endParaRPr lang="en-US" sz="800" dirty="0" smtClean="0"/>
          </a:p>
          <a:p>
            <a:pPr eaLnBrk="1" hangingPunct="1">
              <a:lnSpc>
                <a:spcPct val="80000"/>
              </a:lnSpc>
            </a:pPr>
            <a:r>
              <a:rPr lang="en-US" sz="800" dirty="0" smtClean="0"/>
              <a:t>Auctions may be part of a general auction web site or specialized in particular industries. They are great for unloading surplus goods and getting close to market prices. They offer multiple auction formats: reserve, private.</a:t>
            </a:r>
            <a:r>
              <a:rPr lang="en-US" sz="800" baseline="0" dirty="0" smtClean="0"/>
              <a:t> </a:t>
            </a:r>
            <a:r>
              <a:rPr lang="en-US" sz="800" dirty="0" smtClean="0"/>
              <a:t>Their main challenges include selecting merchandise suitable for auctions, handling payment, shipping. </a:t>
            </a:r>
          </a:p>
          <a:p>
            <a:pPr>
              <a:lnSpc>
                <a:spcPct val="80000"/>
              </a:lnSpc>
            </a:pPr>
            <a:endParaRPr lang="en-US" sz="800" dirty="0" smtClean="0"/>
          </a:p>
          <a:p>
            <a:pPr>
              <a:lnSpc>
                <a:spcPct val="80000"/>
              </a:lnSpc>
            </a:pPr>
            <a:r>
              <a:rPr lang="en-US" sz="800" dirty="0" smtClean="0"/>
              <a:t>Affiliate:</a:t>
            </a:r>
          </a:p>
          <a:p>
            <a:pPr>
              <a:lnSpc>
                <a:spcPct val="80000"/>
              </a:lnSpc>
            </a:pPr>
            <a:r>
              <a:rPr lang="en-US" sz="800" dirty="0" smtClean="0"/>
              <a:t>Provides purchase opportunities wherever people may be surfing by offering financial incentives (in the form of a percentage of revenue) to affiliated partner sites. The affiliates provide purchase-point click-through to the merchant and is a pay-for-performance model -- if an affiliate does not generate sales, it represents no cost to the merchant. Well-suited to the web, which explains its popularity. Variations include, banner exchange, pay-per-click, and revenue sharing programs. </a:t>
            </a:r>
            <a:endParaRPr lang="en-GB" sz="800" dirty="0" smtClean="0"/>
          </a:p>
          <a:p>
            <a:pPr>
              <a:lnSpc>
                <a:spcPct val="80000"/>
              </a:lnSpc>
            </a:pPr>
            <a:endParaRPr lang="en-GB" sz="800" dirty="0" smtClean="0"/>
          </a:p>
          <a:p>
            <a:pPr>
              <a:lnSpc>
                <a:spcPct val="80000"/>
              </a:lnSpc>
            </a:pPr>
            <a:r>
              <a:rPr lang="en-GB" sz="800" dirty="0" smtClean="0"/>
              <a:t>Subscription model:</a:t>
            </a:r>
          </a:p>
          <a:p>
            <a:r>
              <a:rPr lang="en-US" sz="800" dirty="0" smtClean="0"/>
              <a:t>Commonly sites combine free content with "premium" (i.e., subscriber- or member-only) content. Subscription and advertising models are often combined. </a:t>
            </a:r>
            <a:r>
              <a:rPr lang="en-GB" sz="1200" b="1" i="0" u="none" strike="noStrike" kern="1200" baseline="0" dirty="0" err="1" smtClean="0">
                <a:solidFill>
                  <a:schemeClr val="tx1"/>
                </a:solidFill>
                <a:latin typeface="+mn-lt"/>
                <a:ea typeface="+mn-ea"/>
                <a:cs typeface="+mn-cs"/>
              </a:rPr>
              <a:t>Longreads</a:t>
            </a:r>
            <a:r>
              <a:rPr lang="en-GB" sz="1200" b="0" i="0" u="none" strike="noStrike" kern="1200" baseline="0" dirty="0" smtClean="0">
                <a:solidFill>
                  <a:schemeClr val="tx1"/>
                </a:solidFill>
                <a:latin typeface="+mn-lt"/>
                <a:ea typeface="+mn-ea"/>
                <a:cs typeface="+mn-cs"/>
              </a:rPr>
              <a:t> made its debut in mid-2009 as a hashtag on Twitter. #</a:t>
            </a:r>
            <a:r>
              <a:rPr lang="en-GB" sz="1200" b="0" i="0" u="none" strike="noStrike" kern="1200" baseline="0" dirty="0" err="1" smtClean="0">
                <a:solidFill>
                  <a:schemeClr val="tx1"/>
                </a:solidFill>
                <a:latin typeface="+mn-lt"/>
                <a:ea typeface="+mn-ea"/>
                <a:cs typeface="+mn-cs"/>
              </a:rPr>
              <a:t>longreads</a:t>
            </a:r>
            <a:r>
              <a:rPr lang="en-GB" sz="1200" b="0" i="0" u="none" strike="noStrike" kern="1200" baseline="0" dirty="0" smtClean="0">
                <a:solidFill>
                  <a:schemeClr val="tx1"/>
                </a:solidFill>
                <a:latin typeface="+mn-lt"/>
                <a:ea typeface="+mn-ea"/>
                <a:cs typeface="+mn-cs"/>
              </a:rPr>
              <a:t> was used to indicate that the link was reference-led to content requiring a long, careful, deep read.</a:t>
            </a:r>
          </a:p>
          <a:p>
            <a:r>
              <a:rPr lang="en-GB" sz="1200" b="1" i="0" u="none" strike="noStrike" kern="1200" baseline="0" dirty="0" smtClean="0">
                <a:solidFill>
                  <a:schemeClr val="tx1"/>
                </a:solidFill>
                <a:latin typeface="+mn-lt"/>
                <a:ea typeface="+mn-ea"/>
                <a:cs typeface="+mn-cs"/>
              </a:rPr>
              <a:t>Spotify’s</a:t>
            </a:r>
            <a:r>
              <a:rPr lang="en-GB" sz="1200" b="0" i="0" u="none" strike="noStrike" kern="1200" baseline="0" dirty="0" smtClean="0">
                <a:solidFill>
                  <a:schemeClr val="tx1"/>
                </a:solidFill>
                <a:latin typeface="+mn-lt"/>
                <a:ea typeface="+mn-ea"/>
                <a:cs typeface="+mn-cs"/>
              </a:rPr>
              <a:t> subscribers can listen to all the music they want on an unlimited basis for up to six months. After that, they are limited to 10 hours a month. </a:t>
            </a:r>
          </a:p>
          <a:p>
            <a:r>
              <a:rPr lang="en-GB" sz="1200" b="0" i="0" u="none" strike="noStrike" kern="1200" baseline="0" dirty="0" smtClean="0">
                <a:solidFill>
                  <a:schemeClr val="tx1"/>
                </a:solidFill>
                <a:latin typeface="+mn-lt"/>
                <a:ea typeface="+mn-ea"/>
                <a:cs typeface="+mn-cs"/>
              </a:rPr>
              <a:t>Freemium users have to listen to ads between songs while premium subscribers can enjoy music ad-free and even download songs, in addition to other advantages. Freemium users</a:t>
            </a:r>
          </a:p>
          <a:p>
            <a:r>
              <a:rPr lang="en-GB" sz="1200" b="0" i="0" u="none" strike="noStrike" kern="1200" baseline="0" dirty="0" smtClean="0">
                <a:solidFill>
                  <a:schemeClr val="tx1"/>
                </a:solidFill>
                <a:latin typeface="+mn-lt"/>
                <a:ea typeface="+mn-ea"/>
                <a:cs typeface="+mn-cs"/>
              </a:rPr>
              <a:t>are offered a 48-hour free trial period to experience what it would be like to have a premium account.</a:t>
            </a:r>
          </a:p>
          <a:p>
            <a:r>
              <a:rPr lang="en-GB" sz="1200" b="0" i="0" u="none" strike="noStrike" kern="1200" baseline="0" dirty="0" smtClean="0">
                <a:solidFill>
                  <a:schemeClr val="tx1"/>
                </a:solidFill>
                <a:latin typeface="+mn-lt"/>
                <a:ea typeface="+mn-ea"/>
                <a:cs typeface="+mn-cs"/>
              </a:rPr>
              <a:t>ADDITIONALLY, 70% went to copyright holders while the remaining 30% is kept by Spotify. The copyright holders receive between $0.006 and $0.008429 per stream. </a:t>
            </a:r>
          </a:p>
          <a:p>
            <a:r>
              <a:rPr lang="en-GB" sz="1200" b="0" i="0" u="none" strike="noStrike" kern="1200" baseline="0" dirty="0" smtClean="0">
                <a:solidFill>
                  <a:schemeClr val="tx1"/>
                </a:solidFill>
                <a:latin typeface="+mn-lt"/>
                <a:ea typeface="+mn-ea"/>
                <a:cs typeface="+mn-cs"/>
              </a:rPr>
              <a:t>A similar platform called </a:t>
            </a:r>
            <a:r>
              <a:rPr lang="en-GB" sz="1200" b="1" i="0" u="none" strike="noStrike" kern="1200" baseline="0" dirty="0" smtClean="0">
                <a:solidFill>
                  <a:schemeClr val="tx1"/>
                </a:solidFill>
                <a:latin typeface="+mn-lt"/>
                <a:ea typeface="+mn-ea"/>
                <a:cs typeface="+mn-cs"/>
              </a:rPr>
              <a:t>Tidal</a:t>
            </a:r>
            <a:r>
              <a:rPr lang="en-GB" sz="1200" b="0" i="0" u="none" strike="noStrike" kern="1200" baseline="0" dirty="0" smtClean="0">
                <a:solidFill>
                  <a:schemeClr val="tx1"/>
                </a:solidFill>
                <a:latin typeface="+mn-lt"/>
                <a:ea typeface="+mn-ea"/>
                <a:cs typeface="+mn-cs"/>
              </a:rPr>
              <a:t> was then created to exclude middlemen so that all of the profit would go directly to the artists themselves, some of whom actually owned the platform, like</a:t>
            </a:r>
          </a:p>
          <a:p>
            <a:r>
              <a:rPr lang="en-GB" sz="1200" b="0" i="0" u="none" strike="noStrike" kern="1200" baseline="0" dirty="0" smtClean="0">
                <a:solidFill>
                  <a:schemeClr val="tx1"/>
                </a:solidFill>
                <a:latin typeface="+mn-lt"/>
                <a:ea typeface="+mn-ea"/>
                <a:cs typeface="+mn-cs"/>
              </a:rPr>
              <a:t>Jay-Z and Beyoncé.</a:t>
            </a:r>
          </a:p>
          <a:p>
            <a:r>
              <a:rPr lang="en-GB" sz="1200" b="1" i="0" u="none" strike="noStrike" kern="1200" baseline="0" dirty="0" smtClean="0">
                <a:solidFill>
                  <a:schemeClr val="tx1"/>
                </a:solidFill>
                <a:latin typeface="+mn-lt"/>
                <a:ea typeface="+mn-ea"/>
                <a:cs typeface="+mn-cs"/>
              </a:rPr>
              <a:t>Beats Music</a:t>
            </a:r>
            <a:r>
              <a:rPr lang="en-GB" sz="1200" b="0" i="0" u="none" strike="noStrike" kern="1200" baseline="0" dirty="0" smtClean="0">
                <a:solidFill>
                  <a:schemeClr val="tx1"/>
                </a:solidFill>
                <a:latin typeface="+mn-lt"/>
                <a:ea typeface="+mn-ea"/>
                <a:cs typeface="+mn-cs"/>
              </a:rPr>
              <a:t>, belongs to Beats Electronic which was acquired by </a:t>
            </a:r>
            <a:r>
              <a:rPr lang="en-GB" sz="1200" b="1" i="0" u="none" strike="noStrike" kern="1200" baseline="0" dirty="0" smtClean="0">
                <a:solidFill>
                  <a:schemeClr val="tx1"/>
                </a:solidFill>
                <a:latin typeface="+mn-lt"/>
                <a:ea typeface="+mn-ea"/>
                <a:cs typeface="+mn-cs"/>
              </a:rPr>
              <a:t>Apple</a:t>
            </a:r>
            <a:r>
              <a:rPr lang="en-GB" sz="1200" b="0" i="0" u="none" strike="noStrike" kern="1200" baseline="0" dirty="0" smtClean="0">
                <a:solidFill>
                  <a:schemeClr val="tx1"/>
                </a:solidFill>
                <a:latin typeface="+mn-lt"/>
                <a:ea typeface="+mn-ea"/>
                <a:cs typeface="+mn-cs"/>
              </a:rPr>
              <a:t>, also operates a subscription model that closely resembles Spotify’s. </a:t>
            </a:r>
          </a:p>
          <a:p>
            <a:r>
              <a:rPr lang="en-GB" sz="1200" b="0" i="0" u="none" strike="noStrike" kern="1200" baseline="0" smtClean="0">
                <a:solidFill>
                  <a:schemeClr val="tx1"/>
                </a:solidFill>
                <a:latin typeface="+mn-lt"/>
                <a:ea typeface="+mn-ea"/>
                <a:cs typeface="+mn-cs"/>
              </a:rPr>
              <a:t>The </a:t>
            </a:r>
            <a:r>
              <a:rPr lang="en-GB" sz="1200" b="0" i="0" u="none" strike="noStrike" kern="1200" baseline="0" dirty="0" smtClean="0">
                <a:solidFill>
                  <a:schemeClr val="tx1"/>
                </a:solidFill>
                <a:latin typeface="+mn-lt"/>
                <a:ea typeface="+mn-ea"/>
                <a:cs typeface="+mn-cs"/>
              </a:rPr>
              <a:t>difference is that Beats Music is a payment-only </a:t>
            </a:r>
            <a:r>
              <a:rPr lang="en-GB" sz="1200" b="0" i="0" u="none" strike="noStrike" kern="1200" baseline="0" smtClean="0">
                <a:solidFill>
                  <a:schemeClr val="tx1"/>
                </a:solidFill>
                <a:latin typeface="+mn-lt"/>
                <a:ea typeface="+mn-ea"/>
                <a:cs typeface="+mn-cs"/>
              </a:rPr>
              <a:t>service and does </a:t>
            </a:r>
            <a:r>
              <a:rPr lang="en-GB" sz="1200" b="0" i="0" u="none" strike="noStrike" kern="1200" baseline="0" dirty="0" smtClean="0">
                <a:solidFill>
                  <a:schemeClr val="tx1"/>
                </a:solidFill>
                <a:latin typeface="+mn-lt"/>
                <a:ea typeface="+mn-ea"/>
                <a:cs typeface="+mn-cs"/>
              </a:rPr>
              <a:t>not have a freemium version that includes advertising.</a:t>
            </a:r>
            <a:endParaRPr lang="en-US" sz="800" dirty="0" smtClean="0"/>
          </a:p>
          <a:p>
            <a:r>
              <a:rPr lang="en-US" sz="800" dirty="0" smtClean="0"/>
              <a:t>The </a:t>
            </a:r>
            <a:r>
              <a:rPr lang="en-US" sz="800" b="1" dirty="0" smtClean="0"/>
              <a:t>utility model (on-demand</a:t>
            </a:r>
            <a:r>
              <a:rPr lang="en-US" sz="800" dirty="0" smtClean="0"/>
              <a:t>) is instead based on metering usage, or a the "pay as you go" approach, based on actual usage rates. In some parts of the world, ISPs operate as utilities, charging customers for connection minutes or usage, as opposed to the subscriber model common in the U.S. </a:t>
            </a:r>
            <a:r>
              <a:rPr lang="en-GB" sz="800" dirty="0" smtClean="0">
                <a:solidFill>
                  <a:srgbClr val="FFFF00"/>
                </a:solidFill>
                <a:latin typeface="HelveticaNeueLTStd-Lt"/>
              </a:rPr>
              <a:t>Example is the “in-app purchases” or the “in-app” model.  Also </a:t>
            </a:r>
            <a:r>
              <a:rPr lang="en-GB" sz="800" b="0" i="0" u="none" strike="noStrike" kern="1200" baseline="0" dirty="0" smtClean="0">
                <a:solidFill>
                  <a:schemeClr val="tx1"/>
                </a:solidFill>
                <a:latin typeface="+mn-lt"/>
                <a:ea typeface="+mn-ea"/>
                <a:cs typeface="+mn-cs"/>
              </a:rPr>
              <a:t>The </a:t>
            </a:r>
            <a:r>
              <a:rPr lang="en-GB" sz="800" b="1" i="0" u="none" strike="noStrike" kern="1200" baseline="0" dirty="0" smtClean="0">
                <a:solidFill>
                  <a:schemeClr val="tx1"/>
                </a:solidFill>
                <a:latin typeface="+mn-lt"/>
                <a:ea typeface="+mn-ea"/>
                <a:cs typeface="+mn-cs"/>
              </a:rPr>
              <a:t>pay-per-use model </a:t>
            </a:r>
            <a:r>
              <a:rPr lang="en-GB" sz="800" b="0" i="0" u="none" strike="noStrike" kern="1200" baseline="0" dirty="0" smtClean="0">
                <a:solidFill>
                  <a:schemeClr val="tx1"/>
                </a:solidFill>
                <a:latin typeface="+mn-lt"/>
                <a:ea typeface="+mn-ea"/>
                <a:cs typeface="+mn-cs"/>
              </a:rPr>
              <a:t>has also made its way into the hotel sector and it is now possible to rent hotel rooms by the hour. </a:t>
            </a:r>
            <a:r>
              <a:rPr lang="en-GB" sz="800" b="1" i="0" u="none" strike="noStrike" kern="1200" baseline="0" dirty="0" err="1" smtClean="0">
                <a:solidFill>
                  <a:schemeClr val="tx1"/>
                </a:solidFill>
                <a:latin typeface="+mn-lt"/>
                <a:ea typeface="+mn-ea"/>
                <a:cs typeface="+mn-cs"/>
              </a:rPr>
              <a:t>ByHours</a:t>
            </a:r>
            <a:r>
              <a:rPr lang="en-GB" sz="800" b="0" i="0" u="none" strike="noStrike" kern="1200" baseline="0" dirty="0" smtClean="0">
                <a:solidFill>
                  <a:schemeClr val="tx1"/>
                </a:solidFill>
                <a:latin typeface="+mn-lt"/>
                <a:ea typeface="+mn-ea"/>
                <a:cs typeface="+mn-cs"/>
              </a:rPr>
              <a:t> (in Spain at the moment) is a platform through which users can book a hotel room by indicating what time they want to</a:t>
            </a:r>
          </a:p>
          <a:p>
            <a:r>
              <a:rPr lang="en-GB" sz="800" b="0" i="0" u="none" strike="noStrike" kern="1200" baseline="0" dirty="0" smtClean="0">
                <a:solidFill>
                  <a:schemeClr val="tx1"/>
                </a:solidFill>
                <a:latin typeface="+mn-lt"/>
                <a:ea typeface="+mn-ea"/>
                <a:cs typeface="+mn-cs"/>
              </a:rPr>
              <a:t>check in and what time they want to check out. The platform also offers fixed-rate packages of 6, 12, 24, and 48 hours. </a:t>
            </a:r>
            <a:r>
              <a:rPr lang="en-GB" sz="800" b="1" i="0" u="none" strike="noStrike" kern="1200" baseline="0" dirty="0" err="1" smtClean="0">
                <a:solidFill>
                  <a:schemeClr val="tx1"/>
                </a:solidFill>
                <a:latin typeface="+mn-lt"/>
                <a:ea typeface="+mn-ea"/>
                <a:cs typeface="+mn-cs"/>
              </a:rPr>
              <a:t>ByHours</a:t>
            </a:r>
            <a:r>
              <a:rPr lang="en-GB" sz="800" b="0" i="0" u="none" strike="noStrike" kern="1200" baseline="0" dirty="0" smtClean="0">
                <a:solidFill>
                  <a:schemeClr val="tx1"/>
                </a:solidFill>
                <a:latin typeface="+mn-lt"/>
                <a:ea typeface="+mn-ea"/>
                <a:cs typeface="+mn-cs"/>
              </a:rPr>
              <a:t> charges a small fee for matching users to hotels.</a:t>
            </a:r>
          </a:p>
          <a:p>
            <a:r>
              <a:rPr lang="en-GB" sz="800" b="0" i="0" u="none" strike="noStrike" kern="1200" baseline="0" dirty="0" smtClean="0">
                <a:solidFill>
                  <a:schemeClr val="tx1"/>
                </a:solidFill>
                <a:latin typeface="+mn-lt"/>
                <a:ea typeface="+mn-ea"/>
                <a:cs typeface="+mn-cs"/>
              </a:rPr>
              <a:t>Another - </a:t>
            </a:r>
            <a:r>
              <a:rPr lang="en-GB" sz="1200" b="0" i="0" u="none" strike="noStrike" kern="1200" baseline="0" dirty="0" smtClean="0">
                <a:solidFill>
                  <a:schemeClr val="tx1"/>
                </a:solidFill>
                <a:latin typeface="+mn-lt"/>
                <a:ea typeface="+mn-ea"/>
                <a:cs typeface="+mn-cs"/>
              </a:rPr>
              <a:t>Finland’s </a:t>
            </a:r>
            <a:r>
              <a:rPr lang="en-GB" sz="1200" b="1" i="0" u="none" strike="noStrike" kern="1200" baseline="0" dirty="0" smtClean="0">
                <a:solidFill>
                  <a:schemeClr val="tx1"/>
                </a:solidFill>
                <a:latin typeface="+mn-lt"/>
                <a:ea typeface="+mn-ea"/>
                <a:cs typeface="+mn-cs"/>
              </a:rPr>
              <a:t>Consumer Disputes Board </a:t>
            </a:r>
            <a:r>
              <a:rPr lang="en-GB" sz="1200" b="0" i="0" u="none" strike="noStrike" kern="1200" baseline="0" dirty="0" smtClean="0">
                <a:solidFill>
                  <a:schemeClr val="tx1"/>
                </a:solidFill>
                <a:latin typeface="+mn-lt"/>
                <a:ea typeface="+mn-ea"/>
                <a:cs typeface="+mn-cs"/>
              </a:rPr>
              <a:t>has taken this idea to the extreme (ask for part refund e.g. concert ticket . Though not a business model per se, it does reflect how culture is being consumed and the value that is assigned to it at any given moment, similar to consumers’ treatment of pay-per-use.</a:t>
            </a:r>
            <a:endParaRPr lang="en-GB" sz="300" dirty="0" smtClean="0"/>
          </a:p>
          <a:p>
            <a:endParaRPr lang="en-US" sz="800" dirty="0" smtClean="0"/>
          </a:p>
          <a:p>
            <a:r>
              <a:rPr lang="en-GB" sz="1200" b="1" i="0" u="none" strike="noStrike" kern="1200" baseline="0" dirty="0" err="1" smtClean="0">
                <a:solidFill>
                  <a:schemeClr val="tx1"/>
                </a:solidFill>
                <a:latin typeface="+mn-lt"/>
                <a:ea typeface="+mn-ea"/>
                <a:cs typeface="+mn-cs"/>
              </a:rPr>
              <a:t>eBookPie</a:t>
            </a:r>
            <a:r>
              <a:rPr lang="en-GB" sz="1200" b="0" i="0" u="none" strike="noStrike" kern="1200" baseline="0" dirty="0" smtClean="0">
                <a:solidFill>
                  <a:schemeClr val="tx1"/>
                </a:solidFill>
                <a:latin typeface="+mn-lt"/>
                <a:ea typeface="+mn-ea"/>
                <a:cs typeface="+mn-cs"/>
              </a:rPr>
              <a:t>, since rebranded as </a:t>
            </a:r>
            <a:r>
              <a:rPr lang="en-GB" sz="1200" b="1" i="0" u="none" strike="noStrike" kern="1200" baseline="0" dirty="0" err="1" smtClean="0">
                <a:solidFill>
                  <a:schemeClr val="tx1"/>
                </a:solidFill>
                <a:latin typeface="+mn-lt"/>
                <a:ea typeface="+mn-ea"/>
                <a:cs typeface="+mn-cs"/>
              </a:rPr>
              <a:t>Slicebooks</a:t>
            </a:r>
            <a:r>
              <a:rPr lang="en-GB" sz="1200" b="0" i="0" u="none" strike="noStrike" kern="1200" baseline="0" dirty="0" smtClean="0">
                <a:solidFill>
                  <a:schemeClr val="tx1"/>
                </a:solidFill>
                <a:latin typeface="+mn-lt"/>
                <a:ea typeface="+mn-ea"/>
                <a:cs typeface="+mn-cs"/>
              </a:rPr>
              <a:t>, was a pioneer in implementing this model in the publishing sector. It began a service called The </a:t>
            </a:r>
            <a:r>
              <a:rPr lang="en-GB" sz="1200" b="1" i="0" u="none" strike="noStrike" kern="1200" baseline="0" dirty="0" err="1" smtClean="0">
                <a:solidFill>
                  <a:schemeClr val="tx1"/>
                </a:solidFill>
                <a:latin typeface="+mn-lt"/>
                <a:ea typeface="+mn-ea"/>
                <a:cs typeface="+mn-cs"/>
              </a:rPr>
              <a:t>Chapterizer</a:t>
            </a:r>
            <a:r>
              <a:rPr lang="en-GB" sz="1200" b="0" i="0" u="none" strike="noStrike" kern="1200" baseline="0" dirty="0" smtClean="0">
                <a:solidFill>
                  <a:schemeClr val="tx1"/>
                </a:solidFill>
                <a:latin typeface="+mn-lt"/>
                <a:ea typeface="+mn-ea"/>
                <a:cs typeface="+mn-cs"/>
              </a:rPr>
              <a:t> which allowed publishers to divide up their books so that readers could select from among the fragmented content according to their interests to make their own customized editions of books with the chapters they chose.  </a:t>
            </a:r>
            <a:endParaRPr lang="en-GB" sz="800" dirty="0" smtClean="0">
              <a:solidFill>
                <a:srgbClr val="FFFF00"/>
              </a:solidFill>
            </a:endParaRPr>
          </a:p>
          <a:p>
            <a:pPr>
              <a:lnSpc>
                <a:spcPct val="80000"/>
              </a:lnSpc>
            </a:pPr>
            <a:endParaRPr lang="en-GB" sz="800" dirty="0" smtClean="0"/>
          </a:p>
          <a:p>
            <a:pPr>
              <a:lnSpc>
                <a:spcPct val="80000"/>
              </a:lnSpc>
            </a:pPr>
            <a:r>
              <a:rPr lang="en-GB" sz="800" dirty="0" err="1" smtClean="0"/>
              <a:t>Infomediaries</a:t>
            </a:r>
            <a:r>
              <a:rPr lang="en-GB" sz="800" dirty="0" smtClean="0"/>
              <a:t>:</a:t>
            </a:r>
          </a:p>
          <a:p>
            <a:r>
              <a:rPr lang="en-US" sz="700" dirty="0" smtClean="0"/>
              <a:t>Information intermediaries: sometimes called </a:t>
            </a:r>
            <a:r>
              <a:rPr lang="en-US" sz="700" i="1" dirty="0" smtClean="0"/>
              <a:t>aggregators. </a:t>
            </a:r>
            <a:r>
              <a:rPr lang="en-US" sz="700" dirty="0" smtClean="0"/>
              <a:t>This model is built around compiling and distributing information, assisting buyers and/or sellers understand a given market. E.g. </a:t>
            </a:r>
            <a:r>
              <a:rPr lang="en-GB" sz="1200" b="1" i="0" u="none" strike="noStrike" kern="1200" baseline="0" dirty="0" err="1" smtClean="0">
                <a:solidFill>
                  <a:schemeClr val="tx1"/>
                </a:solidFill>
                <a:latin typeface="+mn-lt"/>
                <a:ea typeface="+mn-ea"/>
                <a:cs typeface="+mn-cs"/>
              </a:rPr>
              <a:t>CoinTent</a:t>
            </a:r>
            <a:r>
              <a:rPr lang="en-GB" sz="1200" b="0" i="0" u="none" strike="noStrike" kern="1200" baseline="0" dirty="0" smtClean="0">
                <a:solidFill>
                  <a:schemeClr val="tx1"/>
                </a:solidFill>
                <a:latin typeface="+mn-lt"/>
                <a:ea typeface="+mn-ea"/>
                <a:cs typeface="+mn-cs"/>
              </a:rPr>
              <a:t> provide the technology that media outlets such as </a:t>
            </a:r>
            <a:r>
              <a:rPr lang="en-GB" sz="1200" b="0" i="0" u="none" strike="noStrike" kern="1200" baseline="0" dirty="0" err="1" smtClean="0">
                <a:solidFill>
                  <a:schemeClr val="tx1"/>
                </a:solidFill>
                <a:latin typeface="+mn-lt"/>
                <a:ea typeface="+mn-ea"/>
                <a:cs typeface="+mn-cs"/>
              </a:rPr>
              <a:t>Blendle</a:t>
            </a:r>
            <a:r>
              <a:rPr lang="en-GB" sz="1200" b="0" i="0" u="none" strike="noStrike" kern="1200" baseline="0" dirty="0" smtClean="0">
                <a:solidFill>
                  <a:schemeClr val="tx1"/>
                </a:solidFill>
                <a:latin typeface="+mn-lt"/>
                <a:ea typeface="+mn-ea"/>
                <a:cs typeface="+mn-cs"/>
              </a:rPr>
              <a:t> need to offer their content on a subscription or a micropayment basis</a:t>
            </a:r>
            <a:endParaRPr lang="en-US" sz="700" dirty="0" smtClean="0"/>
          </a:p>
          <a:p>
            <a:pPr>
              <a:lnSpc>
                <a:spcPct val="80000"/>
              </a:lnSpc>
            </a:pPr>
            <a:endParaRPr lang="en-GB" sz="800" dirty="0" smtClean="0"/>
          </a:p>
          <a:p>
            <a:r>
              <a:rPr lang="en-GB" sz="1200" b="0" i="0" u="none" strike="noStrike" kern="1200" baseline="0" dirty="0" smtClean="0">
                <a:solidFill>
                  <a:schemeClr val="tx1"/>
                </a:solidFill>
                <a:latin typeface="+mn-lt"/>
                <a:ea typeface="+mn-ea"/>
                <a:cs typeface="+mn-cs"/>
              </a:rPr>
              <a:t>Micropayment model for those who do not want to commit to a subscription and only want to pay for the programs that they are really interested in watching e.g. Game of thrones in the USA TV </a:t>
            </a:r>
            <a:r>
              <a:rPr lang="en-GB" sz="1200" b="0" i="0" u="none" strike="noStrike" kern="1200" baseline="0" dirty="0" err="1" smtClean="0">
                <a:solidFill>
                  <a:schemeClr val="tx1"/>
                </a:solidFill>
                <a:latin typeface="+mn-lt"/>
                <a:ea typeface="+mn-ea"/>
                <a:cs typeface="+mn-cs"/>
              </a:rPr>
              <a:t>chaneel</a:t>
            </a:r>
            <a:r>
              <a:rPr lang="en-GB" sz="1200" b="0" i="0" u="none" strike="noStrike" kern="1200" baseline="0" dirty="0" smtClean="0">
                <a:solidFill>
                  <a:schemeClr val="tx1"/>
                </a:solidFill>
                <a:latin typeface="+mn-lt"/>
                <a:ea typeface="+mn-ea"/>
                <a:cs typeface="+mn-cs"/>
              </a:rPr>
              <a:t> network.</a:t>
            </a: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London’s Royal Opera House </a:t>
            </a:r>
            <a:r>
              <a:rPr lang="en-GB" sz="1200" b="0" i="0" u="none" strike="noStrike" kern="1200" baseline="0" dirty="0" smtClean="0">
                <a:solidFill>
                  <a:schemeClr val="tx1"/>
                </a:solidFill>
                <a:latin typeface="+mn-lt"/>
                <a:ea typeface="+mn-ea"/>
                <a:cs typeface="+mn-cs"/>
              </a:rPr>
              <a:t>streams several of its performances in high-definition to cinemas. It has also begun using market segmentation to promote its performances. One recent example is the way it promoted the ballet Don Quixote among its Spanish fans through newsletters and social media.  Streamed to digital and mobile devices. New York Met and Berlin Philharmonic orchestra were the first to do this successfully.  </a:t>
            </a:r>
          </a:p>
          <a:p>
            <a:r>
              <a:rPr lang="en-GB" sz="1200" b="0" i="0" u="none" strike="noStrike" kern="1200" baseline="0" dirty="0" smtClean="0">
                <a:solidFill>
                  <a:schemeClr val="tx1"/>
                </a:solidFill>
                <a:latin typeface="+mn-lt"/>
                <a:ea typeface="+mn-ea"/>
                <a:cs typeface="+mn-cs"/>
              </a:rPr>
              <a:t>Also the best-known examples of a flat-rate streamed-content, or video-on-demand (VOD), provider is </a:t>
            </a:r>
            <a:r>
              <a:rPr lang="en-GB" sz="1200" b="1" i="0" u="none" strike="noStrike" kern="1200" baseline="0" dirty="0" smtClean="0">
                <a:solidFill>
                  <a:schemeClr val="tx1"/>
                </a:solidFill>
                <a:latin typeface="+mn-lt"/>
                <a:ea typeface="+mn-ea"/>
                <a:cs typeface="+mn-cs"/>
              </a:rPr>
              <a:t>Netflix</a:t>
            </a:r>
            <a:r>
              <a:rPr lang="en-GB" sz="1200" b="0" i="0" u="none" strike="noStrike" kern="1200" baseline="0" dirty="0" smtClean="0">
                <a:solidFill>
                  <a:schemeClr val="tx1"/>
                </a:solidFill>
                <a:latin typeface="+mn-lt"/>
                <a:ea typeface="+mn-ea"/>
                <a:cs typeface="+mn-cs"/>
              </a:rPr>
              <a:t>. Netflix-style platform called </a:t>
            </a:r>
            <a:r>
              <a:rPr lang="en-GB" sz="1200" b="1" i="0" u="none" strike="noStrike" kern="1200" baseline="0" dirty="0" smtClean="0">
                <a:solidFill>
                  <a:schemeClr val="tx1"/>
                </a:solidFill>
                <a:latin typeface="+mn-lt"/>
                <a:ea typeface="+mn-ea"/>
                <a:cs typeface="+mn-cs"/>
              </a:rPr>
              <a:t>medici.tv,</a:t>
            </a:r>
            <a:r>
              <a:rPr lang="en-GB" sz="1200" b="0" i="0" u="none" strike="noStrike" kern="1200" baseline="0" dirty="0" smtClean="0">
                <a:solidFill>
                  <a:schemeClr val="tx1"/>
                </a:solidFill>
                <a:latin typeface="+mn-lt"/>
                <a:ea typeface="+mn-ea"/>
                <a:cs typeface="+mn-cs"/>
              </a:rPr>
              <a:t> which offers its users musical and</a:t>
            </a:r>
          </a:p>
          <a:p>
            <a:r>
              <a:rPr lang="en-GB" sz="1200" b="0" i="0" u="none" strike="noStrike" kern="1200" baseline="0" dirty="0" smtClean="0">
                <a:solidFill>
                  <a:schemeClr val="tx1"/>
                </a:solidFill>
                <a:latin typeface="+mn-lt"/>
                <a:ea typeface="+mn-ea"/>
                <a:cs typeface="+mn-cs"/>
              </a:rPr>
              <a:t>operatic content. And </a:t>
            </a:r>
            <a:r>
              <a:rPr lang="en-GB" sz="1200" b="1" i="0" u="none" strike="noStrike" kern="1200" baseline="0" dirty="0" smtClean="0">
                <a:solidFill>
                  <a:schemeClr val="tx1"/>
                </a:solidFill>
                <a:latin typeface="+mn-lt"/>
                <a:ea typeface="+mn-ea"/>
                <a:cs typeface="+mn-cs"/>
              </a:rPr>
              <a:t>Amazon Prime Video </a:t>
            </a:r>
          </a:p>
        </p:txBody>
      </p:sp>
    </p:spTree>
    <p:extLst>
      <p:ext uri="{BB962C8B-B14F-4D97-AF65-F5344CB8AC3E}">
        <p14:creationId xmlns:p14="http://schemas.microsoft.com/office/powerpoint/2010/main" val="2902939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355047FA-AAF2-4864-BF43-7FDDB64CF434}" type="slidenum">
              <a:rPr lang="zh-CN" altLang="en-US" smtClean="0"/>
              <a:pPr eaLnBrk="1" hangingPunct="1"/>
              <a:t>19</a:t>
            </a:fld>
            <a:endParaRPr lang="en-US" altLang="zh-CN" smtClean="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90500" indent="-190500" eaLnBrk="1" hangingPunct="1"/>
            <a:r>
              <a:rPr lang="en-GB" altLang="zh-CN" smtClean="0"/>
              <a:t>See figure 1.2. on Chaffey (2007: 12) for a more comprehensive representation. </a:t>
            </a:r>
          </a:p>
          <a:p>
            <a:pPr marL="190500" indent="-190500" eaLnBrk="1" hangingPunct="1"/>
            <a:endParaRPr lang="zh-CN" altLang="en-US" smtClean="0"/>
          </a:p>
        </p:txBody>
      </p:sp>
    </p:spTree>
    <p:extLst>
      <p:ext uri="{BB962C8B-B14F-4D97-AF65-F5344CB8AC3E}">
        <p14:creationId xmlns:p14="http://schemas.microsoft.com/office/powerpoint/2010/main" val="9974875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smtClean="0"/>
              <a:t>P2P technologies have made inroads in the music industry (P2P file sharing). </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065E032A-5B08-4460-9461-80B2A8E47EED}" type="slidenum">
              <a:rPr lang="zh-CN" altLang="en-US" smtClean="0"/>
              <a:pPr eaLnBrk="1" hangingPunct="1"/>
              <a:t>21</a:t>
            </a:fld>
            <a:endParaRPr lang="en-US" altLang="zh-CN" smtClean="0"/>
          </a:p>
        </p:txBody>
      </p:sp>
    </p:spTree>
    <p:extLst>
      <p:ext uri="{BB962C8B-B14F-4D97-AF65-F5344CB8AC3E}">
        <p14:creationId xmlns:p14="http://schemas.microsoft.com/office/powerpoint/2010/main" val="40532571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0A317F0-92F7-4682-865D-166BAC58475A}" type="slidenum">
              <a:rPr lang="zh-CN" altLang="en-US" smtClean="0"/>
              <a:pPr eaLnBrk="1" hangingPunct="1"/>
              <a:t>24</a:t>
            </a:fld>
            <a:endParaRPr lang="en-US" altLang="zh-CN" smtClean="0"/>
          </a:p>
        </p:txBody>
      </p:sp>
      <p:sp>
        <p:nvSpPr>
          <p:cNvPr id="66563" name="Rectangle 2"/>
          <p:cNvSpPr>
            <a:spLocks noGrp="1" noRot="1" noChangeAspect="1" noChangeArrowheads="1" noTextEdit="1"/>
          </p:cNvSpPr>
          <p:nvPr>
            <p:ph type="sldImg"/>
          </p:nvPr>
        </p:nvSpPr>
        <p:spPr>
          <a:xfrm>
            <a:off x="1146175" y="685800"/>
            <a:ext cx="4570413" cy="3427413"/>
          </a:xfrm>
          <a:ln/>
        </p:spPr>
      </p:sp>
      <p:sp>
        <p:nvSpPr>
          <p:cNvPr id="6656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zh-CN" dirty="0" smtClean="0"/>
              <a:t>B2C – traditionally this is what most people know as e-commerce, i.e. selling products on the web</a:t>
            </a:r>
          </a:p>
          <a:p>
            <a:pPr eaLnBrk="1" hangingPunct="1"/>
            <a:r>
              <a:rPr lang="en-GB" altLang="zh-CN" dirty="0" smtClean="0"/>
              <a:t>B2B – DEALS CONDUCTED OVER AN EXTRANET ( 2 intranets connected via the Internet)</a:t>
            </a:r>
          </a:p>
          <a:p>
            <a:pPr eaLnBrk="1" hangingPunct="1"/>
            <a:r>
              <a:rPr lang="en-GB" altLang="zh-CN" dirty="0" smtClean="0"/>
              <a:t>C2C – CUSTOMER TO CUSTOMER INTERACTIONS</a:t>
            </a:r>
          </a:p>
          <a:p>
            <a:pPr eaLnBrk="1" hangingPunct="1"/>
            <a:r>
              <a:rPr lang="en-GB" altLang="zh-CN" dirty="0" smtClean="0"/>
              <a:t>C2B Customer to business where customers approach the business in their own terms </a:t>
            </a:r>
          </a:p>
          <a:p>
            <a:pPr eaLnBrk="1" hangingPunct="1"/>
            <a:endParaRPr lang="en-GB" altLang="zh-CN" dirty="0" smtClean="0"/>
          </a:p>
          <a:p>
            <a:pPr eaLnBrk="1" hangingPunct="1"/>
            <a:r>
              <a:rPr lang="en-GB" altLang="zh-CN" dirty="0" smtClean="0"/>
              <a:t>Barnes &amp; Noble who are one of the largest chain of bookshops in USA and were forced to open a branch on the Internet because it felt the pressure of Amazon</a:t>
            </a:r>
          </a:p>
        </p:txBody>
      </p:sp>
    </p:spTree>
    <p:extLst>
      <p:ext uri="{BB962C8B-B14F-4D97-AF65-F5344CB8AC3E}">
        <p14:creationId xmlns:p14="http://schemas.microsoft.com/office/powerpoint/2010/main" val="2166556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The revenue is in the </a:t>
            </a:r>
            <a:r>
              <a:rPr lang="en-US" altLang="en-US" dirty="0" err="1" smtClean="0"/>
              <a:t>centre</a:t>
            </a:r>
            <a:r>
              <a:rPr lang="en-US" altLang="en-US" dirty="0" smtClean="0"/>
              <a:t> of core</a:t>
            </a:r>
            <a:r>
              <a:rPr lang="en-US" altLang="en-US" baseline="0" dirty="0" smtClean="0"/>
              <a:t> interests such as where the positioned itself and what is its commercial visibility.</a:t>
            </a:r>
            <a:endParaRPr lang="en-US" altLang="en-US" dirty="0" smtClean="0"/>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81C1AC03-ACAA-4266-A742-FA6329B349A0}" type="slidenum">
              <a:rPr lang="en-GB" altLang="en-US" sz="1200"/>
              <a:pPr/>
              <a:t>26</a:t>
            </a:fld>
            <a:endParaRPr lang="en-GB" altLang="en-US" sz="1200"/>
          </a:p>
        </p:txBody>
      </p:sp>
    </p:spTree>
    <p:extLst>
      <p:ext uri="{BB962C8B-B14F-4D97-AF65-F5344CB8AC3E}">
        <p14:creationId xmlns:p14="http://schemas.microsoft.com/office/powerpoint/2010/main" val="1375270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This is an example of how to calculate the revenue generated form adds on a website,</a:t>
            </a:r>
            <a:r>
              <a:rPr lang="en-US" altLang="en-US" baseline="0" dirty="0" smtClean="0"/>
              <a:t> which is triggered by customer visits called traffic.</a:t>
            </a:r>
            <a:endParaRPr lang="en-US" altLang="en-US" dirty="0" smtClean="0"/>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797557B-B913-42ED-92D0-3EB3F597D7BD}" type="slidenum">
              <a:rPr lang="en-GB" altLang="en-US" sz="1200"/>
              <a:pPr/>
              <a:t>27</a:t>
            </a:fld>
            <a:endParaRPr lang="en-GB" altLang="en-US" sz="1200"/>
          </a:p>
        </p:txBody>
      </p:sp>
    </p:spTree>
    <p:extLst>
      <p:ext uri="{BB962C8B-B14F-4D97-AF65-F5344CB8AC3E}">
        <p14:creationId xmlns:p14="http://schemas.microsoft.com/office/powerpoint/2010/main" val="9255032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2541123A-5A2A-4DC4-AFE4-5F7F9F5098CB}" type="slidenum">
              <a:rPr lang="en-GB" altLang="en-US" sz="1200"/>
              <a:pPr/>
              <a:t>28</a:t>
            </a:fld>
            <a:endParaRPr lang="en-GB" altLang="en-US" sz="1200"/>
          </a:p>
        </p:txBody>
      </p:sp>
    </p:spTree>
    <p:extLst>
      <p:ext uri="{BB962C8B-B14F-4D97-AF65-F5344CB8AC3E}">
        <p14:creationId xmlns:p14="http://schemas.microsoft.com/office/powerpoint/2010/main" val="33176337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smtClean="0"/>
              <a:t>Another publishing example - </a:t>
            </a:r>
            <a:r>
              <a:rPr lang="en-GB" sz="1200" b="1" i="0" u="none" strike="noStrike" kern="1200" baseline="0" dirty="0" smtClean="0">
                <a:solidFill>
                  <a:schemeClr val="tx1"/>
                </a:solidFill>
                <a:latin typeface="+mn-lt"/>
                <a:ea typeface="+mn-ea"/>
                <a:cs typeface="+mn-cs"/>
              </a:rPr>
              <a:t>MacGuffin</a:t>
            </a:r>
            <a:r>
              <a:rPr lang="en-GB" sz="1200" b="0" i="0" u="none" strike="noStrike" kern="1200" baseline="0" dirty="0" smtClean="0">
                <a:solidFill>
                  <a:schemeClr val="tx1"/>
                </a:solidFill>
                <a:latin typeface="+mn-lt"/>
                <a:ea typeface="+mn-ea"/>
                <a:cs typeface="+mn-cs"/>
              </a:rPr>
              <a:t> is a self-publishing platform for digital mini-stories and short-form audiobooks. Poetry </a:t>
            </a:r>
            <a:r>
              <a:rPr lang="en-GB" sz="1200" b="0" i="0" u="none" strike="noStrike" kern="1200" baseline="0" dirty="0" err="1" smtClean="0">
                <a:solidFill>
                  <a:schemeClr val="tx1"/>
                </a:solidFill>
                <a:latin typeface="+mn-lt"/>
                <a:ea typeface="+mn-ea"/>
                <a:cs typeface="+mn-cs"/>
              </a:rPr>
              <a:t>etc</a:t>
            </a:r>
            <a:endParaRPr lang="en-GB" sz="1200" b="0" i="0" u="none" strike="noStrike" kern="1200" baseline="0" dirty="0" smtClean="0">
              <a:solidFill>
                <a:schemeClr val="tx1"/>
              </a:solidFill>
              <a:latin typeface="+mn-lt"/>
              <a:ea typeface="+mn-ea"/>
              <a:cs typeface="+mn-cs"/>
            </a:endParaRPr>
          </a:p>
          <a:p>
            <a:endParaRPr lang="en-GB" altLang="en-US" sz="1200" b="0" i="0" u="none" strike="noStrike" kern="1200" baseline="0" dirty="0" smtClean="0">
              <a:solidFill>
                <a:schemeClr val="tx1"/>
              </a:solidFill>
              <a:latin typeface="+mn-lt"/>
              <a:ea typeface="+mn-ea"/>
              <a:cs typeface="+mn-cs"/>
            </a:endParaRPr>
          </a:p>
          <a:p>
            <a:r>
              <a:rPr lang="en-GB" sz="1200" b="1" i="0" u="none" strike="noStrike" kern="1200" baseline="0" dirty="0" err="1" smtClean="0">
                <a:solidFill>
                  <a:schemeClr val="tx1"/>
                </a:solidFill>
                <a:latin typeface="+mn-lt"/>
                <a:ea typeface="+mn-ea"/>
                <a:cs typeface="+mn-cs"/>
              </a:rPr>
              <a:t>Zinio</a:t>
            </a:r>
            <a:r>
              <a:rPr lang="en-GB" sz="1200" b="0" i="0" u="none" strike="noStrike" kern="1200" baseline="0" dirty="0" smtClean="0">
                <a:solidFill>
                  <a:schemeClr val="tx1"/>
                </a:solidFill>
                <a:latin typeface="+mn-lt"/>
                <a:ea typeface="+mn-ea"/>
                <a:cs typeface="+mn-cs"/>
              </a:rPr>
              <a:t> now distributes local magazines from countries around the world.</a:t>
            </a:r>
          </a:p>
          <a:p>
            <a:r>
              <a:rPr lang="en-GB" sz="1200" b="0" i="0" u="none" strike="noStrike" kern="1200" baseline="0" dirty="0" smtClean="0">
                <a:solidFill>
                  <a:schemeClr val="tx1"/>
                </a:solidFill>
                <a:latin typeface="+mn-lt"/>
                <a:ea typeface="+mn-ea"/>
                <a:cs typeface="+mn-cs"/>
              </a:rPr>
              <a:t>With 5,500 titles and 12.5 million registered customers, </a:t>
            </a:r>
            <a:r>
              <a:rPr lang="en-GB" sz="1200" b="0" i="0" u="none" strike="noStrike" kern="1200" baseline="0" dirty="0" err="1" smtClean="0">
                <a:solidFill>
                  <a:schemeClr val="tx1"/>
                </a:solidFill>
                <a:latin typeface="+mn-lt"/>
                <a:ea typeface="+mn-ea"/>
                <a:cs typeface="+mn-cs"/>
              </a:rPr>
              <a:t>Zinio</a:t>
            </a:r>
            <a:r>
              <a:rPr lang="en-GB" sz="1200" b="0" i="0" u="none" strike="noStrike" kern="1200" baseline="0" dirty="0" smtClean="0">
                <a:solidFill>
                  <a:schemeClr val="tx1"/>
                </a:solidFill>
                <a:latin typeface="+mn-lt"/>
                <a:ea typeface="+mn-ea"/>
                <a:cs typeface="+mn-cs"/>
              </a:rPr>
              <a:t> is the largest of the digital publishing platforms.</a:t>
            </a:r>
          </a:p>
          <a:p>
            <a:r>
              <a:rPr lang="en-GB" sz="1200" b="0" i="0" u="none" strike="noStrike" kern="1200" baseline="0" dirty="0" smtClean="0">
                <a:solidFill>
                  <a:schemeClr val="tx1"/>
                </a:solidFill>
                <a:latin typeface="+mn-lt"/>
                <a:ea typeface="+mn-ea"/>
                <a:cs typeface="+mn-cs"/>
              </a:rPr>
              <a:t>In 2015, </a:t>
            </a:r>
            <a:r>
              <a:rPr lang="en-GB" sz="1200" b="0" i="0" u="none" strike="noStrike" kern="1200" baseline="0" dirty="0" err="1" smtClean="0">
                <a:solidFill>
                  <a:schemeClr val="tx1"/>
                </a:solidFill>
                <a:latin typeface="+mn-lt"/>
                <a:ea typeface="+mn-ea"/>
                <a:cs typeface="+mn-cs"/>
              </a:rPr>
              <a:t>Zinio</a:t>
            </a:r>
            <a:r>
              <a:rPr lang="en-GB" sz="1200" b="0" i="0" u="none" strike="noStrike" kern="1200" baseline="0" dirty="0" smtClean="0">
                <a:solidFill>
                  <a:schemeClr val="tx1"/>
                </a:solidFill>
                <a:latin typeface="+mn-lt"/>
                <a:ea typeface="+mn-ea"/>
                <a:cs typeface="+mn-cs"/>
              </a:rPr>
              <a:t> expanded its market to include libraries by creating its mobile lending program app called </a:t>
            </a:r>
            <a:r>
              <a:rPr lang="en-GB" sz="1200" b="0" i="0" u="none" strike="noStrike" kern="1200" baseline="0" dirty="0" err="1" smtClean="0">
                <a:solidFill>
                  <a:schemeClr val="tx1"/>
                </a:solidFill>
                <a:latin typeface="+mn-lt"/>
                <a:ea typeface="+mn-ea"/>
                <a:cs typeface="+mn-cs"/>
              </a:rPr>
              <a:t>Zinio</a:t>
            </a:r>
            <a:r>
              <a:rPr lang="en-GB" sz="1200" b="0" i="0" u="none" strike="noStrike" kern="1200" baseline="0" dirty="0" smtClean="0">
                <a:solidFill>
                  <a:schemeClr val="tx1"/>
                </a:solidFill>
                <a:latin typeface="+mn-lt"/>
                <a:ea typeface="+mn-ea"/>
                <a:cs typeface="+mn-cs"/>
              </a:rPr>
              <a:t> for</a:t>
            </a:r>
          </a:p>
          <a:p>
            <a:r>
              <a:rPr lang="en-GB" sz="1200" b="0" i="0" u="none" strike="noStrike" kern="1200" baseline="0" dirty="0" smtClean="0">
                <a:solidFill>
                  <a:schemeClr val="tx1"/>
                </a:solidFill>
                <a:latin typeface="+mn-lt"/>
                <a:ea typeface="+mn-ea"/>
                <a:cs typeface="+mn-cs"/>
              </a:rPr>
              <a:t>Libraries. </a:t>
            </a:r>
          </a:p>
          <a:p>
            <a:r>
              <a:rPr lang="en-GB" sz="1200" b="0" i="0" u="none" strike="noStrike" kern="1200" baseline="0" dirty="0" smtClean="0">
                <a:solidFill>
                  <a:schemeClr val="tx1"/>
                </a:solidFill>
                <a:latin typeface="+mn-lt"/>
                <a:ea typeface="+mn-ea"/>
                <a:cs typeface="+mn-cs"/>
              </a:rPr>
              <a:t>This initiative was developed to allow members to borrow magazines from their local libraries after having</a:t>
            </a:r>
          </a:p>
          <a:p>
            <a:r>
              <a:rPr lang="en-GB" sz="1200" b="0" i="0" u="none" strike="noStrike" kern="1200" baseline="0" dirty="0" smtClean="0">
                <a:solidFill>
                  <a:schemeClr val="tx1"/>
                </a:solidFill>
                <a:latin typeface="+mn-lt"/>
                <a:ea typeface="+mn-ea"/>
                <a:cs typeface="+mn-cs"/>
              </a:rPr>
              <a:t>logged into their library accounts.</a:t>
            </a:r>
            <a:endParaRPr lang="en-US" altLang="en-US" dirty="0" smtClean="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09908A7-17FF-44C8-8B73-7176DE7F16F8}" type="slidenum">
              <a:rPr lang="en-GB" altLang="en-US" sz="1200"/>
              <a:pPr/>
              <a:t>29</a:t>
            </a:fld>
            <a:endParaRPr lang="en-GB" altLang="en-US" sz="1200"/>
          </a:p>
        </p:txBody>
      </p:sp>
    </p:spTree>
    <p:extLst>
      <p:ext uri="{BB962C8B-B14F-4D97-AF65-F5344CB8AC3E}">
        <p14:creationId xmlns:p14="http://schemas.microsoft.com/office/powerpoint/2010/main" val="3623895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BF07F16-E038-4AE6-8C11-DCAB258B1FF7}" type="datetimeFigureOut">
              <a:rPr lang="en-US" smtClean="0"/>
              <a:t>2/24/2017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22255560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F07F16-E038-4AE6-8C11-DCAB258B1FF7}" type="datetimeFigureOut">
              <a:rPr lang="en-US" smtClean="0"/>
              <a:t>2/24/2017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2153000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F07F16-E038-4AE6-8C11-DCAB258B1FF7}" type="datetimeFigureOut">
              <a:rPr lang="en-US" smtClean="0"/>
              <a:t>2/24/2017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2801052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BF07F16-E038-4AE6-8C11-DCAB258B1FF7}" type="datetimeFigureOut">
              <a:rPr lang="en-US" smtClean="0"/>
              <a:t>2/24/2017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729985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BF07F16-E038-4AE6-8C11-DCAB258B1FF7}" type="datetimeFigureOut">
              <a:rPr lang="en-US" smtClean="0"/>
              <a:t>2/24/2017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3700964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BF07F16-E038-4AE6-8C11-DCAB258B1FF7}" type="datetimeFigureOut">
              <a:rPr lang="en-US" smtClean="0"/>
              <a:t>2/24/2017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407384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F07F16-E038-4AE6-8C11-DCAB258B1FF7}" type="datetimeFigureOut">
              <a:rPr lang="en-US" smtClean="0"/>
              <a:t>2/24/2017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1537120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F07F16-E038-4AE6-8C11-DCAB258B1FF7}" type="datetimeFigureOut">
              <a:rPr lang="en-US" smtClean="0"/>
              <a:t>2/24/2017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2651638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F07F16-E038-4AE6-8C11-DCAB258B1FF7}" type="datetimeFigureOut">
              <a:rPr lang="en-US" smtClean="0"/>
              <a:t>2/24/2017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2848309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F07F16-E038-4AE6-8C11-DCAB258B1FF7}" type="datetimeFigureOut">
              <a:rPr lang="en-US" smtClean="0"/>
              <a:t>2/24/2017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498239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BF07F16-E038-4AE6-8C11-DCAB258B1FF7}" type="datetimeFigureOut">
              <a:rPr lang="en-US" smtClean="0"/>
              <a:t>2/24/2017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B5FCD-EEC8-43CF-A9B7-FDE5B5FE3E21}" type="slidenum">
              <a:rPr lang="en-US" smtClean="0"/>
              <a:t>‹#›</a:t>
            </a:fld>
            <a:endParaRPr lang="en-US"/>
          </a:p>
        </p:txBody>
      </p:sp>
    </p:spTree>
    <p:extLst>
      <p:ext uri="{BB962C8B-B14F-4D97-AF65-F5344CB8AC3E}">
        <p14:creationId xmlns:p14="http://schemas.microsoft.com/office/powerpoint/2010/main" val="1257847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F07F16-E038-4AE6-8C11-DCAB258B1FF7}" type="datetimeFigureOut">
              <a:rPr lang="en-US" smtClean="0"/>
              <a:t>2/24/2017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2B5FCD-EEC8-43CF-A9B7-FDE5B5FE3E21}" type="slidenum">
              <a:rPr lang="en-US" smtClean="0"/>
              <a:t>‹#›</a:t>
            </a:fld>
            <a:endParaRPr lang="en-US"/>
          </a:p>
        </p:txBody>
      </p:sp>
    </p:spTree>
    <p:extLst>
      <p:ext uri="{BB962C8B-B14F-4D97-AF65-F5344CB8AC3E}">
        <p14:creationId xmlns:p14="http://schemas.microsoft.com/office/powerpoint/2010/main" val="49701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dellVLog"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autobytel.com/"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7571" y="3505200"/>
            <a:ext cx="7772400" cy="1470025"/>
          </a:xfrm>
        </p:spPr>
        <p:txBody>
          <a:bodyPr>
            <a:normAutofit/>
          </a:bodyPr>
          <a:lstStyle/>
          <a:p>
            <a:r>
              <a:rPr lang="en-GB" dirty="0" smtClean="0">
                <a:solidFill>
                  <a:schemeClr val="bg1"/>
                </a:solidFill>
              </a:rPr>
              <a:t>What is an e-Business Model and what does it signify?</a:t>
            </a:r>
            <a:endParaRPr lang="en-US" dirty="0">
              <a:solidFill>
                <a:schemeClr val="bg1"/>
              </a:solidFill>
            </a:endParaRPr>
          </a:p>
        </p:txBody>
      </p:sp>
      <p:sp>
        <p:nvSpPr>
          <p:cNvPr id="3" name="Subtitle 2"/>
          <p:cNvSpPr>
            <a:spLocks noGrp="1"/>
          </p:cNvSpPr>
          <p:nvPr>
            <p:ph type="subTitle" idx="1"/>
          </p:nvPr>
        </p:nvSpPr>
        <p:spPr>
          <a:xfrm>
            <a:off x="304800" y="609600"/>
            <a:ext cx="8153400" cy="1447800"/>
          </a:xfrm>
        </p:spPr>
        <p:txBody>
          <a:bodyPr>
            <a:noAutofit/>
          </a:bodyPr>
          <a:lstStyle/>
          <a:p>
            <a:r>
              <a:rPr lang="en-GB" sz="4000" dirty="0" smtClean="0">
                <a:solidFill>
                  <a:srgbClr val="FFFF00"/>
                </a:solidFill>
              </a:rPr>
              <a:t>SBUS6004 </a:t>
            </a:r>
            <a:r>
              <a:rPr lang="en-GB" sz="4000" dirty="0" err="1" smtClean="0">
                <a:solidFill>
                  <a:srgbClr val="FFFF00"/>
                </a:solidFill>
              </a:rPr>
              <a:t>eBusiness</a:t>
            </a:r>
            <a:r>
              <a:rPr lang="en-GB" sz="4000" dirty="0" smtClean="0">
                <a:solidFill>
                  <a:srgbClr val="FFFF00"/>
                </a:solidFill>
              </a:rPr>
              <a:t> Strategy </a:t>
            </a:r>
          </a:p>
          <a:p>
            <a:r>
              <a:rPr lang="en-GB" sz="4000" dirty="0" smtClean="0">
                <a:solidFill>
                  <a:srgbClr val="FFFF00"/>
                </a:solidFill>
              </a:rPr>
              <a:t>Week 4</a:t>
            </a:r>
          </a:p>
          <a:p>
            <a:endParaRPr lang="en-US" sz="4000" dirty="0">
              <a:solidFill>
                <a:srgbClr val="FFFF00"/>
              </a:solidFill>
            </a:endParaRPr>
          </a:p>
        </p:txBody>
      </p:sp>
    </p:spTree>
    <p:extLst>
      <p:ext uri="{BB962C8B-B14F-4D97-AF65-F5344CB8AC3E}">
        <p14:creationId xmlns:p14="http://schemas.microsoft.com/office/powerpoint/2010/main" val="24618576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p:txBody>
          <a:bodyPr lIns="91436" tIns="45718" rIns="91436" bIns="45718"/>
          <a:lstStyle/>
          <a:p>
            <a:pPr eaLnBrk="1" hangingPunct="1">
              <a:defRPr/>
            </a:pPr>
            <a:r>
              <a:rPr lang="en-US" altLang="zh-CN" dirty="0" smtClean="0">
                <a:solidFill>
                  <a:schemeClr val="bg1"/>
                </a:solidFill>
                <a:ea typeface="宋体" pitchFamily="2" charset="-122"/>
              </a:rPr>
              <a:t>Objectives</a:t>
            </a:r>
          </a:p>
        </p:txBody>
      </p:sp>
      <p:sp>
        <p:nvSpPr>
          <p:cNvPr id="41987" name="Rectangle 3"/>
          <p:cNvSpPr>
            <a:spLocks noGrp="1" noChangeArrowheads="1"/>
          </p:cNvSpPr>
          <p:nvPr>
            <p:ph type="body" idx="4294967295"/>
          </p:nvPr>
        </p:nvSpPr>
        <p:spPr>
          <a:xfrm>
            <a:off x="395288" y="1981200"/>
            <a:ext cx="8291512" cy="4114800"/>
          </a:xfrm>
        </p:spPr>
        <p:txBody>
          <a:bodyPr lIns="91436" tIns="45718" rIns="91436" bIns="45718">
            <a:normAutofit/>
          </a:bodyPr>
          <a:lstStyle/>
          <a:p>
            <a:pPr marL="0" indent="0" eaLnBrk="1" hangingPunct="1">
              <a:lnSpc>
                <a:spcPct val="80000"/>
              </a:lnSpc>
              <a:buNone/>
              <a:defRPr/>
            </a:pPr>
            <a:r>
              <a:rPr lang="en-US" altLang="zh-CN" sz="2800" dirty="0" smtClean="0">
                <a:solidFill>
                  <a:schemeClr val="bg1"/>
                </a:solidFill>
                <a:ea typeface="宋体" pitchFamily="2" charset="-122"/>
              </a:rPr>
              <a:t>Understand Business Models and value innovation</a:t>
            </a:r>
          </a:p>
          <a:p>
            <a:pPr lvl="1" eaLnBrk="1" hangingPunct="1">
              <a:lnSpc>
                <a:spcPct val="80000"/>
              </a:lnSpc>
              <a:defRPr/>
            </a:pPr>
            <a:r>
              <a:rPr lang="en-US" altLang="zh-CN" dirty="0" smtClean="0">
                <a:solidFill>
                  <a:schemeClr val="bg1"/>
                </a:solidFill>
                <a:ea typeface="宋体" pitchFamily="2" charset="-122"/>
              </a:rPr>
              <a:t>Definitions</a:t>
            </a:r>
          </a:p>
          <a:p>
            <a:pPr lvl="1" eaLnBrk="1" hangingPunct="1">
              <a:lnSpc>
                <a:spcPct val="80000"/>
              </a:lnSpc>
              <a:defRPr/>
            </a:pPr>
            <a:r>
              <a:rPr lang="en-US" altLang="zh-CN" dirty="0" smtClean="0">
                <a:solidFill>
                  <a:schemeClr val="bg1"/>
                </a:solidFill>
                <a:ea typeface="宋体" pitchFamily="2" charset="-122"/>
              </a:rPr>
              <a:t>Key Elements</a:t>
            </a:r>
          </a:p>
          <a:p>
            <a:pPr lvl="1" eaLnBrk="1" hangingPunct="1">
              <a:lnSpc>
                <a:spcPct val="80000"/>
              </a:lnSpc>
              <a:defRPr/>
            </a:pPr>
            <a:r>
              <a:rPr lang="en-US" altLang="zh-CN" dirty="0" smtClean="0">
                <a:solidFill>
                  <a:schemeClr val="bg1"/>
                </a:solidFill>
                <a:ea typeface="宋体" pitchFamily="2" charset="-122"/>
              </a:rPr>
              <a:t>Examples</a:t>
            </a:r>
          </a:p>
          <a:p>
            <a:pPr lvl="1" eaLnBrk="1" hangingPunct="1">
              <a:lnSpc>
                <a:spcPct val="80000"/>
              </a:lnSpc>
              <a:defRPr/>
            </a:pPr>
            <a:r>
              <a:rPr lang="en-US" altLang="zh-CN" dirty="0" smtClean="0">
                <a:solidFill>
                  <a:schemeClr val="bg1"/>
                </a:solidFill>
                <a:ea typeface="宋体" pitchFamily="2" charset="-122"/>
              </a:rPr>
              <a:t>Classifications in e-Commerce</a:t>
            </a:r>
          </a:p>
        </p:txBody>
      </p:sp>
    </p:spTree>
    <p:extLst>
      <p:ext uri="{BB962C8B-B14F-4D97-AF65-F5344CB8AC3E}">
        <p14:creationId xmlns:p14="http://schemas.microsoft.com/office/powerpoint/2010/main" val="15294467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p:txBody>
          <a:bodyPr lIns="91436" tIns="45718" rIns="91436" bIns="45718">
            <a:normAutofit fontScale="90000"/>
          </a:bodyPr>
          <a:lstStyle/>
          <a:p>
            <a:pPr eaLnBrk="1" hangingPunct="1">
              <a:defRPr/>
            </a:pPr>
            <a:r>
              <a:rPr lang="en-US" altLang="zh-CN" sz="4000" b="1" dirty="0" smtClean="0">
                <a:solidFill>
                  <a:schemeClr val="bg1"/>
                </a:solidFill>
                <a:ea typeface="宋体" pitchFamily="2" charset="-122"/>
              </a:rPr>
              <a:t>Definition of </a:t>
            </a:r>
            <a:br>
              <a:rPr lang="en-US" altLang="zh-CN" sz="4000" b="1" dirty="0" smtClean="0">
                <a:solidFill>
                  <a:schemeClr val="bg1"/>
                </a:solidFill>
                <a:ea typeface="宋体" pitchFamily="2" charset="-122"/>
              </a:rPr>
            </a:br>
            <a:r>
              <a:rPr lang="en-US" altLang="zh-CN" sz="4000" b="1" dirty="0" smtClean="0">
                <a:solidFill>
                  <a:schemeClr val="bg1"/>
                </a:solidFill>
                <a:ea typeface="宋体" pitchFamily="2" charset="-122"/>
              </a:rPr>
              <a:t>an Business Model</a:t>
            </a:r>
          </a:p>
        </p:txBody>
      </p:sp>
      <p:sp>
        <p:nvSpPr>
          <p:cNvPr id="8195" name="Rectangle 3"/>
          <p:cNvSpPr>
            <a:spLocks noGrp="1" noChangeArrowheads="1"/>
          </p:cNvSpPr>
          <p:nvPr>
            <p:ph type="body" idx="4294967295"/>
          </p:nvPr>
        </p:nvSpPr>
        <p:spPr>
          <a:xfrm>
            <a:off x="457200" y="1981200"/>
            <a:ext cx="8229600" cy="4256088"/>
          </a:xfrm>
        </p:spPr>
        <p:txBody>
          <a:bodyPr lIns="91436" tIns="45718" rIns="91436" bIns="45718">
            <a:normAutofit fontScale="92500" lnSpcReduction="10000"/>
          </a:bodyPr>
          <a:lstStyle/>
          <a:p>
            <a:pPr eaLnBrk="1" hangingPunct="1">
              <a:lnSpc>
                <a:spcPct val="90000"/>
              </a:lnSpc>
              <a:defRPr/>
            </a:pPr>
            <a:r>
              <a:rPr lang="en-US" altLang="zh-CN" dirty="0" smtClean="0">
                <a:solidFill>
                  <a:schemeClr val="bg1"/>
                </a:solidFill>
                <a:ea typeface="宋体" pitchFamily="2" charset="-122"/>
              </a:rPr>
              <a:t>An architecture for product, service, and information flows, including </a:t>
            </a:r>
          </a:p>
          <a:p>
            <a:pPr lvl="1" eaLnBrk="1" hangingPunct="1">
              <a:lnSpc>
                <a:spcPct val="90000"/>
              </a:lnSpc>
              <a:defRPr/>
            </a:pPr>
            <a:r>
              <a:rPr lang="en-US" altLang="zh-CN" dirty="0" smtClean="0">
                <a:solidFill>
                  <a:schemeClr val="bg1"/>
                </a:solidFill>
                <a:ea typeface="宋体" pitchFamily="2" charset="-122"/>
              </a:rPr>
              <a:t>a description of various business actors and their roles; </a:t>
            </a:r>
          </a:p>
          <a:p>
            <a:pPr lvl="1" eaLnBrk="1" hangingPunct="1">
              <a:lnSpc>
                <a:spcPct val="90000"/>
              </a:lnSpc>
              <a:defRPr/>
            </a:pPr>
            <a:r>
              <a:rPr lang="en-US" altLang="zh-CN" dirty="0" smtClean="0">
                <a:solidFill>
                  <a:schemeClr val="bg1"/>
                </a:solidFill>
                <a:ea typeface="宋体" pitchFamily="2" charset="-122"/>
              </a:rPr>
              <a:t>a description of the potential benefits for the various business actors</a:t>
            </a:r>
          </a:p>
          <a:p>
            <a:pPr lvl="1" eaLnBrk="1" hangingPunct="1">
              <a:lnSpc>
                <a:spcPct val="90000"/>
              </a:lnSpc>
              <a:defRPr/>
            </a:pPr>
            <a:r>
              <a:rPr lang="en-US" altLang="zh-CN" dirty="0" smtClean="0">
                <a:solidFill>
                  <a:schemeClr val="bg1"/>
                </a:solidFill>
                <a:ea typeface="宋体" pitchFamily="2" charset="-122"/>
              </a:rPr>
              <a:t>and a description of the source of revenue. </a:t>
            </a:r>
          </a:p>
          <a:p>
            <a:pPr marL="457200" lvl="1" indent="0" eaLnBrk="1" hangingPunct="1">
              <a:lnSpc>
                <a:spcPct val="90000"/>
              </a:lnSpc>
              <a:buNone/>
              <a:defRPr/>
            </a:pPr>
            <a:endParaRPr lang="en-US" altLang="zh-CN" dirty="0">
              <a:solidFill>
                <a:schemeClr val="bg1"/>
              </a:solidFill>
              <a:ea typeface="宋体" pitchFamily="2" charset="-122"/>
            </a:endParaRPr>
          </a:p>
          <a:p>
            <a:pPr>
              <a:lnSpc>
                <a:spcPct val="90000"/>
              </a:lnSpc>
              <a:defRPr/>
            </a:pPr>
            <a:r>
              <a:rPr lang="en-US" altLang="zh-CN" dirty="0" smtClean="0">
                <a:solidFill>
                  <a:schemeClr val="bg1"/>
                </a:solidFill>
              </a:rPr>
              <a:t>Often </a:t>
            </a:r>
            <a:r>
              <a:rPr lang="en-US" altLang="zh-CN" dirty="0">
                <a:solidFill>
                  <a:schemeClr val="bg1"/>
                </a:solidFill>
              </a:rPr>
              <a:t>cited as a </a:t>
            </a:r>
            <a:r>
              <a:rPr lang="en-US" altLang="zh-CN" dirty="0" smtClean="0">
                <a:solidFill>
                  <a:schemeClr val="bg1"/>
                </a:solidFill>
              </a:rPr>
              <a:t>favored definition.</a:t>
            </a:r>
            <a:endParaRPr lang="en-US" altLang="zh-CN" dirty="0">
              <a:solidFill>
                <a:schemeClr val="bg1"/>
              </a:solidFill>
            </a:endParaRPr>
          </a:p>
          <a:p>
            <a:pPr lvl="1" eaLnBrk="1" hangingPunct="1">
              <a:lnSpc>
                <a:spcPct val="90000"/>
              </a:lnSpc>
              <a:buFont typeface="Wingdings" pitchFamily="2" charset="2"/>
              <a:buNone/>
              <a:defRPr/>
            </a:pPr>
            <a:endParaRPr lang="en-US" altLang="zh-CN" dirty="0" smtClean="0">
              <a:solidFill>
                <a:schemeClr val="bg1"/>
              </a:solidFill>
              <a:ea typeface="宋体" pitchFamily="2" charset="-122"/>
            </a:endParaRPr>
          </a:p>
          <a:p>
            <a:pPr lvl="1" algn="r" eaLnBrk="1" hangingPunct="1">
              <a:lnSpc>
                <a:spcPct val="90000"/>
              </a:lnSpc>
              <a:buFont typeface="Wingdings" pitchFamily="2" charset="2"/>
              <a:buNone/>
              <a:defRPr/>
            </a:pPr>
            <a:r>
              <a:rPr lang="en-US" altLang="zh-CN" dirty="0" err="1" smtClean="0">
                <a:solidFill>
                  <a:schemeClr val="bg1"/>
                </a:solidFill>
                <a:ea typeface="宋体" pitchFamily="2" charset="-122"/>
              </a:rPr>
              <a:t>Timmers</a:t>
            </a:r>
            <a:r>
              <a:rPr lang="en-US" altLang="zh-CN" dirty="0" smtClean="0">
                <a:solidFill>
                  <a:schemeClr val="bg1"/>
                </a:solidFill>
                <a:ea typeface="宋体" pitchFamily="2" charset="-122"/>
              </a:rPr>
              <a:t> (1999) </a:t>
            </a:r>
          </a:p>
        </p:txBody>
      </p:sp>
    </p:spTree>
    <p:extLst>
      <p:ext uri="{BB962C8B-B14F-4D97-AF65-F5344CB8AC3E}">
        <p14:creationId xmlns:p14="http://schemas.microsoft.com/office/powerpoint/2010/main" val="16949166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a:xfrm>
            <a:off x="838200" y="381002"/>
            <a:ext cx="6853237" cy="979487"/>
          </a:xfrm>
        </p:spPr>
        <p:txBody>
          <a:bodyPr>
            <a:noAutofit/>
          </a:bodyPr>
          <a:lstStyle/>
          <a:p>
            <a:pPr>
              <a:defRPr/>
            </a:pPr>
            <a:r>
              <a:rPr lang="en-US" altLang="zh-CN" sz="3800" dirty="0" smtClean="0">
                <a:solidFill>
                  <a:schemeClr val="bg1"/>
                </a:solidFill>
                <a:ea typeface="宋体" pitchFamily="2" charset="-122"/>
              </a:rPr>
              <a:t>E-business Logic Triangle </a:t>
            </a:r>
            <a:endParaRPr lang="fr-CH" sz="3800" dirty="0" smtClean="0">
              <a:solidFill>
                <a:schemeClr val="bg1"/>
              </a:solidFill>
            </a:endParaRPr>
          </a:p>
        </p:txBody>
      </p:sp>
      <p:sp>
        <p:nvSpPr>
          <p:cNvPr id="121859" name="Line 3"/>
          <p:cNvSpPr>
            <a:spLocks noChangeShapeType="1"/>
          </p:cNvSpPr>
          <p:nvPr/>
        </p:nvSpPr>
        <p:spPr bwMode="auto">
          <a:xfrm>
            <a:off x="1042988" y="3621088"/>
            <a:ext cx="8158162" cy="0"/>
          </a:xfrm>
          <a:prstGeom prst="line">
            <a:avLst/>
          </a:prstGeom>
          <a:noFill/>
          <a:ln w="12700">
            <a:solidFill>
              <a:srgbClr val="4C4C4C"/>
            </a:solidFill>
            <a:round/>
            <a:headEnd/>
            <a:tailEnd/>
          </a:ln>
          <a:effectLst/>
          <a:extLst/>
        </p:spPr>
        <p:txBody>
          <a:bodyPr wrap="none" anchor="ctr"/>
          <a:lstStyle/>
          <a:p>
            <a:pPr eaLnBrk="1" hangingPunct="1">
              <a:defRPr/>
            </a:pPr>
            <a:endParaRPr lang="en-US">
              <a:effectLst>
                <a:outerShdw blurRad="38100" dist="38100" dir="2700000" algn="tl">
                  <a:srgbClr val="000000">
                    <a:alpha val="43137"/>
                  </a:srgbClr>
                </a:outerShdw>
              </a:effectLst>
              <a:latin typeface="Arial" charset="0"/>
            </a:endParaRPr>
          </a:p>
        </p:txBody>
      </p:sp>
      <p:sp>
        <p:nvSpPr>
          <p:cNvPr id="40964" name="AutoShape 4"/>
          <p:cNvSpPr>
            <a:spLocks noChangeAspect="1" noChangeArrowheads="1"/>
          </p:cNvSpPr>
          <p:nvPr/>
        </p:nvSpPr>
        <p:spPr bwMode="auto">
          <a:xfrm>
            <a:off x="2636838" y="2414588"/>
            <a:ext cx="4179887" cy="3294062"/>
          </a:xfrm>
          <a:prstGeom prst="triangle">
            <a:avLst>
              <a:gd name="adj" fmla="val 50000"/>
            </a:avLst>
          </a:prstGeom>
          <a:gradFill rotWithShape="0">
            <a:gsLst>
              <a:gs pos="0">
                <a:srgbClr val="FFFFFF"/>
              </a:gs>
              <a:gs pos="100000">
                <a:srgbClr val="CC99FF"/>
              </a:gs>
            </a:gsLst>
            <a:lin ang="2700000" scaled="1"/>
          </a:gradFill>
          <a:ln w="12700">
            <a:solidFill>
              <a:srgbClr val="4C4C4C"/>
            </a:solidFill>
            <a:miter lim="800000"/>
            <a:headEnd/>
            <a:tailEnd/>
          </a:ln>
        </p:spPr>
        <p:txBody>
          <a:bodyPr wrap="none" anchor="ct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lgn="ctr">
              <a:spcBef>
                <a:spcPct val="0"/>
              </a:spcBef>
              <a:buClrTx/>
              <a:buSzTx/>
              <a:buFontTx/>
              <a:buNone/>
            </a:pPr>
            <a:endParaRPr kumimoji="0" lang="zh-CN" altLang="en-US" sz="1800" b="0" i="0">
              <a:solidFill>
                <a:srgbClr val="004080"/>
              </a:solidFill>
              <a:latin typeface="Arial" panose="020B0604020202020204" pitchFamily="34" charset="0"/>
              <a:ea typeface="宋体" panose="02010600030101010101" pitchFamily="2" charset="-122"/>
              <a:cs typeface="Arial" panose="020B0604020202020204" pitchFamily="34" charset="0"/>
            </a:endParaRPr>
          </a:p>
          <a:p>
            <a:pPr algn="ctr">
              <a:spcBef>
                <a:spcPct val="0"/>
              </a:spcBef>
              <a:buClrTx/>
              <a:buSzTx/>
              <a:buFontTx/>
              <a:buNone/>
            </a:pPr>
            <a:endParaRPr kumimoji="0" lang="zh-CN" altLang="en-US" sz="1800" b="0" i="0">
              <a:solidFill>
                <a:srgbClr val="004080"/>
              </a:solidFill>
              <a:latin typeface="Arial" panose="020B0604020202020204" pitchFamily="34" charset="0"/>
              <a:ea typeface="宋体" panose="02010600030101010101" pitchFamily="2" charset="-122"/>
              <a:cs typeface="Arial" panose="020B0604020202020204" pitchFamily="34" charset="0"/>
            </a:endParaRPr>
          </a:p>
          <a:p>
            <a:pPr algn="ctr">
              <a:spcBef>
                <a:spcPct val="0"/>
              </a:spcBef>
              <a:buClrTx/>
              <a:buSzTx/>
              <a:buFontTx/>
              <a:buNone/>
            </a:pPr>
            <a:endParaRPr kumimoji="0" lang="zh-CN" altLang="en-US" sz="1800" b="0" i="0">
              <a:solidFill>
                <a:srgbClr val="004080"/>
              </a:solidFill>
              <a:latin typeface="Arial" panose="020B0604020202020204" pitchFamily="34" charset="0"/>
              <a:ea typeface="宋体" panose="02010600030101010101" pitchFamily="2" charset="-122"/>
              <a:cs typeface="Arial" panose="020B0604020202020204" pitchFamily="34" charset="0"/>
            </a:endParaRPr>
          </a:p>
          <a:p>
            <a:pPr algn="ctr">
              <a:spcBef>
                <a:spcPct val="0"/>
              </a:spcBef>
              <a:buClrTx/>
              <a:buSzTx/>
              <a:buFontTx/>
              <a:buNone/>
            </a:pPr>
            <a:endParaRPr kumimoji="0" lang="zh-CN" altLang="en-US" sz="1800" b="0" i="0">
              <a:solidFill>
                <a:srgbClr val="004080"/>
              </a:solidFill>
              <a:latin typeface="Arial" panose="020B0604020202020204" pitchFamily="34" charset="0"/>
              <a:ea typeface="宋体" panose="02010600030101010101" pitchFamily="2" charset="-122"/>
              <a:cs typeface="Arial" panose="020B0604020202020204" pitchFamily="34" charset="0"/>
            </a:endParaRPr>
          </a:p>
          <a:p>
            <a:pPr algn="ctr">
              <a:spcBef>
                <a:spcPct val="0"/>
              </a:spcBef>
              <a:buClrTx/>
              <a:buSzTx/>
              <a:buFontTx/>
              <a:buNone/>
            </a:pPr>
            <a:r>
              <a:rPr kumimoji="0" lang="en-US" altLang="zh-CN" sz="1800" b="0" i="0">
                <a:solidFill>
                  <a:srgbClr val="004080"/>
                </a:solidFill>
                <a:latin typeface="Arial" panose="020B0604020202020204" pitchFamily="34" charset="0"/>
                <a:ea typeface="宋体" panose="02010600030101010101" pitchFamily="2" charset="-122"/>
                <a:cs typeface="Arial" panose="020B0604020202020204" pitchFamily="34" charset="0"/>
              </a:rPr>
              <a:t>Business </a:t>
            </a:r>
          </a:p>
          <a:p>
            <a:pPr algn="ctr">
              <a:spcBef>
                <a:spcPct val="0"/>
              </a:spcBef>
              <a:buClrTx/>
              <a:buSzTx/>
              <a:buFontTx/>
              <a:buNone/>
            </a:pPr>
            <a:r>
              <a:rPr kumimoji="0" lang="en-US" altLang="zh-CN" sz="1800" b="0" i="0">
                <a:solidFill>
                  <a:srgbClr val="004080"/>
                </a:solidFill>
                <a:latin typeface="Arial" panose="020B0604020202020204" pitchFamily="34" charset="0"/>
                <a:ea typeface="宋体" panose="02010600030101010101" pitchFamily="2" charset="-122"/>
                <a:cs typeface="Arial" panose="020B0604020202020204" pitchFamily="34" charset="0"/>
              </a:rPr>
              <a:t>Processes</a:t>
            </a:r>
          </a:p>
        </p:txBody>
      </p:sp>
      <p:sp>
        <p:nvSpPr>
          <p:cNvPr id="121861" name="AutoShape 5"/>
          <p:cNvSpPr>
            <a:spLocks noChangeAspect="1" noChangeArrowheads="1"/>
          </p:cNvSpPr>
          <p:nvPr/>
        </p:nvSpPr>
        <p:spPr bwMode="auto">
          <a:xfrm>
            <a:off x="3294063" y="2401888"/>
            <a:ext cx="2859087" cy="2255837"/>
          </a:xfrm>
          <a:prstGeom prst="triangle">
            <a:avLst>
              <a:gd name="adj" fmla="val 50000"/>
            </a:avLst>
          </a:prstGeom>
          <a:gradFill rotWithShape="0">
            <a:gsLst>
              <a:gs pos="0">
                <a:schemeClr val="accent1">
                  <a:gamma/>
                  <a:tint val="33725"/>
                  <a:invGamma/>
                </a:schemeClr>
              </a:gs>
              <a:gs pos="100000">
                <a:schemeClr val="accent1"/>
              </a:gs>
            </a:gsLst>
            <a:lin ang="2700000" scaled="1"/>
          </a:gradFill>
          <a:ln w="12700">
            <a:solidFill>
              <a:srgbClr val="4C4C4C"/>
            </a:solidFill>
            <a:miter lim="800000"/>
            <a:headEnd/>
            <a:tailEnd/>
          </a:ln>
          <a:effectLst/>
          <a:extLst/>
        </p:spPr>
        <p:txBody>
          <a:bodyPr wrap="none" anchor="ctr"/>
          <a:lstStyle/>
          <a:p>
            <a:pPr algn="ctr">
              <a:defRPr/>
            </a:pPr>
            <a:endParaRPr lang="fr-FR" sz="1800" b="0" i="0">
              <a:solidFill>
                <a:srgbClr val="004080"/>
              </a:solidFill>
              <a:latin typeface="Arial" charset="0"/>
              <a:ea typeface="宋体" pitchFamily="2" charset="-122"/>
              <a:cs typeface="Arial" charset="0"/>
            </a:endParaRPr>
          </a:p>
          <a:p>
            <a:pPr algn="ctr">
              <a:defRPr/>
            </a:pPr>
            <a:endParaRPr lang="fr-FR" sz="1800" b="0" i="0">
              <a:solidFill>
                <a:srgbClr val="004080"/>
              </a:solidFill>
              <a:latin typeface="Arial" charset="0"/>
              <a:ea typeface="宋体" pitchFamily="2" charset="-122"/>
              <a:cs typeface="Arial" charset="0"/>
            </a:endParaRPr>
          </a:p>
          <a:p>
            <a:pPr algn="ctr">
              <a:defRPr/>
            </a:pPr>
            <a:r>
              <a:rPr lang="fr-FR" sz="1800" b="0" i="0">
                <a:solidFill>
                  <a:srgbClr val="004080"/>
                </a:solidFill>
                <a:latin typeface="Arial" charset="0"/>
                <a:ea typeface="宋体" pitchFamily="2" charset="-122"/>
                <a:cs typeface="Arial" charset="0"/>
              </a:rPr>
              <a:t>Business </a:t>
            </a:r>
          </a:p>
          <a:p>
            <a:pPr algn="ctr">
              <a:defRPr/>
            </a:pPr>
            <a:r>
              <a:rPr lang="fr-FR" sz="1800" b="0" i="0">
                <a:solidFill>
                  <a:srgbClr val="004080"/>
                </a:solidFill>
                <a:latin typeface="Arial" charset="0"/>
                <a:ea typeface="宋体" pitchFamily="2" charset="-122"/>
                <a:cs typeface="Arial" charset="0"/>
              </a:rPr>
              <a:t>Model</a:t>
            </a:r>
          </a:p>
        </p:txBody>
      </p:sp>
      <p:sp>
        <p:nvSpPr>
          <p:cNvPr id="40966" name="AutoShape 6"/>
          <p:cNvSpPr>
            <a:spLocks noChangeArrowheads="1"/>
          </p:cNvSpPr>
          <p:nvPr/>
        </p:nvSpPr>
        <p:spPr bwMode="auto">
          <a:xfrm>
            <a:off x="3949700" y="2401888"/>
            <a:ext cx="1547813" cy="1219200"/>
          </a:xfrm>
          <a:prstGeom prst="triangle">
            <a:avLst>
              <a:gd name="adj" fmla="val 50000"/>
            </a:avLst>
          </a:prstGeom>
          <a:gradFill rotWithShape="0">
            <a:gsLst>
              <a:gs pos="0">
                <a:srgbClr val="FFEEDD"/>
              </a:gs>
              <a:gs pos="100000">
                <a:srgbClr val="FFCC99"/>
              </a:gs>
            </a:gsLst>
            <a:lin ang="2700000" scaled="1"/>
          </a:gradFill>
          <a:ln w="12700">
            <a:solidFill>
              <a:srgbClr val="4C4C4C"/>
            </a:solidFill>
            <a:miter lim="800000"/>
            <a:headEnd/>
            <a:tailEnd/>
          </a:ln>
        </p:spPr>
        <p:txBody>
          <a:bodyPr wrap="none" anchor="ct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lgn="ctr">
              <a:spcBef>
                <a:spcPct val="0"/>
              </a:spcBef>
              <a:buClrTx/>
              <a:buSzTx/>
              <a:buFontTx/>
              <a:buNone/>
            </a:pPr>
            <a:r>
              <a:rPr kumimoji="0" lang="en-US" altLang="zh-CN" sz="1800" b="0" i="0">
                <a:solidFill>
                  <a:srgbClr val="004080"/>
                </a:solidFill>
                <a:latin typeface="Arial" panose="020B0604020202020204" pitchFamily="34" charset="0"/>
                <a:ea typeface="宋体" panose="02010600030101010101" pitchFamily="2" charset="-122"/>
                <a:cs typeface="Arial" panose="020B0604020202020204" pitchFamily="34" charset="0"/>
              </a:rPr>
              <a:t>Strategy</a:t>
            </a:r>
            <a:endParaRPr kumimoji="0" lang="fr-FR" altLang="en-US" sz="1800" b="0" i="0">
              <a:solidFill>
                <a:srgbClr val="004080"/>
              </a:solidFill>
              <a:latin typeface="Arial" panose="020B0604020202020204" pitchFamily="34" charset="0"/>
              <a:ea typeface="宋体" panose="02010600030101010101" pitchFamily="2" charset="-122"/>
              <a:cs typeface="Arial" panose="020B0604020202020204" pitchFamily="34" charset="0"/>
            </a:endParaRPr>
          </a:p>
        </p:txBody>
      </p:sp>
      <p:sp>
        <p:nvSpPr>
          <p:cNvPr id="40967" name="Text Box 7"/>
          <p:cNvSpPr txBox="1">
            <a:spLocks noChangeArrowheads="1"/>
          </p:cNvSpPr>
          <p:nvPr/>
        </p:nvSpPr>
        <p:spPr bwMode="auto">
          <a:xfrm>
            <a:off x="1323975" y="3011488"/>
            <a:ext cx="16065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spcBef>
                <a:spcPct val="0"/>
              </a:spcBef>
              <a:buClrTx/>
              <a:buSzTx/>
              <a:buFontTx/>
              <a:buNone/>
            </a:pPr>
            <a:r>
              <a:rPr kumimoji="0" lang="en-US" altLang="zh-CN" sz="1800" b="0" i="0" dirty="0">
                <a:solidFill>
                  <a:srgbClr val="FFC000"/>
                </a:solidFill>
                <a:latin typeface="Arial" panose="020B0604020202020204" pitchFamily="34" charset="0"/>
                <a:ea typeface="宋体" panose="02010600030101010101" pitchFamily="2" charset="-122"/>
                <a:cs typeface="Arial" panose="020B0604020202020204" pitchFamily="34" charset="0"/>
              </a:rPr>
              <a:t>Planning level</a:t>
            </a:r>
          </a:p>
        </p:txBody>
      </p:sp>
      <p:sp>
        <p:nvSpPr>
          <p:cNvPr id="40968" name="Text Box 8"/>
          <p:cNvSpPr txBox="1">
            <a:spLocks noChangeArrowheads="1"/>
          </p:cNvSpPr>
          <p:nvPr/>
        </p:nvSpPr>
        <p:spPr bwMode="auto">
          <a:xfrm>
            <a:off x="1323975" y="3849688"/>
            <a:ext cx="1552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spcBef>
                <a:spcPct val="0"/>
              </a:spcBef>
              <a:buClrTx/>
              <a:buSzTx/>
              <a:buFontTx/>
              <a:buNone/>
            </a:pPr>
            <a:r>
              <a:rPr kumimoji="0" lang="en-US" altLang="zh-CN" sz="1800" b="0" i="0">
                <a:solidFill>
                  <a:srgbClr val="FFC000"/>
                </a:solidFill>
                <a:latin typeface="Arial" panose="020B0604020202020204" pitchFamily="34" charset="0"/>
                <a:ea typeface="宋体" panose="02010600030101010101" pitchFamily="2" charset="-122"/>
                <a:cs typeface="Arial" panose="020B0604020202020204" pitchFamily="34" charset="0"/>
              </a:rPr>
              <a:t>Architectural level</a:t>
            </a:r>
          </a:p>
        </p:txBody>
      </p:sp>
      <p:sp>
        <p:nvSpPr>
          <p:cNvPr id="40969" name="Text Box 9"/>
          <p:cNvSpPr txBox="1">
            <a:spLocks noChangeArrowheads="1"/>
          </p:cNvSpPr>
          <p:nvPr/>
        </p:nvSpPr>
        <p:spPr bwMode="auto">
          <a:xfrm>
            <a:off x="1323975" y="4840288"/>
            <a:ext cx="1746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spcBef>
                <a:spcPct val="0"/>
              </a:spcBef>
              <a:buClrTx/>
              <a:buSzTx/>
              <a:buFontTx/>
              <a:buNone/>
            </a:pPr>
            <a:r>
              <a:rPr kumimoji="0" lang="en-US" altLang="zh-CN" sz="1800" b="0" i="0">
                <a:solidFill>
                  <a:srgbClr val="FFC000"/>
                </a:solidFill>
                <a:latin typeface="Arial" panose="020B0604020202020204" pitchFamily="34" charset="0"/>
                <a:ea typeface="宋体" panose="02010600030101010101" pitchFamily="2" charset="-122"/>
                <a:cs typeface="Arial" panose="020B0604020202020204" pitchFamily="34" charset="0"/>
              </a:rPr>
              <a:t>Implementation</a:t>
            </a:r>
          </a:p>
          <a:p>
            <a:pPr>
              <a:spcBef>
                <a:spcPct val="0"/>
              </a:spcBef>
              <a:buClrTx/>
              <a:buSzTx/>
              <a:buFontTx/>
              <a:buNone/>
            </a:pPr>
            <a:r>
              <a:rPr kumimoji="0" lang="en-US" altLang="zh-CN" sz="1800" b="0" i="0">
                <a:solidFill>
                  <a:srgbClr val="FFC000"/>
                </a:solidFill>
                <a:latin typeface="Arial" panose="020B0604020202020204" pitchFamily="34" charset="0"/>
                <a:ea typeface="宋体" panose="02010600030101010101" pitchFamily="2" charset="-122"/>
                <a:cs typeface="Arial" panose="020B0604020202020204" pitchFamily="34" charset="0"/>
              </a:rPr>
              <a:t>level</a:t>
            </a:r>
          </a:p>
        </p:txBody>
      </p:sp>
      <p:sp>
        <p:nvSpPr>
          <p:cNvPr id="121866" name="Line 10"/>
          <p:cNvSpPr>
            <a:spLocks noChangeShapeType="1"/>
          </p:cNvSpPr>
          <p:nvPr/>
        </p:nvSpPr>
        <p:spPr bwMode="auto">
          <a:xfrm>
            <a:off x="1323975" y="2478088"/>
            <a:ext cx="0" cy="3225800"/>
          </a:xfrm>
          <a:prstGeom prst="line">
            <a:avLst/>
          </a:prstGeom>
          <a:noFill/>
          <a:ln w="12700">
            <a:solidFill>
              <a:srgbClr val="4C4C4C"/>
            </a:solidFill>
            <a:round/>
            <a:headEnd/>
            <a:tailEnd/>
          </a:ln>
          <a:effectLst/>
          <a:extLst/>
        </p:spPr>
        <p:txBody>
          <a:bodyPr wrap="none" anchor="ctr"/>
          <a:lstStyle/>
          <a:p>
            <a:pPr eaLnBrk="1" hangingPunct="1">
              <a:defRPr/>
            </a:pPr>
            <a:endParaRPr lang="en-US">
              <a:effectLst>
                <a:outerShdw blurRad="38100" dist="38100" dir="2700000" algn="tl">
                  <a:srgbClr val="000000">
                    <a:alpha val="43137"/>
                  </a:srgbClr>
                </a:outerShdw>
              </a:effectLst>
              <a:latin typeface="Arial" charset="0"/>
            </a:endParaRPr>
          </a:p>
        </p:txBody>
      </p:sp>
      <p:sp>
        <p:nvSpPr>
          <p:cNvPr id="40971" name="Text Box 11"/>
          <p:cNvSpPr txBox="1">
            <a:spLocks noChangeArrowheads="1"/>
          </p:cNvSpPr>
          <p:nvPr/>
        </p:nvSpPr>
        <p:spPr bwMode="auto">
          <a:xfrm>
            <a:off x="6740525" y="2401888"/>
            <a:ext cx="211613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lgn="r">
              <a:spcBef>
                <a:spcPct val="0"/>
              </a:spcBef>
              <a:buClrTx/>
              <a:buSzTx/>
              <a:buFontTx/>
              <a:buNone/>
            </a:pPr>
            <a:r>
              <a:rPr kumimoji="0" lang="en-US" altLang="zh-CN" sz="1800" b="0" i="0">
                <a:solidFill>
                  <a:srgbClr val="FF9933"/>
                </a:solidFill>
                <a:latin typeface="Arial" panose="020B0604020202020204" pitchFamily="34" charset="0"/>
                <a:ea typeface="宋体" panose="02010600030101010101" pitchFamily="2" charset="-122"/>
                <a:cs typeface="Arial" panose="020B0604020202020204" pitchFamily="34" charset="0"/>
              </a:rPr>
              <a:t>Information &amp; Communication Technology (ICT) pressure</a:t>
            </a:r>
          </a:p>
        </p:txBody>
      </p:sp>
      <p:sp>
        <p:nvSpPr>
          <p:cNvPr id="40972" name="Text Box 12"/>
          <p:cNvSpPr txBox="1">
            <a:spLocks noChangeArrowheads="1"/>
          </p:cNvSpPr>
          <p:nvPr/>
        </p:nvSpPr>
        <p:spPr bwMode="auto">
          <a:xfrm>
            <a:off x="6457950" y="3716338"/>
            <a:ext cx="2392363"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lgn="r">
              <a:spcBef>
                <a:spcPct val="0"/>
              </a:spcBef>
              <a:buClrTx/>
              <a:buSzTx/>
              <a:buFontTx/>
              <a:buNone/>
            </a:pPr>
            <a:r>
              <a:rPr kumimoji="0" lang="en-US" altLang="zh-CN" sz="1800" b="0" i="0">
                <a:solidFill>
                  <a:srgbClr val="FF9933"/>
                </a:solidFill>
                <a:latin typeface="Arial" panose="020B0604020202020204" pitchFamily="34" charset="0"/>
                <a:ea typeface="宋体" panose="02010600030101010101" pitchFamily="2" charset="-122"/>
                <a:cs typeface="Arial" panose="020B0604020202020204" pitchFamily="34" charset="0"/>
              </a:rPr>
              <a:t>e-Business opportunities &amp; change</a:t>
            </a:r>
          </a:p>
        </p:txBody>
      </p:sp>
      <p:sp>
        <p:nvSpPr>
          <p:cNvPr id="121869" name="Line 13"/>
          <p:cNvSpPr>
            <a:spLocks noChangeShapeType="1"/>
          </p:cNvSpPr>
          <p:nvPr/>
        </p:nvSpPr>
        <p:spPr bwMode="auto">
          <a:xfrm>
            <a:off x="1042988" y="4662488"/>
            <a:ext cx="8158162" cy="0"/>
          </a:xfrm>
          <a:prstGeom prst="line">
            <a:avLst/>
          </a:prstGeom>
          <a:noFill/>
          <a:ln w="12700">
            <a:solidFill>
              <a:srgbClr val="4C4C4C"/>
            </a:solidFill>
            <a:round/>
            <a:headEnd/>
            <a:tailEnd/>
          </a:ln>
          <a:effectLst/>
          <a:extLst/>
        </p:spPr>
        <p:txBody>
          <a:bodyPr wrap="none" anchor="ctr"/>
          <a:lstStyle/>
          <a:p>
            <a:pPr eaLnBrk="1" hangingPunct="1">
              <a:defRPr/>
            </a:pPr>
            <a:endParaRPr lang="en-US">
              <a:effectLst>
                <a:outerShdw blurRad="38100" dist="38100" dir="2700000" algn="tl">
                  <a:srgbClr val="000000">
                    <a:alpha val="43137"/>
                  </a:srgbClr>
                </a:outerShdw>
              </a:effectLst>
              <a:latin typeface="Arial" charset="0"/>
            </a:endParaRPr>
          </a:p>
        </p:txBody>
      </p:sp>
      <p:sp>
        <p:nvSpPr>
          <p:cNvPr id="121870" name="Line 14"/>
          <p:cNvSpPr>
            <a:spLocks noChangeShapeType="1"/>
          </p:cNvSpPr>
          <p:nvPr/>
        </p:nvSpPr>
        <p:spPr bwMode="auto">
          <a:xfrm>
            <a:off x="1042988" y="5703888"/>
            <a:ext cx="8158162" cy="0"/>
          </a:xfrm>
          <a:prstGeom prst="line">
            <a:avLst/>
          </a:prstGeom>
          <a:noFill/>
          <a:ln w="12700">
            <a:solidFill>
              <a:schemeClr val="tx1"/>
            </a:solidFill>
            <a:round/>
            <a:headEnd/>
            <a:tailEnd/>
          </a:ln>
          <a:effectLst/>
          <a:extLst/>
        </p:spPr>
        <p:txBody>
          <a:bodyPr wrap="none" anchor="ctr"/>
          <a:lstStyle/>
          <a:p>
            <a:pPr eaLnBrk="1" hangingPunct="1">
              <a:defRPr/>
            </a:pPr>
            <a:endParaRPr lang="en-US">
              <a:effectLst>
                <a:outerShdw blurRad="38100" dist="38100" dir="2700000" algn="tl">
                  <a:srgbClr val="000000">
                    <a:alpha val="43137"/>
                  </a:srgbClr>
                </a:outerShdw>
              </a:effectLst>
              <a:latin typeface="Arial" charset="0"/>
            </a:endParaRPr>
          </a:p>
        </p:txBody>
      </p:sp>
      <p:sp>
        <p:nvSpPr>
          <p:cNvPr id="121871" name="Line 15"/>
          <p:cNvSpPr>
            <a:spLocks noChangeShapeType="1"/>
          </p:cNvSpPr>
          <p:nvPr/>
        </p:nvSpPr>
        <p:spPr bwMode="auto">
          <a:xfrm>
            <a:off x="8920163" y="2478088"/>
            <a:ext cx="0" cy="3225800"/>
          </a:xfrm>
          <a:prstGeom prst="line">
            <a:avLst/>
          </a:prstGeom>
          <a:noFill/>
          <a:ln w="12700">
            <a:solidFill>
              <a:srgbClr val="4C4C4C"/>
            </a:solidFill>
            <a:round/>
            <a:headEnd/>
            <a:tailEnd/>
          </a:ln>
          <a:effectLst/>
          <a:extLst/>
        </p:spPr>
        <p:txBody>
          <a:bodyPr wrap="none" anchor="ctr"/>
          <a:lstStyle/>
          <a:p>
            <a:pPr eaLnBrk="1" hangingPunct="1">
              <a:defRPr/>
            </a:pPr>
            <a:endParaRPr lang="en-US">
              <a:effectLst>
                <a:outerShdw blurRad="38100" dist="38100" dir="2700000" algn="tl">
                  <a:srgbClr val="000000">
                    <a:alpha val="43137"/>
                  </a:srgbClr>
                </a:outerShdw>
              </a:effectLst>
              <a:latin typeface="Arial" charset="0"/>
            </a:endParaRPr>
          </a:p>
        </p:txBody>
      </p:sp>
      <p:sp>
        <p:nvSpPr>
          <p:cNvPr id="40976" name="Text Box 16"/>
          <p:cNvSpPr txBox="1">
            <a:spLocks noChangeArrowheads="1"/>
          </p:cNvSpPr>
          <p:nvPr/>
        </p:nvSpPr>
        <p:spPr bwMode="auto">
          <a:xfrm>
            <a:off x="6951663" y="4840288"/>
            <a:ext cx="1892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algn="r">
              <a:spcBef>
                <a:spcPct val="0"/>
              </a:spcBef>
              <a:buClrTx/>
              <a:buSzTx/>
              <a:buFontTx/>
              <a:buNone/>
            </a:pPr>
            <a:r>
              <a:rPr kumimoji="0" lang="en-US" altLang="zh-CN" sz="1800" b="0" i="0">
                <a:solidFill>
                  <a:srgbClr val="FF9933"/>
                </a:solidFill>
                <a:latin typeface="Arial" panose="020B0604020202020204" pitchFamily="34" charset="0"/>
                <a:ea typeface="宋体" panose="02010600030101010101" pitchFamily="2" charset="-122"/>
                <a:cs typeface="Arial" panose="020B0604020202020204" pitchFamily="34" charset="0"/>
              </a:rPr>
              <a:t>e-Business</a:t>
            </a:r>
          </a:p>
          <a:p>
            <a:pPr algn="r">
              <a:spcBef>
                <a:spcPct val="0"/>
              </a:spcBef>
              <a:buClrTx/>
              <a:buSzTx/>
              <a:buFontTx/>
              <a:buNone/>
            </a:pPr>
            <a:r>
              <a:rPr kumimoji="0" lang="en-US" altLang="zh-CN" sz="1800" b="0" i="0">
                <a:solidFill>
                  <a:srgbClr val="FF9933"/>
                </a:solidFill>
                <a:latin typeface="Arial" panose="020B0604020202020204" pitchFamily="34" charset="0"/>
                <a:ea typeface="宋体" panose="02010600030101010101" pitchFamily="2" charset="-122"/>
                <a:cs typeface="Arial" panose="020B0604020202020204" pitchFamily="34" charset="0"/>
              </a:rPr>
              <a:t>processes</a:t>
            </a:r>
          </a:p>
        </p:txBody>
      </p:sp>
      <p:sp>
        <p:nvSpPr>
          <p:cNvPr id="121873" name="Rectangle 17"/>
          <p:cNvSpPr>
            <a:spLocks noChangeArrowheads="1"/>
          </p:cNvSpPr>
          <p:nvPr/>
        </p:nvSpPr>
        <p:spPr bwMode="auto">
          <a:xfrm>
            <a:off x="1323975" y="5703888"/>
            <a:ext cx="7596188" cy="533400"/>
          </a:xfrm>
          <a:prstGeom prst="rect">
            <a:avLst/>
          </a:prstGeom>
          <a:gradFill rotWithShape="0">
            <a:gsLst>
              <a:gs pos="0">
                <a:schemeClr val="bg2">
                  <a:gamma/>
                  <a:tint val="40000"/>
                  <a:invGamma/>
                </a:schemeClr>
              </a:gs>
              <a:gs pos="100000">
                <a:schemeClr val="bg2"/>
              </a:gs>
            </a:gsLst>
            <a:lin ang="2700000" scaled="1"/>
          </a:gradFill>
          <a:ln w="12700">
            <a:solidFill>
              <a:srgbClr val="4C4C4C"/>
            </a:solidFill>
            <a:miter lim="800000"/>
            <a:headEnd/>
            <a:tailEnd/>
          </a:ln>
          <a:effectLst/>
          <a:extLst/>
        </p:spPr>
        <p:txBody>
          <a:bodyPr wrap="none" lIns="90000" tIns="46800" rIns="90000" bIns="46800" anchor="ctr"/>
          <a:lstStyle/>
          <a:p>
            <a:pPr algn="ctr">
              <a:defRPr/>
            </a:pPr>
            <a:r>
              <a:rPr lang="en-US" altLang="zh-CN" sz="1800" b="0" i="0">
                <a:solidFill>
                  <a:srgbClr val="004080"/>
                </a:solidFill>
                <a:latin typeface="Arial" charset="0"/>
                <a:ea typeface="宋体" pitchFamily="2" charset="-122"/>
                <a:cs typeface="Arial" charset="0"/>
              </a:rPr>
              <a:t>e-Business Technology layer</a:t>
            </a:r>
          </a:p>
        </p:txBody>
      </p:sp>
      <p:sp>
        <p:nvSpPr>
          <p:cNvPr id="40978" name="Rectangle 18"/>
          <p:cNvSpPr>
            <a:spLocks noChangeArrowheads="1"/>
          </p:cNvSpPr>
          <p:nvPr/>
        </p:nvSpPr>
        <p:spPr bwMode="auto">
          <a:xfrm>
            <a:off x="3371850" y="6446838"/>
            <a:ext cx="4578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2"/>
              </a:buClr>
              <a:buSzPct val="75000"/>
              <a:buFont typeface="Wingdings" panose="05000000000000000000" pitchFamily="2" charset="2"/>
              <a:buChar char="n"/>
              <a:defRPr kumimoji="1" sz="3200">
                <a:solidFill>
                  <a:schemeClr val="tx1"/>
                </a:solidFill>
                <a:latin typeface="Verdana" panose="020B0604030504040204" pitchFamily="34" charset="0"/>
              </a:defRPr>
            </a:lvl1pPr>
            <a:lvl2pPr marL="742950" indent="-285750">
              <a:spcBef>
                <a:spcPct val="20000"/>
              </a:spcBef>
              <a:buClr>
                <a:schemeClr val="accent2"/>
              </a:buClr>
              <a:buSzPct val="75000"/>
              <a:buFont typeface="Wingdings" panose="05000000000000000000" pitchFamily="2" charset="2"/>
              <a:buChar char="n"/>
              <a:defRPr kumimoji="1" sz="2800">
                <a:solidFill>
                  <a:schemeClr val="tx1"/>
                </a:solidFill>
                <a:latin typeface="Verdana" panose="020B0604030504040204" pitchFamily="34" charset="0"/>
              </a:defRPr>
            </a:lvl2pPr>
            <a:lvl3pPr marL="1143000" indent="-228600">
              <a:spcBef>
                <a:spcPct val="20000"/>
              </a:spcBef>
              <a:buClr>
                <a:schemeClr val="accent2"/>
              </a:buClr>
              <a:buSzPct val="75000"/>
              <a:buFont typeface="Wingdings" panose="05000000000000000000" pitchFamily="2" charset="2"/>
              <a:buChar char="n"/>
              <a:defRPr kumimoji="1" sz="2400">
                <a:solidFill>
                  <a:schemeClr val="tx1"/>
                </a:solidFill>
                <a:latin typeface="Verdana" panose="020B0604030504040204" pitchFamily="34" charset="0"/>
              </a:defRPr>
            </a:lvl3pPr>
            <a:lvl4pPr marL="16002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4pPr>
            <a:lvl5pPr marL="2057400" indent="-228600">
              <a:spcBef>
                <a:spcPct val="20000"/>
              </a:spcBef>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n"/>
              <a:defRPr kumimoji="1" sz="2000">
                <a:solidFill>
                  <a:schemeClr val="tx1"/>
                </a:solidFill>
                <a:latin typeface="Verdana" panose="020B0604030504040204" pitchFamily="34" charset="0"/>
              </a:defRPr>
            </a:lvl9pPr>
          </a:lstStyle>
          <a:p>
            <a:pPr eaLnBrk="1" hangingPunct="1">
              <a:spcBef>
                <a:spcPct val="0"/>
              </a:spcBef>
              <a:buClrTx/>
              <a:buSzTx/>
              <a:buFontTx/>
              <a:buNone/>
            </a:pPr>
            <a:r>
              <a:rPr kumimoji="0" lang="en-US" altLang="zh-CN" sz="1800" b="0" i="0">
                <a:latin typeface="Arial" panose="020B0604020202020204" pitchFamily="34" charset="0"/>
                <a:ea typeface="宋体" panose="02010600030101010101" pitchFamily="2" charset="-122"/>
                <a:cs typeface="Arial" panose="020B0604020202020204" pitchFamily="34" charset="0"/>
              </a:rPr>
              <a:t>Pignuer (2002) et al.,  HEC Paris/Lausanne</a:t>
            </a:r>
          </a:p>
        </p:txBody>
      </p:sp>
      <p:sp>
        <p:nvSpPr>
          <p:cNvPr id="121877" name="Line 21"/>
          <p:cNvSpPr>
            <a:spLocks noChangeShapeType="1"/>
          </p:cNvSpPr>
          <p:nvPr/>
        </p:nvSpPr>
        <p:spPr bwMode="auto">
          <a:xfrm flipH="1">
            <a:off x="5364163" y="2997200"/>
            <a:ext cx="792162" cy="0"/>
          </a:xfrm>
          <a:prstGeom prst="line">
            <a:avLst/>
          </a:prstGeom>
          <a:noFill/>
          <a:ln w="19050" cap="sq">
            <a:solidFill>
              <a:schemeClr val="tx2"/>
            </a:solidFill>
            <a:round/>
            <a:headEnd/>
            <a:tailEnd type="triangle" w="med" len="med"/>
          </a:ln>
          <a:effectLst/>
          <a:extLst/>
        </p:spPr>
        <p:txBody>
          <a:bodyPr wrap="none"/>
          <a:lstStyle/>
          <a:p>
            <a:pPr eaLnBrk="1" hangingPunct="1">
              <a:defRPr/>
            </a:pPr>
            <a:endParaRPr lang="en-US">
              <a:effectLst>
                <a:outerShdw blurRad="38100" dist="38100" dir="2700000" algn="tl">
                  <a:srgbClr val="000000">
                    <a:alpha val="43137"/>
                  </a:srgbClr>
                </a:outerShdw>
              </a:effectLst>
              <a:latin typeface="Arial" charset="0"/>
            </a:endParaRPr>
          </a:p>
        </p:txBody>
      </p:sp>
    </p:spTree>
    <p:extLst>
      <p:ext uri="{BB962C8B-B14F-4D97-AF65-F5344CB8AC3E}">
        <p14:creationId xmlns:p14="http://schemas.microsoft.com/office/powerpoint/2010/main" val="1658162933"/>
      </p:ext>
    </p:extLst>
  </p:cSld>
  <p:clrMapOvr>
    <a:masterClrMapping/>
  </p:clrMapOvr>
  <p:transition spd="slow">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121877"/>
                                        </p:tgtEl>
                                        <p:attrNameLst>
                                          <p:attrName>style.visibility</p:attrName>
                                        </p:attrNameLst>
                                      </p:cBhvr>
                                      <p:to>
                                        <p:strVal val="visible"/>
                                      </p:to>
                                    </p:set>
                                    <p:animEffect transition="in" filter="slide(fromBottom)">
                                      <p:cBhvr>
                                        <p:cTn id="7" dur="500"/>
                                        <p:tgtEl>
                                          <p:spTgt spid="121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1600" y="228600"/>
            <a:ext cx="5943600" cy="646331"/>
          </a:xfrm>
          <a:prstGeom prst="rect">
            <a:avLst/>
          </a:prstGeom>
          <a:noFill/>
        </p:spPr>
        <p:txBody>
          <a:bodyPr wrap="square" rtlCol="0">
            <a:spAutoFit/>
          </a:bodyPr>
          <a:lstStyle/>
          <a:p>
            <a:pPr algn="ctr"/>
            <a:r>
              <a:rPr lang="en-GB" sz="3600" b="1" dirty="0" smtClean="0">
                <a:solidFill>
                  <a:schemeClr val="bg1"/>
                </a:solidFill>
                <a:latin typeface="+mj-lt"/>
                <a:ea typeface="宋体" pitchFamily="2" charset="-122"/>
                <a:cs typeface="+mj-cs"/>
              </a:rPr>
              <a:t>What is Value Innovation?</a:t>
            </a:r>
            <a:endParaRPr lang="en-GB" sz="3600" b="1" dirty="0">
              <a:solidFill>
                <a:schemeClr val="bg1"/>
              </a:solidFill>
              <a:latin typeface="+mj-lt"/>
              <a:ea typeface="宋体" pitchFamily="2" charset="-122"/>
              <a:cs typeface="+mj-cs"/>
            </a:endParaRPr>
          </a:p>
        </p:txBody>
      </p:sp>
      <p:sp>
        <p:nvSpPr>
          <p:cNvPr id="3" name="TextBox 2"/>
          <p:cNvSpPr txBox="1"/>
          <p:nvPr/>
        </p:nvSpPr>
        <p:spPr>
          <a:xfrm>
            <a:off x="914400" y="1524000"/>
            <a:ext cx="7620000" cy="4031873"/>
          </a:xfrm>
          <a:prstGeom prst="rect">
            <a:avLst/>
          </a:prstGeom>
          <a:noFill/>
        </p:spPr>
        <p:txBody>
          <a:bodyPr wrap="square" rtlCol="0">
            <a:spAutoFit/>
          </a:bodyPr>
          <a:lstStyle/>
          <a:p>
            <a:r>
              <a:rPr lang="en-GB" sz="3200" dirty="0" smtClean="0">
                <a:solidFill>
                  <a:schemeClr val="bg1"/>
                </a:solidFill>
                <a:ea typeface="宋体" pitchFamily="2" charset="-122"/>
              </a:rPr>
              <a:t>It is at the heart of e-business </a:t>
            </a:r>
          </a:p>
          <a:p>
            <a:endParaRPr lang="en-GB" sz="3200" dirty="0">
              <a:solidFill>
                <a:schemeClr val="bg1"/>
              </a:solidFill>
              <a:ea typeface="宋体" pitchFamily="2" charset="-122"/>
            </a:endParaRPr>
          </a:p>
          <a:p>
            <a:r>
              <a:rPr lang="en-GB" sz="3200" dirty="0" smtClean="0">
                <a:solidFill>
                  <a:schemeClr val="bg1"/>
                </a:solidFill>
                <a:ea typeface="宋体" pitchFamily="2" charset="-122"/>
              </a:rPr>
              <a:t>New e-business entrants  have often been able with limited resources to undermine existing competition in an industry through </a:t>
            </a:r>
            <a:r>
              <a:rPr lang="en-GB" sz="3200" i="1" dirty="0" smtClean="0">
                <a:solidFill>
                  <a:schemeClr val="bg1"/>
                </a:solidFill>
                <a:ea typeface="宋体" pitchFamily="2" charset="-122"/>
              </a:rPr>
              <a:t>the use of new business models </a:t>
            </a:r>
            <a:r>
              <a:rPr lang="en-GB" sz="3200" dirty="0" smtClean="0">
                <a:solidFill>
                  <a:schemeClr val="bg1"/>
                </a:solidFill>
                <a:ea typeface="宋体" pitchFamily="2" charset="-122"/>
              </a:rPr>
              <a:t>and this is often referred to by Kim and Mauborgne (1997) as “</a:t>
            </a:r>
            <a:r>
              <a:rPr lang="en-GB" sz="3200" i="1" dirty="0" smtClean="0">
                <a:solidFill>
                  <a:schemeClr val="bg1"/>
                </a:solidFill>
                <a:ea typeface="宋体" pitchFamily="2" charset="-122"/>
              </a:rPr>
              <a:t>value </a:t>
            </a:r>
            <a:r>
              <a:rPr lang="en-GB" sz="3200" i="1" dirty="0">
                <a:solidFill>
                  <a:schemeClr val="bg1"/>
                </a:solidFill>
                <a:ea typeface="宋体" pitchFamily="2" charset="-122"/>
              </a:rPr>
              <a:t>innovation</a:t>
            </a:r>
            <a:r>
              <a:rPr lang="en-GB" sz="3200" dirty="0">
                <a:solidFill>
                  <a:schemeClr val="bg1"/>
                </a:solidFill>
                <a:ea typeface="宋体" pitchFamily="2" charset="-122"/>
              </a:rPr>
              <a:t>”.</a:t>
            </a:r>
          </a:p>
        </p:txBody>
      </p:sp>
    </p:spTree>
    <p:extLst>
      <p:ext uri="{BB962C8B-B14F-4D97-AF65-F5344CB8AC3E}">
        <p14:creationId xmlns:p14="http://schemas.microsoft.com/office/powerpoint/2010/main" val="23320890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0431" y="228600"/>
            <a:ext cx="8229600" cy="646331"/>
          </a:xfrm>
          <a:prstGeom prst="rect">
            <a:avLst/>
          </a:prstGeom>
          <a:noFill/>
        </p:spPr>
        <p:txBody>
          <a:bodyPr wrap="square" rtlCol="0">
            <a:spAutoFit/>
          </a:bodyPr>
          <a:lstStyle/>
          <a:p>
            <a:r>
              <a:rPr lang="en-GB" sz="3600" b="1" dirty="0" smtClean="0">
                <a:solidFill>
                  <a:schemeClr val="bg1"/>
                </a:solidFill>
                <a:latin typeface="+mj-lt"/>
                <a:ea typeface="宋体" pitchFamily="2" charset="-122"/>
                <a:cs typeface="+mj-cs"/>
              </a:rPr>
              <a:t>The Five Challenges of Value Innovation</a:t>
            </a:r>
            <a:endParaRPr lang="en-GB" sz="3600" b="1" dirty="0">
              <a:solidFill>
                <a:schemeClr val="bg1"/>
              </a:solidFill>
              <a:latin typeface="+mj-lt"/>
              <a:ea typeface="宋体" pitchFamily="2" charset="-122"/>
              <a:cs typeface="+mj-cs"/>
            </a:endParaRPr>
          </a:p>
        </p:txBody>
      </p:sp>
      <p:sp>
        <p:nvSpPr>
          <p:cNvPr id="4" name="TextBox 3"/>
          <p:cNvSpPr txBox="1"/>
          <p:nvPr/>
        </p:nvSpPr>
        <p:spPr>
          <a:xfrm>
            <a:off x="381000" y="1219200"/>
            <a:ext cx="8382000" cy="5170646"/>
          </a:xfrm>
          <a:prstGeom prst="rect">
            <a:avLst/>
          </a:prstGeom>
          <a:noFill/>
        </p:spPr>
        <p:txBody>
          <a:bodyPr wrap="square" rtlCol="0">
            <a:spAutoFit/>
          </a:bodyPr>
          <a:lstStyle/>
          <a:p>
            <a:pPr marL="285750" indent="-285750">
              <a:buFont typeface="Arial" panose="020B0604020202020204" pitchFamily="34" charset="0"/>
              <a:buChar char="•"/>
            </a:pPr>
            <a:r>
              <a:rPr lang="en-GB" sz="3000" dirty="0">
                <a:solidFill>
                  <a:schemeClr val="bg1"/>
                </a:solidFill>
                <a:ea typeface="宋体" pitchFamily="2" charset="-122"/>
              </a:rPr>
              <a:t>Industry assumptions – Conventional strategic approaches take the industry conditions as given and set the strategy accordingly; instead value innovators challenge existing industry assumptions an look for quantum leaps in value</a:t>
            </a:r>
            <a:r>
              <a:rPr lang="en-GB" sz="3000" dirty="0" smtClean="0">
                <a:solidFill>
                  <a:schemeClr val="bg1"/>
                </a:solidFill>
                <a:ea typeface="宋体" pitchFamily="2" charset="-122"/>
              </a:rPr>
              <a:t>.</a:t>
            </a:r>
          </a:p>
          <a:p>
            <a:endParaRPr lang="en-GB" sz="3000" dirty="0" smtClean="0">
              <a:solidFill>
                <a:schemeClr val="bg1"/>
              </a:solidFill>
              <a:ea typeface="宋体" pitchFamily="2" charset="-122"/>
            </a:endParaRPr>
          </a:p>
          <a:p>
            <a:pPr marL="285750" indent="-285750">
              <a:buFont typeface="Arial" panose="020B0604020202020204" pitchFamily="34" charset="0"/>
              <a:buChar char="•"/>
            </a:pPr>
            <a:r>
              <a:rPr lang="en-GB" sz="3000" dirty="0" smtClean="0">
                <a:solidFill>
                  <a:schemeClr val="bg1"/>
                </a:solidFill>
                <a:ea typeface="宋体" pitchFamily="2" charset="-122"/>
              </a:rPr>
              <a:t>Strategic focus - </a:t>
            </a:r>
            <a:r>
              <a:rPr lang="en-GB" sz="3000" dirty="0">
                <a:solidFill>
                  <a:schemeClr val="bg1"/>
                </a:solidFill>
                <a:ea typeface="宋体" pitchFamily="2" charset="-122"/>
              </a:rPr>
              <a:t>Conventional strategic approaches </a:t>
            </a:r>
            <a:r>
              <a:rPr lang="en-GB" sz="3000" dirty="0" smtClean="0">
                <a:solidFill>
                  <a:schemeClr val="bg1"/>
                </a:solidFill>
                <a:ea typeface="宋体" pitchFamily="2" charset="-122"/>
              </a:rPr>
              <a:t>set the parameters of their strategic thinking according to their competitors and focus on building advantage.  Value innovators monitor competition</a:t>
            </a:r>
          </a:p>
        </p:txBody>
      </p:sp>
    </p:spTree>
    <p:extLst>
      <p:ext uri="{BB962C8B-B14F-4D97-AF65-F5344CB8AC3E}">
        <p14:creationId xmlns:p14="http://schemas.microsoft.com/office/powerpoint/2010/main" val="15443599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3400" y="228600"/>
            <a:ext cx="7772400" cy="646331"/>
          </a:xfrm>
          <a:prstGeom prst="rect">
            <a:avLst/>
          </a:prstGeom>
          <a:noFill/>
        </p:spPr>
        <p:txBody>
          <a:bodyPr wrap="square" rtlCol="0">
            <a:spAutoFit/>
          </a:bodyPr>
          <a:lstStyle/>
          <a:p>
            <a:r>
              <a:rPr lang="en-GB" sz="3600" b="1" dirty="0" smtClean="0">
                <a:solidFill>
                  <a:schemeClr val="bg1"/>
                </a:solidFill>
                <a:latin typeface="+mj-lt"/>
                <a:ea typeface="宋体" pitchFamily="2" charset="-122"/>
                <a:cs typeface="+mj-cs"/>
              </a:rPr>
              <a:t>The Third Challenge of Value Innovation</a:t>
            </a:r>
            <a:endParaRPr lang="en-GB" sz="3600" b="1" dirty="0">
              <a:solidFill>
                <a:schemeClr val="bg1"/>
              </a:solidFill>
              <a:latin typeface="+mj-lt"/>
              <a:ea typeface="宋体" pitchFamily="2" charset="-122"/>
              <a:cs typeface="+mj-cs"/>
            </a:endParaRPr>
          </a:p>
        </p:txBody>
      </p:sp>
      <p:sp>
        <p:nvSpPr>
          <p:cNvPr id="5" name="TextBox 4"/>
          <p:cNvSpPr txBox="1"/>
          <p:nvPr/>
        </p:nvSpPr>
        <p:spPr>
          <a:xfrm>
            <a:off x="533400" y="1371600"/>
            <a:ext cx="8305800" cy="5170646"/>
          </a:xfrm>
          <a:prstGeom prst="rect">
            <a:avLst/>
          </a:prstGeom>
          <a:noFill/>
        </p:spPr>
        <p:txBody>
          <a:bodyPr wrap="square" rtlCol="0">
            <a:spAutoFit/>
          </a:bodyPr>
          <a:lstStyle/>
          <a:p>
            <a:pPr marL="285750" indent="-285750">
              <a:buFont typeface="Arial" panose="020B0604020202020204" pitchFamily="34" charset="0"/>
              <a:buChar char="•"/>
            </a:pPr>
            <a:r>
              <a:rPr lang="en-GB" sz="3000" dirty="0">
                <a:solidFill>
                  <a:schemeClr val="bg1"/>
                </a:solidFill>
                <a:ea typeface="宋体" pitchFamily="2" charset="-122"/>
              </a:rPr>
              <a:t>Customers – Many companies seek growth through retaining and expanding customer </a:t>
            </a:r>
            <a:r>
              <a:rPr lang="en-GB" sz="3000" dirty="0" smtClean="0">
                <a:solidFill>
                  <a:schemeClr val="bg1"/>
                </a:solidFill>
                <a:ea typeface="宋体" pitchFamily="2" charset="-122"/>
              </a:rPr>
              <a:t>bases.  This </a:t>
            </a:r>
            <a:r>
              <a:rPr lang="en-GB" sz="3000" dirty="0">
                <a:solidFill>
                  <a:schemeClr val="bg1"/>
                </a:solidFill>
                <a:ea typeface="宋体" pitchFamily="2" charset="-122"/>
              </a:rPr>
              <a:t>leads to finer segmentation and greater customisation of offering to meet specialised needs.  </a:t>
            </a:r>
            <a:endParaRPr lang="en-GB" sz="3000" dirty="0" smtClean="0">
              <a:solidFill>
                <a:schemeClr val="bg1"/>
              </a:solidFill>
              <a:ea typeface="宋体" pitchFamily="2" charset="-122"/>
            </a:endParaRPr>
          </a:p>
          <a:p>
            <a:r>
              <a:rPr lang="en-GB" sz="3000" dirty="0" smtClean="0">
                <a:solidFill>
                  <a:schemeClr val="bg1"/>
                </a:solidFill>
                <a:ea typeface="宋体" pitchFamily="2" charset="-122"/>
              </a:rPr>
              <a:t>Value </a:t>
            </a:r>
            <a:r>
              <a:rPr lang="en-GB" sz="3000" dirty="0">
                <a:solidFill>
                  <a:schemeClr val="bg1"/>
                </a:solidFill>
                <a:ea typeface="宋体" pitchFamily="2" charset="-122"/>
              </a:rPr>
              <a:t>innovators don’t look at the differences among customers , value innovators build on the commonalities in the features that customers value.  This enables the companies to capture the core of the market, even if it means that they loose some of their customers.</a:t>
            </a:r>
          </a:p>
        </p:txBody>
      </p:sp>
    </p:spTree>
    <p:extLst>
      <p:ext uri="{BB962C8B-B14F-4D97-AF65-F5344CB8AC3E}">
        <p14:creationId xmlns:p14="http://schemas.microsoft.com/office/powerpoint/2010/main" val="245672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14400"/>
            <a:ext cx="8686800" cy="5257800"/>
          </a:xfrm>
        </p:spPr>
        <p:txBody>
          <a:bodyPr>
            <a:noAutofit/>
          </a:bodyPr>
          <a:lstStyle/>
          <a:p>
            <a:r>
              <a:rPr lang="en-GB" sz="2800" dirty="0" smtClean="0">
                <a:solidFill>
                  <a:schemeClr val="bg1"/>
                </a:solidFill>
              </a:rPr>
              <a:t>Assets and capabilities – Many business view opportunities through the lens of their existing assets and capabilities.  In contract, value innovators start from a clean slate.  They do not let existing assets constrain their assessment of business opportunities.</a:t>
            </a:r>
          </a:p>
          <a:p>
            <a:pPr marL="0" indent="0">
              <a:buNone/>
            </a:pPr>
            <a:endParaRPr lang="en-GB" sz="2800" dirty="0" smtClean="0">
              <a:solidFill>
                <a:schemeClr val="bg1"/>
              </a:solidFill>
            </a:endParaRPr>
          </a:p>
          <a:p>
            <a:r>
              <a:rPr lang="en-GB" sz="2800" dirty="0" smtClean="0">
                <a:solidFill>
                  <a:schemeClr val="bg1"/>
                </a:solidFill>
              </a:rPr>
              <a:t>Products and service offerings – Conventional competition takes place within established boundaries defined by product and services the industry traditionally offers.  Value innovators often cross the boundaries and think in terms of the total solution buyers seek and they try to overcome the chief compromises their industry forces customers to make.</a:t>
            </a:r>
            <a:endParaRPr lang="en-GB" sz="2800" dirty="0">
              <a:solidFill>
                <a:schemeClr val="bg1"/>
              </a:solidFill>
            </a:endParaRPr>
          </a:p>
        </p:txBody>
      </p:sp>
      <p:sp>
        <p:nvSpPr>
          <p:cNvPr id="4" name="Title 3"/>
          <p:cNvSpPr txBox="1">
            <a:spLocks noGrp="1"/>
          </p:cNvSpPr>
          <p:nvPr>
            <p:ph type="title"/>
          </p:nvPr>
        </p:nvSpPr>
        <p:spPr>
          <a:xfrm>
            <a:off x="0" y="152400"/>
            <a:ext cx="9144000" cy="600164"/>
          </a:xfrm>
          <a:prstGeom prst="rect">
            <a:avLst/>
          </a:prstGeom>
          <a:noFill/>
        </p:spPr>
        <p:txBody>
          <a:bodyPr wrap="square" rtlCol="0">
            <a:spAutoFit/>
          </a:bodyPr>
          <a:lstStyle/>
          <a:p>
            <a:pPr algn="l"/>
            <a:r>
              <a:rPr lang="en-GB" sz="3300" b="1" dirty="0" smtClean="0">
                <a:solidFill>
                  <a:schemeClr val="bg1"/>
                </a:solidFill>
                <a:ea typeface="宋体" pitchFamily="2" charset="-122"/>
              </a:rPr>
              <a:t>The Fourth and Fifth Challenge of Value Innovation</a:t>
            </a:r>
            <a:endParaRPr lang="en-GB" sz="3300" b="1" dirty="0">
              <a:solidFill>
                <a:schemeClr val="bg1"/>
              </a:solidFill>
              <a:ea typeface="宋体" pitchFamily="2" charset="-122"/>
            </a:endParaRPr>
          </a:p>
        </p:txBody>
      </p:sp>
    </p:spTree>
    <p:extLst>
      <p:ext uri="{BB962C8B-B14F-4D97-AF65-F5344CB8AC3E}">
        <p14:creationId xmlns:p14="http://schemas.microsoft.com/office/powerpoint/2010/main" val="1635060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76"/>
            <a:ext cx="8229600" cy="792162"/>
          </a:xfrm>
        </p:spPr>
        <p:txBody>
          <a:bodyPr/>
          <a:lstStyle/>
          <a:p>
            <a:r>
              <a:rPr lang="en-GB" dirty="0" smtClean="0">
                <a:solidFill>
                  <a:schemeClr val="bg1"/>
                </a:solidFill>
              </a:rPr>
              <a:t>Dell Computers</a:t>
            </a:r>
            <a:endParaRPr lang="en-GB" dirty="0">
              <a:solidFill>
                <a:schemeClr val="bg1"/>
              </a:solidFill>
            </a:endParaRPr>
          </a:p>
        </p:txBody>
      </p:sp>
      <p:sp>
        <p:nvSpPr>
          <p:cNvPr id="3" name="Content Placeholder 2"/>
          <p:cNvSpPr>
            <a:spLocks noGrp="1"/>
          </p:cNvSpPr>
          <p:nvPr>
            <p:ph idx="1"/>
          </p:nvPr>
        </p:nvSpPr>
        <p:spPr>
          <a:xfrm>
            <a:off x="304800" y="828738"/>
            <a:ext cx="8534400" cy="5876862"/>
          </a:xfrm>
        </p:spPr>
        <p:txBody>
          <a:bodyPr>
            <a:noAutofit/>
          </a:bodyPr>
          <a:lstStyle/>
          <a:p>
            <a:r>
              <a:rPr lang="en-GB" sz="2400" dirty="0" smtClean="0">
                <a:solidFill>
                  <a:schemeClr val="bg1"/>
                </a:solidFill>
              </a:rPr>
              <a:t>Dell gained early mover advantage in the 1990’s when it was the first to offer PC’s for sale online.</a:t>
            </a:r>
          </a:p>
          <a:p>
            <a:r>
              <a:rPr lang="en-GB" sz="2400" dirty="0" smtClean="0">
                <a:solidFill>
                  <a:schemeClr val="bg1"/>
                </a:solidFill>
              </a:rPr>
              <a:t>In 2000, Dell launched a marketplace for discounted goods but closed after four months.</a:t>
            </a:r>
          </a:p>
          <a:p>
            <a:r>
              <a:rPr lang="en-GB" sz="2400" dirty="0" smtClean="0">
                <a:solidFill>
                  <a:schemeClr val="bg1"/>
                </a:solidFill>
              </a:rPr>
              <a:t>In 2007 launched </a:t>
            </a:r>
            <a:r>
              <a:rPr lang="en-GB" sz="2400" dirty="0" err="1" smtClean="0">
                <a:solidFill>
                  <a:schemeClr val="bg1"/>
                </a:solidFill>
              </a:rPr>
              <a:t>IdeaStorm</a:t>
            </a:r>
            <a:r>
              <a:rPr lang="en-GB" sz="2400" dirty="0" smtClean="0">
                <a:solidFill>
                  <a:schemeClr val="bg1"/>
                </a:solidFill>
              </a:rPr>
              <a:t> encouraging user-participation to suggest new products/services.</a:t>
            </a:r>
          </a:p>
          <a:p>
            <a:pPr lvl="1"/>
            <a:r>
              <a:rPr lang="en-GB" sz="2400" dirty="0" smtClean="0">
                <a:solidFill>
                  <a:schemeClr val="bg1"/>
                </a:solidFill>
              </a:rPr>
              <a:t>Updates in Action section of the website to report improvements to customers.</a:t>
            </a:r>
          </a:p>
          <a:p>
            <a:r>
              <a:rPr lang="en-GB" sz="2400" dirty="0" smtClean="0">
                <a:solidFill>
                  <a:schemeClr val="bg1"/>
                </a:solidFill>
              </a:rPr>
              <a:t>A corporate blog – Direct2Dell</a:t>
            </a:r>
          </a:p>
          <a:p>
            <a:r>
              <a:rPr lang="en-GB" sz="2400" dirty="0" smtClean="0">
                <a:solidFill>
                  <a:schemeClr val="bg1"/>
                </a:solidFill>
              </a:rPr>
              <a:t>Customer experience – </a:t>
            </a:r>
            <a:r>
              <a:rPr lang="en-GB" sz="2400" dirty="0" err="1" smtClean="0">
                <a:solidFill>
                  <a:schemeClr val="bg1"/>
                </a:solidFill>
              </a:rPr>
              <a:t>StudioDell</a:t>
            </a:r>
            <a:endParaRPr lang="en-GB" sz="2400" dirty="0" smtClean="0">
              <a:solidFill>
                <a:schemeClr val="bg1"/>
              </a:solidFill>
            </a:endParaRPr>
          </a:p>
          <a:p>
            <a:r>
              <a:rPr lang="en-GB" sz="2400" dirty="0" smtClean="0">
                <a:solidFill>
                  <a:schemeClr val="bg1"/>
                </a:solidFill>
              </a:rPr>
              <a:t>A brand channel on YouTube </a:t>
            </a:r>
            <a:r>
              <a:rPr lang="en-GB" sz="2400" dirty="0" smtClean="0">
                <a:solidFill>
                  <a:schemeClr val="bg1"/>
                </a:solidFill>
                <a:hlinkClick r:id="rId3"/>
              </a:rPr>
              <a:t>www.youtube.com/dellVLog</a:t>
            </a:r>
            <a:r>
              <a:rPr lang="en-GB" sz="2400" dirty="0" smtClean="0">
                <a:solidFill>
                  <a:schemeClr val="bg1"/>
                </a:solidFill>
              </a:rPr>
              <a:t> </a:t>
            </a:r>
          </a:p>
          <a:p>
            <a:r>
              <a:rPr lang="en-GB" sz="2400" dirty="0" smtClean="0">
                <a:solidFill>
                  <a:schemeClr val="bg1"/>
                </a:solidFill>
              </a:rPr>
              <a:t>Dell community – share and learn with others in an interactive environment – dell.com/conversations</a:t>
            </a:r>
          </a:p>
          <a:p>
            <a:r>
              <a:rPr lang="en-GB" sz="2400" dirty="0" smtClean="0">
                <a:solidFill>
                  <a:schemeClr val="bg1"/>
                </a:solidFill>
              </a:rPr>
              <a:t>Premier – premier.dell.com a customised procurement portal</a:t>
            </a:r>
            <a:endParaRPr lang="en-GB" sz="2400" dirty="0">
              <a:solidFill>
                <a:schemeClr val="bg1"/>
              </a:solidFill>
            </a:endParaRPr>
          </a:p>
        </p:txBody>
      </p:sp>
    </p:spTree>
    <p:extLst>
      <p:ext uri="{BB962C8B-B14F-4D97-AF65-F5344CB8AC3E}">
        <p14:creationId xmlns:p14="http://schemas.microsoft.com/office/powerpoint/2010/main" val="816835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340" y="83977"/>
            <a:ext cx="7124700" cy="1143000"/>
          </a:xfrm>
        </p:spPr>
        <p:txBody>
          <a:bodyPr/>
          <a:lstStyle/>
          <a:p>
            <a:r>
              <a:rPr lang="en-GB" dirty="0" smtClean="0">
                <a:solidFill>
                  <a:schemeClr val="bg1"/>
                </a:solidFill>
              </a:rPr>
              <a:t>The Value Curve</a:t>
            </a:r>
            <a:endParaRPr lang="en-GB" dirty="0">
              <a:solidFill>
                <a:schemeClr val="bg1"/>
              </a:solidFill>
            </a:endParaRPr>
          </a:p>
        </p:txBody>
      </p:sp>
      <p:sp>
        <p:nvSpPr>
          <p:cNvPr id="3" name="Content Placeholder 2"/>
          <p:cNvSpPr>
            <a:spLocks noGrp="1"/>
          </p:cNvSpPr>
          <p:nvPr>
            <p:ph idx="1"/>
          </p:nvPr>
        </p:nvSpPr>
        <p:spPr>
          <a:xfrm>
            <a:off x="489608" y="1169890"/>
            <a:ext cx="8425791" cy="3276600"/>
          </a:xfrm>
        </p:spPr>
        <p:txBody>
          <a:bodyPr>
            <a:normAutofit lnSpcReduction="10000"/>
          </a:bodyPr>
          <a:lstStyle/>
          <a:p>
            <a:pPr marL="0" indent="0">
              <a:buNone/>
            </a:pPr>
            <a:r>
              <a:rPr lang="en-GB" sz="2600" dirty="0" smtClean="0">
                <a:solidFill>
                  <a:schemeClr val="bg1"/>
                </a:solidFill>
              </a:rPr>
              <a:t>The key to new value curves lies in answering four questions </a:t>
            </a:r>
          </a:p>
          <a:p>
            <a:pPr marL="0" indent="0">
              <a:buNone/>
            </a:pPr>
            <a:endParaRPr lang="en-GB" sz="2600" dirty="0" smtClean="0">
              <a:solidFill>
                <a:schemeClr val="bg1"/>
              </a:solidFill>
            </a:endParaRPr>
          </a:p>
          <a:p>
            <a:pPr marL="0" indent="0">
              <a:buNone/>
            </a:pPr>
            <a:r>
              <a:rPr lang="en-GB" sz="2600" dirty="0" smtClean="0">
                <a:solidFill>
                  <a:srgbClr val="FFFF00"/>
                </a:solidFill>
              </a:rPr>
              <a:t>What factors can be </a:t>
            </a:r>
          </a:p>
          <a:p>
            <a:pPr lvl="1"/>
            <a:r>
              <a:rPr lang="en-GB" sz="2600" dirty="0" smtClean="0">
                <a:solidFill>
                  <a:schemeClr val="bg1"/>
                </a:solidFill>
              </a:rPr>
              <a:t>reduced well below the industry standard?</a:t>
            </a:r>
          </a:p>
          <a:p>
            <a:pPr lvl="1"/>
            <a:r>
              <a:rPr lang="en-GB" sz="2600" dirty="0" smtClean="0">
                <a:solidFill>
                  <a:schemeClr val="bg1"/>
                </a:solidFill>
              </a:rPr>
              <a:t>raised well above the industry standard?</a:t>
            </a:r>
          </a:p>
          <a:p>
            <a:pPr lvl="1"/>
            <a:r>
              <a:rPr lang="en-GB" sz="2600" dirty="0" smtClean="0">
                <a:solidFill>
                  <a:schemeClr val="bg1"/>
                </a:solidFill>
              </a:rPr>
              <a:t>eliminated that the industry takes for granted?</a:t>
            </a:r>
          </a:p>
          <a:p>
            <a:pPr lvl="1"/>
            <a:r>
              <a:rPr lang="en-GB" sz="2600" dirty="0" smtClean="0">
                <a:solidFill>
                  <a:schemeClr val="bg1"/>
                </a:solidFill>
              </a:rPr>
              <a:t>created that the industry has never offered?</a:t>
            </a:r>
          </a:p>
          <a:p>
            <a:pPr marL="457200" lvl="1" indent="0">
              <a:buNone/>
            </a:pPr>
            <a:endParaRPr lang="en-GB" sz="2600" dirty="0" smtClean="0">
              <a:solidFill>
                <a:schemeClr val="bg1"/>
              </a:solidFill>
            </a:endParaRPr>
          </a:p>
          <a:p>
            <a:pPr marL="0" indent="0">
              <a:buNone/>
            </a:pPr>
            <a:endParaRPr lang="en-GB" sz="2600" dirty="0">
              <a:solidFill>
                <a:schemeClr val="bg1"/>
              </a:solidFill>
            </a:endParaRPr>
          </a:p>
        </p:txBody>
      </p:sp>
      <p:sp>
        <p:nvSpPr>
          <p:cNvPr id="4" name="Oval 3"/>
          <p:cNvSpPr/>
          <p:nvPr/>
        </p:nvSpPr>
        <p:spPr>
          <a:xfrm>
            <a:off x="3505200" y="5055539"/>
            <a:ext cx="9906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570019" y="4592689"/>
            <a:ext cx="1143000" cy="369332"/>
          </a:xfrm>
          <a:prstGeom prst="rect">
            <a:avLst/>
          </a:prstGeom>
          <a:noFill/>
        </p:spPr>
        <p:txBody>
          <a:bodyPr wrap="square" rtlCol="0">
            <a:spAutoFit/>
          </a:bodyPr>
          <a:lstStyle/>
          <a:p>
            <a:r>
              <a:rPr lang="en-GB" dirty="0" smtClean="0">
                <a:solidFill>
                  <a:srgbClr val="FFFF00"/>
                </a:solidFill>
              </a:rPr>
              <a:t>Reduce</a:t>
            </a:r>
            <a:endParaRPr lang="en-GB" dirty="0">
              <a:solidFill>
                <a:srgbClr val="FFFF00"/>
              </a:solidFill>
            </a:endParaRPr>
          </a:p>
        </p:txBody>
      </p:sp>
      <p:sp>
        <p:nvSpPr>
          <p:cNvPr id="6" name="TextBox 5"/>
          <p:cNvSpPr txBox="1"/>
          <p:nvPr/>
        </p:nvSpPr>
        <p:spPr>
          <a:xfrm>
            <a:off x="2374075" y="5475317"/>
            <a:ext cx="1143000" cy="369332"/>
          </a:xfrm>
          <a:prstGeom prst="rect">
            <a:avLst/>
          </a:prstGeom>
          <a:noFill/>
        </p:spPr>
        <p:txBody>
          <a:bodyPr wrap="square" rtlCol="0">
            <a:spAutoFit/>
          </a:bodyPr>
          <a:lstStyle/>
          <a:p>
            <a:r>
              <a:rPr lang="en-GB" dirty="0" smtClean="0">
                <a:solidFill>
                  <a:srgbClr val="FFFF00"/>
                </a:solidFill>
              </a:rPr>
              <a:t>Eliminate</a:t>
            </a:r>
            <a:endParaRPr lang="en-GB" dirty="0">
              <a:solidFill>
                <a:srgbClr val="FFFF00"/>
              </a:solidFill>
            </a:endParaRPr>
          </a:p>
        </p:txBody>
      </p:sp>
      <p:sp>
        <p:nvSpPr>
          <p:cNvPr id="7" name="TextBox 6"/>
          <p:cNvSpPr txBox="1"/>
          <p:nvPr/>
        </p:nvSpPr>
        <p:spPr>
          <a:xfrm>
            <a:off x="4713019" y="5475317"/>
            <a:ext cx="1143000" cy="369332"/>
          </a:xfrm>
          <a:prstGeom prst="rect">
            <a:avLst/>
          </a:prstGeom>
          <a:noFill/>
        </p:spPr>
        <p:txBody>
          <a:bodyPr wrap="square" rtlCol="0">
            <a:spAutoFit/>
          </a:bodyPr>
          <a:lstStyle/>
          <a:p>
            <a:r>
              <a:rPr lang="en-GB" dirty="0" smtClean="0">
                <a:solidFill>
                  <a:srgbClr val="FFFF00"/>
                </a:solidFill>
              </a:rPr>
              <a:t>Create</a:t>
            </a:r>
            <a:endParaRPr lang="en-GB" dirty="0">
              <a:solidFill>
                <a:srgbClr val="FFFF00"/>
              </a:solidFill>
            </a:endParaRPr>
          </a:p>
        </p:txBody>
      </p:sp>
      <p:sp>
        <p:nvSpPr>
          <p:cNvPr id="8" name="TextBox 7"/>
          <p:cNvSpPr txBox="1"/>
          <p:nvPr/>
        </p:nvSpPr>
        <p:spPr>
          <a:xfrm>
            <a:off x="3684319" y="6209162"/>
            <a:ext cx="1143000" cy="369332"/>
          </a:xfrm>
          <a:prstGeom prst="rect">
            <a:avLst/>
          </a:prstGeom>
          <a:noFill/>
        </p:spPr>
        <p:txBody>
          <a:bodyPr wrap="square" rtlCol="0">
            <a:spAutoFit/>
          </a:bodyPr>
          <a:lstStyle/>
          <a:p>
            <a:r>
              <a:rPr lang="en-GB" dirty="0" smtClean="0">
                <a:solidFill>
                  <a:srgbClr val="FFFF00"/>
                </a:solidFill>
              </a:rPr>
              <a:t>Raise</a:t>
            </a:r>
            <a:endParaRPr lang="en-GB" dirty="0">
              <a:solidFill>
                <a:srgbClr val="FFFF00"/>
              </a:solidFill>
            </a:endParaRPr>
          </a:p>
        </p:txBody>
      </p:sp>
      <p:cxnSp>
        <p:nvCxnSpPr>
          <p:cNvPr id="10" name="Straight Arrow Connector 9"/>
          <p:cNvCxnSpPr>
            <a:endCxn id="4" idx="0"/>
          </p:cNvCxnSpPr>
          <p:nvPr/>
        </p:nvCxnSpPr>
        <p:spPr>
          <a:xfrm>
            <a:off x="4000500" y="4854049"/>
            <a:ext cx="0" cy="20149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a:endCxn id="4" idx="2"/>
          </p:cNvCxnSpPr>
          <p:nvPr/>
        </p:nvCxnSpPr>
        <p:spPr>
          <a:xfrm>
            <a:off x="3303319" y="5550839"/>
            <a:ext cx="20188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4495800" y="5550839"/>
            <a:ext cx="21721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4000500" y="6093353"/>
            <a:ext cx="0"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286500" y="6270978"/>
            <a:ext cx="2781300" cy="369332"/>
          </a:xfrm>
          <a:prstGeom prst="rect">
            <a:avLst/>
          </a:prstGeom>
          <a:noFill/>
        </p:spPr>
        <p:txBody>
          <a:bodyPr wrap="square" rtlCol="0">
            <a:spAutoFit/>
          </a:bodyPr>
          <a:lstStyle/>
          <a:p>
            <a:r>
              <a:rPr lang="en-GB" dirty="0" smtClean="0"/>
              <a:t>Kim and Mauborgne (1999)</a:t>
            </a:r>
            <a:endParaRPr lang="en-GB" dirty="0"/>
          </a:p>
        </p:txBody>
      </p:sp>
      <p:sp>
        <p:nvSpPr>
          <p:cNvPr id="11" name="Rectangle 10"/>
          <p:cNvSpPr/>
          <p:nvPr/>
        </p:nvSpPr>
        <p:spPr>
          <a:xfrm>
            <a:off x="5878729" y="4272677"/>
            <a:ext cx="3375561" cy="2308324"/>
          </a:xfrm>
          <a:prstGeom prst="rect">
            <a:avLst/>
          </a:prstGeom>
        </p:spPr>
        <p:txBody>
          <a:bodyPr wrap="square">
            <a:spAutoFit/>
          </a:bodyPr>
          <a:lstStyle/>
          <a:p>
            <a:r>
              <a:rPr lang="en-GB" dirty="0">
                <a:solidFill>
                  <a:srgbClr val="FFC000"/>
                </a:solidFill>
                <a:latin typeface="Arial" panose="020B0604020202020204" pitchFamily="34" charset="0"/>
                <a:cs typeface="Arial" panose="020B0604020202020204" pitchFamily="34" charset="0"/>
              </a:rPr>
              <a:t>Thin Reads </a:t>
            </a:r>
            <a:r>
              <a:rPr lang="en-GB" dirty="0" smtClean="0">
                <a:solidFill>
                  <a:srgbClr val="FFFF00"/>
                </a:solidFill>
                <a:latin typeface="Arial" panose="020B0604020202020204" pitchFamily="34" charset="0"/>
                <a:cs typeface="Arial" panose="020B0604020202020204" pitchFamily="34" charset="0"/>
              </a:rPr>
              <a:t>website </a:t>
            </a:r>
            <a:r>
              <a:rPr lang="en-GB" dirty="0">
                <a:solidFill>
                  <a:srgbClr val="FFFF00"/>
                </a:solidFill>
                <a:latin typeface="Arial" panose="020B0604020202020204" pitchFamily="34" charset="0"/>
                <a:cs typeface="Arial" panose="020B0604020202020204" pitchFamily="34" charset="0"/>
              </a:rPr>
              <a:t>dedicated to reviewing </a:t>
            </a:r>
            <a:r>
              <a:rPr lang="en-GB" dirty="0" smtClean="0">
                <a:solidFill>
                  <a:srgbClr val="FFFF00"/>
                </a:solidFill>
                <a:latin typeface="Arial" panose="020B0604020202020204" pitchFamily="34" charset="0"/>
                <a:cs typeface="Arial" panose="020B0604020202020204" pitchFamily="34" charset="0"/>
              </a:rPr>
              <a:t>and recommending </a:t>
            </a:r>
            <a:r>
              <a:rPr lang="en-GB" dirty="0">
                <a:solidFill>
                  <a:srgbClr val="FFFF00"/>
                </a:solidFill>
                <a:latin typeface="Arial" panose="020B0604020202020204" pitchFamily="34" charset="0"/>
                <a:cs typeface="Arial" panose="020B0604020202020204" pitchFamily="34" charset="0"/>
              </a:rPr>
              <a:t>short-form </a:t>
            </a:r>
            <a:r>
              <a:rPr lang="en-GB" dirty="0" smtClean="0">
                <a:solidFill>
                  <a:srgbClr val="FFFF00"/>
                </a:solidFill>
                <a:latin typeface="Arial" panose="020B0604020202020204" pitchFamily="34" charset="0"/>
                <a:cs typeface="Arial" panose="020B0604020202020204" pitchFamily="34" charset="0"/>
              </a:rPr>
              <a:t>content</a:t>
            </a:r>
            <a:r>
              <a:rPr lang="en-GB" dirty="0">
                <a:solidFill>
                  <a:srgbClr val="FFC000"/>
                </a:solidFill>
                <a:latin typeface="Arial" panose="020B0604020202020204" pitchFamily="34" charset="0"/>
                <a:cs typeface="Arial" panose="020B0604020202020204" pitchFamily="34" charset="0"/>
              </a:rPr>
              <a:t> </a:t>
            </a:r>
            <a:r>
              <a:rPr lang="en-GB" dirty="0" smtClean="0">
                <a:solidFill>
                  <a:srgbClr val="FFFF00"/>
                </a:solidFill>
                <a:latin typeface="Arial" panose="020B0604020202020204" pitchFamily="34" charset="0"/>
                <a:cs typeface="Arial" panose="020B0604020202020204" pitchFamily="34" charset="0"/>
              </a:rPr>
              <a:t>from </a:t>
            </a:r>
            <a:r>
              <a:rPr lang="en-GB" dirty="0">
                <a:solidFill>
                  <a:srgbClr val="FFFF00"/>
                </a:solidFill>
                <a:latin typeface="Arial" panose="020B0604020202020204" pitchFamily="34" charset="0"/>
                <a:cs typeface="Arial" panose="020B0604020202020204" pitchFamily="34" charset="0"/>
              </a:rPr>
              <a:t>Kindle Singles (Amazon), Quick Reads (Apple’s </a:t>
            </a:r>
            <a:r>
              <a:rPr lang="en-GB" dirty="0" err="1">
                <a:solidFill>
                  <a:srgbClr val="FFFF00"/>
                </a:solidFill>
                <a:latin typeface="Arial" panose="020B0604020202020204" pitchFamily="34" charset="0"/>
                <a:cs typeface="Arial" panose="020B0604020202020204" pitchFamily="34" charset="0"/>
              </a:rPr>
              <a:t>iBooks</a:t>
            </a:r>
            <a:r>
              <a:rPr lang="en-GB" dirty="0">
                <a:solidFill>
                  <a:srgbClr val="FFFF00"/>
                </a:solidFill>
                <a:latin typeface="Arial" panose="020B0604020202020204" pitchFamily="34" charset="0"/>
                <a:cs typeface="Arial" panose="020B0604020202020204" pitchFamily="34" charset="0"/>
              </a:rPr>
              <a:t> Store), and NOOK Snaps (Barnes &amp; Noble)</a:t>
            </a:r>
          </a:p>
        </p:txBody>
      </p:sp>
    </p:spTree>
    <p:extLst>
      <p:ext uri="{BB962C8B-B14F-4D97-AF65-F5344CB8AC3E}">
        <p14:creationId xmlns:p14="http://schemas.microsoft.com/office/powerpoint/2010/main" val="26562547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0"/>
            <a:ext cx="8686800" cy="615553"/>
          </a:xfrm>
          <a:prstGeom prst="rect">
            <a:avLst/>
          </a:prstGeom>
          <a:noFill/>
        </p:spPr>
        <p:txBody>
          <a:bodyPr wrap="square" rtlCol="0">
            <a:spAutoFit/>
          </a:bodyPr>
          <a:lstStyle/>
          <a:p>
            <a:r>
              <a:rPr lang="en-GB" sz="3400" dirty="0" smtClean="0">
                <a:solidFill>
                  <a:srgbClr val="FFFF00"/>
                </a:solidFill>
              </a:rPr>
              <a:t>Value Innovation in the US Car-Retailing Industry</a:t>
            </a:r>
            <a:endParaRPr lang="en-GB" sz="3400" dirty="0">
              <a:solidFill>
                <a:srgbClr val="FFFF00"/>
              </a:solidFill>
            </a:endParaRPr>
          </a:p>
        </p:txBody>
      </p:sp>
      <p:sp>
        <p:nvSpPr>
          <p:cNvPr id="3" name="TextBox 2"/>
          <p:cNvSpPr txBox="1"/>
          <p:nvPr/>
        </p:nvSpPr>
        <p:spPr>
          <a:xfrm>
            <a:off x="76200" y="608296"/>
            <a:ext cx="9067800" cy="6186309"/>
          </a:xfrm>
          <a:prstGeom prst="rect">
            <a:avLst/>
          </a:prstGeom>
          <a:noFill/>
        </p:spPr>
        <p:txBody>
          <a:bodyPr wrap="square" rtlCol="0">
            <a:spAutoFit/>
          </a:bodyPr>
          <a:lstStyle/>
          <a:p>
            <a:r>
              <a:rPr lang="en-GB" sz="2200" dirty="0" smtClean="0">
                <a:solidFill>
                  <a:schemeClr val="bg1"/>
                </a:solidFill>
              </a:rPr>
              <a:t>Innovators always need to come up with a new value curve.</a:t>
            </a:r>
          </a:p>
          <a:p>
            <a:endParaRPr lang="en-GB" sz="2200" dirty="0" smtClean="0">
              <a:solidFill>
                <a:schemeClr val="bg1"/>
              </a:solidFill>
            </a:endParaRPr>
          </a:p>
          <a:p>
            <a:r>
              <a:rPr lang="en-GB" sz="2200" dirty="0" smtClean="0">
                <a:solidFill>
                  <a:schemeClr val="bg1"/>
                </a:solidFill>
              </a:rPr>
              <a:t>Prior to 1993 the </a:t>
            </a:r>
            <a:r>
              <a:rPr lang="en-GB" sz="2200" dirty="0">
                <a:solidFill>
                  <a:schemeClr val="bg1"/>
                </a:solidFill>
              </a:rPr>
              <a:t>Car-Retailing </a:t>
            </a:r>
            <a:r>
              <a:rPr lang="en-GB" sz="2200" dirty="0" smtClean="0">
                <a:solidFill>
                  <a:schemeClr val="bg1"/>
                </a:solidFill>
              </a:rPr>
              <a:t>Industry in the USA consisted of two segments: new car retailing (through licenced dealerships) and used car dealing. Within the used car-retailing industry, consumers had a choice of three channels:</a:t>
            </a:r>
          </a:p>
          <a:p>
            <a:pPr marL="342900" indent="-342900">
              <a:buFont typeface="Arial" panose="020B0604020202020204" pitchFamily="34" charset="0"/>
              <a:buChar char="•"/>
            </a:pPr>
            <a:r>
              <a:rPr lang="en-GB" sz="2200" dirty="0" smtClean="0">
                <a:solidFill>
                  <a:schemeClr val="bg1"/>
                </a:solidFill>
              </a:rPr>
              <a:t>Newspaper adverts. (listed process but limited choice)</a:t>
            </a:r>
          </a:p>
          <a:p>
            <a:pPr marL="342900" indent="-342900">
              <a:buFont typeface="Arial" panose="020B0604020202020204" pitchFamily="34" charset="0"/>
              <a:buChar char="•"/>
            </a:pPr>
            <a:r>
              <a:rPr lang="en-GB" sz="2200" dirty="0" smtClean="0">
                <a:solidFill>
                  <a:schemeClr val="bg1"/>
                </a:solidFill>
              </a:rPr>
              <a:t>Local used car dealers.  Reasonable choice (poor reliability and unsatisfactory sales process)</a:t>
            </a:r>
          </a:p>
          <a:p>
            <a:pPr marL="342900" indent="-342900">
              <a:buFont typeface="Arial" panose="020B0604020202020204" pitchFamily="34" charset="0"/>
              <a:buChar char="•"/>
            </a:pPr>
            <a:r>
              <a:rPr lang="en-GB" sz="2200" dirty="0" smtClean="0">
                <a:solidFill>
                  <a:schemeClr val="bg1"/>
                </a:solidFill>
              </a:rPr>
              <a:t>Exclusive car dealerships.  Reliable quality (limited choice)</a:t>
            </a:r>
          </a:p>
          <a:p>
            <a:r>
              <a:rPr lang="en-GB" sz="2200" dirty="0" smtClean="0">
                <a:solidFill>
                  <a:schemeClr val="bg1"/>
                </a:solidFill>
              </a:rPr>
              <a:t>CarMax saw an opportunity to create a market space between three strategic groups – low price, variety and reliability, and created a car superstore.</a:t>
            </a:r>
          </a:p>
          <a:p>
            <a:r>
              <a:rPr lang="en-GB" sz="2200" dirty="0" smtClean="0">
                <a:solidFill>
                  <a:schemeClr val="bg1"/>
                </a:solidFill>
              </a:rPr>
              <a:t>AutoNation then blurred the distinction between the new and used car  industry by introducing a complementary value proposition not offered by CarMax, an inter-state service for the cars purchased at AutoNation.  Finally, </a:t>
            </a:r>
            <a:r>
              <a:rPr lang="en-GB" sz="2200" dirty="0" err="1" smtClean="0">
                <a:solidFill>
                  <a:schemeClr val="bg1"/>
                </a:solidFill>
              </a:rPr>
              <a:t>Autobytel</a:t>
            </a:r>
            <a:r>
              <a:rPr lang="en-GB" sz="2200" dirty="0" smtClean="0">
                <a:solidFill>
                  <a:schemeClr val="bg1"/>
                </a:solidFill>
              </a:rPr>
              <a:t> took the competition to a new level by electronically linking customers with dealers and manufactures using the Internet.  This allowed access to 24-h, 7-day week service , so eliminating barriers to distance and time.  </a:t>
            </a:r>
            <a:r>
              <a:rPr lang="en-GB" sz="2200" dirty="0" smtClean="0">
                <a:solidFill>
                  <a:schemeClr val="bg1"/>
                </a:solidFill>
                <a:hlinkClick r:id="rId3"/>
              </a:rPr>
              <a:t>www.autobytel.com</a:t>
            </a:r>
            <a:r>
              <a:rPr lang="en-GB" sz="2200" dirty="0" smtClean="0">
                <a:solidFill>
                  <a:schemeClr val="bg1"/>
                </a:solidFill>
              </a:rPr>
              <a:t> </a:t>
            </a:r>
            <a:endParaRPr lang="en-GB" sz="2200" dirty="0">
              <a:solidFill>
                <a:schemeClr val="bg1"/>
              </a:solidFill>
            </a:endParaRPr>
          </a:p>
        </p:txBody>
      </p:sp>
    </p:spTree>
    <p:extLst>
      <p:ext uri="{BB962C8B-B14F-4D97-AF65-F5344CB8AC3E}">
        <p14:creationId xmlns:p14="http://schemas.microsoft.com/office/powerpoint/2010/main" val="2032384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p:txBody>
          <a:bodyPr lIns="91436" tIns="45718" rIns="91436" bIns="45718">
            <a:normAutofit fontScale="90000"/>
          </a:bodyPr>
          <a:lstStyle/>
          <a:p>
            <a:pPr eaLnBrk="1" hangingPunct="1">
              <a:defRPr/>
            </a:pPr>
            <a:r>
              <a:rPr lang="en-US" altLang="zh-CN" sz="4000" b="1" dirty="0" smtClean="0">
                <a:solidFill>
                  <a:schemeClr val="bg1"/>
                </a:solidFill>
                <a:ea typeface="宋体" pitchFamily="2" charset="-122"/>
              </a:rPr>
              <a:t>Different Definitions of </a:t>
            </a:r>
            <a:br>
              <a:rPr lang="en-US" altLang="zh-CN" sz="4000" b="1" dirty="0" smtClean="0">
                <a:solidFill>
                  <a:schemeClr val="bg1"/>
                </a:solidFill>
                <a:ea typeface="宋体" pitchFamily="2" charset="-122"/>
              </a:rPr>
            </a:br>
            <a:r>
              <a:rPr lang="en-US" altLang="zh-CN" sz="4000" b="1" dirty="0" smtClean="0">
                <a:solidFill>
                  <a:schemeClr val="bg1"/>
                </a:solidFill>
                <a:ea typeface="宋体" pitchFamily="2" charset="-122"/>
              </a:rPr>
              <a:t>a Business Model</a:t>
            </a:r>
          </a:p>
        </p:txBody>
      </p:sp>
      <p:sp>
        <p:nvSpPr>
          <p:cNvPr id="10243" name="Rectangle 3"/>
          <p:cNvSpPr>
            <a:spLocks noGrp="1" noChangeArrowheads="1"/>
          </p:cNvSpPr>
          <p:nvPr>
            <p:ph type="body" idx="4294967295"/>
          </p:nvPr>
        </p:nvSpPr>
        <p:spPr>
          <a:xfrm>
            <a:off x="457200" y="1981200"/>
            <a:ext cx="8229600" cy="4471988"/>
          </a:xfrm>
        </p:spPr>
        <p:txBody>
          <a:bodyPr lIns="91436" tIns="45718" rIns="91436" bIns="45718">
            <a:normAutofit/>
          </a:bodyPr>
          <a:lstStyle/>
          <a:p>
            <a:pPr eaLnBrk="1" hangingPunct="1">
              <a:lnSpc>
                <a:spcPct val="90000"/>
              </a:lnSpc>
              <a:defRPr/>
            </a:pPr>
            <a:r>
              <a:rPr lang="en-US" altLang="zh-CN" sz="2800" dirty="0" smtClean="0">
                <a:solidFill>
                  <a:schemeClr val="bg1"/>
                </a:solidFill>
                <a:ea typeface="宋体" pitchFamily="2" charset="-122"/>
              </a:rPr>
              <a:t>A Business Model is nothing else than a description of </a:t>
            </a:r>
          </a:p>
          <a:p>
            <a:pPr lvl="1" eaLnBrk="1" hangingPunct="1">
              <a:lnSpc>
                <a:spcPct val="90000"/>
              </a:lnSpc>
              <a:defRPr/>
            </a:pPr>
            <a:r>
              <a:rPr lang="en-US" altLang="zh-CN" u="sng" dirty="0" smtClean="0">
                <a:solidFill>
                  <a:schemeClr val="bg1"/>
                </a:solidFill>
                <a:ea typeface="宋体" pitchFamily="2" charset="-122"/>
              </a:rPr>
              <a:t>the value a company offers</a:t>
            </a:r>
            <a:r>
              <a:rPr lang="en-US" altLang="zh-CN" dirty="0" smtClean="0">
                <a:solidFill>
                  <a:schemeClr val="bg1"/>
                </a:solidFill>
                <a:ea typeface="宋体" pitchFamily="2" charset="-122"/>
              </a:rPr>
              <a:t> to one or several </a:t>
            </a:r>
            <a:r>
              <a:rPr lang="en-US" altLang="zh-CN" u="sng" dirty="0" smtClean="0">
                <a:solidFill>
                  <a:schemeClr val="bg1"/>
                </a:solidFill>
                <a:ea typeface="宋体" pitchFamily="2" charset="-122"/>
              </a:rPr>
              <a:t>segments of customers</a:t>
            </a:r>
            <a:r>
              <a:rPr lang="en-US" altLang="zh-CN" dirty="0" smtClean="0">
                <a:solidFill>
                  <a:schemeClr val="bg1"/>
                </a:solidFill>
                <a:ea typeface="宋体" pitchFamily="2" charset="-122"/>
              </a:rPr>
              <a:t> </a:t>
            </a:r>
          </a:p>
          <a:p>
            <a:pPr lvl="1" eaLnBrk="1" hangingPunct="1">
              <a:lnSpc>
                <a:spcPct val="90000"/>
              </a:lnSpc>
              <a:defRPr/>
            </a:pPr>
            <a:r>
              <a:rPr lang="en-US" altLang="zh-CN" dirty="0" smtClean="0">
                <a:solidFill>
                  <a:schemeClr val="bg1"/>
                </a:solidFill>
                <a:ea typeface="宋体" pitchFamily="2" charset="-122"/>
              </a:rPr>
              <a:t>and the </a:t>
            </a:r>
            <a:r>
              <a:rPr lang="en-US" altLang="zh-CN" u="sng" dirty="0" smtClean="0">
                <a:solidFill>
                  <a:schemeClr val="bg1"/>
                </a:solidFill>
                <a:ea typeface="宋体" pitchFamily="2" charset="-122"/>
              </a:rPr>
              <a:t>architecture</a:t>
            </a:r>
            <a:r>
              <a:rPr lang="en-US" altLang="zh-CN" dirty="0" smtClean="0">
                <a:solidFill>
                  <a:schemeClr val="bg1"/>
                </a:solidFill>
                <a:ea typeface="宋体" pitchFamily="2" charset="-122"/>
              </a:rPr>
              <a:t> of the firm and its network of partners for creating, marketing, and delivering this value and relationship capital, in order to generate profitable and sustainable </a:t>
            </a:r>
            <a:r>
              <a:rPr lang="en-US" altLang="zh-CN" u="sng" dirty="0" smtClean="0">
                <a:solidFill>
                  <a:schemeClr val="bg1"/>
                </a:solidFill>
                <a:ea typeface="宋体" pitchFamily="2" charset="-122"/>
              </a:rPr>
              <a:t>revenue</a:t>
            </a:r>
            <a:r>
              <a:rPr lang="en-US" altLang="zh-CN" dirty="0" smtClean="0">
                <a:solidFill>
                  <a:schemeClr val="bg1"/>
                </a:solidFill>
                <a:ea typeface="宋体" pitchFamily="2" charset="-122"/>
              </a:rPr>
              <a:t> streams. </a:t>
            </a:r>
          </a:p>
          <a:p>
            <a:pPr algn="r" eaLnBrk="1" hangingPunct="1">
              <a:lnSpc>
                <a:spcPct val="90000"/>
              </a:lnSpc>
              <a:buFont typeface="Wingdings" pitchFamily="2" charset="2"/>
              <a:buNone/>
              <a:defRPr/>
            </a:pPr>
            <a:r>
              <a:rPr lang="en-US" altLang="zh-CN" sz="2800" dirty="0" err="1" smtClean="0">
                <a:solidFill>
                  <a:schemeClr val="bg1"/>
                </a:solidFill>
                <a:ea typeface="宋体" pitchFamily="2" charset="-122"/>
              </a:rPr>
              <a:t>Pigneur</a:t>
            </a:r>
            <a:r>
              <a:rPr lang="en-US" altLang="zh-CN" sz="2800" dirty="0" smtClean="0">
                <a:solidFill>
                  <a:schemeClr val="bg1"/>
                </a:solidFill>
                <a:ea typeface="宋体" pitchFamily="2" charset="-122"/>
              </a:rPr>
              <a:t> </a:t>
            </a:r>
            <a:r>
              <a:rPr lang="en-US" altLang="zh-CN" sz="2800" i="1" dirty="0" smtClean="0">
                <a:solidFill>
                  <a:schemeClr val="bg1"/>
                </a:solidFill>
                <a:ea typeface="宋体" pitchFamily="2" charset="-122"/>
              </a:rPr>
              <a:t>et al., </a:t>
            </a:r>
            <a:r>
              <a:rPr lang="en-US" altLang="zh-CN" sz="2800" dirty="0" smtClean="0">
                <a:solidFill>
                  <a:schemeClr val="bg1"/>
                </a:solidFill>
                <a:ea typeface="宋体" pitchFamily="2" charset="-122"/>
              </a:rPr>
              <a:t>(2002)</a:t>
            </a:r>
          </a:p>
        </p:txBody>
      </p:sp>
    </p:spTree>
    <p:extLst>
      <p:ext uri="{BB962C8B-B14F-4D97-AF65-F5344CB8AC3E}">
        <p14:creationId xmlns:p14="http://schemas.microsoft.com/office/powerpoint/2010/main" val="16051069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468313" y="476250"/>
            <a:ext cx="8229600" cy="1371600"/>
          </a:xfrm>
        </p:spPr>
        <p:txBody>
          <a:bodyPr lIns="91436" tIns="45718" rIns="91436" bIns="45718"/>
          <a:lstStyle/>
          <a:p>
            <a:pPr eaLnBrk="1" hangingPunct="1">
              <a:defRPr/>
            </a:pPr>
            <a:r>
              <a:rPr lang="en-US" altLang="zh-CN" sz="4000" b="1" dirty="0" smtClean="0">
                <a:solidFill>
                  <a:schemeClr val="bg1"/>
                </a:solidFill>
                <a:ea typeface="宋体" pitchFamily="2" charset="-122"/>
              </a:rPr>
              <a:t>Different Definitions of </a:t>
            </a:r>
            <a:br>
              <a:rPr lang="en-US" altLang="zh-CN" sz="4000" b="1" dirty="0" smtClean="0">
                <a:solidFill>
                  <a:schemeClr val="bg1"/>
                </a:solidFill>
                <a:ea typeface="宋体" pitchFamily="2" charset="-122"/>
              </a:rPr>
            </a:br>
            <a:r>
              <a:rPr lang="en-US" altLang="zh-CN" sz="4000" b="1" dirty="0" smtClean="0">
                <a:solidFill>
                  <a:schemeClr val="bg1"/>
                </a:solidFill>
                <a:ea typeface="宋体" pitchFamily="2" charset="-122"/>
              </a:rPr>
              <a:t>a Business Model</a:t>
            </a:r>
          </a:p>
        </p:txBody>
      </p:sp>
      <p:sp>
        <p:nvSpPr>
          <p:cNvPr id="9219" name="Rectangle 3"/>
          <p:cNvSpPr>
            <a:spLocks noGrp="1" noChangeArrowheads="1"/>
          </p:cNvSpPr>
          <p:nvPr>
            <p:ph type="body" idx="4294967295"/>
          </p:nvPr>
        </p:nvSpPr>
        <p:spPr>
          <a:xfrm>
            <a:off x="457200" y="2514600"/>
            <a:ext cx="8229600" cy="2895600"/>
          </a:xfrm>
        </p:spPr>
        <p:txBody>
          <a:bodyPr lIns="91436" tIns="45718" rIns="91436" bIns="45718"/>
          <a:lstStyle/>
          <a:p>
            <a:pPr eaLnBrk="1" hangingPunct="1">
              <a:defRPr/>
            </a:pPr>
            <a:r>
              <a:rPr lang="en-GB" altLang="zh-CN" dirty="0" smtClean="0">
                <a:solidFill>
                  <a:schemeClr val="bg1"/>
                </a:solidFill>
                <a:ea typeface="宋体" pitchFamily="2" charset="-122"/>
              </a:rPr>
              <a:t>A summary of how a company will generate revenue, identifying its </a:t>
            </a:r>
            <a:r>
              <a:rPr lang="en-GB" altLang="zh-CN" u="sng" dirty="0" smtClean="0">
                <a:solidFill>
                  <a:schemeClr val="bg1"/>
                </a:solidFill>
                <a:ea typeface="宋体" pitchFamily="2" charset="-122"/>
              </a:rPr>
              <a:t>product</a:t>
            </a:r>
            <a:r>
              <a:rPr lang="en-GB" altLang="zh-CN" dirty="0" smtClean="0">
                <a:solidFill>
                  <a:schemeClr val="bg1"/>
                </a:solidFill>
                <a:ea typeface="宋体" pitchFamily="2" charset="-122"/>
              </a:rPr>
              <a:t> offering, </a:t>
            </a:r>
            <a:r>
              <a:rPr lang="en-GB" altLang="zh-CN" u="sng" dirty="0" smtClean="0">
                <a:solidFill>
                  <a:schemeClr val="bg1"/>
                </a:solidFill>
                <a:ea typeface="宋体" pitchFamily="2" charset="-122"/>
              </a:rPr>
              <a:t>value-added services</a:t>
            </a:r>
            <a:r>
              <a:rPr lang="en-GB" altLang="zh-CN" dirty="0" smtClean="0">
                <a:solidFill>
                  <a:schemeClr val="bg1"/>
                </a:solidFill>
                <a:ea typeface="宋体" pitchFamily="2" charset="-122"/>
              </a:rPr>
              <a:t>, </a:t>
            </a:r>
            <a:r>
              <a:rPr lang="en-GB" altLang="zh-CN" u="sng" dirty="0" smtClean="0">
                <a:solidFill>
                  <a:schemeClr val="bg1"/>
                </a:solidFill>
                <a:ea typeface="宋体" pitchFamily="2" charset="-122"/>
              </a:rPr>
              <a:t>revenue sources</a:t>
            </a:r>
            <a:r>
              <a:rPr lang="en-GB" altLang="zh-CN" dirty="0" smtClean="0">
                <a:solidFill>
                  <a:schemeClr val="bg1"/>
                </a:solidFill>
                <a:ea typeface="宋体" pitchFamily="2" charset="-122"/>
              </a:rPr>
              <a:t> and target </a:t>
            </a:r>
            <a:r>
              <a:rPr lang="en-GB" altLang="zh-CN" u="sng" dirty="0" smtClean="0">
                <a:solidFill>
                  <a:schemeClr val="bg1"/>
                </a:solidFill>
                <a:ea typeface="宋体" pitchFamily="2" charset="-122"/>
              </a:rPr>
              <a:t>customers</a:t>
            </a:r>
          </a:p>
          <a:p>
            <a:pPr eaLnBrk="1" hangingPunct="1">
              <a:buFont typeface="Wingdings" pitchFamily="2" charset="2"/>
              <a:buNone/>
              <a:defRPr/>
            </a:pPr>
            <a:r>
              <a:rPr lang="en-US" altLang="zh-CN" dirty="0" smtClean="0">
                <a:solidFill>
                  <a:schemeClr val="bg1"/>
                </a:solidFill>
                <a:ea typeface="宋体" pitchFamily="2" charset="-122"/>
              </a:rPr>
              <a:t>                                       Chaffey (2007)</a:t>
            </a:r>
            <a:endParaRPr lang="en-GB" altLang="zh-CN" dirty="0" smtClean="0">
              <a:solidFill>
                <a:schemeClr val="bg1"/>
              </a:solidFill>
              <a:ea typeface="宋体" pitchFamily="2" charset="-122"/>
            </a:endParaRPr>
          </a:p>
          <a:p>
            <a:pPr eaLnBrk="1" hangingPunct="1">
              <a:defRPr/>
            </a:pPr>
            <a:endParaRPr lang="en-GB" altLang="zh-CN" dirty="0" smtClean="0">
              <a:solidFill>
                <a:schemeClr val="bg1"/>
              </a:solidFill>
              <a:ea typeface="宋体" pitchFamily="2" charset="-122"/>
            </a:endParaRPr>
          </a:p>
          <a:p>
            <a:pPr eaLnBrk="1" hangingPunct="1">
              <a:defRPr/>
            </a:pPr>
            <a:endParaRPr lang="zh-CN" altLang="en-US" dirty="0" smtClean="0">
              <a:solidFill>
                <a:schemeClr val="bg1"/>
              </a:solidFill>
              <a:ea typeface="宋体" pitchFamily="2" charset="-122"/>
            </a:endParaRPr>
          </a:p>
        </p:txBody>
      </p:sp>
    </p:spTree>
    <p:extLst>
      <p:ext uri="{BB962C8B-B14F-4D97-AF65-F5344CB8AC3E}">
        <p14:creationId xmlns:p14="http://schemas.microsoft.com/office/powerpoint/2010/main" val="29223744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lIns="91436" tIns="45718" rIns="91436" bIns="45718"/>
          <a:lstStyle/>
          <a:p>
            <a:pPr eaLnBrk="1" hangingPunct="1">
              <a:defRPr/>
            </a:pPr>
            <a:r>
              <a:rPr lang="en-GB" dirty="0" smtClean="0">
                <a:solidFill>
                  <a:schemeClr val="bg1"/>
                </a:solidFill>
              </a:rPr>
              <a:t>Summary</a:t>
            </a:r>
            <a:endParaRPr lang="en-US" altLang="zh-CN" dirty="0" smtClean="0">
              <a:solidFill>
                <a:schemeClr val="bg1"/>
              </a:solidFill>
              <a:ea typeface="宋体" pitchFamily="2" charset="-122"/>
            </a:endParaRPr>
          </a:p>
        </p:txBody>
      </p:sp>
      <p:sp>
        <p:nvSpPr>
          <p:cNvPr id="108547" name="Rectangle 3"/>
          <p:cNvSpPr>
            <a:spLocks noGrp="1" noChangeArrowheads="1"/>
          </p:cNvSpPr>
          <p:nvPr>
            <p:ph type="body" idx="4294967295"/>
          </p:nvPr>
        </p:nvSpPr>
        <p:spPr/>
        <p:txBody>
          <a:bodyPr lIns="91436" tIns="45718" rIns="91436" bIns="45718"/>
          <a:lstStyle/>
          <a:p>
            <a:pPr eaLnBrk="1" hangingPunct="1">
              <a:defRPr/>
            </a:pPr>
            <a:r>
              <a:rPr lang="en-GB" sz="2800" dirty="0" smtClean="0">
                <a:solidFill>
                  <a:schemeClr val="bg1"/>
                </a:solidFill>
              </a:rPr>
              <a:t>Based on various definitions of Business Model, have you seen anything in common?</a:t>
            </a:r>
          </a:p>
          <a:p>
            <a:pPr lvl="1" eaLnBrk="1" hangingPunct="1">
              <a:defRPr/>
            </a:pPr>
            <a:r>
              <a:rPr lang="en-US" altLang="zh-CN" sz="2400" dirty="0" smtClean="0">
                <a:solidFill>
                  <a:schemeClr val="bg1"/>
                </a:solidFill>
                <a:ea typeface="宋体" pitchFamily="2" charset="-122"/>
              </a:rPr>
              <a:t>Product Innovation with value proposition</a:t>
            </a:r>
          </a:p>
          <a:p>
            <a:pPr lvl="1" eaLnBrk="1" hangingPunct="1">
              <a:defRPr/>
            </a:pPr>
            <a:r>
              <a:rPr lang="en-US" altLang="zh-CN" sz="2400" dirty="0" smtClean="0">
                <a:solidFill>
                  <a:schemeClr val="bg1"/>
                </a:solidFill>
                <a:ea typeface="宋体" pitchFamily="2" charset="-122"/>
              </a:rPr>
              <a:t>Customer </a:t>
            </a:r>
          </a:p>
          <a:p>
            <a:pPr lvl="1" eaLnBrk="1" hangingPunct="1">
              <a:defRPr/>
            </a:pPr>
            <a:r>
              <a:rPr lang="en-US" altLang="zh-CN" sz="2400" dirty="0" smtClean="0">
                <a:solidFill>
                  <a:schemeClr val="bg1"/>
                </a:solidFill>
                <a:ea typeface="宋体" pitchFamily="2" charset="-122"/>
              </a:rPr>
              <a:t>Infrastructure/Architecture</a:t>
            </a:r>
          </a:p>
          <a:p>
            <a:pPr lvl="1" eaLnBrk="1" hangingPunct="1">
              <a:defRPr/>
            </a:pPr>
            <a:r>
              <a:rPr lang="en-US" altLang="zh-CN" sz="2400" dirty="0" smtClean="0">
                <a:solidFill>
                  <a:schemeClr val="bg1"/>
                </a:solidFill>
                <a:ea typeface="宋体" pitchFamily="2" charset="-122"/>
              </a:rPr>
              <a:t>Financials/Revenue Source</a:t>
            </a:r>
          </a:p>
        </p:txBody>
      </p:sp>
    </p:spTree>
    <p:extLst>
      <p:ext uri="{BB962C8B-B14F-4D97-AF65-F5344CB8AC3E}">
        <p14:creationId xmlns:p14="http://schemas.microsoft.com/office/powerpoint/2010/main" val="7428983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8547">
                                            <p:txEl>
                                              <p:pRg st="1" end="1"/>
                                            </p:txEl>
                                          </p:spTgt>
                                        </p:tgtEl>
                                        <p:attrNameLst>
                                          <p:attrName>style.visibility</p:attrName>
                                        </p:attrNameLst>
                                      </p:cBhvr>
                                      <p:to>
                                        <p:strVal val="visible"/>
                                      </p:to>
                                    </p:set>
                                    <p:animEffect transition="in" filter="blinds(horizontal)">
                                      <p:cBhvr>
                                        <p:cTn id="7" dur="500"/>
                                        <p:tgtEl>
                                          <p:spTgt spid="108547">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08547">
                                            <p:txEl>
                                              <p:pRg st="2" end="2"/>
                                            </p:txEl>
                                          </p:spTgt>
                                        </p:tgtEl>
                                        <p:attrNameLst>
                                          <p:attrName>style.visibility</p:attrName>
                                        </p:attrNameLst>
                                      </p:cBhvr>
                                      <p:to>
                                        <p:strVal val="visible"/>
                                      </p:to>
                                    </p:set>
                                    <p:animEffect transition="in" filter="blinds(horizontal)">
                                      <p:cBhvr>
                                        <p:cTn id="10" dur="500"/>
                                        <p:tgtEl>
                                          <p:spTgt spid="108547">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08547">
                                            <p:txEl>
                                              <p:pRg st="3" end="3"/>
                                            </p:txEl>
                                          </p:spTgt>
                                        </p:tgtEl>
                                        <p:attrNameLst>
                                          <p:attrName>style.visibility</p:attrName>
                                        </p:attrNameLst>
                                      </p:cBhvr>
                                      <p:to>
                                        <p:strVal val="visible"/>
                                      </p:to>
                                    </p:set>
                                    <p:animEffect transition="in" filter="blinds(horizontal)">
                                      <p:cBhvr>
                                        <p:cTn id="13" dur="500"/>
                                        <p:tgtEl>
                                          <p:spTgt spid="108547">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08547">
                                            <p:txEl>
                                              <p:pRg st="4" end="4"/>
                                            </p:txEl>
                                          </p:spTgt>
                                        </p:tgtEl>
                                        <p:attrNameLst>
                                          <p:attrName>style.visibility</p:attrName>
                                        </p:attrNameLst>
                                      </p:cBhvr>
                                      <p:to>
                                        <p:strVal val="visible"/>
                                      </p:to>
                                    </p:set>
                                    <p:animEffect transition="in" filter="blinds(horizontal)">
                                      <p:cBhvr>
                                        <p:cTn id="16" dur="500"/>
                                        <p:tgtEl>
                                          <p:spTgt spid="108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457200" y="381000"/>
            <a:ext cx="8229600" cy="1171575"/>
          </a:xfrm>
        </p:spPr>
        <p:txBody>
          <a:bodyPr lIns="91436" tIns="45718" rIns="91436" bIns="45718"/>
          <a:lstStyle/>
          <a:p>
            <a:pPr eaLnBrk="1" hangingPunct="1">
              <a:defRPr/>
            </a:pPr>
            <a:r>
              <a:rPr lang="en-US" altLang="zh-CN" sz="3600" dirty="0" smtClean="0">
                <a:solidFill>
                  <a:schemeClr val="bg1"/>
                </a:solidFill>
                <a:ea typeface="宋体" pitchFamily="2" charset="-122"/>
              </a:rPr>
              <a:t>Components of a Business Model </a:t>
            </a:r>
            <a:br>
              <a:rPr lang="en-US" altLang="zh-CN" sz="3600" dirty="0" smtClean="0">
                <a:solidFill>
                  <a:schemeClr val="bg1"/>
                </a:solidFill>
                <a:ea typeface="宋体" pitchFamily="2" charset="-122"/>
              </a:rPr>
            </a:br>
            <a:r>
              <a:rPr lang="en-US" altLang="zh-CN" sz="2000" dirty="0" err="1" smtClean="0">
                <a:solidFill>
                  <a:schemeClr val="bg1"/>
                </a:solidFill>
                <a:ea typeface="宋体" pitchFamily="2" charset="-122"/>
              </a:rPr>
              <a:t>Pigneur</a:t>
            </a:r>
            <a:r>
              <a:rPr lang="en-US" altLang="zh-CN" sz="2000" dirty="0" smtClean="0">
                <a:solidFill>
                  <a:schemeClr val="bg1"/>
                </a:solidFill>
                <a:ea typeface="宋体" pitchFamily="2" charset="-122"/>
              </a:rPr>
              <a:t> et al., (2002 &amp; 2001)</a:t>
            </a:r>
          </a:p>
        </p:txBody>
      </p:sp>
      <p:sp>
        <p:nvSpPr>
          <p:cNvPr id="13315" name="Rectangle 3"/>
          <p:cNvSpPr>
            <a:spLocks noGrp="1" noChangeArrowheads="1"/>
          </p:cNvSpPr>
          <p:nvPr>
            <p:ph type="body" idx="4294967295"/>
          </p:nvPr>
        </p:nvSpPr>
        <p:spPr>
          <a:xfrm>
            <a:off x="468313" y="1700213"/>
            <a:ext cx="8218487" cy="4824412"/>
          </a:xfrm>
        </p:spPr>
        <p:txBody>
          <a:bodyPr lIns="91436" tIns="45718" rIns="91436" bIns="45718"/>
          <a:lstStyle/>
          <a:p>
            <a:pPr eaLnBrk="1" hangingPunct="1">
              <a:lnSpc>
                <a:spcPct val="80000"/>
              </a:lnSpc>
              <a:defRPr/>
            </a:pPr>
            <a:r>
              <a:rPr lang="en-US" altLang="zh-CN" sz="2400" dirty="0" smtClean="0">
                <a:solidFill>
                  <a:schemeClr val="bg1"/>
                </a:solidFill>
                <a:ea typeface="宋体" pitchFamily="2" charset="-122"/>
              </a:rPr>
              <a:t>Product Innovation with Value Proposition</a:t>
            </a:r>
          </a:p>
          <a:p>
            <a:pPr lvl="1" eaLnBrk="1" hangingPunct="1">
              <a:lnSpc>
                <a:spcPct val="80000"/>
              </a:lnSpc>
              <a:defRPr/>
            </a:pPr>
            <a:r>
              <a:rPr lang="en-US" altLang="zh-CN" sz="2000" dirty="0" smtClean="0">
                <a:solidFill>
                  <a:schemeClr val="bg1"/>
                </a:solidFill>
                <a:ea typeface="宋体" pitchFamily="2" charset="-122"/>
              </a:rPr>
              <a:t>the actual product or service</a:t>
            </a:r>
          </a:p>
          <a:p>
            <a:pPr lvl="1" eaLnBrk="1" hangingPunct="1">
              <a:lnSpc>
                <a:spcPct val="80000"/>
              </a:lnSpc>
              <a:defRPr/>
            </a:pPr>
            <a:endParaRPr lang="en-US" altLang="zh-CN" sz="2000" dirty="0" smtClean="0">
              <a:solidFill>
                <a:schemeClr val="bg1"/>
              </a:solidFill>
              <a:ea typeface="宋体" pitchFamily="2" charset="-122"/>
            </a:endParaRPr>
          </a:p>
          <a:p>
            <a:pPr lvl="1" eaLnBrk="1" hangingPunct="1">
              <a:lnSpc>
                <a:spcPct val="80000"/>
              </a:lnSpc>
              <a:defRPr/>
            </a:pPr>
            <a:r>
              <a:rPr lang="en-US" altLang="zh-CN" sz="2000" dirty="0" smtClean="0">
                <a:solidFill>
                  <a:schemeClr val="bg1"/>
                </a:solidFill>
                <a:ea typeface="宋体" pitchFamily="2" charset="-122"/>
              </a:rPr>
              <a:t>the value perceived by customers from the products and services offered by the firm </a:t>
            </a:r>
          </a:p>
          <a:p>
            <a:pPr lvl="1" eaLnBrk="1" hangingPunct="1">
              <a:lnSpc>
                <a:spcPct val="80000"/>
              </a:lnSpc>
              <a:buFont typeface="Wingdings" pitchFamily="2" charset="2"/>
              <a:buNone/>
              <a:defRPr/>
            </a:pPr>
            <a:r>
              <a:rPr lang="en-US" altLang="zh-CN" sz="2000" dirty="0" smtClean="0">
                <a:solidFill>
                  <a:schemeClr val="bg1"/>
                </a:solidFill>
                <a:ea typeface="宋体" pitchFamily="2" charset="-122"/>
              </a:rPr>
              <a:t>   </a:t>
            </a:r>
          </a:p>
          <a:p>
            <a:pPr eaLnBrk="1" hangingPunct="1">
              <a:lnSpc>
                <a:spcPct val="80000"/>
              </a:lnSpc>
              <a:defRPr/>
            </a:pPr>
            <a:r>
              <a:rPr lang="en-US" altLang="zh-CN" sz="2400" dirty="0" smtClean="0">
                <a:solidFill>
                  <a:schemeClr val="bg1"/>
                </a:solidFill>
                <a:ea typeface="宋体" pitchFamily="2" charset="-122"/>
              </a:rPr>
              <a:t>Customer Relationship</a:t>
            </a:r>
          </a:p>
          <a:p>
            <a:pPr lvl="1" eaLnBrk="1" hangingPunct="1">
              <a:lnSpc>
                <a:spcPct val="80000"/>
              </a:lnSpc>
              <a:defRPr/>
            </a:pPr>
            <a:r>
              <a:rPr lang="en-US" altLang="zh-CN" sz="2000" dirty="0" smtClean="0">
                <a:solidFill>
                  <a:schemeClr val="bg1"/>
                </a:solidFill>
                <a:ea typeface="宋体" pitchFamily="2" charset="-122"/>
              </a:rPr>
              <a:t>Who are the target customers</a:t>
            </a:r>
          </a:p>
          <a:p>
            <a:pPr lvl="2" eaLnBrk="1" hangingPunct="1">
              <a:lnSpc>
                <a:spcPct val="80000"/>
              </a:lnSpc>
              <a:defRPr/>
            </a:pPr>
            <a:r>
              <a:rPr lang="en-US" altLang="zh-CN" sz="1800" dirty="0" smtClean="0">
                <a:solidFill>
                  <a:schemeClr val="bg1"/>
                </a:solidFill>
                <a:ea typeface="宋体" pitchFamily="2" charset="-122"/>
              </a:rPr>
              <a:t>Market segments or target niches</a:t>
            </a:r>
          </a:p>
          <a:p>
            <a:pPr lvl="1" eaLnBrk="1" hangingPunct="1">
              <a:lnSpc>
                <a:spcPct val="80000"/>
              </a:lnSpc>
              <a:defRPr/>
            </a:pPr>
            <a:endParaRPr lang="en-US" altLang="zh-CN" sz="2000" dirty="0" smtClean="0">
              <a:solidFill>
                <a:schemeClr val="bg1"/>
              </a:solidFill>
              <a:ea typeface="宋体" pitchFamily="2" charset="-122"/>
            </a:endParaRPr>
          </a:p>
          <a:p>
            <a:pPr lvl="1" eaLnBrk="1" hangingPunct="1">
              <a:lnSpc>
                <a:spcPct val="80000"/>
              </a:lnSpc>
              <a:defRPr/>
            </a:pPr>
            <a:r>
              <a:rPr lang="en-US" altLang="zh-CN" sz="2000" dirty="0" smtClean="0">
                <a:solidFill>
                  <a:schemeClr val="bg1"/>
                </a:solidFill>
                <a:ea typeface="宋体" pitchFamily="2" charset="-122"/>
              </a:rPr>
              <a:t>How to deliver the customers the Products</a:t>
            </a:r>
          </a:p>
          <a:p>
            <a:pPr lvl="2" eaLnBrk="1" hangingPunct="1">
              <a:lnSpc>
                <a:spcPct val="80000"/>
              </a:lnSpc>
              <a:defRPr/>
            </a:pPr>
            <a:r>
              <a:rPr lang="en-US" altLang="zh-CN" sz="1800" dirty="0" smtClean="0">
                <a:solidFill>
                  <a:schemeClr val="bg1"/>
                </a:solidFill>
                <a:ea typeface="宋体" pitchFamily="2" charset="-122"/>
              </a:rPr>
              <a:t>Distribution Channel, </a:t>
            </a:r>
          </a:p>
          <a:p>
            <a:pPr lvl="1" eaLnBrk="1" hangingPunct="1">
              <a:lnSpc>
                <a:spcPct val="80000"/>
              </a:lnSpc>
              <a:defRPr/>
            </a:pPr>
            <a:endParaRPr lang="en-US" altLang="zh-CN" sz="2000" dirty="0" smtClean="0">
              <a:solidFill>
                <a:schemeClr val="bg1"/>
              </a:solidFill>
              <a:ea typeface="宋体" pitchFamily="2" charset="-122"/>
            </a:endParaRPr>
          </a:p>
          <a:p>
            <a:pPr lvl="1" eaLnBrk="1" hangingPunct="1">
              <a:lnSpc>
                <a:spcPct val="80000"/>
              </a:lnSpc>
              <a:defRPr/>
            </a:pPr>
            <a:r>
              <a:rPr lang="en-US" altLang="zh-CN" sz="2000" dirty="0" smtClean="0">
                <a:solidFill>
                  <a:schemeClr val="bg1"/>
                </a:solidFill>
                <a:ea typeface="宋体" pitchFamily="2" charset="-122"/>
              </a:rPr>
              <a:t>How to build a strong relationship with customers.</a:t>
            </a:r>
          </a:p>
          <a:p>
            <a:pPr lvl="2" eaLnBrk="1" hangingPunct="1">
              <a:lnSpc>
                <a:spcPct val="80000"/>
              </a:lnSpc>
              <a:defRPr/>
            </a:pPr>
            <a:r>
              <a:rPr lang="en-US" altLang="zh-CN" sz="1800" dirty="0" smtClean="0">
                <a:solidFill>
                  <a:schemeClr val="bg1"/>
                </a:solidFill>
                <a:ea typeface="宋体" pitchFamily="2" charset="-122"/>
              </a:rPr>
              <a:t>CRM</a:t>
            </a:r>
          </a:p>
          <a:p>
            <a:pPr eaLnBrk="1" hangingPunct="1">
              <a:lnSpc>
                <a:spcPct val="80000"/>
              </a:lnSpc>
              <a:buFont typeface="Wingdings" pitchFamily="2" charset="2"/>
              <a:buNone/>
              <a:defRPr/>
            </a:pPr>
            <a:endParaRPr lang="zh-CN" altLang="en-US" sz="2400" dirty="0" smtClean="0">
              <a:solidFill>
                <a:schemeClr val="bg1"/>
              </a:solidFill>
              <a:ea typeface="宋体" pitchFamily="2" charset="-122"/>
            </a:endParaRPr>
          </a:p>
        </p:txBody>
      </p:sp>
      <p:sp>
        <p:nvSpPr>
          <p:cNvPr id="4" name="Rectangle 3"/>
          <p:cNvSpPr/>
          <p:nvPr/>
        </p:nvSpPr>
        <p:spPr>
          <a:xfrm>
            <a:off x="3215989" y="6331222"/>
            <a:ext cx="5896166" cy="369332"/>
          </a:xfrm>
          <a:prstGeom prst="rect">
            <a:avLst/>
          </a:prstGeom>
        </p:spPr>
        <p:txBody>
          <a:bodyPr wrap="none">
            <a:spAutoFit/>
          </a:bodyPr>
          <a:lstStyle/>
          <a:p>
            <a:r>
              <a:rPr lang="en-GB" dirty="0" smtClean="0">
                <a:solidFill>
                  <a:srgbClr val="FFFF00"/>
                </a:solidFill>
                <a:latin typeface="HelveticaNeueLTStd-Lt"/>
              </a:rPr>
              <a:t>Example is the “in-app </a:t>
            </a:r>
            <a:r>
              <a:rPr lang="en-GB" dirty="0">
                <a:solidFill>
                  <a:srgbClr val="FFFF00"/>
                </a:solidFill>
                <a:latin typeface="HelveticaNeueLTStd-Lt"/>
              </a:rPr>
              <a:t>purchases” or the “in-app” model</a:t>
            </a:r>
            <a:endParaRPr lang="en-GB" dirty="0">
              <a:solidFill>
                <a:srgbClr val="FFFF00"/>
              </a:solidFill>
            </a:endParaRPr>
          </a:p>
        </p:txBody>
      </p:sp>
    </p:spTree>
    <p:extLst>
      <p:ext uri="{BB962C8B-B14F-4D97-AF65-F5344CB8AC3E}">
        <p14:creationId xmlns:p14="http://schemas.microsoft.com/office/powerpoint/2010/main" val="33949356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p:txBody>
          <a:bodyPr lIns="91436" tIns="45718" rIns="91436" bIns="45718"/>
          <a:lstStyle/>
          <a:p>
            <a:pPr eaLnBrk="1" hangingPunct="1">
              <a:defRPr/>
            </a:pPr>
            <a:r>
              <a:rPr lang="en-US" altLang="zh-CN" sz="4000" dirty="0" smtClean="0">
                <a:solidFill>
                  <a:schemeClr val="bg1"/>
                </a:solidFill>
                <a:ea typeface="宋体" pitchFamily="2" charset="-122"/>
              </a:rPr>
              <a:t>Components of A Business Model</a:t>
            </a:r>
            <a:endParaRPr lang="zh-CN" altLang="en-US" sz="4000" dirty="0" smtClean="0">
              <a:solidFill>
                <a:schemeClr val="bg1"/>
              </a:solidFill>
              <a:ea typeface="宋体" pitchFamily="2" charset="-122"/>
            </a:endParaRPr>
          </a:p>
        </p:txBody>
      </p:sp>
      <p:sp>
        <p:nvSpPr>
          <p:cNvPr id="14339" name="Rectangle 3"/>
          <p:cNvSpPr>
            <a:spLocks noGrp="1" noChangeArrowheads="1"/>
          </p:cNvSpPr>
          <p:nvPr>
            <p:ph type="body" idx="4294967295"/>
          </p:nvPr>
        </p:nvSpPr>
        <p:spPr>
          <a:xfrm>
            <a:off x="395288" y="1700213"/>
            <a:ext cx="8291512" cy="4897437"/>
          </a:xfrm>
        </p:spPr>
        <p:txBody>
          <a:bodyPr lIns="91436" tIns="45718" rIns="91436" bIns="45718"/>
          <a:lstStyle/>
          <a:p>
            <a:pPr eaLnBrk="1" hangingPunct="1">
              <a:lnSpc>
                <a:spcPct val="80000"/>
              </a:lnSpc>
              <a:defRPr/>
            </a:pPr>
            <a:r>
              <a:rPr lang="en-US" altLang="zh-CN" sz="2400" dirty="0" smtClean="0">
                <a:solidFill>
                  <a:schemeClr val="bg1"/>
                </a:solidFill>
                <a:ea typeface="宋体" pitchFamily="2" charset="-122"/>
              </a:rPr>
              <a:t>Infrastructure Management</a:t>
            </a:r>
          </a:p>
          <a:p>
            <a:pPr lvl="1" eaLnBrk="1" hangingPunct="1">
              <a:lnSpc>
                <a:spcPct val="80000"/>
              </a:lnSpc>
              <a:defRPr/>
            </a:pPr>
            <a:r>
              <a:rPr lang="en-US" altLang="zh-CN" sz="1800" dirty="0" smtClean="0">
                <a:solidFill>
                  <a:schemeClr val="bg1"/>
                </a:solidFill>
                <a:ea typeface="宋体" pitchFamily="2" charset="-122"/>
              </a:rPr>
              <a:t>How to organize the infrastructure, manage the value chain and processes, build alliances to achieve performance</a:t>
            </a:r>
          </a:p>
          <a:p>
            <a:pPr lvl="1" eaLnBrk="1" hangingPunct="1">
              <a:lnSpc>
                <a:spcPct val="80000"/>
              </a:lnSpc>
              <a:defRPr/>
            </a:pPr>
            <a:endParaRPr lang="en-US" altLang="zh-CN" sz="1800" dirty="0" smtClean="0">
              <a:solidFill>
                <a:schemeClr val="bg1"/>
              </a:solidFill>
              <a:ea typeface="宋体" pitchFamily="2" charset="-122"/>
            </a:endParaRPr>
          </a:p>
          <a:p>
            <a:pPr lvl="1" eaLnBrk="1" hangingPunct="1">
              <a:lnSpc>
                <a:spcPct val="80000"/>
              </a:lnSpc>
              <a:defRPr/>
            </a:pPr>
            <a:r>
              <a:rPr lang="en-US" altLang="zh-CN" sz="1800" dirty="0" smtClean="0">
                <a:solidFill>
                  <a:schemeClr val="bg1"/>
                </a:solidFill>
                <a:ea typeface="宋体" pitchFamily="2" charset="-122"/>
              </a:rPr>
              <a:t>How to build a network of partners for creating, marketing, and delivering the value and relationship capital</a:t>
            </a:r>
          </a:p>
          <a:p>
            <a:pPr lvl="1" eaLnBrk="1" hangingPunct="1">
              <a:lnSpc>
                <a:spcPct val="80000"/>
              </a:lnSpc>
              <a:defRPr/>
            </a:pPr>
            <a:endParaRPr lang="en-US" altLang="zh-CN" sz="1800" dirty="0" smtClean="0">
              <a:solidFill>
                <a:schemeClr val="bg1"/>
              </a:solidFill>
              <a:ea typeface="宋体" pitchFamily="2" charset="-122"/>
            </a:endParaRPr>
          </a:p>
          <a:p>
            <a:pPr lvl="1" eaLnBrk="1" hangingPunct="1">
              <a:lnSpc>
                <a:spcPct val="80000"/>
              </a:lnSpc>
              <a:defRPr/>
            </a:pPr>
            <a:r>
              <a:rPr lang="en-US" altLang="zh-CN" sz="1800" dirty="0" smtClean="0">
                <a:solidFill>
                  <a:schemeClr val="bg1"/>
                </a:solidFill>
                <a:ea typeface="宋体" pitchFamily="2" charset="-122"/>
              </a:rPr>
              <a:t>How do we collaborate?</a:t>
            </a:r>
          </a:p>
          <a:p>
            <a:pPr lvl="2" eaLnBrk="1" hangingPunct="1">
              <a:lnSpc>
                <a:spcPct val="80000"/>
              </a:lnSpc>
              <a:defRPr/>
            </a:pPr>
            <a:r>
              <a:rPr lang="en-US" altLang="zh-CN" sz="1600" dirty="0" smtClean="0">
                <a:solidFill>
                  <a:schemeClr val="bg1"/>
                </a:solidFill>
                <a:ea typeface="宋体" pitchFamily="2" charset="-122"/>
              </a:rPr>
              <a:t>Collaborative commerce and ERP with SCM</a:t>
            </a:r>
          </a:p>
          <a:p>
            <a:pPr lvl="1" eaLnBrk="1" hangingPunct="1">
              <a:lnSpc>
                <a:spcPct val="80000"/>
              </a:lnSpc>
              <a:defRPr/>
            </a:pPr>
            <a:r>
              <a:rPr lang="en-US" altLang="zh-CN" sz="1800" dirty="0" smtClean="0">
                <a:solidFill>
                  <a:schemeClr val="bg1"/>
                </a:solidFill>
                <a:ea typeface="宋体" pitchFamily="2" charset="-122"/>
              </a:rPr>
              <a:t>How do we operate and deliver?</a:t>
            </a:r>
          </a:p>
          <a:p>
            <a:pPr lvl="2" eaLnBrk="1" hangingPunct="1">
              <a:lnSpc>
                <a:spcPct val="80000"/>
              </a:lnSpc>
              <a:defRPr/>
            </a:pPr>
            <a:r>
              <a:rPr lang="en-US" altLang="zh-CN" sz="1600" dirty="0" smtClean="0">
                <a:solidFill>
                  <a:schemeClr val="bg1"/>
                </a:solidFill>
                <a:ea typeface="宋体" pitchFamily="2" charset="-122"/>
              </a:rPr>
              <a:t>SCM and Logistics </a:t>
            </a:r>
          </a:p>
          <a:p>
            <a:pPr lvl="1" eaLnBrk="1" hangingPunct="1">
              <a:lnSpc>
                <a:spcPct val="80000"/>
              </a:lnSpc>
              <a:defRPr/>
            </a:pPr>
            <a:endParaRPr lang="en-US" altLang="zh-CN" sz="1800" dirty="0" smtClean="0">
              <a:solidFill>
                <a:schemeClr val="bg1"/>
              </a:solidFill>
              <a:ea typeface="宋体" pitchFamily="2" charset="-122"/>
            </a:endParaRPr>
          </a:p>
          <a:p>
            <a:pPr eaLnBrk="1" hangingPunct="1">
              <a:lnSpc>
                <a:spcPct val="80000"/>
              </a:lnSpc>
              <a:defRPr/>
            </a:pPr>
            <a:r>
              <a:rPr lang="en-US" altLang="zh-CN" sz="2400" dirty="0" smtClean="0">
                <a:solidFill>
                  <a:schemeClr val="bg1"/>
                </a:solidFill>
                <a:ea typeface="宋体" pitchFamily="2" charset="-122"/>
              </a:rPr>
              <a:t>Financials: </a:t>
            </a:r>
          </a:p>
          <a:p>
            <a:pPr lvl="1" eaLnBrk="1" hangingPunct="1">
              <a:lnSpc>
                <a:spcPct val="80000"/>
              </a:lnSpc>
              <a:defRPr/>
            </a:pPr>
            <a:r>
              <a:rPr lang="en-US" altLang="zh-CN" sz="1800" dirty="0" smtClean="0">
                <a:solidFill>
                  <a:schemeClr val="bg1"/>
                </a:solidFill>
                <a:ea typeface="宋体" pitchFamily="2" charset="-122"/>
              </a:rPr>
              <a:t>what is our revenue model (transactions, subscription/membership, commission, advertising, licensing)</a:t>
            </a:r>
          </a:p>
          <a:p>
            <a:pPr lvl="1" eaLnBrk="1" hangingPunct="1">
              <a:lnSpc>
                <a:spcPct val="80000"/>
              </a:lnSpc>
              <a:defRPr/>
            </a:pPr>
            <a:endParaRPr lang="en-US" altLang="zh-CN" sz="1800" dirty="0" smtClean="0">
              <a:solidFill>
                <a:schemeClr val="bg1"/>
              </a:solidFill>
              <a:ea typeface="宋体" pitchFamily="2" charset="-122"/>
            </a:endParaRPr>
          </a:p>
          <a:p>
            <a:pPr lvl="1" eaLnBrk="1" hangingPunct="1">
              <a:lnSpc>
                <a:spcPct val="80000"/>
              </a:lnSpc>
              <a:defRPr/>
            </a:pPr>
            <a:r>
              <a:rPr lang="en-US" altLang="zh-CN" sz="1800" dirty="0" smtClean="0">
                <a:solidFill>
                  <a:schemeClr val="bg1"/>
                </a:solidFill>
                <a:ea typeface="宋体" pitchFamily="2" charset="-122"/>
              </a:rPr>
              <a:t>Our costing model</a:t>
            </a:r>
          </a:p>
        </p:txBody>
      </p:sp>
      <p:sp>
        <p:nvSpPr>
          <p:cNvPr id="4" name="Rectangle 3"/>
          <p:cNvSpPr/>
          <p:nvPr/>
        </p:nvSpPr>
        <p:spPr>
          <a:xfrm>
            <a:off x="3215989" y="6331222"/>
            <a:ext cx="5896166" cy="369332"/>
          </a:xfrm>
          <a:prstGeom prst="rect">
            <a:avLst/>
          </a:prstGeom>
        </p:spPr>
        <p:txBody>
          <a:bodyPr wrap="none">
            <a:spAutoFit/>
          </a:bodyPr>
          <a:lstStyle/>
          <a:p>
            <a:r>
              <a:rPr lang="en-GB" dirty="0" smtClean="0">
                <a:solidFill>
                  <a:srgbClr val="FFFF00"/>
                </a:solidFill>
                <a:latin typeface="HelveticaNeueLTStd-Lt"/>
              </a:rPr>
              <a:t>Example is the “in-app </a:t>
            </a:r>
            <a:r>
              <a:rPr lang="en-GB" dirty="0">
                <a:solidFill>
                  <a:srgbClr val="FFFF00"/>
                </a:solidFill>
                <a:latin typeface="HelveticaNeueLTStd-Lt"/>
              </a:rPr>
              <a:t>purchases” or the “in-app” model</a:t>
            </a:r>
            <a:endParaRPr lang="en-GB" dirty="0">
              <a:solidFill>
                <a:srgbClr val="FFFF00"/>
              </a:solidFill>
            </a:endParaRPr>
          </a:p>
        </p:txBody>
      </p:sp>
    </p:spTree>
    <p:extLst>
      <p:ext uri="{BB962C8B-B14F-4D97-AF65-F5344CB8AC3E}">
        <p14:creationId xmlns:p14="http://schemas.microsoft.com/office/powerpoint/2010/main" val="25333373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453571" y="50904"/>
            <a:ext cx="8229600" cy="1100138"/>
          </a:xfrm>
        </p:spPr>
        <p:txBody>
          <a:bodyPr lIns="91436" tIns="45718" rIns="91436" bIns="45718"/>
          <a:lstStyle/>
          <a:p>
            <a:pPr eaLnBrk="1" hangingPunct="1">
              <a:defRPr/>
            </a:pPr>
            <a:r>
              <a:rPr lang="en-US" altLang="zh-CN" dirty="0" smtClean="0">
                <a:solidFill>
                  <a:schemeClr val="bg1"/>
                </a:solidFill>
                <a:ea typeface="宋体" pitchFamily="2" charset="-122"/>
              </a:rPr>
              <a:t>Financials</a:t>
            </a:r>
          </a:p>
        </p:txBody>
      </p:sp>
      <p:sp>
        <p:nvSpPr>
          <p:cNvPr id="30723" name="Rectangle 3"/>
          <p:cNvSpPr>
            <a:spLocks noGrp="1" noChangeArrowheads="1"/>
          </p:cNvSpPr>
          <p:nvPr>
            <p:ph type="body" idx="4294967295"/>
          </p:nvPr>
        </p:nvSpPr>
        <p:spPr>
          <a:xfrm>
            <a:off x="453571" y="1371600"/>
            <a:ext cx="8229600" cy="4751387"/>
          </a:xfrm>
        </p:spPr>
        <p:txBody>
          <a:bodyPr lIns="91436" tIns="45718" rIns="91436" bIns="45718">
            <a:noAutofit/>
          </a:bodyPr>
          <a:lstStyle/>
          <a:p>
            <a:pPr eaLnBrk="1" hangingPunct="1">
              <a:lnSpc>
                <a:spcPct val="80000"/>
              </a:lnSpc>
              <a:defRPr/>
            </a:pPr>
            <a:r>
              <a:rPr lang="en-US" altLang="zh-CN" sz="2200" dirty="0" smtClean="0">
                <a:solidFill>
                  <a:schemeClr val="bg1"/>
                </a:solidFill>
                <a:ea typeface="宋体" pitchFamily="2" charset="-122"/>
              </a:rPr>
              <a:t>Revenue: Measures the ability of a business to translate the value it offers to its customers into money and therefore generate incoming revenue stream. </a:t>
            </a:r>
          </a:p>
          <a:p>
            <a:pPr eaLnBrk="1" hangingPunct="1">
              <a:lnSpc>
                <a:spcPct val="80000"/>
              </a:lnSpc>
              <a:defRPr/>
            </a:pPr>
            <a:endParaRPr lang="en-US" altLang="zh-CN" sz="2200" dirty="0" smtClean="0">
              <a:solidFill>
                <a:schemeClr val="bg1"/>
              </a:solidFill>
              <a:ea typeface="宋体" pitchFamily="2" charset="-122"/>
            </a:endParaRPr>
          </a:p>
          <a:p>
            <a:pPr eaLnBrk="1" hangingPunct="1">
              <a:lnSpc>
                <a:spcPct val="80000"/>
              </a:lnSpc>
              <a:defRPr/>
            </a:pPr>
            <a:r>
              <a:rPr lang="en-US" altLang="zh-CN" sz="2200" dirty="0" smtClean="0">
                <a:solidFill>
                  <a:schemeClr val="bg1"/>
                </a:solidFill>
                <a:ea typeface="宋体" pitchFamily="2" charset="-122"/>
              </a:rPr>
              <a:t>Main issues:</a:t>
            </a:r>
          </a:p>
          <a:p>
            <a:pPr lvl="1" eaLnBrk="1" hangingPunct="1">
              <a:lnSpc>
                <a:spcPct val="80000"/>
              </a:lnSpc>
              <a:defRPr/>
            </a:pPr>
            <a:r>
              <a:rPr lang="en-US" altLang="zh-CN" sz="2200" dirty="0" smtClean="0">
                <a:solidFill>
                  <a:schemeClr val="bg1"/>
                </a:solidFill>
                <a:ea typeface="宋体" pitchFamily="2" charset="-122"/>
              </a:rPr>
              <a:t>Pricing strategy and mechanism. </a:t>
            </a:r>
          </a:p>
          <a:p>
            <a:pPr lvl="2" eaLnBrk="1" hangingPunct="1">
              <a:lnSpc>
                <a:spcPct val="80000"/>
              </a:lnSpc>
              <a:defRPr/>
            </a:pPr>
            <a:r>
              <a:rPr lang="en-US" altLang="zh-CN" sz="2200" dirty="0" smtClean="0">
                <a:solidFill>
                  <a:schemeClr val="bg1"/>
                </a:solidFill>
                <a:ea typeface="宋体" pitchFamily="2" charset="-122"/>
              </a:rPr>
              <a:t>Aligned with the nature of products</a:t>
            </a:r>
          </a:p>
          <a:p>
            <a:pPr lvl="2" eaLnBrk="1" hangingPunct="1">
              <a:lnSpc>
                <a:spcPct val="80000"/>
              </a:lnSpc>
              <a:defRPr/>
            </a:pPr>
            <a:r>
              <a:rPr lang="en-US" altLang="zh-CN" sz="2200" dirty="0" smtClean="0">
                <a:solidFill>
                  <a:schemeClr val="bg1"/>
                </a:solidFill>
                <a:ea typeface="宋体" pitchFamily="2" charset="-122"/>
              </a:rPr>
              <a:t>Aim to achieve the highest price that customer is willing to pay for the offered value. </a:t>
            </a:r>
          </a:p>
          <a:p>
            <a:pPr marL="914400" lvl="2" indent="0" eaLnBrk="1" hangingPunct="1">
              <a:lnSpc>
                <a:spcPct val="80000"/>
              </a:lnSpc>
              <a:buNone/>
              <a:defRPr/>
            </a:pPr>
            <a:endParaRPr lang="en-US" altLang="zh-CN" sz="2200" dirty="0" smtClean="0">
              <a:solidFill>
                <a:schemeClr val="bg1"/>
              </a:solidFill>
              <a:ea typeface="宋体" pitchFamily="2" charset="-122"/>
            </a:endParaRPr>
          </a:p>
          <a:p>
            <a:pPr lvl="1">
              <a:defRPr/>
            </a:pPr>
            <a:r>
              <a:rPr lang="en-US" altLang="zh-CN" sz="2200" dirty="0">
                <a:solidFill>
                  <a:schemeClr val="bg1"/>
                </a:solidFill>
              </a:rPr>
              <a:t>The right use of ICT opens up good opportunities for delivering premium customer services at lower costs, thereby transferring the saved cost to add more value to customers (such as lower prices, sales offer)</a:t>
            </a:r>
          </a:p>
          <a:p>
            <a:pPr lvl="2">
              <a:defRPr/>
            </a:pPr>
            <a:r>
              <a:rPr lang="en-US" altLang="zh-CN" sz="2200" dirty="0">
                <a:solidFill>
                  <a:schemeClr val="bg1"/>
                </a:solidFill>
              </a:rPr>
              <a:t>Most of the low cost Airlines (Such as </a:t>
            </a:r>
            <a:r>
              <a:rPr lang="en-US" altLang="zh-CN" sz="2200" dirty="0" err="1">
                <a:solidFill>
                  <a:schemeClr val="bg1"/>
                </a:solidFill>
              </a:rPr>
              <a:t>Easyjet</a:t>
            </a:r>
            <a:r>
              <a:rPr lang="en-US" altLang="zh-CN" sz="2200" dirty="0">
                <a:solidFill>
                  <a:schemeClr val="bg1"/>
                </a:solidFill>
              </a:rPr>
              <a:t>, Ryanair, and many others in the EU)</a:t>
            </a:r>
          </a:p>
          <a:p>
            <a:pPr lvl="2" eaLnBrk="1" hangingPunct="1">
              <a:lnSpc>
                <a:spcPct val="80000"/>
              </a:lnSpc>
              <a:defRPr/>
            </a:pPr>
            <a:endParaRPr lang="en-US" altLang="zh-CN" sz="2200" dirty="0" smtClean="0">
              <a:solidFill>
                <a:schemeClr val="bg1"/>
              </a:solidFill>
              <a:ea typeface="宋体" pitchFamily="2" charset="-122"/>
            </a:endParaRPr>
          </a:p>
        </p:txBody>
      </p:sp>
      <p:sp>
        <p:nvSpPr>
          <p:cNvPr id="29700" name="Rectangle 4"/>
          <p:cNvSpPr>
            <a:spLocks noChangeArrowheads="1"/>
          </p:cNvSpPr>
          <p:nvPr/>
        </p:nvSpPr>
        <p:spPr bwMode="auto">
          <a:xfrm>
            <a:off x="6172200" y="136629"/>
            <a:ext cx="2790825" cy="928688"/>
          </a:xfrm>
          <a:prstGeom prst="rect">
            <a:avLst/>
          </a:prstGeom>
          <a:noFill/>
          <a:ln w="12700" cap="sq">
            <a:solidFill>
              <a:srgbClr val="0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lIns="91436" tIns="45718" rIns="91436" bIns="45718">
            <a:spAutoFit/>
          </a:bodyPr>
          <a:lstStyle/>
          <a:p>
            <a:r>
              <a:rPr lang="en-US" altLang="zh-CN" b="1">
                <a:solidFill>
                  <a:srgbClr val="FFFF00"/>
                </a:solidFill>
                <a:ea typeface="宋体" pitchFamily="2" charset="-122"/>
              </a:rPr>
              <a:t>What are our revenues? </a:t>
            </a:r>
          </a:p>
          <a:p>
            <a:r>
              <a:rPr lang="en-US" altLang="zh-CN" b="1">
                <a:solidFill>
                  <a:srgbClr val="FFFF00"/>
                </a:solidFill>
                <a:ea typeface="宋体" pitchFamily="2" charset="-122"/>
              </a:rPr>
              <a:t>Our pricing? </a:t>
            </a:r>
          </a:p>
          <a:p>
            <a:r>
              <a:rPr lang="en-US" altLang="zh-CN" b="1">
                <a:solidFill>
                  <a:srgbClr val="FFFF00"/>
                </a:solidFill>
                <a:ea typeface="宋体" pitchFamily="2" charset="-122"/>
              </a:rPr>
              <a:t>What are our costs?</a:t>
            </a:r>
            <a:endParaRPr lang="zh-CN" altLang="en-US" b="1">
              <a:solidFill>
                <a:srgbClr val="FFFF00"/>
              </a:solidFill>
              <a:ea typeface="宋体" pitchFamily="2" charset="-122"/>
            </a:endParaRPr>
          </a:p>
        </p:txBody>
      </p:sp>
    </p:spTree>
    <p:extLst>
      <p:ext uri="{BB962C8B-B14F-4D97-AF65-F5344CB8AC3E}">
        <p14:creationId xmlns:p14="http://schemas.microsoft.com/office/powerpoint/2010/main" val="4064598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439387" y="7917"/>
            <a:ext cx="8229600" cy="792162"/>
          </a:xfrm>
        </p:spPr>
        <p:txBody>
          <a:bodyPr lIns="91436" tIns="45718" rIns="91436" bIns="45718"/>
          <a:lstStyle/>
          <a:p>
            <a:pPr eaLnBrk="1" hangingPunct="1">
              <a:defRPr/>
            </a:pPr>
            <a:r>
              <a:rPr lang="en-US" altLang="zh-CN" dirty="0" smtClean="0">
                <a:solidFill>
                  <a:schemeClr val="bg1"/>
                </a:solidFill>
                <a:ea typeface="宋体" pitchFamily="2" charset="-122"/>
              </a:rPr>
              <a:t>Financials</a:t>
            </a:r>
            <a:r>
              <a:rPr lang="en-GB" altLang="zh-CN" dirty="0" smtClean="0">
                <a:solidFill>
                  <a:schemeClr val="bg1"/>
                </a:solidFill>
                <a:ea typeface="宋体" pitchFamily="2" charset="-122"/>
              </a:rPr>
              <a:t> - Revenue Models</a:t>
            </a:r>
            <a:endParaRPr lang="en-US" altLang="zh-CN" dirty="0" smtClean="0">
              <a:solidFill>
                <a:schemeClr val="bg1"/>
              </a:solidFill>
              <a:ea typeface="宋体" pitchFamily="2" charset="-122"/>
            </a:endParaRPr>
          </a:p>
        </p:txBody>
      </p:sp>
      <p:sp>
        <p:nvSpPr>
          <p:cNvPr id="31747" name="Rectangle 3"/>
          <p:cNvSpPr>
            <a:spLocks noGrp="1" noChangeArrowheads="1"/>
          </p:cNvSpPr>
          <p:nvPr>
            <p:ph type="body" idx="4294967295"/>
          </p:nvPr>
        </p:nvSpPr>
        <p:spPr>
          <a:xfrm>
            <a:off x="468086" y="914400"/>
            <a:ext cx="8229600" cy="5638800"/>
          </a:xfrm>
        </p:spPr>
        <p:txBody>
          <a:bodyPr lIns="91436" tIns="45718" rIns="91436" bIns="45718">
            <a:noAutofit/>
          </a:bodyPr>
          <a:lstStyle/>
          <a:p>
            <a:pPr eaLnBrk="1" hangingPunct="1">
              <a:defRPr/>
            </a:pPr>
            <a:r>
              <a:rPr lang="en-GB" altLang="zh-CN" sz="2600" dirty="0" smtClean="0">
                <a:solidFill>
                  <a:schemeClr val="bg1"/>
                </a:solidFill>
                <a:ea typeface="宋体" pitchFamily="2" charset="-122"/>
              </a:rPr>
              <a:t>Many possible revenue models:  </a:t>
            </a:r>
          </a:p>
          <a:p>
            <a:pPr lvl="1">
              <a:defRPr/>
            </a:pPr>
            <a:r>
              <a:rPr lang="en-GB" altLang="zh-CN" sz="2200" dirty="0" smtClean="0">
                <a:solidFill>
                  <a:schemeClr val="bg1"/>
                </a:solidFill>
                <a:ea typeface="宋体" pitchFamily="2" charset="-122"/>
              </a:rPr>
              <a:t>Can you provide some examples for these?</a:t>
            </a:r>
          </a:p>
          <a:p>
            <a:pPr lvl="1">
              <a:defRPr/>
            </a:pPr>
            <a:r>
              <a:rPr lang="en-GB" altLang="zh-CN" sz="2200" dirty="0" smtClean="0">
                <a:solidFill>
                  <a:schemeClr val="bg1"/>
                </a:solidFill>
                <a:ea typeface="宋体" pitchFamily="2" charset="-122"/>
              </a:rPr>
              <a:t>Can you explain how they make their revenue?</a:t>
            </a:r>
            <a:endParaRPr lang="en-GB" altLang="zh-CN" sz="2600" dirty="0" smtClean="0">
              <a:solidFill>
                <a:schemeClr val="bg1"/>
              </a:solidFill>
              <a:ea typeface="宋体" pitchFamily="2" charset="-122"/>
            </a:endParaRPr>
          </a:p>
          <a:p>
            <a:pPr lvl="4">
              <a:defRPr/>
            </a:pPr>
            <a:r>
              <a:rPr lang="en-GB" altLang="zh-CN" sz="2600" dirty="0" smtClean="0">
                <a:solidFill>
                  <a:srgbClr val="FFFF00"/>
                </a:solidFill>
                <a:ea typeface="宋体" pitchFamily="2" charset="-122"/>
              </a:rPr>
              <a:t>Direct sales revenue </a:t>
            </a:r>
          </a:p>
          <a:p>
            <a:pPr lvl="4">
              <a:defRPr/>
            </a:pPr>
            <a:r>
              <a:rPr lang="en-GB" altLang="zh-CN" sz="2600" dirty="0" smtClean="0">
                <a:solidFill>
                  <a:srgbClr val="FFFF00"/>
                </a:solidFill>
                <a:ea typeface="宋体" pitchFamily="2" charset="-122"/>
              </a:rPr>
              <a:t>Selling advertising </a:t>
            </a:r>
          </a:p>
          <a:p>
            <a:pPr lvl="4">
              <a:defRPr/>
            </a:pPr>
            <a:r>
              <a:rPr lang="en-GB" altLang="zh-CN" sz="2600" dirty="0" smtClean="0">
                <a:solidFill>
                  <a:srgbClr val="FFFF00"/>
                </a:solidFill>
                <a:ea typeface="宋体" pitchFamily="2" charset="-122"/>
              </a:rPr>
              <a:t>Online Mall </a:t>
            </a:r>
          </a:p>
          <a:p>
            <a:pPr lvl="4">
              <a:defRPr/>
            </a:pPr>
            <a:r>
              <a:rPr lang="en-GB" altLang="zh-CN" sz="2600" dirty="0" smtClean="0">
                <a:solidFill>
                  <a:srgbClr val="FFFF00"/>
                </a:solidFill>
                <a:ea typeface="宋体" pitchFamily="2" charset="-122"/>
              </a:rPr>
              <a:t>Online brokers</a:t>
            </a:r>
          </a:p>
          <a:p>
            <a:pPr lvl="4">
              <a:defRPr/>
            </a:pPr>
            <a:r>
              <a:rPr lang="en-GB" altLang="zh-CN" sz="2600" dirty="0" smtClean="0">
                <a:solidFill>
                  <a:srgbClr val="FFFF00"/>
                </a:solidFill>
                <a:ea typeface="宋体" pitchFamily="2" charset="-122"/>
              </a:rPr>
              <a:t>Auction commission</a:t>
            </a:r>
          </a:p>
          <a:p>
            <a:pPr lvl="4">
              <a:defRPr/>
            </a:pPr>
            <a:r>
              <a:rPr lang="en-GB" altLang="zh-CN" sz="2600" dirty="0" smtClean="0">
                <a:solidFill>
                  <a:srgbClr val="FFFF00"/>
                </a:solidFill>
                <a:ea typeface="宋体" pitchFamily="2" charset="-122"/>
              </a:rPr>
              <a:t>Affiliate referral fees</a:t>
            </a:r>
          </a:p>
          <a:p>
            <a:pPr lvl="4">
              <a:defRPr/>
            </a:pPr>
            <a:r>
              <a:rPr lang="en-GB" altLang="zh-CN" sz="2600" dirty="0" smtClean="0">
                <a:solidFill>
                  <a:srgbClr val="FFFF00"/>
                </a:solidFill>
                <a:ea typeface="宋体" pitchFamily="2" charset="-122"/>
              </a:rPr>
              <a:t>Membership subscriptions </a:t>
            </a:r>
          </a:p>
          <a:p>
            <a:pPr lvl="4">
              <a:defRPr/>
            </a:pPr>
            <a:r>
              <a:rPr lang="en-GB" altLang="zh-CN" sz="2600" dirty="0" err="1" smtClean="0">
                <a:solidFill>
                  <a:srgbClr val="FFFF00"/>
                </a:solidFill>
                <a:ea typeface="宋体" pitchFamily="2" charset="-122"/>
              </a:rPr>
              <a:t>Infomediaries</a:t>
            </a:r>
            <a:endParaRPr lang="en-GB" altLang="zh-CN" sz="2600" dirty="0" smtClean="0">
              <a:solidFill>
                <a:srgbClr val="FFFF00"/>
              </a:solidFill>
              <a:ea typeface="宋体" pitchFamily="2" charset="-122"/>
            </a:endParaRPr>
          </a:p>
          <a:p>
            <a:pPr lvl="4">
              <a:defRPr/>
            </a:pPr>
            <a:r>
              <a:rPr lang="en-GB" sz="2600" dirty="0" smtClean="0">
                <a:solidFill>
                  <a:srgbClr val="FFFF00"/>
                </a:solidFill>
              </a:rPr>
              <a:t>Micropayment</a:t>
            </a:r>
          </a:p>
          <a:p>
            <a:pPr lvl="4">
              <a:defRPr/>
            </a:pPr>
            <a:r>
              <a:rPr lang="en-GB" altLang="zh-CN" sz="2600" dirty="0" smtClean="0">
                <a:solidFill>
                  <a:srgbClr val="FFFF00"/>
                </a:solidFill>
                <a:ea typeface="宋体" pitchFamily="2" charset="-122"/>
              </a:rPr>
              <a:t>Streaming and on-demand</a:t>
            </a:r>
            <a:endParaRPr lang="en-US" altLang="zh-CN" sz="2600" dirty="0" smtClean="0">
              <a:solidFill>
                <a:srgbClr val="FFFF00"/>
              </a:solidFill>
              <a:ea typeface="宋体" pitchFamily="2" charset="-122"/>
            </a:endParaRPr>
          </a:p>
        </p:txBody>
      </p:sp>
    </p:spTree>
    <p:extLst>
      <p:ext uri="{BB962C8B-B14F-4D97-AF65-F5344CB8AC3E}">
        <p14:creationId xmlns:p14="http://schemas.microsoft.com/office/powerpoint/2010/main" val="252785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406400" y="228600"/>
            <a:ext cx="8509000" cy="1143000"/>
          </a:xfrm>
        </p:spPr>
        <p:txBody>
          <a:bodyPr lIns="91436" tIns="45718" rIns="91436" bIns="45718">
            <a:normAutofit/>
          </a:bodyPr>
          <a:lstStyle/>
          <a:p>
            <a:pPr eaLnBrk="1" hangingPunct="1">
              <a:defRPr/>
            </a:pPr>
            <a:r>
              <a:rPr lang="en-US" altLang="zh-CN" dirty="0" smtClean="0">
                <a:solidFill>
                  <a:schemeClr val="bg1"/>
                </a:solidFill>
                <a:ea typeface="宋体" pitchFamily="2" charset="-122"/>
                <a:cs typeface="Times New Roman" pitchFamily="18" charset="0"/>
              </a:rPr>
              <a:t>E-commerce Classifications</a:t>
            </a:r>
          </a:p>
        </p:txBody>
      </p:sp>
      <p:pic>
        <p:nvPicPr>
          <p:cNvPr id="34819" name="Picture 3" descr="haa83019_b07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676400"/>
            <a:ext cx="85217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7663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838200" y="444500"/>
            <a:ext cx="7772400" cy="1036638"/>
          </a:xfrm>
        </p:spPr>
        <p:txBody>
          <a:bodyPr lIns="91436" tIns="45718" rIns="91436" bIns="45718">
            <a:normAutofit fontScale="90000"/>
          </a:bodyPr>
          <a:lstStyle/>
          <a:p>
            <a:pPr eaLnBrk="1" hangingPunct="1">
              <a:defRPr/>
            </a:pPr>
            <a:r>
              <a:rPr lang="en-US" altLang="zh-CN" sz="4000" dirty="0" smtClean="0">
                <a:solidFill>
                  <a:schemeClr val="bg1"/>
                </a:solidFill>
                <a:ea typeface="宋体" pitchFamily="2" charset="-122"/>
              </a:rPr>
              <a:t>More Classification of e-Commerce  by Transactions or Interactions</a:t>
            </a:r>
            <a:endParaRPr lang="en-US" altLang="zh-CN" sz="3200" dirty="0" smtClean="0">
              <a:solidFill>
                <a:schemeClr val="bg1"/>
              </a:solidFill>
              <a:ea typeface="宋体" pitchFamily="2" charset="-122"/>
            </a:endParaRPr>
          </a:p>
        </p:txBody>
      </p:sp>
      <p:sp>
        <p:nvSpPr>
          <p:cNvPr id="37891" name="Rectangle 3"/>
          <p:cNvSpPr>
            <a:spLocks noGrp="1" noChangeArrowheads="1"/>
          </p:cNvSpPr>
          <p:nvPr>
            <p:ph type="body" idx="4294967295"/>
          </p:nvPr>
        </p:nvSpPr>
        <p:spPr>
          <a:xfrm>
            <a:off x="457200" y="1981200"/>
            <a:ext cx="8229600" cy="4525963"/>
          </a:xfrm>
        </p:spPr>
        <p:txBody>
          <a:bodyPr lIns="91436" tIns="45718" rIns="91436" bIns="45718">
            <a:normAutofit/>
          </a:bodyPr>
          <a:lstStyle/>
          <a:p>
            <a:pPr eaLnBrk="1" hangingPunct="1">
              <a:defRPr/>
            </a:pPr>
            <a:r>
              <a:rPr lang="en-US" altLang="zh-CN" sz="2800" i="1" dirty="0" smtClean="0">
                <a:solidFill>
                  <a:schemeClr val="bg1"/>
                </a:solidFill>
                <a:ea typeface="宋体" pitchFamily="2" charset="-122"/>
              </a:rPr>
              <a:t>business-to-business-to-consumer (B2B2C):</a:t>
            </a:r>
            <a:r>
              <a:rPr lang="en-US" altLang="zh-CN" sz="2800" b="1" dirty="0" smtClean="0">
                <a:solidFill>
                  <a:schemeClr val="bg1"/>
                </a:solidFill>
                <a:ea typeface="宋体" pitchFamily="2" charset="-122"/>
              </a:rPr>
              <a:t> </a:t>
            </a:r>
            <a:r>
              <a:rPr lang="en-US" altLang="zh-CN" sz="2800" dirty="0" smtClean="0">
                <a:solidFill>
                  <a:schemeClr val="bg1"/>
                </a:solidFill>
                <a:ea typeface="宋体" pitchFamily="2" charset="-122"/>
              </a:rPr>
              <a:t>e-commerce model in which a business provides some product or service to a client business that maintains its own customers</a:t>
            </a:r>
          </a:p>
          <a:p>
            <a:pPr eaLnBrk="1" hangingPunct="1">
              <a:defRPr/>
            </a:pPr>
            <a:endParaRPr lang="en-US" altLang="zh-CN" sz="2800" dirty="0" smtClean="0">
              <a:solidFill>
                <a:schemeClr val="bg1"/>
              </a:solidFill>
              <a:ea typeface="宋体" pitchFamily="2" charset="-122"/>
            </a:endParaRPr>
          </a:p>
          <a:p>
            <a:pPr eaLnBrk="1" hangingPunct="1">
              <a:defRPr/>
            </a:pPr>
            <a:r>
              <a:rPr lang="en-US" altLang="zh-CN" sz="2800" i="1" dirty="0" smtClean="0">
                <a:solidFill>
                  <a:schemeClr val="bg1"/>
                </a:solidFill>
                <a:ea typeface="宋体" pitchFamily="2" charset="-122"/>
              </a:rPr>
              <a:t>consumer-to-business (C2B):</a:t>
            </a:r>
            <a:r>
              <a:rPr lang="en-US" altLang="zh-CN" sz="2800" dirty="0" smtClean="0">
                <a:solidFill>
                  <a:schemeClr val="bg1"/>
                </a:solidFill>
                <a:ea typeface="宋体" pitchFamily="2" charset="-122"/>
              </a:rPr>
              <a:t> </a:t>
            </a:r>
          </a:p>
          <a:p>
            <a:pPr eaLnBrk="1" hangingPunct="1">
              <a:buFont typeface="Wingdings" pitchFamily="2" charset="2"/>
              <a:buNone/>
              <a:defRPr/>
            </a:pPr>
            <a:r>
              <a:rPr lang="en-US" altLang="zh-CN" sz="2800" b="1" dirty="0" smtClean="0">
                <a:solidFill>
                  <a:schemeClr val="bg1"/>
                </a:solidFill>
                <a:ea typeface="宋体" pitchFamily="2" charset="-122"/>
              </a:rPr>
              <a:t>	</a:t>
            </a:r>
            <a:r>
              <a:rPr lang="en-US" altLang="zh-CN" sz="2800" dirty="0" smtClean="0">
                <a:solidFill>
                  <a:schemeClr val="bg1"/>
                </a:solidFill>
                <a:ea typeface="宋体" pitchFamily="2" charset="-122"/>
              </a:rPr>
              <a:t>e-commerce model in which individuals use the Internet to sell products or services to organizations</a:t>
            </a:r>
          </a:p>
        </p:txBody>
      </p:sp>
    </p:spTree>
    <p:extLst>
      <p:ext uri="{BB962C8B-B14F-4D97-AF65-F5344CB8AC3E}">
        <p14:creationId xmlns:p14="http://schemas.microsoft.com/office/powerpoint/2010/main" val="190422177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914400" y="304800"/>
            <a:ext cx="7924800" cy="1431925"/>
          </a:xfrm>
        </p:spPr>
        <p:txBody>
          <a:bodyPr lIns="91436" tIns="45718" rIns="91436" bIns="45718"/>
          <a:lstStyle/>
          <a:p>
            <a:pPr eaLnBrk="1" hangingPunct="1">
              <a:defRPr/>
            </a:pPr>
            <a:r>
              <a:rPr lang="en-US" altLang="zh-CN" sz="4000" dirty="0" smtClean="0">
                <a:solidFill>
                  <a:schemeClr val="bg1"/>
                </a:solidFill>
                <a:ea typeface="宋体" pitchFamily="2" charset="-122"/>
              </a:rPr>
              <a:t>More Classification of e-Commerce by Transactions or Interactions </a:t>
            </a:r>
            <a:r>
              <a:rPr lang="en-US" altLang="zh-CN" sz="3200" dirty="0" smtClean="0">
                <a:solidFill>
                  <a:schemeClr val="bg1"/>
                </a:solidFill>
                <a:ea typeface="宋体" pitchFamily="2" charset="-122"/>
              </a:rPr>
              <a:t>(cont.)</a:t>
            </a:r>
          </a:p>
        </p:txBody>
      </p:sp>
      <p:sp>
        <p:nvSpPr>
          <p:cNvPr id="38915" name="Rectangle 3"/>
          <p:cNvSpPr>
            <a:spLocks noGrp="1" noChangeArrowheads="1"/>
          </p:cNvSpPr>
          <p:nvPr>
            <p:ph type="body" idx="4294967295"/>
          </p:nvPr>
        </p:nvSpPr>
        <p:spPr>
          <a:xfrm>
            <a:off x="457200" y="2057400"/>
            <a:ext cx="8229600" cy="4525963"/>
          </a:xfrm>
        </p:spPr>
        <p:txBody>
          <a:bodyPr lIns="91436" tIns="45718" rIns="91436" bIns="45718"/>
          <a:lstStyle/>
          <a:p>
            <a:pPr eaLnBrk="1" hangingPunct="1">
              <a:defRPr/>
            </a:pPr>
            <a:r>
              <a:rPr lang="en-US" altLang="zh-CN" sz="2800" i="1" dirty="0" smtClean="0">
                <a:solidFill>
                  <a:schemeClr val="bg1"/>
                </a:solidFill>
                <a:ea typeface="宋体" pitchFamily="2" charset="-122"/>
              </a:rPr>
              <a:t>consumer-to-consumer (C2C):</a:t>
            </a:r>
            <a:r>
              <a:rPr lang="en-US" altLang="zh-CN" sz="2800" b="1" dirty="0" smtClean="0">
                <a:solidFill>
                  <a:schemeClr val="bg1"/>
                </a:solidFill>
                <a:ea typeface="宋体" pitchFamily="2" charset="-122"/>
              </a:rPr>
              <a:t> </a:t>
            </a:r>
          </a:p>
          <a:p>
            <a:pPr eaLnBrk="1" hangingPunct="1">
              <a:buFont typeface="Wingdings" pitchFamily="2" charset="2"/>
              <a:buNone/>
              <a:defRPr/>
            </a:pPr>
            <a:r>
              <a:rPr lang="en-US" altLang="zh-CN" sz="2800" dirty="0" smtClean="0">
                <a:solidFill>
                  <a:schemeClr val="bg1"/>
                </a:solidFill>
                <a:ea typeface="宋体" pitchFamily="2" charset="-122"/>
              </a:rPr>
              <a:t>	e-commerce model in which consumers sell directly to other consumers</a:t>
            </a:r>
            <a:endParaRPr lang="en-US" altLang="zh-CN" sz="2800" i="1" dirty="0" smtClean="0">
              <a:solidFill>
                <a:schemeClr val="bg1"/>
              </a:solidFill>
              <a:ea typeface="宋体" pitchFamily="2" charset="-122"/>
            </a:endParaRPr>
          </a:p>
          <a:p>
            <a:pPr eaLnBrk="1" hangingPunct="1">
              <a:defRPr/>
            </a:pPr>
            <a:endParaRPr lang="en-US" altLang="zh-CN" sz="2800" i="1" dirty="0" smtClean="0">
              <a:solidFill>
                <a:schemeClr val="bg1"/>
              </a:solidFill>
              <a:ea typeface="宋体" pitchFamily="2" charset="-122"/>
            </a:endParaRPr>
          </a:p>
          <a:p>
            <a:pPr eaLnBrk="1" hangingPunct="1">
              <a:defRPr/>
            </a:pPr>
            <a:r>
              <a:rPr lang="en-US" altLang="zh-CN" sz="2800" i="1" dirty="0" smtClean="0">
                <a:solidFill>
                  <a:schemeClr val="bg1"/>
                </a:solidFill>
                <a:ea typeface="宋体" pitchFamily="2" charset="-122"/>
              </a:rPr>
              <a:t>peer-to-peer (P2P):</a:t>
            </a:r>
            <a:r>
              <a:rPr lang="en-US" altLang="zh-CN" sz="2800" b="1" dirty="0" smtClean="0">
                <a:solidFill>
                  <a:schemeClr val="bg1"/>
                </a:solidFill>
                <a:ea typeface="宋体" pitchFamily="2" charset="-122"/>
              </a:rPr>
              <a:t> </a:t>
            </a:r>
            <a:r>
              <a:rPr lang="en-US" altLang="zh-CN" sz="2800" dirty="0" smtClean="0">
                <a:solidFill>
                  <a:schemeClr val="bg1"/>
                </a:solidFill>
                <a:ea typeface="宋体" pitchFamily="2" charset="-122"/>
              </a:rPr>
              <a:t>technology that enables networked peer computers to share data and processing with each other directly; can be used in C2C, B2B, and B2C e-commerce</a:t>
            </a:r>
          </a:p>
        </p:txBody>
      </p:sp>
    </p:spTree>
    <p:extLst>
      <p:ext uri="{BB962C8B-B14F-4D97-AF65-F5344CB8AC3E}">
        <p14:creationId xmlns:p14="http://schemas.microsoft.com/office/powerpoint/2010/main" val="4135267980"/>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1066800" y="304800"/>
            <a:ext cx="8077200" cy="1431925"/>
          </a:xfrm>
        </p:spPr>
        <p:txBody>
          <a:bodyPr lIns="91436" tIns="45718" rIns="91436" bIns="45718"/>
          <a:lstStyle/>
          <a:p>
            <a:pPr eaLnBrk="1" hangingPunct="1">
              <a:defRPr/>
            </a:pPr>
            <a:r>
              <a:rPr lang="en-US" altLang="zh-CN" sz="4000" dirty="0" smtClean="0">
                <a:solidFill>
                  <a:schemeClr val="bg1"/>
                </a:solidFill>
                <a:ea typeface="宋体" pitchFamily="2" charset="-122"/>
              </a:rPr>
              <a:t>More Classification of e-Commerce by Transactions or Interactions </a:t>
            </a:r>
            <a:r>
              <a:rPr lang="en-US" altLang="zh-CN" sz="3200" dirty="0" smtClean="0">
                <a:solidFill>
                  <a:schemeClr val="bg1"/>
                </a:solidFill>
                <a:ea typeface="宋体" pitchFamily="2" charset="-122"/>
              </a:rPr>
              <a:t>(cont.)</a:t>
            </a:r>
          </a:p>
        </p:txBody>
      </p:sp>
      <p:sp>
        <p:nvSpPr>
          <p:cNvPr id="39939" name="Rectangle 3"/>
          <p:cNvSpPr>
            <a:spLocks noGrp="1" noChangeArrowheads="1"/>
          </p:cNvSpPr>
          <p:nvPr>
            <p:ph type="body" idx="4294967295"/>
          </p:nvPr>
        </p:nvSpPr>
        <p:spPr>
          <a:xfrm>
            <a:off x="457200" y="1981200"/>
            <a:ext cx="8229600" cy="4543425"/>
          </a:xfrm>
        </p:spPr>
        <p:txBody>
          <a:bodyPr lIns="91436" tIns="45718" rIns="91436" bIns="45718"/>
          <a:lstStyle/>
          <a:p>
            <a:pPr eaLnBrk="1" hangingPunct="1">
              <a:defRPr/>
            </a:pPr>
            <a:r>
              <a:rPr lang="en-US" altLang="zh-CN" sz="2800" i="1" smtClean="0">
                <a:solidFill>
                  <a:schemeClr val="bg1"/>
                </a:solidFill>
                <a:ea typeface="宋体" pitchFamily="2" charset="-122"/>
              </a:rPr>
              <a:t>collaborative commerce (c-commerce):</a:t>
            </a:r>
            <a:r>
              <a:rPr lang="en-US" altLang="zh-CN" sz="2800" b="1" smtClean="0">
                <a:solidFill>
                  <a:schemeClr val="bg1"/>
                </a:solidFill>
                <a:ea typeface="宋体" pitchFamily="2" charset="-122"/>
              </a:rPr>
              <a:t> </a:t>
            </a:r>
          </a:p>
          <a:p>
            <a:pPr eaLnBrk="1" hangingPunct="1">
              <a:buFont typeface="Wingdings" pitchFamily="2" charset="2"/>
              <a:buNone/>
              <a:defRPr/>
            </a:pPr>
            <a:r>
              <a:rPr lang="en-US" altLang="zh-CN" sz="2800" smtClean="0">
                <a:solidFill>
                  <a:schemeClr val="bg1"/>
                </a:solidFill>
                <a:ea typeface="宋体" pitchFamily="2" charset="-122"/>
              </a:rPr>
              <a:t>	e-commerce model in which individuals or groups communicate or collaborate online</a:t>
            </a:r>
            <a:endParaRPr lang="en-US" altLang="zh-CN" sz="2800" b="1" smtClean="0">
              <a:solidFill>
                <a:schemeClr val="bg1"/>
              </a:solidFill>
              <a:ea typeface="宋体" pitchFamily="2" charset="-122"/>
            </a:endParaRPr>
          </a:p>
          <a:p>
            <a:pPr eaLnBrk="1" hangingPunct="1">
              <a:defRPr/>
            </a:pPr>
            <a:endParaRPr lang="en-US" altLang="zh-CN" sz="2800" i="1" smtClean="0">
              <a:solidFill>
                <a:schemeClr val="bg1"/>
              </a:solidFill>
              <a:ea typeface="宋体" pitchFamily="2" charset="-122"/>
            </a:endParaRPr>
          </a:p>
          <a:p>
            <a:pPr eaLnBrk="1" hangingPunct="1">
              <a:defRPr/>
            </a:pPr>
            <a:r>
              <a:rPr lang="en-US" altLang="zh-CN" sz="2800" i="1" smtClean="0">
                <a:solidFill>
                  <a:schemeClr val="bg1"/>
                </a:solidFill>
                <a:ea typeface="宋体" pitchFamily="2" charset="-122"/>
              </a:rPr>
              <a:t>e-learning:</a:t>
            </a:r>
            <a:r>
              <a:rPr lang="en-US" altLang="zh-CN" sz="2800" b="1" smtClean="0">
                <a:solidFill>
                  <a:schemeClr val="bg1"/>
                </a:solidFill>
                <a:ea typeface="宋体" pitchFamily="2" charset="-122"/>
              </a:rPr>
              <a:t> t</a:t>
            </a:r>
            <a:r>
              <a:rPr lang="en-US" altLang="zh-CN" sz="2800" smtClean="0">
                <a:solidFill>
                  <a:schemeClr val="bg1"/>
                </a:solidFill>
                <a:ea typeface="宋体" pitchFamily="2" charset="-122"/>
              </a:rPr>
              <a:t>he online delivery of information for purposes of training or education</a:t>
            </a:r>
            <a:endParaRPr lang="en-US" altLang="zh-CN" sz="2800" b="1" smtClean="0">
              <a:solidFill>
                <a:schemeClr val="bg1"/>
              </a:solidFill>
              <a:ea typeface="宋体" pitchFamily="2" charset="-122"/>
            </a:endParaRPr>
          </a:p>
          <a:p>
            <a:pPr eaLnBrk="1" hangingPunct="1">
              <a:defRPr/>
            </a:pPr>
            <a:endParaRPr lang="en-US" altLang="zh-CN" sz="2800" i="1" smtClean="0">
              <a:solidFill>
                <a:schemeClr val="bg1"/>
              </a:solidFill>
              <a:ea typeface="宋体" pitchFamily="2" charset="-122"/>
            </a:endParaRPr>
          </a:p>
          <a:p>
            <a:pPr eaLnBrk="1" hangingPunct="1">
              <a:defRPr/>
            </a:pPr>
            <a:r>
              <a:rPr lang="en-US" altLang="zh-CN" sz="2800" i="1" smtClean="0">
                <a:solidFill>
                  <a:schemeClr val="bg1"/>
                </a:solidFill>
                <a:ea typeface="宋体" pitchFamily="2" charset="-122"/>
              </a:rPr>
              <a:t>exchange (electronic):</a:t>
            </a:r>
            <a:r>
              <a:rPr lang="en-US" altLang="zh-CN" sz="2800" b="1" smtClean="0">
                <a:solidFill>
                  <a:schemeClr val="bg1"/>
                </a:solidFill>
                <a:ea typeface="宋体" pitchFamily="2" charset="-122"/>
              </a:rPr>
              <a:t> a</a:t>
            </a:r>
            <a:r>
              <a:rPr lang="en-US" altLang="zh-CN" sz="2800" smtClean="0">
                <a:solidFill>
                  <a:schemeClr val="bg1"/>
                </a:solidFill>
                <a:ea typeface="宋体" pitchFamily="2" charset="-122"/>
              </a:rPr>
              <a:t> public electronic market with many buyers and sellers</a:t>
            </a:r>
          </a:p>
        </p:txBody>
      </p:sp>
    </p:spTree>
    <p:extLst>
      <p:ext uri="{BB962C8B-B14F-4D97-AF65-F5344CB8AC3E}">
        <p14:creationId xmlns:p14="http://schemas.microsoft.com/office/powerpoint/2010/main" val="2317087682"/>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914400" y="304800"/>
            <a:ext cx="7772400" cy="1431925"/>
          </a:xfrm>
        </p:spPr>
        <p:txBody>
          <a:bodyPr lIns="91436" tIns="45718" rIns="91436" bIns="45718"/>
          <a:lstStyle/>
          <a:p>
            <a:pPr eaLnBrk="1" hangingPunct="1">
              <a:defRPr/>
            </a:pPr>
            <a:r>
              <a:rPr lang="en-US" altLang="zh-CN" sz="4000" dirty="0" smtClean="0">
                <a:solidFill>
                  <a:schemeClr val="bg1"/>
                </a:solidFill>
                <a:ea typeface="宋体" pitchFamily="2" charset="-122"/>
              </a:rPr>
              <a:t>Classification of e-Commerce by Transactions or Interactions </a:t>
            </a:r>
            <a:r>
              <a:rPr lang="en-US" altLang="zh-CN" sz="3200" dirty="0" smtClean="0">
                <a:solidFill>
                  <a:schemeClr val="bg1"/>
                </a:solidFill>
                <a:ea typeface="宋体" pitchFamily="2" charset="-122"/>
              </a:rPr>
              <a:t>(cont.)</a:t>
            </a:r>
          </a:p>
        </p:txBody>
      </p:sp>
      <p:sp>
        <p:nvSpPr>
          <p:cNvPr id="40963" name="Rectangle 3"/>
          <p:cNvSpPr>
            <a:spLocks noGrp="1" noChangeArrowheads="1"/>
          </p:cNvSpPr>
          <p:nvPr>
            <p:ph type="body" idx="4294967295"/>
          </p:nvPr>
        </p:nvSpPr>
        <p:spPr>
          <a:xfrm>
            <a:off x="457200" y="1981200"/>
            <a:ext cx="8229600" cy="4400550"/>
          </a:xfrm>
        </p:spPr>
        <p:txBody>
          <a:bodyPr lIns="91436" tIns="45718" rIns="91436" bIns="45718"/>
          <a:lstStyle/>
          <a:p>
            <a:pPr eaLnBrk="1" hangingPunct="1">
              <a:defRPr/>
            </a:pPr>
            <a:r>
              <a:rPr lang="en-US" altLang="zh-CN" sz="2800" i="1" smtClean="0">
                <a:solidFill>
                  <a:schemeClr val="bg1"/>
                </a:solidFill>
                <a:ea typeface="宋体" pitchFamily="2" charset="-122"/>
              </a:rPr>
              <a:t>exchange-to-exchange (E2E):</a:t>
            </a:r>
            <a:r>
              <a:rPr lang="en-US" altLang="zh-CN" sz="2800" smtClean="0">
                <a:solidFill>
                  <a:schemeClr val="bg1"/>
                </a:solidFill>
                <a:ea typeface="宋体" pitchFamily="2" charset="-122"/>
              </a:rPr>
              <a:t> e-commerce model in which electronic exchanges formally connect to one another for the purpose of exchanging information</a:t>
            </a:r>
            <a:endParaRPr lang="en-US" altLang="zh-CN" sz="2800" i="1" smtClean="0">
              <a:solidFill>
                <a:schemeClr val="bg1"/>
              </a:solidFill>
              <a:ea typeface="宋体" pitchFamily="2" charset="-122"/>
            </a:endParaRPr>
          </a:p>
          <a:p>
            <a:pPr eaLnBrk="1" hangingPunct="1">
              <a:defRPr/>
            </a:pPr>
            <a:endParaRPr lang="en-US" altLang="zh-CN" sz="2800" i="1" smtClean="0">
              <a:solidFill>
                <a:schemeClr val="bg1"/>
              </a:solidFill>
              <a:ea typeface="宋体" pitchFamily="2" charset="-122"/>
            </a:endParaRPr>
          </a:p>
          <a:p>
            <a:pPr eaLnBrk="1" hangingPunct="1">
              <a:defRPr/>
            </a:pPr>
            <a:r>
              <a:rPr lang="en-US" altLang="zh-CN" sz="2800" i="1" smtClean="0">
                <a:solidFill>
                  <a:schemeClr val="bg1"/>
                </a:solidFill>
                <a:ea typeface="宋体" pitchFamily="2" charset="-122"/>
              </a:rPr>
              <a:t>e-government:</a:t>
            </a:r>
            <a:r>
              <a:rPr lang="en-US" altLang="zh-CN" sz="2800" smtClean="0">
                <a:solidFill>
                  <a:schemeClr val="bg1"/>
                </a:solidFill>
                <a:ea typeface="宋体" pitchFamily="2" charset="-122"/>
              </a:rPr>
              <a:t> e-commerce model in which a government entity buys or provides goods, services, or information to businesses or individual citizens (G2C, G2B)</a:t>
            </a:r>
          </a:p>
        </p:txBody>
      </p:sp>
    </p:spTree>
    <p:extLst>
      <p:ext uri="{BB962C8B-B14F-4D97-AF65-F5344CB8AC3E}">
        <p14:creationId xmlns:p14="http://schemas.microsoft.com/office/powerpoint/2010/main" val="250373565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p:txBody>
          <a:bodyPr lIns="91436" tIns="45718" rIns="91436" bIns="45718"/>
          <a:lstStyle/>
          <a:p>
            <a:pPr eaLnBrk="1" hangingPunct="1">
              <a:defRPr/>
            </a:pPr>
            <a:r>
              <a:rPr lang="en-GB" altLang="zh-CN" sz="2800" b="1" dirty="0" smtClean="0">
                <a:solidFill>
                  <a:schemeClr val="bg1"/>
                </a:solidFill>
                <a:ea typeface="宋体" pitchFamily="2" charset="-122"/>
              </a:rPr>
              <a:t>Summary of transaction alternatives between businesses and consumers</a:t>
            </a:r>
          </a:p>
        </p:txBody>
      </p:sp>
      <p:graphicFrame>
        <p:nvGraphicFramePr>
          <p:cNvPr id="126990" name="Group 14"/>
          <p:cNvGraphicFramePr>
            <a:graphicFrameLocks noGrp="1"/>
          </p:cNvGraphicFramePr>
          <p:nvPr>
            <p:ph idx="4294967295"/>
            <p:extLst/>
          </p:nvPr>
        </p:nvGraphicFramePr>
        <p:xfrm>
          <a:off x="1068388" y="1844675"/>
          <a:ext cx="7391400" cy="4495800"/>
        </p:xfrm>
        <a:graphic>
          <a:graphicData uri="http://schemas.openxmlformats.org/drawingml/2006/table">
            <a:tbl>
              <a:tblPr/>
              <a:tblGrid>
                <a:gridCol w="3697287"/>
                <a:gridCol w="3694113"/>
              </a:tblGrid>
              <a:tr h="2247900">
                <a:tc>
                  <a:txBody>
                    <a:bodyPr/>
                    <a:lstStyle/>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800" b="1" i="0" u="none" strike="noStrike" cap="none" normalizeH="0" baseline="0" dirty="0" smtClean="0">
                          <a:ln>
                            <a:noFill/>
                          </a:ln>
                          <a:solidFill>
                            <a:srgbClr val="FFFF00"/>
                          </a:solidFill>
                          <a:effectLst>
                            <a:outerShdw blurRad="38100" dist="38100" dir="2700000" algn="tl">
                              <a:srgbClr val="000000"/>
                            </a:outerShdw>
                          </a:effectLst>
                          <a:latin typeface="Tahoma" pitchFamily="34" charset="0"/>
                          <a:ea typeface="宋体" pitchFamily="2" charset="-122"/>
                          <a:cs typeface="Arial" charset="0"/>
                        </a:rPr>
                        <a:t>B2C</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Organisation sites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(Dell, Amazon)</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Consumer marketplaces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(Kelkoo.com</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Shopsmart.com)</a:t>
                      </a:r>
                    </a:p>
                  </a:txBody>
                  <a:tcPr marL="91436" marR="91436"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800" b="1" i="0" u="none" strike="noStrike" kern="1200" cap="none" normalizeH="0" baseline="0" dirty="0" smtClean="0">
                          <a:ln>
                            <a:noFill/>
                          </a:ln>
                          <a:solidFill>
                            <a:srgbClr val="FFFF00"/>
                          </a:solidFill>
                          <a:effectLst>
                            <a:outerShdw blurRad="38100" dist="38100" dir="2700000" algn="tl">
                              <a:srgbClr val="000000"/>
                            </a:outerShdw>
                          </a:effectLst>
                          <a:latin typeface="Tahoma" pitchFamily="34" charset="0"/>
                          <a:ea typeface="宋体" pitchFamily="2" charset="-122"/>
                          <a:cs typeface="Arial" charset="0"/>
                        </a:rPr>
                        <a:t>C2C</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Auctions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(QXL, EBay)</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Consumer reviews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(Bizrate.com</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Deja.com)</a:t>
                      </a:r>
                    </a:p>
                  </a:txBody>
                  <a:tcPr marL="91436" marR="91436"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47900">
                <a:tc>
                  <a:txBody>
                    <a:bodyPr/>
                    <a:lstStyle/>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800" b="1" i="0" u="none" strike="noStrike" kern="1200" cap="none" normalizeH="0" baseline="0" dirty="0" smtClean="0">
                          <a:ln>
                            <a:noFill/>
                          </a:ln>
                          <a:solidFill>
                            <a:srgbClr val="FFFF00"/>
                          </a:solidFill>
                          <a:effectLst>
                            <a:outerShdw blurRad="38100" dist="38100" dir="2700000" algn="tl">
                              <a:srgbClr val="000000"/>
                            </a:outerShdw>
                          </a:effectLst>
                          <a:latin typeface="Tahoma" pitchFamily="34" charset="0"/>
                          <a:ea typeface="宋体" pitchFamily="2" charset="-122"/>
                          <a:cs typeface="Arial" charset="0"/>
                        </a:rPr>
                        <a:t>B2B</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Organisation sites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(Dell)</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Business marketplaces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a:t>
                      </a:r>
                      <a:r>
                        <a:rPr kumimoji="0" lang="en-GB" altLang="zh-CN" sz="1900" b="0" i="0" u="none" strike="noStrike" cap="none" normalizeH="0" baseline="0" dirty="0" err="1"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CommerceOne</a:t>
                      </a:r>
                      <a:endPar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endParaRP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err="1"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VerticalNet</a:t>
                      </a: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a:t>
                      </a:r>
                    </a:p>
                  </a:txBody>
                  <a:tcPr marL="91436" marR="91436" marT="45718" marB="4571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800" b="1" i="0" u="none" strike="noStrike" kern="1200" cap="none" normalizeH="0" baseline="0" dirty="0" smtClean="0">
                          <a:ln>
                            <a:noFill/>
                          </a:ln>
                          <a:solidFill>
                            <a:srgbClr val="FFFF00"/>
                          </a:solidFill>
                          <a:effectLst>
                            <a:outerShdw blurRad="38100" dist="38100" dir="2700000" algn="tl">
                              <a:srgbClr val="000000"/>
                            </a:outerShdw>
                          </a:effectLst>
                          <a:latin typeface="Tahoma" pitchFamily="34" charset="0"/>
                          <a:ea typeface="宋体" pitchFamily="2" charset="-122"/>
                          <a:cs typeface="Arial" charset="0"/>
                        </a:rPr>
                        <a:t>C2B</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Customer bids</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(LetsBuyit.com</a:t>
                      </a:r>
                    </a:p>
                    <a:p>
                      <a:pPr marL="0" marR="0" lvl="0" indent="0" algn="l" defTabSz="914400" rtl="0" eaLnBrk="1" fontAlgn="base" latinLnBrk="0" hangingPunct="1">
                        <a:lnSpc>
                          <a:spcPct val="100000"/>
                        </a:lnSpc>
                        <a:spcBef>
                          <a:spcPct val="0"/>
                        </a:spcBef>
                        <a:spcAft>
                          <a:spcPct val="0"/>
                        </a:spcAft>
                        <a:buClrTx/>
                        <a:buSzPct val="65000"/>
                        <a:buFontTx/>
                        <a:buNone/>
                        <a:tabLst/>
                      </a:pPr>
                      <a:r>
                        <a:rPr kumimoji="0" lang="en-GB" altLang="zh-CN" sz="1900" b="0" i="0" u="none" strike="noStrike" cap="none" normalizeH="0" baseline="0" dirty="0" smtClean="0">
                          <a:ln>
                            <a:noFill/>
                          </a:ln>
                          <a:solidFill>
                            <a:schemeClr val="bg1"/>
                          </a:solidFill>
                          <a:effectLst>
                            <a:outerShdw blurRad="38100" dist="38100" dir="2700000" algn="tl">
                              <a:srgbClr val="000000"/>
                            </a:outerShdw>
                          </a:effectLst>
                          <a:latin typeface="Tahoma" pitchFamily="34" charset="0"/>
                          <a:ea typeface="宋体" pitchFamily="2" charset="-122"/>
                          <a:cs typeface="Arial" charset="0"/>
                        </a:rPr>
                        <a:t>Priceline.com)</a:t>
                      </a:r>
                    </a:p>
                  </a:txBody>
                  <a:tcPr marL="91436" marR="91436" marT="45718" marB="4571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7011089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025" y="400050"/>
            <a:ext cx="7727950" cy="526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282575" y="5876925"/>
            <a:ext cx="8534400" cy="646113"/>
          </a:xfrm>
          <a:prstGeom prst="rect">
            <a:avLst/>
          </a:prstGeom>
          <a:noFill/>
          <a:ln w="9525">
            <a:noFill/>
            <a:miter lim="800000"/>
            <a:headEnd/>
            <a:tailEnd/>
          </a:ln>
        </p:spPr>
        <p:txBody>
          <a:bodyPr>
            <a:spAutoFit/>
          </a:bodyPr>
          <a:lstStyle/>
          <a:p>
            <a:pPr>
              <a:spcBef>
                <a:spcPct val="50000"/>
              </a:spcBef>
              <a:defRPr/>
            </a:pPr>
            <a:r>
              <a:rPr lang="en-GB" sz="1200" dirty="0">
                <a:solidFill>
                  <a:schemeClr val="bg1"/>
                </a:solidFill>
                <a:latin typeface="+mn-lt"/>
                <a:ea typeface="+mn-ea"/>
                <a:cs typeface="Microsoft Sans Serif" pitchFamily="34" charset="0"/>
              </a:rPr>
              <a:t>Figure 1.11 </a:t>
            </a:r>
            <a:r>
              <a:rPr lang="en-GB" sz="1800" dirty="0">
                <a:solidFill>
                  <a:schemeClr val="bg1"/>
                </a:solidFill>
                <a:latin typeface="+mn-lt"/>
                <a:ea typeface="+mn-ea"/>
                <a:cs typeface="Microsoft Sans Serif" pitchFamily="34" charset="0"/>
              </a:rPr>
              <a:t> </a:t>
            </a:r>
            <a:r>
              <a:rPr lang="en-IN" sz="1800" dirty="0">
                <a:solidFill>
                  <a:schemeClr val="bg1"/>
                </a:solidFill>
                <a:latin typeface="+mn-lt"/>
                <a:ea typeface="+mn-ea"/>
                <a:cs typeface="Microsoft Sans Serif" pitchFamily="34" charset="0"/>
              </a:rPr>
              <a:t>Summary and examples of transaction alternatives between businesses, consumers and governmental organisations</a:t>
            </a:r>
          </a:p>
        </p:txBody>
      </p:sp>
    </p:spTree>
    <p:extLst>
      <p:ext uri="{BB962C8B-B14F-4D97-AF65-F5344CB8AC3E}">
        <p14:creationId xmlns:p14="http://schemas.microsoft.com/office/powerpoint/2010/main" val="29815659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p:cNvSpPr txBox="1">
            <a:spLocks noChangeArrowheads="1"/>
          </p:cNvSpPr>
          <p:nvPr/>
        </p:nvSpPr>
        <p:spPr bwMode="auto">
          <a:xfrm>
            <a:off x="274638" y="5891213"/>
            <a:ext cx="8469312" cy="366712"/>
          </a:xfrm>
          <a:prstGeom prst="rect">
            <a:avLst/>
          </a:prstGeom>
          <a:noFill/>
          <a:ln w="9525">
            <a:noFill/>
            <a:miter lim="800000"/>
            <a:headEnd/>
            <a:tailEnd/>
          </a:ln>
        </p:spPr>
        <p:txBody>
          <a:bodyPr>
            <a:spAutoFit/>
          </a:bodyPr>
          <a:lstStyle/>
          <a:p>
            <a:pPr eaLnBrk="1" hangingPunct="1">
              <a:spcBef>
                <a:spcPct val="50000"/>
              </a:spcBef>
              <a:defRPr/>
            </a:pPr>
            <a:r>
              <a:rPr lang="en-GB" sz="1200" dirty="0">
                <a:solidFill>
                  <a:schemeClr val="bg1"/>
                </a:solidFill>
                <a:latin typeface="+mn-lt"/>
                <a:ea typeface="+mn-ea"/>
                <a:cs typeface="Microsoft Sans Serif" pitchFamily="34" charset="0"/>
              </a:rPr>
              <a:t>Figure 2.11 </a:t>
            </a:r>
            <a:r>
              <a:rPr lang="en-GB" sz="1800" dirty="0">
                <a:solidFill>
                  <a:schemeClr val="bg1"/>
                </a:solidFill>
                <a:latin typeface="+mn-lt"/>
                <a:ea typeface="+mn-ea"/>
                <a:cs typeface="Microsoft Sans Serif" pitchFamily="34" charset="0"/>
              </a:rPr>
              <a:t> </a:t>
            </a:r>
            <a:r>
              <a:rPr lang="en-US" sz="1800" dirty="0">
                <a:solidFill>
                  <a:schemeClr val="bg1"/>
                </a:solidFill>
                <a:latin typeface="+mn-lt"/>
                <a:ea typeface="+mn-ea"/>
                <a:cs typeface="Microsoft Sans Serif" pitchFamily="34" charset="0"/>
              </a:rPr>
              <a:t>Alternative perspectives on business models</a:t>
            </a:r>
          </a:p>
        </p:txBody>
      </p:sp>
      <p:pic>
        <p:nvPicPr>
          <p:cNvPr id="22531" name="Picture 6" descr="Z:\Graphics\Powerpoint\PE_UK\PE217-Chaffey\Final files\GIF\CH02\M02NF013.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11363" y="361950"/>
            <a:ext cx="5121275" cy="538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63684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285750" y="5881688"/>
            <a:ext cx="88582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r>
              <a:rPr lang="en-GB" altLang="en-US" sz="1200" dirty="0">
                <a:solidFill>
                  <a:schemeClr val="bg1"/>
                </a:solidFill>
                <a:latin typeface="Arial" panose="020B0604020202020204" pitchFamily="34" charset="0"/>
              </a:rPr>
              <a:t>Figure 2.12 </a:t>
            </a:r>
            <a:r>
              <a:rPr lang="en-GB" altLang="en-US" sz="1800" dirty="0">
                <a:solidFill>
                  <a:schemeClr val="bg1"/>
                </a:solidFill>
                <a:latin typeface="Arial" panose="020B0604020202020204" pitchFamily="34" charset="0"/>
              </a:rPr>
              <a:t> </a:t>
            </a:r>
            <a:r>
              <a:rPr lang="en-US" altLang="en-US" sz="1800" dirty="0">
                <a:solidFill>
                  <a:schemeClr val="bg1"/>
                </a:solidFill>
                <a:latin typeface="Arial" panose="020B0604020202020204" pitchFamily="34" charset="0"/>
              </a:rPr>
              <a:t>Example spreadsheet for calculating a site revenue model</a:t>
            </a:r>
          </a:p>
          <a:p>
            <a:r>
              <a:rPr lang="en-US" altLang="en-US" sz="1000" i="1" dirty="0">
                <a:solidFill>
                  <a:schemeClr val="bg1"/>
                </a:solidFill>
                <a:latin typeface="Arial" panose="020B0604020202020204" pitchFamily="34" charset="0"/>
              </a:rPr>
              <a:t>Note</a:t>
            </a:r>
            <a:r>
              <a:rPr lang="en-US" altLang="en-US" sz="1000" b="1" dirty="0">
                <a:solidFill>
                  <a:schemeClr val="bg1"/>
                </a:solidFill>
                <a:latin typeface="Arial" panose="020B0604020202020204" pitchFamily="34" charset="0"/>
              </a:rPr>
              <a:t>:</a:t>
            </a:r>
            <a:r>
              <a:rPr lang="en-US" altLang="en-US" sz="1000" dirty="0">
                <a:solidFill>
                  <a:schemeClr val="bg1"/>
                </a:solidFill>
                <a:latin typeface="Arial" panose="020B0604020202020204" pitchFamily="34" charset="0"/>
              </a:rPr>
              <a:t> </a:t>
            </a:r>
            <a:r>
              <a:rPr lang="en-US" altLang="en-US" sz="1000" b="1" dirty="0">
                <a:solidFill>
                  <a:schemeClr val="bg1"/>
                </a:solidFill>
                <a:latin typeface="Arial" panose="020B0604020202020204" pitchFamily="34" charset="0"/>
              </a:rPr>
              <a:t>Available for download at</a:t>
            </a:r>
            <a:r>
              <a:rPr lang="en-US" altLang="en-US" sz="1000" dirty="0">
                <a:solidFill>
                  <a:schemeClr val="bg1"/>
                </a:solidFill>
                <a:latin typeface="Arial" panose="020B0604020202020204" pitchFamily="34" charset="0"/>
              </a:rPr>
              <a:t> www.smartinsights.com/conversion-model-spreadsheets/</a:t>
            </a:r>
          </a:p>
        </p:txBody>
      </p:sp>
      <p:pic>
        <p:nvPicPr>
          <p:cNvPr id="24579" name="Picture 4" descr="M02NF015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3575" y="369888"/>
            <a:ext cx="5276850" cy="532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74036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5" descr="M02NF015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9488" y="566738"/>
            <a:ext cx="7185025"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 Box 4"/>
          <p:cNvSpPr txBox="1">
            <a:spLocks noChangeArrowheads="1"/>
          </p:cNvSpPr>
          <p:nvPr/>
        </p:nvSpPr>
        <p:spPr bwMode="auto">
          <a:xfrm>
            <a:off x="285750" y="5881688"/>
            <a:ext cx="88582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r>
              <a:rPr lang="en-GB" altLang="en-US" sz="1200">
                <a:solidFill>
                  <a:schemeClr val="bg1"/>
                </a:solidFill>
                <a:latin typeface="Arial" panose="020B0604020202020204" pitchFamily="34" charset="0"/>
              </a:rPr>
              <a:t>Figure 2.12 </a:t>
            </a:r>
            <a:r>
              <a:rPr lang="en-GB" altLang="en-US" sz="1800">
                <a:solidFill>
                  <a:schemeClr val="bg1"/>
                </a:solidFill>
                <a:latin typeface="Arial" panose="020B0604020202020204" pitchFamily="34" charset="0"/>
              </a:rPr>
              <a:t> </a:t>
            </a:r>
            <a:r>
              <a:rPr lang="en-US" altLang="en-US" sz="1800">
                <a:solidFill>
                  <a:schemeClr val="bg1"/>
                </a:solidFill>
                <a:latin typeface="Arial" panose="020B0604020202020204" pitchFamily="34" charset="0"/>
              </a:rPr>
              <a:t>Example spreadsheet for calculating a site revenue model (Continued)</a:t>
            </a:r>
          </a:p>
          <a:p>
            <a:r>
              <a:rPr lang="en-US" altLang="en-US" sz="1000" i="1">
                <a:solidFill>
                  <a:schemeClr val="bg1"/>
                </a:solidFill>
                <a:latin typeface="Arial" panose="020B0604020202020204" pitchFamily="34" charset="0"/>
              </a:rPr>
              <a:t>Note</a:t>
            </a:r>
            <a:r>
              <a:rPr lang="en-US" altLang="en-US" sz="1000" b="1">
                <a:solidFill>
                  <a:schemeClr val="bg1"/>
                </a:solidFill>
                <a:latin typeface="Arial" panose="020B0604020202020204" pitchFamily="34" charset="0"/>
              </a:rPr>
              <a:t>:</a:t>
            </a:r>
            <a:r>
              <a:rPr lang="en-US" altLang="en-US" sz="1000">
                <a:solidFill>
                  <a:schemeClr val="bg1"/>
                </a:solidFill>
                <a:latin typeface="Arial" panose="020B0604020202020204" pitchFamily="34" charset="0"/>
              </a:rPr>
              <a:t> </a:t>
            </a:r>
            <a:r>
              <a:rPr lang="en-US" altLang="en-US" sz="1000" b="1">
                <a:solidFill>
                  <a:schemeClr val="bg1"/>
                </a:solidFill>
                <a:latin typeface="Arial" panose="020B0604020202020204" pitchFamily="34" charset="0"/>
              </a:rPr>
              <a:t>Available for download</a:t>
            </a:r>
            <a:r>
              <a:rPr lang="en-US" altLang="en-US" sz="1000">
                <a:solidFill>
                  <a:schemeClr val="bg1"/>
                </a:solidFill>
                <a:latin typeface="Arial" panose="020B0604020202020204" pitchFamily="34" charset="0"/>
              </a:rPr>
              <a:t> </a:t>
            </a:r>
            <a:r>
              <a:rPr lang="en-US" altLang="en-US" sz="1000" b="1">
                <a:solidFill>
                  <a:schemeClr val="bg1"/>
                </a:solidFill>
                <a:latin typeface="Arial" panose="020B0604020202020204" pitchFamily="34" charset="0"/>
              </a:rPr>
              <a:t>at </a:t>
            </a:r>
            <a:r>
              <a:rPr lang="en-US" altLang="en-US" sz="1000">
                <a:solidFill>
                  <a:schemeClr val="bg1"/>
                </a:solidFill>
                <a:latin typeface="Arial" panose="020B0604020202020204" pitchFamily="34" charset="0"/>
              </a:rPr>
              <a:t>www.smartinsights.com/conversion-model-spreadsheets/</a:t>
            </a:r>
          </a:p>
        </p:txBody>
      </p:sp>
    </p:spTree>
    <p:extLst>
      <p:ext uri="{BB962C8B-B14F-4D97-AF65-F5344CB8AC3E}">
        <p14:creationId xmlns:p14="http://schemas.microsoft.com/office/powerpoint/2010/main" val="2318327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0" y="276225"/>
            <a:ext cx="9144000" cy="641350"/>
          </a:xfrm>
        </p:spPr>
        <p:txBody>
          <a:bodyPr>
            <a:normAutofit fontScale="90000"/>
          </a:bodyPr>
          <a:lstStyle/>
          <a:p>
            <a:pPr algn="ctr" eaLnBrk="1" hangingPunct="1"/>
            <a:r>
              <a:rPr lang="en-GB" altLang="en-US" sz="3200" b="1" dirty="0" smtClean="0">
                <a:solidFill>
                  <a:schemeClr val="bg1"/>
                </a:solidFill>
                <a:latin typeface="Arial" panose="020B0604020202020204" pitchFamily="34" charset="0"/>
              </a:rPr>
              <a:t>Revenue Models – Publishing </a:t>
            </a:r>
            <a:r>
              <a:rPr lang="en-GB" altLang="en-US" sz="3200" b="1" dirty="0">
                <a:solidFill>
                  <a:schemeClr val="bg1"/>
                </a:solidFill>
                <a:latin typeface="Arial" panose="020B0604020202020204" pitchFamily="34" charset="0"/>
              </a:rPr>
              <a:t>B</a:t>
            </a:r>
            <a:r>
              <a:rPr lang="en-GB" altLang="en-US" sz="3200" b="1" dirty="0" smtClean="0">
                <a:solidFill>
                  <a:schemeClr val="bg1"/>
                </a:solidFill>
                <a:latin typeface="Arial" panose="020B0604020202020204" pitchFamily="34" charset="0"/>
              </a:rPr>
              <a:t>usiness Example</a:t>
            </a:r>
          </a:p>
        </p:txBody>
      </p:sp>
      <p:sp>
        <p:nvSpPr>
          <p:cNvPr id="23555" name="Rectangle 3"/>
          <p:cNvSpPr>
            <a:spLocks noGrp="1" noChangeArrowheads="1"/>
          </p:cNvSpPr>
          <p:nvPr>
            <p:ph type="body" idx="4294967295"/>
          </p:nvPr>
        </p:nvSpPr>
        <p:spPr>
          <a:xfrm>
            <a:off x="493713" y="917575"/>
            <a:ext cx="8278812" cy="4394200"/>
          </a:xfrm>
        </p:spPr>
        <p:txBody>
          <a:bodyPr/>
          <a:lstStyle/>
          <a:p>
            <a:pPr marL="381000" indent="-381000" eaLnBrk="1" hangingPunct="1">
              <a:buSzTx/>
              <a:buFontTx/>
              <a:buChar char="•"/>
            </a:pPr>
            <a:r>
              <a:rPr lang="en-GB" altLang="en-US" sz="2800" dirty="0" smtClean="0">
                <a:solidFill>
                  <a:schemeClr val="bg1"/>
                </a:solidFill>
              </a:rPr>
              <a:t>Subscription access to content</a:t>
            </a:r>
          </a:p>
          <a:p>
            <a:pPr marL="381000" indent="-381000" eaLnBrk="1" hangingPunct="1">
              <a:buSzTx/>
              <a:buFontTx/>
              <a:buChar char="•"/>
            </a:pPr>
            <a:r>
              <a:rPr lang="en-GB" altLang="en-US" sz="2800" dirty="0" smtClean="0">
                <a:solidFill>
                  <a:schemeClr val="bg1"/>
                </a:solidFill>
              </a:rPr>
              <a:t>Pay per view content access</a:t>
            </a:r>
          </a:p>
          <a:p>
            <a:pPr marL="381000" indent="-381000" eaLnBrk="1" hangingPunct="1">
              <a:buSzTx/>
              <a:buFontTx/>
              <a:buChar char="•"/>
            </a:pPr>
            <a:r>
              <a:rPr lang="en-GB" altLang="en-US" sz="2800" dirty="0" smtClean="0">
                <a:solidFill>
                  <a:schemeClr val="bg1"/>
                </a:solidFill>
              </a:rPr>
              <a:t>CPM display advertising</a:t>
            </a:r>
          </a:p>
          <a:p>
            <a:pPr marL="381000" indent="-381000" eaLnBrk="1" hangingPunct="1">
              <a:buSzTx/>
              <a:buFontTx/>
              <a:buChar char="•"/>
            </a:pPr>
            <a:r>
              <a:rPr lang="en-GB" altLang="en-US" sz="2800" dirty="0" smtClean="0">
                <a:solidFill>
                  <a:schemeClr val="bg1"/>
                </a:solidFill>
              </a:rPr>
              <a:t>CPC advertising on site</a:t>
            </a:r>
          </a:p>
          <a:p>
            <a:pPr marL="381000" indent="-381000" eaLnBrk="1" hangingPunct="1">
              <a:buSzTx/>
              <a:buFontTx/>
              <a:buChar char="•"/>
            </a:pPr>
            <a:r>
              <a:rPr lang="en-GB" altLang="en-US" sz="2800" dirty="0" smtClean="0">
                <a:solidFill>
                  <a:schemeClr val="bg1"/>
                </a:solidFill>
              </a:rPr>
              <a:t>Sponsorship of sections, content or widgets</a:t>
            </a:r>
          </a:p>
          <a:p>
            <a:pPr marL="381000" indent="-381000" eaLnBrk="1" hangingPunct="1">
              <a:buSzTx/>
              <a:buFontTx/>
              <a:buChar char="•"/>
            </a:pPr>
            <a:r>
              <a:rPr lang="en-GB" altLang="en-US" sz="2800" dirty="0" smtClean="0">
                <a:solidFill>
                  <a:schemeClr val="bg1"/>
                </a:solidFill>
              </a:rPr>
              <a:t>Affiliate revenue (CPA or CPC)</a:t>
            </a:r>
          </a:p>
          <a:p>
            <a:pPr marL="381000" indent="-381000" eaLnBrk="1" hangingPunct="1">
              <a:buSzTx/>
              <a:buFontTx/>
              <a:buChar char="•"/>
            </a:pPr>
            <a:r>
              <a:rPr lang="en-GB" altLang="en-US" sz="2800" dirty="0" smtClean="0">
                <a:solidFill>
                  <a:schemeClr val="bg1"/>
                </a:solidFill>
              </a:rPr>
              <a:t>Subscriber data for e-mail marketing</a:t>
            </a:r>
          </a:p>
          <a:p>
            <a:pPr marL="381000" indent="-381000" eaLnBrk="1" hangingPunct="1">
              <a:buSzTx/>
              <a:buFontTx/>
              <a:buChar char="•"/>
            </a:pPr>
            <a:r>
              <a:rPr lang="en-GB" altLang="en-US" sz="2800" dirty="0" smtClean="0">
                <a:solidFill>
                  <a:schemeClr val="bg1"/>
                </a:solidFill>
              </a:rPr>
              <a:t>Access to customers for research purposes.</a:t>
            </a:r>
          </a:p>
        </p:txBody>
      </p:sp>
      <p:sp>
        <p:nvSpPr>
          <p:cNvPr id="2" name="Rectangle 1"/>
          <p:cNvSpPr/>
          <p:nvPr/>
        </p:nvSpPr>
        <p:spPr>
          <a:xfrm>
            <a:off x="327819" y="5168295"/>
            <a:ext cx="8610600" cy="1569660"/>
          </a:xfrm>
          <a:prstGeom prst="rect">
            <a:avLst/>
          </a:prstGeom>
        </p:spPr>
        <p:txBody>
          <a:bodyPr wrap="square">
            <a:spAutoFit/>
          </a:bodyPr>
          <a:lstStyle/>
          <a:p>
            <a:pPr algn="ctr"/>
            <a:r>
              <a:rPr lang="en-GB" sz="2400" dirty="0" err="1">
                <a:solidFill>
                  <a:srgbClr val="FFFF00"/>
                </a:solidFill>
                <a:latin typeface="HelveticaNeueLTStd-Roman"/>
              </a:rPr>
              <a:t>BlablaLivre</a:t>
            </a:r>
            <a:r>
              <a:rPr lang="en-GB" sz="2400" dirty="0">
                <a:solidFill>
                  <a:schemeClr val="bg1"/>
                </a:solidFill>
                <a:latin typeface="HelveticaNeueLTStd-Lt"/>
              </a:rPr>
              <a:t>, a </a:t>
            </a:r>
            <a:r>
              <a:rPr lang="en-GB" sz="2400" dirty="0" smtClean="0">
                <a:solidFill>
                  <a:schemeClr val="bg1"/>
                </a:solidFill>
                <a:latin typeface="HelveticaNeueLTStd-Lt"/>
              </a:rPr>
              <a:t>French </a:t>
            </a:r>
            <a:r>
              <a:rPr lang="en-GB" sz="2400" dirty="0">
                <a:solidFill>
                  <a:schemeClr val="bg1"/>
                </a:solidFill>
                <a:latin typeface="HelveticaNeueLTStd-Lt"/>
              </a:rPr>
              <a:t>platform that recommends </a:t>
            </a:r>
            <a:r>
              <a:rPr lang="en-GB" sz="2400" dirty="0" smtClean="0">
                <a:solidFill>
                  <a:schemeClr val="bg1"/>
                </a:solidFill>
                <a:latin typeface="HelveticaNeueLTStd-Lt"/>
              </a:rPr>
              <a:t>books in </a:t>
            </a:r>
            <a:r>
              <a:rPr lang="en-GB" sz="2400" dirty="0">
                <a:solidFill>
                  <a:schemeClr val="bg1"/>
                </a:solidFill>
                <a:latin typeface="HelveticaNeueLTStd-Lt"/>
              </a:rPr>
              <a:t>140 characters or less, like on Twitter. </a:t>
            </a:r>
            <a:r>
              <a:rPr lang="en-GB" sz="2400" dirty="0" err="1">
                <a:solidFill>
                  <a:schemeClr val="bg1"/>
                </a:solidFill>
                <a:latin typeface="HelveticaNeueLTStd-Lt"/>
              </a:rPr>
              <a:t>BlablaLivre</a:t>
            </a:r>
            <a:r>
              <a:rPr lang="en-GB" sz="2400" dirty="0">
                <a:solidFill>
                  <a:schemeClr val="bg1"/>
                </a:solidFill>
                <a:latin typeface="HelveticaNeueLTStd-Lt"/>
              </a:rPr>
              <a:t> intends to create a </a:t>
            </a:r>
            <a:r>
              <a:rPr lang="en-GB" sz="2400" dirty="0" smtClean="0">
                <a:solidFill>
                  <a:schemeClr val="bg1"/>
                </a:solidFill>
                <a:latin typeface="HelveticaNeueLTStd-Lt"/>
              </a:rPr>
              <a:t>broad community </a:t>
            </a:r>
            <a:r>
              <a:rPr lang="en-GB" sz="2400" dirty="0">
                <a:solidFill>
                  <a:schemeClr val="bg1"/>
                </a:solidFill>
                <a:latin typeface="HelveticaNeueLTStd-Lt"/>
              </a:rPr>
              <a:t>of users who are able to quickly give their opinion on books, especially </a:t>
            </a:r>
            <a:r>
              <a:rPr lang="en-GB" sz="2400" dirty="0" smtClean="0">
                <a:solidFill>
                  <a:schemeClr val="bg1"/>
                </a:solidFill>
                <a:latin typeface="HelveticaNeueLTStd-Lt"/>
              </a:rPr>
              <a:t>novels.</a:t>
            </a:r>
            <a:endParaRPr lang="en-GB" sz="2400" dirty="0">
              <a:solidFill>
                <a:schemeClr val="bg1"/>
              </a:solidFill>
            </a:endParaRPr>
          </a:p>
        </p:txBody>
      </p:sp>
    </p:spTree>
    <p:extLst>
      <p:ext uri="{BB962C8B-B14F-4D97-AF65-F5344CB8AC3E}">
        <p14:creationId xmlns:p14="http://schemas.microsoft.com/office/powerpoint/2010/main" val="16739372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326</TotalTime>
  <Words>4214</Words>
  <Application>Microsoft Office PowerPoint</Application>
  <PresentationFormat>On-screen Show (4:3)</PresentationFormat>
  <Paragraphs>350</Paragraphs>
  <Slides>29</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29</vt:i4>
      </vt:variant>
    </vt:vector>
  </HeadingPairs>
  <TitlesOfParts>
    <vt:vector size="41" baseType="lpstr">
      <vt:lpstr>MS PGothic</vt:lpstr>
      <vt:lpstr>宋体</vt:lpstr>
      <vt:lpstr>Arial</vt:lpstr>
      <vt:lpstr>Calibri</vt:lpstr>
      <vt:lpstr>HelveticaNeueLTStd-Lt</vt:lpstr>
      <vt:lpstr>HelveticaNeueLTStd-Roman</vt:lpstr>
      <vt:lpstr>Microsoft Sans Serif</vt:lpstr>
      <vt:lpstr>Tahoma</vt:lpstr>
      <vt:lpstr>Times</vt:lpstr>
      <vt:lpstr>Times New Roman</vt:lpstr>
      <vt:lpstr>Wingdings</vt:lpstr>
      <vt:lpstr>Office Theme</vt:lpstr>
      <vt:lpstr>What is an e-Business Model and what does it signify?</vt:lpstr>
      <vt:lpstr>Objectives</vt:lpstr>
      <vt:lpstr>Definition of  an Business Model</vt:lpstr>
      <vt:lpstr>E-business Logic Triangle </vt:lpstr>
      <vt:lpstr>PowerPoint Presentation</vt:lpstr>
      <vt:lpstr>PowerPoint Presentation</vt:lpstr>
      <vt:lpstr>PowerPoint Presentation</vt:lpstr>
      <vt:lpstr>The Fourth and Fifth Challenge of Value Innovation</vt:lpstr>
      <vt:lpstr>Dell Computers</vt:lpstr>
      <vt:lpstr>The Value Curve</vt:lpstr>
      <vt:lpstr>PowerPoint Presentation</vt:lpstr>
      <vt:lpstr>Different Definitions of  a Business Model</vt:lpstr>
      <vt:lpstr>Different Definitions of  a Business Model</vt:lpstr>
      <vt:lpstr>Summary</vt:lpstr>
      <vt:lpstr>Components of a Business Model  Pigneur et al., (2002 &amp; 2001)</vt:lpstr>
      <vt:lpstr>Components of A Business Model</vt:lpstr>
      <vt:lpstr>Financials</vt:lpstr>
      <vt:lpstr>Financials - Revenue Models</vt:lpstr>
      <vt:lpstr>E-commerce Classifications</vt:lpstr>
      <vt:lpstr>More Classification of e-Commerce  by Transactions or Interactions</vt:lpstr>
      <vt:lpstr>More Classification of e-Commerce by Transactions or Interactions (cont.)</vt:lpstr>
      <vt:lpstr>More Classification of e-Commerce by Transactions or Interactions (cont.)</vt:lpstr>
      <vt:lpstr>Classification of e-Commerce by Transactions or Interactions (cont.)</vt:lpstr>
      <vt:lpstr>Summary of transaction alternatives between businesses and consumers</vt:lpstr>
      <vt:lpstr>PowerPoint Presentation</vt:lpstr>
      <vt:lpstr>PowerPoint Presentation</vt:lpstr>
      <vt:lpstr>PowerPoint Presentation</vt:lpstr>
      <vt:lpstr>PowerPoint Presentation</vt:lpstr>
      <vt:lpstr>Revenue Models – Publishing Business Example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L0237_User</cp:lastModifiedBy>
  <cp:revision>81</cp:revision>
  <dcterms:created xsi:type="dcterms:W3CDTF">2013-10-20T12:50:06Z</dcterms:created>
  <dcterms:modified xsi:type="dcterms:W3CDTF">2017-02-24T22:05:37Z</dcterms:modified>
</cp:coreProperties>
</file>