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4"/>
  </p:notesMasterIdLst>
  <p:sldIdLst>
    <p:sldId id="504" r:id="rId2"/>
    <p:sldId id="532" r:id="rId3"/>
    <p:sldId id="535" r:id="rId4"/>
    <p:sldId id="537" r:id="rId5"/>
    <p:sldId id="536" r:id="rId6"/>
    <p:sldId id="538" r:id="rId7"/>
    <p:sldId id="539" r:id="rId8"/>
    <p:sldId id="540" r:id="rId9"/>
    <p:sldId id="541" r:id="rId10"/>
    <p:sldId id="543" r:id="rId11"/>
    <p:sldId id="544" r:id="rId12"/>
    <p:sldId id="545" r:id="rId13"/>
    <p:sldId id="546" r:id="rId14"/>
    <p:sldId id="547" r:id="rId15"/>
    <p:sldId id="548" r:id="rId16"/>
    <p:sldId id="549" r:id="rId17"/>
    <p:sldId id="550" r:id="rId18"/>
    <p:sldId id="551" r:id="rId19"/>
    <p:sldId id="552" r:id="rId20"/>
    <p:sldId id="554" r:id="rId21"/>
    <p:sldId id="531" r:id="rId22"/>
    <p:sldId id="553" r:id="rId23"/>
  </p:sldIdLst>
  <p:sldSz cx="10080625" cy="7559675"/>
  <p:notesSz cx="7559675" cy="10691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055" autoAdjust="0"/>
    <p:restoredTop sz="89447" autoAdjust="0"/>
  </p:normalViewPr>
  <p:slideViewPr>
    <p:cSldViewPr snapToGrid="0">
      <p:cViewPr varScale="1">
        <p:scale>
          <a:sx n="80" d="100"/>
          <a:sy n="80" d="100"/>
        </p:scale>
        <p:origin x="1037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533520" y="764280"/>
            <a:ext cx="6704640" cy="37713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Arial"/>
              </a:rPr>
              <a:t>Click to move the slide</a:t>
            </a:r>
          </a:p>
        </p:txBody>
      </p:sp>
      <p:sp>
        <p:nvSpPr>
          <p:cNvPr id="41" name="PlaceHolder 2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US" sz="2000" b="0" strike="noStrike" spc="-1">
                <a:latin typeface="Arial"/>
              </a:rPr>
              <a:t>Click to edit the notes format</a:t>
            </a:r>
          </a:p>
        </p:txBody>
      </p:sp>
      <p:sp>
        <p:nvSpPr>
          <p:cNvPr id="42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US" sz="1400" b="0" strike="noStrike" spc="-1">
                <a:latin typeface="Times New Roman"/>
              </a:rPr>
              <a:t>&lt;header&gt;</a:t>
            </a:r>
          </a:p>
        </p:txBody>
      </p:sp>
      <p:sp>
        <p:nvSpPr>
          <p:cNvPr id="43" name="PlaceHolder 4"/>
          <p:cNvSpPr>
            <a:spLocks noGrp="1"/>
          </p:cNvSpPr>
          <p:nvPr>
            <p:ph type="dt"/>
          </p:nvPr>
        </p:nvSpPr>
        <p:spPr>
          <a:xfrm>
            <a:off x="4399200" y="0"/>
            <a:ext cx="3372840" cy="50256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algn="r"/>
            <a:r>
              <a:rPr lang="en-US" sz="1400" b="0" strike="noStrike" spc="-1">
                <a:latin typeface="Times New Roman"/>
              </a:rPr>
              <a:t>&lt;date/time&gt;</a:t>
            </a:r>
          </a:p>
        </p:txBody>
      </p:sp>
      <p:sp>
        <p:nvSpPr>
          <p:cNvPr id="44" name="PlaceHolder 5"/>
          <p:cNvSpPr>
            <a:spLocks noGrp="1"/>
          </p:cNvSpPr>
          <p:nvPr>
            <p:ph type="ftr"/>
          </p:nvPr>
        </p:nvSpPr>
        <p:spPr>
          <a:xfrm>
            <a:off x="0" y="9555480"/>
            <a:ext cx="3372840" cy="50256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r>
              <a:rPr lang="en-US" sz="1400" b="0" strike="noStrike" spc="-1">
                <a:latin typeface="Times New Roman"/>
              </a:rPr>
              <a:t>&lt;footer&gt;</a:t>
            </a:r>
          </a:p>
        </p:txBody>
      </p:sp>
      <p:sp>
        <p:nvSpPr>
          <p:cNvPr id="45" name="PlaceHolder 6"/>
          <p:cNvSpPr>
            <a:spLocks noGrp="1"/>
          </p:cNvSpPr>
          <p:nvPr>
            <p:ph type="sldNum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pPr algn="r"/>
            <a:fld id="{C620EBCE-6EBE-42DA-8D28-D67065A1A72A}" type="slidenum">
              <a:rPr lang="en-US" sz="1400" b="0" strike="noStrike" spc="-1">
                <a:latin typeface="Times New Roman"/>
              </a:rPr>
              <a:t>‹#›</a:t>
            </a:fld>
            <a:endParaRPr lang="en-US" sz="1400" b="0" strike="noStrike" spc="-1"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Types of part made by process.</a:t>
            </a:r>
          </a:p>
          <a:p>
            <a:r>
              <a:rPr lang="en-US" dirty="0"/>
              <a:t>Worth saying – if you want a low strength shape  - make it out of plastic! (its cheaper!)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1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1110218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2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4720805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5 whys</a:t>
            </a:r>
          </a:p>
          <a:p>
            <a:r>
              <a:rPr lang="en-US" dirty="0"/>
              <a:t>Exercise – add the lines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3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9561784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4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58894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5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9075108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6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640794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7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6058673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8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8764620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9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1619268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Q1 – Steel – about 1 </a:t>
            </a:r>
            <a:r>
              <a:rPr lang="en-US" dirty="0" err="1"/>
              <a:t>tonne</a:t>
            </a:r>
            <a:r>
              <a:rPr lang="en-US" dirty="0"/>
              <a:t> per tone</a:t>
            </a:r>
          </a:p>
          <a:p>
            <a:r>
              <a:rPr lang="en-US" dirty="0"/>
              <a:t>Q2 – 12-17 tones</a:t>
            </a:r>
          </a:p>
          <a:p>
            <a:r>
              <a:rPr lang="en-US" dirty="0"/>
              <a:t>Q3 – </a:t>
            </a:r>
            <a:r>
              <a:rPr lang="en-US" dirty="0" err="1"/>
              <a:t>Tranfer</a:t>
            </a:r>
            <a:r>
              <a:rPr lang="en-US" dirty="0"/>
              <a:t> of production from low </a:t>
            </a:r>
            <a:r>
              <a:rPr lang="en-US" dirty="0" err="1"/>
              <a:t>fossi</a:t>
            </a:r>
            <a:r>
              <a:rPr lang="en-US" dirty="0"/>
              <a:t> fuel burn territory to high on account of cost</a:t>
            </a:r>
          </a:p>
          <a:p>
            <a:r>
              <a:rPr lang="en-US" dirty="0"/>
              <a:t>Q4.   Bauxite to </a:t>
            </a:r>
            <a:r>
              <a:rPr lang="en-US" dirty="0" err="1"/>
              <a:t>aluminium</a:t>
            </a:r>
            <a:r>
              <a:rPr lang="en-US" dirty="0"/>
              <a:t> direct, Carbon anode erosion,  Bauxite to </a:t>
            </a:r>
            <a:r>
              <a:rPr lang="en-US" dirty="0" err="1"/>
              <a:t>aluminium</a:t>
            </a:r>
            <a:r>
              <a:rPr lang="en-US" dirty="0"/>
              <a:t> electricity,  Processing energy, travel energy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10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2929190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Q1 – Steel – about 1 </a:t>
            </a:r>
            <a:r>
              <a:rPr lang="en-US" dirty="0" err="1"/>
              <a:t>tonne</a:t>
            </a:r>
            <a:r>
              <a:rPr lang="en-US" dirty="0"/>
              <a:t> per tone</a:t>
            </a:r>
          </a:p>
          <a:p>
            <a:r>
              <a:rPr lang="en-US" dirty="0"/>
              <a:t>Q2 – 12-17 tones</a:t>
            </a:r>
          </a:p>
          <a:p>
            <a:r>
              <a:rPr lang="en-US" dirty="0"/>
              <a:t>Q3 – </a:t>
            </a:r>
            <a:r>
              <a:rPr lang="en-US" dirty="0" err="1"/>
              <a:t>Tranfer</a:t>
            </a:r>
            <a:r>
              <a:rPr lang="en-US" dirty="0"/>
              <a:t> of production from low </a:t>
            </a:r>
            <a:r>
              <a:rPr lang="en-US" dirty="0" err="1"/>
              <a:t>fossi</a:t>
            </a:r>
            <a:r>
              <a:rPr lang="en-US" dirty="0"/>
              <a:t> fuel burn territory to high on account of cost</a:t>
            </a:r>
          </a:p>
          <a:p>
            <a:r>
              <a:rPr lang="en-US" dirty="0"/>
              <a:t>Q4.   Bauxite to </a:t>
            </a:r>
            <a:r>
              <a:rPr lang="en-US" dirty="0" err="1"/>
              <a:t>aluminium</a:t>
            </a:r>
            <a:r>
              <a:rPr lang="en-US" dirty="0"/>
              <a:t> direct, Carbon anode erosion,  Bauxite to </a:t>
            </a:r>
            <a:r>
              <a:rPr lang="en-US" dirty="0" err="1"/>
              <a:t>aluminium</a:t>
            </a:r>
            <a:r>
              <a:rPr lang="en-US" dirty="0"/>
              <a:t> electricity,  Processing energy, travel energy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11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222387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Q1 – Steel – about 1 </a:t>
            </a:r>
            <a:r>
              <a:rPr lang="en-US" dirty="0" err="1"/>
              <a:t>tonne</a:t>
            </a:r>
            <a:r>
              <a:rPr lang="en-US" dirty="0"/>
              <a:t> per tone</a:t>
            </a:r>
          </a:p>
          <a:p>
            <a:r>
              <a:rPr lang="en-US" dirty="0"/>
              <a:t>Q2 – 12-17 tones</a:t>
            </a:r>
          </a:p>
          <a:p>
            <a:r>
              <a:rPr lang="en-US" dirty="0"/>
              <a:t>Q3 – </a:t>
            </a:r>
            <a:r>
              <a:rPr lang="en-US" dirty="0" err="1"/>
              <a:t>Tranfer</a:t>
            </a:r>
            <a:r>
              <a:rPr lang="en-US" dirty="0"/>
              <a:t> of production from low </a:t>
            </a:r>
            <a:r>
              <a:rPr lang="en-US" dirty="0" err="1"/>
              <a:t>fossi</a:t>
            </a:r>
            <a:r>
              <a:rPr lang="en-US" dirty="0"/>
              <a:t> fuel burn territory to high on account of cost</a:t>
            </a:r>
          </a:p>
          <a:p>
            <a:r>
              <a:rPr lang="en-US" dirty="0"/>
              <a:t>Q4.   Bauxite to </a:t>
            </a:r>
            <a:r>
              <a:rPr lang="en-US" dirty="0" err="1"/>
              <a:t>aluminium</a:t>
            </a:r>
            <a:r>
              <a:rPr lang="en-US" dirty="0"/>
              <a:t> direct, Carbon anode erosion,  Bauxite to </a:t>
            </a:r>
            <a:r>
              <a:rPr lang="en-US" dirty="0" err="1"/>
              <a:t>aluminium</a:t>
            </a:r>
            <a:r>
              <a:rPr lang="en-US" dirty="0"/>
              <a:t> electricity,  Processing energy, travel energy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12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7872760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Looking for  - temperature, previous use, shape,  time under load,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21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8211745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Looking for  - temperature, previous use, shape,  time under load,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22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491245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1640" cy="438372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0920" cy="58485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" name="PlaceHolder 4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164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164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" name="PlaceHolder 5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" name="PlaceHolder 3"/>
          <p:cNvSpPr>
            <a:spLocks noGrp="1"/>
          </p:cNvSpPr>
          <p:nvPr>
            <p:ph type="body"/>
          </p:nvPr>
        </p:nvSpPr>
        <p:spPr>
          <a:xfrm>
            <a:off x="3571200" y="176868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" name="PlaceHolder 4"/>
          <p:cNvSpPr>
            <a:spLocks noGrp="1"/>
          </p:cNvSpPr>
          <p:nvPr>
            <p:ph type="body"/>
          </p:nvPr>
        </p:nvSpPr>
        <p:spPr>
          <a:xfrm>
            <a:off x="6638040" y="176868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" name="PlaceHolder 5"/>
          <p:cNvSpPr>
            <a:spLocks noGrp="1"/>
          </p:cNvSpPr>
          <p:nvPr>
            <p:ph type="body"/>
          </p:nvPr>
        </p:nvSpPr>
        <p:spPr>
          <a:xfrm>
            <a:off x="504000" y="405864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" name="PlaceHolder 6"/>
          <p:cNvSpPr>
            <a:spLocks noGrp="1"/>
          </p:cNvSpPr>
          <p:nvPr>
            <p:ph type="body"/>
          </p:nvPr>
        </p:nvSpPr>
        <p:spPr>
          <a:xfrm>
            <a:off x="3571200" y="405864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" name="PlaceHolder 7"/>
          <p:cNvSpPr>
            <a:spLocks noGrp="1"/>
          </p:cNvSpPr>
          <p:nvPr>
            <p:ph type="body"/>
          </p:nvPr>
        </p:nvSpPr>
        <p:spPr>
          <a:xfrm>
            <a:off x="6638040" y="405864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ustomShape 1"/>
          <p:cNvSpPr/>
          <p:nvPr/>
        </p:nvSpPr>
        <p:spPr>
          <a:xfrm>
            <a:off x="0" y="0"/>
            <a:ext cx="10080360" cy="7559280"/>
          </a:xfrm>
          <a:prstGeom prst="rect">
            <a:avLst/>
          </a:prstGeom>
          <a:solidFill>
            <a:srgbClr val="CFE7F5"/>
          </a:solidFill>
          <a:ln>
            <a:solidFill>
              <a:srgbClr val="E6E6FF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" name="PlaceHolder 2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r>
              <a:rPr lang="en-US" sz="4400" b="0" strike="noStrike" spc="-1">
                <a:solidFill>
                  <a:srgbClr val="000000"/>
                </a:solidFill>
                <a:latin typeface="Arial"/>
              </a:rPr>
              <a:t>Click to edit the title text format</a:t>
            </a:r>
          </a:p>
        </p:txBody>
      </p:sp>
      <p:sp>
        <p:nvSpPr>
          <p:cNvPr id="3" name="PlaceHolder 3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438372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Seventh Outline Level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691E47C-4E30-43AE-9638-CE268B72E111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8852396" y="0"/>
            <a:ext cx="1226524" cy="1407275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anna.org/resources/ddt-story#:~:text=The%20DDT%20Story%20If%20there%20is%20a%20single,simple%20solution%20to%20pest%20problems%20large%20and%20small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ancer.org/cancer/cancer-causes/general-info/known-and-probable-human-carcinogens.html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I_fUpP-hq3A" TargetMode="External"/><Relationship Id="rId2" Type="http://schemas.openxmlformats.org/officeDocument/2006/relationships/hyperlink" Target="https://youtu.be/I5g9-4fx60A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08D4A-F196-45FA-968D-80474BD48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Materials and the environment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A5C6B86-A542-4DCB-BAD6-B5E8DB643C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212" y="2257730"/>
            <a:ext cx="8743950" cy="50006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00B9E69-CC77-44CB-8E2F-7E54D077BDE4}"/>
              </a:ext>
            </a:extLst>
          </p:cNvPr>
          <p:cNvSpPr txBox="1"/>
          <p:nvPr/>
        </p:nvSpPr>
        <p:spPr>
          <a:xfrm>
            <a:off x="504000" y="1428750"/>
            <a:ext cx="24106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Let’s not get depressed but….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28293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08D4A-F196-45FA-968D-80474BD48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Environmental concerns- what we can see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61F8B2-3E70-43E1-9B8E-EA118068B544}"/>
              </a:ext>
            </a:extLst>
          </p:cNvPr>
          <p:cNvSpPr txBox="1"/>
          <p:nvPr/>
        </p:nvSpPr>
        <p:spPr>
          <a:xfrm>
            <a:off x="504000" y="2047875"/>
            <a:ext cx="355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Increased frequency of storms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5F2484-A973-4EF8-ABD2-3A528B2C9F0A}"/>
              </a:ext>
            </a:extLst>
          </p:cNvPr>
          <p:cNvSpPr txBox="1"/>
          <p:nvPr/>
        </p:nvSpPr>
        <p:spPr>
          <a:xfrm>
            <a:off x="504000" y="3122612"/>
            <a:ext cx="355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Increased cancers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5816C3-4F71-4F23-8371-50A513D9EEDE}"/>
              </a:ext>
            </a:extLst>
          </p:cNvPr>
          <p:cNvSpPr txBox="1"/>
          <p:nvPr/>
        </p:nvSpPr>
        <p:spPr>
          <a:xfrm>
            <a:off x="504000" y="4067731"/>
            <a:ext cx="355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Poisoning of animals and people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AE3484-2DB1-4DBD-9043-44B22BC52113}"/>
              </a:ext>
            </a:extLst>
          </p:cNvPr>
          <p:cNvSpPr txBox="1"/>
          <p:nvPr/>
        </p:nvSpPr>
        <p:spPr>
          <a:xfrm>
            <a:off x="904050" y="5168593"/>
            <a:ext cx="355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Species extinction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58294D-FF8C-4F95-9988-7A44506FAE54}"/>
              </a:ext>
            </a:extLst>
          </p:cNvPr>
          <p:cNvSpPr txBox="1"/>
          <p:nvPr/>
        </p:nvSpPr>
        <p:spPr>
          <a:xfrm>
            <a:off x="504000" y="6269456"/>
            <a:ext cx="35536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Seas of trash and rubbish mountains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965C0B-E499-48EB-956D-0F7937347715}"/>
              </a:ext>
            </a:extLst>
          </p:cNvPr>
          <p:cNvSpPr txBox="1"/>
          <p:nvPr/>
        </p:nvSpPr>
        <p:spPr>
          <a:xfrm>
            <a:off x="4742625" y="6269456"/>
            <a:ext cx="355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Urbanisation</a:t>
            </a:r>
            <a:r>
              <a:rPr lang="en-US" dirty="0"/>
              <a:t> of land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0B0A8F-FAD4-45D6-876F-ABED51860418}"/>
              </a:ext>
            </a:extLst>
          </p:cNvPr>
          <p:cNvSpPr txBox="1"/>
          <p:nvPr/>
        </p:nvSpPr>
        <p:spPr>
          <a:xfrm>
            <a:off x="4742625" y="5350552"/>
            <a:ext cx="355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Coral bleaching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5F24B30-BEF1-4EB6-8DE6-5CCF1DEBD6DF}"/>
              </a:ext>
            </a:extLst>
          </p:cNvPr>
          <p:cNvSpPr txBox="1"/>
          <p:nvPr/>
        </p:nvSpPr>
        <p:spPr>
          <a:xfrm>
            <a:off x="5171250" y="3162702"/>
            <a:ext cx="35536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Marine eco systems</a:t>
            </a:r>
          </a:p>
          <a:p>
            <a:r>
              <a:rPr lang="en-US" dirty="0"/>
              <a:t>Depletion of fish stocks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DFD5EB5-EFCA-475A-8B31-BA9D965DBFED}"/>
              </a:ext>
            </a:extLst>
          </p:cNvPr>
          <p:cNvSpPr txBox="1"/>
          <p:nvPr/>
        </p:nvSpPr>
        <p:spPr>
          <a:xfrm>
            <a:off x="7061201" y="4947310"/>
            <a:ext cx="355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Rising sea levels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A92E93-19F4-44BC-AFD8-93517A0FF727}"/>
              </a:ext>
            </a:extLst>
          </p:cNvPr>
          <p:cNvSpPr txBox="1"/>
          <p:nvPr/>
        </p:nvSpPr>
        <p:spPr>
          <a:xfrm>
            <a:off x="4228687" y="4513053"/>
            <a:ext cx="1200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Smog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1F709CC-0C72-4286-B256-2D6B130460FE}"/>
              </a:ext>
            </a:extLst>
          </p:cNvPr>
          <p:cNvSpPr txBox="1"/>
          <p:nvPr/>
        </p:nvSpPr>
        <p:spPr>
          <a:xfrm>
            <a:off x="6605175" y="6915787"/>
            <a:ext cx="355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Agricultural Soil degradation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7932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08D4A-F196-45FA-968D-80474BD48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Environmental concerns- underlying causes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61F8B2-3E70-43E1-9B8E-EA118068B544}"/>
              </a:ext>
            </a:extLst>
          </p:cNvPr>
          <p:cNvSpPr txBox="1"/>
          <p:nvPr/>
        </p:nvSpPr>
        <p:spPr>
          <a:xfrm>
            <a:off x="504000" y="2047875"/>
            <a:ext cx="355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Increased frequency of storms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5F2484-A973-4EF8-ABD2-3A528B2C9F0A}"/>
              </a:ext>
            </a:extLst>
          </p:cNvPr>
          <p:cNvSpPr txBox="1"/>
          <p:nvPr/>
        </p:nvSpPr>
        <p:spPr>
          <a:xfrm>
            <a:off x="504000" y="2445913"/>
            <a:ext cx="355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Increased cancers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5816C3-4F71-4F23-8371-50A513D9EEDE}"/>
              </a:ext>
            </a:extLst>
          </p:cNvPr>
          <p:cNvSpPr txBox="1"/>
          <p:nvPr/>
        </p:nvSpPr>
        <p:spPr>
          <a:xfrm>
            <a:off x="504000" y="3298607"/>
            <a:ext cx="355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Poisoning of animals and people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AE3484-2DB1-4DBD-9043-44B22BC52113}"/>
              </a:ext>
            </a:extLst>
          </p:cNvPr>
          <p:cNvSpPr txBox="1"/>
          <p:nvPr/>
        </p:nvSpPr>
        <p:spPr>
          <a:xfrm>
            <a:off x="504000" y="3701835"/>
            <a:ext cx="355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Species extinction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58294D-FF8C-4F95-9988-7A44506FAE54}"/>
              </a:ext>
            </a:extLst>
          </p:cNvPr>
          <p:cNvSpPr txBox="1"/>
          <p:nvPr/>
        </p:nvSpPr>
        <p:spPr>
          <a:xfrm>
            <a:off x="504000" y="4947310"/>
            <a:ext cx="35536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Seas of trash and rubbish mountains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965C0B-E499-48EB-956D-0F7937347715}"/>
              </a:ext>
            </a:extLst>
          </p:cNvPr>
          <p:cNvSpPr txBox="1"/>
          <p:nvPr/>
        </p:nvSpPr>
        <p:spPr>
          <a:xfrm>
            <a:off x="504000" y="5663328"/>
            <a:ext cx="355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Urbanisation</a:t>
            </a:r>
            <a:r>
              <a:rPr lang="en-US" dirty="0"/>
              <a:t> of land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0B0A8F-FAD4-45D6-876F-ABED51860418}"/>
              </a:ext>
            </a:extLst>
          </p:cNvPr>
          <p:cNvSpPr txBox="1"/>
          <p:nvPr/>
        </p:nvSpPr>
        <p:spPr>
          <a:xfrm>
            <a:off x="504000" y="4508291"/>
            <a:ext cx="355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Coral bleaching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5F24B30-BEF1-4EB6-8DE6-5CCF1DEBD6DF}"/>
              </a:ext>
            </a:extLst>
          </p:cNvPr>
          <p:cNvSpPr txBox="1"/>
          <p:nvPr/>
        </p:nvSpPr>
        <p:spPr>
          <a:xfrm>
            <a:off x="504000" y="2898816"/>
            <a:ext cx="355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Depletion of fish stocks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DFD5EB5-EFCA-475A-8B31-BA9D965DBFED}"/>
              </a:ext>
            </a:extLst>
          </p:cNvPr>
          <p:cNvSpPr txBox="1"/>
          <p:nvPr/>
        </p:nvSpPr>
        <p:spPr>
          <a:xfrm>
            <a:off x="504000" y="6102347"/>
            <a:ext cx="355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Rising sea levels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A92E93-19F4-44BC-AFD8-93517A0FF727}"/>
              </a:ext>
            </a:extLst>
          </p:cNvPr>
          <p:cNvSpPr txBox="1"/>
          <p:nvPr/>
        </p:nvSpPr>
        <p:spPr>
          <a:xfrm>
            <a:off x="504000" y="4105063"/>
            <a:ext cx="1200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Smog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1F709CC-0C72-4286-B256-2D6B130460FE}"/>
              </a:ext>
            </a:extLst>
          </p:cNvPr>
          <p:cNvSpPr txBox="1"/>
          <p:nvPr/>
        </p:nvSpPr>
        <p:spPr>
          <a:xfrm>
            <a:off x="504000" y="6658612"/>
            <a:ext cx="355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Agricultural Soil degradation</a:t>
            </a:r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D206006-67FD-4477-9203-126A83E41D2B}"/>
              </a:ext>
            </a:extLst>
          </p:cNvPr>
          <p:cNvSpPr txBox="1"/>
          <p:nvPr/>
        </p:nvSpPr>
        <p:spPr>
          <a:xfrm>
            <a:off x="6161850" y="2089921"/>
            <a:ext cx="355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Human population growth</a:t>
            </a: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40030A5-7D4B-42C8-9A8A-B33A71798365}"/>
              </a:ext>
            </a:extLst>
          </p:cNvPr>
          <p:cNvSpPr txBox="1"/>
          <p:nvPr/>
        </p:nvSpPr>
        <p:spPr>
          <a:xfrm>
            <a:off x="6161850" y="2529484"/>
            <a:ext cx="355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Burning fossil fuels</a:t>
            </a: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B371907-D830-41A1-8AEF-37C2738696C0}"/>
              </a:ext>
            </a:extLst>
          </p:cNvPr>
          <p:cNvSpPr txBox="1"/>
          <p:nvPr/>
        </p:nvSpPr>
        <p:spPr>
          <a:xfrm>
            <a:off x="6161850" y="2962841"/>
            <a:ext cx="355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Nuclear power</a:t>
            </a:r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6492BB7-E5CE-481C-83DF-37A384C20988}"/>
              </a:ext>
            </a:extLst>
          </p:cNvPr>
          <p:cNvSpPr txBox="1"/>
          <p:nvPr/>
        </p:nvSpPr>
        <p:spPr>
          <a:xfrm>
            <a:off x="6161850" y="3352291"/>
            <a:ext cx="355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Inefficient combustion processes</a:t>
            </a:r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67A5DD9-3951-4123-AB75-57FF95AB75EE}"/>
              </a:ext>
            </a:extLst>
          </p:cNvPr>
          <p:cNvSpPr txBox="1"/>
          <p:nvPr/>
        </p:nvSpPr>
        <p:spPr>
          <a:xfrm>
            <a:off x="6161850" y="3828000"/>
            <a:ext cx="35536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Making products from non recyclable materials</a:t>
            </a: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C647A37-7317-445C-89D4-605065A4B78D}"/>
              </a:ext>
            </a:extLst>
          </p:cNvPr>
          <p:cNvSpPr txBox="1"/>
          <p:nvPr/>
        </p:nvSpPr>
        <p:spPr>
          <a:xfrm>
            <a:off x="6161850" y="4580708"/>
            <a:ext cx="355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Packaging practices</a:t>
            </a:r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73573F0-0BE1-4121-8C42-B8CC1A4FD1BD}"/>
              </a:ext>
            </a:extLst>
          </p:cNvPr>
          <p:cNvSpPr txBox="1"/>
          <p:nvPr/>
        </p:nvSpPr>
        <p:spPr>
          <a:xfrm>
            <a:off x="6161850" y="5056417"/>
            <a:ext cx="355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Building technology</a:t>
            </a:r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229014C-AAFA-40B1-9247-7F0DB57E97C6}"/>
              </a:ext>
            </a:extLst>
          </p:cNvPr>
          <p:cNvSpPr txBox="1"/>
          <p:nvPr/>
        </p:nvSpPr>
        <p:spPr>
          <a:xfrm>
            <a:off x="6161850" y="6473946"/>
            <a:ext cx="355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Use of </a:t>
            </a:r>
            <a:r>
              <a:rPr lang="en-US" dirty="0" err="1"/>
              <a:t>fertiliser</a:t>
            </a:r>
            <a:endParaRPr lang="en-GB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4635563-DD99-47EF-B836-1A46FFB6DA2A}"/>
              </a:ext>
            </a:extLst>
          </p:cNvPr>
          <p:cNvSpPr txBox="1"/>
          <p:nvPr/>
        </p:nvSpPr>
        <p:spPr>
          <a:xfrm>
            <a:off x="6228525" y="6908447"/>
            <a:ext cx="355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Materialism</a:t>
            </a:r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C7A7F27-A841-4CE7-9B1A-8C37A61EDC42}"/>
              </a:ext>
            </a:extLst>
          </p:cNvPr>
          <p:cNvSpPr txBox="1"/>
          <p:nvPr/>
        </p:nvSpPr>
        <p:spPr>
          <a:xfrm>
            <a:off x="6161850" y="5458700"/>
            <a:ext cx="35536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Use of toxins and carcinogens in materials and processes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9556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08D4A-F196-45FA-968D-80474BD48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 aside – systems engineering</a:t>
            </a:r>
            <a:br>
              <a:rPr lang="en-GB" dirty="0"/>
            </a:br>
            <a:r>
              <a:rPr lang="en-GB" dirty="0"/>
              <a:t>and the earth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EC0F187-B628-4368-85B3-AE893DFCA394}"/>
              </a:ext>
            </a:extLst>
          </p:cNvPr>
          <p:cNvSpPr txBox="1"/>
          <p:nvPr/>
        </p:nvSpPr>
        <p:spPr>
          <a:xfrm>
            <a:off x="323850" y="2000250"/>
            <a:ext cx="33813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earth can be seen as a highly complex set of interrelated systems – of which the ecosystem is one of them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85242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3C46368F-7661-4306-B192-B49499DBBB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825" y="295276"/>
            <a:ext cx="9412517" cy="702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1121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07935CA5-4B84-49E1-8305-03E8F7387B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413" y="1184275"/>
            <a:ext cx="8305800" cy="519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09ACD5F-090E-47F0-B292-0FC0B9DD2BF3}"/>
              </a:ext>
            </a:extLst>
          </p:cNvPr>
          <p:cNvSpPr txBox="1"/>
          <p:nvPr/>
        </p:nvSpPr>
        <p:spPr>
          <a:xfrm>
            <a:off x="887413" y="161925"/>
            <a:ext cx="30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nitrogen cycle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475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D192F303-06D4-4816-8A99-FEB51EEBA1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44563"/>
            <a:ext cx="10080625" cy="567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33412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extLst>
              <a:ext uri="{FF2B5EF4-FFF2-40B4-BE49-F238E27FC236}">
                <a16:creationId xmlns:a16="http://schemas.microsoft.com/office/drawing/2014/main" id="{B09F07EF-DBF9-43FD-9E54-A6433A6857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863"/>
            <a:ext cx="10080625" cy="7473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82158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>
            <a:extLst>
              <a:ext uri="{FF2B5EF4-FFF2-40B4-BE49-F238E27FC236}">
                <a16:creationId xmlns:a16="http://schemas.microsoft.com/office/drawing/2014/main" id="{289C0E34-9874-4257-BDFB-CEB0393BE9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9913" y="1817688"/>
            <a:ext cx="6400800" cy="392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507FE40-10EC-4ED0-9BC8-06C58989603C}"/>
              </a:ext>
            </a:extLst>
          </p:cNvPr>
          <p:cNvSpPr txBox="1"/>
          <p:nvPr/>
        </p:nvSpPr>
        <p:spPr>
          <a:xfrm>
            <a:off x="2600325" y="561975"/>
            <a:ext cx="2085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Our ecosystem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20902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08D4A-F196-45FA-968D-80474BD48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Engineering decisions based on </a:t>
            </a:r>
            <a:br>
              <a:rPr lang="en-GB" dirty="0"/>
            </a:br>
            <a:r>
              <a:rPr lang="en-GB" dirty="0"/>
              <a:t>environmental concerns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48A924E-60A0-4660-B052-EA162982CE8D}"/>
              </a:ext>
            </a:extLst>
          </p:cNvPr>
          <p:cNvSpPr txBox="1"/>
          <p:nvPr/>
        </p:nvSpPr>
        <p:spPr>
          <a:xfrm>
            <a:off x="1095375" y="1657350"/>
            <a:ext cx="5334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Metrics – </a:t>
            </a:r>
            <a:r>
              <a:rPr lang="en-US" dirty="0" err="1"/>
              <a:t>eg</a:t>
            </a:r>
            <a:r>
              <a:rPr lang="en-US" dirty="0"/>
              <a:t> mass of CO2 per </a:t>
            </a:r>
            <a:r>
              <a:rPr lang="en-US" dirty="0" err="1"/>
              <a:t>tonne</a:t>
            </a:r>
            <a:endParaRPr lang="en-US" dirty="0"/>
          </a:p>
          <a:p>
            <a:endParaRPr lang="en-US" dirty="0"/>
          </a:p>
          <a:p>
            <a:r>
              <a:rPr lang="en-US" dirty="0"/>
              <a:t>Measurement – Tricky - See article</a:t>
            </a:r>
          </a:p>
          <a:p>
            <a:endParaRPr lang="en-US" dirty="0"/>
          </a:p>
          <a:p>
            <a:r>
              <a:rPr lang="en-US" dirty="0"/>
              <a:t>Evaluation – Lifecycle based</a:t>
            </a:r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035341-1D77-47E5-8876-B3718B8EE46A}"/>
              </a:ext>
            </a:extLst>
          </p:cNvPr>
          <p:cNvSpPr/>
          <p:nvPr/>
        </p:nvSpPr>
        <p:spPr>
          <a:xfrm>
            <a:off x="231775" y="3303650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http://www.newsteelconstruction.com/wp/the-carbon-footprint-of-steel/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CD2C192-5B40-4995-AF3F-7904F69C0FD0}"/>
              </a:ext>
            </a:extLst>
          </p:cNvPr>
          <p:cNvSpPr txBox="1"/>
          <p:nvPr/>
        </p:nvSpPr>
        <p:spPr>
          <a:xfrm>
            <a:off x="231775" y="4151312"/>
            <a:ext cx="324802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Read article – why is steel recycling so important for the environment?  What is the carbon footprint of 1 </a:t>
            </a:r>
            <a:r>
              <a:rPr lang="en-US" dirty="0" err="1"/>
              <a:t>tonne</a:t>
            </a:r>
            <a:r>
              <a:rPr lang="en-US" dirty="0"/>
              <a:t> of steel ingot.</a:t>
            </a:r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AA7D24E-34E8-4964-8FE1-5492A74E4E59}"/>
              </a:ext>
            </a:extLst>
          </p:cNvPr>
          <p:cNvSpPr txBox="1"/>
          <p:nvPr/>
        </p:nvSpPr>
        <p:spPr>
          <a:xfrm>
            <a:off x="4582260" y="4079286"/>
            <a:ext cx="324802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Read article 2 (course materials) : What is the carbon footprint of </a:t>
            </a:r>
            <a:r>
              <a:rPr lang="en-US" dirty="0" err="1"/>
              <a:t>aluminium</a:t>
            </a:r>
            <a:r>
              <a:rPr lang="en-US" dirty="0"/>
              <a:t>.  What is carbon leakage? </a:t>
            </a:r>
          </a:p>
          <a:p>
            <a:r>
              <a:rPr lang="en-US" dirty="0"/>
              <a:t>What are the main sources of CO2 production in the </a:t>
            </a:r>
            <a:r>
              <a:rPr lang="en-US" dirty="0" err="1"/>
              <a:t>aluminium</a:t>
            </a:r>
            <a:r>
              <a:rPr lang="en-US" dirty="0"/>
              <a:t> process.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B4DF205-B556-4A13-A5B7-15180F76053C}"/>
              </a:ext>
            </a:extLst>
          </p:cNvPr>
          <p:cNvSpPr txBox="1"/>
          <p:nvPr/>
        </p:nvSpPr>
        <p:spPr>
          <a:xfrm>
            <a:off x="5542725" y="6058026"/>
            <a:ext cx="4306125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https://www.weforum.org/agenda/2020/11/the-aluminium-industry-s-carbon-footprint-is-higher-than-most-consumers-expect-heres-what-we-must-do-next/</a:t>
            </a:r>
          </a:p>
        </p:txBody>
      </p:sp>
    </p:spTree>
    <p:extLst>
      <p:ext uri="{BB962C8B-B14F-4D97-AF65-F5344CB8AC3E}">
        <p14:creationId xmlns:p14="http://schemas.microsoft.com/office/powerpoint/2010/main" val="38439259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08D4A-F196-45FA-968D-80474BD48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135" y="147858"/>
            <a:ext cx="9070920" cy="1261440"/>
          </a:xfrm>
        </p:spPr>
        <p:txBody>
          <a:bodyPr/>
          <a:lstStyle/>
          <a:p>
            <a:r>
              <a:rPr lang="en-GB" dirty="0"/>
              <a:t>Evaluation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7015F7-B18E-4C45-84F7-343852F8CEE5}"/>
              </a:ext>
            </a:extLst>
          </p:cNvPr>
          <p:cNvSpPr txBox="1"/>
          <p:nvPr/>
        </p:nvSpPr>
        <p:spPr>
          <a:xfrm>
            <a:off x="657135" y="1571625"/>
            <a:ext cx="345766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 vehicle bodywork can be made from 700 kg of steel or 350 kg of </a:t>
            </a:r>
            <a:r>
              <a:rPr lang="en-US" dirty="0" err="1"/>
              <a:t>aluminium</a:t>
            </a:r>
            <a:r>
              <a:rPr lang="en-US" dirty="0"/>
              <a:t>. If the vehicle life is 200000 km   Which vehicle will have a better carbon footprint ? 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A9A6C7-9756-4B4D-A19F-0035D1D687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824" y="4373342"/>
            <a:ext cx="8239125" cy="30384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BD019B8-2701-4CBE-8828-3096EBFA40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4050" y="631224"/>
            <a:ext cx="5127626" cy="3477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62511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08D4A-F196-45FA-968D-80474BD48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135" y="147858"/>
            <a:ext cx="9070920" cy="1261440"/>
          </a:xfrm>
        </p:spPr>
        <p:txBody>
          <a:bodyPr/>
          <a:lstStyle/>
          <a:p>
            <a:r>
              <a:rPr lang="en-GB" dirty="0"/>
              <a:t>Evaluation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0A5B51-AF17-43B7-9489-AFBE53865E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503650"/>
            <a:ext cx="10080625" cy="31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9189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BF867-C81B-429E-99FF-797BA5484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Iso 14040 Lifecycle </a:t>
            </a:r>
            <a:r>
              <a:rPr lang="en-US" dirty="0" err="1"/>
              <a:t>assesment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5D25F4-945B-4F18-B41E-38A47C7EE0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000" y="1631949"/>
            <a:ext cx="5981700" cy="429577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5345988-D833-4B03-BF45-4116F91451B8}"/>
              </a:ext>
            </a:extLst>
          </p:cNvPr>
          <p:cNvSpPr/>
          <p:nvPr/>
        </p:nvSpPr>
        <p:spPr>
          <a:xfrm>
            <a:off x="5203825" y="6162661"/>
            <a:ext cx="45354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www.world-aluminium.org/media/filer_public/2018/02/15/carbon_footprint_technical_support_document_v1_published.pdf</a:t>
            </a:r>
          </a:p>
        </p:txBody>
      </p:sp>
    </p:spTree>
    <p:extLst>
      <p:ext uri="{BB962C8B-B14F-4D97-AF65-F5344CB8AC3E}">
        <p14:creationId xmlns:p14="http://schemas.microsoft.com/office/powerpoint/2010/main" val="29979754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BF867-C81B-429E-99FF-797BA5484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environmental issues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DF1134-5112-4520-AC58-593C8525BD18}"/>
              </a:ext>
            </a:extLst>
          </p:cNvPr>
          <p:cNvSpPr txBox="1"/>
          <p:nvPr/>
        </p:nvSpPr>
        <p:spPr>
          <a:xfrm>
            <a:off x="854075" y="2228850"/>
            <a:ext cx="48958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Toxins – </a:t>
            </a:r>
            <a:r>
              <a:rPr lang="en-US" dirty="0" err="1"/>
              <a:t>eg</a:t>
            </a:r>
            <a:r>
              <a:rPr lang="en-US" dirty="0"/>
              <a:t> DDT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Carcinogens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Trash - Plastic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732B727-7EDF-46C3-AAD6-1FD9A737C221}"/>
              </a:ext>
            </a:extLst>
          </p:cNvPr>
          <p:cNvSpPr/>
          <p:nvPr/>
        </p:nvSpPr>
        <p:spPr>
          <a:xfrm>
            <a:off x="4787900" y="1742301"/>
            <a:ext cx="5038725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2"/>
              </a:rPr>
              <a:t>http://www.panna.org/resources/ddt-story#:~:text=The%20DDT%20Story%20If%20there%20is%20a%20single,simple%20solution%20to%20pest%20problems%20large%20and%20small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https://industrialprogress.com/the-story-of-ddt/</a:t>
            </a:r>
          </a:p>
          <a:p>
            <a:endParaRPr lang="en-GB" dirty="0"/>
          </a:p>
          <a:p>
            <a:r>
              <a:rPr lang="en-GB" dirty="0"/>
              <a:t>https://www.epa.gov/ingredients-used-pesticide-products/ddt-brief-history-and-status</a:t>
            </a:r>
          </a:p>
          <a:p>
            <a:endParaRPr lang="en-GB" dirty="0"/>
          </a:p>
          <a:p>
            <a:r>
              <a:rPr lang="en-GB" dirty="0"/>
              <a:t>What are the </a:t>
            </a:r>
            <a:r>
              <a:rPr lang="en-GB" dirty="0" err="1"/>
              <a:t>tradeoff</a:t>
            </a:r>
            <a:r>
              <a:rPr lang="en-GB" dirty="0"/>
              <a:t> issues here.  Which article has the most credibility?</a:t>
            </a:r>
          </a:p>
        </p:txBody>
      </p:sp>
    </p:spTree>
    <p:extLst>
      <p:ext uri="{BB962C8B-B14F-4D97-AF65-F5344CB8AC3E}">
        <p14:creationId xmlns:p14="http://schemas.microsoft.com/office/powerpoint/2010/main" val="1457314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BF867-C81B-429E-99FF-797BA5484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environmental issues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2D753E-A780-49E0-92CB-1C868BC797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0700" y="1393449"/>
            <a:ext cx="8112124" cy="6166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89915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BF867-C81B-429E-99FF-797BA5484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environmental issues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DF1134-5112-4520-AC58-593C8525BD18}"/>
              </a:ext>
            </a:extLst>
          </p:cNvPr>
          <p:cNvSpPr txBox="1"/>
          <p:nvPr/>
        </p:nvSpPr>
        <p:spPr>
          <a:xfrm>
            <a:off x="854075" y="2228850"/>
            <a:ext cx="48958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Toxins – eg DDT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Carcinogens</a:t>
            </a:r>
          </a:p>
          <a:p>
            <a:endParaRPr lang="en-US"/>
          </a:p>
          <a:p>
            <a:endParaRPr lang="en-US"/>
          </a:p>
          <a:p>
            <a:r>
              <a:rPr lang="en-US"/>
              <a:t>Trash - Plastic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D28CABD-64F3-4733-8BAC-00DF397B5033}"/>
              </a:ext>
            </a:extLst>
          </p:cNvPr>
          <p:cNvSpPr/>
          <p:nvPr/>
        </p:nvSpPr>
        <p:spPr>
          <a:xfrm>
            <a:off x="4873625" y="2459682"/>
            <a:ext cx="5038725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2"/>
              </a:rPr>
              <a:t>https://www.cancer.org/cancer/cancer-causes/general-info/known-and-probable-human-carcinogens.html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Which of these are you in contact with ? </a:t>
            </a:r>
          </a:p>
          <a:p>
            <a:endParaRPr lang="en-GB" dirty="0"/>
          </a:p>
          <a:p>
            <a:r>
              <a:rPr lang="en-GB" dirty="0"/>
              <a:t>Which are regularly used as materials or in processing materials? </a:t>
            </a:r>
          </a:p>
        </p:txBody>
      </p:sp>
    </p:spTree>
    <p:extLst>
      <p:ext uri="{BB962C8B-B14F-4D97-AF65-F5344CB8AC3E}">
        <p14:creationId xmlns:p14="http://schemas.microsoft.com/office/powerpoint/2010/main" val="1759492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BF867-C81B-429E-99FF-797BA5484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environmental issues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DF1134-5112-4520-AC58-593C8525BD18}"/>
              </a:ext>
            </a:extLst>
          </p:cNvPr>
          <p:cNvSpPr txBox="1"/>
          <p:nvPr/>
        </p:nvSpPr>
        <p:spPr>
          <a:xfrm>
            <a:off x="854075" y="2228850"/>
            <a:ext cx="48958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Toxins – eg DDT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Carcinogens</a:t>
            </a:r>
          </a:p>
          <a:p>
            <a:endParaRPr lang="en-US"/>
          </a:p>
          <a:p>
            <a:endParaRPr lang="en-US"/>
          </a:p>
          <a:p>
            <a:r>
              <a:rPr lang="en-US"/>
              <a:t>Trash - Plastic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504853-29C3-452D-97AF-645581C9F2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8211" y="1762125"/>
            <a:ext cx="5541963" cy="5622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4880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BF867-C81B-429E-99FF-797BA5484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Recyclable materials and product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E2CD255-08D9-4AFA-8B78-47B8F4FEB9BD}"/>
              </a:ext>
            </a:extLst>
          </p:cNvPr>
          <p:cNvSpPr/>
          <p:nvPr/>
        </p:nvSpPr>
        <p:spPr>
          <a:xfrm>
            <a:off x="504000" y="6335025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https://www.which.co.uk/news/2019/06/almost-half-of-supermarket-packaging-isnt-easily-recyclable-which-finds/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48B73E6-02BD-4C13-A614-D3051981EA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849" y="1765299"/>
            <a:ext cx="5953125" cy="32480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524B2D5-0374-40F6-96A0-ECDFDDD6904C}"/>
              </a:ext>
            </a:extLst>
          </p:cNvPr>
          <p:cNvSpPr txBox="1"/>
          <p:nvPr/>
        </p:nvSpPr>
        <p:spPr>
          <a:xfrm>
            <a:off x="6800850" y="3171825"/>
            <a:ext cx="22383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 how should we package crisps or dried fruit?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82977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BF867-C81B-429E-99FF-797BA5484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Recyclable materials and product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03041D-2107-4489-AB86-3BBA683A35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549" y="2260599"/>
            <a:ext cx="3971925" cy="27336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494B04B-C5A5-4110-A907-D2FCEEEA34E2}"/>
              </a:ext>
            </a:extLst>
          </p:cNvPr>
          <p:cNvSpPr txBox="1"/>
          <p:nvPr/>
        </p:nvSpPr>
        <p:spPr>
          <a:xfrm>
            <a:off x="5791200" y="2657475"/>
            <a:ext cx="2667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do you think?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67456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BF867-C81B-429E-99FF-797BA5484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Solving the problem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94B04B-C5A5-4110-A907-D2FCEEEA34E2}"/>
              </a:ext>
            </a:extLst>
          </p:cNvPr>
          <p:cNvSpPr txBox="1"/>
          <p:nvPr/>
        </p:nvSpPr>
        <p:spPr>
          <a:xfrm>
            <a:off x="600075" y="2301966"/>
            <a:ext cx="2667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do you think?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D65629-8017-4C35-A81A-BCBB610640DC}"/>
              </a:ext>
            </a:extLst>
          </p:cNvPr>
          <p:cNvSpPr txBox="1"/>
          <p:nvPr/>
        </p:nvSpPr>
        <p:spPr>
          <a:xfrm>
            <a:off x="1350169" y="2793819"/>
            <a:ext cx="504348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https://youtu.be/I5g9-4fx60A</a:t>
            </a:r>
            <a:r>
              <a:rPr lang="en-GB" dirty="0"/>
              <a:t>  Recycling economics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9185FB-5ACA-4401-8E36-7A014788F7A5}"/>
              </a:ext>
            </a:extLst>
          </p:cNvPr>
          <p:cNvSpPr txBox="1"/>
          <p:nvPr/>
        </p:nvSpPr>
        <p:spPr>
          <a:xfrm>
            <a:off x="1445419" y="3553896"/>
            <a:ext cx="504348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https://youtu.be/I_fUpP-hq3A</a:t>
            </a:r>
            <a:r>
              <a:rPr lang="en-GB" dirty="0"/>
              <a:t>  Recycling technicalities</a:t>
            </a:r>
          </a:p>
        </p:txBody>
      </p:sp>
    </p:spTree>
    <p:extLst>
      <p:ext uri="{BB962C8B-B14F-4D97-AF65-F5344CB8AC3E}">
        <p14:creationId xmlns:p14="http://schemas.microsoft.com/office/powerpoint/2010/main" val="4648879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08D4A-F196-45FA-968D-80474BD48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6AEC31-D3E2-422E-A520-6F8FFFA31794}"/>
              </a:ext>
            </a:extLst>
          </p:cNvPr>
          <p:cNvSpPr txBox="1"/>
          <p:nvPr/>
        </p:nvSpPr>
        <p:spPr>
          <a:xfrm>
            <a:off x="952500" y="2066925"/>
            <a:ext cx="724852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environment  is our home (sorry propaganda but true)</a:t>
            </a:r>
          </a:p>
          <a:p>
            <a:endParaRPr lang="en-US" dirty="0"/>
          </a:p>
          <a:p>
            <a:r>
              <a:rPr lang="en-US" dirty="0"/>
              <a:t>There are a host of observable environmental issues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Root cause analysis and system based thinking are key techniques for resolving environmental concerns.</a:t>
            </a:r>
          </a:p>
          <a:p>
            <a:endParaRPr lang="en-US" dirty="0"/>
          </a:p>
          <a:p>
            <a:r>
              <a:rPr lang="en-US" dirty="0"/>
              <a:t>Engineering decisions in general and materials engineering decisions in particular have a big role to play in giving us a better future.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37422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08D4A-F196-45FA-968D-80474BD48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the press now!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D2CE8BF-26C4-47D2-A28A-588A4FA4F77A}"/>
              </a:ext>
            </a:extLst>
          </p:cNvPr>
          <p:cNvSpPr/>
          <p:nvPr/>
        </p:nvSpPr>
        <p:spPr>
          <a:xfrm>
            <a:off x="638175" y="2022773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https://www.theguardian.com/commentisfree/2020/dec/17/dark-waters-pfas-ticking-chemical-time-bomb-in-your-blood</a:t>
            </a:r>
          </a:p>
        </p:txBody>
      </p:sp>
    </p:spTree>
    <p:extLst>
      <p:ext uri="{BB962C8B-B14F-4D97-AF65-F5344CB8AC3E}">
        <p14:creationId xmlns:p14="http://schemas.microsoft.com/office/powerpoint/2010/main" val="5750439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50460</TotalTime>
  <Words>871</Words>
  <Application>Microsoft Office PowerPoint</Application>
  <PresentationFormat>Custom</PresentationFormat>
  <Paragraphs>152</Paragraphs>
  <Slides>22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Symbol</vt:lpstr>
      <vt:lpstr>Times New Roman</vt:lpstr>
      <vt:lpstr>Wingdings</vt:lpstr>
      <vt:lpstr>Office Theme</vt:lpstr>
      <vt:lpstr>Materials and the environment</vt:lpstr>
      <vt:lpstr>Environmental concerns- what we can see</vt:lpstr>
      <vt:lpstr>Environmental concerns- underlying causes</vt:lpstr>
      <vt:lpstr>An aside – systems engineering and the earth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Engineering decisions based on  environmental concerns</vt:lpstr>
      <vt:lpstr>Evaluation</vt:lpstr>
      <vt:lpstr>Evaluation</vt:lpstr>
      <vt:lpstr>Iso 14040 Lifecycle assesment</vt:lpstr>
      <vt:lpstr>Other environmental issues</vt:lpstr>
      <vt:lpstr>Other environmental issues</vt:lpstr>
      <vt:lpstr>Other environmental issues</vt:lpstr>
      <vt:lpstr>Other environmental issues</vt:lpstr>
      <vt:lpstr>Recyclable materials and product</vt:lpstr>
      <vt:lpstr>Recyclable materials and product</vt:lpstr>
      <vt:lpstr>Solving the problem</vt:lpstr>
      <vt:lpstr>Summary</vt:lpstr>
      <vt:lpstr>In the press now!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chris</dc:creator>
  <dc:description/>
  <cp:lastModifiedBy>Chris</cp:lastModifiedBy>
  <cp:revision>398</cp:revision>
  <dcterms:modified xsi:type="dcterms:W3CDTF">2021-03-23T18:53:39Z</dcterms:modified>
  <dc:language>en-US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Version">
    <vt:lpwstr>16.0000</vt:lpwstr>
  </property>
  <property fmtid="{D5CDD505-2E9C-101B-9397-08002B2CF9AE}" pid="3" name="HiddenSlides">
    <vt:i4>0</vt:i4>
  </property>
  <property fmtid="{D5CDD505-2E9C-101B-9397-08002B2CF9AE}" pid="4" name="HyperlinksChanged">
    <vt:bool>false</vt:bool>
  </property>
  <property fmtid="{D5CDD505-2E9C-101B-9397-08002B2CF9AE}" pid="5" name="LinksUpToDate">
    <vt:bool>false</vt:bool>
  </property>
  <property fmtid="{D5CDD505-2E9C-101B-9397-08002B2CF9AE}" pid="6" name="MMClips">
    <vt:i4>0</vt:i4>
  </property>
  <property fmtid="{D5CDD505-2E9C-101B-9397-08002B2CF9AE}" pid="7" name="Notes">
    <vt:i4>4</vt:i4>
  </property>
  <property fmtid="{D5CDD505-2E9C-101B-9397-08002B2CF9AE}" pid="8" name="PresentationFormat">
    <vt:lpwstr>Custom</vt:lpwstr>
  </property>
  <property fmtid="{D5CDD505-2E9C-101B-9397-08002B2CF9AE}" pid="9" name="ScaleCrop">
    <vt:bool>false</vt:bool>
  </property>
  <property fmtid="{D5CDD505-2E9C-101B-9397-08002B2CF9AE}" pid="10" name="ShareDoc">
    <vt:bool>false</vt:bool>
  </property>
  <property fmtid="{D5CDD505-2E9C-101B-9397-08002B2CF9AE}" pid="11" name="Slides">
    <vt:i4>26</vt:i4>
  </property>
</Properties>
</file>