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0"/>
  </p:notesMasterIdLst>
  <p:handoutMasterIdLst>
    <p:handoutMasterId r:id="rId31"/>
  </p:handoutMasterIdLst>
  <p:sldIdLst>
    <p:sldId id="332" r:id="rId5"/>
    <p:sldId id="387" r:id="rId6"/>
    <p:sldId id="389" r:id="rId7"/>
    <p:sldId id="258" r:id="rId8"/>
    <p:sldId id="395" r:id="rId9"/>
    <p:sldId id="390" r:id="rId10"/>
    <p:sldId id="397" r:id="rId11"/>
    <p:sldId id="396" r:id="rId12"/>
    <p:sldId id="391" r:id="rId13"/>
    <p:sldId id="405" r:id="rId14"/>
    <p:sldId id="394" r:id="rId15"/>
    <p:sldId id="398" r:id="rId16"/>
    <p:sldId id="409" r:id="rId17"/>
    <p:sldId id="400" r:id="rId18"/>
    <p:sldId id="399" r:id="rId19"/>
    <p:sldId id="401" r:id="rId20"/>
    <p:sldId id="402" r:id="rId21"/>
    <p:sldId id="361" r:id="rId22"/>
    <p:sldId id="379" r:id="rId23"/>
    <p:sldId id="384" r:id="rId24"/>
    <p:sldId id="357" r:id="rId25"/>
    <p:sldId id="365" r:id="rId26"/>
    <p:sldId id="407" r:id="rId27"/>
    <p:sldId id="369" r:id="rId28"/>
    <p:sldId id="378" r:id="rId29"/>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82" autoAdjust="0"/>
    <p:restoredTop sz="94576" autoAdjust="0"/>
  </p:normalViewPr>
  <p:slideViewPr>
    <p:cSldViewPr>
      <p:cViewPr varScale="1">
        <p:scale>
          <a:sx n="70" d="100"/>
          <a:sy n="70"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A18BE10-FD2B-6375-E098-B967F273EA5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12457960-AE5C-788B-E497-5FDC09D243E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F305C96-F10C-6B50-40C8-09763DE41CBE}"/>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9F4430C-B101-AC0B-0041-3BE3FDB3418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DF89BBF-AB8C-478A-AA83-9D03BFEDBD74}"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21283055-044D-4A58-6D38-D0F380BD5A7A}"/>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CAB59E0B-503B-5B53-8927-0C6977A38575}"/>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30724" name="Rectangle 4">
            <a:extLst>
              <a:ext uri="{FF2B5EF4-FFF2-40B4-BE49-F238E27FC236}">
                <a16:creationId xmlns:a16="http://schemas.microsoft.com/office/drawing/2014/main" id="{78A347E2-C745-F20F-BCB1-D80A99FDA42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5" name="Rectangle 5">
            <a:extLst>
              <a:ext uri="{FF2B5EF4-FFF2-40B4-BE49-F238E27FC236}">
                <a16:creationId xmlns:a16="http://schemas.microsoft.com/office/drawing/2014/main" id="{B2B663AF-4600-AD64-0A9A-C6FC9F30BF1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B695C75-C315-0CFD-87E9-5024B79E8770}"/>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76558C6-63F0-C2AC-110A-E2694BDF2D9B}"/>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39D8E2D5-5798-4358-9E5F-907E1E31A686}"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C4EE7BA6-1EF2-EC37-EA23-667BE205146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51D9F898-56D2-F2D4-A1FE-AA44FC6D360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Arial" panose="020B0604020202020204" pitchFamily="34" charset="0"/>
                <a:sym typeface="Arial" panose="020B0604020202020204" pitchFamily="34" charset="0"/>
              </a:rPr>
              <a:t>In small organizations, line managers may carry out all these personnel duties unassisted. But as the organization grows, line managers usually need the assistance, specialized knowledge, and advice of a separate human resource staff. </a:t>
            </a:r>
          </a:p>
          <a:p>
            <a:endParaRPr lang="en-US" altLang="en-US">
              <a:cs typeface="Arial" panose="020B0604020202020204" pitchFamily="34" charset="0"/>
              <a:sym typeface="Arial" panose="020B0604020202020204" pitchFamily="34" charset="0"/>
            </a:endParaRPr>
          </a:p>
          <a:p>
            <a:r>
              <a:rPr lang="en-US" altLang="en-US">
                <a:cs typeface="Arial" panose="020B0604020202020204" pitchFamily="34" charset="0"/>
                <a:sym typeface="Arial" panose="020B0604020202020204" pitchFamily="34" charset="0"/>
              </a:rPr>
              <a:t>In larger firms, the </a:t>
            </a:r>
            <a:r>
              <a:rPr lang="en-US" altLang="en-US" i="1">
                <a:cs typeface="Arial" panose="020B0604020202020204" pitchFamily="34" charset="0"/>
                <a:sym typeface="Arial" panose="020B0604020202020204" pitchFamily="34" charset="0"/>
              </a:rPr>
              <a:t>human resource department </a:t>
            </a:r>
            <a:r>
              <a:rPr lang="en-US" altLang="en-US">
                <a:cs typeface="Arial" panose="020B0604020202020204" pitchFamily="34" charset="0"/>
                <a:sym typeface="Arial" panose="020B0604020202020204" pitchFamily="34" charset="0"/>
              </a:rPr>
              <a:t>provides such specialized assistance. </a:t>
            </a:r>
          </a:p>
          <a:p>
            <a:endParaRPr lang="en-US" altLang="en-US">
              <a:cs typeface="Arial" panose="020B0604020202020204" pitchFamily="34" charset="0"/>
              <a:sym typeface="Arial" panose="020B0604020202020204" pitchFamily="34" charset="0"/>
            </a:endParaRPr>
          </a:p>
          <a:p>
            <a:r>
              <a:rPr lang="en-US" altLang="en-US">
                <a:cs typeface="Arial" panose="020B0604020202020204" pitchFamily="34" charset="0"/>
                <a:sym typeface="Arial" panose="020B0604020202020204" pitchFamily="34" charset="0"/>
              </a:rPr>
              <a:t>Figure 1-1 shows HRM jobs in one organization.</a:t>
            </a:r>
          </a:p>
          <a:p>
            <a:endParaRPr lang="en-US" altLang="en-US">
              <a:cs typeface="Arial" panose="020B0604020202020204" pitchFamily="34" charset="0"/>
              <a:sym typeface="Arial" panose="020B0604020202020204" pitchFamily="34" charset="0"/>
            </a:endParaRPr>
          </a:p>
          <a:p>
            <a:r>
              <a:rPr lang="en-US" altLang="en-US">
                <a:cs typeface="Arial" panose="020B0604020202020204" pitchFamily="34" charset="0"/>
                <a:sym typeface="Arial" panose="020B0604020202020204" pitchFamily="34" charset="0"/>
              </a:rPr>
              <a:t>Examples of typical jobs include:</a:t>
            </a:r>
          </a:p>
          <a:p>
            <a:r>
              <a:rPr lang="en-US" altLang="en-US">
                <a:cs typeface="Arial" panose="020B0604020202020204" pitchFamily="34" charset="0"/>
                <a:sym typeface="Arial" panose="020B0604020202020204" pitchFamily="34" charset="0"/>
              </a:rPr>
              <a:t>● </a:t>
            </a:r>
            <a:r>
              <a:rPr lang="en-US" altLang="en-US" i="1">
                <a:cs typeface="Arial" panose="020B0604020202020204" pitchFamily="34" charset="0"/>
                <a:sym typeface="Arial" panose="020B0604020202020204" pitchFamily="34" charset="0"/>
              </a:rPr>
              <a:t>Recruiters. </a:t>
            </a:r>
            <a:r>
              <a:rPr lang="en-US" altLang="en-US">
                <a:cs typeface="Arial" panose="020B0604020202020204" pitchFamily="34" charset="0"/>
                <a:sym typeface="Arial" panose="020B0604020202020204" pitchFamily="34" charset="0"/>
              </a:rPr>
              <a:t>Search for qualified job applicants.</a:t>
            </a:r>
          </a:p>
          <a:p>
            <a:r>
              <a:rPr lang="en-US" altLang="en-US">
                <a:cs typeface="Arial" panose="020B0604020202020204" pitchFamily="34" charset="0"/>
                <a:sym typeface="Arial" panose="020B0604020202020204" pitchFamily="34" charset="0"/>
              </a:rPr>
              <a:t>● </a:t>
            </a:r>
            <a:r>
              <a:rPr lang="en-US" altLang="en-US" i="1">
                <a:cs typeface="Arial" panose="020B0604020202020204" pitchFamily="34" charset="0"/>
                <a:sym typeface="Arial" panose="020B0604020202020204" pitchFamily="34" charset="0"/>
              </a:rPr>
              <a:t>Equal employment opportunity (EEO) coordinators. </a:t>
            </a:r>
            <a:r>
              <a:rPr lang="en-US" altLang="en-US">
                <a:cs typeface="Arial" panose="020B0604020202020204" pitchFamily="34" charset="0"/>
                <a:sym typeface="Arial" panose="020B0604020202020204" pitchFamily="34" charset="0"/>
              </a:rPr>
              <a:t>Investigate and resolve EEO grievances,</a:t>
            </a:r>
          </a:p>
          <a:p>
            <a:r>
              <a:rPr lang="en-US" altLang="en-US">
                <a:cs typeface="Arial" panose="020B0604020202020204" pitchFamily="34" charset="0"/>
                <a:sym typeface="Arial" panose="020B0604020202020204" pitchFamily="34" charset="0"/>
              </a:rPr>
              <a:t>examine organizational practices for potential violations, and compile and submit EEO reports.</a:t>
            </a:r>
          </a:p>
          <a:p>
            <a:r>
              <a:rPr lang="en-US" altLang="en-US">
                <a:cs typeface="Arial" panose="020B0604020202020204" pitchFamily="34" charset="0"/>
                <a:sym typeface="Arial" panose="020B0604020202020204" pitchFamily="34" charset="0"/>
              </a:rPr>
              <a:t>● </a:t>
            </a:r>
            <a:r>
              <a:rPr lang="en-US" altLang="en-US" i="1">
                <a:cs typeface="Arial" panose="020B0604020202020204" pitchFamily="34" charset="0"/>
                <a:sym typeface="Arial" panose="020B0604020202020204" pitchFamily="34" charset="0"/>
              </a:rPr>
              <a:t>Job analysts. </a:t>
            </a:r>
            <a:r>
              <a:rPr lang="en-US" altLang="en-US">
                <a:cs typeface="Arial" panose="020B0604020202020204" pitchFamily="34" charset="0"/>
                <a:sym typeface="Arial" panose="020B0604020202020204" pitchFamily="34" charset="0"/>
              </a:rPr>
              <a:t>Collect and examine information about jobs to prepare job descriptions.</a:t>
            </a:r>
          </a:p>
          <a:p>
            <a:r>
              <a:rPr lang="en-US" altLang="en-US">
                <a:cs typeface="Arial" panose="020B0604020202020204" pitchFamily="34" charset="0"/>
                <a:sym typeface="Arial" panose="020B0604020202020204" pitchFamily="34" charset="0"/>
              </a:rPr>
              <a:t>● </a:t>
            </a:r>
            <a:r>
              <a:rPr lang="en-US" altLang="en-US" i="1">
                <a:cs typeface="Arial" panose="020B0604020202020204" pitchFamily="34" charset="0"/>
                <a:sym typeface="Arial" panose="020B0604020202020204" pitchFamily="34" charset="0"/>
              </a:rPr>
              <a:t>Compensation managers. </a:t>
            </a:r>
            <a:r>
              <a:rPr lang="en-US" altLang="en-US">
                <a:cs typeface="Arial" panose="020B0604020202020204" pitchFamily="34" charset="0"/>
                <a:sym typeface="Arial" panose="020B0604020202020204" pitchFamily="34" charset="0"/>
              </a:rPr>
              <a:t>Develop compensation plans and handle the employee benefits</a:t>
            </a:r>
          </a:p>
          <a:p>
            <a:r>
              <a:rPr lang="en-US" altLang="en-US">
                <a:cs typeface="Arial" panose="020B0604020202020204" pitchFamily="34" charset="0"/>
                <a:sym typeface="Arial" panose="020B0604020202020204" pitchFamily="34" charset="0"/>
              </a:rPr>
              <a:t>program.</a:t>
            </a:r>
          </a:p>
          <a:p>
            <a:r>
              <a:rPr lang="en-US" altLang="en-US">
                <a:cs typeface="Arial" panose="020B0604020202020204" pitchFamily="34" charset="0"/>
                <a:sym typeface="Arial" panose="020B0604020202020204" pitchFamily="34" charset="0"/>
              </a:rPr>
              <a:t>● </a:t>
            </a:r>
            <a:r>
              <a:rPr lang="en-US" altLang="en-US" i="1">
                <a:cs typeface="Arial" panose="020B0604020202020204" pitchFamily="34" charset="0"/>
                <a:sym typeface="Arial" panose="020B0604020202020204" pitchFamily="34" charset="0"/>
              </a:rPr>
              <a:t>Training specialists. </a:t>
            </a:r>
            <a:r>
              <a:rPr lang="en-US" altLang="en-US">
                <a:cs typeface="Arial" panose="020B0604020202020204" pitchFamily="34" charset="0"/>
                <a:sym typeface="Arial" panose="020B0604020202020204" pitchFamily="34" charset="0"/>
              </a:rPr>
              <a:t>Plan, organize, and direct training activities.</a:t>
            </a:r>
          </a:p>
          <a:p>
            <a:r>
              <a:rPr lang="en-US" altLang="en-US">
                <a:cs typeface="Arial" panose="020B0604020202020204" pitchFamily="34" charset="0"/>
                <a:sym typeface="Arial" panose="020B0604020202020204" pitchFamily="34" charset="0"/>
              </a:rPr>
              <a:t>● </a:t>
            </a:r>
            <a:r>
              <a:rPr lang="en-US" altLang="en-US" i="1">
                <a:cs typeface="Arial" panose="020B0604020202020204" pitchFamily="34" charset="0"/>
                <a:sym typeface="Arial" panose="020B0604020202020204" pitchFamily="34" charset="0"/>
              </a:rPr>
              <a:t>Labor relations specialists. </a:t>
            </a:r>
            <a:r>
              <a:rPr lang="en-US" altLang="en-US">
                <a:cs typeface="Arial" panose="020B0604020202020204" pitchFamily="34" charset="0"/>
                <a:sym typeface="Arial" panose="020B0604020202020204" pitchFamily="34" charset="0"/>
              </a:rPr>
              <a:t>Advise management on all aspects of union-management relations.</a:t>
            </a:r>
          </a:p>
        </p:txBody>
      </p:sp>
      <p:sp>
        <p:nvSpPr>
          <p:cNvPr id="31748" name="Slide Number Placeholder 3">
            <a:extLst>
              <a:ext uri="{FF2B5EF4-FFF2-40B4-BE49-F238E27FC236}">
                <a16:creationId xmlns:a16="http://schemas.microsoft.com/office/drawing/2014/main" id="{1CDD9E19-FA64-0E6B-AD3A-9AAC4DE8E6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SzPct val="25000"/>
            </a:pPr>
            <a:fld id="{4B636C19-53C6-4507-9511-5D97690F352A}" type="slidenum">
              <a:rPr lang="en-US" altLang="en-US">
                <a:solidFill>
                  <a:srgbClr val="000000"/>
                </a:solidFill>
                <a:sym typeface="Arial" panose="020B0604020202020204" pitchFamily="34" charset="0"/>
              </a:rPr>
              <a:pPr>
                <a:buSzPct val="25000"/>
              </a:pPr>
              <a:t>18</a:t>
            </a:fld>
            <a:endParaRPr lang="en-US" altLang="en-US">
              <a:solidFill>
                <a:srgbClr val="000000"/>
              </a:solidFill>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6FBADB4-18EB-D507-F918-7838822B4B80}"/>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27CA6049-765C-9A59-8BE2-AA7B791E89E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Arial" panose="020B0604020202020204" pitchFamily="34" charset="0"/>
                <a:sym typeface="Arial" panose="020B0604020202020204" pitchFamily="34" charset="0"/>
              </a:rPr>
              <a:t>What does it take to be a New Human Resource Manager today? </a:t>
            </a:r>
          </a:p>
          <a:p>
            <a:endParaRPr lang="en-US" altLang="en-US" b="1">
              <a:cs typeface="Arial" panose="020B0604020202020204" pitchFamily="34" charset="0"/>
              <a:sym typeface="Arial" panose="020B0604020202020204" pitchFamily="34" charset="0"/>
            </a:endParaRPr>
          </a:p>
          <a:p>
            <a:r>
              <a:rPr lang="en-US" altLang="en-US">
                <a:cs typeface="Arial" panose="020B0604020202020204" pitchFamily="34" charset="0"/>
                <a:sym typeface="Arial" panose="020B0604020202020204" pitchFamily="34" charset="0"/>
              </a:rPr>
              <a:t>Recently, the SHRM Body of Competency and Knowledge itemized the competencies, skills, and knowledge and expertise human resource managers need.</a:t>
            </a:r>
          </a:p>
          <a:p>
            <a:endParaRPr lang="en-US" altLang="en-US">
              <a:cs typeface="Arial" panose="020B0604020202020204" pitchFamily="34" charset="0"/>
              <a:sym typeface="Arial" panose="020B0604020202020204" pitchFamily="34" charset="0"/>
            </a:endParaRPr>
          </a:p>
          <a:p>
            <a:r>
              <a:rPr lang="en-US" altLang="en-US">
                <a:cs typeface="Arial" panose="020B0604020202020204" pitchFamily="34" charset="0"/>
                <a:sym typeface="Arial" panose="020B0604020202020204" pitchFamily="34" charset="0"/>
              </a:rPr>
              <a:t>The HR Manager should be able to exhibit:</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Leadership &amp; Navigation </a:t>
            </a:r>
            <a:r>
              <a:rPr lang="en-US" altLang="en-US">
                <a:cs typeface="Arial" panose="020B0604020202020204" pitchFamily="34" charset="0"/>
                <a:sym typeface="Arial" panose="020B0604020202020204" pitchFamily="34" charset="0"/>
              </a:rPr>
              <a:t>– the ability to direct and contribute to initiatives and processes within the organization.</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Ethical Practice </a:t>
            </a:r>
            <a:r>
              <a:rPr lang="en-US" altLang="en-US">
                <a:cs typeface="Arial" panose="020B0604020202020204" pitchFamily="34" charset="0"/>
                <a:sym typeface="Arial" panose="020B0604020202020204" pitchFamily="34" charset="0"/>
              </a:rPr>
              <a:t>– the ability to integrate core values, integrity, and accountability throughout all organizational and business practices.</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Business Acumen </a:t>
            </a:r>
            <a:r>
              <a:rPr lang="en-US" altLang="en-US">
                <a:cs typeface="Arial" panose="020B0604020202020204" pitchFamily="34" charset="0"/>
                <a:sym typeface="Arial" panose="020B0604020202020204" pitchFamily="34" charset="0"/>
              </a:rPr>
              <a:t>– the ability to understand and apply information with which to contribute to the organization’s strategic plan.</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Relationship Management </a:t>
            </a:r>
            <a:r>
              <a:rPr lang="en-US" altLang="en-US">
                <a:cs typeface="Arial" panose="020B0604020202020204" pitchFamily="34" charset="0"/>
                <a:sym typeface="Arial" panose="020B0604020202020204" pitchFamily="34" charset="0"/>
              </a:rPr>
              <a:t>– the ability to manage interactions to provide service and to support the organization.</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Consultation </a:t>
            </a:r>
            <a:r>
              <a:rPr lang="en-US" altLang="en-US">
                <a:cs typeface="Arial" panose="020B0604020202020204" pitchFamily="34" charset="0"/>
                <a:sym typeface="Arial" panose="020B0604020202020204" pitchFamily="34" charset="0"/>
              </a:rPr>
              <a:t>– the ability to provide guidance to organizational stakeholders.</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Critical Evaluation </a:t>
            </a:r>
            <a:r>
              <a:rPr lang="en-US" altLang="en-US">
                <a:cs typeface="Arial" panose="020B0604020202020204" pitchFamily="34" charset="0"/>
                <a:sym typeface="Arial" panose="020B0604020202020204" pitchFamily="34" charset="0"/>
              </a:rPr>
              <a:t>–</a:t>
            </a:r>
            <a:r>
              <a:rPr lang="en-US" altLang="en-US" b="1">
                <a:cs typeface="Arial" panose="020B0604020202020204" pitchFamily="34" charset="0"/>
                <a:sym typeface="Arial" panose="020B0604020202020204" pitchFamily="34" charset="0"/>
              </a:rPr>
              <a:t> </a:t>
            </a:r>
            <a:r>
              <a:rPr lang="en-US" altLang="en-US">
                <a:cs typeface="Arial" panose="020B0604020202020204" pitchFamily="34" charset="0"/>
                <a:sym typeface="Arial" panose="020B0604020202020204" pitchFamily="34" charset="0"/>
              </a:rPr>
              <a:t>the ability to interpret information with which to make business decisions and recommendations.</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Global &amp; Cultural Effectiveness </a:t>
            </a:r>
            <a:r>
              <a:rPr lang="en-US" altLang="en-US">
                <a:cs typeface="Arial" panose="020B0604020202020204" pitchFamily="34" charset="0"/>
                <a:sym typeface="Arial" panose="020B0604020202020204" pitchFamily="34" charset="0"/>
              </a:rPr>
              <a:t>– the ability to value and consider the perspectives and backgrounds of all parties.</a:t>
            </a:r>
          </a:p>
          <a:p>
            <a:r>
              <a:rPr lang="en-US" altLang="en-US">
                <a:cs typeface="Arial" panose="020B0604020202020204" pitchFamily="34" charset="0"/>
                <a:sym typeface="Arial" panose="020B0604020202020204" pitchFamily="34" charset="0"/>
              </a:rPr>
              <a:t>● </a:t>
            </a:r>
            <a:r>
              <a:rPr lang="en-US" altLang="en-US" b="1" i="1">
                <a:cs typeface="Arial" panose="020B0604020202020204" pitchFamily="34" charset="0"/>
                <a:sym typeface="Arial" panose="020B0604020202020204" pitchFamily="34" charset="0"/>
              </a:rPr>
              <a:t>Communication </a:t>
            </a:r>
            <a:r>
              <a:rPr lang="en-US" altLang="en-US">
                <a:cs typeface="Arial" panose="020B0604020202020204" pitchFamily="34" charset="0"/>
                <a:sym typeface="Arial" panose="020B0604020202020204" pitchFamily="34" charset="0"/>
              </a:rPr>
              <a:t>– the ability to effectively exchange information with stakeholders.</a:t>
            </a:r>
          </a:p>
          <a:p>
            <a:endParaRPr lang="en-US" altLang="en-US">
              <a:cs typeface="Arial" panose="020B0604020202020204" pitchFamily="34" charset="0"/>
              <a:sym typeface="Arial" panose="020B0604020202020204" pitchFamily="34" charset="0"/>
            </a:endParaRPr>
          </a:p>
          <a:p>
            <a:r>
              <a:rPr lang="en-US" altLang="en-US">
                <a:cs typeface="Arial" panose="020B0604020202020204" pitchFamily="34" charset="0"/>
                <a:sym typeface="Arial" panose="020B0604020202020204" pitchFamily="34" charset="0"/>
              </a:rPr>
              <a:t>SHRM also says HR managers must have command of the basic functional areas of HR as follows:</a:t>
            </a:r>
          </a:p>
          <a:p>
            <a:r>
              <a:rPr lang="en-US" altLang="en-US">
                <a:cs typeface="Arial" panose="020B0604020202020204" pitchFamily="34" charset="0"/>
                <a:sym typeface="Arial" panose="020B0604020202020204" pitchFamily="34" charset="0"/>
              </a:rPr>
              <a:t>● Functional Area #1: </a:t>
            </a:r>
            <a:r>
              <a:rPr lang="en-US" altLang="en-US" b="1">
                <a:cs typeface="Arial" panose="020B0604020202020204" pitchFamily="34" charset="0"/>
                <a:sym typeface="Arial" panose="020B0604020202020204" pitchFamily="34" charset="0"/>
              </a:rPr>
              <a:t>Talent Acquisition &amp; Retention</a:t>
            </a:r>
          </a:p>
          <a:p>
            <a:r>
              <a:rPr lang="en-US" altLang="en-US">
                <a:cs typeface="Arial" panose="020B0604020202020204" pitchFamily="34" charset="0"/>
                <a:sym typeface="Arial" panose="020B0604020202020204" pitchFamily="34" charset="0"/>
              </a:rPr>
              <a:t>● Functional Area #2: </a:t>
            </a:r>
            <a:r>
              <a:rPr lang="en-US" altLang="en-US" b="1">
                <a:cs typeface="Arial" panose="020B0604020202020204" pitchFamily="34" charset="0"/>
                <a:sym typeface="Arial" panose="020B0604020202020204" pitchFamily="34" charset="0"/>
              </a:rPr>
              <a:t>Employee Engagement</a:t>
            </a:r>
          </a:p>
          <a:p>
            <a:r>
              <a:rPr lang="en-US" altLang="en-US">
                <a:cs typeface="Arial" panose="020B0604020202020204" pitchFamily="34" charset="0"/>
                <a:sym typeface="Arial" panose="020B0604020202020204" pitchFamily="34" charset="0"/>
              </a:rPr>
              <a:t>● Functional Area #3: </a:t>
            </a:r>
            <a:r>
              <a:rPr lang="en-US" altLang="en-US" b="1">
                <a:cs typeface="Arial" panose="020B0604020202020204" pitchFamily="34" charset="0"/>
                <a:sym typeface="Arial" panose="020B0604020202020204" pitchFamily="34" charset="0"/>
              </a:rPr>
              <a:t>Learning &amp; Development</a:t>
            </a:r>
          </a:p>
          <a:p>
            <a:r>
              <a:rPr lang="en-US" altLang="en-US">
                <a:cs typeface="Arial" panose="020B0604020202020204" pitchFamily="34" charset="0"/>
                <a:sym typeface="Arial" panose="020B0604020202020204" pitchFamily="34" charset="0"/>
              </a:rPr>
              <a:t>● Functional Area #4: </a:t>
            </a:r>
            <a:r>
              <a:rPr lang="en-US" altLang="en-US" b="1">
                <a:cs typeface="Arial" panose="020B0604020202020204" pitchFamily="34" charset="0"/>
                <a:sym typeface="Arial" panose="020B0604020202020204" pitchFamily="34" charset="0"/>
              </a:rPr>
              <a:t>Total Rewards</a:t>
            </a:r>
          </a:p>
          <a:p>
            <a:r>
              <a:rPr lang="en-US" altLang="en-US">
                <a:cs typeface="Arial" panose="020B0604020202020204" pitchFamily="34" charset="0"/>
                <a:sym typeface="Arial" panose="020B0604020202020204" pitchFamily="34" charset="0"/>
              </a:rPr>
              <a:t>● Functional Area #5: </a:t>
            </a:r>
            <a:r>
              <a:rPr lang="en-US" altLang="en-US" b="1">
                <a:cs typeface="Arial" panose="020B0604020202020204" pitchFamily="34" charset="0"/>
                <a:sym typeface="Arial" panose="020B0604020202020204" pitchFamily="34" charset="0"/>
              </a:rPr>
              <a:t>Structure of the HR Function</a:t>
            </a:r>
          </a:p>
          <a:p>
            <a:r>
              <a:rPr lang="en-US" altLang="en-US">
                <a:cs typeface="Arial" panose="020B0604020202020204" pitchFamily="34" charset="0"/>
                <a:sym typeface="Arial" panose="020B0604020202020204" pitchFamily="34" charset="0"/>
              </a:rPr>
              <a:t>● Functional Area #6: </a:t>
            </a:r>
            <a:r>
              <a:rPr lang="en-US" altLang="en-US" b="1">
                <a:cs typeface="Arial" panose="020B0604020202020204" pitchFamily="34" charset="0"/>
                <a:sym typeface="Arial" panose="020B0604020202020204" pitchFamily="34" charset="0"/>
              </a:rPr>
              <a:t>Organizational Effectiveness &amp; Development</a:t>
            </a:r>
          </a:p>
          <a:p>
            <a:r>
              <a:rPr lang="en-US" altLang="en-US">
                <a:cs typeface="Arial" panose="020B0604020202020204" pitchFamily="34" charset="0"/>
                <a:sym typeface="Arial" panose="020B0604020202020204" pitchFamily="34" charset="0"/>
              </a:rPr>
              <a:t>● Functional Area #7: </a:t>
            </a:r>
            <a:r>
              <a:rPr lang="en-US" altLang="en-US" b="1">
                <a:cs typeface="Arial" panose="020B0604020202020204" pitchFamily="34" charset="0"/>
                <a:sym typeface="Arial" panose="020B0604020202020204" pitchFamily="34" charset="0"/>
              </a:rPr>
              <a:t>Workforce Management</a:t>
            </a:r>
          </a:p>
          <a:p>
            <a:r>
              <a:rPr lang="en-US" altLang="en-US">
                <a:cs typeface="Arial" panose="020B0604020202020204" pitchFamily="34" charset="0"/>
                <a:sym typeface="Arial" panose="020B0604020202020204" pitchFamily="34" charset="0"/>
              </a:rPr>
              <a:t>● Functional Area #8: </a:t>
            </a:r>
            <a:r>
              <a:rPr lang="en-US" altLang="en-US" b="1">
                <a:cs typeface="Arial" panose="020B0604020202020204" pitchFamily="34" charset="0"/>
                <a:sym typeface="Arial" panose="020B0604020202020204" pitchFamily="34" charset="0"/>
              </a:rPr>
              <a:t>Employee Relations</a:t>
            </a:r>
          </a:p>
          <a:p>
            <a:r>
              <a:rPr lang="en-US" altLang="en-US">
                <a:cs typeface="Arial" panose="020B0604020202020204" pitchFamily="34" charset="0"/>
                <a:sym typeface="Arial" panose="020B0604020202020204" pitchFamily="34" charset="0"/>
              </a:rPr>
              <a:t>● Functional Area #9: </a:t>
            </a:r>
            <a:r>
              <a:rPr lang="en-US" altLang="en-US" b="1">
                <a:cs typeface="Arial" panose="020B0604020202020204" pitchFamily="34" charset="0"/>
                <a:sym typeface="Arial" panose="020B0604020202020204" pitchFamily="34" charset="0"/>
              </a:rPr>
              <a:t>Technology &amp; Data</a:t>
            </a:r>
          </a:p>
          <a:p>
            <a:r>
              <a:rPr lang="en-US" altLang="en-US">
                <a:cs typeface="Arial" panose="020B0604020202020204" pitchFamily="34" charset="0"/>
                <a:sym typeface="Arial" panose="020B0604020202020204" pitchFamily="34" charset="0"/>
              </a:rPr>
              <a:t>● Functional Area #10: </a:t>
            </a:r>
            <a:r>
              <a:rPr lang="en-US" altLang="en-US" b="1">
                <a:cs typeface="Arial" panose="020B0604020202020204" pitchFamily="34" charset="0"/>
                <a:sym typeface="Arial" panose="020B0604020202020204" pitchFamily="34" charset="0"/>
              </a:rPr>
              <a:t>HR in the Global Context</a:t>
            </a:r>
          </a:p>
          <a:p>
            <a:r>
              <a:rPr lang="en-US" altLang="en-US">
                <a:cs typeface="Arial" panose="020B0604020202020204" pitchFamily="34" charset="0"/>
                <a:sym typeface="Arial" panose="020B0604020202020204" pitchFamily="34" charset="0"/>
              </a:rPr>
              <a:t>● Functional Area #11: </a:t>
            </a:r>
            <a:r>
              <a:rPr lang="en-US" altLang="en-US" b="1">
                <a:cs typeface="Arial" panose="020B0604020202020204" pitchFamily="34" charset="0"/>
                <a:sym typeface="Arial" panose="020B0604020202020204" pitchFamily="34" charset="0"/>
              </a:rPr>
              <a:t>Diversity &amp; Inclusion</a:t>
            </a:r>
          </a:p>
          <a:p>
            <a:r>
              <a:rPr lang="en-US" altLang="en-US">
                <a:cs typeface="Arial" panose="020B0604020202020204" pitchFamily="34" charset="0"/>
                <a:sym typeface="Arial" panose="020B0604020202020204" pitchFamily="34" charset="0"/>
              </a:rPr>
              <a:t>● Functional Area #12: </a:t>
            </a:r>
            <a:r>
              <a:rPr lang="en-US" altLang="en-US" b="1">
                <a:cs typeface="Arial" panose="020B0604020202020204" pitchFamily="34" charset="0"/>
                <a:sym typeface="Arial" panose="020B0604020202020204" pitchFamily="34" charset="0"/>
              </a:rPr>
              <a:t>Risk Management</a:t>
            </a:r>
          </a:p>
          <a:p>
            <a:r>
              <a:rPr lang="en-US" altLang="en-US">
                <a:cs typeface="Arial" panose="020B0604020202020204" pitchFamily="34" charset="0"/>
                <a:sym typeface="Arial" panose="020B0604020202020204" pitchFamily="34" charset="0"/>
              </a:rPr>
              <a:t>● Functional Area #13: </a:t>
            </a:r>
            <a:r>
              <a:rPr lang="en-US" altLang="en-US" b="1">
                <a:cs typeface="Arial" panose="020B0604020202020204" pitchFamily="34" charset="0"/>
                <a:sym typeface="Arial" panose="020B0604020202020204" pitchFamily="34" charset="0"/>
              </a:rPr>
              <a:t>Corporate Social Responsibility</a:t>
            </a:r>
          </a:p>
          <a:p>
            <a:r>
              <a:rPr lang="en-US" altLang="en-US">
                <a:cs typeface="Arial" panose="020B0604020202020204" pitchFamily="34" charset="0"/>
                <a:sym typeface="Arial" panose="020B0604020202020204" pitchFamily="34" charset="0"/>
              </a:rPr>
              <a:t>● Functional Area #14: </a:t>
            </a:r>
            <a:r>
              <a:rPr lang="en-US" altLang="en-US" b="1">
                <a:cs typeface="Arial" panose="020B0604020202020204" pitchFamily="34" charset="0"/>
                <a:sym typeface="Arial" panose="020B0604020202020204" pitchFamily="34" charset="0"/>
              </a:rPr>
              <a:t>U.S. Employment Law &amp; Regulations</a:t>
            </a:r>
          </a:p>
          <a:p>
            <a:r>
              <a:rPr lang="en-US" altLang="en-US">
                <a:cs typeface="Arial" panose="020B0604020202020204" pitchFamily="34" charset="0"/>
                <a:sym typeface="Arial" panose="020B0604020202020204" pitchFamily="34" charset="0"/>
              </a:rPr>
              <a:t>● Functional Area #15: </a:t>
            </a:r>
            <a:r>
              <a:rPr lang="en-US" altLang="en-US" b="1">
                <a:cs typeface="Arial" panose="020B0604020202020204" pitchFamily="34" charset="0"/>
                <a:sym typeface="Arial" panose="020B0604020202020204" pitchFamily="34" charset="0"/>
              </a:rPr>
              <a:t>Business &amp; HR Strategy</a:t>
            </a:r>
          </a:p>
        </p:txBody>
      </p:sp>
      <p:sp>
        <p:nvSpPr>
          <p:cNvPr id="32772" name="Slide Number Placeholder 3">
            <a:extLst>
              <a:ext uri="{FF2B5EF4-FFF2-40B4-BE49-F238E27FC236}">
                <a16:creationId xmlns:a16="http://schemas.microsoft.com/office/drawing/2014/main" id="{60BFE4EC-1A2A-EC6B-6E28-DA8BADD5D31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SzPct val="25000"/>
            </a:pPr>
            <a:fld id="{B54B1475-616A-4FFF-B1CE-94B0BD0D9DBB}" type="slidenum">
              <a:rPr lang="en-US" altLang="en-US">
                <a:solidFill>
                  <a:srgbClr val="000000"/>
                </a:solidFill>
                <a:sym typeface="Arial" panose="020B0604020202020204" pitchFamily="34" charset="0"/>
              </a:rPr>
              <a:pPr>
                <a:buSzPct val="25000"/>
              </a:pPr>
              <a:t>19</a:t>
            </a:fld>
            <a:endParaRPr lang="en-US" altLang="en-US">
              <a:solidFill>
                <a:srgbClr val="000000"/>
              </a:solidFill>
              <a:sym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497A58B0-3178-CC3A-1F77-5C766E97E081}"/>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DEC088D5-AD17-6294-BC76-722A0B59091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Arial" panose="020B0604020202020204" pitchFamily="34" charset="0"/>
                <a:sym typeface="Arial" panose="020B0604020202020204" pitchFamily="34" charset="0"/>
              </a:rPr>
              <a:t>Human resource management is the </a:t>
            </a:r>
            <a:r>
              <a:rPr lang="en-US" altLang="en-US" i="1">
                <a:cs typeface="Arial" panose="020B0604020202020204" pitchFamily="34" charset="0"/>
                <a:sym typeface="Arial" panose="020B0604020202020204" pitchFamily="34" charset="0"/>
              </a:rPr>
              <a:t>responsibility of every manager</a:t>
            </a:r>
            <a:r>
              <a:rPr lang="en-US" altLang="en-US">
                <a:cs typeface="Arial" panose="020B0604020202020204" pitchFamily="34" charset="0"/>
                <a:sym typeface="Arial" panose="020B0604020202020204" pitchFamily="34" charset="0"/>
              </a:rPr>
              <a:t>—not just those in human resources. </a:t>
            </a:r>
          </a:p>
          <a:p>
            <a:endParaRPr lang="en-US" altLang="en-US">
              <a:cs typeface="Arial" panose="020B0604020202020204" pitchFamily="34" charset="0"/>
              <a:sym typeface="Arial" panose="020B0604020202020204" pitchFamily="34" charset="0"/>
            </a:endParaRPr>
          </a:p>
          <a:p>
            <a:r>
              <a:rPr lang="en-US" altLang="en-US">
                <a:cs typeface="Arial" panose="020B0604020202020204" pitchFamily="34" charset="0"/>
                <a:sym typeface="Arial" panose="020B0604020202020204" pitchFamily="34" charset="0"/>
              </a:rPr>
              <a:t>Throughout every page in this book, you’ll therefore find an emphasis on practical material that you as a manager will need to perform your day-to-day management responsibilities, even if you never spend one day as an HR manager.</a:t>
            </a:r>
            <a:endParaRPr lang="en-US" altLang="en-US"/>
          </a:p>
        </p:txBody>
      </p:sp>
      <p:sp>
        <p:nvSpPr>
          <p:cNvPr id="33796" name="Slide Number Placeholder 3">
            <a:extLst>
              <a:ext uri="{FF2B5EF4-FFF2-40B4-BE49-F238E27FC236}">
                <a16:creationId xmlns:a16="http://schemas.microsoft.com/office/drawing/2014/main" id="{DD3812C3-91F9-533E-DB5A-C7ACCD624DA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SzPct val="25000"/>
            </a:pPr>
            <a:fld id="{5271EE2A-394F-4BFB-ABAA-2F8586301474}" type="slidenum">
              <a:rPr lang="en-US" altLang="en-US">
                <a:solidFill>
                  <a:srgbClr val="000000"/>
                </a:solidFill>
                <a:sym typeface="Arial" panose="020B0604020202020204" pitchFamily="34" charset="0"/>
              </a:rPr>
              <a:pPr>
                <a:buSzPct val="25000"/>
              </a:pPr>
              <a:t>20</a:t>
            </a:fld>
            <a:endParaRPr lang="en-US" altLang="en-US">
              <a:solidFill>
                <a:srgbClr val="000000"/>
              </a:solidFill>
              <a:sym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9CC46FA6-3E20-26A2-B28A-1A54F2B47D9A}"/>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0E4014B-E0E7-259E-658B-FFED7A8AD6B3}"/>
              </a:ext>
            </a:extLst>
          </p:cNvPr>
          <p:cNvSpPr>
            <a:spLocks noGrp="1"/>
          </p:cNvSpPr>
          <p:nvPr>
            <p:ph type="body" idx="1"/>
          </p:nvPr>
        </p:nvSpPr>
        <p:spPr/>
        <p:txBody>
          <a:bodyPr/>
          <a:lstStyle/>
          <a:p>
            <a:pPr>
              <a:defRPr/>
            </a:pPr>
            <a:r>
              <a:rPr lang="en-US" dirty="0">
                <a:latin typeface="Arial"/>
                <a:ea typeface="Arial"/>
                <a:cs typeface="Arial"/>
                <a:sym typeface="Arial"/>
              </a:rPr>
              <a:t>HR management is important to all managers because of the following:</a:t>
            </a:r>
          </a:p>
          <a:p>
            <a:pPr>
              <a:defRPr/>
            </a:pPr>
            <a:endParaRPr lang="en-US" b="1" dirty="0">
              <a:latin typeface="Arial"/>
              <a:ea typeface="Arial"/>
              <a:cs typeface="Arial"/>
              <a:sym typeface="Arial"/>
            </a:endParaRPr>
          </a:p>
          <a:p>
            <a:pPr marL="228600" indent="-228600">
              <a:buFont typeface="+mj-lt"/>
              <a:buAutoNum type="arabicPeriod"/>
              <a:defRPr/>
            </a:pPr>
            <a:r>
              <a:rPr lang="en-US" b="1" dirty="0">
                <a:latin typeface="Arial"/>
                <a:ea typeface="Arial"/>
                <a:cs typeface="Arial"/>
                <a:sym typeface="Arial"/>
              </a:rPr>
              <a:t>To Avoid Personnel Mistakes </a:t>
            </a:r>
            <a:r>
              <a:rPr lang="en-US" dirty="0">
                <a:latin typeface="Arial"/>
                <a:ea typeface="Arial"/>
                <a:cs typeface="Arial"/>
                <a:sym typeface="Arial"/>
              </a:rPr>
              <a:t>– managers don’t want to make personnel mistakes, such as not having employees doing their best, hiring the wrong person for the job, experiencing high turnover, having to be in court due to discriminatory actions, being cited for unsafe practices, letting a lack of training undermined department effectiveness, or committing any unfair labor practices.</a:t>
            </a:r>
          </a:p>
          <a:p>
            <a:pPr>
              <a:buFont typeface="+mj-lt"/>
              <a:buNone/>
              <a:defRPr/>
            </a:pPr>
            <a:endParaRPr lang="en-US" dirty="0">
              <a:latin typeface="Arial"/>
              <a:ea typeface="Arial"/>
              <a:cs typeface="Arial"/>
              <a:sym typeface="Arial"/>
            </a:endParaRPr>
          </a:p>
          <a:p>
            <a:pPr>
              <a:buFont typeface="+mj-lt"/>
              <a:buNone/>
              <a:defRPr/>
            </a:pPr>
            <a:r>
              <a:rPr lang="en-US" b="1" dirty="0">
                <a:latin typeface="Arial"/>
                <a:ea typeface="Arial"/>
                <a:cs typeface="Arial"/>
                <a:sym typeface="Arial"/>
              </a:rPr>
              <a:t>2. To Improve Profits and Performance </a:t>
            </a:r>
            <a:r>
              <a:rPr lang="en-US" dirty="0">
                <a:latin typeface="Arial"/>
                <a:ea typeface="Arial"/>
                <a:cs typeface="Arial"/>
                <a:sym typeface="Arial"/>
              </a:rPr>
              <a:t>– to help ensure that you get results—through people.</a:t>
            </a:r>
          </a:p>
          <a:p>
            <a:pPr marL="228600" indent="-228600">
              <a:buFont typeface="+mj-lt"/>
              <a:buAutoNum type="arabicPeriod"/>
              <a:defRPr/>
            </a:pPr>
            <a:endParaRPr lang="en-US" dirty="0">
              <a:latin typeface="Arial"/>
              <a:ea typeface="Arial"/>
              <a:cs typeface="Arial"/>
              <a:sym typeface="Arial"/>
            </a:endParaRPr>
          </a:p>
          <a:p>
            <a:pPr marL="228600" indent="-228600">
              <a:buFontTx/>
              <a:buAutoNum type="arabicPeriod" startAt="3"/>
              <a:defRPr/>
            </a:pPr>
            <a:r>
              <a:rPr lang="en-US" b="1" dirty="0">
                <a:latin typeface="Arial"/>
                <a:ea typeface="Arial"/>
                <a:cs typeface="Arial"/>
                <a:sym typeface="Arial"/>
              </a:rPr>
              <a:t>You May Spend Some Time as an HR Manager </a:t>
            </a:r>
            <a:r>
              <a:rPr lang="en-US" dirty="0">
                <a:latin typeface="Arial"/>
                <a:ea typeface="Arial"/>
                <a:cs typeface="Arial"/>
                <a:sym typeface="Arial"/>
              </a:rPr>
              <a:t>– about a third of large U.S. businesses surveyed has appointed non-HR managers to be their top human resource executives.</a:t>
            </a:r>
          </a:p>
          <a:p>
            <a:pPr marL="228600" indent="-228600">
              <a:buFontTx/>
              <a:buAutoNum type="arabicPeriod" startAt="3"/>
              <a:defRPr/>
            </a:pPr>
            <a:endParaRPr lang="en-US" b="1" dirty="0">
              <a:latin typeface="Arial"/>
              <a:ea typeface="Arial"/>
              <a:cs typeface="Arial"/>
              <a:sym typeface="Arial"/>
            </a:endParaRPr>
          </a:p>
          <a:p>
            <a:pPr marL="228600" indent="-457200">
              <a:defRPr/>
            </a:pPr>
            <a:r>
              <a:rPr lang="en-US" b="1" dirty="0">
                <a:latin typeface="Arial"/>
                <a:ea typeface="Arial"/>
                <a:cs typeface="Arial"/>
                <a:sym typeface="Arial"/>
              </a:rPr>
              <a:t>4. HR for Small Business </a:t>
            </a:r>
            <a:r>
              <a:rPr lang="en-US" dirty="0">
                <a:latin typeface="Arial"/>
                <a:ea typeface="Arial"/>
                <a:cs typeface="Arial"/>
                <a:sym typeface="Arial"/>
              </a:rPr>
              <a:t>– you </a:t>
            </a:r>
            <a:r>
              <a:rPr lang="en-US" i="1" dirty="0">
                <a:latin typeface="Arial"/>
                <a:ea typeface="Arial"/>
                <a:cs typeface="Arial"/>
                <a:sym typeface="Arial"/>
              </a:rPr>
              <a:t>may well end up as your own human resource manager</a:t>
            </a:r>
            <a:r>
              <a:rPr lang="en-US" dirty="0">
                <a:latin typeface="Arial"/>
                <a:ea typeface="Arial"/>
                <a:cs typeface="Arial"/>
                <a:sym typeface="Arial"/>
              </a:rPr>
              <a:t>. More than half of the people working in the United States work for small firms. Small businesses as a group also account for most of the 600,000 or so new businesses created every year.</a:t>
            </a:r>
            <a:endParaRPr lang="en-US" b="1" dirty="0">
              <a:latin typeface="Arial"/>
              <a:ea typeface="Arial"/>
              <a:cs typeface="Arial"/>
              <a:sym typeface="Arial"/>
            </a:endParaRPr>
          </a:p>
          <a:p>
            <a:pPr>
              <a:defRPr/>
            </a:pPr>
            <a:endParaRPr lang="en-US" dirty="0">
              <a:latin typeface="Arial"/>
              <a:ea typeface="Arial"/>
              <a:cs typeface="Arial"/>
              <a:sym typeface="Arial"/>
            </a:endParaRPr>
          </a:p>
          <a:p>
            <a:pPr>
              <a:defRPr/>
            </a:pPr>
            <a:r>
              <a:rPr lang="en-US" dirty="0">
                <a:latin typeface="Arial"/>
                <a:ea typeface="Arial"/>
                <a:cs typeface="Arial"/>
                <a:sym typeface="Arial"/>
              </a:rPr>
              <a:t>Carefully studying this book will help you in these areas.</a:t>
            </a:r>
          </a:p>
        </p:txBody>
      </p:sp>
      <p:sp>
        <p:nvSpPr>
          <p:cNvPr id="34820" name="Slide Number Placeholder 3">
            <a:extLst>
              <a:ext uri="{FF2B5EF4-FFF2-40B4-BE49-F238E27FC236}">
                <a16:creationId xmlns:a16="http://schemas.microsoft.com/office/drawing/2014/main" id="{610CB929-E819-2A6B-A41C-F171B3246BD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buSzPct val="25000"/>
            </a:pPr>
            <a:fld id="{D21411BD-CD19-49C0-9FE3-DB4B6331A0BA}" type="slidenum">
              <a:rPr lang="en-US" altLang="en-US">
                <a:solidFill>
                  <a:srgbClr val="000000"/>
                </a:solidFill>
                <a:sym typeface="Arial" panose="020B0604020202020204" pitchFamily="34" charset="0"/>
              </a:rPr>
              <a:pPr>
                <a:buSzPct val="25000"/>
              </a:pPr>
              <a:t>21</a:t>
            </a:fld>
            <a:endParaRPr lang="en-US" altLang="en-US">
              <a:solidFill>
                <a:srgbClr val="000000"/>
              </a:solidFill>
              <a:sym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8675BB-1431-DFC0-433B-E6582E916342}"/>
              </a:ext>
            </a:extLst>
          </p:cNvPr>
          <p:cNvSpPr>
            <a:spLocks noGrp="1"/>
          </p:cNvSpPr>
          <p:nvPr>
            <p:ph type="dt" sz="half" idx="10"/>
          </p:nvPr>
        </p:nvSpPr>
        <p:spPr>
          <a:xfrm>
            <a:off x="395288" y="6524625"/>
            <a:ext cx="971550" cy="219075"/>
          </a:xfrm>
        </p:spPr>
        <p:txBody>
          <a:bodyPr/>
          <a:lstStyle>
            <a:lvl1pPr>
              <a:defRPr/>
            </a:lvl1pPr>
          </a:lstStyle>
          <a:p>
            <a:pPr>
              <a:defRPr/>
            </a:pPr>
            <a:fld id="{4F386557-09E2-42CC-97FB-6BC0EF7EE6D9}"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94546CB1-D070-37EC-5657-F44EBF531077}"/>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F3CF685-63A3-D401-651B-0C2D5266F446}"/>
              </a:ext>
            </a:extLst>
          </p:cNvPr>
          <p:cNvSpPr>
            <a:spLocks noGrp="1"/>
          </p:cNvSpPr>
          <p:nvPr>
            <p:ph type="sldNum" sz="quarter" idx="12"/>
          </p:nvPr>
        </p:nvSpPr>
        <p:spPr/>
        <p:txBody>
          <a:bodyPr/>
          <a:lstStyle>
            <a:lvl1pPr>
              <a:defRPr/>
            </a:lvl1pPr>
          </a:lstStyle>
          <a:p>
            <a:fld id="{E398CD2E-4D4C-4475-A4AF-A7D45982B45D}" type="slidenum">
              <a:rPr lang="en-GB" altLang="en-US"/>
              <a:pPr/>
              <a:t>‹#›</a:t>
            </a:fld>
            <a:endParaRPr lang="en-GB" altLang="en-US"/>
          </a:p>
        </p:txBody>
      </p:sp>
    </p:spTree>
    <p:extLst>
      <p:ext uri="{BB962C8B-B14F-4D97-AF65-F5344CB8AC3E}">
        <p14:creationId xmlns:p14="http://schemas.microsoft.com/office/powerpoint/2010/main" val="1040628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6A1A2-FFAB-D3B4-A4C0-FB43DC805768}"/>
              </a:ext>
            </a:extLst>
          </p:cNvPr>
          <p:cNvSpPr>
            <a:spLocks noGrp="1"/>
          </p:cNvSpPr>
          <p:nvPr>
            <p:ph type="dt" sz="half" idx="10"/>
          </p:nvPr>
        </p:nvSpPr>
        <p:spPr/>
        <p:txBody>
          <a:bodyPr/>
          <a:lstStyle>
            <a:lvl1pPr>
              <a:defRPr/>
            </a:lvl1pPr>
          </a:lstStyle>
          <a:p>
            <a:pPr>
              <a:defRPr/>
            </a:pPr>
            <a:fld id="{1DC2358F-E2AA-43EA-827B-F62293B98323}"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6EAF4395-11E5-9155-0833-1A20401AC0F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0CF57CC-662A-3739-F290-0D1ECF496185}"/>
              </a:ext>
            </a:extLst>
          </p:cNvPr>
          <p:cNvSpPr>
            <a:spLocks noGrp="1"/>
          </p:cNvSpPr>
          <p:nvPr>
            <p:ph type="sldNum" sz="quarter" idx="12"/>
          </p:nvPr>
        </p:nvSpPr>
        <p:spPr/>
        <p:txBody>
          <a:bodyPr/>
          <a:lstStyle>
            <a:lvl1pPr>
              <a:defRPr/>
            </a:lvl1pPr>
          </a:lstStyle>
          <a:p>
            <a:fld id="{5E7C469F-7C97-4364-A906-3121B94BA52F}" type="slidenum">
              <a:rPr lang="en-GB" altLang="en-US"/>
              <a:pPr/>
              <a:t>‹#›</a:t>
            </a:fld>
            <a:endParaRPr lang="en-GB" altLang="en-US"/>
          </a:p>
        </p:txBody>
      </p:sp>
    </p:spTree>
    <p:extLst>
      <p:ext uri="{BB962C8B-B14F-4D97-AF65-F5344CB8AC3E}">
        <p14:creationId xmlns:p14="http://schemas.microsoft.com/office/powerpoint/2010/main" val="4272245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2C3D115-6D5B-7447-FD66-765E5FF2DA77}"/>
              </a:ext>
            </a:extLst>
          </p:cNvPr>
          <p:cNvSpPr>
            <a:spLocks noGrp="1"/>
          </p:cNvSpPr>
          <p:nvPr>
            <p:ph type="dt" sz="half" idx="10"/>
          </p:nvPr>
        </p:nvSpPr>
        <p:spPr/>
        <p:txBody>
          <a:bodyPr/>
          <a:lstStyle>
            <a:lvl1pPr>
              <a:defRPr/>
            </a:lvl1pPr>
          </a:lstStyle>
          <a:p>
            <a:pPr>
              <a:defRPr/>
            </a:pPr>
            <a:fld id="{51A2B0FA-E566-415F-B963-81885B629264}"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13A5022D-AE9E-4D06-2808-4C9D0E96A1F5}"/>
              </a:ext>
            </a:extLst>
          </p:cNvPr>
          <p:cNvSpPr>
            <a:spLocks noGrp="1"/>
          </p:cNvSpPr>
          <p:nvPr>
            <p:ph type="sldNum" sz="quarter" idx="11"/>
          </p:nvPr>
        </p:nvSpPr>
        <p:spPr/>
        <p:txBody>
          <a:bodyPr/>
          <a:lstStyle>
            <a:lvl1pPr>
              <a:defRPr/>
            </a:lvl1pPr>
          </a:lstStyle>
          <a:p>
            <a:fld id="{289300E6-12E5-4FBC-8CD8-B05EB9EF414F}" type="slidenum">
              <a:rPr lang="en-GB" altLang="en-US"/>
              <a:pPr/>
              <a:t>‹#›</a:t>
            </a:fld>
            <a:endParaRPr lang="en-GB" altLang="en-US"/>
          </a:p>
        </p:txBody>
      </p:sp>
    </p:spTree>
    <p:extLst>
      <p:ext uri="{BB962C8B-B14F-4D97-AF65-F5344CB8AC3E}">
        <p14:creationId xmlns:p14="http://schemas.microsoft.com/office/powerpoint/2010/main" val="2367225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E8B4775-B6D7-E76B-5185-61885294B3B8}"/>
              </a:ext>
            </a:extLst>
          </p:cNvPr>
          <p:cNvSpPr>
            <a:spLocks noGrp="1"/>
          </p:cNvSpPr>
          <p:nvPr>
            <p:ph type="dt" sz="half" idx="10"/>
          </p:nvPr>
        </p:nvSpPr>
        <p:spPr/>
        <p:txBody>
          <a:bodyPr/>
          <a:lstStyle>
            <a:lvl1pPr>
              <a:defRPr/>
            </a:lvl1pPr>
          </a:lstStyle>
          <a:p>
            <a:pPr>
              <a:defRPr/>
            </a:pPr>
            <a:fld id="{8D479B3D-5C5F-4DE8-A57B-663E4C243F14}"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805BC9E3-C480-8671-5708-AEB83518998F}"/>
              </a:ext>
            </a:extLst>
          </p:cNvPr>
          <p:cNvSpPr>
            <a:spLocks noGrp="1"/>
          </p:cNvSpPr>
          <p:nvPr>
            <p:ph type="sldNum" sz="quarter" idx="11"/>
          </p:nvPr>
        </p:nvSpPr>
        <p:spPr/>
        <p:txBody>
          <a:bodyPr/>
          <a:lstStyle>
            <a:lvl1pPr>
              <a:defRPr/>
            </a:lvl1pPr>
          </a:lstStyle>
          <a:p>
            <a:fld id="{83AF65C2-2D98-4183-83BC-4EA622E324FB}" type="slidenum">
              <a:rPr lang="en-GB" altLang="en-US"/>
              <a:pPr/>
              <a:t>‹#›</a:t>
            </a:fld>
            <a:endParaRPr lang="en-GB" altLang="en-US"/>
          </a:p>
        </p:txBody>
      </p:sp>
    </p:spTree>
    <p:extLst>
      <p:ext uri="{BB962C8B-B14F-4D97-AF65-F5344CB8AC3E}">
        <p14:creationId xmlns:p14="http://schemas.microsoft.com/office/powerpoint/2010/main" val="463039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91BCE06-8161-00FC-945B-2D939F921EC9}"/>
              </a:ext>
            </a:extLst>
          </p:cNvPr>
          <p:cNvSpPr>
            <a:spLocks noGrp="1"/>
          </p:cNvSpPr>
          <p:nvPr>
            <p:ph type="dt" sz="half" idx="10"/>
          </p:nvPr>
        </p:nvSpPr>
        <p:spPr/>
        <p:txBody>
          <a:bodyPr/>
          <a:lstStyle>
            <a:lvl1pPr>
              <a:defRPr/>
            </a:lvl1pPr>
          </a:lstStyle>
          <a:p>
            <a:pPr>
              <a:defRPr/>
            </a:pPr>
            <a:fld id="{7F7C5BD7-C334-452F-B692-66337415648F}" type="datetime1">
              <a:rPr lang="en-GB" altLang="en-US"/>
              <a:pPr>
                <a:defRPr/>
              </a:pPr>
              <a:t>12/06/2024</a:t>
            </a:fld>
            <a:endParaRPr lang="en-GB" altLang="en-US"/>
          </a:p>
        </p:txBody>
      </p:sp>
      <p:sp>
        <p:nvSpPr>
          <p:cNvPr id="8" name="Slide Number Placeholder 5">
            <a:extLst>
              <a:ext uri="{FF2B5EF4-FFF2-40B4-BE49-F238E27FC236}">
                <a16:creationId xmlns:a16="http://schemas.microsoft.com/office/drawing/2014/main" id="{28C7C77C-2A9C-DD94-268F-E0DFAA900734}"/>
              </a:ext>
            </a:extLst>
          </p:cNvPr>
          <p:cNvSpPr>
            <a:spLocks noGrp="1"/>
          </p:cNvSpPr>
          <p:nvPr>
            <p:ph type="sldNum" sz="quarter" idx="11"/>
          </p:nvPr>
        </p:nvSpPr>
        <p:spPr/>
        <p:txBody>
          <a:bodyPr/>
          <a:lstStyle>
            <a:lvl1pPr>
              <a:defRPr/>
            </a:lvl1pPr>
          </a:lstStyle>
          <a:p>
            <a:fld id="{BE0F875E-02D0-46C1-AA35-C85005E1C861}" type="slidenum">
              <a:rPr lang="en-GB" altLang="en-US"/>
              <a:pPr/>
              <a:t>‹#›</a:t>
            </a:fld>
            <a:endParaRPr lang="en-GB" altLang="en-US"/>
          </a:p>
        </p:txBody>
      </p:sp>
    </p:spTree>
    <p:extLst>
      <p:ext uri="{BB962C8B-B14F-4D97-AF65-F5344CB8AC3E}">
        <p14:creationId xmlns:p14="http://schemas.microsoft.com/office/powerpoint/2010/main" val="313854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288C58E-DA0A-A893-24B9-8871CD2AD7A9}"/>
              </a:ext>
            </a:extLst>
          </p:cNvPr>
          <p:cNvSpPr>
            <a:spLocks noGrp="1"/>
          </p:cNvSpPr>
          <p:nvPr>
            <p:ph type="dt" sz="half" idx="10"/>
          </p:nvPr>
        </p:nvSpPr>
        <p:spPr/>
        <p:txBody>
          <a:bodyPr/>
          <a:lstStyle>
            <a:lvl1pPr>
              <a:defRPr/>
            </a:lvl1pPr>
          </a:lstStyle>
          <a:p>
            <a:pPr>
              <a:defRPr/>
            </a:pPr>
            <a:fld id="{EB60AA30-90DF-44F0-BBBB-61D367FCF4D3}" type="datetime1">
              <a:rPr lang="en-GB" altLang="en-US"/>
              <a:pPr>
                <a:defRPr/>
              </a:pPr>
              <a:t>12/06/2024</a:t>
            </a:fld>
            <a:endParaRPr lang="en-GB" altLang="en-US"/>
          </a:p>
        </p:txBody>
      </p:sp>
      <p:sp>
        <p:nvSpPr>
          <p:cNvPr id="4" name="Slide Number Placeholder 5">
            <a:extLst>
              <a:ext uri="{FF2B5EF4-FFF2-40B4-BE49-F238E27FC236}">
                <a16:creationId xmlns:a16="http://schemas.microsoft.com/office/drawing/2014/main" id="{F9BC97A0-B347-5B38-53F6-F0459E018AA3}"/>
              </a:ext>
            </a:extLst>
          </p:cNvPr>
          <p:cNvSpPr>
            <a:spLocks noGrp="1"/>
          </p:cNvSpPr>
          <p:nvPr>
            <p:ph type="sldNum" sz="quarter" idx="11"/>
          </p:nvPr>
        </p:nvSpPr>
        <p:spPr/>
        <p:txBody>
          <a:bodyPr/>
          <a:lstStyle>
            <a:lvl1pPr>
              <a:defRPr/>
            </a:lvl1pPr>
          </a:lstStyle>
          <a:p>
            <a:fld id="{D7BC11C4-92FF-45D3-9B87-10021A0BD89A}" type="slidenum">
              <a:rPr lang="en-GB" altLang="en-US"/>
              <a:pPr/>
              <a:t>‹#›</a:t>
            </a:fld>
            <a:endParaRPr lang="en-GB" altLang="en-US"/>
          </a:p>
        </p:txBody>
      </p:sp>
    </p:spTree>
    <p:extLst>
      <p:ext uri="{BB962C8B-B14F-4D97-AF65-F5344CB8AC3E}">
        <p14:creationId xmlns:p14="http://schemas.microsoft.com/office/powerpoint/2010/main" val="1846729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A57265A-0D81-E79A-9044-EB884C0F57B4}"/>
              </a:ext>
            </a:extLst>
          </p:cNvPr>
          <p:cNvSpPr>
            <a:spLocks noGrp="1"/>
          </p:cNvSpPr>
          <p:nvPr>
            <p:ph type="dt" sz="half" idx="10"/>
          </p:nvPr>
        </p:nvSpPr>
        <p:spPr/>
        <p:txBody>
          <a:bodyPr/>
          <a:lstStyle>
            <a:lvl1pPr>
              <a:defRPr/>
            </a:lvl1pPr>
          </a:lstStyle>
          <a:p>
            <a:pPr>
              <a:defRPr/>
            </a:pPr>
            <a:fld id="{77DB75CF-632B-44A9-88CC-1D3F52F79B85}" type="datetime1">
              <a:rPr lang="en-GB" altLang="en-US"/>
              <a:pPr>
                <a:defRPr/>
              </a:pPr>
              <a:t>12/06/2024</a:t>
            </a:fld>
            <a:endParaRPr lang="en-GB" altLang="en-US"/>
          </a:p>
        </p:txBody>
      </p:sp>
      <p:sp>
        <p:nvSpPr>
          <p:cNvPr id="3" name="Slide Number Placeholder 5">
            <a:extLst>
              <a:ext uri="{FF2B5EF4-FFF2-40B4-BE49-F238E27FC236}">
                <a16:creationId xmlns:a16="http://schemas.microsoft.com/office/drawing/2014/main" id="{52D3674F-6E05-773B-5B51-C2D7B9C0BC53}"/>
              </a:ext>
            </a:extLst>
          </p:cNvPr>
          <p:cNvSpPr>
            <a:spLocks noGrp="1"/>
          </p:cNvSpPr>
          <p:nvPr>
            <p:ph type="sldNum" sz="quarter" idx="11"/>
          </p:nvPr>
        </p:nvSpPr>
        <p:spPr/>
        <p:txBody>
          <a:bodyPr/>
          <a:lstStyle>
            <a:lvl1pPr>
              <a:defRPr/>
            </a:lvl1pPr>
          </a:lstStyle>
          <a:p>
            <a:fld id="{B1E970F5-D2F1-43CD-88A0-8A8AED6C41FB}" type="slidenum">
              <a:rPr lang="en-GB" altLang="en-US"/>
              <a:pPr/>
              <a:t>‹#›</a:t>
            </a:fld>
            <a:endParaRPr lang="en-GB" altLang="en-US"/>
          </a:p>
        </p:txBody>
      </p:sp>
    </p:spTree>
    <p:extLst>
      <p:ext uri="{BB962C8B-B14F-4D97-AF65-F5344CB8AC3E}">
        <p14:creationId xmlns:p14="http://schemas.microsoft.com/office/powerpoint/2010/main" val="2813619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522E99F-9D67-4D0B-D28C-27BEBBF3C2FF}"/>
              </a:ext>
            </a:extLst>
          </p:cNvPr>
          <p:cNvSpPr>
            <a:spLocks noGrp="1"/>
          </p:cNvSpPr>
          <p:nvPr>
            <p:ph type="dt" sz="half" idx="10"/>
          </p:nvPr>
        </p:nvSpPr>
        <p:spPr/>
        <p:txBody>
          <a:bodyPr/>
          <a:lstStyle>
            <a:lvl1pPr>
              <a:defRPr/>
            </a:lvl1pPr>
          </a:lstStyle>
          <a:p>
            <a:pPr>
              <a:defRPr/>
            </a:pPr>
            <a:fld id="{1A556441-EAFC-48DB-A875-16E8912A52AC}"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A0971435-179A-307D-E31E-9FCB31F4FDC0}"/>
              </a:ext>
            </a:extLst>
          </p:cNvPr>
          <p:cNvSpPr>
            <a:spLocks noGrp="1"/>
          </p:cNvSpPr>
          <p:nvPr>
            <p:ph type="sldNum" sz="quarter" idx="11"/>
          </p:nvPr>
        </p:nvSpPr>
        <p:spPr/>
        <p:txBody>
          <a:bodyPr/>
          <a:lstStyle>
            <a:lvl1pPr>
              <a:defRPr/>
            </a:lvl1pPr>
          </a:lstStyle>
          <a:p>
            <a:fld id="{6A841767-45C1-4E7A-977E-88C53D69A978}" type="slidenum">
              <a:rPr lang="en-GB" altLang="en-US"/>
              <a:pPr/>
              <a:t>‹#›</a:t>
            </a:fld>
            <a:endParaRPr lang="en-GB" altLang="en-US"/>
          </a:p>
        </p:txBody>
      </p:sp>
    </p:spTree>
    <p:extLst>
      <p:ext uri="{BB962C8B-B14F-4D97-AF65-F5344CB8AC3E}">
        <p14:creationId xmlns:p14="http://schemas.microsoft.com/office/powerpoint/2010/main" val="1099299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3963AAA-530A-BD91-856A-F2636DC6D76A}"/>
              </a:ext>
            </a:extLst>
          </p:cNvPr>
          <p:cNvSpPr>
            <a:spLocks noGrp="1"/>
          </p:cNvSpPr>
          <p:nvPr>
            <p:ph type="dt" sz="half" idx="10"/>
          </p:nvPr>
        </p:nvSpPr>
        <p:spPr/>
        <p:txBody>
          <a:bodyPr/>
          <a:lstStyle>
            <a:lvl1pPr>
              <a:defRPr/>
            </a:lvl1pPr>
          </a:lstStyle>
          <a:p>
            <a:pPr>
              <a:defRPr/>
            </a:pPr>
            <a:fld id="{F84D33D0-9B55-497C-92A1-0F3E6EFA5636}"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A6BC2675-3A28-FA40-26B6-5FE1DC1C6D57}"/>
              </a:ext>
            </a:extLst>
          </p:cNvPr>
          <p:cNvSpPr>
            <a:spLocks noGrp="1"/>
          </p:cNvSpPr>
          <p:nvPr>
            <p:ph type="sldNum" sz="quarter" idx="11"/>
          </p:nvPr>
        </p:nvSpPr>
        <p:spPr/>
        <p:txBody>
          <a:bodyPr/>
          <a:lstStyle>
            <a:lvl1pPr>
              <a:defRPr/>
            </a:lvl1pPr>
          </a:lstStyle>
          <a:p>
            <a:fld id="{5EEFE537-1BF5-4412-B844-0D1D3E63AFEE}" type="slidenum">
              <a:rPr lang="en-GB" altLang="en-US"/>
              <a:pPr/>
              <a:t>‹#›</a:t>
            </a:fld>
            <a:endParaRPr lang="en-GB" altLang="en-US"/>
          </a:p>
        </p:txBody>
      </p:sp>
    </p:spTree>
    <p:extLst>
      <p:ext uri="{BB962C8B-B14F-4D97-AF65-F5344CB8AC3E}">
        <p14:creationId xmlns:p14="http://schemas.microsoft.com/office/powerpoint/2010/main" val="262414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47565D-2EE2-8DD1-897E-11312E35BA57}"/>
              </a:ext>
            </a:extLst>
          </p:cNvPr>
          <p:cNvSpPr>
            <a:spLocks noGrp="1"/>
          </p:cNvSpPr>
          <p:nvPr>
            <p:ph type="dt" sz="half" idx="10"/>
          </p:nvPr>
        </p:nvSpPr>
        <p:spPr/>
        <p:txBody>
          <a:bodyPr/>
          <a:lstStyle>
            <a:lvl1pPr>
              <a:defRPr/>
            </a:lvl1pPr>
          </a:lstStyle>
          <a:p>
            <a:pPr>
              <a:defRPr/>
            </a:pPr>
            <a:fld id="{D3D0DC5F-07A5-4EA3-87BE-AA66B0297FAF}"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DCD58F57-3FBA-F5D6-B79B-897468C5F9F1}"/>
              </a:ext>
            </a:extLst>
          </p:cNvPr>
          <p:cNvSpPr>
            <a:spLocks noGrp="1"/>
          </p:cNvSpPr>
          <p:nvPr>
            <p:ph type="sldNum" sz="quarter" idx="11"/>
          </p:nvPr>
        </p:nvSpPr>
        <p:spPr/>
        <p:txBody>
          <a:bodyPr/>
          <a:lstStyle>
            <a:lvl1pPr>
              <a:defRPr/>
            </a:lvl1pPr>
          </a:lstStyle>
          <a:p>
            <a:fld id="{DAC2E969-2E30-4ACD-BC97-8504442E36DE}" type="slidenum">
              <a:rPr lang="en-GB" altLang="en-US"/>
              <a:pPr/>
              <a:t>‹#›</a:t>
            </a:fld>
            <a:endParaRPr lang="en-GB" altLang="en-US"/>
          </a:p>
        </p:txBody>
      </p:sp>
    </p:spTree>
    <p:extLst>
      <p:ext uri="{BB962C8B-B14F-4D97-AF65-F5344CB8AC3E}">
        <p14:creationId xmlns:p14="http://schemas.microsoft.com/office/powerpoint/2010/main" val="4098501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FEF3ED-6323-301D-FF40-7D5AD939C909}"/>
              </a:ext>
            </a:extLst>
          </p:cNvPr>
          <p:cNvSpPr>
            <a:spLocks noGrp="1"/>
          </p:cNvSpPr>
          <p:nvPr>
            <p:ph type="dt" sz="half" idx="10"/>
          </p:nvPr>
        </p:nvSpPr>
        <p:spPr/>
        <p:txBody>
          <a:bodyPr/>
          <a:lstStyle>
            <a:lvl1pPr>
              <a:defRPr/>
            </a:lvl1pPr>
          </a:lstStyle>
          <a:p>
            <a:pPr>
              <a:defRPr/>
            </a:pPr>
            <a:fld id="{50E18EED-201E-4856-9B6C-6B96D7B70C60}"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3A1A93E5-3B23-D08A-54BA-F8FC76F206B4}"/>
              </a:ext>
            </a:extLst>
          </p:cNvPr>
          <p:cNvSpPr>
            <a:spLocks noGrp="1"/>
          </p:cNvSpPr>
          <p:nvPr>
            <p:ph type="sldNum" sz="quarter" idx="11"/>
          </p:nvPr>
        </p:nvSpPr>
        <p:spPr/>
        <p:txBody>
          <a:bodyPr/>
          <a:lstStyle>
            <a:lvl1pPr>
              <a:defRPr/>
            </a:lvl1pPr>
          </a:lstStyle>
          <a:p>
            <a:fld id="{782E8E7F-801E-45AD-94FE-8F92C202F42C}" type="slidenum">
              <a:rPr lang="en-GB" altLang="en-US"/>
              <a:pPr/>
              <a:t>‹#›</a:t>
            </a:fld>
            <a:endParaRPr lang="en-GB" altLang="en-US"/>
          </a:p>
        </p:txBody>
      </p:sp>
    </p:spTree>
    <p:extLst>
      <p:ext uri="{BB962C8B-B14F-4D97-AF65-F5344CB8AC3E}">
        <p14:creationId xmlns:p14="http://schemas.microsoft.com/office/powerpoint/2010/main" val="820571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Shape 30"/>
        <p:cNvGrpSpPr/>
        <p:nvPr/>
      </p:nvGrpSpPr>
      <p:grpSpPr>
        <a:xfrm>
          <a:off x="0" y="0"/>
          <a:ext cx="0" cy="0"/>
          <a:chOff x="0" y="0"/>
          <a:chExt cx="0" cy="0"/>
        </a:xfrm>
      </p:grpSpPr>
      <p:sp>
        <p:nvSpPr>
          <p:cNvPr id="31" name="Title"/>
          <p:cNvSpPr txBox="1">
            <a:spLocks noGrp="1"/>
          </p:cNvSpPr>
          <p:nvPr>
            <p:ph type="title"/>
          </p:nvPr>
        </p:nvSpPr>
        <p:spPr>
          <a:xfrm>
            <a:off x="457200" y="215371"/>
            <a:ext cx="8229600" cy="1097279"/>
          </a:xfrm>
          <a:prstGeom prst="rect">
            <a:avLst/>
          </a:prstGeom>
          <a:noFill/>
          <a:ln>
            <a:noFill/>
          </a:ln>
        </p:spPr>
        <p:txBody>
          <a:bodyPr lIns="0" tIns="0" rIns="0" bIns="0" anchor="b"/>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p:cNvSpPr>
            <a:spLocks noGrp="1"/>
          </p:cNvSpPr>
          <p:nvPr>
            <p:ph sz="quarter" idx="13"/>
          </p:nvPr>
        </p:nvSpPr>
        <p:spPr>
          <a:xfrm>
            <a:off x="457200" y="1556327"/>
            <a:ext cx="8229600" cy="1836354"/>
          </a:xfrm>
        </p:spPr>
        <p:txBody>
          <a:bodyPr lIns="0" tIns="0" rIns="0" bIns="0"/>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 </a:t>
            </a:r>
          </a:p>
          <a:p>
            <a:pPr lvl="2"/>
            <a:r>
              <a:rPr lang="en-US" dirty="0"/>
              <a:t> </a:t>
            </a:r>
          </a:p>
          <a:p>
            <a:pPr lvl="3"/>
            <a:r>
              <a:rPr lang="en-US" dirty="0"/>
              <a:t> </a:t>
            </a:r>
          </a:p>
          <a:p>
            <a:pPr lvl="3"/>
            <a:endParaRPr lang="en-US" dirty="0"/>
          </a:p>
          <a:p>
            <a:pPr lvl="4"/>
            <a:endParaRPr lang="en-US" dirty="0"/>
          </a:p>
        </p:txBody>
      </p:sp>
      <p:sp>
        <p:nvSpPr>
          <p:cNvPr id="3" name="Content Placeholder 2"/>
          <p:cNvSpPr>
            <a:spLocks noGrp="1"/>
          </p:cNvSpPr>
          <p:nvPr>
            <p:ph sz="quarter" idx="14"/>
          </p:nvPr>
        </p:nvSpPr>
        <p:spPr>
          <a:xfrm>
            <a:off x="457200" y="3632200"/>
            <a:ext cx="8229600" cy="1793875"/>
          </a:xfrm>
        </p:spPr>
        <p:txBody>
          <a:bodyPr lIns="0" tIns="0" rIns="0" bIns="0"/>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2" name="Shape 34">
            <a:extLst>
              <a:ext uri="{FF2B5EF4-FFF2-40B4-BE49-F238E27FC236}">
                <a16:creationId xmlns:a16="http://schemas.microsoft.com/office/drawing/2014/main" id="{F54F4941-EA81-2432-C8D0-48FF268CAFDA}"/>
              </a:ext>
            </a:extLst>
          </p:cNvPr>
          <p:cNvSpPr txBox="1">
            <a:spLocks noGrp="1"/>
          </p:cNvSpPr>
          <p:nvPr>
            <p:ph type="ftr" idx="15"/>
          </p:nvPr>
        </p:nvSpPr>
        <p:spPr>
          <a:xfrm>
            <a:off x="93663" y="6172200"/>
            <a:ext cx="8596312" cy="234950"/>
          </a:xfrm>
          <a:prstGeom prst="rect">
            <a:avLst/>
          </a:prstGeom>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a:defRPr/>
            </a:pPr>
            <a:endParaRPr/>
          </a:p>
        </p:txBody>
      </p:sp>
      <p:sp>
        <p:nvSpPr>
          <p:cNvPr id="5" name="Shape 35">
            <a:extLst>
              <a:ext uri="{FF2B5EF4-FFF2-40B4-BE49-F238E27FC236}">
                <a16:creationId xmlns:a16="http://schemas.microsoft.com/office/drawing/2014/main" id="{0DE453EB-A47D-4AB2-F8D4-640B4687E8E4}"/>
              </a:ext>
            </a:extLst>
          </p:cNvPr>
          <p:cNvSpPr txBox="1">
            <a:spLocks noGrp="1"/>
          </p:cNvSpPr>
          <p:nvPr>
            <p:ph type="dt" idx="16"/>
          </p:nvPr>
        </p:nvSpPr>
        <p:spPr>
          <a:xfrm>
            <a:off x="6335713" y="112713"/>
            <a:ext cx="2133600" cy="182562"/>
          </a:xfrm>
        </p:spPr>
        <p:txBody>
          <a:bodyPr lIns="91425" tIns="91425" rIns="91425" bIns="91425"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a:defRPr/>
            </a:pPr>
            <a:endParaRPr/>
          </a:p>
        </p:txBody>
      </p:sp>
      <p:sp>
        <p:nvSpPr>
          <p:cNvPr id="6" name="Shape 36">
            <a:extLst>
              <a:ext uri="{FF2B5EF4-FFF2-40B4-BE49-F238E27FC236}">
                <a16:creationId xmlns:a16="http://schemas.microsoft.com/office/drawing/2014/main" id="{42EF61C2-C76A-B646-AC5F-26BD17411152}"/>
              </a:ext>
            </a:extLst>
          </p:cNvPr>
          <p:cNvSpPr txBox="1">
            <a:spLocks noGrp="1"/>
          </p:cNvSpPr>
          <p:nvPr>
            <p:ph type="sldNum" idx="17"/>
          </p:nvPr>
        </p:nvSpPr>
        <p:spPr>
          <a:xfrm>
            <a:off x="8469313" y="112713"/>
            <a:ext cx="552450" cy="182562"/>
          </a:xfrm>
        </p:spPr>
        <p:txBody>
          <a:bodyPr lIns="91425" tIns="45700" rIns="91425" bIns="45700">
            <a:noAutofit/>
          </a:bodyPr>
          <a:lstStyle>
            <a:lvl1pPr>
              <a:buSzPct val="25000"/>
              <a:defRPr sz="900">
                <a:solidFill>
                  <a:srgbClr val="FFFFFF"/>
                </a:solidFill>
                <a:latin typeface="Arial" panose="020B0604020202020204" pitchFamily="34" charset="0"/>
                <a:sym typeface="Arial" panose="020B0604020202020204" pitchFamily="34" charset="0"/>
              </a:defRPr>
            </a:lvl1pPr>
          </a:lstStyle>
          <a:p>
            <a:fld id="{B0E0860C-953C-489C-AD4A-D311EB2AD5BC}" type="slidenum">
              <a:rPr lang="en-US" altLang="en-US"/>
              <a:pPr/>
              <a:t>‹#›</a:t>
            </a:fld>
            <a:endParaRPr lang="en-US" altLang="en-US"/>
          </a:p>
        </p:txBody>
      </p:sp>
    </p:spTree>
    <p:extLst>
      <p:ext uri="{BB962C8B-B14F-4D97-AF65-F5344CB8AC3E}">
        <p14:creationId xmlns:p14="http://schemas.microsoft.com/office/powerpoint/2010/main" val="1634556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One Content">
    <p:spTree>
      <p:nvGrpSpPr>
        <p:cNvPr id="1" name="Shape 30"/>
        <p:cNvGrpSpPr/>
        <p:nvPr/>
      </p:nvGrpSpPr>
      <p:grpSpPr>
        <a:xfrm>
          <a:off x="0" y="0"/>
          <a:ext cx="0" cy="0"/>
          <a:chOff x="0" y="0"/>
          <a:chExt cx="0" cy="0"/>
        </a:xfrm>
      </p:grpSpPr>
      <p:sp>
        <p:nvSpPr>
          <p:cNvPr id="31" name="Title"/>
          <p:cNvSpPr txBox="1">
            <a:spLocks noGrp="1"/>
          </p:cNvSpPr>
          <p:nvPr>
            <p:ph type="title"/>
          </p:nvPr>
        </p:nvSpPr>
        <p:spPr>
          <a:xfrm>
            <a:off x="457200" y="215371"/>
            <a:ext cx="8229600" cy="1097279"/>
          </a:xfrm>
          <a:prstGeom prst="rect">
            <a:avLst/>
          </a:prstGeom>
          <a:noFill/>
          <a:ln>
            <a:noFill/>
          </a:ln>
        </p:spPr>
        <p:txBody>
          <a:bodyPr lIns="0" tIns="0" rIns="0" bIns="0" anchor="b"/>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p:cNvSpPr>
            <a:spLocks noGrp="1"/>
          </p:cNvSpPr>
          <p:nvPr>
            <p:ph sz="quarter" idx="13"/>
          </p:nvPr>
        </p:nvSpPr>
        <p:spPr>
          <a:xfrm>
            <a:off x="457200" y="1556326"/>
            <a:ext cx="8229600" cy="4434275"/>
          </a:xfrm>
        </p:spPr>
        <p:txBody>
          <a:bodyPr lIns="0" tIns="0" rIns="0" bIns="0"/>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 </a:t>
            </a:r>
          </a:p>
          <a:p>
            <a:pPr lvl="2"/>
            <a:r>
              <a:rPr lang="en-US" dirty="0"/>
              <a:t> </a:t>
            </a:r>
          </a:p>
          <a:p>
            <a:pPr lvl="3"/>
            <a:r>
              <a:rPr lang="en-US" dirty="0"/>
              <a:t> </a:t>
            </a:r>
          </a:p>
          <a:p>
            <a:pPr lvl="3"/>
            <a:endParaRPr lang="en-US" dirty="0"/>
          </a:p>
          <a:p>
            <a:pPr lvl="4"/>
            <a:endParaRPr lang="en-US" dirty="0"/>
          </a:p>
        </p:txBody>
      </p:sp>
      <p:sp>
        <p:nvSpPr>
          <p:cNvPr id="2" name="Shape 34">
            <a:extLst>
              <a:ext uri="{FF2B5EF4-FFF2-40B4-BE49-F238E27FC236}">
                <a16:creationId xmlns:a16="http://schemas.microsoft.com/office/drawing/2014/main" id="{5827C428-BCC7-ACD0-A19F-5AC552C71EF6}"/>
              </a:ext>
            </a:extLst>
          </p:cNvPr>
          <p:cNvSpPr txBox="1">
            <a:spLocks noGrp="1"/>
          </p:cNvSpPr>
          <p:nvPr>
            <p:ph type="ftr" idx="14"/>
          </p:nvPr>
        </p:nvSpPr>
        <p:spPr>
          <a:xfrm>
            <a:off x="93663" y="6172200"/>
            <a:ext cx="8596312" cy="234950"/>
          </a:xfrm>
          <a:prstGeom prst="rect">
            <a:avLst/>
          </a:prstGeom>
        </p:spPr>
        <p:txBody>
          <a:bodyPr lIns="91425" tIns="91425" rIns="91425" bIns="91425" anchor="b" anchorCtr="0"/>
          <a:lstStyle>
            <a:lvl1pPr marL="0" marR="0" lvl="0" indent="0" algn="l" rtl="0">
              <a:spcBef>
                <a:spcPts val="0"/>
              </a:spcBef>
              <a:buNone/>
              <a:defRPr sz="1100" b="0" i="0" u="none" strike="noStrike" cap="none">
                <a:solidFill>
                  <a:schemeClr val="dk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a:defRPr/>
            </a:pPr>
            <a:endParaRPr/>
          </a:p>
        </p:txBody>
      </p:sp>
      <p:sp>
        <p:nvSpPr>
          <p:cNvPr id="3" name="Shape 35">
            <a:extLst>
              <a:ext uri="{FF2B5EF4-FFF2-40B4-BE49-F238E27FC236}">
                <a16:creationId xmlns:a16="http://schemas.microsoft.com/office/drawing/2014/main" id="{FB3A43CA-8459-6A61-4F0C-38ED787BACD2}"/>
              </a:ext>
            </a:extLst>
          </p:cNvPr>
          <p:cNvSpPr txBox="1">
            <a:spLocks noGrp="1"/>
          </p:cNvSpPr>
          <p:nvPr>
            <p:ph type="dt" idx="15"/>
          </p:nvPr>
        </p:nvSpPr>
        <p:spPr>
          <a:xfrm>
            <a:off x="6335713" y="112713"/>
            <a:ext cx="2133600" cy="182562"/>
          </a:xfrm>
        </p:spPr>
        <p:txBody>
          <a:bodyPr lIns="91425" tIns="91425" rIns="91425" bIns="91425"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pPr>
              <a:defRPr/>
            </a:pPr>
            <a:endParaRPr/>
          </a:p>
        </p:txBody>
      </p:sp>
      <p:sp>
        <p:nvSpPr>
          <p:cNvPr id="5" name="Shape 36">
            <a:extLst>
              <a:ext uri="{FF2B5EF4-FFF2-40B4-BE49-F238E27FC236}">
                <a16:creationId xmlns:a16="http://schemas.microsoft.com/office/drawing/2014/main" id="{F1A64D73-1805-458B-7A95-1C87D2E6EEDB}"/>
              </a:ext>
            </a:extLst>
          </p:cNvPr>
          <p:cNvSpPr txBox="1">
            <a:spLocks noGrp="1"/>
          </p:cNvSpPr>
          <p:nvPr>
            <p:ph type="sldNum" idx="16"/>
          </p:nvPr>
        </p:nvSpPr>
        <p:spPr>
          <a:xfrm>
            <a:off x="8469313" y="112713"/>
            <a:ext cx="552450" cy="182562"/>
          </a:xfrm>
        </p:spPr>
        <p:txBody>
          <a:bodyPr lIns="91425" tIns="45700" rIns="91425" bIns="45700">
            <a:noAutofit/>
          </a:bodyPr>
          <a:lstStyle>
            <a:lvl1pPr>
              <a:buSzPct val="25000"/>
              <a:defRPr sz="900">
                <a:solidFill>
                  <a:srgbClr val="FFFFFF"/>
                </a:solidFill>
                <a:latin typeface="Arial" panose="020B0604020202020204" pitchFamily="34" charset="0"/>
                <a:sym typeface="Arial" panose="020B0604020202020204" pitchFamily="34" charset="0"/>
              </a:defRPr>
            </a:lvl1pPr>
          </a:lstStyle>
          <a:p>
            <a:fld id="{C7A8763F-129A-4F3D-8504-34A33E78C673}" type="slidenum">
              <a:rPr lang="en-US" altLang="en-US"/>
              <a:pPr/>
              <a:t>‹#›</a:t>
            </a:fld>
            <a:endParaRPr lang="en-US" altLang="en-US"/>
          </a:p>
        </p:txBody>
      </p:sp>
    </p:spTree>
    <p:extLst>
      <p:ext uri="{BB962C8B-B14F-4D97-AF65-F5344CB8AC3E}">
        <p14:creationId xmlns:p14="http://schemas.microsoft.com/office/powerpoint/2010/main" val="381116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E1E29DE-32A6-4E16-51A8-EFBF6DD1585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DDA4A47-788A-6644-4CC9-BDD989AE10A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7165CD6-5183-195C-74A6-60A0FC3F44BF}"/>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7ACC3D1-0967-49DA-8ED2-59DA722F9B4C}"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CC84316D-FC43-CDEF-030D-38F91C7FA837}"/>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769D4681-3DE4-46D9-8350-ECE9A59AB1C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53" r:id="rId1"/>
    <p:sldLayoutId id="2147483954" r:id="rId2"/>
    <p:sldLayoutId id="2147483944" r:id="rId3"/>
    <p:sldLayoutId id="2147483945" r:id="rId4"/>
    <p:sldLayoutId id="2147483946" r:id="rId5"/>
    <p:sldLayoutId id="2147483947" r:id="rId6"/>
    <p:sldLayoutId id="2147483948" r:id="rId7"/>
    <p:sldLayoutId id="2147483949" r:id="rId8"/>
    <p:sldLayoutId id="2147483950" r:id="rId9"/>
    <p:sldLayoutId id="2147483951" r:id="rId10"/>
    <p:sldLayoutId id="2147483952" r:id="rId11"/>
    <p:sldLayoutId id="2147483955" r:id="rId12"/>
    <p:sldLayoutId id="2147483956"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www.co.pinellas.fl.us/persnl/pdf/orgchart.pdf"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E3C74E98-FDE4-911E-8949-B0957F2210B5}"/>
              </a:ext>
            </a:extLst>
          </p:cNvPr>
          <p:cNvSpPr>
            <a:spLocks noGrp="1"/>
          </p:cNvSpPr>
          <p:nvPr>
            <p:ph type="ctrTitle"/>
          </p:nvPr>
        </p:nvSpPr>
        <p:spPr>
          <a:xfrm>
            <a:off x="1547813" y="830263"/>
            <a:ext cx="7772400" cy="1512887"/>
          </a:xfrm>
        </p:spPr>
        <p:txBody>
          <a:bodyPr/>
          <a:lstStyle/>
          <a:p>
            <a:pPr eaLnBrk="1" hangingPunct="1"/>
            <a:r>
              <a:rPr lang="en-GB" altLang="en-US"/>
              <a:t>LCBB5004 </a:t>
            </a:r>
            <a:br>
              <a:rPr lang="en-GB" altLang="en-US"/>
            </a:br>
            <a:endParaRPr lang="en-GB" altLang="en-US"/>
          </a:p>
        </p:txBody>
      </p:sp>
      <p:sp>
        <p:nvSpPr>
          <p:cNvPr id="6147" name="Subtitle 4">
            <a:extLst>
              <a:ext uri="{FF2B5EF4-FFF2-40B4-BE49-F238E27FC236}">
                <a16:creationId xmlns:a16="http://schemas.microsoft.com/office/drawing/2014/main" id="{5D7CA7DA-C873-79A6-7563-F42F6EF6A51D}"/>
              </a:ext>
            </a:extLst>
          </p:cNvPr>
          <p:cNvSpPr>
            <a:spLocks noGrp="1"/>
          </p:cNvSpPr>
          <p:nvPr>
            <p:ph type="subTitle" idx="1"/>
          </p:nvPr>
        </p:nvSpPr>
        <p:spPr>
          <a:xfrm>
            <a:off x="2411413" y="2081213"/>
            <a:ext cx="6400800" cy="3363912"/>
          </a:xfrm>
        </p:spPr>
        <p:txBody>
          <a:bodyPr/>
          <a:lstStyle/>
          <a:p>
            <a:pPr eaLnBrk="1" hangingPunct="1"/>
            <a:r>
              <a:rPr lang="en-GB" altLang="en-US" b="1">
                <a:solidFill>
                  <a:schemeClr val="tx1"/>
                </a:solidFill>
              </a:rPr>
              <a:t>Ma</a:t>
            </a:r>
            <a:r>
              <a:rPr lang="en-US" altLang="en-US" b="1">
                <a:solidFill>
                  <a:schemeClr val="tx1"/>
                </a:solidFill>
              </a:rPr>
              <a:t>naging People</a:t>
            </a:r>
          </a:p>
          <a:p>
            <a:pPr eaLnBrk="1" hangingPunct="1"/>
            <a:r>
              <a:rPr lang="en-US" altLang="en-US" b="1">
                <a:solidFill>
                  <a:schemeClr val="tx1"/>
                </a:solidFill>
              </a:rPr>
              <a:t>WEEK 1: Session 2</a:t>
            </a:r>
          </a:p>
          <a:p>
            <a:pPr eaLnBrk="1" hangingPunct="1"/>
            <a:r>
              <a:rPr lang="en-GB" altLang="en-US">
                <a:solidFill>
                  <a:schemeClr val="tx1"/>
                </a:solidFill>
              </a:rPr>
              <a:t>The importance of SHRM </a:t>
            </a:r>
          </a:p>
        </p:txBody>
      </p:sp>
      <p:sp>
        <p:nvSpPr>
          <p:cNvPr id="3" name="Date Placeholder 2">
            <a:extLst>
              <a:ext uri="{FF2B5EF4-FFF2-40B4-BE49-F238E27FC236}">
                <a16:creationId xmlns:a16="http://schemas.microsoft.com/office/drawing/2014/main" id="{B9723AC1-1BA9-2D9E-3A1A-CDFB5C3625EF}"/>
              </a:ext>
            </a:extLst>
          </p:cNvPr>
          <p:cNvSpPr>
            <a:spLocks noGrp="1"/>
          </p:cNvSpPr>
          <p:nvPr>
            <p:ph type="dt" sz="quarter" idx="10"/>
          </p:nvPr>
        </p:nvSpPr>
        <p:spPr/>
        <p:txBody>
          <a:bodyPr/>
          <a:lstStyle/>
          <a:p>
            <a:pPr>
              <a:defRPr/>
            </a:pPr>
            <a:fld id="{5EC0FA7E-6D3B-48D7-9F80-6C4D37659D9C}" type="datetime1">
              <a:rPr lang="en-GB" altLang="en-US"/>
              <a:pPr>
                <a:defRPr/>
              </a:pPr>
              <a:t>12/06/2024</a:t>
            </a:fld>
            <a:endParaRPr lang="en-GB" altLang="en-US"/>
          </a:p>
        </p:txBody>
      </p:sp>
      <p:sp>
        <p:nvSpPr>
          <p:cNvPr id="6149" name="Slide Number Placeholder 5">
            <a:extLst>
              <a:ext uri="{FF2B5EF4-FFF2-40B4-BE49-F238E27FC236}">
                <a16:creationId xmlns:a16="http://schemas.microsoft.com/office/drawing/2014/main" id="{CF54F1CA-643B-AB19-06A3-319CF132A87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34E786-9213-4ABA-BA87-30D5E19B598E}" type="slidenum">
              <a:rPr lang="en-GB" altLang="en-US">
                <a:solidFill>
                  <a:srgbClr val="898989"/>
                </a:solidFill>
                <a:latin typeface="Myriad Pro"/>
              </a:rPr>
              <a:pPr/>
              <a:t>1</a:t>
            </a:fld>
            <a:endParaRPr lang="en-GB" altLang="en-US">
              <a:solidFill>
                <a:srgbClr val="898989"/>
              </a:solidFill>
              <a:latin typeface="Myriad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5C51A69B-1601-BF2E-786D-1D25EA0782EF}"/>
              </a:ext>
            </a:extLst>
          </p:cNvPr>
          <p:cNvSpPr>
            <a:spLocks noGrp="1"/>
          </p:cNvSpPr>
          <p:nvPr>
            <p:ph type="title"/>
          </p:nvPr>
        </p:nvSpPr>
        <p:spPr>
          <a:xfrm>
            <a:off x="457200" y="274638"/>
            <a:ext cx="8229600" cy="633412"/>
          </a:xfrm>
        </p:spPr>
        <p:txBody>
          <a:bodyPr/>
          <a:lstStyle/>
          <a:p>
            <a:r>
              <a:rPr lang="en-GB" altLang="en-US"/>
              <a:t>Learning outcomes</a:t>
            </a:r>
          </a:p>
        </p:txBody>
      </p:sp>
      <p:sp>
        <p:nvSpPr>
          <p:cNvPr id="3" name="Content Placeholder 2">
            <a:extLst>
              <a:ext uri="{FF2B5EF4-FFF2-40B4-BE49-F238E27FC236}">
                <a16:creationId xmlns:a16="http://schemas.microsoft.com/office/drawing/2014/main" id="{1A3E8589-E23F-3158-07D0-E2321E46D708}"/>
              </a:ext>
            </a:extLst>
          </p:cNvPr>
          <p:cNvSpPr>
            <a:spLocks noGrp="1"/>
          </p:cNvSpPr>
          <p:nvPr>
            <p:ph idx="1"/>
          </p:nvPr>
        </p:nvSpPr>
        <p:spPr>
          <a:xfrm>
            <a:off x="323850" y="836613"/>
            <a:ext cx="8516938" cy="4751387"/>
          </a:xfrm>
        </p:spPr>
        <p:txBody>
          <a:bodyPr/>
          <a:lstStyle/>
          <a:p>
            <a:pPr marL="0" indent="0">
              <a:buFont typeface="Arial" panose="020B0604020202020204" pitchFamily="34" charset="0"/>
              <a:buNone/>
              <a:defRPr/>
            </a:pPr>
            <a:r>
              <a:rPr lang="en-GB" sz="2400" dirty="0">
                <a:solidFill>
                  <a:srgbClr val="000000"/>
                </a:solidFill>
                <a:latin typeface="SabonLTStd-Roman"/>
              </a:rPr>
              <a:t>To understand the key concepts in Strategic HRM</a:t>
            </a:r>
          </a:p>
          <a:p>
            <a:pPr>
              <a:defRPr/>
            </a:pPr>
            <a:r>
              <a:rPr lang="en-GB" sz="2400" dirty="0">
                <a:solidFill>
                  <a:srgbClr val="000000"/>
                </a:solidFill>
                <a:latin typeface="SabonLTStd-Roman"/>
              </a:rPr>
              <a:t>The fundamental characteristics of strategy and how strategy is formulated</a:t>
            </a:r>
          </a:p>
          <a:p>
            <a:pPr>
              <a:defRPr/>
            </a:pPr>
            <a:r>
              <a:rPr lang="en-GB" sz="2400" dirty="0">
                <a:solidFill>
                  <a:srgbClr val="000000"/>
                </a:solidFill>
                <a:latin typeface="SabonLTStd-Roman"/>
              </a:rPr>
              <a:t>The aims of strategic HRM and the resource-based view and its implications</a:t>
            </a:r>
          </a:p>
          <a:p>
            <a:pPr>
              <a:defRPr/>
            </a:pPr>
            <a:r>
              <a:rPr lang="en-GB" sz="2400" dirty="0">
                <a:solidFill>
                  <a:srgbClr val="000000"/>
                </a:solidFill>
                <a:latin typeface="SabonLTStd-Roman"/>
              </a:rPr>
              <a:t>The three HRM ‘perspectives’ of </a:t>
            </a:r>
            <a:r>
              <a:rPr lang="en-GB" sz="2400" dirty="0" err="1">
                <a:solidFill>
                  <a:srgbClr val="000000"/>
                </a:solidFill>
                <a:latin typeface="SabonLTStd-Roman"/>
              </a:rPr>
              <a:t>Delery</a:t>
            </a:r>
            <a:r>
              <a:rPr lang="en-GB" sz="2400" dirty="0">
                <a:solidFill>
                  <a:srgbClr val="000000"/>
                </a:solidFill>
                <a:latin typeface="SabonLTStd-Roman"/>
              </a:rPr>
              <a:t> and Doty</a:t>
            </a:r>
          </a:p>
          <a:p>
            <a:pPr>
              <a:defRPr/>
            </a:pPr>
            <a:r>
              <a:rPr lang="en-GB" sz="2400" dirty="0">
                <a:solidFill>
                  <a:srgbClr val="000000"/>
                </a:solidFill>
                <a:latin typeface="SabonLTStd-Roman"/>
              </a:rPr>
              <a:t>The significance of the concepts of ‘best practice’ and ‘best fit’</a:t>
            </a:r>
          </a:p>
          <a:p>
            <a:pPr>
              <a:defRPr/>
            </a:pPr>
            <a:r>
              <a:rPr lang="en-GB" sz="2400" dirty="0">
                <a:solidFill>
                  <a:srgbClr val="000000"/>
                </a:solidFill>
                <a:latin typeface="SabonLTStd-Roman"/>
              </a:rPr>
              <a:t>The content and formulation of HR strategies</a:t>
            </a:r>
            <a:endParaRPr lang="en-GB" sz="2400" dirty="0"/>
          </a:p>
        </p:txBody>
      </p:sp>
      <p:sp>
        <p:nvSpPr>
          <p:cNvPr id="4" name="Date Placeholder 3">
            <a:extLst>
              <a:ext uri="{FF2B5EF4-FFF2-40B4-BE49-F238E27FC236}">
                <a16:creationId xmlns:a16="http://schemas.microsoft.com/office/drawing/2014/main" id="{4698377A-95A2-D051-9308-E939482CB2BB}"/>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7173" name="Slide Number Placeholder 4">
            <a:extLst>
              <a:ext uri="{FF2B5EF4-FFF2-40B4-BE49-F238E27FC236}">
                <a16:creationId xmlns:a16="http://schemas.microsoft.com/office/drawing/2014/main" id="{EDD1E209-BD65-D4BF-BDFE-46164E0AA7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3C3776-D628-4136-B037-BBC4F2FFAB92}" type="slidenum">
              <a:rPr lang="en-GB" altLang="en-US">
                <a:solidFill>
                  <a:srgbClr val="898989"/>
                </a:solidFill>
                <a:latin typeface="Myriad Pro"/>
              </a:rPr>
              <a:pPr/>
              <a:t>2</a:t>
            </a:fld>
            <a:endParaRPr lang="en-GB" altLang="en-US">
              <a:solidFill>
                <a:srgbClr val="898989"/>
              </a:solidFill>
              <a:latin typeface="Myriad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886CB33-7A14-0FF7-6B76-64E134FDF45A}"/>
              </a:ext>
            </a:extLst>
          </p:cNvPr>
          <p:cNvSpPr>
            <a:spLocks noGrp="1"/>
          </p:cNvSpPr>
          <p:nvPr>
            <p:ph type="title"/>
          </p:nvPr>
        </p:nvSpPr>
        <p:spPr>
          <a:xfrm>
            <a:off x="457200" y="274638"/>
            <a:ext cx="8229600" cy="777875"/>
          </a:xfrm>
        </p:spPr>
        <p:txBody>
          <a:bodyPr/>
          <a:lstStyle/>
          <a:p>
            <a:r>
              <a:rPr lang="en-GB" altLang="en-US" b="1">
                <a:solidFill>
                  <a:srgbClr val="3B73BA"/>
                </a:solidFill>
                <a:latin typeface="MiloOT-Bold"/>
              </a:rPr>
              <a:t>Introduction</a:t>
            </a:r>
            <a:endParaRPr lang="en-GB" altLang="en-US"/>
          </a:p>
        </p:txBody>
      </p:sp>
      <p:sp>
        <p:nvSpPr>
          <p:cNvPr id="8195" name="Content Placeholder 2">
            <a:extLst>
              <a:ext uri="{FF2B5EF4-FFF2-40B4-BE49-F238E27FC236}">
                <a16:creationId xmlns:a16="http://schemas.microsoft.com/office/drawing/2014/main" id="{4A1F3476-30FE-AF39-03D3-4A5A2B6D2367}"/>
              </a:ext>
            </a:extLst>
          </p:cNvPr>
          <p:cNvSpPr>
            <a:spLocks noGrp="1"/>
          </p:cNvSpPr>
          <p:nvPr>
            <p:ph idx="1"/>
          </p:nvPr>
        </p:nvSpPr>
        <p:spPr>
          <a:xfrm>
            <a:off x="500063" y="928688"/>
            <a:ext cx="8229600" cy="4464050"/>
          </a:xfrm>
        </p:spPr>
        <p:txBody>
          <a:bodyPr/>
          <a:lstStyle/>
          <a:p>
            <a:r>
              <a:rPr lang="en-GB" altLang="en-US" sz="2400">
                <a:latin typeface="SabonLTStd-Roman"/>
              </a:rPr>
              <a:t>Strategic human resource management (strategic HRM or SHRM) is an approach to the development and implementation of HR strategies that are integrated with business strategies and support their achievement. </a:t>
            </a:r>
          </a:p>
          <a:p>
            <a:endParaRPr lang="en-GB" altLang="en-US" sz="2400">
              <a:latin typeface="SabonLTStd-Roman"/>
            </a:endParaRPr>
          </a:p>
          <a:p>
            <a:r>
              <a:rPr lang="en-GB" altLang="en-US" sz="2400">
                <a:latin typeface="SabonLTStd-Roman"/>
              </a:rPr>
              <a:t>SHRM has been described by Boxall (1996) as the interface between HRM and strategic management. </a:t>
            </a:r>
          </a:p>
          <a:p>
            <a:endParaRPr lang="en-GB" altLang="en-US" sz="2400">
              <a:latin typeface="SabonLTStd-Roman"/>
            </a:endParaRPr>
          </a:p>
          <a:p>
            <a:r>
              <a:rPr lang="en-GB" altLang="en-US" sz="2400">
                <a:latin typeface="SabonLTStd-Roman"/>
              </a:rPr>
              <a:t>Schuler and Jackson (2007) stated that SHRM is fundamentally about ‘systematically linking people with the firm’</a:t>
            </a:r>
            <a:endParaRPr lang="en-GB" altLang="en-US" sz="2400"/>
          </a:p>
        </p:txBody>
      </p:sp>
      <p:sp>
        <p:nvSpPr>
          <p:cNvPr id="4" name="Date Placeholder 3">
            <a:extLst>
              <a:ext uri="{FF2B5EF4-FFF2-40B4-BE49-F238E27FC236}">
                <a16:creationId xmlns:a16="http://schemas.microsoft.com/office/drawing/2014/main" id="{8BAD21CF-72F8-3C98-7F7C-64820FADD09B}"/>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8197" name="Slide Number Placeholder 4">
            <a:extLst>
              <a:ext uri="{FF2B5EF4-FFF2-40B4-BE49-F238E27FC236}">
                <a16:creationId xmlns:a16="http://schemas.microsoft.com/office/drawing/2014/main" id="{255EF921-DF5E-D496-A15A-F53EC1293D5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BEAF52-27FB-4F70-8DC6-3AB600109075}" type="slidenum">
              <a:rPr lang="en-GB" altLang="en-US">
                <a:solidFill>
                  <a:srgbClr val="898989"/>
                </a:solidFill>
                <a:latin typeface="Myriad Pro"/>
              </a:rPr>
              <a:pPr/>
              <a:t>3</a:t>
            </a:fld>
            <a:endParaRPr lang="en-GB" altLang="en-US">
              <a:solidFill>
                <a:srgbClr val="898989"/>
              </a:solidFill>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181021E-20BD-B0FC-DA91-A76C1F0D093F}"/>
              </a:ext>
            </a:extLst>
          </p:cNvPr>
          <p:cNvSpPr txBox="1">
            <a:spLocks/>
          </p:cNvSpPr>
          <p:nvPr/>
        </p:nvSpPr>
        <p:spPr>
          <a:xfrm>
            <a:off x="350838" y="-458788"/>
            <a:ext cx="8551862" cy="609601"/>
          </a:xfrm>
          <a:prstGeom prst="rect">
            <a:avLst/>
          </a:prstGeom>
        </p:spPr>
        <p:txBody>
          <a:bodyPr/>
          <a:lstStyle/>
          <a:p>
            <a:pPr>
              <a:defRPr/>
            </a:pPr>
            <a:br>
              <a:rPr lang="en-US" sz="3400" b="1" kern="0" dirty="0">
                <a:solidFill>
                  <a:srgbClr val="007FA3"/>
                </a:solidFill>
                <a:ea typeface="+mj-ea"/>
              </a:rPr>
            </a:br>
            <a:r>
              <a:rPr lang="en-US" sz="3400" b="1" kern="0" dirty="0">
                <a:solidFill>
                  <a:srgbClr val="007FA3"/>
                </a:solidFill>
                <a:ea typeface="+mj-ea"/>
              </a:rPr>
              <a:t>Evolution of HR roles</a:t>
            </a:r>
          </a:p>
        </p:txBody>
      </p:sp>
      <p:pic>
        <p:nvPicPr>
          <p:cNvPr id="9219" name="Picture 4" descr="Y:\08VOL4\Graphics\Powerpoint\PE_UK\PE547-BEARDWELL\Final files\GIF\ch01\M01NT002.gif">
            <a:extLst>
              <a:ext uri="{FF2B5EF4-FFF2-40B4-BE49-F238E27FC236}">
                <a16:creationId xmlns:a16="http://schemas.microsoft.com/office/drawing/2014/main" id="{046D78B6-3794-572B-F608-21E2980333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 y="836613"/>
            <a:ext cx="8442325"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 Box 4">
            <a:extLst>
              <a:ext uri="{FF2B5EF4-FFF2-40B4-BE49-F238E27FC236}">
                <a16:creationId xmlns:a16="http://schemas.microsoft.com/office/drawing/2014/main" id="{EFE2B8C8-FEC6-F0B8-28D8-C8A1D46131E7}"/>
              </a:ext>
            </a:extLst>
          </p:cNvPr>
          <p:cNvSpPr txBox="1">
            <a:spLocks noChangeArrowheads="1"/>
          </p:cNvSpPr>
          <p:nvPr/>
        </p:nvSpPr>
        <p:spPr bwMode="auto">
          <a:xfrm>
            <a:off x="266700" y="5157788"/>
            <a:ext cx="853440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800" i="1"/>
              <a:t>Source</a:t>
            </a:r>
            <a:r>
              <a:rPr lang="en-US" altLang="en-US" sz="800"/>
              <a:t>:</a:t>
            </a:r>
            <a:r>
              <a:rPr lang="en-IN" altLang="en-US" sz="800"/>
              <a:t> Adapted from Evolution of HR roles, Role call, People Management, 11, pp. 24–28 (Ulrich, D. and Brockbank, W 2005), Chartered Institute of Personnel</a:t>
            </a:r>
          </a:p>
          <a:p>
            <a:r>
              <a:rPr lang="en-IN" altLang="en-US" sz="800"/>
              <a:t>and Development (CIPD) with permission from D. Ulrich and W. Brockbank.</a:t>
            </a:r>
            <a:endParaRPr lang="en-US" altLang="en-US" sz="8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AFC3AEE-7D04-A82C-3118-D4AF4CE8751F}"/>
              </a:ext>
            </a:extLst>
          </p:cNvPr>
          <p:cNvSpPr>
            <a:spLocks noGrp="1"/>
          </p:cNvSpPr>
          <p:nvPr>
            <p:ph type="title"/>
          </p:nvPr>
        </p:nvSpPr>
        <p:spPr/>
        <p:txBody>
          <a:bodyPr/>
          <a:lstStyle/>
          <a:p>
            <a:r>
              <a:rPr lang="en-GB" altLang="en-US" sz="3600" b="1">
                <a:solidFill>
                  <a:srgbClr val="3B73BA"/>
                </a:solidFill>
                <a:latin typeface="MiloOT-Bold"/>
              </a:rPr>
              <a:t>The conceptual basis of</a:t>
            </a:r>
            <a:br>
              <a:rPr lang="en-GB" altLang="en-US" sz="3600" b="1">
                <a:solidFill>
                  <a:srgbClr val="3B73BA"/>
                </a:solidFill>
                <a:latin typeface="MiloOT-Bold"/>
              </a:rPr>
            </a:br>
            <a:r>
              <a:rPr lang="en-GB" altLang="en-US" sz="3600" b="1">
                <a:solidFill>
                  <a:srgbClr val="3B73BA"/>
                </a:solidFill>
                <a:latin typeface="MiloOT-Bold"/>
              </a:rPr>
              <a:t>strategic HRM</a:t>
            </a:r>
            <a:endParaRPr lang="en-GB" altLang="en-US" sz="3600"/>
          </a:p>
        </p:txBody>
      </p:sp>
      <p:sp>
        <p:nvSpPr>
          <p:cNvPr id="10243" name="Content Placeholder 2">
            <a:extLst>
              <a:ext uri="{FF2B5EF4-FFF2-40B4-BE49-F238E27FC236}">
                <a16:creationId xmlns:a16="http://schemas.microsoft.com/office/drawing/2014/main" id="{7FC5E14F-A966-7151-F387-909EB9378BC3}"/>
              </a:ext>
            </a:extLst>
          </p:cNvPr>
          <p:cNvSpPr>
            <a:spLocks noGrp="1"/>
          </p:cNvSpPr>
          <p:nvPr>
            <p:ph idx="1"/>
          </p:nvPr>
        </p:nvSpPr>
        <p:spPr>
          <a:xfrm>
            <a:off x="457200" y="1600200"/>
            <a:ext cx="8229600" cy="3916363"/>
          </a:xfrm>
        </p:spPr>
        <p:txBody>
          <a:bodyPr/>
          <a:lstStyle/>
          <a:p>
            <a:r>
              <a:rPr lang="en-GB" altLang="en-US" sz="2800">
                <a:latin typeface="UniversLTStd-Cn"/>
              </a:rPr>
              <a:t>Strategic HRM is the ‘interface between HRM and strategic management’. </a:t>
            </a:r>
          </a:p>
          <a:p>
            <a:endParaRPr lang="en-GB" altLang="en-US" sz="2800">
              <a:latin typeface="UniversLTStd-Cn"/>
            </a:endParaRPr>
          </a:p>
          <a:p>
            <a:r>
              <a:rPr lang="en-GB" altLang="en-US" sz="2800">
                <a:latin typeface="UniversLTStd-Cn"/>
              </a:rPr>
              <a:t>It takes the notion of HRM as a strategic, integrated and coherent approach and</a:t>
            </a:r>
          </a:p>
          <a:p>
            <a:r>
              <a:rPr lang="en-GB" altLang="en-US" sz="2800">
                <a:latin typeface="UniversLTStd-Cn"/>
              </a:rPr>
              <a:t>develops that in line with the concept of strategic management (Boxall, 1996).</a:t>
            </a:r>
            <a:endParaRPr lang="en-GB" altLang="en-US" sz="2800"/>
          </a:p>
        </p:txBody>
      </p:sp>
      <p:sp>
        <p:nvSpPr>
          <p:cNvPr id="4" name="Date Placeholder 3">
            <a:extLst>
              <a:ext uri="{FF2B5EF4-FFF2-40B4-BE49-F238E27FC236}">
                <a16:creationId xmlns:a16="http://schemas.microsoft.com/office/drawing/2014/main" id="{19AC4C0F-2053-1487-ACB2-E35478265D2B}"/>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0245" name="Slide Number Placeholder 4">
            <a:extLst>
              <a:ext uri="{FF2B5EF4-FFF2-40B4-BE49-F238E27FC236}">
                <a16:creationId xmlns:a16="http://schemas.microsoft.com/office/drawing/2014/main" id="{BEE5B912-E93B-CD5E-D07E-6D67A544854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B90720E-48B2-433C-9761-4A4B0DAB3CD7}" type="slidenum">
              <a:rPr lang="en-GB" altLang="en-US">
                <a:solidFill>
                  <a:srgbClr val="898989"/>
                </a:solidFill>
                <a:latin typeface="Myriad Pro"/>
              </a:rPr>
              <a:pPr/>
              <a:t>5</a:t>
            </a:fld>
            <a:endParaRPr lang="en-GB" altLang="en-US">
              <a:solidFill>
                <a:srgbClr val="898989"/>
              </a:solidFill>
              <a:latin typeface="Myriad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1D493E5-6C26-ED1B-0F83-46E67EC2C42F}"/>
              </a:ext>
            </a:extLst>
          </p:cNvPr>
          <p:cNvSpPr>
            <a:spLocks noGrp="1"/>
          </p:cNvSpPr>
          <p:nvPr>
            <p:ph type="title"/>
          </p:nvPr>
        </p:nvSpPr>
        <p:spPr/>
        <p:txBody>
          <a:bodyPr/>
          <a:lstStyle/>
          <a:p>
            <a:r>
              <a:rPr lang="en-GB" altLang="en-US" b="1">
                <a:solidFill>
                  <a:srgbClr val="3B73BA"/>
                </a:solidFill>
                <a:latin typeface="MiloOT-Bold"/>
              </a:rPr>
              <a:t>The conceptual basis of</a:t>
            </a:r>
            <a:br>
              <a:rPr lang="en-GB" altLang="en-US" b="1">
                <a:solidFill>
                  <a:srgbClr val="3B73BA"/>
                </a:solidFill>
                <a:latin typeface="MiloOT-Bold"/>
              </a:rPr>
            </a:br>
            <a:r>
              <a:rPr lang="en-GB" altLang="en-US" b="1">
                <a:solidFill>
                  <a:srgbClr val="3B73BA"/>
                </a:solidFill>
                <a:latin typeface="MiloOT-Bold"/>
              </a:rPr>
              <a:t>strategic HRM</a:t>
            </a:r>
            <a:endParaRPr lang="en-GB" altLang="en-US"/>
          </a:p>
        </p:txBody>
      </p:sp>
      <p:sp>
        <p:nvSpPr>
          <p:cNvPr id="11267" name="Content Placeholder 2">
            <a:extLst>
              <a:ext uri="{FF2B5EF4-FFF2-40B4-BE49-F238E27FC236}">
                <a16:creationId xmlns:a16="http://schemas.microsoft.com/office/drawing/2014/main" id="{0444438E-9762-A28C-97CE-81A35B0AFDF1}"/>
              </a:ext>
            </a:extLst>
          </p:cNvPr>
          <p:cNvSpPr>
            <a:spLocks noGrp="1"/>
          </p:cNvSpPr>
          <p:nvPr>
            <p:ph idx="1"/>
          </p:nvPr>
        </p:nvSpPr>
        <p:spPr>
          <a:xfrm>
            <a:off x="457200" y="1600200"/>
            <a:ext cx="8229600" cy="3916363"/>
          </a:xfrm>
        </p:spPr>
        <p:txBody>
          <a:bodyPr/>
          <a:lstStyle/>
          <a:p>
            <a:r>
              <a:rPr lang="en-GB" altLang="en-US" sz="2400">
                <a:latin typeface="SabonLTStd-Roman"/>
              </a:rPr>
              <a:t>Strategic HRM takes the notion of HRM as a strategic, integrated and coherent process and associates it with an approach to management that involves adopting a broad and long-term view of where the business is going and managing it in ways that ensure that this strategic thrust is maintained. </a:t>
            </a:r>
          </a:p>
          <a:p>
            <a:endParaRPr lang="en-GB" altLang="en-US" sz="2400">
              <a:latin typeface="SabonLTStd-Roman"/>
            </a:endParaRPr>
          </a:p>
          <a:p>
            <a:r>
              <a:rPr lang="en-GB" altLang="en-US" sz="2400">
                <a:latin typeface="SabonLTStd-Roman"/>
              </a:rPr>
              <a:t>It is influenced by the concepts of strategic management and strategy. </a:t>
            </a:r>
            <a:endParaRPr lang="en-GB" altLang="en-US" sz="2400"/>
          </a:p>
        </p:txBody>
      </p:sp>
      <p:sp>
        <p:nvSpPr>
          <p:cNvPr id="4" name="Date Placeholder 3">
            <a:extLst>
              <a:ext uri="{FF2B5EF4-FFF2-40B4-BE49-F238E27FC236}">
                <a16:creationId xmlns:a16="http://schemas.microsoft.com/office/drawing/2014/main" id="{9885B974-BF87-4237-9837-E11D482E0409}"/>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1269" name="Slide Number Placeholder 4">
            <a:extLst>
              <a:ext uri="{FF2B5EF4-FFF2-40B4-BE49-F238E27FC236}">
                <a16:creationId xmlns:a16="http://schemas.microsoft.com/office/drawing/2014/main" id="{16ABE1CF-2E80-BD42-A6ED-A9BCDF3B766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E01904-9B4D-4E80-8412-DA35907AF3AA}" type="slidenum">
              <a:rPr lang="en-GB" altLang="en-US">
                <a:solidFill>
                  <a:srgbClr val="898989"/>
                </a:solidFill>
                <a:latin typeface="Myriad Pro"/>
              </a:rPr>
              <a:pPr/>
              <a:t>6</a:t>
            </a:fld>
            <a:endParaRPr lang="en-GB" altLang="en-US">
              <a:solidFill>
                <a:srgbClr val="898989"/>
              </a:solidFill>
              <a:latin typeface="Myriad Pr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4B75B7DE-FDB2-6CB7-C52C-600A728259C6}"/>
              </a:ext>
            </a:extLst>
          </p:cNvPr>
          <p:cNvSpPr>
            <a:spLocks noGrp="1"/>
          </p:cNvSpPr>
          <p:nvPr>
            <p:ph type="title"/>
          </p:nvPr>
        </p:nvSpPr>
        <p:spPr/>
        <p:txBody>
          <a:bodyPr/>
          <a:lstStyle/>
          <a:p>
            <a:r>
              <a:rPr lang="en-GB" altLang="en-US"/>
              <a:t>Discussion activity</a:t>
            </a:r>
          </a:p>
        </p:txBody>
      </p:sp>
      <p:sp>
        <p:nvSpPr>
          <p:cNvPr id="12291" name="Content Placeholder 2">
            <a:extLst>
              <a:ext uri="{FF2B5EF4-FFF2-40B4-BE49-F238E27FC236}">
                <a16:creationId xmlns:a16="http://schemas.microsoft.com/office/drawing/2014/main" id="{31B197B6-5342-E17E-973E-107191C28FB1}"/>
              </a:ext>
            </a:extLst>
          </p:cNvPr>
          <p:cNvSpPr>
            <a:spLocks noGrp="1"/>
          </p:cNvSpPr>
          <p:nvPr>
            <p:ph idx="1"/>
          </p:nvPr>
        </p:nvSpPr>
        <p:spPr>
          <a:xfrm>
            <a:off x="457200" y="1600200"/>
            <a:ext cx="8229600" cy="3916363"/>
          </a:xfrm>
        </p:spPr>
        <p:txBody>
          <a:bodyPr/>
          <a:lstStyle/>
          <a:p>
            <a:r>
              <a:rPr lang="en-GB" altLang="en-US"/>
              <a:t>In your small groups discuss the below </a:t>
            </a:r>
          </a:p>
          <a:p>
            <a:r>
              <a:rPr lang="en-GB" altLang="en-US"/>
              <a:t>1.The aims of SHRM</a:t>
            </a:r>
          </a:p>
          <a:p>
            <a:r>
              <a:rPr lang="en-GB" altLang="en-US"/>
              <a:t>2.What might be the role of strategy and HRM</a:t>
            </a:r>
          </a:p>
          <a:p>
            <a:endParaRPr lang="en-GB" altLang="en-US"/>
          </a:p>
        </p:txBody>
      </p:sp>
      <p:sp>
        <p:nvSpPr>
          <p:cNvPr id="4" name="Date Placeholder 3">
            <a:extLst>
              <a:ext uri="{FF2B5EF4-FFF2-40B4-BE49-F238E27FC236}">
                <a16:creationId xmlns:a16="http://schemas.microsoft.com/office/drawing/2014/main" id="{137B01E6-2763-AD17-961E-95D0C0720C87}"/>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2293" name="Slide Number Placeholder 4">
            <a:extLst>
              <a:ext uri="{FF2B5EF4-FFF2-40B4-BE49-F238E27FC236}">
                <a16:creationId xmlns:a16="http://schemas.microsoft.com/office/drawing/2014/main" id="{34786F8B-D832-3FC6-5BAD-856FE871AB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81F86B6-025B-45D8-833C-D761E39D37AA}" type="slidenum">
              <a:rPr lang="en-GB" altLang="en-US">
                <a:solidFill>
                  <a:srgbClr val="898989"/>
                </a:solidFill>
                <a:latin typeface="Myriad Pro"/>
              </a:rPr>
              <a:pPr/>
              <a:t>7</a:t>
            </a:fld>
            <a:endParaRPr lang="en-GB" altLang="en-US">
              <a:solidFill>
                <a:srgbClr val="898989"/>
              </a:solidFill>
              <a:latin typeface="Myriad Pr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9929533-A6E8-BA11-BDB8-2882145FD6AD}"/>
              </a:ext>
            </a:extLst>
          </p:cNvPr>
          <p:cNvSpPr>
            <a:spLocks noGrp="1"/>
          </p:cNvSpPr>
          <p:nvPr>
            <p:ph type="title"/>
          </p:nvPr>
        </p:nvSpPr>
        <p:spPr/>
        <p:txBody>
          <a:bodyPr/>
          <a:lstStyle/>
          <a:p>
            <a:r>
              <a:rPr lang="en-GB" altLang="en-US">
                <a:latin typeface="MiloOT-Light"/>
              </a:rPr>
              <a:t>The aim of SHRM</a:t>
            </a:r>
            <a:endParaRPr lang="en-GB" altLang="en-US"/>
          </a:p>
        </p:txBody>
      </p:sp>
      <p:sp>
        <p:nvSpPr>
          <p:cNvPr id="13315" name="Content Placeholder 2">
            <a:extLst>
              <a:ext uri="{FF2B5EF4-FFF2-40B4-BE49-F238E27FC236}">
                <a16:creationId xmlns:a16="http://schemas.microsoft.com/office/drawing/2014/main" id="{1904A934-50A4-8318-D8FF-D4FCF50D42FB}"/>
              </a:ext>
            </a:extLst>
          </p:cNvPr>
          <p:cNvSpPr>
            <a:spLocks noGrp="1"/>
          </p:cNvSpPr>
          <p:nvPr>
            <p:ph idx="1"/>
          </p:nvPr>
        </p:nvSpPr>
        <p:spPr>
          <a:xfrm>
            <a:off x="457200" y="1600200"/>
            <a:ext cx="8229600" cy="3916363"/>
          </a:xfrm>
        </p:spPr>
        <p:txBody>
          <a:bodyPr/>
          <a:lstStyle/>
          <a:p>
            <a:r>
              <a:rPr lang="en-GB" altLang="en-US" sz="2800">
                <a:latin typeface="UniversLTStd-Cn"/>
              </a:rPr>
              <a:t>To generate organizational capability by ensuring that the organization has the skilled, engaged, committed and well-motivated employees it needs to achieve sustained competitive advantage</a:t>
            </a:r>
            <a:endParaRPr lang="en-GB" altLang="en-US" sz="2800"/>
          </a:p>
        </p:txBody>
      </p:sp>
      <p:sp>
        <p:nvSpPr>
          <p:cNvPr id="4" name="Date Placeholder 3">
            <a:extLst>
              <a:ext uri="{FF2B5EF4-FFF2-40B4-BE49-F238E27FC236}">
                <a16:creationId xmlns:a16="http://schemas.microsoft.com/office/drawing/2014/main" id="{1689FBC5-9B68-467A-3DD0-A037609415A0}"/>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3317" name="Slide Number Placeholder 4">
            <a:extLst>
              <a:ext uri="{FF2B5EF4-FFF2-40B4-BE49-F238E27FC236}">
                <a16:creationId xmlns:a16="http://schemas.microsoft.com/office/drawing/2014/main" id="{6C22F7EF-98A2-4295-AFAE-F0F579D7A7C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0292DD-BF5E-47D5-97B9-9F31F542326B}" type="slidenum">
              <a:rPr lang="en-GB" altLang="en-US">
                <a:solidFill>
                  <a:srgbClr val="898989"/>
                </a:solidFill>
                <a:latin typeface="Myriad Pro"/>
              </a:rPr>
              <a:pPr/>
              <a:t>8</a:t>
            </a:fld>
            <a:endParaRPr lang="en-GB" altLang="en-US">
              <a:solidFill>
                <a:srgbClr val="898989"/>
              </a:solidFill>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0D133669-E765-0C7B-D35F-6E2BBD5B3C2A}"/>
              </a:ext>
            </a:extLst>
          </p:cNvPr>
          <p:cNvSpPr>
            <a:spLocks noGrp="1"/>
          </p:cNvSpPr>
          <p:nvPr>
            <p:ph type="title"/>
          </p:nvPr>
        </p:nvSpPr>
        <p:spPr>
          <a:xfrm>
            <a:off x="457200" y="274638"/>
            <a:ext cx="8229600" cy="922337"/>
          </a:xfrm>
        </p:spPr>
        <p:txBody>
          <a:bodyPr/>
          <a:lstStyle/>
          <a:p>
            <a:r>
              <a:rPr lang="en-GB" altLang="en-US" b="1">
                <a:solidFill>
                  <a:srgbClr val="EE1C25"/>
                </a:solidFill>
                <a:latin typeface="MiloOT-BoldIta"/>
              </a:rPr>
              <a:t>The concept of strategy</a:t>
            </a:r>
            <a:endParaRPr lang="en-GB" altLang="en-US"/>
          </a:p>
        </p:txBody>
      </p:sp>
      <p:sp>
        <p:nvSpPr>
          <p:cNvPr id="14339" name="Content Placeholder 2">
            <a:extLst>
              <a:ext uri="{FF2B5EF4-FFF2-40B4-BE49-F238E27FC236}">
                <a16:creationId xmlns:a16="http://schemas.microsoft.com/office/drawing/2014/main" id="{BA483FD5-AF5F-9214-9DF6-911FF2136211}"/>
              </a:ext>
            </a:extLst>
          </p:cNvPr>
          <p:cNvSpPr>
            <a:spLocks noGrp="1"/>
          </p:cNvSpPr>
          <p:nvPr>
            <p:ph idx="1"/>
          </p:nvPr>
        </p:nvSpPr>
        <p:spPr>
          <a:xfrm>
            <a:off x="457200" y="1052513"/>
            <a:ext cx="8229600" cy="4105275"/>
          </a:xfrm>
        </p:spPr>
        <p:txBody>
          <a:bodyPr/>
          <a:lstStyle/>
          <a:p>
            <a:r>
              <a:rPr lang="en-GB" altLang="en-US" sz="2400">
                <a:solidFill>
                  <a:srgbClr val="000000"/>
                </a:solidFill>
                <a:latin typeface="SabonLTStd-Roman"/>
              </a:rPr>
              <a:t>Strategy is the approach selected to achieve specified goals in the future.</a:t>
            </a:r>
          </a:p>
          <a:p>
            <a:r>
              <a:rPr lang="en-GB" altLang="en-US" sz="2400">
                <a:solidFill>
                  <a:srgbClr val="000000"/>
                </a:solidFill>
                <a:latin typeface="SabonLTStd-Roman"/>
              </a:rPr>
              <a:t> As defined by Chandler (1962): ‘The determination of the long-term goals, objectives of an enterprise, and the adoption of courses of action, and the allocation of resources necessary for carrying out those goals.’ </a:t>
            </a:r>
          </a:p>
          <a:p>
            <a:r>
              <a:rPr lang="en-GB" altLang="en-US" sz="2400">
                <a:solidFill>
                  <a:srgbClr val="000000"/>
                </a:solidFill>
                <a:latin typeface="SabonLTStd-Roman"/>
              </a:rPr>
              <a:t>The formulation and implementation of corporate strategy is a process for developing a sense of direction, making the best use of resources and ensuring strategic fit.</a:t>
            </a:r>
            <a:endParaRPr lang="en-GB" altLang="en-US" sz="2400"/>
          </a:p>
        </p:txBody>
      </p:sp>
      <p:sp>
        <p:nvSpPr>
          <p:cNvPr id="4" name="Date Placeholder 3">
            <a:extLst>
              <a:ext uri="{FF2B5EF4-FFF2-40B4-BE49-F238E27FC236}">
                <a16:creationId xmlns:a16="http://schemas.microsoft.com/office/drawing/2014/main" id="{DB954FDF-1992-1CBA-09DF-9AEE38FE0C7E}"/>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4341" name="Slide Number Placeholder 4">
            <a:extLst>
              <a:ext uri="{FF2B5EF4-FFF2-40B4-BE49-F238E27FC236}">
                <a16:creationId xmlns:a16="http://schemas.microsoft.com/office/drawing/2014/main" id="{EA382DB2-060B-32F2-706D-13AFFF33A85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2048EB-F7DA-4C82-B254-C38894F65656}" type="slidenum">
              <a:rPr lang="en-GB" altLang="en-US">
                <a:solidFill>
                  <a:srgbClr val="898989"/>
                </a:solidFill>
                <a:latin typeface="Myriad Pro"/>
              </a:rPr>
              <a:pPr/>
              <a:t>9</a:t>
            </a:fld>
            <a:endParaRPr lang="en-GB" altLang="en-US">
              <a:solidFill>
                <a:srgbClr val="898989"/>
              </a:solidFill>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71B37DD-4A39-F9CB-5A02-82F96F5B890D}"/>
              </a:ext>
            </a:extLst>
          </p:cNvPr>
          <p:cNvSpPr>
            <a:spLocks noGrp="1"/>
          </p:cNvSpPr>
          <p:nvPr>
            <p:ph type="title"/>
          </p:nvPr>
        </p:nvSpPr>
        <p:spPr/>
        <p:txBody>
          <a:bodyPr/>
          <a:lstStyle/>
          <a:p>
            <a:r>
              <a:rPr lang="en-GB" altLang="en-US">
                <a:latin typeface="MiloOT-Light"/>
              </a:rPr>
              <a:t>Strategic HRM model</a:t>
            </a:r>
            <a:endParaRPr lang="en-GB" altLang="en-US"/>
          </a:p>
        </p:txBody>
      </p:sp>
      <p:pic>
        <p:nvPicPr>
          <p:cNvPr id="15363" name="Content Placeholder 6">
            <a:extLst>
              <a:ext uri="{FF2B5EF4-FFF2-40B4-BE49-F238E27FC236}">
                <a16:creationId xmlns:a16="http://schemas.microsoft.com/office/drawing/2014/main" id="{D1B8326E-5B48-60B0-6FD6-EDC7F582E40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47813" y="1268413"/>
            <a:ext cx="6048375" cy="4105275"/>
          </a:xfrm>
        </p:spPr>
      </p:pic>
      <p:sp>
        <p:nvSpPr>
          <p:cNvPr id="4" name="Date Placeholder 3">
            <a:extLst>
              <a:ext uri="{FF2B5EF4-FFF2-40B4-BE49-F238E27FC236}">
                <a16:creationId xmlns:a16="http://schemas.microsoft.com/office/drawing/2014/main" id="{92701AFE-4ADE-F1A4-A6D9-E225AC9654C7}"/>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5365" name="Slide Number Placeholder 4">
            <a:extLst>
              <a:ext uri="{FF2B5EF4-FFF2-40B4-BE49-F238E27FC236}">
                <a16:creationId xmlns:a16="http://schemas.microsoft.com/office/drawing/2014/main" id="{CE7BD1A2-28C8-62AD-AF8E-FA0A29A687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FCD294-72F3-4264-B082-0A1AEA05D31E}" type="slidenum">
              <a:rPr lang="en-GB" altLang="en-US">
                <a:solidFill>
                  <a:srgbClr val="898989"/>
                </a:solidFill>
                <a:latin typeface="Myriad Pro"/>
              </a:rPr>
              <a:pPr/>
              <a:t>10</a:t>
            </a:fld>
            <a:endParaRPr lang="en-GB" altLang="en-US">
              <a:solidFill>
                <a:srgbClr val="898989"/>
              </a:solidFill>
              <a:latin typeface="Myriad Pr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094F6D6-8CCF-4126-23D6-B01272B2C1A9}"/>
              </a:ext>
            </a:extLst>
          </p:cNvPr>
          <p:cNvSpPr>
            <a:spLocks noGrp="1"/>
          </p:cNvSpPr>
          <p:nvPr>
            <p:ph type="title"/>
          </p:nvPr>
        </p:nvSpPr>
        <p:spPr/>
        <p:txBody>
          <a:bodyPr/>
          <a:lstStyle/>
          <a:p>
            <a:r>
              <a:rPr lang="en-GB" altLang="en-US" b="1">
                <a:solidFill>
                  <a:srgbClr val="EE1C25"/>
                </a:solidFill>
                <a:latin typeface="MiloOT-BoldIta"/>
              </a:rPr>
              <a:t>The best practice model</a:t>
            </a:r>
            <a:endParaRPr lang="en-GB" altLang="en-US"/>
          </a:p>
        </p:txBody>
      </p:sp>
      <p:sp>
        <p:nvSpPr>
          <p:cNvPr id="16387" name="Content Placeholder 2">
            <a:extLst>
              <a:ext uri="{FF2B5EF4-FFF2-40B4-BE49-F238E27FC236}">
                <a16:creationId xmlns:a16="http://schemas.microsoft.com/office/drawing/2014/main" id="{64B99B00-8244-7AEF-D32D-DEF5C9243657}"/>
              </a:ext>
            </a:extLst>
          </p:cNvPr>
          <p:cNvSpPr>
            <a:spLocks noGrp="1"/>
          </p:cNvSpPr>
          <p:nvPr>
            <p:ph idx="1"/>
          </p:nvPr>
        </p:nvSpPr>
        <p:spPr>
          <a:xfrm>
            <a:off x="500063" y="1357313"/>
            <a:ext cx="8229600" cy="3916362"/>
          </a:xfrm>
        </p:spPr>
        <p:txBody>
          <a:bodyPr/>
          <a:lstStyle/>
          <a:p>
            <a:r>
              <a:rPr lang="en-GB" altLang="en-US" sz="2400">
                <a:solidFill>
                  <a:srgbClr val="000000"/>
                </a:solidFill>
                <a:latin typeface="SabonLTStd-Roman"/>
              </a:rPr>
              <a:t>A number of lists of ‘best practices’ have been produced, the most quoted being by Pfeffer (1998):</a:t>
            </a:r>
          </a:p>
          <a:p>
            <a:r>
              <a:rPr lang="en-GB" altLang="en-US" sz="2400">
                <a:solidFill>
                  <a:srgbClr val="000000"/>
                </a:solidFill>
                <a:latin typeface="SabonLTStd-Roman"/>
              </a:rPr>
              <a:t> employment security;</a:t>
            </a:r>
          </a:p>
          <a:p>
            <a:r>
              <a:rPr lang="en-GB" altLang="en-US" sz="2400">
                <a:solidFill>
                  <a:srgbClr val="F57821"/>
                </a:solidFill>
                <a:latin typeface="ZapfDingbatsStd"/>
              </a:rPr>
              <a:t> </a:t>
            </a:r>
            <a:r>
              <a:rPr lang="en-GB" altLang="en-US" sz="2400">
                <a:solidFill>
                  <a:srgbClr val="000000"/>
                </a:solidFill>
                <a:latin typeface="SabonLTStd-Roman"/>
              </a:rPr>
              <a:t>selective hiring;</a:t>
            </a:r>
          </a:p>
          <a:p>
            <a:r>
              <a:rPr lang="en-GB" altLang="en-US" sz="2400">
                <a:solidFill>
                  <a:srgbClr val="F57821"/>
                </a:solidFill>
                <a:latin typeface="ZapfDingbatsStd"/>
              </a:rPr>
              <a:t> </a:t>
            </a:r>
            <a:r>
              <a:rPr lang="en-GB" altLang="en-US" sz="2400">
                <a:solidFill>
                  <a:srgbClr val="000000"/>
                </a:solidFill>
                <a:latin typeface="SabonLTStd-Roman"/>
              </a:rPr>
              <a:t>self-managed teams;</a:t>
            </a:r>
          </a:p>
          <a:p>
            <a:r>
              <a:rPr lang="en-GB" altLang="en-US" sz="2400">
                <a:solidFill>
                  <a:srgbClr val="F57821"/>
                </a:solidFill>
                <a:latin typeface="ZapfDingbatsStd"/>
              </a:rPr>
              <a:t> </a:t>
            </a:r>
            <a:r>
              <a:rPr lang="en-GB" altLang="en-US" sz="2400">
                <a:solidFill>
                  <a:srgbClr val="000000"/>
                </a:solidFill>
                <a:latin typeface="SabonLTStd-Roman"/>
              </a:rPr>
              <a:t>high compensation contingent on performance;</a:t>
            </a:r>
          </a:p>
          <a:p>
            <a:r>
              <a:rPr lang="en-GB" altLang="en-US" sz="2400">
                <a:solidFill>
                  <a:srgbClr val="F57821"/>
                </a:solidFill>
                <a:latin typeface="ZapfDingbatsStd"/>
              </a:rPr>
              <a:t> </a:t>
            </a:r>
            <a:r>
              <a:rPr lang="en-GB" altLang="en-US" sz="2400">
                <a:solidFill>
                  <a:srgbClr val="000000"/>
                </a:solidFill>
                <a:latin typeface="SabonLTStd-Roman"/>
              </a:rPr>
              <a:t>training to provide a skilled and motivated workforce;</a:t>
            </a:r>
          </a:p>
          <a:p>
            <a:r>
              <a:rPr lang="en-GB" altLang="en-US" sz="2400">
                <a:solidFill>
                  <a:srgbClr val="F57821"/>
                </a:solidFill>
                <a:latin typeface="ZapfDingbatsStd"/>
              </a:rPr>
              <a:t> </a:t>
            </a:r>
            <a:r>
              <a:rPr lang="en-GB" altLang="en-US" sz="2400">
                <a:solidFill>
                  <a:srgbClr val="000000"/>
                </a:solidFill>
                <a:latin typeface="SabonLTStd-Roman"/>
              </a:rPr>
              <a:t>reduction of status differentials;</a:t>
            </a:r>
          </a:p>
          <a:p>
            <a:r>
              <a:rPr lang="en-GB" altLang="en-US" sz="2400">
                <a:solidFill>
                  <a:srgbClr val="F57821"/>
                </a:solidFill>
                <a:latin typeface="ZapfDingbatsStd"/>
              </a:rPr>
              <a:t> </a:t>
            </a:r>
            <a:r>
              <a:rPr lang="en-GB" altLang="en-US" sz="2400">
                <a:solidFill>
                  <a:srgbClr val="000000"/>
                </a:solidFill>
                <a:latin typeface="SabonLTStd-Roman"/>
              </a:rPr>
              <a:t>sharing information.</a:t>
            </a:r>
            <a:endParaRPr lang="en-GB" altLang="en-US" sz="2400"/>
          </a:p>
        </p:txBody>
      </p:sp>
      <p:sp>
        <p:nvSpPr>
          <p:cNvPr id="4" name="Date Placeholder 3">
            <a:extLst>
              <a:ext uri="{FF2B5EF4-FFF2-40B4-BE49-F238E27FC236}">
                <a16:creationId xmlns:a16="http://schemas.microsoft.com/office/drawing/2014/main" id="{AF90CC5D-54EA-523C-07A3-704238792D86}"/>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6389" name="Slide Number Placeholder 4">
            <a:extLst>
              <a:ext uri="{FF2B5EF4-FFF2-40B4-BE49-F238E27FC236}">
                <a16:creationId xmlns:a16="http://schemas.microsoft.com/office/drawing/2014/main" id="{F4571BEA-4B1C-67EB-9DFF-E728EDC936D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C27F79-32DA-420F-90E3-5C20CD7C617E}" type="slidenum">
              <a:rPr lang="en-GB" altLang="en-US">
                <a:solidFill>
                  <a:srgbClr val="898989"/>
                </a:solidFill>
                <a:latin typeface="Myriad Pro"/>
              </a:rPr>
              <a:pPr/>
              <a:t>11</a:t>
            </a:fld>
            <a:endParaRPr lang="en-GB" altLang="en-US">
              <a:solidFill>
                <a:srgbClr val="898989"/>
              </a:solidFill>
              <a:latin typeface="Myriad Pr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0DAFEA5-F481-EE9B-57D0-9ABA8C1DD231}"/>
              </a:ext>
            </a:extLst>
          </p:cNvPr>
          <p:cNvSpPr>
            <a:spLocks noGrp="1"/>
          </p:cNvSpPr>
          <p:nvPr>
            <p:ph type="title"/>
          </p:nvPr>
        </p:nvSpPr>
        <p:spPr>
          <a:xfrm>
            <a:off x="457200" y="274638"/>
            <a:ext cx="8229600" cy="850900"/>
          </a:xfrm>
        </p:spPr>
        <p:txBody>
          <a:bodyPr/>
          <a:lstStyle/>
          <a:p>
            <a:r>
              <a:rPr lang="en-GB" altLang="en-US" sz="3200" b="1">
                <a:solidFill>
                  <a:srgbClr val="EE1C25"/>
                </a:solidFill>
                <a:latin typeface="MiloOT-BoldIta"/>
              </a:rPr>
              <a:t>Critical evaluation of the best</a:t>
            </a:r>
            <a:br>
              <a:rPr lang="en-GB" altLang="en-US" sz="3200" b="1">
                <a:solidFill>
                  <a:srgbClr val="EE1C25"/>
                </a:solidFill>
                <a:latin typeface="MiloOT-BoldIta"/>
              </a:rPr>
            </a:br>
            <a:r>
              <a:rPr lang="en-GB" altLang="en-US" sz="3200" b="1">
                <a:solidFill>
                  <a:srgbClr val="EE1C25"/>
                </a:solidFill>
                <a:latin typeface="MiloOT-BoldIta"/>
              </a:rPr>
              <a:t>practice and best fit models</a:t>
            </a:r>
            <a:endParaRPr lang="en-GB" altLang="en-US" sz="3200"/>
          </a:p>
        </p:txBody>
      </p:sp>
      <p:sp>
        <p:nvSpPr>
          <p:cNvPr id="17411" name="Content Placeholder 2">
            <a:extLst>
              <a:ext uri="{FF2B5EF4-FFF2-40B4-BE49-F238E27FC236}">
                <a16:creationId xmlns:a16="http://schemas.microsoft.com/office/drawing/2014/main" id="{AB244145-0D89-8304-478F-3386A52752EC}"/>
              </a:ext>
            </a:extLst>
          </p:cNvPr>
          <p:cNvSpPr>
            <a:spLocks noGrp="1"/>
          </p:cNvSpPr>
          <p:nvPr>
            <p:ph idx="1"/>
          </p:nvPr>
        </p:nvSpPr>
        <p:spPr>
          <a:xfrm>
            <a:off x="457200" y="1268413"/>
            <a:ext cx="8229600" cy="4248150"/>
          </a:xfrm>
        </p:spPr>
        <p:txBody>
          <a:bodyPr/>
          <a:lstStyle/>
          <a:p>
            <a:r>
              <a:rPr lang="en-GB" altLang="en-US" sz="2400">
                <a:latin typeface="SabonLTStd-Roman"/>
              </a:rPr>
              <a:t>There may be merit in both approaches where the debate is between general principles/bundles (training and development, staffing, compensation and benefits,  communication and participation, and planning) and the manner in which they are carried out.</a:t>
            </a:r>
          </a:p>
          <a:p>
            <a:r>
              <a:rPr lang="en-GB" altLang="en-US" sz="2400">
                <a:latin typeface="SabonLTStd-Roman"/>
              </a:rPr>
              <a:t>It seems that the ‘best fit’ and ‘best practice’ approaches of the HR-performance relationship are not necessarily mutually exclusive.</a:t>
            </a:r>
          </a:p>
          <a:p>
            <a:r>
              <a:rPr lang="en-GB" altLang="en-US" sz="2400">
                <a:latin typeface="SabonLTStd-Roman"/>
              </a:rPr>
              <a:t>On the contrary, they may be combined to provide a more holistic picture</a:t>
            </a:r>
            <a:endParaRPr lang="en-GB" altLang="en-US" sz="2400"/>
          </a:p>
        </p:txBody>
      </p:sp>
      <p:sp>
        <p:nvSpPr>
          <p:cNvPr id="4" name="Date Placeholder 3">
            <a:extLst>
              <a:ext uri="{FF2B5EF4-FFF2-40B4-BE49-F238E27FC236}">
                <a16:creationId xmlns:a16="http://schemas.microsoft.com/office/drawing/2014/main" id="{3FA14286-56B2-ADEF-F902-F19018C46C0E}"/>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7413" name="Slide Number Placeholder 4">
            <a:extLst>
              <a:ext uri="{FF2B5EF4-FFF2-40B4-BE49-F238E27FC236}">
                <a16:creationId xmlns:a16="http://schemas.microsoft.com/office/drawing/2014/main" id="{216FCD94-5DDE-8FCA-E8AE-069BCF53EC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DEDB31A-D180-449C-8B7A-DB29C0ACD9A0}" type="slidenum">
              <a:rPr lang="en-GB" altLang="en-US">
                <a:solidFill>
                  <a:srgbClr val="898989"/>
                </a:solidFill>
                <a:latin typeface="Myriad Pro"/>
              </a:rPr>
              <a:pPr/>
              <a:t>12</a:t>
            </a:fld>
            <a:endParaRPr lang="en-GB" altLang="en-US">
              <a:solidFill>
                <a:srgbClr val="898989"/>
              </a:solidFill>
              <a:latin typeface="Myriad Pr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320D252-500C-2A58-429C-CCA0F63F0F41}"/>
              </a:ext>
            </a:extLst>
          </p:cNvPr>
          <p:cNvSpPr>
            <a:spLocks noGrp="1"/>
          </p:cNvSpPr>
          <p:nvPr>
            <p:ph type="title"/>
          </p:nvPr>
        </p:nvSpPr>
        <p:spPr>
          <a:xfrm>
            <a:off x="457200" y="215900"/>
            <a:ext cx="8229600" cy="1096963"/>
          </a:xfrm>
        </p:spPr>
        <p:txBody>
          <a:bodyPr/>
          <a:lstStyle/>
          <a:p>
            <a:pPr algn="ctr">
              <a:spcBef>
                <a:spcPct val="0"/>
              </a:spcBef>
              <a:buFont typeface="Times New Roman" panose="02020603050405020304" pitchFamily="18" charset="0"/>
              <a:buNone/>
            </a:pPr>
            <a:r>
              <a:rPr lang="en-GB" altLang="en-US">
                <a:cs typeface="Times New Roman" panose="02020603050405020304" pitchFamily="18" charset="0"/>
                <a:sym typeface="Times New Roman" panose="02020603050405020304" pitchFamily="18" charset="0"/>
              </a:rPr>
              <a:t>Class Discussion activity</a:t>
            </a:r>
          </a:p>
        </p:txBody>
      </p:sp>
      <p:sp>
        <p:nvSpPr>
          <p:cNvPr id="18435" name="Date Placeholder 2">
            <a:extLst>
              <a:ext uri="{FF2B5EF4-FFF2-40B4-BE49-F238E27FC236}">
                <a16:creationId xmlns:a16="http://schemas.microsoft.com/office/drawing/2014/main" id="{A03C7BDB-6B4B-A4B3-FB26-375D4C4780AF}"/>
              </a:ext>
            </a:extLst>
          </p:cNvPr>
          <p:cNvSpPr>
            <a:spLocks noGrp="1" noChangeArrowheads="1"/>
          </p:cNvSpPr>
          <p:nvPr>
            <p:ph type="dt" sz="quarter" idx="1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pPr>
            <a:endParaRPr lang="en-GB" altLang="en-US">
              <a:solidFill>
                <a:srgbClr val="FFFFFF"/>
              </a:solidFill>
              <a:sym typeface="Arial" panose="020B0604020202020204" pitchFamily="34" charset="0"/>
            </a:endParaRPr>
          </a:p>
        </p:txBody>
      </p:sp>
      <p:sp>
        <p:nvSpPr>
          <p:cNvPr id="18436" name="Slide Number Placeholder 3">
            <a:extLst>
              <a:ext uri="{FF2B5EF4-FFF2-40B4-BE49-F238E27FC236}">
                <a16:creationId xmlns:a16="http://schemas.microsoft.com/office/drawing/2014/main" id="{D78FE85D-A7A7-A32C-0E30-2816B8CBD903}"/>
              </a:ext>
            </a:extLst>
          </p:cNvPr>
          <p:cNvSpPr>
            <a:spLocks noGrp="1" noChangeArrowheads="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4E344D-2C07-4732-A19C-3C8637567226}" type="slidenum">
              <a:rPr lang="en-US" altLang="en-US">
                <a:solidFill>
                  <a:srgbClr val="FFFFFF"/>
                </a:solidFill>
              </a:rPr>
              <a:pPr/>
              <a:t>13</a:t>
            </a:fld>
            <a:endParaRPr lang="en-US" altLang="en-US">
              <a:solidFill>
                <a:srgbClr val="FFFFFF"/>
              </a:solidFill>
            </a:endParaRPr>
          </a:p>
        </p:txBody>
      </p:sp>
      <p:sp>
        <p:nvSpPr>
          <p:cNvPr id="18437" name="Content Placeholder 4">
            <a:extLst>
              <a:ext uri="{FF2B5EF4-FFF2-40B4-BE49-F238E27FC236}">
                <a16:creationId xmlns:a16="http://schemas.microsoft.com/office/drawing/2014/main" id="{2AD2E596-63AD-700C-0648-DB44A3A45587}"/>
              </a:ext>
            </a:extLst>
          </p:cNvPr>
          <p:cNvSpPr>
            <a:spLocks noGrp="1"/>
          </p:cNvSpPr>
          <p:nvPr>
            <p:ph sz="quarter" idx="13"/>
          </p:nvPr>
        </p:nvSpPr>
        <p:spPr>
          <a:xfrm>
            <a:off x="457200" y="1555750"/>
            <a:ext cx="8229600" cy="4435475"/>
          </a:xfrm>
        </p:spPr>
        <p:txBody>
          <a:bodyPr/>
          <a:lstStyle/>
          <a:p>
            <a:pPr indent="-255588"/>
            <a:r>
              <a:rPr lang="en-GB" altLang="en-US"/>
              <a:t>There ‘remains a vast gulf between the perceived importance and the perceived effectiveness of HR today’ (KPMG, 2012: 14). </a:t>
            </a:r>
          </a:p>
          <a:p>
            <a:pPr indent="-255588"/>
            <a:endParaRPr lang="en-GB" altLang="en-US"/>
          </a:p>
          <a:p>
            <a:pPr indent="-255588"/>
            <a:r>
              <a:rPr lang="en-GB" altLang="en-US"/>
              <a:t>Why do you think this gap exists and how can HR professionals best address it? </a:t>
            </a:r>
          </a:p>
          <a:p>
            <a:pPr indent="-255588"/>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3E66F86-D653-4BBA-C4C7-B750661D0779}"/>
              </a:ext>
            </a:extLst>
          </p:cNvPr>
          <p:cNvSpPr>
            <a:spLocks noGrp="1"/>
          </p:cNvSpPr>
          <p:nvPr>
            <p:ph type="title"/>
          </p:nvPr>
        </p:nvSpPr>
        <p:spPr>
          <a:xfrm>
            <a:off x="457200" y="274638"/>
            <a:ext cx="8229600" cy="706437"/>
          </a:xfrm>
        </p:spPr>
        <p:txBody>
          <a:bodyPr/>
          <a:lstStyle/>
          <a:p>
            <a:pPr>
              <a:defRPr/>
            </a:pPr>
            <a:r>
              <a:rPr lang="en-GB" altLang="en-US" sz="3200" b="1" dirty="0">
                <a:solidFill>
                  <a:schemeClr val="accent4"/>
                </a:solidFill>
                <a:latin typeface="MiloOT-BoldIta"/>
              </a:rPr>
              <a:t>Specific HR strategies</a:t>
            </a:r>
            <a:endParaRPr lang="en-GB" altLang="en-US" sz="3200" dirty="0">
              <a:solidFill>
                <a:schemeClr val="accent4"/>
              </a:solidFill>
            </a:endParaRPr>
          </a:p>
        </p:txBody>
      </p:sp>
      <p:sp>
        <p:nvSpPr>
          <p:cNvPr id="19459" name="Content Placeholder 2">
            <a:extLst>
              <a:ext uri="{FF2B5EF4-FFF2-40B4-BE49-F238E27FC236}">
                <a16:creationId xmlns:a16="http://schemas.microsoft.com/office/drawing/2014/main" id="{2E27DF2F-DBF3-49B4-3D15-EFD023A38BBA}"/>
              </a:ext>
            </a:extLst>
          </p:cNvPr>
          <p:cNvSpPr>
            <a:spLocks noGrp="1"/>
          </p:cNvSpPr>
          <p:nvPr>
            <p:ph idx="1"/>
          </p:nvPr>
        </p:nvSpPr>
        <p:spPr>
          <a:xfrm>
            <a:off x="457200" y="981075"/>
            <a:ext cx="8229600" cy="4535488"/>
          </a:xfrm>
        </p:spPr>
        <p:txBody>
          <a:bodyPr/>
          <a:lstStyle/>
          <a:p>
            <a:r>
              <a:rPr lang="en-GB" altLang="en-US" sz="2400">
                <a:solidFill>
                  <a:srgbClr val="000000"/>
                </a:solidFill>
                <a:latin typeface="SabonLTStd-Roman"/>
              </a:rPr>
              <a:t>Specific HR strategies set out what the organization intends to do in areas such as:</a:t>
            </a:r>
          </a:p>
          <a:p>
            <a:r>
              <a:rPr lang="en-GB" altLang="en-US" sz="2400" i="1">
                <a:solidFill>
                  <a:srgbClr val="000000"/>
                </a:solidFill>
                <a:latin typeface="SabonLTStd-Italic"/>
              </a:rPr>
              <a:t>Human capital management </a:t>
            </a:r>
            <a:r>
              <a:rPr lang="en-GB" altLang="en-US" sz="2400">
                <a:solidFill>
                  <a:srgbClr val="000000"/>
                </a:solidFill>
                <a:latin typeface="SabonLTStd-Roman"/>
              </a:rPr>
              <a:t>– obtaining, analysing and reporting on data that informs the direction of value-adding, people management, strategic, investment and operational decisions.</a:t>
            </a:r>
          </a:p>
          <a:p>
            <a:r>
              <a:rPr lang="en-GB" altLang="en-US" sz="2400" i="1">
                <a:solidFill>
                  <a:srgbClr val="000000"/>
                </a:solidFill>
                <a:latin typeface="SabonLTStd-Italic"/>
              </a:rPr>
              <a:t>Knowledge management </a:t>
            </a:r>
            <a:r>
              <a:rPr lang="en-GB" altLang="en-US" sz="2400">
                <a:solidFill>
                  <a:srgbClr val="000000"/>
                </a:solidFill>
                <a:latin typeface="SabonLTStd-Roman"/>
              </a:rPr>
              <a:t>– creating, acquiring, capturing, sharing and using knowledge to enhance learning and performance.</a:t>
            </a:r>
          </a:p>
          <a:p>
            <a:r>
              <a:rPr lang="en-GB" altLang="en-US" sz="2400" i="1">
                <a:solidFill>
                  <a:srgbClr val="000000"/>
                </a:solidFill>
                <a:latin typeface="SabonLTStd-Italic"/>
              </a:rPr>
              <a:t>Corporate social responsibility </a:t>
            </a:r>
            <a:r>
              <a:rPr lang="en-GB" altLang="en-US" sz="2400">
                <a:solidFill>
                  <a:srgbClr val="000000"/>
                </a:solidFill>
                <a:latin typeface="SabonLTStd-Roman"/>
              </a:rPr>
              <a:t>– a commitment to managing the business</a:t>
            </a:r>
          </a:p>
        </p:txBody>
      </p:sp>
      <p:sp>
        <p:nvSpPr>
          <p:cNvPr id="4" name="Date Placeholder 3">
            <a:extLst>
              <a:ext uri="{FF2B5EF4-FFF2-40B4-BE49-F238E27FC236}">
                <a16:creationId xmlns:a16="http://schemas.microsoft.com/office/drawing/2014/main" id="{2E39C38A-503D-C8E2-6F74-D160EBCA818E}"/>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19461" name="Slide Number Placeholder 4">
            <a:extLst>
              <a:ext uri="{FF2B5EF4-FFF2-40B4-BE49-F238E27FC236}">
                <a16:creationId xmlns:a16="http://schemas.microsoft.com/office/drawing/2014/main" id="{42DA3E07-A406-DB9E-2AFD-973910E363B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0EA3B8-BE57-44D7-9802-681FB77C9213}" type="slidenum">
              <a:rPr lang="en-GB" altLang="en-US">
                <a:solidFill>
                  <a:srgbClr val="898989"/>
                </a:solidFill>
                <a:latin typeface="Myriad Pro"/>
              </a:rPr>
              <a:pPr/>
              <a:t>14</a:t>
            </a:fld>
            <a:endParaRPr lang="en-GB" altLang="en-US">
              <a:solidFill>
                <a:srgbClr val="898989"/>
              </a:solidFill>
              <a:latin typeface="Myriad Pr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C9DB348-F0DD-8101-9C51-99C3C45A2959}"/>
              </a:ext>
            </a:extLst>
          </p:cNvPr>
          <p:cNvSpPr>
            <a:spLocks noGrp="1"/>
          </p:cNvSpPr>
          <p:nvPr>
            <p:ph type="title"/>
          </p:nvPr>
        </p:nvSpPr>
        <p:spPr>
          <a:xfrm>
            <a:off x="457200" y="274638"/>
            <a:ext cx="8229600" cy="633412"/>
          </a:xfrm>
        </p:spPr>
        <p:txBody>
          <a:bodyPr/>
          <a:lstStyle/>
          <a:p>
            <a:r>
              <a:rPr lang="en-GB" altLang="en-US"/>
              <a:t>Contd..</a:t>
            </a:r>
          </a:p>
        </p:txBody>
      </p:sp>
      <p:sp>
        <p:nvSpPr>
          <p:cNvPr id="20483" name="Content Placeholder 2">
            <a:extLst>
              <a:ext uri="{FF2B5EF4-FFF2-40B4-BE49-F238E27FC236}">
                <a16:creationId xmlns:a16="http://schemas.microsoft.com/office/drawing/2014/main" id="{48F1520F-2C8E-61FD-C77A-93AC07720560}"/>
              </a:ext>
            </a:extLst>
          </p:cNvPr>
          <p:cNvSpPr>
            <a:spLocks noGrp="1"/>
          </p:cNvSpPr>
          <p:nvPr>
            <p:ph idx="1"/>
          </p:nvPr>
        </p:nvSpPr>
        <p:spPr>
          <a:xfrm>
            <a:off x="571500" y="928688"/>
            <a:ext cx="8229600" cy="4464050"/>
          </a:xfrm>
        </p:spPr>
        <p:txBody>
          <a:bodyPr/>
          <a:lstStyle/>
          <a:p>
            <a:r>
              <a:rPr lang="en-GB" altLang="en-US" sz="2400">
                <a:solidFill>
                  <a:srgbClr val="F57821"/>
                </a:solidFill>
                <a:latin typeface="ZapfDingbatsStd"/>
              </a:rPr>
              <a:t> </a:t>
            </a:r>
            <a:r>
              <a:rPr lang="en-GB" altLang="en-US" sz="2200" i="1">
                <a:solidFill>
                  <a:srgbClr val="000000"/>
                </a:solidFill>
                <a:latin typeface="SabonLTStd-Italic"/>
              </a:rPr>
              <a:t>Engagement </a:t>
            </a:r>
            <a:r>
              <a:rPr lang="en-GB" altLang="en-US" sz="2200">
                <a:solidFill>
                  <a:srgbClr val="000000"/>
                </a:solidFill>
                <a:latin typeface="SabonLTStd-Roman"/>
              </a:rPr>
              <a:t>– the development and implementation of policies designed to increase the level of employees’ engagement with their work and the organization.</a:t>
            </a:r>
          </a:p>
          <a:p>
            <a:r>
              <a:rPr lang="en-GB" altLang="en-US" sz="2200">
                <a:solidFill>
                  <a:srgbClr val="F57821"/>
                </a:solidFill>
                <a:latin typeface="ZapfDingbatsStd"/>
              </a:rPr>
              <a:t> </a:t>
            </a:r>
            <a:r>
              <a:rPr lang="en-GB" altLang="en-US" sz="2200" i="1">
                <a:solidFill>
                  <a:srgbClr val="000000"/>
                </a:solidFill>
                <a:latin typeface="SabonLTStd-Italic"/>
              </a:rPr>
              <a:t>Organization development </a:t>
            </a:r>
            <a:r>
              <a:rPr lang="en-GB" altLang="en-US" sz="2200">
                <a:solidFill>
                  <a:srgbClr val="000000"/>
                </a:solidFill>
                <a:latin typeface="SabonLTStd-Roman"/>
              </a:rPr>
              <a:t>– the planning and implementation of programmes designed to enhance the effectiveness with which an organization functions and responds to change.</a:t>
            </a:r>
          </a:p>
          <a:p>
            <a:r>
              <a:rPr lang="en-GB" altLang="en-US" sz="2200">
                <a:solidFill>
                  <a:srgbClr val="F57821"/>
                </a:solidFill>
                <a:latin typeface="ZapfDingbatsStd"/>
              </a:rPr>
              <a:t> </a:t>
            </a:r>
            <a:r>
              <a:rPr lang="en-GB" altLang="en-US" sz="2200" i="1">
                <a:solidFill>
                  <a:srgbClr val="000000"/>
                </a:solidFill>
                <a:latin typeface="SabonLTStd-Italic"/>
              </a:rPr>
              <a:t>Resourcing </a:t>
            </a:r>
            <a:r>
              <a:rPr lang="en-GB" altLang="en-US" sz="2200">
                <a:solidFill>
                  <a:srgbClr val="000000"/>
                </a:solidFill>
                <a:latin typeface="SabonLTStd-Roman"/>
              </a:rPr>
              <a:t>– attracting and retaining high-quality people.</a:t>
            </a:r>
          </a:p>
          <a:p>
            <a:r>
              <a:rPr lang="en-GB" altLang="en-US" sz="2200">
                <a:solidFill>
                  <a:srgbClr val="F57821"/>
                </a:solidFill>
                <a:latin typeface="ZapfDingbatsStd"/>
              </a:rPr>
              <a:t> </a:t>
            </a:r>
            <a:r>
              <a:rPr lang="en-GB" altLang="en-US" sz="2200" i="1">
                <a:solidFill>
                  <a:srgbClr val="000000"/>
                </a:solidFill>
                <a:latin typeface="SabonLTStd-Italic"/>
              </a:rPr>
              <a:t>Talent management </a:t>
            </a:r>
            <a:r>
              <a:rPr lang="en-GB" altLang="en-US" sz="2200">
                <a:solidFill>
                  <a:srgbClr val="000000"/>
                </a:solidFill>
                <a:latin typeface="SabonLTStd-Roman"/>
              </a:rPr>
              <a:t>– how the organization ensures that it has the talented people it needs to achieve success</a:t>
            </a:r>
            <a:endParaRPr lang="en-GB" altLang="en-US" sz="2200"/>
          </a:p>
        </p:txBody>
      </p:sp>
      <p:sp>
        <p:nvSpPr>
          <p:cNvPr id="4" name="Date Placeholder 3">
            <a:extLst>
              <a:ext uri="{FF2B5EF4-FFF2-40B4-BE49-F238E27FC236}">
                <a16:creationId xmlns:a16="http://schemas.microsoft.com/office/drawing/2014/main" id="{FBA64919-F304-25A4-9BCF-0E67899482E3}"/>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20485" name="Slide Number Placeholder 4">
            <a:extLst>
              <a:ext uri="{FF2B5EF4-FFF2-40B4-BE49-F238E27FC236}">
                <a16:creationId xmlns:a16="http://schemas.microsoft.com/office/drawing/2014/main" id="{9EE299B7-1A8F-29C6-8C6D-7D2C1C0B29F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F8B859-4939-4CDC-92BD-076742B9A312}" type="slidenum">
              <a:rPr lang="en-GB" altLang="en-US">
                <a:solidFill>
                  <a:srgbClr val="898989"/>
                </a:solidFill>
                <a:latin typeface="Myriad Pro"/>
              </a:rPr>
              <a:pPr/>
              <a:t>15</a:t>
            </a:fld>
            <a:endParaRPr lang="en-GB" altLang="en-US">
              <a:solidFill>
                <a:srgbClr val="898989"/>
              </a:solidFill>
              <a:latin typeface="Myriad Pr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E4AE9A88-34E6-B790-747B-6B11D7FADF7B}"/>
              </a:ext>
            </a:extLst>
          </p:cNvPr>
          <p:cNvSpPr>
            <a:spLocks noGrp="1"/>
          </p:cNvSpPr>
          <p:nvPr>
            <p:ph type="title"/>
          </p:nvPr>
        </p:nvSpPr>
        <p:spPr/>
        <p:txBody>
          <a:bodyPr/>
          <a:lstStyle/>
          <a:p>
            <a:pPr>
              <a:defRPr/>
            </a:pPr>
            <a:r>
              <a:rPr lang="en-GB" altLang="en-US" sz="3600" b="1" dirty="0">
                <a:solidFill>
                  <a:schemeClr val="accent4"/>
                </a:solidFill>
                <a:latin typeface="MiloOT-BoldIta"/>
              </a:rPr>
              <a:t>Criteria for an effective HR strategy</a:t>
            </a:r>
            <a:endParaRPr lang="en-GB" altLang="en-US" sz="3600" dirty="0">
              <a:solidFill>
                <a:schemeClr val="accent4"/>
              </a:solidFill>
            </a:endParaRPr>
          </a:p>
        </p:txBody>
      </p:sp>
      <p:sp>
        <p:nvSpPr>
          <p:cNvPr id="21507" name="Content Placeholder 2">
            <a:extLst>
              <a:ext uri="{FF2B5EF4-FFF2-40B4-BE49-F238E27FC236}">
                <a16:creationId xmlns:a16="http://schemas.microsoft.com/office/drawing/2014/main" id="{9A0C0205-8631-F869-6AF0-BD2F23FDA8F4}"/>
              </a:ext>
            </a:extLst>
          </p:cNvPr>
          <p:cNvSpPr>
            <a:spLocks noGrp="1"/>
          </p:cNvSpPr>
          <p:nvPr>
            <p:ph idx="1"/>
          </p:nvPr>
        </p:nvSpPr>
        <p:spPr>
          <a:xfrm>
            <a:off x="457200" y="1600200"/>
            <a:ext cx="8229600" cy="3916363"/>
          </a:xfrm>
        </p:spPr>
        <p:txBody>
          <a:bodyPr/>
          <a:lstStyle/>
          <a:p>
            <a:r>
              <a:rPr lang="en-GB" altLang="en-US" sz="2400">
                <a:solidFill>
                  <a:srgbClr val="000000"/>
                </a:solidFill>
                <a:latin typeface="SabonLTStd-Roman"/>
              </a:rPr>
              <a:t>An effective HR strategy is one that works in the sense that it achieves what it sets out to achieve. Its criteria are that it:</a:t>
            </a:r>
          </a:p>
          <a:p>
            <a:r>
              <a:rPr lang="en-GB" altLang="en-US" sz="2400">
                <a:solidFill>
                  <a:srgbClr val="000000"/>
                </a:solidFill>
                <a:latin typeface="SabonLTStd-Roman"/>
              </a:rPr>
              <a:t>will satisfy business needs;</a:t>
            </a:r>
          </a:p>
          <a:p>
            <a:r>
              <a:rPr lang="en-GB" altLang="en-US" sz="2400">
                <a:solidFill>
                  <a:srgbClr val="000000"/>
                </a:solidFill>
                <a:latin typeface="SabonLTStd-Roman"/>
              </a:rPr>
              <a:t>is founded on detailed analysis and study and is evidence-based – it is not just wishful thinking;</a:t>
            </a:r>
          </a:p>
          <a:p>
            <a:r>
              <a:rPr lang="en-GB" altLang="en-US" sz="2400">
                <a:solidFill>
                  <a:srgbClr val="000000"/>
                </a:solidFill>
                <a:latin typeface="SabonLTStd-Roman"/>
              </a:rPr>
              <a:t>can be turned into actionable programmes that anticipate implementation requirements and problems;</a:t>
            </a:r>
            <a:endParaRPr lang="en-GB" altLang="en-US" sz="2400"/>
          </a:p>
        </p:txBody>
      </p:sp>
      <p:sp>
        <p:nvSpPr>
          <p:cNvPr id="4" name="Date Placeholder 3">
            <a:extLst>
              <a:ext uri="{FF2B5EF4-FFF2-40B4-BE49-F238E27FC236}">
                <a16:creationId xmlns:a16="http://schemas.microsoft.com/office/drawing/2014/main" id="{634038E3-A7EA-80A8-AD84-D0574FF4333C}"/>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21509" name="Slide Number Placeholder 4">
            <a:extLst>
              <a:ext uri="{FF2B5EF4-FFF2-40B4-BE49-F238E27FC236}">
                <a16:creationId xmlns:a16="http://schemas.microsoft.com/office/drawing/2014/main" id="{E3845927-C9B1-231D-0C09-93300CF2036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623F70-F6A0-4A0A-8A63-C6248FD98E31}" type="slidenum">
              <a:rPr lang="en-GB" altLang="en-US">
                <a:solidFill>
                  <a:srgbClr val="898989"/>
                </a:solidFill>
                <a:latin typeface="Myriad Pro"/>
              </a:rPr>
              <a:pPr/>
              <a:t>16</a:t>
            </a:fld>
            <a:endParaRPr lang="en-GB" altLang="en-US">
              <a:solidFill>
                <a:srgbClr val="898989"/>
              </a:solidFill>
              <a:latin typeface="Myriad Pro"/>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DB617173-FDB9-23C9-A7BC-FE870D7CB648}"/>
              </a:ext>
            </a:extLst>
          </p:cNvPr>
          <p:cNvSpPr>
            <a:spLocks noGrp="1"/>
          </p:cNvSpPr>
          <p:nvPr>
            <p:ph type="title"/>
          </p:nvPr>
        </p:nvSpPr>
        <p:spPr/>
        <p:txBody>
          <a:bodyPr/>
          <a:lstStyle/>
          <a:p>
            <a:r>
              <a:rPr lang="en-GB" altLang="en-US"/>
              <a:t>Contd..</a:t>
            </a:r>
          </a:p>
        </p:txBody>
      </p:sp>
      <p:sp>
        <p:nvSpPr>
          <p:cNvPr id="22531" name="Content Placeholder 2">
            <a:extLst>
              <a:ext uri="{FF2B5EF4-FFF2-40B4-BE49-F238E27FC236}">
                <a16:creationId xmlns:a16="http://schemas.microsoft.com/office/drawing/2014/main" id="{AB7D5F49-C9F1-0DF4-9540-99DE4281A177}"/>
              </a:ext>
            </a:extLst>
          </p:cNvPr>
          <p:cNvSpPr>
            <a:spLocks noGrp="1"/>
          </p:cNvSpPr>
          <p:nvPr>
            <p:ph idx="1"/>
          </p:nvPr>
        </p:nvSpPr>
        <p:spPr>
          <a:xfrm>
            <a:off x="457200" y="1600200"/>
            <a:ext cx="8229600" cy="3916363"/>
          </a:xfrm>
        </p:spPr>
        <p:txBody>
          <a:bodyPr/>
          <a:lstStyle/>
          <a:p>
            <a:r>
              <a:rPr lang="en-GB" altLang="en-US" sz="2400">
                <a:solidFill>
                  <a:srgbClr val="F57821"/>
                </a:solidFill>
                <a:latin typeface="ZapfDingbatsStd"/>
              </a:rPr>
              <a:t> </a:t>
            </a:r>
            <a:r>
              <a:rPr lang="en-GB" altLang="en-US" sz="2400">
                <a:solidFill>
                  <a:srgbClr val="000000"/>
                </a:solidFill>
                <a:latin typeface="SabonLTStd-Roman"/>
              </a:rPr>
              <a:t>is coherent and integrated, being composed of components that fit with and support each other;</a:t>
            </a:r>
          </a:p>
          <a:p>
            <a:endParaRPr lang="en-GB" altLang="en-US" sz="2400">
              <a:solidFill>
                <a:srgbClr val="000000"/>
              </a:solidFill>
              <a:latin typeface="SabonLTStd-Roman"/>
            </a:endParaRPr>
          </a:p>
          <a:p>
            <a:r>
              <a:rPr lang="en-GB" altLang="en-US" sz="2400">
                <a:solidFill>
                  <a:srgbClr val="F57821"/>
                </a:solidFill>
                <a:latin typeface="ZapfDingbatsStd"/>
              </a:rPr>
              <a:t> </a:t>
            </a:r>
            <a:r>
              <a:rPr lang="en-GB" altLang="en-US" sz="2400">
                <a:solidFill>
                  <a:srgbClr val="000000"/>
                </a:solidFill>
                <a:latin typeface="SabonLTStd-Roman"/>
              </a:rPr>
              <a:t>takes account of the needs of line managers and employees generally as well as those of the organization and its other stakeholders</a:t>
            </a:r>
            <a:endParaRPr lang="en-GB" altLang="en-US" sz="2400"/>
          </a:p>
        </p:txBody>
      </p:sp>
      <p:sp>
        <p:nvSpPr>
          <p:cNvPr id="4" name="Date Placeholder 3">
            <a:extLst>
              <a:ext uri="{FF2B5EF4-FFF2-40B4-BE49-F238E27FC236}">
                <a16:creationId xmlns:a16="http://schemas.microsoft.com/office/drawing/2014/main" id="{F98E29F0-77C8-96C2-46D4-360C1175C72A}"/>
              </a:ext>
            </a:extLst>
          </p:cNvPr>
          <p:cNvSpPr>
            <a:spLocks noGrp="1"/>
          </p:cNvSpPr>
          <p:nvPr>
            <p:ph type="dt" sz="quarter" idx="10"/>
          </p:nvPr>
        </p:nvSpPr>
        <p:spPr/>
        <p:txBody>
          <a:bodyPr/>
          <a:lstStyle/>
          <a:p>
            <a:pPr>
              <a:defRPr/>
            </a:pPr>
            <a:fld id="{92359978-C6CD-43E5-A178-9D33CAA7C767}" type="datetime1">
              <a:rPr lang="en-GB" altLang="en-US" smtClean="0"/>
              <a:pPr>
                <a:defRPr/>
              </a:pPr>
              <a:t>12/06/2024</a:t>
            </a:fld>
            <a:endParaRPr lang="en-GB" altLang="en-US"/>
          </a:p>
        </p:txBody>
      </p:sp>
      <p:sp>
        <p:nvSpPr>
          <p:cNvPr id="22533" name="Slide Number Placeholder 4">
            <a:extLst>
              <a:ext uri="{FF2B5EF4-FFF2-40B4-BE49-F238E27FC236}">
                <a16:creationId xmlns:a16="http://schemas.microsoft.com/office/drawing/2014/main" id="{CD947559-8EBB-E219-15B3-01813B61494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3CA6B2C-B651-47DB-A1A0-05409AF43B3B}" type="slidenum">
              <a:rPr lang="en-GB" altLang="en-US">
                <a:solidFill>
                  <a:srgbClr val="898989"/>
                </a:solidFill>
                <a:latin typeface="Myriad Pro"/>
              </a:rPr>
              <a:pPr/>
              <a:t>17</a:t>
            </a:fld>
            <a:endParaRPr lang="en-GB" altLang="en-US">
              <a:solidFill>
                <a:srgbClr val="898989"/>
              </a:solidFill>
              <a:latin typeface="Myriad Pro"/>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658D2176-F029-DC5D-CB35-2AB733B14B61}"/>
              </a:ext>
            </a:extLst>
          </p:cNvPr>
          <p:cNvSpPr>
            <a:spLocks noGrp="1"/>
          </p:cNvSpPr>
          <p:nvPr>
            <p:ph type="title"/>
          </p:nvPr>
        </p:nvSpPr>
        <p:spPr>
          <a:xfrm>
            <a:off x="444500" y="-39688"/>
            <a:ext cx="8229600" cy="1096963"/>
          </a:xfrm>
        </p:spPr>
        <p:txBody>
          <a:bodyPr/>
          <a:lstStyle/>
          <a:p>
            <a:pPr>
              <a:spcBef>
                <a:spcPct val="0"/>
              </a:spcBef>
              <a:buFont typeface="Times New Roman" panose="02020603050405020304" pitchFamily="18" charset="0"/>
              <a:buNone/>
            </a:pPr>
            <a:r>
              <a:rPr lang="en-US" altLang="en-US">
                <a:ea typeface="Times New Roman" panose="02020603050405020304" pitchFamily="18" charset="0"/>
                <a:cs typeface="Arial" panose="020B0604020202020204" pitchFamily="34" charset="0"/>
                <a:sym typeface="Times New Roman" panose="02020603050405020304" pitchFamily="18" charset="0"/>
              </a:rPr>
              <a:t>The Human Resource Department</a:t>
            </a:r>
            <a:endParaRPr lang="en-IN" altLang="en-US">
              <a:ea typeface="Times New Roman" panose="02020603050405020304" pitchFamily="18" charset="0"/>
              <a:cs typeface="Arial" panose="020B0604020202020204" pitchFamily="34" charset="0"/>
              <a:sym typeface="Times New Roman" panose="02020603050405020304" pitchFamily="18" charset="0"/>
            </a:endParaRPr>
          </a:p>
        </p:txBody>
      </p:sp>
      <p:sp>
        <p:nvSpPr>
          <p:cNvPr id="23555" name="Content Placeholder 2">
            <a:extLst>
              <a:ext uri="{FF2B5EF4-FFF2-40B4-BE49-F238E27FC236}">
                <a16:creationId xmlns:a16="http://schemas.microsoft.com/office/drawing/2014/main" id="{DA73F2EA-FD19-614C-5382-8548CF385013}"/>
              </a:ext>
            </a:extLst>
          </p:cNvPr>
          <p:cNvSpPr>
            <a:spLocks noGrp="1"/>
          </p:cNvSpPr>
          <p:nvPr>
            <p:ph sz="quarter" idx="13"/>
          </p:nvPr>
        </p:nvSpPr>
        <p:spPr>
          <a:xfrm>
            <a:off x="444500" y="1079500"/>
            <a:ext cx="8229600" cy="642938"/>
          </a:xfrm>
        </p:spPr>
        <p:txBody>
          <a:bodyPr/>
          <a:lstStyle/>
          <a:p>
            <a:pPr marL="0" indent="0">
              <a:buFont typeface="Arial" panose="020B0604020202020204" pitchFamily="34" charset="0"/>
              <a:buNone/>
            </a:pPr>
            <a:r>
              <a:rPr lang="en-US" altLang="en-US" sz="2000"/>
              <a:t>Human Resource Department Organization Chart Showing Typical H</a:t>
            </a:r>
            <a:r>
              <a:rPr lang="en-US" altLang="en-US" sz="100"/>
              <a:t> </a:t>
            </a:r>
            <a:r>
              <a:rPr lang="en-US" altLang="en-US" sz="2000"/>
              <a:t>R Job Titles</a:t>
            </a:r>
          </a:p>
        </p:txBody>
      </p:sp>
      <p:pic>
        <p:nvPicPr>
          <p:cNvPr id="23556" name="Picture 4" descr="At the top of the chart is the title unified personnel system board. This position leads to, holly j. Schoenherr, director which in turn, branches to the right, and reads, Peggy Sellards, senior executive assistant. Branching below there are 6 business units. They are as follows. 1. Total rewards. Compensation, classification. Health and wellness. Insurance. Retirement. This leads to vacant&#10;H r manager. Underneath the this position are 2 groups, benefits and wellness. Under benefits are, Mary flockerzi, H R offi¬cer, Sandra Townsend, H R analyst, Karla cook, H R associate, Gayle may, H R associate, vacant, H R analyst. Under wellness, the positions are, jane Grannis, H R coordinator, and Melissa Reyes, H R associate. The final group reporting to the vacant, H R manager position is classification and compensation is comprised of jack Loring, H R officer, Joni Valliere, H R coordinator, and, shara Stubbins, H R associate. 2. Planning and performance. Employee relations, H R business partners, and strategic planning. This department is led by Terri Wallace, H R manager. Departments and employees reporting to Terri Wallace are as follows. Jim Valliere, H R business partner and vacant, H R business, partner. Temporary supervisory responsibility flows from classification and compensation, wellness and benefits to Terri Wallace, H R manager. 3. Communications and outreach. Communications, recognition and awards volunteer services. This group is led by Tim closterman, H R offi¬cer. Two senior, H R associates report to this title. They are Mary saault and Camille Evans. The volunteer, H R coordinator services  group also reports to this position and consists of Irena karolak, H R coordinator, cantrece Harmon, H R associate, and Sarah markofski, special projects assistant. 4. Workforce strategy. Employment and workforce connections. This area is led by Meagan decker, H R officer, who in turn is responsible for the employment group. The employment groups consists of the following employees. Bertha battle, H R coordinator. Jennifer catalano, H R coordinator. Jim Owens, H R analyst. Gwen Roundtree, H R associate. Minerva Santiago, H R assistant. 5. H R i s and records admin is directed by Chris white, H R officer. Employees consists of barb McKee, H R analyst, gene fields, H R senior associate, Janie James, H R associate, Jeff Withrow, H R support specialist. 6. Organizational and talent development. Leadership development, learning opportunities, and organizational culture. Joan read, H R officer supervises this team. Team employees are as follows. Kat black, H R analyst, Kevin Connelly, H R analyst, Audrey savas, Jim Valliere, and, H R analyst carol Strickland, H R senior associate.">
            <a:extLst>
              <a:ext uri="{FF2B5EF4-FFF2-40B4-BE49-F238E27FC236}">
                <a16:creationId xmlns:a16="http://schemas.microsoft.com/office/drawing/2014/main" id="{5D72ECC9-4D41-AACB-94F6-4BDCCBCC52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1484313"/>
            <a:ext cx="4356100" cy="3167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 Placeholder 3">
            <a:extLst>
              <a:ext uri="{FF2B5EF4-FFF2-40B4-BE49-F238E27FC236}">
                <a16:creationId xmlns:a16="http://schemas.microsoft.com/office/drawing/2014/main" id="{5100B4C9-8026-5FF6-009B-5E4044045CE3}"/>
              </a:ext>
            </a:extLst>
          </p:cNvPr>
          <p:cNvSpPr>
            <a:spLocks noGrp="1"/>
          </p:cNvSpPr>
          <p:nvPr>
            <p:ph sz="quarter" idx="14"/>
          </p:nvPr>
        </p:nvSpPr>
        <p:spPr>
          <a:xfrm>
            <a:off x="444500" y="4868863"/>
            <a:ext cx="8229600" cy="758825"/>
          </a:xfrm>
        </p:spPr>
        <p:txBody>
          <a:bodyPr/>
          <a:lstStyle/>
          <a:p>
            <a:pPr marL="0" indent="0">
              <a:spcBef>
                <a:spcPts val="500"/>
              </a:spcBef>
              <a:buFont typeface="Arial" panose="020B0604020202020204" pitchFamily="34" charset="0"/>
              <a:buNone/>
            </a:pPr>
            <a:r>
              <a:rPr lang="en-US" altLang="en-US" sz="1600" b="1">
                <a:cs typeface="Arial" panose="020B0604020202020204" pitchFamily="34" charset="0"/>
              </a:rPr>
              <a:t>Source:</a:t>
            </a:r>
            <a:r>
              <a:rPr lang="en-US" altLang="en-US" sz="1600" i="1">
                <a:cs typeface="Arial" panose="020B0604020202020204" pitchFamily="34" charset="0"/>
              </a:rPr>
              <a:t> </a:t>
            </a:r>
            <a:r>
              <a:rPr lang="en-US" altLang="en-US" sz="1600">
                <a:cs typeface="Arial" panose="020B0604020202020204" pitchFamily="34" charset="0"/>
              </a:rPr>
              <a:t>“Human Resource Development Organization Chart Showing Typical H</a:t>
            </a:r>
            <a:r>
              <a:rPr lang="en-US" altLang="en-US" sz="100">
                <a:cs typeface="Arial" panose="020B0604020202020204" pitchFamily="34" charset="0"/>
              </a:rPr>
              <a:t> </a:t>
            </a:r>
            <a:r>
              <a:rPr lang="en-US" altLang="en-US" sz="1600">
                <a:cs typeface="Arial" panose="020B0604020202020204" pitchFamily="34" charset="0"/>
              </a:rPr>
              <a:t>R Job Titles,” </a:t>
            </a:r>
            <a:r>
              <a:rPr lang="en-US" altLang="en-US" sz="1600">
                <a:cs typeface="Arial" panose="020B0604020202020204" pitchFamily="34" charset="0"/>
                <a:hlinkClick r:id="rId4" tooltip="https://www.co.pinellas.fl.us/persnl/pdf/orgchart.pdf"/>
              </a:rPr>
              <a:t>www.co.pinellas.fl.us/persnl/pdf/orgchart.pdf</a:t>
            </a:r>
            <a:r>
              <a:rPr lang="en-US" altLang="en-US" sz="1600">
                <a:cs typeface="Arial" panose="020B0604020202020204" pitchFamily="34" charset="0"/>
              </a:rPr>
              <a:t>. Courtesy of Pinellas County Human Resources. Reprinted with permission.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DD9E7DD1-D8D5-417C-01A0-0C2AF47BFCAB}"/>
              </a:ext>
            </a:extLst>
          </p:cNvPr>
          <p:cNvSpPr>
            <a:spLocks noGrp="1"/>
          </p:cNvSpPr>
          <p:nvPr>
            <p:ph type="title"/>
          </p:nvPr>
        </p:nvSpPr>
        <p:spPr>
          <a:xfrm>
            <a:off x="457200" y="215900"/>
            <a:ext cx="8229600" cy="476250"/>
          </a:xfrm>
        </p:spPr>
        <p:txBody>
          <a:bodyPr/>
          <a:lstStyle/>
          <a:p>
            <a:pPr>
              <a:spcBef>
                <a:spcPct val="0"/>
              </a:spcBef>
              <a:buFont typeface="Times New Roman" panose="02020603050405020304" pitchFamily="18" charset="0"/>
              <a:buNone/>
            </a:pPr>
            <a:r>
              <a:rPr lang="en-US" altLang="en-US">
                <a:ea typeface="Times New Roman" panose="02020603050405020304" pitchFamily="18" charset="0"/>
                <a:cs typeface="Arial" panose="020B0604020202020204" pitchFamily="34" charset="0"/>
                <a:sym typeface="Times New Roman" panose="02020603050405020304" pitchFamily="18" charset="0"/>
              </a:rPr>
              <a:t>The New Human Resource Manager</a:t>
            </a:r>
            <a:endParaRPr lang="en-IN" altLang="en-US">
              <a:ea typeface="Times New Roman" panose="02020603050405020304" pitchFamily="18" charset="0"/>
              <a:cs typeface="Arial" panose="020B0604020202020204" pitchFamily="34" charset="0"/>
              <a:sym typeface="Times New Roman" panose="02020603050405020304" pitchFamily="18" charset="0"/>
            </a:endParaRPr>
          </a:p>
        </p:txBody>
      </p:sp>
      <p:sp>
        <p:nvSpPr>
          <p:cNvPr id="3" name="Content Placeholder 2">
            <a:extLst>
              <a:ext uri="{FF2B5EF4-FFF2-40B4-BE49-F238E27FC236}">
                <a16:creationId xmlns:a16="http://schemas.microsoft.com/office/drawing/2014/main" id="{7DA69529-B85E-8D52-DB5F-B5E0134CEA6D}"/>
              </a:ext>
            </a:extLst>
          </p:cNvPr>
          <p:cNvSpPr>
            <a:spLocks noGrp="1"/>
          </p:cNvSpPr>
          <p:nvPr>
            <p:ph sz="quarter" idx="13"/>
          </p:nvPr>
        </p:nvSpPr>
        <p:spPr>
          <a:xfrm>
            <a:off x="457200" y="660400"/>
            <a:ext cx="8229600" cy="4435475"/>
          </a:xfrm>
        </p:spPr>
        <p:txBody>
          <a:bodyPr/>
          <a:lstStyle/>
          <a:p>
            <a:pPr marL="0" indent="0">
              <a:buFont typeface="Arial" panose="020B0604020202020204" pitchFamily="34" charset="0"/>
              <a:buNone/>
              <a:defRPr/>
            </a:pPr>
            <a:r>
              <a:rPr lang="en-US" sz="1200" dirty="0">
                <a:cs typeface="Arial" panose="020B0604020202020204" pitchFamily="34" charset="0"/>
              </a:rPr>
              <a:t>The Society of Human Resource Management (S H R M) has a new “competency model” called the S H R M Body of Competency and Knowledge that itemizes what a new H R Manager needs</a:t>
            </a:r>
          </a:p>
          <a:p>
            <a:pPr marL="0" indent="0">
              <a:buFont typeface="Arial" panose="020B0604020202020204" pitchFamily="34" charset="0"/>
              <a:buNone/>
              <a:defRPr/>
            </a:pPr>
            <a:r>
              <a:rPr lang="en-US" sz="2000" b="1" dirty="0">
                <a:cs typeface="Arial" panose="020B0604020202020204" pitchFamily="34" charset="0"/>
              </a:rPr>
              <a:t>What should they be able to exhibit?</a:t>
            </a:r>
          </a:p>
          <a:p>
            <a:pPr marL="87300" indent="0">
              <a:buFont typeface="Arial" panose="020B0604020202020204" pitchFamily="34" charset="0"/>
              <a:buNone/>
              <a:defRPr/>
            </a:pPr>
            <a:r>
              <a:rPr lang="en-US" dirty="0"/>
              <a:t>The HR Manager should be able to exhibit:</a:t>
            </a:r>
            <a:endParaRPr lang="en-GB" dirty="0"/>
          </a:p>
          <a:p>
            <a:pPr marL="87300" indent="0">
              <a:buFont typeface="Arial" panose="020B0604020202020204" pitchFamily="34" charset="0"/>
              <a:buNone/>
              <a:defRPr/>
            </a:pPr>
            <a:r>
              <a:rPr lang="en-US" sz="1400" dirty="0"/>
              <a:t>● </a:t>
            </a:r>
            <a:r>
              <a:rPr lang="en-US" sz="1400" b="1" i="1" dirty="0"/>
              <a:t>Leadership &amp; Navigation </a:t>
            </a:r>
            <a:r>
              <a:rPr lang="en-US" sz="1400" dirty="0"/>
              <a:t>– the ability to direct and contribute to initiatives and processes within the organization.</a:t>
            </a:r>
            <a:endParaRPr lang="en-GB" sz="1400" dirty="0"/>
          </a:p>
          <a:p>
            <a:pPr marL="87300" indent="0">
              <a:buFont typeface="Arial" panose="020B0604020202020204" pitchFamily="34" charset="0"/>
              <a:buNone/>
              <a:defRPr/>
            </a:pPr>
            <a:r>
              <a:rPr lang="en-US" sz="1400" dirty="0"/>
              <a:t>● </a:t>
            </a:r>
            <a:r>
              <a:rPr lang="en-US" sz="1400" b="1" i="1" dirty="0"/>
              <a:t>Ethical Practice </a:t>
            </a:r>
            <a:r>
              <a:rPr lang="en-US" sz="1400" dirty="0"/>
              <a:t>– the ability to integrate core values, integrity, and accountability throughout all organizational and business practices.</a:t>
            </a:r>
            <a:endParaRPr lang="en-GB" sz="1400" dirty="0"/>
          </a:p>
          <a:p>
            <a:pPr marL="87300" indent="0">
              <a:buFont typeface="Arial" panose="020B0604020202020204" pitchFamily="34" charset="0"/>
              <a:buNone/>
              <a:defRPr/>
            </a:pPr>
            <a:r>
              <a:rPr lang="en-US" sz="1400" dirty="0"/>
              <a:t>● </a:t>
            </a:r>
            <a:r>
              <a:rPr lang="en-US" sz="1400" b="1" i="1" dirty="0"/>
              <a:t>Business Acumen </a:t>
            </a:r>
            <a:r>
              <a:rPr lang="en-US" sz="1400" dirty="0"/>
              <a:t>– the ability to understand and apply information with which to contribute to the organization’s strategic plan.</a:t>
            </a:r>
            <a:endParaRPr lang="en-GB" sz="1400" dirty="0"/>
          </a:p>
          <a:p>
            <a:pPr marL="87300" indent="0">
              <a:buFont typeface="Arial" panose="020B0604020202020204" pitchFamily="34" charset="0"/>
              <a:buNone/>
              <a:defRPr/>
            </a:pPr>
            <a:r>
              <a:rPr lang="en-US" sz="1400" dirty="0"/>
              <a:t>● </a:t>
            </a:r>
            <a:r>
              <a:rPr lang="en-US" sz="1400" b="1" i="1" dirty="0"/>
              <a:t>Relationship Management </a:t>
            </a:r>
            <a:r>
              <a:rPr lang="en-US" sz="1400" dirty="0"/>
              <a:t>– the ability to manage interactions to provide service and to support the organization.</a:t>
            </a:r>
            <a:endParaRPr lang="en-GB" sz="1400" dirty="0"/>
          </a:p>
          <a:p>
            <a:pPr marL="87300" indent="0">
              <a:buFont typeface="Arial" panose="020B0604020202020204" pitchFamily="34" charset="0"/>
              <a:buNone/>
              <a:defRPr/>
            </a:pPr>
            <a:r>
              <a:rPr lang="en-US" sz="1400" dirty="0"/>
              <a:t>● </a:t>
            </a:r>
            <a:r>
              <a:rPr lang="en-US" sz="1400" b="1" i="1" dirty="0"/>
              <a:t>Consultation </a:t>
            </a:r>
            <a:r>
              <a:rPr lang="en-US" sz="1400" dirty="0"/>
              <a:t>– the ability to provide guidance to organizational stakeholders.</a:t>
            </a:r>
            <a:endParaRPr lang="en-GB" sz="1400" dirty="0"/>
          </a:p>
          <a:p>
            <a:pPr marL="87300" indent="0">
              <a:buFont typeface="Arial" panose="020B0604020202020204" pitchFamily="34" charset="0"/>
              <a:buNone/>
              <a:defRPr/>
            </a:pPr>
            <a:r>
              <a:rPr lang="en-US" sz="1400" dirty="0"/>
              <a:t>● </a:t>
            </a:r>
            <a:r>
              <a:rPr lang="en-US" sz="1400" b="1" i="1" dirty="0"/>
              <a:t>Critical Evaluation </a:t>
            </a:r>
            <a:r>
              <a:rPr lang="en-US" sz="1400" dirty="0"/>
              <a:t>–</a:t>
            </a:r>
            <a:r>
              <a:rPr lang="en-US" sz="1400" b="1" dirty="0"/>
              <a:t> </a:t>
            </a:r>
            <a:r>
              <a:rPr lang="en-US" sz="1400" dirty="0"/>
              <a:t>the ability to interpret information with which to make business decisions and recommendations.</a:t>
            </a:r>
            <a:endParaRPr lang="en-GB" sz="1400" dirty="0"/>
          </a:p>
          <a:p>
            <a:pPr marL="87300" indent="0">
              <a:buFont typeface="Arial" panose="020B0604020202020204" pitchFamily="34" charset="0"/>
              <a:buNone/>
              <a:defRPr/>
            </a:pPr>
            <a:r>
              <a:rPr lang="en-US" sz="1400" dirty="0"/>
              <a:t>● </a:t>
            </a:r>
            <a:r>
              <a:rPr lang="en-US" sz="1400" b="1" i="1" dirty="0"/>
              <a:t>Global &amp; Cultural Effectiveness </a:t>
            </a:r>
            <a:r>
              <a:rPr lang="en-US" sz="1400" dirty="0"/>
              <a:t>– the ability to value and consider the perspectives and backgrounds of all parties.</a:t>
            </a:r>
            <a:endParaRPr lang="en-GB" sz="1400" dirty="0"/>
          </a:p>
          <a:p>
            <a:pPr marL="87300" indent="0">
              <a:buFont typeface="Arial" panose="020B0604020202020204" pitchFamily="34" charset="0"/>
              <a:buNone/>
              <a:defRPr/>
            </a:pPr>
            <a:r>
              <a:rPr lang="en-US" sz="1400" dirty="0"/>
              <a:t>● </a:t>
            </a:r>
            <a:r>
              <a:rPr lang="en-US" sz="1400" b="1" i="1" dirty="0"/>
              <a:t>Communication </a:t>
            </a:r>
            <a:r>
              <a:rPr lang="en-US" sz="1400" dirty="0"/>
              <a:t>– the ability to effectively exchange information with stakeholders.</a:t>
            </a:r>
            <a:endParaRPr lang="en-GB" sz="1400" dirty="0"/>
          </a:p>
        </p:txBody>
      </p:sp>
      <p:sp>
        <p:nvSpPr>
          <p:cNvPr id="4" name="Rectangle 3">
            <a:extLst>
              <a:ext uri="{FF2B5EF4-FFF2-40B4-BE49-F238E27FC236}">
                <a16:creationId xmlns:a16="http://schemas.microsoft.com/office/drawing/2014/main" id="{4ED4D70A-30F4-AB2A-5FB3-E86E917AE6F4}"/>
              </a:ext>
            </a:extLst>
          </p:cNvPr>
          <p:cNvSpPr/>
          <p:nvPr/>
        </p:nvSpPr>
        <p:spPr>
          <a:xfrm>
            <a:off x="6834188" y="5386388"/>
            <a:ext cx="1817687" cy="307975"/>
          </a:xfrm>
          <a:prstGeom prst="rect">
            <a:avLst/>
          </a:prstGeom>
        </p:spPr>
        <p:txBody>
          <a:bodyPr wrap="none">
            <a:spAutoFit/>
          </a:bodyPr>
          <a:lstStyle/>
          <a:p>
            <a:pPr>
              <a:defRPr/>
            </a:pPr>
            <a:r>
              <a:rPr lang="en-GB" sz="1400" i="1" dirty="0">
                <a:latin typeface="+mn-lt"/>
                <a:cs typeface="+mn-cs"/>
              </a:rPr>
              <a:t>Source: </a:t>
            </a:r>
            <a:r>
              <a:rPr lang="en-GB" sz="1400" i="1" dirty="0" err="1">
                <a:latin typeface="+mn-lt"/>
                <a:cs typeface="+mn-cs"/>
              </a:rPr>
              <a:t>Dessler</a:t>
            </a:r>
            <a:r>
              <a:rPr lang="en-GB" sz="1400" i="1" dirty="0">
                <a:latin typeface="+mn-lt"/>
                <a:cs typeface="+mn-cs"/>
              </a:rPr>
              <a:t> (2020)</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CF2CCB94-2534-56AD-35CA-70E0B9902FF7}"/>
              </a:ext>
            </a:extLst>
          </p:cNvPr>
          <p:cNvSpPr>
            <a:spLocks noGrp="1"/>
          </p:cNvSpPr>
          <p:nvPr>
            <p:ph type="title"/>
          </p:nvPr>
        </p:nvSpPr>
        <p:spPr>
          <a:xfrm>
            <a:off x="457200" y="215900"/>
            <a:ext cx="8435975" cy="1096963"/>
          </a:xfrm>
        </p:spPr>
        <p:txBody>
          <a:bodyPr/>
          <a:lstStyle/>
          <a:p>
            <a:pPr>
              <a:spcBef>
                <a:spcPct val="0"/>
              </a:spcBef>
              <a:buFont typeface="Times New Roman" panose="02020603050405020304" pitchFamily="18" charset="0"/>
              <a:buNone/>
            </a:pPr>
            <a:r>
              <a:rPr lang="en-US" altLang="en-US">
                <a:ea typeface="Times New Roman" panose="02020603050405020304" pitchFamily="18" charset="0"/>
                <a:cs typeface="Arial" panose="020B0604020202020204" pitchFamily="34" charset="0"/>
                <a:sym typeface="Times New Roman" panose="02020603050405020304" pitchFamily="18" charset="0"/>
              </a:rPr>
              <a:t>Practical Tools for Every Manager </a:t>
            </a:r>
            <a:r>
              <a:rPr lang="en-US" altLang="en-US" sz="2000" b="0">
                <a:ea typeface="Times New Roman" panose="02020603050405020304" pitchFamily="18" charset="0"/>
                <a:cs typeface="Arial" panose="020B0604020202020204" pitchFamily="34" charset="0"/>
                <a:sym typeface="Times New Roman" panose="02020603050405020304" pitchFamily="18" charset="0"/>
              </a:rPr>
              <a:t>(1 of 2)</a:t>
            </a:r>
            <a:endParaRPr lang="en-IN" altLang="en-US" sz="2000">
              <a:ea typeface="Times New Roman" panose="02020603050405020304" pitchFamily="18" charset="0"/>
              <a:cs typeface="Arial" panose="020B0604020202020204" pitchFamily="34" charset="0"/>
              <a:sym typeface="Times New Roman" panose="02020603050405020304" pitchFamily="18" charset="0"/>
            </a:endParaRPr>
          </a:p>
        </p:txBody>
      </p:sp>
      <p:sp>
        <p:nvSpPr>
          <p:cNvPr id="25603" name="Content Placeholder 2">
            <a:extLst>
              <a:ext uri="{FF2B5EF4-FFF2-40B4-BE49-F238E27FC236}">
                <a16:creationId xmlns:a16="http://schemas.microsoft.com/office/drawing/2014/main" id="{D87AE382-AAD9-41C2-70A5-9A9F96AE34BA}"/>
              </a:ext>
            </a:extLst>
          </p:cNvPr>
          <p:cNvSpPr>
            <a:spLocks noGrp="1"/>
          </p:cNvSpPr>
          <p:nvPr>
            <p:ph sz="quarter" idx="13"/>
          </p:nvPr>
        </p:nvSpPr>
        <p:spPr>
          <a:xfrm>
            <a:off x="457200" y="1555750"/>
            <a:ext cx="8099425" cy="4435475"/>
          </a:xfrm>
        </p:spPr>
        <p:txBody>
          <a:bodyPr/>
          <a:lstStyle/>
          <a:p>
            <a:pPr marL="255588" indent="-255588"/>
            <a:r>
              <a:rPr lang="en-US" altLang="en-US">
                <a:cs typeface="Arial" panose="020B0604020202020204" pitchFamily="34" charset="0"/>
              </a:rPr>
              <a:t>Human resource management is the responsibility of every manager—not just those in human resources.</a:t>
            </a:r>
          </a:p>
          <a:p>
            <a:pPr marL="255588" indent="-255588"/>
            <a:r>
              <a:rPr lang="en-US" altLang="en-US">
                <a:cs typeface="Arial" panose="020B0604020202020204" pitchFamily="34" charset="0"/>
              </a:rPr>
              <a:t>Managers use H</a:t>
            </a:r>
            <a:r>
              <a:rPr lang="en-US" altLang="en-US" sz="100">
                <a:cs typeface="Arial" panose="020B0604020202020204" pitchFamily="34" charset="0"/>
              </a:rPr>
              <a:t> </a:t>
            </a:r>
            <a:r>
              <a:rPr lang="en-US" altLang="en-US">
                <a:cs typeface="Arial" panose="020B0604020202020204" pitchFamily="34" charset="0"/>
              </a:rPr>
              <a:t>R</a:t>
            </a:r>
            <a:r>
              <a:rPr lang="en-US" altLang="en-US" sz="100">
                <a:cs typeface="Arial" panose="020B0604020202020204" pitchFamily="34" charset="0"/>
              </a:rPr>
              <a:t> </a:t>
            </a:r>
            <a:r>
              <a:rPr lang="en-US" altLang="en-US">
                <a:cs typeface="Arial" panose="020B0604020202020204" pitchFamily="34" charset="0"/>
              </a:rPr>
              <a:t>M techniques to improve performance, productivity, and profitability</a:t>
            </a:r>
            <a:endParaRPr lang="en-US" altLang="en-US"/>
          </a:p>
        </p:txBody>
      </p:sp>
      <p:sp>
        <p:nvSpPr>
          <p:cNvPr id="4" name="Rectangle 3">
            <a:extLst>
              <a:ext uri="{FF2B5EF4-FFF2-40B4-BE49-F238E27FC236}">
                <a16:creationId xmlns:a16="http://schemas.microsoft.com/office/drawing/2014/main" id="{B57F37C7-4C11-7018-6E56-F069800A68D2}"/>
              </a:ext>
            </a:extLst>
          </p:cNvPr>
          <p:cNvSpPr/>
          <p:nvPr/>
        </p:nvSpPr>
        <p:spPr>
          <a:xfrm>
            <a:off x="6834188" y="5386388"/>
            <a:ext cx="1817687" cy="307975"/>
          </a:xfrm>
          <a:prstGeom prst="rect">
            <a:avLst/>
          </a:prstGeom>
        </p:spPr>
        <p:txBody>
          <a:bodyPr wrap="none">
            <a:spAutoFit/>
          </a:bodyPr>
          <a:lstStyle/>
          <a:p>
            <a:pPr>
              <a:defRPr/>
            </a:pPr>
            <a:r>
              <a:rPr lang="en-GB" sz="1400" i="1" dirty="0">
                <a:latin typeface="+mn-lt"/>
                <a:cs typeface="+mn-cs"/>
              </a:rPr>
              <a:t>Source: </a:t>
            </a:r>
            <a:r>
              <a:rPr lang="en-GB" sz="1400" i="1" dirty="0" err="1">
                <a:latin typeface="+mn-lt"/>
                <a:cs typeface="+mn-cs"/>
              </a:rPr>
              <a:t>Dessler</a:t>
            </a:r>
            <a:r>
              <a:rPr lang="en-GB" sz="1400" i="1" dirty="0">
                <a:latin typeface="+mn-lt"/>
                <a:cs typeface="+mn-cs"/>
              </a:rPr>
              <a:t> (2020)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30A1396-0863-B7CC-758B-931FE56690FC}"/>
              </a:ext>
            </a:extLst>
          </p:cNvPr>
          <p:cNvSpPr>
            <a:spLocks noGrp="1"/>
          </p:cNvSpPr>
          <p:nvPr>
            <p:ph type="title"/>
          </p:nvPr>
        </p:nvSpPr>
        <p:spPr>
          <a:xfrm>
            <a:off x="457200" y="215900"/>
            <a:ext cx="8229600" cy="1096963"/>
          </a:xfrm>
        </p:spPr>
        <p:txBody>
          <a:bodyPr/>
          <a:lstStyle/>
          <a:p>
            <a:pPr>
              <a:spcBef>
                <a:spcPct val="0"/>
              </a:spcBef>
              <a:buFont typeface="Times New Roman" panose="02020603050405020304" pitchFamily="18" charset="0"/>
              <a:buNone/>
            </a:pPr>
            <a:r>
              <a:rPr lang="en-US" altLang="en-US" sz="3400">
                <a:ea typeface="Times New Roman" panose="02020603050405020304" pitchFamily="18" charset="0"/>
                <a:cs typeface="Arial" panose="020B0604020202020204" pitchFamily="34" charset="0"/>
                <a:sym typeface="Times New Roman" panose="02020603050405020304" pitchFamily="18" charset="0"/>
              </a:rPr>
              <a:t>Why Is Human Resource Management Important to All Managers?</a:t>
            </a:r>
            <a:endParaRPr lang="en-IN" altLang="en-US" sz="3400">
              <a:ea typeface="Times New Roman" panose="02020603050405020304" pitchFamily="18" charset="0"/>
              <a:cs typeface="Arial" panose="020B0604020202020204" pitchFamily="34" charset="0"/>
              <a:sym typeface="Times New Roman" panose="02020603050405020304" pitchFamily="18" charset="0"/>
            </a:endParaRPr>
          </a:p>
        </p:txBody>
      </p:sp>
      <p:sp>
        <p:nvSpPr>
          <p:cNvPr id="26627" name="Content Placeholder 2">
            <a:extLst>
              <a:ext uri="{FF2B5EF4-FFF2-40B4-BE49-F238E27FC236}">
                <a16:creationId xmlns:a16="http://schemas.microsoft.com/office/drawing/2014/main" id="{D8D0D43F-CA20-D23B-E18B-510E7C88BEEC}"/>
              </a:ext>
            </a:extLst>
          </p:cNvPr>
          <p:cNvSpPr>
            <a:spLocks noGrp="1"/>
          </p:cNvSpPr>
          <p:nvPr>
            <p:ph sz="quarter" idx="13"/>
          </p:nvPr>
        </p:nvSpPr>
        <p:spPr>
          <a:xfrm>
            <a:off x="457200" y="1555750"/>
            <a:ext cx="8229600" cy="4435475"/>
          </a:xfrm>
        </p:spPr>
        <p:txBody>
          <a:bodyPr/>
          <a:lstStyle/>
          <a:p>
            <a:pPr marL="255588" indent="-255588"/>
            <a:r>
              <a:rPr lang="en-US" altLang="en-US">
                <a:cs typeface="Arial" panose="020B0604020202020204" pitchFamily="34" charset="0"/>
              </a:rPr>
              <a:t>To avoid personnel mistakes</a:t>
            </a:r>
          </a:p>
          <a:p>
            <a:pPr marL="255588" indent="-255588"/>
            <a:r>
              <a:rPr lang="en-US" altLang="en-US">
                <a:cs typeface="Arial" panose="020B0604020202020204" pitchFamily="34" charset="0"/>
              </a:rPr>
              <a:t>To improve profits and performance</a:t>
            </a:r>
          </a:p>
          <a:p>
            <a:pPr marL="255588" indent="-255588"/>
            <a:r>
              <a:rPr lang="en-US" altLang="en-US">
                <a:cs typeface="Arial" panose="020B0604020202020204" pitchFamily="34" charset="0"/>
              </a:rPr>
              <a:t>You may spend some time as an H</a:t>
            </a:r>
            <a:r>
              <a:rPr lang="en-US" altLang="en-US" sz="100">
                <a:cs typeface="Arial" panose="020B0604020202020204" pitchFamily="34" charset="0"/>
              </a:rPr>
              <a:t> </a:t>
            </a:r>
            <a:r>
              <a:rPr lang="en-US" altLang="en-US">
                <a:cs typeface="Arial" panose="020B0604020202020204" pitchFamily="34" charset="0"/>
              </a:rPr>
              <a:t>R manager</a:t>
            </a:r>
          </a:p>
          <a:p>
            <a:pPr marL="255588" indent="-255588"/>
            <a:r>
              <a:rPr lang="en-US" altLang="en-US">
                <a:cs typeface="Arial" panose="020B0604020202020204" pitchFamily="34" charset="0"/>
              </a:rPr>
              <a:t>You may end up as your own human resource manager</a:t>
            </a:r>
            <a:endParaRPr lang="en-US" altLang="en-US"/>
          </a:p>
        </p:txBody>
      </p:sp>
      <p:sp>
        <p:nvSpPr>
          <p:cNvPr id="4" name="Rectangle 3">
            <a:extLst>
              <a:ext uri="{FF2B5EF4-FFF2-40B4-BE49-F238E27FC236}">
                <a16:creationId xmlns:a16="http://schemas.microsoft.com/office/drawing/2014/main" id="{8CD5D29A-8810-F7A4-3628-1C949C8E3271}"/>
              </a:ext>
            </a:extLst>
          </p:cNvPr>
          <p:cNvSpPr/>
          <p:nvPr/>
        </p:nvSpPr>
        <p:spPr>
          <a:xfrm>
            <a:off x="6834188" y="5386388"/>
            <a:ext cx="1817687" cy="307975"/>
          </a:xfrm>
          <a:prstGeom prst="rect">
            <a:avLst/>
          </a:prstGeom>
        </p:spPr>
        <p:txBody>
          <a:bodyPr wrap="none">
            <a:spAutoFit/>
          </a:bodyPr>
          <a:lstStyle/>
          <a:p>
            <a:pPr>
              <a:defRPr/>
            </a:pPr>
            <a:r>
              <a:rPr lang="en-GB" sz="1400" i="1" dirty="0">
                <a:latin typeface="+mn-lt"/>
                <a:cs typeface="+mn-cs"/>
              </a:rPr>
              <a:t>Source: </a:t>
            </a:r>
            <a:r>
              <a:rPr lang="en-GB" sz="1400" i="1" dirty="0" err="1">
                <a:latin typeface="+mn-lt"/>
                <a:cs typeface="+mn-cs"/>
              </a:rPr>
              <a:t>Dessler</a:t>
            </a:r>
            <a:r>
              <a:rPr lang="en-GB" sz="1400" i="1" dirty="0">
                <a:latin typeface="+mn-lt"/>
                <a:cs typeface="+mn-cs"/>
              </a:rPr>
              <a:t> (2020)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3595B5D-BEFF-4576-3EC0-B9524F71C3CF}"/>
              </a:ext>
            </a:extLst>
          </p:cNvPr>
          <p:cNvSpPr>
            <a:spLocks noGrp="1"/>
          </p:cNvSpPr>
          <p:nvPr>
            <p:ph type="title"/>
          </p:nvPr>
        </p:nvSpPr>
        <p:spPr/>
        <p:txBody>
          <a:bodyPr/>
          <a:lstStyle/>
          <a:p>
            <a:r>
              <a:rPr lang="en-GB" altLang="en-US"/>
              <a:t>Seminar Activity 2</a:t>
            </a:r>
          </a:p>
        </p:txBody>
      </p:sp>
      <p:sp>
        <p:nvSpPr>
          <p:cNvPr id="3" name="Content Placeholder 2">
            <a:extLst>
              <a:ext uri="{FF2B5EF4-FFF2-40B4-BE49-F238E27FC236}">
                <a16:creationId xmlns:a16="http://schemas.microsoft.com/office/drawing/2014/main" id="{5A493F24-69DE-296E-48A9-192E2854BC63}"/>
              </a:ext>
            </a:extLst>
          </p:cNvPr>
          <p:cNvSpPr>
            <a:spLocks noGrp="1"/>
          </p:cNvSpPr>
          <p:nvPr>
            <p:ph idx="1"/>
          </p:nvPr>
        </p:nvSpPr>
        <p:spPr>
          <a:xfrm>
            <a:off x="457200" y="1417638"/>
            <a:ext cx="8229600" cy="3916362"/>
          </a:xfrm>
        </p:spPr>
        <p:txBody>
          <a:bodyPr/>
          <a:lstStyle/>
          <a:p>
            <a:pPr marL="0" indent="0">
              <a:buFont typeface="Arial" panose="020B0604020202020204" pitchFamily="34" charset="0"/>
              <a:buNone/>
              <a:defRPr/>
            </a:pPr>
            <a:r>
              <a:rPr lang="en-GB" sz="1600" b="1" dirty="0"/>
              <a:t>The following article was published in the Financial Times in 2009. </a:t>
            </a:r>
          </a:p>
          <a:p>
            <a:pPr marL="0" indent="0">
              <a:buFont typeface="Arial" panose="020B0604020202020204" pitchFamily="34" charset="0"/>
              <a:buNone/>
              <a:defRPr/>
            </a:pPr>
            <a:r>
              <a:rPr lang="en-GB" b="1" dirty="0"/>
              <a:t>HR must raise its game </a:t>
            </a:r>
            <a:endParaRPr lang="en-GB" sz="1600" b="1" dirty="0"/>
          </a:p>
          <a:p>
            <a:pPr marL="0" indent="0">
              <a:buFont typeface="Arial" panose="020B0604020202020204" pitchFamily="34" charset="0"/>
              <a:buNone/>
              <a:defRPr/>
            </a:pPr>
            <a:r>
              <a:rPr lang="en-GB" sz="1200" i="1" dirty="0"/>
              <a:t>By Stefan Stern ,16th February 2009 </a:t>
            </a:r>
          </a:p>
          <a:p>
            <a:pPr marL="0" indent="0">
              <a:buFont typeface="Arial" panose="020B0604020202020204" pitchFamily="34" charset="0"/>
              <a:buNone/>
              <a:defRPr/>
            </a:pPr>
            <a:r>
              <a:rPr lang="en-GB" sz="1600" dirty="0"/>
              <a:t>https://</a:t>
            </a:r>
            <a:r>
              <a:rPr lang="en-GB" sz="1600" dirty="0" err="1"/>
              <a:t>www.ft.com</a:t>
            </a:r>
            <a:r>
              <a:rPr lang="en-GB" sz="1600" dirty="0"/>
              <a:t>/content/2671f908-fc3a-11dd-aed8-000077b07658</a:t>
            </a:r>
          </a:p>
          <a:p>
            <a:pPr marL="0" indent="0">
              <a:buFont typeface="Arial" panose="020B0604020202020204" pitchFamily="34" charset="0"/>
              <a:buNone/>
              <a:defRPr/>
            </a:pPr>
            <a:endParaRPr lang="en-GB" sz="1600" b="1" dirty="0"/>
          </a:p>
          <a:p>
            <a:pPr marL="0" indent="0">
              <a:buFont typeface="Arial" panose="020B0604020202020204" pitchFamily="34" charset="0"/>
              <a:buNone/>
              <a:defRPr/>
            </a:pPr>
            <a:r>
              <a:rPr lang="en-GB" sz="1600" b="1" dirty="0"/>
              <a:t>After you have read the article, answer the following questions:</a:t>
            </a:r>
            <a:endParaRPr lang="en-GB" dirty="0"/>
          </a:p>
          <a:p>
            <a:pPr>
              <a:defRPr/>
            </a:pPr>
            <a:r>
              <a:rPr lang="en-GB" sz="2400" dirty="0"/>
              <a:t>What added value does or could the HR function bring to the business, according to Stefan Stern and the Corporate Research Forum? </a:t>
            </a:r>
          </a:p>
          <a:p>
            <a:pPr>
              <a:defRPr/>
            </a:pPr>
            <a:r>
              <a:rPr lang="en-GB" sz="2400" dirty="0"/>
              <a:t>What barriers may the HR function face in aiming to achieve this type of contribution? </a:t>
            </a:r>
          </a:p>
          <a:p>
            <a:pPr marL="0" indent="0">
              <a:buFont typeface="Arial" panose="020B0604020202020204" pitchFamily="34" charset="0"/>
              <a:buNone/>
              <a:defRPr/>
            </a:pPr>
            <a:endParaRPr lang="en-GB" sz="1800" dirty="0"/>
          </a:p>
        </p:txBody>
      </p:sp>
      <p:sp>
        <p:nvSpPr>
          <p:cNvPr id="4" name="Date Placeholder 3">
            <a:extLst>
              <a:ext uri="{FF2B5EF4-FFF2-40B4-BE49-F238E27FC236}">
                <a16:creationId xmlns:a16="http://schemas.microsoft.com/office/drawing/2014/main" id="{CA50AF1D-1EC1-E74E-B20E-666070AEEB0D}"/>
              </a:ext>
            </a:extLst>
          </p:cNvPr>
          <p:cNvSpPr>
            <a:spLocks noGrp="1"/>
          </p:cNvSpPr>
          <p:nvPr>
            <p:ph type="dt" sz="quarter" idx="10"/>
          </p:nvPr>
        </p:nvSpPr>
        <p:spPr/>
        <p:txBody>
          <a:bodyPr/>
          <a:lstStyle/>
          <a:p>
            <a:pPr>
              <a:defRPr/>
            </a:pPr>
            <a:fld id="{186CB287-B7FF-EB41-92B0-0ADACB80F926}" type="datetime1">
              <a:rPr lang="en-GB" altLang="en-US" smtClean="0"/>
              <a:pPr>
                <a:defRPr/>
              </a:pPr>
              <a:t>12/06/2024</a:t>
            </a:fld>
            <a:endParaRPr lang="en-GB" altLang="en-US"/>
          </a:p>
        </p:txBody>
      </p:sp>
      <p:sp>
        <p:nvSpPr>
          <p:cNvPr id="27653" name="Slide Number Placeholder 4">
            <a:extLst>
              <a:ext uri="{FF2B5EF4-FFF2-40B4-BE49-F238E27FC236}">
                <a16:creationId xmlns:a16="http://schemas.microsoft.com/office/drawing/2014/main" id="{A6A1CFB8-084B-C417-F1CD-A196060353A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21579E-CAC8-4AF4-9A0B-8A035935DFC7}" type="slidenum">
              <a:rPr lang="en-GB" altLang="en-US">
                <a:solidFill>
                  <a:srgbClr val="898989"/>
                </a:solidFill>
                <a:latin typeface="Myriad Pro"/>
              </a:rPr>
              <a:pPr/>
              <a:t>22</a:t>
            </a:fld>
            <a:endParaRPr lang="en-GB" altLang="en-US">
              <a:solidFill>
                <a:srgbClr val="898989"/>
              </a:solidFill>
              <a:latin typeface="Myriad Pro"/>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5B5AA0A-6D40-371F-52DC-6E0F19BE6BE2}"/>
              </a:ext>
            </a:extLst>
          </p:cNvPr>
          <p:cNvSpPr>
            <a:spLocks noGrp="1"/>
          </p:cNvSpPr>
          <p:nvPr>
            <p:ph type="title"/>
          </p:nvPr>
        </p:nvSpPr>
        <p:spPr/>
        <p:txBody>
          <a:bodyPr/>
          <a:lstStyle/>
          <a:p>
            <a:r>
              <a:rPr lang="en-GB" altLang="en-US"/>
              <a:t>Further research</a:t>
            </a:r>
          </a:p>
        </p:txBody>
      </p:sp>
      <p:sp>
        <p:nvSpPr>
          <p:cNvPr id="28675" name="Content Placeholder 2">
            <a:extLst>
              <a:ext uri="{FF2B5EF4-FFF2-40B4-BE49-F238E27FC236}">
                <a16:creationId xmlns:a16="http://schemas.microsoft.com/office/drawing/2014/main" id="{B20648D0-74D2-2835-502C-EF75EB693750}"/>
              </a:ext>
            </a:extLst>
          </p:cNvPr>
          <p:cNvSpPr>
            <a:spLocks noGrp="1"/>
          </p:cNvSpPr>
          <p:nvPr>
            <p:ph idx="1"/>
          </p:nvPr>
        </p:nvSpPr>
        <p:spPr>
          <a:xfrm>
            <a:off x="457200" y="1600200"/>
            <a:ext cx="8229600" cy="3916363"/>
          </a:xfrm>
        </p:spPr>
        <p:txBody>
          <a:bodyPr/>
          <a:lstStyle/>
          <a:p>
            <a:r>
              <a:rPr lang="en-GB" altLang="en-US"/>
              <a:t>Research the role of SHRM at Amazon and bring in your research for the next class for  discussion and debate.</a:t>
            </a:r>
          </a:p>
        </p:txBody>
      </p:sp>
      <p:sp>
        <p:nvSpPr>
          <p:cNvPr id="4" name="Date Placeholder 3">
            <a:extLst>
              <a:ext uri="{FF2B5EF4-FFF2-40B4-BE49-F238E27FC236}">
                <a16:creationId xmlns:a16="http://schemas.microsoft.com/office/drawing/2014/main" id="{AFFBD672-8CC4-9057-E926-578261BB32A9}"/>
              </a:ext>
            </a:extLst>
          </p:cNvPr>
          <p:cNvSpPr>
            <a:spLocks noGrp="1"/>
          </p:cNvSpPr>
          <p:nvPr>
            <p:ph type="dt" sz="quarter" idx="10"/>
          </p:nvPr>
        </p:nvSpPr>
        <p:spPr/>
        <p:txBody>
          <a:bodyPr/>
          <a:lstStyle/>
          <a:p>
            <a:pPr>
              <a:defRPr/>
            </a:pPr>
            <a:fld id="{F6621013-B040-4D03-84EB-CB859D3B6297}" type="datetime1">
              <a:rPr lang="en-GB" altLang="en-US" smtClean="0"/>
              <a:pPr>
                <a:defRPr/>
              </a:pPr>
              <a:t>12/06/2024</a:t>
            </a:fld>
            <a:endParaRPr lang="en-GB" altLang="en-US"/>
          </a:p>
        </p:txBody>
      </p:sp>
      <p:sp>
        <p:nvSpPr>
          <p:cNvPr id="28677" name="Slide Number Placeholder 4">
            <a:extLst>
              <a:ext uri="{FF2B5EF4-FFF2-40B4-BE49-F238E27FC236}">
                <a16:creationId xmlns:a16="http://schemas.microsoft.com/office/drawing/2014/main" id="{AB2430F4-3C3F-0291-082A-E5630EBB962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623E0FD-5583-425E-87CC-F8E14DFF06B5}" type="slidenum">
              <a:rPr lang="en-GB" altLang="en-US">
                <a:solidFill>
                  <a:srgbClr val="898989"/>
                </a:solidFill>
                <a:latin typeface="Myriad Pro"/>
              </a:rPr>
              <a:pPr/>
              <a:t>23</a:t>
            </a:fld>
            <a:endParaRPr lang="en-GB" altLang="en-US">
              <a:solidFill>
                <a:srgbClr val="898989"/>
              </a:solidFill>
              <a:latin typeface="Myriad Pro"/>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857250"/>
            <a:ext cx="8316924" cy="857250"/>
          </a:xfrm>
        </p:spPr>
        <p:txBody>
          <a:bodyPr/>
          <a:lstStyle/>
          <a:p>
            <a:pPr eaLnBrk="1" hangingPunct="1"/>
            <a:r>
              <a:rPr lang="en-GB" altLang="en-US" sz="27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46186" y="2377678"/>
            <a:ext cx="1930004" cy="2102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223629" y="3073003"/>
            <a:ext cx="3165872" cy="711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3300" dirty="0">
                <a:solidFill>
                  <a:schemeClr val="tx1"/>
                </a:solidFill>
              </a:rPr>
              <a:t>Thank You </a:t>
            </a:r>
            <a:r>
              <a:rPr lang="en-GB" altLang="en-US" sz="33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dirty="0"/>
          </a:p>
          <a:p>
            <a:pPr algn="just" eaLnBrk="1" hangingPunct="1">
              <a:buFont typeface="Symbol" panose="05050102010706020507" pitchFamily="18" charset="2"/>
              <a:buNone/>
            </a:pPr>
            <a:endParaRPr lang="en-GB" altLang="en-US" b="1" dirty="0"/>
          </a:p>
          <a:p>
            <a:pPr algn="just" eaLnBrk="1" hangingPunct="1">
              <a:buFont typeface="Symbol" panose="05050102010706020507" pitchFamily="18" charset="2"/>
              <a:buNone/>
            </a:pPr>
            <a:endParaRPr lang="en-US" altLang="en-US" sz="21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0F4D3CD7-9AEA-66C2-DAF0-1A3256B79668}"/>
              </a:ext>
            </a:extLst>
          </p:cNvPr>
          <p:cNvSpPr>
            <a:spLocks noGrp="1"/>
          </p:cNvSpPr>
          <p:nvPr>
            <p:ph type="title"/>
          </p:nvPr>
        </p:nvSpPr>
        <p:spPr/>
        <p:txBody>
          <a:bodyPr/>
          <a:lstStyle/>
          <a:p>
            <a:r>
              <a:rPr lang="en-GB" altLang="en-US" dirty="0"/>
              <a:t>Sources</a:t>
            </a:r>
          </a:p>
        </p:txBody>
      </p:sp>
      <p:sp>
        <p:nvSpPr>
          <p:cNvPr id="39939" name="Content Placeholder 2">
            <a:extLst>
              <a:ext uri="{FF2B5EF4-FFF2-40B4-BE49-F238E27FC236}">
                <a16:creationId xmlns:a16="http://schemas.microsoft.com/office/drawing/2014/main" id="{961BE9A9-1559-10EB-8821-000549B0DAC0}"/>
              </a:ext>
            </a:extLst>
          </p:cNvPr>
          <p:cNvSpPr>
            <a:spLocks noGrp="1"/>
          </p:cNvSpPr>
          <p:nvPr>
            <p:ph idx="1"/>
          </p:nvPr>
        </p:nvSpPr>
        <p:spPr>
          <a:xfrm>
            <a:off x="457200" y="1600200"/>
            <a:ext cx="8229600" cy="3916363"/>
          </a:xfrm>
        </p:spPr>
        <p:txBody>
          <a:bodyPr/>
          <a:lstStyle/>
          <a:p>
            <a:pPr algn="just"/>
            <a:r>
              <a:rPr lang="en-GB" sz="1800" b="0" i="0" u="none" strike="noStrike" baseline="0" dirty="0">
                <a:solidFill>
                  <a:srgbClr val="000000"/>
                </a:solidFill>
                <a:latin typeface="Arial" panose="020B0604020202020204" pitchFamily="34" charset="0"/>
              </a:rPr>
              <a:t>Armstrong, M., Taylor, S., (2017) Armstrong's Handbook of Human Resource Management Practice, 14th Edition, Kogan Page 	</a:t>
            </a:r>
          </a:p>
          <a:p>
            <a:pPr algn="just"/>
            <a:r>
              <a:rPr lang="en-GB" sz="1800" b="0" i="0" u="none" strike="noStrike" baseline="0" dirty="0">
                <a:solidFill>
                  <a:srgbClr val="000000"/>
                </a:solidFill>
                <a:latin typeface="Arial" panose="020B0604020202020204" pitchFamily="34" charset="0"/>
              </a:rPr>
              <a:t>Torrington, D., Hall, L., Taylor, S., Atkinson, C., (2014) Human Resource Management 9th Edition, Pearson 	</a:t>
            </a:r>
          </a:p>
          <a:p>
            <a:pPr algn="just"/>
            <a:r>
              <a:rPr lang="en-GB" sz="1800" b="0" i="0" u="none" strike="noStrike" baseline="0" dirty="0">
                <a:solidFill>
                  <a:srgbClr val="000000"/>
                </a:solidFill>
                <a:latin typeface="Arial" panose="020B0604020202020204" pitchFamily="34" charset="0"/>
              </a:rPr>
              <a:t>Taylor, S. ,(2010) Resourcing and talent management. 5th ed. London: Chartered Institute of Personnel and Development. 	</a:t>
            </a:r>
          </a:p>
          <a:p>
            <a:pPr marL="0" indent="0">
              <a:buNone/>
            </a:pPr>
            <a:endParaRPr lang="en-GB" altLang="en-US" dirty="0"/>
          </a:p>
        </p:txBody>
      </p:sp>
      <p:sp>
        <p:nvSpPr>
          <p:cNvPr id="4" name="Date Placeholder 3">
            <a:extLst>
              <a:ext uri="{FF2B5EF4-FFF2-40B4-BE49-F238E27FC236}">
                <a16:creationId xmlns:a16="http://schemas.microsoft.com/office/drawing/2014/main" id="{230FC173-191C-8785-9D78-F52A3922E0C5}"/>
              </a:ext>
            </a:extLst>
          </p:cNvPr>
          <p:cNvSpPr>
            <a:spLocks noGrp="1"/>
          </p:cNvSpPr>
          <p:nvPr>
            <p:ph type="dt" sz="quarter" idx="10"/>
          </p:nvPr>
        </p:nvSpPr>
        <p:spPr/>
        <p:txBody>
          <a:bodyPr/>
          <a:lstStyle/>
          <a:p>
            <a:pPr>
              <a:defRPr/>
            </a:pPr>
            <a:fld id="{65F879B5-8B38-4995-BAE4-F31F1A034C4F}" type="datetime1">
              <a:rPr lang="en-GB" altLang="en-US" smtClean="0"/>
              <a:pPr>
                <a:defRPr/>
              </a:pPr>
              <a:t>12/06/2024</a:t>
            </a:fld>
            <a:endParaRPr lang="en-GB" altLang="en-US"/>
          </a:p>
        </p:txBody>
      </p:sp>
      <p:sp>
        <p:nvSpPr>
          <p:cNvPr id="39941" name="Slide Number Placeholder 4">
            <a:extLst>
              <a:ext uri="{FF2B5EF4-FFF2-40B4-BE49-F238E27FC236}">
                <a16:creationId xmlns:a16="http://schemas.microsoft.com/office/drawing/2014/main" id="{2FE34D3F-2147-12BA-DA0C-73C536749A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5EBA1CC-E388-4305-9DE7-846B0D806E78}"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4c913a3fd121b6e11f2f6a36e75cbd76">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6273b08091400b8b276fe06c71163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4BE0E6BE-C69C-4AEA-B562-E0B88C5B22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BBF9FA-A0B4-4D21-9ABD-015724A56A60}">
  <ds:schemaRefs>
    <ds:schemaRef ds:uri="http://schemas.microsoft.com/sharepoint/v3/contenttype/forms"/>
  </ds:schemaRefs>
</ds:datastoreItem>
</file>

<file path=customXml/itemProps3.xml><?xml version="1.0" encoding="utf-8"?>
<ds:datastoreItem xmlns:ds="http://schemas.openxmlformats.org/officeDocument/2006/customXml" ds:itemID="{DA1D26D5-340C-466D-A19B-2E4D7536FE00}">
  <ds:schemaRefs>
    <ds:schemaRef ds:uri="http://www.w3.org/XML/1998/namespace"/>
    <ds:schemaRef ds:uri="http://schemas.openxmlformats.org/package/2006/metadata/core-properties"/>
    <ds:schemaRef ds:uri="http://purl.org/dc/elements/1.1/"/>
    <ds:schemaRef ds:uri="http://purl.org/dc/dcmitype/"/>
    <ds:schemaRef ds:uri="a5bd8bae-d77b-4579-b242-1f3afbf66184"/>
    <ds:schemaRef ds:uri="0d4f6ffa-9f28-4e2a-a23f-4264c91c95c3"/>
    <ds:schemaRef ds:uri="http://purl.org/dc/terms/"/>
    <ds:schemaRef ds:uri="http://schemas.microsoft.com/office/2006/documentManagement/typ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PPT template</Template>
  <TotalTime>1111</TotalTime>
  <Words>2302</Words>
  <Application>Microsoft Office PowerPoint</Application>
  <PresentationFormat>On-screen Show (4:3)</PresentationFormat>
  <Paragraphs>221</Paragraphs>
  <Slides>25</Slides>
  <Notes>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25</vt:i4>
      </vt:variant>
    </vt:vector>
  </HeadingPairs>
  <TitlesOfParts>
    <vt:vector size="39" baseType="lpstr">
      <vt:lpstr>Arial</vt:lpstr>
      <vt:lpstr>Myriad Pro</vt:lpstr>
      <vt:lpstr>Verdana</vt:lpstr>
      <vt:lpstr>SabonLTStd-Roman</vt:lpstr>
      <vt:lpstr>MiloOT-Bold</vt:lpstr>
      <vt:lpstr>UniversLTStd-Cn</vt:lpstr>
      <vt:lpstr>MiloOT-Light</vt:lpstr>
      <vt:lpstr>MiloOT-BoldIta</vt:lpstr>
      <vt:lpstr>ZapfDingbatsStd</vt:lpstr>
      <vt:lpstr>Times New Roman</vt:lpstr>
      <vt:lpstr>SabonLTStd-Italic</vt:lpstr>
      <vt:lpstr>Calibri Light</vt:lpstr>
      <vt:lpstr>+mj-lt</vt:lpstr>
      <vt:lpstr>20140311PresentationUWTSDTemplate</vt:lpstr>
      <vt:lpstr>LCBB5004  </vt:lpstr>
      <vt:lpstr>Learning outcomes</vt:lpstr>
      <vt:lpstr>Introduction</vt:lpstr>
      <vt:lpstr>PowerPoint Presentation</vt:lpstr>
      <vt:lpstr>The conceptual basis of strategic HRM</vt:lpstr>
      <vt:lpstr>The conceptual basis of strategic HRM</vt:lpstr>
      <vt:lpstr>Discussion activity</vt:lpstr>
      <vt:lpstr>The aim of SHRM</vt:lpstr>
      <vt:lpstr>The concept of strategy</vt:lpstr>
      <vt:lpstr>Strategic HRM model</vt:lpstr>
      <vt:lpstr>The best practice model</vt:lpstr>
      <vt:lpstr>Critical evaluation of the best practice and best fit models</vt:lpstr>
      <vt:lpstr>Class Discussion activity</vt:lpstr>
      <vt:lpstr>Specific HR strategies</vt:lpstr>
      <vt:lpstr>Contd..</vt:lpstr>
      <vt:lpstr>Criteria for an effective HR strategy</vt:lpstr>
      <vt:lpstr>Contd..</vt:lpstr>
      <vt:lpstr>The Human Resource Department</vt:lpstr>
      <vt:lpstr>The New Human Resource Manager</vt:lpstr>
      <vt:lpstr>Practical Tools for Every Manager (1 of 2)</vt:lpstr>
      <vt:lpstr>Why Is Human Resource Management Important to All Managers?</vt:lpstr>
      <vt:lpstr>Seminar Activity 2</vt:lpstr>
      <vt:lpstr>Further research</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64</cp:revision>
  <cp:lastPrinted>1601-01-01T00:00:00Z</cp:lastPrinted>
  <dcterms:created xsi:type="dcterms:W3CDTF">2002-10-07T19:43:58Z</dcterms:created>
  <dcterms:modified xsi:type="dcterms:W3CDTF">2024-06-12T07:26:53Z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