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sldIdLst>
    <p:sldId id="265" r:id="rId5"/>
    <p:sldId id="275" r:id="rId6"/>
    <p:sldId id="277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71" r:id="rId16"/>
    <p:sldId id="257" r:id="rId17"/>
    <p:sldId id="258" r:id="rId18"/>
    <p:sldId id="259" r:id="rId19"/>
    <p:sldId id="260" r:id="rId20"/>
    <p:sldId id="279" r:id="rId21"/>
    <p:sldId id="280" r:id="rId22"/>
    <p:sldId id="272" r:id="rId23"/>
    <p:sldId id="273" r:id="rId24"/>
    <p:sldId id="27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BD42D4-02FE-4645-8583-0B0C45F1C873}" v="97" dt="2025-11-09T14:42:54.725"/>
    <p1510:client id="{74A084CC-0F39-4828-AAF8-61905F42BF75}" v="197" dt="2025-11-09T17:08:37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>
        <p:scale>
          <a:sx n="60" d="100"/>
          <a:sy n="60" d="100"/>
        </p:scale>
        <p:origin x="64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F98FC9-4D83-40F5-A5DD-81A3A2DF122D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0A81EBD8-C14B-4565-9C23-7BE944C4D00A}">
      <dgm:prSet custT="1"/>
      <dgm:spPr/>
      <dgm:t>
        <a:bodyPr/>
        <a:lstStyle/>
        <a:p>
          <a:r>
            <a:rPr lang="en-GB" sz="2800" dirty="0">
              <a:solidFill>
                <a:schemeClr val="bg1"/>
              </a:solidFill>
            </a:rPr>
            <a:t>Transaction processing systems (TPS)</a:t>
          </a:r>
          <a:endParaRPr lang="en-US" sz="2800" dirty="0">
            <a:solidFill>
              <a:schemeClr val="bg1"/>
            </a:solidFill>
          </a:endParaRPr>
        </a:p>
      </dgm:t>
    </dgm:pt>
    <dgm:pt modelId="{27D01B44-BCE1-4BA5-B634-7590A91951B5}" type="parTrans" cxnId="{B1E546F9-05F8-4B4C-A4A5-4F5856F7DFE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C0B9F19-321B-4D4C-AC5A-B2A1E997379C}" type="sibTrans" cxnId="{B1E546F9-05F8-4B4C-A4A5-4F5856F7DFE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3C83060-F262-497C-B2DA-2EF8C6DE7375}">
      <dgm:prSet custT="1"/>
      <dgm:spPr/>
      <dgm:t>
        <a:bodyPr/>
        <a:lstStyle/>
        <a:p>
          <a:r>
            <a:rPr lang="en-GB" sz="2800" dirty="0">
              <a:solidFill>
                <a:schemeClr val="bg1"/>
              </a:solidFill>
            </a:rPr>
            <a:t>Customer relationship management systems(CRM)</a:t>
          </a:r>
          <a:endParaRPr lang="en-US" sz="2800" dirty="0">
            <a:solidFill>
              <a:schemeClr val="bg1"/>
            </a:solidFill>
          </a:endParaRPr>
        </a:p>
      </dgm:t>
    </dgm:pt>
    <dgm:pt modelId="{78649FEE-C266-4505-8F8C-CAE8A81CA325}" type="parTrans" cxnId="{A303BB54-B558-4796-A056-214E43DD998E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D1A76161-B716-429C-A1B5-DE1689A5374B}" type="sibTrans" cxnId="{A303BB54-B558-4796-A056-214E43DD998E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E36CB498-68C1-4954-A8E4-B9CC57DEC382}">
      <dgm:prSet custT="1"/>
      <dgm:spPr/>
      <dgm:t>
        <a:bodyPr/>
        <a:lstStyle/>
        <a:p>
          <a:r>
            <a:rPr lang="en-GB" sz="2800" dirty="0">
              <a:solidFill>
                <a:schemeClr val="bg1"/>
              </a:solidFill>
            </a:rPr>
            <a:t>Supply chain management systems( SCM)</a:t>
          </a:r>
          <a:endParaRPr lang="en-US" sz="2800" dirty="0">
            <a:solidFill>
              <a:schemeClr val="bg1"/>
            </a:solidFill>
          </a:endParaRPr>
        </a:p>
      </dgm:t>
    </dgm:pt>
    <dgm:pt modelId="{CDC296D2-0728-4A30-905D-A0B382E69ADF}" type="parTrans" cxnId="{A4C3B0FF-62C9-4169-9199-7E5AE8A463FA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90B8B44-2C8E-4C0C-8131-35BBE5F318B6}" type="sibTrans" cxnId="{A4C3B0FF-62C9-4169-9199-7E5AE8A463FA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57AB920-DF1B-4C88-8B2A-44DA21CE8D38}">
      <dgm:prSet custT="1"/>
      <dgm:spPr/>
      <dgm:t>
        <a:bodyPr/>
        <a:lstStyle/>
        <a:p>
          <a:r>
            <a:rPr lang="en-GB" sz="2800" dirty="0">
              <a:solidFill>
                <a:schemeClr val="bg1"/>
              </a:solidFill>
            </a:rPr>
            <a:t>Enterprise resource planning (ERP)</a:t>
          </a:r>
          <a:endParaRPr lang="en-US" sz="2800" dirty="0">
            <a:solidFill>
              <a:schemeClr val="bg1"/>
            </a:solidFill>
          </a:endParaRPr>
        </a:p>
      </dgm:t>
    </dgm:pt>
    <dgm:pt modelId="{6DFF1ACD-1DCA-43BE-9481-FF37556B1836}" type="parTrans" cxnId="{03F90597-5528-4461-BDB0-8772F6EA83F8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61CDD282-74C3-4E5D-AD5D-FC1AB0F8B3F1}" type="sibTrans" cxnId="{03F90597-5528-4461-BDB0-8772F6EA83F8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6AAF283-6D6C-4E35-904A-CE8EBF096EC7}" type="pres">
      <dgm:prSet presAssocID="{B9F98FC9-4D83-40F5-A5DD-81A3A2DF122D}" presName="root" presStyleCnt="0">
        <dgm:presLayoutVars>
          <dgm:dir/>
          <dgm:resizeHandles val="exact"/>
        </dgm:presLayoutVars>
      </dgm:prSet>
      <dgm:spPr/>
    </dgm:pt>
    <dgm:pt modelId="{1E0E572A-E399-47AA-A9A1-0D54026D557F}" type="pres">
      <dgm:prSet presAssocID="{0A81EBD8-C14B-4565-9C23-7BE944C4D00A}" presName="compNode" presStyleCnt="0"/>
      <dgm:spPr/>
    </dgm:pt>
    <dgm:pt modelId="{A695103C-B157-4603-9F2C-4CB2E209BCEA}" type="pres">
      <dgm:prSet presAssocID="{0A81EBD8-C14B-4565-9C23-7BE944C4D00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ACA8647B-89C3-4D40-AD45-43B7815CB535}" type="pres">
      <dgm:prSet presAssocID="{0A81EBD8-C14B-4565-9C23-7BE944C4D00A}" presName="spaceRect" presStyleCnt="0"/>
      <dgm:spPr/>
    </dgm:pt>
    <dgm:pt modelId="{9F626251-03E9-4FDB-B348-BFAE1C2F76E0}" type="pres">
      <dgm:prSet presAssocID="{0A81EBD8-C14B-4565-9C23-7BE944C4D00A}" presName="textRect" presStyleLbl="revTx" presStyleIdx="0" presStyleCnt="4">
        <dgm:presLayoutVars>
          <dgm:chMax val="1"/>
          <dgm:chPref val="1"/>
        </dgm:presLayoutVars>
      </dgm:prSet>
      <dgm:spPr/>
    </dgm:pt>
    <dgm:pt modelId="{380B8B9D-8DBF-42EB-BBF5-F11F942A3C78}" type="pres">
      <dgm:prSet presAssocID="{CC0B9F19-321B-4D4C-AC5A-B2A1E997379C}" presName="sibTrans" presStyleCnt="0"/>
      <dgm:spPr/>
    </dgm:pt>
    <dgm:pt modelId="{8D53E633-0ABC-42AC-9881-A0B5BBBB09A3}" type="pres">
      <dgm:prSet presAssocID="{43C83060-F262-497C-B2DA-2EF8C6DE7375}" presName="compNode" presStyleCnt="0"/>
      <dgm:spPr/>
    </dgm:pt>
    <dgm:pt modelId="{BDD6F2AE-E873-409B-BE40-EDB5EC4A59E7}" type="pres">
      <dgm:prSet presAssocID="{43C83060-F262-497C-B2DA-2EF8C6DE737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8A35322E-D615-4EB3-8E32-47FDFC969385}" type="pres">
      <dgm:prSet presAssocID="{43C83060-F262-497C-B2DA-2EF8C6DE7375}" presName="spaceRect" presStyleCnt="0"/>
      <dgm:spPr/>
    </dgm:pt>
    <dgm:pt modelId="{544FFE48-EB01-4084-A1C7-CB4007484889}" type="pres">
      <dgm:prSet presAssocID="{43C83060-F262-497C-B2DA-2EF8C6DE7375}" presName="textRect" presStyleLbl="revTx" presStyleIdx="1" presStyleCnt="4">
        <dgm:presLayoutVars>
          <dgm:chMax val="1"/>
          <dgm:chPref val="1"/>
        </dgm:presLayoutVars>
      </dgm:prSet>
      <dgm:spPr/>
    </dgm:pt>
    <dgm:pt modelId="{675DC63E-D3A7-4331-A106-61741AA1D55E}" type="pres">
      <dgm:prSet presAssocID="{D1A76161-B716-429C-A1B5-DE1689A5374B}" presName="sibTrans" presStyleCnt="0"/>
      <dgm:spPr/>
    </dgm:pt>
    <dgm:pt modelId="{AC3AB848-9810-404B-B0E0-7541F133ABA7}" type="pres">
      <dgm:prSet presAssocID="{E36CB498-68C1-4954-A8E4-B9CC57DEC382}" presName="compNode" presStyleCnt="0"/>
      <dgm:spPr/>
    </dgm:pt>
    <dgm:pt modelId="{5C455FE1-F5F6-4B43-87B4-A4386ACB19EB}" type="pres">
      <dgm:prSet presAssocID="{E36CB498-68C1-4954-A8E4-B9CC57DEC38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AEBA16B8-FD00-4053-8112-43FEC8A4A110}" type="pres">
      <dgm:prSet presAssocID="{E36CB498-68C1-4954-A8E4-B9CC57DEC382}" presName="spaceRect" presStyleCnt="0"/>
      <dgm:spPr/>
    </dgm:pt>
    <dgm:pt modelId="{21E1973A-CA9F-43D7-BED8-9778EF5AF367}" type="pres">
      <dgm:prSet presAssocID="{E36CB498-68C1-4954-A8E4-B9CC57DEC382}" presName="textRect" presStyleLbl="revTx" presStyleIdx="2" presStyleCnt="4">
        <dgm:presLayoutVars>
          <dgm:chMax val="1"/>
          <dgm:chPref val="1"/>
        </dgm:presLayoutVars>
      </dgm:prSet>
      <dgm:spPr/>
    </dgm:pt>
    <dgm:pt modelId="{7ECCECCC-9827-4DB7-B7D3-0E7F1291E7A8}" type="pres">
      <dgm:prSet presAssocID="{390B8B44-2C8E-4C0C-8131-35BBE5F318B6}" presName="sibTrans" presStyleCnt="0"/>
      <dgm:spPr/>
    </dgm:pt>
    <dgm:pt modelId="{39172238-A2A2-4023-92AD-5758FE2AB0BD}" type="pres">
      <dgm:prSet presAssocID="{357AB920-DF1B-4C88-8B2A-44DA21CE8D38}" presName="compNode" presStyleCnt="0"/>
      <dgm:spPr/>
    </dgm:pt>
    <dgm:pt modelId="{8E23F374-7D4C-4D46-84B5-1420F9FAEA83}" type="pres">
      <dgm:prSet presAssocID="{357AB920-DF1B-4C88-8B2A-44DA21CE8D3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658557B0-3810-4832-9BE8-C53A9EF8962C}" type="pres">
      <dgm:prSet presAssocID="{357AB920-DF1B-4C88-8B2A-44DA21CE8D38}" presName="spaceRect" presStyleCnt="0"/>
      <dgm:spPr/>
    </dgm:pt>
    <dgm:pt modelId="{A1654116-E146-4B2A-96A4-384C0A593140}" type="pres">
      <dgm:prSet presAssocID="{357AB920-DF1B-4C88-8B2A-44DA21CE8D3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1EDE360-0622-4EB9-B949-780186EE36B5}" type="presOf" srcId="{B9F98FC9-4D83-40F5-A5DD-81A3A2DF122D}" destId="{C6AAF283-6D6C-4E35-904A-CE8EBF096EC7}" srcOrd="0" destOrd="0" presId="urn:microsoft.com/office/officeart/2018/2/layout/IconLabelList"/>
    <dgm:cxn modelId="{A303BB54-B558-4796-A056-214E43DD998E}" srcId="{B9F98FC9-4D83-40F5-A5DD-81A3A2DF122D}" destId="{43C83060-F262-497C-B2DA-2EF8C6DE7375}" srcOrd="1" destOrd="0" parTransId="{78649FEE-C266-4505-8F8C-CAE8A81CA325}" sibTransId="{D1A76161-B716-429C-A1B5-DE1689A5374B}"/>
    <dgm:cxn modelId="{35E94B7D-DE4F-4CCE-9DCC-D4A08746822D}" type="presOf" srcId="{0A81EBD8-C14B-4565-9C23-7BE944C4D00A}" destId="{9F626251-03E9-4FDB-B348-BFAE1C2F76E0}" srcOrd="0" destOrd="0" presId="urn:microsoft.com/office/officeart/2018/2/layout/IconLabelList"/>
    <dgm:cxn modelId="{2CD5C188-EA50-4A0B-8A02-3052D718F87B}" type="presOf" srcId="{E36CB498-68C1-4954-A8E4-B9CC57DEC382}" destId="{21E1973A-CA9F-43D7-BED8-9778EF5AF367}" srcOrd="0" destOrd="0" presId="urn:microsoft.com/office/officeart/2018/2/layout/IconLabelList"/>
    <dgm:cxn modelId="{9D0B688C-45EC-416E-90C2-82CC0F00417B}" type="presOf" srcId="{357AB920-DF1B-4C88-8B2A-44DA21CE8D38}" destId="{A1654116-E146-4B2A-96A4-384C0A593140}" srcOrd="0" destOrd="0" presId="urn:microsoft.com/office/officeart/2018/2/layout/IconLabelList"/>
    <dgm:cxn modelId="{03F90597-5528-4461-BDB0-8772F6EA83F8}" srcId="{B9F98FC9-4D83-40F5-A5DD-81A3A2DF122D}" destId="{357AB920-DF1B-4C88-8B2A-44DA21CE8D38}" srcOrd="3" destOrd="0" parTransId="{6DFF1ACD-1DCA-43BE-9481-FF37556B1836}" sibTransId="{61CDD282-74C3-4E5D-AD5D-FC1AB0F8B3F1}"/>
    <dgm:cxn modelId="{B73077F4-9D89-469E-ACB3-8C4564B44496}" type="presOf" srcId="{43C83060-F262-497C-B2DA-2EF8C6DE7375}" destId="{544FFE48-EB01-4084-A1C7-CB4007484889}" srcOrd="0" destOrd="0" presId="urn:microsoft.com/office/officeart/2018/2/layout/IconLabelList"/>
    <dgm:cxn modelId="{B1E546F9-05F8-4B4C-A4A5-4F5856F7DFED}" srcId="{B9F98FC9-4D83-40F5-A5DD-81A3A2DF122D}" destId="{0A81EBD8-C14B-4565-9C23-7BE944C4D00A}" srcOrd="0" destOrd="0" parTransId="{27D01B44-BCE1-4BA5-B634-7590A91951B5}" sibTransId="{CC0B9F19-321B-4D4C-AC5A-B2A1E997379C}"/>
    <dgm:cxn modelId="{A4C3B0FF-62C9-4169-9199-7E5AE8A463FA}" srcId="{B9F98FC9-4D83-40F5-A5DD-81A3A2DF122D}" destId="{E36CB498-68C1-4954-A8E4-B9CC57DEC382}" srcOrd="2" destOrd="0" parTransId="{CDC296D2-0728-4A30-905D-A0B382E69ADF}" sibTransId="{390B8B44-2C8E-4C0C-8131-35BBE5F318B6}"/>
    <dgm:cxn modelId="{D1C1DB1B-2A7B-4E09-8EE6-CD16E9DDEA36}" type="presParOf" srcId="{C6AAF283-6D6C-4E35-904A-CE8EBF096EC7}" destId="{1E0E572A-E399-47AA-A9A1-0D54026D557F}" srcOrd="0" destOrd="0" presId="urn:microsoft.com/office/officeart/2018/2/layout/IconLabelList"/>
    <dgm:cxn modelId="{C80563F6-CEA9-458F-8B78-46BF56724165}" type="presParOf" srcId="{1E0E572A-E399-47AA-A9A1-0D54026D557F}" destId="{A695103C-B157-4603-9F2C-4CB2E209BCEA}" srcOrd="0" destOrd="0" presId="urn:microsoft.com/office/officeart/2018/2/layout/IconLabelList"/>
    <dgm:cxn modelId="{5DABA38A-703A-4200-B532-59B23E44913D}" type="presParOf" srcId="{1E0E572A-E399-47AA-A9A1-0D54026D557F}" destId="{ACA8647B-89C3-4D40-AD45-43B7815CB535}" srcOrd="1" destOrd="0" presId="urn:microsoft.com/office/officeart/2018/2/layout/IconLabelList"/>
    <dgm:cxn modelId="{B0804B91-1D62-4FBA-94F3-96B0F63191A3}" type="presParOf" srcId="{1E0E572A-E399-47AA-A9A1-0D54026D557F}" destId="{9F626251-03E9-4FDB-B348-BFAE1C2F76E0}" srcOrd="2" destOrd="0" presId="urn:microsoft.com/office/officeart/2018/2/layout/IconLabelList"/>
    <dgm:cxn modelId="{342BD878-A062-4C03-B011-0CE8105BF26E}" type="presParOf" srcId="{C6AAF283-6D6C-4E35-904A-CE8EBF096EC7}" destId="{380B8B9D-8DBF-42EB-BBF5-F11F942A3C78}" srcOrd="1" destOrd="0" presId="urn:microsoft.com/office/officeart/2018/2/layout/IconLabelList"/>
    <dgm:cxn modelId="{88A0408D-2AFC-4BB2-A7C0-3709ED435C5A}" type="presParOf" srcId="{C6AAF283-6D6C-4E35-904A-CE8EBF096EC7}" destId="{8D53E633-0ABC-42AC-9881-A0B5BBBB09A3}" srcOrd="2" destOrd="0" presId="urn:microsoft.com/office/officeart/2018/2/layout/IconLabelList"/>
    <dgm:cxn modelId="{03EC85F1-5594-4E4E-BC3B-B38316F9A994}" type="presParOf" srcId="{8D53E633-0ABC-42AC-9881-A0B5BBBB09A3}" destId="{BDD6F2AE-E873-409B-BE40-EDB5EC4A59E7}" srcOrd="0" destOrd="0" presId="urn:microsoft.com/office/officeart/2018/2/layout/IconLabelList"/>
    <dgm:cxn modelId="{2D1A7898-610E-480F-B7F7-7A12E89CDCA9}" type="presParOf" srcId="{8D53E633-0ABC-42AC-9881-A0B5BBBB09A3}" destId="{8A35322E-D615-4EB3-8E32-47FDFC969385}" srcOrd="1" destOrd="0" presId="urn:microsoft.com/office/officeart/2018/2/layout/IconLabelList"/>
    <dgm:cxn modelId="{7BAF2AD4-9BFE-495A-891F-E5046CB08B62}" type="presParOf" srcId="{8D53E633-0ABC-42AC-9881-A0B5BBBB09A3}" destId="{544FFE48-EB01-4084-A1C7-CB4007484889}" srcOrd="2" destOrd="0" presId="urn:microsoft.com/office/officeart/2018/2/layout/IconLabelList"/>
    <dgm:cxn modelId="{4750F12D-AB39-42D1-9E54-0DF7542244E2}" type="presParOf" srcId="{C6AAF283-6D6C-4E35-904A-CE8EBF096EC7}" destId="{675DC63E-D3A7-4331-A106-61741AA1D55E}" srcOrd="3" destOrd="0" presId="urn:microsoft.com/office/officeart/2018/2/layout/IconLabelList"/>
    <dgm:cxn modelId="{2468D53C-B3F5-4DB3-B97D-4513B223EFE3}" type="presParOf" srcId="{C6AAF283-6D6C-4E35-904A-CE8EBF096EC7}" destId="{AC3AB848-9810-404B-B0E0-7541F133ABA7}" srcOrd="4" destOrd="0" presId="urn:microsoft.com/office/officeart/2018/2/layout/IconLabelList"/>
    <dgm:cxn modelId="{9C4D8EE8-43C2-47B6-A295-32119AD08B27}" type="presParOf" srcId="{AC3AB848-9810-404B-B0E0-7541F133ABA7}" destId="{5C455FE1-F5F6-4B43-87B4-A4386ACB19EB}" srcOrd="0" destOrd="0" presId="urn:microsoft.com/office/officeart/2018/2/layout/IconLabelList"/>
    <dgm:cxn modelId="{6DB0473F-FE44-4407-BBF4-F8B258230175}" type="presParOf" srcId="{AC3AB848-9810-404B-B0E0-7541F133ABA7}" destId="{AEBA16B8-FD00-4053-8112-43FEC8A4A110}" srcOrd="1" destOrd="0" presId="urn:microsoft.com/office/officeart/2018/2/layout/IconLabelList"/>
    <dgm:cxn modelId="{146707D9-8C71-4639-BE44-E31F9059DF7D}" type="presParOf" srcId="{AC3AB848-9810-404B-B0E0-7541F133ABA7}" destId="{21E1973A-CA9F-43D7-BED8-9778EF5AF367}" srcOrd="2" destOrd="0" presId="urn:microsoft.com/office/officeart/2018/2/layout/IconLabelList"/>
    <dgm:cxn modelId="{F975DAEF-0DB0-46AE-B3F6-A12AF2B6D5A7}" type="presParOf" srcId="{C6AAF283-6D6C-4E35-904A-CE8EBF096EC7}" destId="{7ECCECCC-9827-4DB7-B7D3-0E7F1291E7A8}" srcOrd="5" destOrd="0" presId="urn:microsoft.com/office/officeart/2018/2/layout/IconLabelList"/>
    <dgm:cxn modelId="{1D2A6F20-2AD2-48C0-88BC-963DD38ACFCA}" type="presParOf" srcId="{C6AAF283-6D6C-4E35-904A-CE8EBF096EC7}" destId="{39172238-A2A2-4023-92AD-5758FE2AB0BD}" srcOrd="6" destOrd="0" presId="urn:microsoft.com/office/officeart/2018/2/layout/IconLabelList"/>
    <dgm:cxn modelId="{5E436837-2610-4485-AE0F-0AF28F95E096}" type="presParOf" srcId="{39172238-A2A2-4023-92AD-5758FE2AB0BD}" destId="{8E23F374-7D4C-4D46-84B5-1420F9FAEA83}" srcOrd="0" destOrd="0" presId="urn:microsoft.com/office/officeart/2018/2/layout/IconLabelList"/>
    <dgm:cxn modelId="{3707199B-1876-4E2B-844E-59295005FBCC}" type="presParOf" srcId="{39172238-A2A2-4023-92AD-5758FE2AB0BD}" destId="{658557B0-3810-4832-9BE8-C53A9EF8962C}" srcOrd="1" destOrd="0" presId="urn:microsoft.com/office/officeart/2018/2/layout/IconLabelList"/>
    <dgm:cxn modelId="{45D2A33D-2D97-4CE8-9C0B-2BB16326B377}" type="presParOf" srcId="{39172238-A2A2-4023-92AD-5758FE2AB0BD}" destId="{A1654116-E146-4B2A-96A4-384C0A59314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5BDCB7-497C-4A70-9D51-61E2E41EA92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8798A96-1259-4766-A15C-4064761F373D}">
      <dgm:prSet custT="1"/>
      <dgm:spPr/>
      <dgm:t>
        <a:bodyPr/>
        <a:lstStyle/>
        <a:p>
          <a:r>
            <a:rPr lang="en-GB" sz="2000" b="1">
              <a:solidFill>
                <a:schemeClr val="bg2">
                  <a:lumMod val="75000"/>
                </a:schemeClr>
              </a:solidFill>
            </a:rPr>
            <a:t>Function</a:t>
          </a:r>
          <a:endParaRPr lang="en-US" sz="2000">
            <a:solidFill>
              <a:schemeClr val="bg2">
                <a:lumMod val="75000"/>
              </a:schemeClr>
            </a:solidFill>
          </a:endParaRPr>
        </a:p>
      </dgm:t>
    </dgm:pt>
    <dgm:pt modelId="{FC94B515-303B-4075-A20F-26F6E7CDD69D}" type="parTrans" cxnId="{20B3BBEC-5530-4E63-943C-FE01E246832F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F1648855-E25E-4C63-82DD-12E024DAEA32}" type="sibTrans" cxnId="{20B3BBEC-5530-4E63-943C-FE01E246832F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60F483E9-42C7-4D6D-B2E9-6A84C1D550E6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</a:rPr>
            <a:t>Manage orders, payment, conforming shipping etc.</a:t>
          </a:r>
          <a:endParaRPr lang="en-US" sz="2000" dirty="0">
            <a:solidFill>
              <a:schemeClr val="bg1"/>
            </a:solidFill>
          </a:endParaRPr>
        </a:p>
      </dgm:t>
    </dgm:pt>
    <dgm:pt modelId="{D9222C0C-1349-4633-B07E-CEA468969A36}" type="parTrans" cxnId="{0F5146C1-B215-46E9-9F03-E13E227E19B8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A4AFED26-01B9-4E01-86E5-B30D99B2096F}" type="sibTrans" cxnId="{0F5146C1-B215-46E9-9F03-E13E227E19B8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123DC51C-B460-4502-82CF-984EBCCE7DC8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</a:rPr>
            <a:t>Process of purchase is accurate.</a:t>
          </a:r>
          <a:endParaRPr lang="en-US" sz="2000" dirty="0">
            <a:solidFill>
              <a:schemeClr val="bg1"/>
            </a:solidFill>
          </a:endParaRPr>
        </a:p>
      </dgm:t>
    </dgm:pt>
    <dgm:pt modelId="{F827C2BD-365A-41CF-BF52-612E0E88ED3A}" type="parTrans" cxnId="{6E5B7651-64A7-4D31-BA88-3F38700778CF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A7D4478A-BE78-4587-AA08-F11D5F5A1982}" type="sibTrans" cxnId="{6E5B7651-64A7-4D31-BA88-3F38700778CF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FFBEAC57-9575-4377-A5AB-F3ED0252C7E8}">
      <dgm:prSet custT="1"/>
      <dgm:spPr/>
      <dgm:t>
        <a:bodyPr/>
        <a:lstStyle/>
        <a:p>
          <a:r>
            <a:rPr lang="en-GB" sz="2000" b="1">
              <a:solidFill>
                <a:schemeClr val="bg2">
                  <a:lumMod val="75000"/>
                </a:schemeClr>
              </a:solidFill>
            </a:rPr>
            <a:t>Benefits</a:t>
          </a:r>
          <a:r>
            <a:rPr lang="en-GB" sz="2000">
              <a:solidFill>
                <a:schemeClr val="bg2">
                  <a:lumMod val="75000"/>
                </a:schemeClr>
              </a:solidFill>
            </a:rPr>
            <a:t> </a:t>
          </a:r>
          <a:endParaRPr lang="en-US" sz="2000">
            <a:solidFill>
              <a:schemeClr val="bg2">
                <a:lumMod val="75000"/>
              </a:schemeClr>
            </a:solidFill>
          </a:endParaRPr>
        </a:p>
      </dgm:t>
    </dgm:pt>
    <dgm:pt modelId="{9809A7B5-278F-48E9-96E1-79D90F5D705E}" type="parTrans" cxnId="{966F43ED-3849-47DC-9D00-8EC98F5320E4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27C91D73-9CD2-4087-8C4D-B2DE42EFD540}" type="sibTrans" cxnId="{966F43ED-3849-47DC-9D00-8EC98F5320E4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2758725E-262F-430D-A0DE-5D6E6E080BD3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</a:rPr>
            <a:t>Reduce risk while billing and order processing </a:t>
          </a:r>
          <a:endParaRPr lang="en-US" sz="2000" dirty="0">
            <a:solidFill>
              <a:schemeClr val="bg1"/>
            </a:solidFill>
          </a:endParaRPr>
        </a:p>
      </dgm:t>
    </dgm:pt>
    <dgm:pt modelId="{C9A45E61-7223-4B01-9DC8-73EE9B061CF8}" type="parTrans" cxnId="{388D3ADB-E41A-4D8A-BD6F-9354045D9568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160D1322-7508-4D8D-BA95-7301A9164E08}" type="sibTrans" cxnId="{388D3ADB-E41A-4D8A-BD6F-9354045D9568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620ECE58-8474-442A-B97F-824551532AFE}">
      <dgm:prSet custT="1"/>
      <dgm:spPr/>
      <dgm:t>
        <a:bodyPr/>
        <a:lstStyle/>
        <a:p>
          <a:r>
            <a:rPr lang="en-GB" sz="2000">
              <a:solidFill>
                <a:schemeClr val="bg1"/>
              </a:solidFill>
            </a:rPr>
            <a:t>Reduce delays of orders around the world.</a:t>
          </a:r>
          <a:endParaRPr lang="en-US" sz="2000">
            <a:solidFill>
              <a:schemeClr val="bg1"/>
            </a:solidFill>
          </a:endParaRPr>
        </a:p>
      </dgm:t>
    </dgm:pt>
    <dgm:pt modelId="{7B422C9C-7BD4-41DE-82CE-466C3952302E}" type="parTrans" cxnId="{68728CE2-DC92-48B4-9891-B081E2435D4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7A591963-39D4-47F1-8185-1027054CE8C6}" type="sibTrans" cxnId="{68728CE2-DC92-48B4-9891-B081E2435D4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3328BCBB-669F-4236-B2CF-0EE53417B0B0}">
      <dgm:prSet custT="1"/>
      <dgm:spPr/>
      <dgm:t>
        <a:bodyPr/>
        <a:lstStyle/>
        <a:p>
          <a:r>
            <a:rPr lang="en-GB" sz="2000">
              <a:solidFill>
                <a:schemeClr val="bg1"/>
              </a:solidFill>
            </a:rPr>
            <a:t>Customers trust  </a:t>
          </a:r>
          <a:endParaRPr lang="en-US" sz="2000">
            <a:solidFill>
              <a:schemeClr val="bg1"/>
            </a:solidFill>
          </a:endParaRPr>
        </a:p>
      </dgm:t>
    </dgm:pt>
    <dgm:pt modelId="{0365F508-C381-4289-BAE4-76BEFF283F84}" type="parTrans" cxnId="{7443A42B-3644-49CF-B542-0F6000C588BA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6B3FE5B4-5FC4-4E1C-81FF-4EDBB9FE18FA}" type="sibTrans" cxnId="{7443A42B-3644-49CF-B542-0F6000C588BA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60428E9A-2279-4006-A594-FFE9AE37128A}">
      <dgm:prSet custT="1"/>
      <dgm:spPr/>
      <dgm:t>
        <a:bodyPr/>
        <a:lstStyle/>
        <a:p>
          <a:r>
            <a:rPr lang="en-GB" sz="2000" b="1" dirty="0">
              <a:solidFill>
                <a:schemeClr val="bg2">
                  <a:lumMod val="75000"/>
                </a:schemeClr>
              </a:solidFill>
            </a:rPr>
            <a:t>Limitations </a:t>
          </a:r>
          <a:endParaRPr lang="en-US" sz="2000" dirty="0">
            <a:solidFill>
              <a:schemeClr val="bg2">
                <a:lumMod val="75000"/>
              </a:schemeClr>
            </a:solidFill>
          </a:endParaRPr>
        </a:p>
      </dgm:t>
    </dgm:pt>
    <dgm:pt modelId="{09F21039-8DF6-4B84-A317-A2FC92A6F700}" type="parTrans" cxnId="{673BA1C9-5A79-47F8-BFDF-2C6C136BEC0E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30E6DFB7-A3FE-4E94-88F4-97E0BD0D1E5A}" type="sibTrans" cxnId="{673BA1C9-5A79-47F8-BFDF-2C6C136BEC0E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1F8D26DE-4CAB-43D7-A376-8FAFB798136E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</a:rPr>
            <a:t>Delays and failure due to downtime of the system.</a:t>
          </a:r>
          <a:endParaRPr lang="en-US" sz="2000" dirty="0">
            <a:solidFill>
              <a:schemeClr val="bg1"/>
            </a:solidFill>
          </a:endParaRPr>
        </a:p>
      </dgm:t>
    </dgm:pt>
    <dgm:pt modelId="{DC3E427B-6C24-426D-9806-74B36BBC9B1A}" type="parTrans" cxnId="{E87ECA9D-ABC1-436B-9A12-E07518F0D8A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8173C91E-D797-4435-8205-32B5133200FE}" type="sibTrans" cxnId="{E87ECA9D-ABC1-436B-9A12-E07518F0D8A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80949BB8-8775-41AB-AA2F-3617D24BBA70}">
      <dgm:prSet custT="1"/>
      <dgm:spPr/>
      <dgm:t>
        <a:bodyPr/>
        <a:lstStyle/>
        <a:p>
          <a:r>
            <a:rPr lang="en-GB" sz="2000">
              <a:solidFill>
                <a:schemeClr val="bg1"/>
              </a:solidFill>
            </a:rPr>
            <a:t>Weak system in high volume of payments</a:t>
          </a:r>
          <a:endParaRPr lang="en-US" sz="2000">
            <a:solidFill>
              <a:schemeClr val="bg1"/>
            </a:solidFill>
          </a:endParaRPr>
        </a:p>
      </dgm:t>
    </dgm:pt>
    <dgm:pt modelId="{1841EEE0-A542-4263-A158-9FD044B3F6F8}" type="parTrans" cxnId="{25309899-CBA4-473E-BB08-35878E53AEA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6537CFBE-43AC-4491-8192-9AECA5B07085}" type="sibTrans" cxnId="{25309899-CBA4-473E-BB08-35878E53AEA5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74CF03B0-F222-4D4E-BE62-12260D37B7E7}">
      <dgm:prSet custT="1"/>
      <dgm:spPr/>
      <dgm:t>
        <a:bodyPr/>
        <a:lstStyle/>
        <a:p>
          <a:r>
            <a:rPr lang="en-GB" sz="2000" dirty="0">
              <a:solidFill>
                <a:schemeClr val="bg1"/>
              </a:solidFill>
            </a:rPr>
            <a:t>Costly </a:t>
          </a:r>
          <a:endParaRPr lang="en-US" sz="2000" dirty="0">
            <a:solidFill>
              <a:schemeClr val="bg1"/>
            </a:solidFill>
          </a:endParaRPr>
        </a:p>
      </dgm:t>
    </dgm:pt>
    <dgm:pt modelId="{A97E6A16-6CB1-4AFF-91EE-1CC4D3FD9392}" type="parTrans" cxnId="{31DD74E9-A84C-42EC-B29C-C731C3A0DACE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897C35E5-B45F-4024-94A8-6CAE4ECA2F34}" type="sibTrans" cxnId="{31DD74E9-A84C-42EC-B29C-C731C3A0DACE}">
      <dgm:prSet/>
      <dgm:spPr/>
      <dgm:t>
        <a:bodyPr/>
        <a:lstStyle/>
        <a:p>
          <a:endParaRPr lang="en-US" sz="2400">
            <a:solidFill>
              <a:schemeClr val="bg2">
                <a:lumMod val="75000"/>
              </a:schemeClr>
            </a:solidFill>
          </a:endParaRPr>
        </a:p>
      </dgm:t>
    </dgm:pt>
    <dgm:pt modelId="{50F0D6EC-09B6-4332-AEE0-E3A23DDA7A8A}" type="pres">
      <dgm:prSet presAssocID="{E05BDCB7-497C-4A70-9D51-61E2E41EA92F}" presName="vert0" presStyleCnt="0">
        <dgm:presLayoutVars>
          <dgm:dir/>
          <dgm:animOne val="branch"/>
          <dgm:animLvl val="lvl"/>
        </dgm:presLayoutVars>
      </dgm:prSet>
      <dgm:spPr/>
    </dgm:pt>
    <dgm:pt modelId="{40548A8B-F55D-400F-8C41-227CE2906E00}" type="pres">
      <dgm:prSet presAssocID="{B8798A96-1259-4766-A15C-4064761F373D}" presName="thickLine" presStyleLbl="alignNode1" presStyleIdx="0" presStyleCnt="3"/>
      <dgm:spPr/>
    </dgm:pt>
    <dgm:pt modelId="{3A5684E3-B58A-4FA0-93B3-712BFFACF667}" type="pres">
      <dgm:prSet presAssocID="{B8798A96-1259-4766-A15C-4064761F373D}" presName="horz1" presStyleCnt="0"/>
      <dgm:spPr/>
    </dgm:pt>
    <dgm:pt modelId="{21FCEF14-DCD5-457A-A78A-C1E1EBA955E5}" type="pres">
      <dgm:prSet presAssocID="{B8798A96-1259-4766-A15C-4064761F373D}" presName="tx1" presStyleLbl="revTx" presStyleIdx="0" presStyleCnt="11"/>
      <dgm:spPr/>
    </dgm:pt>
    <dgm:pt modelId="{22F68861-0A28-4D6B-AEE9-81C5B6630551}" type="pres">
      <dgm:prSet presAssocID="{B8798A96-1259-4766-A15C-4064761F373D}" presName="vert1" presStyleCnt="0"/>
      <dgm:spPr/>
    </dgm:pt>
    <dgm:pt modelId="{FE42CD35-3DC6-4BCE-8427-EB14FECCB76A}" type="pres">
      <dgm:prSet presAssocID="{60F483E9-42C7-4D6D-B2E9-6A84C1D550E6}" presName="vertSpace2a" presStyleCnt="0"/>
      <dgm:spPr/>
    </dgm:pt>
    <dgm:pt modelId="{E7ED16A5-7DFC-411E-9E08-C77B26B99F53}" type="pres">
      <dgm:prSet presAssocID="{60F483E9-42C7-4D6D-B2E9-6A84C1D550E6}" presName="horz2" presStyleCnt="0"/>
      <dgm:spPr/>
    </dgm:pt>
    <dgm:pt modelId="{2F469020-55DF-4948-A5F3-ABA0AF8DF181}" type="pres">
      <dgm:prSet presAssocID="{60F483E9-42C7-4D6D-B2E9-6A84C1D550E6}" presName="horzSpace2" presStyleCnt="0"/>
      <dgm:spPr/>
    </dgm:pt>
    <dgm:pt modelId="{0957F5FF-1F15-40BC-80E9-8598D985819D}" type="pres">
      <dgm:prSet presAssocID="{60F483E9-42C7-4D6D-B2E9-6A84C1D550E6}" presName="tx2" presStyleLbl="revTx" presStyleIdx="1" presStyleCnt="11"/>
      <dgm:spPr/>
    </dgm:pt>
    <dgm:pt modelId="{BCAFE058-E073-4832-AA2C-1839AC6317F9}" type="pres">
      <dgm:prSet presAssocID="{60F483E9-42C7-4D6D-B2E9-6A84C1D550E6}" presName="vert2" presStyleCnt="0"/>
      <dgm:spPr/>
    </dgm:pt>
    <dgm:pt modelId="{CC56D2EC-C95E-458F-970C-00A82C706E2D}" type="pres">
      <dgm:prSet presAssocID="{60F483E9-42C7-4D6D-B2E9-6A84C1D550E6}" presName="thinLine2b" presStyleLbl="callout" presStyleIdx="0" presStyleCnt="8"/>
      <dgm:spPr/>
    </dgm:pt>
    <dgm:pt modelId="{B447C1B8-0BE1-4BF0-B98A-8489B4FBA116}" type="pres">
      <dgm:prSet presAssocID="{60F483E9-42C7-4D6D-B2E9-6A84C1D550E6}" presName="vertSpace2b" presStyleCnt="0"/>
      <dgm:spPr/>
    </dgm:pt>
    <dgm:pt modelId="{15723AE3-FA2D-4090-B015-AC29129D2996}" type="pres">
      <dgm:prSet presAssocID="{123DC51C-B460-4502-82CF-984EBCCE7DC8}" presName="horz2" presStyleCnt="0"/>
      <dgm:spPr/>
    </dgm:pt>
    <dgm:pt modelId="{A7B07CBB-9DA3-4F07-A4DE-DD7E9D1211C7}" type="pres">
      <dgm:prSet presAssocID="{123DC51C-B460-4502-82CF-984EBCCE7DC8}" presName="horzSpace2" presStyleCnt="0"/>
      <dgm:spPr/>
    </dgm:pt>
    <dgm:pt modelId="{047A161D-2176-46CE-B2FD-737566E170D0}" type="pres">
      <dgm:prSet presAssocID="{123DC51C-B460-4502-82CF-984EBCCE7DC8}" presName="tx2" presStyleLbl="revTx" presStyleIdx="2" presStyleCnt="11"/>
      <dgm:spPr/>
    </dgm:pt>
    <dgm:pt modelId="{2F30499B-5B68-48AC-9776-39EC883D761B}" type="pres">
      <dgm:prSet presAssocID="{123DC51C-B460-4502-82CF-984EBCCE7DC8}" presName="vert2" presStyleCnt="0"/>
      <dgm:spPr/>
    </dgm:pt>
    <dgm:pt modelId="{2C0B432A-6F4A-4D37-9D3B-5B1C6FFD3598}" type="pres">
      <dgm:prSet presAssocID="{123DC51C-B460-4502-82CF-984EBCCE7DC8}" presName="thinLine2b" presStyleLbl="callout" presStyleIdx="1" presStyleCnt="8"/>
      <dgm:spPr/>
    </dgm:pt>
    <dgm:pt modelId="{5E72D861-0998-4ED2-9197-DB790E3C7352}" type="pres">
      <dgm:prSet presAssocID="{123DC51C-B460-4502-82CF-984EBCCE7DC8}" presName="vertSpace2b" presStyleCnt="0"/>
      <dgm:spPr/>
    </dgm:pt>
    <dgm:pt modelId="{048FAA30-5D9B-44C7-82F6-F9FB12FB18ED}" type="pres">
      <dgm:prSet presAssocID="{FFBEAC57-9575-4377-A5AB-F3ED0252C7E8}" presName="thickLine" presStyleLbl="alignNode1" presStyleIdx="1" presStyleCnt="3"/>
      <dgm:spPr/>
    </dgm:pt>
    <dgm:pt modelId="{0C911EEF-DB64-4E95-8534-E5F08D958049}" type="pres">
      <dgm:prSet presAssocID="{FFBEAC57-9575-4377-A5AB-F3ED0252C7E8}" presName="horz1" presStyleCnt="0"/>
      <dgm:spPr/>
    </dgm:pt>
    <dgm:pt modelId="{E377A1BB-1BDD-4798-8229-ABD6C785038B}" type="pres">
      <dgm:prSet presAssocID="{FFBEAC57-9575-4377-A5AB-F3ED0252C7E8}" presName="tx1" presStyleLbl="revTx" presStyleIdx="3" presStyleCnt="11"/>
      <dgm:spPr/>
    </dgm:pt>
    <dgm:pt modelId="{A358EB03-8302-4C2D-B498-FDACD70C933B}" type="pres">
      <dgm:prSet presAssocID="{FFBEAC57-9575-4377-A5AB-F3ED0252C7E8}" presName="vert1" presStyleCnt="0"/>
      <dgm:spPr/>
    </dgm:pt>
    <dgm:pt modelId="{6BDF13B3-55B9-4647-BEA5-D1C2D954109B}" type="pres">
      <dgm:prSet presAssocID="{2758725E-262F-430D-A0DE-5D6E6E080BD3}" presName="vertSpace2a" presStyleCnt="0"/>
      <dgm:spPr/>
    </dgm:pt>
    <dgm:pt modelId="{55EA8BFE-454E-44D4-A0FD-79ED5932C650}" type="pres">
      <dgm:prSet presAssocID="{2758725E-262F-430D-A0DE-5D6E6E080BD3}" presName="horz2" presStyleCnt="0"/>
      <dgm:spPr/>
    </dgm:pt>
    <dgm:pt modelId="{D79103A8-D343-4A69-ABDE-64F246DE1CD0}" type="pres">
      <dgm:prSet presAssocID="{2758725E-262F-430D-A0DE-5D6E6E080BD3}" presName="horzSpace2" presStyleCnt="0"/>
      <dgm:spPr/>
    </dgm:pt>
    <dgm:pt modelId="{1430CC78-E357-46DB-868C-14580BE924CC}" type="pres">
      <dgm:prSet presAssocID="{2758725E-262F-430D-A0DE-5D6E6E080BD3}" presName="tx2" presStyleLbl="revTx" presStyleIdx="4" presStyleCnt="11"/>
      <dgm:spPr/>
    </dgm:pt>
    <dgm:pt modelId="{7870BBAA-1F50-4C7C-8F3D-8EE8E1FEBAE9}" type="pres">
      <dgm:prSet presAssocID="{2758725E-262F-430D-A0DE-5D6E6E080BD3}" presName="vert2" presStyleCnt="0"/>
      <dgm:spPr/>
    </dgm:pt>
    <dgm:pt modelId="{0064F672-CBFE-4A73-9BB9-053B4AFABB74}" type="pres">
      <dgm:prSet presAssocID="{2758725E-262F-430D-A0DE-5D6E6E080BD3}" presName="thinLine2b" presStyleLbl="callout" presStyleIdx="2" presStyleCnt="8"/>
      <dgm:spPr/>
    </dgm:pt>
    <dgm:pt modelId="{B229D323-5EE7-4985-AC7E-AAF0AD82502A}" type="pres">
      <dgm:prSet presAssocID="{2758725E-262F-430D-A0DE-5D6E6E080BD3}" presName="vertSpace2b" presStyleCnt="0"/>
      <dgm:spPr/>
    </dgm:pt>
    <dgm:pt modelId="{54CCC576-3692-4A73-BD08-F7FDA933C722}" type="pres">
      <dgm:prSet presAssocID="{620ECE58-8474-442A-B97F-824551532AFE}" presName="horz2" presStyleCnt="0"/>
      <dgm:spPr/>
    </dgm:pt>
    <dgm:pt modelId="{35574830-21CE-40C2-82FD-F558005BE713}" type="pres">
      <dgm:prSet presAssocID="{620ECE58-8474-442A-B97F-824551532AFE}" presName="horzSpace2" presStyleCnt="0"/>
      <dgm:spPr/>
    </dgm:pt>
    <dgm:pt modelId="{B041A44C-F0DB-4CFD-80CF-E2508B7E37D3}" type="pres">
      <dgm:prSet presAssocID="{620ECE58-8474-442A-B97F-824551532AFE}" presName="tx2" presStyleLbl="revTx" presStyleIdx="5" presStyleCnt="11"/>
      <dgm:spPr/>
    </dgm:pt>
    <dgm:pt modelId="{7AED2298-0535-4B17-9BF8-791732DC43BD}" type="pres">
      <dgm:prSet presAssocID="{620ECE58-8474-442A-B97F-824551532AFE}" presName="vert2" presStyleCnt="0"/>
      <dgm:spPr/>
    </dgm:pt>
    <dgm:pt modelId="{0784FF46-4F6B-4A5F-9938-893922C9713C}" type="pres">
      <dgm:prSet presAssocID="{620ECE58-8474-442A-B97F-824551532AFE}" presName="thinLine2b" presStyleLbl="callout" presStyleIdx="3" presStyleCnt="8"/>
      <dgm:spPr/>
    </dgm:pt>
    <dgm:pt modelId="{96E8C718-F5E4-4B68-964E-CD73501F368B}" type="pres">
      <dgm:prSet presAssocID="{620ECE58-8474-442A-B97F-824551532AFE}" presName="vertSpace2b" presStyleCnt="0"/>
      <dgm:spPr/>
    </dgm:pt>
    <dgm:pt modelId="{75D0C280-BE1C-4D21-BBEE-91C11575A9BC}" type="pres">
      <dgm:prSet presAssocID="{3328BCBB-669F-4236-B2CF-0EE53417B0B0}" presName="horz2" presStyleCnt="0"/>
      <dgm:spPr/>
    </dgm:pt>
    <dgm:pt modelId="{06C3E5FE-741E-49AF-BC99-4EDB766CA2F9}" type="pres">
      <dgm:prSet presAssocID="{3328BCBB-669F-4236-B2CF-0EE53417B0B0}" presName="horzSpace2" presStyleCnt="0"/>
      <dgm:spPr/>
    </dgm:pt>
    <dgm:pt modelId="{B8C3A598-BC75-446D-8BC5-D5A29847E185}" type="pres">
      <dgm:prSet presAssocID="{3328BCBB-669F-4236-B2CF-0EE53417B0B0}" presName="tx2" presStyleLbl="revTx" presStyleIdx="6" presStyleCnt="11"/>
      <dgm:spPr/>
    </dgm:pt>
    <dgm:pt modelId="{D2DC2E13-D306-4B41-95C9-2A53237E9645}" type="pres">
      <dgm:prSet presAssocID="{3328BCBB-669F-4236-B2CF-0EE53417B0B0}" presName="vert2" presStyleCnt="0"/>
      <dgm:spPr/>
    </dgm:pt>
    <dgm:pt modelId="{BFC939F8-BB03-4351-8E7C-AA5E80061D0F}" type="pres">
      <dgm:prSet presAssocID="{3328BCBB-669F-4236-B2CF-0EE53417B0B0}" presName="thinLine2b" presStyleLbl="callout" presStyleIdx="4" presStyleCnt="8"/>
      <dgm:spPr/>
    </dgm:pt>
    <dgm:pt modelId="{0249379E-C47D-40FB-9DF1-0F43D17F45B1}" type="pres">
      <dgm:prSet presAssocID="{3328BCBB-669F-4236-B2CF-0EE53417B0B0}" presName="vertSpace2b" presStyleCnt="0"/>
      <dgm:spPr/>
    </dgm:pt>
    <dgm:pt modelId="{A626443B-662E-45B1-85C3-BB46E75F5153}" type="pres">
      <dgm:prSet presAssocID="{60428E9A-2279-4006-A594-FFE9AE37128A}" presName="thickLine" presStyleLbl="alignNode1" presStyleIdx="2" presStyleCnt="3"/>
      <dgm:spPr/>
    </dgm:pt>
    <dgm:pt modelId="{DF997D57-4CC6-421A-8DF5-F099E4E9C7F7}" type="pres">
      <dgm:prSet presAssocID="{60428E9A-2279-4006-A594-FFE9AE37128A}" presName="horz1" presStyleCnt="0"/>
      <dgm:spPr/>
    </dgm:pt>
    <dgm:pt modelId="{190D6024-3FE1-4658-9A49-2E726015FCBF}" type="pres">
      <dgm:prSet presAssocID="{60428E9A-2279-4006-A594-FFE9AE37128A}" presName="tx1" presStyleLbl="revTx" presStyleIdx="7" presStyleCnt="11"/>
      <dgm:spPr/>
    </dgm:pt>
    <dgm:pt modelId="{1D007B27-0AB0-438A-BB1E-E5300EE09080}" type="pres">
      <dgm:prSet presAssocID="{60428E9A-2279-4006-A594-FFE9AE37128A}" presName="vert1" presStyleCnt="0"/>
      <dgm:spPr/>
    </dgm:pt>
    <dgm:pt modelId="{5FBC7425-352A-4A41-9752-888F9AA4B4D1}" type="pres">
      <dgm:prSet presAssocID="{1F8D26DE-4CAB-43D7-A376-8FAFB798136E}" presName="vertSpace2a" presStyleCnt="0"/>
      <dgm:spPr/>
    </dgm:pt>
    <dgm:pt modelId="{2AA903E8-8281-4871-9B02-192F2AD9B4A5}" type="pres">
      <dgm:prSet presAssocID="{1F8D26DE-4CAB-43D7-A376-8FAFB798136E}" presName="horz2" presStyleCnt="0"/>
      <dgm:spPr/>
    </dgm:pt>
    <dgm:pt modelId="{45CDF194-72C6-4A24-A36A-DEBF9D1F3DE5}" type="pres">
      <dgm:prSet presAssocID="{1F8D26DE-4CAB-43D7-A376-8FAFB798136E}" presName="horzSpace2" presStyleCnt="0"/>
      <dgm:spPr/>
    </dgm:pt>
    <dgm:pt modelId="{78752B34-396C-407B-8227-0865A365B3D8}" type="pres">
      <dgm:prSet presAssocID="{1F8D26DE-4CAB-43D7-A376-8FAFB798136E}" presName="tx2" presStyleLbl="revTx" presStyleIdx="8" presStyleCnt="11"/>
      <dgm:spPr/>
    </dgm:pt>
    <dgm:pt modelId="{707342BD-6723-4C41-8F35-6D5D3B95FB71}" type="pres">
      <dgm:prSet presAssocID="{1F8D26DE-4CAB-43D7-A376-8FAFB798136E}" presName="vert2" presStyleCnt="0"/>
      <dgm:spPr/>
    </dgm:pt>
    <dgm:pt modelId="{3EBBEEFC-93B0-4453-A88E-48173707A866}" type="pres">
      <dgm:prSet presAssocID="{1F8D26DE-4CAB-43D7-A376-8FAFB798136E}" presName="thinLine2b" presStyleLbl="callout" presStyleIdx="5" presStyleCnt="8"/>
      <dgm:spPr/>
    </dgm:pt>
    <dgm:pt modelId="{DD72FB9A-F0E3-406C-AE5F-8E390B5332B6}" type="pres">
      <dgm:prSet presAssocID="{1F8D26DE-4CAB-43D7-A376-8FAFB798136E}" presName="vertSpace2b" presStyleCnt="0"/>
      <dgm:spPr/>
    </dgm:pt>
    <dgm:pt modelId="{C10D6216-DE97-4503-ADCD-459DE3C04E96}" type="pres">
      <dgm:prSet presAssocID="{80949BB8-8775-41AB-AA2F-3617D24BBA70}" presName="horz2" presStyleCnt="0"/>
      <dgm:spPr/>
    </dgm:pt>
    <dgm:pt modelId="{BF4D5767-289C-4BB9-8469-F32B6E3BB77C}" type="pres">
      <dgm:prSet presAssocID="{80949BB8-8775-41AB-AA2F-3617D24BBA70}" presName="horzSpace2" presStyleCnt="0"/>
      <dgm:spPr/>
    </dgm:pt>
    <dgm:pt modelId="{941FCF00-A40E-49EF-9FEF-A8C1260039CC}" type="pres">
      <dgm:prSet presAssocID="{80949BB8-8775-41AB-AA2F-3617D24BBA70}" presName="tx2" presStyleLbl="revTx" presStyleIdx="9" presStyleCnt="11"/>
      <dgm:spPr/>
    </dgm:pt>
    <dgm:pt modelId="{43CDBC63-13C6-45FD-9845-7B58961B125F}" type="pres">
      <dgm:prSet presAssocID="{80949BB8-8775-41AB-AA2F-3617D24BBA70}" presName="vert2" presStyleCnt="0"/>
      <dgm:spPr/>
    </dgm:pt>
    <dgm:pt modelId="{A70B95AF-AE0C-4DB2-BA0B-7B370297BB30}" type="pres">
      <dgm:prSet presAssocID="{80949BB8-8775-41AB-AA2F-3617D24BBA70}" presName="thinLine2b" presStyleLbl="callout" presStyleIdx="6" presStyleCnt="8"/>
      <dgm:spPr/>
    </dgm:pt>
    <dgm:pt modelId="{1CA36D63-7AE5-449E-A899-75D4B25831D2}" type="pres">
      <dgm:prSet presAssocID="{80949BB8-8775-41AB-AA2F-3617D24BBA70}" presName="vertSpace2b" presStyleCnt="0"/>
      <dgm:spPr/>
    </dgm:pt>
    <dgm:pt modelId="{ED790419-31BA-4CA5-BB06-A215EE52025C}" type="pres">
      <dgm:prSet presAssocID="{74CF03B0-F222-4D4E-BE62-12260D37B7E7}" presName="horz2" presStyleCnt="0"/>
      <dgm:spPr/>
    </dgm:pt>
    <dgm:pt modelId="{FA6EE4F7-E975-417E-840F-6184A6D4756F}" type="pres">
      <dgm:prSet presAssocID="{74CF03B0-F222-4D4E-BE62-12260D37B7E7}" presName="horzSpace2" presStyleCnt="0"/>
      <dgm:spPr/>
    </dgm:pt>
    <dgm:pt modelId="{09DE533B-F85A-499C-8587-29DF5D793445}" type="pres">
      <dgm:prSet presAssocID="{74CF03B0-F222-4D4E-BE62-12260D37B7E7}" presName="tx2" presStyleLbl="revTx" presStyleIdx="10" presStyleCnt="11"/>
      <dgm:spPr/>
    </dgm:pt>
    <dgm:pt modelId="{8A0D99DC-A894-4024-A246-BC48F8EDCCE9}" type="pres">
      <dgm:prSet presAssocID="{74CF03B0-F222-4D4E-BE62-12260D37B7E7}" presName="vert2" presStyleCnt="0"/>
      <dgm:spPr/>
    </dgm:pt>
    <dgm:pt modelId="{8E8EF389-29A3-4FAD-BF52-E5B3BD25A5C5}" type="pres">
      <dgm:prSet presAssocID="{74CF03B0-F222-4D4E-BE62-12260D37B7E7}" presName="thinLine2b" presStyleLbl="callout" presStyleIdx="7" presStyleCnt="8"/>
      <dgm:spPr/>
    </dgm:pt>
    <dgm:pt modelId="{44FD336B-695D-45DE-982B-CA1766C83B2A}" type="pres">
      <dgm:prSet presAssocID="{74CF03B0-F222-4D4E-BE62-12260D37B7E7}" presName="vertSpace2b" presStyleCnt="0"/>
      <dgm:spPr/>
    </dgm:pt>
  </dgm:ptLst>
  <dgm:cxnLst>
    <dgm:cxn modelId="{CDDE2F15-87C8-4740-8ED1-55BDDF4C193D}" type="presOf" srcId="{FFBEAC57-9575-4377-A5AB-F3ED0252C7E8}" destId="{E377A1BB-1BDD-4798-8229-ABD6C785038B}" srcOrd="0" destOrd="0" presId="urn:microsoft.com/office/officeart/2008/layout/LinedList"/>
    <dgm:cxn modelId="{B7BF7E17-6B11-4354-A542-AE6B7CEA9AF9}" type="presOf" srcId="{2758725E-262F-430D-A0DE-5D6E6E080BD3}" destId="{1430CC78-E357-46DB-868C-14580BE924CC}" srcOrd="0" destOrd="0" presId="urn:microsoft.com/office/officeart/2008/layout/LinedList"/>
    <dgm:cxn modelId="{7443A42B-3644-49CF-B542-0F6000C588BA}" srcId="{FFBEAC57-9575-4377-A5AB-F3ED0252C7E8}" destId="{3328BCBB-669F-4236-B2CF-0EE53417B0B0}" srcOrd="2" destOrd="0" parTransId="{0365F508-C381-4289-BAE4-76BEFF283F84}" sibTransId="{6B3FE5B4-5FC4-4E1C-81FF-4EDBB9FE18FA}"/>
    <dgm:cxn modelId="{BE54B441-936C-4B79-8040-EF0FBC417107}" type="presOf" srcId="{74CF03B0-F222-4D4E-BE62-12260D37B7E7}" destId="{09DE533B-F85A-499C-8587-29DF5D793445}" srcOrd="0" destOrd="0" presId="urn:microsoft.com/office/officeart/2008/layout/LinedList"/>
    <dgm:cxn modelId="{B6C6E145-FE2A-4EE6-9448-9C4989B1BFD4}" type="presOf" srcId="{620ECE58-8474-442A-B97F-824551532AFE}" destId="{B041A44C-F0DB-4CFD-80CF-E2508B7E37D3}" srcOrd="0" destOrd="0" presId="urn:microsoft.com/office/officeart/2008/layout/LinedList"/>
    <dgm:cxn modelId="{6E5B7651-64A7-4D31-BA88-3F38700778CF}" srcId="{B8798A96-1259-4766-A15C-4064761F373D}" destId="{123DC51C-B460-4502-82CF-984EBCCE7DC8}" srcOrd="1" destOrd="0" parTransId="{F827C2BD-365A-41CF-BF52-612E0E88ED3A}" sibTransId="{A7D4478A-BE78-4587-AA08-F11D5F5A1982}"/>
    <dgm:cxn modelId="{98B21274-9AA3-4B9F-B168-E331EAA78B44}" type="presOf" srcId="{B8798A96-1259-4766-A15C-4064761F373D}" destId="{21FCEF14-DCD5-457A-A78A-C1E1EBA955E5}" srcOrd="0" destOrd="0" presId="urn:microsoft.com/office/officeart/2008/layout/LinedList"/>
    <dgm:cxn modelId="{6B1B2B84-0169-4EEE-8046-A0B558F68A51}" type="presOf" srcId="{3328BCBB-669F-4236-B2CF-0EE53417B0B0}" destId="{B8C3A598-BC75-446D-8BC5-D5A29847E185}" srcOrd="0" destOrd="0" presId="urn:microsoft.com/office/officeart/2008/layout/LinedList"/>
    <dgm:cxn modelId="{748DDB88-B6A3-4A99-8BFC-20BACCDAF1F3}" type="presOf" srcId="{60428E9A-2279-4006-A594-FFE9AE37128A}" destId="{190D6024-3FE1-4658-9A49-2E726015FCBF}" srcOrd="0" destOrd="0" presId="urn:microsoft.com/office/officeart/2008/layout/LinedList"/>
    <dgm:cxn modelId="{25309899-CBA4-473E-BB08-35878E53AEA5}" srcId="{60428E9A-2279-4006-A594-FFE9AE37128A}" destId="{80949BB8-8775-41AB-AA2F-3617D24BBA70}" srcOrd="1" destOrd="0" parTransId="{1841EEE0-A542-4263-A158-9FD044B3F6F8}" sibTransId="{6537CFBE-43AC-4491-8192-9AECA5B07085}"/>
    <dgm:cxn modelId="{E87ECA9D-ABC1-436B-9A12-E07518F0D8A5}" srcId="{60428E9A-2279-4006-A594-FFE9AE37128A}" destId="{1F8D26DE-4CAB-43D7-A376-8FAFB798136E}" srcOrd="0" destOrd="0" parTransId="{DC3E427B-6C24-426D-9806-74B36BBC9B1A}" sibTransId="{8173C91E-D797-4435-8205-32B5133200FE}"/>
    <dgm:cxn modelId="{DDE9D3B8-8B34-46D9-8874-A029F858FC5A}" type="presOf" srcId="{80949BB8-8775-41AB-AA2F-3617D24BBA70}" destId="{941FCF00-A40E-49EF-9FEF-A8C1260039CC}" srcOrd="0" destOrd="0" presId="urn:microsoft.com/office/officeart/2008/layout/LinedList"/>
    <dgm:cxn modelId="{0F5146C1-B215-46E9-9F03-E13E227E19B8}" srcId="{B8798A96-1259-4766-A15C-4064761F373D}" destId="{60F483E9-42C7-4D6D-B2E9-6A84C1D550E6}" srcOrd="0" destOrd="0" parTransId="{D9222C0C-1349-4633-B07E-CEA468969A36}" sibTransId="{A4AFED26-01B9-4E01-86E5-B30D99B2096F}"/>
    <dgm:cxn modelId="{673BA1C9-5A79-47F8-BFDF-2C6C136BEC0E}" srcId="{E05BDCB7-497C-4A70-9D51-61E2E41EA92F}" destId="{60428E9A-2279-4006-A594-FFE9AE37128A}" srcOrd="2" destOrd="0" parTransId="{09F21039-8DF6-4B84-A317-A2FC92A6F700}" sibTransId="{30E6DFB7-A3FE-4E94-88F4-97E0BD0D1E5A}"/>
    <dgm:cxn modelId="{DC5AFBD1-8934-4772-B5F8-B1CBAC52182A}" type="presOf" srcId="{123DC51C-B460-4502-82CF-984EBCCE7DC8}" destId="{047A161D-2176-46CE-B2FD-737566E170D0}" srcOrd="0" destOrd="0" presId="urn:microsoft.com/office/officeart/2008/layout/LinedList"/>
    <dgm:cxn modelId="{B62E59D4-4C0B-4DD6-8E29-0A49071C5510}" type="presOf" srcId="{1F8D26DE-4CAB-43D7-A376-8FAFB798136E}" destId="{78752B34-396C-407B-8227-0865A365B3D8}" srcOrd="0" destOrd="0" presId="urn:microsoft.com/office/officeart/2008/layout/LinedList"/>
    <dgm:cxn modelId="{388D3ADB-E41A-4D8A-BD6F-9354045D9568}" srcId="{FFBEAC57-9575-4377-A5AB-F3ED0252C7E8}" destId="{2758725E-262F-430D-A0DE-5D6E6E080BD3}" srcOrd="0" destOrd="0" parTransId="{C9A45E61-7223-4B01-9DC8-73EE9B061CF8}" sibTransId="{160D1322-7508-4D8D-BA95-7301A9164E08}"/>
    <dgm:cxn modelId="{68728CE2-DC92-48B4-9891-B081E2435D45}" srcId="{FFBEAC57-9575-4377-A5AB-F3ED0252C7E8}" destId="{620ECE58-8474-442A-B97F-824551532AFE}" srcOrd="1" destOrd="0" parTransId="{7B422C9C-7BD4-41DE-82CE-466C3952302E}" sibTransId="{7A591963-39D4-47F1-8185-1027054CE8C6}"/>
    <dgm:cxn modelId="{31DD74E9-A84C-42EC-B29C-C731C3A0DACE}" srcId="{60428E9A-2279-4006-A594-FFE9AE37128A}" destId="{74CF03B0-F222-4D4E-BE62-12260D37B7E7}" srcOrd="2" destOrd="0" parTransId="{A97E6A16-6CB1-4AFF-91EE-1CC4D3FD9392}" sibTransId="{897C35E5-B45F-4024-94A8-6CAE4ECA2F34}"/>
    <dgm:cxn modelId="{20B3BBEC-5530-4E63-943C-FE01E246832F}" srcId="{E05BDCB7-497C-4A70-9D51-61E2E41EA92F}" destId="{B8798A96-1259-4766-A15C-4064761F373D}" srcOrd="0" destOrd="0" parTransId="{FC94B515-303B-4075-A20F-26F6E7CDD69D}" sibTransId="{F1648855-E25E-4C63-82DD-12E024DAEA32}"/>
    <dgm:cxn modelId="{966F43ED-3849-47DC-9D00-8EC98F5320E4}" srcId="{E05BDCB7-497C-4A70-9D51-61E2E41EA92F}" destId="{FFBEAC57-9575-4377-A5AB-F3ED0252C7E8}" srcOrd="1" destOrd="0" parTransId="{9809A7B5-278F-48E9-96E1-79D90F5D705E}" sibTransId="{27C91D73-9CD2-4087-8C4D-B2DE42EFD540}"/>
    <dgm:cxn modelId="{491FA7EE-7188-4048-97A6-F79CE44BA6C1}" type="presOf" srcId="{60F483E9-42C7-4D6D-B2E9-6A84C1D550E6}" destId="{0957F5FF-1F15-40BC-80E9-8598D985819D}" srcOrd="0" destOrd="0" presId="urn:microsoft.com/office/officeart/2008/layout/LinedList"/>
    <dgm:cxn modelId="{42D134F4-98ED-4E08-9ABE-936CCF346E7D}" type="presOf" srcId="{E05BDCB7-497C-4A70-9D51-61E2E41EA92F}" destId="{50F0D6EC-09B6-4332-AEE0-E3A23DDA7A8A}" srcOrd="0" destOrd="0" presId="urn:microsoft.com/office/officeart/2008/layout/LinedList"/>
    <dgm:cxn modelId="{49F16BB7-0368-4A51-90BF-D8B5EBECC640}" type="presParOf" srcId="{50F0D6EC-09B6-4332-AEE0-E3A23DDA7A8A}" destId="{40548A8B-F55D-400F-8C41-227CE2906E00}" srcOrd="0" destOrd="0" presId="urn:microsoft.com/office/officeart/2008/layout/LinedList"/>
    <dgm:cxn modelId="{DDDEFE40-3D0F-48F2-8F68-EAD92BDC2480}" type="presParOf" srcId="{50F0D6EC-09B6-4332-AEE0-E3A23DDA7A8A}" destId="{3A5684E3-B58A-4FA0-93B3-712BFFACF667}" srcOrd="1" destOrd="0" presId="urn:microsoft.com/office/officeart/2008/layout/LinedList"/>
    <dgm:cxn modelId="{BF08AD98-4AAA-43EE-A3C7-C7152A73915C}" type="presParOf" srcId="{3A5684E3-B58A-4FA0-93B3-712BFFACF667}" destId="{21FCEF14-DCD5-457A-A78A-C1E1EBA955E5}" srcOrd="0" destOrd="0" presId="urn:microsoft.com/office/officeart/2008/layout/LinedList"/>
    <dgm:cxn modelId="{34136371-D108-41D6-AFB0-B9D8EAF605D2}" type="presParOf" srcId="{3A5684E3-B58A-4FA0-93B3-712BFFACF667}" destId="{22F68861-0A28-4D6B-AEE9-81C5B6630551}" srcOrd="1" destOrd="0" presId="urn:microsoft.com/office/officeart/2008/layout/LinedList"/>
    <dgm:cxn modelId="{875B2AAB-97A2-49FE-98C5-C77E79FE63CA}" type="presParOf" srcId="{22F68861-0A28-4D6B-AEE9-81C5B6630551}" destId="{FE42CD35-3DC6-4BCE-8427-EB14FECCB76A}" srcOrd="0" destOrd="0" presId="urn:microsoft.com/office/officeart/2008/layout/LinedList"/>
    <dgm:cxn modelId="{23208E3D-294E-4CAD-9D2A-E99274CAA663}" type="presParOf" srcId="{22F68861-0A28-4D6B-AEE9-81C5B6630551}" destId="{E7ED16A5-7DFC-411E-9E08-C77B26B99F53}" srcOrd="1" destOrd="0" presId="urn:microsoft.com/office/officeart/2008/layout/LinedList"/>
    <dgm:cxn modelId="{31D4D33E-EA95-4848-B355-D6D2400DF2A2}" type="presParOf" srcId="{E7ED16A5-7DFC-411E-9E08-C77B26B99F53}" destId="{2F469020-55DF-4948-A5F3-ABA0AF8DF181}" srcOrd="0" destOrd="0" presId="urn:microsoft.com/office/officeart/2008/layout/LinedList"/>
    <dgm:cxn modelId="{41F77794-8AA4-47A0-8E6B-DC85E1C44069}" type="presParOf" srcId="{E7ED16A5-7DFC-411E-9E08-C77B26B99F53}" destId="{0957F5FF-1F15-40BC-80E9-8598D985819D}" srcOrd="1" destOrd="0" presId="urn:microsoft.com/office/officeart/2008/layout/LinedList"/>
    <dgm:cxn modelId="{301C735E-5EF2-4303-BA99-43A598CE0F49}" type="presParOf" srcId="{E7ED16A5-7DFC-411E-9E08-C77B26B99F53}" destId="{BCAFE058-E073-4832-AA2C-1839AC6317F9}" srcOrd="2" destOrd="0" presId="urn:microsoft.com/office/officeart/2008/layout/LinedList"/>
    <dgm:cxn modelId="{7C4B0D34-F83A-4130-8182-B26BFAAF683C}" type="presParOf" srcId="{22F68861-0A28-4D6B-AEE9-81C5B6630551}" destId="{CC56D2EC-C95E-458F-970C-00A82C706E2D}" srcOrd="2" destOrd="0" presId="urn:microsoft.com/office/officeart/2008/layout/LinedList"/>
    <dgm:cxn modelId="{9394C2EE-6EBB-464E-A564-928ED1D73B6E}" type="presParOf" srcId="{22F68861-0A28-4D6B-AEE9-81C5B6630551}" destId="{B447C1B8-0BE1-4BF0-B98A-8489B4FBA116}" srcOrd="3" destOrd="0" presId="urn:microsoft.com/office/officeart/2008/layout/LinedList"/>
    <dgm:cxn modelId="{85BDD0F4-B517-459E-900F-B29C2F9B5A04}" type="presParOf" srcId="{22F68861-0A28-4D6B-AEE9-81C5B6630551}" destId="{15723AE3-FA2D-4090-B015-AC29129D2996}" srcOrd="4" destOrd="0" presId="urn:microsoft.com/office/officeart/2008/layout/LinedList"/>
    <dgm:cxn modelId="{C6EE7EAD-197D-4167-927B-3DBFFAAA283B}" type="presParOf" srcId="{15723AE3-FA2D-4090-B015-AC29129D2996}" destId="{A7B07CBB-9DA3-4F07-A4DE-DD7E9D1211C7}" srcOrd="0" destOrd="0" presId="urn:microsoft.com/office/officeart/2008/layout/LinedList"/>
    <dgm:cxn modelId="{C66C1863-456A-4764-BB08-43C2651A9125}" type="presParOf" srcId="{15723AE3-FA2D-4090-B015-AC29129D2996}" destId="{047A161D-2176-46CE-B2FD-737566E170D0}" srcOrd="1" destOrd="0" presId="urn:microsoft.com/office/officeart/2008/layout/LinedList"/>
    <dgm:cxn modelId="{63507C22-1503-401B-980B-83BCC925BDE2}" type="presParOf" srcId="{15723AE3-FA2D-4090-B015-AC29129D2996}" destId="{2F30499B-5B68-48AC-9776-39EC883D761B}" srcOrd="2" destOrd="0" presId="urn:microsoft.com/office/officeart/2008/layout/LinedList"/>
    <dgm:cxn modelId="{7F495779-DA23-4E7A-8B4D-32A91FA70D3C}" type="presParOf" srcId="{22F68861-0A28-4D6B-AEE9-81C5B6630551}" destId="{2C0B432A-6F4A-4D37-9D3B-5B1C6FFD3598}" srcOrd="5" destOrd="0" presId="urn:microsoft.com/office/officeart/2008/layout/LinedList"/>
    <dgm:cxn modelId="{6FC7C89E-A693-4F8B-806A-712361173342}" type="presParOf" srcId="{22F68861-0A28-4D6B-AEE9-81C5B6630551}" destId="{5E72D861-0998-4ED2-9197-DB790E3C7352}" srcOrd="6" destOrd="0" presId="urn:microsoft.com/office/officeart/2008/layout/LinedList"/>
    <dgm:cxn modelId="{63E0F616-992A-499C-8B2D-3A379B0DAF65}" type="presParOf" srcId="{50F0D6EC-09B6-4332-AEE0-E3A23DDA7A8A}" destId="{048FAA30-5D9B-44C7-82F6-F9FB12FB18ED}" srcOrd="2" destOrd="0" presId="urn:microsoft.com/office/officeart/2008/layout/LinedList"/>
    <dgm:cxn modelId="{3715EA1C-AB58-4DA6-AAC3-9C9FE1822389}" type="presParOf" srcId="{50F0D6EC-09B6-4332-AEE0-E3A23DDA7A8A}" destId="{0C911EEF-DB64-4E95-8534-E5F08D958049}" srcOrd="3" destOrd="0" presId="urn:microsoft.com/office/officeart/2008/layout/LinedList"/>
    <dgm:cxn modelId="{ADD672EA-593A-43F2-8E15-115FB449263C}" type="presParOf" srcId="{0C911EEF-DB64-4E95-8534-E5F08D958049}" destId="{E377A1BB-1BDD-4798-8229-ABD6C785038B}" srcOrd="0" destOrd="0" presId="urn:microsoft.com/office/officeart/2008/layout/LinedList"/>
    <dgm:cxn modelId="{C61C3AF1-D0A9-4A6D-8D58-FCD7037EC6BE}" type="presParOf" srcId="{0C911EEF-DB64-4E95-8534-E5F08D958049}" destId="{A358EB03-8302-4C2D-B498-FDACD70C933B}" srcOrd="1" destOrd="0" presId="urn:microsoft.com/office/officeart/2008/layout/LinedList"/>
    <dgm:cxn modelId="{352E547C-E2FA-474B-AAEE-6DC80DCEA743}" type="presParOf" srcId="{A358EB03-8302-4C2D-B498-FDACD70C933B}" destId="{6BDF13B3-55B9-4647-BEA5-D1C2D954109B}" srcOrd="0" destOrd="0" presId="urn:microsoft.com/office/officeart/2008/layout/LinedList"/>
    <dgm:cxn modelId="{608DA090-D08C-49A5-959E-B0C9F92B4C43}" type="presParOf" srcId="{A358EB03-8302-4C2D-B498-FDACD70C933B}" destId="{55EA8BFE-454E-44D4-A0FD-79ED5932C650}" srcOrd="1" destOrd="0" presId="urn:microsoft.com/office/officeart/2008/layout/LinedList"/>
    <dgm:cxn modelId="{BD4AA178-7F4E-4EA8-A849-4ABDBF716F28}" type="presParOf" srcId="{55EA8BFE-454E-44D4-A0FD-79ED5932C650}" destId="{D79103A8-D343-4A69-ABDE-64F246DE1CD0}" srcOrd="0" destOrd="0" presId="urn:microsoft.com/office/officeart/2008/layout/LinedList"/>
    <dgm:cxn modelId="{5E86297E-79C4-42CD-98DE-D06D4078D5DA}" type="presParOf" srcId="{55EA8BFE-454E-44D4-A0FD-79ED5932C650}" destId="{1430CC78-E357-46DB-868C-14580BE924CC}" srcOrd="1" destOrd="0" presId="urn:microsoft.com/office/officeart/2008/layout/LinedList"/>
    <dgm:cxn modelId="{62BE4838-6CD6-4B29-88B8-B172C3CC3F64}" type="presParOf" srcId="{55EA8BFE-454E-44D4-A0FD-79ED5932C650}" destId="{7870BBAA-1F50-4C7C-8F3D-8EE8E1FEBAE9}" srcOrd="2" destOrd="0" presId="urn:microsoft.com/office/officeart/2008/layout/LinedList"/>
    <dgm:cxn modelId="{7B209E46-9F04-45F5-9C70-FF9A39D45592}" type="presParOf" srcId="{A358EB03-8302-4C2D-B498-FDACD70C933B}" destId="{0064F672-CBFE-4A73-9BB9-053B4AFABB74}" srcOrd="2" destOrd="0" presId="urn:microsoft.com/office/officeart/2008/layout/LinedList"/>
    <dgm:cxn modelId="{A3DE662E-55D9-4399-8526-9E43C58F6B27}" type="presParOf" srcId="{A358EB03-8302-4C2D-B498-FDACD70C933B}" destId="{B229D323-5EE7-4985-AC7E-AAF0AD82502A}" srcOrd="3" destOrd="0" presId="urn:microsoft.com/office/officeart/2008/layout/LinedList"/>
    <dgm:cxn modelId="{41755010-3C5D-4A3D-9D51-A227E84AAE67}" type="presParOf" srcId="{A358EB03-8302-4C2D-B498-FDACD70C933B}" destId="{54CCC576-3692-4A73-BD08-F7FDA933C722}" srcOrd="4" destOrd="0" presId="urn:microsoft.com/office/officeart/2008/layout/LinedList"/>
    <dgm:cxn modelId="{B5A43599-9E0F-4433-8607-B2539A85E69F}" type="presParOf" srcId="{54CCC576-3692-4A73-BD08-F7FDA933C722}" destId="{35574830-21CE-40C2-82FD-F558005BE713}" srcOrd="0" destOrd="0" presId="urn:microsoft.com/office/officeart/2008/layout/LinedList"/>
    <dgm:cxn modelId="{2115CE9D-DDA0-451B-8C91-8ADCAA69008D}" type="presParOf" srcId="{54CCC576-3692-4A73-BD08-F7FDA933C722}" destId="{B041A44C-F0DB-4CFD-80CF-E2508B7E37D3}" srcOrd="1" destOrd="0" presId="urn:microsoft.com/office/officeart/2008/layout/LinedList"/>
    <dgm:cxn modelId="{D52D3F88-FC14-4C33-9E56-F2EFFE382EA6}" type="presParOf" srcId="{54CCC576-3692-4A73-BD08-F7FDA933C722}" destId="{7AED2298-0535-4B17-9BF8-791732DC43BD}" srcOrd="2" destOrd="0" presId="urn:microsoft.com/office/officeart/2008/layout/LinedList"/>
    <dgm:cxn modelId="{C3CE65E3-BF89-4EF0-B719-B370FBFA27BB}" type="presParOf" srcId="{A358EB03-8302-4C2D-B498-FDACD70C933B}" destId="{0784FF46-4F6B-4A5F-9938-893922C9713C}" srcOrd="5" destOrd="0" presId="urn:microsoft.com/office/officeart/2008/layout/LinedList"/>
    <dgm:cxn modelId="{1C3D2A2E-B208-49AF-8763-2476290C0FB7}" type="presParOf" srcId="{A358EB03-8302-4C2D-B498-FDACD70C933B}" destId="{96E8C718-F5E4-4B68-964E-CD73501F368B}" srcOrd="6" destOrd="0" presId="urn:microsoft.com/office/officeart/2008/layout/LinedList"/>
    <dgm:cxn modelId="{D12888B5-AFC3-4BE4-A194-A5F331FA7740}" type="presParOf" srcId="{A358EB03-8302-4C2D-B498-FDACD70C933B}" destId="{75D0C280-BE1C-4D21-BBEE-91C11575A9BC}" srcOrd="7" destOrd="0" presId="urn:microsoft.com/office/officeart/2008/layout/LinedList"/>
    <dgm:cxn modelId="{BFF2B8CB-6CF9-4BA6-BC7F-FB886B5472DC}" type="presParOf" srcId="{75D0C280-BE1C-4D21-BBEE-91C11575A9BC}" destId="{06C3E5FE-741E-49AF-BC99-4EDB766CA2F9}" srcOrd="0" destOrd="0" presId="urn:microsoft.com/office/officeart/2008/layout/LinedList"/>
    <dgm:cxn modelId="{A6E7ECDB-3C1C-4D56-B20B-12B8B6B0B619}" type="presParOf" srcId="{75D0C280-BE1C-4D21-BBEE-91C11575A9BC}" destId="{B8C3A598-BC75-446D-8BC5-D5A29847E185}" srcOrd="1" destOrd="0" presId="urn:microsoft.com/office/officeart/2008/layout/LinedList"/>
    <dgm:cxn modelId="{02E9E348-D4A3-4568-AB0B-FECC35F7F95F}" type="presParOf" srcId="{75D0C280-BE1C-4D21-BBEE-91C11575A9BC}" destId="{D2DC2E13-D306-4B41-95C9-2A53237E9645}" srcOrd="2" destOrd="0" presId="urn:microsoft.com/office/officeart/2008/layout/LinedList"/>
    <dgm:cxn modelId="{54776B95-B3B1-4740-8776-3DA80239711C}" type="presParOf" srcId="{A358EB03-8302-4C2D-B498-FDACD70C933B}" destId="{BFC939F8-BB03-4351-8E7C-AA5E80061D0F}" srcOrd="8" destOrd="0" presId="urn:microsoft.com/office/officeart/2008/layout/LinedList"/>
    <dgm:cxn modelId="{5F7B845A-98AE-45D7-8EC3-498337C8F00B}" type="presParOf" srcId="{A358EB03-8302-4C2D-B498-FDACD70C933B}" destId="{0249379E-C47D-40FB-9DF1-0F43D17F45B1}" srcOrd="9" destOrd="0" presId="urn:microsoft.com/office/officeart/2008/layout/LinedList"/>
    <dgm:cxn modelId="{37B42A85-7CB2-430B-8BA5-1C576ADE5210}" type="presParOf" srcId="{50F0D6EC-09B6-4332-AEE0-E3A23DDA7A8A}" destId="{A626443B-662E-45B1-85C3-BB46E75F5153}" srcOrd="4" destOrd="0" presId="urn:microsoft.com/office/officeart/2008/layout/LinedList"/>
    <dgm:cxn modelId="{0281B077-E5E5-4E89-B81B-C12F5EF5F718}" type="presParOf" srcId="{50F0D6EC-09B6-4332-AEE0-E3A23DDA7A8A}" destId="{DF997D57-4CC6-421A-8DF5-F099E4E9C7F7}" srcOrd="5" destOrd="0" presId="urn:microsoft.com/office/officeart/2008/layout/LinedList"/>
    <dgm:cxn modelId="{D9F2D29B-F097-45D5-8CE5-57A0DB8AFB51}" type="presParOf" srcId="{DF997D57-4CC6-421A-8DF5-F099E4E9C7F7}" destId="{190D6024-3FE1-4658-9A49-2E726015FCBF}" srcOrd="0" destOrd="0" presId="urn:microsoft.com/office/officeart/2008/layout/LinedList"/>
    <dgm:cxn modelId="{FC161C97-9C45-4F22-9A7B-ACD3277B68E3}" type="presParOf" srcId="{DF997D57-4CC6-421A-8DF5-F099E4E9C7F7}" destId="{1D007B27-0AB0-438A-BB1E-E5300EE09080}" srcOrd="1" destOrd="0" presId="urn:microsoft.com/office/officeart/2008/layout/LinedList"/>
    <dgm:cxn modelId="{48EEAF94-D607-4E99-9B41-C4E4B2614571}" type="presParOf" srcId="{1D007B27-0AB0-438A-BB1E-E5300EE09080}" destId="{5FBC7425-352A-4A41-9752-888F9AA4B4D1}" srcOrd="0" destOrd="0" presId="urn:microsoft.com/office/officeart/2008/layout/LinedList"/>
    <dgm:cxn modelId="{32035536-AF3D-4E6C-9056-397B3FE4FF4B}" type="presParOf" srcId="{1D007B27-0AB0-438A-BB1E-E5300EE09080}" destId="{2AA903E8-8281-4871-9B02-192F2AD9B4A5}" srcOrd="1" destOrd="0" presId="urn:microsoft.com/office/officeart/2008/layout/LinedList"/>
    <dgm:cxn modelId="{81DAE3DD-9276-4AB5-8689-5C372B47C070}" type="presParOf" srcId="{2AA903E8-8281-4871-9B02-192F2AD9B4A5}" destId="{45CDF194-72C6-4A24-A36A-DEBF9D1F3DE5}" srcOrd="0" destOrd="0" presId="urn:microsoft.com/office/officeart/2008/layout/LinedList"/>
    <dgm:cxn modelId="{3C540EF0-BCAE-40C9-A098-2664800AE269}" type="presParOf" srcId="{2AA903E8-8281-4871-9B02-192F2AD9B4A5}" destId="{78752B34-396C-407B-8227-0865A365B3D8}" srcOrd="1" destOrd="0" presId="urn:microsoft.com/office/officeart/2008/layout/LinedList"/>
    <dgm:cxn modelId="{2FD60F63-F003-415F-8B64-0536A1EAA6B9}" type="presParOf" srcId="{2AA903E8-8281-4871-9B02-192F2AD9B4A5}" destId="{707342BD-6723-4C41-8F35-6D5D3B95FB71}" srcOrd="2" destOrd="0" presId="urn:microsoft.com/office/officeart/2008/layout/LinedList"/>
    <dgm:cxn modelId="{D6C34B47-2A98-42C5-9476-EF7C0BBAA7B0}" type="presParOf" srcId="{1D007B27-0AB0-438A-BB1E-E5300EE09080}" destId="{3EBBEEFC-93B0-4453-A88E-48173707A866}" srcOrd="2" destOrd="0" presId="urn:microsoft.com/office/officeart/2008/layout/LinedList"/>
    <dgm:cxn modelId="{7D6BC08E-4EDC-4BFD-B26F-4008DBC75E6A}" type="presParOf" srcId="{1D007B27-0AB0-438A-BB1E-E5300EE09080}" destId="{DD72FB9A-F0E3-406C-AE5F-8E390B5332B6}" srcOrd="3" destOrd="0" presId="urn:microsoft.com/office/officeart/2008/layout/LinedList"/>
    <dgm:cxn modelId="{825184AC-DB9A-4529-B0CC-D44BA52C0E72}" type="presParOf" srcId="{1D007B27-0AB0-438A-BB1E-E5300EE09080}" destId="{C10D6216-DE97-4503-ADCD-459DE3C04E96}" srcOrd="4" destOrd="0" presId="urn:microsoft.com/office/officeart/2008/layout/LinedList"/>
    <dgm:cxn modelId="{F742CC94-9DAE-41A8-A603-DD38C7017EF5}" type="presParOf" srcId="{C10D6216-DE97-4503-ADCD-459DE3C04E96}" destId="{BF4D5767-289C-4BB9-8469-F32B6E3BB77C}" srcOrd="0" destOrd="0" presId="urn:microsoft.com/office/officeart/2008/layout/LinedList"/>
    <dgm:cxn modelId="{F8959B1D-C39D-403D-8804-3BD4FF9A1A98}" type="presParOf" srcId="{C10D6216-DE97-4503-ADCD-459DE3C04E96}" destId="{941FCF00-A40E-49EF-9FEF-A8C1260039CC}" srcOrd="1" destOrd="0" presId="urn:microsoft.com/office/officeart/2008/layout/LinedList"/>
    <dgm:cxn modelId="{F04FB0A6-C9CC-46BF-A908-C700B266C2CB}" type="presParOf" srcId="{C10D6216-DE97-4503-ADCD-459DE3C04E96}" destId="{43CDBC63-13C6-45FD-9845-7B58961B125F}" srcOrd="2" destOrd="0" presId="urn:microsoft.com/office/officeart/2008/layout/LinedList"/>
    <dgm:cxn modelId="{EB27204F-D298-4681-88D2-DF0832C4AD22}" type="presParOf" srcId="{1D007B27-0AB0-438A-BB1E-E5300EE09080}" destId="{A70B95AF-AE0C-4DB2-BA0B-7B370297BB30}" srcOrd="5" destOrd="0" presId="urn:microsoft.com/office/officeart/2008/layout/LinedList"/>
    <dgm:cxn modelId="{1C6CE37B-761D-4ECB-BAA9-409A64CF2455}" type="presParOf" srcId="{1D007B27-0AB0-438A-BB1E-E5300EE09080}" destId="{1CA36D63-7AE5-449E-A899-75D4B25831D2}" srcOrd="6" destOrd="0" presId="urn:microsoft.com/office/officeart/2008/layout/LinedList"/>
    <dgm:cxn modelId="{478064DC-6BF0-4232-9973-45B774449BC5}" type="presParOf" srcId="{1D007B27-0AB0-438A-BB1E-E5300EE09080}" destId="{ED790419-31BA-4CA5-BB06-A215EE52025C}" srcOrd="7" destOrd="0" presId="urn:microsoft.com/office/officeart/2008/layout/LinedList"/>
    <dgm:cxn modelId="{23A68324-C791-41A7-8D0A-51E6BAD52090}" type="presParOf" srcId="{ED790419-31BA-4CA5-BB06-A215EE52025C}" destId="{FA6EE4F7-E975-417E-840F-6184A6D4756F}" srcOrd="0" destOrd="0" presId="urn:microsoft.com/office/officeart/2008/layout/LinedList"/>
    <dgm:cxn modelId="{AACBB6AE-03E2-4086-86A7-7F9BE59FCAD4}" type="presParOf" srcId="{ED790419-31BA-4CA5-BB06-A215EE52025C}" destId="{09DE533B-F85A-499C-8587-29DF5D793445}" srcOrd="1" destOrd="0" presId="urn:microsoft.com/office/officeart/2008/layout/LinedList"/>
    <dgm:cxn modelId="{0620C4AD-242B-4682-9AD0-EC8DB8DF3629}" type="presParOf" srcId="{ED790419-31BA-4CA5-BB06-A215EE52025C}" destId="{8A0D99DC-A894-4024-A246-BC48F8EDCCE9}" srcOrd="2" destOrd="0" presId="urn:microsoft.com/office/officeart/2008/layout/LinedList"/>
    <dgm:cxn modelId="{3F0BD3C0-1FA9-4672-A36A-D5CA25E9798E}" type="presParOf" srcId="{1D007B27-0AB0-438A-BB1E-E5300EE09080}" destId="{8E8EF389-29A3-4FAD-BF52-E5B3BD25A5C5}" srcOrd="8" destOrd="0" presId="urn:microsoft.com/office/officeart/2008/layout/LinedList"/>
    <dgm:cxn modelId="{E0BA5475-0D20-4706-A1A9-D53174989DB3}" type="presParOf" srcId="{1D007B27-0AB0-438A-BB1E-E5300EE09080}" destId="{44FD336B-695D-45DE-982B-CA1766C83B2A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E7889E-3430-44AD-AA89-D79B6BE1C8A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BEAB9E-963A-44B5-8972-A1A3802AE1D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Systems used: </a:t>
          </a:r>
          <a:r>
            <a:rPr lang="en-GB" sz="1600" b="0" dirty="0">
              <a:solidFill>
                <a:schemeClr val="bg1"/>
              </a:solidFill>
            </a:rPr>
            <a:t>Supply Chain Management (SCM), Enterprise Resource Planning (ERP), Point-of-Sale (TPS), and data analytics.</a:t>
          </a:r>
          <a:endParaRPr lang="en-US" sz="1600" b="0" dirty="0">
            <a:solidFill>
              <a:schemeClr val="bg1"/>
            </a:solidFill>
          </a:endParaRPr>
        </a:p>
      </dgm:t>
    </dgm:pt>
    <dgm:pt modelId="{D9BAD83C-AF71-4008-9C10-4F37EEEE55C0}" type="parTrans" cxnId="{EE2147D9-61F0-4DC8-839D-D52465DED198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76194FEA-9DFF-4FF9-B6C6-8E3B9E1C43B1}" type="sibTrans" cxnId="{EE2147D9-61F0-4DC8-839D-D52465DED198}">
      <dgm:prSet/>
      <dgm:spPr/>
      <dgm:t>
        <a:bodyPr/>
        <a:lstStyle/>
        <a:p>
          <a:pPr>
            <a:lnSpc>
              <a:spcPct val="100000"/>
            </a:lnSpc>
          </a:pPr>
          <a:endParaRPr lang="en-US" sz="2400" b="0">
            <a:solidFill>
              <a:schemeClr val="bg1"/>
            </a:solidFill>
          </a:endParaRPr>
        </a:p>
      </dgm:t>
    </dgm:pt>
    <dgm:pt modelId="{CFACB24C-DB40-4115-8D66-1C2B1CB24E0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Main challenge: </a:t>
          </a:r>
          <a:r>
            <a:rPr lang="en-GB" sz="1600" b="0" dirty="0">
              <a:solidFill>
                <a:schemeClr val="bg1"/>
              </a:solidFill>
            </a:rPr>
            <a:t>Responding quickly to changing fashion trends while avoiding excess inventory.</a:t>
          </a:r>
          <a:endParaRPr lang="en-US" sz="1600" b="0" dirty="0">
            <a:solidFill>
              <a:schemeClr val="bg1"/>
            </a:solidFill>
          </a:endParaRPr>
        </a:p>
      </dgm:t>
    </dgm:pt>
    <dgm:pt modelId="{9AA494BC-7F1B-4C5D-A550-D4CCC9D14F3F}" type="parTrans" cxnId="{82CE5A02-EAD7-484D-85EC-DEC5F0BC43E0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AD5065F5-CF65-447F-840C-D6C0AC7CDC3B}" type="sibTrans" cxnId="{82CE5A02-EAD7-484D-85EC-DEC5F0BC43E0}">
      <dgm:prSet/>
      <dgm:spPr/>
      <dgm:t>
        <a:bodyPr/>
        <a:lstStyle/>
        <a:p>
          <a:pPr>
            <a:lnSpc>
              <a:spcPct val="100000"/>
            </a:lnSpc>
          </a:pPr>
          <a:endParaRPr lang="en-US" sz="2400" b="0">
            <a:solidFill>
              <a:schemeClr val="bg1"/>
            </a:solidFill>
          </a:endParaRPr>
        </a:p>
      </dgm:t>
    </dgm:pt>
    <dgm:pt modelId="{D0B4FB05-9885-4425-AA0E-ABBA77C7CEB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Solutions: </a:t>
          </a:r>
          <a:r>
            <a:rPr lang="en-GB" sz="1600" b="0" dirty="0">
              <a:solidFill>
                <a:schemeClr val="bg1"/>
              </a:solidFill>
            </a:rPr>
            <a:t>Small production batches, fast restocking based on store data, and centralized planning with strong supplier links.</a:t>
          </a:r>
          <a:endParaRPr lang="en-US" sz="1600" b="0" dirty="0">
            <a:solidFill>
              <a:schemeClr val="bg1"/>
            </a:solidFill>
          </a:endParaRPr>
        </a:p>
      </dgm:t>
    </dgm:pt>
    <dgm:pt modelId="{920FE239-6E89-4036-857D-A55871A0B9CF}" type="parTrans" cxnId="{F871CEF9-1CF8-478F-B47C-84FC5441B94B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3B1B27B7-2811-4FF2-95DF-463E1AC9A92E}" type="sibTrans" cxnId="{F871CEF9-1CF8-478F-B47C-84FC5441B94B}">
      <dgm:prSet/>
      <dgm:spPr/>
      <dgm:t>
        <a:bodyPr/>
        <a:lstStyle/>
        <a:p>
          <a:pPr>
            <a:lnSpc>
              <a:spcPct val="100000"/>
            </a:lnSpc>
          </a:pPr>
          <a:endParaRPr lang="en-US" sz="2400" b="0">
            <a:solidFill>
              <a:schemeClr val="bg1"/>
            </a:solidFill>
          </a:endParaRPr>
        </a:p>
      </dgm:t>
    </dgm:pt>
    <dgm:pt modelId="{8A85F12B-4A33-4598-A250-DACD583F13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Ethical issues: </a:t>
          </a:r>
          <a:r>
            <a:rPr lang="en-GB" sz="1600" b="0" dirty="0">
              <a:solidFill>
                <a:schemeClr val="bg1"/>
              </a:solidFill>
            </a:rPr>
            <a:t>Pressure on factory workers and negative environmental effects from fast production.</a:t>
          </a:r>
          <a:endParaRPr lang="en-US" sz="1600" b="0" dirty="0">
            <a:solidFill>
              <a:schemeClr val="bg1"/>
            </a:solidFill>
          </a:endParaRPr>
        </a:p>
      </dgm:t>
    </dgm:pt>
    <dgm:pt modelId="{6B0863A4-6CE0-41BF-AC2C-D7582BB9B772}" type="parTrans" cxnId="{8A3FFA91-D2BA-4AA4-B145-AEB8157F5E55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867852D9-13ED-4668-9DD6-81B9C1824891}" type="sibTrans" cxnId="{8A3FFA91-D2BA-4AA4-B145-AEB8157F5E55}">
      <dgm:prSet/>
      <dgm:spPr/>
      <dgm:t>
        <a:bodyPr/>
        <a:lstStyle/>
        <a:p>
          <a:pPr>
            <a:lnSpc>
              <a:spcPct val="100000"/>
            </a:lnSpc>
          </a:pPr>
          <a:endParaRPr lang="en-US" sz="2400" b="0">
            <a:solidFill>
              <a:schemeClr val="bg1"/>
            </a:solidFill>
          </a:endParaRPr>
        </a:p>
      </dgm:t>
    </dgm:pt>
    <dgm:pt modelId="{FC14EEB1-76B9-40BF-94CF-F1F77EC6565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Impact: </a:t>
          </a:r>
          <a:r>
            <a:rPr lang="en-GB" sz="1600" b="0" dirty="0">
              <a:solidFill>
                <a:schemeClr val="bg1"/>
              </a:solidFill>
            </a:rPr>
            <a:t>Faster trend response, fewer unsold items, and higher profits.</a:t>
          </a:r>
          <a:endParaRPr lang="en-US" sz="1600" b="0" dirty="0">
            <a:solidFill>
              <a:schemeClr val="bg1"/>
            </a:solidFill>
          </a:endParaRPr>
        </a:p>
      </dgm:t>
    </dgm:pt>
    <dgm:pt modelId="{0DF4D8CD-FC4F-47B8-89B2-9FF6F166D455}" type="parTrans" cxnId="{F7AA6E22-63AC-4037-9067-D9DB8DF8E007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77965C42-7207-4018-8978-681A1AA99127}" type="sibTrans" cxnId="{F7AA6E22-63AC-4037-9067-D9DB8DF8E007}">
      <dgm:prSet/>
      <dgm:spPr/>
      <dgm:t>
        <a:bodyPr/>
        <a:lstStyle/>
        <a:p>
          <a:pPr>
            <a:lnSpc>
              <a:spcPct val="100000"/>
            </a:lnSpc>
          </a:pPr>
          <a:endParaRPr lang="en-US" sz="2400" b="0">
            <a:solidFill>
              <a:schemeClr val="bg1"/>
            </a:solidFill>
          </a:endParaRPr>
        </a:p>
      </dgm:t>
    </dgm:pt>
    <dgm:pt modelId="{6DBD8254-2738-46F4-ADE4-F59279670E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chemeClr val="bg1"/>
              </a:solidFill>
            </a:rPr>
            <a:t>Key takeaway: </a:t>
          </a:r>
          <a:r>
            <a:rPr lang="en-GB" sz="1600" b="0" dirty="0">
              <a:solidFill>
                <a:schemeClr val="bg1"/>
              </a:solidFill>
            </a:rPr>
            <a:t>Using connected systems like TPS, SCM, and ERP gives flexibility and efficiency — but sustainability and fair labour need attention</a:t>
          </a:r>
          <a:endParaRPr lang="en-US" sz="1600" b="0" dirty="0">
            <a:solidFill>
              <a:schemeClr val="bg1"/>
            </a:solidFill>
          </a:endParaRPr>
        </a:p>
      </dgm:t>
    </dgm:pt>
    <dgm:pt modelId="{A26E8488-886D-47FE-B1A4-E179EEB29DC1}" type="parTrans" cxnId="{B87A208F-B5BF-4734-96B5-299EB89792A3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50713F4C-C751-42C2-A33A-32BF870DEFF7}" type="sibTrans" cxnId="{B87A208F-B5BF-4734-96B5-299EB89792A3}">
      <dgm:prSet/>
      <dgm:spPr/>
      <dgm:t>
        <a:bodyPr/>
        <a:lstStyle/>
        <a:p>
          <a:endParaRPr lang="en-US" sz="2400" b="0">
            <a:solidFill>
              <a:schemeClr val="bg1"/>
            </a:solidFill>
          </a:endParaRPr>
        </a:p>
      </dgm:t>
    </dgm:pt>
    <dgm:pt modelId="{3909BDDB-CC67-4EC5-A930-F810A5AB2B9D}" type="pres">
      <dgm:prSet presAssocID="{3CE7889E-3430-44AD-AA89-D79B6BE1C8A2}" presName="root" presStyleCnt="0">
        <dgm:presLayoutVars>
          <dgm:dir/>
          <dgm:resizeHandles val="exact"/>
        </dgm:presLayoutVars>
      </dgm:prSet>
      <dgm:spPr/>
    </dgm:pt>
    <dgm:pt modelId="{571B8148-A145-405D-A459-5DC3F3C39B92}" type="pres">
      <dgm:prSet presAssocID="{3CE7889E-3430-44AD-AA89-D79B6BE1C8A2}" presName="container" presStyleCnt="0">
        <dgm:presLayoutVars>
          <dgm:dir/>
          <dgm:resizeHandles val="exact"/>
        </dgm:presLayoutVars>
      </dgm:prSet>
      <dgm:spPr/>
    </dgm:pt>
    <dgm:pt modelId="{8A371952-49F9-4E78-93F2-1C7BEDF12C3D}" type="pres">
      <dgm:prSet presAssocID="{E8BEAB9E-963A-44B5-8972-A1A3802AE1D5}" presName="compNode" presStyleCnt="0"/>
      <dgm:spPr/>
    </dgm:pt>
    <dgm:pt modelId="{4C76F40D-8098-4629-A4E6-261C36843AF9}" type="pres">
      <dgm:prSet presAssocID="{E8BEAB9E-963A-44B5-8972-A1A3802AE1D5}" presName="iconBgRect" presStyleLbl="bgShp" presStyleIdx="0" presStyleCnt="6"/>
      <dgm:spPr/>
    </dgm:pt>
    <dgm:pt modelId="{DAC95982-6AA0-4E34-81BF-A46FD318F6F9}" type="pres">
      <dgm:prSet presAssocID="{E8BEAB9E-963A-44B5-8972-A1A3802AE1D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66CEB1FF-14E0-484D-880C-4F9062EE0AE8}" type="pres">
      <dgm:prSet presAssocID="{E8BEAB9E-963A-44B5-8972-A1A3802AE1D5}" presName="spaceRect" presStyleCnt="0"/>
      <dgm:spPr/>
    </dgm:pt>
    <dgm:pt modelId="{F357C59E-E886-49E9-AE87-20BB909A7BFA}" type="pres">
      <dgm:prSet presAssocID="{E8BEAB9E-963A-44B5-8972-A1A3802AE1D5}" presName="textRect" presStyleLbl="revTx" presStyleIdx="0" presStyleCnt="6" custScaleX="121158" custLinFactNeighborX="8591" custLinFactNeighborY="-5079">
        <dgm:presLayoutVars>
          <dgm:chMax val="1"/>
          <dgm:chPref val="1"/>
        </dgm:presLayoutVars>
      </dgm:prSet>
      <dgm:spPr/>
    </dgm:pt>
    <dgm:pt modelId="{D9E20CE1-FC70-44E4-A5C5-B346B8ABC150}" type="pres">
      <dgm:prSet presAssocID="{76194FEA-9DFF-4FF9-B6C6-8E3B9E1C43B1}" presName="sibTrans" presStyleLbl="sibTrans2D1" presStyleIdx="0" presStyleCnt="0"/>
      <dgm:spPr/>
    </dgm:pt>
    <dgm:pt modelId="{68A26CEB-F39C-4C99-974A-A7310667360D}" type="pres">
      <dgm:prSet presAssocID="{CFACB24C-DB40-4115-8D66-1C2B1CB24E06}" presName="compNode" presStyleCnt="0"/>
      <dgm:spPr/>
    </dgm:pt>
    <dgm:pt modelId="{218CD115-2771-4689-9EC4-A5D2C773F03F}" type="pres">
      <dgm:prSet presAssocID="{CFACB24C-DB40-4115-8D66-1C2B1CB24E06}" presName="iconBgRect" presStyleLbl="bgShp" presStyleIdx="1" presStyleCnt="6"/>
      <dgm:spPr/>
    </dgm:pt>
    <dgm:pt modelId="{0D5E72EE-78D9-4662-B19C-5D726CADBD4B}" type="pres">
      <dgm:prSet presAssocID="{CFACB24C-DB40-4115-8D66-1C2B1CB24E06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tch"/>
        </a:ext>
      </dgm:extLst>
    </dgm:pt>
    <dgm:pt modelId="{00748D05-4388-4287-A763-6CB306CFDA4F}" type="pres">
      <dgm:prSet presAssocID="{CFACB24C-DB40-4115-8D66-1C2B1CB24E06}" presName="spaceRect" presStyleCnt="0"/>
      <dgm:spPr/>
    </dgm:pt>
    <dgm:pt modelId="{F7AE74EF-4559-42C9-A536-4071DA510B95}" type="pres">
      <dgm:prSet presAssocID="{CFACB24C-DB40-4115-8D66-1C2B1CB24E06}" presName="textRect" presStyleLbl="revTx" presStyleIdx="1" presStyleCnt="6" custScaleX="159010" custLinFactNeighborX="31414" custLinFactNeighborY="858">
        <dgm:presLayoutVars>
          <dgm:chMax val="1"/>
          <dgm:chPref val="1"/>
        </dgm:presLayoutVars>
      </dgm:prSet>
      <dgm:spPr/>
    </dgm:pt>
    <dgm:pt modelId="{1F53DD1E-C835-4A1B-99E6-7399A9070467}" type="pres">
      <dgm:prSet presAssocID="{AD5065F5-CF65-447F-840C-D6C0AC7CDC3B}" presName="sibTrans" presStyleLbl="sibTrans2D1" presStyleIdx="0" presStyleCnt="0"/>
      <dgm:spPr/>
    </dgm:pt>
    <dgm:pt modelId="{1ADB5134-527F-4524-AA10-610404107698}" type="pres">
      <dgm:prSet presAssocID="{D0B4FB05-9885-4425-AA0E-ABBA77C7CEB6}" presName="compNode" presStyleCnt="0"/>
      <dgm:spPr/>
    </dgm:pt>
    <dgm:pt modelId="{C7C34887-E8B2-4180-827C-517C0B19DDD5}" type="pres">
      <dgm:prSet presAssocID="{D0B4FB05-9885-4425-AA0E-ABBA77C7CEB6}" presName="iconBgRect" presStyleLbl="bgShp" presStyleIdx="2" presStyleCnt="6"/>
      <dgm:spPr/>
    </dgm:pt>
    <dgm:pt modelId="{9AE6612D-B4E6-49F6-98A1-5218F395FA02}" type="pres">
      <dgm:prSet presAssocID="{D0B4FB05-9885-4425-AA0E-ABBA77C7CEB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0178FB67-A967-4C05-B8F2-6BF020452A87}" type="pres">
      <dgm:prSet presAssocID="{D0B4FB05-9885-4425-AA0E-ABBA77C7CEB6}" presName="spaceRect" presStyleCnt="0"/>
      <dgm:spPr/>
    </dgm:pt>
    <dgm:pt modelId="{FA446FD4-021B-4B90-81CC-56C2D2C7EE8D}" type="pres">
      <dgm:prSet presAssocID="{D0B4FB05-9885-4425-AA0E-ABBA77C7CEB6}" presName="textRect" presStyleLbl="revTx" presStyleIdx="2" presStyleCnt="6" custScaleX="131447" custLinFactNeighborX="14508" custLinFactNeighborY="2018">
        <dgm:presLayoutVars>
          <dgm:chMax val="1"/>
          <dgm:chPref val="1"/>
        </dgm:presLayoutVars>
      </dgm:prSet>
      <dgm:spPr/>
    </dgm:pt>
    <dgm:pt modelId="{516CF2E8-F87E-4D7D-BAF5-E3EC9EC62DC3}" type="pres">
      <dgm:prSet presAssocID="{3B1B27B7-2811-4FF2-95DF-463E1AC9A92E}" presName="sibTrans" presStyleLbl="sibTrans2D1" presStyleIdx="0" presStyleCnt="0"/>
      <dgm:spPr/>
    </dgm:pt>
    <dgm:pt modelId="{0F420FA4-9A55-487E-8956-2152ED0915D2}" type="pres">
      <dgm:prSet presAssocID="{8A85F12B-4A33-4598-A250-DACD583F137F}" presName="compNode" presStyleCnt="0"/>
      <dgm:spPr/>
    </dgm:pt>
    <dgm:pt modelId="{CBFFF859-AEBE-4F8F-9931-025F3A5AC288}" type="pres">
      <dgm:prSet presAssocID="{8A85F12B-4A33-4598-A250-DACD583F137F}" presName="iconBgRect" presStyleLbl="bgShp" presStyleIdx="3" presStyleCnt="6"/>
      <dgm:spPr/>
    </dgm:pt>
    <dgm:pt modelId="{61EB0579-EE94-4FA1-AA8E-AB6C5FFB9141}" type="pres">
      <dgm:prSet presAssocID="{8A85F12B-4A33-4598-A250-DACD583F137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B806DC9C-92B0-4BC9-9BFF-FDEB163D96D1}" type="pres">
      <dgm:prSet presAssocID="{8A85F12B-4A33-4598-A250-DACD583F137F}" presName="spaceRect" presStyleCnt="0"/>
      <dgm:spPr/>
    </dgm:pt>
    <dgm:pt modelId="{C4B9DADE-EAC7-444E-91BA-6E2AB1548431}" type="pres">
      <dgm:prSet presAssocID="{8A85F12B-4A33-4598-A250-DACD583F137F}" presName="textRect" presStyleLbl="revTx" presStyleIdx="3" presStyleCnt="6" custScaleX="146238" custLinFactNeighborX="37079" custLinFactNeighborY="-1213">
        <dgm:presLayoutVars>
          <dgm:chMax val="1"/>
          <dgm:chPref val="1"/>
        </dgm:presLayoutVars>
      </dgm:prSet>
      <dgm:spPr/>
    </dgm:pt>
    <dgm:pt modelId="{78577E01-5985-440B-B894-FE6BD5CFF6D9}" type="pres">
      <dgm:prSet presAssocID="{867852D9-13ED-4668-9DD6-81B9C1824891}" presName="sibTrans" presStyleLbl="sibTrans2D1" presStyleIdx="0" presStyleCnt="0"/>
      <dgm:spPr/>
    </dgm:pt>
    <dgm:pt modelId="{44302011-AB87-4377-ACCA-131C6584171B}" type="pres">
      <dgm:prSet presAssocID="{FC14EEB1-76B9-40BF-94CF-F1F77EC6565A}" presName="compNode" presStyleCnt="0"/>
      <dgm:spPr/>
    </dgm:pt>
    <dgm:pt modelId="{B439A4EC-70CD-4372-9184-B61BEEA4DFD8}" type="pres">
      <dgm:prSet presAssocID="{FC14EEB1-76B9-40BF-94CF-F1F77EC6565A}" presName="iconBgRect" presStyleLbl="bgShp" presStyleIdx="4" presStyleCnt="6"/>
      <dgm:spPr/>
    </dgm:pt>
    <dgm:pt modelId="{372C77F9-A4FD-4F0C-89BA-8C37E851CAFB}" type="pres">
      <dgm:prSet presAssocID="{FC14EEB1-76B9-40BF-94CF-F1F77EC6565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ermometer"/>
        </a:ext>
      </dgm:extLst>
    </dgm:pt>
    <dgm:pt modelId="{2066556F-1A42-43F1-830A-B6970F19E2E4}" type="pres">
      <dgm:prSet presAssocID="{FC14EEB1-76B9-40BF-94CF-F1F77EC6565A}" presName="spaceRect" presStyleCnt="0"/>
      <dgm:spPr/>
    </dgm:pt>
    <dgm:pt modelId="{BF84D939-09B0-4FCA-A548-A4B1CF0DC0D5}" type="pres">
      <dgm:prSet presAssocID="{FC14EEB1-76B9-40BF-94CF-F1F77EC6565A}" presName="textRect" presStyleLbl="revTx" presStyleIdx="4" presStyleCnt="6" custScaleX="131828" custLinFactNeighborX="12633" custLinFactNeighborY="1109">
        <dgm:presLayoutVars>
          <dgm:chMax val="1"/>
          <dgm:chPref val="1"/>
        </dgm:presLayoutVars>
      </dgm:prSet>
      <dgm:spPr/>
    </dgm:pt>
    <dgm:pt modelId="{9610ABD3-253C-4714-A3E4-B26D9B234235}" type="pres">
      <dgm:prSet presAssocID="{77965C42-7207-4018-8978-681A1AA99127}" presName="sibTrans" presStyleLbl="sibTrans2D1" presStyleIdx="0" presStyleCnt="0"/>
      <dgm:spPr/>
    </dgm:pt>
    <dgm:pt modelId="{C7241E3C-17EA-41DD-847D-5A3FA5B8E9F1}" type="pres">
      <dgm:prSet presAssocID="{6DBD8254-2738-46F4-ADE4-F59279670E11}" presName="compNode" presStyleCnt="0"/>
      <dgm:spPr/>
    </dgm:pt>
    <dgm:pt modelId="{D506CB58-568E-4003-B101-894D34722A15}" type="pres">
      <dgm:prSet presAssocID="{6DBD8254-2738-46F4-ADE4-F59279670E11}" presName="iconBgRect" presStyleLbl="bgShp" presStyleIdx="5" presStyleCnt="6"/>
      <dgm:spPr/>
    </dgm:pt>
    <dgm:pt modelId="{FEFC31A6-03AE-4F6A-8023-6709C757C699}" type="pres">
      <dgm:prSet presAssocID="{6DBD8254-2738-46F4-ADE4-F59279670E11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A832C90-93AD-4F67-B2F0-CDCDF1F6776B}" type="pres">
      <dgm:prSet presAssocID="{6DBD8254-2738-46F4-ADE4-F59279670E11}" presName="spaceRect" presStyleCnt="0"/>
      <dgm:spPr/>
    </dgm:pt>
    <dgm:pt modelId="{E8193262-912B-42D7-89F6-3A4C3C873893}" type="pres">
      <dgm:prSet presAssocID="{6DBD8254-2738-46F4-ADE4-F59279670E11}" presName="textRect" presStyleLbl="revTx" presStyleIdx="5" presStyleCnt="6" custScaleX="146962" custLinFactNeighborX="49438" custLinFactNeighborY="-3107">
        <dgm:presLayoutVars>
          <dgm:chMax val="1"/>
          <dgm:chPref val="1"/>
        </dgm:presLayoutVars>
      </dgm:prSet>
      <dgm:spPr/>
    </dgm:pt>
  </dgm:ptLst>
  <dgm:cxnLst>
    <dgm:cxn modelId="{82CE5A02-EAD7-484D-85EC-DEC5F0BC43E0}" srcId="{3CE7889E-3430-44AD-AA89-D79B6BE1C8A2}" destId="{CFACB24C-DB40-4115-8D66-1C2B1CB24E06}" srcOrd="1" destOrd="0" parTransId="{9AA494BC-7F1B-4C5D-A550-D4CCC9D14F3F}" sibTransId="{AD5065F5-CF65-447F-840C-D6C0AC7CDC3B}"/>
    <dgm:cxn modelId="{F7AA6E22-63AC-4037-9067-D9DB8DF8E007}" srcId="{3CE7889E-3430-44AD-AA89-D79B6BE1C8A2}" destId="{FC14EEB1-76B9-40BF-94CF-F1F77EC6565A}" srcOrd="4" destOrd="0" parTransId="{0DF4D8CD-FC4F-47B8-89B2-9FF6F166D455}" sibTransId="{77965C42-7207-4018-8978-681A1AA99127}"/>
    <dgm:cxn modelId="{B68F2834-60E9-4C3A-B892-E273622AA9D4}" type="presOf" srcId="{8A85F12B-4A33-4598-A250-DACD583F137F}" destId="{C4B9DADE-EAC7-444E-91BA-6E2AB1548431}" srcOrd="0" destOrd="0" presId="urn:microsoft.com/office/officeart/2018/2/layout/IconCircleList"/>
    <dgm:cxn modelId="{B615A143-A91E-4EDB-9576-4F6FF06666B7}" type="presOf" srcId="{867852D9-13ED-4668-9DD6-81B9C1824891}" destId="{78577E01-5985-440B-B894-FE6BD5CFF6D9}" srcOrd="0" destOrd="0" presId="urn:microsoft.com/office/officeart/2018/2/layout/IconCircleList"/>
    <dgm:cxn modelId="{672F984A-FC00-455E-9177-A14A291D0FE6}" type="presOf" srcId="{E8BEAB9E-963A-44B5-8972-A1A3802AE1D5}" destId="{F357C59E-E886-49E9-AE87-20BB909A7BFA}" srcOrd="0" destOrd="0" presId="urn:microsoft.com/office/officeart/2018/2/layout/IconCircleList"/>
    <dgm:cxn modelId="{A1047C4C-1B0C-4D73-A682-8B89DAF10F44}" type="presOf" srcId="{76194FEA-9DFF-4FF9-B6C6-8E3B9E1C43B1}" destId="{D9E20CE1-FC70-44E4-A5C5-B346B8ABC150}" srcOrd="0" destOrd="0" presId="urn:microsoft.com/office/officeart/2018/2/layout/IconCircleList"/>
    <dgm:cxn modelId="{5D55B04C-C304-4C1E-BD49-A0E09B7AD205}" type="presOf" srcId="{CFACB24C-DB40-4115-8D66-1C2B1CB24E06}" destId="{F7AE74EF-4559-42C9-A536-4071DA510B95}" srcOrd="0" destOrd="0" presId="urn:microsoft.com/office/officeart/2018/2/layout/IconCircleList"/>
    <dgm:cxn modelId="{DC0C4270-ACF4-430E-9B7E-CE107FCE17C2}" type="presOf" srcId="{6DBD8254-2738-46F4-ADE4-F59279670E11}" destId="{E8193262-912B-42D7-89F6-3A4C3C873893}" srcOrd="0" destOrd="0" presId="urn:microsoft.com/office/officeart/2018/2/layout/IconCircleList"/>
    <dgm:cxn modelId="{748C4651-6004-4E2D-85D9-FF12339F6662}" type="presOf" srcId="{D0B4FB05-9885-4425-AA0E-ABBA77C7CEB6}" destId="{FA446FD4-021B-4B90-81CC-56C2D2C7EE8D}" srcOrd="0" destOrd="0" presId="urn:microsoft.com/office/officeart/2018/2/layout/IconCircleList"/>
    <dgm:cxn modelId="{50235C80-6FA6-445C-8965-0B737E40DC04}" type="presOf" srcId="{FC14EEB1-76B9-40BF-94CF-F1F77EC6565A}" destId="{BF84D939-09B0-4FCA-A548-A4B1CF0DC0D5}" srcOrd="0" destOrd="0" presId="urn:microsoft.com/office/officeart/2018/2/layout/IconCircleList"/>
    <dgm:cxn modelId="{B87A208F-B5BF-4734-96B5-299EB89792A3}" srcId="{3CE7889E-3430-44AD-AA89-D79B6BE1C8A2}" destId="{6DBD8254-2738-46F4-ADE4-F59279670E11}" srcOrd="5" destOrd="0" parTransId="{A26E8488-886D-47FE-B1A4-E179EEB29DC1}" sibTransId="{50713F4C-C751-42C2-A33A-32BF870DEFF7}"/>
    <dgm:cxn modelId="{8A3FFA91-D2BA-4AA4-B145-AEB8157F5E55}" srcId="{3CE7889E-3430-44AD-AA89-D79B6BE1C8A2}" destId="{8A85F12B-4A33-4598-A250-DACD583F137F}" srcOrd="3" destOrd="0" parTransId="{6B0863A4-6CE0-41BF-AC2C-D7582BB9B772}" sibTransId="{867852D9-13ED-4668-9DD6-81B9C1824891}"/>
    <dgm:cxn modelId="{DF846898-1928-41AF-B04B-3B17E7E9E47D}" type="presOf" srcId="{3B1B27B7-2811-4FF2-95DF-463E1AC9A92E}" destId="{516CF2E8-F87E-4D7D-BAF5-E3EC9EC62DC3}" srcOrd="0" destOrd="0" presId="urn:microsoft.com/office/officeart/2018/2/layout/IconCircleList"/>
    <dgm:cxn modelId="{9583B5C4-80C3-45AE-A38E-EFCF0DA01FB8}" type="presOf" srcId="{3CE7889E-3430-44AD-AA89-D79B6BE1C8A2}" destId="{3909BDDB-CC67-4EC5-A930-F810A5AB2B9D}" srcOrd="0" destOrd="0" presId="urn:microsoft.com/office/officeart/2018/2/layout/IconCircleList"/>
    <dgm:cxn modelId="{8C331DD1-0C7E-4317-8511-F855235C52A3}" type="presOf" srcId="{77965C42-7207-4018-8978-681A1AA99127}" destId="{9610ABD3-253C-4714-A3E4-B26D9B234235}" srcOrd="0" destOrd="0" presId="urn:microsoft.com/office/officeart/2018/2/layout/IconCircleList"/>
    <dgm:cxn modelId="{EE2147D9-61F0-4DC8-839D-D52465DED198}" srcId="{3CE7889E-3430-44AD-AA89-D79B6BE1C8A2}" destId="{E8BEAB9E-963A-44B5-8972-A1A3802AE1D5}" srcOrd="0" destOrd="0" parTransId="{D9BAD83C-AF71-4008-9C10-4F37EEEE55C0}" sibTransId="{76194FEA-9DFF-4FF9-B6C6-8E3B9E1C43B1}"/>
    <dgm:cxn modelId="{249CD9E7-E378-463A-A752-FC0564AE6CE8}" type="presOf" srcId="{AD5065F5-CF65-447F-840C-D6C0AC7CDC3B}" destId="{1F53DD1E-C835-4A1B-99E6-7399A9070467}" srcOrd="0" destOrd="0" presId="urn:microsoft.com/office/officeart/2018/2/layout/IconCircleList"/>
    <dgm:cxn modelId="{F871CEF9-1CF8-478F-B47C-84FC5441B94B}" srcId="{3CE7889E-3430-44AD-AA89-D79B6BE1C8A2}" destId="{D0B4FB05-9885-4425-AA0E-ABBA77C7CEB6}" srcOrd="2" destOrd="0" parTransId="{920FE239-6E89-4036-857D-A55871A0B9CF}" sibTransId="{3B1B27B7-2811-4FF2-95DF-463E1AC9A92E}"/>
    <dgm:cxn modelId="{C08700D5-9E48-44D6-ACAA-473418124EB7}" type="presParOf" srcId="{3909BDDB-CC67-4EC5-A930-F810A5AB2B9D}" destId="{571B8148-A145-405D-A459-5DC3F3C39B92}" srcOrd="0" destOrd="0" presId="urn:microsoft.com/office/officeart/2018/2/layout/IconCircleList"/>
    <dgm:cxn modelId="{C06FE2E4-3AE3-4FC8-9F19-6352FB00F5A2}" type="presParOf" srcId="{571B8148-A145-405D-A459-5DC3F3C39B92}" destId="{8A371952-49F9-4E78-93F2-1C7BEDF12C3D}" srcOrd="0" destOrd="0" presId="urn:microsoft.com/office/officeart/2018/2/layout/IconCircleList"/>
    <dgm:cxn modelId="{822B0315-5A71-4A22-A470-AEFF5B2C76A7}" type="presParOf" srcId="{8A371952-49F9-4E78-93F2-1C7BEDF12C3D}" destId="{4C76F40D-8098-4629-A4E6-261C36843AF9}" srcOrd="0" destOrd="0" presId="urn:microsoft.com/office/officeart/2018/2/layout/IconCircleList"/>
    <dgm:cxn modelId="{E603B62C-408C-4CC3-B448-13E314AAB0B6}" type="presParOf" srcId="{8A371952-49F9-4E78-93F2-1C7BEDF12C3D}" destId="{DAC95982-6AA0-4E34-81BF-A46FD318F6F9}" srcOrd="1" destOrd="0" presId="urn:microsoft.com/office/officeart/2018/2/layout/IconCircleList"/>
    <dgm:cxn modelId="{BAE1666E-F164-4AF7-822C-897AA14163A9}" type="presParOf" srcId="{8A371952-49F9-4E78-93F2-1C7BEDF12C3D}" destId="{66CEB1FF-14E0-484D-880C-4F9062EE0AE8}" srcOrd="2" destOrd="0" presId="urn:microsoft.com/office/officeart/2018/2/layout/IconCircleList"/>
    <dgm:cxn modelId="{684F65F3-4795-49E2-8EC8-8241621F4BA5}" type="presParOf" srcId="{8A371952-49F9-4E78-93F2-1C7BEDF12C3D}" destId="{F357C59E-E886-49E9-AE87-20BB909A7BFA}" srcOrd="3" destOrd="0" presId="urn:microsoft.com/office/officeart/2018/2/layout/IconCircleList"/>
    <dgm:cxn modelId="{00A4F2F3-A4CF-4B2B-B780-833A5A0D7ACD}" type="presParOf" srcId="{571B8148-A145-405D-A459-5DC3F3C39B92}" destId="{D9E20CE1-FC70-44E4-A5C5-B346B8ABC150}" srcOrd="1" destOrd="0" presId="urn:microsoft.com/office/officeart/2018/2/layout/IconCircleList"/>
    <dgm:cxn modelId="{19F3B533-6223-4FF2-818F-6BC26C53A0F8}" type="presParOf" srcId="{571B8148-A145-405D-A459-5DC3F3C39B92}" destId="{68A26CEB-F39C-4C99-974A-A7310667360D}" srcOrd="2" destOrd="0" presId="urn:microsoft.com/office/officeart/2018/2/layout/IconCircleList"/>
    <dgm:cxn modelId="{1C4BA359-F99C-45EE-9E15-52BC5490D95F}" type="presParOf" srcId="{68A26CEB-F39C-4C99-974A-A7310667360D}" destId="{218CD115-2771-4689-9EC4-A5D2C773F03F}" srcOrd="0" destOrd="0" presId="urn:microsoft.com/office/officeart/2018/2/layout/IconCircleList"/>
    <dgm:cxn modelId="{CD89A7BE-82F9-41B4-922D-7A2D825C2F94}" type="presParOf" srcId="{68A26CEB-F39C-4C99-974A-A7310667360D}" destId="{0D5E72EE-78D9-4662-B19C-5D726CADBD4B}" srcOrd="1" destOrd="0" presId="urn:microsoft.com/office/officeart/2018/2/layout/IconCircleList"/>
    <dgm:cxn modelId="{46D4A9BB-7336-4C70-AFDA-2A02AE8475D5}" type="presParOf" srcId="{68A26CEB-F39C-4C99-974A-A7310667360D}" destId="{00748D05-4388-4287-A763-6CB306CFDA4F}" srcOrd="2" destOrd="0" presId="urn:microsoft.com/office/officeart/2018/2/layout/IconCircleList"/>
    <dgm:cxn modelId="{42E2B844-4931-4D57-8076-C45AFE6F0FA5}" type="presParOf" srcId="{68A26CEB-F39C-4C99-974A-A7310667360D}" destId="{F7AE74EF-4559-42C9-A536-4071DA510B95}" srcOrd="3" destOrd="0" presId="urn:microsoft.com/office/officeart/2018/2/layout/IconCircleList"/>
    <dgm:cxn modelId="{68F81A4D-640A-4629-9D84-462BA3E122DB}" type="presParOf" srcId="{571B8148-A145-405D-A459-5DC3F3C39B92}" destId="{1F53DD1E-C835-4A1B-99E6-7399A9070467}" srcOrd="3" destOrd="0" presId="urn:microsoft.com/office/officeart/2018/2/layout/IconCircleList"/>
    <dgm:cxn modelId="{59583FEA-34D4-48F5-A40E-4BDD7804448C}" type="presParOf" srcId="{571B8148-A145-405D-A459-5DC3F3C39B92}" destId="{1ADB5134-527F-4524-AA10-610404107698}" srcOrd="4" destOrd="0" presId="urn:microsoft.com/office/officeart/2018/2/layout/IconCircleList"/>
    <dgm:cxn modelId="{97B5C542-42FE-4ABD-8E97-090729AA971D}" type="presParOf" srcId="{1ADB5134-527F-4524-AA10-610404107698}" destId="{C7C34887-E8B2-4180-827C-517C0B19DDD5}" srcOrd="0" destOrd="0" presId="urn:microsoft.com/office/officeart/2018/2/layout/IconCircleList"/>
    <dgm:cxn modelId="{ED4D2B08-42B2-42A9-A224-E0234776439F}" type="presParOf" srcId="{1ADB5134-527F-4524-AA10-610404107698}" destId="{9AE6612D-B4E6-49F6-98A1-5218F395FA02}" srcOrd="1" destOrd="0" presId="urn:microsoft.com/office/officeart/2018/2/layout/IconCircleList"/>
    <dgm:cxn modelId="{253209A9-ED84-48DE-836D-986B044F2A0A}" type="presParOf" srcId="{1ADB5134-527F-4524-AA10-610404107698}" destId="{0178FB67-A967-4C05-B8F2-6BF020452A87}" srcOrd="2" destOrd="0" presId="urn:microsoft.com/office/officeart/2018/2/layout/IconCircleList"/>
    <dgm:cxn modelId="{3B16A00C-C855-4AF6-94B0-E0F7618D1E80}" type="presParOf" srcId="{1ADB5134-527F-4524-AA10-610404107698}" destId="{FA446FD4-021B-4B90-81CC-56C2D2C7EE8D}" srcOrd="3" destOrd="0" presId="urn:microsoft.com/office/officeart/2018/2/layout/IconCircleList"/>
    <dgm:cxn modelId="{7E0C4AB7-1828-4BB5-B94D-3C09CB117FB8}" type="presParOf" srcId="{571B8148-A145-405D-A459-5DC3F3C39B92}" destId="{516CF2E8-F87E-4D7D-BAF5-E3EC9EC62DC3}" srcOrd="5" destOrd="0" presId="urn:microsoft.com/office/officeart/2018/2/layout/IconCircleList"/>
    <dgm:cxn modelId="{67A8EA1B-7752-4F60-AAD2-80843ED534CF}" type="presParOf" srcId="{571B8148-A145-405D-A459-5DC3F3C39B92}" destId="{0F420FA4-9A55-487E-8956-2152ED0915D2}" srcOrd="6" destOrd="0" presId="urn:microsoft.com/office/officeart/2018/2/layout/IconCircleList"/>
    <dgm:cxn modelId="{F8A9303C-BA83-4938-A1D1-01F54FB67C93}" type="presParOf" srcId="{0F420FA4-9A55-487E-8956-2152ED0915D2}" destId="{CBFFF859-AEBE-4F8F-9931-025F3A5AC288}" srcOrd="0" destOrd="0" presId="urn:microsoft.com/office/officeart/2018/2/layout/IconCircleList"/>
    <dgm:cxn modelId="{5AD52792-9F35-4EAC-A004-C03301A24C8A}" type="presParOf" srcId="{0F420FA4-9A55-487E-8956-2152ED0915D2}" destId="{61EB0579-EE94-4FA1-AA8E-AB6C5FFB9141}" srcOrd="1" destOrd="0" presId="urn:microsoft.com/office/officeart/2018/2/layout/IconCircleList"/>
    <dgm:cxn modelId="{CBD91E46-8042-4139-9AE9-DB36317097E8}" type="presParOf" srcId="{0F420FA4-9A55-487E-8956-2152ED0915D2}" destId="{B806DC9C-92B0-4BC9-9BFF-FDEB163D96D1}" srcOrd="2" destOrd="0" presId="urn:microsoft.com/office/officeart/2018/2/layout/IconCircleList"/>
    <dgm:cxn modelId="{BB2792B4-52F2-49A2-B8A7-B84F041972CC}" type="presParOf" srcId="{0F420FA4-9A55-487E-8956-2152ED0915D2}" destId="{C4B9DADE-EAC7-444E-91BA-6E2AB1548431}" srcOrd="3" destOrd="0" presId="urn:microsoft.com/office/officeart/2018/2/layout/IconCircleList"/>
    <dgm:cxn modelId="{40FE5558-A56A-4D6C-81C0-186C87C12D37}" type="presParOf" srcId="{571B8148-A145-405D-A459-5DC3F3C39B92}" destId="{78577E01-5985-440B-B894-FE6BD5CFF6D9}" srcOrd="7" destOrd="0" presId="urn:microsoft.com/office/officeart/2018/2/layout/IconCircleList"/>
    <dgm:cxn modelId="{CB4E16B4-7737-4311-A1FB-475574B3E793}" type="presParOf" srcId="{571B8148-A145-405D-A459-5DC3F3C39B92}" destId="{44302011-AB87-4377-ACCA-131C6584171B}" srcOrd="8" destOrd="0" presId="urn:microsoft.com/office/officeart/2018/2/layout/IconCircleList"/>
    <dgm:cxn modelId="{0DAD31B5-B82B-45D3-8F5A-1139441B9D4E}" type="presParOf" srcId="{44302011-AB87-4377-ACCA-131C6584171B}" destId="{B439A4EC-70CD-4372-9184-B61BEEA4DFD8}" srcOrd="0" destOrd="0" presId="urn:microsoft.com/office/officeart/2018/2/layout/IconCircleList"/>
    <dgm:cxn modelId="{5205FF7F-26D9-46DD-8D40-A6D5761C7D89}" type="presParOf" srcId="{44302011-AB87-4377-ACCA-131C6584171B}" destId="{372C77F9-A4FD-4F0C-89BA-8C37E851CAFB}" srcOrd="1" destOrd="0" presId="urn:microsoft.com/office/officeart/2018/2/layout/IconCircleList"/>
    <dgm:cxn modelId="{9512C72D-3574-4869-9719-F757EFC9532B}" type="presParOf" srcId="{44302011-AB87-4377-ACCA-131C6584171B}" destId="{2066556F-1A42-43F1-830A-B6970F19E2E4}" srcOrd="2" destOrd="0" presId="urn:microsoft.com/office/officeart/2018/2/layout/IconCircleList"/>
    <dgm:cxn modelId="{F2B67894-B6FC-42D5-B83E-F2099AACAFCD}" type="presParOf" srcId="{44302011-AB87-4377-ACCA-131C6584171B}" destId="{BF84D939-09B0-4FCA-A548-A4B1CF0DC0D5}" srcOrd="3" destOrd="0" presId="urn:microsoft.com/office/officeart/2018/2/layout/IconCircleList"/>
    <dgm:cxn modelId="{2ED951D9-5114-46BB-8ED3-90F80B5EE67C}" type="presParOf" srcId="{571B8148-A145-405D-A459-5DC3F3C39B92}" destId="{9610ABD3-253C-4714-A3E4-B26D9B234235}" srcOrd="9" destOrd="0" presId="urn:microsoft.com/office/officeart/2018/2/layout/IconCircleList"/>
    <dgm:cxn modelId="{475CF924-520C-4935-ABF2-E1E8C8DFB3FF}" type="presParOf" srcId="{571B8148-A145-405D-A459-5DC3F3C39B92}" destId="{C7241E3C-17EA-41DD-847D-5A3FA5B8E9F1}" srcOrd="10" destOrd="0" presId="urn:microsoft.com/office/officeart/2018/2/layout/IconCircleList"/>
    <dgm:cxn modelId="{49B91F4E-0CFC-4D28-89D1-8ADBE706AA67}" type="presParOf" srcId="{C7241E3C-17EA-41DD-847D-5A3FA5B8E9F1}" destId="{D506CB58-568E-4003-B101-894D34722A15}" srcOrd="0" destOrd="0" presId="urn:microsoft.com/office/officeart/2018/2/layout/IconCircleList"/>
    <dgm:cxn modelId="{ADC011AB-6015-4E56-A4E0-BB342F35E0E9}" type="presParOf" srcId="{C7241E3C-17EA-41DD-847D-5A3FA5B8E9F1}" destId="{FEFC31A6-03AE-4F6A-8023-6709C757C699}" srcOrd="1" destOrd="0" presId="urn:microsoft.com/office/officeart/2018/2/layout/IconCircleList"/>
    <dgm:cxn modelId="{088AD15B-EB4D-4600-9B60-4AA04E474383}" type="presParOf" srcId="{C7241E3C-17EA-41DD-847D-5A3FA5B8E9F1}" destId="{1A832C90-93AD-4F67-B2F0-CDCDF1F6776B}" srcOrd="2" destOrd="0" presId="urn:microsoft.com/office/officeart/2018/2/layout/IconCircleList"/>
    <dgm:cxn modelId="{73D8FD33-5120-447E-8AE3-956C47E01F86}" type="presParOf" srcId="{C7241E3C-17EA-41DD-847D-5A3FA5B8E9F1}" destId="{E8193262-912B-42D7-89F6-3A4C3C87389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8BABD2-F664-4325-AC05-D3407E96DCA8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34BF05-81A0-484A-AF8A-3A759D5B3A2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Systems used:</a:t>
          </a:r>
          <a:r>
            <a:rPr lang="en-GB" sz="1700" dirty="0">
              <a:solidFill>
                <a:schemeClr val="bg1"/>
              </a:solidFill>
            </a:rPr>
            <a:t> Transaction Processing Systems (TPS), Customer Relationship Management (CRM), advanced SCM, ERP, and AI.</a:t>
          </a:r>
          <a:endParaRPr lang="en-US" sz="1700" dirty="0">
            <a:solidFill>
              <a:schemeClr val="bg1"/>
            </a:solidFill>
          </a:endParaRPr>
        </a:p>
      </dgm:t>
    </dgm:pt>
    <dgm:pt modelId="{5A855997-BB5B-4492-8AC7-C26E09708098}" type="parTrans" cxnId="{4E2930BD-06A5-4CB3-931E-CB648629F8CF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C257D987-C8C3-42C5-BB22-CC3805D8974C}" type="sibTrans" cxnId="{4E2930BD-06A5-4CB3-931E-CB648629F8CF}">
      <dgm:prSet/>
      <dgm:spPr/>
      <dgm:t>
        <a:bodyPr/>
        <a:lstStyle/>
        <a:p>
          <a:pPr>
            <a:lnSpc>
              <a:spcPct val="100000"/>
            </a:lnSpc>
          </a:pPr>
          <a:endParaRPr lang="en-US" sz="1700">
            <a:solidFill>
              <a:schemeClr val="bg1"/>
            </a:solidFill>
          </a:endParaRPr>
        </a:p>
      </dgm:t>
    </dgm:pt>
    <dgm:pt modelId="{1F041808-DB10-4CB4-8915-BD068616BF1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Main challenge:</a:t>
          </a:r>
          <a:r>
            <a:rPr lang="en-GB" sz="1700" dirty="0">
              <a:solidFill>
                <a:schemeClr val="bg1"/>
              </a:solidFill>
            </a:rPr>
            <a:t> Managing millions of orders efficiently while keeping delivery fast and data secure.</a:t>
          </a:r>
          <a:endParaRPr lang="en-US" sz="1700" dirty="0">
            <a:solidFill>
              <a:schemeClr val="bg1"/>
            </a:solidFill>
          </a:endParaRPr>
        </a:p>
      </dgm:t>
    </dgm:pt>
    <dgm:pt modelId="{AA2887E4-1D49-4D4C-A4FE-7062F619EA82}" type="parTrans" cxnId="{79945339-924D-4A61-86F8-2B89AD90F5D9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49D0590B-E3C9-43CA-A039-3F007F318153}" type="sibTrans" cxnId="{79945339-924D-4A61-86F8-2B89AD90F5D9}">
      <dgm:prSet/>
      <dgm:spPr/>
      <dgm:t>
        <a:bodyPr/>
        <a:lstStyle/>
        <a:p>
          <a:pPr>
            <a:lnSpc>
              <a:spcPct val="100000"/>
            </a:lnSpc>
          </a:pPr>
          <a:endParaRPr lang="en-US" sz="1700">
            <a:solidFill>
              <a:schemeClr val="bg1"/>
            </a:solidFill>
          </a:endParaRPr>
        </a:p>
      </dgm:t>
    </dgm:pt>
    <dgm:pt modelId="{263C4DAC-F376-409C-AB63-F93BA21C6D0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Solutions:</a:t>
          </a:r>
          <a:r>
            <a:rPr lang="en-GB" sz="1700" dirty="0">
              <a:solidFill>
                <a:schemeClr val="bg1"/>
              </a:solidFill>
            </a:rPr>
            <a:t> Automated warehouses, smart recommendations, real-time data systems, and strong cybersecurity.</a:t>
          </a:r>
          <a:endParaRPr lang="en-US" sz="1700" dirty="0">
            <a:solidFill>
              <a:schemeClr val="bg1"/>
            </a:solidFill>
          </a:endParaRPr>
        </a:p>
      </dgm:t>
    </dgm:pt>
    <dgm:pt modelId="{34A8A7EE-3F60-436C-B9AB-C5742359CE2D}" type="parTrans" cxnId="{F4B74963-80B4-41BA-9951-5F756A918DB0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9C7D02DF-9C92-4924-92A4-49654B24BFC1}" type="sibTrans" cxnId="{F4B74963-80B4-41BA-9951-5F756A918DB0}">
      <dgm:prSet/>
      <dgm:spPr/>
      <dgm:t>
        <a:bodyPr/>
        <a:lstStyle/>
        <a:p>
          <a:pPr>
            <a:lnSpc>
              <a:spcPct val="100000"/>
            </a:lnSpc>
          </a:pPr>
          <a:endParaRPr lang="en-US" sz="1700">
            <a:solidFill>
              <a:schemeClr val="bg1"/>
            </a:solidFill>
          </a:endParaRPr>
        </a:p>
      </dgm:t>
    </dgm:pt>
    <dgm:pt modelId="{A79272F4-53D9-4FDB-AB15-77F7969A340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Ethical issues:</a:t>
          </a:r>
          <a:r>
            <a:rPr lang="en-GB" sz="1700" dirty="0">
              <a:solidFill>
                <a:schemeClr val="bg1"/>
              </a:solidFill>
            </a:rPr>
            <a:t> Data privacy concerns, AI bias, and tough working conditions in warehouses.</a:t>
          </a:r>
          <a:endParaRPr lang="en-US" sz="1700" dirty="0">
            <a:solidFill>
              <a:schemeClr val="bg1"/>
            </a:solidFill>
          </a:endParaRPr>
        </a:p>
      </dgm:t>
    </dgm:pt>
    <dgm:pt modelId="{3CB3388D-2BAA-422D-A84F-53268E61354F}" type="parTrans" cxnId="{0457E413-2CEE-4585-A3EB-5F4D651C3221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0BBBDA35-8CC7-4668-A3EB-22DF51CA23A5}" type="sibTrans" cxnId="{0457E413-2CEE-4585-A3EB-5F4D651C3221}">
      <dgm:prSet/>
      <dgm:spPr/>
      <dgm:t>
        <a:bodyPr/>
        <a:lstStyle/>
        <a:p>
          <a:pPr>
            <a:lnSpc>
              <a:spcPct val="100000"/>
            </a:lnSpc>
          </a:pPr>
          <a:endParaRPr lang="en-US" sz="1700">
            <a:solidFill>
              <a:schemeClr val="bg1"/>
            </a:solidFill>
          </a:endParaRPr>
        </a:p>
      </dgm:t>
    </dgm:pt>
    <dgm:pt modelId="{ED6B766A-9BFF-40DE-8C89-4407AEEDC16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Impact:</a:t>
          </a:r>
          <a:r>
            <a:rPr lang="en-GB" sz="1700" dirty="0">
              <a:solidFill>
                <a:schemeClr val="bg1"/>
              </a:solidFill>
            </a:rPr>
            <a:t> Fast delivery, satisfied customers, and strong revenue growth.</a:t>
          </a:r>
          <a:endParaRPr lang="en-US" sz="1700" dirty="0">
            <a:solidFill>
              <a:schemeClr val="bg1"/>
            </a:solidFill>
          </a:endParaRPr>
        </a:p>
      </dgm:t>
    </dgm:pt>
    <dgm:pt modelId="{C449CEFF-2798-4B9B-A8BA-36CDDA5500CF}" type="parTrans" cxnId="{CA1AB08E-BB0D-4E48-9984-AEE960A0DB14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1FD575FA-A38F-494C-9AA4-BD9850EA9776}" type="sibTrans" cxnId="{CA1AB08E-BB0D-4E48-9984-AEE960A0DB14}">
      <dgm:prSet/>
      <dgm:spPr/>
      <dgm:t>
        <a:bodyPr/>
        <a:lstStyle/>
        <a:p>
          <a:pPr>
            <a:lnSpc>
              <a:spcPct val="100000"/>
            </a:lnSpc>
          </a:pPr>
          <a:endParaRPr lang="en-US" sz="1700">
            <a:solidFill>
              <a:schemeClr val="bg1"/>
            </a:solidFill>
          </a:endParaRPr>
        </a:p>
      </dgm:t>
    </dgm:pt>
    <dgm:pt modelId="{8900A791-1D3B-464B-9F36-605B40C7388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b="1" dirty="0">
              <a:solidFill>
                <a:schemeClr val="bg1"/>
              </a:solidFill>
            </a:rPr>
            <a:t>Key takeaway:</a:t>
          </a:r>
          <a:r>
            <a:rPr lang="en-GB" sz="1700" dirty="0">
              <a:solidFill>
                <a:schemeClr val="bg1"/>
              </a:solidFill>
            </a:rPr>
            <a:t> Technology and automation boost performance — but privacy and employee welfare must be carefully managed.</a:t>
          </a:r>
          <a:endParaRPr lang="en-US" sz="1700" dirty="0">
            <a:solidFill>
              <a:schemeClr val="bg1"/>
            </a:solidFill>
          </a:endParaRPr>
        </a:p>
      </dgm:t>
    </dgm:pt>
    <dgm:pt modelId="{B8F8F9B6-A522-4907-9376-9FF9B7C102FB}" type="parTrans" cxnId="{45D40EA0-1845-4C4A-AE08-C2C3672AD7A8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89729532-C4B8-4AF1-8331-452DB2B4133A}" type="sibTrans" cxnId="{45D40EA0-1845-4C4A-AE08-C2C3672AD7A8}">
      <dgm:prSet/>
      <dgm:spPr/>
      <dgm:t>
        <a:bodyPr/>
        <a:lstStyle/>
        <a:p>
          <a:endParaRPr lang="en-US" sz="1700">
            <a:solidFill>
              <a:schemeClr val="bg1"/>
            </a:solidFill>
          </a:endParaRPr>
        </a:p>
      </dgm:t>
    </dgm:pt>
    <dgm:pt modelId="{8C750D5C-917F-41FA-8ED9-0A073064043B}" type="pres">
      <dgm:prSet presAssocID="{388BABD2-F664-4325-AC05-D3407E96DCA8}" presName="root" presStyleCnt="0">
        <dgm:presLayoutVars>
          <dgm:dir/>
          <dgm:resizeHandles val="exact"/>
        </dgm:presLayoutVars>
      </dgm:prSet>
      <dgm:spPr/>
    </dgm:pt>
    <dgm:pt modelId="{CE948383-5D10-4FC9-84B2-2254FBB4142D}" type="pres">
      <dgm:prSet presAssocID="{388BABD2-F664-4325-AC05-D3407E96DCA8}" presName="container" presStyleCnt="0">
        <dgm:presLayoutVars>
          <dgm:dir/>
          <dgm:resizeHandles val="exact"/>
        </dgm:presLayoutVars>
      </dgm:prSet>
      <dgm:spPr/>
    </dgm:pt>
    <dgm:pt modelId="{40782250-57A7-4E1C-B6A6-04F051B61E47}" type="pres">
      <dgm:prSet presAssocID="{A034BF05-81A0-484A-AF8A-3A759D5B3A2B}" presName="compNode" presStyleCnt="0"/>
      <dgm:spPr/>
    </dgm:pt>
    <dgm:pt modelId="{1DABC2CC-8ADF-4F74-B7DD-7855005A36AB}" type="pres">
      <dgm:prSet presAssocID="{A034BF05-81A0-484A-AF8A-3A759D5B3A2B}" presName="iconBgRect" presStyleLbl="bgShp" presStyleIdx="0" presStyleCnt="6"/>
      <dgm:spPr/>
    </dgm:pt>
    <dgm:pt modelId="{F1E673DE-4105-467E-A572-C41588012A3B}" type="pres">
      <dgm:prSet presAssocID="{A034BF05-81A0-484A-AF8A-3A759D5B3A2B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E5BA0EC9-66BE-4CFB-8193-AB04845E9ABD}" type="pres">
      <dgm:prSet presAssocID="{A034BF05-81A0-484A-AF8A-3A759D5B3A2B}" presName="spaceRect" presStyleCnt="0"/>
      <dgm:spPr/>
    </dgm:pt>
    <dgm:pt modelId="{372C311F-359C-44CE-B035-A641A7E0EC04}" type="pres">
      <dgm:prSet presAssocID="{A034BF05-81A0-484A-AF8A-3A759D5B3A2B}" presName="textRect" presStyleLbl="revTx" presStyleIdx="0" presStyleCnt="6" custScaleX="126250" custLinFactNeighborX="9055">
        <dgm:presLayoutVars>
          <dgm:chMax val="1"/>
          <dgm:chPref val="1"/>
        </dgm:presLayoutVars>
      </dgm:prSet>
      <dgm:spPr/>
    </dgm:pt>
    <dgm:pt modelId="{F3251C69-DAAA-4EAE-8DAE-D6577BDB27DE}" type="pres">
      <dgm:prSet presAssocID="{C257D987-C8C3-42C5-BB22-CC3805D8974C}" presName="sibTrans" presStyleLbl="sibTrans2D1" presStyleIdx="0" presStyleCnt="0"/>
      <dgm:spPr/>
    </dgm:pt>
    <dgm:pt modelId="{EBF91F56-1784-4BB6-A915-244FAC3564C5}" type="pres">
      <dgm:prSet presAssocID="{1F041808-DB10-4CB4-8915-BD068616BF1A}" presName="compNode" presStyleCnt="0"/>
      <dgm:spPr/>
    </dgm:pt>
    <dgm:pt modelId="{D3804CBE-8A8F-402D-87FF-497DF079BD8E}" type="pres">
      <dgm:prSet presAssocID="{1F041808-DB10-4CB4-8915-BD068616BF1A}" presName="iconBgRect" presStyleLbl="bgShp" presStyleIdx="1" presStyleCnt="6"/>
      <dgm:spPr/>
    </dgm:pt>
    <dgm:pt modelId="{DCB0D19A-6099-4FCC-9537-A8A9922C7403}" type="pres">
      <dgm:prSet presAssocID="{1F041808-DB10-4CB4-8915-BD068616BF1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DF45B93-AAFE-4376-AE1E-B5915E24D71A}" type="pres">
      <dgm:prSet presAssocID="{1F041808-DB10-4CB4-8915-BD068616BF1A}" presName="spaceRect" presStyleCnt="0"/>
      <dgm:spPr/>
    </dgm:pt>
    <dgm:pt modelId="{835D5AC7-75B7-4BDA-B8EF-8C000C1466D7}" type="pres">
      <dgm:prSet presAssocID="{1F041808-DB10-4CB4-8915-BD068616BF1A}" presName="textRect" presStyleLbl="revTx" presStyleIdx="1" presStyleCnt="6" custScaleX="132880" custLinFactNeighborX="25516" custLinFactNeighborY="1153">
        <dgm:presLayoutVars>
          <dgm:chMax val="1"/>
          <dgm:chPref val="1"/>
        </dgm:presLayoutVars>
      </dgm:prSet>
      <dgm:spPr/>
    </dgm:pt>
    <dgm:pt modelId="{14893535-E726-4FE8-9C56-D1A928CA79D8}" type="pres">
      <dgm:prSet presAssocID="{49D0590B-E3C9-43CA-A039-3F007F318153}" presName="sibTrans" presStyleLbl="sibTrans2D1" presStyleIdx="0" presStyleCnt="0"/>
      <dgm:spPr/>
    </dgm:pt>
    <dgm:pt modelId="{CC14DA36-70BB-45BC-95ED-09E6A1F390EA}" type="pres">
      <dgm:prSet presAssocID="{263C4DAC-F376-409C-AB63-F93BA21C6D0D}" presName="compNode" presStyleCnt="0"/>
      <dgm:spPr/>
    </dgm:pt>
    <dgm:pt modelId="{1411E2FD-932D-4D0D-B2B3-5CD5CEA89949}" type="pres">
      <dgm:prSet presAssocID="{263C4DAC-F376-409C-AB63-F93BA21C6D0D}" presName="iconBgRect" presStyleLbl="bgShp" presStyleIdx="2" presStyleCnt="6"/>
      <dgm:spPr/>
    </dgm:pt>
    <dgm:pt modelId="{96D18ADF-838F-441E-B704-0EA2CFB0DF79}" type="pres">
      <dgm:prSet presAssocID="{263C4DAC-F376-409C-AB63-F93BA21C6D0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1B667E6F-24D5-493C-8AF6-1106ABA7A310}" type="pres">
      <dgm:prSet presAssocID="{263C4DAC-F376-409C-AB63-F93BA21C6D0D}" presName="spaceRect" presStyleCnt="0"/>
      <dgm:spPr/>
    </dgm:pt>
    <dgm:pt modelId="{61E55D22-65DA-4849-82E3-164F4655C6A2}" type="pres">
      <dgm:prSet presAssocID="{263C4DAC-F376-409C-AB63-F93BA21C6D0D}" presName="textRect" presStyleLbl="revTx" presStyleIdx="2" presStyleCnt="6" custScaleX="129142" custLinFactNeighborX="9465" custLinFactNeighborY="-7604">
        <dgm:presLayoutVars>
          <dgm:chMax val="1"/>
          <dgm:chPref val="1"/>
        </dgm:presLayoutVars>
      </dgm:prSet>
      <dgm:spPr/>
    </dgm:pt>
    <dgm:pt modelId="{A6299939-27DB-4585-B443-2DDEB461F5B1}" type="pres">
      <dgm:prSet presAssocID="{9C7D02DF-9C92-4924-92A4-49654B24BFC1}" presName="sibTrans" presStyleLbl="sibTrans2D1" presStyleIdx="0" presStyleCnt="0"/>
      <dgm:spPr/>
    </dgm:pt>
    <dgm:pt modelId="{EC3FA5D3-8F1F-4A3B-912E-003BCF487CE9}" type="pres">
      <dgm:prSet presAssocID="{A79272F4-53D9-4FDB-AB15-77F7969A3407}" presName="compNode" presStyleCnt="0"/>
      <dgm:spPr/>
    </dgm:pt>
    <dgm:pt modelId="{D1BE257D-1D70-44E0-A71B-19F87D4E3BE7}" type="pres">
      <dgm:prSet presAssocID="{A79272F4-53D9-4FDB-AB15-77F7969A3407}" presName="iconBgRect" presStyleLbl="bgShp" presStyleIdx="3" presStyleCnt="6"/>
      <dgm:spPr/>
    </dgm:pt>
    <dgm:pt modelId="{715048E0-2876-419F-839B-541F58DABCD1}" type="pres">
      <dgm:prSet presAssocID="{A79272F4-53D9-4FDB-AB15-77F7969A3407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BE40E4B7-EE87-4527-8AD5-2A39C5EB23B7}" type="pres">
      <dgm:prSet presAssocID="{A79272F4-53D9-4FDB-AB15-77F7969A3407}" presName="spaceRect" presStyleCnt="0"/>
      <dgm:spPr/>
    </dgm:pt>
    <dgm:pt modelId="{0E3EB709-5572-4BEE-9BAD-DB89E611A1E4}" type="pres">
      <dgm:prSet presAssocID="{A79272F4-53D9-4FDB-AB15-77F7969A3407}" presName="textRect" presStyleLbl="revTx" presStyleIdx="3" presStyleCnt="6" custScaleX="140673" custLinFactNeighborX="20989" custLinFactNeighborY="3880">
        <dgm:presLayoutVars>
          <dgm:chMax val="1"/>
          <dgm:chPref val="1"/>
        </dgm:presLayoutVars>
      </dgm:prSet>
      <dgm:spPr/>
    </dgm:pt>
    <dgm:pt modelId="{FE2B5C5B-B225-4620-A14F-8E3A9FB10737}" type="pres">
      <dgm:prSet presAssocID="{0BBBDA35-8CC7-4668-A3EB-22DF51CA23A5}" presName="sibTrans" presStyleLbl="sibTrans2D1" presStyleIdx="0" presStyleCnt="0"/>
      <dgm:spPr/>
    </dgm:pt>
    <dgm:pt modelId="{0639FB6B-1E5D-4DFC-891D-BB65167C38E1}" type="pres">
      <dgm:prSet presAssocID="{ED6B766A-9BFF-40DE-8C89-4407AEEDC160}" presName="compNode" presStyleCnt="0"/>
      <dgm:spPr/>
    </dgm:pt>
    <dgm:pt modelId="{2256E469-56D5-40A8-A249-8AB58CF41ABC}" type="pres">
      <dgm:prSet presAssocID="{ED6B766A-9BFF-40DE-8C89-4407AEEDC160}" presName="iconBgRect" presStyleLbl="bgShp" presStyleIdx="4" presStyleCnt="6"/>
      <dgm:spPr/>
    </dgm:pt>
    <dgm:pt modelId="{85DDDAE4-7EE4-4FDF-9D9F-885244996E22}" type="pres">
      <dgm:prSet presAssocID="{ED6B766A-9BFF-40DE-8C89-4407AEEDC160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9A32C64-5F32-4F8C-AB9E-62B80920E09A}" type="pres">
      <dgm:prSet presAssocID="{ED6B766A-9BFF-40DE-8C89-4407AEEDC160}" presName="spaceRect" presStyleCnt="0"/>
      <dgm:spPr/>
    </dgm:pt>
    <dgm:pt modelId="{1BFC5ED1-F522-421C-8E02-2ABEDA599EEC}" type="pres">
      <dgm:prSet presAssocID="{ED6B766A-9BFF-40DE-8C89-4407AEEDC160}" presName="textRect" presStyleLbl="revTx" presStyleIdx="4" presStyleCnt="6" custScaleX="129627" custLinFactNeighborX="10289" custLinFactNeighborY="787">
        <dgm:presLayoutVars>
          <dgm:chMax val="1"/>
          <dgm:chPref val="1"/>
        </dgm:presLayoutVars>
      </dgm:prSet>
      <dgm:spPr/>
    </dgm:pt>
    <dgm:pt modelId="{4DB731A1-0375-4A8B-99FE-58DE84944BE0}" type="pres">
      <dgm:prSet presAssocID="{1FD575FA-A38F-494C-9AA4-BD9850EA9776}" presName="sibTrans" presStyleLbl="sibTrans2D1" presStyleIdx="0" presStyleCnt="0"/>
      <dgm:spPr/>
    </dgm:pt>
    <dgm:pt modelId="{B67E0550-15D8-440D-97F1-BE0D1FDD3F88}" type="pres">
      <dgm:prSet presAssocID="{8900A791-1D3B-464B-9F36-605B40C73889}" presName="compNode" presStyleCnt="0"/>
      <dgm:spPr/>
    </dgm:pt>
    <dgm:pt modelId="{A3A8AA31-3817-407C-A81A-9C7B5EB3BA27}" type="pres">
      <dgm:prSet presAssocID="{8900A791-1D3B-464B-9F36-605B40C73889}" presName="iconBgRect" presStyleLbl="bgShp" presStyleIdx="5" presStyleCnt="6"/>
      <dgm:spPr/>
    </dgm:pt>
    <dgm:pt modelId="{BA8338FD-EFAE-4143-B067-64C641231A4D}" type="pres">
      <dgm:prSet presAssocID="{8900A791-1D3B-464B-9F36-605B40C7388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1801F934-3A7F-4AC9-A107-FE3D785E1BE2}" type="pres">
      <dgm:prSet presAssocID="{8900A791-1D3B-464B-9F36-605B40C73889}" presName="spaceRect" presStyleCnt="0"/>
      <dgm:spPr/>
    </dgm:pt>
    <dgm:pt modelId="{3B299042-8D43-4A45-887C-E59C6ADFE0F7}" type="pres">
      <dgm:prSet presAssocID="{8900A791-1D3B-464B-9F36-605B40C73889}" presName="textRect" presStyleLbl="revTx" presStyleIdx="5" presStyleCnt="6" custScaleX="151933" custLinFactNeighborX="31510" custLinFactNeighborY="-970">
        <dgm:presLayoutVars>
          <dgm:chMax val="1"/>
          <dgm:chPref val="1"/>
        </dgm:presLayoutVars>
      </dgm:prSet>
      <dgm:spPr/>
    </dgm:pt>
  </dgm:ptLst>
  <dgm:cxnLst>
    <dgm:cxn modelId="{75E9900B-A314-42C8-8545-BABFD4263961}" type="presOf" srcId="{49D0590B-E3C9-43CA-A039-3F007F318153}" destId="{14893535-E726-4FE8-9C56-D1A928CA79D8}" srcOrd="0" destOrd="0" presId="urn:microsoft.com/office/officeart/2018/2/layout/IconCircleList"/>
    <dgm:cxn modelId="{0457E413-2CEE-4585-A3EB-5F4D651C3221}" srcId="{388BABD2-F664-4325-AC05-D3407E96DCA8}" destId="{A79272F4-53D9-4FDB-AB15-77F7969A3407}" srcOrd="3" destOrd="0" parTransId="{3CB3388D-2BAA-422D-A84F-53268E61354F}" sibTransId="{0BBBDA35-8CC7-4668-A3EB-22DF51CA23A5}"/>
    <dgm:cxn modelId="{79945339-924D-4A61-86F8-2B89AD90F5D9}" srcId="{388BABD2-F664-4325-AC05-D3407E96DCA8}" destId="{1F041808-DB10-4CB4-8915-BD068616BF1A}" srcOrd="1" destOrd="0" parTransId="{AA2887E4-1D49-4D4C-A4FE-7062F619EA82}" sibTransId="{49D0590B-E3C9-43CA-A039-3F007F318153}"/>
    <dgm:cxn modelId="{1F7A5D62-24F6-4D62-8185-C310E07232EC}" type="presOf" srcId="{C257D987-C8C3-42C5-BB22-CC3805D8974C}" destId="{F3251C69-DAAA-4EAE-8DAE-D6577BDB27DE}" srcOrd="0" destOrd="0" presId="urn:microsoft.com/office/officeart/2018/2/layout/IconCircleList"/>
    <dgm:cxn modelId="{F4B74963-80B4-41BA-9951-5F756A918DB0}" srcId="{388BABD2-F664-4325-AC05-D3407E96DCA8}" destId="{263C4DAC-F376-409C-AB63-F93BA21C6D0D}" srcOrd="2" destOrd="0" parTransId="{34A8A7EE-3F60-436C-B9AB-C5742359CE2D}" sibTransId="{9C7D02DF-9C92-4924-92A4-49654B24BFC1}"/>
    <dgm:cxn modelId="{7CBB9F49-6EBD-434E-A781-919E9B1C9F0C}" type="presOf" srcId="{A79272F4-53D9-4FDB-AB15-77F7969A3407}" destId="{0E3EB709-5572-4BEE-9BAD-DB89E611A1E4}" srcOrd="0" destOrd="0" presId="urn:microsoft.com/office/officeart/2018/2/layout/IconCircleList"/>
    <dgm:cxn modelId="{45A8ED69-2CDE-4904-AB3B-9AD2B2F6CCF2}" type="presOf" srcId="{9C7D02DF-9C92-4924-92A4-49654B24BFC1}" destId="{A6299939-27DB-4585-B443-2DDEB461F5B1}" srcOrd="0" destOrd="0" presId="urn:microsoft.com/office/officeart/2018/2/layout/IconCircleList"/>
    <dgm:cxn modelId="{A7ED2C54-095B-4BDC-A666-847964007E07}" type="presOf" srcId="{388BABD2-F664-4325-AC05-D3407E96DCA8}" destId="{8C750D5C-917F-41FA-8ED9-0A073064043B}" srcOrd="0" destOrd="0" presId="urn:microsoft.com/office/officeart/2018/2/layout/IconCircleList"/>
    <dgm:cxn modelId="{93FD957C-CD09-453C-998C-7A3276E0F991}" type="presOf" srcId="{263C4DAC-F376-409C-AB63-F93BA21C6D0D}" destId="{61E55D22-65DA-4849-82E3-164F4655C6A2}" srcOrd="0" destOrd="0" presId="urn:microsoft.com/office/officeart/2018/2/layout/IconCircleList"/>
    <dgm:cxn modelId="{618E6184-A2E5-4150-986F-6CD92C3A6E50}" type="presOf" srcId="{ED6B766A-9BFF-40DE-8C89-4407AEEDC160}" destId="{1BFC5ED1-F522-421C-8E02-2ABEDA599EEC}" srcOrd="0" destOrd="0" presId="urn:microsoft.com/office/officeart/2018/2/layout/IconCircleList"/>
    <dgm:cxn modelId="{00F6C386-6CBE-4814-BABB-0BB64D323E14}" type="presOf" srcId="{0BBBDA35-8CC7-4668-A3EB-22DF51CA23A5}" destId="{FE2B5C5B-B225-4620-A14F-8E3A9FB10737}" srcOrd="0" destOrd="0" presId="urn:microsoft.com/office/officeart/2018/2/layout/IconCircleList"/>
    <dgm:cxn modelId="{CA1AB08E-BB0D-4E48-9984-AEE960A0DB14}" srcId="{388BABD2-F664-4325-AC05-D3407E96DCA8}" destId="{ED6B766A-9BFF-40DE-8C89-4407AEEDC160}" srcOrd="4" destOrd="0" parTransId="{C449CEFF-2798-4B9B-A8BA-36CDDA5500CF}" sibTransId="{1FD575FA-A38F-494C-9AA4-BD9850EA9776}"/>
    <dgm:cxn modelId="{45D40EA0-1845-4C4A-AE08-C2C3672AD7A8}" srcId="{388BABD2-F664-4325-AC05-D3407E96DCA8}" destId="{8900A791-1D3B-464B-9F36-605B40C73889}" srcOrd="5" destOrd="0" parTransId="{B8F8F9B6-A522-4907-9376-9FF9B7C102FB}" sibTransId="{89729532-C4B8-4AF1-8331-452DB2B4133A}"/>
    <dgm:cxn modelId="{DEE907A3-E513-4CD7-B806-72E7D9948434}" type="presOf" srcId="{1F041808-DB10-4CB4-8915-BD068616BF1A}" destId="{835D5AC7-75B7-4BDA-B8EF-8C000C1466D7}" srcOrd="0" destOrd="0" presId="urn:microsoft.com/office/officeart/2018/2/layout/IconCircleList"/>
    <dgm:cxn modelId="{274758AC-E777-41A8-922E-2D449D10D3B3}" type="presOf" srcId="{8900A791-1D3B-464B-9F36-605B40C73889}" destId="{3B299042-8D43-4A45-887C-E59C6ADFE0F7}" srcOrd="0" destOrd="0" presId="urn:microsoft.com/office/officeart/2018/2/layout/IconCircleList"/>
    <dgm:cxn modelId="{312CD9B6-BEA3-44AA-8A14-BCF00858CE12}" type="presOf" srcId="{1FD575FA-A38F-494C-9AA4-BD9850EA9776}" destId="{4DB731A1-0375-4A8B-99FE-58DE84944BE0}" srcOrd="0" destOrd="0" presId="urn:microsoft.com/office/officeart/2018/2/layout/IconCircleList"/>
    <dgm:cxn modelId="{4E2930BD-06A5-4CB3-931E-CB648629F8CF}" srcId="{388BABD2-F664-4325-AC05-D3407E96DCA8}" destId="{A034BF05-81A0-484A-AF8A-3A759D5B3A2B}" srcOrd="0" destOrd="0" parTransId="{5A855997-BB5B-4492-8AC7-C26E09708098}" sibTransId="{C257D987-C8C3-42C5-BB22-CC3805D8974C}"/>
    <dgm:cxn modelId="{29005EC5-51C3-4BC4-AB01-71338B84BB25}" type="presOf" srcId="{A034BF05-81A0-484A-AF8A-3A759D5B3A2B}" destId="{372C311F-359C-44CE-B035-A641A7E0EC04}" srcOrd="0" destOrd="0" presId="urn:microsoft.com/office/officeart/2018/2/layout/IconCircleList"/>
    <dgm:cxn modelId="{5997AF4E-D004-4B86-B6FE-CB71C68781B7}" type="presParOf" srcId="{8C750D5C-917F-41FA-8ED9-0A073064043B}" destId="{CE948383-5D10-4FC9-84B2-2254FBB4142D}" srcOrd="0" destOrd="0" presId="urn:microsoft.com/office/officeart/2018/2/layout/IconCircleList"/>
    <dgm:cxn modelId="{58561F14-F816-4D75-B235-D32492F40B65}" type="presParOf" srcId="{CE948383-5D10-4FC9-84B2-2254FBB4142D}" destId="{40782250-57A7-4E1C-B6A6-04F051B61E47}" srcOrd="0" destOrd="0" presId="urn:microsoft.com/office/officeart/2018/2/layout/IconCircleList"/>
    <dgm:cxn modelId="{F4BD45A2-2B45-43BE-96D1-BECDD527BAD6}" type="presParOf" srcId="{40782250-57A7-4E1C-B6A6-04F051B61E47}" destId="{1DABC2CC-8ADF-4F74-B7DD-7855005A36AB}" srcOrd="0" destOrd="0" presId="urn:microsoft.com/office/officeart/2018/2/layout/IconCircleList"/>
    <dgm:cxn modelId="{5CE0A9DF-78F2-42C0-B169-B46C85DB8948}" type="presParOf" srcId="{40782250-57A7-4E1C-B6A6-04F051B61E47}" destId="{F1E673DE-4105-467E-A572-C41588012A3B}" srcOrd="1" destOrd="0" presId="urn:microsoft.com/office/officeart/2018/2/layout/IconCircleList"/>
    <dgm:cxn modelId="{17D998C8-BD7D-4282-9E61-FE87BC660B12}" type="presParOf" srcId="{40782250-57A7-4E1C-B6A6-04F051B61E47}" destId="{E5BA0EC9-66BE-4CFB-8193-AB04845E9ABD}" srcOrd="2" destOrd="0" presId="urn:microsoft.com/office/officeart/2018/2/layout/IconCircleList"/>
    <dgm:cxn modelId="{02C2316F-2638-4D68-9572-8489B7516397}" type="presParOf" srcId="{40782250-57A7-4E1C-B6A6-04F051B61E47}" destId="{372C311F-359C-44CE-B035-A641A7E0EC04}" srcOrd="3" destOrd="0" presId="urn:microsoft.com/office/officeart/2018/2/layout/IconCircleList"/>
    <dgm:cxn modelId="{CF3D37F8-F65A-4E8D-A37C-9FB96BF29F74}" type="presParOf" srcId="{CE948383-5D10-4FC9-84B2-2254FBB4142D}" destId="{F3251C69-DAAA-4EAE-8DAE-D6577BDB27DE}" srcOrd="1" destOrd="0" presId="urn:microsoft.com/office/officeart/2018/2/layout/IconCircleList"/>
    <dgm:cxn modelId="{13AF2AF5-8AC2-417B-AB30-52E381B7C9FC}" type="presParOf" srcId="{CE948383-5D10-4FC9-84B2-2254FBB4142D}" destId="{EBF91F56-1784-4BB6-A915-244FAC3564C5}" srcOrd="2" destOrd="0" presId="urn:microsoft.com/office/officeart/2018/2/layout/IconCircleList"/>
    <dgm:cxn modelId="{FD1EF36A-EC6E-4DE8-8007-53A3107BED91}" type="presParOf" srcId="{EBF91F56-1784-4BB6-A915-244FAC3564C5}" destId="{D3804CBE-8A8F-402D-87FF-497DF079BD8E}" srcOrd="0" destOrd="0" presId="urn:microsoft.com/office/officeart/2018/2/layout/IconCircleList"/>
    <dgm:cxn modelId="{43CA42A2-BF47-4B46-8A4D-2AC71A6782CA}" type="presParOf" srcId="{EBF91F56-1784-4BB6-A915-244FAC3564C5}" destId="{DCB0D19A-6099-4FCC-9537-A8A9922C7403}" srcOrd="1" destOrd="0" presId="urn:microsoft.com/office/officeart/2018/2/layout/IconCircleList"/>
    <dgm:cxn modelId="{94312412-9350-4071-84A0-9EBE0572CD30}" type="presParOf" srcId="{EBF91F56-1784-4BB6-A915-244FAC3564C5}" destId="{3DF45B93-AAFE-4376-AE1E-B5915E24D71A}" srcOrd="2" destOrd="0" presId="urn:microsoft.com/office/officeart/2018/2/layout/IconCircleList"/>
    <dgm:cxn modelId="{6614409B-1EF3-441B-99E9-9AB7AD46C42E}" type="presParOf" srcId="{EBF91F56-1784-4BB6-A915-244FAC3564C5}" destId="{835D5AC7-75B7-4BDA-B8EF-8C000C1466D7}" srcOrd="3" destOrd="0" presId="urn:microsoft.com/office/officeart/2018/2/layout/IconCircleList"/>
    <dgm:cxn modelId="{6C3710CD-E23F-4FF2-AF0B-4F793CA0F9E5}" type="presParOf" srcId="{CE948383-5D10-4FC9-84B2-2254FBB4142D}" destId="{14893535-E726-4FE8-9C56-D1A928CA79D8}" srcOrd="3" destOrd="0" presId="urn:microsoft.com/office/officeart/2018/2/layout/IconCircleList"/>
    <dgm:cxn modelId="{42DF641B-E5B7-4563-93FA-6B9598A0422A}" type="presParOf" srcId="{CE948383-5D10-4FC9-84B2-2254FBB4142D}" destId="{CC14DA36-70BB-45BC-95ED-09E6A1F390EA}" srcOrd="4" destOrd="0" presId="urn:microsoft.com/office/officeart/2018/2/layout/IconCircleList"/>
    <dgm:cxn modelId="{B98CBE09-F26B-4578-99A2-D7EDC56687D9}" type="presParOf" srcId="{CC14DA36-70BB-45BC-95ED-09E6A1F390EA}" destId="{1411E2FD-932D-4D0D-B2B3-5CD5CEA89949}" srcOrd="0" destOrd="0" presId="urn:microsoft.com/office/officeart/2018/2/layout/IconCircleList"/>
    <dgm:cxn modelId="{B20BF317-E347-4351-B60C-1F16BF8E95C7}" type="presParOf" srcId="{CC14DA36-70BB-45BC-95ED-09E6A1F390EA}" destId="{96D18ADF-838F-441E-B704-0EA2CFB0DF79}" srcOrd="1" destOrd="0" presId="urn:microsoft.com/office/officeart/2018/2/layout/IconCircleList"/>
    <dgm:cxn modelId="{F2D07BD4-D9DA-4F35-9A6A-26DE24B78D3C}" type="presParOf" srcId="{CC14DA36-70BB-45BC-95ED-09E6A1F390EA}" destId="{1B667E6F-24D5-493C-8AF6-1106ABA7A310}" srcOrd="2" destOrd="0" presId="urn:microsoft.com/office/officeart/2018/2/layout/IconCircleList"/>
    <dgm:cxn modelId="{C223F824-5220-44D6-BB8F-F2F0A2C41526}" type="presParOf" srcId="{CC14DA36-70BB-45BC-95ED-09E6A1F390EA}" destId="{61E55D22-65DA-4849-82E3-164F4655C6A2}" srcOrd="3" destOrd="0" presId="urn:microsoft.com/office/officeart/2018/2/layout/IconCircleList"/>
    <dgm:cxn modelId="{1276FE96-D1A1-45D9-A197-483E5C741196}" type="presParOf" srcId="{CE948383-5D10-4FC9-84B2-2254FBB4142D}" destId="{A6299939-27DB-4585-B443-2DDEB461F5B1}" srcOrd="5" destOrd="0" presId="urn:microsoft.com/office/officeart/2018/2/layout/IconCircleList"/>
    <dgm:cxn modelId="{19A72F81-376B-44EC-9853-3C74A00B53DB}" type="presParOf" srcId="{CE948383-5D10-4FC9-84B2-2254FBB4142D}" destId="{EC3FA5D3-8F1F-4A3B-912E-003BCF487CE9}" srcOrd="6" destOrd="0" presId="urn:microsoft.com/office/officeart/2018/2/layout/IconCircleList"/>
    <dgm:cxn modelId="{5569C95A-D126-475B-B357-EF3417C9457A}" type="presParOf" srcId="{EC3FA5D3-8F1F-4A3B-912E-003BCF487CE9}" destId="{D1BE257D-1D70-44E0-A71B-19F87D4E3BE7}" srcOrd="0" destOrd="0" presId="urn:microsoft.com/office/officeart/2018/2/layout/IconCircleList"/>
    <dgm:cxn modelId="{D0D64952-53F2-45B4-B8D8-D5E349B69CC3}" type="presParOf" srcId="{EC3FA5D3-8F1F-4A3B-912E-003BCF487CE9}" destId="{715048E0-2876-419F-839B-541F58DABCD1}" srcOrd="1" destOrd="0" presId="urn:microsoft.com/office/officeart/2018/2/layout/IconCircleList"/>
    <dgm:cxn modelId="{09775303-F63B-40DA-B489-DD93E90AC592}" type="presParOf" srcId="{EC3FA5D3-8F1F-4A3B-912E-003BCF487CE9}" destId="{BE40E4B7-EE87-4527-8AD5-2A39C5EB23B7}" srcOrd="2" destOrd="0" presId="urn:microsoft.com/office/officeart/2018/2/layout/IconCircleList"/>
    <dgm:cxn modelId="{F9FCA6A3-F0AE-43C7-9541-9F301579E933}" type="presParOf" srcId="{EC3FA5D3-8F1F-4A3B-912E-003BCF487CE9}" destId="{0E3EB709-5572-4BEE-9BAD-DB89E611A1E4}" srcOrd="3" destOrd="0" presId="urn:microsoft.com/office/officeart/2018/2/layout/IconCircleList"/>
    <dgm:cxn modelId="{B4F8430B-04D7-4DDE-82AB-9AED6A32AE04}" type="presParOf" srcId="{CE948383-5D10-4FC9-84B2-2254FBB4142D}" destId="{FE2B5C5B-B225-4620-A14F-8E3A9FB10737}" srcOrd="7" destOrd="0" presId="urn:microsoft.com/office/officeart/2018/2/layout/IconCircleList"/>
    <dgm:cxn modelId="{B2998444-EFA9-4351-83F6-6508CCF01FC4}" type="presParOf" srcId="{CE948383-5D10-4FC9-84B2-2254FBB4142D}" destId="{0639FB6B-1E5D-4DFC-891D-BB65167C38E1}" srcOrd="8" destOrd="0" presId="urn:microsoft.com/office/officeart/2018/2/layout/IconCircleList"/>
    <dgm:cxn modelId="{FA82CB30-E585-4A5D-A302-6FE8A343E0BE}" type="presParOf" srcId="{0639FB6B-1E5D-4DFC-891D-BB65167C38E1}" destId="{2256E469-56D5-40A8-A249-8AB58CF41ABC}" srcOrd="0" destOrd="0" presId="urn:microsoft.com/office/officeart/2018/2/layout/IconCircleList"/>
    <dgm:cxn modelId="{85250EEA-B57D-4DAA-9C10-BFBF0BDDE1C1}" type="presParOf" srcId="{0639FB6B-1E5D-4DFC-891D-BB65167C38E1}" destId="{85DDDAE4-7EE4-4FDF-9D9F-885244996E22}" srcOrd="1" destOrd="0" presId="urn:microsoft.com/office/officeart/2018/2/layout/IconCircleList"/>
    <dgm:cxn modelId="{06C66415-3B89-4DDB-89E2-2BAC81B9B3EF}" type="presParOf" srcId="{0639FB6B-1E5D-4DFC-891D-BB65167C38E1}" destId="{39A32C64-5F32-4F8C-AB9E-62B80920E09A}" srcOrd="2" destOrd="0" presId="urn:microsoft.com/office/officeart/2018/2/layout/IconCircleList"/>
    <dgm:cxn modelId="{62423428-2B0E-48F8-8A1D-E3FAB74267FC}" type="presParOf" srcId="{0639FB6B-1E5D-4DFC-891D-BB65167C38E1}" destId="{1BFC5ED1-F522-421C-8E02-2ABEDA599EEC}" srcOrd="3" destOrd="0" presId="urn:microsoft.com/office/officeart/2018/2/layout/IconCircleList"/>
    <dgm:cxn modelId="{46B914D5-826C-446C-B6E4-843AC0792C9E}" type="presParOf" srcId="{CE948383-5D10-4FC9-84B2-2254FBB4142D}" destId="{4DB731A1-0375-4A8B-99FE-58DE84944BE0}" srcOrd="9" destOrd="0" presId="urn:microsoft.com/office/officeart/2018/2/layout/IconCircleList"/>
    <dgm:cxn modelId="{9E3E4DFA-5221-4B38-8766-125D5ECC3174}" type="presParOf" srcId="{CE948383-5D10-4FC9-84B2-2254FBB4142D}" destId="{B67E0550-15D8-440D-97F1-BE0D1FDD3F88}" srcOrd="10" destOrd="0" presId="urn:microsoft.com/office/officeart/2018/2/layout/IconCircleList"/>
    <dgm:cxn modelId="{DDE15CA6-248D-4DAC-A2C2-A5604636A597}" type="presParOf" srcId="{B67E0550-15D8-440D-97F1-BE0D1FDD3F88}" destId="{A3A8AA31-3817-407C-A81A-9C7B5EB3BA27}" srcOrd="0" destOrd="0" presId="urn:microsoft.com/office/officeart/2018/2/layout/IconCircleList"/>
    <dgm:cxn modelId="{BBA67006-EBBD-4FBB-A4AC-17971A3BD246}" type="presParOf" srcId="{B67E0550-15D8-440D-97F1-BE0D1FDD3F88}" destId="{BA8338FD-EFAE-4143-B067-64C641231A4D}" srcOrd="1" destOrd="0" presId="urn:microsoft.com/office/officeart/2018/2/layout/IconCircleList"/>
    <dgm:cxn modelId="{4F8C9474-3500-4A0A-BED7-0F13F4964E4F}" type="presParOf" srcId="{B67E0550-15D8-440D-97F1-BE0D1FDD3F88}" destId="{1801F934-3A7F-4AC9-A107-FE3D785E1BE2}" srcOrd="2" destOrd="0" presId="urn:microsoft.com/office/officeart/2018/2/layout/IconCircleList"/>
    <dgm:cxn modelId="{2DB158DD-5F15-4C57-8023-86CBD73DDDEF}" type="presParOf" srcId="{B67E0550-15D8-440D-97F1-BE0D1FDD3F88}" destId="{3B299042-8D43-4A45-887C-E59C6ADFE0F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95103C-B157-4603-9F2C-4CB2E209BCEA}">
      <dsp:nvSpPr>
        <dsp:cNvPr id="0" name=""/>
        <dsp:cNvSpPr/>
      </dsp:nvSpPr>
      <dsp:spPr>
        <a:xfrm>
          <a:off x="752566" y="646169"/>
          <a:ext cx="1066720" cy="10667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626251-03E9-4FDB-B348-BFAE1C2F76E0}">
      <dsp:nvSpPr>
        <dsp:cNvPr id="0" name=""/>
        <dsp:cNvSpPr/>
      </dsp:nvSpPr>
      <dsp:spPr>
        <a:xfrm>
          <a:off x="100682" y="2148339"/>
          <a:ext cx="2370489" cy="1398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chemeClr val="bg1"/>
              </a:solidFill>
            </a:rPr>
            <a:t>Transaction processing systems (TPS)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100682" y="2148339"/>
        <a:ext cx="2370489" cy="1398295"/>
      </dsp:txXfrm>
    </dsp:sp>
    <dsp:sp modelId="{BDD6F2AE-E873-409B-BE40-EDB5EC4A59E7}">
      <dsp:nvSpPr>
        <dsp:cNvPr id="0" name=""/>
        <dsp:cNvSpPr/>
      </dsp:nvSpPr>
      <dsp:spPr>
        <a:xfrm>
          <a:off x="3537891" y="646169"/>
          <a:ext cx="1066720" cy="10667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FFE48-EB01-4084-A1C7-CB4007484889}">
      <dsp:nvSpPr>
        <dsp:cNvPr id="0" name=""/>
        <dsp:cNvSpPr/>
      </dsp:nvSpPr>
      <dsp:spPr>
        <a:xfrm>
          <a:off x="2886007" y="2148339"/>
          <a:ext cx="2370489" cy="1398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chemeClr val="bg1"/>
              </a:solidFill>
            </a:rPr>
            <a:t>Customer relationship management systems(CRM)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886007" y="2148339"/>
        <a:ext cx="2370489" cy="1398295"/>
      </dsp:txXfrm>
    </dsp:sp>
    <dsp:sp modelId="{5C455FE1-F5F6-4B43-87B4-A4386ACB19EB}">
      <dsp:nvSpPr>
        <dsp:cNvPr id="0" name=""/>
        <dsp:cNvSpPr/>
      </dsp:nvSpPr>
      <dsp:spPr>
        <a:xfrm>
          <a:off x="6323216" y="646169"/>
          <a:ext cx="1066720" cy="10667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E1973A-CA9F-43D7-BED8-9778EF5AF367}">
      <dsp:nvSpPr>
        <dsp:cNvPr id="0" name=""/>
        <dsp:cNvSpPr/>
      </dsp:nvSpPr>
      <dsp:spPr>
        <a:xfrm>
          <a:off x="5671332" y="2148339"/>
          <a:ext cx="2370489" cy="1398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chemeClr val="bg1"/>
              </a:solidFill>
            </a:rPr>
            <a:t>Supply chain management systems( SCM)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5671332" y="2148339"/>
        <a:ext cx="2370489" cy="1398295"/>
      </dsp:txXfrm>
    </dsp:sp>
    <dsp:sp modelId="{8E23F374-7D4C-4D46-84B5-1420F9FAEA83}">
      <dsp:nvSpPr>
        <dsp:cNvPr id="0" name=""/>
        <dsp:cNvSpPr/>
      </dsp:nvSpPr>
      <dsp:spPr>
        <a:xfrm>
          <a:off x="9108541" y="646169"/>
          <a:ext cx="1066720" cy="10667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654116-E146-4B2A-96A4-384C0A593140}">
      <dsp:nvSpPr>
        <dsp:cNvPr id="0" name=""/>
        <dsp:cNvSpPr/>
      </dsp:nvSpPr>
      <dsp:spPr>
        <a:xfrm>
          <a:off x="8456657" y="2148339"/>
          <a:ext cx="2370489" cy="1398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chemeClr val="bg1"/>
              </a:solidFill>
            </a:rPr>
            <a:t>Enterprise resource planning (ERP)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8456657" y="2148339"/>
        <a:ext cx="2370489" cy="13982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48A8B-F55D-400F-8C41-227CE2906E00}">
      <dsp:nvSpPr>
        <dsp:cNvPr id="0" name=""/>
        <dsp:cNvSpPr/>
      </dsp:nvSpPr>
      <dsp:spPr>
        <a:xfrm>
          <a:off x="0" y="2069"/>
          <a:ext cx="7339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FCEF14-DCD5-457A-A78A-C1E1EBA955E5}">
      <dsp:nvSpPr>
        <dsp:cNvPr id="0" name=""/>
        <dsp:cNvSpPr/>
      </dsp:nvSpPr>
      <dsp:spPr>
        <a:xfrm>
          <a:off x="0" y="2069"/>
          <a:ext cx="1467838" cy="141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>
              <a:solidFill>
                <a:schemeClr val="bg2">
                  <a:lumMod val="75000"/>
                </a:schemeClr>
              </a:solidFill>
            </a:rPr>
            <a:t>Function</a:t>
          </a:r>
          <a:endParaRPr lang="en-US" sz="2000" kern="1200">
            <a:solidFill>
              <a:schemeClr val="bg2">
                <a:lumMod val="75000"/>
              </a:schemeClr>
            </a:solidFill>
          </a:endParaRPr>
        </a:p>
      </dsp:txBody>
      <dsp:txXfrm>
        <a:off x="0" y="2069"/>
        <a:ext cx="1467838" cy="1411103"/>
      </dsp:txXfrm>
    </dsp:sp>
    <dsp:sp modelId="{0957F5FF-1F15-40BC-80E9-8598D985819D}">
      <dsp:nvSpPr>
        <dsp:cNvPr id="0" name=""/>
        <dsp:cNvSpPr/>
      </dsp:nvSpPr>
      <dsp:spPr>
        <a:xfrm>
          <a:off x="1577926" y="34866"/>
          <a:ext cx="5761266" cy="655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</a:rPr>
            <a:t>Manage orders, payment, conforming shipping etc.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577926" y="34866"/>
        <a:ext cx="5761266" cy="655942"/>
      </dsp:txXfrm>
    </dsp:sp>
    <dsp:sp modelId="{CC56D2EC-C95E-458F-970C-00A82C706E2D}">
      <dsp:nvSpPr>
        <dsp:cNvPr id="0" name=""/>
        <dsp:cNvSpPr/>
      </dsp:nvSpPr>
      <dsp:spPr>
        <a:xfrm>
          <a:off x="1467838" y="690809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7A161D-2176-46CE-B2FD-737566E170D0}">
      <dsp:nvSpPr>
        <dsp:cNvPr id="0" name=""/>
        <dsp:cNvSpPr/>
      </dsp:nvSpPr>
      <dsp:spPr>
        <a:xfrm>
          <a:off x="1577926" y="723606"/>
          <a:ext cx="5761266" cy="655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</a:rPr>
            <a:t>Process of purchase is accurate.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577926" y="723606"/>
        <a:ext cx="5761266" cy="655942"/>
      </dsp:txXfrm>
    </dsp:sp>
    <dsp:sp modelId="{2C0B432A-6F4A-4D37-9D3B-5B1C6FFD3598}">
      <dsp:nvSpPr>
        <dsp:cNvPr id="0" name=""/>
        <dsp:cNvSpPr/>
      </dsp:nvSpPr>
      <dsp:spPr>
        <a:xfrm>
          <a:off x="1467838" y="1379549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8FAA30-5D9B-44C7-82F6-F9FB12FB18ED}">
      <dsp:nvSpPr>
        <dsp:cNvPr id="0" name=""/>
        <dsp:cNvSpPr/>
      </dsp:nvSpPr>
      <dsp:spPr>
        <a:xfrm>
          <a:off x="0" y="1413173"/>
          <a:ext cx="7339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77A1BB-1BDD-4798-8229-ABD6C785038B}">
      <dsp:nvSpPr>
        <dsp:cNvPr id="0" name=""/>
        <dsp:cNvSpPr/>
      </dsp:nvSpPr>
      <dsp:spPr>
        <a:xfrm>
          <a:off x="0" y="1413173"/>
          <a:ext cx="1467838" cy="141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>
              <a:solidFill>
                <a:schemeClr val="bg2">
                  <a:lumMod val="75000"/>
                </a:schemeClr>
              </a:solidFill>
            </a:rPr>
            <a:t>Benefits</a:t>
          </a:r>
          <a:r>
            <a:rPr lang="en-GB" sz="2000" kern="1200">
              <a:solidFill>
                <a:schemeClr val="bg2">
                  <a:lumMod val="75000"/>
                </a:schemeClr>
              </a:solidFill>
            </a:rPr>
            <a:t> </a:t>
          </a:r>
          <a:endParaRPr lang="en-US" sz="2000" kern="1200">
            <a:solidFill>
              <a:schemeClr val="bg2">
                <a:lumMod val="75000"/>
              </a:schemeClr>
            </a:solidFill>
          </a:endParaRPr>
        </a:p>
      </dsp:txBody>
      <dsp:txXfrm>
        <a:off x="0" y="1413173"/>
        <a:ext cx="1467838" cy="1411103"/>
      </dsp:txXfrm>
    </dsp:sp>
    <dsp:sp modelId="{1430CC78-E357-46DB-868C-14580BE924CC}">
      <dsp:nvSpPr>
        <dsp:cNvPr id="0" name=""/>
        <dsp:cNvSpPr/>
      </dsp:nvSpPr>
      <dsp:spPr>
        <a:xfrm>
          <a:off x="1577926" y="1435221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</a:rPr>
            <a:t>Reduce risk while billing and order processing 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577926" y="1435221"/>
        <a:ext cx="5761266" cy="440969"/>
      </dsp:txXfrm>
    </dsp:sp>
    <dsp:sp modelId="{0064F672-CBFE-4A73-9BB9-053B4AFABB74}">
      <dsp:nvSpPr>
        <dsp:cNvPr id="0" name=""/>
        <dsp:cNvSpPr/>
      </dsp:nvSpPr>
      <dsp:spPr>
        <a:xfrm>
          <a:off x="1467838" y="1876191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41A44C-F0DB-4CFD-80CF-E2508B7E37D3}">
      <dsp:nvSpPr>
        <dsp:cNvPr id="0" name=""/>
        <dsp:cNvSpPr/>
      </dsp:nvSpPr>
      <dsp:spPr>
        <a:xfrm>
          <a:off x="1577926" y="1898240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solidFill>
                <a:schemeClr val="bg1"/>
              </a:solidFill>
            </a:rPr>
            <a:t>Reduce delays of orders around the world.</a:t>
          </a:r>
          <a:endParaRPr lang="en-US" sz="2000" kern="1200">
            <a:solidFill>
              <a:schemeClr val="bg1"/>
            </a:solidFill>
          </a:endParaRPr>
        </a:p>
      </dsp:txBody>
      <dsp:txXfrm>
        <a:off x="1577926" y="1898240"/>
        <a:ext cx="5761266" cy="440969"/>
      </dsp:txXfrm>
    </dsp:sp>
    <dsp:sp modelId="{0784FF46-4F6B-4A5F-9938-893922C9713C}">
      <dsp:nvSpPr>
        <dsp:cNvPr id="0" name=""/>
        <dsp:cNvSpPr/>
      </dsp:nvSpPr>
      <dsp:spPr>
        <a:xfrm>
          <a:off x="1467838" y="2339209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C3A598-BC75-446D-8BC5-D5A29847E185}">
      <dsp:nvSpPr>
        <dsp:cNvPr id="0" name=""/>
        <dsp:cNvSpPr/>
      </dsp:nvSpPr>
      <dsp:spPr>
        <a:xfrm>
          <a:off x="1577926" y="2361258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solidFill>
                <a:schemeClr val="bg1"/>
              </a:solidFill>
            </a:rPr>
            <a:t>Customers trust  </a:t>
          </a:r>
          <a:endParaRPr lang="en-US" sz="2000" kern="1200">
            <a:solidFill>
              <a:schemeClr val="bg1"/>
            </a:solidFill>
          </a:endParaRPr>
        </a:p>
      </dsp:txBody>
      <dsp:txXfrm>
        <a:off x="1577926" y="2361258"/>
        <a:ext cx="5761266" cy="440969"/>
      </dsp:txXfrm>
    </dsp:sp>
    <dsp:sp modelId="{BFC939F8-BB03-4351-8E7C-AA5E80061D0F}">
      <dsp:nvSpPr>
        <dsp:cNvPr id="0" name=""/>
        <dsp:cNvSpPr/>
      </dsp:nvSpPr>
      <dsp:spPr>
        <a:xfrm>
          <a:off x="1467838" y="2802228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6443B-662E-45B1-85C3-BB46E75F5153}">
      <dsp:nvSpPr>
        <dsp:cNvPr id="0" name=""/>
        <dsp:cNvSpPr/>
      </dsp:nvSpPr>
      <dsp:spPr>
        <a:xfrm>
          <a:off x="0" y="2824276"/>
          <a:ext cx="7339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0D6024-3FE1-4658-9A49-2E726015FCBF}">
      <dsp:nvSpPr>
        <dsp:cNvPr id="0" name=""/>
        <dsp:cNvSpPr/>
      </dsp:nvSpPr>
      <dsp:spPr>
        <a:xfrm>
          <a:off x="0" y="2824276"/>
          <a:ext cx="1467838" cy="141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bg2">
                  <a:lumMod val="75000"/>
                </a:schemeClr>
              </a:solidFill>
            </a:rPr>
            <a:t>Limitations </a:t>
          </a:r>
          <a:endParaRPr lang="en-US" sz="20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0" y="2824276"/>
        <a:ext cx="1467838" cy="1411103"/>
      </dsp:txXfrm>
    </dsp:sp>
    <dsp:sp modelId="{78752B34-396C-407B-8227-0865A365B3D8}">
      <dsp:nvSpPr>
        <dsp:cNvPr id="0" name=""/>
        <dsp:cNvSpPr/>
      </dsp:nvSpPr>
      <dsp:spPr>
        <a:xfrm>
          <a:off x="1577926" y="2846325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</a:rPr>
            <a:t>Delays and failure due to downtime of the system.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577926" y="2846325"/>
        <a:ext cx="5761266" cy="440969"/>
      </dsp:txXfrm>
    </dsp:sp>
    <dsp:sp modelId="{3EBBEEFC-93B0-4453-A88E-48173707A866}">
      <dsp:nvSpPr>
        <dsp:cNvPr id="0" name=""/>
        <dsp:cNvSpPr/>
      </dsp:nvSpPr>
      <dsp:spPr>
        <a:xfrm>
          <a:off x="1467838" y="3287295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1FCF00-A40E-49EF-9FEF-A8C1260039CC}">
      <dsp:nvSpPr>
        <dsp:cNvPr id="0" name=""/>
        <dsp:cNvSpPr/>
      </dsp:nvSpPr>
      <dsp:spPr>
        <a:xfrm>
          <a:off x="1577926" y="3309343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solidFill>
                <a:schemeClr val="bg1"/>
              </a:solidFill>
            </a:rPr>
            <a:t>Weak system in high volume of payments</a:t>
          </a:r>
          <a:endParaRPr lang="en-US" sz="2000" kern="1200">
            <a:solidFill>
              <a:schemeClr val="bg1"/>
            </a:solidFill>
          </a:endParaRPr>
        </a:p>
      </dsp:txBody>
      <dsp:txXfrm>
        <a:off x="1577926" y="3309343"/>
        <a:ext cx="5761266" cy="440969"/>
      </dsp:txXfrm>
    </dsp:sp>
    <dsp:sp modelId="{A70B95AF-AE0C-4DB2-BA0B-7B370297BB30}">
      <dsp:nvSpPr>
        <dsp:cNvPr id="0" name=""/>
        <dsp:cNvSpPr/>
      </dsp:nvSpPr>
      <dsp:spPr>
        <a:xfrm>
          <a:off x="1467838" y="3750313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E533B-F85A-499C-8587-29DF5D793445}">
      <dsp:nvSpPr>
        <dsp:cNvPr id="0" name=""/>
        <dsp:cNvSpPr/>
      </dsp:nvSpPr>
      <dsp:spPr>
        <a:xfrm>
          <a:off x="1577926" y="3772362"/>
          <a:ext cx="5761266" cy="440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bg1"/>
              </a:solidFill>
            </a:rPr>
            <a:t>Costly 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577926" y="3772362"/>
        <a:ext cx="5761266" cy="440969"/>
      </dsp:txXfrm>
    </dsp:sp>
    <dsp:sp modelId="{8E8EF389-29A3-4FAD-BF52-E5B3BD25A5C5}">
      <dsp:nvSpPr>
        <dsp:cNvPr id="0" name=""/>
        <dsp:cNvSpPr/>
      </dsp:nvSpPr>
      <dsp:spPr>
        <a:xfrm>
          <a:off x="1467838" y="4213332"/>
          <a:ext cx="587135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76F40D-8098-4629-A4E6-261C36843AF9}">
      <dsp:nvSpPr>
        <dsp:cNvPr id="0" name=""/>
        <dsp:cNvSpPr/>
      </dsp:nvSpPr>
      <dsp:spPr>
        <a:xfrm>
          <a:off x="584008" y="8371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95982-6AA0-4E34-81BF-A46FD318F6F9}">
      <dsp:nvSpPr>
        <dsp:cNvPr id="0" name=""/>
        <dsp:cNvSpPr/>
      </dsp:nvSpPr>
      <dsp:spPr>
        <a:xfrm>
          <a:off x="771679" y="196042"/>
          <a:ext cx="518330" cy="5183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57C59E-E886-49E9-AE87-20BB909A7BFA}">
      <dsp:nvSpPr>
        <dsp:cNvPr id="0" name=""/>
        <dsp:cNvSpPr/>
      </dsp:nvSpPr>
      <dsp:spPr>
        <a:xfrm>
          <a:off x="1627305" y="0"/>
          <a:ext cx="2552211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Systems used: </a:t>
          </a:r>
          <a:r>
            <a:rPr lang="en-GB" sz="1600" b="0" kern="1200" dirty="0">
              <a:solidFill>
                <a:schemeClr val="bg1"/>
              </a:solidFill>
            </a:rPr>
            <a:t>Supply Chain Management (SCM), Enterprise Resource Planning (ERP), Point-of-Sale (TPS), and data analytics.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1627305" y="0"/>
        <a:ext cx="2552211" cy="893673"/>
      </dsp:txXfrm>
    </dsp:sp>
    <dsp:sp modelId="{218CD115-2771-4689-9EC4-A5D2C773F03F}">
      <dsp:nvSpPr>
        <dsp:cNvPr id="0" name=""/>
        <dsp:cNvSpPr/>
      </dsp:nvSpPr>
      <dsp:spPr>
        <a:xfrm>
          <a:off x="4365590" y="8371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5E72EE-78D9-4662-B19C-5D726CADBD4B}">
      <dsp:nvSpPr>
        <dsp:cNvPr id="0" name=""/>
        <dsp:cNvSpPr/>
      </dsp:nvSpPr>
      <dsp:spPr>
        <a:xfrm>
          <a:off x="4553261" y="196042"/>
          <a:ext cx="518330" cy="5183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AE74EF-4559-42C9-A536-4071DA510B95}">
      <dsp:nvSpPr>
        <dsp:cNvPr id="0" name=""/>
        <dsp:cNvSpPr/>
      </dsp:nvSpPr>
      <dsp:spPr>
        <a:xfrm>
          <a:off x="5413245" y="16038"/>
          <a:ext cx="3349570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Main challenge: </a:t>
          </a:r>
          <a:r>
            <a:rPr lang="en-GB" sz="1600" b="0" kern="1200" dirty="0">
              <a:solidFill>
                <a:schemeClr val="bg1"/>
              </a:solidFill>
            </a:rPr>
            <a:t>Responding quickly to changing fashion trends while avoiding excess inventory.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5413245" y="16038"/>
        <a:ext cx="3349570" cy="893673"/>
      </dsp:txXfrm>
    </dsp:sp>
    <dsp:sp modelId="{C7C34887-E8B2-4180-827C-517C0B19DDD5}">
      <dsp:nvSpPr>
        <dsp:cNvPr id="0" name=""/>
        <dsp:cNvSpPr/>
      </dsp:nvSpPr>
      <dsp:spPr>
        <a:xfrm>
          <a:off x="584008" y="1596922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E6612D-B4E6-49F6-98A1-5218F395FA02}">
      <dsp:nvSpPr>
        <dsp:cNvPr id="0" name=""/>
        <dsp:cNvSpPr/>
      </dsp:nvSpPr>
      <dsp:spPr>
        <a:xfrm>
          <a:off x="771679" y="1784593"/>
          <a:ext cx="518330" cy="5183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446FD4-021B-4B90-81CC-56C2D2C7EE8D}">
      <dsp:nvSpPr>
        <dsp:cNvPr id="0" name=""/>
        <dsp:cNvSpPr/>
      </dsp:nvSpPr>
      <dsp:spPr>
        <a:xfrm>
          <a:off x="1643577" y="1614956"/>
          <a:ext cx="2768951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Solutions: </a:t>
          </a:r>
          <a:r>
            <a:rPr lang="en-GB" sz="1600" b="0" kern="1200" dirty="0">
              <a:solidFill>
                <a:schemeClr val="bg1"/>
              </a:solidFill>
            </a:rPr>
            <a:t>Small production batches, fast restocking based on store data, and centralized planning with strong supplier links.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1643577" y="1614956"/>
        <a:ext cx="2768951" cy="893673"/>
      </dsp:txXfrm>
    </dsp:sp>
    <dsp:sp modelId="{CBFFF859-AEBE-4F8F-9931-025F3A5AC288}">
      <dsp:nvSpPr>
        <dsp:cNvPr id="0" name=""/>
        <dsp:cNvSpPr/>
      </dsp:nvSpPr>
      <dsp:spPr>
        <a:xfrm>
          <a:off x="4473960" y="1596922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EB0579-EE94-4FA1-AA8E-AB6C5FFB9141}">
      <dsp:nvSpPr>
        <dsp:cNvPr id="0" name=""/>
        <dsp:cNvSpPr/>
      </dsp:nvSpPr>
      <dsp:spPr>
        <a:xfrm>
          <a:off x="4661631" y="1784593"/>
          <a:ext cx="518330" cy="5183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B9DADE-EAC7-444E-91BA-6E2AB1548431}">
      <dsp:nvSpPr>
        <dsp:cNvPr id="0" name=""/>
        <dsp:cNvSpPr/>
      </dsp:nvSpPr>
      <dsp:spPr>
        <a:xfrm>
          <a:off x="5682290" y="1586082"/>
          <a:ext cx="3080525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Ethical issues: </a:t>
          </a:r>
          <a:r>
            <a:rPr lang="en-GB" sz="1600" b="0" kern="1200" dirty="0">
              <a:solidFill>
                <a:schemeClr val="bg1"/>
              </a:solidFill>
            </a:rPr>
            <a:t>Pressure on factory workers and negative environmental effects from fast production.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5682290" y="1586082"/>
        <a:ext cx="3080525" cy="893673"/>
      </dsp:txXfrm>
    </dsp:sp>
    <dsp:sp modelId="{B439A4EC-70CD-4372-9184-B61BEEA4DFD8}">
      <dsp:nvSpPr>
        <dsp:cNvPr id="0" name=""/>
        <dsp:cNvSpPr/>
      </dsp:nvSpPr>
      <dsp:spPr>
        <a:xfrm>
          <a:off x="584008" y="3185473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2C77F9-A4FD-4F0C-89BA-8C37E851CAFB}">
      <dsp:nvSpPr>
        <dsp:cNvPr id="0" name=""/>
        <dsp:cNvSpPr/>
      </dsp:nvSpPr>
      <dsp:spPr>
        <a:xfrm>
          <a:off x="771679" y="3373145"/>
          <a:ext cx="518330" cy="51833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4D939-09B0-4FCA-A548-A4B1CF0DC0D5}">
      <dsp:nvSpPr>
        <dsp:cNvPr id="0" name=""/>
        <dsp:cNvSpPr/>
      </dsp:nvSpPr>
      <dsp:spPr>
        <a:xfrm>
          <a:off x="1600067" y="3193844"/>
          <a:ext cx="2776977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Impact: </a:t>
          </a:r>
          <a:r>
            <a:rPr lang="en-GB" sz="1600" b="0" kern="1200" dirty="0">
              <a:solidFill>
                <a:schemeClr val="bg1"/>
              </a:solidFill>
            </a:rPr>
            <a:t>Faster trend response, fewer unsold items, and higher profits.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1600067" y="3193844"/>
        <a:ext cx="2776977" cy="893673"/>
      </dsp:txXfrm>
    </dsp:sp>
    <dsp:sp modelId="{D506CB58-568E-4003-B101-894D34722A15}">
      <dsp:nvSpPr>
        <dsp:cNvPr id="0" name=""/>
        <dsp:cNvSpPr/>
      </dsp:nvSpPr>
      <dsp:spPr>
        <a:xfrm>
          <a:off x="4477973" y="3185473"/>
          <a:ext cx="893673" cy="8936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FC31A6-03AE-4F6A-8023-6709C757C699}">
      <dsp:nvSpPr>
        <dsp:cNvPr id="0" name=""/>
        <dsp:cNvSpPr/>
      </dsp:nvSpPr>
      <dsp:spPr>
        <a:xfrm>
          <a:off x="4665644" y="3373145"/>
          <a:ext cx="518330" cy="51833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93262-912B-42D7-89F6-3A4C3C873893}">
      <dsp:nvSpPr>
        <dsp:cNvPr id="0" name=""/>
        <dsp:cNvSpPr/>
      </dsp:nvSpPr>
      <dsp:spPr>
        <a:xfrm>
          <a:off x="5667038" y="3157707"/>
          <a:ext cx="3095777" cy="893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Key takeaway: </a:t>
          </a:r>
          <a:r>
            <a:rPr lang="en-GB" sz="1600" b="0" kern="1200" dirty="0">
              <a:solidFill>
                <a:schemeClr val="bg1"/>
              </a:solidFill>
            </a:rPr>
            <a:t>Using connected systems like TPS, SCM, and ERP gives flexibility and efficiency — but sustainability and fair labour need attention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5667038" y="3157707"/>
        <a:ext cx="3095777" cy="8936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ABC2CC-8ADF-4F74-B7DD-7855005A36AB}">
      <dsp:nvSpPr>
        <dsp:cNvPr id="0" name=""/>
        <dsp:cNvSpPr/>
      </dsp:nvSpPr>
      <dsp:spPr>
        <a:xfrm>
          <a:off x="894701" y="64872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E673DE-4105-467E-A572-C41588012A3B}">
      <dsp:nvSpPr>
        <dsp:cNvPr id="0" name=""/>
        <dsp:cNvSpPr/>
      </dsp:nvSpPr>
      <dsp:spPr>
        <a:xfrm>
          <a:off x="1116994" y="287166"/>
          <a:ext cx="613953" cy="6139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2C311F-359C-44CE-B035-A641A7E0EC04}">
      <dsp:nvSpPr>
        <dsp:cNvPr id="0" name=""/>
        <dsp:cNvSpPr/>
      </dsp:nvSpPr>
      <dsp:spPr>
        <a:xfrm>
          <a:off x="2078520" y="64872"/>
          <a:ext cx="3150103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Systems used:</a:t>
          </a:r>
          <a:r>
            <a:rPr lang="en-GB" sz="1700" kern="1200" dirty="0">
              <a:solidFill>
                <a:schemeClr val="bg1"/>
              </a:solidFill>
            </a:rPr>
            <a:t> Transaction Processing Systems (TPS), Customer Relationship Management (CRM), advanced SCM, ERP, and AI.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2078520" y="64872"/>
        <a:ext cx="3150103" cy="1058540"/>
      </dsp:txXfrm>
    </dsp:sp>
    <dsp:sp modelId="{D3804CBE-8A8F-402D-87FF-497DF079BD8E}">
      <dsp:nvSpPr>
        <dsp:cNvPr id="0" name=""/>
        <dsp:cNvSpPr/>
      </dsp:nvSpPr>
      <dsp:spPr>
        <a:xfrm>
          <a:off x="5437447" y="64872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B0D19A-6099-4FCC-9537-A8A9922C7403}">
      <dsp:nvSpPr>
        <dsp:cNvPr id="0" name=""/>
        <dsp:cNvSpPr/>
      </dsp:nvSpPr>
      <dsp:spPr>
        <a:xfrm>
          <a:off x="5659741" y="287166"/>
          <a:ext cx="613953" cy="6139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D5AC7-75B7-4BDA-B8EF-8C000C1466D7}">
      <dsp:nvSpPr>
        <dsp:cNvPr id="0" name=""/>
        <dsp:cNvSpPr/>
      </dsp:nvSpPr>
      <dsp:spPr>
        <a:xfrm>
          <a:off x="6949276" y="77077"/>
          <a:ext cx="3315530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Main challenge:</a:t>
          </a:r>
          <a:r>
            <a:rPr lang="en-GB" sz="1700" kern="1200" dirty="0">
              <a:solidFill>
                <a:schemeClr val="bg1"/>
              </a:solidFill>
            </a:rPr>
            <a:t> Managing millions of orders efficiently while keeping delivery fast and data secure.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6949276" y="77077"/>
        <a:ext cx="3315530" cy="1058540"/>
      </dsp:txXfrm>
    </dsp:sp>
    <dsp:sp modelId="{1411E2FD-932D-4D0D-B2B3-5CD5CEA89949}">
      <dsp:nvSpPr>
        <dsp:cNvPr id="0" name=""/>
        <dsp:cNvSpPr/>
      </dsp:nvSpPr>
      <dsp:spPr>
        <a:xfrm>
          <a:off x="894701" y="1974795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D18ADF-838F-441E-B704-0EA2CFB0DF79}">
      <dsp:nvSpPr>
        <dsp:cNvPr id="0" name=""/>
        <dsp:cNvSpPr/>
      </dsp:nvSpPr>
      <dsp:spPr>
        <a:xfrm>
          <a:off x="1116994" y="2197089"/>
          <a:ext cx="613953" cy="6139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E55D22-65DA-4849-82E3-164F4655C6A2}">
      <dsp:nvSpPr>
        <dsp:cNvPr id="0" name=""/>
        <dsp:cNvSpPr/>
      </dsp:nvSpPr>
      <dsp:spPr>
        <a:xfrm>
          <a:off x="2052670" y="1894304"/>
          <a:ext cx="3222262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Solutions:</a:t>
          </a:r>
          <a:r>
            <a:rPr lang="en-GB" sz="1700" kern="1200" dirty="0">
              <a:solidFill>
                <a:schemeClr val="bg1"/>
              </a:solidFill>
            </a:rPr>
            <a:t> Automated warehouses, smart recommendations, real-time data systems, and strong cybersecurity.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2052670" y="1894304"/>
        <a:ext cx="3222262" cy="1058540"/>
      </dsp:txXfrm>
    </dsp:sp>
    <dsp:sp modelId="{D1BE257D-1D70-44E0-A71B-19F87D4E3BE7}">
      <dsp:nvSpPr>
        <dsp:cNvPr id="0" name=""/>
        <dsp:cNvSpPr/>
      </dsp:nvSpPr>
      <dsp:spPr>
        <a:xfrm>
          <a:off x="5473527" y="1974795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5048E0-2876-419F-839B-541F58DABCD1}">
      <dsp:nvSpPr>
        <dsp:cNvPr id="0" name=""/>
        <dsp:cNvSpPr/>
      </dsp:nvSpPr>
      <dsp:spPr>
        <a:xfrm>
          <a:off x="5695820" y="2197089"/>
          <a:ext cx="613953" cy="61395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3EB709-5572-4BEE-9BAD-DB89E611A1E4}">
      <dsp:nvSpPr>
        <dsp:cNvPr id="0" name=""/>
        <dsp:cNvSpPr/>
      </dsp:nvSpPr>
      <dsp:spPr>
        <a:xfrm>
          <a:off x="6775178" y="2015867"/>
          <a:ext cx="3509976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Ethical issues:</a:t>
          </a:r>
          <a:r>
            <a:rPr lang="en-GB" sz="1700" kern="1200" dirty="0">
              <a:solidFill>
                <a:schemeClr val="bg1"/>
              </a:solidFill>
            </a:rPr>
            <a:t> Data privacy concerns, AI bias, and tough working conditions in warehouses.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6775178" y="2015867"/>
        <a:ext cx="3509976" cy="1058540"/>
      </dsp:txXfrm>
    </dsp:sp>
    <dsp:sp modelId="{2256E469-56D5-40A8-A249-8AB58CF41ABC}">
      <dsp:nvSpPr>
        <dsp:cNvPr id="0" name=""/>
        <dsp:cNvSpPr/>
      </dsp:nvSpPr>
      <dsp:spPr>
        <a:xfrm>
          <a:off x="894701" y="3884718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DDDAE4-7EE4-4FDF-9D9F-885244996E22}">
      <dsp:nvSpPr>
        <dsp:cNvPr id="0" name=""/>
        <dsp:cNvSpPr/>
      </dsp:nvSpPr>
      <dsp:spPr>
        <a:xfrm>
          <a:off x="1116994" y="4107012"/>
          <a:ext cx="613953" cy="61395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FC5ED1-F522-421C-8E02-2ABEDA599EEC}">
      <dsp:nvSpPr>
        <dsp:cNvPr id="0" name=""/>
        <dsp:cNvSpPr/>
      </dsp:nvSpPr>
      <dsp:spPr>
        <a:xfrm>
          <a:off x="2067179" y="3893049"/>
          <a:ext cx="3234364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Impact:</a:t>
          </a:r>
          <a:r>
            <a:rPr lang="en-GB" sz="1700" kern="1200" dirty="0">
              <a:solidFill>
                <a:schemeClr val="bg1"/>
              </a:solidFill>
            </a:rPr>
            <a:t> Fast delivery, satisfied customers, and strong revenue growth.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2067179" y="3893049"/>
        <a:ext cx="3234364" cy="1058540"/>
      </dsp:txXfrm>
    </dsp:sp>
    <dsp:sp modelId="{A3A8AA31-3817-407C-A81A-9C7B5EB3BA27}">
      <dsp:nvSpPr>
        <dsp:cNvPr id="0" name=""/>
        <dsp:cNvSpPr/>
      </dsp:nvSpPr>
      <dsp:spPr>
        <a:xfrm>
          <a:off x="5479577" y="3884718"/>
          <a:ext cx="1058540" cy="105854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8338FD-EFAE-4143-B067-64C641231A4D}">
      <dsp:nvSpPr>
        <dsp:cNvPr id="0" name=""/>
        <dsp:cNvSpPr/>
      </dsp:nvSpPr>
      <dsp:spPr>
        <a:xfrm>
          <a:off x="5701871" y="4107012"/>
          <a:ext cx="613953" cy="61395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299042-8D43-4A45-887C-E59C6ADFE0F7}">
      <dsp:nvSpPr>
        <dsp:cNvPr id="0" name=""/>
        <dsp:cNvSpPr/>
      </dsp:nvSpPr>
      <dsp:spPr>
        <a:xfrm>
          <a:off x="6903266" y="3874450"/>
          <a:ext cx="3790928" cy="105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chemeClr val="bg1"/>
              </a:solidFill>
            </a:rPr>
            <a:t>Key takeaway:</a:t>
          </a:r>
          <a:r>
            <a:rPr lang="en-GB" sz="1700" kern="1200" dirty="0">
              <a:solidFill>
                <a:schemeClr val="bg1"/>
              </a:solidFill>
            </a:rPr>
            <a:t> Technology and automation boost performance — but privacy and employee welfare must be carefully managed.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6903266" y="3874450"/>
        <a:ext cx="3790928" cy="1058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023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925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57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07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915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977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25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55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2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84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517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6512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64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59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43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774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2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365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7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nonamevc.substack.com/p/look-at-shein-from-the-perspective" TargetMode="External"/><Relationship Id="rId13" Type="http://schemas.openxmlformats.org/officeDocument/2006/relationships/hyperlink" Target="https://www.webtoffee.com/blog/ecommerce-and-digital-privacy/?utm_source=chatgpt.com" TargetMode="External"/><Relationship Id="rId3" Type="http://schemas.openxmlformats.org/officeDocument/2006/relationships/hyperlink" Target="https://www.scribd.com/document/689693217/Management-Information-Systems-Shein-Case-Study?utm_source=chatgpt.com#:~:text=and%20digital%20marketing.-,Shein's%20digital%20approach%20allows%20it%20to%20use%20customer%20data%20and,Shein%20respond%20rapidly%20to%20customers" TargetMode="External"/><Relationship Id="rId7" Type="http://schemas.openxmlformats.org/officeDocument/2006/relationships/hyperlink" Target="https://www.geeksforgeeks.org/software-engineering/transaction-processing-system-meaning-types-benefits-and-examples/" TargetMode="External"/><Relationship Id="rId12" Type="http://schemas.openxmlformats.org/officeDocument/2006/relationships/hyperlink" Target="https://rezolve.com/blogs/harnessing-the-power-of-ai-in-ecommerce-ai-ethics-and-bias-mitigation/?utm_source=chatgpt.com" TargetMode="External"/><Relationship Id="rId2" Type="http://schemas.openxmlformats.org/officeDocument/2006/relationships/hyperlink" Target="https://uk.indeed.com/career-advice/career-development/what-are-information-systems#:~:text=It%20helps%20convert%20data%20into,money%20to%20instal%20and%20maintain" TargetMode="External"/><Relationship Id="rId16" Type="http://schemas.openxmlformats.org/officeDocument/2006/relationships/hyperlink" Target="https://www.statista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xtransfer.com/archives/669dbd41df89561b92950559?utm_source=seo_archives" TargetMode="External"/><Relationship Id="rId11" Type="http://schemas.openxmlformats.org/officeDocument/2006/relationships/hyperlink" Target="https://www.expressvpn.com/blog/is-shein-safe/?utm_source=chatgpt.com" TargetMode="External"/><Relationship Id="rId5" Type="http://schemas.openxmlformats.org/officeDocument/2006/relationships/hyperlink" Target="https://prezi.com/p/xxhlp36hbwi0/sheins-crm-strategy/" TargetMode="External"/><Relationship Id="rId15" Type="http://schemas.openxmlformats.org/officeDocument/2006/relationships/hyperlink" Target="https://www.investopedia.com/terms/e/erp.asp" TargetMode="External"/><Relationship Id="rId10" Type="http://schemas.openxmlformats.org/officeDocument/2006/relationships/hyperlink" Target="https://usercentrics.com/knowledge-hub/gdpr-for-ecommerce/?utm_source=chatgpt.com" TargetMode="External"/><Relationship Id="rId4" Type="http://schemas.openxmlformats.org/officeDocument/2006/relationships/hyperlink" Target="https://www.salesforce.com/crm/benefits-of-crm/#:~:text=The%20primary%20benefits%20of%20using,processes%2C%20and%20better%20data%20insights" TargetMode="External"/><Relationship Id="rId9" Type="http://schemas.openxmlformats.org/officeDocument/2006/relationships/hyperlink" Target="https://www.barrage.net/blog/strategy/the-importance-of-ethics-in-technology?utm_source=chatgpt.com" TargetMode="External"/><Relationship Id="rId14" Type="http://schemas.openxmlformats.org/officeDocument/2006/relationships/hyperlink" Target="https://futurestartup.com/2023/11/06/a-brief-history-of-shein/?utm_source=chatgpt.com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BD063-D789-B676-11F6-B6D765668F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8383" y="583919"/>
            <a:ext cx="9906000" cy="11170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 dirty="0"/>
              <a:t>Managing business information presentation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FF2135-E3DE-C0E4-725E-603DCB99D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59735" y="5235560"/>
            <a:ext cx="5265828" cy="13353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</a:rPr>
              <a:t>Moodle code: </a:t>
            </a:r>
            <a:r>
              <a:rPr lang="en-US" sz="1600" dirty="0">
                <a:solidFill>
                  <a:schemeClr val="tx1"/>
                </a:solidFill>
              </a:rPr>
              <a:t>LCLM5004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</a:rPr>
              <a:t>Moodle name: </a:t>
            </a:r>
            <a:r>
              <a:rPr lang="en-US" sz="1600" dirty="0">
                <a:solidFill>
                  <a:schemeClr val="tx1"/>
                </a:solidFill>
              </a:rPr>
              <a:t>managing business information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</a:rPr>
              <a:t>Lecture name: </a:t>
            </a:r>
            <a:r>
              <a:rPr lang="en-US" sz="1600" dirty="0">
                <a:solidFill>
                  <a:schemeClr val="tx1"/>
                </a:solidFill>
              </a:rPr>
              <a:t>Amer Kareem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FCF579-4ED3-62F2-2819-41F96B976EEB}"/>
              </a:ext>
            </a:extLst>
          </p:cNvPr>
          <p:cNvSpPr txBox="1"/>
          <p:nvPr/>
        </p:nvSpPr>
        <p:spPr>
          <a:xfrm>
            <a:off x="8633180" y="4914941"/>
            <a:ext cx="27912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Students name &amp; ID: </a:t>
            </a:r>
          </a:p>
          <a:p>
            <a:r>
              <a:rPr lang="en-US" sz="1600" dirty="0"/>
              <a:t>Ruth Esther Feliz  - 2327588</a:t>
            </a:r>
          </a:p>
          <a:p>
            <a:r>
              <a:rPr lang="en-US" sz="1600" dirty="0"/>
              <a:t>Ian </a:t>
            </a:r>
            <a:r>
              <a:rPr lang="en-US" sz="1600" dirty="0" err="1"/>
              <a:t>Moiche</a:t>
            </a:r>
            <a:r>
              <a:rPr lang="en-US" sz="1600" dirty="0"/>
              <a:t> Zuniga - 2336866</a:t>
            </a:r>
          </a:p>
          <a:p>
            <a:r>
              <a:rPr lang="en-US" sz="1600" dirty="0"/>
              <a:t>Slawomir Gora - 2336470</a:t>
            </a:r>
          </a:p>
          <a:p>
            <a:r>
              <a:rPr lang="en-US" sz="1600" dirty="0"/>
              <a:t>Marinela Vasilie - 1921538</a:t>
            </a:r>
          </a:p>
          <a:p>
            <a:r>
              <a:rPr lang="en-US" sz="1600" dirty="0"/>
              <a:t>Oliver Petrovski – 2335143</a:t>
            </a:r>
          </a:p>
          <a:p>
            <a:r>
              <a:rPr lang="en-US" sz="1600" dirty="0"/>
              <a:t>Tamara Sanches - 2336849</a:t>
            </a:r>
          </a:p>
        </p:txBody>
      </p:sp>
      <p:pic>
        <p:nvPicPr>
          <p:cNvPr id="1026" name="Picture 2" descr="Employee shows business presentation with graphics">
            <a:extLst>
              <a:ext uri="{FF2B5EF4-FFF2-40B4-BE49-F238E27FC236}">
                <a16:creationId xmlns:a16="http://schemas.microsoft.com/office/drawing/2014/main" id="{7A7123D6-F828-D7F9-5F7E-CB1A4A732B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10" b="16744"/>
          <a:stretch>
            <a:fillRect/>
          </a:stretch>
        </p:blipFill>
        <p:spPr bwMode="auto">
          <a:xfrm>
            <a:off x="3759334" y="1881605"/>
            <a:ext cx="4673331" cy="28498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728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C11A1-92FB-892A-92E6-541923D93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3751" y="1840115"/>
            <a:ext cx="7684498" cy="4241709"/>
          </a:xfrm>
        </p:spPr>
        <p:txBody>
          <a:bodyPr anchor="t">
            <a:normAutofit lnSpcReduction="10000"/>
          </a:bodyPr>
          <a:lstStyle/>
          <a:p>
            <a:r>
              <a:rPr lang="en-GB" sz="2800" dirty="0"/>
              <a:t>Introduction of company and information system </a:t>
            </a:r>
          </a:p>
          <a:p>
            <a:r>
              <a:rPr lang="en-GB" sz="2800" dirty="0"/>
              <a:t>Type of information system</a:t>
            </a:r>
          </a:p>
          <a:p>
            <a:r>
              <a:rPr lang="en-GB" sz="2800" dirty="0">
                <a:solidFill>
                  <a:prstClr val="black"/>
                </a:solidFill>
              </a:rPr>
              <a:t>Ethical considerations in business information system</a:t>
            </a:r>
          </a:p>
          <a:p>
            <a:r>
              <a:rPr lang="en-GB" sz="2800" dirty="0">
                <a:solidFill>
                  <a:prstClr val="black"/>
                </a:solidFill>
              </a:rPr>
              <a:t>AI decision making and bias</a:t>
            </a:r>
          </a:p>
          <a:p>
            <a:r>
              <a:rPr lang="en-GB" sz="2800" dirty="0">
                <a:solidFill>
                  <a:prstClr val="black"/>
                </a:solidFill>
              </a:rPr>
              <a:t>Real World Cases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Conclusion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references</a:t>
            </a:r>
          </a:p>
          <a:p>
            <a:endParaRPr lang="en-GB" sz="1800" dirty="0">
              <a:solidFill>
                <a:prstClr val="black"/>
              </a:solidFill>
            </a:endParaRPr>
          </a:p>
          <a:p>
            <a:endParaRPr lang="en-GB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C72F74-D849-612F-88DF-1C8EE2511B0A}"/>
              </a:ext>
            </a:extLst>
          </p:cNvPr>
          <p:cNvSpPr txBox="1"/>
          <p:nvPr/>
        </p:nvSpPr>
        <p:spPr>
          <a:xfrm>
            <a:off x="1374442" y="933099"/>
            <a:ext cx="34813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tx2">
                    <a:lumMod val="75000"/>
                  </a:schemeClr>
                </a:solidFill>
              </a:rPr>
              <a:t>Table of Content </a:t>
            </a:r>
            <a:endParaRPr lang="en-GB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161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D42F7-59C4-D128-EE63-D830824A5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1CFB667-4B65-197F-C42B-D4E51B63B693}"/>
              </a:ext>
            </a:extLst>
          </p:cNvPr>
          <p:cNvSpPr txBox="1">
            <a:spLocks/>
          </p:cNvSpPr>
          <p:nvPr/>
        </p:nvSpPr>
        <p:spPr>
          <a:xfrm>
            <a:off x="1508323" y="1954138"/>
            <a:ext cx="9273091" cy="440413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sz="2800" b="1" dirty="0"/>
              <a:t>SHEIN</a:t>
            </a:r>
            <a:r>
              <a:rPr lang="en-GB" sz="2800" dirty="0"/>
              <a:t>, a global e-commerce retailer, </a:t>
            </a:r>
          </a:p>
          <a:p>
            <a:pPr>
              <a:lnSpc>
                <a:spcPct val="170000"/>
              </a:lnSpc>
            </a:pPr>
            <a:r>
              <a:rPr lang="en-GB" sz="2800" dirty="0"/>
              <a:t>Founded in 2008 in China</a:t>
            </a:r>
          </a:p>
          <a:p>
            <a:pPr>
              <a:lnSpc>
                <a:spcPct val="170000"/>
              </a:lnSpc>
            </a:pPr>
            <a:r>
              <a:rPr lang="en-GB" sz="2800" dirty="0"/>
              <a:t>Deliver affordable and trend-driven products (Nikkei Asia, 2024)</a:t>
            </a:r>
          </a:p>
          <a:p>
            <a:pPr>
              <a:lnSpc>
                <a:spcPct val="170000"/>
              </a:lnSpc>
            </a:pPr>
            <a:r>
              <a:rPr lang="en-GB" sz="2800" dirty="0"/>
              <a:t>Technology, data analytics, and digital marketing </a:t>
            </a:r>
          </a:p>
          <a:p>
            <a:pPr>
              <a:lnSpc>
                <a:spcPct val="170000"/>
              </a:lnSpc>
            </a:pPr>
            <a:r>
              <a:rPr lang="en-GB" sz="2800" dirty="0"/>
              <a:t>Data-driven production, supply chain management systems, and customer relationship management tools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4B6D94-B881-029D-1464-74D01C420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058" y="1030354"/>
            <a:ext cx="3294272" cy="219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FB465D-7F08-6679-A0C9-3363F4CCC55C}"/>
              </a:ext>
            </a:extLst>
          </p:cNvPr>
          <p:cNvSpPr txBox="1"/>
          <p:nvPr/>
        </p:nvSpPr>
        <p:spPr>
          <a:xfrm>
            <a:off x="1231876" y="906019"/>
            <a:ext cx="36484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chemeClr val="tx2">
                    <a:lumMod val="75000"/>
                  </a:schemeClr>
                </a:solidFill>
              </a:rPr>
              <a:t>Introduction </a:t>
            </a:r>
          </a:p>
        </p:txBody>
      </p:sp>
    </p:spTree>
    <p:extLst>
      <p:ext uri="{BB962C8B-B14F-4D97-AF65-F5344CB8AC3E}">
        <p14:creationId xmlns:p14="http://schemas.microsoft.com/office/powerpoint/2010/main" val="3160120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768673-AE69-117B-59AD-C99B2CD9D544}"/>
              </a:ext>
            </a:extLst>
          </p:cNvPr>
          <p:cNvSpPr txBox="1"/>
          <p:nvPr/>
        </p:nvSpPr>
        <p:spPr>
          <a:xfrm>
            <a:off x="1433037" y="619013"/>
            <a:ext cx="6647708" cy="8122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Introduce Information Systems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37DD92-EF96-0458-4F44-4163D0D10FD4}"/>
              </a:ext>
            </a:extLst>
          </p:cNvPr>
          <p:cNvSpPr txBox="1"/>
          <p:nvPr/>
        </p:nvSpPr>
        <p:spPr>
          <a:xfrm>
            <a:off x="1422355" y="1817015"/>
            <a:ext cx="9704385" cy="34318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Tools used by SHEIN to collect, store, and analyze customer data.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Support daily operations such as orders, stock, and deliveries.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Help SHEIN react quickly to new fashion trends.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Reduce mistakes and improve communication inside the company.</a:t>
            </a:r>
          </a:p>
        </p:txBody>
      </p:sp>
      <p:pic>
        <p:nvPicPr>
          <p:cNvPr id="8" name="Picture 7" descr="A sign on a wall&#10;&#10;AI-generated content may be incorrect.">
            <a:extLst>
              <a:ext uri="{FF2B5EF4-FFF2-40B4-BE49-F238E27FC236}">
                <a16:creationId xmlns:a16="http://schemas.microsoft.com/office/drawing/2014/main" id="{18B39AE5-007F-AC6E-C12B-F79440462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0907" y="5361107"/>
            <a:ext cx="2387457" cy="13036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FB3B43-9C30-F310-CD2F-198BC740ACA8}"/>
              </a:ext>
            </a:extLst>
          </p:cNvPr>
          <p:cNvSpPr txBox="1"/>
          <p:nvPr/>
        </p:nvSpPr>
        <p:spPr>
          <a:xfrm>
            <a:off x="10125468" y="6530766"/>
            <a:ext cx="100127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ea typeface="+mn-lt"/>
                <a:cs typeface="+mn-lt"/>
              </a:rPr>
              <a:t>Indeed (n.d.)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96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6D6216-5D1F-EC30-8D82-D85D1E84F026}"/>
              </a:ext>
            </a:extLst>
          </p:cNvPr>
          <p:cNvSpPr txBox="1"/>
          <p:nvPr/>
        </p:nvSpPr>
        <p:spPr>
          <a:xfrm>
            <a:off x="1137690" y="872163"/>
            <a:ext cx="99166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solidFill>
                  <a:schemeClr val="bg2">
                    <a:lumMod val="75000"/>
                  </a:schemeClr>
                </a:solidFill>
                <a:latin typeface="+mj-lt"/>
                <a:ea typeface="+mn-lt"/>
                <a:cs typeface="+mn-lt"/>
              </a:rPr>
              <a:t>Role of Information Systems in SHEIN’s Operations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CA573F-ABE5-0405-F5FE-113320BC1E8C}"/>
              </a:ext>
            </a:extLst>
          </p:cNvPr>
          <p:cNvSpPr txBox="1"/>
          <p:nvPr/>
        </p:nvSpPr>
        <p:spPr>
          <a:xfrm>
            <a:off x="1470850" y="1786372"/>
            <a:ext cx="7184053" cy="36799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+mn-lt"/>
                <a:cs typeface="+mn-lt"/>
              </a:rPr>
              <a:t> Manage millions of online orders and deliveries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+mn-lt"/>
                <a:cs typeface="+mn-lt"/>
              </a:rPr>
              <a:t> Track stock levels in real time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Help create fast production based on data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Improve communication across departments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Support quick decision-making on trends</a:t>
            </a:r>
          </a:p>
        </p:txBody>
      </p:sp>
      <p:pic>
        <p:nvPicPr>
          <p:cNvPr id="6" name="Picture 5" descr="A close-up of hands holding a device&#10;&#10;AI-generated content may be incorrect.">
            <a:extLst>
              <a:ext uri="{FF2B5EF4-FFF2-40B4-BE49-F238E27FC236}">
                <a16:creationId xmlns:a16="http://schemas.microsoft.com/office/drawing/2014/main" id="{2A20E9EC-DA12-ED52-00CF-2DA8FAFAA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7245" y="2749199"/>
            <a:ext cx="3922712" cy="1754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237436-B0F9-D2B7-CD8B-2C9853E9082D}"/>
              </a:ext>
            </a:extLst>
          </p:cNvPr>
          <p:cNvSpPr txBox="1"/>
          <p:nvPr/>
        </p:nvSpPr>
        <p:spPr>
          <a:xfrm>
            <a:off x="10109859" y="6563571"/>
            <a:ext cx="178657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ea typeface="+mn-lt"/>
                <a:cs typeface="+mn-lt"/>
              </a:rPr>
              <a:t>Janelle (n.d.)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276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793A89-1131-BCFF-44A2-42FF7B91C5AB}"/>
              </a:ext>
            </a:extLst>
          </p:cNvPr>
          <p:cNvSpPr txBox="1"/>
          <p:nvPr/>
        </p:nvSpPr>
        <p:spPr>
          <a:xfrm>
            <a:off x="1413793" y="1077456"/>
            <a:ext cx="9867351" cy="5604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Importance of Information Systems for SHEIN</a:t>
            </a:r>
          </a:p>
        </p:txBody>
      </p:sp>
      <p:pic>
        <p:nvPicPr>
          <p:cNvPr id="3" name="Picture 2" descr="A close-up of a network&#10;&#10;AI-generated content may be incorrect.">
            <a:extLst>
              <a:ext uri="{FF2B5EF4-FFF2-40B4-BE49-F238E27FC236}">
                <a16:creationId xmlns:a16="http://schemas.microsoft.com/office/drawing/2014/main" id="{440CF1BC-E7D2-DF45-A050-92EEC2A96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0716" y="2540321"/>
            <a:ext cx="2973909" cy="224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770E79-047A-6E16-DCB3-26FD3C00D299}"/>
              </a:ext>
            </a:extLst>
          </p:cNvPr>
          <p:cNvSpPr txBox="1"/>
          <p:nvPr/>
        </p:nvSpPr>
        <p:spPr>
          <a:xfrm>
            <a:off x="1413792" y="1978042"/>
            <a:ext cx="7347435" cy="356366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Faster decision-making using customer data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Helps SHEIN react quickly to new fashion trends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Improves customer experience and satisfaction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Gives SHEIN a strong competitive advantage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Helps reduce mistakes and costs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4A05FD-951C-44B8-F116-1747342647F5}"/>
              </a:ext>
            </a:extLst>
          </p:cNvPr>
          <p:cNvSpPr txBox="1"/>
          <p:nvPr/>
        </p:nvSpPr>
        <p:spPr>
          <a:xfrm>
            <a:off x="9219649" y="6476671"/>
            <a:ext cx="190093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Agrawal, S. (2023)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232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8C39F-FDE6-087F-4C5C-9C2449C24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1993" y="1042022"/>
            <a:ext cx="7790232" cy="877729"/>
          </a:xfrm>
        </p:spPr>
        <p:txBody>
          <a:bodyPr anchor="ctr">
            <a:normAutofit/>
          </a:bodyPr>
          <a:lstStyle/>
          <a:p>
            <a:r>
              <a:rPr lang="en-GB" sz="4000" b="1" dirty="0">
                <a:solidFill>
                  <a:schemeClr val="bg2">
                    <a:lumMod val="75000"/>
                  </a:schemeClr>
                </a:solidFill>
              </a:rPr>
              <a:t>Types of information systems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C0C4CB8-4832-0105-A1E2-CCE5CE35C3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474491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4942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 descr="Register">
            <a:extLst>
              <a:ext uri="{FF2B5EF4-FFF2-40B4-BE49-F238E27FC236}">
                <a16:creationId xmlns:a16="http://schemas.microsoft.com/office/drawing/2014/main" id="{B45BA27A-8C5E-BF6C-69D9-509F5B7E0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13524" y="2813663"/>
            <a:ext cx="1825283" cy="18252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413F8E-CD3C-C684-444C-B4AFEB6AB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6975" y="800055"/>
            <a:ext cx="8486256" cy="87187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Transaction processing systems (TPS)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D4AD2000-B6F3-1329-5E62-B819F64F32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3659413"/>
              </p:ext>
            </p:extLst>
          </p:nvPr>
        </p:nvGraphicFramePr>
        <p:xfrm>
          <a:off x="1804807" y="2090096"/>
          <a:ext cx="7339193" cy="4237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C07DC75-BF30-EACC-3D58-3E1400875B53}"/>
              </a:ext>
            </a:extLst>
          </p:cNvPr>
          <p:cNvSpPr txBox="1"/>
          <p:nvPr/>
        </p:nvSpPr>
        <p:spPr>
          <a:xfrm>
            <a:off x="9460305" y="6327546"/>
            <a:ext cx="23317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chemeClr val="bg1"/>
                </a:solidFill>
              </a:rPr>
              <a:t>GeeksforGeeks</a:t>
            </a:r>
            <a:r>
              <a:rPr lang="en-US" sz="1200" dirty="0">
                <a:solidFill>
                  <a:schemeClr val="bg1"/>
                </a:solidFill>
              </a:rPr>
              <a:t> (2025)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456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45559-5FBA-CCC6-FEE2-630F15B64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230" y="1243629"/>
            <a:ext cx="10265540" cy="698528"/>
          </a:xfrm>
        </p:spPr>
        <p:txBody>
          <a:bodyPr anchor="t">
            <a:normAutofit/>
          </a:bodyPr>
          <a:lstStyle/>
          <a:p>
            <a:pPr algn="ctr"/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Customer relationship management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F5819-B5C9-911B-A808-71D998254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230" y="2216057"/>
            <a:ext cx="4374314" cy="2943323"/>
          </a:xfrm>
        </p:spPr>
        <p:txBody>
          <a:bodyPr numCol="1" anchor="ctr">
            <a:normAutofit/>
          </a:bodyPr>
          <a:lstStyle/>
          <a:p>
            <a:pPr marL="0" indent="0">
              <a:buNone/>
            </a:pPr>
            <a:r>
              <a:rPr lang="en-GB" sz="1800" b="1" dirty="0">
                <a:solidFill>
                  <a:schemeClr val="bg1"/>
                </a:solidFill>
              </a:rPr>
              <a:t>Function </a:t>
            </a:r>
          </a:p>
          <a:p>
            <a:r>
              <a:rPr lang="en-GB" sz="1800" dirty="0">
                <a:solidFill>
                  <a:schemeClr val="bg1"/>
                </a:solidFill>
              </a:rPr>
              <a:t>Track, collect and organised customer data</a:t>
            </a:r>
          </a:p>
          <a:p>
            <a:r>
              <a:rPr lang="en-GB" sz="1800" dirty="0">
                <a:solidFill>
                  <a:schemeClr val="bg1"/>
                </a:solidFill>
              </a:rPr>
              <a:t>Provide customer service</a:t>
            </a:r>
          </a:p>
          <a:p>
            <a:r>
              <a:rPr lang="en-GB" sz="1800" dirty="0">
                <a:solidFill>
                  <a:schemeClr val="bg1"/>
                </a:solidFill>
              </a:rPr>
              <a:t>Identify customer segmentation </a:t>
            </a:r>
          </a:p>
          <a:p>
            <a:r>
              <a:rPr lang="en-GB" sz="1800" dirty="0">
                <a:solidFill>
                  <a:schemeClr val="bg1"/>
                </a:solidFill>
              </a:rPr>
              <a:t>Send notification to customer preferences </a:t>
            </a:r>
          </a:p>
          <a:p>
            <a:r>
              <a:rPr lang="en-GB" sz="1800" dirty="0">
                <a:solidFill>
                  <a:schemeClr val="bg1"/>
                </a:solidFill>
              </a:rPr>
              <a:t>Collect feedbacks for future improvements.</a:t>
            </a:r>
          </a:p>
        </p:txBody>
      </p:sp>
      <p:pic>
        <p:nvPicPr>
          <p:cNvPr id="7" name="Graphic 6" descr="Call center">
            <a:extLst>
              <a:ext uri="{FF2B5EF4-FFF2-40B4-BE49-F238E27FC236}">
                <a16:creationId xmlns:a16="http://schemas.microsoft.com/office/drawing/2014/main" id="{423AF446-E938-022E-3BCD-26150163B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49497" y="5159381"/>
            <a:ext cx="914400" cy="914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CEAA90-F35C-AFCD-843A-B05946474AFB}"/>
              </a:ext>
            </a:extLst>
          </p:cNvPr>
          <p:cNvSpPr txBox="1"/>
          <p:nvPr/>
        </p:nvSpPr>
        <p:spPr>
          <a:xfrm>
            <a:off x="9704948" y="6416257"/>
            <a:ext cx="172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Prezi (n.d.)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CE3969-7BFB-EFEC-4FF8-979A2B1A659A}"/>
              </a:ext>
            </a:extLst>
          </p:cNvPr>
          <p:cNvSpPr txBox="1"/>
          <p:nvPr/>
        </p:nvSpPr>
        <p:spPr>
          <a:xfrm>
            <a:off x="6096000" y="4349446"/>
            <a:ext cx="3853497" cy="1709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chemeClr val="bg1"/>
                </a:solidFill>
              </a:rPr>
              <a:t>Benefits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Improve customer satisfaction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Get customer loyalty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Used strategy marketing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8C98E1-78C8-B794-6B05-577D35913849}"/>
              </a:ext>
            </a:extLst>
          </p:cNvPr>
          <p:cNvSpPr txBox="1"/>
          <p:nvPr/>
        </p:nvSpPr>
        <p:spPr>
          <a:xfrm>
            <a:off x="6096000" y="2097969"/>
            <a:ext cx="4273124" cy="1709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chemeClr val="bg1"/>
                </a:solidFill>
              </a:rPr>
              <a:t>Limitations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Have a privacy risk involve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Costly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Difficulty managing huge amount of data</a:t>
            </a:r>
          </a:p>
        </p:txBody>
      </p:sp>
    </p:spTree>
    <p:extLst>
      <p:ext uri="{BB962C8B-B14F-4D97-AF65-F5344CB8AC3E}">
        <p14:creationId xmlns:p14="http://schemas.microsoft.com/office/powerpoint/2010/main" val="1836518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xes On Rack In Warehouse">
            <a:extLst>
              <a:ext uri="{FF2B5EF4-FFF2-40B4-BE49-F238E27FC236}">
                <a16:creationId xmlns:a16="http://schemas.microsoft.com/office/drawing/2014/main" id="{DFAE28A8-DD47-36D7-27B5-E8A1773B79F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4349" b="11382"/>
          <a:stretch>
            <a:fillRect/>
          </a:stretch>
        </p:blipFill>
        <p:spPr>
          <a:xfrm>
            <a:off x="2433362" y="5291367"/>
            <a:ext cx="2243442" cy="12619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F4236-21BB-81E2-9A68-BE622FC41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336" y="935666"/>
            <a:ext cx="8460179" cy="62512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Supply chain management system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7646A-6189-76F8-F37D-723303615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80" y="1863782"/>
            <a:ext cx="4181607" cy="3324164"/>
          </a:xfrm>
        </p:spPr>
        <p:txBody>
          <a:bodyPr numCol="1" anchor="ctr"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</a:rPr>
              <a:t>Function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</a:p>
          <a:p>
            <a:r>
              <a:rPr lang="en-GB" sz="2000" dirty="0">
                <a:solidFill>
                  <a:schemeClr val="bg1"/>
                </a:solidFill>
              </a:rPr>
              <a:t>Inventory management </a:t>
            </a:r>
          </a:p>
          <a:p>
            <a:r>
              <a:rPr lang="en-GB" sz="2000" dirty="0">
                <a:solidFill>
                  <a:schemeClr val="bg1"/>
                </a:solidFill>
              </a:rPr>
              <a:t>Manage of the transportation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Plan production of items</a:t>
            </a:r>
          </a:p>
          <a:p>
            <a:r>
              <a:rPr lang="en-GB" sz="2000" dirty="0">
                <a:solidFill>
                  <a:schemeClr val="bg1"/>
                </a:solidFill>
              </a:rPr>
              <a:t>Check items meet quality standards</a:t>
            </a:r>
          </a:p>
          <a:p>
            <a:r>
              <a:rPr lang="en-GB" sz="2000" dirty="0">
                <a:solidFill>
                  <a:schemeClr val="bg1"/>
                </a:solidFill>
              </a:rPr>
              <a:t>Suppliers' communication </a:t>
            </a:r>
          </a:p>
          <a:p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EA06E7-D615-69C8-5D8D-576E84409228}"/>
              </a:ext>
            </a:extLst>
          </p:cNvPr>
          <p:cNvSpPr txBox="1"/>
          <p:nvPr/>
        </p:nvSpPr>
        <p:spPr>
          <a:xfrm>
            <a:off x="9519227" y="6410036"/>
            <a:ext cx="1883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XTransfer</a:t>
            </a:r>
            <a:r>
              <a:rPr lang="en-US" dirty="0">
                <a:solidFill>
                  <a:schemeClr val="bg1"/>
                </a:solidFill>
              </a:rPr>
              <a:t> (2024)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8A9C17-9903-37DD-C422-42EEFA09FA41}"/>
              </a:ext>
            </a:extLst>
          </p:cNvPr>
          <p:cNvSpPr txBox="1"/>
          <p:nvPr/>
        </p:nvSpPr>
        <p:spPr>
          <a:xfrm>
            <a:off x="6601915" y="4482136"/>
            <a:ext cx="3165600" cy="1927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Benefits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Avoid overproduction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Smart decision making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Happier customers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370FA5-9148-579F-B3C1-8E1993A78447}"/>
              </a:ext>
            </a:extLst>
          </p:cNvPr>
          <p:cNvSpPr txBox="1"/>
          <p:nvPr/>
        </p:nvSpPr>
        <p:spPr>
          <a:xfrm>
            <a:off x="6423153" y="1863782"/>
            <a:ext cx="4979876" cy="2297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Limitations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Global operation can give difficulties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Drive overstock or delays due to incorrect demands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Costly</a:t>
            </a:r>
          </a:p>
        </p:txBody>
      </p:sp>
    </p:spTree>
    <p:extLst>
      <p:ext uri="{BB962C8B-B14F-4D97-AF65-F5344CB8AC3E}">
        <p14:creationId xmlns:p14="http://schemas.microsoft.com/office/powerpoint/2010/main" val="1381624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D9C39-0168-E110-F86F-D5C4E39C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871" y="1477925"/>
            <a:ext cx="9668469" cy="807640"/>
          </a:xfrm>
          <a:noFill/>
        </p:spPr>
        <p:txBody>
          <a:bodyPr anchor="ctr">
            <a:normAutofit/>
          </a:bodyPr>
          <a:lstStyle/>
          <a:p>
            <a:r>
              <a:rPr lang="en-GB" sz="4000" b="1" dirty="0">
                <a:solidFill>
                  <a:schemeClr val="bg2">
                    <a:lumMod val="75000"/>
                  </a:schemeClr>
                </a:solidFill>
              </a:rPr>
              <a:t>Enterprise resource planning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F1EEA-D520-802F-2021-40184554E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871" y="2860627"/>
            <a:ext cx="3879894" cy="2243435"/>
          </a:xfrm>
          <a:noFill/>
        </p:spPr>
        <p:txBody>
          <a:bodyPr numCol="1" anchor="ctr">
            <a:no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</a:rPr>
              <a:t>Function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Analise what is profitable </a:t>
            </a:r>
          </a:p>
          <a:p>
            <a:r>
              <a:rPr lang="en-GB" sz="2000" dirty="0">
                <a:solidFill>
                  <a:schemeClr val="bg1"/>
                </a:solidFill>
              </a:rPr>
              <a:t>Schedule the time of production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Management of human resource </a:t>
            </a:r>
          </a:p>
          <a:p>
            <a:r>
              <a:rPr lang="en-GB" sz="2000" dirty="0">
                <a:solidFill>
                  <a:schemeClr val="bg1"/>
                </a:solidFill>
              </a:rPr>
              <a:t>Financially manage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8A1224-DBB4-8159-64ED-B41AEFE04002}"/>
              </a:ext>
            </a:extLst>
          </p:cNvPr>
          <p:cNvSpPr txBox="1"/>
          <p:nvPr/>
        </p:nvSpPr>
        <p:spPr>
          <a:xfrm>
            <a:off x="9536546" y="6264266"/>
            <a:ext cx="21945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</a:rPr>
              <a:t>No Name VC (2023),</a:t>
            </a:r>
          </a:p>
          <a:p>
            <a:r>
              <a:rPr lang="en-US" sz="1050" dirty="0">
                <a:solidFill>
                  <a:schemeClr val="bg1"/>
                </a:solidFill>
              </a:rPr>
              <a:t>Investopedia (2025)</a:t>
            </a:r>
            <a:endParaRPr lang="en-GB" sz="105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0A2DDF-F8D2-C70E-E771-1A5D4079F16D}"/>
              </a:ext>
            </a:extLst>
          </p:cNvPr>
          <p:cNvSpPr txBox="1"/>
          <p:nvPr/>
        </p:nvSpPr>
        <p:spPr>
          <a:xfrm>
            <a:off x="5168783" y="2860627"/>
            <a:ext cx="3530010" cy="2425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Benefits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Better global manage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Better financing control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Manage growth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Better decision making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6AD4F2-BD7D-D4D0-ED79-2045F9C62047}"/>
              </a:ext>
            </a:extLst>
          </p:cNvPr>
          <p:cNvSpPr txBox="1"/>
          <p:nvPr/>
        </p:nvSpPr>
        <p:spPr>
          <a:xfrm>
            <a:off x="8620613" y="2860627"/>
            <a:ext cx="3530010" cy="1927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Limitations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Costly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Training need to employees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Slow system update </a:t>
            </a:r>
          </a:p>
        </p:txBody>
      </p:sp>
    </p:spTree>
    <p:extLst>
      <p:ext uri="{BB962C8B-B14F-4D97-AF65-F5344CB8AC3E}">
        <p14:creationId xmlns:p14="http://schemas.microsoft.com/office/powerpoint/2010/main" val="3806368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A482BD2A-E97A-1126-B2C3-CD9886A141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09" r="30228"/>
          <a:stretch>
            <a:fillRect/>
          </a:stretch>
        </p:blipFill>
        <p:spPr>
          <a:xfrm>
            <a:off x="9272799" y="1896313"/>
            <a:ext cx="2358011" cy="3335649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62C86F-4F22-5FB0-87DF-B992E942C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067" y="1010921"/>
            <a:ext cx="6463845" cy="88539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2">
                    <a:lumMod val="75000"/>
                  </a:schemeClr>
                </a:solidFill>
              </a:rPr>
              <a:t>Similarities VS differences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E9B6E-D91A-373E-3735-5795EA0B9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807" y="2437278"/>
            <a:ext cx="3908788" cy="338406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 dirty="0">
                <a:solidFill>
                  <a:schemeClr val="bg1"/>
                </a:solidFill>
              </a:rPr>
              <a:t>Similarities </a:t>
            </a:r>
          </a:p>
          <a:p>
            <a:r>
              <a:rPr lang="en-GB" sz="1800" dirty="0">
                <a:solidFill>
                  <a:schemeClr val="bg1"/>
                </a:solidFill>
              </a:rPr>
              <a:t>Use of technology for faster and  efficiency </a:t>
            </a:r>
          </a:p>
          <a:p>
            <a:r>
              <a:rPr lang="en-GB" sz="1800" dirty="0">
                <a:solidFill>
                  <a:schemeClr val="bg1"/>
                </a:solidFill>
              </a:rPr>
              <a:t>Use of data and storage </a:t>
            </a:r>
          </a:p>
          <a:p>
            <a:r>
              <a:rPr lang="en-GB" sz="1800" dirty="0">
                <a:solidFill>
                  <a:schemeClr val="bg1"/>
                </a:solidFill>
              </a:rPr>
              <a:t>Costly</a:t>
            </a:r>
          </a:p>
          <a:p>
            <a:r>
              <a:rPr lang="en-GB" sz="1800" dirty="0">
                <a:solidFill>
                  <a:schemeClr val="bg1"/>
                </a:solidFill>
              </a:rPr>
              <a:t>All of them connected </a:t>
            </a:r>
          </a:p>
          <a:p>
            <a:r>
              <a:rPr lang="en-GB" sz="1800" dirty="0">
                <a:solidFill>
                  <a:schemeClr val="bg1"/>
                </a:solidFill>
              </a:rPr>
              <a:t>Improve customers satisfaction and better company performance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42A41F-1B0A-1446-0229-E8AC271DDF00}"/>
              </a:ext>
            </a:extLst>
          </p:cNvPr>
          <p:cNvSpPr txBox="1"/>
          <p:nvPr/>
        </p:nvSpPr>
        <p:spPr>
          <a:xfrm>
            <a:off x="5135525" y="2437278"/>
            <a:ext cx="4137274" cy="35730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Differences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Daily operation (payment deliveries etc) TPS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Handle customer behaviour and marketing. CRM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Monitored how the items are delivered ad made .SCM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12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It connect all the roles regarding the business into one system. ERP </a:t>
            </a:r>
          </a:p>
        </p:txBody>
      </p:sp>
    </p:spTree>
    <p:extLst>
      <p:ext uri="{BB962C8B-B14F-4D97-AF65-F5344CB8AC3E}">
        <p14:creationId xmlns:p14="http://schemas.microsoft.com/office/powerpoint/2010/main" val="1396794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5BD137-35EA-EDB7-F65A-D94A2F552E18}"/>
              </a:ext>
            </a:extLst>
          </p:cNvPr>
          <p:cNvSpPr txBox="1"/>
          <p:nvPr/>
        </p:nvSpPr>
        <p:spPr>
          <a:xfrm>
            <a:off x="1228839" y="882502"/>
            <a:ext cx="9734322" cy="77617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Ethical Considerations in Business Information Systems</a:t>
            </a:r>
            <a:endParaRPr lang="en-US" sz="3200" dirty="0">
              <a:solidFill>
                <a:schemeClr val="bg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BAA3C7-0A14-2658-C38D-2F7845EC9961}"/>
              </a:ext>
            </a:extLst>
          </p:cNvPr>
          <p:cNvSpPr txBox="1"/>
          <p:nvPr/>
        </p:nvSpPr>
        <p:spPr>
          <a:xfrm>
            <a:off x="838200" y="1825624"/>
            <a:ext cx="7981690" cy="428809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400" dirty="0">
                <a:solidFill>
                  <a:schemeClr val="bg1"/>
                </a:solidFill>
              </a:rPr>
              <a:t>Information systems collect and manage sensitive data from customers and employees.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400" dirty="0">
                <a:solidFill>
                  <a:schemeClr val="bg1"/>
                </a:solidFill>
              </a:rPr>
              <a:t>Companies must use data responsibly to protect trust and reputation.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400" dirty="0">
                <a:solidFill>
                  <a:schemeClr val="bg1"/>
                </a:solidFill>
              </a:rPr>
              <a:t>Ethical issues include privacy, security, employee monitoring, and fairness in decision-making.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400" dirty="0">
                <a:solidFill>
                  <a:schemeClr val="bg1"/>
                </a:solidFill>
              </a:rPr>
              <a:t>Organizations should follow laws and ethical standards to avoid negative consequences.</a:t>
            </a:r>
            <a:endParaRPr lang="en-US" sz="3400" dirty="0">
              <a:ea typeface="+mn-lt"/>
              <a:cs typeface="+mn-lt"/>
            </a:endParaRPr>
          </a:p>
        </p:txBody>
      </p:sp>
      <p:pic>
        <p:nvPicPr>
          <p:cNvPr id="4" name="Picture 3" descr="A magnifying glass and a lock&#10;&#10;AI-generated content may be incorrect.">
            <a:extLst>
              <a:ext uri="{FF2B5EF4-FFF2-40B4-BE49-F238E27FC236}">
                <a16:creationId xmlns:a16="http://schemas.microsoft.com/office/drawing/2014/main" id="{2E135D6C-64F8-CD16-AD36-A9C641C84A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2"/>
          <a:stretch>
            <a:fillRect/>
          </a:stretch>
        </p:blipFill>
        <p:spPr>
          <a:xfrm>
            <a:off x="9073207" y="2358012"/>
            <a:ext cx="2533911" cy="2533911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D8BCF5-7F2A-A274-C3F9-6908D9CBCE4D}"/>
              </a:ext>
            </a:extLst>
          </p:cNvPr>
          <p:cNvSpPr txBox="1"/>
          <p:nvPr/>
        </p:nvSpPr>
        <p:spPr>
          <a:xfrm>
            <a:off x="9207795" y="6409268"/>
            <a:ext cx="2264736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Todorovska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, I. (2023)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822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CE7135-8D2E-1F09-97AC-2B89771067F7}"/>
              </a:ext>
            </a:extLst>
          </p:cNvPr>
          <p:cNvSpPr txBox="1"/>
          <p:nvPr/>
        </p:nvSpPr>
        <p:spPr>
          <a:xfrm>
            <a:off x="1470542" y="699517"/>
            <a:ext cx="7336465" cy="90610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Data Privacy &amp; Security at SHEIN</a:t>
            </a:r>
          </a:p>
        </p:txBody>
      </p:sp>
      <p:pic>
        <p:nvPicPr>
          <p:cNvPr id="5" name="Picture 4" descr="A hand holding a bag&#10;&#10;AI-generated content may be incorrect.">
            <a:extLst>
              <a:ext uri="{FF2B5EF4-FFF2-40B4-BE49-F238E27FC236}">
                <a16:creationId xmlns:a16="http://schemas.microsoft.com/office/drawing/2014/main" id="{F0BB3ACA-BEBE-1B4C-AA4B-C9E52DABC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0230" y="2488019"/>
            <a:ext cx="2263570" cy="22635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5B761E-21C4-9194-0983-F7238882A03E}"/>
              </a:ext>
            </a:extLst>
          </p:cNvPr>
          <p:cNvSpPr txBox="1"/>
          <p:nvPr/>
        </p:nvSpPr>
        <p:spPr>
          <a:xfrm>
            <a:off x="1081660" y="1965963"/>
            <a:ext cx="8008569" cy="435342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/>
          </a:bodyPr>
          <a:lstStyle/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Ethical Issue:</a:t>
            </a:r>
            <a:r>
              <a:rPr lang="en-US" sz="2400" dirty="0">
                <a:solidFill>
                  <a:schemeClr val="bg1"/>
                </a:solidFill>
              </a:rPr>
              <a:t> SHEIN collects and stores large amounts of personal data from customers.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Risk:</a:t>
            </a:r>
            <a:r>
              <a:rPr lang="en-US" sz="2400" dirty="0">
                <a:solidFill>
                  <a:schemeClr val="bg1"/>
                </a:solidFill>
              </a:rPr>
              <a:t> Miss use of data or cyberattacks could expose sensitive information.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Consequence:</a:t>
            </a:r>
            <a:r>
              <a:rPr lang="en-US" sz="2400" dirty="0">
                <a:solidFill>
                  <a:schemeClr val="bg1"/>
                </a:solidFill>
              </a:rPr>
              <a:t> Loss of trust and damage to reputation.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Solution:</a:t>
            </a:r>
            <a:r>
              <a:rPr lang="en-US" sz="2400" dirty="0">
                <a:solidFill>
                  <a:schemeClr val="bg1"/>
                </a:solidFill>
              </a:rPr>
              <a:t> Strong data protection  and clear customer consent under GDPR (General Data Protection Regulation)  </a:t>
            </a:r>
            <a:r>
              <a:rPr lang="en-US" sz="2400" u="sng" dirty="0">
                <a:solidFill>
                  <a:schemeClr val="bg1"/>
                </a:solidFill>
              </a:rPr>
              <a:t>For example Encryption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E38CC5-065F-27C5-B605-255E3CEF6951}"/>
              </a:ext>
            </a:extLst>
          </p:cNvPr>
          <p:cNvSpPr txBox="1"/>
          <p:nvPr/>
        </p:nvSpPr>
        <p:spPr>
          <a:xfrm>
            <a:off x="10311630" y="6319391"/>
            <a:ext cx="2084340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dirty="0">
                <a:solidFill>
                  <a:schemeClr val="bg1"/>
                </a:solidFill>
                <a:ea typeface="+mn-lt"/>
                <a:cs typeface="+mn-lt"/>
              </a:rPr>
              <a:t>Deep, A. (2025)</a:t>
            </a:r>
          </a:p>
          <a:p>
            <a:pPr>
              <a:spcAft>
                <a:spcPts val="600"/>
              </a:spcAft>
            </a:pPr>
            <a:r>
              <a:rPr lang="en-US" sz="1200" dirty="0">
                <a:solidFill>
                  <a:schemeClr val="bg1"/>
                </a:solidFill>
                <a:ea typeface="+mn-lt"/>
                <a:cs typeface="+mn-lt"/>
              </a:rPr>
              <a:t>Bahr, C. (2025) </a:t>
            </a:r>
          </a:p>
        </p:txBody>
      </p:sp>
    </p:spTree>
    <p:extLst>
      <p:ext uri="{BB962C8B-B14F-4D97-AF65-F5344CB8AC3E}">
        <p14:creationId xmlns:p14="http://schemas.microsoft.com/office/powerpoint/2010/main" val="205120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A7A56B-8D0C-B9D7-55C0-894648BCA79C}"/>
              </a:ext>
            </a:extLst>
          </p:cNvPr>
          <p:cNvSpPr txBox="1"/>
          <p:nvPr/>
        </p:nvSpPr>
        <p:spPr>
          <a:xfrm>
            <a:off x="1487341" y="822091"/>
            <a:ext cx="772775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solidFill>
                  <a:schemeClr val="bg2">
                    <a:lumMod val="75000"/>
                  </a:schemeClr>
                </a:solidFill>
                <a:ea typeface="+mn-lt"/>
                <a:cs typeface="+mn-lt"/>
              </a:rPr>
              <a:t>AI Decision-Making &amp; Bias at SHEIN</a:t>
            </a:r>
            <a:endParaRPr lang="en-US" sz="3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2C809B-504C-5261-3482-F176B2DA7994}"/>
              </a:ext>
            </a:extLst>
          </p:cNvPr>
          <p:cNvSpPr txBox="1"/>
          <p:nvPr/>
        </p:nvSpPr>
        <p:spPr>
          <a:xfrm>
            <a:off x="687171" y="2222895"/>
            <a:ext cx="818038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chemeClr val="bg1"/>
                </a:solidFill>
                <a:ea typeface="+mn-lt"/>
                <a:cs typeface="+mn-lt"/>
              </a:rPr>
              <a:t>Ethical issue:</a:t>
            </a:r>
            <a:r>
              <a:rPr lang="en-US" sz="2400" dirty="0">
                <a:solidFill>
                  <a:schemeClr val="bg1"/>
                </a:solidFill>
                <a:ea typeface="+mn-lt"/>
                <a:cs typeface="+mn-lt"/>
              </a:rPr>
              <a:t> AI recommends products and drives production decisions.</a:t>
            </a:r>
            <a:endParaRPr lang="en-US" sz="2400" dirty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chemeClr val="bg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chemeClr val="bg1"/>
                </a:solidFill>
                <a:ea typeface="+mn-lt"/>
                <a:cs typeface="+mn-lt"/>
              </a:rPr>
              <a:t>Risk:</a:t>
            </a:r>
            <a:r>
              <a:rPr lang="en-US" sz="2400" dirty="0">
                <a:solidFill>
                  <a:schemeClr val="bg1"/>
                </a:solidFill>
                <a:ea typeface="+mn-lt"/>
                <a:cs typeface="+mn-lt"/>
              </a:rPr>
              <a:t> Algorithms may be biased or not transparent.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chemeClr val="bg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Consequence:</a:t>
            </a:r>
            <a:r>
              <a:rPr lang="en-US" sz="2400" dirty="0">
                <a:solidFill>
                  <a:schemeClr val="bg1"/>
                </a:solidFill>
              </a:rPr>
              <a:t> Unfair targeting and reduced customer trust.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Solution:</a:t>
            </a:r>
            <a:r>
              <a:rPr lang="en-US" sz="2400" dirty="0">
                <a:solidFill>
                  <a:schemeClr val="bg1"/>
                </a:solidFill>
              </a:rPr>
              <a:t> Human oversight, regular bias testing and clear communication.</a:t>
            </a:r>
          </a:p>
        </p:txBody>
      </p:sp>
      <p:pic>
        <p:nvPicPr>
          <p:cNvPr id="4" name="Picture 3" descr="A robot pointing at a dress&#10;&#10;AI-generated content may be incorrect.">
            <a:extLst>
              <a:ext uri="{FF2B5EF4-FFF2-40B4-BE49-F238E27FC236}">
                <a16:creationId xmlns:a16="http://schemas.microsoft.com/office/drawing/2014/main" id="{3DB00C63-674E-CADB-28F6-EFBC3298C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1229" y="2472143"/>
            <a:ext cx="3253964" cy="2071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37B316-2B2B-8536-01F7-10CC774B2C3A}"/>
              </a:ext>
            </a:extLst>
          </p:cNvPr>
          <p:cNvSpPr txBox="1"/>
          <p:nvPr/>
        </p:nvSpPr>
        <p:spPr>
          <a:xfrm>
            <a:off x="9477245" y="6342613"/>
            <a:ext cx="188468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  <a:ea typeface="+mn-lt"/>
                <a:cs typeface="+mn-lt"/>
              </a:rPr>
              <a:t>Rezolve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(2025)</a:t>
            </a:r>
          </a:p>
        </p:txBody>
      </p:sp>
    </p:spTree>
    <p:extLst>
      <p:ext uri="{BB962C8B-B14F-4D97-AF65-F5344CB8AC3E}">
        <p14:creationId xmlns:p14="http://schemas.microsoft.com/office/powerpoint/2010/main" val="3234897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6AD7BA-98CB-6331-FA53-9C143EA9B174}"/>
              </a:ext>
            </a:extLst>
          </p:cNvPr>
          <p:cNvSpPr txBox="1"/>
          <p:nvPr/>
        </p:nvSpPr>
        <p:spPr>
          <a:xfrm>
            <a:off x="1255762" y="1027730"/>
            <a:ext cx="8256288" cy="82478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Ethical Solutions &amp; Recommendations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239D8F-0DD7-917C-E823-8429FEB79962}"/>
              </a:ext>
            </a:extLst>
          </p:cNvPr>
          <p:cNvSpPr txBox="1"/>
          <p:nvPr/>
        </p:nvSpPr>
        <p:spPr>
          <a:xfrm>
            <a:off x="1085641" y="2339164"/>
            <a:ext cx="7888237" cy="388912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Transparency with customers about data usage and AI decisions.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GDPR-compliant consent and data minimization.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Strong cybersecurity (encryption and regular audits).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Human oversight for AI to avoid unfair bias.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Fair treatment and transparency in supply chain monitoring.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4" name="Picture 3" descr="A group of hands holding four pieces of puzzle&#10;&#10;AI-generated content may be incorrect.">
            <a:extLst>
              <a:ext uri="{FF2B5EF4-FFF2-40B4-BE49-F238E27FC236}">
                <a16:creationId xmlns:a16="http://schemas.microsoft.com/office/drawing/2014/main" id="{F4BB0EAF-C7A9-6C86-AAFD-58AB0ECE8D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16" r="10034" b="2"/>
          <a:stretch>
            <a:fillRect/>
          </a:stretch>
        </p:blipFill>
        <p:spPr>
          <a:xfrm>
            <a:off x="8628669" y="2440173"/>
            <a:ext cx="2477690" cy="25754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FACAD01-4E54-BEE3-90CD-B4A1BE7B9326}"/>
              </a:ext>
            </a:extLst>
          </p:cNvPr>
          <p:cNvSpPr txBox="1"/>
          <p:nvPr/>
        </p:nvSpPr>
        <p:spPr>
          <a:xfrm>
            <a:off x="9217890" y="6565556"/>
            <a:ext cx="229061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Zachariah, T. (2025)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565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BEEDE-91FC-56AC-D655-F56953A2C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1" y="956930"/>
            <a:ext cx="9905998" cy="821181"/>
          </a:xfrm>
        </p:spPr>
        <p:txBody>
          <a:bodyPr/>
          <a:lstStyle/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Real-World Case Studie - Zara (Inditex)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ABE53E3-315D-CF12-2A33-9E11B8AF03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328766"/>
              </p:ext>
            </p:extLst>
          </p:nvPr>
        </p:nvGraphicFramePr>
        <p:xfrm>
          <a:off x="1306216" y="2111264"/>
          <a:ext cx="8762816" cy="4087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EE55CC95-A163-92A4-2F59-42B7ADB275CA}"/>
              </a:ext>
            </a:extLst>
          </p:cNvPr>
          <p:cNvSpPr txBox="1"/>
          <p:nvPr/>
        </p:nvSpPr>
        <p:spPr>
          <a:xfrm>
            <a:off x="9005775" y="6362658"/>
            <a:ext cx="29026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(Inditex, 2023; IMD, 2023)</a:t>
            </a:r>
          </a:p>
        </p:txBody>
      </p:sp>
    </p:spTree>
    <p:extLst>
      <p:ext uri="{BB962C8B-B14F-4D97-AF65-F5344CB8AC3E}">
        <p14:creationId xmlns:p14="http://schemas.microsoft.com/office/powerpoint/2010/main" val="3583832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74168-AB7F-39AE-76C2-AC0070DE4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9767" y="459029"/>
            <a:ext cx="7832466" cy="742449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Real-World Case Studie - Amazon</a:t>
            </a:r>
            <a:endParaRPr lang="en-GB" dirty="0">
              <a:solidFill>
                <a:schemeClr val="bg2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4A2941-C10D-0DDC-BCA9-27D4E51943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4354374"/>
              </p:ext>
            </p:extLst>
          </p:nvPr>
        </p:nvGraphicFramePr>
        <p:xfrm>
          <a:off x="478464" y="1573618"/>
          <a:ext cx="10802680" cy="500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85EB380B-579E-B888-01E9-D09E31153E25}"/>
              </a:ext>
            </a:extLst>
          </p:cNvPr>
          <p:cNvSpPr txBox="1"/>
          <p:nvPr/>
        </p:nvSpPr>
        <p:spPr>
          <a:xfrm>
            <a:off x="9824483" y="6488668"/>
            <a:ext cx="1669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(Statista, 2024)</a:t>
            </a:r>
          </a:p>
        </p:txBody>
      </p:sp>
    </p:spTree>
    <p:extLst>
      <p:ext uri="{BB962C8B-B14F-4D97-AF65-F5344CB8AC3E}">
        <p14:creationId xmlns:p14="http://schemas.microsoft.com/office/powerpoint/2010/main" val="1216621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A86E-F1E9-A35C-E30E-A606C64B1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8613" y="883411"/>
            <a:ext cx="7631926" cy="768955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chemeClr val="bg2">
                    <a:lumMod val="75000"/>
                  </a:schemeClr>
                </a:solidFill>
              </a:rPr>
              <a:t>Conclusion </a:t>
            </a:r>
            <a:r>
              <a:rPr lang="en-GB" sz="3200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623D6-904C-EA17-4D28-F0F2A618A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2799" y="1726794"/>
            <a:ext cx="9937713" cy="4322223"/>
          </a:xfrm>
        </p:spPr>
        <p:txBody>
          <a:bodyPr anchor="t">
            <a:normAutofit/>
          </a:bodyPr>
          <a:lstStyle/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1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How I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nformation systems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contribute to business success</a:t>
            </a: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SHEIN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processes large volumes of data and uses various systems such as 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Transaction Processing Systems (TPS)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Customer Relationship Management (CRM)</a:t>
            </a:r>
            <a:endParaRPr lang="en-GB" sz="2000" kern="1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Technology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is present in 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ethical challenges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including data privacy, security risks, and potential 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AI bias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SHEIN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aims to ensure transparency, strengthen data protection, and implement </a:t>
            </a:r>
            <a:r>
              <a:rPr lang="en-GB" sz="2000" b="1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responsible AI frameworks</a:t>
            </a:r>
            <a:r>
              <a:rPr lang="en-GB" sz="2000" kern="1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that promote fairness, accountability, and customer loyalty in the digital environment.</a:t>
            </a:r>
          </a:p>
        </p:txBody>
      </p:sp>
    </p:spTree>
    <p:extLst>
      <p:ext uri="{BB962C8B-B14F-4D97-AF65-F5344CB8AC3E}">
        <p14:creationId xmlns:p14="http://schemas.microsoft.com/office/powerpoint/2010/main" val="114764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36AB7-9790-FB4C-79CA-529276339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888" y="338115"/>
            <a:ext cx="2865837" cy="672215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bg2">
                    <a:lumMod val="75000"/>
                  </a:schemeClr>
                </a:solidFill>
              </a:rPr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03D48-82D7-BE29-96AB-3071D999B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196" y="2551813"/>
            <a:ext cx="10898372" cy="3564035"/>
          </a:xfrm>
        </p:spPr>
        <p:txBody>
          <a:bodyPr anchor="ctr">
            <a:normAutofit fontScale="25000" lnSpcReduction="20000"/>
          </a:bodyPr>
          <a:lstStyle/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Indeed (n.d.) ‘What are information systems?’, 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Indeed Career Advice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https://uk.indeed.com/career-advice/career-development/what-are-information-systems#:~:text=It%20helps%20convert%20data%20into,money%20to%20instal%20and%20maintain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02 November 2025).</a:t>
            </a:r>
          </a:p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Janelle (n.d.) 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Management Information Systems SHEIN Case Study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. Scribd.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https://www.scribd.com/document/689693217/Management-Information-Systems-Shein-Case-Study#:~:text=and%20digital%20marketing.-,Shein's%20digital%20approach%20allows%20it%20to%20use%20customer%20data%20and,Shein%20respond%20rapidly%20to%20customers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02 November 2025).</a:t>
            </a:r>
          </a:p>
          <a:p>
            <a:r>
              <a:rPr lang="en-US" sz="3600" dirty="0">
                <a:solidFill>
                  <a:schemeClr val="bg1"/>
                </a:solidFill>
              </a:rPr>
              <a:t>Salesforce (n.d.) ‘Benefits of CRM: How Customer Relationship Management Helps Your Business’, </a:t>
            </a:r>
            <a:r>
              <a:rPr lang="en-US" sz="3600" i="1" dirty="0">
                <a:solidFill>
                  <a:schemeClr val="bg1"/>
                </a:solidFill>
              </a:rPr>
              <a:t>Salesforce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https://www.salesforce.com/crm/benefits-of-crm/#:~:text=The%20primary%20benefits%20of%20using,processes%2C%20and%20better%20data%20insights</a:t>
            </a:r>
            <a:r>
              <a:rPr lang="en-US" sz="3600" dirty="0">
                <a:solidFill>
                  <a:schemeClr val="bg1"/>
                </a:solidFill>
              </a:rPr>
              <a:t> (Accessed: 02 November 2025).</a:t>
            </a:r>
          </a:p>
          <a:p>
            <a:r>
              <a:rPr lang="en-US" sz="3600" dirty="0">
                <a:solidFill>
                  <a:schemeClr val="bg1"/>
                </a:solidFill>
              </a:rPr>
              <a:t>Salesforce (n.d.) ‘Benefits of CRM: How Customer Relationship Management Helps Your Business’, </a:t>
            </a:r>
            <a:r>
              <a:rPr lang="en-US" sz="3600" i="1" dirty="0">
                <a:solidFill>
                  <a:schemeClr val="bg1"/>
                </a:solidFill>
              </a:rPr>
              <a:t>Salesforce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https://www.salesforce.com/crm/benefits-of-crm/#:~:text=The%20primary%20benefits%20of%20using,processes%2C%20and%20better%20data%20insights</a:t>
            </a:r>
            <a:r>
              <a:rPr lang="en-US" sz="3600" dirty="0">
                <a:solidFill>
                  <a:schemeClr val="bg1"/>
                </a:solidFill>
              </a:rPr>
              <a:t> (Accessed: 02 November 2025).</a:t>
            </a:r>
          </a:p>
          <a:p>
            <a:r>
              <a:rPr lang="en-US" sz="3600" dirty="0">
                <a:solidFill>
                  <a:schemeClr val="bg1"/>
                </a:solidFill>
              </a:rPr>
              <a:t>Prezi (n.d.) </a:t>
            </a:r>
            <a:r>
              <a:rPr lang="en-US" sz="3600" i="1" dirty="0">
                <a:solidFill>
                  <a:schemeClr val="bg1"/>
                </a:solidFill>
              </a:rPr>
              <a:t>SHEIN’s CRM Strategy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https://prezi.com/p/xxhlp36hbwi0/sheins-crm-strategy/</a:t>
            </a:r>
            <a:r>
              <a:rPr lang="en-US" sz="3600" dirty="0">
                <a:solidFill>
                  <a:schemeClr val="bg1"/>
                </a:solidFill>
              </a:rPr>
              <a:t> (Accessed on 28/10/2025)</a:t>
            </a:r>
          </a:p>
          <a:p>
            <a:r>
              <a:rPr lang="en-US" sz="3600" dirty="0" err="1">
                <a:solidFill>
                  <a:schemeClr val="bg1"/>
                </a:solidFill>
              </a:rPr>
              <a:t>XTransfer</a:t>
            </a:r>
            <a:r>
              <a:rPr lang="en-US" sz="3600" dirty="0">
                <a:solidFill>
                  <a:schemeClr val="bg1"/>
                </a:solidFill>
              </a:rPr>
              <a:t> (n.d.) </a:t>
            </a:r>
            <a:r>
              <a:rPr lang="en-US" sz="3600" i="1" dirty="0">
                <a:solidFill>
                  <a:schemeClr val="bg1"/>
                </a:solidFill>
              </a:rPr>
              <a:t>how does Shein manage supply chain</a:t>
            </a:r>
            <a:r>
              <a:rPr lang="en-US" sz="3600" dirty="0">
                <a:solidFill>
                  <a:schemeClr val="bg1"/>
                </a:solidFill>
              </a:rPr>
              <a:t> Available at: </a:t>
            </a:r>
            <a:r>
              <a:rPr lang="en-US" sz="3600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https://www.xtransfer.com/archives/669dbd41df89561b92950559?utm_source=seo_archives</a:t>
            </a:r>
            <a:r>
              <a:rPr lang="en-US" sz="3600" dirty="0">
                <a:solidFill>
                  <a:schemeClr val="bg1"/>
                </a:solidFill>
              </a:rPr>
              <a:t> (Accessed on 28/10/2025)</a:t>
            </a:r>
          </a:p>
          <a:p>
            <a:r>
              <a:rPr lang="en-US" sz="3600" dirty="0" err="1">
                <a:solidFill>
                  <a:schemeClr val="bg1"/>
                </a:solidFill>
              </a:rPr>
              <a:t>GeeksforGeeks</a:t>
            </a:r>
            <a:r>
              <a:rPr lang="en-US" sz="3600" dirty="0">
                <a:solidFill>
                  <a:schemeClr val="bg1"/>
                </a:solidFill>
              </a:rPr>
              <a:t> (2025) ‘Transaction Processing System: Meaning, Types, Benefits and Examples’, </a:t>
            </a:r>
            <a:r>
              <a:rPr lang="en-US" sz="3600" i="1" dirty="0" err="1">
                <a:solidFill>
                  <a:schemeClr val="bg1"/>
                </a:solidFill>
              </a:rPr>
              <a:t>GeeksforGeeks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https://www.geeksforgeeks.org/software-engineering/transaction-processing-system-meaning-types-benefits-and-examples/</a:t>
            </a:r>
            <a:r>
              <a:rPr lang="en-US" sz="3600" dirty="0">
                <a:solidFill>
                  <a:schemeClr val="bg1"/>
                </a:solidFill>
              </a:rPr>
              <a:t> (Accessed: 29/10/2025)</a:t>
            </a:r>
          </a:p>
          <a:p>
            <a:r>
              <a:rPr lang="en-US" sz="3600" dirty="0">
                <a:solidFill>
                  <a:schemeClr val="bg1"/>
                </a:solidFill>
              </a:rPr>
              <a:t>No Name VC (n.d.) ‘Look at SHEIN from the perspective’, </a:t>
            </a:r>
            <a:r>
              <a:rPr lang="en-US" sz="3600" i="1" dirty="0">
                <a:solidFill>
                  <a:schemeClr val="bg1"/>
                </a:solidFill>
              </a:rPr>
              <a:t>No Name VC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https://nonamevc.substack.com/p/look-at-shein-from-the-perspective</a:t>
            </a:r>
            <a:r>
              <a:rPr lang="en-US" sz="3600" dirty="0">
                <a:solidFill>
                  <a:schemeClr val="bg1"/>
                </a:solidFill>
              </a:rPr>
              <a:t> (Accessed: 02 November 2025).</a:t>
            </a:r>
          </a:p>
          <a:p>
            <a:r>
              <a:rPr lang="en-US" sz="3600" dirty="0" err="1">
                <a:solidFill>
                  <a:schemeClr val="bg1"/>
                </a:solidFill>
                <a:ea typeface="+mn-lt"/>
                <a:cs typeface="+mn-lt"/>
              </a:rPr>
              <a:t>Todorovska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, I. (2023) 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Ethical issues in information technology — balancing innovation and responsibility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, Barrage Blog, 25 August.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https://www.barrage.net/blog/strategy/the-importance-of-ethics-in-technology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26 October 2025).</a:t>
            </a:r>
            <a:endParaRPr lang="en-US" sz="3600" dirty="0">
              <a:solidFill>
                <a:schemeClr val="bg1"/>
              </a:solidFill>
            </a:endParaRPr>
          </a:p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Bahr, C. (2025) ‘E-commerce and the GDPR: how to keep your business compliant’, </a:t>
            </a:r>
            <a:r>
              <a:rPr lang="en-US" sz="3600" i="1" dirty="0" err="1">
                <a:solidFill>
                  <a:schemeClr val="bg1"/>
                </a:solidFill>
                <a:ea typeface="+mn-lt"/>
                <a:cs typeface="+mn-lt"/>
              </a:rPr>
              <a:t>Usercentrics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 Knowledge Hub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, 3 October.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https://usercentrics.com/knowledge-hub/gdpr-for-ecommerce/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26 October 2025).</a:t>
            </a:r>
            <a:endParaRPr lang="en-US" sz="3600" dirty="0">
              <a:solidFill>
                <a:schemeClr val="bg1"/>
              </a:solidFill>
            </a:endParaRPr>
          </a:p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Deep, A. (2025) ‘Is SHEIN legit? What shoppers should know in 2025’, </a:t>
            </a:r>
            <a:r>
              <a:rPr lang="en-US" sz="3600" i="1" dirty="0" err="1">
                <a:solidFill>
                  <a:schemeClr val="bg1"/>
                </a:solidFill>
                <a:ea typeface="+mn-lt"/>
                <a:cs typeface="+mn-lt"/>
              </a:rPr>
              <a:t>ExpressVPN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 Blog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, 14 August.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https://www.expressvpn.com/blog/is-shein-safe/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26 October 2025).</a:t>
            </a:r>
          </a:p>
          <a:p>
            <a:r>
              <a:rPr lang="en-US" sz="3600" dirty="0" err="1">
                <a:solidFill>
                  <a:schemeClr val="bg1"/>
                </a:solidFill>
                <a:ea typeface="+mn-lt"/>
                <a:cs typeface="+mn-lt"/>
              </a:rPr>
              <a:t>Rezolve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(2025) </a:t>
            </a:r>
            <a:r>
              <a:rPr lang="en-US" sz="3600" i="1" dirty="0">
                <a:solidFill>
                  <a:schemeClr val="bg1"/>
                </a:solidFill>
                <a:ea typeface="+mn-lt"/>
                <a:cs typeface="+mn-lt"/>
              </a:rPr>
              <a:t>Harnessing the Power of AI in eCommerce: AI Ethics and Bias Mitigation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https://rezolve.com/blogs/harnessing-the-power-of-ai-in-ecommerce-ai-ethics-and-bias-mitigation/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26 October 2025).</a:t>
            </a:r>
          </a:p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Zachariah, T. (2025) ‘eCommerce Privacy Compliance: Challenges and Solutions’, </a:t>
            </a:r>
            <a:r>
              <a:rPr lang="en-US" sz="3600" dirty="0" err="1">
                <a:solidFill>
                  <a:schemeClr val="bg1"/>
                </a:solidFill>
                <a:ea typeface="+mn-lt"/>
                <a:cs typeface="+mn-lt"/>
              </a:rPr>
              <a:t>WebToffee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Blog, 24 October. Available at: 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https://www.webtoffee.com/blog/ecommerce-and-digital-privacy/</a:t>
            </a:r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 (Accessed: 26 October 2025).</a:t>
            </a:r>
          </a:p>
          <a:p>
            <a:r>
              <a:rPr lang="en-US" sz="3600" dirty="0">
                <a:solidFill>
                  <a:schemeClr val="bg1"/>
                </a:solidFill>
              </a:rPr>
              <a:t>Ria, A. (2023) ‘A Brief History of SHEIN’, </a:t>
            </a:r>
            <a:r>
              <a:rPr lang="en-US" sz="3600" i="1" dirty="0">
                <a:solidFill>
                  <a:schemeClr val="bg1"/>
                </a:solidFill>
              </a:rPr>
              <a:t>Future Startup</a:t>
            </a:r>
            <a:r>
              <a:rPr lang="en-US" sz="3600" dirty="0">
                <a:solidFill>
                  <a:schemeClr val="bg1"/>
                </a:solidFill>
              </a:rPr>
              <a:t>, 6 November. Available at: </a:t>
            </a:r>
            <a:r>
              <a:rPr lang="en-US" sz="3600" dirty="0">
                <a:solidFill>
                  <a:schemeClr val="bg1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https://futurestartup.com/2023/11/06/a-brief-history-of-shein/</a:t>
            </a:r>
            <a:r>
              <a:rPr lang="en-US" sz="3600" dirty="0">
                <a:solidFill>
                  <a:schemeClr val="bg1"/>
                </a:solidFill>
              </a:rPr>
              <a:t> (Accessed: 25/10/2025)</a:t>
            </a:r>
          </a:p>
          <a:p>
            <a:r>
              <a:rPr lang="en-US" sz="3600" dirty="0">
                <a:solidFill>
                  <a:schemeClr val="bg1"/>
                </a:solidFill>
              </a:rPr>
              <a:t>Investopedia (n.d.) ‘Enterprise Resource Planning (ERP): Meaning, Components, and Examples’, </a:t>
            </a:r>
            <a:r>
              <a:rPr lang="en-US" sz="3600" i="1" dirty="0">
                <a:solidFill>
                  <a:schemeClr val="bg1"/>
                </a:solidFill>
              </a:rPr>
              <a:t>Investopedia</a:t>
            </a:r>
            <a:r>
              <a:rPr lang="en-US" sz="3600" dirty="0">
                <a:solidFill>
                  <a:schemeClr val="bg1"/>
                </a:solidFill>
              </a:rPr>
              <a:t>. Available at: </a:t>
            </a:r>
            <a:r>
              <a:rPr lang="en-US" sz="3600" dirty="0">
                <a:solidFill>
                  <a:schemeClr val="bg1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https://www.investopedia.com/terms/e/erp.asp</a:t>
            </a:r>
            <a:r>
              <a:rPr lang="en-US" sz="3600" dirty="0">
                <a:solidFill>
                  <a:schemeClr val="bg1"/>
                </a:solidFill>
              </a:rPr>
              <a:t> (Accessed: 29/10/2025)</a:t>
            </a:r>
          </a:p>
          <a:p>
            <a:r>
              <a:rPr lang="en-GB" sz="3600" dirty="0">
                <a:solidFill>
                  <a:schemeClr val="bg1"/>
                </a:solidFill>
              </a:rPr>
              <a:t>Inditex. (2023). Annual Report 2023. Available at: https://www.inditex.com [Accessed 9 Nov 2025].</a:t>
            </a:r>
          </a:p>
          <a:p>
            <a:r>
              <a:rPr lang="en-GB" sz="3600" dirty="0">
                <a:solidFill>
                  <a:schemeClr val="bg1"/>
                </a:solidFill>
              </a:rPr>
              <a:t>IMD. (2023). Fast Fashion Case: How Zara Built Its Supply Chain Speed Advantage. IMD Business School.</a:t>
            </a:r>
          </a:p>
          <a:p>
            <a:r>
              <a:rPr lang="en-GB" sz="3600" dirty="0">
                <a:solidFill>
                  <a:schemeClr val="bg1"/>
                </a:solidFill>
              </a:rPr>
              <a:t>Statista. (2024). Amazon global revenue 2013–2024. Available at: </a:t>
            </a:r>
            <a:r>
              <a:rPr lang="en-GB" sz="3600" dirty="0">
                <a:solidFill>
                  <a:schemeClr val="bg1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https://www.statista.com</a:t>
            </a:r>
            <a:r>
              <a:rPr lang="en-GB" sz="3600" dirty="0">
                <a:solidFill>
                  <a:schemeClr val="bg1"/>
                </a:solidFill>
              </a:rPr>
              <a:t> [Accessed 9 Nov 2025].</a:t>
            </a:r>
            <a:endParaRPr lang="en-US" sz="36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355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967">
              <a:srgbClr val="F1EEE8"/>
            </a:gs>
            <a:gs pos="13246">
              <a:srgbClr val="F5F3EF"/>
            </a:gs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9ACD3AF8-B16E-4174-8C1A-41F683C4A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F5EAD09-B81D-415F-8BCF-73C81AE0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CFB79010-8ED4-49EF-AFD2-F4D8C80B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4649B869-006E-42B5-9DDC-21049B130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443096BD-333F-48B6-8220-D1F9793E40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1A45BB9A-7E84-4B9B-923A-270A97F852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D7D7C768-2F76-4DE2-A807-1B9FFF81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1870B32E-EE42-470E-B543-CA55AEC8CA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EEF09120-11AA-4DB5-98A8-EC4923002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39CC463D-589C-461C-A234-0460EB06B8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B6516153-269A-421E-A021-CB3F3C5E1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45E14300-6C4A-4F77-915F-F3B25B0237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993E312A-E6A6-4B52-ADE6-618ADC89BA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2F0F3026-2480-472B-8C52-36812C81E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34E1C992-559D-4827-9F30-31A3CA7A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D9F2FB98-F443-498F-AAD9-694582568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75DBF6EC-ED50-43E4-8A8B-64CE86A88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D854F40-AC43-4F21-9C62-2CE35CFD2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62CCB560-494A-4F74-9DE4-068806A89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6F9A05F2-B5D2-4D8A-9A78-14E45C13F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A6373189-19BB-4BEC-84A3-432253E05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1AB3122-947A-44DB-B190-A2601C6C95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74B4109D-3AFC-4D44-87B1-0CDED3E638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4AAD39F-F7C9-4D00-95E0-0465B4E85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C1DCAB8D-6EF6-4A84-8D0C-AA9226DEC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C407F97F-83CF-4703-B9E0-6335530E32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0D8D2363-5D84-4CFF-89AA-3C93C859DB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0435A35C-AC99-4E12-8CB0-9C640DAA94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F20392CF-2256-4527-836B-2E6F88596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C52C3AD3-122C-4010-9C55-B0247F8CC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Rectangle 33">
              <a:extLst>
                <a:ext uri="{FF2B5EF4-FFF2-40B4-BE49-F238E27FC236}">
                  <a16:creationId xmlns:a16="http://schemas.microsoft.com/office/drawing/2014/main" id="{EFCB53ED-09C0-4AD7-9BBC-366833D5FE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6F309F52-BFCF-47D9-8089-BC049540DB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35">
              <a:extLst>
                <a:ext uri="{FF2B5EF4-FFF2-40B4-BE49-F238E27FC236}">
                  <a16:creationId xmlns:a16="http://schemas.microsoft.com/office/drawing/2014/main" id="{5F9AE85F-C7AA-4761-B468-2E100829B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2C81C778-91E5-4AE9-AACB-8566E7A28B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6C56E0B4-58A0-4B2B-BD56-54121BB8D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88A29CFE-13A6-4509-946F-5C074F856E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00235A0A-018B-4499-AC16-AF83457BF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861DF9B7-50DC-4EBE-8B23-97FE92DBB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69673907-73D7-4729-A911-9BD078EC2E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4DC844D3-8053-4EE7-A286-50157B6FD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D67575A0-A45A-4773-874C-16370E3670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4327252B-B62B-4DE0-A924-B7F6E40AD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Rectangle 45">
              <a:extLst>
                <a:ext uri="{FF2B5EF4-FFF2-40B4-BE49-F238E27FC236}">
                  <a16:creationId xmlns:a16="http://schemas.microsoft.com/office/drawing/2014/main" id="{778BC6A7-AC19-497B-A7C6-E447B2EBD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4E79A87B-BF1F-437A-9FED-BE93025E5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DFAAF3CC-B4E0-45C8-AC2D-EF0D6D823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A5A12C87-1E4A-4664-B2F4-A1C8B656F9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B3AF8230-4630-4505-ADDB-16A9B6B37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0">
              <a:extLst>
                <a:ext uri="{FF2B5EF4-FFF2-40B4-BE49-F238E27FC236}">
                  <a16:creationId xmlns:a16="http://schemas.microsoft.com/office/drawing/2014/main" id="{33F93F6D-724D-42F3-AF1D-3081EAB5D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F5DD7A8F-FB67-4E79-80DB-0FAF3A0989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52">
              <a:extLst>
                <a:ext uri="{FF2B5EF4-FFF2-40B4-BE49-F238E27FC236}">
                  <a16:creationId xmlns:a16="http://schemas.microsoft.com/office/drawing/2014/main" id="{7B140A84-E89E-4A80-9DF8-7BCA45F908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279E1D6A-EFE2-44C6-A5BF-DFADF0DC9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C9FA2204-561F-4ABB-988C-03053820F1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8BD7D04E-AC0A-424F-BC40-28842DAF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32B616A2-FE09-47DD-B58C-12EE58B7C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08C5EAF5-6064-484E-BA05-80D09D84E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F11D90DF-D275-4725-884C-77E5E01D8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BE10567-6165-46A7-867D-4690A16B4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67" name="Rectangle 66">
              <a:extLst>
                <a:ext uri="{FF2B5EF4-FFF2-40B4-BE49-F238E27FC236}">
                  <a16:creationId xmlns:a16="http://schemas.microsoft.com/office/drawing/2014/main" id="{0F4DB1F4-429C-4C85-85D7-C4D81996D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8" name="Picture 2">
              <a:extLst>
                <a:ext uri="{FF2B5EF4-FFF2-40B4-BE49-F238E27FC236}">
                  <a16:creationId xmlns:a16="http://schemas.microsoft.com/office/drawing/2014/main" id="{159C0DA6-71D9-4C96-A774-7FADF5E0A4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:p14="http://schemas.microsoft.com/office/powerpoint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0" name="Round Diagonal Corner Rectangle 7">
            <a:extLst>
              <a:ext uri="{FF2B5EF4-FFF2-40B4-BE49-F238E27FC236}">
                <a16:creationId xmlns:a16="http://schemas.microsoft.com/office/drawing/2014/main" id="{4B24F6DB-F114-44A7-BB56-D401884E4E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82333" y="2235200"/>
            <a:ext cx="7027334" cy="2396067"/>
          </a:xfrm>
          <a:prstGeom prst="round2DiagRect">
            <a:avLst>
              <a:gd name="adj1" fmla="val 9246"/>
              <a:gd name="adj2" fmla="val 0"/>
            </a:avLst>
          </a:prstGeom>
          <a:solidFill>
            <a:srgbClr val="000000">
              <a:alpha val="80000"/>
            </a:srgbClr>
          </a:solidFill>
          <a:ln w="19050" cap="sq">
            <a:solidFill>
              <a:schemeClr val="tx2"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4DB50ECD-225E-4F81-AF7B-706DD05F3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900097"/>
            <a:ext cx="10982062" cy="1211524"/>
            <a:chOff x="605895" y="2900097"/>
            <a:chExt cx="10982062" cy="1211524"/>
          </a:xfrm>
          <a:effectLst/>
        </p:grpSpPr>
        <p:sp>
          <p:nvSpPr>
            <p:cNvPr id="73" name="Freeform 32">
              <a:extLst>
                <a:ext uri="{FF2B5EF4-FFF2-40B4-BE49-F238E27FC236}">
                  <a16:creationId xmlns:a16="http://schemas.microsoft.com/office/drawing/2014/main" id="{CBC3B006-1357-4969-BC3D-CDD91E492B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 flipV="1">
              <a:off x="9653587" y="3379784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33">
              <a:extLst>
                <a:ext uri="{FF2B5EF4-FFF2-40B4-BE49-F238E27FC236}">
                  <a16:creationId xmlns:a16="http://schemas.microsoft.com/office/drawing/2014/main" id="{0D6E4F1D-B331-41B5-90EF-2236C1EE15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 flipV="1">
              <a:off x="10078244" y="3310728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34">
              <a:extLst>
                <a:ext uri="{FF2B5EF4-FFF2-40B4-BE49-F238E27FC236}">
                  <a16:creationId xmlns:a16="http://schemas.microsoft.com/office/drawing/2014/main" id="{54A60014-21DF-44E5-9137-4335718850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 flipV="1">
              <a:off x="11146631" y="3574253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37">
              <a:extLst>
                <a:ext uri="{FF2B5EF4-FFF2-40B4-BE49-F238E27FC236}">
                  <a16:creationId xmlns:a16="http://schemas.microsoft.com/office/drawing/2014/main" id="{40B768C0-B003-45F4-9A06-EA3509A90B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 flipV="1">
              <a:off x="10230644" y="3034502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35">
              <a:extLst>
                <a:ext uri="{FF2B5EF4-FFF2-40B4-BE49-F238E27FC236}">
                  <a16:creationId xmlns:a16="http://schemas.microsoft.com/office/drawing/2014/main" id="{5E479182-2054-4AD9-823D-81CFAD7F2C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034587" y="256275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36">
              <a:extLst>
                <a:ext uri="{FF2B5EF4-FFF2-40B4-BE49-F238E27FC236}">
                  <a16:creationId xmlns:a16="http://schemas.microsoft.com/office/drawing/2014/main" id="{A7D912CF-756A-41F1-8BF1-5BA7D1BD05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47375" y="3232679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38">
              <a:extLst>
                <a:ext uri="{FF2B5EF4-FFF2-40B4-BE49-F238E27FC236}">
                  <a16:creationId xmlns:a16="http://schemas.microsoft.com/office/drawing/2014/main" id="{734B6F35-2160-44B1-AB00-F628C84B14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9044" y="3095360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39">
              <a:extLst>
                <a:ext uri="{FF2B5EF4-FFF2-40B4-BE49-F238E27FC236}">
                  <a16:creationId xmlns:a16="http://schemas.microsoft.com/office/drawing/2014/main" id="{D8657E76-4F63-44FE-86C5-54CA174FC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353675" y="2153178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40">
              <a:extLst>
                <a:ext uri="{FF2B5EF4-FFF2-40B4-BE49-F238E27FC236}">
                  <a16:creationId xmlns:a16="http://schemas.microsoft.com/office/drawing/2014/main" id="{482CEB8C-90E5-4152-8B52-A2881B98A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9848850" y="330887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Rectangle 41">
              <a:extLst>
                <a:ext uri="{FF2B5EF4-FFF2-40B4-BE49-F238E27FC236}">
                  <a16:creationId xmlns:a16="http://schemas.microsoft.com/office/drawing/2014/main" id="{85010FC2-BC4C-4692-876D-7FE363BFC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9721056" y="3284272"/>
              <a:ext cx="23813" cy="252413"/>
            </a:xfrm>
            <a:prstGeom prst="rect">
              <a:avLst/>
            </a:pr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714C1223-2B78-4715-9ACB-079A60D16D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 flipV="1">
              <a:off x="2122751" y="3532184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33">
              <a:extLst>
                <a:ext uri="{FF2B5EF4-FFF2-40B4-BE49-F238E27FC236}">
                  <a16:creationId xmlns:a16="http://schemas.microsoft.com/office/drawing/2014/main" id="{1D9109D3-C92A-410B-9B43-5F02B2D84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 flipV="1">
              <a:off x="1958445" y="3463128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34">
              <a:extLst>
                <a:ext uri="{FF2B5EF4-FFF2-40B4-BE49-F238E27FC236}">
                  <a16:creationId xmlns:a16="http://schemas.microsoft.com/office/drawing/2014/main" id="{EF5B327A-A1AE-42F3-815E-84F4AA2948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 flipV="1">
              <a:off x="858308" y="3726653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37">
              <a:extLst>
                <a:ext uri="{FF2B5EF4-FFF2-40B4-BE49-F238E27FC236}">
                  <a16:creationId xmlns:a16="http://schemas.microsoft.com/office/drawing/2014/main" id="{77738BDE-751F-4D4C-B4C4-C9DF3EA29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 flipV="1">
              <a:off x="1658407" y="3186902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35">
              <a:extLst>
                <a:ext uri="{FF2B5EF4-FFF2-40B4-BE49-F238E27FC236}">
                  <a16:creationId xmlns:a16="http://schemas.microsoft.com/office/drawing/2014/main" id="{9C8C4AD6-72BF-490C-963C-97C7FD7E7E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1860814" y="271515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36">
              <a:extLst>
                <a:ext uri="{FF2B5EF4-FFF2-40B4-BE49-F238E27FC236}">
                  <a16:creationId xmlns:a16="http://schemas.microsoft.com/office/drawing/2014/main" id="{94990E31-5AA8-4502-A963-CE1B539DA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1289314" y="3385079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38">
              <a:extLst>
                <a:ext uri="{FF2B5EF4-FFF2-40B4-BE49-F238E27FC236}">
                  <a16:creationId xmlns:a16="http://schemas.microsoft.com/office/drawing/2014/main" id="{9E703E9D-ED76-449C-A8C0-7A1E24B8B2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605895" y="3247760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39">
              <a:extLst>
                <a:ext uri="{FF2B5EF4-FFF2-40B4-BE49-F238E27FC236}">
                  <a16:creationId xmlns:a16="http://schemas.microsoft.com/office/drawing/2014/main" id="{C70A75E8-C815-4CCF-ABEE-83F19BFE05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1532202" y="2305578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40">
              <a:extLst>
                <a:ext uri="{FF2B5EF4-FFF2-40B4-BE49-F238E27FC236}">
                  <a16:creationId xmlns:a16="http://schemas.microsoft.com/office/drawing/2014/main" id="{E15638E1-6A92-4D31-A034-853A65A75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2154501" y="346127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Rectangle 41">
              <a:extLst>
                <a:ext uri="{FF2B5EF4-FFF2-40B4-BE49-F238E27FC236}">
                  <a16:creationId xmlns:a16="http://schemas.microsoft.com/office/drawing/2014/main" id="{EA3E8D58-D52B-4300-8A50-5696430D1A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 flipH="1">
              <a:off x="2448983" y="3436672"/>
              <a:ext cx="23813" cy="252413"/>
            </a:xfrm>
            <a:prstGeom prst="rect">
              <a:avLst/>
            </a:prstGeom>
            <a:solidFill>
              <a:schemeClr val="tx2">
                <a:alpha val="60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58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0DE36FA-AC88-7DAA-CDFE-A0693F526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0" y="2328334"/>
            <a:ext cx="6858000" cy="13678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Thank you </a:t>
            </a:r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BDC97-0743-4A29-28B7-B7D7AF2321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1" y="3602038"/>
            <a:ext cx="6857999" cy="95302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 cap="all">
                <a:solidFill>
                  <a:schemeClr val="bg2"/>
                </a:solidFill>
              </a:rPr>
              <a:t>Any questions?</a:t>
            </a:r>
            <a:endParaRPr lang="en-US" sz="2000" cap="all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212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A5AEB59E106244B832A4D4041A0D21" ma:contentTypeVersion="6" ma:contentTypeDescription="Create a new document." ma:contentTypeScope="" ma:versionID="0d926e5d687161b5352c643dc0a46d6e">
  <xsd:schema xmlns:xsd="http://www.w3.org/2001/XMLSchema" xmlns:xs="http://www.w3.org/2001/XMLSchema" xmlns:p="http://schemas.microsoft.com/office/2006/metadata/properties" xmlns:ns3="80ad0dd2-2cb0-44fb-bfff-af5123703117" targetNamespace="http://schemas.microsoft.com/office/2006/metadata/properties" ma:root="true" ma:fieldsID="53ee76424a84c04796259ef64c83eb11" ns3:_="">
    <xsd:import namespace="80ad0dd2-2cb0-44fb-bfff-af512370311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d0dd2-2cb0-44fb-bfff-af512370311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9" nillable="true" ma:displayName="_activity" ma:hidden="true" ma:internalName="_activity">
      <xsd:simpleType>
        <xsd:restriction base="dms:Note"/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0ad0dd2-2cb0-44fb-bfff-af5123703117" xsi:nil="true"/>
  </documentManagement>
</p:properties>
</file>

<file path=customXml/itemProps1.xml><?xml version="1.0" encoding="utf-8"?>
<ds:datastoreItem xmlns:ds="http://schemas.openxmlformats.org/officeDocument/2006/customXml" ds:itemID="{32A8F294-110B-4D8E-92D2-7206D51389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B3B77A-2AA1-449F-814C-78D00FDB6D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ad0dd2-2cb0-44fb-bfff-af5123703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9B96F6-DDDB-46C1-9C5D-3B3E11B16D87}">
  <ds:schemaRefs>
    <ds:schemaRef ds:uri="http://schemas.openxmlformats.org/package/2006/metadata/core-properties"/>
    <ds:schemaRef ds:uri="80ad0dd2-2cb0-44fb-bfff-af5123703117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6971</TotalTime>
  <Words>1956</Words>
  <Application>Microsoft Office PowerPoint</Application>
  <PresentationFormat>Widescreen</PresentationFormat>
  <Paragraphs>204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Arial,Sans-Serif</vt:lpstr>
      <vt:lpstr>Calibri</vt:lpstr>
      <vt:lpstr>Symbol</vt:lpstr>
      <vt:lpstr>Tw Cen MT</vt:lpstr>
      <vt:lpstr>Circuit</vt:lpstr>
      <vt:lpstr>Managing business information presentation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information systems </vt:lpstr>
      <vt:lpstr>Transaction processing systems (TPS)</vt:lpstr>
      <vt:lpstr>Customer relationship management systems</vt:lpstr>
      <vt:lpstr>Supply chain management system </vt:lpstr>
      <vt:lpstr>Enterprise resource planning </vt:lpstr>
      <vt:lpstr>Similarities VS differences </vt:lpstr>
      <vt:lpstr>PowerPoint Presentation</vt:lpstr>
      <vt:lpstr>PowerPoint Presentation</vt:lpstr>
      <vt:lpstr>PowerPoint Presentation</vt:lpstr>
      <vt:lpstr>PowerPoint Presentation</vt:lpstr>
      <vt:lpstr>Real-World Case Studie - Zara (Inditex) </vt:lpstr>
      <vt:lpstr>Real-World Case Studie - Amazon</vt:lpstr>
      <vt:lpstr>Conclusion  </vt:lpstr>
      <vt:lpstr>Reference 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Tamara Sanches Tavares</dc:creator>
  <cp:lastModifiedBy>Tamara Sanches Tavares</cp:lastModifiedBy>
  <cp:revision>236</cp:revision>
  <dcterms:created xsi:type="dcterms:W3CDTF">2025-10-26T14:07:11Z</dcterms:created>
  <dcterms:modified xsi:type="dcterms:W3CDTF">2025-11-09T17:09:35Z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0x01010088A5AEB59E106244B832A4D4041A0D21</vt:lpwstr>
  </property>
</Properties>
</file>