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9"/>
  </p:notesMasterIdLst>
  <p:sldIdLst>
    <p:sldId id="256" r:id="rId2"/>
    <p:sldId id="266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5" autoAdjust="0"/>
    <p:restoredTop sz="94434" autoAdjust="0"/>
  </p:normalViewPr>
  <p:slideViewPr>
    <p:cSldViewPr snapToGrid="0">
      <p:cViewPr varScale="1">
        <p:scale>
          <a:sx n="70" d="100"/>
          <a:sy n="70" d="100"/>
        </p:scale>
        <p:origin x="660" y="72"/>
      </p:cViewPr>
      <p:guideLst/>
    </p:cSldViewPr>
  </p:slideViewPr>
  <p:outlineViewPr>
    <p:cViewPr>
      <p:scale>
        <a:sx n="33" d="100"/>
        <a:sy n="33" d="100"/>
      </p:scale>
      <p:origin x="0" y="-22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15F92B-321A-4807-A9FB-591D8B52658C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91BEAA-5677-43A1-8604-68D282E32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6279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91BEAA-5677-43A1-8604-68D282E3214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4222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BB02557A-7053-4340-A874-8AB926A8EDA1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B02557A-7053-4340-A874-8AB926A8EDA1}" type="datetimeFigureOut">
              <a:rPr lang="en-US" dirty="0"/>
              <a:pPr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dirty="0"/>
              <a:pPr/>
              <a:t>5/15/2018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dirty="0"/>
              <a:pPr/>
              <a:t>5/15/2018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BB02557A-7053-4340-A874-8AB926A8EDA1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BB02557A-7053-4340-A874-8AB926A8EDA1}" type="datetimeFigureOut">
              <a:rPr lang="en-US" dirty="0"/>
              <a:pPr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C000"/>
                </a:solidFill>
              </a:rPr>
              <a:t>Do Birds of a feather stick together? Or do opposites attract?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 smtClean="0"/>
              <a:t>By Billie-Jo Jay &amp; Bethan Jones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091" y="186286"/>
            <a:ext cx="4198172" cy="27288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6236" y="2915098"/>
            <a:ext cx="3728197" cy="37635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615851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>
                <a:solidFill>
                  <a:schemeClr val="bg2">
                    <a:lumMod val="50000"/>
                  </a:schemeClr>
                </a:solidFill>
              </a:rPr>
              <a:t>Introduction</a:t>
            </a:r>
            <a:endParaRPr lang="en-GB" sz="72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13186" y="2388199"/>
            <a:ext cx="1125245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Relationships </a:t>
            </a:r>
            <a:r>
              <a:rPr lang="en-GB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are the </a:t>
            </a:r>
            <a:r>
              <a:rPr lang="en-GB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foundation </a:t>
            </a:r>
            <a:r>
              <a:rPr lang="en-GB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theme </a:t>
            </a:r>
            <a:r>
              <a:rPr lang="en-GB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of human </a:t>
            </a:r>
            <a:r>
              <a:rPr lang="en-GB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life </a:t>
            </a:r>
            <a:r>
              <a:rPr lang="en-GB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(Berchaid, Collins &amp; Reis, 2000</a:t>
            </a:r>
            <a:r>
              <a:rPr lang="en-GB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endParaRPr lang="en-GB" sz="4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97312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>
                <a:solidFill>
                  <a:schemeClr val="bg2">
                    <a:lumMod val="50000"/>
                  </a:schemeClr>
                </a:solidFill>
              </a:rPr>
              <a:t>Proximity</a:t>
            </a:r>
            <a:endParaRPr lang="en-GB" sz="72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29920" y="2600960"/>
            <a:ext cx="11074351" cy="3962400"/>
          </a:xfrm>
        </p:spPr>
        <p:txBody>
          <a:bodyPr>
            <a:norm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Proximity is considered to play a significant role in relationship formation (Hogg and Vaughan, 2008).</a:t>
            </a:r>
          </a:p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Closeness of proximity controls frequency of interactions therefore, influences the degree of liking (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Ebbensen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al.,1976).</a:t>
            </a:r>
          </a:p>
        </p:txBody>
      </p:sp>
    </p:spTree>
    <p:extLst>
      <p:ext uri="{BB962C8B-B14F-4D97-AF65-F5344CB8AC3E}">
        <p14:creationId xmlns:p14="http://schemas.microsoft.com/office/powerpoint/2010/main" val="2635661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12801" y="385465"/>
            <a:ext cx="10789920" cy="1560716"/>
          </a:xfrm>
        </p:spPr>
        <p:txBody>
          <a:bodyPr>
            <a:normAutofit fontScale="90000"/>
          </a:bodyPr>
          <a:lstStyle/>
          <a:p>
            <a:pPr marL="320040" lvl="0" indent="-320040" algn="ctr">
              <a:lnSpc>
                <a:spcPct val="111000"/>
              </a:lnSpc>
              <a:spcBef>
                <a:spcPts val="930"/>
              </a:spcBef>
            </a:pPr>
            <a:r>
              <a:rPr lang="en-GB" sz="3600" dirty="0">
                <a:solidFill>
                  <a:schemeClr val="bg2">
                    <a:lumMod val="50000"/>
                  </a:schemeClr>
                </a:solidFill>
                <a:ea typeface="+mn-ea"/>
                <a:cs typeface="Arial" panose="020B0604020202020204" pitchFamily="34" charset="0"/>
              </a:rPr>
              <a:t>With </a:t>
            </a:r>
            <a:r>
              <a:rPr lang="en-GB" sz="36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Arial" panose="020B0604020202020204" pitchFamily="34" charset="0"/>
              </a:rPr>
              <a:t>the advancement </a:t>
            </a:r>
            <a:r>
              <a:rPr lang="en-GB" sz="3600" dirty="0">
                <a:solidFill>
                  <a:schemeClr val="bg2">
                    <a:lumMod val="50000"/>
                  </a:schemeClr>
                </a:solidFill>
                <a:ea typeface="+mn-ea"/>
                <a:cs typeface="Arial" panose="020B0604020202020204" pitchFamily="34" charset="0"/>
              </a:rPr>
              <a:t>of the internet, some modern relationships are no longer dependent on physical proximity </a:t>
            </a:r>
            <a:r>
              <a:rPr lang="en-GB" sz="36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Arial" panose="020B0604020202020204" pitchFamily="34" charset="0"/>
              </a:rPr>
              <a:t>(</a:t>
            </a:r>
            <a:r>
              <a:rPr lang="en-GB" sz="3600" dirty="0" err="1" smtClean="0">
                <a:solidFill>
                  <a:schemeClr val="bg2">
                    <a:lumMod val="50000"/>
                  </a:schemeClr>
                </a:solidFill>
                <a:ea typeface="+mn-ea"/>
                <a:cs typeface="Arial" panose="020B0604020202020204" pitchFamily="34" charset="0"/>
              </a:rPr>
              <a:t>Aspden</a:t>
            </a:r>
            <a:r>
              <a:rPr lang="en-GB" sz="36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Arial" panose="020B0604020202020204" pitchFamily="34" charset="0"/>
              </a:rPr>
              <a:t> and Katz,1997). </a:t>
            </a:r>
            <a:r>
              <a:rPr lang="en-GB" sz="2800" dirty="0">
                <a:solidFill>
                  <a:schemeClr val="bg2">
                    <a:lumMod val="50000"/>
                  </a:schemeClr>
                </a:solidFill>
                <a:ea typeface="+mn-ea"/>
                <a:cs typeface="Arial" panose="020B0604020202020204" pitchFamily="34" charset="0"/>
              </a:rPr>
              <a:t/>
            </a:r>
            <a:br>
              <a:rPr lang="en-GB" sz="2800" dirty="0">
                <a:solidFill>
                  <a:schemeClr val="bg2">
                    <a:lumMod val="50000"/>
                  </a:schemeClr>
                </a:solidFill>
                <a:ea typeface="+mn-ea"/>
                <a:cs typeface="Arial" panose="020B0604020202020204" pitchFamily="34" charset="0"/>
              </a:rPr>
            </a:b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8558" y="2580641"/>
            <a:ext cx="6678406" cy="4014618"/>
          </a:xfrm>
        </p:spPr>
      </p:pic>
    </p:spTree>
    <p:extLst>
      <p:ext uri="{BB962C8B-B14F-4D97-AF65-F5344CB8AC3E}">
        <p14:creationId xmlns:p14="http://schemas.microsoft.com/office/powerpoint/2010/main" val="12629456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8240" y="161945"/>
            <a:ext cx="10261600" cy="156071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700" dirty="0" smtClean="0">
                <a:solidFill>
                  <a:schemeClr val="bg2">
                    <a:lumMod val="50000"/>
                  </a:schemeClr>
                </a:solidFill>
              </a:rPr>
              <a:t>If </a:t>
            </a:r>
            <a:r>
              <a:rPr lang="en-GB" sz="6700" dirty="0">
                <a:solidFill>
                  <a:schemeClr val="bg2">
                    <a:lumMod val="50000"/>
                  </a:schemeClr>
                </a:solidFill>
              </a:rPr>
              <a:t>Y</a:t>
            </a:r>
            <a:r>
              <a:rPr lang="en-GB" sz="6700" dirty="0" smtClean="0">
                <a:solidFill>
                  <a:schemeClr val="bg2">
                    <a:lumMod val="50000"/>
                  </a:schemeClr>
                </a:solidFill>
              </a:rPr>
              <a:t>ou Want To Be Liked, Be Around …</a:t>
            </a:r>
            <a:endParaRPr lang="en-GB" sz="2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8241" y="2438400"/>
            <a:ext cx="10261600" cy="3651504"/>
          </a:xfrm>
        </p:spPr>
        <p:txBody>
          <a:bodyPr>
            <a:noAutofit/>
          </a:bodyPr>
          <a:lstStyle/>
          <a:p>
            <a:r>
              <a:rPr lang="en-GB" sz="3300" dirty="0" smtClean="0">
                <a:latin typeface="Arial" panose="020B0604020202020204" pitchFamily="34" charset="0"/>
                <a:cs typeface="Arial" panose="020B0604020202020204" pitchFamily="34" charset="0"/>
              </a:rPr>
              <a:t>The familiarity effect is usually the result of repeated exposure due to proximity, increased exposure leads to increased liking (Hogg and Vaughan, 2008).</a:t>
            </a:r>
          </a:p>
          <a:p>
            <a:r>
              <a:rPr lang="en-GB" sz="3300" dirty="0" smtClean="0">
                <a:latin typeface="Arial" panose="020B0604020202020204" pitchFamily="34" charset="0"/>
                <a:cs typeface="Arial" panose="020B0604020202020204" pitchFamily="34" charset="0"/>
              </a:rPr>
              <a:t>The more familiar we become with a stimulus, the more we like it as we feel more comfortable with it (Zajonc,1968).</a:t>
            </a: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6369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50239" y="385465"/>
            <a:ext cx="11054031" cy="1560716"/>
          </a:xfrm>
        </p:spPr>
        <p:txBody>
          <a:bodyPr>
            <a:normAutofit/>
          </a:bodyPr>
          <a:lstStyle/>
          <a:p>
            <a:pPr algn="ctr"/>
            <a:r>
              <a:rPr lang="en-GB" sz="5400" dirty="0" smtClean="0">
                <a:solidFill>
                  <a:schemeClr val="bg2">
                    <a:lumMod val="50000"/>
                  </a:schemeClr>
                </a:solidFill>
              </a:rPr>
              <a:t>The Mere-Exposure Hypothesis</a:t>
            </a:r>
            <a:endParaRPr lang="en-GB" sz="5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50240" y="2438400"/>
            <a:ext cx="11054031" cy="3651504"/>
          </a:xfrm>
        </p:spPr>
        <p:txBody>
          <a:bodyPr>
            <a:norm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Familiarity can also cause uncomfortable feelings when something which is usually familiar now appears different, (Hogg and Vaughan, 2008)</a:t>
            </a:r>
          </a:p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This is known as the mere-exposure hypothesis, a study of mirror reversed photos conducted by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Mita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, Derma &amp; Knight (1977), supports this theory.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9763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180765" y="571692"/>
            <a:ext cx="6096000" cy="505279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smtClean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 List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smtClean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All images sourced from google images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 smtClean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Ebbesen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E. B., </a:t>
            </a:r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Kjos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G. L., &amp; </a:t>
            </a:r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Konečni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V. J. (1976). Spatial ecology: Its effects on the choice of friends and enemies.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Experimental Social Psychology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12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(6), 505-518.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sz="1600" dirty="0">
                <a:solidFill>
                  <a:srgbClr val="32322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Hogg, M., &amp; Vaughan, G. (2008). </a:t>
            </a:r>
            <a:r>
              <a:rPr lang="en-US" sz="1600" i="1" dirty="0">
                <a:solidFill>
                  <a:srgbClr val="32322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Social psychology</a:t>
            </a:r>
            <a:r>
              <a:rPr lang="en-US" sz="1600" dirty="0">
                <a:solidFill>
                  <a:srgbClr val="32322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(5th ed.). Harlow: Prentice Hall.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Katz, J. E., &amp; </a:t>
            </a:r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Aspden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 (1997). Friendship formation in cyberspace: Analysis of a national survey of users.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Retrieved October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2007.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Reis, H. T., Collins, W. A., &amp; </a:t>
            </a:r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Berscheid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E. (2000). The relationship context of human </a:t>
            </a:r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behavior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development.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Psychological bulletin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126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(6), 844.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Zajonc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 B. (1968). Attitudinal effects of mere exposure.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personality and social psychology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9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(2p2), 1.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5209989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TM10001104[[fn=Feathered]]</Template>
  <TotalTime>1303</TotalTime>
  <Words>388</Words>
  <Application>Microsoft Office PowerPoint</Application>
  <PresentationFormat>Widescreen</PresentationFormat>
  <Paragraphs>23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Century Schoolbook</vt:lpstr>
      <vt:lpstr>Corbel</vt:lpstr>
      <vt:lpstr>Times New Roman</vt:lpstr>
      <vt:lpstr>Feathered</vt:lpstr>
      <vt:lpstr>Do Birds of a feather stick together? Or do opposites attract?</vt:lpstr>
      <vt:lpstr>Introduction</vt:lpstr>
      <vt:lpstr>Proximity</vt:lpstr>
      <vt:lpstr>With the advancement of the internet, some modern relationships are no longer dependent on physical proximity (Aspden and Katz,1997).  </vt:lpstr>
      <vt:lpstr>If You Want To Be Liked, Be Around …</vt:lpstr>
      <vt:lpstr>The Mere-Exposure Hypothesis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 Birds of a feather stick together? Or do opposites attract?</dc:title>
  <dc:creator>Billie-jo Jay</dc:creator>
  <cp:lastModifiedBy>University of Wales Trinity Saint David</cp:lastModifiedBy>
  <cp:revision>11</cp:revision>
  <dcterms:created xsi:type="dcterms:W3CDTF">2018-05-14T08:27:37Z</dcterms:created>
  <dcterms:modified xsi:type="dcterms:W3CDTF">2018-05-15T21:45:59Z</dcterms:modified>
</cp:coreProperties>
</file>