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8" r:id="rId2"/>
    <p:sldId id="275" r:id="rId3"/>
    <p:sldId id="284" r:id="rId4"/>
    <p:sldId id="285" r:id="rId5"/>
    <p:sldId id="286" r:id="rId6"/>
    <p:sldId id="287" r:id="rId7"/>
    <p:sldId id="288" r:id="rId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4" autoAdjust="0"/>
    <p:restoredTop sz="95305" autoAdjust="0"/>
  </p:normalViewPr>
  <p:slideViewPr>
    <p:cSldViewPr snapToGrid="0">
      <p:cViewPr varScale="1">
        <p:scale>
          <a:sx n="84" d="100"/>
          <a:sy n="84" d="100"/>
        </p:scale>
        <p:origin x="184" y="75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014C29F-AFDA-4E24-8481-F4C208B15C83}" type="datetime1">
              <a:rPr lang="en-GB" smtClean="0"/>
              <a:t>01/10/2019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828588A-5C4E-401A-AECC-B6F63A9DE9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F56AB4-FCE2-4581-AAF7-961FA83B5CA8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7542409-6A04-4DC6-AC3A-D3758287A8F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77542409-6A04-4DC6-AC3A-D3758287A8F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77542409-6A04-4DC6-AC3A-D3758287A8F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27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-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3105E48-07E2-4CE6-B8D5-8627CDB90026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rtlCol="0"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pic>
        <p:nvPicPr>
          <p:cNvPr id="11" name="Picture 10" descr="Close-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 rtlCol="0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 rtlCol="0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75AABAA-4BDF-4446-BCC1-2C0FCB567D0E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 rtlCol="0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 rtlCol="0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6B97CB5-E943-4F59-93C9-42AFB9A66A88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418FFD0-417C-445A-9803-59966EEFB174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4846F8-56D6-49F8-86D3-1438CCC8496A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 rtlCol="0"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 rtlCol="0"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BD842A6-959B-44B1-83F7-DCB46A9B5E08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 rtlCol="0"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28224A-8D20-498E-9314-F2D2EF68D2FA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6504CD-F4B0-4A43-812E-6CDC1EB0A434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CD8D479-8942-46E8-A226-A4E01F7A105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4DA4BB4-01B4-400F-AE14-F4BF389A321F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9CD8D479-8942-46E8-A226-A4E01F7A105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81DE3743-E128-4B17-95B5-83A334257BD0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hyperlink" Target="https://youtu.be/-_tvJtUHnmU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Nature-Based Solutions?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85000" lnSpcReduction="20000"/>
          </a:bodyPr>
          <a:lstStyle/>
          <a:p>
            <a:pPr rtl="0"/>
            <a:r>
              <a:rPr lang="en-GB" dirty="0"/>
              <a:t>Based on info from </a:t>
            </a:r>
            <a:r>
              <a:rPr lang="en-GB" dirty="0" err="1"/>
              <a:t>Nesshover</a:t>
            </a:r>
            <a:r>
              <a:rPr lang="en-GB" dirty="0"/>
              <a:t> et al ‘s,2017 article and EU 2020 final report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7FD32816-E844-864E-84B5-641BED6347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62850" y="0"/>
            <a:ext cx="273177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Situating Nature Based Solutions (NBS)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GB" dirty="0"/>
              <a:t> In the 1980’s the Brundtland Commission brought the phrase ‘sustainable development to the world’s attention</a:t>
            </a:r>
          </a:p>
          <a:p>
            <a:pPr rtl="0"/>
            <a:r>
              <a:rPr lang="en-GB" dirty="0"/>
              <a:t>This was followed by the notion of biodiversity – do you know what this means?</a:t>
            </a:r>
          </a:p>
          <a:p>
            <a:pPr rtl="0"/>
            <a:r>
              <a:rPr lang="en-GB" dirty="0"/>
              <a:t>More recently the terms: natural capital and eco-system services have come into our lexicon (language)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GB" sz="100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761E13FA-AA24-46F5-B53F-4037736A4E26}" type="datetime1">
              <a:rPr lang="en-GB" sz="10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01/10/2019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Add a footer</a:t>
            </a: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F4C57580-8561-8645-A326-A26158ECDE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7207250" y="2520526"/>
            <a:ext cx="4064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61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>
              <p:cTn id="2" repeatCount="indefinite" restart="whenNotActive" fill="hold" evtFilter="cancelBubble" nodeType="interactiveSeq">
                <p:stCondLst>
                  <p:cond delay="indefinite"/>
                  <p:cond evt="onBegin" delay="0">
                    <p:tn val="1"/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1.17969 0.24861" pathEditMode="relative" ptsTypes="AA">
                                      <p:cBhvr>
                                        <p:cTn id="6" dur="3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1.17969 0.24861 L 0 0" pathEditMode="relative" ptsTypes="AA">
                                      <p:cBhvr>
                                        <p:cTn id="11" dur="3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30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1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57075-8A8F-A94A-9029-9B9B2E2E6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NBS then?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23C62-EB86-214C-91F4-F56AB66118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9140" y="1516234"/>
            <a:ext cx="4610099" cy="4620682"/>
          </a:xfrm>
        </p:spPr>
        <p:txBody>
          <a:bodyPr/>
          <a:lstStyle/>
          <a:p>
            <a:r>
              <a:rPr lang="en-US" dirty="0"/>
              <a:t>They are ways to allow nature to provide solutions </a:t>
            </a:r>
          </a:p>
          <a:p>
            <a:r>
              <a:rPr lang="en-US" dirty="0"/>
              <a:t>They are actions ‘inspired by, supported by or copied from nature’ (European Commission 2015:5 cited by </a:t>
            </a:r>
            <a:r>
              <a:rPr lang="en-US" dirty="0" err="1"/>
              <a:t>Nesshover</a:t>
            </a:r>
            <a:r>
              <a:rPr lang="en-US" dirty="0"/>
              <a:t> et al 2017: 1216)</a:t>
            </a:r>
          </a:p>
          <a:p>
            <a:r>
              <a:rPr lang="en-US" dirty="0"/>
              <a:t>Methods that challenge orthodox ‘grey’ infrastructure methods</a:t>
            </a:r>
          </a:p>
          <a:p>
            <a:r>
              <a:rPr lang="en-US" dirty="0"/>
              <a:t>Redevelopment methods that attempt to ensure actions are sustainable, challenge human exceptionalism and that benefit ecology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DCD2E97-39BC-A34D-9167-9C8A44941F8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349239" y="1315794"/>
            <a:ext cx="6567467" cy="462068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0DC318-BDCE-594C-A292-1BB6B99A8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CD8D479-8942-46E8-A226-A4E01F7A105C}" type="slidenum">
              <a:rPr lang="en-GB" noProof="0" smtClean="0"/>
              <a:t>3</a:t>
            </a:fld>
            <a:endParaRPr lang="en-GB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30A88D6-DA39-4349-BDD7-A762D6035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75AABAA-4BDF-4446-BCC1-2C0FCB567D0E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B7A0113-BD79-A443-8959-1DFFB830B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5432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B1FF-CD88-5F44-9688-F3E90A456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1850887"/>
          </a:xfrm>
        </p:spPr>
        <p:txBody>
          <a:bodyPr/>
          <a:lstStyle/>
          <a:p>
            <a:r>
              <a:rPr lang="en-US" dirty="0"/>
              <a:t>Criticisms of NBS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8A441-6302-1C41-801D-DC752252B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1777" y="4473713"/>
            <a:ext cx="6949440" cy="1439407"/>
          </a:xfrm>
        </p:spPr>
        <p:txBody>
          <a:bodyPr>
            <a:normAutofit/>
          </a:bodyPr>
          <a:lstStyle/>
          <a:p>
            <a:r>
              <a:rPr lang="en-US" dirty="0"/>
              <a:t>NBS are too broad and vague</a:t>
            </a:r>
          </a:p>
          <a:p>
            <a:r>
              <a:rPr lang="en-US" dirty="0"/>
              <a:t>NBS reinvent the wheel</a:t>
            </a:r>
          </a:p>
          <a:p>
            <a:endParaRPr lang="en-US" dirty="0"/>
          </a:p>
          <a:p>
            <a:r>
              <a:rPr lang="en-US" dirty="0"/>
              <a:t>So, what makes them different from other methods?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A6BF9C-32FC-CC4A-9C0C-352442D3881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629400"/>
            <a:ext cx="411163" cy="228600"/>
          </a:xfrm>
        </p:spPr>
        <p:txBody>
          <a:bodyPr/>
          <a:lstStyle/>
          <a:p>
            <a:pPr rtl="0"/>
            <a:fld id="{9CD8D479-8942-46E8-A226-A4E01F7A105C}" type="slidenum">
              <a:rPr lang="en-GB" noProof="0" smtClean="0"/>
              <a:t>4</a:t>
            </a:fld>
            <a:endParaRPr lang="en-GB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4E8A0ED-87E4-A04E-A0B6-68AADCA91784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629400"/>
            <a:ext cx="1000125" cy="228600"/>
          </a:xfrm>
        </p:spPr>
        <p:txBody>
          <a:bodyPr/>
          <a:lstStyle/>
          <a:p>
            <a:pPr rtl="0"/>
            <a:fld id="{A75AABAA-4BDF-4446-BCC1-2C0FCB567D0E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AAD2C6E-78CB-924E-9EB0-146BC266F025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048000" y="6629400"/>
            <a:ext cx="9144000" cy="228600"/>
          </a:xfrm>
        </p:spPr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06463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83085-9D8C-2E49-B1E9-496F4561E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777" y="1532393"/>
            <a:ext cx="6949440" cy="1439407"/>
          </a:xfrm>
        </p:spPr>
        <p:txBody>
          <a:bodyPr/>
          <a:lstStyle/>
          <a:p>
            <a:r>
              <a:rPr lang="en-US" dirty="0"/>
              <a:t>NBS assume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77FD5-42AA-214C-B68D-183D84AC34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1777" y="3078481"/>
            <a:ext cx="6949440" cy="322537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Nature is helpful and ‘knows’ what it is doing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Nature supports health in the widest sense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Using natural methods is sustainable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Nature uses complex networks rather than </a:t>
            </a:r>
            <a:r>
              <a:rPr lang="en-US" dirty="0" err="1"/>
              <a:t>uni</a:t>
            </a:r>
            <a:r>
              <a:rPr lang="en-US" dirty="0"/>
              <a:t>-linear methods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Nature creates balance and therefore provides multiple benefits simultaneously</a:t>
            </a:r>
          </a:p>
        </p:txBody>
      </p:sp>
    </p:spTree>
    <p:extLst>
      <p:ext uri="{BB962C8B-B14F-4D97-AF65-F5344CB8AC3E}">
        <p14:creationId xmlns:p14="http://schemas.microsoft.com/office/powerpoint/2010/main" val="318188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68C05-4EFB-2543-B12A-15BB72C0E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r>
              <a:rPr lang="en-US" dirty="0"/>
              <a:t>Using NBS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11E8160-1E60-2540-9687-A04658FF5F8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9168" r="32195" b="1"/>
          <a:stretch/>
        </p:blipFill>
        <p:spPr>
          <a:xfrm>
            <a:off x="1409700" y="1556281"/>
            <a:ext cx="4610099" cy="462068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398EF-8022-DF4B-827D-C9F0AD77F8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1900"/>
              <a:t>NBS need to link social systems with ecological systems. This can be tricky.</a:t>
            </a:r>
          </a:p>
          <a:p>
            <a:r>
              <a:rPr lang="en-US" sz="1900"/>
              <a:t>For example: Wetlands (bogs, marshes </a:t>
            </a:r>
            <a:r>
              <a:rPr lang="en-US" sz="1900" err="1"/>
              <a:t>etc</a:t>
            </a:r>
            <a:r>
              <a:rPr lang="en-US" sz="1900"/>
              <a:t>)</a:t>
            </a:r>
          </a:p>
          <a:p>
            <a:pPr lvl="1"/>
            <a:r>
              <a:rPr lang="en-US" sz="1900"/>
              <a:t>Past practice tended to drain wetlands to make them available for farming use thus destroying the ecosystems, including destroying the soil.</a:t>
            </a:r>
          </a:p>
          <a:p>
            <a:pPr lvl="1"/>
            <a:r>
              <a:rPr lang="en-US" sz="1900"/>
              <a:t>Reintroducing the wetlands encourages flora and fauna back, restoring the wetland’s ability to regulate the climate, purify the water, provide habitats and ecotourist locations</a:t>
            </a:r>
          </a:p>
          <a:p>
            <a:pPr lvl="1"/>
            <a:r>
              <a:rPr lang="en-US" sz="1900"/>
              <a:t>However, that will impact on farm land and livelihoods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4D5F75-73DF-BD40-A219-2704D5460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GB" sz="1000" noProof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7262EED-8242-0D40-839B-0D1F3D466D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A75AABAA-4BDF-4446-BCC1-2C0FCB567D0E}" type="datetime1">
              <a:rPr lang="en-GB" sz="10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01/10/2019</a:t>
            </a:fld>
            <a:endParaRPr lang="en-GB" sz="1000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E4F116B-05CB-DE41-BC4F-E21F76196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r>
              <a:rPr lang="en-GB" sz="1000" noProof="0" dirty="0" err="1"/>
              <a:t>Cors</a:t>
            </a:r>
            <a:r>
              <a:rPr lang="en-GB" sz="1000" noProof="0" dirty="0"/>
              <a:t> Caron – </a:t>
            </a:r>
            <a:r>
              <a:rPr lang="en-GB" sz="1000" noProof="0" dirty="0" err="1"/>
              <a:t>Tregaron</a:t>
            </a:r>
            <a:r>
              <a:rPr lang="en-GB" sz="1000" noProof="0" dirty="0"/>
              <a:t> Bog</a:t>
            </a:r>
          </a:p>
        </p:txBody>
      </p:sp>
    </p:spTree>
    <p:extLst>
      <p:ext uri="{BB962C8B-B14F-4D97-AF65-F5344CB8AC3E}">
        <p14:creationId xmlns:p14="http://schemas.microsoft.com/office/powerpoint/2010/main" val="2470372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01B01-9AF5-6B45-889E-D2FBACFD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Renaturing –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70436-A082-9A46-85A8-7FC3E81600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To protect and expand forests</a:t>
            </a:r>
          </a:p>
          <a:p>
            <a:r>
              <a:rPr lang="en-US" dirty="0"/>
              <a:t>Maintain vegetation</a:t>
            </a:r>
          </a:p>
          <a:p>
            <a:r>
              <a:rPr lang="en-US" dirty="0"/>
              <a:t>Use plants to absorb pollution</a:t>
            </a:r>
          </a:p>
          <a:p>
            <a:pPr lvl="1"/>
            <a:r>
              <a:rPr lang="en-US" dirty="0"/>
              <a:t>Green roofs</a:t>
            </a:r>
          </a:p>
          <a:p>
            <a:pPr lvl="1"/>
            <a:r>
              <a:rPr lang="en-US" dirty="0"/>
              <a:t>Green walls</a:t>
            </a:r>
          </a:p>
          <a:p>
            <a:pPr lvl="1"/>
            <a:r>
              <a:rPr lang="en-US" dirty="0"/>
              <a:t>Green spaces</a:t>
            </a:r>
          </a:p>
          <a:p>
            <a:pPr lvl="1"/>
            <a:r>
              <a:rPr lang="en-US" dirty="0"/>
              <a:t>Vertical farms</a:t>
            </a:r>
          </a:p>
          <a:p>
            <a:pPr lvl="1"/>
            <a:r>
              <a:rPr lang="en-US"/>
              <a:t>Animal Aided Design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262CEB-F995-EC41-ADDE-916146276B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76087"/>
            <a:ext cx="4609775" cy="5900876"/>
          </a:xfrm>
        </p:spPr>
        <p:txBody>
          <a:bodyPr/>
          <a:lstStyle/>
          <a:p>
            <a:r>
              <a:rPr lang="en-US" dirty="0"/>
              <a:t>Turn to page 52 of the 2020 doc on Moodle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39E642-627C-CD4B-A55E-CAD2A41E3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CD8D479-8942-46E8-A226-A4E01F7A105C}" type="slidenum">
              <a:rPr lang="en-GB" noProof="0" smtClean="0"/>
              <a:t>7</a:t>
            </a:fld>
            <a:endParaRPr lang="en-GB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F66F898-61BF-8C42-AE72-0D213F2CB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75AABAA-4BDF-4446-BCC1-2C0FCB567D0E}" type="datetime1">
              <a:rPr lang="en-GB" noProof="0" smtClean="0"/>
              <a:t>01/10/2019</a:t>
            </a:fld>
            <a:endParaRPr lang="en-GB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B432AA3-B262-114F-907F-510992165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pic>
        <p:nvPicPr>
          <p:cNvPr id="8" name="Picture 7">
            <a:hlinkClick r:id="rId2"/>
            <a:extLst>
              <a:ext uri="{FF2B5EF4-FFF2-40B4-BE49-F238E27FC236}">
                <a16:creationId xmlns:a16="http://schemas.microsoft.com/office/drawing/2014/main" id="{47023C5C-92CC-A840-9B53-71492358D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0293" y="1191218"/>
            <a:ext cx="4551680" cy="25603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E630246-ED7F-F549-B7E8-A5B0E8956E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0293" y="3839168"/>
            <a:ext cx="3733799" cy="2650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09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063275_TF03098889" id="{B3734755-A021-458A-A8F6-F6986161A830}" vid="{23DB80E9-0F0D-4FFA-88C9-84FBDCB4C26D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361</Words>
  <Application>Microsoft Macintosh PowerPoint</Application>
  <PresentationFormat>Widescreen</PresentationFormat>
  <Paragraphs>55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Corbel</vt:lpstr>
      <vt:lpstr>Ecology 16x9</vt:lpstr>
      <vt:lpstr>Nature-Based Solutions?</vt:lpstr>
      <vt:lpstr>Situating Nature Based Solutions (NBS) </vt:lpstr>
      <vt:lpstr>What are NBS then?</vt:lpstr>
      <vt:lpstr>Criticisms of NBS</vt:lpstr>
      <vt:lpstr>NBS assume</vt:lpstr>
      <vt:lpstr>Using NBS</vt:lpstr>
      <vt:lpstr>Renaturing –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Nature-Based Solutions?</dc:title>
  <dc:creator>Luci  Attala</dc:creator>
  <cp:lastModifiedBy>Luci  Attala</cp:lastModifiedBy>
  <cp:revision>2</cp:revision>
  <dcterms:created xsi:type="dcterms:W3CDTF">2019-10-01T10:54:54Z</dcterms:created>
  <dcterms:modified xsi:type="dcterms:W3CDTF">2019-10-01T11:03:36Z</dcterms:modified>
</cp:coreProperties>
</file>