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1"/>
  </p:notesMasterIdLst>
  <p:handoutMasterIdLst>
    <p:handoutMasterId r:id="rId22"/>
  </p:handoutMasterIdLst>
  <p:sldIdLst>
    <p:sldId id="317" r:id="rId5"/>
    <p:sldId id="307" r:id="rId6"/>
    <p:sldId id="308" r:id="rId7"/>
    <p:sldId id="278" r:id="rId8"/>
    <p:sldId id="309" r:id="rId9"/>
    <p:sldId id="263" r:id="rId10"/>
    <p:sldId id="310" r:id="rId11"/>
    <p:sldId id="311" r:id="rId12"/>
    <p:sldId id="312" r:id="rId13"/>
    <p:sldId id="318" r:id="rId14"/>
    <p:sldId id="316" r:id="rId15"/>
    <p:sldId id="319" r:id="rId16"/>
    <p:sldId id="314" r:id="rId17"/>
    <p:sldId id="320" r:id="rId18"/>
    <p:sldId id="315" r:id="rId19"/>
    <p:sldId id="30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5401" autoAdjust="0"/>
  </p:normalViewPr>
  <p:slideViewPr>
    <p:cSldViewPr snapToGrid="0">
      <p:cViewPr varScale="1">
        <p:scale>
          <a:sx n="83" d="100"/>
          <a:sy n="83" d="100"/>
        </p:scale>
        <p:origin x="45" y="390"/>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sorterViewPr>
    <p:cViewPr>
      <p:scale>
        <a:sx n="100" d="100"/>
        <a:sy n="100" d="100"/>
      </p:scale>
      <p:origin x="0" y="0"/>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1/23/2025</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1/23/2025</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young adults and teens are not encouraged to be in outdoor spaces any more (</a:t>
            </a:r>
            <a:r>
              <a:rPr lang="en-US" sz="1800" b="0" i="0" u="none" strike="noStrike" dirty="0" err="1">
                <a:solidFill>
                  <a:srgbClr val="000000"/>
                </a:solidFill>
                <a:effectLst/>
                <a:latin typeface="Arial" panose="020B0604020202020204" pitchFamily="34" charset="0"/>
              </a:rPr>
              <a:t>louv</a:t>
            </a:r>
            <a:r>
              <a:rPr lang="en-US" sz="1800" b="0" i="0" u="none" strike="noStrike" dirty="0">
                <a:solidFill>
                  <a:srgbClr val="000000"/>
                </a:solidFill>
                <a:effectLst/>
                <a:latin typeface="Arial" panose="020B0604020202020204" pitchFamily="34" charset="0"/>
              </a:rPr>
              <a:t> 2005). Doing normal kid stuff like exploring, making forts, and playing in the streets are being discouraged by adults. This can have an impact on their mental health, personal development, and physical </a:t>
            </a:r>
            <a:r>
              <a:rPr lang="en-US" sz="1800" b="0" i="0" u="none" strike="noStrike" dirty="0" err="1">
                <a:solidFill>
                  <a:srgbClr val="000000"/>
                </a:solidFill>
                <a:effectLst/>
                <a:latin typeface="Arial" panose="020B0604020202020204" pitchFamily="34" charset="0"/>
              </a:rPr>
              <a:t>littracy</a:t>
            </a:r>
            <a:r>
              <a:rPr lang="en-US" sz="1800" b="0" i="0" u="none" strike="noStrike" dirty="0">
                <a:solidFill>
                  <a:srgbClr val="000000"/>
                </a:solidFill>
                <a:effectLst/>
                <a:latin typeface="Arial" panose="020B0604020202020204" pitchFamily="34" charset="0"/>
              </a:rPr>
              <a:t>.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Physical activity is </a:t>
            </a:r>
            <a:r>
              <a:rPr lang="en-US" sz="1800" b="0" i="0" u="none" strike="noStrike" dirty="0" err="1">
                <a:solidFill>
                  <a:srgbClr val="000000"/>
                </a:solidFill>
                <a:effectLst/>
                <a:latin typeface="Arial" panose="020B0604020202020204" pitchFamily="34" charset="0"/>
              </a:rPr>
              <a:t>incredably</a:t>
            </a:r>
            <a:r>
              <a:rPr lang="en-US" sz="1800" b="0" i="0" u="none" strike="noStrike" dirty="0">
                <a:solidFill>
                  <a:srgbClr val="000000"/>
                </a:solidFill>
                <a:effectLst/>
                <a:latin typeface="Arial" panose="020B0604020202020204" pitchFamily="34" charset="0"/>
              </a:rPr>
              <a:t> important for kids. During covid-19 it was a stressful time and everyone had a lot of free time. The kids who spent their free time playing outside reported better reliance to the COVID-19 stressors than kids who spent the pandemic indoors</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Outdoor activity have many </a:t>
            </a:r>
            <a:r>
              <a:rPr lang="en-US" sz="1800" b="0" i="0" u="none" strike="noStrike" dirty="0" err="1">
                <a:solidFill>
                  <a:srgbClr val="000000"/>
                </a:solidFill>
                <a:effectLst/>
                <a:latin typeface="Arial" panose="020B0604020202020204" pitchFamily="34" charset="0"/>
              </a:rPr>
              <a:t>benifits</a:t>
            </a:r>
            <a:r>
              <a:rPr lang="en-US" sz="1800" b="0" i="0" u="none" strike="noStrike" dirty="0">
                <a:solidFill>
                  <a:srgbClr val="000000"/>
                </a:solidFill>
                <a:effectLst/>
                <a:latin typeface="Arial" panose="020B0604020202020204" pitchFamily="34" charset="0"/>
              </a:rPr>
              <a:t> including positive emotional well being, reducing stress, and overall physical health (Tillman 2018)</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Taking all this into consideration how am I going to design a program that will promote outdoor activity and physical literacy in youth ages 12 - 16</a:t>
            </a: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1467541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I have created a map </a:t>
            </a:r>
            <a:r>
              <a:rPr lang="en-US" sz="1800" b="0" i="0" u="none" strike="noStrike" dirty="0" err="1">
                <a:solidFill>
                  <a:srgbClr val="000000"/>
                </a:solidFill>
                <a:effectLst/>
                <a:latin typeface="Arial" panose="020B0604020202020204" pitchFamily="34" charset="0"/>
              </a:rPr>
              <a:t>colour</a:t>
            </a:r>
            <a:r>
              <a:rPr lang="en-US" sz="1800" b="0" i="0" u="none" strike="noStrike" dirty="0">
                <a:solidFill>
                  <a:srgbClr val="000000"/>
                </a:solidFill>
                <a:effectLst/>
                <a:latin typeface="Arial" panose="020B0604020202020204" pitchFamily="34" charset="0"/>
              </a:rPr>
              <a:t> coding </a:t>
            </a:r>
            <a:r>
              <a:rPr lang="en-US" sz="1800" b="0" i="0" u="none" strike="noStrike" dirty="0" err="1">
                <a:solidFill>
                  <a:srgbClr val="000000"/>
                </a:solidFill>
                <a:effectLst/>
                <a:latin typeface="Arial" panose="020B0604020202020204" pitchFamily="34" charset="0"/>
              </a:rPr>
              <a:t>cynefin</a:t>
            </a:r>
            <a:r>
              <a:rPr lang="en-US" sz="1800" b="0" i="0" u="none" strike="noStrike" dirty="0">
                <a:solidFill>
                  <a:srgbClr val="000000"/>
                </a:solidFill>
                <a:effectLst/>
                <a:latin typeface="Arial" panose="020B0604020202020204" pitchFamily="34" charset="0"/>
              </a:rPr>
              <a:t> into different activities that will be running throughout the property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Blue - highlighted in blue is an indoor pool. It would be a medium size pool that will be a place for kids to practice swimming, diving and have plenty of water features to explore and play with. The pool will have a deep end and a shallow end for beginner and advanced swimmers</a:t>
            </a: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3</a:t>
            </a:fld>
            <a:endParaRPr lang="en-US" noProof="0" dirty="0"/>
          </a:p>
        </p:txBody>
      </p:sp>
    </p:spTree>
    <p:extLst>
      <p:ext uri="{BB962C8B-B14F-4D97-AF65-F5344CB8AC3E}">
        <p14:creationId xmlns:p14="http://schemas.microsoft.com/office/powerpoint/2010/main" val="1473721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Purple - highlighted in purple there will be an outdoor natural pool that leads onto the lake. This is for learning paddle sports including canoeing, kayaking, and paddle boarding</a:t>
            </a:r>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4</a:t>
            </a:fld>
            <a:endParaRPr lang="en-US" noProof="0" dirty="0"/>
          </a:p>
        </p:txBody>
      </p:sp>
    </p:spTree>
    <p:extLst>
      <p:ext uri="{BB962C8B-B14F-4D97-AF65-F5344CB8AC3E}">
        <p14:creationId xmlns:p14="http://schemas.microsoft.com/office/powerpoint/2010/main" val="674091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The bike and skate park are highlighter in yellow. It will include big and small ramps, rails, and a pump track</a:t>
            </a:r>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5</a:t>
            </a:fld>
            <a:endParaRPr lang="en-US" noProof="0" dirty="0"/>
          </a:p>
        </p:txBody>
      </p:sp>
    </p:spTree>
    <p:extLst>
      <p:ext uri="{BB962C8B-B14F-4D97-AF65-F5344CB8AC3E}">
        <p14:creationId xmlns:p14="http://schemas.microsoft.com/office/powerpoint/2010/main" val="87366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dirty="0">
                <a:solidFill>
                  <a:srgbClr val="000000"/>
                </a:solidFill>
                <a:effectLst/>
                <a:latin typeface="Arial" panose="020B0604020202020204" pitchFamily="34" charset="0"/>
              </a:rPr>
              <a:t>Green -The bike trail is highlighted in green - this will include a bike trail that goes around all the new features added in </a:t>
            </a:r>
            <a:r>
              <a:rPr lang="en-US" sz="1800" b="0" i="0" u="none" strike="noStrike" dirty="0" err="1">
                <a:solidFill>
                  <a:srgbClr val="000000"/>
                </a:solidFill>
                <a:effectLst/>
                <a:latin typeface="Arial" panose="020B0604020202020204" pitchFamily="34" charset="0"/>
              </a:rPr>
              <a:t>cynefin</a:t>
            </a:r>
            <a:r>
              <a:rPr lang="en-US" sz="1800" b="0" i="0" u="none" strike="noStrike" dirty="0">
                <a:solidFill>
                  <a:srgbClr val="000000"/>
                </a:solidFill>
                <a:effectLst/>
                <a:latin typeface="Arial" panose="020B0604020202020204" pitchFamily="34" charset="0"/>
              </a:rPr>
              <a:t> </a:t>
            </a: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6</a:t>
            </a:fld>
            <a:endParaRPr lang="en-US" noProof="0" dirty="0"/>
          </a:p>
        </p:txBody>
      </p:sp>
    </p:spTree>
    <p:extLst>
      <p:ext uri="{BB962C8B-B14F-4D97-AF65-F5344CB8AC3E}">
        <p14:creationId xmlns:p14="http://schemas.microsoft.com/office/powerpoint/2010/main" val="23081334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White - parkour park - this area will include features like platforms in different sizes to jump off of, places to swing around in, moving elements (see-saws) and elements to climb</a:t>
            </a:r>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7</a:t>
            </a:fld>
            <a:endParaRPr lang="en-US" noProof="0" dirty="0"/>
          </a:p>
        </p:txBody>
      </p:sp>
    </p:spTree>
    <p:extLst>
      <p:ext uri="{BB962C8B-B14F-4D97-AF65-F5344CB8AC3E}">
        <p14:creationId xmlns:p14="http://schemas.microsoft.com/office/powerpoint/2010/main" val="1026281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the hideaway will include a small pond, two huts, trees surrounding the area, rope swings on the trees, and bird feeders. This space will also include wildlife in the pond including fish and frogs, as well as promoting birds to visit using the bird feeders</a:t>
            </a:r>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8</a:t>
            </a:fld>
            <a:endParaRPr lang="en-US" noProof="0" dirty="0"/>
          </a:p>
        </p:txBody>
      </p:sp>
    </p:spTree>
    <p:extLst>
      <p:ext uri="{BB962C8B-B14F-4D97-AF65-F5344CB8AC3E}">
        <p14:creationId xmlns:p14="http://schemas.microsoft.com/office/powerpoint/2010/main" val="32108936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It promotes physical literacy “Physical literacy can be described as the ability and motivation to </a:t>
            </a:r>
            <a:r>
              <a:rPr lang="en-US" sz="1800" b="0" i="0" u="none" strike="noStrike" dirty="0" err="1">
                <a:solidFill>
                  <a:srgbClr val="000000"/>
                </a:solidFill>
                <a:effectLst/>
                <a:latin typeface="Arial" panose="020B0604020202020204" pitchFamily="34" charset="0"/>
              </a:rPr>
              <a:t>capitalise</a:t>
            </a:r>
            <a:r>
              <a:rPr lang="en-US" sz="1800" b="0" i="0" u="none" strike="noStrike" dirty="0">
                <a:solidFill>
                  <a:srgbClr val="000000"/>
                </a:solidFill>
                <a:effectLst/>
                <a:latin typeface="Arial" panose="020B0604020202020204" pitchFamily="34" charset="0"/>
              </a:rPr>
              <a:t> on our motile potential to make a significant contribution to the quality of life”</a:t>
            </a:r>
            <a:r>
              <a:rPr lang="en-US" sz="1800" b="0" i="0" u="none" strike="noStrike" dirty="0">
                <a:solidFill>
                  <a:srgbClr val="222222"/>
                </a:solidFill>
                <a:effectLst/>
                <a:latin typeface="Arial" panose="020B0604020202020204" pitchFamily="34" charset="0"/>
              </a:rPr>
              <a:t> (whitehead 2007)</a:t>
            </a:r>
            <a:endParaRPr lang="en-US" sz="1800" b="0" i="0" u="none" strike="noStrike" dirty="0">
              <a:solidFill>
                <a:srgbClr val="000000"/>
              </a:solidFill>
              <a:effectLst/>
              <a:latin typeface="Arial" panose="020B0604020202020204" pitchFamily="34" charset="0"/>
            </a:endParaRP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And PL is characterized as a multidimensional concept that includes: Motor Competence: Essential skills applied across various contexts. Positive Affect: Enjoyment and fun associated with movement. Motivational Constructs: Confidence and self-competence. (Cairney, 2019)</a:t>
            </a:r>
            <a:endParaRPr lang="en-US" sz="1800" b="0" i="0" u="none" strike="noStrike" dirty="0">
              <a:solidFill>
                <a:srgbClr val="222222"/>
              </a:solidFill>
              <a:effectLst/>
              <a:latin typeface="Arial" panose="020B0604020202020204" pitchFamily="34" charset="0"/>
            </a:endParaRPr>
          </a:p>
          <a:p>
            <a:pPr rtl="0" fontAlgn="base">
              <a:buFont typeface="Arial" panose="020B0604020202020204" pitchFamily="34" charset="0"/>
              <a:buChar char="•"/>
            </a:pPr>
            <a:r>
              <a:rPr lang="en-US" sz="1800" b="0" i="0" u="none" strike="noStrike" dirty="0">
                <a:solidFill>
                  <a:srgbClr val="000000"/>
                </a:solidFill>
                <a:effectLst/>
                <a:latin typeface="Roboto" panose="02000000000000000000" pitchFamily="2" charset="0"/>
              </a:rPr>
              <a:t>Physical literacy should promote multiple different movements and dynamic spaces which is why I have the three separate settings </a:t>
            </a:r>
          </a:p>
          <a:p>
            <a:pPr rtl="0" fontAlgn="base">
              <a:spcAft>
                <a:spcPts val="600"/>
              </a:spcAft>
              <a:buFont typeface="Arial" panose="020B0604020202020204" pitchFamily="34" charset="0"/>
              <a:buChar char="•"/>
            </a:pPr>
            <a:r>
              <a:rPr lang="en-US" sz="1800" b="0" i="0" u="none" strike="noStrike" dirty="0">
                <a:solidFill>
                  <a:srgbClr val="000000"/>
                </a:solidFill>
                <a:effectLst/>
                <a:latin typeface="Roboto" panose="02000000000000000000" pitchFamily="2" charset="0"/>
              </a:rPr>
              <a:t>Physical literacy policy should actively discourage the early over-specialization of sport/activity-specific skills in </a:t>
            </a:r>
            <a:r>
              <a:rPr lang="en-US" sz="1800" b="0" i="0" u="none" strike="noStrike" dirty="0" err="1">
                <a:solidFill>
                  <a:srgbClr val="000000"/>
                </a:solidFill>
                <a:effectLst/>
                <a:latin typeface="Roboto" panose="02000000000000000000" pitchFamily="2" charset="0"/>
              </a:rPr>
              <a:t>favour</a:t>
            </a:r>
            <a:r>
              <a:rPr lang="en-US" sz="1800" b="0" i="0" u="none" strike="noStrike" dirty="0">
                <a:solidFill>
                  <a:srgbClr val="000000"/>
                </a:solidFill>
                <a:effectLst/>
                <a:latin typeface="Roboto" panose="02000000000000000000" pitchFamily="2" charset="0"/>
              </a:rPr>
              <a:t> of exposing youth to movement skills that have the greatest capacity for transferability and cross-activity participation. </a:t>
            </a:r>
          </a:p>
          <a:p>
            <a:r>
              <a:rPr lang="en-US" sz="1800" b="0" i="0" u="none" strike="noStrike" dirty="0">
                <a:solidFill>
                  <a:srgbClr val="000000"/>
                </a:solidFill>
                <a:effectLst/>
                <a:latin typeface="Roboto" panose="02000000000000000000" pitchFamily="2" charset="0"/>
              </a:rPr>
              <a:t>Being in the water can promote dynamic movements and motor skills (holding breath, treading water) biking and skating can improve this too (balance and reaction time) and so can parkour (strength, endurance, reaction time, taking a fall)</a:t>
            </a:r>
            <a:r>
              <a:rPr lang="en-US" sz="1800" b="0" i="0" u="none" strike="noStrike" dirty="0">
                <a:solidFill>
                  <a:srgbClr val="222222"/>
                </a:solidFill>
                <a:effectLst/>
                <a:latin typeface="Arial" panose="020B0604020202020204" pitchFamily="34" charset="0"/>
              </a:rPr>
              <a:t> </a:t>
            </a:r>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9</a:t>
            </a:fld>
            <a:endParaRPr lang="en-US" noProof="0" dirty="0"/>
          </a:p>
        </p:txBody>
      </p:sp>
    </p:spTree>
    <p:extLst>
      <p:ext uri="{BB962C8B-B14F-4D97-AF65-F5344CB8AC3E}">
        <p14:creationId xmlns:p14="http://schemas.microsoft.com/office/powerpoint/2010/main" val="34724997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D9F004-74E3-7240-4FF7-046DB2A394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439B28-5A4F-CC06-A5D9-5C4C0DDB87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003549-116D-E6A3-F77F-6FE1FD587D21}"/>
              </a:ext>
            </a:extLst>
          </p:cNvPr>
          <p:cNvSpPr>
            <a:spLocks noGrp="1"/>
          </p:cNvSpPr>
          <p:nvPr>
            <p:ph type="body" idx="1"/>
          </p:nvPr>
        </p:nvSpPr>
        <p:spPr/>
        <p:txBody>
          <a:bodyPr/>
          <a:lstStyle/>
          <a:p>
            <a:pPr rtl="0"/>
            <a:r>
              <a:rPr lang="en-US" sz="1800" b="0" i="0" u="none" strike="noStrike" dirty="0">
                <a:solidFill>
                  <a:srgbClr val="000000"/>
                </a:solidFill>
                <a:effectLst/>
                <a:latin typeface="Arial" panose="020B0604020202020204" pitchFamily="34" charset="0"/>
              </a:rPr>
              <a:t>Importance of having multiple </a:t>
            </a:r>
            <a:r>
              <a:rPr lang="en-US" sz="1800" b="0" i="0" u="none" strike="noStrike" dirty="0" err="1">
                <a:solidFill>
                  <a:srgbClr val="000000"/>
                </a:solidFill>
                <a:effectLst/>
                <a:latin typeface="Arial" panose="020B0604020202020204" pitchFamily="34" charset="0"/>
              </a:rPr>
              <a:t>Affodences</a:t>
            </a:r>
            <a:r>
              <a:rPr lang="en-US" sz="1800" b="0" i="0" u="none" strike="noStrike" dirty="0">
                <a:solidFill>
                  <a:srgbClr val="000000"/>
                </a:solidFill>
                <a:effectLst/>
                <a:latin typeface="Arial" panose="020B0604020202020204" pitchFamily="34" charset="0"/>
              </a:rPr>
              <a:t> </a:t>
            </a:r>
            <a:endParaRPr lang="en-US" b="0" dirty="0">
              <a:effectLst/>
            </a:endParaRP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 </a:t>
            </a:r>
            <a:r>
              <a:rPr lang="en-US" sz="1800" b="0" i="0" u="none" strike="noStrike" dirty="0" err="1">
                <a:solidFill>
                  <a:srgbClr val="000000"/>
                </a:solidFill>
                <a:effectLst/>
                <a:latin typeface="Arial" panose="020B0604020202020204" pitchFamily="34" charset="0"/>
              </a:rPr>
              <a:t>affordence</a:t>
            </a:r>
            <a:r>
              <a:rPr lang="en-US" sz="1800" b="0" i="0" u="none" strike="noStrike" dirty="0">
                <a:solidFill>
                  <a:srgbClr val="000000"/>
                </a:solidFill>
                <a:effectLst/>
                <a:latin typeface="Arial" panose="020B0604020202020204" pitchFamily="34" charset="0"/>
              </a:rPr>
              <a:t> of the environment are what is offered to the animals, what it provides and </a:t>
            </a:r>
            <a:r>
              <a:rPr lang="en-US" sz="1800" b="0" i="0" u="none" strike="noStrike" dirty="0" err="1">
                <a:solidFill>
                  <a:srgbClr val="000000"/>
                </a:solidFill>
                <a:effectLst/>
                <a:latin typeface="Arial" panose="020B0604020202020204" pitchFamily="34" charset="0"/>
              </a:rPr>
              <a:t>furnesed</a:t>
            </a:r>
            <a:r>
              <a:rPr lang="en-US" sz="1800" b="0" i="0" u="none" strike="noStrike" dirty="0">
                <a:solidFill>
                  <a:srgbClr val="000000"/>
                </a:solidFill>
                <a:effectLst/>
                <a:latin typeface="Arial" panose="020B0604020202020204" pitchFamily="34" charset="0"/>
              </a:rPr>
              <a:t> either for good or for bad. It is something that refers to both the environment and the animal in a way that no existing term does (</a:t>
            </a:r>
            <a:r>
              <a:rPr lang="en-US" sz="1800" b="0" i="0" u="none" strike="noStrike" dirty="0" err="1">
                <a:solidFill>
                  <a:srgbClr val="000000"/>
                </a:solidFill>
                <a:effectLst/>
                <a:latin typeface="Arial" panose="020B0604020202020204" pitchFamily="34" charset="0"/>
              </a:rPr>
              <a:t>Gavner</a:t>
            </a:r>
            <a:r>
              <a:rPr lang="en-US" sz="1800" b="0" i="0" u="none" strike="noStrike" dirty="0">
                <a:solidFill>
                  <a:srgbClr val="000000"/>
                </a:solidFill>
                <a:effectLst/>
                <a:latin typeface="Arial" panose="020B0604020202020204" pitchFamily="34" charset="0"/>
              </a:rPr>
              <a:t> 1996)</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It can be a surface that people can walk or climb on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It can also be objects to manipulate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It can be people or animals </a:t>
            </a:r>
          </a:p>
          <a:p>
            <a:pPr rtl="0" fontAlgn="base">
              <a:spcAft>
                <a:spcPts val="60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substances , mediums and places </a:t>
            </a:r>
          </a:p>
          <a:p>
            <a:pPr rtl="0">
              <a:spcAft>
                <a:spcPts val="600"/>
              </a:spcAft>
            </a:pPr>
            <a:r>
              <a:rPr lang="en-US" sz="1800" b="0" i="0" u="none" strike="noStrike" dirty="0">
                <a:solidFill>
                  <a:srgbClr val="000000"/>
                </a:solidFill>
                <a:effectLst/>
                <a:latin typeface="Arial" panose="020B0604020202020204" pitchFamily="34" charset="0"/>
              </a:rPr>
              <a:t>Having the outdoor pond with the forest around it and the hut give the teens a place to escape and an area to explore, with animals, and plants, and water to interact with while also having a </a:t>
            </a:r>
            <a:r>
              <a:rPr lang="en-US" sz="1800" b="0" i="0" u="none" strike="noStrike" dirty="0" err="1">
                <a:solidFill>
                  <a:srgbClr val="000000"/>
                </a:solidFill>
                <a:effectLst/>
                <a:latin typeface="Arial" panose="020B0604020202020204" pitchFamily="34" charset="0"/>
              </a:rPr>
              <a:t>shelterned</a:t>
            </a:r>
            <a:r>
              <a:rPr lang="en-US" sz="1800" b="0" i="0" u="none" strike="noStrike" dirty="0">
                <a:solidFill>
                  <a:srgbClr val="000000"/>
                </a:solidFill>
                <a:effectLst/>
                <a:latin typeface="Arial" panose="020B0604020202020204" pitchFamily="34" charset="0"/>
              </a:rPr>
              <a:t> spot to hang in can encourage creativity and critical thinking </a:t>
            </a:r>
            <a:endParaRPr lang="en-US" b="0" dirty="0">
              <a:effectLst/>
            </a:endParaRPr>
          </a:p>
          <a:p>
            <a:pPr rtl="0">
              <a:spcAft>
                <a:spcPts val="600"/>
              </a:spcAft>
            </a:pPr>
            <a:r>
              <a:rPr lang="en-US" sz="1800" b="0" i="0" u="none" strike="noStrike" dirty="0">
                <a:solidFill>
                  <a:srgbClr val="000000"/>
                </a:solidFill>
                <a:effectLst/>
                <a:latin typeface="Arial" panose="020B0604020202020204" pitchFamily="34" charset="0"/>
              </a:rPr>
              <a:t>Having multiple dynamic indoor and outdoor spaces with multiple elements to interact with will encourage interaction, socializing, free play, and creativity</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2741C9A8-EB24-7EA1-4AB6-0031E26FE27B}"/>
              </a:ext>
            </a:extLst>
          </p:cNvPr>
          <p:cNvSpPr>
            <a:spLocks noGrp="1"/>
          </p:cNvSpPr>
          <p:nvPr>
            <p:ph type="sldNum" sz="quarter" idx="5"/>
          </p:nvPr>
        </p:nvSpPr>
        <p:spPr/>
        <p:txBody>
          <a:bodyPr/>
          <a:lstStyle/>
          <a:p>
            <a:fld id="{7C366290-4595-5745-A50F-D5EC13BAC604}" type="slidenum">
              <a:rPr lang="en-US" noProof="0" smtClean="0"/>
              <a:t>10</a:t>
            </a:fld>
            <a:endParaRPr lang="en-US" noProof="0" dirty="0"/>
          </a:p>
        </p:txBody>
      </p:sp>
    </p:spTree>
    <p:extLst>
      <p:ext uri="{BB962C8B-B14F-4D97-AF65-F5344CB8AC3E}">
        <p14:creationId xmlns:p14="http://schemas.microsoft.com/office/powerpoint/2010/main" val="34635094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Peers influence </a:t>
            </a:r>
            <a:r>
              <a:rPr lang="en-US" sz="1800" b="0" i="0" u="none" strike="noStrike" dirty="0" err="1">
                <a:solidFill>
                  <a:srgbClr val="000000"/>
                </a:solidFill>
                <a:effectLst/>
                <a:latin typeface="Arial" panose="020B0604020202020204" pitchFamily="34" charset="0"/>
              </a:rPr>
              <a:t>eachothers</a:t>
            </a:r>
            <a:r>
              <a:rPr lang="en-US" sz="1800" b="0" i="0" u="none" strike="noStrike" dirty="0">
                <a:solidFill>
                  <a:srgbClr val="000000"/>
                </a:solidFill>
                <a:effectLst/>
                <a:latin typeface="Arial" panose="020B0604020202020204" pitchFamily="34" charset="0"/>
              </a:rPr>
              <a:t> in positive and negative ways. At age 12 kids are easily influenced but that changes as the child becomes a older teenager. As kids grow up they start doing things that interest them and not influenced by their peers are much. So the 12 </a:t>
            </a:r>
            <a:r>
              <a:rPr lang="en-US" sz="1800" b="0" i="0" u="none" strike="noStrike" dirty="0" err="1">
                <a:solidFill>
                  <a:srgbClr val="000000"/>
                </a:solidFill>
                <a:effectLst/>
                <a:latin typeface="Arial" panose="020B0604020202020204" pitchFamily="34" charset="0"/>
              </a:rPr>
              <a:t>yearolds</a:t>
            </a:r>
            <a:r>
              <a:rPr lang="en-US" sz="1800" b="0" i="0" u="none" strike="noStrike" dirty="0">
                <a:solidFill>
                  <a:srgbClr val="000000"/>
                </a:solidFill>
                <a:effectLst/>
                <a:latin typeface="Arial" panose="020B0604020202020204" pitchFamily="34" charset="0"/>
              </a:rPr>
              <a:t> will be watching the older kids very closely to see what they are doing and how they are behaving.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Creating an environment where the goal is improvement and not competition will influence the environment and have a positive impact on the self-esteem in the teens.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I have also included a model where they are not separated by age. This will create an environment where the teens and adolescents are looking to improve, encourage and work together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It will be mostly cooperative but also have some competitive aspects </a:t>
            </a:r>
          </a:p>
          <a:p>
            <a:pPr rtl="0" fontAlgn="base">
              <a:spcAft>
                <a:spcPts val="60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 curriculum of </a:t>
            </a:r>
            <a:r>
              <a:rPr lang="en-US" sz="1800" b="0" i="0" u="none" strike="noStrike" dirty="0" err="1">
                <a:solidFill>
                  <a:srgbClr val="000000"/>
                </a:solidFill>
                <a:effectLst/>
                <a:latin typeface="Arial" panose="020B0604020202020204" pitchFamily="34" charset="0"/>
              </a:rPr>
              <a:t>wales</a:t>
            </a:r>
            <a:r>
              <a:rPr lang="en-US" sz="1800" b="0" i="0" u="none" strike="noStrike" dirty="0">
                <a:solidFill>
                  <a:srgbClr val="000000"/>
                </a:solidFill>
                <a:effectLst/>
                <a:latin typeface="Arial" panose="020B0604020202020204" pitchFamily="34" charset="0"/>
              </a:rPr>
              <a:t> want to adopt more of a holistic approach to learning that includes learning outside and more of a cooperative approach, I feel that my program does that by focusing on self improvement and encouraging others to try new things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Peers influence </a:t>
            </a:r>
            <a:r>
              <a:rPr lang="en-US" sz="1800" b="0" i="0" u="none" strike="noStrike" dirty="0" err="1">
                <a:solidFill>
                  <a:srgbClr val="000000"/>
                </a:solidFill>
                <a:effectLst/>
                <a:latin typeface="Arial" panose="020B0604020202020204" pitchFamily="34" charset="0"/>
              </a:rPr>
              <a:t>eachothers</a:t>
            </a:r>
            <a:r>
              <a:rPr lang="en-US" sz="1800" b="0" i="0" u="none" strike="noStrike" dirty="0">
                <a:solidFill>
                  <a:srgbClr val="000000"/>
                </a:solidFill>
                <a:effectLst/>
                <a:latin typeface="Arial" panose="020B0604020202020204" pitchFamily="34" charset="0"/>
              </a:rPr>
              <a:t> in positive and negative ways. At age 12 kids are easily influenced but that changes as the child becomes a older teenager. As kids grow up they start doing things that interest them and not influenced by their peers are much. So the 12 </a:t>
            </a:r>
            <a:r>
              <a:rPr lang="en-US" sz="1800" b="0" i="0" u="none" strike="noStrike" dirty="0" err="1">
                <a:solidFill>
                  <a:srgbClr val="000000"/>
                </a:solidFill>
                <a:effectLst/>
                <a:latin typeface="Arial" panose="020B0604020202020204" pitchFamily="34" charset="0"/>
              </a:rPr>
              <a:t>yearolds</a:t>
            </a:r>
            <a:r>
              <a:rPr lang="en-US" sz="1800" b="0" i="0" u="none" strike="noStrike" dirty="0">
                <a:solidFill>
                  <a:srgbClr val="000000"/>
                </a:solidFill>
                <a:effectLst/>
                <a:latin typeface="Arial" panose="020B0604020202020204" pitchFamily="34" charset="0"/>
              </a:rPr>
              <a:t> will be watching the older kids very closely to see what they are doing and how they are behaving.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Creating an environment where the goal is improvement and not competition will influence the environment and have a positive impact on the self-esteem in the teens.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I have also included a model where they are not separated by age. This will create an environment where the teens and adolescents are looking to improve, encourage and work together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It will be mostly cooperative but also have some competitive aspects </a:t>
            </a:r>
          </a:p>
          <a:p>
            <a:pPr rtl="0" fontAlgn="base">
              <a:spcAft>
                <a:spcPts val="60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 curriculum of </a:t>
            </a:r>
            <a:r>
              <a:rPr lang="en-US" sz="1800" b="0" i="0" u="none" strike="noStrike" dirty="0" err="1">
                <a:solidFill>
                  <a:srgbClr val="000000"/>
                </a:solidFill>
                <a:effectLst/>
                <a:latin typeface="Arial" panose="020B0604020202020204" pitchFamily="34" charset="0"/>
              </a:rPr>
              <a:t>wales</a:t>
            </a:r>
            <a:r>
              <a:rPr lang="en-US" sz="1800" b="0" i="0" u="none" strike="noStrike" dirty="0">
                <a:solidFill>
                  <a:srgbClr val="000000"/>
                </a:solidFill>
                <a:effectLst/>
                <a:latin typeface="Arial" panose="020B0604020202020204" pitchFamily="34" charset="0"/>
              </a:rPr>
              <a:t> want to adopt more of a holistic approach to learning that includes learning outside and more of a cooperative approach, I feel that my program does that by focusing on self improvement and encouraging others to try new things </a:t>
            </a:r>
          </a:p>
          <a:p>
            <a:endParaRPr lang="en-CA"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11</a:t>
            </a:fld>
            <a:endParaRPr lang="en-US" noProof="0" dirty="0"/>
          </a:p>
        </p:txBody>
      </p:sp>
    </p:spTree>
    <p:extLst>
      <p:ext uri="{BB962C8B-B14F-4D97-AF65-F5344CB8AC3E}">
        <p14:creationId xmlns:p14="http://schemas.microsoft.com/office/powerpoint/2010/main" val="9754605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267A9F-9698-3949-9811-C7EF885FE8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145740-503B-3950-15B2-961B32691D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B827AD-4EC9-0225-B746-7E796C0DB969}"/>
              </a:ext>
            </a:extLst>
          </p:cNvPr>
          <p:cNvSpPr>
            <a:spLocks noGrp="1"/>
          </p:cNvSpPr>
          <p:nvPr>
            <p:ph type="body" idx="1"/>
          </p:nvPr>
        </p:nvSpPr>
        <p:spPr/>
        <p:txBody>
          <a:bodyPr/>
          <a:lstStyle/>
          <a:p>
            <a:pPr rtl="0">
              <a:spcAft>
                <a:spcPts val="600"/>
              </a:spcAft>
            </a:pPr>
            <a:r>
              <a:rPr lang="en-US" sz="1800" b="0" i="0" u="none" strike="noStrike" dirty="0">
                <a:solidFill>
                  <a:srgbClr val="000000"/>
                </a:solidFill>
                <a:effectLst/>
                <a:latin typeface="Arial" panose="020B0604020202020204" pitchFamily="34" charset="0"/>
              </a:rPr>
              <a:t>Refinement and growing sophistication </a:t>
            </a:r>
            <a:endParaRPr lang="en-US" b="0" dirty="0">
              <a:effectLst/>
            </a:endParaRP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 Progression in health and well-being occurs across a wide range of skills, including: physical, emotional, psychological and social skills</a:t>
            </a:r>
          </a:p>
          <a:p>
            <a:pPr rtl="0" fontAlgn="base">
              <a:spcAft>
                <a:spcPts val="60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This will also include more practical skills that also support learners in their health and well-being.</a:t>
            </a:r>
          </a:p>
          <a:p>
            <a:pPr rtl="0">
              <a:spcAft>
                <a:spcPts val="600"/>
              </a:spcAft>
            </a:pPr>
            <a:r>
              <a:rPr lang="en-US" sz="1800" b="0" i="0" u="none" strike="noStrike" dirty="0">
                <a:solidFill>
                  <a:srgbClr val="000000"/>
                </a:solidFill>
                <a:effectLst/>
                <a:latin typeface="Arial" panose="020B0604020202020204" pitchFamily="34" charset="0"/>
              </a:rPr>
              <a:t>Making connections and </a:t>
            </a:r>
            <a:r>
              <a:rPr lang="en-US" sz="1800" b="0" i="0" u="none" strike="noStrike" dirty="0" err="1">
                <a:solidFill>
                  <a:srgbClr val="000000"/>
                </a:solidFill>
                <a:effectLst/>
                <a:latin typeface="Arial" panose="020B0604020202020204" pitchFamily="34" charset="0"/>
              </a:rPr>
              <a:t>treansfering</a:t>
            </a:r>
            <a:r>
              <a:rPr lang="en-US" sz="1800" b="0" i="0" u="none" strike="noStrike" dirty="0">
                <a:solidFill>
                  <a:srgbClr val="000000"/>
                </a:solidFill>
                <a:effectLst/>
                <a:latin typeface="Arial" panose="020B0604020202020204" pitchFamily="34" charset="0"/>
              </a:rPr>
              <a:t> learning into new outcomes </a:t>
            </a:r>
            <a:endParaRPr lang="en-US" b="0" dirty="0">
              <a:effectLst/>
            </a:endParaRPr>
          </a:p>
          <a:p>
            <a:pPr rtl="0" fontAlgn="base">
              <a:spcAft>
                <a:spcPts val="60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 As learners progress, the variety, complexity and nuance of the contexts they consider increases, in line with their needs, experiences and wider development</a:t>
            </a:r>
          </a:p>
          <a:p>
            <a:pPr rtl="0" fontAlgn="base">
              <a:spcAft>
                <a:spcPts val="60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Progression means learners developing an appreciation and regard for the needs of others and the impact of decisions, actions and circumstances on them. The development of empathy, care and respect for others is critical to this.</a:t>
            </a:r>
          </a:p>
          <a:p>
            <a:endParaRPr lang="en-CA" dirty="0"/>
          </a:p>
        </p:txBody>
      </p:sp>
      <p:sp>
        <p:nvSpPr>
          <p:cNvPr id="4" name="Slide Number Placeholder 3">
            <a:extLst>
              <a:ext uri="{FF2B5EF4-FFF2-40B4-BE49-F238E27FC236}">
                <a16:creationId xmlns:a16="http://schemas.microsoft.com/office/drawing/2014/main" id="{F898D6E9-09A2-B4AC-3314-DA113A79538F}"/>
              </a:ext>
            </a:extLst>
          </p:cNvPr>
          <p:cNvSpPr>
            <a:spLocks noGrp="1"/>
          </p:cNvSpPr>
          <p:nvPr>
            <p:ph type="sldNum" sz="quarter" idx="5"/>
          </p:nvPr>
        </p:nvSpPr>
        <p:spPr/>
        <p:txBody>
          <a:bodyPr/>
          <a:lstStyle/>
          <a:p>
            <a:fld id="{7C366290-4595-5745-A50F-D5EC13BAC604}" type="slidenum">
              <a:rPr lang="en-US" noProof="0" smtClean="0"/>
              <a:t>12</a:t>
            </a:fld>
            <a:endParaRPr lang="en-US" noProof="0" dirty="0"/>
          </a:p>
        </p:txBody>
      </p:sp>
    </p:spTree>
    <p:extLst>
      <p:ext uri="{BB962C8B-B14F-4D97-AF65-F5344CB8AC3E}">
        <p14:creationId xmlns:p14="http://schemas.microsoft.com/office/powerpoint/2010/main" val="15814648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Aft>
                <a:spcPts val="600"/>
              </a:spcAft>
            </a:pPr>
            <a:r>
              <a:rPr lang="en-US" sz="1800" b="0" i="0" u="none" strike="noStrike" dirty="0">
                <a:solidFill>
                  <a:srgbClr val="000000"/>
                </a:solidFill>
                <a:effectLst/>
                <a:latin typeface="Arial" panose="020B0604020202020204" pitchFamily="34" charset="0"/>
              </a:rPr>
              <a:t>How does this relate to a specific activity in the program paddle sports and how will I asses this in a formative way </a:t>
            </a:r>
            <a:endParaRPr lang="en-US" b="0" dirty="0">
              <a:effectLst/>
            </a:endParaRP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Canoeing specifically is a partner sport that has the pairs working together to move the boat from point A-B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Things that I would need to asses in </a:t>
            </a:r>
            <a:r>
              <a:rPr lang="en-US" sz="1800" b="0" i="0" u="none" strike="noStrike" dirty="0" err="1">
                <a:solidFill>
                  <a:srgbClr val="000000"/>
                </a:solidFill>
                <a:effectLst/>
                <a:latin typeface="Arial" panose="020B0604020202020204" pitchFamily="34" charset="0"/>
              </a:rPr>
              <a:t>reagrds</a:t>
            </a:r>
            <a:r>
              <a:rPr lang="en-US" sz="1800" b="0" i="0" u="none" strike="noStrike" dirty="0">
                <a:solidFill>
                  <a:srgbClr val="000000"/>
                </a:solidFill>
                <a:effectLst/>
                <a:latin typeface="Arial" panose="020B0604020202020204" pitchFamily="34" charset="0"/>
              </a:rPr>
              <a:t> to canoeing at a basic </a:t>
            </a:r>
            <a:r>
              <a:rPr lang="en-US" sz="1800" b="0" i="0" u="none" strike="noStrike" dirty="0" err="1">
                <a:solidFill>
                  <a:srgbClr val="000000"/>
                </a:solidFill>
                <a:effectLst/>
                <a:latin typeface="Arial" panose="020B0604020202020204" pitchFamily="34" charset="0"/>
              </a:rPr>
              <a:t>beginer</a:t>
            </a:r>
            <a:r>
              <a:rPr lang="en-US" sz="1800" b="0" i="0" u="none" strike="noStrike" dirty="0">
                <a:solidFill>
                  <a:srgbClr val="000000"/>
                </a:solidFill>
                <a:effectLst/>
                <a:latin typeface="Arial" panose="020B0604020202020204" pitchFamily="34" charset="0"/>
              </a:rPr>
              <a:t> level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Launching and Removing; Entering and Exiting; Pivots; Sideward Displacement; Forward Straight Line and Stop; Landing; Lifts and Carries </a:t>
            </a:r>
            <a:endParaRPr lang="en-US" sz="1800" b="1" i="0" u="none" strike="noStrike" dirty="0">
              <a:solidFill>
                <a:srgbClr val="000000"/>
              </a:solidFill>
              <a:effectLst/>
              <a:latin typeface="Arial" panose="020B0604020202020204" pitchFamily="34" charset="0"/>
            </a:endParaRP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Turns; Circles; Landings; Reverse Straight Line </a:t>
            </a:r>
            <a:endParaRPr lang="en-US" sz="1800" b="1" i="0" u="none" strike="noStrike" dirty="0">
              <a:solidFill>
                <a:srgbClr val="000000"/>
              </a:solidFill>
              <a:effectLst/>
              <a:latin typeface="Arial" panose="020B0604020202020204" pitchFamily="34" charset="0"/>
            </a:endParaRP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Kayaking basic skills This includes learning how to outfit your kayak, wet exits, t-rescues, swimming, self-rescue, body positioning, strokes,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These are all basic technical skills that are needed in canoeing and kayaking that can be improved upon and the future that has been used in the </a:t>
            </a:r>
            <a:r>
              <a:rPr lang="en-US" sz="1800" b="0" i="0" u="none" strike="noStrike" dirty="0" err="1">
                <a:solidFill>
                  <a:srgbClr val="000000"/>
                </a:solidFill>
                <a:effectLst/>
                <a:latin typeface="Arial" panose="020B0604020202020204" pitchFamily="34" charset="0"/>
              </a:rPr>
              <a:t>canada</a:t>
            </a:r>
            <a:r>
              <a:rPr lang="en-US" sz="1800" b="0" i="0" u="none" strike="noStrike" dirty="0">
                <a:solidFill>
                  <a:srgbClr val="000000"/>
                </a:solidFill>
                <a:effectLst/>
                <a:latin typeface="Arial" panose="020B0604020202020204" pitchFamily="34" charset="0"/>
              </a:rPr>
              <a:t> canoeing basic skills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Things that can get </a:t>
            </a:r>
            <a:r>
              <a:rPr lang="en-US" sz="1800" b="0" i="0" u="none" strike="noStrike" dirty="0" err="1">
                <a:solidFill>
                  <a:srgbClr val="000000"/>
                </a:solidFill>
                <a:effectLst/>
                <a:latin typeface="Arial" panose="020B0604020202020204" pitchFamily="34" charset="0"/>
              </a:rPr>
              <a:t>formativly</a:t>
            </a:r>
            <a:r>
              <a:rPr lang="en-US" sz="1800" b="0" i="0" u="none" strike="noStrike" dirty="0">
                <a:solidFill>
                  <a:srgbClr val="000000"/>
                </a:solidFill>
                <a:effectLst/>
                <a:latin typeface="Arial" panose="020B0604020202020204" pitchFamily="34" charset="0"/>
              </a:rPr>
              <a:t> assed that also relate to the progress steps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Can the student self correct and evaluate on their personal skills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Are they cooperating with their canoe partner and their peers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Are they able to connect this to other paddle </a:t>
            </a:r>
            <a:r>
              <a:rPr lang="en-US" sz="1800" b="0" i="0" u="none" strike="noStrike" dirty="0" err="1">
                <a:solidFill>
                  <a:srgbClr val="000000"/>
                </a:solidFill>
                <a:effectLst/>
                <a:latin typeface="Arial" panose="020B0604020202020204" pitchFamily="34" charset="0"/>
              </a:rPr>
              <a:t>skils</a:t>
            </a:r>
            <a:r>
              <a:rPr lang="en-US" sz="1800" b="0" i="0" u="none" strike="noStrike" dirty="0">
                <a:solidFill>
                  <a:srgbClr val="000000"/>
                </a:solidFill>
                <a:effectLst/>
                <a:latin typeface="Arial" panose="020B0604020202020204" pitchFamily="34" charset="0"/>
              </a:rPr>
              <a:t> (kayaking, </a:t>
            </a:r>
            <a:r>
              <a:rPr lang="en-US" sz="1800" b="0" i="0" u="none" strike="noStrike" dirty="0" err="1">
                <a:solidFill>
                  <a:srgbClr val="000000"/>
                </a:solidFill>
                <a:effectLst/>
                <a:latin typeface="Arial" panose="020B0604020202020204" pitchFamily="34" charset="0"/>
              </a:rPr>
              <a:t>paddelboarding</a:t>
            </a:r>
            <a:r>
              <a:rPr lang="en-US" sz="1800" b="0" i="0" u="none" strike="noStrike" dirty="0">
                <a:solidFill>
                  <a:srgbClr val="000000"/>
                </a:solidFill>
                <a:effectLst/>
                <a:latin typeface="Arial" panose="020B0604020202020204" pitchFamily="34" charset="0"/>
              </a:rPr>
              <a:t>) can they use their skills outside of the lake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Willingness to cooperate and learn the skills </a:t>
            </a: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13</a:t>
            </a:fld>
            <a:endParaRPr lang="en-US" noProof="0" dirty="0"/>
          </a:p>
        </p:txBody>
      </p:sp>
    </p:spTree>
    <p:extLst>
      <p:ext uri="{BB962C8B-B14F-4D97-AF65-F5344CB8AC3E}">
        <p14:creationId xmlns:p14="http://schemas.microsoft.com/office/powerpoint/2010/main" val="42099865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AB53FD-AFC0-528D-172E-A981F25BB2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9D5343-B612-5125-39A1-9318BC40B1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982F56-C79A-82BA-0522-7A3B44750614}"/>
              </a:ext>
            </a:extLst>
          </p:cNvPr>
          <p:cNvSpPr>
            <a:spLocks noGrp="1"/>
          </p:cNvSpPr>
          <p:nvPr>
            <p:ph type="body" idx="1"/>
          </p:nvPr>
        </p:nvSpPr>
        <p:spPr/>
        <p:txBody>
          <a:bodyPr/>
          <a:lstStyle/>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Week 1 very basic skills: Launching and Removing; Entering and Exiting; Different parts of the canoe; moving forwards and back wards; starting turns; riding in the bow and the stern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Outcomes t: are they trying these skills, are they talking with their partner, are they switching sides, being safe in the water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Weeks 2 practicing these skills: lifting the canoe and safely </a:t>
            </a:r>
            <a:r>
              <a:rPr lang="en-US" sz="1800" b="0" i="0" u="none" strike="noStrike" dirty="0" err="1">
                <a:solidFill>
                  <a:srgbClr val="000000"/>
                </a:solidFill>
                <a:effectLst/>
                <a:latin typeface="Arial" panose="020B0604020202020204" pitchFamily="34" charset="0"/>
              </a:rPr>
              <a:t>potraging</a:t>
            </a:r>
            <a:r>
              <a:rPr lang="en-US" sz="1800" b="0" i="0" u="none" strike="noStrike" dirty="0">
                <a:solidFill>
                  <a:srgbClr val="000000"/>
                </a:solidFill>
                <a:effectLst/>
                <a:latin typeface="Arial" panose="020B0604020202020204" pitchFamily="34" charset="0"/>
              </a:rPr>
              <a:t> it, reviewing the parts of the canoe, starting to learn different paddle techniques in turning, pivots, the j-stroke, c-stroke</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Outcomes - knowledge on most of the parts of the </a:t>
            </a:r>
            <a:r>
              <a:rPr lang="en-US" sz="1800" b="0" i="0" u="none" strike="noStrike" dirty="0" err="1">
                <a:solidFill>
                  <a:srgbClr val="000000"/>
                </a:solidFill>
                <a:effectLst/>
                <a:latin typeface="Arial" panose="020B0604020202020204" pitchFamily="34" charset="0"/>
              </a:rPr>
              <a:t>canow</a:t>
            </a:r>
            <a:r>
              <a:rPr lang="en-US" sz="1800" b="0" i="0" u="none" strike="noStrike" dirty="0">
                <a:solidFill>
                  <a:srgbClr val="000000"/>
                </a:solidFill>
                <a:effectLst/>
                <a:latin typeface="Arial" panose="020B0604020202020204" pitchFamily="34" charset="0"/>
              </a:rPr>
              <a:t>, are they self regulating if getting frustrated, good communications with peers, are they asking questions related to the activity, are they wearing the right kit and remembering to bring it,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Week 3 - kayaking basic Kayaking basic skills This includes learning how to outfit your kayak, wet exits, swimming, self-rescue, body positioning, strokes,</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Outcomes - this is more solo so are they comparing these skills to canoeing, asking questions, actively participating, self assessing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Week 4 practicing and learning other skills on kayaking including reading water, rolls, exits, and reviewing the basics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Outcomes - they should be practicing/ participating, know what kit they should bring, encouraging to their peers, practicing safety </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Week 5 </a:t>
            </a:r>
            <a:r>
              <a:rPr lang="en-US" sz="1800" b="0" i="0" u="none" strike="noStrike" dirty="0" err="1">
                <a:solidFill>
                  <a:srgbClr val="000000"/>
                </a:solidFill>
                <a:effectLst/>
                <a:latin typeface="Arial" panose="020B0604020202020204" pitchFamily="34" charset="0"/>
              </a:rPr>
              <a:t>resques</a:t>
            </a:r>
            <a:r>
              <a:rPr lang="en-US" sz="1800" b="0" i="0" u="none" strike="noStrike" dirty="0">
                <a:solidFill>
                  <a:srgbClr val="000000"/>
                </a:solidFill>
                <a:effectLst/>
                <a:latin typeface="Arial" panose="020B0604020202020204" pitchFamily="34" charset="0"/>
              </a:rPr>
              <a:t> - there will be flat water </a:t>
            </a:r>
            <a:r>
              <a:rPr lang="en-US" sz="1800" b="0" i="0" u="none" strike="noStrike" dirty="0" err="1">
                <a:solidFill>
                  <a:srgbClr val="000000"/>
                </a:solidFill>
                <a:effectLst/>
                <a:latin typeface="Arial" panose="020B0604020202020204" pitchFamily="34" charset="0"/>
              </a:rPr>
              <a:t>reques</a:t>
            </a:r>
            <a:r>
              <a:rPr lang="en-US" sz="1800" b="0" i="0" u="none" strike="noStrike" dirty="0">
                <a:solidFill>
                  <a:srgbClr val="000000"/>
                </a:solidFill>
                <a:effectLst/>
                <a:latin typeface="Arial" panose="020B0604020202020204" pitchFamily="34" charset="0"/>
              </a:rPr>
              <a:t> in the canoe and the kayak</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Outcomes - this is focusing on safety, are they cooperating, are they being encouraging, are they adapting to their friends and the conditions </a:t>
            </a:r>
          </a:p>
          <a:p>
            <a:pPr rtl="0" fontAlgn="base">
              <a:spcAft>
                <a:spcPts val="60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Week 6 show case - this will be a friendly </a:t>
            </a:r>
            <a:r>
              <a:rPr lang="en-US" sz="1800" b="0" i="0" u="none" strike="noStrike" dirty="0" err="1">
                <a:solidFill>
                  <a:srgbClr val="000000"/>
                </a:solidFill>
                <a:effectLst/>
                <a:latin typeface="Arial" panose="020B0604020202020204" pitchFamily="34" charset="0"/>
              </a:rPr>
              <a:t>ragada</a:t>
            </a:r>
            <a:r>
              <a:rPr lang="en-US" sz="1800" b="0" i="0" u="none" strike="noStrike" dirty="0">
                <a:solidFill>
                  <a:srgbClr val="000000"/>
                </a:solidFill>
                <a:effectLst/>
                <a:latin typeface="Arial" panose="020B0604020202020204" pitchFamily="34" charset="0"/>
              </a:rPr>
              <a:t> with canoeing and kayaking that will end in a debrief on the skills learned</a:t>
            </a:r>
          </a:p>
          <a:p>
            <a:pPr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Outcome: proficient in knowledge of equipment, proficient in safety and risk management, knowledge of the different parts of canoe and kayak, knowledge and </a:t>
            </a:r>
            <a:r>
              <a:rPr lang="en-US" sz="1800" b="0" i="0" u="none" strike="noStrike" dirty="0" err="1">
                <a:solidFill>
                  <a:srgbClr val="000000"/>
                </a:solidFill>
                <a:effectLst/>
                <a:latin typeface="Arial" panose="020B0604020202020204" pitchFamily="34" charset="0"/>
              </a:rPr>
              <a:t>profiancy</a:t>
            </a:r>
            <a:r>
              <a:rPr lang="en-US" sz="1800" b="0" i="0" u="none" strike="noStrike" dirty="0">
                <a:solidFill>
                  <a:srgbClr val="000000"/>
                </a:solidFill>
                <a:effectLst/>
                <a:latin typeface="Arial" panose="020B0604020202020204" pitchFamily="34" charset="0"/>
              </a:rPr>
              <a:t> in the different technical skills, cooperation and communication,  </a:t>
            </a:r>
          </a:p>
          <a:p>
            <a:endParaRPr lang="en-US" dirty="0"/>
          </a:p>
        </p:txBody>
      </p:sp>
      <p:sp>
        <p:nvSpPr>
          <p:cNvPr id="4" name="Slide Number Placeholder 3">
            <a:extLst>
              <a:ext uri="{FF2B5EF4-FFF2-40B4-BE49-F238E27FC236}">
                <a16:creationId xmlns:a16="http://schemas.microsoft.com/office/drawing/2014/main" id="{ABB597A5-B3E0-B75C-2046-BF6680D802CC}"/>
              </a:ext>
            </a:extLst>
          </p:cNvPr>
          <p:cNvSpPr>
            <a:spLocks noGrp="1"/>
          </p:cNvSpPr>
          <p:nvPr>
            <p:ph type="sldNum" sz="quarter" idx="5"/>
          </p:nvPr>
        </p:nvSpPr>
        <p:spPr/>
        <p:txBody>
          <a:bodyPr/>
          <a:lstStyle/>
          <a:p>
            <a:fld id="{7C366290-4595-5745-A50F-D5EC13BAC604}" type="slidenum">
              <a:rPr lang="en-US" noProof="0" smtClean="0"/>
              <a:t>14</a:t>
            </a:fld>
            <a:endParaRPr lang="en-US" noProof="0" dirty="0"/>
          </a:p>
        </p:txBody>
      </p:sp>
    </p:spTree>
    <p:extLst>
      <p:ext uri="{BB962C8B-B14F-4D97-AF65-F5344CB8AC3E}">
        <p14:creationId xmlns:p14="http://schemas.microsoft.com/office/powerpoint/2010/main" val="30548473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It is important for kids to be in the outdoor</a:t>
            </a:r>
          </a:p>
          <a:p>
            <a:r>
              <a:rPr lang="en-CA" dirty="0"/>
              <a:t>My changes to </a:t>
            </a:r>
            <a:r>
              <a:rPr lang="en-CA" dirty="0" err="1"/>
              <a:t>Cynefin</a:t>
            </a:r>
            <a:r>
              <a:rPr lang="en-CA" dirty="0"/>
              <a:t> and where I added</a:t>
            </a:r>
          </a:p>
          <a:p>
            <a:r>
              <a:rPr lang="en-CA" dirty="0"/>
              <a:t>How the new activities can promote physical literacy and multiple affordances</a:t>
            </a:r>
          </a:p>
          <a:p>
            <a:r>
              <a:rPr lang="en-CA" dirty="0"/>
              <a:t>The action plan </a:t>
            </a:r>
          </a:p>
          <a:p>
            <a:r>
              <a:rPr lang="en-CA" dirty="0"/>
              <a:t> The curriculum design regarding paddle sports </a:t>
            </a:r>
          </a:p>
          <a:p>
            <a:r>
              <a:rPr lang="en-CA" dirty="0"/>
              <a:t>The 6-week plan </a:t>
            </a:r>
          </a:p>
          <a:p>
            <a:r>
              <a:rPr lang="en-CA" dirty="0"/>
              <a:t>I hope that my plan can be considered and implemented </a:t>
            </a:r>
          </a:p>
          <a:p>
            <a:r>
              <a:rPr lang="en-US" dirty="0"/>
              <a:t>I know it will have positive benefits on teens physical literacy and well being </a:t>
            </a:r>
          </a:p>
        </p:txBody>
      </p:sp>
      <p:sp>
        <p:nvSpPr>
          <p:cNvPr id="4" name="Slide Number Placeholder 3"/>
          <p:cNvSpPr>
            <a:spLocks noGrp="1"/>
          </p:cNvSpPr>
          <p:nvPr>
            <p:ph type="sldNum" sz="quarter" idx="5"/>
          </p:nvPr>
        </p:nvSpPr>
        <p:spPr/>
        <p:txBody>
          <a:bodyPr/>
          <a:lstStyle/>
          <a:p>
            <a:fld id="{7C366290-4595-5745-A50F-D5EC13BAC604}" type="slidenum">
              <a:rPr lang="en-US" noProof="0" smtClean="0"/>
              <a:t>15</a:t>
            </a:fld>
            <a:endParaRPr lang="en-US" noProof="0" dirty="0"/>
          </a:p>
        </p:txBody>
      </p:sp>
    </p:spTree>
    <p:extLst>
      <p:ext uri="{BB962C8B-B14F-4D97-AF65-F5344CB8AC3E}">
        <p14:creationId xmlns:p14="http://schemas.microsoft.com/office/powerpoint/2010/main" val="23327485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16</a:t>
            </a:fld>
            <a:endParaRPr lang="en-US" noProof="0" dirty="0"/>
          </a:p>
        </p:txBody>
      </p:sp>
    </p:spTree>
    <p:extLst>
      <p:ext uri="{BB962C8B-B14F-4D97-AF65-F5344CB8AC3E}">
        <p14:creationId xmlns:p14="http://schemas.microsoft.com/office/powerpoint/2010/main" val="4105550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2">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1">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Picture">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0.jpg"/><Relationship Id="rId7"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12.jpg"/><Relationship Id="rId5" Type="http://schemas.openxmlformats.org/officeDocument/2006/relationships/image" Target="../media/image11.jpeg"/><Relationship Id="rId10" Type="http://schemas.openxmlformats.org/officeDocument/2006/relationships/image" Target="../media/image16.svg"/><Relationship Id="rId4" Type="http://schemas.openxmlformats.org/officeDocument/2006/relationships/image" Target="../media/image7.jpeg"/><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7.jpeg"/><Relationship Id="rId7" Type="http://schemas.openxmlformats.org/officeDocument/2006/relationships/image" Target="../media/image20.sv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image" Target="../media/image17.jpg"/><Relationship Id="rId9" Type="http://schemas.openxmlformats.org/officeDocument/2006/relationships/image" Target="../media/image22.sv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eg"/></Relationships>
</file>

<file path=ppt/slides/_rels/slide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8.xml"/><Relationship Id="rId5" Type="http://schemas.openxmlformats.org/officeDocument/2006/relationships/image" Target="../media/image27.jp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7.jpeg"/><Relationship Id="rId7" Type="http://schemas.openxmlformats.org/officeDocument/2006/relationships/image" Target="../media/image31.jpg"/><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image" Target="../media/image30.jpg"/><Relationship Id="rId5" Type="http://schemas.openxmlformats.org/officeDocument/2006/relationships/image" Target="../media/image29.jpeg"/><Relationship Id="rId4" Type="http://schemas.openxmlformats.org/officeDocument/2006/relationships/image" Target="../media/image28.jpeg"/></Relationships>
</file>

<file path=ppt/slides/_rels/slide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v.wales/sites/default/files/publications/2021-11/curriculum-for-wales-progression-code.pdf" TargetMode="External"/><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title"/>
          </p:nvPr>
        </p:nvSpPr>
        <p:spPr>
          <a:xfrm>
            <a:off x="5699073" y="2353852"/>
            <a:ext cx="5449824" cy="3538728"/>
          </a:xfrm>
        </p:spPr>
        <p:txBody>
          <a:bodyPr vert="horz" lIns="91440" tIns="45720" rIns="91440" bIns="45720" rtlCol="0" anchor="b">
            <a:normAutofit fontScale="90000"/>
          </a:bodyPr>
          <a:lstStyle/>
          <a:p>
            <a:pPr>
              <a:lnSpc>
                <a:spcPct val="100000"/>
              </a:lnSpc>
            </a:pPr>
            <a:r>
              <a:rPr lang="en-US" kern="1200" dirty="0">
                <a:latin typeface="+mj-lt"/>
                <a:ea typeface="+mj-ea"/>
                <a:cs typeface="+mj-cs"/>
              </a:rPr>
              <a:t>Curriculum Adventure</a:t>
            </a:r>
            <a:br>
              <a:rPr lang="en-US" kern="1200" dirty="0">
                <a:latin typeface="+mj-lt"/>
                <a:ea typeface="+mj-ea"/>
                <a:cs typeface="+mj-cs"/>
              </a:rPr>
            </a:br>
            <a:r>
              <a:rPr lang="en-US" kern="1200" dirty="0">
                <a:latin typeface="+mj-lt"/>
                <a:ea typeface="+mj-ea"/>
                <a:cs typeface="+mj-cs"/>
              </a:rPr>
              <a:t> </a:t>
            </a:r>
            <a:br>
              <a:rPr lang="en-US" kern="1200" dirty="0">
                <a:latin typeface="+mj-lt"/>
                <a:ea typeface="+mj-ea"/>
                <a:cs typeface="+mj-cs"/>
              </a:rPr>
            </a:br>
            <a:r>
              <a:rPr lang="en-US" sz="5400" b="1" kern="1200" spc="600" dirty="0">
                <a:ea typeface="+mj-ea"/>
                <a:cs typeface="+mj-cs"/>
              </a:rPr>
              <a:t>Program plan for Cynefin </a:t>
            </a:r>
            <a:br>
              <a:rPr lang="en-US" kern="1200" dirty="0">
                <a:latin typeface="+mj-lt"/>
                <a:ea typeface="+mj-ea"/>
                <a:cs typeface="+mj-cs"/>
              </a:rPr>
            </a:br>
            <a:endParaRPr lang="en-US" kern="1200" dirty="0">
              <a:latin typeface="+mj-lt"/>
              <a:ea typeface="+mj-ea"/>
              <a:cs typeface="+mj-cs"/>
            </a:endParaRPr>
          </a:p>
        </p:txBody>
      </p:sp>
      <p:pic>
        <p:nvPicPr>
          <p:cNvPr id="5" name="Picture 4" descr="People picking berries">
            <a:extLst>
              <a:ext uri="{FF2B5EF4-FFF2-40B4-BE49-F238E27FC236}">
                <a16:creationId xmlns:a16="http://schemas.microsoft.com/office/drawing/2014/main" id="{C518949E-C1B0-DAC3-F92A-B74FA4AF7192}"/>
              </a:ext>
            </a:extLst>
          </p:cNvPr>
          <p:cNvPicPr>
            <a:picLocks noChangeAspect="1"/>
          </p:cNvPicPr>
          <p:nvPr/>
        </p:nvPicPr>
        <p:blipFill>
          <a:blip r:embed="rId3"/>
          <a:srcRect l="9199" r="39738"/>
          <a:stretch/>
        </p:blipFill>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noFill/>
        </p:spPr>
      </p:pic>
      <p:sp>
        <p:nvSpPr>
          <p:cNvPr id="2" name="TextBox 1">
            <a:extLst>
              <a:ext uri="{FF2B5EF4-FFF2-40B4-BE49-F238E27FC236}">
                <a16:creationId xmlns:a16="http://schemas.microsoft.com/office/drawing/2014/main" id="{63D7E162-8402-31AC-983E-CBCAF0E936F5}"/>
              </a:ext>
            </a:extLst>
          </p:cNvPr>
          <p:cNvSpPr txBox="1"/>
          <p:nvPr/>
        </p:nvSpPr>
        <p:spPr>
          <a:xfrm>
            <a:off x="5699073" y="5252500"/>
            <a:ext cx="5449824" cy="1280160"/>
          </a:xfrm>
          <a:prstGeom prst="rect">
            <a:avLst/>
          </a:prstGeom>
        </p:spPr>
        <p:txBody>
          <a:bodyPr vert="horz" lIns="91440" tIns="45720" rIns="91440" bIns="45720" rtlCol="0">
            <a:normAutofit/>
          </a:bodyPr>
          <a:lstStyle/>
          <a:p>
            <a:pPr>
              <a:lnSpc>
                <a:spcPct val="90000"/>
              </a:lnSpc>
              <a:spcBef>
                <a:spcPts val="1000"/>
              </a:spcBef>
            </a:pPr>
            <a:r>
              <a:rPr lang="en-US" sz="2400" b="0" cap="all" baseline="0" dirty="0"/>
              <a:t>By Gracie Fenn</a:t>
            </a:r>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6C7B-D29F-368C-FEEC-CDFA125F8E5C}"/>
              </a:ext>
            </a:extLst>
          </p:cNvPr>
          <p:cNvSpPr>
            <a:spLocks noGrp="1"/>
          </p:cNvSpPr>
          <p:nvPr>
            <p:ph type="title"/>
          </p:nvPr>
        </p:nvSpPr>
        <p:spPr>
          <a:xfrm>
            <a:off x="914400" y="914400"/>
            <a:ext cx="7534656" cy="914400"/>
          </a:xfrm>
        </p:spPr>
        <p:txBody>
          <a:bodyPr anchor="b">
            <a:normAutofit/>
          </a:bodyPr>
          <a:lstStyle/>
          <a:p>
            <a:r>
              <a:rPr lang="en-US" dirty="0"/>
              <a:t>Introduction </a:t>
            </a:r>
          </a:p>
        </p:txBody>
      </p:sp>
      <p:sp>
        <p:nvSpPr>
          <p:cNvPr id="4" name="Content Placeholder 3">
            <a:extLst>
              <a:ext uri="{FF2B5EF4-FFF2-40B4-BE49-F238E27FC236}">
                <a16:creationId xmlns:a16="http://schemas.microsoft.com/office/drawing/2014/main" id="{FEBA18D3-439D-A2F1-F38A-0FC9B50462D0}"/>
              </a:ext>
            </a:extLst>
          </p:cNvPr>
          <p:cNvSpPr>
            <a:spLocks noGrp="1"/>
          </p:cNvSpPr>
          <p:nvPr>
            <p:ph sz="quarter" idx="12"/>
          </p:nvPr>
        </p:nvSpPr>
        <p:spPr>
          <a:xfrm>
            <a:off x="914399" y="2039111"/>
            <a:ext cx="5650992" cy="3904488"/>
          </a:xfrm>
        </p:spPr>
        <p:txBody>
          <a:bodyPr>
            <a:normAutofit/>
          </a:bodyPr>
          <a:lstStyle/>
          <a:p>
            <a:pPr marL="342900" indent="-342900">
              <a:buFontTx/>
              <a:buChar char="-"/>
            </a:pPr>
            <a:r>
              <a:rPr lang="en-CA" cap="none" dirty="0"/>
              <a:t>Young adults and teens are not encouraged to be in outdoor settings </a:t>
            </a:r>
          </a:p>
          <a:p>
            <a:pPr marL="342900" indent="-342900">
              <a:buFontTx/>
              <a:buChar char="-"/>
            </a:pPr>
            <a:r>
              <a:rPr lang="en-CA" cap="none" dirty="0"/>
              <a:t>During COVID-19 kids who went outside had less stress than kids who stayed inside </a:t>
            </a:r>
          </a:p>
          <a:p>
            <a:pPr marL="342900" indent="-342900">
              <a:buFontTx/>
              <a:buChar char="-"/>
            </a:pPr>
            <a:r>
              <a:rPr lang="en-CA" cap="none" dirty="0"/>
              <a:t>Outdoor activity has positive benefits in emotional well-being and reducing stress </a:t>
            </a:r>
          </a:p>
          <a:p>
            <a:pPr marL="342900" indent="-342900">
              <a:buFontTx/>
              <a:buChar char="-"/>
            </a:pPr>
            <a:r>
              <a:rPr lang="en-CA" cap="none" dirty="0"/>
              <a:t>How will I design a program promoting outdoor activities in youth ages 12-16? </a:t>
            </a:r>
          </a:p>
          <a:p>
            <a:r>
              <a:rPr lang="en-US" sz="2000" cap="none" dirty="0" err="1"/>
              <a:t>Tillmann</a:t>
            </a:r>
            <a:r>
              <a:rPr lang="en-US" sz="2000" cap="none" dirty="0"/>
              <a:t>, S. et al. (2018)</a:t>
            </a:r>
          </a:p>
          <a:p>
            <a:r>
              <a:rPr lang="en-US" sz="2000" cap="none" dirty="0" err="1"/>
              <a:t>Louv</a:t>
            </a:r>
            <a:r>
              <a:rPr lang="en-US" sz="2000" cap="none" dirty="0"/>
              <a:t>, R. (2005).</a:t>
            </a:r>
          </a:p>
          <a:p>
            <a:endParaRPr lang="en-CA" cap="none" dirty="0"/>
          </a:p>
        </p:txBody>
      </p:sp>
      <p:pic>
        <p:nvPicPr>
          <p:cNvPr id="6" name="Picture 5" descr="A group of people playing at a playground&#10;&#10;Description automatically generated">
            <a:extLst>
              <a:ext uri="{FF2B5EF4-FFF2-40B4-BE49-F238E27FC236}">
                <a16:creationId xmlns:a16="http://schemas.microsoft.com/office/drawing/2014/main" id="{D19B96E0-4E19-EA2B-B5D2-2D72FDFF0A42}"/>
              </a:ext>
            </a:extLst>
          </p:cNvPr>
          <p:cNvPicPr>
            <a:picLocks noChangeAspect="1"/>
          </p:cNvPicPr>
          <p:nvPr/>
        </p:nvPicPr>
        <p:blipFill>
          <a:blip r:embed="rId3"/>
          <a:srcRect l="34536" r="26080" b="-2"/>
          <a:stretch/>
        </p:blipFill>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noFill/>
          <a:ln>
            <a:noFill/>
          </a:ln>
        </p:spPr>
      </p:pic>
      <p:sp>
        <p:nvSpPr>
          <p:cNvPr id="10" name="Slide Number Placeholder 4">
            <a:extLst>
              <a:ext uri="{FF2B5EF4-FFF2-40B4-BE49-F238E27FC236}">
                <a16:creationId xmlns:a16="http://schemas.microsoft.com/office/drawing/2014/main" id="{D1305255-0D30-2BA9-3D69-257C745054E4}"/>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2</a:t>
            </a:fld>
            <a:endParaRPr lang="en-US"/>
          </a:p>
        </p:txBody>
      </p:sp>
    </p:spTree>
    <p:extLst>
      <p:ext uri="{BB962C8B-B14F-4D97-AF65-F5344CB8AC3E}">
        <p14:creationId xmlns:p14="http://schemas.microsoft.com/office/powerpoint/2010/main" val="586478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3EE45-3924-5A20-4FDE-7EA6BBEBD06F}"/>
              </a:ext>
            </a:extLst>
          </p:cNvPr>
          <p:cNvSpPr>
            <a:spLocks noGrp="1"/>
          </p:cNvSpPr>
          <p:nvPr>
            <p:ph type="title"/>
          </p:nvPr>
        </p:nvSpPr>
        <p:spPr>
          <a:xfrm>
            <a:off x="191123" y="84637"/>
            <a:ext cx="5641848" cy="2847528"/>
          </a:xfrm>
        </p:spPr>
        <p:txBody>
          <a:bodyPr/>
          <a:lstStyle/>
          <a:p>
            <a:r>
              <a:rPr lang="en-US" dirty="0"/>
              <a:t>A map of my changes to Cynefin </a:t>
            </a:r>
          </a:p>
        </p:txBody>
      </p:sp>
      <p:pic>
        <p:nvPicPr>
          <p:cNvPr id="9" name="Picture Placeholder 8" descr="High angle view of a swimming pool lane">
            <a:extLst>
              <a:ext uri="{FF2B5EF4-FFF2-40B4-BE49-F238E27FC236}">
                <a16:creationId xmlns:a16="http://schemas.microsoft.com/office/drawing/2014/main" id="{85E77107-D090-4318-B797-427E6787EB75}"/>
              </a:ext>
            </a:extLst>
          </p:cNvPr>
          <p:cNvPicPr>
            <a:picLocks noGrp="1" noChangeAspect="1"/>
          </p:cNvPicPr>
          <p:nvPr>
            <p:ph type="pic" idx="1"/>
          </p:nvPr>
        </p:nvPicPr>
        <p:blipFill>
          <a:blip r:embed="rId3"/>
          <a:srcRect l="25767" r="25767"/>
          <a:stretch>
            <a:fillRect/>
          </a:stretch>
        </p:blipFill>
        <p:spPr>
          <a:xfrm>
            <a:off x="7412354" y="0"/>
            <a:ext cx="4790059" cy="6587067"/>
          </a:xfrm>
        </p:spPr>
      </p:pic>
      <p:pic>
        <p:nvPicPr>
          <p:cNvPr id="1028" name="Picture 4">
            <a:extLst>
              <a:ext uri="{FF2B5EF4-FFF2-40B4-BE49-F238E27FC236}">
                <a16:creationId xmlns:a16="http://schemas.microsoft.com/office/drawing/2014/main" id="{B4DE2428-9673-AE4D-B5E0-E761CDE6D4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744" y="3378170"/>
            <a:ext cx="4527484" cy="324324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3E76BD2-FD31-802D-FBD5-F6DFE6CCF38E}"/>
              </a:ext>
            </a:extLst>
          </p:cNvPr>
          <p:cNvSpPr txBox="1"/>
          <p:nvPr/>
        </p:nvSpPr>
        <p:spPr>
          <a:xfrm>
            <a:off x="-12897" y="2562833"/>
            <a:ext cx="5667642" cy="369332"/>
          </a:xfrm>
          <a:prstGeom prst="rect">
            <a:avLst/>
          </a:prstGeom>
          <a:noFill/>
        </p:spPr>
        <p:txBody>
          <a:bodyPr wrap="none" rtlCol="0">
            <a:spAutoFit/>
          </a:bodyPr>
          <a:lstStyle/>
          <a:p>
            <a:r>
              <a:rPr lang="en-CA" dirty="0"/>
              <a:t>- </a:t>
            </a:r>
            <a:r>
              <a:rPr lang="en-CA" b="1" dirty="0"/>
              <a:t>Highlighted in blue is going to be the indoor swimming pool</a:t>
            </a:r>
          </a:p>
        </p:txBody>
      </p:sp>
      <p:pic>
        <p:nvPicPr>
          <p:cNvPr id="1032" name="Picture 8" descr="History of the Diving Board ...">
            <a:extLst>
              <a:ext uri="{FF2B5EF4-FFF2-40B4-BE49-F238E27FC236}">
                <a16:creationId xmlns:a16="http://schemas.microsoft.com/office/drawing/2014/main" id="{865366B9-F961-33D4-B81A-38B09329C34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61280" y="4844325"/>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Aquatics | Accora Village">
            <a:extLst>
              <a:ext uri="{FF2B5EF4-FFF2-40B4-BE49-F238E27FC236}">
                <a16:creationId xmlns:a16="http://schemas.microsoft.com/office/drawing/2014/main" id="{CF7CDA48-29C6-13D8-02AA-3CBAE055B00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88094" y="0"/>
            <a:ext cx="3956802" cy="22158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23244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a:extLst>
              <a:ext uri="{FF2B5EF4-FFF2-40B4-BE49-F238E27FC236}">
                <a16:creationId xmlns:a16="http://schemas.microsoft.com/office/drawing/2014/main" id="{000EBDF4-3413-FCF9-2E25-9A254A61F23E}"/>
              </a:ext>
            </a:extLst>
          </p:cNvPr>
          <p:cNvSpPr>
            <a:spLocks noGrp="1"/>
          </p:cNvSpPr>
          <p:nvPr>
            <p:ph idx="10"/>
          </p:nvPr>
        </p:nvSpPr>
        <p:spPr>
          <a:xfrm>
            <a:off x="6525918" y="5577840"/>
            <a:ext cx="5449824" cy="1280160"/>
          </a:xfrm>
        </p:spPr>
        <p:txBody>
          <a:bodyPr/>
          <a:lstStyle/>
          <a:p>
            <a:r>
              <a:rPr lang="en-US" cap="none" dirty="0"/>
              <a:t>- </a:t>
            </a:r>
            <a:r>
              <a:rPr lang="en-US" b="1" cap="none" dirty="0"/>
              <a:t>Highlighted in purple is going to be the outdoor freshwater pool </a:t>
            </a:r>
          </a:p>
        </p:txBody>
      </p:sp>
      <p:pic>
        <p:nvPicPr>
          <p:cNvPr id="10" name="Picture Placeholder 9" descr="A ground covered in leaves&#10;&#10;Description automatically generated">
            <a:extLst>
              <a:ext uri="{FF2B5EF4-FFF2-40B4-BE49-F238E27FC236}">
                <a16:creationId xmlns:a16="http://schemas.microsoft.com/office/drawing/2014/main" id="{3B43ADCF-AE3D-9436-45E4-5DF0B0DB6BD2}"/>
              </a:ext>
            </a:extLst>
          </p:cNvPr>
          <p:cNvPicPr>
            <a:picLocks noGrp="1" noChangeAspect="1"/>
          </p:cNvPicPr>
          <p:nvPr>
            <p:ph type="pic" sz="quarter" idx="11"/>
          </p:nvPr>
        </p:nvPicPr>
        <p:blipFill>
          <a:blip r:embed="rId3"/>
          <a:srcRect l="21309" r="21309"/>
          <a:stretch>
            <a:fillRect/>
          </a:stretch>
        </p:blipFill>
        <p:spPr/>
      </p:pic>
      <p:pic>
        <p:nvPicPr>
          <p:cNvPr id="8" name="Picture 4">
            <a:extLst>
              <a:ext uri="{FF2B5EF4-FFF2-40B4-BE49-F238E27FC236}">
                <a16:creationId xmlns:a16="http://schemas.microsoft.com/office/drawing/2014/main" id="{05A0B365-658B-55E7-F707-8D740043C3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83218" y="1997365"/>
            <a:ext cx="4527484" cy="324324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What Do You Love About Your Pond ...">
            <a:extLst>
              <a:ext uri="{FF2B5EF4-FFF2-40B4-BE49-F238E27FC236}">
                <a16:creationId xmlns:a16="http://schemas.microsoft.com/office/drawing/2014/main" id="{CB6C2335-A21A-F316-2888-883F44CD71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01775" y="-4944"/>
            <a:ext cx="4588315" cy="275298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Canoe on sunny bank of lake">
            <a:extLst>
              <a:ext uri="{FF2B5EF4-FFF2-40B4-BE49-F238E27FC236}">
                <a16:creationId xmlns:a16="http://schemas.microsoft.com/office/drawing/2014/main" id="{6A80D0C1-30AE-4602-9004-57889506FB8A}"/>
              </a:ext>
            </a:extLst>
          </p:cNvPr>
          <p:cNvPicPr>
            <a:picLocks noChangeAspect="1"/>
          </p:cNvPicPr>
          <p:nvPr/>
        </p:nvPicPr>
        <p:blipFill>
          <a:blip r:embed="rId6"/>
          <a:stretch>
            <a:fillRect/>
          </a:stretch>
        </p:blipFill>
        <p:spPr>
          <a:xfrm>
            <a:off x="3604872" y="3416964"/>
            <a:ext cx="2728145" cy="1823647"/>
          </a:xfrm>
          <a:prstGeom prst="rect">
            <a:avLst/>
          </a:prstGeom>
        </p:spPr>
      </p:pic>
      <p:pic>
        <p:nvPicPr>
          <p:cNvPr id="15" name="Graphic 14" descr="Kayak with solid fill">
            <a:extLst>
              <a:ext uri="{FF2B5EF4-FFF2-40B4-BE49-F238E27FC236}">
                <a16:creationId xmlns:a16="http://schemas.microsoft.com/office/drawing/2014/main" id="{769CF781-B1E6-C642-A107-EF325285E8A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877375" y="1160189"/>
            <a:ext cx="914400" cy="914400"/>
          </a:xfrm>
          <a:prstGeom prst="rect">
            <a:avLst/>
          </a:prstGeom>
        </p:spPr>
      </p:pic>
      <p:pic>
        <p:nvPicPr>
          <p:cNvPr id="18" name="Graphic 17" descr="Swimming outline">
            <a:extLst>
              <a:ext uri="{FF2B5EF4-FFF2-40B4-BE49-F238E27FC236}">
                <a16:creationId xmlns:a16="http://schemas.microsoft.com/office/drawing/2014/main" id="{1C9EF465-65DD-661D-7EB7-1B2F56430B7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777792" y="1160189"/>
            <a:ext cx="914400" cy="914400"/>
          </a:xfrm>
          <a:prstGeom prst="rect">
            <a:avLst/>
          </a:prstGeom>
        </p:spPr>
      </p:pic>
    </p:spTree>
    <p:extLst>
      <p:ext uri="{BB962C8B-B14F-4D97-AF65-F5344CB8AC3E}">
        <p14:creationId xmlns:p14="http://schemas.microsoft.com/office/powerpoint/2010/main" val="520000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BCFDA37B-399A-B9F0-7A7D-2A891EB7FFA6}"/>
              </a:ext>
            </a:extLst>
          </p:cNvPr>
          <p:cNvSpPr>
            <a:spLocks noGrp="1"/>
          </p:cNvSpPr>
          <p:nvPr>
            <p:ph type="title"/>
          </p:nvPr>
        </p:nvSpPr>
        <p:spPr>
          <a:xfrm>
            <a:off x="-27433" y="18413"/>
            <a:ext cx="5345013" cy="914400"/>
          </a:xfrm>
        </p:spPr>
        <p:txBody>
          <a:bodyPr anchor="b">
            <a:normAutofit/>
          </a:bodyPr>
          <a:lstStyle/>
          <a:p>
            <a:pPr marL="0" indent="0">
              <a:buNone/>
            </a:pPr>
            <a:r>
              <a:rPr lang="en-US" sz="3000" dirty="0"/>
              <a:t>- </a:t>
            </a:r>
            <a:r>
              <a:rPr lang="en-US" sz="2000" dirty="0"/>
              <a:t>Highlighted in yellow is going to be the skate park and pump track  </a:t>
            </a:r>
            <a:endParaRPr lang="en-US" sz="3000" dirty="0"/>
          </a:p>
        </p:txBody>
      </p:sp>
      <p:pic>
        <p:nvPicPr>
          <p:cNvPr id="5" name="Picture 4">
            <a:extLst>
              <a:ext uri="{FF2B5EF4-FFF2-40B4-BE49-F238E27FC236}">
                <a16:creationId xmlns:a16="http://schemas.microsoft.com/office/drawing/2014/main" id="{E8467EF0-E723-CADF-9FFF-05FE504AFA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 b="3362"/>
          <a:stretch/>
        </p:blipFill>
        <p:spPr bwMode="auto">
          <a:xfrm>
            <a:off x="355940" y="1897962"/>
            <a:ext cx="5650992" cy="3904488"/>
          </a:xfrm>
          <a:prstGeom prst="rect">
            <a:avLst/>
          </a:prstGeom>
          <a:solidFill>
            <a:srgbClr val="FFFFFF"/>
          </a:solidFill>
        </p:spPr>
      </p:pic>
      <p:pic>
        <p:nvPicPr>
          <p:cNvPr id="7" name="Picture 6" descr="A dirt path between grass and trees&#10;&#10;Description automatically generated">
            <a:extLst>
              <a:ext uri="{FF2B5EF4-FFF2-40B4-BE49-F238E27FC236}">
                <a16:creationId xmlns:a16="http://schemas.microsoft.com/office/drawing/2014/main" id="{1BB60CD1-7859-CAB8-23D1-7360B3DF2994}"/>
              </a:ext>
            </a:extLst>
          </p:cNvPr>
          <p:cNvPicPr>
            <a:picLocks noChangeAspect="1"/>
          </p:cNvPicPr>
          <p:nvPr/>
        </p:nvPicPr>
        <p:blipFill>
          <a:blip r:embed="rId4"/>
          <a:srcRect l="2000" r="4649" b="3"/>
          <a:stretch/>
        </p:blipFill>
        <p:spPr>
          <a:xfrm>
            <a:off x="7721315" y="0"/>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noFill/>
          <a:ln>
            <a:noFill/>
          </a:ln>
        </p:spPr>
      </p:pic>
      <p:sp>
        <p:nvSpPr>
          <p:cNvPr id="3" name="Slide Number Placeholder 2">
            <a:extLst>
              <a:ext uri="{FF2B5EF4-FFF2-40B4-BE49-F238E27FC236}">
                <a16:creationId xmlns:a16="http://schemas.microsoft.com/office/drawing/2014/main" id="{50CD348E-9357-0442-4555-AF6B4AFE34B6}"/>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5</a:t>
            </a:fld>
            <a:endParaRPr lang="en-US"/>
          </a:p>
        </p:txBody>
      </p:sp>
      <p:pic>
        <p:nvPicPr>
          <p:cNvPr id="3074" name="Picture 2" descr="Square and pavement - SKATEPARK CONSTRUCTION - Design and construction of  modular and concrete skateparks.">
            <a:extLst>
              <a:ext uri="{FF2B5EF4-FFF2-40B4-BE49-F238E27FC236}">
                <a16:creationId xmlns:a16="http://schemas.microsoft.com/office/drawing/2014/main" id="{FB1C7823-F350-4F0B-7F6E-1374016FA1F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85070" y="135608"/>
            <a:ext cx="4149659" cy="2766440"/>
          </a:xfrm>
          <a:prstGeom prst="rect">
            <a:avLst/>
          </a:prstGeom>
          <a:noFill/>
          <a:extLst>
            <a:ext uri="{909E8E84-426E-40DD-AFC4-6F175D3DCCD1}">
              <a14:hiddenFill xmlns:a14="http://schemas.microsoft.com/office/drawing/2010/main">
                <a:solidFill>
                  <a:srgbClr val="FFFFFF"/>
                </a:solidFill>
              </a14:hiddenFill>
            </a:ext>
          </a:extLst>
        </p:spPr>
      </p:pic>
      <p:pic>
        <p:nvPicPr>
          <p:cNvPr id="10" name="Graphic 9" descr="Skateboard with solid fill">
            <a:extLst>
              <a:ext uri="{FF2B5EF4-FFF2-40B4-BE49-F238E27FC236}">
                <a16:creationId xmlns:a16="http://schemas.microsoft.com/office/drawing/2014/main" id="{5762AE32-EFA1-B9B7-E6F6-DF7E919B023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533473" y="5925187"/>
            <a:ext cx="914400" cy="914400"/>
          </a:xfrm>
          <a:prstGeom prst="rect">
            <a:avLst/>
          </a:prstGeom>
        </p:spPr>
      </p:pic>
      <p:pic>
        <p:nvPicPr>
          <p:cNvPr id="12" name="Graphic 11" descr="Woman cycling">
            <a:extLst>
              <a:ext uri="{FF2B5EF4-FFF2-40B4-BE49-F238E27FC236}">
                <a16:creationId xmlns:a16="http://schemas.microsoft.com/office/drawing/2014/main" id="{D8F6F764-93DA-0516-F320-5EA86D982EF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978292" y="2816619"/>
            <a:ext cx="3295650" cy="4219575"/>
          </a:xfrm>
          <a:prstGeom prst="rect">
            <a:avLst/>
          </a:prstGeom>
        </p:spPr>
      </p:pic>
    </p:spTree>
    <p:extLst>
      <p:ext uri="{BB962C8B-B14F-4D97-AF65-F5344CB8AC3E}">
        <p14:creationId xmlns:p14="http://schemas.microsoft.com/office/powerpoint/2010/main" val="1966913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Placeholder 14">
            <a:extLst>
              <a:ext uri="{FF2B5EF4-FFF2-40B4-BE49-F238E27FC236}">
                <a16:creationId xmlns:a16="http://schemas.microsoft.com/office/drawing/2014/main" id="{C7846849-DC0A-EE3B-2E5E-D669EC1273D6}"/>
              </a:ext>
            </a:extLst>
          </p:cNvPr>
          <p:cNvSpPr>
            <a:spLocks noGrp="1"/>
          </p:cNvSpPr>
          <p:nvPr>
            <p:ph type="title"/>
          </p:nvPr>
        </p:nvSpPr>
        <p:spPr>
          <a:xfrm>
            <a:off x="3700559" y="2062002"/>
            <a:ext cx="4142416" cy="73643"/>
          </a:xfrm>
        </p:spPr>
        <p:txBody>
          <a:bodyPr anchor="b">
            <a:normAutofit fontScale="90000"/>
          </a:bodyPr>
          <a:lstStyle/>
          <a:p>
            <a:r>
              <a:rPr lang="en-US" cap="none" dirty="0"/>
              <a:t>- In green, there is the bike trail </a:t>
            </a:r>
          </a:p>
        </p:txBody>
      </p:sp>
      <p:pic>
        <p:nvPicPr>
          <p:cNvPr id="2" name="Picture 1" descr="A map of a village&#10;&#10;Description automatically generated with medium confidence">
            <a:extLst>
              <a:ext uri="{FF2B5EF4-FFF2-40B4-BE49-F238E27FC236}">
                <a16:creationId xmlns:a16="http://schemas.microsoft.com/office/drawing/2014/main" id="{373C05F6-4A08-99D7-FEB1-5669660C4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190" r="19189"/>
          <a:stretch/>
        </p:blipFill>
        <p:spPr bwMode="auto">
          <a:xfrm>
            <a:off x="926673" y="2714171"/>
            <a:ext cx="3812986" cy="390448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Biking | Peninsula State Park | Wisconsin DNR">
            <a:extLst>
              <a:ext uri="{FF2B5EF4-FFF2-40B4-BE49-F238E27FC236}">
                <a16:creationId xmlns:a16="http://schemas.microsoft.com/office/drawing/2014/main" id="{D27FD3CA-9CDD-61C2-2A37-44B842EEB25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698" r="1" b="8834"/>
          <a:stretch/>
        </p:blipFill>
        <p:spPr bwMode="auto">
          <a:xfrm>
            <a:off x="5829988" y="3352120"/>
            <a:ext cx="4982617" cy="2975633"/>
          </a:xfrm>
          <a:prstGeom prst="rect">
            <a:avLst/>
          </a:prstGeom>
          <a:solidFill>
            <a:srgbClr val="FFFFFF"/>
          </a:solidFill>
        </p:spPr>
      </p:pic>
      <p:sp>
        <p:nvSpPr>
          <p:cNvPr id="4103" name="Slide Number Placeholder 4">
            <a:extLst>
              <a:ext uri="{FF2B5EF4-FFF2-40B4-BE49-F238E27FC236}">
                <a16:creationId xmlns:a16="http://schemas.microsoft.com/office/drawing/2014/main" id="{015427BE-58D2-C048-B754-EC48FEA25687}"/>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6</a:t>
            </a:fld>
            <a:endParaRPr lang="en-US"/>
          </a:p>
        </p:txBody>
      </p:sp>
      <p:pic>
        <p:nvPicPr>
          <p:cNvPr id="8" name="Picture 7" descr="A path in a grassy area&#10;&#10;Description automatically generated">
            <a:extLst>
              <a:ext uri="{FF2B5EF4-FFF2-40B4-BE49-F238E27FC236}">
                <a16:creationId xmlns:a16="http://schemas.microsoft.com/office/drawing/2014/main" id="{DCFC16B3-B002-D0C9-7A7E-756AF167C1B6}"/>
              </a:ext>
            </a:extLst>
          </p:cNvPr>
          <p:cNvPicPr>
            <a:picLocks noChangeAspect="1"/>
          </p:cNvPicPr>
          <p:nvPr/>
        </p:nvPicPr>
        <p:blipFill>
          <a:blip r:embed="rId5"/>
          <a:stretch>
            <a:fillRect/>
          </a:stretch>
        </p:blipFill>
        <p:spPr>
          <a:xfrm>
            <a:off x="7916038" y="82297"/>
            <a:ext cx="4099178" cy="3074384"/>
          </a:xfrm>
          <a:prstGeom prst="rect">
            <a:avLst/>
          </a:prstGeom>
        </p:spPr>
      </p:pic>
      <p:pic>
        <p:nvPicPr>
          <p:cNvPr id="10" name="Picture 9" descr="A field with trees and a fence&#10;&#10;Description automatically generated">
            <a:extLst>
              <a:ext uri="{FF2B5EF4-FFF2-40B4-BE49-F238E27FC236}">
                <a16:creationId xmlns:a16="http://schemas.microsoft.com/office/drawing/2014/main" id="{BEBD06DF-9C5A-8993-9A43-BDA51BC6F4C4}"/>
              </a:ext>
            </a:extLst>
          </p:cNvPr>
          <p:cNvPicPr>
            <a:picLocks noChangeAspect="1"/>
          </p:cNvPicPr>
          <p:nvPr/>
        </p:nvPicPr>
        <p:blipFill>
          <a:blip r:embed="rId6"/>
          <a:stretch>
            <a:fillRect/>
          </a:stretch>
        </p:blipFill>
        <p:spPr>
          <a:xfrm>
            <a:off x="0" y="-27264"/>
            <a:ext cx="3516144" cy="2637108"/>
          </a:xfrm>
          <a:prstGeom prst="rect">
            <a:avLst/>
          </a:prstGeom>
        </p:spPr>
      </p:pic>
    </p:spTree>
    <p:extLst>
      <p:ext uri="{BB962C8B-B14F-4D97-AF65-F5344CB8AC3E}">
        <p14:creationId xmlns:p14="http://schemas.microsoft.com/office/powerpoint/2010/main" val="1096717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Content Placeholder 16">
            <a:extLst>
              <a:ext uri="{FF2B5EF4-FFF2-40B4-BE49-F238E27FC236}">
                <a16:creationId xmlns:a16="http://schemas.microsoft.com/office/drawing/2014/main" id="{2F3CEF66-C6D7-C765-24E7-1DCFB38FE51A}"/>
              </a:ext>
            </a:extLst>
          </p:cNvPr>
          <p:cNvSpPr>
            <a:spLocks noGrp="1"/>
          </p:cNvSpPr>
          <p:nvPr>
            <p:ph type="title"/>
          </p:nvPr>
        </p:nvSpPr>
        <p:spPr>
          <a:xfrm>
            <a:off x="914400" y="914400"/>
            <a:ext cx="10360152" cy="914400"/>
          </a:xfrm>
        </p:spPr>
        <p:txBody>
          <a:bodyPr anchor="b">
            <a:normAutofit/>
          </a:bodyPr>
          <a:lstStyle/>
          <a:p>
            <a:r>
              <a:rPr lang="en-US" dirty="0"/>
              <a:t>- In white there is a parkour park </a:t>
            </a:r>
          </a:p>
        </p:txBody>
      </p:sp>
      <p:pic>
        <p:nvPicPr>
          <p:cNvPr id="5122" name="Picture 2" descr="Park &amp; Playground Design — Parkour Visions">
            <a:extLst>
              <a:ext uri="{FF2B5EF4-FFF2-40B4-BE49-F238E27FC236}">
                <a16:creationId xmlns:a16="http://schemas.microsoft.com/office/drawing/2014/main" id="{3E39CF46-B2AF-9061-D71B-1D5AD6DFA2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979" r="24384"/>
          <a:stretch/>
        </p:blipFill>
        <p:spPr bwMode="auto">
          <a:xfrm>
            <a:off x="276160" y="2339820"/>
            <a:ext cx="3364992" cy="3904488"/>
          </a:xfrm>
          <a:prstGeom prst="rect">
            <a:avLst/>
          </a:prstGeom>
          <a:solidFill>
            <a:srgbClr val="FFFFFF"/>
          </a:solidFill>
        </p:spPr>
      </p:pic>
      <p:pic>
        <p:nvPicPr>
          <p:cNvPr id="7" name="Picture 6" descr="A map of a village&#10;&#10;Description automatically generated with medium confidence">
            <a:extLst>
              <a:ext uri="{FF2B5EF4-FFF2-40B4-BE49-F238E27FC236}">
                <a16:creationId xmlns:a16="http://schemas.microsoft.com/office/drawing/2014/main" id="{421DE4E3-45B0-68C7-08C5-93A7C39274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4629" r="1" b="11847"/>
          <a:stretch/>
        </p:blipFill>
        <p:spPr bwMode="auto">
          <a:xfrm>
            <a:off x="4121143" y="3429000"/>
            <a:ext cx="5298466" cy="3164259"/>
          </a:xfrm>
          <a:prstGeom prst="rect">
            <a:avLst/>
          </a:prstGeom>
          <a:solidFill>
            <a:srgbClr val="FFFFFF"/>
          </a:solidFill>
        </p:spPr>
      </p:pic>
      <p:sp>
        <p:nvSpPr>
          <p:cNvPr id="2" name="Slide Number Placeholder 1">
            <a:extLst>
              <a:ext uri="{FF2B5EF4-FFF2-40B4-BE49-F238E27FC236}">
                <a16:creationId xmlns:a16="http://schemas.microsoft.com/office/drawing/2014/main" id="{F35BAC3D-60A1-816B-5C79-2E8B6D9806E9}"/>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7</a:t>
            </a:fld>
            <a:endParaRPr lang="en-US"/>
          </a:p>
        </p:txBody>
      </p:sp>
      <p:pic>
        <p:nvPicPr>
          <p:cNvPr id="9" name="Picture 8" descr="A grass field with trees and a building&#10;&#10;Description automatically generated">
            <a:extLst>
              <a:ext uri="{FF2B5EF4-FFF2-40B4-BE49-F238E27FC236}">
                <a16:creationId xmlns:a16="http://schemas.microsoft.com/office/drawing/2014/main" id="{5FAB4360-A36B-779B-49C9-CBCAD6803BE8}"/>
              </a:ext>
            </a:extLst>
          </p:cNvPr>
          <p:cNvPicPr>
            <a:picLocks noChangeAspect="1"/>
          </p:cNvPicPr>
          <p:nvPr/>
        </p:nvPicPr>
        <p:blipFill>
          <a:blip r:embed="rId5"/>
          <a:stretch>
            <a:fillRect/>
          </a:stretch>
        </p:blipFill>
        <p:spPr>
          <a:xfrm>
            <a:off x="7509535" y="82297"/>
            <a:ext cx="4682465" cy="3511849"/>
          </a:xfrm>
          <a:prstGeom prst="rect">
            <a:avLst/>
          </a:prstGeom>
        </p:spPr>
      </p:pic>
    </p:spTree>
    <p:extLst>
      <p:ext uri="{BB962C8B-B14F-4D97-AF65-F5344CB8AC3E}">
        <p14:creationId xmlns:p14="http://schemas.microsoft.com/office/powerpoint/2010/main" val="4230106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C6F2BA06-39BD-0413-D150-70F75EA6CC38}"/>
              </a:ext>
            </a:extLst>
          </p:cNvPr>
          <p:cNvSpPr>
            <a:spLocks noGrp="1"/>
          </p:cNvSpPr>
          <p:nvPr>
            <p:ph sz="quarter" idx="13"/>
          </p:nvPr>
        </p:nvSpPr>
        <p:spPr>
          <a:xfrm>
            <a:off x="73642" y="646033"/>
            <a:ext cx="3364992" cy="654993"/>
          </a:xfrm>
        </p:spPr>
        <p:txBody>
          <a:bodyPr>
            <a:noAutofit/>
          </a:bodyPr>
          <a:lstStyle/>
          <a:p>
            <a:pPr marL="0" indent="0">
              <a:buNone/>
            </a:pPr>
            <a:r>
              <a:rPr lang="en-US" sz="3600" dirty="0"/>
              <a:t>- In orange is the nature hideaway </a:t>
            </a:r>
          </a:p>
        </p:txBody>
      </p:sp>
      <p:sp>
        <p:nvSpPr>
          <p:cNvPr id="5" name="Slide Number Placeholder 4">
            <a:extLst>
              <a:ext uri="{FF2B5EF4-FFF2-40B4-BE49-F238E27FC236}">
                <a16:creationId xmlns:a16="http://schemas.microsoft.com/office/drawing/2014/main" id="{AF012FDC-7484-2B3B-E496-144348256B81}"/>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8</a:t>
            </a:fld>
            <a:endParaRPr lang="en-US" dirty="0"/>
          </a:p>
        </p:txBody>
      </p:sp>
      <p:pic>
        <p:nvPicPr>
          <p:cNvPr id="7" name="Picture 6" descr="A map of a village&#10;&#10;Description automatically generated with medium confidence">
            <a:extLst>
              <a:ext uri="{FF2B5EF4-FFF2-40B4-BE49-F238E27FC236}">
                <a16:creationId xmlns:a16="http://schemas.microsoft.com/office/drawing/2014/main" id="{BB62FEC1-BA0E-2A57-B80A-C4F63BAB7A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629" r="1" b="11847"/>
          <a:stretch/>
        </p:blipFill>
        <p:spPr bwMode="auto">
          <a:xfrm>
            <a:off x="3616687" y="247134"/>
            <a:ext cx="6537960" cy="3904488"/>
          </a:xfrm>
          <a:prstGeom prst="rect">
            <a:avLst/>
          </a:prstGeom>
          <a:solidFill>
            <a:srgbClr val="FFFFFF"/>
          </a:solidFill>
        </p:spPr>
      </p:pic>
      <p:pic>
        <p:nvPicPr>
          <p:cNvPr id="6146" name="Picture 2" descr="How to Level Your Pond: Tips and Tricks ...">
            <a:extLst>
              <a:ext uri="{FF2B5EF4-FFF2-40B4-BE49-F238E27FC236}">
                <a16:creationId xmlns:a16="http://schemas.microsoft.com/office/drawing/2014/main" id="{DA21B8A2-8B2B-593F-D65B-68A7322901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368" y="2112281"/>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Featherfields Bird and Garden">
            <a:extLst>
              <a:ext uri="{FF2B5EF4-FFF2-40B4-BE49-F238E27FC236}">
                <a16:creationId xmlns:a16="http://schemas.microsoft.com/office/drawing/2014/main" id="{BAD63B29-EEDA-8E57-B06A-074F5D0DB0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67524" y="414594"/>
            <a:ext cx="2295525" cy="199072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bench in a grassy area with trees and a river&#10;&#10;Description automatically generated">
            <a:extLst>
              <a:ext uri="{FF2B5EF4-FFF2-40B4-BE49-F238E27FC236}">
                <a16:creationId xmlns:a16="http://schemas.microsoft.com/office/drawing/2014/main" id="{664EFCE0-2A4A-4158-4796-2781589A9DB6}"/>
              </a:ext>
            </a:extLst>
          </p:cNvPr>
          <p:cNvPicPr>
            <a:picLocks noChangeAspect="1"/>
          </p:cNvPicPr>
          <p:nvPr/>
        </p:nvPicPr>
        <p:blipFill>
          <a:blip r:embed="rId6"/>
          <a:stretch>
            <a:fillRect/>
          </a:stretch>
        </p:blipFill>
        <p:spPr>
          <a:xfrm>
            <a:off x="3543905" y="3919953"/>
            <a:ext cx="3712832" cy="2784624"/>
          </a:xfrm>
          <a:prstGeom prst="rect">
            <a:avLst/>
          </a:prstGeom>
        </p:spPr>
      </p:pic>
      <p:pic>
        <p:nvPicPr>
          <p:cNvPr id="13" name="Picture 12" descr="A yurt with a door&#10;&#10;Description automatically generated">
            <a:extLst>
              <a:ext uri="{FF2B5EF4-FFF2-40B4-BE49-F238E27FC236}">
                <a16:creationId xmlns:a16="http://schemas.microsoft.com/office/drawing/2014/main" id="{5D4A48D5-2B8D-8E73-5AC9-0E7FBDB4E1F7}"/>
              </a:ext>
            </a:extLst>
          </p:cNvPr>
          <p:cNvPicPr>
            <a:picLocks noChangeAspect="1"/>
          </p:cNvPicPr>
          <p:nvPr/>
        </p:nvPicPr>
        <p:blipFill>
          <a:blip r:embed="rId7"/>
          <a:stretch>
            <a:fillRect/>
          </a:stretch>
        </p:blipFill>
        <p:spPr>
          <a:xfrm>
            <a:off x="7831887" y="3638206"/>
            <a:ext cx="4183329" cy="3137497"/>
          </a:xfrm>
          <a:prstGeom prst="rect">
            <a:avLst/>
          </a:prstGeom>
        </p:spPr>
      </p:pic>
      <p:pic>
        <p:nvPicPr>
          <p:cNvPr id="6150" name="Picture 6" descr="Handcrafted Wooden Swing ...">
            <a:extLst>
              <a:ext uri="{FF2B5EF4-FFF2-40B4-BE49-F238E27FC236}">
                <a16:creationId xmlns:a16="http://schemas.microsoft.com/office/drawing/2014/main" id="{B558BEE4-FDE3-D3CE-C3A5-E0780B66817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59502" y="3831511"/>
            <a:ext cx="1743075" cy="2619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8348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95044F7-BD97-2FDE-4E33-A565BCF0EFEC}"/>
              </a:ext>
            </a:extLst>
          </p:cNvPr>
          <p:cNvSpPr>
            <a:spLocks noGrp="1"/>
          </p:cNvSpPr>
          <p:nvPr>
            <p:ph type="title"/>
          </p:nvPr>
        </p:nvSpPr>
        <p:spPr>
          <a:xfrm>
            <a:off x="914400" y="914400"/>
            <a:ext cx="10360152" cy="914400"/>
          </a:xfrm>
        </p:spPr>
        <p:txBody>
          <a:bodyPr anchor="b">
            <a:normAutofit/>
          </a:bodyPr>
          <a:lstStyle/>
          <a:p>
            <a:r>
              <a:rPr lang="en-US" sz="3000"/>
              <a:t>Why have I included all of these elements (physical literacy)</a:t>
            </a:r>
          </a:p>
        </p:txBody>
      </p:sp>
      <p:pic>
        <p:nvPicPr>
          <p:cNvPr id="7170" name="Picture 2" descr="Teens Playing Park Royalty-Free Images, Stock Photos &amp; Pictures |  Shutterstock">
            <a:extLst>
              <a:ext uri="{FF2B5EF4-FFF2-40B4-BE49-F238E27FC236}">
                <a16:creationId xmlns:a16="http://schemas.microsoft.com/office/drawing/2014/main" id="{2C0F6DFE-39D7-7F12-BE21-2E635D5951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14400" y="2291394"/>
            <a:ext cx="4576953" cy="3372491"/>
          </a:xfrm>
          <a:prstGeom prst="rect">
            <a:avLst/>
          </a:prstGeom>
          <a:solidFill>
            <a:srgbClr val="FFFFFF"/>
          </a:solidFill>
        </p:spPr>
      </p:pic>
      <p:sp>
        <p:nvSpPr>
          <p:cNvPr id="3" name="Content Placeholder 2">
            <a:extLst>
              <a:ext uri="{FF2B5EF4-FFF2-40B4-BE49-F238E27FC236}">
                <a16:creationId xmlns:a16="http://schemas.microsoft.com/office/drawing/2014/main" id="{DE597F60-88E2-C430-D52B-6604405AD55C}"/>
              </a:ext>
            </a:extLst>
          </p:cNvPr>
          <p:cNvSpPr>
            <a:spLocks noGrp="1"/>
          </p:cNvSpPr>
          <p:nvPr>
            <p:ph sz="quarter" idx="12"/>
          </p:nvPr>
        </p:nvSpPr>
        <p:spPr>
          <a:xfrm>
            <a:off x="6357747" y="2039112"/>
            <a:ext cx="4576953" cy="3877055"/>
          </a:xfrm>
        </p:spPr>
        <p:txBody>
          <a:bodyPr>
            <a:normAutofit/>
          </a:bodyPr>
          <a:lstStyle/>
          <a:p>
            <a:pPr marL="342900" indent="-342900">
              <a:buFontTx/>
              <a:buChar char="-"/>
            </a:pPr>
            <a:r>
              <a:rPr lang="en-US" sz="1900"/>
              <a:t>It promotes physical literacy</a:t>
            </a:r>
          </a:p>
          <a:p>
            <a:pPr marL="342900" indent="-342900">
              <a:buFontTx/>
              <a:buChar char="-"/>
            </a:pPr>
            <a:r>
              <a:rPr lang="en-US" sz="1900"/>
              <a:t>It promotes physical literacy “Physical literacy can be described as the ability and motivation to capitalize on our motile potential to make a significant contribution to the quality of life” (Whitehead 2007) </a:t>
            </a:r>
          </a:p>
          <a:p>
            <a:pPr marL="342900" indent="-342900">
              <a:buFontTx/>
              <a:buChar char="-"/>
            </a:pPr>
            <a:r>
              <a:rPr lang="en-US" sz="1900"/>
              <a:t>PL is characterized as a multidimensional concept that includes: Motor Competence: Essential skills applied across various contexts. Positive Affect: Enjoyment and fun associated with movement. Motivational Constructs: Confidence and self-competence. (Cairney, 2019)</a:t>
            </a:r>
          </a:p>
        </p:txBody>
      </p:sp>
      <p:sp>
        <p:nvSpPr>
          <p:cNvPr id="7177" name="Slide Number Placeholder 4">
            <a:extLst>
              <a:ext uri="{FF2B5EF4-FFF2-40B4-BE49-F238E27FC236}">
                <a16:creationId xmlns:a16="http://schemas.microsoft.com/office/drawing/2014/main" id="{823234BF-96CE-7C7C-BB05-7469A9B7BEBD}"/>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9</a:t>
            </a:fld>
            <a:endParaRPr lang="en-US"/>
          </a:p>
        </p:txBody>
      </p:sp>
    </p:spTree>
    <p:extLst>
      <p:ext uri="{BB962C8B-B14F-4D97-AF65-F5344CB8AC3E}">
        <p14:creationId xmlns:p14="http://schemas.microsoft.com/office/powerpoint/2010/main" val="859909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5A623D-51A9-FBC4-F34D-9D2CB2AB15E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10BC86FB-6884-4BC1-89AE-6CB5C4E7E976}"/>
              </a:ext>
            </a:extLst>
          </p:cNvPr>
          <p:cNvSpPr>
            <a:spLocks noGrp="1"/>
          </p:cNvSpPr>
          <p:nvPr>
            <p:ph type="title"/>
          </p:nvPr>
        </p:nvSpPr>
        <p:spPr>
          <a:xfrm>
            <a:off x="914400" y="914400"/>
            <a:ext cx="10360152" cy="914400"/>
          </a:xfrm>
        </p:spPr>
        <p:txBody>
          <a:bodyPr anchor="b">
            <a:normAutofit/>
          </a:bodyPr>
          <a:lstStyle/>
          <a:p>
            <a:r>
              <a:rPr lang="en-US" sz="3000"/>
              <a:t>Why have I included all of these elements (affordances)</a:t>
            </a:r>
          </a:p>
        </p:txBody>
      </p:sp>
      <p:sp>
        <p:nvSpPr>
          <p:cNvPr id="3" name="Content Placeholder 2">
            <a:extLst>
              <a:ext uri="{FF2B5EF4-FFF2-40B4-BE49-F238E27FC236}">
                <a16:creationId xmlns:a16="http://schemas.microsoft.com/office/drawing/2014/main" id="{E7258FBD-534E-0CF0-42CE-892AA782FA4B}"/>
              </a:ext>
            </a:extLst>
          </p:cNvPr>
          <p:cNvSpPr>
            <a:spLocks noGrp="1"/>
          </p:cNvSpPr>
          <p:nvPr>
            <p:ph sz="quarter" idx="11"/>
          </p:nvPr>
        </p:nvSpPr>
        <p:spPr>
          <a:xfrm>
            <a:off x="914400" y="2039112"/>
            <a:ext cx="4576953" cy="3877055"/>
          </a:xfrm>
        </p:spPr>
        <p:txBody>
          <a:bodyPr>
            <a:normAutofit/>
          </a:bodyPr>
          <a:lstStyle/>
          <a:p>
            <a:pPr marL="342900" indent="-342900">
              <a:buFontTx/>
              <a:buChar char="-"/>
            </a:pPr>
            <a:r>
              <a:rPr lang="en-US" sz="1900"/>
              <a:t>Importance of having multiple Affordances </a:t>
            </a:r>
          </a:p>
          <a:p>
            <a:pPr marL="342900" indent="-342900">
              <a:buFontTx/>
              <a:buChar char="-"/>
            </a:pPr>
            <a:r>
              <a:rPr lang="en-US" sz="1900"/>
              <a:t>The affordance of the environment is what is offered to the animals, what it provides and furnished either for good or for bad. It is something that refers to both the environment and the animal in a way that no existing term does (</a:t>
            </a:r>
            <a:r>
              <a:rPr lang="en-US" sz="1900" err="1"/>
              <a:t>Gavner</a:t>
            </a:r>
            <a:r>
              <a:rPr lang="en-US" sz="1900"/>
              <a:t> 1996)</a:t>
            </a:r>
          </a:p>
          <a:p>
            <a:pPr marL="342900" indent="-342900">
              <a:buFontTx/>
              <a:buChar char="-"/>
            </a:pPr>
            <a:r>
              <a:rPr lang="en-US" sz="1900"/>
              <a:t>It can be a surface that people can walk or climb on </a:t>
            </a:r>
          </a:p>
          <a:p>
            <a:pPr marL="342900" indent="-342900">
              <a:buFontTx/>
              <a:buChar char="-"/>
            </a:pPr>
            <a:r>
              <a:rPr lang="en-US" sz="1900"/>
              <a:t>It can also be objects to manipulate </a:t>
            </a:r>
          </a:p>
          <a:p>
            <a:pPr marL="342900" indent="-342900">
              <a:buFontTx/>
              <a:buChar char="-"/>
            </a:pPr>
            <a:r>
              <a:rPr lang="en-US" sz="1900"/>
              <a:t>It can be people or animals </a:t>
            </a:r>
          </a:p>
          <a:p>
            <a:pPr marL="342900" indent="-342900">
              <a:buFontTx/>
              <a:buChar char="-"/>
            </a:pPr>
            <a:r>
              <a:rPr lang="en-US" sz="1900"/>
              <a:t>substances, mediums and places </a:t>
            </a:r>
          </a:p>
          <a:p>
            <a:pPr marL="342900" indent="-342900">
              <a:buFontTx/>
              <a:buChar char="-"/>
            </a:pPr>
            <a:endParaRPr lang="en-US" sz="1900"/>
          </a:p>
        </p:txBody>
      </p:sp>
      <p:pic>
        <p:nvPicPr>
          <p:cNvPr id="9" name="Picture 8" descr="Sunbeams streaming through forest canopy">
            <a:extLst>
              <a:ext uri="{FF2B5EF4-FFF2-40B4-BE49-F238E27FC236}">
                <a16:creationId xmlns:a16="http://schemas.microsoft.com/office/drawing/2014/main" id="{A6233E76-828A-AC07-4B5D-57AF6D02E8F6}"/>
              </a:ext>
            </a:extLst>
          </p:cNvPr>
          <p:cNvPicPr>
            <a:picLocks noChangeAspect="1"/>
          </p:cNvPicPr>
          <p:nvPr/>
        </p:nvPicPr>
        <p:blipFill>
          <a:blip r:embed="rId3"/>
          <a:srcRect t="13333" r="-1" b="30124"/>
          <a:stretch/>
        </p:blipFill>
        <p:spPr>
          <a:xfrm>
            <a:off x="6357747" y="2039112"/>
            <a:ext cx="4576953" cy="3877055"/>
          </a:xfrm>
          <a:prstGeom prst="rect">
            <a:avLst/>
          </a:prstGeom>
          <a:noFill/>
        </p:spPr>
      </p:pic>
      <p:sp>
        <p:nvSpPr>
          <p:cNvPr id="16" name="Slide Number Placeholder 4">
            <a:extLst>
              <a:ext uri="{FF2B5EF4-FFF2-40B4-BE49-F238E27FC236}">
                <a16:creationId xmlns:a16="http://schemas.microsoft.com/office/drawing/2014/main" id="{53B697F2-E7BB-5B9D-79C1-29C9A6FFBD6E}"/>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10</a:t>
            </a:fld>
            <a:endParaRPr lang="en-US"/>
          </a:p>
        </p:txBody>
      </p:sp>
    </p:spTree>
    <p:extLst>
      <p:ext uri="{BB962C8B-B14F-4D97-AF65-F5344CB8AC3E}">
        <p14:creationId xmlns:p14="http://schemas.microsoft.com/office/powerpoint/2010/main" val="732867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96E3FD31-D19A-BFEB-821F-C00103830DC9}"/>
              </a:ext>
            </a:extLst>
          </p:cNvPr>
          <p:cNvSpPr>
            <a:spLocks noGrp="1"/>
          </p:cNvSpPr>
          <p:nvPr>
            <p:ph type="title"/>
          </p:nvPr>
        </p:nvSpPr>
        <p:spPr>
          <a:xfrm>
            <a:off x="853031" y="368215"/>
            <a:ext cx="10360152" cy="914400"/>
          </a:xfrm>
        </p:spPr>
        <p:txBody>
          <a:bodyPr/>
          <a:lstStyle/>
          <a:p>
            <a:r>
              <a:rPr lang="en-US" dirty="0"/>
              <a:t>Action Plan in incorporating the Welsh curriculum </a:t>
            </a:r>
          </a:p>
        </p:txBody>
      </p:sp>
      <p:sp>
        <p:nvSpPr>
          <p:cNvPr id="5" name="Slide Number Placeholder 4">
            <a:extLst>
              <a:ext uri="{FF2B5EF4-FFF2-40B4-BE49-F238E27FC236}">
                <a16:creationId xmlns:a16="http://schemas.microsoft.com/office/drawing/2014/main" id="{7F576313-F1C8-57CB-82F6-54BC07D3B9F4}"/>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11</a:t>
            </a:fld>
            <a:endParaRPr lang="en-US" dirty="0"/>
          </a:p>
        </p:txBody>
      </p:sp>
      <p:sp>
        <p:nvSpPr>
          <p:cNvPr id="4" name="Content Placeholder 3">
            <a:extLst>
              <a:ext uri="{FF2B5EF4-FFF2-40B4-BE49-F238E27FC236}">
                <a16:creationId xmlns:a16="http://schemas.microsoft.com/office/drawing/2014/main" id="{5106FBB7-C02B-AD0C-77D2-B5F38229AB7C}"/>
              </a:ext>
            </a:extLst>
          </p:cNvPr>
          <p:cNvSpPr>
            <a:spLocks noGrp="1"/>
          </p:cNvSpPr>
          <p:nvPr>
            <p:ph sz="quarter" idx="12"/>
          </p:nvPr>
        </p:nvSpPr>
        <p:spPr>
          <a:xfrm>
            <a:off x="914399" y="2039111"/>
            <a:ext cx="4884984" cy="3840480"/>
          </a:xfrm>
        </p:spPr>
        <p:txBody>
          <a:bodyPr>
            <a:normAutofit/>
          </a:bodyPr>
          <a:lstStyle/>
          <a:p>
            <a:pPr marL="342900" indent="-342900">
              <a:buFontTx/>
              <a:buChar char="-"/>
            </a:pPr>
            <a:r>
              <a:rPr lang="en-US" dirty="0"/>
              <a:t>At age 12 kids are easily influenced but that changes as the child becomes an older teenager</a:t>
            </a:r>
          </a:p>
          <a:p>
            <a:pPr marL="342900" indent="-342900">
              <a:buFontTx/>
              <a:buChar char="-"/>
            </a:pPr>
            <a:r>
              <a:rPr lang="en-US" dirty="0"/>
              <a:t>Creating an environment where the goal is improvement and not competition will influence the environment and have a positive impact on the self-esteem of the teens</a:t>
            </a:r>
          </a:p>
          <a:p>
            <a:pPr marL="342900" indent="-342900">
              <a:buFontTx/>
              <a:buChar char="-"/>
            </a:pPr>
            <a:r>
              <a:rPr lang="en-US" dirty="0"/>
              <a:t>I have also included a model where they are not separated by age</a:t>
            </a:r>
          </a:p>
          <a:p>
            <a:pPr marL="342900" indent="-342900">
              <a:buFontTx/>
              <a:buChar char="-"/>
            </a:pPr>
            <a:r>
              <a:rPr lang="en-US" dirty="0"/>
              <a:t>It will be mostly cooperative but also have some competitive aspects</a:t>
            </a:r>
            <a:endParaRPr lang="en-CA" dirty="0"/>
          </a:p>
        </p:txBody>
      </p:sp>
      <p:sp>
        <p:nvSpPr>
          <p:cNvPr id="10" name="TextBox 9">
            <a:extLst>
              <a:ext uri="{FF2B5EF4-FFF2-40B4-BE49-F238E27FC236}">
                <a16:creationId xmlns:a16="http://schemas.microsoft.com/office/drawing/2014/main" id="{A5EF9299-B300-0C92-FB3A-698F1AFA6B81}"/>
              </a:ext>
            </a:extLst>
          </p:cNvPr>
          <p:cNvSpPr txBox="1"/>
          <p:nvPr/>
        </p:nvSpPr>
        <p:spPr>
          <a:xfrm>
            <a:off x="5676645" y="5431597"/>
            <a:ext cx="6147324" cy="1477328"/>
          </a:xfrm>
          <a:prstGeom prst="rect">
            <a:avLst/>
          </a:prstGeom>
          <a:noFill/>
        </p:spPr>
        <p:txBody>
          <a:bodyPr wrap="none" rtlCol="0">
            <a:spAutoFit/>
          </a:bodyPr>
          <a:lstStyle/>
          <a:p>
            <a:r>
              <a:rPr lang="en-US" sz="1800" cap="none" dirty="0"/>
              <a:t>Curriculum </a:t>
            </a:r>
            <a:r>
              <a:rPr lang="en-US" sz="1800" cap="none" dirty="0" err="1"/>
              <a:t>Realisation</a:t>
            </a:r>
            <a:r>
              <a:rPr lang="en-US" sz="1800" cap="none" dirty="0"/>
              <a:t> Unit. (2021). </a:t>
            </a:r>
          </a:p>
          <a:p>
            <a:r>
              <a:rPr lang="en-US" sz="1800" cap="none" dirty="0"/>
              <a:t>Cooperative vs Competitive Education | Teaching By Science. (n.d.)</a:t>
            </a:r>
          </a:p>
          <a:p>
            <a:r>
              <a:rPr lang="en-US" sz="1800" cap="none" dirty="0"/>
              <a:t>Healthy relationships in adolescence. (n.d.).</a:t>
            </a:r>
          </a:p>
          <a:p>
            <a:r>
              <a:rPr lang="en-US" sz="1800" cap="none" dirty="0" err="1"/>
              <a:t>Tillmann</a:t>
            </a:r>
            <a:r>
              <a:rPr lang="en-US" sz="1800" cap="none" dirty="0"/>
              <a:t>, S. et al. (2018)</a:t>
            </a:r>
          </a:p>
          <a:p>
            <a:endParaRPr lang="en-CA" dirty="0"/>
          </a:p>
        </p:txBody>
      </p:sp>
      <p:pic>
        <p:nvPicPr>
          <p:cNvPr id="8194" name="Picture 2" descr="Outdoor Classrooms. Bringing Joy and ...">
            <a:extLst>
              <a:ext uri="{FF2B5EF4-FFF2-40B4-BE49-F238E27FC236}">
                <a16:creationId xmlns:a16="http://schemas.microsoft.com/office/drawing/2014/main" id="{BB793D95-7217-9E19-1A50-215E654949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0276" y="2007553"/>
            <a:ext cx="4332631" cy="3245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7809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B65521-5B4E-63E3-3AE4-C450E07D7900}"/>
            </a:ext>
          </a:extLst>
        </p:cNvPr>
        <p:cNvGrpSpPr/>
        <p:nvPr/>
      </p:nvGrpSpPr>
      <p:grpSpPr>
        <a:xfrm>
          <a:off x="0" y="0"/>
          <a:ext cx="0" cy="0"/>
          <a:chOff x="0" y="0"/>
          <a:chExt cx="0" cy="0"/>
        </a:xfrm>
      </p:grpSpPr>
      <p:sp>
        <p:nvSpPr>
          <p:cNvPr id="17" name="Title 16">
            <a:extLst>
              <a:ext uri="{FF2B5EF4-FFF2-40B4-BE49-F238E27FC236}">
                <a16:creationId xmlns:a16="http://schemas.microsoft.com/office/drawing/2014/main" id="{47584328-C2A4-B69D-1F3A-1AF69440B92E}"/>
              </a:ext>
            </a:extLst>
          </p:cNvPr>
          <p:cNvSpPr>
            <a:spLocks noGrp="1"/>
          </p:cNvSpPr>
          <p:nvPr>
            <p:ph type="title"/>
          </p:nvPr>
        </p:nvSpPr>
        <p:spPr>
          <a:xfrm>
            <a:off x="914400" y="914400"/>
            <a:ext cx="7534656" cy="914400"/>
          </a:xfrm>
        </p:spPr>
        <p:txBody>
          <a:bodyPr anchor="b">
            <a:normAutofit/>
          </a:bodyPr>
          <a:lstStyle/>
          <a:p>
            <a:r>
              <a:rPr lang="en-US" sz="3000"/>
              <a:t>Curriculum design (specific program focus paddle spots) </a:t>
            </a:r>
          </a:p>
        </p:txBody>
      </p:sp>
      <p:sp>
        <p:nvSpPr>
          <p:cNvPr id="4" name="Content Placeholder 3">
            <a:extLst>
              <a:ext uri="{FF2B5EF4-FFF2-40B4-BE49-F238E27FC236}">
                <a16:creationId xmlns:a16="http://schemas.microsoft.com/office/drawing/2014/main" id="{447A447D-BE7A-D6C1-7F6E-92A2E53E644E}"/>
              </a:ext>
            </a:extLst>
          </p:cNvPr>
          <p:cNvSpPr>
            <a:spLocks noGrp="1"/>
          </p:cNvSpPr>
          <p:nvPr>
            <p:ph sz="quarter" idx="12"/>
          </p:nvPr>
        </p:nvSpPr>
        <p:spPr>
          <a:xfrm>
            <a:off x="914399" y="2039111"/>
            <a:ext cx="5650992" cy="3904488"/>
          </a:xfrm>
        </p:spPr>
        <p:txBody>
          <a:bodyPr>
            <a:normAutofit/>
          </a:bodyPr>
          <a:lstStyle/>
          <a:p>
            <a:pPr marL="342900" indent="-342900">
              <a:buFontTx/>
              <a:buChar char="-"/>
            </a:pPr>
            <a:r>
              <a:rPr lang="en-US" sz="1600"/>
              <a:t>Refinement and growing sophistication </a:t>
            </a:r>
          </a:p>
          <a:p>
            <a:pPr marL="342900" indent="-342900">
              <a:buFontTx/>
              <a:buChar char="-"/>
            </a:pPr>
            <a:r>
              <a:rPr lang="en-US" sz="1600"/>
              <a:t> Progression in health and well-being occurs across a wide range of skills, including physical, emotional, psychological and social skills</a:t>
            </a:r>
          </a:p>
          <a:p>
            <a:pPr marL="342900" indent="-342900">
              <a:buFontTx/>
              <a:buChar char="-"/>
            </a:pPr>
            <a:r>
              <a:rPr lang="en-US" sz="1600"/>
              <a:t>This will also include more practical skills that also support learners in their health and well-being.</a:t>
            </a:r>
          </a:p>
          <a:p>
            <a:pPr marL="342900" indent="-342900">
              <a:buFontTx/>
              <a:buChar char="-"/>
            </a:pPr>
            <a:r>
              <a:rPr lang="en-US" sz="1600"/>
              <a:t>Making connections and transferring learning into new outcomes </a:t>
            </a:r>
          </a:p>
          <a:p>
            <a:pPr marL="342900" indent="-342900">
              <a:buFontTx/>
              <a:buChar char="-"/>
            </a:pPr>
            <a:r>
              <a:rPr lang="en-US" sz="1600"/>
              <a:t> As learners progress, the variety, complexity and nuance of the contexts they consider increases, in line with their needs, experiences and wider development</a:t>
            </a:r>
          </a:p>
          <a:p>
            <a:pPr marL="342900" indent="-342900">
              <a:buFontTx/>
              <a:buChar char="-"/>
            </a:pPr>
            <a:r>
              <a:rPr lang="en-US" sz="1600"/>
              <a:t>Progression means learners develop an appreciation and regard for the needs of others and the impact of decisions, actions and circumstances on them. The development of empathy, care and respect for others is critical to this.</a:t>
            </a:r>
          </a:p>
          <a:p>
            <a:pPr marL="342900" indent="-342900">
              <a:buFontTx/>
              <a:buChar char="-"/>
            </a:pPr>
            <a:endParaRPr lang="en-CA" sz="1600"/>
          </a:p>
        </p:txBody>
      </p:sp>
      <p:pic>
        <p:nvPicPr>
          <p:cNvPr id="3" name="Picture 2" descr="Family standing on riverbank, holding canoe upside down, with adults at the front and back, and children in center">
            <a:extLst>
              <a:ext uri="{FF2B5EF4-FFF2-40B4-BE49-F238E27FC236}">
                <a16:creationId xmlns:a16="http://schemas.microsoft.com/office/drawing/2014/main" id="{0FF1D76F-9A8B-194D-7AD2-4D11ACC86DE3}"/>
              </a:ext>
            </a:extLst>
          </p:cNvPr>
          <p:cNvPicPr>
            <a:picLocks noChangeAspect="1"/>
          </p:cNvPicPr>
          <p:nvPr/>
        </p:nvPicPr>
        <p:blipFill>
          <a:blip r:embed="rId3"/>
          <a:srcRect l="18111" r="25001" b="-2"/>
          <a:stretch/>
        </p:blipFill>
        <p:spPr>
          <a:xfrm>
            <a:off x="6911244" y="0"/>
            <a:ext cx="5362582" cy="7036522"/>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noFill/>
          <a:ln>
            <a:noFill/>
          </a:ln>
        </p:spPr>
      </p:pic>
      <p:sp>
        <p:nvSpPr>
          <p:cNvPr id="5" name="Slide Number Placeholder 4">
            <a:extLst>
              <a:ext uri="{FF2B5EF4-FFF2-40B4-BE49-F238E27FC236}">
                <a16:creationId xmlns:a16="http://schemas.microsoft.com/office/drawing/2014/main" id="{A8D0AC98-A3A1-1EA1-7E4B-84226A64E788}"/>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12</a:t>
            </a:fld>
            <a:endParaRPr lang="en-US"/>
          </a:p>
        </p:txBody>
      </p:sp>
    </p:spTree>
    <p:extLst>
      <p:ext uri="{BB962C8B-B14F-4D97-AF65-F5344CB8AC3E}">
        <p14:creationId xmlns:p14="http://schemas.microsoft.com/office/powerpoint/2010/main" val="2705145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EB33A77B-664F-FFD3-D61A-0D344C269A12}"/>
              </a:ext>
            </a:extLst>
          </p:cNvPr>
          <p:cNvSpPr>
            <a:spLocks noGrp="1"/>
          </p:cNvSpPr>
          <p:nvPr>
            <p:ph type="title"/>
          </p:nvPr>
        </p:nvSpPr>
        <p:spPr>
          <a:xfrm>
            <a:off x="914400" y="914400"/>
            <a:ext cx="10360152" cy="914400"/>
          </a:xfrm>
        </p:spPr>
        <p:txBody>
          <a:bodyPr anchor="b">
            <a:normAutofit/>
          </a:bodyPr>
          <a:lstStyle/>
          <a:p>
            <a:r>
              <a:rPr lang="en-US" sz="3000"/>
              <a:t>Skills that need to be assessed in the paddle sports program</a:t>
            </a:r>
          </a:p>
        </p:txBody>
      </p:sp>
      <p:pic>
        <p:nvPicPr>
          <p:cNvPr id="8" name="Picture 7" descr="Two people in a canoe on tranquil summer lake">
            <a:extLst>
              <a:ext uri="{FF2B5EF4-FFF2-40B4-BE49-F238E27FC236}">
                <a16:creationId xmlns:a16="http://schemas.microsoft.com/office/drawing/2014/main" id="{004D88E5-B8BC-A186-9721-9E76B4CA87FA}"/>
              </a:ext>
            </a:extLst>
          </p:cNvPr>
          <p:cNvPicPr>
            <a:picLocks noChangeAspect="1"/>
          </p:cNvPicPr>
          <p:nvPr/>
        </p:nvPicPr>
        <p:blipFill>
          <a:blip r:embed="rId3"/>
          <a:srcRect l="20206" r="30845" b="1"/>
          <a:stretch/>
        </p:blipFill>
        <p:spPr>
          <a:xfrm>
            <a:off x="914399" y="2039111"/>
            <a:ext cx="2816352" cy="3840480"/>
          </a:xfrm>
          <a:prstGeom prst="rect">
            <a:avLst/>
          </a:prstGeom>
          <a:noFill/>
        </p:spPr>
      </p:pic>
      <p:sp>
        <p:nvSpPr>
          <p:cNvPr id="3" name="Content Placeholder 2">
            <a:extLst>
              <a:ext uri="{FF2B5EF4-FFF2-40B4-BE49-F238E27FC236}">
                <a16:creationId xmlns:a16="http://schemas.microsoft.com/office/drawing/2014/main" id="{DA4B0F3C-5228-C9FB-1212-1D4894C80B46}"/>
              </a:ext>
            </a:extLst>
          </p:cNvPr>
          <p:cNvSpPr>
            <a:spLocks noGrp="1"/>
          </p:cNvSpPr>
          <p:nvPr>
            <p:ph sz="quarter" idx="13"/>
          </p:nvPr>
        </p:nvSpPr>
        <p:spPr>
          <a:xfrm>
            <a:off x="4097800" y="2039111"/>
            <a:ext cx="6949440" cy="3840480"/>
          </a:xfrm>
        </p:spPr>
        <p:txBody>
          <a:bodyPr>
            <a:normAutofit/>
          </a:bodyPr>
          <a:lstStyle/>
          <a:p>
            <a:pPr marL="0" indent="0">
              <a:buNone/>
            </a:pPr>
            <a:r>
              <a:rPr lang="en-US" sz="1400" cap="none"/>
              <a:t>-Canoeing specifically is a partner sport that has the pairs working together to move the boat from point A-B </a:t>
            </a:r>
          </a:p>
          <a:p>
            <a:pPr marL="0" indent="0">
              <a:buNone/>
            </a:pPr>
            <a:r>
              <a:rPr lang="en-US" sz="1400" cap="none"/>
              <a:t>- Technical skills for canoeing and kayaking Launching and Removing; Entering and Exiting; Pivots; Sideward Displacement; Forward Straight Line and Stop; Landing; Lifts and Carries, Turns; Circles; Landings; Reverse Straight Line </a:t>
            </a:r>
          </a:p>
          <a:p>
            <a:pPr marL="0" indent="0">
              <a:buNone/>
            </a:pPr>
            <a:r>
              <a:rPr lang="en-US" sz="1400" cap="none"/>
              <a:t>- Kayaking basic skills This includes learning how to outfit your kayak, wet exits, t-rescues, swimming, self-rescue, body positioning, strokes,</a:t>
            </a:r>
          </a:p>
          <a:p>
            <a:pPr marL="0" indent="0">
              <a:buNone/>
            </a:pPr>
            <a:r>
              <a:rPr lang="en-US" sz="1400" cap="none"/>
              <a:t>- Non- Non-technical skills: Can the student self-correct and evaluate their skills are they cooperating with their canoe partner and their peers are they able to connect this to other paddle skills (kayaking, paddleboarding) can they use their skills outside of the lake willingness to cooperate and learn the skills </a:t>
            </a:r>
          </a:p>
          <a:p>
            <a:pPr marL="0" indent="0">
              <a:buNone/>
            </a:pPr>
            <a:endParaRPr lang="en-US" sz="1400" cap="none"/>
          </a:p>
          <a:p>
            <a:pPr marL="0" indent="0">
              <a:buNone/>
            </a:pPr>
            <a:r>
              <a:rPr lang="en-US" sz="1400" cap="none"/>
              <a:t>Collins, T. (2023, May 27). </a:t>
            </a:r>
          </a:p>
          <a:p>
            <a:pPr marL="0" indent="0">
              <a:buNone/>
            </a:pPr>
            <a:r>
              <a:rPr lang="en-US" sz="1400" cap="none"/>
              <a:t>Program | ORCKA APP. (n.d.).</a:t>
            </a:r>
          </a:p>
          <a:p>
            <a:pPr marL="0" indent="0">
              <a:buNone/>
            </a:pPr>
            <a:endParaRPr lang="en-US" sz="1400" cap="none"/>
          </a:p>
          <a:p>
            <a:pPr marL="0" indent="0">
              <a:buNone/>
            </a:pPr>
            <a:endParaRPr lang="en-US" sz="1400" cap="none"/>
          </a:p>
        </p:txBody>
      </p:sp>
      <p:sp>
        <p:nvSpPr>
          <p:cNvPr id="4" name="Slide Number Placeholder 3">
            <a:extLst>
              <a:ext uri="{FF2B5EF4-FFF2-40B4-BE49-F238E27FC236}">
                <a16:creationId xmlns:a16="http://schemas.microsoft.com/office/drawing/2014/main" id="{AE59500A-4B75-29F9-CE37-C3E13D6A566A}"/>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13</a:t>
            </a:fld>
            <a:endParaRPr lang="en-US"/>
          </a:p>
        </p:txBody>
      </p:sp>
    </p:spTree>
    <p:extLst>
      <p:ext uri="{BB962C8B-B14F-4D97-AF65-F5344CB8AC3E}">
        <p14:creationId xmlns:p14="http://schemas.microsoft.com/office/powerpoint/2010/main" val="41321475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E2CCDE-2E99-2F85-4024-DA8AAB9D0FF4}"/>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C7F781AA-EF9D-1CED-DADC-2310AFFEE6F2}"/>
              </a:ext>
            </a:extLst>
          </p:cNvPr>
          <p:cNvSpPr>
            <a:spLocks noGrp="1"/>
          </p:cNvSpPr>
          <p:nvPr>
            <p:ph type="title"/>
          </p:nvPr>
        </p:nvSpPr>
        <p:spPr>
          <a:xfrm>
            <a:off x="914400" y="914400"/>
            <a:ext cx="10360152" cy="914400"/>
          </a:xfrm>
        </p:spPr>
        <p:txBody>
          <a:bodyPr anchor="b">
            <a:normAutofit/>
          </a:bodyPr>
          <a:lstStyle/>
          <a:p>
            <a:r>
              <a:rPr lang="en-US" dirty="0"/>
              <a:t>The 6-week program (canoeing and kayaking)</a:t>
            </a:r>
          </a:p>
        </p:txBody>
      </p:sp>
      <p:sp>
        <p:nvSpPr>
          <p:cNvPr id="3" name="Content Placeholder 2">
            <a:extLst>
              <a:ext uri="{FF2B5EF4-FFF2-40B4-BE49-F238E27FC236}">
                <a16:creationId xmlns:a16="http://schemas.microsoft.com/office/drawing/2014/main" id="{B9D88C28-4BBC-7077-1C9F-DCC2A52EC1B3}"/>
              </a:ext>
            </a:extLst>
          </p:cNvPr>
          <p:cNvSpPr>
            <a:spLocks noGrp="1"/>
          </p:cNvSpPr>
          <p:nvPr>
            <p:ph sz="quarter" idx="11"/>
          </p:nvPr>
        </p:nvSpPr>
        <p:spPr>
          <a:xfrm>
            <a:off x="914400" y="2039112"/>
            <a:ext cx="4576953" cy="3877055"/>
          </a:xfrm>
        </p:spPr>
        <p:txBody>
          <a:bodyPr>
            <a:normAutofit/>
          </a:bodyPr>
          <a:lstStyle/>
          <a:p>
            <a:pPr marL="0" indent="0">
              <a:buNone/>
            </a:pPr>
            <a:r>
              <a:rPr lang="en-US" sz="1300" cap="none"/>
              <a:t>Week 1 -  on canoe launching and Removing; Entering and Exiting; Different parts of the canoe; moving forwards and backwards; starting turns; riding in the bow and the stern </a:t>
            </a:r>
          </a:p>
          <a:p>
            <a:pPr marL="0" indent="0">
              <a:buNone/>
            </a:pPr>
            <a:r>
              <a:rPr lang="en-US" sz="1300" cap="none"/>
              <a:t>Week 2 - practicing these skills: lifting the canoe and safely portaging it, reviewing the parts of the canoe, starting to learn different paddle techniques in turning, pivots, the j-stroke, c-stroke</a:t>
            </a:r>
          </a:p>
          <a:p>
            <a:pPr marL="0" indent="0">
              <a:buNone/>
            </a:pPr>
            <a:r>
              <a:rPr lang="en-US" sz="1300" cap="none"/>
              <a:t>Week 3 – Switch to kayaking basic skills This includes learning how to outfit your kayak, wet exits, swimming, self-rescue, body positioning, strokes</a:t>
            </a:r>
          </a:p>
          <a:p>
            <a:pPr marL="0" indent="0">
              <a:buNone/>
            </a:pPr>
            <a:r>
              <a:rPr lang="en-US" sz="1300" cap="none"/>
              <a:t>Week 4 - practicing and learning other skills on kayaking including reading water, rolls, exits, and reviewing the basics</a:t>
            </a:r>
          </a:p>
          <a:p>
            <a:pPr marL="0" indent="0">
              <a:buNone/>
            </a:pPr>
            <a:r>
              <a:rPr lang="en-US" sz="1300" cap="none"/>
              <a:t>Week 5 - rescues - there will be flat water rescues in the canoe and the kayak</a:t>
            </a:r>
          </a:p>
          <a:p>
            <a:pPr marL="0" indent="0">
              <a:buNone/>
            </a:pPr>
            <a:r>
              <a:rPr lang="en-US" sz="1300" cap="none"/>
              <a:t>Week 6 - showcase - this will be a friendly regatta with canoeing and kayaking that will end in a debrief on the skills learned</a:t>
            </a:r>
          </a:p>
        </p:txBody>
      </p:sp>
      <p:pic>
        <p:nvPicPr>
          <p:cNvPr id="5" name="Picture 4" descr="Person standing with canoe">
            <a:extLst>
              <a:ext uri="{FF2B5EF4-FFF2-40B4-BE49-F238E27FC236}">
                <a16:creationId xmlns:a16="http://schemas.microsoft.com/office/drawing/2014/main" id="{F1E3BEC4-F13A-84AF-ED25-233EF941CA8F}"/>
              </a:ext>
            </a:extLst>
          </p:cNvPr>
          <p:cNvPicPr>
            <a:picLocks noChangeAspect="1"/>
          </p:cNvPicPr>
          <p:nvPr/>
        </p:nvPicPr>
        <p:blipFill>
          <a:blip r:embed="rId3"/>
          <a:srcRect l="12975" r="8226" b="1"/>
          <a:stretch/>
        </p:blipFill>
        <p:spPr>
          <a:xfrm>
            <a:off x="6357747" y="2039112"/>
            <a:ext cx="4576953" cy="3877055"/>
          </a:xfrm>
          <a:prstGeom prst="rect">
            <a:avLst/>
          </a:prstGeom>
          <a:noFill/>
        </p:spPr>
      </p:pic>
      <p:sp>
        <p:nvSpPr>
          <p:cNvPr id="4" name="Slide Number Placeholder 3">
            <a:extLst>
              <a:ext uri="{FF2B5EF4-FFF2-40B4-BE49-F238E27FC236}">
                <a16:creationId xmlns:a16="http://schemas.microsoft.com/office/drawing/2014/main" id="{5B5602DA-6F5F-D0C5-2701-3E5F9561AE2A}"/>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14</a:t>
            </a:fld>
            <a:endParaRPr lang="en-US"/>
          </a:p>
        </p:txBody>
      </p:sp>
    </p:spTree>
    <p:extLst>
      <p:ext uri="{BB962C8B-B14F-4D97-AF65-F5344CB8AC3E}">
        <p14:creationId xmlns:p14="http://schemas.microsoft.com/office/powerpoint/2010/main" val="34447669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E4F88F8-17E5-45E3-77B1-77FACD99FF63}"/>
              </a:ext>
            </a:extLst>
          </p:cNvPr>
          <p:cNvSpPr>
            <a:spLocks noGrp="1"/>
          </p:cNvSpPr>
          <p:nvPr>
            <p:ph type="title"/>
          </p:nvPr>
        </p:nvSpPr>
        <p:spPr>
          <a:xfrm>
            <a:off x="343667" y="374352"/>
            <a:ext cx="10360152" cy="914400"/>
          </a:xfrm>
        </p:spPr>
        <p:txBody>
          <a:bodyPr/>
          <a:lstStyle/>
          <a:p>
            <a:r>
              <a:rPr lang="en-US" dirty="0"/>
              <a:t>Summary  </a:t>
            </a:r>
          </a:p>
        </p:txBody>
      </p:sp>
      <p:sp>
        <p:nvSpPr>
          <p:cNvPr id="4" name="Slide Number Placeholder 3">
            <a:extLst>
              <a:ext uri="{FF2B5EF4-FFF2-40B4-BE49-F238E27FC236}">
                <a16:creationId xmlns:a16="http://schemas.microsoft.com/office/drawing/2014/main" id="{1D2469ED-926E-7CEE-5AF2-BF9AC726D015}"/>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15</a:t>
            </a:fld>
            <a:endParaRPr lang="en-US" dirty="0"/>
          </a:p>
        </p:txBody>
      </p:sp>
      <p:sp>
        <p:nvSpPr>
          <p:cNvPr id="3" name="Table Placeholder 2">
            <a:extLst>
              <a:ext uri="{FF2B5EF4-FFF2-40B4-BE49-F238E27FC236}">
                <a16:creationId xmlns:a16="http://schemas.microsoft.com/office/drawing/2014/main" id="{AFF6329C-3DF2-5B9F-A08B-699243D42C32}"/>
              </a:ext>
            </a:extLst>
          </p:cNvPr>
          <p:cNvSpPr>
            <a:spLocks noGrp="1"/>
          </p:cNvSpPr>
          <p:nvPr>
            <p:ph type="tbl" sz="quarter" idx="14"/>
          </p:nvPr>
        </p:nvSpPr>
        <p:spPr/>
        <p:txBody>
          <a:bodyPr>
            <a:normAutofit fontScale="92500" lnSpcReduction="20000"/>
          </a:bodyPr>
          <a:lstStyle/>
          <a:p>
            <a:r>
              <a:rPr lang="en-CA" dirty="0"/>
              <a:t>It is important for kids to be in the outdoor</a:t>
            </a:r>
          </a:p>
          <a:p>
            <a:r>
              <a:rPr lang="en-CA" dirty="0"/>
              <a:t>My changes to </a:t>
            </a:r>
            <a:r>
              <a:rPr lang="en-CA" dirty="0" err="1"/>
              <a:t>Cynefin</a:t>
            </a:r>
            <a:r>
              <a:rPr lang="en-CA" dirty="0"/>
              <a:t> and where I added</a:t>
            </a:r>
          </a:p>
          <a:p>
            <a:r>
              <a:rPr lang="en-CA" dirty="0"/>
              <a:t>How the new activities can promote physical literacy and multiple affordances</a:t>
            </a:r>
          </a:p>
          <a:p>
            <a:r>
              <a:rPr lang="en-CA" dirty="0"/>
              <a:t>The action plan </a:t>
            </a:r>
          </a:p>
          <a:p>
            <a:r>
              <a:rPr lang="en-CA" dirty="0"/>
              <a:t> The curriculum design regarding paddle sports </a:t>
            </a:r>
          </a:p>
          <a:p>
            <a:r>
              <a:rPr lang="en-CA" dirty="0"/>
              <a:t>The 6-week plan </a:t>
            </a:r>
          </a:p>
          <a:p>
            <a:r>
              <a:rPr lang="en-CA" dirty="0"/>
              <a:t>I hope that my plan can be considered and implemented </a:t>
            </a:r>
          </a:p>
          <a:p>
            <a:endParaRPr lang="en-CA" dirty="0"/>
          </a:p>
        </p:txBody>
      </p:sp>
    </p:spTree>
    <p:extLst>
      <p:ext uri="{BB962C8B-B14F-4D97-AF65-F5344CB8AC3E}">
        <p14:creationId xmlns:p14="http://schemas.microsoft.com/office/powerpoint/2010/main" val="30649961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5DC0028-4150-0F89-E59C-F563C67F6CFD}"/>
              </a:ext>
            </a:extLst>
          </p:cNvPr>
          <p:cNvSpPr>
            <a:spLocks noGrp="1"/>
          </p:cNvSpPr>
          <p:nvPr>
            <p:ph type="ctrTitle"/>
          </p:nvPr>
        </p:nvSpPr>
        <p:spPr/>
        <p:txBody>
          <a:bodyPr/>
          <a:lstStyle/>
          <a:p>
            <a:r>
              <a:rPr lang="en-US" dirty="0"/>
              <a:t>References </a:t>
            </a:r>
          </a:p>
        </p:txBody>
      </p:sp>
      <p:sp>
        <p:nvSpPr>
          <p:cNvPr id="11" name="Content Placeholder 10">
            <a:extLst>
              <a:ext uri="{FF2B5EF4-FFF2-40B4-BE49-F238E27FC236}">
                <a16:creationId xmlns:a16="http://schemas.microsoft.com/office/drawing/2014/main" id="{C6DCC38C-603B-CCD0-2914-0BBCD4F4F74E}"/>
              </a:ext>
            </a:extLst>
          </p:cNvPr>
          <p:cNvSpPr>
            <a:spLocks noGrp="1"/>
          </p:cNvSpPr>
          <p:nvPr>
            <p:ph sz="quarter" idx="13"/>
          </p:nvPr>
        </p:nvSpPr>
        <p:spPr>
          <a:xfrm>
            <a:off x="4749969" y="576871"/>
            <a:ext cx="6873343" cy="6044858"/>
          </a:xfrm>
        </p:spPr>
        <p:txBody>
          <a:bodyPr anchor="ctr">
            <a:normAutofit fontScale="40000" lnSpcReduction="20000"/>
          </a:bodyPr>
          <a:lstStyle/>
          <a:p>
            <a:pPr indent="-360000"/>
            <a:r>
              <a:rPr lang="en-US" sz="3000" cap="none" dirty="0"/>
              <a:t>Cairney, J., Dudley, D., Kwan, M., </a:t>
            </a:r>
            <a:r>
              <a:rPr lang="en-US" sz="3000" cap="none" dirty="0" err="1"/>
              <a:t>Bulten</a:t>
            </a:r>
            <a:r>
              <a:rPr lang="en-US" sz="3000" cap="none" dirty="0"/>
              <a:t>, R., &amp; </a:t>
            </a:r>
            <a:r>
              <a:rPr lang="en-US" sz="3000" cap="none" dirty="0" err="1"/>
              <a:t>Kriellaars</a:t>
            </a:r>
            <a:r>
              <a:rPr lang="en-US" sz="3000" cap="none" dirty="0"/>
              <a:t>, D. (2019). Physical Literacy, Physical Activity and Health: Toward an Evidence‑Informed Conceptual Model. Sports Medicine, 49(3), 371–383. (Online) (Accessed November 29, 2024) https://doi.org/10.1007/s40279-019-01063-3</a:t>
            </a:r>
          </a:p>
          <a:p>
            <a:pPr indent="-360000"/>
            <a:r>
              <a:rPr lang="en-US" sz="3000" cap="none" dirty="0"/>
              <a:t>Collins, T. (2023, May 27). Progression of kayaking courses for each skill level - Wet Planet Whitewater. Wet Planet Whitewater. https://wetplanetwhitewater.com/wet-planet-kayak-school-course-progression/</a:t>
            </a:r>
          </a:p>
          <a:p>
            <a:pPr indent="-360000"/>
            <a:r>
              <a:rPr lang="en-US" sz="3000" cap="none" dirty="0"/>
              <a:t>Cooperative vs Competitive Education | Teaching By Science. (n.d.). Teaching by Science. https://www.teachingbyscience.com/cooperative-vs-competitive-education</a:t>
            </a:r>
          </a:p>
          <a:p>
            <a:pPr indent="-360000"/>
            <a:r>
              <a:rPr lang="en-US" sz="3000" cap="none" dirty="0"/>
              <a:t>Curriculum </a:t>
            </a:r>
            <a:r>
              <a:rPr lang="en-US" sz="3000" cap="none" dirty="0" err="1"/>
              <a:t>Realisation</a:t>
            </a:r>
            <a:r>
              <a:rPr lang="en-US" sz="3000" cap="none" dirty="0"/>
              <a:t> Unit. (2021). The Curriculum for Wales – Progression Code. </a:t>
            </a:r>
            <a:r>
              <a:rPr lang="en-US" sz="3000" cap="none" dirty="0">
                <a:hlinkClick r:id="rId3"/>
              </a:rPr>
              <a:t>https://www.gov.wales/sites/default/files/publications/2021-11/curriculum-for-wales-progression-code.pdf</a:t>
            </a:r>
            <a:endParaRPr lang="en-US" sz="3000" cap="none" dirty="0"/>
          </a:p>
          <a:p>
            <a:pPr indent="-360000"/>
            <a:r>
              <a:rPr lang="en-US" sz="3000" cap="none" dirty="0"/>
              <a:t> </a:t>
            </a:r>
            <a:r>
              <a:rPr lang="en-US" sz="3000" cap="none" dirty="0" err="1"/>
              <a:t>Gaver</a:t>
            </a:r>
            <a:r>
              <a:rPr lang="en-US" sz="3000" cap="none" dirty="0"/>
              <a:t>, W. W. (1996). Situating action 2. Affordances for interaction: The social is design material. Ecological Psychology, 8(2), 111–129. (Online) (Accessed November 29, 2024)</a:t>
            </a:r>
          </a:p>
          <a:p>
            <a:pPr indent="-360000"/>
            <a:r>
              <a:rPr lang="en-US" sz="3000" cap="none" dirty="0"/>
              <a:t>Healthy relationships in adolescence. (n.d.). HHS Office of Population Affairs. https://opa.hhs.gov/adolescent-health/healthy-relationships-adolescence</a:t>
            </a:r>
          </a:p>
          <a:p>
            <a:pPr indent="-360000"/>
            <a:r>
              <a:rPr lang="en-US" sz="3000" cap="none" dirty="0" err="1"/>
              <a:t>Louv</a:t>
            </a:r>
            <a:r>
              <a:rPr lang="en-US" sz="3000" cap="none" dirty="0"/>
              <a:t>, R. (2005). The criminalization of natural play.(Last Child in the Woods ). In Natural life (Unionville. 1991) (pp. 16-). Life Media. (online) (Accessed November 29, 2024)</a:t>
            </a:r>
          </a:p>
          <a:p>
            <a:pPr indent="-360000"/>
            <a:r>
              <a:rPr lang="en-US" sz="3000" cap="none" dirty="0"/>
              <a:t>Program | ORCKA APP. (n.d.). https://www.orcka.ca/orcka_program#canoe_skill_progression</a:t>
            </a:r>
          </a:p>
          <a:p>
            <a:pPr indent="-360000"/>
            <a:r>
              <a:rPr lang="en-US" sz="3000" cap="none" dirty="0" err="1"/>
              <a:t>Tillmann</a:t>
            </a:r>
            <a:r>
              <a:rPr lang="en-US" sz="3000" cap="none" dirty="0"/>
              <a:t>, S. et al. (2018) 'Mental Health Benefits of Interactions with Nature in Children and Teenagers: a Systematic review,' Journal of Epidemiology &amp; Community Health, 72(10), pp. 958–966. (Online) (Accessed November 29, 2024) </a:t>
            </a:r>
          </a:p>
          <a:p>
            <a:pPr indent="-360000"/>
            <a:r>
              <a:rPr lang="en-US" sz="3000" cap="none" dirty="0"/>
              <a:t>Steinberg, L., &amp; Monahan, K. C. (2007). Age differences in resistance to peer influence. Developmental psychology, 43(6), 1531–1543. https://doi.org/10.1037/0012-1649.43.6.1531</a:t>
            </a:r>
          </a:p>
          <a:p>
            <a:pPr indent="-360000"/>
            <a:endParaRPr lang="en-US" sz="3000" cap="none" dirty="0"/>
          </a:p>
          <a:p>
            <a:pPr indent="-360000"/>
            <a:r>
              <a:rPr lang="en-US" sz="3000" cap="none" dirty="0"/>
              <a:t>Whitehead, M. (2007). Physical Literacy: Philosophical Considerations in Relation to Developing a Sense of Self, Universality and Propositional Knowledge. Sport, Ethics and Philosophy, 1, 281-298. https://doi.org/10.1080/17511320701676916</a:t>
            </a:r>
          </a:p>
          <a:p>
            <a:pPr indent="-360000"/>
            <a:r>
              <a:rPr lang="en-US" sz="3000" cap="none" dirty="0" err="1"/>
              <a:t>Wintle</a:t>
            </a:r>
            <a:r>
              <a:rPr lang="en-US" sz="3000" cap="none" dirty="0"/>
              <a:t>, Jordan (2023) An Introduction to Parkour Through Meaningful Physical Education. In: PE Scholar - </a:t>
            </a:r>
            <a:r>
              <a:rPr lang="en-US" sz="3000" cap="none" dirty="0" err="1"/>
              <a:t>PEdagogy</a:t>
            </a:r>
            <a:r>
              <a:rPr lang="en-US" sz="3000" cap="none" dirty="0"/>
              <a:t> in Practice Conference 2023, 28.11.2023, University of Gloucestershire, Gloucester, UK.</a:t>
            </a:r>
          </a:p>
          <a:p>
            <a:endParaRPr lang="en-US" dirty="0"/>
          </a:p>
        </p:txBody>
      </p:sp>
    </p:spTree>
    <p:extLst>
      <p:ext uri="{BB962C8B-B14F-4D97-AF65-F5344CB8AC3E}">
        <p14:creationId xmlns:p14="http://schemas.microsoft.com/office/powerpoint/2010/main" val="2188828507"/>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A907F8F44176C4E9FC70B6F4F1BF1C5" ma:contentTypeVersion="5" ma:contentTypeDescription="Create a new document." ma:contentTypeScope="" ma:versionID="a799dfd11d0dbf0297e740e35b4cd89f">
  <xsd:schema xmlns:xsd="http://www.w3.org/2001/XMLSchema" xmlns:xs="http://www.w3.org/2001/XMLSchema" xmlns:p="http://schemas.microsoft.com/office/2006/metadata/properties" xmlns:ns3="5e981a13-ebcd-4434-879a-01367a662b26" targetNamespace="http://schemas.microsoft.com/office/2006/metadata/properties" ma:root="true" ma:fieldsID="1837558265679a69019891e5865bf788" ns3:_="">
    <xsd:import namespace="5e981a13-ebcd-4434-879a-01367a662b26"/>
    <xsd:element name="properties">
      <xsd:complexType>
        <xsd:sequence>
          <xsd:element name="documentManagement">
            <xsd:complexType>
              <xsd:all>
                <xsd:element ref="ns3:MediaServiceMetadata" minOccurs="0"/>
                <xsd:element ref="ns3:MediaServiceFastMetadata" minOccurs="0"/>
                <xsd:element ref="ns3:MediaServiceObjectDetectorVersions" minOccurs="0"/>
                <xsd:element ref="ns3:MediaServiceSearchPropertie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981a13-ebcd-4434-879a-01367a662b2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DF9CEC-52C2-4D14-B2F5-11176002A8B6}">
  <ds:schemaRefs>
    <ds:schemaRef ds:uri="http://schemas.microsoft.com/office/2006/documentManagement/types"/>
    <ds:schemaRef ds:uri="5e981a13-ebcd-4434-879a-01367a662b26"/>
    <ds:schemaRef ds:uri="http://www.w3.org/XML/1998/namespace"/>
    <ds:schemaRef ds:uri="http://schemas.microsoft.com/office/2006/metadata/properties"/>
    <ds:schemaRef ds:uri="http://purl.org/dc/elements/1.1/"/>
    <ds:schemaRef ds:uri="http://purl.org/dc/terms/"/>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3.xml><?xml version="1.0" encoding="utf-8"?>
<ds:datastoreItem xmlns:ds="http://schemas.openxmlformats.org/officeDocument/2006/customXml" ds:itemID="{5895F13B-6B67-4617-803F-032CCBAF03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981a13-ebcd-4434-879a-01367a662b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{16BE4D1F-E75A-4090-8BFC-F981B60A069A}tf11964407_win32</Template>
  <TotalTime>180</TotalTime>
  <Words>3328</Words>
  <Application>Microsoft Office PowerPoint</Application>
  <PresentationFormat>Widescreen</PresentationFormat>
  <Paragraphs>181</Paragraphs>
  <Slides>16</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Courier New</vt:lpstr>
      <vt:lpstr>Gill Sans Nova Light</vt:lpstr>
      <vt:lpstr>Roboto</vt:lpstr>
      <vt:lpstr>Sagona Book</vt:lpstr>
      <vt:lpstr>Custom</vt:lpstr>
      <vt:lpstr>Curriculum Adventure   Program plan for Cynefin  </vt:lpstr>
      <vt:lpstr>Introduction </vt:lpstr>
      <vt:lpstr>A map of my changes to Cynefin </vt:lpstr>
      <vt:lpstr>PowerPoint Presentation</vt:lpstr>
      <vt:lpstr>- Highlighted in yellow is going to be the skate park and pump track  </vt:lpstr>
      <vt:lpstr>- In green, there is the bike trail </vt:lpstr>
      <vt:lpstr>- In white there is a parkour park </vt:lpstr>
      <vt:lpstr>PowerPoint Presentation</vt:lpstr>
      <vt:lpstr>Why have I included all of these elements (physical literacy)</vt:lpstr>
      <vt:lpstr>Why have I included all of these elements (affordances)</vt:lpstr>
      <vt:lpstr>Action Plan in incorporating the Welsh curriculum </vt:lpstr>
      <vt:lpstr>Curriculum design (specific program focus paddle spots) </vt:lpstr>
      <vt:lpstr>Skills that need to be assessed in the paddle sports program</vt:lpstr>
      <vt:lpstr>The 6-week program (canoeing and kayaking)</vt:lpstr>
      <vt:lpstr>Summary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Gracie Fenn</dc:creator>
  <cp:lastModifiedBy>Gracie Fenn</cp:lastModifiedBy>
  <cp:revision>1</cp:revision>
  <dcterms:created xsi:type="dcterms:W3CDTF">2025-01-23T21:10:12Z</dcterms:created>
  <dcterms:modified xsi:type="dcterms:W3CDTF">2025-01-24T00:13:27Z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0x010100EA907F8F44176C4E9FC70B6F4F1BF1C5</vt:lpwstr>
  </property>
  <property fmtid="{D5CDD505-2E9C-101B-9397-08002B2CF9AE}" pid="3" name="MediaServiceImageTags">
    <vt:lpwstr/>
  </property>
</Properties>
</file>