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69" r:id="rId4"/>
    <p:sldId id="270" r:id="rId5"/>
    <p:sldId id="271" r:id="rId6"/>
    <p:sldId id="273" r:id="rId7"/>
    <p:sldId id="272" r:id="rId8"/>
    <p:sldId id="274" r:id="rId9"/>
    <p:sldId id="275" r:id="rId10"/>
    <p:sldId id="276" r:id="rId11"/>
    <p:sldId id="278" r:id="rId12"/>
    <p:sldId id="279" r:id="rId13"/>
    <p:sldId id="280" r:id="rId14"/>
    <p:sldId id="281" r:id="rId15"/>
    <p:sldId id="282" r:id="rId16"/>
    <p:sldId id="283" r:id="rId17"/>
    <p:sldId id="284" r:id="rId18"/>
    <p:sldId id="306" r:id="rId19"/>
    <p:sldId id="286" r:id="rId20"/>
    <p:sldId id="287" r:id="rId21"/>
    <p:sldId id="288" r:id="rId22"/>
    <p:sldId id="301" r:id="rId23"/>
    <p:sldId id="307" r:id="rId24"/>
    <p:sldId id="308" r:id="rId25"/>
    <p:sldId id="309" r:id="rId26"/>
    <p:sldId id="305" r:id="rId27"/>
    <p:sldId id="303" r:id="rId28"/>
    <p:sldId id="291" r:id="rId29"/>
    <p:sldId id="293" r:id="rId30"/>
    <p:sldId id="314" r:id="rId31"/>
    <p:sldId id="292" r:id="rId32"/>
    <p:sldId id="294" r:id="rId33"/>
    <p:sldId id="295" r:id="rId34"/>
    <p:sldId id="310" r:id="rId35"/>
    <p:sldId id="311" r:id="rId36"/>
    <p:sldId id="312" r:id="rId37"/>
    <p:sldId id="313" r:id="rId38"/>
    <p:sldId id="302" r:id="rId39"/>
    <p:sldId id="299" r:id="rId40"/>
    <p:sldId id="30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nsters as villains" id="{68B2CBE1-7F3F-441C-A73D-210414DF832B}">
          <p14:sldIdLst>
            <p14:sldId id="256"/>
            <p14:sldId id="266"/>
            <p14:sldId id="269"/>
            <p14:sldId id="270"/>
            <p14:sldId id="271"/>
            <p14:sldId id="273"/>
            <p14:sldId id="272"/>
            <p14:sldId id="274"/>
            <p14:sldId id="275"/>
            <p14:sldId id="276"/>
            <p14:sldId id="278"/>
          </p14:sldIdLst>
        </p14:section>
        <p14:section name="Application" id="{F3D3FEB7-D080-434D-AA83-932D01EFC28A}">
          <p14:sldIdLst>
            <p14:sldId id="279"/>
            <p14:sldId id="280"/>
            <p14:sldId id="281"/>
            <p14:sldId id="282"/>
            <p14:sldId id="283"/>
            <p14:sldId id="284"/>
            <p14:sldId id="306"/>
            <p14:sldId id="286"/>
            <p14:sldId id="287"/>
            <p14:sldId id="288"/>
            <p14:sldId id="301"/>
            <p14:sldId id="307"/>
            <p14:sldId id="308"/>
            <p14:sldId id="309"/>
            <p14:sldId id="305"/>
          </p14:sldIdLst>
        </p14:section>
        <p14:section name="Application" id="{39E0A5CD-DCA3-D94C-B765-5B14A5D903A5}">
          <p14:sldIdLst>
            <p14:sldId id="303"/>
            <p14:sldId id="291"/>
            <p14:sldId id="293"/>
            <p14:sldId id="314"/>
            <p14:sldId id="292"/>
            <p14:sldId id="294"/>
            <p14:sldId id="295"/>
            <p14:sldId id="310"/>
            <p14:sldId id="311"/>
            <p14:sldId id="312"/>
            <p14:sldId id="313"/>
            <p14:sldId id="302"/>
            <p14:sldId id="299"/>
            <p14:sldId id="300"/>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27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10/10/2017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10/10/2017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10/10/2017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1 - introduction</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smtClean="0"/>
              <a:t> Focusing on monsters vs. heroes</a:t>
            </a:r>
          </a:p>
          <a:p>
            <a:pPr lvl="1">
              <a:buFont typeface="Arial" panose="020B0604020202020204" pitchFamily="34" charset="0"/>
              <a:buChar char="•"/>
            </a:pPr>
            <a:r>
              <a:rPr lang="en-GB" sz="2200" dirty="0" smtClean="0"/>
              <a:t>Looking at mythological narratives</a:t>
            </a:r>
          </a:p>
          <a:p>
            <a:pPr>
              <a:buFont typeface="Arial" panose="020B0604020202020204" pitchFamily="34" charset="0"/>
              <a:buChar char="•"/>
            </a:pPr>
            <a:r>
              <a:rPr lang="en-GB" sz="2400" dirty="0"/>
              <a:t> </a:t>
            </a:r>
            <a:r>
              <a:rPr lang="en-GB" sz="2400" dirty="0" smtClean="0"/>
              <a:t>Explore the way monsters represent certain social issues and are defeated by the heroes</a:t>
            </a:r>
          </a:p>
          <a:p>
            <a:pPr>
              <a:buFont typeface="Arial" panose="020B0604020202020204" pitchFamily="34" charset="0"/>
              <a:buChar char="•"/>
            </a:pPr>
            <a:r>
              <a:rPr lang="en-GB" sz="2400" dirty="0"/>
              <a:t> </a:t>
            </a:r>
            <a:r>
              <a:rPr lang="en-GB" sz="2400" dirty="0" smtClean="0"/>
              <a:t>The problematic nature of heroes and whether or not they are idealised figures</a:t>
            </a:r>
          </a:p>
          <a:p>
            <a:pPr>
              <a:buFont typeface="Arial" panose="020B0604020202020204" pitchFamily="34" charset="0"/>
              <a:buChar char="•"/>
            </a:pPr>
            <a:r>
              <a:rPr lang="en-GB" sz="2400" dirty="0"/>
              <a:t> </a:t>
            </a:r>
            <a:r>
              <a:rPr lang="en-GB" sz="2400" dirty="0" smtClean="0"/>
              <a:t>The location of these figures and the events around them are located in the mythological past</a:t>
            </a:r>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Monsters as villains</a:t>
            </a:r>
            <a:endParaRPr lang="en-US" dirty="0"/>
          </a:p>
        </p:txBody>
      </p:sp>
      <p:sp>
        <p:nvSpPr>
          <p:cNvPr id="3" name="Content Placeholder 2"/>
          <p:cNvSpPr>
            <a:spLocks noGrp="1"/>
          </p:cNvSpPr>
          <p:nvPr>
            <p:ph idx="1"/>
          </p:nvPr>
        </p:nvSpPr>
        <p:spPr>
          <a:xfrm>
            <a:off x="1097280" y="1845734"/>
            <a:ext cx="7098522" cy="4023360"/>
          </a:xfrm>
        </p:spPr>
        <p:txBody>
          <a:bodyPr>
            <a:normAutofit/>
          </a:bodyPr>
          <a:lstStyle/>
          <a:p>
            <a:pPr>
              <a:buFont typeface="Arial"/>
              <a:buChar char="•"/>
            </a:pPr>
            <a:r>
              <a:rPr lang="en-US" sz="2400" dirty="0"/>
              <a:t> </a:t>
            </a:r>
            <a:r>
              <a:rPr lang="en-US" sz="2400" dirty="0" smtClean="0"/>
              <a:t>Last week we discussed the way that villains are often associated with physical disability or abnormality</a:t>
            </a:r>
          </a:p>
          <a:p>
            <a:pPr>
              <a:buFont typeface="Arial"/>
              <a:buChar char="•"/>
            </a:pPr>
            <a:r>
              <a:rPr lang="en-US" sz="2400" dirty="0"/>
              <a:t> </a:t>
            </a:r>
            <a:r>
              <a:rPr lang="en-US" sz="2400" dirty="0" smtClean="0"/>
              <a:t>Or that monster can simply be monsters</a:t>
            </a:r>
          </a:p>
          <a:p>
            <a:pPr>
              <a:buFont typeface="Arial"/>
              <a:buChar char="•"/>
            </a:pPr>
            <a:r>
              <a:rPr lang="en-US" sz="2400" dirty="0"/>
              <a:t> </a:t>
            </a:r>
            <a:r>
              <a:rPr lang="en-US" sz="2400" dirty="0" smtClean="0"/>
              <a:t>Association between physical ideals and moral ideals, and vice versa</a:t>
            </a:r>
          </a:p>
          <a:p>
            <a:pPr>
              <a:buFont typeface="Arial"/>
              <a:buChar char="•"/>
            </a:pPr>
            <a:r>
              <a:rPr lang="en-US" sz="2400" dirty="0"/>
              <a:t> </a:t>
            </a:r>
            <a:r>
              <a:rPr lang="en-US" sz="2400" dirty="0" smtClean="0"/>
              <a:t>Conflation of physical and social </a:t>
            </a:r>
            <a:r>
              <a:rPr lang="en-US" sz="2400" dirty="0" err="1" smtClean="0"/>
              <a:t>abberance</a:t>
            </a:r>
            <a:endParaRPr lang="en-US" sz="2400" dirty="0"/>
          </a:p>
        </p:txBody>
      </p:sp>
      <p:pic>
        <p:nvPicPr>
          <p:cNvPr id="4" name="Picture 2" descr="Image result for bond villain skyfall"/>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479378" y="4781998"/>
            <a:ext cx="2608900" cy="1467335"/>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descr="Image result for bond villains mads mikkelsen"/>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688304" y="3453114"/>
            <a:ext cx="2503696" cy="1408329"/>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4"/>
          <a:stretch>
            <a:fillRect/>
          </a:stretch>
        </p:blipFill>
        <p:spPr>
          <a:xfrm>
            <a:off x="8286981" y="1874771"/>
            <a:ext cx="2329858" cy="1649281"/>
          </a:xfrm>
          <a:prstGeom prst="rect">
            <a:avLst/>
          </a:prstGeom>
        </p:spPr>
      </p:pic>
      <p:pic>
        <p:nvPicPr>
          <p:cNvPr id="7" name="Picture 8" descr="Image result for alien movi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78704" y="377004"/>
            <a:ext cx="1564664" cy="234699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3750300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Monsters as villains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By conflating physical and social difference you have very distinct idea of us and them, the same and the other </a:t>
            </a:r>
          </a:p>
          <a:p>
            <a:pPr lvl="1">
              <a:buFont typeface="Arial"/>
              <a:buChar char="•"/>
            </a:pPr>
            <a:r>
              <a:rPr lang="en-US" sz="2200" dirty="0" smtClean="0"/>
              <a:t>Someone who looks (more) like us battling someone/something different</a:t>
            </a:r>
          </a:p>
          <a:p>
            <a:pPr lvl="1">
              <a:buFont typeface="Arial"/>
              <a:buChar char="•"/>
            </a:pPr>
            <a:r>
              <a:rPr lang="en-US" sz="2200" dirty="0" smtClean="0"/>
              <a:t>One side is more easily identified with and more easily supported</a:t>
            </a:r>
            <a:endParaRPr lang="en-US" sz="2400" dirty="0" smtClean="0"/>
          </a:p>
          <a:p>
            <a:pPr>
              <a:buFont typeface="Arial"/>
              <a:buChar char="•"/>
            </a:pPr>
            <a:r>
              <a:rPr lang="en-US" sz="2400" dirty="0"/>
              <a:t> </a:t>
            </a:r>
            <a:r>
              <a:rPr lang="en-US" sz="2400" dirty="0" smtClean="0"/>
              <a:t>Can provide a straightforward ‘good guys’ </a:t>
            </a:r>
            <a:r>
              <a:rPr lang="en-US" sz="2400" dirty="0" err="1" smtClean="0"/>
              <a:t>vs</a:t>
            </a:r>
            <a:r>
              <a:rPr lang="en-US" sz="2400" dirty="0"/>
              <a:t> </a:t>
            </a:r>
            <a:r>
              <a:rPr lang="en-US" sz="2400" dirty="0" smtClean="0"/>
              <a:t>‘bad guys’ style narrative</a:t>
            </a:r>
          </a:p>
          <a:p>
            <a:pPr lvl="1">
              <a:buFont typeface="Arial"/>
              <a:buChar char="•"/>
            </a:pPr>
            <a:r>
              <a:rPr lang="en-US" sz="2200" dirty="0" smtClean="0"/>
              <a:t>Heroes </a:t>
            </a:r>
            <a:r>
              <a:rPr lang="en-US" sz="2200" dirty="0"/>
              <a:t>in antiquity have some complications to this </a:t>
            </a:r>
          </a:p>
        </p:txBody>
      </p:sp>
    </p:spTree>
    <p:extLst>
      <p:ext uri="{BB962C8B-B14F-4D97-AF65-F5344CB8AC3E}">
        <p14:creationId xmlns:p14="http://schemas.microsoft.com/office/powerpoint/2010/main" val="4165479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Tempting narrative?</a:t>
            </a:r>
            <a:endParaRPr lang="en-US" dirty="0"/>
          </a:p>
        </p:txBody>
      </p:sp>
      <p:sp>
        <p:nvSpPr>
          <p:cNvPr id="3" name="Content Placeholder 2"/>
          <p:cNvSpPr>
            <a:spLocks noGrp="1"/>
          </p:cNvSpPr>
          <p:nvPr>
            <p:ph idx="1"/>
          </p:nvPr>
        </p:nvSpPr>
        <p:spPr>
          <a:xfrm>
            <a:off x="1097280" y="1845733"/>
            <a:ext cx="7128162" cy="4523489"/>
          </a:xfrm>
        </p:spPr>
        <p:txBody>
          <a:bodyPr>
            <a:normAutofit/>
          </a:bodyPr>
          <a:lstStyle/>
          <a:p>
            <a:pPr>
              <a:buFont typeface="Arial"/>
              <a:buChar char="•"/>
            </a:pPr>
            <a:r>
              <a:rPr lang="en-US" sz="2400" dirty="0" smtClean="0"/>
              <a:t> This simple style of narrative is an appealing one</a:t>
            </a:r>
          </a:p>
          <a:p>
            <a:pPr lvl="1">
              <a:buFont typeface="Arial"/>
              <a:buChar char="•"/>
            </a:pPr>
            <a:r>
              <a:rPr lang="en-US" sz="2200" dirty="0" smtClean="0"/>
              <a:t>Still used very frequently in modern media</a:t>
            </a:r>
          </a:p>
          <a:p>
            <a:pPr>
              <a:buFont typeface="Arial"/>
              <a:buChar char="•"/>
            </a:pPr>
            <a:r>
              <a:rPr lang="en-US" sz="2400" dirty="0"/>
              <a:t> </a:t>
            </a:r>
            <a:r>
              <a:rPr lang="en-US" sz="2400" dirty="0" smtClean="0"/>
              <a:t>The hero is inevitably successful</a:t>
            </a:r>
          </a:p>
          <a:p>
            <a:pPr lvl="1">
              <a:buFont typeface="Arial"/>
              <a:buChar char="•"/>
            </a:pPr>
            <a:r>
              <a:rPr lang="en-US" sz="2200" dirty="0" smtClean="0"/>
              <a:t>Reaffirmation of our values </a:t>
            </a:r>
          </a:p>
          <a:p>
            <a:pPr lvl="1">
              <a:buFont typeface="Arial"/>
              <a:buChar char="•"/>
            </a:pPr>
            <a:r>
              <a:rPr lang="en-US" sz="2200" dirty="0" smtClean="0"/>
              <a:t>‘We’ win over the ‘other’</a:t>
            </a:r>
          </a:p>
          <a:p>
            <a:pPr lvl="1">
              <a:buFont typeface="Arial"/>
              <a:buChar char="•"/>
            </a:pPr>
            <a:r>
              <a:rPr lang="en-US" sz="2200" dirty="0" smtClean="0"/>
              <a:t>Comforting to see ‘our’ side be victorious</a:t>
            </a:r>
          </a:p>
          <a:p>
            <a:pPr>
              <a:buFont typeface="Arial"/>
              <a:buChar char="•"/>
            </a:pPr>
            <a:r>
              <a:rPr lang="en-US" sz="2400" dirty="0"/>
              <a:t> </a:t>
            </a:r>
            <a:r>
              <a:rPr lang="en-US" sz="2400" dirty="0" smtClean="0"/>
              <a:t>But the monster never completely disappears</a:t>
            </a:r>
          </a:p>
          <a:p>
            <a:pPr lvl="1">
              <a:buFont typeface="Arial"/>
              <a:buChar char="•"/>
            </a:pPr>
            <a:r>
              <a:rPr lang="en-US" sz="2200" dirty="0" smtClean="0"/>
              <a:t>The fears/anxieties they are connected to do not go away</a:t>
            </a:r>
          </a:p>
          <a:p>
            <a:pPr lvl="1">
              <a:buFont typeface="Arial"/>
              <a:buChar char="•"/>
            </a:pPr>
            <a:r>
              <a:rPr lang="en-US" sz="2200" dirty="0" smtClean="0"/>
              <a:t>Attraction/repulsion</a:t>
            </a:r>
          </a:p>
          <a:p>
            <a:pPr lvl="1">
              <a:buFont typeface="Arial"/>
              <a:buChar char="•"/>
            </a:pPr>
            <a:r>
              <a:rPr lang="en-US" sz="2200" dirty="0" smtClean="0"/>
              <a:t>Shifting representation for relevance</a:t>
            </a:r>
            <a:endParaRPr lang="en-US" sz="2200" dirty="0"/>
          </a:p>
        </p:txBody>
      </p:sp>
      <p:pic>
        <p:nvPicPr>
          <p:cNvPr id="4" name="Picture 8" descr="Image result for alien movi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0574" y="262024"/>
            <a:ext cx="2531848" cy="3797772"/>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p:cNvPicPr>
            <a:picLocks noChangeAspect="1"/>
          </p:cNvPicPr>
          <p:nvPr/>
        </p:nvPicPr>
        <p:blipFill>
          <a:blip r:embed="rId3"/>
          <a:stretch>
            <a:fillRect/>
          </a:stretch>
        </p:blipFill>
        <p:spPr>
          <a:xfrm>
            <a:off x="8346404" y="3890184"/>
            <a:ext cx="3583511" cy="2673851"/>
          </a:xfrm>
          <a:prstGeom prst="rect">
            <a:avLst/>
          </a:prstGeom>
        </p:spPr>
      </p:pic>
    </p:spTree>
    <p:extLst>
      <p:ext uri="{BB962C8B-B14F-4D97-AF65-F5344CB8AC3E}">
        <p14:creationId xmlns:p14="http://schemas.microsoft.com/office/powerpoint/2010/main" val="14503610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and Space</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We talked last week about the genres in which we expect to find monsters:</a:t>
            </a:r>
          </a:p>
          <a:p>
            <a:pPr lvl="1">
              <a:buFont typeface="Arial"/>
              <a:buChar char="•"/>
            </a:pPr>
            <a:r>
              <a:rPr lang="en-US" sz="2200" dirty="0" smtClean="0"/>
              <a:t>Horror, </a:t>
            </a:r>
            <a:r>
              <a:rPr lang="en-US" sz="2200" dirty="0" err="1" smtClean="0"/>
              <a:t>sci</a:t>
            </a:r>
            <a:r>
              <a:rPr lang="en-US" sz="2200" dirty="0" smtClean="0"/>
              <a:t> fi, children’s/young people’s literature</a:t>
            </a:r>
          </a:p>
          <a:p>
            <a:pPr>
              <a:buFont typeface="Arial"/>
              <a:buChar char="•"/>
            </a:pPr>
            <a:r>
              <a:rPr lang="en-US" sz="2400" dirty="0"/>
              <a:t> </a:t>
            </a:r>
            <a:r>
              <a:rPr lang="en-US" sz="2400" dirty="0" smtClean="0"/>
              <a:t>They also have particular times and locations that they are associated with</a:t>
            </a:r>
          </a:p>
          <a:p>
            <a:pPr lvl="1">
              <a:buFont typeface="Arial"/>
              <a:buChar char="•"/>
            </a:pPr>
            <a:r>
              <a:rPr lang="en-US" sz="2200" dirty="0" smtClean="0"/>
              <a:t>The future: </a:t>
            </a:r>
            <a:r>
              <a:rPr lang="en-US" sz="2200" dirty="0" err="1" smtClean="0"/>
              <a:t>sci</a:t>
            </a:r>
            <a:r>
              <a:rPr lang="en-US" sz="2200" dirty="0" smtClean="0"/>
              <a:t> </a:t>
            </a:r>
            <a:r>
              <a:rPr lang="en-US" sz="2200" dirty="0" smtClean="0"/>
              <a:t>fi</a:t>
            </a:r>
            <a:endParaRPr lang="en-US" sz="2200" dirty="0" smtClean="0"/>
          </a:p>
          <a:p>
            <a:pPr lvl="1">
              <a:buFont typeface="Arial"/>
              <a:buChar char="•"/>
            </a:pPr>
            <a:r>
              <a:rPr lang="en-US" sz="2200" dirty="0" smtClean="0"/>
              <a:t>Distant locations: </a:t>
            </a:r>
            <a:r>
              <a:rPr lang="en-US" sz="2200" dirty="0" err="1" smtClean="0"/>
              <a:t>sci</a:t>
            </a:r>
            <a:r>
              <a:rPr lang="en-US" sz="2200" dirty="0" smtClean="0"/>
              <a:t> fi, horror (sometimes)</a:t>
            </a:r>
          </a:p>
          <a:p>
            <a:pPr lvl="1">
              <a:buFont typeface="Arial"/>
              <a:buChar char="•"/>
            </a:pPr>
            <a:r>
              <a:rPr lang="en-US" sz="2200" dirty="0" smtClean="0"/>
              <a:t>Fantasy: magical past</a:t>
            </a:r>
          </a:p>
          <a:p>
            <a:pPr lvl="1">
              <a:buFont typeface="Arial"/>
              <a:buChar char="•"/>
            </a:pPr>
            <a:r>
              <a:rPr lang="en-US" sz="2200" dirty="0" smtClean="0"/>
              <a:t>Children’s literature: more flexible</a:t>
            </a:r>
          </a:p>
          <a:p>
            <a:pPr>
              <a:buFont typeface="Arial"/>
              <a:buChar char="•"/>
            </a:pPr>
            <a:r>
              <a:rPr lang="en-US" sz="2400" dirty="0"/>
              <a:t> </a:t>
            </a:r>
            <a:r>
              <a:rPr lang="en-US" sz="2400" dirty="0" smtClean="0"/>
              <a:t>They generally exist in places we cannot be </a:t>
            </a:r>
          </a:p>
          <a:p>
            <a:pPr lvl="1">
              <a:buFont typeface="Arial"/>
              <a:buChar char="•"/>
            </a:pPr>
            <a:r>
              <a:rPr lang="en-US" sz="2200" dirty="0" smtClean="0"/>
              <a:t>Can’t prove they don</a:t>
            </a:r>
            <a:r>
              <a:rPr lang="fr-FR" sz="2200" dirty="0" smtClean="0"/>
              <a:t>’</a:t>
            </a:r>
            <a:r>
              <a:rPr lang="en-US" sz="2200" dirty="0" smtClean="0"/>
              <a:t>t exist</a:t>
            </a:r>
          </a:p>
          <a:p>
            <a:pPr lvl="1">
              <a:buFont typeface="Arial"/>
              <a:buChar char="•"/>
            </a:pPr>
            <a:endParaRPr lang="en-US" sz="2200" dirty="0"/>
          </a:p>
        </p:txBody>
      </p:sp>
    </p:spTree>
    <p:extLst>
      <p:ext uri="{BB962C8B-B14F-4D97-AF65-F5344CB8AC3E}">
        <p14:creationId xmlns:p14="http://schemas.microsoft.com/office/powerpoint/2010/main" val="39456441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and Space</a:t>
            </a:r>
            <a:endParaRPr lang="en-US" dirty="0"/>
          </a:p>
        </p:txBody>
      </p:sp>
      <p:sp>
        <p:nvSpPr>
          <p:cNvPr id="3" name="Content Placeholder 2"/>
          <p:cNvSpPr>
            <a:spLocks noGrp="1"/>
          </p:cNvSpPr>
          <p:nvPr>
            <p:ph idx="1"/>
          </p:nvPr>
        </p:nvSpPr>
        <p:spPr>
          <a:xfrm>
            <a:off x="1097280" y="1845734"/>
            <a:ext cx="7511209" cy="4023360"/>
          </a:xfrm>
        </p:spPr>
        <p:txBody>
          <a:bodyPr>
            <a:normAutofit/>
          </a:bodyPr>
          <a:lstStyle/>
          <a:p>
            <a:pPr>
              <a:buFont typeface="Arial"/>
              <a:buChar char="•"/>
            </a:pPr>
            <a:r>
              <a:rPr lang="en-US" sz="2400" dirty="0" smtClean="0"/>
              <a:t> This is also true in antiquity</a:t>
            </a:r>
          </a:p>
          <a:p>
            <a:pPr>
              <a:buFont typeface="Arial"/>
              <a:buChar char="•"/>
            </a:pPr>
            <a:r>
              <a:rPr lang="en-US" sz="2400" dirty="0"/>
              <a:t> </a:t>
            </a:r>
            <a:r>
              <a:rPr lang="en-US" sz="2400" dirty="0" smtClean="0"/>
              <a:t>Monsters frequently existed in spaces beyond human access</a:t>
            </a:r>
          </a:p>
          <a:p>
            <a:pPr lvl="1">
              <a:buFont typeface="Arial"/>
              <a:buChar char="•"/>
            </a:pPr>
            <a:r>
              <a:rPr lang="en-US" sz="2200" dirty="0" smtClean="0"/>
              <a:t>Extreme north</a:t>
            </a:r>
          </a:p>
          <a:p>
            <a:pPr lvl="1">
              <a:buFont typeface="Arial"/>
              <a:buChar char="•"/>
            </a:pPr>
            <a:r>
              <a:rPr lang="en-US" sz="2200" dirty="0" smtClean="0"/>
              <a:t>Western periphery</a:t>
            </a:r>
          </a:p>
          <a:p>
            <a:pPr lvl="1">
              <a:buFont typeface="Arial"/>
              <a:buChar char="•"/>
            </a:pPr>
            <a:r>
              <a:rPr lang="en-US" sz="2200" dirty="0" smtClean="0"/>
              <a:t>India</a:t>
            </a:r>
          </a:p>
          <a:p>
            <a:pPr>
              <a:buFont typeface="Arial"/>
              <a:buChar char="•"/>
            </a:pPr>
            <a:r>
              <a:rPr lang="en-US" sz="2400" dirty="0"/>
              <a:t> </a:t>
            </a:r>
            <a:r>
              <a:rPr lang="en-US" sz="2400" dirty="0" smtClean="0"/>
              <a:t>Also frequently in the mythological past</a:t>
            </a:r>
          </a:p>
          <a:p>
            <a:pPr lvl="1">
              <a:buFont typeface="Arial"/>
              <a:buChar char="•"/>
            </a:pPr>
            <a:r>
              <a:rPr lang="en-US" sz="2200" dirty="0" smtClean="0"/>
              <a:t>When gods were more frequently on earth</a:t>
            </a:r>
          </a:p>
          <a:p>
            <a:pPr lvl="1">
              <a:buFont typeface="Arial"/>
              <a:buChar char="•"/>
            </a:pPr>
            <a:r>
              <a:rPr lang="en-US" sz="2200" dirty="0" smtClean="0"/>
              <a:t>When heroes existed</a:t>
            </a:r>
          </a:p>
          <a:p>
            <a:pPr lvl="1">
              <a:buFont typeface="Arial"/>
              <a:buChar char="•"/>
            </a:pPr>
            <a:r>
              <a:rPr lang="en-US" sz="2200" dirty="0" smtClean="0"/>
              <a:t>Pre ‘normal’ mortals</a:t>
            </a:r>
            <a:endParaRPr lang="en-US" sz="2200" dirty="0"/>
          </a:p>
        </p:txBody>
      </p:sp>
      <p:pic>
        <p:nvPicPr>
          <p:cNvPr id="5" name="Picture 4"/>
          <p:cNvPicPr>
            <a:picLocks noChangeAspect="1"/>
          </p:cNvPicPr>
          <p:nvPr/>
        </p:nvPicPr>
        <p:blipFill>
          <a:blip r:embed="rId2"/>
          <a:stretch>
            <a:fillRect/>
          </a:stretch>
        </p:blipFill>
        <p:spPr>
          <a:xfrm>
            <a:off x="8503688" y="312693"/>
            <a:ext cx="3300618" cy="3738615"/>
          </a:xfrm>
          <a:prstGeom prst="rect">
            <a:avLst/>
          </a:prstGeom>
        </p:spPr>
      </p:pic>
      <p:pic>
        <p:nvPicPr>
          <p:cNvPr id="6" name="Picture 5"/>
          <p:cNvPicPr>
            <a:picLocks noChangeAspect="1"/>
          </p:cNvPicPr>
          <p:nvPr/>
        </p:nvPicPr>
        <p:blipFill>
          <a:blip r:embed="rId3"/>
          <a:stretch>
            <a:fillRect/>
          </a:stretch>
        </p:blipFill>
        <p:spPr>
          <a:xfrm>
            <a:off x="7739229" y="3866996"/>
            <a:ext cx="3810000" cy="2578100"/>
          </a:xfrm>
          <a:prstGeom prst="rect">
            <a:avLst/>
          </a:prstGeom>
        </p:spPr>
      </p:pic>
    </p:spTree>
    <p:extLst>
      <p:ext uri="{BB962C8B-B14F-4D97-AF65-F5344CB8AC3E}">
        <p14:creationId xmlns:p14="http://schemas.microsoft.com/office/powerpoint/2010/main" val="17902155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and Space</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Monsters and heroes in the mythological past are part of an idea about the development of the cosmos</a:t>
            </a:r>
          </a:p>
          <a:p>
            <a:pPr>
              <a:buFont typeface="Arial"/>
              <a:buChar char="•"/>
            </a:pPr>
            <a:r>
              <a:rPr lang="en-US" sz="2400" dirty="0"/>
              <a:t> </a:t>
            </a:r>
            <a:r>
              <a:rPr lang="en-US" sz="2400" dirty="0" smtClean="0"/>
              <a:t>The beginnings of the cosmos are often represented as empty/confused</a:t>
            </a:r>
          </a:p>
          <a:p>
            <a:pPr>
              <a:buFont typeface="Arial"/>
              <a:buChar char="•"/>
            </a:pPr>
            <a:r>
              <a:rPr lang="en-US" sz="2400" dirty="0" smtClean="0"/>
              <a:t> It then undergoes a process of development which leads to the world as it exists today</a:t>
            </a:r>
          </a:p>
          <a:p>
            <a:pPr lvl="1">
              <a:buFont typeface="Arial"/>
              <a:buChar char="•"/>
            </a:pPr>
            <a:r>
              <a:rPr lang="en-US" sz="2200" dirty="0" smtClean="0"/>
              <a:t>Linear or cyclical models</a:t>
            </a:r>
          </a:p>
          <a:p>
            <a:pPr lvl="1">
              <a:buFont typeface="Arial"/>
              <a:buChar char="•"/>
            </a:pPr>
            <a:r>
              <a:rPr lang="en-US" sz="2200" dirty="0" smtClean="0"/>
              <a:t>Discuss this more next week</a:t>
            </a:r>
          </a:p>
          <a:p>
            <a:pPr>
              <a:buFont typeface="Arial"/>
              <a:buChar char="•"/>
            </a:pPr>
            <a:r>
              <a:rPr lang="en-US" sz="2400" dirty="0"/>
              <a:t> </a:t>
            </a:r>
            <a:r>
              <a:rPr lang="en-US" sz="2400" dirty="0" smtClean="0"/>
              <a:t>A period of time near to our own, but not quite the same, is that of the heroic exploits of various mythological figures</a:t>
            </a:r>
            <a:endParaRPr lang="en-US" sz="2400" dirty="0"/>
          </a:p>
        </p:txBody>
      </p:sp>
    </p:spTree>
    <p:extLst>
      <p:ext uri="{BB962C8B-B14F-4D97-AF65-F5344CB8AC3E}">
        <p14:creationId xmlns:p14="http://schemas.microsoft.com/office/powerpoint/2010/main" val="1089612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Heroes civilizing the world</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A large number of the exploits of heroes in antiquity involve them overcoming monstrous foes</a:t>
            </a:r>
          </a:p>
          <a:p>
            <a:pPr lvl="1">
              <a:buFont typeface="Arial"/>
              <a:buChar char="•"/>
            </a:pPr>
            <a:r>
              <a:rPr lang="en-US" sz="2200" dirty="0" smtClean="0"/>
              <a:t>These can take on the social ideas we’ve been discussing</a:t>
            </a:r>
          </a:p>
          <a:p>
            <a:pPr lvl="1">
              <a:buFont typeface="Arial"/>
              <a:buChar char="•"/>
            </a:pPr>
            <a:r>
              <a:rPr lang="en-US" sz="2200" dirty="0" smtClean="0"/>
              <a:t>Or represent parts of the natural world</a:t>
            </a:r>
          </a:p>
          <a:p>
            <a:pPr>
              <a:buFont typeface="Arial"/>
              <a:buChar char="•"/>
            </a:pPr>
            <a:r>
              <a:rPr lang="en-US" sz="2400" dirty="0" smtClean="0"/>
              <a:t> These heroes can be understood to be ‘civilizing’ the world</a:t>
            </a:r>
          </a:p>
          <a:p>
            <a:pPr lvl="1">
              <a:buFont typeface="Arial"/>
              <a:buChar char="•"/>
            </a:pPr>
            <a:r>
              <a:rPr lang="en-US" sz="2200" dirty="0" smtClean="0"/>
              <a:t>i.e. making it a livable space for mortals as they exist in the world of the author/audience</a:t>
            </a:r>
          </a:p>
          <a:p>
            <a:pPr lvl="1">
              <a:buFont typeface="Arial"/>
              <a:buChar char="•"/>
            </a:pPr>
            <a:r>
              <a:rPr lang="en-US" sz="2200" dirty="0" smtClean="0"/>
              <a:t>Also makes sure that creatures that don’t exist now have a reason for not being here now</a:t>
            </a:r>
            <a:endParaRPr lang="en-US" sz="2200" dirty="0"/>
          </a:p>
        </p:txBody>
      </p:sp>
    </p:spTree>
    <p:extLst>
      <p:ext uri="{BB962C8B-B14F-4D97-AF65-F5344CB8AC3E}">
        <p14:creationId xmlns:p14="http://schemas.microsoft.com/office/powerpoint/2010/main" val="76946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Ancient Examples?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048685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pPr lvl="0">
              <a:buFont typeface="Arial"/>
              <a:buChar char="•"/>
            </a:pPr>
            <a:r>
              <a:rPr lang="en-US" sz="2400" dirty="0" smtClean="0"/>
              <a:t> </a:t>
            </a:r>
            <a:r>
              <a:rPr lang="en-GB" sz="2400" dirty="0"/>
              <a:t>How would you define a hero?</a:t>
            </a:r>
          </a:p>
          <a:p>
            <a:pPr lvl="0">
              <a:buFont typeface="Arial"/>
              <a:buChar char="•"/>
            </a:pPr>
            <a:r>
              <a:rPr lang="en-GB" sz="2400" dirty="0" smtClean="0"/>
              <a:t> Are </a:t>
            </a:r>
            <a:r>
              <a:rPr lang="en-GB" sz="2400" dirty="0"/>
              <a:t>they the opposite of a monster?</a:t>
            </a:r>
          </a:p>
          <a:p>
            <a:pPr lvl="0">
              <a:buFont typeface="Arial"/>
              <a:buChar char="•"/>
            </a:pPr>
            <a:r>
              <a:rPr lang="en-GB" sz="2400" dirty="0" smtClean="0"/>
              <a:t> What </a:t>
            </a:r>
            <a:r>
              <a:rPr lang="en-GB" sz="2400" dirty="0"/>
              <a:t>qualities would you expect them to have?</a:t>
            </a:r>
          </a:p>
          <a:p>
            <a:pPr lvl="0">
              <a:buFont typeface="Arial"/>
              <a:buChar char="•"/>
            </a:pPr>
            <a:r>
              <a:rPr lang="en-GB" sz="2400" dirty="0" smtClean="0"/>
              <a:t> Do </a:t>
            </a:r>
            <a:r>
              <a:rPr lang="en-GB" sz="2400" dirty="0"/>
              <a:t>they count as human?</a:t>
            </a:r>
          </a:p>
          <a:p>
            <a:pPr lvl="0">
              <a:buFont typeface="Arial"/>
              <a:buChar char="•"/>
            </a:pPr>
            <a:r>
              <a:rPr lang="en-GB" sz="2400" dirty="0" smtClean="0"/>
              <a:t> Difference </a:t>
            </a:r>
            <a:r>
              <a:rPr lang="en-GB" sz="2400" dirty="0"/>
              <a:t>between what we want from a hero in modern media/ancient media?</a:t>
            </a:r>
          </a:p>
          <a:p>
            <a:pPr>
              <a:buFont typeface="Arial"/>
              <a:buChar char="•"/>
            </a:pPr>
            <a:endParaRPr lang="en-US" sz="2400" dirty="0"/>
          </a:p>
        </p:txBody>
      </p:sp>
    </p:spTree>
    <p:extLst>
      <p:ext uri="{BB962C8B-B14F-4D97-AF65-F5344CB8AC3E}">
        <p14:creationId xmlns:p14="http://schemas.microsoft.com/office/powerpoint/2010/main" val="3032805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Heroes vs. Monsters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To examine the way monsters work in battles with heroes, we’re going to </a:t>
            </a:r>
            <a:r>
              <a:rPr lang="en-US" sz="2400" dirty="0" smtClean="0"/>
              <a:t>start </a:t>
            </a:r>
            <a:r>
              <a:rPr lang="en-US" sz="2400" dirty="0" smtClean="0"/>
              <a:t>by looking at two heroes particularly associated with monster killing:</a:t>
            </a:r>
          </a:p>
          <a:p>
            <a:pPr lvl="1">
              <a:buFont typeface="Arial"/>
              <a:buChar char="•"/>
            </a:pPr>
            <a:r>
              <a:rPr lang="en-US" sz="2200" dirty="0" smtClean="0"/>
              <a:t>Herakles</a:t>
            </a:r>
          </a:p>
          <a:p>
            <a:pPr lvl="1">
              <a:buFont typeface="Arial"/>
              <a:buChar char="•"/>
            </a:pPr>
            <a:r>
              <a:rPr lang="en-US" sz="2200" dirty="0" smtClean="0"/>
              <a:t>Theseus</a:t>
            </a:r>
          </a:p>
          <a:p>
            <a:pPr>
              <a:buFont typeface="Arial"/>
              <a:buChar char="•"/>
            </a:pPr>
            <a:r>
              <a:rPr lang="en-US" sz="2400" dirty="0"/>
              <a:t> </a:t>
            </a:r>
            <a:r>
              <a:rPr lang="en-US" sz="2400" dirty="0" smtClean="0"/>
              <a:t>These heroes are particularly connected with the ideas of clearing away monsters and ‘civilizing’ the world</a:t>
            </a:r>
            <a:endParaRPr lang="en-US" sz="2400" dirty="0"/>
          </a:p>
        </p:txBody>
      </p:sp>
    </p:spTree>
    <p:extLst>
      <p:ext uri="{BB962C8B-B14F-4D97-AF65-F5344CB8AC3E}">
        <p14:creationId xmlns:p14="http://schemas.microsoft.com/office/powerpoint/2010/main" val="2846165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Herakles</a:t>
            </a:r>
            <a:endParaRPr lang="en-US" dirty="0"/>
          </a:p>
        </p:txBody>
      </p:sp>
      <p:sp>
        <p:nvSpPr>
          <p:cNvPr id="3" name="Content Placeholder 2"/>
          <p:cNvSpPr>
            <a:spLocks noGrp="1"/>
          </p:cNvSpPr>
          <p:nvPr>
            <p:ph idx="1"/>
          </p:nvPr>
        </p:nvSpPr>
        <p:spPr>
          <a:xfrm>
            <a:off x="1097280" y="1845734"/>
            <a:ext cx="10058400" cy="3898660"/>
          </a:xfrm>
        </p:spPr>
        <p:txBody>
          <a:bodyPr numCol="2">
            <a:normAutofit fontScale="47500" lnSpcReduction="20000"/>
          </a:bodyPr>
          <a:lstStyle/>
          <a:p>
            <a:pPr marL="457200" indent="-457200">
              <a:buFont typeface="+mj-lt"/>
              <a:buAutoNum type="arabicPeriod"/>
            </a:pPr>
            <a:r>
              <a:rPr lang="en-US" sz="5900" dirty="0" err="1" smtClean="0"/>
              <a:t>Nemean</a:t>
            </a:r>
            <a:r>
              <a:rPr lang="en-US" sz="5900" dirty="0" smtClean="0"/>
              <a:t> </a:t>
            </a:r>
            <a:r>
              <a:rPr lang="en-US" sz="5900" dirty="0" smtClean="0"/>
              <a:t>Lion</a:t>
            </a:r>
          </a:p>
          <a:p>
            <a:pPr marL="457200" indent="-457200">
              <a:buFont typeface="+mj-lt"/>
              <a:buAutoNum type="arabicPeriod"/>
            </a:pPr>
            <a:r>
              <a:rPr lang="en-US" sz="5900" dirty="0" err="1" smtClean="0"/>
              <a:t>Learnean</a:t>
            </a:r>
            <a:r>
              <a:rPr lang="en-US" sz="5900" dirty="0" smtClean="0"/>
              <a:t> Hydra</a:t>
            </a:r>
          </a:p>
          <a:p>
            <a:pPr marL="457200" indent="-457200">
              <a:buFont typeface="+mj-lt"/>
              <a:buAutoNum type="arabicPeriod"/>
            </a:pPr>
            <a:r>
              <a:rPr lang="en-US" sz="5900" dirty="0" smtClean="0"/>
              <a:t>Hind of </a:t>
            </a:r>
            <a:r>
              <a:rPr lang="en-US" sz="5900" dirty="0" err="1" smtClean="0"/>
              <a:t>Ceryneia</a:t>
            </a:r>
            <a:endParaRPr lang="en-US" sz="5900" dirty="0" smtClean="0"/>
          </a:p>
          <a:p>
            <a:pPr marL="457200" indent="-457200">
              <a:buFont typeface="+mj-lt"/>
              <a:buAutoNum type="arabicPeriod"/>
            </a:pPr>
            <a:r>
              <a:rPr lang="en-US" sz="5900" dirty="0" smtClean="0"/>
              <a:t>The </a:t>
            </a:r>
            <a:r>
              <a:rPr lang="en-US" sz="5900" dirty="0" err="1" smtClean="0"/>
              <a:t>Erymanthean</a:t>
            </a:r>
            <a:r>
              <a:rPr lang="en-US" sz="5900" dirty="0" smtClean="0"/>
              <a:t> Boar</a:t>
            </a:r>
          </a:p>
          <a:p>
            <a:pPr marL="457200" indent="-457200">
              <a:buFont typeface="+mj-lt"/>
              <a:buAutoNum type="arabicPeriod"/>
            </a:pPr>
            <a:r>
              <a:rPr lang="en-US" sz="5900" dirty="0" smtClean="0"/>
              <a:t>Augean Stables</a:t>
            </a:r>
          </a:p>
          <a:p>
            <a:pPr marL="457200" indent="-457200">
              <a:buFont typeface="+mj-lt"/>
              <a:buAutoNum type="arabicPeriod"/>
            </a:pPr>
            <a:r>
              <a:rPr lang="en-US" sz="5900" dirty="0" err="1" smtClean="0"/>
              <a:t>Stymphalian</a:t>
            </a:r>
            <a:r>
              <a:rPr lang="en-US" sz="5900" dirty="0" smtClean="0"/>
              <a:t> Birds</a:t>
            </a:r>
          </a:p>
          <a:p>
            <a:pPr marL="457200" indent="-457200">
              <a:buFont typeface="+mj-lt"/>
              <a:buAutoNum type="arabicPeriod"/>
            </a:pPr>
            <a:endParaRPr lang="en-US" sz="5900" dirty="0" smtClean="0"/>
          </a:p>
          <a:p>
            <a:pPr marL="457200" indent="-457200">
              <a:buFont typeface="+mj-lt"/>
              <a:buAutoNum type="arabicPeriod"/>
            </a:pPr>
            <a:endParaRPr lang="en-US" sz="5900" dirty="0" smtClean="0"/>
          </a:p>
          <a:p>
            <a:pPr marL="457200" indent="-457200">
              <a:buFont typeface="+mj-lt"/>
              <a:buAutoNum type="arabicPeriod"/>
            </a:pPr>
            <a:r>
              <a:rPr lang="en-US" sz="5900" dirty="0" smtClean="0"/>
              <a:t>Cretan Bull</a:t>
            </a:r>
          </a:p>
          <a:p>
            <a:pPr marL="457200" indent="-457200">
              <a:buFont typeface="+mj-lt"/>
              <a:buAutoNum type="arabicPeriod"/>
            </a:pPr>
            <a:r>
              <a:rPr lang="en-US" sz="5900" dirty="0" smtClean="0"/>
              <a:t>Horses of </a:t>
            </a:r>
            <a:r>
              <a:rPr lang="en-US" sz="5900" dirty="0" err="1" smtClean="0"/>
              <a:t>Diomedes</a:t>
            </a:r>
            <a:endParaRPr lang="en-US" sz="5900" dirty="0" smtClean="0"/>
          </a:p>
          <a:p>
            <a:pPr marL="457200" indent="-457200">
              <a:buFont typeface="+mj-lt"/>
              <a:buAutoNum type="arabicPeriod"/>
            </a:pPr>
            <a:r>
              <a:rPr lang="en-US" sz="5900" dirty="0" smtClean="0"/>
              <a:t>Belt of </a:t>
            </a:r>
            <a:r>
              <a:rPr lang="en-US" sz="5900" dirty="0" err="1" smtClean="0"/>
              <a:t>Hippolyte</a:t>
            </a:r>
            <a:endParaRPr lang="en-US" sz="5900" dirty="0" smtClean="0"/>
          </a:p>
          <a:p>
            <a:pPr marL="457200" indent="-457200">
              <a:buFont typeface="+mj-lt"/>
              <a:buAutoNum type="arabicPeriod"/>
            </a:pPr>
            <a:r>
              <a:rPr lang="en-US" sz="5900" dirty="0" smtClean="0"/>
              <a:t> </a:t>
            </a:r>
            <a:r>
              <a:rPr lang="en-US" sz="5900" dirty="0" err="1" smtClean="0"/>
              <a:t>Geryon’s</a:t>
            </a:r>
            <a:r>
              <a:rPr lang="en-US" sz="5900" dirty="0" smtClean="0"/>
              <a:t> Cattle</a:t>
            </a:r>
          </a:p>
          <a:p>
            <a:pPr marL="457200" indent="-457200">
              <a:buFont typeface="+mj-lt"/>
              <a:buAutoNum type="arabicPeriod"/>
            </a:pPr>
            <a:r>
              <a:rPr lang="en-US" sz="5900" dirty="0" smtClean="0"/>
              <a:t> Apples of the </a:t>
            </a:r>
            <a:r>
              <a:rPr lang="en-US" sz="5900" dirty="0" err="1" smtClean="0"/>
              <a:t>Hesperides</a:t>
            </a:r>
            <a:endParaRPr lang="en-US" sz="5900" dirty="0" smtClean="0"/>
          </a:p>
          <a:p>
            <a:pPr marL="457200" indent="-457200">
              <a:buFont typeface="+mj-lt"/>
              <a:buAutoNum type="arabicPeriod"/>
            </a:pPr>
            <a:r>
              <a:rPr lang="en-US" sz="5900" dirty="0" smtClean="0"/>
              <a:t> Cerberus</a:t>
            </a:r>
          </a:p>
          <a:p>
            <a:pPr marL="457200" indent="-457200">
              <a:buFont typeface="+mj-lt"/>
              <a:buAutoNum type="arabicPeriod"/>
            </a:pPr>
            <a:endParaRPr lang="en-US" sz="9600" dirty="0" smtClean="0"/>
          </a:p>
          <a:p>
            <a:pPr marL="0" indent="0">
              <a:buNone/>
            </a:pPr>
            <a:endParaRPr lang="en-US" dirty="0"/>
          </a:p>
        </p:txBody>
      </p:sp>
    </p:spTree>
    <p:extLst>
      <p:ext uri="{BB962C8B-B14F-4D97-AF65-F5344CB8AC3E}">
        <p14:creationId xmlns:p14="http://schemas.microsoft.com/office/powerpoint/2010/main" val="281916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Excessive animals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err="1"/>
              <a:t>Nemean</a:t>
            </a:r>
            <a:r>
              <a:rPr lang="en-US" sz="2400" dirty="0"/>
              <a:t> Lion</a:t>
            </a:r>
          </a:p>
          <a:p>
            <a:pPr>
              <a:buFont typeface="Arial"/>
              <a:buChar char="•"/>
            </a:pPr>
            <a:r>
              <a:rPr lang="en-US" sz="2400" dirty="0" smtClean="0"/>
              <a:t>Hind </a:t>
            </a:r>
            <a:r>
              <a:rPr lang="en-US" sz="2400" dirty="0"/>
              <a:t>of </a:t>
            </a:r>
            <a:r>
              <a:rPr lang="en-US" sz="2400" dirty="0" err="1"/>
              <a:t>Ceryneia</a:t>
            </a:r>
            <a:endParaRPr lang="en-US" sz="2400" dirty="0"/>
          </a:p>
          <a:p>
            <a:pPr>
              <a:buFont typeface="Arial"/>
              <a:buChar char="•"/>
            </a:pPr>
            <a:r>
              <a:rPr lang="en-US" sz="2400" dirty="0"/>
              <a:t>The </a:t>
            </a:r>
            <a:r>
              <a:rPr lang="en-US" sz="2400" dirty="0" err="1"/>
              <a:t>Erymanthean</a:t>
            </a:r>
            <a:r>
              <a:rPr lang="en-US" sz="2400" dirty="0"/>
              <a:t> Boar</a:t>
            </a:r>
          </a:p>
          <a:p>
            <a:pPr>
              <a:buFont typeface="Arial"/>
              <a:buChar char="•"/>
            </a:pPr>
            <a:r>
              <a:rPr lang="en-US" sz="2400" dirty="0"/>
              <a:t>Augean Stables</a:t>
            </a:r>
          </a:p>
          <a:p>
            <a:pPr>
              <a:buFont typeface="Arial"/>
              <a:buChar char="•"/>
            </a:pPr>
            <a:r>
              <a:rPr lang="en-US" sz="2400" dirty="0" err="1"/>
              <a:t>Stymphalian</a:t>
            </a:r>
            <a:r>
              <a:rPr lang="en-US" sz="2400" dirty="0"/>
              <a:t> </a:t>
            </a:r>
            <a:r>
              <a:rPr lang="en-US" sz="2400" dirty="0" smtClean="0"/>
              <a:t>Birds</a:t>
            </a:r>
            <a:endParaRPr lang="en-US" sz="2400" dirty="0"/>
          </a:p>
          <a:p>
            <a:pPr>
              <a:buFont typeface="Arial"/>
              <a:buChar char="•"/>
            </a:pPr>
            <a:r>
              <a:rPr lang="en-US" sz="2400" dirty="0"/>
              <a:t>Cretan Bull</a:t>
            </a:r>
          </a:p>
          <a:p>
            <a:pPr>
              <a:buFont typeface="Arial"/>
              <a:buChar char="•"/>
            </a:pPr>
            <a:r>
              <a:rPr lang="en-US" sz="2400" dirty="0"/>
              <a:t>Horses of </a:t>
            </a:r>
            <a:r>
              <a:rPr lang="en-US" sz="2400" dirty="0" err="1"/>
              <a:t>Diomedes</a:t>
            </a:r>
            <a:endParaRPr lang="en-US" sz="2400" dirty="0"/>
          </a:p>
          <a:p>
            <a:pPr>
              <a:buFont typeface="Arial"/>
              <a:buChar char="•"/>
            </a:pPr>
            <a:r>
              <a:rPr lang="en-US" sz="2400" dirty="0" err="1" smtClean="0"/>
              <a:t>Geryon’s</a:t>
            </a:r>
            <a:r>
              <a:rPr lang="en-US" sz="2400" dirty="0" smtClean="0"/>
              <a:t> </a:t>
            </a:r>
            <a:r>
              <a:rPr lang="en-US" sz="2400" dirty="0"/>
              <a:t>Cattle</a:t>
            </a:r>
          </a:p>
          <a:p>
            <a:endParaRPr lang="en-US" dirty="0"/>
          </a:p>
        </p:txBody>
      </p:sp>
      <p:pic>
        <p:nvPicPr>
          <p:cNvPr id="4" name="Picture 3"/>
          <p:cNvPicPr>
            <a:picLocks noChangeAspect="1"/>
          </p:cNvPicPr>
          <p:nvPr/>
        </p:nvPicPr>
        <p:blipFill>
          <a:blip r:embed="rId2"/>
          <a:stretch>
            <a:fillRect/>
          </a:stretch>
        </p:blipFill>
        <p:spPr>
          <a:xfrm>
            <a:off x="8527405" y="262025"/>
            <a:ext cx="3234772" cy="2338069"/>
          </a:xfrm>
          <a:prstGeom prst="rect">
            <a:avLst/>
          </a:prstGeom>
        </p:spPr>
      </p:pic>
      <p:pic>
        <p:nvPicPr>
          <p:cNvPr id="5" name="Picture 4"/>
          <p:cNvPicPr>
            <a:picLocks noChangeAspect="1"/>
          </p:cNvPicPr>
          <p:nvPr/>
        </p:nvPicPr>
        <p:blipFill>
          <a:blip r:embed="rId3"/>
          <a:stretch>
            <a:fillRect/>
          </a:stretch>
        </p:blipFill>
        <p:spPr>
          <a:xfrm>
            <a:off x="6015221" y="1932867"/>
            <a:ext cx="3056957" cy="2106171"/>
          </a:xfrm>
          <a:prstGeom prst="rect">
            <a:avLst/>
          </a:prstGeom>
        </p:spPr>
      </p:pic>
      <p:pic>
        <p:nvPicPr>
          <p:cNvPr id="6" name="Picture 5"/>
          <p:cNvPicPr>
            <a:picLocks noChangeAspect="1"/>
          </p:cNvPicPr>
          <p:nvPr/>
        </p:nvPicPr>
        <p:blipFill>
          <a:blip r:embed="rId4"/>
          <a:stretch>
            <a:fillRect/>
          </a:stretch>
        </p:blipFill>
        <p:spPr>
          <a:xfrm>
            <a:off x="6286870" y="4635826"/>
            <a:ext cx="3264118" cy="2080075"/>
          </a:xfrm>
          <a:prstGeom prst="rect">
            <a:avLst/>
          </a:prstGeom>
        </p:spPr>
      </p:pic>
      <p:pic>
        <p:nvPicPr>
          <p:cNvPr id="7" name="Picture 6"/>
          <p:cNvPicPr>
            <a:picLocks noChangeAspect="1"/>
          </p:cNvPicPr>
          <p:nvPr/>
        </p:nvPicPr>
        <p:blipFill>
          <a:blip r:embed="rId5"/>
          <a:stretch>
            <a:fillRect/>
          </a:stretch>
        </p:blipFill>
        <p:spPr>
          <a:xfrm>
            <a:off x="8698325" y="3224922"/>
            <a:ext cx="3186022" cy="2270324"/>
          </a:xfrm>
          <a:prstGeom prst="rect">
            <a:avLst/>
          </a:prstGeom>
        </p:spPr>
      </p:pic>
    </p:spTree>
    <p:extLst>
      <p:ext uri="{BB962C8B-B14F-4D97-AF65-F5344CB8AC3E}">
        <p14:creationId xmlns:p14="http://schemas.microsoft.com/office/powerpoint/2010/main" val="376067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Excessive body parts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err="1" smtClean="0"/>
              <a:t>Learnean</a:t>
            </a:r>
            <a:r>
              <a:rPr lang="en-US" sz="2400" dirty="0" smtClean="0"/>
              <a:t> </a:t>
            </a:r>
            <a:r>
              <a:rPr lang="en-US" sz="2400" dirty="0"/>
              <a:t>Hydra</a:t>
            </a:r>
          </a:p>
          <a:p>
            <a:pPr>
              <a:buFont typeface="Arial"/>
              <a:buChar char="•"/>
            </a:pPr>
            <a:r>
              <a:rPr lang="en-US" sz="2400" dirty="0" err="1" smtClean="0"/>
              <a:t>Geryon’s</a:t>
            </a:r>
            <a:r>
              <a:rPr lang="en-US" sz="2400" dirty="0" smtClean="0"/>
              <a:t> </a:t>
            </a:r>
            <a:r>
              <a:rPr lang="en-US" sz="2400" dirty="0"/>
              <a:t>Cattle</a:t>
            </a:r>
          </a:p>
          <a:p>
            <a:pPr>
              <a:buFont typeface="Arial"/>
              <a:buChar char="•"/>
            </a:pPr>
            <a:r>
              <a:rPr lang="en-US" sz="2400" dirty="0" smtClean="0"/>
              <a:t>Apples </a:t>
            </a:r>
            <a:r>
              <a:rPr lang="en-US" sz="2400" dirty="0"/>
              <a:t>of the </a:t>
            </a:r>
            <a:r>
              <a:rPr lang="en-US" sz="2400" dirty="0" err="1"/>
              <a:t>Hesperides</a:t>
            </a:r>
            <a:endParaRPr lang="en-US" sz="2400" dirty="0"/>
          </a:p>
          <a:p>
            <a:pPr>
              <a:buFont typeface="Arial"/>
              <a:buChar char="•"/>
            </a:pPr>
            <a:r>
              <a:rPr lang="en-US" sz="2400" dirty="0" smtClean="0"/>
              <a:t>Cerberus</a:t>
            </a:r>
            <a:endParaRPr lang="en-US" sz="2400" dirty="0"/>
          </a:p>
          <a:p>
            <a:endParaRPr lang="en-US" dirty="0"/>
          </a:p>
        </p:txBody>
      </p:sp>
      <p:pic>
        <p:nvPicPr>
          <p:cNvPr id="4" name="Picture 3"/>
          <p:cNvPicPr>
            <a:picLocks noChangeAspect="1"/>
          </p:cNvPicPr>
          <p:nvPr/>
        </p:nvPicPr>
        <p:blipFill>
          <a:blip r:embed="rId2"/>
          <a:stretch>
            <a:fillRect/>
          </a:stretch>
        </p:blipFill>
        <p:spPr>
          <a:xfrm>
            <a:off x="7773647" y="417168"/>
            <a:ext cx="3879062" cy="2586041"/>
          </a:xfrm>
          <a:prstGeom prst="rect">
            <a:avLst/>
          </a:prstGeom>
        </p:spPr>
      </p:pic>
      <p:pic>
        <p:nvPicPr>
          <p:cNvPr id="6" name="Picture 5"/>
          <p:cNvPicPr>
            <a:picLocks noChangeAspect="1"/>
          </p:cNvPicPr>
          <p:nvPr/>
        </p:nvPicPr>
        <p:blipFill>
          <a:blip r:embed="rId3"/>
          <a:stretch>
            <a:fillRect/>
          </a:stretch>
        </p:blipFill>
        <p:spPr>
          <a:xfrm>
            <a:off x="2442217" y="4010996"/>
            <a:ext cx="3214986" cy="2612907"/>
          </a:xfrm>
          <a:prstGeom prst="rect">
            <a:avLst/>
          </a:prstGeom>
        </p:spPr>
      </p:pic>
      <p:pic>
        <p:nvPicPr>
          <p:cNvPr id="7" name="Picture 6"/>
          <p:cNvPicPr>
            <a:picLocks noChangeAspect="1"/>
          </p:cNvPicPr>
          <p:nvPr/>
        </p:nvPicPr>
        <p:blipFill>
          <a:blip r:embed="rId4"/>
          <a:stretch>
            <a:fillRect/>
          </a:stretch>
        </p:blipFill>
        <p:spPr>
          <a:xfrm>
            <a:off x="6047285" y="4091621"/>
            <a:ext cx="3400014" cy="2336286"/>
          </a:xfrm>
          <a:prstGeom prst="rect">
            <a:avLst/>
          </a:prstGeom>
        </p:spPr>
      </p:pic>
      <p:pic>
        <p:nvPicPr>
          <p:cNvPr id="9" name="Picture 8"/>
          <p:cNvPicPr>
            <a:picLocks noChangeAspect="1"/>
          </p:cNvPicPr>
          <p:nvPr/>
        </p:nvPicPr>
        <p:blipFill>
          <a:blip r:embed="rId5"/>
          <a:stretch>
            <a:fillRect/>
          </a:stretch>
        </p:blipFill>
        <p:spPr>
          <a:xfrm>
            <a:off x="9010916" y="2761339"/>
            <a:ext cx="3181084" cy="2081083"/>
          </a:xfrm>
          <a:prstGeom prst="rect">
            <a:avLst/>
          </a:prstGeom>
        </p:spPr>
      </p:pic>
    </p:spTree>
    <p:extLst>
      <p:ext uri="{BB962C8B-B14F-4D97-AF65-F5344CB8AC3E}">
        <p14:creationId xmlns:p14="http://schemas.microsoft.com/office/powerpoint/2010/main" val="722554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Herakles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Paradigmatic hero?</a:t>
            </a:r>
          </a:p>
          <a:p>
            <a:pPr lvl="1">
              <a:buFont typeface="Arial"/>
              <a:buChar char="•"/>
            </a:pPr>
            <a:r>
              <a:rPr lang="en-US" sz="2200" dirty="0" smtClean="0"/>
              <a:t>Kills monsters</a:t>
            </a:r>
          </a:p>
          <a:p>
            <a:pPr lvl="1">
              <a:buFont typeface="Arial"/>
              <a:buChar char="•"/>
            </a:pPr>
            <a:r>
              <a:rPr lang="en-US" sz="2200" dirty="0" smtClean="0"/>
              <a:t>Extremely strong</a:t>
            </a:r>
          </a:p>
          <a:p>
            <a:pPr lvl="1">
              <a:buFont typeface="Arial"/>
              <a:buChar char="•"/>
            </a:pPr>
            <a:r>
              <a:rPr lang="en-US" sz="2200" dirty="0" smtClean="0"/>
              <a:t>Son of a god</a:t>
            </a:r>
          </a:p>
          <a:p>
            <a:pPr lvl="1">
              <a:buFont typeface="Arial"/>
              <a:buChar char="•"/>
            </a:pPr>
            <a:r>
              <a:rPr lang="en-US" sz="2200" dirty="0" smtClean="0"/>
              <a:t>Hyper-masculine</a:t>
            </a:r>
          </a:p>
          <a:p>
            <a:pPr>
              <a:buFont typeface="Arial"/>
              <a:buChar char="•"/>
            </a:pPr>
            <a:r>
              <a:rPr lang="en-US" sz="2400" dirty="0"/>
              <a:t> </a:t>
            </a:r>
            <a:r>
              <a:rPr lang="en-US" sz="2400" dirty="0" smtClean="0"/>
              <a:t>Problematic hero?</a:t>
            </a:r>
          </a:p>
          <a:p>
            <a:pPr lvl="1">
              <a:buFont typeface="Arial"/>
              <a:buChar char="•"/>
            </a:pPr>
            <a:r>
              <a:rPr lang="en-US" sz="2200" dirty="0" smtClean="0"/>
              <a:t>Excessive violence</a:t>
            </a:r>
          </a:p>
          <a:p>
            <a:pPr lvl="1">
              <a:buFont typeface="Arial"/>
              <a:buChar char="•"/>
            </a:pPr>
            <a:r>
              <a:rPr lang="en-US" sz="2200" dirty="0" smtClean="0"/>
              <a:t>Not only against opponents</a:t>
            </a:r>
          </a:p>
          <a:p>
            <a:pPr lvl="1">
              <a:buFont typeface="Arial"/>
              <a:buChar char="•"/>
            </a:pPr>
            <a:r>
              <a:rPr lang="en-US" sz="2200" dirty="0" smtClean="0"/>
              <a:t>Not fully civilized</a:t>
            </a:r>
          </a:p>
          <a:p>
            <a:pPr lvl="1">
              <a:buFont typeface="Arial"/>
              <a:buChar char="•"/>
            </a:pPr>
            <a:r>
              <a:rPr lang="en-US" sz="2200" dirty="0" smtClean="0"/>
              <a:t>Brutal violence and choice of weapon</a:t>
            </a:r>
            <a:endParaRPr lang="en-US" sz="2200" dirty="0"/>
          </a:p>
        </p:txBody>
      </p:sp>
      <p:pic>
        <p:nvPicPr>
          <p:cNvPr id="4" name="Picture 3"/>
          <p:cNvPicPr>
            <a:picLocks noChangeAspect="1"/>
          </p:cNvPicPr>
          <p:nvPr/>
        </p:nvPicPr>
        <p:blipFill>
          <a:blip r:embed="rId2"/>
          <a:stretch>
            <a:fillRect/>
          </a:stretch>
        </p:blipFill>
        <p:spPr>
          <a:xfrm>
            <a:off x="7781913" y="25049"/>
            <a:ext cx="3911117" cy="6832951"/>
          </a:xfrm>
          <a:prstGeom prst="rect">
            <a:avLst/>
          </a:prstGeom>
        </p:spPr>
      </p:pic>
    </p:spTree>
    <p:extLst>
      <p:ext uri="{BB962C8B-B14F-4D97-AF65-F5344CB8AC3E}">
        <p14:creationId xmlns:p14="http://schemas.microsoft.com/office/powerpoint/2010/main" val="2506798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Herakles vs. Apollo</a:t>
            </a:r>
            <a:endParaRPr lang="en-US" dirty="0"/>
          </a:p>
        </p:txBody>
      </p:sp>
      <p:sp>
        <p:nvSpPr>
          <p:cNvPr id="3" name="Content Placeholder 2"/>
          <p:cNvSpPr>
            <a:spLocks noGrp="1"/>
          </p:cNvSpPr>
          <p:nvPr>
            <p:ph idx="1"/>
          </p:nvPr>
        </p:nvSpPr>
        <p:spPr>
          <a:xfrm>
            <a:off x="694072" y="1886046"/>
            <a:ext cx="3620253" cy="4023360"/>
          </a:xfrm>
        </p:spPr>
        <p:txBody>
          <a:bodyPr>
            <a:normAutofit/>
          </a:bodyPr>
          <a:lstStyle/>
          <a:p>
            <a:pPr>
              <a:buFont typeface="Arial"/>
              <a:buChar char="•"/>
            </a:pPr>
            <a:r>
              <a:rPr lang="en-US" sz="2400" dirty="0" smtClean="0"/>
              <a:t> Herakles attempted to steal Apollo’s tripod</a:t>
            </a:r>
          </a:p>
          <a:p>
            <a:pPr>
              <a:buFont typeface="Arial"/>
              <a:buChar char="•"/>
            </a:pPr>
            <a:r>
              <a:rPr lang="en-US" sz="2400" dirty="0" smtClean="0"/>
              <a:t> Attacking a shrine </a:t>
            </a:r>
            <a:r>
              <a:rPr lang="en-US" sz="2400" dirty="0" smtClean="0">
                <a:sym typeface="Wingdings"/>
              </a:rPr>
              <a:t> lack of respect for the gods</a:t>
            </a:r>
          </a:p>
          <a:p>
            <a:pPr lvl="1">
              <a:buFont typeface="Arial"/>
              <a:buChar char="•"/>
            </a:pPr>
            <a:r>
              <a:rPr lang="en-US" sz="2200" dirty="0" smtClean="0">
                <a:sym typeface="Wingdings"/>
              </a:rPr>
              <a:t>demigod?</a:t>
            </a:r>
          </a:p>
          <a:p>
            <a:pPr lvl="1">
              <a:buFont typeface="Arial"/>
              <a:buChar char="•"/>
            </a:pPr>
            <a:r>
              <a:rPr lang="en-US" sz="2200" dirty="0" smtClean="0">
                <a:sym typeface="Wingdings"/>
              </a:rPr>
              <a:t>uncivilized?</a:t>
            </a:r>
            <a:endParaRPr lang="en-US" sz="2200" dirty="0"/>
          </a:p>
        </p:txBody>
      </p:sp>
      <p:pic>
        <p:nvPicPr>
          <p:cNvPr id="5" name="Picture 4"/>
          <p:cNvPicPr>
            <a:picLocks noChangeAspect="1"/>
          </p:cNvPicPr>
          <p:nvPr/>
        </p:nvPicPr>
        <p:blipFill>
          <a:blip r:embed="rId2"/>
          <a:stretch>
            <a:fillRect/>
          </a:stretch>
        </p:blipFill>
        <p:spPr>
          <a:xfrm>
            <a:off x="4587924" y="2043057"/>
            <a:ext cx="7251080" cy="3278065"/>
          </a:xfrm>
          <a:prstGeom prst="rect">
            <a:avLst/>
          </a:prstGeom>
        </p:spPr>
      </p:pic>
    </p:spTree>
    <p:extLst>
      <p:ext uri="{BB962C8B-B14F-4D97-AF65-F5344CB8AC3E}">
        <p14:creationId xmlns:p14="http://schemas.microsoft.com/office/powerpoint/2010/main" val="1718989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0"/>
            <a:ext cx="10058400" cy="1450757"/>
          </a:xfrm>
        </p:spPr>
        <p:txBody>
          <a:bodyPr/>
          <a:lstStyle/>
          <a:p>
            <a:r>
              <a:rPr lang="en-GB" dirty="0" smtClean="0"/>
              <a:t>Euripides’ </a:t>
            </a:r>
            <a:r>
              <a:rPr lang="en-GB" i="1" dirty="0" err="1" smtClean="0"/>
              <a:t>Herakles</a:t>
            </a:r>
            <a:endParaRPr lang="en-GB" dirty="0"/>
          </a:p>
        </p:txBody>
      </p:sp>
      <p:sp>
        <p:nvSpPr>
          <p:cNvPr id="3" name="Content Placeholder 2"/>
          <p:cNvSpPr>
            <a:spLocks noGrp="1"/>
          </p:cNvSpPr>
          <p:nvPr>
            <p:ph idx="1"/>
          </p:nvPr>
        </p:nvSpPr>
        <p:spPr>
          <a:xfrm>
            <a:off x="698351" y="1875684"/>
            <a:ext cx="7498976" cy="5002306"/>
          </a:xfrm>
        </p:spPr>
        <p:txBody>
          <a:bodyPr>
            <a:normAutofit lnSpcReduction="10000"/>
          </a:bodyPr>
          <a:lstStyle/>
          <a:p>
            <a:r>
              <a:rPr lang="en-GB" dirty="0" smtClean="0"/>
              <a:t>Tells the story of </a:t>
            </a:r>
            <a:r>
              <a:rPr lang="en-GB" dirty="0" err="1" smtClean="0"/>
              <a:t>Herakles</a:t>
            </a:r>
            <a:r>
              <a:rPr lang="en-GB" dirty="0" smtClean="0"/>
              <a:t> being driven out of his mind by </a:t>
            </a:r>
            <a:r>
              <a:rPr lang="en-GB" dirty="0" err="1" smtClean="0"/>
              <a:t>Lyssa</a:t>
            </a:r>
            <a:r>
              <a:rPr lang="en-GB" dirty="0" smtClean="0"/>
              <a:t> (personified madness). In his delusion, he murders his wife and children.</a:t>
            </a:r>
          </a:p>
          <a:p>
            <a:endParaRPr lang="en-GB" dirty="0" smtClean="0"/>
          </a:p>
          <a:p>
            <a:pPr marL="0" indent="0">
              <a:lnSpc>
                <a:spcPct val="100000"/>
              </a:lnSpc>
              <a:spcBef>
                <a:spcPts val="0"/>
              </a:spcBef>
              <a:buNone/>
            </a:pPr>
            <a:r>
              <a:rPr lang="en-GB" dirty="0" smtClean="0"/>
              <a:t>But he, since the child stood within the ruinous bow’s range, </a:t>
            </a:r>
          </a:p>
          <a:p>
            <a:pPr marL="0" indent="0">
              <a:lnSpc>
                <a:spcPct val="100000"/>
              </a:lnSpc>
              <a:spcBef>
                <a:spcPts val="0"/>
              </a:spcBef>
              <a:buNone/>
            </a:pPr>
            <a:r>
              <a:rPr lang="en-GB" dirty="0" smtClean="0"/>
              <a:t>rolling his wild-looking Gorgon’s eyes,</a:t>
            </a:r>
          </a:p>
          <a:p>
            <a:pPr marL="0" indent="0">
              <a:lnSpc>
                <a:spcPct val="100000"/>
              </a:lnSpc>
              <a:spcBef>
                <a:spcPts val="0"/>
              </a:spcBef>
              <a:buNone/>
            </a:pPr>
            <a:r>
              <a:rPr lang="en-GB" dirty="0" smtClean="0"/>
              <a:t>raised his club above his head, like a smith forging iron,</a:t>
            </a:r>
          </a:p>
          <a:p>
            <a:pPr marL="0" indent="0">
              <a:lnSpc>
                <a:spcPct val="100000"/>
              </a:lnSpc>
              <a:spcBef>
                <a:spcPts val="0"/>
              </a:spcBef>
              <a:buNone/>
            </a:pPr>
            <a:r>
              <a:rPr lang="en-GB" dirty="0" smtClean="0"/>
              <a:t>struck it against the child’s blond head, </a:t>
            </a:r>
          </a:p>
          <a:p>
            <a:pPr marL="0" indent="0">
              <a:lnSpc>
                <a:spcPct val="100000"/>
              </a:lnSpc>
              <a:spcBef>
                <a:spcPts val="0"/>
              </a:spcBef>
              <a:buNone/>
            </a:pPr>
            <a:r>
              <a:rPr lang="en-GB" dirty="0" smtClean="0"/>
              <a:t>and shattered the bones. After killing the second child, </a:t>
            </a:r>
          </a:p>
          <a:p>
            <a:pPr marL="0" indent="0">
              <a:lnSpc>
                <a:spcPct val="100000"/>
              </a:lnSpc>
              <a:spcBef>
                <a:spcPts val="0"/>
              </a:spcBef>
              <a:buNone/>
            </a:pPr>
            <a:r>
              <a:rPr lang="en-GB" dirty="0" smtClean="0"/>
              <a:t>he went to sacrifice a third victim in addition to these two.</a:t>
            </a:r>
          </a:p>
          <a:p>
            <a:pPr marL="0" indent="0">
              <a:lnSpc>
                <a:spcPct val="100000"/>
              </a:lnSpc>
              <a:spcBef>
                <a:spcPts val="0"/>
              </a:spcBef>
              <a:buNone/>
            </a:pPr>
            <a:r>
              <a:rPr lang="en-GB" dirty="0" smtClean="0"/>
              <a:t>But first the wretched mother carried him off</a:t>
            </a:r>
          </a:p>
          <a:p>
            <a:pPr marL="0" indent="0">
              <a:lnSpc>
                <a:spcPct val="100000"/>
              </a:lnSpc>
              <a:spcBef>
                <a:spcPts val="0"/>
              </a:spcBef>
              <a:buNone/>
            </a:pPr>
            <a:r>
              <a:rPr lang="en-GB" dirty="0" smtClean="0"/>
              <a:t>inside the house and locked the doors. </a:t>
            </a:r>
          </a:p>
          <a:p>
            <a:pPr marL="0" indent="0">
              <a:lnSpc>
                <a:spcPct val="100000"/>
              </a:lnSpc>
              <a:spcBef>
                <a:spcPts val="0"/>
              </a:spcBef>
              <a:buNone/>
            </a:pPr>
            <a:r>
              <a:rPr lang="en-GB" dirty="0" smtClean="0"/>
              <a:t>But he, as if at the Cyclopean walls themselves, </a:t>
            </a:r>
          </a:p>
          <a:p>
            <a:pPr marL="0" indent="0">
              <a:lnSpc>
                <a:spcPct val="100000"/>
              </a:lnSpc>
              <a:spcBef>
                <a:spcPts val="0"/>
              </a:spcBef>
              <a:buNone/>
            </a:pPr>
            <a:r>
              <a:rPr lang="en-GB" dirty="0" smtClean="0"/>
              <a:t>was digging and levering the door frames, and tearing out the posts</a:t>
            </a:r>
          </a:p>
          <a:p>
            <a:pPr marL="0" indent="0">
              <a:lnSpc>
                <a:spcPct val="100000"/>
              </a:lnSpc>
              <a:spcBef>
                <a:spcPts val="0"/>
              </a:spcBef>
              <a:buNone/>
            </a:pPr>
            <a:r>
              <a:rPr lang="en-GB" dirty="0" smtClean="0"/>
              <a:t>laid low wife and child in one shot. </a:t>
            </a:r>
          </a:p>
          <a:p>
            <a:pPr marL="0" indent="0" algn="r">
              <a:lnSpc>
                <a:spcPct val="100000"/>
              </a:lnSpc>
              <a:spcBef>
                <a:spcPts val="0"/>
              </a:spcBef>
              <a:buNone/>
            </a:pPr>
            <a:r>
              <a:rPr lang="en-GB" dirty="0" smtClean="0"/>
              <a:t>Euripides </a:t>
            </a:r>
            <a:r>
              <a:rPr lang="en-GB" i="1" dirty="0" err="1" smtClean="0"/>
              <a:t>Herakles</a:t>
            </a:r>
            <a:r>
              <a:rPr lang="en-GB" dirty="0" smtClean="0"/>
              <a:t> 990-1000</a:t>
            </a:r>
            <a:endParaRPr lang="en-GB" dirty="0"/>
          </a:p>
        </p:txBody>
      </p:sp>
      <p:pic>
        <p:nvPicPr>
          <p:cNvPr id="4" name="Picture 3"/>
          <p:cNvPicPr>
            <a:picLocks noChangeAspect="1"/>
          </p:cNvPicPr>
          <p:nvPr/>
        </p:nvPicPr>
        <p:blipFill>
          <a:blip r:embed="rId2"/>
          <a:stretch>
            <a:fillRect/>
          </a:stretch>
        </p:blipFill>
        <p:spPr>
          <a:xfrm>
            <a:off x="8430072" y="1558334"/>
            <a:ext cx="3662167" cy="4304584"/>
          </a:xfrm>
          <a:prstGeom prst="rect">
            <a:avLst/>
          </a:prstGeom>
        </p:spPr>
      </p:pic>
    </p:spTree>
    <p:extLst>
      <p:ext uri="{BB962C8B-B14F-4D97-AF65-F5344CB8AC3E}">
        <p14:creationId xmlns:p14="http://schemas.microsoft.com/office/powerpoint/2010/main" val="3061090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Theseus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a:t>
            </a:r>
            <a:r>
              <a:rPr lang="en-US" sz="2800" dirty="0" smtClean="0"/>
              <a:t>Like Herakles, Theseus is associated with civilizing the world</a:t>
            </a:r>
          </a:p>
          <a:p>
            <a:pPr lvl="1">
              <a:buFont typeface="Arial"/>
              <a:buChar char="•"/>
            </a:pPr>
            <a:r>
              <a:rPr lang="en-US" sz="2400" dirty="0" smtClean="0"/>
              <a:t>Killing monsters, especially the minotaur</a:t>
            </a:r>
            <a:endParaRPr lang="en-US" sz="2000" dirty="0" smtClean="0"/>
          </a:p>
          <a:p>
            <a:pPr lvl="1">
              <a:buFont typeface="Arial"/>
              <a:buChar char="•"/>
            </a:pPr>
            <a:r>
              <a:rPr lang="en-US" sz="2400" dirty="0" smtClean="0"/>
              <a:t>Also killing a lot of bandits</a:t>
            </a:r>
          </a:p>
          <a:p>
            <a:pPr>
              <a:buFont typeface="Arial"/>
              <a:buChar char="•"/>
            </a:pPr>
            <a:r>
              <a:rPr lang="en-US" sz="2800" dirty="0"/>
              <a:t> </a:t>
            </a:r>
            <a:r>
              <a:rPr lang="en-US" sz="2800" dirty="0" smtClean="0"/>
              <a:t>Also displays a lack of care for people around him in a way that undermines social structures</a:t>
            </a:r>
          </a:p>
        </p:txBody>
      </p:sp>
    </p:spTree>
    <p:extLst>
      <p:ext uri="{BB962C8B-B14F-4D97-AF65-F5344CB8AC3E}">
        <p14:creationId xmlns:p14="http://schemas.microsoft.com/office/powerpoint/2010/main" val="33381325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Crete</a:t>
            </a:r>
            <a:endParaRPr lang="en-US" dirty="0"/>
          </a:p>
        </p:txBody>
      </p:sp>
      <p:sp>
        <p:nvSpPr>
          <p:cNvPr id="3" name="Content Placeholder 2"/>
          <p:cNvSpPr>
            <a:spLocks noGrp="1"/>
          </p:cNvSpPr>
          <p:nvPr>
            <p:ph idx="1"/>
          </p:nvPr>
        </p:nvSpPr>
        <p:spPr>
          <a:xfrm>
            <a:off x="1097280" y="1845734"/>
            <a:ext cx="4708914" cy="4442866"/>
          </a:xfrm>
        </p:spPr>
        <p:txBody>
          <a:bodyPr>
            <a:normAutofit/>
          </a:bodyPr>
          <a:lstStyle/>
          <a:p>
            <a:pPr>
              <a:buFont typeface="Arial"/>
              <a:buChar char="•"/>
            </a:pPr>
            <a:r>
              <a:rPr lang="en-US" sz="2400" dirty="0" smtClean="0"/>
              <a:t> Crete had a lot of associations with bulls in mythology</a:t>
            </a:r>
          </a:p>
          <a:p>
            <a:pPr lvl="1">
              <a:buFont typeface="Arial"/>
              <a:buChar char="•"/>
            </a:pPr>
            <a:r>
              <a:rPr lang="en-US" sz="2200" dirty="0" smtClean="0"/>
              <a:t>The Minotaur</a:t>
            </a:r>
          </a:p>
          <a:p>
            <a:pPr lvl="1">
              <a:buFont typeface="Arial"/>
              <a:buChar char="•"/>
            </a:pPr>
            <a:r>
              <a:rPr lang="en-US" sz="2200" dirty="0" smtClean="0"/>
              <a:t>The Cretan bull (Minotaur’s father)</a:t>
            </a:r>
          </a:p>
          <a:p>
            <a:pPr lvl="1">
              <a:buFont typeface="Arial"/>
              <a:buChar char="•"/>
            </a:pPr>
            <a:r>
              <a:rPr lang="en-US" sz="2200" dirty="0" smtClean="0"/>
              <a:t>Europa (Minos’ mother) abducted by Zeus in the form of a bull and brought to Crete</a:t>
            </a:r>
          </a:p>
          <a:p>
            <a:pPr>
              <a:buFont typeface="Arial"/>
              <a:buChar char="•"/>
            </a:pPr>
            <a:r>
              <a:rPr lang="en-US" sz="2400" dirty="0"/>
              <a:t> </a:t>
            </a:r>
            <a:r>
              <a:rPr lang="en-US" sz="2400" dirty="0" smtClean="0"/>
              <a:t>Also a frequent in Minoan art</a:t>
            </a:r>
          </a:p>
          <a:p>
            <a:pPr>
              <a:buFont typeface="Arial"/>
              <a:buChar char="•"/>
            </a:pPr>
            <a:r>
              <a:rPr lang="en-US" sz="2400" dirty="0"/>
              <a:t> </a:t>
            </a:r>
            <a:r>
              <a:rPr lang="en-US" sz="2400" dirty="0" smtClean="0"/>
              <a:t>Greek and Athenian hero overcoming a creature associated with this earlier period</a:t>
            </a:r>
          </a:p>
          <a:p>
            <a:pPr lvl="1">
              <a:buFont typeface="Arial"/>
              <a:buChar char="•"/>
            </a:pPr>
            <a:endParaRPr lang="en-US" sz="2200" dirty="0"/>
          </a:p>
        </p:txBody>
      </p:sp>
      <p:pic>
        <p:nvPicPr>
          <p:cNvPr id="4" name="Picture 3"/>
          <p:cNvPicPr>
            <a:picLocks noChangeAspect="1"/>
          </p:cNvPicPr>
          <p:nvPr/>
        </p:nvPicPr>
        <p:blipFill>
          <a:blip r:embed="rId2"/>
          <a:stretch>
            <a:fillRect/>
          </a:stretch>
        </p:blipFill>
        <p:spPr>
          <a:xfrm>
            <a:off x="7058606" y="0"/>
            <a:ext cx="5133394" cy="3009452"/>
          </a:xfrm>
          <a:prstGeom prst="rect">
            <a:avLst/>
          </a:prstGeom>
        </p:spPr>
      </p:pic>
      <p:pic>
        <p:nvPicPr>
          <p:cNvPr id="5" name="Picture 2" descr="Bronze group of an acrobat somersaulting over a bull's head."/>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8154373" y="3462534"/>
            <a:ext cx="3835759" cy="3193909"/>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a:blip r:embed="rId4"/>
          <a:stretch>
            <a:fillRect/>
          </a:stretch>
        </p:blipFill>
        <p:spPr>
          <a:xfrm>
            <a:off x="5954459" y="2237291"/>
            <a:ext cx="2543557" cy="3752686"/>
          </a:xfrm>
          <a:prstGeom prst="rect">
            <a:avLst/>
          </a:prstGeom>
        </p:spPr>
      </p:pic>
    </p:spTree>
    <p:extLst>
      <p:ext uri="{BB962C8B-B14F-4D97-AF65-F5344CB8AC3E}">
        <p14:creationId xmlns:p14="http://schemas.microsoft.com/office/powerpoint/2010/main" val="2696621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d</a:t>
            </a:r>
            <a:endParaRPr lang="en-US" dirty="0"/>
          </a:p>
        </p:txBody>
      </p:sp>
      <p:pic>
        <p:nvPicPr>
          <p:cNvPr id="7" name="Picture 6"/>
          <p:cNvPicPr>
            <a:picLocks noChangeAspect="1"/>
          </p:cNvPicPr>
          <p:nvPr/>
        </p:nvPicPr>
        <p:blipFill>
          <a:blip r:embed="rId2"/>
          <a:stretch>
            <a:fillRect/>
          </a:stretch>
        </p:blipFill>
        <p:spPr>
          <a:xfrm>
            <a:off x="3689353" y="0"/>
            <a:ext cx="5700352" cy="3807745"/>
          </a:xfrm>
          <a:prstGeom prst="rect">
            <a:avLst/>
          </a:prstGeom>
        </p:spPr>
      </p:pic>
      <p:pic>
        <p:nvPicPr>
          <p:cNvPr id="8" name="Picture 7"/>
          <p:cNvPicPr>
            <a:picLocks noChangeAspect="1"/>
          </p:cNvPicPr>
          <p:nvPr/>
        </p:nvPicPr>
        <p:blipFill>
          <a:blip r:embed="rId3"/>
          <a:stretch>
            <a:fillRect/>
          </a:stretch>
        </p:blipFill>
        <p:spPr>
          <a:xfrm>
            <a:off x="0" y="0"/>
            <a:ext cx="3790155" cy="3870158"/>
          </a:xfrm>
          <a:prstGeom prst="rect">
            <a:avLst/>
          </a:prstGeom>
        </p:spPr>
      </p:pic>
      <p:pic>
        <p:nvPicPr>
          <p:cNvPr id="9" name="Picture 8"/>
          <p:cNvPicPr>
            <a:picLocks noChangeAspect="1"/>
          </p:cNvPicPr>
          <p:nvPr/>
        </p:nvPicPr>
        <p:blipFill>
          <a:blip r:embed="rId4"/>
          <a:stretch>
            <a:fillRect/>
          </a:stretch>
        </p:blipFill>
        <p:spPr>
          <a:xfrm>
            <a:off x="806416" y="3405777"/>
            <a:ext cx="5282024" cy="3452223"/>
          </a:xfrm>
          <a:prstGeom prst="rect">
            <a:avLst/>
          </a:prstGeom>
        </p:spPr>
      </p:pic>
      <p:pic>
        <p:nvPicPr>
          <p:cNvPr id="10" name="Picture 9"/>
          <p:cNvPicPr>
            <a:picLocks noChangeAspect="1"/>
          </p:cNvPicPr>
          <p:nvPr/>
        </p:nvPicPr>
        <p:blipFill>
          <a:blip r:embed="rId5"/>
          <a:stretch>
            <a:fillRect/>
          </a:stretch>
        </p:blipFill>
        <p:spPr>
          <a:xfrm>
            <a:off x="5970770" y="3009900"/>
            <a:ext cx="5676900" cy="3848100"/>
          </a:xfrm>
          <a:prstGeom prst="rect">
            <a:avLst/>
          </a:prstGeom>
        </p:spPr>
      </p:pic>
    </p:spTree>
    <p:extLst>
      <p:ext uri="{BB962C8B-B14F-4D97-AF65-F5344CB8AC3E}">
        <p14:creationId xmlns:p14="http://schemas.microsoft.com/office/powerpoint/2010/main" val="1772032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6297388" y="806278"/>
            <a:ext cx="6383502" cy="4736558"/>
          </a:xfrm>
          <a:prstGeom prst="rect">
            <a:avLst/>
          </a:prstGeom>
        </p:spPr>
      </p:pic>
      <p:pic>
        <p:nvPicPr>
          <p:cNvPr id="5" name="Picture 4"/>
          <p:cNvPicPr>
            <a:picLocks noChangeAspect="1"/>
          </p:cNvPicPr>
          <p:nvPr/>
        </p:nvPicPr>
        <p:blipFill>
          <a:blip r:embed="rId3"/>
          <a:stretch>
            <a:fillRect/>
          </a:stretch>
        </p:blipFill>
        <p:spPr>
          <a:xfrm>
            <a:off x="0" y="0"/>
            <a:ext cx="6858000" cy="6858000"/>
          </a:xfrm>
          <a:prstGeom prst="rect">
            <a:avLst/>
          </a:prstGeom>
        </p:spPr>
      </p:pic>
    </p:spTree>
    <p:extLst>
      <p:ext uri="{BB962C8B-B14F-4D97-AF65-F5344CB8AC3E}">
        <p14:creationId xmlns:p14="http://schemas.microsoft.com/office/powerpoint/2010/main" val="2389392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838200" y="1825625"/>
            <a:ext cx="3445933" cy="4351338"/>
          </a:xfrm>
        </p:spPr>
        <p:txBody>
          <a:bodyPr/>
          <a:lstStyle/>
          <a:p>
            <a:r>
              <a:rPr lang="en-US" dirty="0" err="1" smtClean="0"/>
              <a:t>Kylix</a:t>
            </a:r>
            <a:endParaRPr lang="en-US" dirty="0" smtClean="0"/>
          </a:p>
          <a:p>
            <a:r>
              <a:rPr lang="en-US" dirty="0" smtClean="0"/>
              <a:t>340-320 BCE</a:t>
            </a:r>
          </a:p>
          <a:p>
            <a:r>
              <a:rPr lang="en-US" dirty="0" err="1" smtClean="0"/>
              <a:t>Bibliothèque</a:t>
            </a:r>
            <a:r>
              <a:rPr lang="en-US" dirty="0" smtClean="0"/>
              <a:t> national de France</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32230" y="0"/>
            <a:ext cx="7759770" cy="6858000"/>
          </a:xfrm>
          <a:prstGeom prst="rect">
            <a:avLst/>
          </a:prstGeom>
        </p:spPr>
      </p:pic>
    </p:spTree>
    <p:extLst>
      <p:ext uri="{BB962C8B-B14F-4D97-AF65-F5344CB8AC3E}">
        <p14:creationId xmlns:p14="http://schemas.microsoft.com/office/powerpoint/2010/main" val="119895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Theseus and Ariadne</a:t>
            </a:r>
            <a:endParaRPr lang="en-US" dirty="0"/>
          </a:p>
        </p:txBody>
      </p:sp>
      <p:sp>
        <p:nvSpPr>
          <p:cNvPr id="3" name="Content Placeholder 2"/>
          <p:cNvSpPr>
            <a:spLocks noGrp="1"/>
          </p:cNvSpPr>
          <p:nvPr>
            <p:ph idx="1"/>
          </p:nvPr>
        </p:nvSpPr>
        <p:spPr>
          <a:xfrm>
            <a:off x="1097280" y="1845734"/>
            <a:ext cx="6422548" cy="4023360"/>
          </a:xfrm>
        </p:spPr>
        <p:txBody>
          <a:bodyPr>
            <a:normAutofit/>
          </a:bodyPr>
          <a:lstStyle/>
          <a:p>
            <a:pPr>
              <a:buFont typeface="Arial"/>
              <a:buChar char="•"/>
            </a:pPr>
            <a:r>
              <a:rPr lang="en-US" sz="2400" dirty="0" smtClean="0"/>
              <a:t> Having defeated the Minotaur, Theseus took Ariadne from Crete when he left</a:t>
            </a:r>
          </a:p>
          <a:p>
            <a:pPr>
              <a:buFont typeface="Arial"/>
              <a:buChar char="•"/>
            </a:pPr>
            <a:r>
              <a:rPr lang="en-US" sz="2400" dirty="0" smtClean="0"/>
              <a:t> Ariadne abandoned by Theseus?</a:t>
            </a:r>
          </a:p>
          <a:p>
            <a:pPr>
              <a:buFont typeface="Arial"/>
              <a:buChar char="•"/>
            </a:pPr>
            <a:r>
              <a:rPr lang="en-US" sz="2400" dirty="0"/>
              <a:t> </a:t>
            </a:r>
            <a:r>
              <a:rPr lang="en-US" sz="2400" dirty="0" smtClean="0"/>
              <a:t>Literature more sympathetic:</a:t>
            </a:r>
          </a:p>
          <a:p>
            <a:pPr lvl="1">
              <a:buFont typeface="Arial"/>
              <a:buChar char="•"/>
            </a:pPr>
            <a:r>
              <a:rPr lang="en-US" sz="2200" dirty="0" err="1" smtClean="0"/>
              <a:t>Diodorus</a:t>
            </a:r>
            <a:r>
              <a:rPr lang="en-US" sz="2200" dirty="0" smtClean="0"/>
              <a:t> </a:t>
            </a:r>
            <a:r>
              <a:rPr lang="en-US" sz="2200" dirty="0" err="1" smtClean="0"/>
              <a:t>Siculus</a:t>
            </a:r>
            <a:endParaRPr lang="en-US" sz="2200" dirty="0" smtClean="0"/>
          </a:p>
          <a:p>
            <a:pPr lvl="1">
              <a:buFont typeface="Arial"/>
              <a:buChar char="•"/>
            </a:pPr>
            <a:r>
              <a:rPr lang="en-US" sz="2200" dirty="0" smtClean="0"/>
              <a:t>Pausanias</a:t>
            </a:r>
            <a:endParaRPr lang="en-US" sz="2200" dirty="0"/>
          </a:p>
        </p:txBody>
      </p:sp>
      <p:pic>
        <p:nvPicPr>
          <p:cNvPr id="5" name="Picture 4"/>
          <p:cNvPicPr>
            <a:picLocks noChangeAspect="1"/>
          </p:cNvPicPr>
          <p:nvPr/>
        </p:nvPicPr>
        <p:blipFill>
          <a:blip r:embed="rId2"/>
          <a:stretch>
            <a:fillRect/>
          </a:stretch>
        </p:blipFill>
        <p:spPr>
          <a:xfrm>
            <a:off x="7557484" y="1"/>
            <a:ext cx="4634515" cy="4031154"/>
          </a:xfrm>
          <a:prstGeom prst="rect">
            <a:avLst/>
          </a:prstGeom>
        </p:spPr>
      </p:pic>
      <p:pic>
        <p:nvPicPr>
          <p:cNvPr id="6" name="Picture 5"/>
          <p:cNvPicPr>
            <a:picLocks noChangeAspect="1"/>
          </p:cNvPicPr>
          <p:nvPr/>
        </p:nvPicPr>
        <p:blipFill>
          <a:blip r:embed="rId3"/>
          <a:stretch>
            <a:fillRect/>
          </a:stretch>
        </p:blipFill>
        <p:spPr>
          <a:xfrm>
            <a:off x="6169738" y="2931856"/>
            <a:ext cx="2720997" cy="3926144"/>
          </a:xfrm>
          <a:prstGeom prst="rect">
            <a:avLst/>
          </a:prstGeom>
        </p:spPr>
      </p:pic>
    </p:spTree>
    <p:extLst>
      <p:ext uri="{BB962C8B-B14F-4D97-AF65-F5344CB8AC3E}">
        <p14:creationId xmlns:p14="http://schemas.microsoft.com/office/powerpoint/2010/main" val="353401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564361"/>
            <a:ext cx="10058400" cy="5704083"/>
          </a:xfrm>
        </p:spPr>
        <p:txBody>
          <a:bodyPr>
            <a:noAutofit/>
          </a:bodyPr>
          <a:lstStyle/>
          <a:p>
            <a:r>
              <a:rPr lang="en-US" sz="2800" dirty="0"/>
              <a:t>And he was numbered among those who were to be sent as the third tribute to the Minotaur; or, as some affirm, he offered himself voluntarily</a:t>
            </a:r>
            <a:r>
              <a:rPr lang="en-US" sz="2800" dirty="0" smtClean="0"/>
              <a:t>. </a:t>
            </a:r>
            <a:r>
              <a:rPr lang="en-US" sz="2800" dirty="0"/>
              <a:t>And as the ship had a black sail, </a:t>
            </a:r>
            <a:r>
              <a:rPr lang="en-US" sz="2800" dirty="0" err="1"/>
              <a:t>Aegeus</a:t>
            </a:r>
            <a:r>
              <a:rPr lang="en-US" sz="2800" dirty="0"/>
              <a:t> charged his son, if he returned alive, to spread white sails on the ship</a:t>
            </a:r>
            <a:r>
              <a:rPr lang="en-US" sz="2800" dirty="0" smtClean="0"/>
              <a:t>. </a:t>
            </a:r>
            <a:r>
              <a:rPr lang="en-US" sz="2800" dirty="0"/>
              <a:t>And when he came to Crete, Ariadne, daughter of Minos, being amorously disposed to him, offered to help him if he would agree to carry her away to Athens and have her to wife. Theseus having agreed on oath to do so, she besought Daedalus to disclose the way out of the labyrinth. And at his suggestion she gave Theseus a clue when he went in; Theseus fastened it to the door, and, drawing it after him, entered in</a:t>
            </a:r>
            <a:r>
              <a:rPr lang="en-US" sz="2800" dirty="0" smtClean="0"/>
              <a:t>. </a:t>
            </a:r>
            <a:r>
              <a:rPr lang="en-US" sz="2800" dirty="0"/>
              <a:t>And having found In his grief on account of Ariadne, Theseus forgot to spread white sails on his ship when he stood for port; and </a:t>
            </a:r>
            <a:r>
              <a:rPr lang="en-US" sz="2800" dirty="0" err="1"/>
              <a:t>Aegeus</a:t>
            </a:r>
            <a:r>
              <a:rPr lang="en-US" sz="2800" dirty="0"/>
              <a:t>, seeing from the acropolis the ship with a black sail, supposed that Theseus had perished; so he cast himself down and died</a:t>
            </a:r>
            <a:r>
              <a:rPr lang="en-US" sz="2800" dirty="0" smtClean="0"/>
              <a:t>.</a:t>
            </a:r>
            <a:endParaRPr lang="en-US" sz="2400" dirty="0" smtClean="0"/>
          </a:p>
          <a:p>
            <a:pPr algn="r"/>
            <a:r>
              <a:rPr lang="en-US" sz="2400" dirty="0" err="1" smtClean="0"/>
              <a:t>Apollodorus</a:t>
            </a:r>
            <a:r>
              <a:rPr lang="en-US" sz="2400" dirty="0" smtClean="0"/>
              <a:t> </a:t>
            </a:r>
            <a:r>
              <a:rPr lang="en-US" sz="2400" i="1" dirty="0" smtClean="0"/>
              <a:t>Epitome</a:t>
            </a:r>
            <a:r>
              <a:rPr lang="en-US" sz="2400" dirty="0" smtClean="0"/>
              <a:t> 7-8</a:t>
            </a:r>
            <a:endParaRPr lang="en-US" sz="2400" dirty="0"/>
          </a:p>
        </p:txBody>
      </p:sp>
    </p:spTree>
    <p:extLst>
      <p:ext uri="{BB962C8B-B14F-4D97-AF65-F5344CB8AC3E}">
        <p14:creationId xmlns:p14="http://schemas.microsoft.com/office/powerpoint/2010/main" val="2202028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pPr lvl="0">
              <a:buFont typeface="Arial"/>
              <a:buChar char="•"/>
            </a:pPr>
            <a:r>
              <a:rPr lang="en-GB" sz="2400" dirty="0" smtClean="0"/>
              <a:t> </a:t>
            </a:r>
            <a:r>
              <a:rPr lang="en-GB" sz="2800" dirty="0" smtClean="0"/>
              <a:t>Why </a:t>
            </a:r>
            <a:r>
              <a:rPr lang="en-GB" sz="2800" dirty="0"/>
              <a:t>are heroes often problematic figures?</a:t>
            </a:r>
          </a:p>
          <a:p>
            <a:pPr lvl="0">
              <a:buFont typeface="Arial"/>
              <a:buChar char="•"/>
            </a:pPr>
            <a:r>
              <a:rPr lang="en-GB" sz="2800" dirty="0" smtClean="0"/>
              <a:t> To </a:t>
            </a:r>
            <a:r>
              <a:rPr lang="en-GB" sz="2800" dirty="0"/>
              <a:t>what extent do they reflect their </a:t>
            </a:r>
            <a:r>
              <a:rPr lang="en-GB" sz="2800" dirty="0" smtClean="0"/>
              <a:t>monstrous opponents</a:t>
            </a:r>
            <a:r>
              <a:rPr lang="en-GB" sz="2800" dirty="0"/>
              <a:t>?</a:t>
            </a:r>
          </a:p>
          <a:p>
            <a:pPr lvl="0">
              <a:buFont typeface="Arial"/>
              <a:buChar char="•"/>
            </a:pPr>
            <a:r>
              <a:rPr lang="en-GB" sz="2800" dirty="0" smtClean="0"/>
              <a:t> Modern </a:t>
            </a:r>
            <a:r>
              <a:rPr lang="en-GB" sz="2800" dirty="0"/>
              <a:t>examples?</a:t>
            </a:r>
          </a:p>
          <a:p>
            <a:endParaRPr lang="en-US" dirty="0"/>
          </a:p>
        </p:txBody>
      </p:sp>
    </p:spTree>
    <p:extLst>
      <p:ext uri="{BB962C8B-B14F-4D97-AF65-F5344CB8AC3E}">
        <p14:creationId xmlns:p14="http://schemas.microsoft.com/office/powerpoint/2010/main" val="76752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Hesiod’s </a:t>
            </a:r>
            <a:r>
              <a:rPr lang="en-GB" i="1" dirty="0" err="1" smtClean="0"/>
              <a:t>Theogony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a:t> </a:t>
            </a:r>
            <a:r>
              <a:rPr lang="en-GB" sz="2800" dirty="0" smtClean="0"/>
              <a:t>Monsters are part of the genealogy of the gods </a:t>
            </a:r>
          </a:p>
          <a:p>
            <a:pPr lvl="1">
              <a:buFont typeface="Arial" panose="020B0604020202020204" pitchFamily="34" charset="0"/>
              <a:buChar char="•"/>
            </a:pPr>
            <a:r>
              <a:rPr lang="en-GB" sz="2400" dirty="0" smtClean="0"/>
              <a:t>This genealogy gradually expands to fill up the cosmos and divide it into its constituent parts</a:t>
            </a:r>
          </a:p>
          <a:p>
            <a:pPr>
              <a:buFont typeface="Arial" panose="020B0604020202020204" pitchFamily="34" charset="0"/>
              <a:buChar char="•"/>
            </a:pPr>
            <a:r>
              <a:rPr lang="en-GB" sz="2600" dirty="0" smtClean="0"/>
              <a:t> Today, focus on how the heroes interact with the children of Phorkys and Keto</a:t>
            </a:r>
          </a:p>
          <a:p>
            <a:pPr lvl="1">
              <a:buFont typeface="Arial" panose="020B0604020202020204" pitchFamily="34" charset="0"/>
              <a:buChar char="•"/>
            </a:pPr>
            <a:r>
              <a:rPr lang="en-GB" sz="2400" dirty="0" smtClean="0"/>
              <a:t>Next week we will look more at their role in the development of the cosmos in general in Hesiod</a:t>
            </a:r>
          </a:p>
          <a:p>
            <a:pPr>
              <a:buFont typeface="Arial" panose="020B0604020202020204" pitchFamily="34" charset="0"/>
              <a:buChar char="•"/>
            </a:pPr>
            <a:r>
              <a:rPr lang="en-GB" sz="2600" dirty="0"/>
              <a:t> </a:t>
            </a:r>
            <a:r>
              <a:rPr lang="en-GB" sz="2600" dirty="0" smtClean="0"/>
              <a:t>Role in the developing stages of the cosmos towards the rule of Zeus</a:t>
            </a:r>
            <a:endParaRPr lang="en-GB" sz="2600" dirty="0"/>
          </a:p>
        </p:txBody>
      </p:sp>
    </p:spTree>
    <p:extLst>
      <p:ext uri="{BB962C8B-B14F-4D97-AF65-F5344CB8AC3E}">
        <p14:creationId xmlns:p14="http://schemas.microsoft.com/office/powerpoint/2010/main" val="1553666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Monsters, heroes and time</a:t>
            </a:r>
            <a:endParaRPr lang="en-US" dirty="0"/>
          </a:p>
        </p:txBody>
      </p:sp>
      <p:sp>
        <p:nvSpPr>
          <p:cNvPr id="3" name="Content Placeholder 2"/>
          <p:cNvSpPr>
            <a:spLocks noGrp="1"/>
          </p:cNvSpPr>
          <p:nvPr>
            <p:ph idx="1"/>
          </p:nvPr>
        </p:nvSpPr>
        <p:spPr>
          <a:xfrm>
            <a:off x="1097280" y="1845733"/>
            <a:ext cx="10058400" cy="4624267"/>
          </a:xfrm>
        </p:spPr>
        <p:txBody>
          <a:bodyPr>
            <a:normAutofit/>
          </a:bodyPr>
          <a:lstStyle/>
          <a:p>
            <a:pPr>
              <a:buFont typeface="Arial"/>
              <a:buChar char="•"/>
            </a:pPr>
            <a:r>
              <a:rPr lang="en-US" sz="2800" dirty="0" smtClean="0"/>
              <a:t> Linear progression of the cosmos in Hesiod, so strong focus on chronological development</a:t>
            </a:r>
          </a:p>
          <a:p>
            <a:pPr>
              <a:buFont typeface="Arial"/>
              <a:buChar char="•"/>
            </a:pPr>
            <a:r>
              <a:rPr lang="en-US" sz="2800" dirty="0"/>
              <a:t> </a:t>
            </a:r>
            <a:r>
              <a:rPr lang="en-US" sz="2800" dirty="0" smtClean="0"/>
              <a:t>Monsters belong to an early period, heroes to a later one</a:t>
            </a:r>
          </a:p>
          <a:p>
            <a:pPr lvl="1">
              <a:buFont typeface="Arial"/>
              <a:buChar char="•"/>
            </a:pPr>
            <a:r>
              <a:rPr lang="en-US" sz="2400" dirty="0" smtClean="0"/>
              <a:t>Displayed by their births in the texts</a:t>
            </a:r>
          </a:p>
          <a:p>
            <a:pPr>
              <a:buFont typeface="Arial"/>
              <a:buChar char="•"/>
            </a:pPr>
            <a:r>
              <a:rPr lang="en-US" sz="2800" dirty="0"/>
              <a:t> </a:t>
            </a:r>
            <a:r>
              <a:rPr lang="en-US" sz="2800" dirty="0" smtClean="0"/>
              <a:t>The heroes are significant in pushing this progression forward</a:t>
            </a:r>
          </a:p>
          <a:p>
            <a:pPr lvl="1">
              <a:buFont typeface="Arial"/>
              <a:buChar char="•"/>
            </a:pPr>
            <a:r>
              <a:rPr lang="en-US" sz="2400" dirty="0" smtClean="0"/>
              <a:t>They clear away these remnants of the early cosmos</a:t>
            </a:r>
          </a:p>
          <a:p>
            <a:pPr lvl="1">
              <a:buFont typeface="Arial"/>
              <a:buChar char="•"/>
            </a:pPr>
            <a:r>
              <a:rPr lang="en-US" sz="2400" dirty="0" smtClean="0"/>
              <a:t>Get rid of creatures which undermine the strict division of human, animal and divine</a:t>
            </a:r>
          </a:p>
        </p:txBody>
      </p:sp>
    </p:spTree>
    <p:extLst>
      <p:ext uri="{BB962C8B-B14F-4D97-AF65-F5344CB8AC3E}">
        <p14:creationId xmlns:p14="http://schemas.microsoft.com/office/powerpoint/2010/main" val="2250743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Compressed Chronology</a:t>
            </a:r>
            <a:endParaRPr lang="en-US" dirty="0"/>
          </a:p>
        </p:txBody>
      </p:sp>
      <p:sp>
        <p:nvSpPr>
          <p:cNvPr id="3" name="Content Placeholder 2"/>
          <p:cNvSpPr>
            <a:spLocks noGrp="1"/>
          </p:cNvSpPr>
          <p:nvPr>
            <p:ph idx="1"/>
          </p:nvPr>
        </p:nvSpPr>
        <p:spPr>
          <a:xfrm>
            <a:off x="1097280" y="1845733"/>
            <a:ext cx="6465346" cy="4644423"/>
          </a:xfrm>
        </p:spPr>
        <p:txBody>
          <a:bodyPr>
            <a:normAutofit/>
          </a:bodyPr>
          <a:lstStyle/>
          <a:p>
            <a:pPr>
              <a:buFont typeface="Arial"/>
              <a:buChar char="•"/>
            </a:pPr>
            <a:r>
              <a:rPr lang="en-US" sz="2400" dirty="0" smtClean="0"/>
              <a:t> Deaths of monsters </a:t>
            </a:r>
            <a:r>
              <a:rPr lang="en-US" sz="2400" dirty="0" smtClean="0"/>
              <a:t>appear immediately </a:t>
            </a:r>
            <a:r>
              <a:rPr lang="en-US" sz="2400" dirty="0" smtClean="0"/>
              <a:t>after their births</a:t>
            </a:r>
          </a:p>
          <a:p>
            <a:pPr>
              <a:buFont typeface="Arial"/>
              <a:buChar char="•"/>
            </a:pPr>
            <a:r>
              <a:rPr lang="en-US" sz="2400" dirty="0"/>
              <a:t> </a:t>
            </a:r>
            <a:r>
              <a:rPr lang="en-US" sz="2400" dirty="0" smtClean="0"/>
              <a:t>They are killed by heroes whose births have not yet been described   </a:t>
            </a:r>
            <a:endParaRPr lang="en-US" sz="2400" dirty="0" smtClean="0"/>
          </a:p>
          <a:p>
            <a:pPr>
              <a:buFont typeface="Arial"/>
              <a:buChar char="•"/>
            </a:pPr>
            <a:r>
              <a:rPr lang="en-US" sz="2400" dirty="0" smtClean="0"/>
              <a:t> So the chronology is warped to hav</a:t>
            </a:r>
            <a:r>
              <a:rPr lang="en-US" sz="2400" dirty="0" smtClean="0"/>
              <a:t>e them destroyed quickly</a:t>
            </a:r>
          </a:p>
          <a:p>
            <a:pPr>
              <a:buFont typeface="Arial"/>
              <a:buChar char="•"/>
            </a:pPr>
            <a:r>
              <a:rPr lang="en-US" sz="2400" dirty="0"/>
              <a:t> </a:t>
            </a:r>
            <a:r>
              <a:rPr lang="en-US" sz="2400" dirty="0" smtClean="0"/>
              <a:t>Teleological focus on the rule of Zeus</a:t>
            </a:r>
            <a:endParaRPr lang="en-US" sz="2400" dirty="0" smtClean="0"/>
          </a:p>
          <a:p>
            <a:pPr>
              <a:buFont typeface="Arial"/>
              <a:buChar char="•"/>
            </a:pPr>
            <a:endParaRPr lang="en-US" sz="2000" dirty="0"/>
          </a:p>
        </p:txBody>
      </p:sp>
      <p:pic>
        <p:nvPicPr>
          <p:cNvPr id="4" name="Picture 3"/>
          <p:cNvPicPr>
            <a:picLocks noChangeAspect="1"/>
          </p:cNvPicPr>
          <p:nvPr/>
        </p:nvPicPr>
        <p:blipFill>
          <a:blip r:embed="rId2"/>
          <a:stretch>
            <a:fillRect/>
          </a:stretch>
        </p:blipFill>
        <p:spPr>
          <a:xfrm>
            <a:off x="7761168" y="3256942"/>
            <a:ext cx="4430832" cy="3601058"/>
          </a:xfrm>
          <a:prstGeom prst="rect">
            <a:avLst/>
          </a:prstGeom>
        </p:spPr>
      </p:pic>
    </p:spTree>
    <p:extLst>
      <p:ext uri="{BB962C8B-B14F-4D97-AF65-F5344CB8AC3E}">
        <p14:creationId xmlns:p14="http://schemas.microsoft.com/office/powerpoint/2010/main" val="28083886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 typeface="Arial"/>
              <a:buChar char="•"/>
            </a:pPr>
            <a:r>
              <a:rPr lang="en-GB" sz="2200" dirty="0" smtClean="0"/>
              <a:t>But </a:t>
            </a:r>
            <a:r>
              <a:rPr lang="en-GB" sz="2200" dirty="0" err="1"/>
              <a:t>Chrysaor</a:t>
            </a:r>
            <a:r>
              <a:rPr lang="en-GB" sz="2200" dirty="0"/>
              <a:t> was joined in love to </a:t>
            </a:r>
            <a:r>
              <a:rPr lang="en-GB" sz="2200" dirty="0" err="1"/>
              <a:t>Callirrhoe</a:t>
            </a:r>
            <a:r>
              <a:rPr lang="en-GB" sz="2200" dirty="0"/>
              <a:t>, the daughter of glorious Ocean, and begot three-headed </a:t>
            </a:r>
            <a:r>
              <a:rPr lang="en-GB" sz="2200" b="1" dirty="0" err="1"/>
              <a:t>Geryones</a:t>
            </a:r>
            <a:r>
              <a:rPr lang="en-GB" sz="2200" dirty="0"/>
              <a:t>. Him mighty </a:t>
            </a:r>
            <a:r>
              <a:rPr lang="en-GB" sz="2200" b="1" dirty="0"/>
              <a:t>Heracles</a:t>
            </a:r>
            <a:r>
              <a:rPr lang="en-GB" sz="2200" dirty="0"/>
              <a:t> slew in sea-girt </a:t>
            </a:r>
            <a:r>
              <a:rPr lang="en-GB" sz="2200" dirty="0" err="1"/>
              <a:t>Erythea</a:t>
            </a:r>
            <a:r>
              <a:rPr lang="en-GB" sz="2200" dirty="0"/>
              <a:t> </a:t>
            </a:r>
          </a:p>
          <a:p>
            <a:pPr>
              <a:buFont typeface="Arial"/>
              <a:buChar char="•"/>
            </a:pPr>
            <a:r>
              <a:rPr lang="en-GB" sz="2200" dirty="0"/>
              <a:t>And again she bore a third, the evil-minded </a:t>
            </a:r>
            <a:r>
              <a:rPr lang="en-GB" sz="2200" b="1" dirty="0"/>
              <a:t>Hydra of </a:t>
            </a:r>
            <a:r>
              <a:rPr lang="en-GB" sz="2200" b="1" dirty="0" err="1"/>
              <a:t>Lerna</a:t>
            </a:r>
            <a:r>
              <a:rPr lang="en-GB" sz="2200" dirty="0"/>
              <a:t>, whom the goddess, white-armed Hera nourished, being angry beyond measure with the mighty Heracles. And her </a:t>
            </a:r>
            <a:r>
              <a:rPr lang="en-GB" sz="2200" b="1" dirty="0"/>
              <a:t>Heracles</a:t>
            </a:r>
            <a:r>
              <a:rPr lang="en-GB" sz="2200" dirty="0"/>
              <a:t>, the son of Zeus, of the house of </a:t>
            </a:r>
            <a:r>
              <a:rPr lang="en-GB" sz="2200" dirty="0" err="1"/>
              <a:t>Amphitryon</a:t>
            </a:r>
            <a:r>
              <a:rPr lang="en-GB" sz="2200" dirty="0"/>
              <a:t>, together with warlike </a:t>
            </a:r>
            <a:r>
              <a:rPr lang="en-GB" sz="2200" dirty="0" err="1"/>
              <a:t>Iolaus</a:t>
            </a:r>
            <a:r>
              <a:rPr lang="en-GB" sz="2200" dirty="0"/>
              <a:t>, destroyed with the unpitying sword through the plans of Athena the spoil driver </a:t>
            </a:r>
          </a:p>
          <a:p>
            <a:pPr>
              <a:buFont typeface="Arial"/>
              <a:buChar char="•"/>
            </a:pPr>
            <a:r>
              <a:rPr lang="en-GB" sz="2200" dirty="0"/>
              <a:t>She was the mother of </a:t>
            </a:r>
            <a:r>
              <a:rPr lang="en-GB" sz="2200" b="1" dirty="0"/>
              <a:t>Chimaera</a:t>
            </a:r>
            <a:r>
              <a:rPr lang="en-GB" sz="2200" dirty="0"/>
              <a:t> who breathed raging fire, a creature fearful, great, swift footed and strong, who had three heads, one of a grim-eyed lion, another of a goat, and another of a snake, a fierce dragon; in her forepart she was a lion; in her </a:t>
            </a:r>
            <a:r>
              <a:rPr lang="en-GB" sz="2200" dirty="0" err="1"/>
              <a:t>hinderpart</a:t>
            </a:r>
            <a:r>
              <a:rPr lang="en-GB" sz="2200" dirty="0"/>
              <a:t>, a dragon; and in her middle, a goat, breathing forth a fearful blast of blazing fire. Her did </a:t>
            </a:r>
            <a:r>
              <a:rPr lang="en-GB" sz="2200" b="1" dirty="0"/>
              <a:t>Pegasus</a:t>
            </a:r>
            <a:r>
              <a:rPr lang="en-GB" sz="2200" dirty="0"/>
              <a:t> and noble </a:t>
            </a:r>
            <a:r>
              <a:rPr lang="en-GB" sz="2200" b="1" dirty="0" err="1"/>
              <a:t>Bellerophon</a:t>
            </a:r>
            <a:r>
              <a:rPr lang="en-GB" sz="2200" dirty="0"/>
              <a:t> slay; </a:t>
            </a:r>
            <a:endParaRPr lang="en-US" sz="2200" dirty="0"/>
          </a:p>
          <a:p>
            <a:endParaRPr lang="en-GB" dirty="0"/>
          </a:p>
        </p:txBody>
      </p:sp>
    </p:spTree>
    <p:extLst>
      <p:ext uri="{BB962C8B-B14F-4D97-AF65-F5344CB8AC3E}">
        <p14:creationId xmlns:p14="http://schemas.microsoft.com/office/powerpoint/2010/main" val="3405292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Undesirable qualities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800" dirty="0" smtClean="0"/>
              <a:t> Consumption of the wrong foods (Echidna)</a:t>
            </a:r>
          </a:p>
          <a:p>
            <a:pPr>
              <a:buFont typeface="Arial"/>
              <a:buChar char="•"/>
            </a:pPr>
            <a:r>
              <a:rPr lang="en-US" sz="2800" dirty="0"/>
              <a:t> </a:t>
            </a:r>
            <a:r>
              <a:rPr lang="en-US" sz="2800" dirty="0" smtClean="0"/>
              <a:t>Combination of mortal/immortal features (Gorgons)</a:t>
            </a:r>
          </a:p>
          <a:p>
            <a:pPr>
              <a:buFont typeface="Arial"/>
              <a:buChar char="•"/>
            </a:pPr>
            <a:r>
              <a:rPr lang="en-US" sz="2800" dirty="0"/>
              <a:t> </a:t>
            </a:r>
            <a:r>
              <a:rPr lang="en-US" sz="2800" dirty="0" smtClean="0"/>
              <a:t>Unnatural births (Medusa)</a:t>
            </a:r>
          </a:p>
          <a:p>
            <a:pPr>
              <a:buFont typeface="Arial"/>
              <a:buChar char="•"/>
            </a:pPr>
            <a:r>
              <a:rPr lang="en-US" sz="2800" dirty="0"/>
              <a:t> </a:t>
            </a:r>
            <a:r>
              <a:rPr lang="en-US" sz="2800" dirty="0" smtClean="0"/>
              <a:t>Attraction/repulsion (Echidna)</a:t>
            </a:r>
          </a:p>
          <a:p>
            <a:pPr>
              <a:buFont typeface="Arial"/>
              <a:buChar char="•"/>
            </a:pPr>
            <a:r>
              <a:rPr lang="en-US" sz="2800" dirty="0"/>
              <a:t> </a:t>
            </a:r>
            <a:r>
              <a:rPr lang="en-US" sz="2800" dirty="0" smtClean="0"/>
              <a:t>Matriarchal progression </a:t>
            </a:r>
          </a:p>
          <a:p>
            <a:pPr>
              <a:buFont typeface="Arial"/>
              <a:buChar char="•"/>
            </a:pPr>
            <a:endParaRPr lang="en-US" sz="2800" dirty="0"/>
          </a:p>
          <a:p>
            <a:pPr>
              <a:buFont typeface="Arial"/>
              <a:buChar char="•"/>
            </a:pPr>
            <a:r>
              <a:rPr lang="en-US" sz="2800" dirty="0" smtClean="0"/>
              <a:t> Not all killed, some left in peripheral locations</a:t>
            </a:r>
            <a:endParaRPr lang="en-US" sz="2800" dirty="0"/>
          </a:p>
        </p:txBody>
      </p:sp>
    </p:spTree>
    <p:extLst>
      <p:ext uri="{BB962C8B-B14F-4D97-AF65-F5344CB8AC3E}">
        <p14:creationId xmlns:p14="http://schemas.microsoft.com/office/powerpoint/2010/main" val="666677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Hybrid heroes?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The heroes are not ‘normal’ humans</a:t>
            </a:r>
          </a:p>
          <a:p>
            <a:pPr lvl="1">
              <a:buFont typeface="Arial"/>
              <a:buChar char="•"/>
            </a:pPr>
            <a:r>
              <a:rPr lang="en-US" sz="2000" dirty="0" smtClean="0"/>
              <a:t>Offspring of the gods and mortals</a:t>
            </a:r>
          </a:p>
          <a:p>
            <a:pPr>
              <a:buFont typeface="Arial"/>
              <a:buChar char="•"/>
            </a:pPr>
            <a:r>
              <a:rPr lang="en-US" sz="2400" dirty="0"/>
              <a:t> </a:t>
            </a:r>
            <a:r>
              <a:rPr lang="en-US" sz="2400" dirty="0" smtClean="0"/>
              <a:t>So they are also hybrid </a:t>
            </a:r>
          </a:p>
          <a:p>
            <a:pPr>
              <a:buFont typeface="Arial"/>
              <a:buChar char="•"/>
            </a:pPr>
            <a:r>
              <a:rPr lang="en-US" sz="2400" dirty="0"/>
              <a:t> </a:t>
            </a:r>
            <a:r>
              <a:rPr lang="en-US" sz="2400" dirty="0" smtClean="0"/>
              <a:t>They don’t fully belong in the completed cosmos, the world as it exists for the audience of the text</a:t>
            </a:r>
          </a:p>
          <a:p>
            <a:pPr>
              <a:buFont typeface="Arial"/>
              <a:buChar char="•"/>
            </a:pPr>
            <a:r>
              <a:rPr lang="en-US" sz="2400" dirty="0"/>
              <a:t> </a:t>
            </a:r>
            <a:r>
              <a:rPr lang="en-US" sz="2400" dirty="0" smtClean="0"/>
              <a:t>Pegasus helps </a:t>
            </a:r>
            <a:r>
              <a:rPr lang="en-US" sz="2400" dirty="0" err="1" smtClean="0"/>
              <a:t>Bellerophon</a:t>
            </a:r>
            <a:r>
              <a:rPr lang="en-US" sz="2400" dirty="0" smtClean="0"/>
              <a:t> kill </a:t>
            </a:r>
            <a:r>
              <a:rPr lang="en-US" sz="2400" dirty="0" err="1" smtClean="0"/>
              <a:t>Chimaira</a:t>
            </a:r>
            <a:r>
              <a:rPr lang="en-US" sz="2400" dirty="0" smtClean="0"/>
              <a:t>, so blurring of roles between the two </a:t>
            </a:r>
            <a:r>
              <a:rPr lang="en-US" sz="2400" dirty="0" smtClean="0"/>
              <a:t>groups</a:t>
            </a:r>
            <a:endParaRPr lang="en-US" sz="2400" dirty="0" smtClean="0"/>
          </a:p>
          <a:p>
            <a:pPr>
              <a:buFont typeface="Arial"/>
              <a:buChar char="•"/>
            </a:pPr>
            <a:r>
              <a:rPr lang="en-US" sz="2400" dirty="0"/>
              <a:t> </a:t>
            </a:r>
            <a:r>
              <a:rPr lang="en-US" sz="2400" dirty="0" smtClean="0"/>
              <a:t>They represent a later stage of the cosmos, but not a fully developed one</a:t>
            </a:r>
          </a:p>
          <a:p>
            <a:pPr>
              <a:buFont typeface="Arial"/>
              <a:buChar char="•"/>
            </a:pPr>
            <a:r>
              <a:rPr lang="en-US" sz="2400" dirty="0"/>
              <a:t> </a:t>
            </a:r>
            <a:r>
              <a:rPr lang="en-US" sz="2400" dirty="0" smtClean="0"/>
              <a:t>So still part of the mythological past</a:t>
            </a:r>
            <a:endParaRPr lang="en-US" sz="2400" dirty="0"/>
          </a:p>
        </p:txBody>
      </p:sp>
    </p:spTree>
    <p:extLst>
      <p:ext uri="{BB962C8B-B14F-4D97-AF65-F5344CB8AC3E}">
        <p14:creationId xmlns:p14="http://schemas.microsoft.com/office/powerpoint/2010/main" val="2795727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Cadmus and the Serpent of Ares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Cadmus is the mythological founder of Thebes</a:t>
            </a:r>
          </a:p>
          <a:p>
            <a:pPr>
              <a:buFont typeface="Arial"/>
              <a:buChar char="•"/>
            </a:pPr>
            <a:r>
              <a:rPr lang="en-US" sz="2400" dirty="0" smtClean="0"/>
              <a:t> Also associated with bringing the alphabet to Greece</a:t>
            </a:r>
          </a:p>
          <a:p>
            <a:pPr>
              <a:buFont typeface="Arial"/>
              <a:buChar char="•"/>
            </a:pPr>
            <a:r>
              <a:rPr lang="en-US" sz="2400" dirty="0"/>
              <a:t> </a:t>
            </a:r>
            <a:r>
              <a:rPr lang="en-US" sz="2400" dirty="0" smtClean="0"/>
              <a:t>Phoenician</a:t>
            </a:r>
          </a:p>
          <a:p>
            <a:pPr lvl="1">
              <a:buFont typeface="Arial"/>
              <a:buChar char="•"/>
            </a:pPr>
            <a:r>
              <a:rPr lang="en-US" sz="2200" dirty="0" smtClean="0"/>
              <a:t>Europa’s brother</a:t>
            </a:r>
          </a:p>
          <a:p>
            <a:pPr>
              <a:buFont typeface="Arial"/>
              <a:buChar char="•"/>
            </a:pPr>
            <a:r>
              <a:rPr lang="en-US" sz="2400" dirty="0"/>
              <a:t> </a:t>
            </a:r>
            <a:r>
              <a:rPr lang="en-US" sz="2400" dirty="0" smtClean="0"/>
              <a:t>The founding of Thebes is associated not only with monster killing, but also with how this influences the first inhabitants of the city</a:t>
            </a:r>
            <a:endParaRPr lang="en-US" sz="2400" dirty="0"/>
          </a:p>
        </p:txBody>
      </p:sp>
    </p:spTree>
    <p:extLst>
      <p:ext uri="{BB962C8B-B14F-4D97-AF65-F5344CB8AC3E}">
        <p14:creationId xmlns:p14="http://schemas.microsoft.com/office/powerpoint/2010/main" val="513917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6</a:t>
            </a:r>
            <a:r>
              <a:rPr lang="en-GB" baseline="30000" dirty="0" smtClean="0"/>
              <a:t>th</a:t>
            </a:r>
            <a:r>
              <a:rPr lang="en-GB" dirty="0" smtClean="0"/>
              <a:t> century BCE</a:t>
            </a:r>
          </a:p>
          <a:p>
            <a:r>
              <a:rPr lang="en-GB" dirty="0" err="1" smtClean="0"/>
              <a:t>Laconian</a:t>
            </a:r>
            <a:endParaRPr lang="en-GB" dirty="0" smtClean="0"/>
          </a:p>
          <a:p>
            <a:r>
              <a:rPr lang="en-GB" dirty="0" smtClean="0"/>
              <a:t>Louvre</a:t>
            </a:r>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219700" y="0"/>
            <a:ext cx="6972300" cy="6873051"/>
          </a:xfrm>
          <a:prstGeom prst="rect">
            <a:avLst/>
          </a:prstGeom>
        </p:spPr>
      </p:pic>
    </p:spTree>
    <p:extLst>
      <p:ext uri="{BB962C8B-B14F-4D97-AF65-F5344CB8AC3E}">
        <p14:creationId xmlns:p14="http://schemas.microsoft.com/office/powerpoint/2010/main" val="565524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8360" y="2035732"/>
            <a:ext cx="10515600" cy="3979984"/>
          </a:xfrm>
        </p:spPr>
        <p:txBody>
          <a:bodyPr>
            <a:noAutofit/>
          </a:bodyPr>
          <a:lstStyle/>
          <a:p>
            <a:pPr marL="0" indent="0">
              <a:buNone/>
            </a:pPr>
            <a:r>
              <a:rPr lang="en-GB" sz="2800" dirty="0" smtClean="0"/>
              <a:t>Wishing to sacrifice the cow to </a:t>
            </a:r>
            <a:r>
              <a:rPr lang="en-GB" sz="2800" dirty="0" err="1" smtClean="0"/>
              <a:t>Athene</a:t>
            </a:r>
            <a:r>
              <a:rPr lang="en-GB" sz="2800" dirty="0" smtClean="0"/>
              <a:t>, he sent some of his companions to draw water from the spring of Ares; but the spring was guarded by a dragon, which was said to by some to be the offspring of Ares, and it killed most of those who were sent for the water. Angered by this, </a:t>
            </a:r>
            <a:r>
              <a:rPr lang="en-GB" sz="2800" dirty="0" err="1" smtClean="0"/>
              <a:t>Cadmos</a:t>
            </a:r>
            <a:r>
              <a:rPr lang="en-GB" sz="2800" dirty="0" smtClean="0"/>
              <a:t> killed the dragon, and then, following the advice of </a:t>
            </a:r>
            <a:r>
              <a:rPr lang="en-GB" sz="2800" dirty="0" err="1" smtClean="0"/>
              <a:t>Athene</a:t>
            </a:r>
            <a:r>
              <a:rPr lang="en-GB" sz="2800" dirty="0" smtClean="0"/>
              <a:t>, sowed its teeth. No sooner were they sown than fully armed men sprang up from the earth, who were called the </a:t>
            </a:r>
            <a:r>
              <a:rPr lang="en-GB" sz="2800" dirty="0" err="1" smtClean="0"/>
              <a:t>Spartoi</a:t>
            </a:r>
            <a:r>
              <a:rPr lang="en-GB" sz="2800" dirty="0" smtClean="0"/>
              <a:t>. They killed one another … Five of them survived, namely, </a:t>
            </a:r>
            <a:r>
              <a:rPr lang="en-GB" sz="2800" dirty="0" err="1" smtClean="0"/>
              <a:t>Echion</a:t>
            </a:r>
            <a:r>
              <a:rPr lang="en-GB" sz="2800" dirty="0" smtClean="0"/>
              <a:t>, </a:t>
            </a:r>
            <a:r>
              <a:rPr lang="en-GB" sz="2800" dirty="0" err="1" smtClean="0"/>
              <a:t>Oudaios</a:t>
            </a:r>
            <a:r>
              <a:rPr lang="en-GB" sz="2800" dirty="0" smtClean="0"/>
              <a:t>, </a:t>
            </a:r>
            <a:r>
              <a:rPr lang="en-GB" sz="2800" dirty="0" err="1" smtClean="0"/>
              <a:t>Chthonios</a:t>
            </a:r>
            <a:r>
              <a:rPr lang="en-GB" sz="2800" dirty="0" smtClean="0"/>
              <a:t>, </a:t>
            </a:r>
            <a:r>
              <a:rPr lang="en-GB" sz="2800" dirty="0" err="1" smtClean="0"/>
              <a:t>Hyperenor</a:t>
            </a:r>
            <a:r>
              <a:rPr lang="en-GB" sz="2800" dirty="0" smtClean="0"/>
              <a:t>, and </a:t>
            </a:r>
            <a:r>
              <a:rPr lang="en-GB" sz="2800" dirty="0" err="1" smtClean="0"/>
              <a:t>Peloros</a:t>
            </a:r>
            <a:r>
              <a:rPr lang="en-GB" sz="2800" dirty="0" smtClean="0"/>
              <a:t>.</a:t>
            </a:r>
          </a:p>
          <a:p>
            <a:pPr marL="0" indent="0" algn="r">
              <a:buNone/>
            </a:pPr>
            <a:r>
              <a:rPr lang="en-GB" sz="2800" dirty="0" err="1" smtClean="0"/>
              <a:t>Apollodorus</a:t>
            </a:r>
            <a:r>
              <a:rPr lang="en-GB" sz="2800" dirty="0" smtClean="0"/>
              <a:t> </a:t>
            </a:r>
            <a:r>
              <a:rPr lang="en-GB" sz="2800" i="1" dirty="0" smtClean="0"/>
              <a:t>Bibliotheca </a:t>
            </a:r>
            <a:r>
              <a:rPr lang="en-GB" sz="2800" dirty="0" smtClean="0"/>
              <a:t>3.4.1</a:t>
            </a:r>
            <a:endParaRPr lang="en-GB" sz="2800" dirty="0"/>
          </a:p>
        </p:txBody>
      </p:sp>
    </p:spTree>
    <p:extLst>
      <p:ext uri="{BB962C8B-B14F-4D97-AF65-F5344CB8AC3E}">
        <p14:creationId xmlns:p14="http://schemas.microsoft.com/office/powerpoint/2010/main" val="2721962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90136"/>
            <a:ext cx="10515600" cy="5228696"/>
          </a:xfrm>
        </p:spPr>
        <p:txBody>
          <a:bodyPr>
            <a:normAutofit/>
          </a:bodyPr>
          <a:lstStyle/>
          <a:p>
            <a:pPr marL="0" indent="0">
              <a:buNone/>
            </a:pPr>
            <a:r>
              <a:rPr lang="en-US" sz="2800" dirty="0" smtClean="0"/>
              <a:t>Dionysus:</a:t>
            </a:r>
          </a:p>
          <a:p>
            <a:pPr marL="0" indent="0">
              <a:buNone/>
            </a:pPr>
            <a:r>
              <a:rPr lang="en-US" sz="2800" dirty="0" smtClean="0"/>
              <a:t>… changing </a:t>
            </a:r>
            <a:r>
              <a:rPr lang="en-US" sz="2800" dirty="0"/>
              <a:t>your form, you will become a dragon, and your wife, </a:t>
            </a:r>
            <a:r>
              <a:rPr lang="en-US" sz="2800" dirty="0" err="1"/>
              <a:t>Harmonia</a:t>
            </a:r>
            <a:r>
              <a:rPr lang="en-US" sz="2800" dirty="0"/>
              <a:t>, Ares' daughter, whom you though mortal held in marriage, will be turned into a beast, and will receive in exchange the form of a serpent. And as the oracle of Zeus says, you will drive along with your wife a chariot of heifers, ruling over barbarians</a:t>
            </a:r>
            <a:r>
              <a:rPr lang="en-US" sz="2800" dirty="0" smtClean="0"/>
              <a:t>. </a:t>
            </a:r>
            <a:r>
              <a:rPr lang="en-US" sz="2800" dirty="0"/>
              <a:t>You will sack many cities with a force of countless numbers. And when they plunder the oracle of Apollo, they will have a miserable return, but Ares will protect you and </a:t>
            </a:r>
            <a:r>
              <a:rPr lang="en-US" sz="2800" dirty="0" err="1"/>
              <a:t>Harmonia</a:t>
            </a:r>
            <a:r>
              <a:rPr lang="en-US" sz="2800" dirty="0"/>
              <a:t> and will settle your life in the land of the blessed</a:t>
            </a:r>
            <a:r>
              <a:rPr lang="en-US" sz="2800" dirty="0" smtClean="0"/>
              <a:t>.</a:t>
            </a:r>
          </a:p>
          <a:p>
            <a:pPr marL="0" indent="0" algn="r">
              <a:buNone/>
            </a:pPr>
            <a:r>
              <a:rPr lang="en-US" sz="2800" dirty="0" smtClean="0"/>
              <a:t>Euripides </a:t>
            </a:r>
            <a:r>
              <a:rPr lang="en-US" sz="2800" i="1" dirty="0" err="1" smtClean="0"/>
              <a:t>Bacchae</a:t>
            </a:r>
            <a:r>
              <a:rPr lang="en-US" sz="2800" i="1" dirty="0" smtClean="0"/>
              <a:t> </a:t>
            </a:r>
            <a:r>
              <a:rPr lang="en-US" sz="2800" dirty="0" smtClean="0"/>
              <a:t>1330-39</a:t>
            </a:r>
            <a:endParaRPr lang="en-US" sz="2800" dirty="0"/>
          </a:p>
        </p:txBody>
      </p:sp>
    </p:spTree>
    <p:extLst>
      <p:ext uri="{BB962C8B-B14F-4D97-AF65-F5344CB8AC3E}">
        <p14:creationId xmlns:p14="http://schemas.microsoft.com/office/powerpoint/2010/main" val="1925117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tell this story?</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3477617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in Odysseus’ </a:t>
            </a:r>
            <a:r>
              <a:rPr lang="en-GB" i="1" dirty="0" err="1" smtClean="0"/>
              <a:t>Apologoi</a:t>
            </a:r>
            <a:endParaRPr lang="en-GB" dirty="0"/>
          </a:p>
        </p:txBody>
      </p:sp>
      <p:sp>
        <p:nvSpPr>
          <p:cNvPr id="3" name="Content Placeholder 2"/>
          <p:cNvSpPr>
            <a:spLocks noGrp="1"/>
          </p:cNvSpPr>
          <p:nvPr>
            <p:ph idx="1"/>
          </p:nvPr>
        </p:nvSpPr>
        <p:spPr/>
        <p:txBody>
          <a:bodyPr numCol="2">
            <a:normAutofit/>
          </a:bodyPr>
          <a:lstStyle/>
          <a:p>
            <a:pPr>
              <a:buFont typeface="Arial" panose="020B0604020202020204" pitchFamily="34" charset="0"/>
              <a:buChar char="•"/>
            </a:pPr>
            <a:r>
              <a:rPr lang="en-GB" sz="2800" dirty="0" smtClean="0"/>
              <a:t>Book 9</a:t>
            </a:r>
          </a:p>
          <a:p>
            <a:pPr lvl="1">
              <a:buFont typeface="Arial" panose="020B0604020202020204" pitchFamily="34" charset="0"/>
              <a:buChar char="•"/>
            </a:pPr>
            <a:r>
              <a:rPr lang="en-GB" sz="2400" dirty="0" err="1" smtClean="0"/>
              <a:t>Cicones</a:t>
            </a:r>
            <a:endParaRPr lang="en-GB" sz="2400" dirty="0" smtClean="0"/>
          </a:p>
          <a:p>
            <a:pPr lvl="1">
              <a:buFont typeface="Arial" panose="020B0604020202020204" pitchFamily="34" charset="0"/>
              <a:buChar char="•"/>
            </a:pPr>
            <a:r>
              <a:rPr lang="en-GB" sz="2400" dirty="0" smtClean="0"/>
              <a:t>Lotus Eaters</a:t>
            </a:r>
          </a:p>
          <a:p>
            <a:pPr lvl="1">
              <a:buFont typeface="Arial" panose="020B0604020202020204" pitchFamily="34" charset="0"/>
              <a:buChar char="•"/>
            </a:pPr>
            <a:r>
              <a:rPr lang="en-GB" sz="2400" dirty="0" smtClean="0"/>
              <a:t>Cyclopes</a:t>
            </a:r>
          </a:p>
          <a:p>
            <a:pPr>
              <a:buFont typeface="Arial" panose="020B0604020202020204" pitchFamily="34" charset="0"/>
              <a:buChar char="•"/>
            </a:pPr>
            <a:r>
              <a:rPr lang="en-GB" sz="2800" dirty="0" smtClean="0"/>
              <a:t> Book 10</a:t>
            </a:r>
          </a:p>
          <a:p>
            <a:pPr lvl="1">
              <a:buFont typeface="Arial" panose="020B0604020202020204" pitchFamily="34" charset="0"/>
              <a:buChar char="•"/>
            </a:pPr>
            <a:r>
              <a:rPr lang="en-GB" sz="2400" dirty="0" smtClean="0"/>
              <a:t>Aeolus</a:t>
            </a:r>
          </a:p>
          <a:p>
            <a:pPr lvl="1">
              <a:buFont typeface="Arial" panose="020B0604020202020204" pitchFamily="34" charset="0"/>
              <a:buChar char="•"/>
            </a:pPr>
            <a:r>
              <a:rPr lang="en-GB" sz="2400" dirty="0" err="1" smtClean="0"/>
              <a:t>Lystragonians</a:t>
            </a:r>
            <a:endParaRPr lang="en-GB" sz="2400" dirty="0" smtClean="0"/>
          </a:p>
          <a:p>
            <a:pPr lvl="1">
              <a:buFont typeface="Arial" panose="020B0604020202020204" pitchFamily="34" charset="0"/>
              <a:buChar char="•"/>
            </a:pPr>
            <a:r>
              <a:rPr lang="en-GB" sz="2400" dirty="0" smtClean="0"/>
              <a:t>Circe</a:t>
            </a:r>
          </a:p>
          <a:p>
            <a:pPr>
              <a:buFont typeface="Arial" panose="020B0604020202020204" pitchFamily="34" charset="0"/>
              <a:buChar char="•"/>
            </a:pPr>
            <a:endParaRPr lang="en-GB" sz="2800" dirty="0" smtClean="0"/>
          </a:p>
          <a:p>
            <a:pPr>
              <a:buFont typeface="Arial" panose="020B0604020202020204" pitchFamily="34" charset="0"/>
              <a:buChar char="•"/>
            </a:pPr>
            <a:r>
              <a:rPr lang="en-GB" sz="2800" dirty="0" smtClean="0"/>
              <a:t> </a:t>
            </a:r>
            <a:r>
              <a:rPr lang="en-GB" sz="2800" dirty="0" smtClean="0">
                <a:solidFill>
                  <a:schemeClr val="bg1">
                    <a:lumMod val="50000"/>
                  </a:schemeClr>
                </a:solidFill>
              </a:rPr>
              <a:t>Book 11</a:t>
            </a:r>
          </a:p>
          <a:p>
            <a:pPr lvl="1">
              <a:buFont typeface="Arial" panose="020B0604020202020204" pitchFamily="34" charset="0"/>
              <a:buChar char="•"/>
            </a:pPr>
            <a:r>
              <a:rPr lang="en-GB" sz="2400" dirty="0" err="1" smtClean="0">
                <a:solidFill>
                  <a:schemeClr val="bg1">
                    <a:lumMod val="50000"/>
                  </a:schemeClr>
                </a:solidFill>
              </a:rPr>
              <a:t>Nekyia</a:t>
            </a:r>
            <a:endParaRPr lang="en-GB" sz="2400" dirty="0" smtClean="0">
              <a:solidFill>
                <a:schemeClr val="bg1">
                  <a:lumMod val="50000"/>
                </a:schemeClr>
              </a:solidFill>
            </a:endParaRPr>
          </a:p>
          <a:p>
            <a:pPr>
              <a:buFont typeface="Arial" panose="020B0604020202020204" pitchFamily="34" charset="0"/>
              <a:buChar char="•"/>
            </a:pPr>
            <a:r>
              <a:rPr lang="en-GB" sz="2800" dirty="0"/>
              <a:t> </a:t>
            </a:r>
            <a:r>
              <a:rPr lang="en-GB" sz="2800" dirty="0" smtClean="0"/>
              <a:t>Book 12</a:t>
            </a:r>
          </a:p>
          <a:p>
            <a:pPr lvl="1">
              <a:buFont typeface="Arial" panose="020B0604020202020204" pitchFamily="34" charset="0"/>
              <a:buChar char="•"/>
            </a:pPr>
            <a:r>
              <a:rPr lang="en-GB" sz="2400" dirty="0" err="1" smtClean="0"/>
              <a:t>Skylla</a:t>
            </a:r>
            <a:endParaRPr lang="en-GB" sz="2400" dirty="0" smtClean="0"/>
          </a:p>
          <a:p>
            <a:pPr lvl="1">
              <a:buFont typeface="Arial" panose="020B0604020202020204" pitchFamily="34" charset="0"/>
              <a:buChar char="•"/>
            </a:pPr>
            <a:r>
              <a:rPr lang="en-GB" sz="2400" dirty="0" smtClean="0"/>
              <a:t>Cattle of the Sun</a:t>
            </a:r>
          </a:p>
          <a:p>
            <a:pPr lvl="1">
              <a:buFont typeface="Arial" panose="020B0604020202020204" pitchFamily="34" charset="0"/>
              <a:buChar char="•"/>
            </a:pPr>
            <a:r>
              <a:rPr lang="en-GB" sz="2400" dirty="0" smtClean="0"/>
              <a:t>Charybdis  </a:t>
            </a:r>
            <a:endParaRPr lang="en-GB" sz="2400" dirty="0"/>
          </a:p>
        </p:txBody>
      </p:sp>
    </p:spTree>
    <p:extLst>
      <p:ext uri="{BB962C8B-B14F-4D97-AF65-F5344CB8AC3E}">
        <p14:creationId xmlns:p14="http://schemas.microsoft.com/office/powerpoint/2010/main" val="1805049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lstStyle/>
          <a:p>
            <a:pPr lvl="0">
              <a:buFont typeface="Arial"/>
              <a:buChar char="•"/>
            </a:pPr>
            <a:r>
              <a:rPr lang="en-GB" sz="2400" dirty="0" smtClean="0"/>
              <a:t> </a:t>
            </a:r>
            <a:r>
              <a:rPr lang="en-GB" sz="2800" dirty="0" smtClean="0"/>
              <a:t>Using </a:t>
            </a:r>
            <a:r>
              <a:rPr lang="en-GB" sz="2800" dirty="0"/>
              <a:t>the books of the </a:t>
            </a:r>
            <a:r>
              <a:rPr lang="en-GB" sz="2800" i="1" dirty="0"/>
              <a:t>Odyssey</a:t>
            </a:r>
            <a:r>
              <a:rPr lang="en-GB" sz="2800" dirty="0"/>
              <a:t> set in the reading, consider:</a:t>
            </a:r>
            <a:endParaRPr lang="en-GB" sz="2400" dirty="0"/>
          </a:p>
          <a:p>
            <a:pPr lvl="1"/>
            <a:r>
              <a:rPr lang="en-GB" sz="2400" dirty="0"/>
              <a:t>What types of obstacles do the monsters represent?</a:t>
            </a:r>
          </a:p>
          <a:p>
            <a:pPr lvl="1"/>
            <a:r>
              <a:rPr lang="en-GB" sz="2400" dirty="0"/>
              <a:t>How much are they connected with social conventions?</a:t>
            </a:r>
          </a:p>
          <a:p>
            <a:pPr lvl="1"/>
            <a:r>
              <a:rPr lang="en-GB" sz="2400" dirty="0"/>
              <a:t>To what extent are Odysseus and his men ideal?</a:t>
            </a:r>
          </a:p>
          <a:p>
            <a:endParaRPr lang="en-US" dirty="0"/>
          </a:p>
        </p:txBody>
      </p:sp>
    </p:spTree>
    <p:extLst>
      <p:ext uri="{BB962C8B-B14F-4D97-AF65-F5344CB8AC3E}">
        <p14:creationId xmlns:p14="http://schemas.microsoft.com/office/powerpoint/2010/main" val="8916845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Next Week</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Monsters and the gods</a:t>
            </a:r>
          </a:p>
          <a:p>
            <a:pPr>
              <a:buFont typeface="Arial"/>
              <a:buChar char="•"/>
            </a:pPr>
            <a:r>
              <a:rPr lang="en-US" sz="2400" dirty="0"/>
              <a:t> </a:t>
            </a:r>
            <a:r>
              <a:rPr lang="en-US" sz="2400" dirty="0" smtClean="0"/>
              <a:t>Narratives of conflict between the Olympians and monstrous creatures</a:t>
            </a:r>
          </a:p>
        </p:txBody>
      </p:sp>
    </p:spTree>
    <p:extLst>
      <p:ext uri="{BB962C8B-B14F-4D97-AF65-F5344CB8AC3E}">
        <p14:creationId xmlns:p14="http://schemas.microsoft.com/office/powerpoint/2010/main" val="1993701040"/>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1077</TotalTime>
  <Words>2199</Words>
  <Application>Microsoft Office PowerPoint</Application>
  <PresentationFormat>Widescreen</PresentationFormat>
  <Paragraphs>240</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Wingdings</vt:lpstr>
      <vt:lpstr>Retrospect</vt:lpstr>
      <vt:lpstr>Monsters, Ghosts and Revenants</vt:lpstr>
      <vt:lpstr>This week</vt:lpstr>
      <vt:lpstr>Monsters as villains</vt:lpstr>
      <vt:lpstr>Monsters as villains</vt:lpstr>
      <vt:lpstr>Tempting narrative?</vt:lpstr>
      <vt:lpstr>Time and Space</vt:lpstr>
      <vt:lpstr>Time and Space</vt:lpstr>
      <vt:lpstr>Time and Space</vt:lpstr>
      <vt:lpstr>Heroes civilizing the world</vt:lpstr>
      <vt:lpstr>Ancient Examples?</vt:lpstr>
      <vt:lpstr>Discussion</vt:lpstr>
      <vt:lpstr>Heroes vs. Monsters</vt:lpstr>
      <vt:lpstr>Herakles</vt:lpstr>
      <vt:lpstr>Excessive animals</vt:lpstr>
      <vt:lpstr>Excessive body parts</vt:lpstr>
      <vt:lpstr>Herakles</vt:lpstr>
      <vt:lpstr>Herakles vs. Apollo</vt:lpstr>
      <vt:lpstr>Euripides’ Herakles</vt:lpstr>
      <vt:lpstr>Theseus</vt:lpstr>
      <vt:lpstr>Crete</vt:lpstr>
      <vt:lpstr>PowerPoint Presentation</vt:lpstr>
      <vt:lpstr>PowerPoint Presentation</vt:lpstr>
      <vt:lpstr>PowerPoint Presentation</vt:lpstr>
      <vt:lpstr>Theseus and Ariadne</vt:lpstr>
      <vt:lpstr>PowerPoint Presentation</vt:lpstr>
      <vt:lpstr>Discussion</vt:lpstr>
      <vt:lpstr>Hesiod’s Theogony</vt:lpstr>
      <vt:lpstr>Monsters, heroes and time</vt:lpstr>
      <vt:lpstr>Compressed Chronology</vt:lpstr>
      <vt:lpstr>PowerPoint Presentation</vt:lpstr>
      <vt:lpstr>Undesirable qualities</vt:lpstr>
      <vt:lpstr>Hybrid heroes?</vt:lpstr>
      <vt:lpstr>Cadmus and the Serpent of Ares</vt:lpstr>
      <vt:lpstr>PowerPoint Presentation</vt:lpstr>
      <vt:lpstr>PowerPoint Presentation</vt:lpstr>
      <vt:lpstr>PowerPoint Presentation</vt:lpstr>
      <vt:lpstr>Why tell this story?</vt:lpstr>
      <vt:lpstr>Monsters in Odysseus’ Apologoi</vt:lpstr>
      <vt:lpstr>Discussion</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36</cp:revision>
  <dcterms:created xsi:type="dcterms:W3CDTF">2016-07-06T10:16:44Z</dcterms:created>
  <dcterms:modified xsi:type="dcterms:W3CDTF">2017-10-10T17:20:20Z</dcterms:modified>
</cp:coreProperties>
</file>