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8"/>
  </p:notesMasterIdLst>
  <p:sldIdLst>
    <p:sldId id="256" r:id="rId20"/>
    <p:sldId id="257" r:id="rId21"/>
    <p:sldId id="258" r:id="rId22"/>
    <p:sldId id="329" r:id="rId23"/>
    <p:sldId id="330" r:id="rId24"/>
    <p:sldId id="331" r:id="rId25"/>
    <p:sldId id="338" r:id="rId26"/>
    <p:sldId id="332" r:id="rId27"/>
    <p:sldId id="333" r:id="rId28"/>
    <p:sldId id="289" r:id="rId29"/>
    <p:sldId id="286" r:id="rId30"/>
    <p:sldId id="336" r:id="rId31"/>
    <p:sldId id="335" r:id="rId32"/>
    <p:sldId id="334" r:id="rId33"/>
    <p:sldId id="327" r:id="rId34"/>
    <p:sldId id="284" r:id="rId35"/>
    <p:sldId id="285" r:id="rId36"/>
    <p:sldId id="287" r:id="rId37"/>
    <p:sldId id="288" r:id="rId38"/>
    <p:sldId id="292" r:id="rId39"/>
    <p:sldId id="293" r:id="rId40"/>
    <p:sldId id="337" r:id="rId41"/>
    <p:sldId id="340" r:id="rId42"/>
    <p:sldId id="341" r:id="rId43"/>
    <p:sldId id="328" r:id="rId44"/>
    <p:sldId id="339" r:id="rId45"/>
    <p:sldId id="325" r:id="rId46"/>
    <p:sldId id="326"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A48581-4C60-4358-BD4D-7A576B0A77A0}" v="96" dt="2023-09-19T15:18:02.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95033" autoAdjust="0"/>
  </p:normalViewPr>
  <p:slideViewPr>
    <p:cSldViewPr snapToGrid="0" snapToObjects="1">
      <p:cViewPr varScale="1">
        <p:scale>
          <a:sx n="78" d="100"/>
          <a:sy n="78" d="100"/>
        </p:scale>
        <p:origin x="1286"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E5A48581-4C60-4358-BD4D-7A576B0A77A0}"/>
    <pc:docChg chg="custSel modSld">
      <pc:chgData name="Bee B" userId="8940502075193e3a" providerId="LiveId" clId="{E5A48581-4C60-4358-BD4D-7A576B0A77A0}" dt="2023-09-19T15:18:37.196" v="605" actId="14100"/>
      <pc:docMkLst>
        <pc:docMk/>
      </pc:docMkLst>
      <pc:sldChg chg="modSp mod">
        <pc:chgData name="Bee B" userId="8940502075193e3a" providerId="LiveId" clId="{E5A48581-4C60-4358-BD4D-7A576B0A77A0}" dt="2023-09-19T14:42:49.563" v="0" actId="20577"/>
        <pc:sldMkLst>
          <pc:docMk/>
          <pc:sldMk cId="1989432284" sldId="257"/>
        </pc:sldMkLst>
        <pc:spChg chg="mod">
          <ac:chgData name="Bee B" userId="8940502075193e3a" providerId="LiveId" clId="{E5A48581-4C60-4358-BD4D-7A576B0A77A0}" dt="2023-09-19T14:42:49.563" v="0" actId="20577"/>
          <ac:spMkLst>
            <pc:docMk/>
            <pc:sldMk cId="1989432284" sldId="257"/>
            <ac:spMk id="2" creationId="{E1BEE9DB-5B30-6AB9-D106-343A24194470}"/>
          </ac:spMkLst>
        </pc:spChg>
      </pc:sldChg>
      <pc:sldChg chg="addSp delSp modSp mod">
        <pc:chgData name="Bee B" userId="8940502075193e3a" providerId="LiveId" clId="{E5A48581-4C60-4358-BD4D-7A576B0A77A0}" dt="2023-09-19T14:44:16.756" v="57" actId="14100"/>
        <pc:sldMkLst>
          <pc:docMk/>
          <pc:sldMk cId="1342471370" sldId="258"/>
        </pc:sldMkLst>
        <pc:spChg chg="del">
          <ac:chgData name="Bee B" userId="8940502075193e3a" providerId="LiveId" clId="{E5A48581-4C60-4358-BD4D-7A576B0A77A0}" dt="2023-09-19T14:42:53.804" v="1" actId="478"/>
          <ac:spMkLst>
            <pc:docMk/>
            <pc:sldMk cId="1342471370" sldId="258"/>
            <ac:spMk id="3" creationId="{7C3D941E-5569-FE77-94A1-BFC11680BEC1}"/>
          </ac:spMkLst>
        </pc:spChg>
        <pc:spChg chg="mod">
          <ac:chgData name="Bee B" userId="8940502075193e3a" providerId="LiveId" clId="{E5A48581-4C60-4358-BD4D-7A576B0A77A0}" dt="2023-09-19T14:43:20.434" v="53" actId="20577"/>
          <ac:spMkLst>
            <pc:docMk/>
            <pc:sldMk cId="1342471370" sldId="258"/>
            <ac:spMk id="4" creationId="{F87DD536-7772-9115-D1FF-17213712072C}"/>
          </ac:spMkLst>
        </pc:spChg>
        <pc:spChg chg="add del mod">
          <ac:chgData name="Bee B" userId="8940502075193e3a" providerId="LiveId" clId="{E5A48581-4C60-4358-BD4D-7A576B0A77A0}" dt="2023-09-19T14:42:57.172" v="2" actId="478"/>
          <ac:spMkLst>
            <pc:docMk/>
            <pc:sldMk cId="1342471370" sldId="258"/>
            <ac:spMk id="5" creationId="{508911EC-7443-6635-D8F0-DF690EA9E7AF}"/>
          </ac:spMkLst>
        </pc:spChg>
        <pc:picChg chg="add mod">
          <ac:chgData name="Bee B" userId="8940502075193e3a" providerId="LiveId" clId="{E5A48581-4C60-4358-BD4D-7A576B0A77A0}" dt="2023-09-19T14:44:16.756" v="57" actId="14100"/>
          <ac:picMkLst>
            <pc:docMk/>
            <pc:sldMk cId="1342471370" sldId="258"/>
            <ac:picMk id="1026" creationId="{3B1A4AE6-1887-6304-75BC-29D3F5B72765}"/>
          </ac:picMkLst>
        </pc:picChg>
      </pc:sldChg>
      <pc:sldChg chg="addSp delSp modSp mod">
        <pc:chgData name="Bee B" userId="8940502075193e3a" providerId="LiveId" clId="{E5A48581-4C60-4358-BD4D-7A576B0A77A0}" dt="2023-09-19T15:08:11.688" v="396" actId="20577"/>
        <pc:sldMkLst>
          <pc:docMk/>
          <pc:sldMk cId="3039861672" sldId="284"/>
        </pc:sldMkLst>
        <pc:spChg chg="mod">
          <ac:chgData name="Bee B" userId="8940502075193e3a" providerId="LiveId" clId="{E5A48581-4C60-4358-BD4D-7A576B0A77A0}" dt="2023-09-19T15:07:29.668" v="371" actId="113"/>
          <ac:spMkLst>
            <pc:docMk/>
            <pc:sldMk cId="3039861672" sldId="284"/>
            <ac:spMk id="2" creationId="{555ECFA8-EC80-43BA-B6BB-F132B448800A}"/>
          </ac:spMkLst>
        </pc:spChg>
        <pc:spChg chg="del">
          <ac:chgData name="Bee B" userId="8940502075193e3a" providerId="LiveId" clId="{E5A48581-4C60-4358-BD4D-7A576B0A77A0}" dt="2023-09-19T15:07:18.118" v="367" actId="478"/>
          <ac:spMkLst>
            <pc:docMk/>
            <pc:sldMk cId="3039861672" sldId="284"/>
            <ac:spMk id="3" creationId="{BD99FDBB-C30A-4405-856B-5CEC9AB113FE}"/>
          </ac:spMkLst>
        </pc:spChg>
        <pc:spChg chg="mod">
          <ac:chgData name="Bee B" userId="8940502075193e3a" providerId="LiveId" clId="{E5A48581-4C60-4358-BD4D-7A576B0A77A0}" dt="2023-09-19T15:08:11.688" v="396" actId="20577"/>
          <ac:spMkLst>
            <pc:docMk/>
            <pc:sldMk cId="3039861672" sldId="284"/>
            <ac:spMk id="4" creationId="{FA452E99-EFC7-44BA-8CFE-8991B7E46ADD}"/>
          </ac:spMkLst>
        </pc:spChg>
        <pc:spChg chg="mod">
          <ac:chgData name="Bee B" userId="8940502075193e3a" providerId="LiveId" clId="{E5A48581-4C60-4358-BD4D-7A576B0A77A0}" dt="2023-09-19T15:07:56.286" v="383" actId="1076"/>
          <ac:spMkLst>
            <pc:docMk/>
            <pc:sldMk cId="3039861672" sldId="284"/>
            <ac:spMk id="5" creationId="{97BADE5B-1A3F-2AD7-D930-46A1EA3A6F10}"/>
          </ac:spMkLst>
        </pc:spChg>
        <pc:spChg chg="add del mod">
          <ac:chgData name="Bee B" userId="8940502075193e3a" providerId="LiveId" clId="{E5A48581-4C60-4358-BD4D-7A576B0A77A0}" dt="2023-09-19T15:07:21.631" v="368" actId="478"/>
          <ac:spMkLst>
            <pc:docMk/>
            <pc:sldMk cId="3039861672" sldId="284"/>
            <ac:spMk id="7" creationId="{9D405F6C-A60B-87A9-4F65-62A26C909C31}"/>
          </ac:spMkLst>
        </pc:spChg>
        <pc:picChg chg="add mod">
          <ac:chgData name="Bee B" userId="8940502075193e3a" providerId="LiveId" clId="{E5A48581-4C60-4358-BD4D-7A576B0A77A0}" dt="2023-09-19T15:07:52.561" v="381" actId="14100"/>
          <ac:picMkLst>
            <pc:docMk/>
            <pc:sldMk cId="3039861672" sldId="284"/>
            <ac:picMk id="7170" creationId="{50432F61-A1DF-0E64-E6F9-F2F3C53659C0}"/>
          </ac:picMkLst>
        </pc:picChg>
      </pc:sldChg>
      <pc:sldChg chg="addSp delSp modSp mod">
        <pc:chgData name="Bee B" userId="8940502075193e3a" providerId="LiveId" clId="{E5A48581-4C60-4358-BD4D-7A576B0A77A0}" dt="2023-09-19T15:10:03.205" v="405" actId="1076"/>
        <pc:sldMkLst>
          <pc:docMk/>
          <pc:sldMk cId="3463915486" sldId="285"/>
        </pc:sldMkLst>
        <pc:spChg chg="mod">
          <ac:chgData name="Bee B" userId="8940502075193e3a" providerId="LiveId" clId="{E5A48581-4C60-4358-BD4D-7A576B0A77A0}" dt="2023-09-19T15:10:03.205" v="405" actId="1076"/>
          <ac:spMkLst>
            <pc:docMk/>
            <pc:sldMk cId="3463915486" sldId="285"/>
            <ac:spMk id="2" creationId="{EF60CA17-E108-4F16-BB45-DE94B3260D87}"/>
          </ac:spMkLst>
        </pc:spChg>
        <pc:spChg chg="del">
          <ac:chgData name="Bee B" userId="8940502075193e3a" providerId="LiveId" clId="{E5A48581-4C60-4358-BD4D-7A576B0A77A0}" dt="2023-09-19T15:08:45.659" v="399" actId="478"/>
          <ac:spMkLst>
            <pc:docMk/>
            <pc:sldMk cId="3463915486" sldId="285"/>
            <ac:spMk id="5" creationId="{31DBF376-6305-4AA4-8D56-D5823585934A}"/>
          </ac:spMkLst>
        </pc:spChg>
        <pc:spChg chg="mod">
          <ac:chgData name="Bee B" userId="8940502075193e3a" providerId="LiveId" clId="{E5A48581-4C60-4358-BD4D-7A576B0A77A0}" dt="2023-09-19T15:09:58.121" v="404" actId="403"/>
          <ac:spMkLst>
            <pc:docMk/>
            <pc:sldMk cId="3463915486" sldId="285"/>
            <ac:spMk id="6" creationId="{81CA6828-BE9D-43C8-ADAD-FA3578C9E298}"/>
          </ac:spMkLst>
        </pc:spChg>
        <pc:spChg chg="add del mod">
          <ac:chgData name="Bee B" userId="8940502075193e3a" providerId="LiveId" clId="{E5A48581-4C60-4358-BD4D-7A576B0A77A0}" dt="2023-09-19T15:08:50.457" v="400" actId="478"/>
          <ac:spMkLst>
            <pc:docMk/>
            <pc:sldMk cId="3463915486" sldId="285"/>
            <ac:spMk id="7" creationId="{16DEC4A7-E474-17A6-EDA2-5964FA4DF5B7}"/>
          </ac:spMkLst>
        </pc:spChg>
      </pc:sldChg>
      <pc:sldChg chg="addSp delSp modSp mod">
        <pc:chgData name="Bee B" userId="8940502075193e3a" providerId="LiveId" clId="{E5A48581-4C60-4358-BD4D-7A576B0A77A0}" dt="2023-09-19T14:56:02.561" v="281" actId="1076"/>
        <pc:sldMkLst>
          <pc:docMk/>
          <pc:sldMk cId="4061080270" sldId="286"/>
        </pc:sldMkLst>
        <pc:spChg chg="mod">
          <ac:chgData name="Bee B" userId="8940502075193e3a" providerId="LiveId" clId="{E5A48581-4C60-4358-BD4D-7A576B0A77A0}" dt="2023-09-19T14:54:55.024" v="277" actId="1076"/>
          <ac:spMkLst>
            <pc:docMk/>
            <pc:sldMk cId="4061080270" sldId="286"/>
            <ac:spMk id="4" creationId="{19B62EC0-F66A-4A8E-9D01-E03985A00724}"/>
          </ac:spMkLst>
        </pc:spChg>
        <pc:spChg chg="mod">
          <ac:chgData name="Bee B" userId="8940502075193e3a" providerId="LiveId" clId="{E5A48581-4C60-4358-BD4D-7A576B0A77A0}" dt="2023-09-19T14:54:43.734" v="273" actId="113"/>
          <ac:spMkLst>
            <pc:docMk/>
            <pc:sldMk cId="4061080270" sldId="286"/>
            <ac:spMk id="6" creationId="{08DD041C-E348-41F3-B4B4-A21A20937B81}"/>
          </ac:spMkLst>
        </pc:spChg>
        <pc:spChg chg="del">
          <ac:chgData name="Bee B" userId="8940502075193e3a" providerId="LiveId" clId="{E5A48581-4C60-4358-BD4D-7A576B0A77A0}" dt="2023-09-19T14:54:46.632" v="274" actId="478"/>
          <ac:spMkLst>
            <pc:docMk/>
            <pc:sldMk cId="4061080270" sldId="286"/>
            <ac:spMk id="7" creationId="{93B21D36-D381-4958-8F94-E68B60CA0F86}"/>
          </ac:spMkLst>
        </pc:spChg>
        <pc:picChg chg="add mod modCrop">
          <ac:chgData name="Bee B" userId="8940502075193e3a" providerId="LiveId" clId="{E5A48581-4C60-4358-BD4D-7A576B0A77A0}" dt="2023-09-19T14:56:02.561" v="281" actId="1076"/>
          <ac:picMkLst>
            <pc:docMk/>
            <pc:sldMk cId="4061080270" sldId="286"/>
            <ac:picMk id="2" creationId="{A1E9903A-FFF7-037C-5E42-7FB23D6544CB}"/>
          </ac:picMkLst>
        </pc:picChg>
      </pc:sldChg>
      <pc:sldChg chg="delSp modSp mod modNotesTx">
        <pc:chgData name="Bee B" userId="8940502075193e3a" providerId="LiveId" clId="{E5A48581-4C60-4358-BD4D-7A576B0A77A0}" dt="2023-09-19T15:11:02.504" v="425" actId="20577"/>
        <pc:sldMkLst>
          <pc:docMk/>
          <pc:sldMk cId="1088845966" sldId="287"/>
        </pc:sldMkLst>
        <pc:spChg chg="mod">
          <ac:chgData name="Bee B" userId="8940502075193e3a" providerId="LiveId" clId="{E5A48581-4C60-4358-BD4D-7A576B0A77A0}" dt="2023-09-19T15:10:17.032" v="409" actId="113"/>
          <ac:spMkLst>
            <pc:docMk/>
            <pc:sldMk cId="1088845966" sldId="287"/>
            <ac:spMk id="2" creationId="{4488F5D7-35E8-49BE-AFBF-1679FD8D84E3}"/>
          </ac:spMkLst>
        </pc:spChg>
        <pc:spChg chg="mod">
          <ac:chgData name="Bee B" userId="8940502075193e3a" providerId="LiveId" clId="{E5A48581-4C60-4358-BD4D-7A576B0A77A0}" dt="2023-09-19T15:10:45.641" v="414" actId="27636"/>
          <ac:spMkLst>
            <pc:docMk/>
            <pc:sldMk cId="1088845966" sldId="287"/>
            <ac:spMk id="3" creationId="{FC83FABC-2B07-4DC9-A9F7-DF982CC284AB}"/>
          </ac:spMkLst>
        </pc:spChg>
        <pc:spChg chg="del">
          <ac:chgData name="Bee B" userId="8940502075193e3a" providerId="LiveId" clId="{E5A48581-4C60-4358-BD4D-7A576B0A77A0}" dt="2023-09-19T15:10:33.738" v="411" actId="478"/>
          <ac:spMkLst>
            <pc:docMk/>
            <pc:sldMk cId="1088845966" sldId="287"/>
            <ac:spMk id="5" creationId="{34B79E9A-ADF4-434D-85A6-E96FE09B4BCD}"/>
          </ac:spMkLst>
        </pc:spChg>
        <pc:spChg chg="mod">
          <ac:chgData name="Bee B" userId="8940502075193e3a" providerId="LiveId" clId="{E5A48581-4C60-4358-BD4D-7A576B0A77A0}" dt="2023-09-19T15:10:51.339" v="416" actId="5793"/>
          <ac:spMkLst>
            <pc:docMk/>
            <pc:sldMk cId="1088845966" sldId="287"/>
            <ac:spMk id="11" creationId="{87559619-13D4-4E85-9119-DF7D546197D8}"/>
          </ac:spMkLst>
        </pc:spChg>
      </pc:sldChg>
      <pc:sldChg chg="modSp mod">
        <pc:chgData name="Bee B" userId="8940502075193e3a" providerId="LiveId" clId="{E5A48581-4C60-4358-BD4D-7A576B0A77A0}" dt="2023-09-19T15:11:37.932" v="436" actId="1076"/>
        <pc:sldMkLst>
          <pc:docMk/>
          <pc:sldMk cId="61009550" sldId="288"/>
        </pc:sldMkLst>
        <pc:spChg chg="mod">
          <ac:chgData name="Bee B" userId="8940502075193e3a" providerId="LiveId" clId="{E5A48581-4C60-4358-BD4D-7A576B0A77A0}" dt="2023-09-19T15:11:28.912" v="433" actId="1076"/>
          <ac:spMkLst>
            <pc:docMk/>
            <pc:sldMk cId="61009550" sldId="288"/>
            <ac:spMk id="7" creationId="{3386B145-179E-4AA5-A4F9-68345726D23B}"/>
          </ac:spMkLst>
        </pc:spChg>
        <pc:picChg chg="mod">
          <ac:chgData name="Bee B" userId="8940502075193e3a" providerId="LiveId" clId="{E5A48581-4C60-4358-BD4D-7A576B0A77A0}" dt="2023-09-19T15:11:37.932" v="436" actId="1076"/>
          <ac:picMkLst>
            <pc:docMk/>
            <pc:sldMk cId="61009550" sldId="288"/>
            <ac:picMk id="2050" creationId="{1819B0CE-CFB8-43CF-AC01-3294152078FF}"/>
          </ac:picMkLst>
        </pc:picChg>
      </pc:sldChg>
      <pc:sldChg chg="delSp modSp mod">
        <pc:chgData name="Bee B" userId="8940502075193e3a" providerId="LiveId" clId="{E5A48581-4C60-4358-BD4D-7A576B0A77A0}" dt="2023-09-19T14:54:27.210" v="270" actId="20577"/>
        <pc:sldMkLst>
          <pc:docMk/>
          <pc:sldMk cId="175501036" sldId="289"/>
        </pc:sldMkLst>
        <pc:spChg chg="mod">
          <ac:chgData name="Bee B" userId="8940502075193e3a" providerId="LiveId" clId="{E5A48581-4C60-4358-BD4D-7A576B0A77A0}" dt="2023-09-19T14:53:59.271" v="219" actId="20577"/>
          <ac:spMkLst>
            <pc:docMk/>
            <pc:sldMk cId="175501036" sldId="289"/>
            <ac:spMk id="2" creationId="{4C9D37D7-C6AE-44CF-BB3A-BAC012EBF70A}"/>
          </ac:spMkLst>
        </pc:spChg>
        <pc:spChg chg="mod">
          <ac:chgData name="Bee B" userId="8940502075193e3a" providerId="LiveId" clId="{E5A48581-4C60-4358-BD4D-7A576B0A77A0}" dt="2023-09-19T14:54:27.210" v="270" actId="20577"/>
          <ac:spMkLst>
            <pc:docMk/>
            <pc:sldMk cId="175501036" sldId="289"/>
            <ac:spMk id="4" creationId="{D3B70A42-13E5-401E-A156-C93031EC3373}"/>
          </ac:spMkLst>
        </pc:spChg>
        <pc:spChg chg="del mod">
          <ac:chgData name="Bee B" userId="8940502075193e3a" providerId="LiveId" clId="{E5A48581-4C60-4358-BD4D-7A576B0A77A0}" dt="2023-09-19T14:53:26.979" v="198" actId="478"/>
          <ac:spMkLst>
            <pc:docMk/>
            <pc:sldMk cId="175501036" sldId="289"/>
            <ac:spMk id="5" creationId="{83BE3078-DCA9-4CE5-A323-CA1E2C0B6A10}"/>
          </ac:spMkLst>
        </pc:spChg>
      </pc:sldChg>
      <pc:sldChg chg="modSp mod">
        <pc:chgData name="Bee B" userId="8940502075193e3a" providerId="LiveId" clId="{E5A48581-4C60-4358-BD4D-7A576B0A77A0}" dt="2023-09-19T15:12:30.511" v="453" actId="1076"/>
        <pc:sldMkLst>
          <pc:docMk/>
          <pc:sldMk cId="806380120" sldId="292"/>
        </pc:sldMkLst>
        <pc:spChg chg="mod">
          <ac:chgData name="Bee B" userId="8940502075193e3a" providerId="LiveId" clId="{E5A48581-4C60-4358-BD4D-7A576B0A77A0}" dt="2023-09-19T15:12:25.308" v="450" actId="1076"/>
          <ac:spMkLst>
            <pc:docMk/>
            <pc:sldMk cId="806380120" sldId="292"/>
            <ac:spMk id="2" creationId="{829996F6-5AD9-46FF-BF95-F6DE48516A6A}"/>
          </ac:spMkLst>
        </pc:spChg>
        <pc:picChg chg="mod">
          <ac:chgData name="Bee B" userId="8940502075193e3a" providerId="LiveId" clId="{E5A48581-4C60-4358-BD4D-7A576B0A77A0}" dt="2023-09-19T15:12:30.511" v="453" actId="1076"/>
          <ac:picMkLst>
            <pc:docMk/>
            <pc:sldMk cId="806380120" sldId="292"/>
            <ac:picMk id="6" creationId="{80D0CD90-BFE4-4595-BDD1-B8FE6FCE66ED}"/>
          </ac:picMkLst>
        </pc:picChg>
      </pc:sldChg>
      <pc:sldChg chg="modSp mod">
        <pc:chgData name="Bee B" userId="8940502075193e3a" providerId="LiveId" clId="{E5A48581-4C60-4358-BD4D-7A576B0A77A0}" dt="2023-09-19T15:12:52.061" v="460" actId="1076"/>
        <pc:sldMkLst>
          <pc:docMk/>
          <pc:sldMk cId="454086590" sldId="293"/>
        </pc:sldMkLst>
        <pc:spChg chg="mod">
          <ac:chgData name="Bee B" userId="8940502075193e3a" providerId="LiveId" clId="{E5A48581-4C60-4358-BD4D-7A576B0A77A0}" dt="2023-09-19T15:12:50.062" v="459" actId="14100"/>
          <ac:spMkLst>
            <pc:docMk/>
            <pc:sldMk cId="454086590" sldId="293"/>
            <ac:spMk id="2" creationId="{22F56498-1358-4A02-BB64-1C9CF8BDD082}"/>
          </ac:spMkLst>
        </pc:spChg>
        <pc:picChg chg="mod">
          <ac:chgData name="Bee B" userId="8940502075193e3a" providerId="LiveId" clId="{E5A48581-4C60-4358-BD4D-7A576B0A77A0}" dt="2023-09-19T15:12:52.061" v="460" actId="1076"/>
          <ac:picMkLst>
            <pc:docMk/>
            <pc:sldMk cId="454086590" sldId="293"/>
            <ac:picMk id="4098" creationId="{D6D4A1AA-2D95-48CD-9584-8C1A995FDADC}"/>
          </ac:picMkLst>
        </pc:picChg>
      </pc:sldChg>
      <pc:sldChg chg="delSp modSp mod">
        <pc:chgData name="Bee B" userId="8940502075193e3a" providerId="LiveId" clId="{E5A48581-4C60-4358-BD4D-7A576B0A77A0}" dt="2023-09-19T15:18:24.042" v="601" actId="20577"/>
        <pc:sldMkLst>
          <pc:docMk/>
          <pc:sldMk cId="1138718878" sldId="325"/>
        </pc:sldMkLst>
        <pc:spChg chg="mod">
          <ac:chgData name="Bee B" userId="8940502075193e3a" providerId="LiveId" clId="{E5A48581-4C60-4358-BD4D-7A576B0A77A0}" dt="2023-09-19T15:18:11.157" v="588" actId="113"/>
          <ac:spMkLst>
            <pc:docMk/>
            <pc:sldMk cId="1138718878" sldId="325"/>
            <ac:spMk id="2" creationId="{95F355C5-C334-433A-AF7A-E1FE0A4808FB}"/>
          </ac:spMkLst>
        </pc:spChg>
        <pc:spChg chg="mod">
          <ac:chgData name="Bee B" userId="8940502075193e3a" providerId="LiveId" clId="{E5A48581-4C60-4358-BD4D-7A576B0A77A0}" dt="2023-09-19T15:18:24.042" v="601" actId="20577"/>
          <ac:spMkLst>
            <pc:docMk/>
            <pc:sldMk cId="1138718878" sldId="325"/>
            <ac:spMk id="4" creationId="{02307BE0-31AD-4329-BA56-04A64396BCB2}"/>
          </ac:spMkLst>
        </pc:spChg>
        <pc:spChg chg="del">
          <ac:chgData name="Bee B" userId="8940502075193e3a" providerId="LiveId" clId="{E5A48581-4C60-4358-BD4D-7A576B0A77A0}" dt="2023-09-19T15:18:14.080" v="589" actId="478"/>
          <ac:spMkLst>
            <pc:docMk/>
            <pc:sldMk cId="1138718878" sldId="325"/>
            <ac:spMk id="5" creationId="{596926CA-DCF2-4DA2-A7CF-DC4DF726708F}"/>
          </ac:spMkLst>
        </pc:spChg>
      </pc:sldChg>
      <pc:sldChg chg="modSp mod">
        <pc:chgData name="Bee B" userId="8940502075193e3a" providerId="LiveId" clId="{E5A48581-4C60-4358-BD4D-7A576B0A77A0}" dt="2023-09-19T15:18:37.196" v="605" actId="14100"/>
        <pc:sldMkLst>
          <pc:docMk/>
          <pc:sldMk cId="3947547237" sldId="326"/>
        </pc:sldMkLst>
        <pc:spChg chg="mod">
          <ac:chgData name="Bee B" userId="8940502075193e3a" providerId="LiveId" clId="{E5A48581-4C60-4358-BD4D-7A576B0A77A0}" dt="2023-09-19T15:18:37.196" v="605" actId="14100"/>
          <ac:spMkLst>
            <pc:docMk/>
            <pc:sldMk cId="3947547237" sldId="326"/>
            <ac:spMk id="2" creationId="{918E750C-F935-470C-81A3-1DFF92F12137}"/>
          </ac:spMkLst>
        </pc:spChg>
      </pc:sldChg>
      <pc:sldChg chg="delSp modSp mod">
        <pc:chgData name="Bee B" userId="8940502075193e3a" providerId="LiveId" clId="{E5A48581-4C60-4358-BD4D-7A576B0A77A0}" dt="2023-09-19T15:07:12.072" v="366" actId="1076"/>
        <pc:sldMkLst>
          <pc:docMk/>
          <pc:sldMk cId="3674372105" sldId="327"/>
        </pc:sldMkLst>
        <pc:spChg chg="mod">
          <ac:chgData name="Bee B" userId="8940502075193e3a" providerId="LiveId" clId="{E5A48581-4C60-4358-BD4D-7A576B0A77A0}" dt="2023-09-19T15:06:37.406" v="363" actId="1076"/>
          <ac:spMkLst>
            <pc:docMk/>
            <pc:sldMk cId="3674372105" sldId="327"/>
            <ac:spMk id="2" creationId="{70C9554C-2FA8-4ABC-800A-7544C92C1897}"/>
          </ac:spMkLst>
        </pc:spChg>
        <pc:spChg chg="del mod">
          <ac:chgData name="Bee B" userId="8940502075193e3a" providerId="LiveId" clId="{E5A48581-4C60-4358-BD4D-7A576B0A77A0}" dt="2023-09-19T15:05:54.785" v="349" actId="478"/>
          <ac:spMkLst>
            <pc:docMk/>
            <pc:sldMk cId="3674372105" sldId="327"/>
            <ac:spMk id="5" creationId="{1A36E984-7A9C-C9C5-9715-2466E0388ECF}"/>
          </ac:spMkLst>
        </pc:spChg>
        <pc:picChg chg="mod">
          <ac:chgData name="Bee B" userId="8940502075193e3a" providerId="LiveId" clId="{E5A48581-4C60-4358-BD4D-7A576B0A77A0}" dt="2023-09-19T15:07:12.072" v="366" actId="1076"/>
          <ac:picMkLst>
            <pc:docMk/>
            <pc:sldMk cId="3674372105" sldId="327"/>
            <ac:picMk id="1026" creationId="{D43FF1D3-3BBF-4424-AC46-D1802AB7E335}"/>
          </ac:picMkLst>
        </pc:picChg>
      </pc:sldChg>
      <pc:sldChg chg="addSp delSp modSp mod">
        <pc:chgData name="Bee B" userId="8940502075193e3a" providerId="LiveId" clId="{E5A48581-4C60-4358-BD4D-7A576B0A77A0}" dt="2023-09-19T14:45:49.326" v="89" actId="14100"/>
        <pc:sldMkLst>
          <pc:docMk/>
          <pc:sldMk cId="1787886435" sldId="329"/>
        </pc:sldMkLst>
        <pc:spChg chg="mod">
          <ac:chgData name="Bee B" userId="8940502075193e3a" providerId="LiveId" clId="{E5A48581-4C60-4358-BD4D-7A576B0A77A0}" dt="2023-09-19T14:44:25.354" v="60" actId="113"/>
          <ac:spMkLst>
            <pc:docMk/>
            <pc:sldMk cId="1787886435" sldId="329"/>
            <ac:spMk id="2" creationId="{B9552B58-538A-F6D1-8260-693F3682B61C}"/>
          </ac:spMkLst>
        </pc:spChg>
        <pc:spChg chg="del mod">
          <ac:chgData name="Bee B" userId="8940502075193e3a" providerId="LiveId" clId="{E5A48581-4C60-4358-BD4D-7A576B0A77A0}" dt="2023-09-19T14:44:30.909" v="64" actId="478"/>
          <ac:spMkLst>
            <pc:docMk/>
            <pc:sldMk cId="1787886435" sldId="329"/>
            <ac:spMk id="3" creationId="{3B360498-F1A0-29DA-D65E-3DE0694F29B2}"/>
          </ac:spMkLst>
        </pc:spChg>
        <pc:spChg chg="mod">
          <ac:chgData name="Bee B" userId="8940502075193e3a" providerId="LiveId" clId="{E5A48581-4C60-4358-BD4D-7A576B0A77A0}" dt="2023-09-19T14:45:45.965" v="87" actId="14100"/>
          <ac:spMkLst>
            <pc:docMk/>
            <pc:sldMk cId="1787886435" sldId="329"/>
            <ac:spMk id="4" creationId="{7385CB61-AB2C-BAF1-9D33-409736270E19}"/>
          </ac:spMkLst>
        </pc:spChg>
        <pc:picChg chg="add mod">
          <ac:chgData name="Bee B" userId="8940502075193e3a" providerId="LiveId" clId="{E5A48581-4C60-4358-BD4D-7A576B0A77A0}" dt="2023-09-19T14:45:49.326" v="89" actId="14100"/>
          <ac:picMkLst>
            <pc:docMk/>
            <pc:sldMk cId="1787886435" sldId="329"/>
            <ac:picMk id="2050" creationId="{0E88D484-B502-C80D-CCD1-C71D89B7F37C}"/>
          </ac:picMkLst>
        </pc:picChg>
      </pc:sldChg>
      <pc:sldChg chg="addSp delSp modSp mod">
        <pc:chgData name="Bee B" userId="8940502075193e3a" providerId="LiveId" clId="{E5A48581-4C60-4358-BD4D-7A576B0A77A0}" dt="2023-09-19T14:47:03.656" v="102" actId="1076"/>
        <pc:sldMkLst>
          <pc:docMk/>
          <pc:sldMk cId="752863276" sldId="330"/>
        </pc:sldMkLst>
        <pc:spChg chg="mod">
          <ac:chgData name="Bee B" userId="8940502075193e3a" providerId="LiveId" clId="{E5A48581-4C60-4358-BD4D-7A576B0A77A0}" dt="2023-09-19T14:46:03.390" v="94" actId="113"/>
          <ac:spMkLst>
            <pc:docMk/>
            <pc:sldMk cId="752863276" sldId="330"/>
            <ac:spMk id="2" creationId="{4BB41014-344E-C67D-0509-DE36E1E5C5F1}"/>
          </ac:spMkLst>
        </pc:spChg>
        <pc:spChg chg="del">
          <ac:chgData name="Bee B" userId="8940502075193e3a" providerId="LiveId" clId="{E5A48581-4C60-4358-BD4D-7A576B0A77A0}" dt="2023-09-19T14:45:55.381" v="90" actId="478"/>
          <ac:spMkLst>
            <pc:docMk/>
            <pc:sldMk cId="752863276" sldId="330"/>
            <ac:spMk id="3" creationId="{68652F2A-9F97-57B7-3AF6-8D1B703DC6F7}"/>
          </ac:spMkLst>
        </pc:spChg>
        <pc:spChg chg="mod">
          <ac:chgData name="Bee B" userId="8940502075193e3a" providerId="LiveId" clId="{E5A48581-4C60-4358-BD4D-7A576B0A77A0}" dt="2023-09-19T14:46:09.043" v="95" actId="1076"/>
          <ac:spMkLst>
            <pc:docMk/>
            <pc:sldMk cId="752863276" sldId="330"/>
            <ac:spMk id="4" creationId="{9C3925C2-8D33-3C02-1174-AE33AEF002E6}"/>
          </ac:spMkLst>
        </pc:spChg>
        <pc:spChg chg="add del mod">
          <ac:chgData name="Bee B" userId="8940502075193e3a" providerId="LiveId" clId="{E5A48581-4C60-4358-BD4D-7A576B0A77A0}" dt="2023-09-19T14:45:56.753" v="91" actId="478"/>
          <ac:spMkLst>
            <pc:docMk/>
            <pc:sldMk cId="752863276" sldId="330"/>
            <ac:spMk id="6" creationId="{8EBCC9A7-3880-C8C7-8EC7-7EF735076160}"/>
          </ac:spMkLst>
        </pc:spChg>
        <pc:picChg chg="add mod">
          <ac:chgData name="Bee B" userId="8940502075193e3a" providerId="LiveId" clId="{E5A48581-4C60-4358-BD4D-7A576B0A77A0}" dt="2023-09-19T14:47:03.656" v="102" actId="1076"/>
          <ac:picMkLst>
            <pc:docMk/>
            <pc:sldMk cId="752863276" sldId="330"/>
            <ac:picMk id="3074" creationId="{E625BF55-E91E-08FB-8A92-393DEA61649E}"/>
          </ac:picMkLst>
        </pc:picChg>
      </pc:sldChg>
      <pc:sldChg chg="addSp delSp modSp mod modNotesTx">
        <pc:chgData name="Bee B" userId="8940502075193e3a" providerId="LiveId" clId="{E5A48581-4C60-4358-BD4D-7A576B0A77A0}" dt="2023-09-19T14:48:36.151" v="129" actId="20577"/>
        <pc:sldMkLst>
          <pc:docMk/>
          <pc:sldMk cId="1335297375" sldId="331"/>
        </pc:sldMkLst>
        <pc:spChg chg="mod">
          <ac:chgData name="Bee B" userId="8940502075193e3a" providerId="LiveId" clId="{E5A48581-4C60-4358-BD4D-7A576B0A77A0}" dt="2023-09-19T14:47:25.314" v="108" actId="113"/>
          <ac:spMkLst>
            <pc:docMk/>
            <pc:sldMk cId="1335297375" sldId="331"/>
            <ac:spMk id="2" creationId="{2CD8E02E-699C-9EA5-1867-98C027B51191}"/>
          </ac:spMkLst>
        </pc:spChg>
        <pc:spChg chg="del">
          <ac:chgData name="Bee B" userId="8940502075193e3a" providerId="LiveId" clId="{E5A48581-4C60-4358-BD4D-7A576B0A77A0}" dt="2023-09-19T14:47:12.506" v="104" actId="478"/>
          <ac:spMkLst>
            <pc:docMk/>
            <pc:sldMk cId="1335297375" sldId="331"/>
            <ac:spMk id="3" creationId="{EF31D52B-4E97-99C2-EEC6-76569F47437A}"/>
          </ac:spMkLst>
        </pc:spChg>
        <pc:spChg chg="mod">
          <ac:chgData name="Bee B" userId="8940502075193e3a" providerId="LiveId" clId="{E5A48581-4C60-4358-BD4D-7A576B0A77A0}" dt="2023-09-19T14:47:29.729" v="109" actId="1076"/>
          <ac:spMkLst>
            <pc:docMk/>
            <pc:sldMk cId="1335297375" sldId="331"/>
            <ac:spMk id="4" creationId="{BFDCE3E7-A0B2-204D-C301-E851BD6223CF}"/>
          </ac:spMkLst>
        </pc:spChg>
        <pc:spChg chg="add del mod">
          <ac:chgData name="Bee B" userId="8940502075193e3a" providerId="LiveId" clId="{E5A48581-4C60-4358-BD4D-7A576B0A77A0}" dt="2023-09-19T14:47:15.233" v="105" actId="478"/>
          <ac:spMkLst>
            <pc:docMk/>
            <pc:sldMk cId="1335297375" sldId="331"/>
            <ac:spMk id="6" creationId="{B2CB8A4A-56CF-A8B9-940C-5FD6F39ADA56}"/>
          </ac:spMkLst>
        </pc:spChg>
        <pc:picChg chg="add mod">
          <ac:chgData name="Bee B" userId="8940502075193e3a" providerId="LiveId" clId="{E5A48581-4C60-4358-BD4D-7A576B0A77A0}" dt="2023-09-19T14:48:16.286" v="116" actId="14100"/>
          <ac:picMkLst>
            <pc:docMk/>
            <pc:sldMk cId="1335297375" sldId="331"/>
            <ac:picMk id="4098" creationId="{00E78964-C34E-8066-4165-B89042C39765}"/>
          </ac:picMkLst>
        </pc:picChg>
      </pc:sldChg>
      <pc:sldChg chg="addSp delSp modSp mod">
        <pc:chgData name="Bee B" userId="8940502075193e3a" providerId="LiveId" clId="{E5A48581-4C60-4358-BD4D-7A576B0A77A0}" dt="2023-09-19T14:51:59.039" v="155" actId="1076"/>
        <pc:sldMkLst>
          <pc:docMk/>
          <pc:sldMk cId="193357792" sldId="332"/>
        </pc:sldMkLst>
        <pc:spChg chg="mod">
          <ac:chgData name="Bee B" userId="8940502075193e3a" providerId="LiveId" clId="{E5A48581-4C60-4358-BD4D-7A576B0A77A0}" dt="2023-09-19T14:51:59.039" v="155" actId="1076"/>
          <ac:spMkLst>
            <pc:docMk/>
            <pc:sldMk cId="193357792" sldId="332"/>
            <ac:spMk id="2" creationId="{1EF37FFC-605E-8CCC-CE0F-060627AD1312}"/>
          </ac:spMkLst>
        </pc:spChg>
        <pc:spChg chg="del">
          <ac:chgData name="Bee B" userId="8940502075193e3a" providerId="LiveId" clId="{E5A48581-4C60-4358-BD4D-7A576B0A77A0}" dt="2023-09-19T14:50:46.423" v="141" actId="478"/>
          <ac:spMkLst>
            <pc:docMk/>
            <pc:sldMk cId="193357792" sldId="332"/>
            <ac:spMk id="3" creationId="{8F45D693-7CD9-027A-7EEC-42955AEDF4BD}"/>
          </ac:spMkLst>
        </pc:spChg>
        <pc:spChg chg="mod">
          <ac:chgData name="Bee B" userId="8940502075193e3a" providerId="LiveId" clId="{E5A48581-4C60-4358-BD4D-7A576B0A77A0}" dt="2023-09-19T14:51:43.006" v="149" actId="1076"/>
          <ac:spMkLst>
            <pc:docMk/>
            <pc:sldMk cId="193357792" sldId="332"/>
            <ac:spMk id="4" creationId="{66F0B674-7556-447E-BADA-F9199665856E}"/>
          </ac:spMkLst>
        </pc:spChg>
        <pc:spChg chg="add del mod">
          <ac:chgData name="Bee B" userId="8940502075193e3a" providerId="LiveId" clId="{E5A48581-4C60-4358-BD4D-7A576B0A77A0}" dt="2023-09-19T14:50:50.270" v="142" actId="478"/>
          <ac:spMkLst>
            <pc:docMk/>
            <pc:sldMk cId="193357792" sldId="332"/>
            <ac:spMk id="6" creationId="{72566FBD-FB00-39F2-397B-9FFD0ACBE477}"/>
          </ac:spMkLst>
        </pc:spChg>
        <pc:picChg chg="add mod">
          <ac:chgData name="Bee B" userId="8940502075193e3a" providerId="LiveId" clId="{E5A48581-4C60-4358-BD4D-7A576B0A77A0}" dt="2023-09-19T14:51:56.059" v="154" actId="1076"/>
          <ac:picMkLst>
            <pc:docMk/>
            <pc:sldMk cId="193357792" sldId="332"/>
            <ac:picMk id="5122" creationId="{A080F410-3D61-4AD2-8D75-58E66C39785C}"/>
          </ac:picMkLst>
        </pc:picChg>
      </pc:sldChg>
      <pc:sldChg chg="addSp delSp modSp mod modNotesTx">
        <pc:chgData name="Bee B" userId="8940502075193e3a" providerId="LiveId" clId="{E5A48581-4C60-4358-BD4D-7A576B0A77A0}" dt="2023-09-19T14:53:06.266" v="194" actId="27636"/>
        <pc:sldMkLst>
          <pc:docMk/>
          <pc:sldMk cId="3002994997" sldId="333"/>
        </pc:sldMkLst>
        <pc:spChg chg="mod">
          <ac:chgData name="Bee B" userId="8940502075193e3a" providerId="LiveId" clId="{E5A48581-4C60-4358-BD4D-7A576B0A77A0}" dt="2023-09-19T14:52:59.427" v="190" actId="113"/>
          <ac:spMkLst>
            <pc:docMk/>
            <pc:sldMk cId="3002994997" sldId="333"/>
            <ac:spMk id="2" creationId="{CF52AFB1-0D1E-7D40-A059-0D52C1AA8CBF}"/>
          </ac:spMkLst>
        </pc:spChg>
        <pc:spChg chg="del">
          <ac:chgData name="Bee B" userId="8940502075193e3a" providerId="LiveId" clId="{E5A48581-4C60-4358-BD4D-7A576B0A77A0}" dt="2023-09-19T14:52:50.574" v="186" actId="478"/>
          <ac:spMkLst>
            <pc:docMk/>
            <pc:sldMk cId="3002994997" sldId="333"/>
            <ac:spMk id="3" creationId="{6FB415DE-D3E9-CB73-3145-9F8BBF71DD44}"/>
          </ac:spMkLst>
        </pc:spChg>
        <pc:spChg chg="mod">
          <ac:chgData name="Bee B" userId="8940502075193e3a" providerId="LiveId" clId="{E5A48581-4C60-4358-BD4D-7A576B0A77A0}" dt="2023-09-19T14:53:06.266" v="194" actId="27636"/>
          <ac:spMkLst>
            <pc:docMk/>
            <pc:sldMk cId="3002994997" sldId="333"/>
            <ac:spMk id="4" creationId="{A922190D-EAE2-CD80-8595-6C1DD83F9822}"/>
          </ac:spMkLst>
        </pc:spChg>
        <pc:spChg chg="add del mod">
          <ac:chgData name="Bee B" userId="8940502075193e3a" providerId="LiveId" clId="{E5A48581-4C60-4358-BD4D-7A576B0A77A0}" dt="2023-09-19T14:52:51.968" v="187" actId="478"/>
          <ac:spMkLst>
            <pc:docMk/>
            <pc:sldMk cId="3002994997" sldId="333"/>
            <ac:spMk id="6" creationId="{1B5A8AF3-2D50-5D5B-67E6-080D40410ECC}"/>
          </ac:spMkLst>
        </pc:spChg>
      </pc:sldChg>
      <pc:sldChg chg="addSp delSp modSp mod">
        <pc:chgData name="Bee B" userId="8940502075193e3a" providerId="LiveId" clId="{E5A48581-4C60-4358-BD4D-7A576B0A77A0}" dt="2023-09-19T15:05:13.626" v="342" actId="14100"/>
        <pc:sldMkLst>
          <pc:docMk/>
          <pc:sldMk cId="1917756742" sldId="334"/>
        </pc:sldMkLst>
        <pc:spChg chg="mod">
          <ac:chgData name="Bee B" userId="8940502075193e3a" providerId="LiveId" clId="{E5A48581-4C60-4358-BD4D-7A576B0A77A0}" dt="2023-09-19T15:00:03.921" v="317" actId="207"/>
          <ac:spMkLst>
            <pc:docMk/>
            <pc:sldMk cId="1917756742" sldId="334"/>
            <ac:spMk id="2" creationId="{C8796ABB-1B75-AF9D-9732-4FEE8B32D439}"/>
          </ac:spMkLst>
        </pc:spChg>
        <pc:spChg chg="del">
          <ac:chgData name="Bee B" userId="8940502075193e3a" providerId="LiveId" clId="{E5A48581-4C60-4358-BD4D-7A576B0A77A0}" dt="2023-09-19T14:58:39.160" v="302" actId="478"/>
          <ac:spMkLst>
            <pc:docMk/>
            <pc:sldMk cId="1917756742" sldId="334"/>
            <ac:spMk id="3" creationId="{2E9BA110-C614-6596-1F95-44AD52274879}"/>
          </ac:spMkLst>
        </pc:spChg>
        <pc:spChg chg="mod">
          <ac:chgData name="Bee B" userId="8940502075193e3a" providerId="LiveId" clId="{E5A48581-4C60-4358-BD4D-7A576B0A77A0}" dt="2023-09-19T15:05:10.582" v="340" actId="1076"/>
          <ac:spMkLst>
            <pc:docMk/>
            <pc:sldMk cId="1917756742" sldId="334"/>
            <ac:spMk id="4" creationId="{BADA2FBB-04D8-C893-C4F1-A1EB5B0AA5AD}"/>
          </ac:spMkLst>
        </pc:spChg>
        <pc:spChg chg="add del mod">
          <ac:chgData name="Bee B" userId="8940502075193e3a" providerId="LiveId" clId="{E5A48581-4C60-4358-BD4D-7A576B0A77A0}" dt="2023-09-19T14:58:42.665" v="303" actId="478"/>
          <ac:spMkLst>
            <pc:docMk/>
            <pc:sldMk cId="1917756742" sldId="334"/>
            <ac:spMk id="6" creationId="{EFB0400D-C2A2-0858-469B-8735BF6DA42C}"/>
          </ac:spMkLst>
        </pc:spChg>
        <pc:picChg chg="add del mod">
          <ac:chgData name="Bee B" userId="8940502075193e3a" providerId="LiveId" clId="{E5A48581-4C60-4358-BD4D-7A576B0A77A0}" dt="2023-09-19T15:04:21.999" v="334" actId="478"/>
          <ac:picMkLst>
            <pc:docMk/>
            <pc:sldMk cId="1917756742" sldId="334"/>
            <ac:picMk id="6146" creationId="{8937836F-D297-E416-128D-1C512939EA77}"/>
          </ac:picMkLst>
        </pc:picChg>
        <pc:picChg chg="add mod">
          <ac:chgData name="Bee B" userId="8940502075193e3a" providerId="LiveId" clId="{E5A48581-4C60-4358-BD4D-7A576B0A77A0}" dt="2023-09-19T15:05:13.626" v="342" actId="14100"/>
          <ac:picMkLst>
            <pc:docMk/>
            <pc:sldMk cId="1917756742" sldId="334"/>
            <ac:picMk id="6148" creationId="{E09762FA-EA8D-DF1E-670C-6C1B946151C1}"/>
          </ac:picMkLst>
        </pc:picChg>
      </pc:sldChg>
      <pc:sldChg chg="addSp delSp modSp mod">
        <pc:chgData name="Bee B" userId="8940502075193e3a" providerId="LiveId" clId="{E5A48581-4C60-4358-BD4D-7A576B0A77A0}" dt="2023-09-19T15:05:48.133" v="347" actId="1076"/>
        <pc:sldMkLst>
          <pc:docMk/>
          <pc:sldMk cId="3887429031" sldId="335"/>
        </pc:sldMkLst>
        <pc:spChg chg="mod">
          <ac:chgData name="Bee B" userId="8940502075193e3a" providerId="LiveId" clId="{E5A48581-4C60-4358-BD4D-7A576B0A77A0}" dt="2023-09-19T14:58:21.346" v="301" actId="207"/>
          <ac:spMkLst>
            <pc:docMk/>
            <pc:sldMk cId="3887429031" sldId="335"/>
            <ac:spMk id="2" creationId="{54D0FC52-5A59-5F70-23DE-82F4408B1113}"/>
          </ac:spMkLst>
        </pc:spChg>
        <pc:spChg chg="del">
          <ac:chgData name="Bee B" userId="8940502075193e3a" providerId="LiveId" clId="{E5A48581-4C60-4358-BD4D-7A576B0A77A0}" dt="2023-09-19T14:58:02.850" v="296" actId="478"/>
          <ac:spMkLst>
            <pc:docMk/>
            <pc:sldMk cId="3887429031" sldId="335"/>
            <ac:spMk id="3" creationId="{152A8951-B773-A926-59AA-81B18B726799}"/>
          </ac:spMkLst>
        </pc:spChg>
        <pc:spChg chg="mod">
          <ac:chgData name="Bee B" userId="8940502075193e3a" providerId="LiveId" clId="{E5A48581-4C60-4358-BD4D-7A576B0A77A0}" dt="2023-09-19T15:05:46.923" v="346" actId="14100"/>
          <ac:spMkLst>
            <pc:docMk/>
            <pc:sldMk cId="3887429031" sldId="335"/>
            <ac:spMk id="4" creationId="{053726CC-5D1C-39E8-25D0-08499BDC77E1}"/>
          </ac:spMkLst>
        </pc:spChg>
        <pc:spChg chg="add del mod">
          <ac:chgData name="Bee B" userId="8940502075193e3a" providerId="LiveId" clId="{E5A48581-4C60-4358-BD4D-7A576B0A77A0}" dt="2023-09-19T14:58:08.192" v="297" actId="478"/>
          <ac:spMkLst>
            <pc:docMk/>
            <pc:sldMk cId="3887429031" sldId="335"/>
            <ac:spMk id="6" creationId="{1C6C1C61-1ED4-995F-D4AF-8B7125AEFB26}"/>
          </ac:spMkLst>
        </pc:spChg>
        <pc:picChg chg="add mod">
          <ac:chgData name="Bee B" userId="8940502075193e3a" providerId="LiveId" clId="{E5A48581-4C60-4358-BD4D-7A576B0A77A0}" dt="2023-09-19T15:05:48.133" v="347" actId="1076"/>
          <ac:picMkLst>
            <pc:docMk/>
            <pc:sldMk cId="3887429031" sldId="335"/>
            <ac:picMk id="7" creationId="{5E2C7EA1-91DD-541A-4BCA-94FDBF20BC31}"/>
          </ac:picMkLst>
        </pc:picChg>
      </pc:sldChg>
      <pc:sldChg chg="addSp delSp modSp mod">
        <pc:chgData name="Bee B" userId="8940502075193e3a" providerId="LiveId" clId="{E5A48581-4C60-4358-BD4D-7A576B0A77A0}" dt="2023-09-19T14:57:54.017" v="295" actId="1076"/>
        <pc:sldMkLst>
          <pc:docMk/>
          <pc:sldMk cId="3930765594" sldId="336"/>
        </pc:sldMkLst>
        <pc:spChg chg="mod">
          <ac:chgData name="Bee B" userId="8940502075193e3a" providerId="LiveId" clId="{E5A48581-4C60-4358-BD4D-7A576B0A77A0}" dt="2023-09-19T14:56:15.762" v="286" actId="113"/>
          <ac:spMkLst>
            <pc:docMk/>
            <pc:sldMk cId="3930765594" sldId="336"/>
            <ac:spMk id="2" creationId="{CB1B5179-AA38-ED67-C7A4-F5F465FE6F75}"/>
          </ac:spMkLst>
        </pc:spChg>
        <pc:spChg chg="del mod">
          <ac:chgData name="Bee B" userId="8940502075193e3a" providerId="LiveId" clId="{E5A48581-4C60-4358-BD4D-7A576B0A77A0}" dt="2023-09-19T14:56:09.024" v="283" actId="478"/>
          <ac:spMkLst>
            <pc:docMk/>
            <pc:sldMk cId="3930765594" sldId="336"/>
            <ac:spMk id="3" creationId="{EC23B522-2B40-F5A3-2992-C6C0FAD7AB4F}"/>
          </ac:spMkLst>
        </pc:spChg>
        <pc:spChg chg="mod">
          <ac:chgData name="Bee B" userId="8940502075193e3a" providerId="LiveId" clId="{E5A48581-4C60-4358-BD4D-7A576B0A77A0}" dt="2023-09-19T14:56:20.571" v="287" actId="14100"/>
          <ac:spMkLst>
            <pc:docMk/>
            <pc:sldMk cId="3930765594" sldId="336"/>
            <ac:spMk id="4" creationId="{5E4D6F62-012D-A7FC-5006-D8E83F6FA54B}"/>
          </ac:spMkLst>
        </pc:spChg>
        <pc:picChg chg="add mod">
          <ac:chgData name="Bee B" userId="8940502075193e3a" providerId="LiveId" clId="{E5A48581-4C60-4358-BD4D-7A576B0A77A0}" dt="2023-09-19T14:57:54.017" v="295" actId="1076"/>
          <ac:picMkLst>
            <pc:docMk/>
            <pc:sldMk cId="3930765594" sldId="336"/>
            <ac:picMk id="5" creationId="{FA3514A3-DFC1-72AB-687D-A396DC5028D0}"/>
          </ac:picMkLst>
        </pc:picChg>
      </pc:sldChg>
      <pc:sldChg chg="modSp mod">
        <pc:chgData name="Bee B" userId="8940502075193e3a" providerId="LiveId" clId="{E5A48581-4C60-4358-BD4D-7A576B0A77A0}" dt="2023-09-19T15:13:16.897" v="473" actId="1076"/>
        <pc:sldMkLst>
          <pc:docMk/>
          <pc:sldMk cId="2159482108" sldId="337"/>
        </pc:sldMkLst>
        <pc:spChg chg="mod">
          <ac:chgData name="Bee B" userId="8940502075193e3a" providerId="LiveId" clId="{E5A48581-4C60-4358-BD4D-7A576B0A77A0}" dt="2023-09-19T15:13:11.566" v="470" actId="113"/>
          <ac:spMkLst>
            <pc:docMk/>
            <pc:sldMk cId="2159482108" sldId="337"/>
            <ac:spMk id="2" creationId="{A906C419-2B64-42A2-E3BC-B20F12B78AD9}"/>
          </ac:spMkLst>
        </pc:spChg>
        <pc:picChg chg="mod">
          <ac:chgData name="Bee B" userId="8940502075193e3a" providerId="LiveId" clId="{E5A48581-4C60-4358-BD4D-7A576B0A77A0}" dt="2023-09-19T15:13:16.897" v="473" actId="1076"/>
          <ac:picMkLst>
            <pc:docMk/>
            <pc:sldMk cId="2159482108" sldId="337"/>
            <ac:picMk id="1026" creationId="{AD2D4CA9-06DA-5126-CA89-C2D9999947D5}"/>
          </ac:picMkLst>
        </pc:picChg>
      </pc:sldChg>
      <pc:sldChg chg="addSp delSp modSp mod">
        <pc:chgData name="Bee B" userId="8940502075193e3a" providerId="LiveId" clId="{E5A48581-4C60-4358-BD4D-7A576B0A77A0}" dt="2023-09-19T14:50:38.884" v="140" actId="1076"/>
        <pc:sldMkLst>
          <pc:docMk/>
          <pc:sldMk cId="1736143899" sldId="338"/>
        </pc:sldMkLst>
        <pc:spChg chg="mod">
          <ac:chgData name="Bee B" userId="8940502075193e3a" providerId="LiveId" clId="{E5A48581-4C60-4358-BD4D-7A576B0A77A0}" dt="2023-09-19T14:49:01.342" v="136" actId="113"/>
          <ac:spMkLst>
            <pc:docMk/>
            <pc:sldMk cId="1736143899" sldId="338"/>
            <ac:spMk id="2" creationId="{2CD8E02E-699C-9EA5-1867-98C027B51191}"/>
          </ac:spMkLst>
        </pc:spChg>
        <pc:spChg chg="del">
          <ac:chgData name="Bee B" userId="8940502075193e3a" providerId="LiveId" clId="{E5A48581-4C60-4358-BD4D-7A576B0A77A0}" dt="2023-09-19T14:48:48.884" v="132" actId="478"/>
          <ac:spMkLst>
            <pc:docMk/>
            <pc:sldMk cId="1736143899" sldId="338"/>
            <ac:spMk id="3" creationId="{EF31D52B-4E97-99C2-EEC6-76569F47437A}"/>
          </ac:spMkLst>
        </pc:spChg>
        <pc:spChg chg="mod">
          <ac:chgData name="Bee B" userId="8940502075193e3a" providerId="LiveId" clId="{E5A48581-4C60-4358-BD4D-7A576B0A77A0}" dt="2023-09-19T14:48:55.013" v="135" actId="27636"/>
          <ac:spMkLst>
            <pc:docMk/>
            <pc:sldMk cId="1736143899" sldId="338"/>
            <ac:spMk id="4" creationId="{BFDCE3E7-A0B2-204D-C301-E851BD6223CF}"/>
          </ac:spMkLst>
        </pc:spChg>
        <pc:spChg chg="add del mod">
          <ac:chgData name="Bee B" userId="8940502075193e3a" providerId="LiveId" clId="{E5A48581-4C60-4358-BD4D-7A576B0A77A0}" dt="2023-09-19T14:48:51.634" v="133" actId="478"/>
          <ac:spMkLst>
            <pc:docMk/>
            <pc:sldMk cId="1736143899" sldId="338"/>
            <ac:spMk id="6" creationId="{0A20C06B-033A-5D9D-6363-2F85700852AF}"/>
          </ac:spMkLst>
        </pc:spChg>
        <pc:picChg chg="add mod">
          <ac:chgData name="Bee B" userId="8940502075193e3a" providerId="LiveId" clId="{E5A48581-4C60-4358-BD4D-7A576B0A77A0}" dt="2023-09-19T14:50:38.884" v="140" actId="1076"/>
          <ac:picMkLst>
            <pc:docMk/>
            <pc:sldMk cId="1736143899" sldId="338"/>
            <ac:picMk id="8" creationId="{62EE30FF-4141-7617-7A34-0A82AEBE4320}"/>
          </ac:picMkLst>
        </pc:picChg>
      </pc:sldChg>
      <pc:sldChg chg="addSp delSp modSp mod modNotesTx">
        <pc:chgData name="Bee B" userId="8940502075193e3a" providerId="LiveId" clId="{E5A48581-4C60-4358-BD4D-7A576B0A77A0}" dt="2023-09-19T15:18:02.358" v="583" actId="1076"/>
        <pc:sldMkLst>
          <pc:docMk/>
          <pc:sldMk cId="817075466" sldId="339"/>
        </pc:sldMkLst>
        <pc:spChg chg="mod">
          <ac:chgData name="Bee B" userId="8940502075193e3a" providerId="LiveId" clId="{E5A48581-4C60-4358-BD4D-7A576B0A77A0}" dt="2023-09-19T15:17:06.603" v="580" actId="404"/>
          <ac:spMkLst>
            <pc:docMk/>
            <pc:sldMk cId="817075466" sldId="339"/>
            <ac:spMk id="2" creationId="{ABBA82D3-791B-FD6B-B977-F89C3901EEA5}"/>
          </ac:spMkLst>
        </pc:spChg>
        <pc:spChg chg="del">
          <ac:chgData name="Bee B" userId="8940502075193e3a" providerId="LiveId" clId="{E5A48581-4C60-4358-BD4D-7A576B0A77A0}" dt="2023-09-19T15:16:13.014" v="512" actId="478"/>
          <ac:spMkLst>
            <pc:docMk/>
            <pc:sldMk cId="817075466" sldId="339"/>
            <ac:spMk id="3" creationId="{0FF19370-C643-16F3-3C7F-C37AA762D71D}"/>
          </ac:spMkLst>
        </pc:spChg>
        <pc:spChg chg="del mod">
          <ac:chgData name="Bee B" userId="8940502075193e3a" providerId="LiveId" clId="{E5A48581-4C60-4358-BD4D-7A576B0A77A0}" dt="2023-09-19T15:16:42.532" v="520" actId="478"/>
          <ac:spMkLst>
            <pc:docMk/>
            <pc:sldMk cId="817075466" sldId="339"/>
            <ac:spMk id="4" creationId="{0963908F-492E-3A5A-E173-1A2C104CDCC4}"/>
          </ac:spMkLst>
        </pc:spChg>
        <pc:spChg chg="add del mod">
          <ac:chgData name="Bee B" userId="8940502075193e3a" providerId="LiveId" clId="{E5A48581-4C60-4358-BD4D-7A576B0A77A0}" dt="2023-09-19T15:16:15.384" v="513" actId="478"/>
          <ac:spMkLst>
            <pc:docMk/>
            <pc:sldMk cId="817075466" sldId="339"/>
            <ac:spMk id="6" creationId="{AC06B468-4985-3554-9CC5-D25D36A0EA8F}"/>
          </ac:spMkLst>
        </pc:spChg>
        <pc:picChg chg="add mod">
          <ac:chgData name="Bee B" userId="8940502075193e3a" providerId="LiveId" clId="{E5A48581-4C60-4358-BD4D-7A576B0A77A0}" dt="2023-09-19T15:18:02.358" v="583" actId="1076"/>
          <ac:picMkLst>
            <pc:docMk/>
            <pc:sldMk cId="817075466" sldId="339"/>
            <ac:picMk id="9218" creationId="{7D82FA9D-B749-87B2-70EE-C4227B1C7350}"/>
          </ac:picMkLst>
        </pc:picChg>
      </pc:sldChg>
      <pc:sldChg chg="addSp delSp modSp mod">
        <pc:chgData name="Bee B" userId="8940502075193e3a" providerId="LiveId" clId="{E5A48581-4C60-4358-BD4D-7A576B0A77A0}" dt="2023-09-19T15:14:37.797" v="489" actId="1076"/>
        <pc:sldMkLst>
          <pc:docMk/>
          <pc:sldMk cId="3955163641" sldId="340"/>
        </pc:sldMkLst>
        <pc:spChg chg="mod">
          <ac:chgData name="Bee B" userId="8940502075193e3a" providerId="LiveId" clId="{E5A48581-4C60-4358-BD4D-7A576B0A77A0}" dt="2023-09-19T15:13:34.258" v="478" actId="113"/>
          <ac:spMkLst>
            <pc:docMk/>
            <pc:sldMk cId="3955163641" sldId="340"/>
            <ac:spMk id="2" creationId="{D49F45DF-17BE-30F0-26EA-A42078B2C145}"/>
          </ac:spMkLst>
        </pc:spChg>
        <pc:spChg chg="del">
          <ac:chgData name="Bee B" userId="8940502075193e3a" providerId="LiveId" clId="{E5A48581-4C60-4358-BD4D-7A576B0A77A0}" dt="2023-09-19T15:13:26.574" v="474" actId="478"/>
          <ac:spMkLst>
            <pc:docMk/>
            <pc:sldMk cId="3955163641" sldId="340"/>
            <ac:spMk id="3" creationId="{D990FA76-F92A-BA42-FEB5-230BCEDFE9E0}"/>
          </ac:spMkLst>
        </pc:spChg>
        <pc:spChg chg="mod">
          <ac:chgData name="Bee B" userId="8940502075193e3a" providerId="LiveId" clId="{E5A48581-4C60-4358-BD4D-7A576B0A77A0}" dt="2023-09-19T15:14:33.053" v="486" actId="14100"/>
          <ac:spMkLst>
            <pc:docMk/>
            <pc:sldMk cId="3955163641" sldId="340"/>
            <ac:spMk id="4" creationId="{E9FEE855-B500-AF44-FA33-97C6655264F3}"/>
          </ac:spMkLst>
        </pc:spChg>
        <pc:spChg chg="add del mod">
          <ac:chgData name="Bee B" userId="8940502075193e3a" providerId="LiveId" clId="{E5A48581-4C60-4358-BD4D-7A576B0A77A0}" dt="2023-09-19T15:13:28.539" v="475" actId="478"/>
          <ac:spMkLst>
            <pc:docMk/>
            <pc:sldMk cId="3955163641" sldId="340"/>
            <ac:spMk id="6" creationId="{1E95D329-0ACB-9B3C-01FE-98E2B11D5CAB}"/>
          </ac:spMkLst>
        </pc:spChg>
        <pc:picChg chg="add mod">
          <ac:chgData name="Bee B" userId="8940502075193e3a" providerId="LiveId" clId="{E5A48581-4C60-4358-BD4D-7A576B0A77A0}" dt="2023-09-19T15:14:37.797" v="489" actId="1076"/>
          <ac:picMkLst>
            <pc:docMk/>
            <pc:sldMk cId="3955163641" sldId="340"/>
            <ac:picMk id="8194" creationId="{FBB13B6C-4BCB-7D28-DD66-FF004FC58177}"/>
          </ac:picMkLst>
        </pc:picChg>
      </pc:sldChg>
      <pc:sldChg chg="addSp delSp modSp mod">
        <pc:chgData name="Bee B" userId="8940502075193e3a" providerId="LiveId" clId="{E5A48581-4C60-4358-BD4D-7A576B0A77A0}" dt="2023-09-19T15:15:34.569" v="509" actId="20577"/>
        <pc:sldMkLst>
          <pc:docMk/>
          <pc:sldMk cId="1836666964" sldId="341"/>
        </pc:sldMkLst>
        <pc:spChg chg="mod">
          <ac:chgData name="Bee B" userId="8940502075193e3a" providerId="LiveId" clId="{E5A48581-4C60-4358-BD4D-7A576B0A77A0}" dt="2023-09-19T15:14:48.100" v="492" actId="113"/>
          <ac:spMkLst>
            <pc:docMk/>
            <pc:sldMk cId="1836666964" sldId="341"/>
            <ac:spMk id="2" creationId="{8114888E-84AD-20E4-9A6E-7DB79FB59807}"/>
          </ac:spMkLst>
        </pc:spChg>
        <pc:spChg chg="del">
          <ac:chgData name="Bee B" userId="8940502075193e3a" providerId="LiveId" clId="{E5A48581-4C60-4358-BD4D-7A576B0A77A0}" dt="2023-09-19T15:14:50.568" v="493" actId="478"/>
          <ac:spMkLst>
            <pc:docMk/>
            <pc:sldMk cId="1836666964" sldId="341"/>
            <ac:spMk id="3" creationId="{4E52DD44-6FF1-1E2C-68F2-1582E4558571}"/>
          </ac:spMkLst>
        </pc:spChg>
        <pc:spChg chg="mod">
          <ac:chgData name="Bee B" userId="8940502075193e3a" providerId="LiveId" clId="{E5A48581-4C60-4358-BD4D-7A576B0A77A0}" dt="2023-09-19T15:15:24.550" v="505" actId="403"/>
          <ac:spMkLst>
            <pc:docMk/>
            <pc:sldMk cId="1836666964" sldId="341"/>
            <ac:spMk id="4" creationId="{ECEF36AD-0FDB-9172-C077-9F2EE4966EA5}"/>
          </ac:spMkLst>
        </pc:spChg>
        <pc:spChg chg="add del mod">
          <ac:chgData name="Bee B" userId="8940502075193e3a" providerId="LiveId" clId="{E5A48581-4C60-4358-BD4D-7A576B0A77A0}" dt="2023-09-19T15:14:52.762" v="494" actId="478"/>
          <ac:spMkLst>
            <pc:docMk/>
            <pc:sldMk cId="1836666964" sldId="341"/>
            <ac:spMk id="6" creationId="{B7AE021D-1F2A-BC27-13B0-215A5A53338C}"/>
          </ac:spMkLst>
        </pc:spChg>
        <pc:spChg chg="add mod">
          <ac:chgData name="Bee B" userId="8940502075193e3a" providerId="LiveId" clId="{E5A48581-4C60-4358-BD4D-7A576B0A77A0}" dt="2023-09-19T15:15:34.569" v="509" actId="20577"/>
          <ac:spMkLst>
            <pc:docMk/>
            <pc:sldMk cId="1836666964" sldId="341"/>
            <ac:spMk id="7" creationId="{5B866D1D-3DC4-DA2A-E519-E9377914CD6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Reflective thinking – includes self-aware, creative and critical thinking informed by evidence</a:t>
            </a:r>
          </a:p>
          <a:p>
            <a:r>
              <a:rPr lang="en-GB" dirty="0"/>
              <a:t>Reflective learning – insight gained from reflective thinking</a:t>
            </a:r>
          </a:p>
          <a:p>
            <a:r>
              <a:rPr lang="en-GB" dirty="0"/>
              <a:t>Reflective action – the act of applying what has been learnt through reflective thinking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125088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a reflective practitioner you need to be able to take a balanced view of your practice, recognise and celebrate your strengths and what works well but acknowledge what could be improved. Evaluating your practice will help you to identify your professional development needs and, over time, will support you to become more confident in your practice. </a:t>
            </a:r>
          </a:p>
          <a:p>
            <a:r>
              <a:rPr lang="en-GB" dirty="0"/>
              <a:t>A reflective practitioner:  Celebrates their strengths and skills and acknowledges areas that need developing  Takes professional responsibility for constantly improving the quality of their own practice  Thinks about the way they work and why they choose certain ways of working  Considers the impact of their practice on the children and families in their care  Considers working in different ways and introduces new ways of working  Plans how to maintain and develop their practice in future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8673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are some other benefits of reflecting collaboratively? </a:t>
            </a:r>
          </a:p>
          <a:p>
            <a:r>
              <a:rPr lang="en-GB" dirty="0"/>
              <a:t> - others can help you to identify areas of your practice that you are not aware of</a:t>
            </a:r>
          </a:p>
          <a:p>
            <a:pPr marL="171450" indent="-171450">
              <a:buFontTx/>
              <a:buChar char="-"/>
            </a:pPr>
            <a:r>
              <a:rPr lang="en-GB" dirty="0"/>
              <a:t>Others can help you identify  your strengths and possible areas of improvement</a:t>
            </a:r>
          </a:p>
          <a:p>
            <a:pPr marL="171450" indent="-171450">
              <a:buFontTx/>
              <a:buChar char="-"/>
            </a:pPr>
            <a:r>
              <a:rPr lang="en-GB" dirty="0"/>
              <a:t>Everyone perceives things differently</a:t>
            </a:r>
          </a:p>
          <a:p>
            <a:pPr marL="171450" indent="-171450">
              <a:buFontTx/>
              <a:buChar char="-"/>
            </a:pPr>
            <a:r>
              <a:rPr lang="en-GB" dirty="0"/>
              <a:t>Bounce ideas of each other  </a:t>
            </a:r>
          </a:p>
          <a:p>
            <a:pPr marL="0" indent="0">
              <a:buFontTx/>
              <a:buNone/>
            </a:pPr>
            <a:r>
              <a:rPr lang="en-GB" dirty="0"/>
              <a:t>Trusting and respectful relationships are crucial to successful collaborative reflection </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465430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C41"/>
                </a:solidFill>
                <a:effectLst/>
                <a:latin typeface="Arial" panose="020B0604020202020204" pitchFamily="34" charset="0"/>
              </a:rPr>
              <a:t>High-quality Early Years provision requires practitioners to constantly review their practice, the learning, behaviours and interactions in their setting. Reflective Practice, a practice rooted in theory and supported by research, can support us to achieve the high-quality provision we seek to provide. It can help us achieve this by supporting us to deeply consider all aspects of ourselves and our practice. To review what we do, why we do it that way and to seek further information to identify possible new practices that could help us achieve our endeavours.</a:t>
            </a:r>
            <a:endParaRPr lang="en-GB" b="0" i="0" dirty="0">
              <a:solidFill>
                <a:srgbClr val="353C41"/>
              </a:solidFill>
              <a:effectLst/>
              <a:latin typeface="Inter"/>
            </a:endParaRPr>
          </a:p>
          <a:p>
            <a:pPr algn="l"/>
            <a:r>
              <a:rPr lang="en-GB" b="0" i="0" dirty="0">
                <a:solidFill>
                  <a:srgbClr val="353C41"/>
                </a:solidFill>
                <a:effectLst/>
                <a:latin typeface="Arial" panose="020B0604020202020204" pitchFamily="34" charset="0"/>
              </a:rPr>
              <a:t>Whilst the potential benefits are great, there is, to varying degrees, work that we must be willing to undertake: we must be willing to question ourselves, give our energy to identify and implement change, and be willing to embrace change. Working in teams requires us to be supportive and respectful of each other</a:t>
            </a:r>
            <a:endParaRPr lang="en-GB" b="0" i="0" dirty="0">
              <a:solidFill>
                <a:srgbClr val="353C41"/>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975642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it’s important to reflect?</a:t>
            </a:r>
          </a:p>
          <a:p>
            <a:endParaRPr lang="en-GB" dirty="0"/>
          </a:p>
          <a:p>
            <a:r>
              <a:rPr lang="en-GB" dirty="0"/>
              <a:t>Reflection allows you to identify and appreciate positive experiences and better identify ways that you can improve your practice and service delivery. It can also be useful when you have had more challenging experiences; helping you to process and learn from them.</a:t>
            </a:r>
          </a:p>
          <a:p>
            <a:endParaRPr lang="en-GB" dirty="0"/>
          </a:p>
          <a:p>
            <a:r>
              <a:rPr lang="en-GB" dirty="0"/>
              <a:t>Anything else? </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44266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712720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are different to models!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45652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Dewey is thought to be the founder of reflection as it relates to personal learning. Dewey highlighted that reflection in a learning context is not just a passive recall of an event. Reflection is a deliberate and active process. It is about thinking to learn. In Dewey’s words it is an “active, persistent and careful consideration of any belief or supposed form of knowledge in the light of the grounds that support it, and further conclusions to which it leads” (Dewey 1933 pg. 118).</a:t>
            </a:r>
          </a:p>
          <a:p>
            <a:endParaRPr lang="en-GB" dirty="0"/>
          </a:p>
          <a:p>
            <a:r>
              <a:rPr lang="en-GB" b="0" i="0" dirty="0">
                <a:solidFill>
                  <a:srgbClr val="003333"/>
                </a:solidFill>
                <a:effectLst/>
                <a:latin typeface="Verdana" panose="020B0604030504040204" pitchFamily="34" charset="0"/>
              </a:rPr>
              <a:t>Dewey believed that reflection could be really useful for making sense of situations or events that we found puzzling or hard to explain. He suggested that reflection for learning should include recalling the event and then posing questions to explore why things turned out the way they did and what possible actions could have given a different outcome.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106516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C41"/>
                </a:solidFill>
                <a:effectLst/>
                <a:latin typeface="Arial" panose="020B0604020202020204" pitchFamily="34" charset="0"/>
              </a:rPr>
              <a:t>The work of Dewey provides the basis for the theory of Reflective Practice. He identified two types of action: ‘routine action’ and ‘reflective action’. </a:t>
            </a:r>
            <a:r>
              <a:rPr lang="en-GB" b="0" i="1" dirty="0">
                <a:solidFill>
                  <a:srgbClr val="353C41"/>
                </a:solidFill>
                <a:effectLst/>
                <a:latin typeface="Arial" panose="020B0604020202020204" pitchFamily="34" charset="0"/>
              </a:rPr>
              <a:t>Routine Action</a:t>
            </a:r>
            <a:r>
              <a:rPr lang="en-GB" b="0" i="0" dirty="0">
                <a:solidFill>
                  <a:srgbClr val="353C41"/>
                </a:solidFill>
                <a:effectLst/>
                <a:latin typeface="Arial" panose="020B0604020202020204" pitchFamily="34" charset="0"/>
              </a:rPr>
              <a:t> is guided by issues including tradition, habit and clear requirements such as laws. These actions are stable and less likely to change in relation to current circumstances.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however, differs in that it requires constant questioning and self‑appraisal: Why do we do it like that? Is it because we have always done it that way or is it because that is the way we get the best out of the opportunity, the children, or ourselves? In this way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demonstrates a willingness to be flexible, to analyse and to have social awareness.</a:t>
            </a:r>
            <a:endParaRPr lang="en-GB" b="0" i="0" dirty="0">
              <a:solidFill>
                <a:srgbClr val="353C41"/>
              </a:solidFill>
              <a:effectLst/>
              <a:latin typeface="Inter"/>
            </a:endParaRPr>
          </a:p>
          <a:p>
            <a:pPr algn="l"/>
            <a:r>
              <a:rPr lang="en-GB" b="0" i="0" dirty="0">
                <a:solidFill>
                  <a:srgbClr val="353C41"/>
                </a:solidFill>
                <a:effectLst/>
                <a:latin typeface="Arial" panose="020B0604020202020204" pitchFamily="34" charset="0"/>
              </a:rPr>
              <a:t>In practice, this means that those practitioners whose practice is guided by </a:t>
            </a:r>
            <a:r>
              <a:rPr lang="en-GB" b="0" i="1" dirty="0">
                <a:solidFill>
                  <a:srgbClr val="353C41"/>
                </a:solidFill>
                <a:effectLst/>
                <a:latin typeface="Arial" panose="020B0604020202020204" pitchFamily="34" charset="0"/>
              </a:rPr>
              <a:t>Routine Action</a:t>
            </a:r>
            <a:r>
              <a:rPr lang="en-GB" b="0" i="0" dirty="0">
                <a:solidFill>
                  <a:srgbClr val="353C41"/>
                </a:solidFill>
                <a:effectLst/>
                <a:latin typeface="Arial" panose="020B0604020202020204" pitchFamily="34" charset="0"/>
              </a:rPr>
              <a:t> tend to accept the status quo in their settings and simply follow the plan for the day, solving problems efficiently as they arise. Whilst practitioners who take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are much more concerned with understanding the reasons for issues arising, for challenging the </a:t>
            </a:r>
            <a:r>
              <a:rPr lang="en-GB" b="0" i="1" dirty="0">
                <a:solidFill>
                  <a:srgbClr val="353C41"/>
                </a:solidFill>
                <a:effectLst/>
                <a:latin typeface="Arial" panose="020B0604020202020204" pitchFamily="34" charset="0"/>
              </a:rPr>
              <a:t>‘way we have always done things’</a:t>
            </a:r>
            <a:r>
              <a:rPr lang="en-GB" b="0" i="0" dirty="0">
                <a:solidFill>
                  <a:srgbClr val="353C41"/>
                </a:solidFill>
                <a:effectLst/>
                <a:latin typeface="Arial" panose="020B0604020202020204" pitchFamily="34" charset="0"/>
              </a:rPr>
              <a:t>, and to make changes to prevent recurring unintentional behaviours and outcomes.</a:t>
            </a:r>
            <a:endParaRPr lang="en-GB" b="0" i="0" dirty="0">
              <a:solidFill>
                <a:srgbClr val="353C41"/>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663319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3333"/>
                </a:solidFill>
                <a:effectLst/>
                <a:latin typeface="Verdana" panose="020B0604030504040204" pitchFamily="34" charset="0"/>
              </a:rPr>
              <a:t>Schön built on Dewey’s work and linked reflection more solidly to professional development and professional practice. Schön claimed that by using reflection, practitioners can make explicit, hidden (tacit) knowledge. Schön identified two types of reflection: reflection on action, which is undertaken retrospectively, and reflection in action, which is essentially ‘thinking on your feet’.</a:t>
            </a:r>
            <a:endParaRPr lang="en-GB" dirty="0"/>
          </a:p>
          <a:p>
            <a:endParaRPr lang="en-GB" dirty="0"/>
          </a:p>
          <a:p>
            <a:r>
              <a:rPr lang="en-GB" dirty="0"/>
              <a:t>Sensory board example – in action = removed for health and safety</a:t>
            </a:r>
          </a:p>
          <a:p>
            <a:r>
              <a:rPr lang="en-GB" dirty="0"/>
              <a:t>                                          on action – think of way to develop this so that it is safe but still sensory </a:t>
            </a:r>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2957881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05050"/>
                </a:solidFill>
                <a:effectLst/>
                <a:latin typeface="Open Sans" panose="020B0606030504020204" pitchFamily="34" charset="0"/>
              </a:rPr>
              <a:t>1983, 1987, 1991. </a:t>
            </a:r>
            <a:r>
              <a:rPr lang="en-GB" b="0" i="1" dirty="0">
                <a:solidFill>
                  <a:srgbClr val="505050"/>
                </a:solidFill>
                <a:effectLst/>
                <a:latin typeface="inherit"/>
              </a:rPr>
              <a:t>The Reflective Practitioner: How professionals think in action</a:t>
            </a:r>
            <a:r>
              <a:rPr lang="en-GB" b="0" i="0" dirty="0">
                <a:solidFill>
                  <a:srgbClr val="505050"/>
                </a:solidFill>
                <a:effectLst/>
                <a:latin typeface="Open Sans" panose="020B0606030504020204" pitchFamily="34" charset="0"/>
              </a:rPr>
              <a:t>. Temple Smith.</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4036546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169173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very useful website that goes through some different reflective cycles and models. The next couple of slides go through 3 different reflective models. Once you’ve gone through them, ask students to pick a model and reflect on a situation from practice by following the model. </a:t>
            </a:r>
          </a:p>
          <a:p>
            <a:endParaRPr lang="en-GB" dirty="0"/>
          </a:p>
          <a:p>
            <a:r>
              <a:rPr lang="en-GB" dirty="0"/>
              <a:t>Go through website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5566044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105446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2874348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684102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333333"/>
                </a:solidFill>
                <a:effectLst/>
                <a:latin typeface="Arial" panose="020B0604020202020204" pitchFamily="34" charset="0"/>
              </a:rPr>
              <a:t>Can be restricting as it </a:t>
            </a:r>
          </a:p>
          <a:p>
            <a:pPr algn="l">
              <a:buFont typeface="Arial" panose="020B0604020202020204" pitchFamily="34" charset="0"/>
              <a:buNone/>
            </a:pPr>
            <a:r>
              <a:rPr lang="en-GB" b="0" i="0" dirty="0">
                <a:solidFill>
                  <a:srgbClr val="333333"/>
                </a:solidFill>
                <a:effectLst/>
                <a:latin typeface="Arial" panose="020B0604020202020204" pitchFamily="34" charset="0"/>
              </a:rPr>
              <a:t>Implies that steps must be followed in a defined way</a:t>
            </a:r>
          </a:p>
          <a:p>
            <a:pPr algn="l">
              <a:buFont typeface="Arial" panose="020B0604020202020204" pitchFamily="34" charset="0"/>
              <a:buChar char="•"/>
            </a:pPr>
            <a:r>
              <a:rPr lang="en-GB" b="0" i="0" dirty="0">
                <a:solidFill>
                  <a:srgbClr val="333333"/>
                </a:solidFill>
                <a:effectLst/>
                <a:latin typeface="Arial" panose="020B0604020202020204" pitchFamily="34" charset="0"/>
              </a:rPr>
              <a:t>In the real world you may not start 'at the beginning'</a:t>
            </a:r>
          </a:p>
          <a:p>
            <a:pPr algn="l">
              <a:buFont typeface="Arial" panose="020B0604020202020204" pitchFamily="34" charset="0"/>
              <a:buChar char="•"/>
            </a:pPr>
            <a:r>
              <a:rPr lang="en-GB" b="0" i="0" dirty="0">
                <a:solidFill>
                  <a:srgbClr val="333333"/>
                </a:solidFill>
                <a:effectLst/>
                <a:latin typeface="Arial" panose="020B0604020202020204" pitchFamily="34" charset="0"/>
              </a:rPr>
              <a:t>Models may not apply in every situation</a:t>
            </a:r>
          </a:p>
          <a:p>
            <a:pPr algn="l">
              <a:buFont typeface="Arial" panose="020B0604020202020204" pitchFamily="34" charset="0"/>
              <a:buChar char="•"/>
            </a:pPr>
            <a:r>
              <a:rPr lang="en-GB" b="0" i="0" dirty="0">
                <a:solidFill>
                  <a:srgbClr val="333333"/>
                </a:solidFill>
                <a:effectLst/>
                <a:latin typeface="Arial" panose="020B0604020202020204" pitchFamily="34" charset="0"/>
              </a:rPr>
              <a:t>Reflective practice is a continuous process </a:t>
            </a:r>
            <a:endParaRPr lang="en-GB" dirty="0"/>
          </a:p>
          <a:p>
            <a:endParaRPr lang="en-GB" dirty="0"/>
          </a:p>
          <a:p>
            <a:r>
              <a:rPr lang="en-GB" dirty="0"/>
              <a:t>As part of your briefing paper, you are required to compare and contrast two models of reflection. </a:t>
            </a:r>
          </a:p>
          <a:p>
            <a:r>
              <a:rPr lang="en-GB" dirty="0"/>
              <a:t>Work in pairs and pick two models, make a list of the pros and cons of each – you can use google/devices to help you.</a:t>
            </a:r>
          </a:p>
          <a:p>
            <a:r>
              <a:rPr lang="en-GB" dirty="0"/>
              <a:t>Remember to record references if you find a credible webpage! </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99436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reflecting on a business, organisation, setting or your practice as a whole, as opposed to a particular situation or incident, a SWOT analysis can be used. This is a self-evaluation tool, similar to a PDP that allows you to pinpoint your strength, weaknesses (or areas for improvement), and then identify opportunities for improvement or development and threats top improvement or development. </a:t>
            </a:r>
          </a:p>
          <a:p>
            <a:endParaRPr lang="en-GB" dirty="0"/>
          </a:p>
          <a:p>
            <a:r>
              <a:rPr lang="en-GB" dirty="0"/>
              <a:t>Could do this as an exercise if time. </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1980420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looked at different models and some self assessment tools but here are some other ways of reflecting:</a:t>
            </a:r>
          </a:p>
          <a:p>
            <a:r>
              <a:rPr lang="en-GB" dirty="0">
                <a:solidFill>
                  <a:schemeClr val="accent1">
                    <a:lumMod val="75000"/>
                  </a:schemeClr>
                </a:solidFill>
                <a:latin typeface="Arial" panose="020B0604020202020204" pitchFamily="34" charset="0"/>
                <a:cs typeface="Arial" panose="020B0604020202020204" pitchFamily="34" charset="0"/>
              </a:rPr>
              <a:t>Reflective diary</a:t>
            </a:r>
          </a:p>
          <a:p>
            <a:r>
              <a:rPr lang="en-GB" dirty="0">
                <a:solidFill>
                  <a:schemeClr val="accent1">
                    <a:lumMod val="75000"/>
                  </a:schemeClr>
                </a:solidFill>
                <a:latin typeface="Arial" panose="020B0604020202020204" pitchFamily="34" charset="0"/>
                <a:cs typeface="Arial" panose="020B0604020202020204" pitchFamily="34" charset="0"/>
              </a:rPr>
              <a:t>Learning journal</a:t>
            </a:r>
          </a:p>
          <a:p>
            <a:r>
              <a:rPr lang="en-GB" dirty="0">
                <a:solidFill>
                  <a:schemeClr val="accent1">
                    <a:lumMod val="75000"/>
                  </a:schemeClr>
                </a:solidFill>
                <a:latin typeface="Arial" panose="020B0604020202020204" pitchFamily="34" charset="0"/>
                <a:cs typeface="Arial" panose="020B0604020202020204" pitchFamily="34" charset="0"/>
              </a:rPr>
              <a:t>Reflective team talk</a:t>
            </a:r>
          </a:p>
          <a:p>
            <a:r>
              <a:rPr lang="en-GB" dirty="0">
                <a:solidFill>
                  <a:schemeClr val="accent1">
                    <a:lumMod val="75000"/>
                  </a:schemeClr>
                </a:solidFill>
                <a:latin typeface="Arial" panose="020B0604020202020204" pitchFamily="34" charset="0"/>
                <a:cs typeface="Arial" panose="020B0604020202020204" pitchFamily="34" charset="0"/>
              </a:rPr>
              <a:t>Peer support and peer observations.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6877012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27</a:t>
            </a:fld>
            <a:endParaRPr lang="en-GB"/>
          </a:p>
        </p:txBody>
      </p:sp>
    </p:spTree>
    <p:extLst>
      <p:ext uri="{BB962C8B-B14F-4D97-AF65-F5344CB8AC3E}">
        <p14:creationId xmlns:p14="http://schemas.microsoft.com/office/powerpoint/2010/main" val="1456559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28</a:t>
            </a:fld>
            <a:endParaRPr lang="en-GB"/>
          </a:p>
        </p:txBody>
      </p:sp>
    </p:spTree>
    <p:extLst>
      <p:ext uri="{BB962C8B-B14F-4D97-AF65-F5344CB8AC3E}">
        <p14:creationId xmlns:p14="http://schemas.microsoft.com/office/powerpoint/2010/main" val="2867527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9/19/2023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9/19/2023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9/19/2023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9/19/2023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10.xml"/><Relationship Id="rId5" Type="http://schemas.openxmlformats.org/officeDocument/2006/relationships/image" Target="../media/image45.jpeg"/><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hyperlink" Target="https://birthto5matters.org.uk/wp-content/uploads/2021/03/PDF-20-Professional-Reflective-Practice-1-1.pdf"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6" Type="http://schemas.openxmlformats.org/officeDocument/2006/relationships/hyperlink" Target="https://libguides.cam.ac.uk/reflectivepracticetoolkit/models" TargetMode="External"/><Relationship Id="rId5" Type="http://schemas.openxmlformats.org/officeDocument/2006/relationships/hyperlink" Target="https://www.pacey.org.uk/Pacey/media/Website-files/PACEY%20member%20practice%20guides%20(PDFs)/PG04-self-reflective-practice.pdf" TargetMode="External"/><Relationship Id="rId4" Type="http://schemas.openxmlformats.org/officeDocument/2006/relationships/hyperlink" Target="https://intref.webspace.durham.ac.uk/wp-content/uploads/sites/53/2021/06/Facilitating-collaborative-reflection_Meth_CS_DU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75557"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4: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Reflective Practice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Bhavisha Bhanderi</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 </a:t>
            </a:r>
          </a:p>
        </p:txBody>
      </p:sp>
      <p:pic>
        <p:nvPicPr>
          <p:cNvPr id="1026" name="Picture 2" descr="How Reflective Practice Can Strengthen Management Learning USB |  epicrally.co.uk">
            <a:extLst>
              <a:ext uri="{FF2B5EF4-FFF2-40B4-BE49-F238E27FC236}">
                <a16:creationId xmlns:a16="http://schemas.microsoft.com/office/drawing/2014/main" id="{3B1A4AE6-1887-6304-75BC-29D3F5B727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050" y="380999"/>
            <a:ext cx="4787518" cy="5178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52B58-538A-F6D1-8260-693F3682B61C}"/>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Part 2:</a:t>
            </a:r>
          </a:p>
        </p:txBody>
      </p:sp>
      <p:sp>
        <p:nvSpPr>
          <p:cNvPr id="4" name="Content Placeholder 3">
            <a:extLst>
              <a:ext uri="{FF2B5EF4-FFF2-40B4-BE49-F238E27FC236}">
                <a16:creationId xmlns:a16="http://schemas.microsoft.com/office/drawing/2014/main" id="{7385CB61-AB2C-BAF1-9D33-409736270E19}"/>
              </a:ext>
            </a:extLst>
          </p:cNvPr>
          <p:cNvSpPr>
            <a:spLocks noGrp="1"/>
          </p:cNvSpPr>
          <p:nvPr>
            <p:ph sz="half" idx="2"/>
          </p:nvPr>
        </p:nvSpPr>
        <p:spPr>
          <a:xfrm>
            <a:off x="337457" y="1690688"/>
            <a:ext cx="3842658" cy="3809862"/>
          </a:xfrm>
        </p:spPr>
        <p:txBody>
          <a:bodyPr>
            <a:normAutofit/>
          </a:bodyPr>
          <a:lstStyle/>
          <a:p>
            <a:r>
              <a:rPr lang="en-GB" sz="28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Design a briefing paper that explores the importance of reflective practice within the early years and analyses different reflective models. (1000 words)</a:t>
            </a:r>
            <a:endParaRPr lang="en-GB" sz="2400" dirty="0">
              <a:solidFill>
                <a:schemeClr val="accent1">
                  <a:lumMod val="75000"/>
                </a:schemeClr>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pic>
        <p:nvPicPr>
          <p:cNvPr id="2050" name="Picture 2" descr="5 strategies to aid reflective practice - Indigo">
            <a:extLst>
              <a:ext uri="{FF2B5EF4-FFF2-40B4-BE49-F238E27FC236}">
                <a16:creationId xmlns:a16="http://schemas.microsoft.com/office/drawing/2014/main" id="{0E88D484-B502-C80D-CCD1-C71D89B7F3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178" t="9134" r="31846" b="10793"/>
          <a:stretch/>
        </p:blipFill>
        <p:spPr bwMode="auto">
          <a:xfrm>
            <a:off x="5312228" y="1564320"/>
            <a:ext cx="2721429" cy="4303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88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1014-344E-C67D-0509-DE36E1E5C5F1}"/>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Reflection</a:t>
            </a:r>
          </a:p>
        </p:txBody>
      </p:sp>
      <p:sp>
        <p:nvSpPr>
          <p:cNvPr id="4" name="Content Placeholder 3">
            <a:extLst>
              <a:ext uri="{FF2B5EF4-FFF2-40B4-BE49-F238E27FC236}">
                <a16:creationId xmlns:a16="http://schemas.microsoft.com/office/drawing/2014/main" id="{9C3925C2-8D33-3C02-1174-AE33AEF002E6}"/>
              </a:ext>
            </a:extLst>
          </p:cNvPr>
          <p:cNvSpPr>
            <a:spLocks noGrp="1"/>
          </p:cNvSpPr>
          <p:nvPr>
            <p:ph sz="half" idx="2"/>
          </p:nvPr>
        </p:nvSpPr>
        <p:spPr>
          <a:xfrm>
            <a:off x="487082" y="1675320"/>
            <a:ext cx="4161118" cy="4039769"/>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Reflection and reflective practice are core values of professionals and have a key role in professional training. Reflection is promoted in a range of disciplines, particularly in education, health and social care, and is an essential part of professional practice.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	</a:t>
            </a:r>
            <a:r>
              <a:rPr lang="en-GB" i="1" dirty="0">
                <a:solidFill>
                  <a:schemeClr val="accent1">
                    <a:lumMod val="75000"/>
                  </a:schemeClr>
                </a:solidFill>
                <a:latin typeface="Arial" panose="020B0604020202020204" pitchFamily="34" charset="0"/>
                <a:cs typeface="Arial" panose="020B0604020202020204" pitchFamily="34" charset="0"/>
              </a:rPr>
              <a:t>(Brock, 2015)</a:t>
            </a:r>
          </a:p>
        </p:txBody>
      </p:sp>
      <p:pic>
        <p:nvPicPr>
          <p:cNvPr id="3074" name="Picture 2" descr="Reflective practice in Early Years – How to use it in your setting |  Learning and Development | Teach Early Years">
            <a:extLst>
              <a:ext uri="{FF2B5EF4-FFF2-40B4-BE49-F238E27FC236}">
                <a16:creationId xmlns:a16="http://schemas.microsoft.com/office/drawing/2014/main" id="{E625BF55-E91E-08FB-8A92-393DEA6164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528" t="8463" r="21338" b="8407"/>
          <a:stretch/>
        </p:blipFill>
        <p:spPr bwMode="auto">
          <a:xfrm>
            <a:off x="4648200" y="1690688"/>
            <a:ext cx="3668486" cy="3681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6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E02E-699C-9EA5-1867-98C027B51191}"/>
              </a:ext>
            </a:extLst>
          </p:cNvPr>
          <p:cNvSpPr>
            <a:spLocks noGrp="1"/>
          </p:cNvSpPr>
          <p:nvPr>
            <p:ph type="title"/>
          </p:nvPr>
        </p:nvSpPr>
        <p:spPr>
          <a:xfrm>
            <a:off x="-131483" y="-17369"/>
            <a:ext cx="9406965"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Reflective Practice </a:t>
            </a:r>
          </a:p>
        </p:txBody>
      </p:sp>
      <p:sp>
        <p:nvSpPr>
          <p:cNvPr id="4" name="Content Placeholder 3">
            <a:extLst>
              <a:ext uri="{FF2B5EF4-FFF2-40B4-BE49-F238E27FC236}">
                <a16:creationId xmlns:a16="http://schemas.microsoft.com/office/drawing/2014/main" id="{BFDCE3E7-A0B2-204D-C301-E851BD6223CF}"/>
              </a:ext>
            </a:extLst>
          </p:cNvPr>
          <p:cNvSpPr>
            <a:spLocks noGrp="1"/>
          </p:cNvSpPr>
          <p:nvPr>
            <p:ph sz="half" idx="2"/>
          </p:nvPr>
        </p:nvSpPr>
        <p:spPr>
          <a:xfrm>
            <a:off x="5021517" y="1308194"/>
            <a:ext cx="3867150" cy="4201134"/>
          </a:xfrm>
        </p:spPr>
        <p:txBody>
          <a:bodyPr>
            <a:normAutofit lnSpcReduction="1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A practitioner's personal engagement with reflective activity that includes:</a:t>
            </a:r>
          </a:p>
          <a:p>
            <a:r>
              <a:rPr lang="en-GB" dirty="0">
                <a:solidFill>
                  <a:schemeClr val="accent1">
                    <a:lumMod val="75000"/>
                  </a:schemeClr>
                </a:solidFill>
                <a:latin typeface="Arial" panose="020B0604020202020204" pitchFamily="34" charset="0"/>
                <a:cs typeface="Arial" panose="020B0604020202020204" pitchFamily="34" charset="0"/>
              </a:rPr>
              <a:t>Reflective thinking</a:t>
            </a:r>
          </a:p>
          <a:p>
            <a:r>
              <a:rPr lang="en-GB" dirty="0">
                <a:solidFill>
                  <a:schemeClr val="accent1">
                    <a:lumMod val="75000"/>
                  </a:schemeClr>
                </a:solidFill>
                <a:latin typeface="Arial" panose="020B0604020202020204" pitchFamily="34" charset="0"/>
                <a:cs typeface="Arial" panose="020B0604020202020204" pitchFamily="34" charset="0"/>
              </a:rPr>
              <a:t>Reflective learning</a:t>
            </a:r>
          </a:p>
          <a:p>
            <a:r>
              <a:rPr lang="en-GB" dirty="0">
                <a:solidFill>
                  <a:schemeClr val="accent1">
                    <a:lumMod val="75000"/>
                  </a:schemeClr>
                </a:solidFill>
                <a:latin typeface="Arial" panose="020B0604020202020204" pitchFamily="34" charset="0"/>
                <a:cs typeface="Arial" panose="020B0604020202020204" pitchFamily="34" charset="0"/>
              </a:rPr>
              <a:t>Reflective action </a:t>
            </a:r>
          </a:p>
          <a:p>
            <a:pPr marL="0" indent="0">
              <a:buNone/>
            </a:pPr>
            <a:endParaRPr lang="en-GB" sz="2400" i="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(Appleby and Andrews, in Reed and Canning, 2012)</a:t>
            </a:r>
          </a:p>
        </p:txBody>
      </p:sp>
      <p:pic>
        <p:nvPicPr>
          <p:cNvPr id="4098" name="Picture 2" descr="Reflective Practice: Thinking About the Way You Do Things – Effectiviology">
            <a:extLst>
              <a:ext uri="{FF2B5EF4-FFF2-40B4-BE49-F238E27FC236}">
                <a16:creationId xmlns:a16="http://schemas.microsoft.com/office/drawing/2014/main" id="{00E78964-C34E-8066-4165-B89042C39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79" r="15417"/>
          <a:stretch/>
        </p:blipFill>
        <p:spPr bwMode="auto">
          <a:xfrm>
            <a:off x="566056" y="1423761"/>
            <a:ext cx="3766457" cy="3702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5297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E02E-699C-9EA5-1867-98C027B51191}"/>
              </a:ext>
            </a:extLst>
          </p:cNvPr>
          <p:cNvSpPr>
            <a:spLocks noGrp="1"/>
          </p:cNvSpPr>
          <p:nvPr>
            <p:ph type="title"/>
          </p:nvPr>
        </p:nvSpPr>
        <p:spPr>
          <a:xfrm>
            <a:off x="-131483" y="-17369"/>
            <a:ext cx="9406965"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Reflective Practice </a:t>
            </a:r>
          </a:p>
        </p:txBody>
      </p:sp>
      <p:sp>
        <p:nvSpPr>
          <p:cNvPr id="4" name="Content Placeholder 3">
            <a:extLst>
              <a:ext uri="{FF2B5EF4-FFF2-40B4-BE49-F238E27FC236}">
                <a16:creationId xmlns:a16="http://schemas.microsoft.com/office/drawing/2014/main" id="{BFDCE3E7-A0B2-204D-C301-E851BD6223CF}"/>
              </a:ext>
            </a:extLst>
          </p:cNvPr>
          <p:cNvSpPr>
            <a:spLocks noGrp="1"/>
          </p:cNvSpPr>
          <p:nvPr>
            <p:ph sz="half" idx="2"/>
          </p:nvPr>
        </p:nvSpPr>
        <p:spPr>
          <a:xfrm>
            <a:off x="163286" y="1308194"/>
            <a:ext cx="8692723" cy="4428893"/>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Reflective practice is the process of thinking about and analysing your practice, with the aim of challenging, changing, modifying, developing and improving it. This should be a continuous cycle of reflection and improvement. </a:t>
            </a:r>
          </a:p>
          <a:p>
            <a:pPr marL="0" indent="0">
              <a:buNone/>
            </a:pPr>
            <a:r>
              <a:rPr lang="en-GB" i="1" dirty="0">
                <a:solidFill>
                  <a:schemeClr val="accent1">
                    <a:lumMod val="75000"/>
                  </a:schemeClr>
                </a:solidFill>
                <a:latin typeface="Arial" panose="020B0604020202020204" pitchFamily="34" charset="0"/>
                <a:cs typeface="Arial" panose="020B0604020202020204" pitchFamily="34" charset="0"/>
              </a:rPr>
              <a:t>	(Pacey, 2016) </a:t>
            </a:r>
            <a:endParaRPr lang="en-GB" sz="2400" i="1" dirty="0">
              <a:solidFill>
                <a:schemeClr val="accent1">
                  <a:lumMod val="75000"/>
                </a:schemeClr>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62EE30FF-4141-7617-7A34-0A82AEBE4320}"/>
              </a:ext>
            </a:extLst>
          </p:cNvPr>
          <p:cNvPicPr>
            <a:picLocks noChangeAspect="1"/>
          </p:cNvPicPr>
          <p:nvPr/>
        </p:nvPicPr>
        <p:blipFill>
          <a:blip r:embed="rId3"/>
          <a:stretch>
            <a:fillRect/>
          </a:stretch>
        </p:blipFill>
        <p:spPr>
          <a:xfrm>
            <a:off x="3749992" y="3257469"/>
            <a:ext cx="4370751" cy="2611790"/>
          </a:xfrm>
          <a:prstGeom prst="rect">
            <a:avLst/>
          </a:prstGeom>
        </p:spPr>
      </p:pic>
    </p:spTree>
    <p:extLst>
      <p:ext uri="{BB962C8B-B14F-4D97-AF65-F5344CB8AC3E}">
        <p14:creationId xmlns:p14="http://schemas.microsoft.com/office/powerpoint/2010/main" val="173614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7FFC-605E-8CCC-CE0F-060627AD1312}"/>
              </a:ext>
            </a:extLst>
          </p:cNvPr>
          <p:cNvSpPr>
            <a:spLocks noGrp="1"/>
          </p:cNvSpPr>
          <p:nvPr>
            <p:ph type="title"/>
          </p:nvPr>
        </p:nvSpPr>
        <p:spPr>
          <a:xfrm>
            <a:off x="628650" y="218961"/>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Collaborative Reflection</a:t>
            </a:r>
          </a:p>
        </p:txBody>
      </p:sp>
      <p:sp>
        <p:nvSpPr>
          <p:cNvPr id="4" name="Content Placeholder 3">
            <a:extLst>
              <a:ext uri="{FF2B5EF4-FFF2-40B4-BE49-F238E27FC236}">
                <a16:creationId xmlns:a16="http://schemas.microsoft.com/office/drawing/2014/main" id="{66F0B674-7556-447E-BADA-F9199665856E}"/>
              </a:ext>
            </a:extLst>
          </p:cNvPr>
          <p:cNvSpPr>
            <a:spLocks noGrp="1"/>
          </p:cNvSpPr>
          <p:nvPr>
            <p:ph sz="half" idx="2"/>
          </p:nvPr>
        </p:nvSpPr>
        <p:spPr>
          <a:xfrm>
            <a:off x="130629" y="1422854"/>
            <a:ext cx="8587921" cy="3809862"/>
          </a:xfrm>
        </p:spPr>
        <p:txBody>
          <a:bodyPr>
            <a:normAutofit/>
          </a:bodyPr>
          <a:lstStyle/>
          <a:p>
            <a:r>
              <a:rPr lang="en-GB" sz="3300" dirty="0">
                <a:solidFill>
                  <a:schemeClr val="accent1">
                    <a:lumMod val="75000"/>
                  </a:schemeClr>
                </a:solidFill>
                <a:latin typeface="Arial" panose="020B0604020202020204" pitchFamily="34" charset="0"/>
                <a:cs typeface="Arial" panose="020B0604020202020204" pitchFamily="34" charset="0"/>
              </a:rPr>
              <a:t>Collaborative or collective reflection leads to deeper levels of critical reflection.</a:t>
            </a:r>
          </a:p>
          <a:p>
            <a:r>
              <a:rPr lang="en-GB" sz="3300" dirty="0">
                <a:solidFill>
                  <a:schemeClr val="accent1">
                    <a:lumMod val="75000"/>
                  </a:schemeClr>
                </a:solidFill>
                <a:latin typeface="Arial" panose="020B0604020202020204" pitchFamily="34" charset="0"/>
                <a:cs typeface="Arial" panose="020B0604020202020204" pitchFamily="34" charset="0"/>
              </a:rPr>
              <a:t>Collaborative reflection involve groups of practitioners or teachers at any level coming together to plan, execute, observe and evaluate a lesson.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(Durham University, no date)</a:t>
            </a:r>
          </a:p>
        </p:txBody>
      </p:sp>
      <p:pic>
        <p:nvPicPr>
          <p:cNvPr id="5122" name="Picture 2" descr="Module Coordinators Supporting Each Other: The Value of Collaborative  Reflection for Middle Managers | Faculty Focus">
            <a:extLst>
              <a:ext uri="{FF2B5EF4-FFF2-40B4-BE49-F238E27FC236}">
                <a16:creationId xmlns:a16="http://schemas.microsoft.com/office/drawing/2014/main" id="{A080F410-3D61-4AD2-8D75-58E66C397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4971" y="3977683"/>
            <a:ext cx="3762022" cy="1998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357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AFB1-0D1E-7D40-A059-0D52C1AA8CBF}"/>
              </a:ext>
            </a:extLst>
          </p:cNvPr>
          <p:cNvSpPr>
            <a:spLocks noGrp="1"/>
          </p:cNvSpPr>
          <p:nvPr>
            <p:ph type="title"/>
          </p:nvPr>
        </p:nvSpPr>
        <p:spPr>
          <a:xfrm>
            <a:off x="0" y="0"/>
            <a:ext cx="9144000" cy="1325563"/>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Importance in Early Years</a:t>
            </a:r>
          </a:p>
        </p:txBody>
      </p:sp>
      <p:sp>
        <p:nvSpPr>
          <p:cNvPr id="4" name="Content Placeholder 3">
            <a:extLst>
              <a:ext uri="{FF2B5EF4-FFF2-40B4-BE49-F238E27FC236}">
                <a16:creationId xmlns:a16="http://schemas.microsoft.com/office/drawing/2014/main" id="{A922190D-EAE2-CD80-8595-6C1DD83F9822}"/>
              </a:ext>
            </a:extLst>
          </p:cNvPr>
          <p:cNvSpPr>
            <a:spLocks noGrp="1"/>
          </p:cNvSpPr>
          <p:nvPr>
            <p:ph sz="half" idx="2"/>
          </p:nvPr>
        </p:nvSpPr>
        <p:spPr>
          <a:xfrm>
            <a:off x="335902" y="1325563"/>
            <a:ext cx="8569041" cy="4483404"/>
          </a:xfrm>
        </p:spPr>
        <p:txBody>
          <a:bodyPr>
            <a:normAutofit fontScale="92500" lnSpcReduction="10000"/>
          </a:bodyPr>
          <a:lstStyle/>
          <a:p>
            <a:pPr marL="0" indent="0">
              <a:buNone/>
            </a:pPr>
            <a:r>
              <a:rPr lang="en-GB" sz="3400" dirty="0">
                <a:solidFill>
                  <a:schemeClr val="accent1">
                    <a:lumMod val="75000"/>
                  </a:schemeClr>
                </a:solidFill>
                <a:latin typeface="Arial" panose="020B0604020202020204" pitchFamily="34" charset="0"/>
                <a:cs typeface="Arial" panose="020B0604020202020204" pitchFamily="34" charset="0"/>
              </a:rPr>
              <a:t>Reflective practice enables practitioners to:</a:t>
            </a:r>
          </a:p>
          <a:p>
            <a:r>
              <a:rPr lang="en-GB" sz="3400" dirty="0">
                <a:solidFill>
                  <a:schemeClr val="accent1">
                    <a:lumMod val="75000"/>
                  </a:schemeClr>
                </a:solidFill>
                <a:latin typeface="Arial" panose="020B0604020202020204" pitchFamily="34" charset="0"/>
                <a:cs typeface="Arial" panose="020B0604020202020204" pitchFamily="34" charset="0"/>
              </a:rPr>
              <a:t>Develop a critical understanding of their practice</a:t>
            </a:r>
          </a:p>
          <a:p>
            <a:r>
              <a:rPr lang="en-GB" sz="3400" dirty="0">
                <a:solidFill>
                  <a:schemeClr val="accent1">
                    <a:lumMod val="75000"/>
                  </a:schemeClr>
                </a:solidFill>
                <a:latin typeface="Arial" panose="020B0604020202020204" pitchFamily="34" charset="0"/>
                <a:cs typeface="Arial" panose="020B0604020202020204" pitchFamily="34" charset="0"/>
              </a:rPr>
              <a:t>Increase confidence</a:t>
            </a:r>
          </a:p>
          <a:p>
            <a:r>
              <a:rPr lang="en-GB" sz="3400" dirty="0">
                <a:solidFill>
                  <a:schemeClr val="accent1">
                    <a:lumMod val="75000"/>
                  </a:schemeClr>
                </a:solidFill>
                <a:latin typeface="Arial" panose="020B0604020202020204" pitchFamily="34" charset="0"/>
                <a:cs typeface="Arial" panose="020B0604020202020204" pitchFamily="34" charset="0"/>
              </a:rPr>
              <a:t>Be more proactive</a:t>
            </a:r>
          </a:p>
          <a:p>
            <a:r>
              <a:rPr lang="en-GB" sz="3400" dirty="0">
                <a:solidFill>
                  <a:schemeClr val="accent1">
                    <a:lumMod val="75000"/>
                  </a:schemeClr>
                </a:solidFill>
                <a:latin typeface="Arial" panose="020B0604020202020204" pitchFamily="34" charset="0"/>
                <a:cs typeface="Arial" panose="020B0604020202020204" pitchFamily="34" charset="0"/>
              </a:rPr>
              <a:t>Improve skills, knowledge and understanding </a:t>
            </a:r>
          </a:p>
          <a:p>
            <a:r>
              <a:rPr lang="en-GB" sz="3400" dirty="0">
                <a:solidFill>
                  <a:schemeClr val="accent1">
                    <a:lumMod val="75000"/>
                  </a:schemeClr>
                </a:solidFill>
                <a:latin typeface="Arial" panose="020B0604020202020204" pitchFamily="34" charset="0"/>
                <a:cs typeface="Arial" panose="020B0604020202020204" pitchFamily="34" charset="0"/>
              </a:rPr>
              <a:t>Improve the quality of care and education offered to children</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           (Birthto5matters, 2021)</a:t>
            </a:r>
          </a:p>
          <a:p>
            <a:endParaRPr lang="en-GB" dirty="0"/>
          </a:p>
        </p:txBody>
      </p:sp>
    </p:spTree>
    <p:extLst>
      <p:ext uri="{BB962C8B-B14F-4D97-AF65-F5344CB8AC3E}">
        <p14:creationId xmlns:p14="http://schemas.microsoft.com/office/powerpoint/2010/main" val="3002994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37D7-C6AE-44CF-BB3A-BAC012EBF70A}"/>
              </a:ext>
            </a:extLst>
          </p:cNvPr>
          <p:cNvSpPr>
            <a:spLocks noGrp="1"/>
          </p:cNvSpPr>
          <p:nvPr>
            <p:ph type="title"/>
          </p:nvPr>
        </p:nvSpPr>
        <p:spPr>
          <a:xfrm>
            <a:off x="59483" y="272896"/>
            <a:ext cx="9722498" cy="994172"/>
          </a:xfrm>
        </p:spPr>
        <p:txBody>
          <a:bodyPr>
            <a:noAutofit/>
          </a:bodyPr>
          <a:lstStyle/>
          <a:p>
            <a:br>
              <a:rPr lang="cy-GB" sz="4000" dirty="0">
                <a:latin typeface="Arial" panose="020B0604020202020204" pitchFamily="34" charset="0"/>
                <a:cs typeface="Arial" panose="020B0604020202020204" pitchFamily="34" charset="0"/>
              </a:rPr>
            </a:br>
            <a:r>
              <a:rPr lang="en-GB" sz="4000" b="1" dirty="0">
                <a:solidFill>
                  <a:schemeClr val="accent1">
                    <a:lumMod val="75000"/>
                  </a:schemeClr>
                </a:solidFill>
                <a:latin typeface="Arial" panose="020B0604020202020204" pitchFamily="34" charset="0"/>
                <a:cs typeface="Arial" panose="020B0604020202020204" pitchFamily="34" charset="0"/>
              </a:rPr>
              <a:t>Application to Professional Practice</a:t>
            </a:r>
          </a:p>
        </p:txBody>
      </p:sp>
      <p:sp>
        <p:nvSpPr>
          <p:cNvPr id="4" name="Content Placeholder 3">
            <a:extLst>
              <a:ext uri="{FF2B5EF4-FFF2-40B4-BE49-F238E27FC236}">
                <a16:creationId xmlns:a16="http://schemas.microsoft.com/office/drawing/2014/main" id="{D3B70A42-13E5-401E-A156-C93031EC3373}"/>
              </a:ext>
            </a:extLst>
          </p:cNvPr>
          <p:cNvSpPr>
            <a:spLocks noGrp="1"/>
          </p:cNvSpPr>
          <p:nvPr>
            <p:ph sz="half" idx="2"/>
          </p:nvPr>
        </p:nvSpPr>
        <p:spPr>
          <a:xfrm>
            <a:off x="354563" y="1604825"/>
            <a:ext cx="8160787" cy="4198815"/>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Continuous Professional Development.</a:t>
            </a:r>
          </a:p>
          <a:p>
            <a:r>
              <a:rPr lang="en-GB" dirty="0">
                <a:solidFill>
                  <a:schemeClr val="accent1">
                    <a:lumMod val="75000"/>
                  </a:schemeClr>
                </a:solidFill>
                <a:latin typeface="Arial" panose="020B0604020202020204" pitchFamily="34" charset="0"/>
                <a:cs typeface="Arial" panose="020B0604020202020204" pitchFamily="34" charset="0"/>
              </a:rPr>
              <a:t>Mindful/Critical Awareness </a:t>
            </a:r>
          </a:p>
          <a:p>
            <a:r>
              <a:rPr lang="en-GB" dirty="0">
                <a:solidFill>
                  <a:schemeClr val="accent1">
                    <a:lumMod val="75000"/>
                  </a:schemeClr>
                </a:solidFill>
                <a:latin typeface="Arial" panose="020B0604020202020204" pitchFamily="34" charset="0"/>
                <a:cs typeface="Arial" panose="020B0604020202020204" pitchFamily="34" charset="0"/>
              </a:rPr>
              <a:t>Effective Communication</a:t>
            </a:r>
          </a:p>
          <a:p>
            <a:r>
              <a:rPr lang="en-GB" dirty="0">
                <a:solidFill>
                  <a:schemeClr val="accent1">
                    <a:lumMod val="75000"/>
                  </a:schemeClr>
                </a:solidFill>
                <a:latin typeface="Arial" panose="020B0604020202020204" pitchFamily="34" charset="0"/>
                <a:cs typeface="Arial" panose="020B0604020202020204" pitchFamily="34" charset="0"/>
              </a:rPr>
              <a:t>Teamworking</a:t>
            </a:r>
          </a:p>
          <a:p>
            <a:r>
              <a:rPr lang="en-GB" dirty="0">
                <a:solidFill>
                  <a:schemeClr val="accent1">
                    <a:lumMod val="75000"/>
                  </a:schemeClr>
                </a:solidFill>
                <a:latin typeface="Arial" panose="020B0604020202020204" pitchFamily="34" charset="0"/>
                <a:cs typeface="Arial" panose="020B0604020202020204" pitchFamily="34" charset="0"/>
              </a:rPr>
              <a:t>Knowledge and skills development</a:t>
            </a:r>
          </a:p>
          <a:p>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Q: Why is it important to reflect?</a:t>
            </a:r>
          </a:p>
          <a:p>
            <a:endParaRPr lang="en-GB" dirty="0"/>
          </a:p>
        </p:txBody>
      </p:sp>
    </p:spTree>
    <p:extLst>
      <p:ext uri="{BB962C8B-B14F-4D97-AF65-F5344CB8AC3E}">
        <p14:creationId xmlns:p14="http://schemas.microsoft.com/office/powerpoint/2010/main" val="175501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9B62EC0-F66A-4A8E-9D01-E03985A00724}"/>
              </a:ext>
            </a:extLst>
          </p:cNvPr>
          <p:cNvSpPr>
            <a:spLocks noGrp="1"/>
          </p:cNvSpPr>
          <p:nvPr>
            <p:ph sz="half" idx="2"/>
          </p:nvPr>
        </p:nvSpPr>
        <p:spPr>
          <a:xfrm>
            <a:off x="615820" y="1567543"/>
            <a:ext cx="4428542" cy="4067944"/>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We learn through experience.</a:t>
            </a:r>
          </a:p>
          <a:p>
            <a:r>
              <a:rPr lang="en-GB" dirty="0">
                <a:solidFill>
                  <a:schemeClr val="accent1">
                    <a:lumMod val="75000"/>
                  </a:schemeClr>
                </a:solidFill>
                <a:latin typeface="Arial" panose="020B0604020202020204" pitchFamily="34" charset="0"/>
                <a:cs typeface="Arial" panose="020B0604020202020204" pitchFamily="34" charset="0"/>
              </a:rPr>
              <a:t>What happened?</a:t>
            </a:r>
          </a:p>
          <a:p>
            <a:r>
              <a:rPr lang="en-GB" dirty="0">
                <a:solidFill>
                  <a:schemeClr val="accent1">
                    <a:lumMod val="75000"/>
                  </a:schemeClr>
                </a:solidFill>
                <a:latin typeface="Arial" panose="020B0604020202020204" pitchFamily="34" charset="0"/>
                <a:cs typeface="Arial" panose="020B0604020202020204" pitchFamily="34" charset="0"/>
              </a:rPr>
              <a:t>How did I react?</a:t>
            </a:r>
          </a:p>
          <a:p>
            <a:r>
              <a:rPr lang="en-GB" dirty="0">
                <a:solidFill>
                  <a:schemeClr val="accent1">
                    <a:lumMod val="75000"/>
                  </a:schemeClr>
                </a:solidFill>
                <a:latin typeface="Arial" panose="020B0604020202020204" pitchFamily="34" charset="0"/>
                <a:cs typeface="Arial" panose="020B0604020202020204" pitchFamily="34" charset="0"/>
              </a:rPr>
              <a:t>Will I act differently next time?</a:t>
            </a:r>
          </a:p>
          <a:p>
            <a:r>
              <a:rPr lang="en-GB" dirty="0">
                <a:solidFill>
                  <a:schemeClr val="accent1">
                    <a:lumMod val="75000"/>
                  </a:schemeClr>
                </a:solidFill>
                <a:latin typeface="Arial" panose="020B0604020202020204" pitchFamily="34" charset="0"/>
                <a:cs typeface="Arial" panose="020B0604020202020204" pitchFamily="34" charset="0"/>
              </a:rPr>
              <a:t>Discuss this in your groups.</a:t>
            </a:r>
          </a:p>
          <a:p>
            <a:pPr marL="0" indent="0">
              <a:buNone/>
            </a:pPr>
            <a:endParaRPr lang="en-GB" dirty="0"/>
          </a:p>
        </p:txBody>
      </p:sp>
      <p:sp>
        <p:nvSpPr>
          <p:cNvPr id="6" name="Title 5">
            <a:extLst>
              <a:ext uri="{FF2B5EF4-FFF2-40B4-BE49-F238E27FC236}">
                <a16:creationId xmlns:a16="http://schemas.microsoft.com/office/drawing/2014/main" id="{08DD041C-E348-41F3-B4B4-A21A20937B81}"/>
              </a:ext>
            </a:extLst>
          </p:cNvPr>
          <p:cNvSpPr>
            <a:spLocks noGrp="1"/>
          </p:cNvSpPr>
          <p:nvPr>
            <p:ph type="title"/>
          </p:nvPr>
        </p:nvSpPr>
        <p:spPr>
          <a:xfrm>
            <a:off x="280219" y="317241"/>
            <a:ext cx="8235131" cy="1074109"/>
          </a:xfrm>
        </p:spPr>
        <p:txBody>
          <a:bodyPr>
            <a:normAutofit fontScale="90000"/>
          </a:bodyPr>
          <a:lstStyle/>
          <a:p>
            <a:pPr algn="ctr"/>
            <a:br>
              <a:rPr lang="en-GB" sz="5300" b="1" dirty="0">
                <a:latin typeface="Arial" panose="020B0604020202020204" pitchFamily="34" charset="0"/>
                <a:cs typeface="Arial" panose="020B0604020202020204" pitchFamily="34" charset="0"/>
              </a:rPr>
            </a:br>
            <a:r>
              <a:rPr lang="en-GB" sz="4900" b="1" dirty="0">
                <a:solidFill>
                  <a:schemeClr val="accent1">
                    <a:lumMod val="75000"/>
                  </a:schemeClr>
                </a:solidFill>
                <a:latin typeface="Arial" panose="020B0604020202020204" pitchFamily="34" charset="0"/>
                <a:cs typeface="Arial" panose="020B0604020202020204" pitchFamily="34" charset="0"/>
              </a:rPr>
              <a:t>We are already reflective!</a:t>
            </a:r>
            <a:br>
              <a:rPr lang="en-GB" b="1" dirty="0"/>
            </a:br>
            <a:endParaRPr lang="en-GB" b="1" dirty="0"/>
          </a:p>
        </p:txBody>
      </p:sp>
      <p:pic>
        <p:nvPicPr>
          <p:cNvPr id="2" name="Picture 1">
            <a:extLst>
              <a:ext uri="{FF2B5EF4-FFF2-40B4-BE49-F238E27FC236}">
                <a16:creationId xmlns:a16="http://schemas.microsoft.com/office/drawing/2014/main" id="{A1E9903A-FFF7-037C-5E42-7FB23D6544CB}"/>
              </a:ext>
            </a:extLst>
          </p:cNvPr>
          <p:cNvPicPr>
            <a:picLocks noChangeAspect="1"/>
          </p:cNvPicPr>
          <p:nvPr/>
        </p:nvPicPr>
        <p:blipFill rotWithShape="1">
          <a:blip r:embed="rId3"/>
          <a:srcRect l="53135" t="7215"/>
          <a:stretch/>
        </p:blipFill>
        <p:spPr>
          <a:xfrm>
            <a:off x="5044362" y="1391350"/>
            <a:ext cx="3347940" cy="4418900"/>
          </a:xfrm>
          <a:prstGeom prst="rect">
            <a:avLst/>
          </a:prstGeom>
        </p:spPr>
      </p:pic>
    </p:spTree>
    <p:extLst>
      <p:ext uri="{BB962C8B-B14F-4D97-AF65-F5344CB8AC3E}">
        <p14:creationId xmlns:p14="http://schemas.microsoft.com/office/powerpoint/2010/main" val="4061080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B5179-AA38-ED67-C7A4-F5F465FE6F75}"/>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Theory </a:t>
            </a:r>
          </a:p>
        </p:txBody>
      </p:sp>
      <p:sp>
        <p:nvSpPr>
          <p:cNvPr id="4" name="Content Placeholder 3">
            <a:extLst>
              <a:ext uri="{FF2B5EF4-FFF2-40B4-BE49-F238E27FC236}">
                <a16:creationId xmlns:a16="http://schemas.microsoft.com/office/drawing/2014/main" id="{5E4D6F62-012D-A7FC-5006-D8E83F6FA54B}"/>
              </a:ext>
            </a:extLst>
          </p:cNvPr>
          <p:cNvSpPr>
            <a:spLocks noGrp="1"/>
          </p:cNvSpPr>
          <p:nvPr>
            <p:ph sz="half" idx="2"/>
          </p:nvPr>
        </p:nvSpPr>
        <p:spPr>
          <a:xfrm>
            <a:off x="466531" y="1825625"/>
            <a:ext cx="8048819" cy="3809862"/>
          </a:xfrm>
        </p:spPr>
        <p:txBody>
          <a:bodyPr/>
          <a:lstStyle/>
          <a:p>
            <a:pPr marL="0" indent="0">
              <a:buNone/>
            </a:pPr>
            <a:r>
              <a:rPr lang="en-GB" dirty="0">
                <a:solidFill>
                  <a:schemeClr val="accent1">
                    <a:lumMod val="75000"/>
                  </a:schemeClr>
                </a:solidFill>
              </a:rPr>
              <a:t>We are now going to look at two </a:t>
            </a:r>
            <a:r>
              <a:rPr lang="en-GB" b="1" dirty="0">
                <a:solidFill>
                  <a:schemeClr val="accent1">
                    <a:lumMod val="75000"/>
                  </a:schemeClr>
                </a:solidFill>
              </a:rPr>
              <a:t>theories</a:t>
            </a:r>
            <a:r>
              <a:rPr lang="en-GB" dirty="0">
                <a:solidFill>
                  <a:schemeClr val="accent1">
                    <a:lumMod val="75000"/>
                  </a:schemeClr>
                </a:solidFill>
              </a:rPr>
              <a:t> of reflection:</a:t>
            </a:r>
          </a:p>
          <a:p>
            <a:r>
              <a:rPr lang="en-GB" b="1" dirty="0">
                <a:solidFill>
                  <a:schemeClr val="accent1">
                    <a:lumMod val="75000"/>
                  </a:schemeClr>
                </a:solidFill>
              </a:rPr>
              <a:t>Dewey’s</a:t>
            </a:r>
            <a:r>
              <a:rPr lang="en-GB" dirty="0">
                <a:solidFill>
                  <a:schemeClr val="accent1">
                    <a:lumMod val="75000"/>
                  </a:schemeClr>
                </a:solidFill>
              </a:rPr>
              <a:t> theory of reflection</a:t>
            </a:r>
          </a:p>
          <a:p>
            <a:r>
              <a:rPr lang="en-GB" b="1" dirty="0">
                <a:solidFill>
                  <a:schemeClr val="accent1">
                    <a:lumMod val="75000"/>
                  </a:schemeClr>
                </a:solidFill>
              </a:rPr>
              <a:t>Schon’s</a:t>
            </a:r>
            <a:r>
              <a:rPr lang="en-GB" dirty="0">
                <a:solidFill>
                  <a:schemeClr val="accent1">
                    <a:lumMod val="75000"/>
                  </a:schemeClr>
                </a:solidFill>
              </a:rPr>
              <a:t> theory of reflection </a:t>
            </a:r>
          </a:p>
        </p:txBody>
      </p:sp>
      <p:pic>
        <p:nvPicPr>
          <p:cNvPr id="5" name="Picture 4">
            <a:extLst>
              <a:ext uri="{FF2B5EF4-FFF2-40B4-BE49-F238E27FC236}">
                <a16:creationId xmlns:a16="http://schemas.microsoft.com/office/drawing/2014/main" id="{FA3514A3-DFC1-72AB-687D-A396DC5028D0}"/>
              </a:ext>
            </a:extLst>
          </p:cNvPr>
          <p:cNvPicPr>
            <a:picLocks noChangeAspect="1"/>
          </p:cNvPicPr>
          <p:nvPr/>
        </p:nvPicPr>
        <p:blipFill>
          <a:blip r:embed="rId3"/>
          <a:stretch>
            <a:fillRect/>
          </a:stretch>
        </p:blipFill>
        <p:spPr>
          <a:xfrm>
            <a:off x="5011704" y="2324488"/>
            <a:ext cx="3665765" cy="3665765"/>
          </a:xfrm>
          <a:prstGeom prst="ellipse">
            <a:avLst/>
          </a:prstGeom>
          <a:ln>
            <a:noFill/>
          </a:ln>
          <a:effectLst>
            <a:softEdge rad="112500"/>
          </a:effectLst>
        </p:spPr>
      </p:pic>
    </p:spTree>
    <p:extLst>
      <p:ext uri="{BB962C8B-B14F-4D97-AF65-F5344CB8AC3E}">
        <p14:creationId xmlns:p14="http://schemas.microsoft.com/office/powerpoint/2010/main" val="3930765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0FC52-5A59-5F70-23DE-82F4408B1113}"/>
              </a:ext>
            </a:extLst>
          </p:cNvPr>
          <p:cNvSpPr>
            <a:spLocks noGrp="1"/>
          </p:cNvSpPr>
          <p:nvPr>
            <p:ph type="title"/>
          </p:nvPr>
        </p:nvSpPr>
        <p:spPr/>
        <p:txBody>
          <a:bodyPr/>
          <a:lstStyle/>
          <a:p>
            <a:pPr algn="ctr"/>
            <a:r>
              <a:rPr lang="en-GB" b="1" dirty="0">
                <a:solidFill>
                  <a:srgbClr val="002060"/>
                </a:solidFill>
                <a:latin typeface="Arial" panose="020B0604020202020204" pitchFamily="34" charset="0"/>
                <a:cs typeface="Arial" panose="020B0604020202020204" pitchFamily="34" charset="0"/>
              </a:rPr>
              <a:t>John Dewey </a:t>
            </a:r>
          </a:p>
        </p:txBody>
      </p:sp>
      <p:sp>
        <p:nvSpPr>
          <p:cNvPr id="4" name="Content Placeholder 3">
            <a:extLst>
              <a:ext uri="{FF2B5EF4-FFF2-40B4-BE49-F238E27FC236}">
                <a16:creationId xmlns:a16="http://schemas.microsoft.com/office/drawing/2014/main" id="{053726CC-5D1C-39E8-25D0-08499BDC77E1}"/>
              </a:ext>
            </a:extLst>
          </p:cNvPr>
          <p:cNvSpPr>
            <a:spLocks noGrp="1"/>
          </p:cNvSpPr>
          <p:nvPr>
            <p:ph sz="half" idx="2"/>
          </p:nvPr>
        </p:nvSpPr>
        <p:spPr>
          <a:xfrm>
            <a:off x="298580" y="1825625"/>
            <a:ext cx="4273420" cy="3809862"/>
          </a:xfrm>
        </p:spPr>
        <p:txBody>
          <a:bodyPr>
            <a:normAutofit/>
          </a:bodyPr>
          <a:lstStyle/>
          <a:p>
            <a:r>
              <a:rPr lang="en-GB" b="0" i="0" dirty="0">
                <a:solidFill>
                  <a:schemeClr val="accent1">
                    <a:lumMod val="75000"/>
                  </a:schemeClr>
                </a:solidFill>
                <a:effectLst/>
                <a:latin typeface="Arial" panose="020B0604020202020204" pitchFamily="34" charset="0"/>
                <a:cs typeface="Arial" panose="020B0604020202020204" pitchFamily="34" charset="0"/>
              </a:rPr>
              <a:t>“active, persistent and careful consideration of any belief or supposed form of knowledge in the light of the grounds that support it, and further conclusions to which it leads” </a:t>
            </a:r>
          </a:p>
          <a:p>
            <a:pPr marL="0" indent="0">
              <a:buNone/>
            </a:pPr>
            <a:r>
              <a:rPr lang="en-GB" b="0" i="0" dirty="0">
                <a:solidFill>
                  <a:schemeClr val="accent1">
                    <a:lumMod val="75000"/>
                  </a:schemeClr>
                </a:solidFill>
                <a:effectLst/>
                <a:latin typeface="Arial" panose="020B0604020202020204" pitchFamily="34" charset="0"/>
                <a:cs typeface="Arial" panose="020B0604020202020204" pitchFamily="34" charset="0"/>
              </a:rPr>
              <a:t>(Dewey 1933 pg. 118).</a:t>
            </a:r>
            <a:endParaRPr lang="en-GB" dirty="0">
              <a:solidFill>
                <a:schemeClr val="accent1">
                  <a:lumMod val="75000"/>
                </a:schemeClr>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E2C7EA1-91DD-541A-4BCA-94FDBF20BC31}"/>
              </a:ext>
            </a:extLst>
          </p:cNvPr>
          <p:cNvPicPr>
            <a:picLocks noChangeAspect="1"/>
          </p:cNvPicPr>
          <p:nvPr/>
        </p:nvPicPr>
        <p:blipFill>
          <a:blip r:embed="rId3"/>
          <a:stretch>
            <a:fillRect/>
          </a:stretch>
        </p:blipFill>
        <p:spPr>
          <a:xfrm>
            <a:off x="5081596" y="1690688"/>
            <a:ext cx="3054697" cy="4294828"/>
          </a:xfrm>
          <a:prstGeom prst="rect">
            <a:avLst/>
          </a:prstGeom>
        </p:spPr>
      </p:pic>
    </p:spTree>
    <p:extLst>
      <p:ext uri="{BB962C8B-B14F-4D97-AF65-F5344CB8AC3E}">
        <p14:creationId xmlns:p14="http://schemas.microsoft.com/office/powerpoint/2010/main" val="388742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6ABB-1B75-AF9D-9732-4FEE8B32D439}"/>
              </a:ext>
            </a:extLst>
          </p:cNvPr>
          <p:cNvSpPr>
            <a:spLocks noGrp="1"/>
          </p:cNvSpPr>
          <p:nvPr>
            <p:ph type="title"/>
          </p:nvPr>
        </p:nvSpPr>
        <p:spPr/>
        <p:txBody>
          <a:bodyPr/>
          <a:lstStyle/>
          <a:p>
            <a:pPr algn="ctr"/>
            <a:r>
              <a:rPr lang="en-GB" b="1" dirty="0">
                <a:solidFill>
                  <a:srgbClr val="002060"/>
                </a:solidFill>
                <a:latin typeface="Arial" panose="020B0604020202020204" pitchFamily="34" charset="0"/>
                <a:cs typeface="Arial" panose="020B0604020202020204" pitchFamily="34" charset="0"/>
              </a:rPr>
              <a:t>John Dewey</a:t>
            </a:r>
          </a:p>
        </p:txBody>
      </p:sp>
      <p:sp>
        <p:nvSpPr>
          <p:cNvPr id="4" name="Content Placeholder 3">
            <a:extLst>
              <a:ext uri="{FF2B5EF4-FFF2-40B4-BE49-F238E27FC236}">
                <a16:creationId xmlns:a16="http://schemas.microsoft.com/office/drawing/2014/main" id="{BADA2FBB-04D8-C893-C4F1-A1EB5B0AA5AD}"/>
              </a:ext>
            </a:extLst>
          </p:cNvPr>
          <p:cNvSpPr>
            <a:spLocks noGrp="1"/>
          </p:cNvSpPr>
          <p:nvPr>
            <p:ph sz="half" idx="2"/>
          </p:nvPr>
        </p:nvSpPr>
        <p:spPr>
          <a:xfrm>
            <a:off x="0" y="1499254"/>
            <a:ext cx="4195276" cy="4111622"/>
          </a:xfrm>
        </p:spPr>
        <p:txBody>
          <a:bodyPr>
            <a:normAutofit fontScale="92500"/>
          </a:bodyPr>
          <a:lstStyle/>
          <a:p>
            <a:r>
              <a:rPr lang="en-GB" sz="3600" dirty="0">
                <a:solidFill>
                  <a:schemeClr val="accent1">
                    <a:lumMod val="75000"/>
                  </a:schemeClr>
                </a:solidFill>
                <a:latin typeface="Arial" panose="020B0604020202020204" pitchFamily="34" charset="0"/>
                <a:cs typeface="Arial" panose="020B0604020202020204" pitchFamily="34" charset="0"/>
              </a:rPr>
              <a:t>The work of Dewey provides the basis for the theory of Reflective Practice. He identified two types of action: ‘</a:t>
            </a:r>
            <a:r>
              <a:rPr lang="en-GB" sz="3600" b="1" dirty="0">
                <a:solidFill>
                  <a:schemeClr val="accent1">
                    <a:lumMod val="75000"/>
                  </a:schemeClr>
                </a:solidFill>
                <a:latin typeface="Arial" panose="020B0604020202020204" pitchFamily="34" charset="0"/>
                <a:cs typeface="Arial" panose="020B0604020202020204" pitchFamily="34" charset="0"/>
              </a:rPr>
              <a:t>routine action</a:t>
            </a:r>
            <a:r>
              <a:rPr lang="en-GB" sz="3600" dirty="0">
                <a:solidFill>
                  <a:schemeClr val="accent1">
                    <a:lumMod val="75000"/>
                  </a:schemeClr>
                </a:solidFill>
                <a:latin typeface="Arial" panose="020B0604020202020204" pitchFamily="34" charset="0"/>
                <a:cs typeface="Arial" panose="020B0604020202020204" pitchFamily="34" charset="0"/>
              </a:rPr>
              <a:t>’ and ‘</a:t>
            </a:r>
            <a:r>
              <a:rPr lang="en-GB" sz="3600" b="1" dirty="0">
                <a:solidFill>
                  <a:schemeClr val="accent1">
                    <a:lumMod val="75000"/>
                  </a:schemeClr>
                </a:solidFill>
                <a:latin typeface="Arial" panose="020B0604020202020204" pitchFamily="34" charset="0"/>
                <a:cs typeface="Arial" panose="020B0604020202020204" pitchFamily="34" charset="0"/>
              </a:rPr>
              <a:t>reflective action</a:t>
            </a:r>
            <a:r>
              <a:rPr lang="en-GB" sz="3600" dirty="0">
                <a:solidFill>
                  <a:schemeClr val="accent1">
                    <a:lumMod val="75000"/>
                  </a:schemeClr>
                </a:solidFill>
                <a:latin typeface="Arial" panose="020B0604020202020204" pitchFamily="34" charset="0"/>
                <a:cs typeface="Arial" panose="020B0604020202020204" pitchFamily="34" charset="0"/>
              </a:rPr>
              <a:t>’.</a:t>
            </a:r>
          </a:p>
        </p:txBody>
      </p:sp>
      <p:pic>
        <p:nvPicPr>
          <p:cNvPr id="6148" name="Picture 4" descr="Model of reflective thought and action (Dewey) | Download Scientific Diagram">
            <a:extLst>
              <a:ext uri="{FF2B5EF4-FFF2-40B4-BE49-F238E27FC236}">
                <a16:creationId xmlns:a16="http://schemas.microsoft.com/office/drawing/2014/main" id="{E09762FA-EA8D-DF1E-670C-6C1B946151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4085" y="1839053"/>
            <a:ext cx="4756869" cy="3516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7756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554C-2FA8-4ABC-800A-7544C92C1897}"/>
              </a:ext>
            </a:extLst>
          </p:cNvPr>
          <p:cNvSpPr>
            <a:spLocks noGrp="1"/>
          </p:cNvSpPr>
          <p:nvPr>
            <p:ph type="title"/>
          </p:nvPr>
        </p:nvSpPr>
        <p:spPr>
          <a:xfrm>
            <a:off x="-130628" y="250580"/>
            <a:ext cx="9274628" cy="1153410"/>
          </a:xfrm>
        </p:spPr>
        <p:txBody>
          <a:bodyPr>
            <a:noAutofit/>
          </a:bodyPr>
          <a:lstStyle/>
          <a:p>
            <a:pPr algn="ctr"/>
            <a:r>
              <a:rPr lang="en-GB" sz="3600" b="1" dirty="0">
                <a:solidFill>
                  <a:schemeClr val="accent1">
                    <a:lumMod val="75000"/>
                  </a:schemeClr>
                </a:solidFill>
                <a:latin typeface="Arial" panose="020B0604020202020204" pitchFamily="34" charset="0"/>
                <a:cs typeface="Arial" panose="020B0604020202020204" pitchFamily="34" charset="0"/>
              </a:rPr>
              <a:t>Donald Schön’s </a:t>
            </a:r>
            <a:br>
              <a:rPr lang="en-GB" sz="3600" b="1" dirty="0">
                <a:solidFill>
                  <a:schemeClr val="accent1">
                    <a:lumMod val="75000"/>
                  </a:schemeClr>
                </a:solidFill>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Theory of Reflective Practice</a:t>
            </a:r>
          </a:p>
        </p:txBody>
      </p:sp>
      <p:pic>
        <p:nvPicPr>
          <p:cNvPr id="1026" name="Picture 2" descr="Schon Reflective Model">
            <a:extLst>
              <a:ext uri="{FF2B5EF4-FFF2-40B4-BE49-F238E27FC236}">
                <a16:creationId xmlns:a16="http://schemas.microsoft.com/office/drawing/2014/main" id="{D43FF1D3-3BBF-4424-AC46-D1802AB7E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106" y="1793716"/>
            <a:ext cx="6971788" cy="4049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372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ECFA8-EC80-43BA-B6BB-F132B448800A}"/>
              </a:ext>
            </a:extLst>
          </p:cNvPr>
          <p:cNvSpPr>
            <a:spLocks noGrp="1"/>
          </p:cNvSpPr>
          <p:nvPr>
            <p:ph type="title"/>
          </p:nvPr>
        </p:nvSpPr>
        <p:spPr>
          <a:xfrm>
            <a:off x="-107578" y="122375"/>
            <a:ext cx="9490635" cy="699548"/>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Reflective Practice </a:t>
            </a:r>
          </a:p>
        </p:txBody>
      </p:sp>
      <p:sp>
        <p:nvSpPr>
          <p:cNvPr id="4" name="Content Placeholder 3">
            <a:extLst>
              <a:ext uri="{FF2B5EF4-FFF2-40B4-BE49-F238E27FC236}">
                <a16:creationId xmlns:a16="http://schemas.microsoft.com/office/drawing/2014/main" id="{FA452E99-EFC7-44BA-8CFE-8991B7E46ADD}"/>
              </a:ext>
            </a:extLst>
          </p:cNvPr>
          <p:cNvSpPr>
            <a:spLocks noGrp="1"/>
          </p:cNvSpPr>
          <p:nvPr>
            <p:ph sz="half" idx="2"/>
          </p:nvPr>
        </p:nvSpPr>
        <p:spPr>
          <a:xfrm>
            <a:off x="4217437" y="991802"/>
            <a:ext cx="4828591" cy="4874396"/>
          </a:xfrm>
        </p:spPr>
        <p:txBody>
          <a:bodyPr>
            <a:noAutofit/>
          </a:bodyPr>
          <a:lstStyle/>
          <a:p>
            <a:r>
              <a:rPr lang="en-GB" sz="2000" dirty="0">
                <a:solidFill>
                  <a:schemeClr val="accent1">
                    <a:lumMod val="75000"/>
                  </a:schemeClr>
                </a:solidFill>
                <a:latin typeface="Arial" panose="020B0604020202020204" pitchFamily="34" charset="0"/>
                <a:cs typeface="Arial" panose="020B0604020202020204" pitchFamily="34" charset="0"/>
              </a:rPr>
              <a:t>“Competent practitioners usually know more than they can say. They exhibit a kind of knowing-in-practice, most of which is tacit.” </a:t>
            </a:r>
          </a:p>
          <a:p>
            <a:r>
              <a:rPr lang="en-GB" sz="2000" dirty="0">
                <a:solidFill>
                  <a:schemeClr val="accent1">
                    <a:lumMod val="75000"/>
                  </a:schemeClr>
                </a:solidFill>
                <a:latin typeface="Arial" panose="020B0604020202020204" pitchFamily="34" charset="0"/>
                <a:cs typeface="Arial" panose="020B0604020202020204" pitchFamily="34" charset="0"/>
              </a:rPr>
              <a:t>“The reflective practitioner allows himself to experience surprise, puzzlement, or confusion in a situation which he finds uncertain or unique. He reflects on the phenomenon before him, and on the prior understandings which have been implicit in his behaviour. He carries out an experiment which serves to generate both a new understanding of the phenomenon and a change in the situation.</a:t>
            </a:r>
          </a:p>
        </p:txBody>
      </p:sp>
      <p:sp>
        <p:nvSpPr>
          <p:cNvPr id="5" name="TextBox 4">
            <a:extLst>
              <a:ext uri="{FF2B5EF4-FFF2-40B4-BE49-F238E27FC236}">
                <a16:creationId xmlns:a16="http://schemas.microsoft.com/office/drawing/2014/main" id="{97BADE5B-1A3F-2AD7-D930-46A1EA3A6F10}"/>
              </a:ext>
            </a:extLst>
          </p:cNvPr>
          <p:cNvSpPr txBox="1"/>
          <p:nvPr/>
        </p:nvSpPr>
        <p:spPr>
          <a:xfrm>
            <a:off x="7600576" y="5512552"/>
            <a:ext cx="1640541" cy="369332"/>
          </a:xfrm>
          <a:prstGeom prst="rect">
            <a:avLst/>
          </a:prstGeom>
          <a:noFill/>
        </p:spPr>
        <p:txBody>
          <a:bodyPr wrap="square" rtlCol="0">
            <a:spAutoFit/>
          </a:bodyPr>
          <a:lstStyle/>
          <a:p>
            <a:r>
              <a:rPr lang="en-GB" dirty="0"/>
              <a:t>(Schon, 2016)</a:t>
            </a:r>
          </a:p>
        </p:txBody>
      </p:sp>
      <p:pic>
        <p:nvPicPr>
          <p:cNvPr id="7170" name="Picture 2" descr="Donald Schön biography, quotes and books - Toolshero">
            <a:extLst>
              <a:ext uri="{FF2B5EF4-FFF2-40B4-BE49-F238E27FC236}">
                <a16:creationId xmlns:a16="http://schemas.microsoft.com/office/drawing/2014/main" id="{50432F61-A1DF-0E64-E6F9-F2F3C53659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634" r="17992"/>
          <a:stretch/>
        </p:blipFill>
        <p:spPr bwMode="auto">
          <a:xfrm>
            <a:off x="164140" y="1724168"/>
            <a:ext cx="4053297" cy="3148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861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0CA17-E108-4F16-BB45-DE94B3260D87}"/>
              </a:ext>
            </a:extLst>
          </p:cNvPr>
          <p:cNvSpPr>
            <a:spLocks noGrp="1"/>
          </p:cNvSpPr>
          <p:nvPr>
            <p:ph type="title"/>
          </p:nvPr>
        </p:nvSpPr>
        <p:spPr>
          <a:xfrm>
            <a:off x="-171450" y="-197259"/>
            <a:ext cx="9144000" cy="994172"/>
          </a:xfrm>
        </p:spPr>
        <p:txBody>
          <a:bodyPr>
            <a:noAutofit/>
          </a:bodyPr>
          <a:lstStyle/>
          <a:p>
            <a:pPr algn="ctr"/>
            <a:br>
              <a:rPr lang="en-GB"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Professional understanding</a:t>
            </a:r>
          </a:p>
        </p:txBody>
      </p:sp>
      <p:sp>
        <p:nvSpPr>
          <p:cNvPr id="6" name="Content Placeholder 2">
            <a:extLst>
              <a:ext uri="{FF2B5EF4-FFF2-40B4-BE49-F238E27FC236}">
                <a16:creationId xmlns:a16="http://schemas.microsoft.com/office/drawing/2014/main" id="{81CA6828-BE9D-43C8-ADAD-FA3578C9E298}"/>
              </a:ext>
            </a:extLst>
          </p:cNvPr>
          <p:cNvSpPr>
            <a:spLocks noGrp="1"/>
          </p:cNvSpPr>
          <p:nvPr>
            <p:ph sz="half" idx="2"/>
          </p:nvPr>
        </p:nvSpPr>
        <p:spPr>
          <a:xfrm>
            <a:off x="391886" y="1154300"/>
            <a:ext cx="8775772" cy="4459753"/>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There are those who choose the swampy lowlands. They deliberately involve themselves in messy but crucially important problems and, when asked to describe their methods of inquiry, they speak of experience, trial and error, intuition, and muddling through. </a:t>
            </a:r>
          </a:p>
          <a:p>
            <a:r>
              <a:rPr lang="en-GB" dirty="0">
                <a:solidFill>
                  <a:schemeClr val="accent1">
                    <a:lumMod val="75000"/>
                  </a:schemeClr>
                </a:solidFill>
                <a:latin typeface="Arial" panose="020B0604020202020204" pitchFamily="34" charset="0"/>
                <a:cs typeface="Arial" panose="020B0604020202020204" pitchFamily="34" charset="0"/>
              </a:rPr>
              <a:t>Other professionals opt for the high ground. Hungry for technical rigor, devoted to an image of solid professional competence, or fearful of entering a world in which they feel they do not know what they are doing, they choose to confine themselves to a narrowly technical practice.</a:t>
            </a:r>
          </a:p>
        </p:txBody>
      </p:sp>
      <p:sp>
        <p:nvSpPr>
          <p:cNvPr id="3" name="TextBox 2">
            <a:extLst>
              <a:ext uri="{FF2B5EF4-FFF2-40B4-BE49-F238E27FC236}">
                <a16:creationId xmlns:a16="http://schemas.microsoft.com/office/drawing/2014/main" id="{E775E05C-034E-83A4-783B-024B85D4B4BC}"/>
              </a:ext>
            </a:extLst>
          </p:cNvPr>
          <p:cNvSpPr txBox="1"/>
          <p:nvPr/>
        </p:nvSpPr>
        <p:spPr>
          <a:xfrm>
            <a:off x="7600576" y="5614053"/>
            <a:ext cx="1640541" cy="369332"/>
          </a:xfrm>
          <a:prstGeom prst="rect">
            <a:avLst/>
          </a:prstGeom>
          <a:noFill/>
        </p:spPr>
        <p:txBody>
          <a:bodyPr wrap="square" rtlCol="0">
            <a:spAutoFit/>
          </a:bodyPr>
          <a:lstStyle/>
          <a:p>
            <a:r>
              <a:rPr lang="en-GB" dirty="0"/>
              <a:t>(Schon, 2016)</a:t>
            </a:r>
          </a:p>
        </p:txBody>
      </p:sp>
    </p:spTree>
    <p:extLst>
      <p:ext uri="{BB962C8B-B14F-4D97-AF65-F5344CB8AC3E}">
        <p14:creationId xmlns:p14="http://schemas.microsoft.com/office/powerpoint/2010/main" val="3463915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F5D7-35E8-49BE-AFBF-1679FD8D84E3}"/>
              </a:ext>
            </a:extLst>
          </p:cNvPr>
          <p:cNvSpPr>
            <a:spLocks noGrp="1"/>
          </p:cNvSpPr>
          <p:nvPr>
            <p:ph type="title"/>
          </p:nvPr>
        </p:nvSpPr>
        <p:spPr>
          <a:xfrm>
            <a:off x="359859" y="511145"/>
            <a:ext cx="8743950" cy="781847"/>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Models of Reflection </a:t>
            </a:r>
          </a:p>
        </p:txBody>
      </p:sp>
      <p:sp>
        <p:nvSpPr>
          <p:cNvPr id="3" name="Content Placeholder 2">
            <a:extLst>
              <a:ext uri="{FF2B5EF4-FFF2-40B4-BE49-F238E27FC236}">
                <a16:creationId xmlns:a16="http://schemas.microsoft.com/office/drawing/2014/main" id="{FC83FABC-2B07-4DC9-A9F7-DF982CC284AB}"/>
              </a:ext>
            </a:extLst>
          </p:cNvPr>
          <p:cNvSpPr>
            <a:spLocks noGrp="1"/>
          </p:cNvSpPr>
          <p:nvPr>
            <p:ph sz="half" idx="1"/>
          </p:nvPr>
        </p:nvSpPr>
        <p:spPr>
          <a:xfrm>
            <a:off x="1211212" y="1665460"/>
            <a:ext cx="6887759" cy="1450964"/>
          </a:xfrm>
        </p:spPr>
        <p:txBody>
          <a:bodyPr>
            <a:normAutofit/>
          </a:bodyPr>
          <a:lstStyle/>
          <a:p>
            <a:pPr marL="0" indent="0" algn="ctr">
              <a:buNone/>
            </a:pPr>
            <a:r>
              <a:rPr lang="en-GB" dirty="0">
                <a:hlinkClick r:id="rId3"/>
              </a:rPr>
              <a:t>Models of reflection - Reflective Practice Toolkit - </a:t>
            </a:r>
            <a:r>
              <a:rPr lang="en-GB" dirty="0" err="1">
                <a:hlinkClick r:id="rId3"/>
              </a:rPr>
              <a:t>LibGuides</a:t>
            </a:r>
            <a:r>
              <a:rPr lang="en-GB" dirty="0">
                <a:hlinkClick r:id="rId3"/>
              </a:rPr>
              <a:t> at University of Cambridge Subject Libraries</a:t>
            </a:r>
            <a:endParaRPr lang="en-GB" dirty="0"/>
          </a:p>
          <a:p>
            <a:endParaRPr lang="en-GB" dirty="0"/>
          </a:p>
          <a:p>
            <a:endParaRPr lang="en-GB" dirty="0"/>
          </a:p>
        </p:txBody>
      </p:sp>
      <p:sp>
        <p:nvSpPr>
          <p:cNvPr id="11" name="TextBox 10">
            <a:extLst>
              <a:ext uri="{FF2B5EF4-FFF2-40B4-BE49-F238E27FC236}">
                <a16:creationId xmlns:a16="http://schemas.microsoft.com/office/drawing/2014/main" id="{87559619-13D4-4E85-9119-DF7D546197D8}"/>
              </a:ext>
            </a:extLst>
          </p:cNvPr>
          <p:cNvSpPr txBox="1"/>
          <p:nvPr/>
        </p:nvSpPr>
        <p:spPr>
          <a:xfrm>
            <a:off x="503853" y="3438263"/>
            <a:ext cx="8205070" cy="867930"/>
          </a:xfrm>
          <a:prstGeom prst="rect">
            <a:avLst/>
          </a:prstGeom>
          <a:noFill/>
        </p:spPr>
        <p:txBody>
          <a:bodyPr wrap="square">
            <a:spAutoFit/>
          </a:bodyPr>
          <a:lstStyle/>
          <a:p>
            <a:pPr defTabSz="685800">
              <a:lnSpc>
                <a:spcPct val="90000"/>
              </a:lnSpc>
              <a:spcBef>
                <a:spcPts val="750"/>
              </a:spcBef>
              <a:defRPr/>
            </a:pPr>
            <a:r>
              <a:rPr lang="en-GB" sz="2800" dirty="0">
                <a:solidFill>
                  <a:schemeClr val="accent1">
                    <a:lumMod val="75000"/>
                  </a:schemeClr>
                </a:solidFill>
                <a:latin typeface="Arial" panose="020B0604020202020204" pitchFamily="34" charset="0"/>
                <a:cs typeface="Arial" panose="020B0604020202020204" pitchFamily="34" charset="0"/>
              </a:rPr>
              <a:t>In Groups we will look at and explore some Models.</a:t>
            </a:r>
          </a:p>
        </p:txBody>
      </p:sp>
    </p:spTree>
    <p:extLst>
      <p:ext uri="{BB962C8B-B14F-4D97-AF65-F5344CB8AC3E}">
        <p14:creationId xmlns:p14="http://schemas.microsoft.com/office/powerpoint/2010/main" val="108884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ibbs' Reflective Learning Cycle – HELEN MARTIN BLOG">
            <a:extLst>
              <a:ext uri="{FF2B5EF4-FFF2-40B4-BE49-F238E27FC236}">
                <a16:creationId xmlns:a16="http://schemas.microsoft.com/office/drawing/2014/main" id="{1819B0CE-CFB8-43CF-AC01-3294152078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075" y="1359929"/>
            <a:ext cx="7473671" cy="44193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86B145-179E-4AA5-A4F9-68345726D23B}"/>
              </a:ext>
            </a:extLst>
          </p:cNvPr>
          <p:cNvSpPr txBox="1"/>
          <p:nvPr/>
        </p:nvSpPr>
        <p:spPr>
          <a:xfrm>
            <a:off x="1014075" y="36490"/>
            <a:ext cx="7618025" cy="1323439"/>
          </a:xfrm>
          <a:prstGeom prst="rect">
            <a:avLst/>
          </a:prstGeom>
          <a:noFill/>
        </p:spPr>
        <p:txBody>
          <a:bodyPr wrap="square">
            <a:spAutoFit/>
          </a:bodyPr>
          <a:lstStyle/>
          <a:p>
            <a:pPr algn="ctr"/>
            <a:endParaRPr lang="en-US" sz="4000" dirty="0">
              <a:latin typeface="Arial" panose="020B0604020202020204" pitchFamily="34" charset="0"/>
              <a:cs typeface="Arial" panose="020B0604020202020204" pitchFamily="34" charset="0"/>
            </a:endParaRPr>
          </a:p>
          <a:p>
            <a:pPr algn="ctr"/>
            <a:r>
              <a:rPr lang="en-US" sz="4000" b="1" dirty="0">
                <a:latin typeface="Arial" panose="020B0604020202020204" pitchFamily="34" charset="0"/>
                <a:cs typeface="Arial" panose="020B0604020202020204" pitchFamily="34" charset="0"/>
              </a:rPr>
              <a:t> </a:t>
            </a:r>
            <a:r>
              <a:rPr lang="en-US" sz="4000" b="1" dirty="0">
                <a:solidFill>
                  <a:schemeClr val="accent1">
                    <a:lumMod val="75000"/>
                  </a:schemeClr>
                </a:solidFill>
                <a:latin typeface="Arial" panose="020B0604020202020204" pitchFamily="34" charset="0"/>
                <a:cs typeface="Arial" panose="020B0604020202020204" pitchFamily="34" charset="0"/>
              </a:rPr>
              <a:t>Gibbs Model of Reflection</a:t>
            </a:r>
            <a:endParaRPr lang="en-GB" sz="4000"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9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96F6-5AD9-46FF-BF95-F6DE48516A6A}"/>
              </a:ext>
            </a:extLst>
          </p:cNvPr>
          <p:cNvSpPr>
            <a:spLocks noGrp="1"/>
          </p:cNvSpPr>
          <p:nvPr>
            <p:ph type="title"/>
          </p:nvPr>
        </p:nvSpPr>
        <p:spPr>
          <a:xfrm>
            <a:off x="373223" y="390557"/>
            <a:ext cx="8607703" cy="534707"/>
          </a:xfrm>
        </p:spPr>
        <p:txBody>
          <a:bodyPr>
            <a:noAutofit/>
          </a:bodyPr>
          <a:lstStyle/>
          <a:p>
            <a:pPr algn="ctr"/>
            <a:r>
              <a:rPr lang="en-GB" sz="4000" b="1" dirty="0">
                <a:solidFill>
                  <a:schemeClr val="accent1">
                    <a:lumMod val="75000"/>
                  </a:schemeClr>
                </a:solidFill>
                <a:latin typeface="Arial" panose="020B0604020202020204" pitchFamily="34" charset="0"/>
                <a:cs typeface="Arial" panose="020B0604020202020204" pitchFamily="34" charset="0"/>
              </a:rPr>
              <a:t>Kolb’s Experiential Learning Cycle </a:t>
            </a:r>
          </a:p>
        </p:txBody>
      </p:sp>
      <p:pic>
        <p:nvPicPr>
          <p:cNvPr id="6" name="Picture 5">
            <a:extLst>
              <a:ext uri="{FF2B5EF4-FFF2-40B4-BE49-F238E27FC236}">
                <a16:creationId xmlns:a16="http://schemas.microsoft.com/office/drawing/2014/main" id="{80D0CD90-BFE4-4595-BDD1-B8FE6FCE66ED}"/>
              </a:ext>
            </a:extLst>
          </p:cNvPr>
          <p:cNvPicPr>
            <a:picLocks noChangeAspect="1"/>
          </p:cNvPicPr>
          <p:nvPr/>
        </p:nvPicPr>
        <p:blipFill>
          <a:blip r:embed="rId3"/>
          <a:stretch>
            <a:fillRect/>
          </a:stretch>
        </p:blipFill>
        <p:spPr>
          <a:xfrm>
            <a:off x="1883147" y="1187169"/>
            <a:ext cx="5377705" cy="4483661"/>
          </a:xfrm>
          <a:prstGeom prst="rect">
            <a:avLst/>
          </a:prstGeom>
        </p:spPr>
      </p:pic>
    </p:spTree>
    <p:extLst>
      <p:ext uri="{BB962C8B-B14F-4D97-AF65-F5344CB8AC3E}">
        <p14:creationId xmlns:p14="http://schemas.microsoft.com/office/powerpoint/2010/main" val="806380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56498-1358-4A02-BB64-1C9CF8BDD082}"/>
              </a:ext>
            </a:extLst>
          </p:cNvPr>
          <p:cNvSpPr>
            <a:spLocks noGrp="1"/>
          </p:cNvSpPr>
          <p:nvPr>
            <p:ph type="title"/>
          </p:nvPr>
        </p:nvSpPr>
        <p:spPr>
          <a:xfrm>
            <a:off x="689549" y="57647"/>
            <a:ext cx="8230515" cy="1621864"/>
          </a:xfrm>
        </p:spPr>
        <p:txBody>
          <a:bodyPr>
            <a:noAutofit/>
          </a:bodyPr>
          <a:lstStyle/>
          <a:p>
            <a:pPr algn="ctr"/>
            <a:br>
              <a:rPr lang="en-GB" sz="4000" b="1" dirty="0">
                <a:latin typeface="Arial" panose="020B0604020202020204" pitchFamily="34" charset="0"/>
                <a:cs typeface="Arial" panose="020B0604020202020204" pitchFamily="34" charset="0"/>
              </a:rPr>
            </a:br>
            <a:r>
              <a:rPr lang="en-GB" sz="4000" b="1" dirty="0">
                <a:solidFill>
                  <a:schemeClr val="accent1">
                    <a:lumMod val="75000"/>
                  </a:schemeClr>
                </a:solidFill>
                <a:latin typeface="Arial" panose="020B0604020202020204" pitchFamily="34" charset="0"/>
                <a:cs typeface="Arial" panose="020B0604020202020204" pitchFamily="34" charset="0"/>
              </a:rPr>
              <a:t>Driscoll’s Model of Reflection </a:t>
            </a:r>
          </a:p>
        </p:txBody>
      </p:sp>
      <p:pic>
        <p:nvPicPr>
          <p:cNvPr id="4098" name="Picture 2" descr="Driscoll's Model of Reflection">
            <a:extLst>
              <a:ext uri="{FF2B5EF4-FFF2-40B4-BE49-F238E27FC236}">
                <a16:creationId xmlns:a16="http://schemas.microsoft.com/office/drawing/2014/main" id="{D6D4A1AA-2D95-48CD-9584-8C1A995FDA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82" b="8660"/>
          <a:stretch/>
        </p:blipFill>
        <p:spPr bwMode="auto">
          <a:xfrm>
            <a:off x="2141376" y="1679511"/>
            <a:ext cx="5608818" cy="4051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086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6C419-2B64-42A2-E3BC-B20F12B78AD9}"/>
              </a:ext>
            </a:extLst>
          </p:cNvPr>
          <p:cNvSpPr>
            <a:spLocks noGrp="1"/>
          </p:cNvSpPr>
          <p:nvPr>
            <p:ph type="title"/>
          </p:nvPr>
        </p:nvSpPr>
        <p:spPr>
          <a:xfrm>
            <a:off x="606880" y="373225"/>
            <a:ext cx="8221890" cy="858416"/>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ERA cycle </a:t>
            </a:r>
          </a:p>
        </p:txBody>
      </p:sp>
      <p:pic>
        <p:nvPicPr>
          <p:cNvPr id="1026" name="Picture 2" descr="ERA Cycle">
            <a:extLst>
              <a:ext uri="{FF2B5EF4-FFF2-40B4-BE49-F238E27FC236}">
                <a16:creationId xmlns:a16="http://schemas.microsoft.com/office/drawing/2014/main" id="{AD2D4CA9-06DA-5126-CA89-C2D999994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418" y="1603362"/>
            <a:ext cx="7467164" cy="4200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482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F45DF-17BE-30F0-26EA-A42078B2C145}"/>
              </a:ext>
            </a:extLst>
          </p:cNvPr>
          <p:cNvSpPr>
            <a:spLocks noGrp="1"/>
          </p:cNvSpPr>
          <p:nvPr>
            <p:ph type="title"/>
          </p:nvPr>
        </p:nvSpPr>
        <p:spPr>
          <a:xfrm>
            <a:off x="628650" y="126066"/>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Task</a:t>
            </a:r>
          </a:p>
        </p:txBody>
      </p:sp>
      <p:sp>
        <p:nvSpPr>
          <p:cNvPr id="4" name="Content Placeholder 3">
            <a:extLst>
              <a:ext uri="{FF2B5EF4-FFF2-40B4-BE49-F238E27FC236}">
                <a16:creationId xmlns:a16="http://schemas.microsoft.com/office/drawing/2014/main" id="{E9FEE855-B500-AF44-FA33-97C6655264F3}"/>
              </a:ext>
            </a:extLst>
          </p:cNvPr>
          <p:cNvSpPr>
            <a:spLocks noGrp="1"/>
          </p:cNvSpPr>
          <p:nvPr>
            <p:ph sz="half" idx="2"/>
          </p:nvPr>
        </p:nvSpPr>
        <p:spPr>
          <a:xfrm>
            <a:off x="298580" y="1529976"/>
            <a:ext cx="4441371" cy="4105511"/>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Reflect on an event from your practice, pick a model and follow the steps outlined. Then repeat this using a different model but the same event.</a:t>
            </a:r>
          </a:p>
          <a:p>
            <a:r>
              <a:rPr lang="en-GB" dirty="0">
                <a:solidFill>
                  <a:schemeClr val="accent1">
                    <a:lumMod val="75000"/>
                  </a:schemeClr>
                </a:solidFill>
                <a:latin typeface="Arial" panose="020B0604020202020204" pitchFamily="34" charset="0"/>
                <a:cs typeface="Arial" panose="020B0604020202020204" pitchFamily="34" charset="0"/>
              </a:rPr>
              <a:t>Which model did you prefer?</a:t>
            </a:r>
          </a:p>
        </p:txBody>
      </p:sp>
      <p:pic>
        <p:nvPicPr>
          <p:cNvPr id="8194" name="Picture 2" descr="22,900+ Self Reflection Illustrations, Royalty-Free Vector Graphics &amp; Clip  Art - iStock | Pensive, Self reflection mirror, Self reflection abstract">
            <a:extLst>
              <a:ext uri="{FF2B5EF4-FFF2-40B4-BE49-F238E27FC236}">
                <a16:creationId xmlns:a16="http://schemas.microsoft.com/office/drawing/2014/main" id="{FBB13B6C-4BCB-7D28-DD66-FF004FC581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3473" y="1840125"/>
            <a:ext cx="4850527" cy="41055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163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4888E-84AD-20E4-9A6E-7DB79FB59807}"/>
              </a:ext>
            </a:extLst>
          </p:cNvPr>
          <p:cNvSpPr>
            <a:spLocks noGrp="1"/>
          </p:cNvSpPr>
          <p:nvPr>
            <p:ph type="title"/>
          </p:nvPr>
        </p:nvSpPr>
        <p:spPr>
          <a:xfrm>
            <a:off x="107576" y="365125"/>
            <a:ext cx="9084236" cy="1325563"/>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Benefits and drawbacks of reflective models</a:t>
            </a:r>
          </a:p>
        </p:txBody>
      </p:sp>
      <p:sp>
        <p:nvSpPr>
          <p:cNvPr id="4" name="Content Placeholder 3">
            <a:extLst>
              <a:ext uri="{FF2B5EF4-FFF2-40B4-BE49-F238E27FC236}">
                <a16:creationId xmlns:a16="http://schemas.microsoft.com/office/drawing/2014/main" id="{ECEF36AD-0FDB-9172-C077-9F2EE4966EA5}"/>
              </a:ext>
            </a:extLst>
          </p:cNvPr>
          <p:cNvSpPr>
            <a:spLocks noGrp="1"/>
          </p:cNvSpPr>
          <p:nvPr>
            <p:ph sz="half" idx="2"/>
          </p:nvPr>
        </p:nvSpPr>
        <p:spPr>
          <a:xfrm>
            <a:off x="410548" y="1986990"/>
            <a:ext cx="3694922" cy="3809862"/>
          </a:xfrm>
        </p:spPr>
        <p:txBody>
          <a:bodyPr>
            <a:noAutofit/>
          </a:bodyPr>
          <a:lstStyle/>
          <a:p>
            <a:pPr marL="0" indent="0">
              <a:spcBef>
                <a:spcPts val="0"/>
              </a:spcBef>
              <a:buNone/>
            </a:pPr>
            <a:r>
              <a:rPr lang="en-GB" sz="3200" dirty="0">
                <a:solidFill>
                  <a:schemeClr val="accent1">
                    <a:lumMod val="75000"/>
                  </a:schemeClr>
                </a:solidFill>
                <a:latin typeface="Arial" panose="020B0604020202020204" pitchFamily="34" charset="0"/>
                <a:cs typeface="Arial" panose="020B0604020202020204" pitchFamily="34" charset="0"/>
              </a:rPr>
              <a:t>Benefits:</a:t>
            </a:r>
          </a:p>
          <a:p>
            <a:pPr marL="0" indent="0">
              <a:spcBef>
                <a:spcPts val="0"/>
              </a:spcBef>
              <a:buNone/>
            </a:pPr>
            <a:endParaRPr lang="en-GB" sz="3200" dirty="0">
              <a:solidFill>
                <a:schemeClr val="accent1">
                  <a:lumMod val="75000"/>
                </a:schemeClr>
              </a:solidFill>
              <a:latin typeface="Arial" panose="020B0604020202020204" pitchFamily="34" charset="0"/>
              <a:cs typeface="Arial" panose="020B0604020202020204" pitchFamily="34" charset="0"/>
            </a:endParaRPr>
          </a:p>
          <a:p>
            <a:pPr>
              <a:spcBef>
                <a:spcPts val="0"/>
              </a:spcBef>
            </a:pPr>
            <a:r>
              <a:rPr lang="en-GB" sz="3200" dirty="0">
                <a:solidFill>
                  <a:schemeClr val="accent1">
                    <a:lumMod val="75000"/>
                  </a:schemeClr>
                </a:solidFill>
                <a:latin typeface="Arial" panose="020B0604020202020204" pitchFamily="34" charset="0"/>
                <a:cs typeface="Arial" panose="020B0604020202020204" pitchFamily="34" charset="0"/>
              </a:rPr>
              <a:t>Keeps you focused</a:t>
            </a:r>
          </a:p>
          <a:p>
            <a:pPr>
              <a:spcBef>
                <a:spcPts val="0"/>
              </a:spcBef>
            </a:pPr>
            <a:r>
              <a:rPr lang="en-GB" sz="3200" dirty="0">
                <a:solidFill>
                  <a:schemeClr val="accent1">
                    <a:lumMod val="75000"/>
                  </a:schemeClr>
                </a:solidFill>
                <a:latin typeface="Arial" panose="020B0604020202020204" pitchFamily="34" charset="0"/>
                <a:cs typeface="Arial" panose="020B0604020202020204" pitchFamily="34" charset="0"/>
              </a:rPr>
              <a:t>Structured approach</a:t>
            </a:r>
          </a:p>
          <a:p>
            <a:pPr>
              <a:spcBef>
                <a:spcPts val="0"/>
              </a:spcBef>
            </a:pPr>
            <a:r>
              <a:rPr lang="en-GB" sz="3200" dirty="0">
                <a:solidFill>
                  <a:schemeClr val="accent1">
                    <a:lumMod val="75000"/>
                  </a:schemeClr>
                </a:solidFill>
                <a:latin typeface="Arial" panose="020B0604020202020204" pitchFamily="34" charset="0"/>
                <a:cs typeface="Arial" panose="020B0604020202020204" pitchFamily="34" charset="0"/>
              </a:rPr>
              <a:t>Provides a useful starting point  </a:t>
            </a:r>
          </a:p>
          <a:p>
            <a:pPr>
              <a:spcBef>
                <a:spcPts val="0"/>
              </a:spcBef>
            </a:pPr>
            <a:endParaRPr lang="en-GB" sz="2400" dirty="0">
              <a:solidFill>
                <a:schemeClr val="accent1">
                  <a:lumMod val="75000"/>
                </a:schemeClr>
              </a:solidFill>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5B866D1D-3DC4-DA2A-E519-E9377914CD66}"/>
              </a:ext>
            </a:extLst>
          </p:cNvPr>
          <p:cNvSpPr txBox="1">
            <a:spLocks/>
          </p:cNvSpPr>
          <p:nvPr/>
        </p:nvSpPr>
        <p:spPr>
          <a:xfrm>
            <a:off x="4572000" y="1986990"/>
            <a:ext cx="3694922" cy="38098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sz="3200" dirty="0">
                <a:solidFill>
                  <a:schemeClr val="accent1">
                    <a:lumMod val="75000"/>
                  </a:schemeClr>
                </a:solidFill>
                <a:latin typeface="Arial" panose="020B0604020202020204" pitchFamily="34" charset="0"/>
                <a:cs typeface="Arial" panose="020B0604020202020204" pitchFamily="34" charset="0"/>
              </a:rPr>
              <a:t>Drawbacks:</a:t>
            </a:r>
          </a:p>
          <a:p>
            <a:pPr marL="0" indent="0">
              <a:spcBef>
                <a:spcPts val="0"/>
              </a:spcBef>
              <a:buFont typeface="Arial" panose="020B0604020202020204" pitchFamily="34" charset="0"/>
              <a:buNone/>
            </a:pPr>
            <a:endParaRPr lang="en-GB" sz="3200" dirty="0">
              <a:solidFill>
                <a:schemeClr val="accent1">
                  <a:lumMod val="75000"/>
                </a:schemeClr>
              </a:solidFill>
              <a:latin typeface="Arial" panose="020B0604020202020204" pitchFamily="34" charset="0"/>
              <a:cs typeface="Arial" panose="020B0604020202020204" pitchFamily="34" charset="0"/>
            </a:endParaRPr>
          </a:p>
          <a:p>
            <a:pPr>
              <a:spcBef>
                <a:spcPts val="0"/>
              </a:spcBef>
            </a:pPr>
            <a:r>
              <a:rPr lang="en-GB" sz="3200" dirty="0">
                <a:solidFill>
                  <a:schemeClr val="accent1">
                    <a:lumMod val="75000"/>
                  </a:schemeClr>
                </a:solidFill>
                <a:latin typeface="Arial" panose="020B0604020202020204" pitchFamily="34" charset="0"/>
                <a:cs typeface="Arial" panose="020B0604020202020204" pitchFamily="34" charset="0"/>
              </a:rPr>
              <a:t>Time consuming </a:t>
            </a:r>
          </a:p>
          <a:p>
            <a:pPr>
              <a:spcBef>
                <a:spcPts val="0"/>
              </a:spcBef>
            </a:pPr>
            <a:r>
              <a:rPr lang="en-GB" sz="3200" dirty="0">
                <a:solidFill>
                  <a:schemeClr val="accent1">
                    <a:lumMod val="75000"/>
                  </a:schemeClr>
                </a:solidFill>
                <a:latin typeface="Arial" panose="020B0604020202020204" pitchFamily="34" charset="0"/>
                <a:cs typeface="Arial" panose="020B0604020202020204" pitchFamily="34" charset="0"/>
              </a:rPr>
              <a:t>Can be restricting </a:t>
            </a:r>
          </a:p>
          <a:p>
            <a:pPr>
              <a:spcBef>
                <a:spcPts val="0"/>
              </a:spcBef>
            </a:pPr>
            <a:r>
              <a:rPr lang="en-GB" sz="3200" dirty="0">
                <a:solidFill>
                  <a:schemeClr val="accent1">
                    <a:lumMod val="75000"/>
                  </a:schemeClr>
                </a:solidFill>
                <a:latin typeface="Arial" panose="020B0604020202020204" pitchFamily="34" charset="0"/>
                <a:cs typeface="Arial" panose="020B0604020202020204" pitchFamily="34" charset="0"/>
              </a:rPr>
              <a:t>Some are complicated to follow</a:t>
            </a:r>
          </a:p>
        </p:txBody>
      </p:sp>
    </p:spTree>
    <p:extLst>
      <p:ext uri="{BB962C8B-B14F-4D97-AF65-F5344CB8AC3E}">
        <p14:creationId xmlns:p14="http://schemas.microsoft.com/office/powerpoint/2010/main" val="1836666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WOT Analysis Templates [Free Templates] | Aha! software">
            <a:extLst>
              <a:ext uri="{FF2B5EF4-FFF2-40B4-BE49-F238E27FC236}">
                <a16:creationId xmlns:a16="http://schemas.microsoft.com/office/drawing/2014/main" id="{A6EEDE06-4DA2-43C2-9CC6-8906FB1FA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9766" y="272632"/>
            <a:ext cx="3655672" cy="235999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OT Analysis Templates [Free Templates] | Aha! software">
            <a:extLst>
              <a:ext uri="{FF2B5EF4-FFF2-40B4-BE49-F238E27FC236}">
                <a16:creationId xmlns:a16="http://schemas.microsoft.com/office/drawing/2014/main" id="{BCC5220B-7C5D-4A1B-BCA1-8AC07CD0B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2759" y="2535796"/>
            <a:ext cx="4645743" cy="264842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6 Powerful SWOT Analysis Templates &amp; Examples">
            <a:extLst>
              <a:ext uri="{FF2B5EF4-FFF2-40B4-BE49-F238E27FC236}">
                <a16:creationId xmlns:a16="http://schemas.microsoft.com/office/drawing/2014/main" id="{2663F39E-405C-40CB-A504-A5A2158096A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371" t="8480" r="7357" b="9237"/>
          <a:stretch/>
        </p:blipFill>
        <p:spPr bwMode="auto">
          <a:xfrm>
            <a:off x="5139766" y="3150237"/>
            <a:ext cx="3733864" cy="25474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16555E-8531-4380-A21E-4E14130B831C}"/>
              </a:ext>
            </a:extLst>
          </p:cNvPr>
          <p:cNvSpPr txBox="1"/>
          <p:nvPr/>
        </p:nvSpPr>
        <p:spPr>
          <a:xfrm>
            <a:off x="353416" y="260514"/>
            <a:ext cx="4384431" cy="1938992"/>
          </a:xfrm>
          <a:prstGeom prst="rect">
            <a:avLst/>
          </a:prstGeom>
          <a:noFill/>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SWOT analysis template examples: </a:t>
            </a:r>
          </a:p>
        </p:txBody>
      </p:sp>
    </p:spTree>
    <p:extLst>
      <p:ext uri="{BB962C8B-B14F-4D97-AF65-F5344CB8AC3E}">
        <p14:creationId xmlns:p14="http://schemas.microsoft.com/office/powerpoint/2010/main" val="1710618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A82D3-791B-FD6B-B977-F89C3901EEA5}"/>
              </a:ext>
            </a:extLst>
          </p:cNvPr>
          <p:cNvSpPr>
            <a:spLocks noGrp="1"/>
          </p:cNvSpPr>
          <p:nvPr>
            <p:ph type="title"/>
          </p:nvPr>
        </p:nvSpPr>
        <p:spPr>
          <a:xfrm>
            <a:off x="0" y="365125"/>
            <a:ext cx="9232490" cy="1325563"/>
          </a:xfrm>
        </p:spPr>
        <p:txBody>
          <a:bodyPr>
            <a:normAutofit/>
          </a:bodyPr>
          <a:lstStyle/>
          <a:p>
            <a:r>
              <a:rPr lang="en-GB" sz="4000" b="1" dirty="0">
                <a:solidFill>
                  <a:schemeClr val="accent1">
                    <a:lumMod val="75000"/>
                  </a:schemeClr>
                </a:solidFill>
                <a:latin typeface="Arial" panose="020B0604020202020204" pitchFamily="34" charset="0"/>
                <a:cs typeface="Arial" panose="020B0604020202020204" pitchFamily="34" charset="0"/>
              </a:rPr>
              <a:t>What other ways are there to reflect?</a:t>
            </a:r>
          </a:p>
        </p:txBody>
      </p:sp>
      <p:pic>
        <p:nvPicPr>
          <p:cNvPr id="9218" name="Picture 2" descr="22,900+ Self Reflection Illustrations, Royalty-Free Vector Graphics &amp; Clip  Art - iStock | Pensive, Self reflection mirror, Self reflection abstract">
            <a:extLst>
              <a:ext uri="{FF2B5EF4-FFF2-40B4-BE49-F238E27FC236}">
                <a16:creationId xmlns:a16="http://schemas.microsoft.com/office/drawing/2014/main" id="{7D82FA9D-B749-87B2-70EE-C4227B1C73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9079" y="1435510"/>
            <a:ext cx="5829300"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7075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5C5-C334-433A-AF7A-E1FE0A4808FB}"/>
              </a:ext>
            </a:extLst>
          </p:cNvPr>
          <p:cNvSpPr>
            <a:spLocks noGrp="1"/>
          </p:cNvSpPr>
          <p:nvPr>
            <p:ph type="title"/>
          </p:nvPr>
        </p:nvSpPr>
        <p:spPr>
          <a:xfrm>
            <a:off x="391283" y="158004"/>
            <a:ext cx="7886700" cy="994172"/>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Summary </a:t>
            </a:r>
          </a:p>
        </p:txBody>
      </p:sp>
      <p:sp>
        <p:nvSpPr>
          <p:cNvPr id="4" name="Content Placeholder 3">
            <a:extLst>
              <a:ext uri="{FF2B5EF4-FFF2-40B4-BE49-F238E27FC236}">
                <a16:creationId xmlns:a16="http://schemas.microsoft.com/office/drawing/2014/main" id="{02307BE0-31AD-4329-BA56-04A64396BCB2}"/>
              </a:ext>
            </a:extLst>
          </p:cNvPr>
          <p:cNvSpPr>
            <a:spLocks noGrp="1"/>
          </p:cNvSpPr>
          <p:nvPr>
            <p:ph sz="half" idx="2"/>
          </p:nvPr>
        </p:nvSpPr>
        <p:spPr>
          <a:xfrm>
            <a:off x="98323" y="1269231"/>
            <a:ext cx="8464839" cy="4438297"/>
          </a:xfrm>
        </p:spPr>
        <p:txBody>
          <a:bodyPr>
            <a:normAutofit lnSpcReduction="10000"/>
          </a:bodyPr>
          <a:lstStyle/>
          <a:p>
            <a:r>
              <a:rPr lang="en-GB" sz="3400" dirty="0">
                <a:solidFill>
                  <a:schemeClr val="accent1">
                    <a:lumMod val="75000"/>
                  </a:schemeClr>
                </a:solidFill>
                <a:latin typeface="Arial" panose="020B0604020202020204" pitchFamily="34" charset="0"/>
                <a:cs typeface="Arial" panose="020B0604020202020204" pitchFamily="34" charset="0"/>
              </a:rPr>
              <a:t>Reflective practice enables us to critically evaluate our skills and knowledge.</a:t>
            </a:r>
          </a:p>
          <a:p>
            <a:r>
              <a:rPr lang="en-GB" sz="3400" dirty="0">
                <a:solidFill>
                  <a:schemeClr val="accent1">
                    <a:lumMod val="75000"/>
                  </a:schemeClr>
                </a:solidFill>
                <a:latin typeface="Arial" panose="020B0604020202020204" pitchFamily="34" charset="0"/>
                <a:cs typeface="Arial" panose="020B0604020202020204" pitchFamily="34" charset="0"/>
              </a:rPr>
              <a:t>Communication is enhanced through peer reflection.</a:t>
            </a:r>
          </a:p>
          <a:p>
            <a:r>
              <a:rPr lang="en-GB" sz="3400" dirty="0">
                <a:solidFill>
                  <a:schemeClr val="accent1">
                    <a:lumMod val="75000"/>
                  </a:schemeClr>
                </a:solidFill>
                <a:latin typeface="Arial" panose="020B0604020202020204" pitchFamily="34" charset="0"/>
                <a:cs typeface="Arial" panose="020B0604020202020204" pitchFamily="34" charset="0"/>
              </a:rPr>
              <a:t>Understanding the needs of others and teamwork is enhanced.</a:t>
            </a:r>
          </a:p>
          <a:p>
            <a:r>
              <a:rPr lang="en-GB" sz="3400" dirty="0">
                <a:solidFill>
                  <a:schemeClr val="accent1">
                    <a:lumMod val="75000"/>
                  </a:schemeClr>
                </a:solidFill>
                <a:latin typeface="Arial" panose="020B0604020202020204" pitchFamily="34" charset="0"/>
                <a:cs typeface="Arial" panose="020B0604020202020204" pitchFamily="34" charset="0"/>
              </a:rPr>
              <a:t>The reflective practitioner continually develops mindful and critical awareness of themselves and others.</a:t>
            </a:r>
          </a:p>
          <a:p>
            <a:endParaRPr lang="en-GB" dirty="0"/>
          </a:p>
        </p:txBody>
      </p:sp>
    </p:spTree>
    <p:extLst>
      <p:ext uri="{BB962C8B-B14F-4D97-AF65-F5344CB8AC3E}">
        <p14:creationId xmlns:p14="http://schemas.microsoft.com/office/powerpoint/2010/main" val="1138718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E750C-F935-470C-81A3-1DFF92F12137}"/>
              </a:ext>
            </a:extLst>
          </p:cNvPr>
          <p:cNvSpPr>
            <a:spLocks noGrp="1"/>
          </p:cNvSpPr>
          <p:nvPr>
            <p:ph type="title"/>
          </p:nvPr>
        </p:nvSpPr>
        <p:spPr>
          <a:xfrm>
            <a:off x="53464" y="178969"/>
            <a:ext cx="9021710" cy="508820"/>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F0A4160-91BB-44A6-9BC3-46EB14839BBB}"/>
              </a:ext>
            </a:extLst>
          </p:cNvPr>
          <p:cNvSpPr>
            <a:spLocks noGrp="1"/>
          </p:cNvSpPr>
          <p:nvPr>
            <p:ph sz="half" idx="1"/>
          </p:nvPr>
        </p:nvSpPr>
        <p:spPr>
          <a:xfrm>
            <a:off x="53464" y="866587"/>
            <a:ext cx="8885903" cy="5414683"/>
          </a:xfrm>
        </p:spPr>
        <p:txBody>
          <a:bodyPr>
            <a:normAutofit fontScale="77500" lnSpcReduction="20000"/>
          </a:bodyPr>
          <a:lstStyle/>
          <a:p>
            <a:pPr marL="0" indent="0">
              <a:buNone/>
            </a:pPr>
            <a:r>
              <a:rPr lang="en-GB" sz="2300" dirty="0">
                <a:latin typeface="Arial" panose="020B0604020202020204" pitchFamily="34" charset="0"/>
                <a:cs typeface="Arial" panose="020B0604020202020204" pitchFamily="34" charset="0"/>
              </a:rPr>
              <a:t>Birth to 5 matters. (2021) Professional reflective practice. Available at: </a:t>
            </a:r>
            <a:r>
              <a:rPr lang="en-GB" sz="2300" dirty="0">
                <a:latin typeface="Arial" panose="020B0604020202020204" pitchFamily="34" charset="0"/>
                <a:cs typeface="Arial" panose="020B0604020202020204" pitchFamily="34" charset="0"/>
                <a:hlinkClick r:id="rId3"/>
              </a:rPr>
              <a:t>https://birthto5matters.org.uk/wp-content/uploads/2021/03/PDF-20-Professional-Reflective-Practice-1-1.pdf</a:t>
            </a:r>
            <a:r>
              <a:rPr lang="en-GB" sz="2300" dirty="0">
                <a:latin typeface="Arial" panose="020B0604020202020204" pitchFamily="34" charset="0"/>
                <a:cs typeface="Arial" panose="020B0604020202020204" pitchFamily="34" charset="0"/>
              </a:rPr>
              <a:t> (Accessed: 26</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July 2013). </a:t>
            </a:r>
          </a:p>
          <a:p>
            <a:pPr marL="0" indent="0">
              <a:buNone/>
            </a:pPr>
            <a:r>
              <a:rPr lang="en-GB" sz="2300" dirty="0">
                <a:latin typeface="Arial" panose="020B0604020202020204" pitchFamily="34" charset="0"/>
                <a:cs typeface="Arial" panose="020B0604020202020204" pitchFamily="34" charset="0"/>
              </a:rPr>
              <a:t>Brock, A. (2015) </a:t>
            </a:r>
            <a:r>
              <a:rPr lang="en-GB" sz="2300" i="1" dirty="0">
                <a:latin typeface="Arial" panose="020B0604020202020204" pitchFamily="34" charset="0"/>
                <a:cs typeface="Arial" panose="020B0604020202020204" pitchFamily="34" charset="0"/>
              </a:rPr>
              <a:t>The early years reflective practice handbook</a:t>
            </a:r>
            <a:r>
              <a:rPr lang="en-GB" sz="2300" dirty="0">
                <a:latin typeface="Arial" panose="020B0604020202020204" pitchFamily="34" charset="0"/>
                <a:cs typeface="Arial" panose="020B0604020202020204" pitchFamily="34" charset="0"/>
              </a:rPr>
              <a:t>. London: Routledge. </a:t>
            </a:r>
          </a:p>
          <a:p>
            <a:pPr marL="0" indent="0">
              <a:buNone/>
            </a:pPr>
            <a:r>
              <a:rPr lang="en-GB" sz="2300" dirty="0">
                <a:latin typeface="Arial" panose="020B0604020202020204" pitchFamily="34" charset="0"/>
                <a:cs typeface="Arial" panose="020B0604020202020204" pitchFamily="34" charset="0"/>
              </a:rPr>
              <a:t>Durham University. (no date) </a:t>
            </a:r>
            <a:r>
              <a:rPr lang="en-GB" sz="2300" i="1" dirty="0">
                <a:latin typeface="Arial" panose="020B0604020202020204" pitchFamily="34" charset="0"/>
                <a:cs typeface="Arial" panose="020B0604020202020204" pitchFamily="34" charset="0"/>
              </a:rPr>
              <a:t>Supporting and facilitating collaborative reflection: exploring the multiple roles of the facilitator</a:t>
            </a:r>
            <a:r>
              <a:rPr lang="en-GB" sz="2300" dirty="0">
                <a:latin typeface="Arial" panose="020B0604020202020204" pitchFamily="34" charset="0"/>
                <a:cs typeface="Arial" panose="020B0604020202020204" pitchFamily="34" charset="0"/>
              </a:rPr>
              <a:t>. Available at: </a:t>
            </a:r>
            <a:r>
              <a:rPr lang="en-GB" sz="2300" dirty="0">
                <a:latin typeface="Arial" panose="020B0604020202020204" pitchFamily="34" charset="0"/>
                <a:cs typeface="Arial" panose="020B0604020202020204" pitchFamily="34" charset="0"/>
                <a:hlinkClick r:id="rId4"/>
              </a:rPr>
              <a:t>https://intref.webspace.durham.ac.uk/wp-content/uploads/sites/53/2021/06/Facilitating-collaborative-reflection_Meth_CS_DU_Final.pdf</a:t>
            </a:r>
            <a:r>
              <a:rPr lang="en-GB" sz="2300" dirty="0">
                <a:latin typeface="Arial" panose="020B0604020202020204" pitchFamily="34" charset="0"/>
                <a:cs typeface="Arial" panose="020B0604020202020204" pitchFamily="34" charset="0"/>
              </a:rPr>
              <a:t> (Accessed: 26</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July 2013). </a:t>
            </a:r>
          </a:p>
          <a:p>
            <a:pPr marL="0" indent="0">
              <a:buNone/>
            </a:pPr>
            <a:r>
              <a:rPr lang="en-GB" sz="2300" dirty="0">
                <a:latin typeface="Arial" panose="020B0604020202020204" pitchFamily="34" charset="0"/>
                <a:cs typeface="Arial" panose="020B0604020202020204" pitchFamily="34" charset="0"/>
              </a:rPr>
              <a:t>Paige-Smith, A., &amp; Craft, A. (2011) </a:t>
            </a:r>
            <a:r>
              <a:rPr lang="en-GB" sz="2300" i="1" dirty="0">
                <a:latin typeface="Arial" panose="020B0604020202020204" pitchFamily="34" charset="0"/>
                <a:cs typeface="Arial" panose="020B0604020202020204" pitchFamily="34" charset="0"/>
              </a:rPr>
              <a:t>Developing reflective practice in the early years.</a:t>
            </a:r>
            <a:r>
              <a:rPr lang="en-GB" sz="2300" dirty="0">
                <a:latin typeface="Arial" panose="020B0604020202020204" pitchFamily="34" charset="0"/>
                <a:cs typeface="Arial" panose="020B0604020202020204" pitchFamily="34" charset="0"/>
              </a:rPr>
              <a:t> (2nd ed) Maidenhead: McGraw Hill.</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PACEY (2016) </a:t>
            </a:r>
            <a:r>
              <a:rPr kumimoji="0" lang="en-GB" sz="23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Developing Self Reflective Practice</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https://www.pacey.org.uk/Pacey/media/Website-files/PACEY%20member%20practice%20guides%20(PDFs)/PG04-self-reflective-practice.pdf</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25</a:t>
            </a:r>
            <a:r>
              <a:rPr kumimoji="0" lang="en-GB" sz="23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July 2023). </a:t>
            </a: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Reed, M. and Canning, N. (2011) </a:t>
            </a:r>
            <a:r>
              <a:rPr lang="en-GB" sz="2300" i="1" dirty="0">
                <a:latin typeface="Arial" panose="020B0604020202020204" pitchFamily="34" charset="0"/>
                <a:cs typeface="Arial" panose="020B0604020202020204" pitchFamily="34" charset="0"/>
              </a:rPr>
              <a:t>Implementing quality improvement and change in the early years</a:t>
            </a:r>
            <a:r>
              <a:rPr lang="en-GB" sz="2300" dirty="0">
                <a:latin typeface="Arial" panose="020B0604020202020204" pitchFamily="34" charset="0"/>
                <a:cs typeface="Arial" panose="020B0604020202020204" pitchFamily="34" charset="0"/>
              </a:rPr>
              <a:t>. London, Sage Publications.</a:t>
            </a:r>
          </a:p>
          <a:p>
            <a:pPr marL="0" indent="0">
              <a:buNone/>
            </a:pPr>
            <a:r>
              <a:rPr lang="en-GB" sz="2300" dirty="0">
                <a:latin typeface="Arial" panose="020B0604020202020204" pitchFamily="34" charset="0"/>
                <a:cs typeface="Arial" panose="020B0604020202020204" pitchFamily="34" charset="0"/>
              </a:rPr>
              <a:t>Schön, D. (2016) </a:t>
            </a:r>
            <a:r>
              <a:rPr lang="en-GB" sz="2300" i="1" dirty="0">
                <a:latin typeface="Arial" panose="020B0604020202020204" pitchFamily="34" charset="0"/>
                <a:cs typeface="Arial" panose="020B0604020202020204" pitchFamily="34" charset="0"/>
              </a:rPr>
              <a:t>The reflective practitioner : how professionals think in action</a:t>
            </a:r>
            <a:r>
              <a:rPr lang="en-GB" sz="2300" dirty="0">
                <a:latin typeface="Arial" panose="020B0604020202020204" pitchFamily="34" charset="0"/>
                <a:cs typeface="Arial" panose="020B0604020202020204" pitchFamily="34" charset="0"/>
              </a:rPr>
              <a:t>. England: Routledge</a:t>
            </a:r>
          </a:p>
          <a:p>
            <a:pPr marL="0" indent="0">
              <a:buNone/>
            </a:pPr>
            <a:r>
              <a:rPr lang="en-GB" sz="2300" dirty="0">
                <a:latin typeface="Arial" panose="020B0604020202020204" pitchFamily="34" charset="0"/>
                <a:cs typeface="Arial" panose="020B0604020202020204" pitchFamily="34" charset="0"/>
              </a:rPr>
              <a:t>University of Cambridge Libraries (No Date). </a:t>
            </a:r>
            <a:r>
              <a:rPr lang="en-GB" sz="2300" i="1" dirty="0">
                <a:latin typeface="Arial" panose="020B0604020202020204" pitchFamily="34" charset="0"/>
                <a:cs typeface="Arial" panose="020B0604020202020204" pitchFamily="34" charset="0"/>
              </a:rPr>
              <a:t>Models of Reflection</a:t>
            </a:r>
            <a:r>
              <a:rPr lang="en-GB" sz="2300" dirty="0">
                <a:latin typeface="Arial" panose="020B0604020202020204" pitchFamily="34" charset="0"/>
                <a:cs typeface="Arial" panose="020B0604020202020204" pitchFamily="34" charset="0"/>
              </a:rPr>
              <a:t>.  Available at: </a:t>
            </a:r>
            <a:r>
              <a:rPr lang="en-GB" sz="2300" dirty="0">
                <a:latin typeface="Arial" panose="020B0604020202020204" pitchFamily="34" charset="0"/>
                <a:cs typeface="Arial" panose="020B0604020202020204" pitchFamily="34" charset="0"/>
                <a:hlinkClick r:id="rId6"/>
              </a:rPr>
              <a:t>Models of reflection - Reflective Practice Toolkit - </a:t>
            </a:r>
            <a:r>
              <a:rPr lang="en-GB" sz="2300" dirty="0" err="1">
                <a:latin typeface="Arial" panose="020B0604020202020204" pitchFamily="34" charset="0"/>
                <a:cs typeface="Arial" panose="020B0604020202020204" pitchFamily="34" charset="0"/>
                <a:hlinkClick r:id="rId6"/>
              </a:rPr>
              <a:t>LibGuides</a:t>
            </a:r>
            <a:r>
              <a:rPr lang="en-GB" sz="2300" dirty="0">
                <a:latin typeface="Arial" panose="020B0604020202020204" pitchFamily="34" charset="0"/>
                <a:cs typeface="Arial" panose="020B0604020202020204" pitchFamily="34" charset="0"/>
                <a:hlinkClick r:id="rId6"/>
              </a:rPr>
              <a:t> at University of Cambridge Subject Libraries</a:t>
            </a:r>
            <a:endParaRPr lang="en-GB" sz="2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4754723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2323</Words>
  <Application>Microsoft Office PowerPoint</Application>
  <PresentationFormat>On-screen Show (4:3)</PresentationFormat>
  <Paragraphs>179</Paragraphs>
  <Slides>28</Slides>
  <Notes>21</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28</vt:i4>
      </vt:variant>
    </vt:vector>
  </HeadingPairs>
  <TitlesOfParts>
    <vt:vector size="54" baseType="lpstr">
      <vt:lpstr>Arial</vt:lpstr>
      <vt:lpstr>Calibri</vt:lpstr>
      <vt:lpstr>Calibri Light</vt:lpstr>
      <vt:lpstr>inherit</vt:lpstr>
      <vt:lpstr>Inter</vt:lpstr>
      <vt:lpstr>Open Sans</vt:lpstr>
      <vt:lpstr>Verdana</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ECEY4009: Professional Practitioner  </vt:lpstr>
      <vt:lpstr>PowerPoint Presentation</vt:lpstr>
      <vt:lpstr>Part 2:</vt:lpstr>
      <vt:lpstr>Reflection</vt:lpstr>
      <vt:lpstr>Reflective Practice </vt:lpstr>
      <vt:lpstr>Reflective Practice </vt:lpstr>
      <vt:lpstr>Collaborative Reflection</vt:lpstr>
      <vt:lpstr>Importance in Early Years</vt:lpstr>
      <vt:lpstr> Application to Professional Practice</vt:lpstr>
      <vt:lpstr> We are already reflective! </vt:lpstr>
      <vt:lpstr>Theory </vt:lpstr>
      <vt:lpstr>John Dewey </vt:lpstr>
      <vt:lpstr>John Dewey</vt:lpstr>
      <vt:lpstr>Donald Schön’s  Theory of Reflective Practice</vt:lpstr>
      <vt:lpstr>Reflective Practice </vt:lpstr>
      <vt:lpstr> Professional understanding</vt:lpstr>
      <vt:lpstr>Models of Reflection </vt:lpstr>
      <vt:lpstr>PowerPoint Presentation</vt:lpstr>
      <vt:lpstr>Kolb’s Experiential Learning Cycle </vt:lpstr>
      <vt:lpstr> Driscoll’s Model of Reflection </vt:lpstr>
      <vt:lpstr>ERA cycle </vt:lpstr>
      <vt:lpstr>Task</vt:lpstr>
      <vt:lpstr>Benefits and drawbacks of reflective models</vt:lpstr>
      <vt:lpstr>PowerPoint Presentation</vt:lpstr>
      <vt:lpstr>What other ways are there to reflect?</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Bhavisha Bhanderi</cp:lastModifiedBy>
  <cp:revision>9</cp:revision>
  <dcterms:created xsi:type="dcterms:W3CDTF">2021-03-10T12:10:47Z</dcterms:created>
  <dcterms:modified xsi:type="dcterms:W3CDTF">2023-09-19T15:18:46Z</dcterms:modified>
</cp:coreProperties>
</file>