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sldIdLst>
    <p:sldId id="256" r:id="rId2"/>
    <p:sldId id="257" r:id="rId3"/>
    <p:sldId id="269" r:id="rId4"/>
    <p:sldId id="261" r:id="rId5"/>
    <p:sldId id="260" r:id="rId6"/>
    <p:sldId id="262" r:id="rId7"/>
    <p:sldId id="263" r:id="rId8"/>
    <p:sldId id="264" r:id="rId9"/>
    <p:sldId id="272" r:id="rId10"/>
    <p:sldId id="271" r:id="rId11"/>
    <p:sldId id="270" r:id="rId12"/>
    <p:sldId id="273" r:id="rId13"/>
    <p:sldId id="274" r:id="rId14"/>
    <p:sldId id="265" r:id="rId15"/>
    <p:sldId id="266" r:id="rId16"/>
    <p:sldId id="267" r:id="rId17"/>
    <p:sldId id="268" r:id="rId18"/>
    <p:sldId id="276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7"/>
  </p:normalViewPr>
  <p:slideViewPr>
    <p:cSldViewPr snapToGrid="0" snapToObjects="1">
      <p:cViewPr>
        <p:scale>
          <a:sx n="85" d="100"/>
          <a:sy n="85" d="100"/>
        </p:scale>
        <p:origin x="39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5.svg"/><Relationship Id="rId1" Type="http://schemas.openxmlformats.org/officeDocument/2006/relationships/image" Target="../media/image12.png"/><Relationship Id="rId6" Type="http://schemas.openxmlformats.org/officeDocument/2006/relationships/image" Target="../media/image9.svg"/><Relationship Id="rId5" Type="http://schemas.openxmlformats.org/officeDocument/2006/relationships/image" Target="../media/image1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0FA8DC-6986-46CA-B57D-3E48F87D7D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A68059-2250-4AD9-B770-66E7E5F8CC76}">
      <dgm:prSet/>
      <dgm:spPr/>
      <dgm:t>
        <a:bodyPr/>
        <a:lstStyle/>
        <a:p>
          <a:r>
            <a:rPr lang="en-US" dirty="0"/>
            <a:t>Conduct customer research</a:t>
          </a:r>
        </a:p>
      </dgm:t>
    </dgm:pt>
    <dgm:pt modelId="{EB7C2849-DADA-4886-A368-5764A489BBC0}" type="parTrans" cxnId="{7D5A0587-BA16-4486-AC47-C9BF02222D48}">
      <dgm:prSet/>
      <dgm:spPr/>
      <dgm:t>
        <a:bodyPr/>
        <a:lstStyle/>
        <a:p>
          <a:endParaRPr lang="en-US"/>
        </a:p>
      </dgm:t>
    </dgm:pt>
    <dgm:pt modelId="{41623CB4-4299-4326-8CAE-3EDFEC91CBA4}" type="sibTrans" cxnId="{7D5A0587-BA16-4486-AC47-C9BF02222D48}">
      <dgm:prSet/>
      <dgm:spPr/>
      <dgm:t>
        <a:bodyPr/>
        <a:lstStyle/>
        <a:p>
          <a:endParaRPr lang="en-US"/>
        </a:p>
      </dgm:t>
    </dgm:pt>
    <dgm:pt modelId="{4DD55C49-06DF-4FFD-834D-8F8FFBC99E78}">
      <dgm:prSet/>
      <dgm:spPr/>
      <dgm:t>
        <a:bodyPr/>
        <a:lstStyle/>
        <a:p>
          <a:r>
            <a:rPr lang="en-US" dirty="0"/>
            <a:t>Look at your current customer base</a:t>
          </a:r>
        </a:p>
      </dgm:t>
    </dgm:pt>
    <dgm:pt modelId="{0C984F92-2DC8-4E5F-8307-4BE19FC02883}" type="parTrans" cxnId="{E0522B41-BBF3-4D1C-9F3E-84C2AEEC2B71}">
      <dgm:prSet/>
      <dgm:spPr/>
      <dgm:t>
        <a:bodyPr/>
        <a:lstStyle/>
        <a:p>
          <a:endParaRPr lang="en-US"/>
        </a:p>
      </dgm:t>
    </dgm:pt>
    <dgm:pt modelId="{300CCE3D-1F62-425C-9396-94F44073D992}" type="sibTrans" cxnId="{E0522B41-BBF3-4D1C-9F3E-84C2AEEC2B71}">
      <dgm:prSet/>
      <dgm:spPr/>
      <dgm:t>
        <a:bodyPr/>
        <a:lstStyle/>
        <a:p>
          <a:endParaRPr lang="en-US"/>
        </a:p>
      </dgm:t>
    </dgm:pt>
    <dgm:pt modelId="{2D29DFB4-B0DA-488F-A79A-B7F4B4383EB6}">
      <dgm:prSet/>
      <dgm:spPr/>
      <dgm:t>
        <a:bodyPr/>
        <a:lstStyle/>
        <a:p>
          <a:r>
            <a:rPr lang="en-US" dirty="0"/>
            <a:t>Monitor performance and behavior by segment</a:t>
          </a:r>
        </a:p>
      </dgm:t>
    </dgm:pt>
    <dgm:pt modelId="{96E7A894-CE39-4D1A-9AF7-A6D74AB12252}" type="parTrans" cxnId="{6E3D4BE3-0A49-45E3-A060-B70F6EA50E20}">
      <dgm:prSet/>
      <dgm:spPr/>
      <dgm:t>
        <a:bodyPr/>
        <a:lstStyle/>
        <a:p>
          <a:endParaRPr lang="en-US"/>
        </a:p>
      </dgm:t>
    </dgm:pt>
    <dgm:pt modelId="{30D636E6-E068-4676-B2B6-1010DB155C40}" type="sibTrans" cxnId="{6E3D4BE3-0A49-45E3-A060-B70F6EA50E20}">
      <dgm:prSet/>
      <dgm:spPr/>
      <dgm:t>
        <a:bodyPr/>
        <a:lstStyle/>
        <a:p>
          <a:endParaRPr lang="en-US"/>
        </a:p>
      </dgm:t>
    </dgm:pt>
    <dgm:pt modelId="{9B08C686-70AD-4F33-8CAA-731AC57AEA2A}">
      <dgm:prSet/>
      <dgm:spPr/>
      <dgm:t>
        <a:bodyPr/>
        <a:lstStyle/>
        <a:p>
          <a:r>
            <a:rPr lang="en-US" dirty="0"/>
            <a:t>Speak to your sales/customer service teams</a:t>
          </a:r>
        </a:p>
      </dgm:t>
    </dgm:pt>
    <dgm:pt modelId="{B00E24C3-7B11-4325-8282-3A4A4C889F4D}" type="parTrans" cxnId="{42140E41-6453-40E3-A507-4D199C603FDB}">
      <dgm:prSet/>
      <dgm:spPr/>
      <dgm:t>
        <a:bodyPr/>
        <a:lstStyle/>
        <a:p>
          <a:endParaRPr lang="en-US"/>
        </a:p>
      </dgm:t>
    </dgm:pt>
    <dgm:pt modelId="{384667EE-4484-453E-8379-2C2C0604D44B}" type="sibTrans" cxnId="{42140E41-6453-40E3-A507-4D199C603FDB}">
      <dgm:prSet/>
      <dgm:spPr/>
      <dgm:t>
        <a:bodyPr/>
        <a:lstStyle/>
        <a:p>
          <a:endParaRPr lang="en-US"/>
        </a:p>
      </dgm:t>
    </dgm:pt>
    <dgm:pt modelId="{5CEB3F59-B17F-45C4-A526-7B1CD6FDE9C3}" type="pres">
      <dgm:prSet presAssocID="{7B0FA8DC-6986-46CA-B57D-3E48F87D7DC5}" presName="root" presStyleCnt="0">
        <dgm:presLayoutVars>
          <dgm:dir/>
          <dgm:resizeHandles val="exact"/>
        </dgm:presLayoutVars>
      </dgm:prSet>
      <dgm:spPr/>
    </dgm:pt>
    <dgm:pt modelId="{DE5C909F-455C-4C18-82DE-A0C4371CC60B}" type="pres">
      <dgm:prSet presAssocID="{79A68059-2250-4AD9-B770-66E7E5F8CC76}" presName="compNode" presStyleCnt="0"/>
      <dgm:spPr/>
    </dgm:pt>
    <dgm:pt modelId="{6CBA1E35-E6F2-4CE5-9729-DA2592B8F6A9}" type="pres">
      <dgm:prSet presAssocID="{79A68059-2250-4AD9-B770-66E7E5F8CC76}" presName="bgRect" presStyleLbl="bgShp" presStyleIdx="0" presStyleCnt="4"/>
      <dgm:spPr/>
    </dgm:pt>
    <dgm:pt modelId="{66D76C20-2A86-4AED-97F0-5F7D4965F94F}" type="pres">
      <dgm:prSet presAssocID="{79A68059-2250-4AD9-B770-66E7E5F8CC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E2E3B47-1852-4B0C-BFE5-78382950BF65}" type="pres">
      <dgm:prSet presAssocID="{79A68059-2250-4AD9-B770-66E7E5F8CC76}" presName="spaceRect" presStyleCnt="0"/>
      <dgm:spPr/>
    </dgm:pt>
    <dgm:pt modelId="{C63AA489-F572-48FF-B212-965844BE4F35}" type="pres">
      <dgm:prSet presAssocID="{79A68059-2250-4AD9-B770-66E7E5F8CC76}" presName="parTx" presStyleLbl="revTx" presStyleIdx="0" presStyleCnt="4">
        <dgm:presLayoutVars>
          <dgm:chMax val="0"/>
          <dgm:chPref val="0"/>
        </dgm:presLayoutVars>
      </dgm:prSet>
      <dgm:spPr/>
    </dgm:pt>
    <dgm:pt modelId="{D3C8D798-CC1C-4580-85D1-A9103F755226}" type="pres">
      <dgm:prSet presAssocID="{41623CB4-4299-4326-8CAE-3EDFEC91CBA4}" presName="sibTrans" presStyleCnt="0"/>
      <dgm:spPr/>
    </dgm:pt>
    <dgm:pt modelId="{31C7DB47-8D70-4CE5-A79D-9A73CE19921A}" type="pres">
      <dgm:prSet presAssocID="{4DD55C49-06DF-4FFD-834D-8F8FFBC99E78}" presName="compNode" presStyleCnt="0"/>
      <dgm:spPr/>
    </dgm:pt>
    <dgm:pt modelId="{BCAD38B6-CB38-40C4-BA85-2C5585DF7C48}" type="pres">
      <dgm:prSet presAssocID="{4DD55C49-06DF-4FFD-834D-8F8FFBC99E78}" presName="bgRect" presStyleLbl="bgShp" presStyleIdx="1" presStyleCnt="4"/>
      <dgm:spPr/>
    </dgm:pt>
    <dgm:pt modelId="{9F7853A5-4BDE-4A81-83DB-541080CB919B}" type="pres">
      <dgm:prSet presAssocID="{4DD55C49-06DF-4FFD-834D-8F8FFBC99E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E65F55D-2770-486C-A0B7-013D74AF4D3C}" type="pres">
      <dgm:prSet presAssocID="{4DD55C49-06DF-4FFD-834D-8F8FFBC99E78}" presName="spaceRect" presStyleCnt="0"/>
      <dgm:spPr/>
    </dgm:pt>
    <dgm:pt modelId="{E7F0B633-6EF1-431D-ADB1-BB0BC577A1EE}" type="pres">
      <dgm:prSet presAssocID="{4DD55C49-06DF-4FFD-834D-8F8FFBC99E78}" presName="parTx" presStyleLbl="revTx" presStyleIdx="1" presStyleCnt="4">
        <dgm:presLayoutVars>
          <dgm:chMax val="0"/>
          <dgm:chPref val="0"/>
        </dgm:presLayoutVars>
      </dgm:prSet>
      <dgm:spPr/>
    </dgm:pt>
    <dgm:pt modelId="{F2C79FC3-C09E-4F8E-97F9-5794082FFE88}" type="pres">
      <dgm:prSet presAssocID="{300CCE3D-1F62-425C-9396-94F44073D992}" presName="sibTrans" presStyleCnt="0"/>
      <dgm:spPr/>
    </dgm:pt>
    <dgm:pt modelId="{B7D5AEA5-87B0-406D-B78D-EB284F743D4A}" type="pres">
      <dgm:prSet presAssocID="{2D29DFB4-B0DA-488F-A79A-B7F4B4383EB6}" presName="compNode" presStyleCnt="0"/>
      <dgm:spPr/>
    </dgm:pt>
    <dgm:pt modelId="{FEEEBD8D-EE9C-46DB-A83D-13BAF90F63F5}" type="pres">
      <dgm:prSet presAssocID="{2D29DFB4-B0DA-488F-A79A-B7F4B4383EB6}" presName="bgRect" presStyleLbl="bgShp" presStyleIdx="2" presStyleCnt="4"/>
      <dgm:spPr/>
    </dgm:pt>
    <dgm:pt modelId="{767E7E3C-D7C1-494E-909E-64CDCD6921FC}" type="pres">
      <dgm:prSet presAssocID="{2D29DFB4-B0DA-488F-A79A-B7F4B4383EB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B9C5DF2D-6CD3-4944-8FEF-6E10FBBE911C}" type="pres">
      <dgm:prSet presAssocID="{2D29DFB4-B0DA-488F-A79A-B7F4B4383EB6}" presName="spaceRect" presStyleCnt="0"/>
      <dgm:spPr/>
    </dgm:pt>
    <dgm:pt modelId="{5D6532D0-F2BB-48BF-B6F9-685582FA965E}" type="pres">
      <dgm:prSet presAssocID="{2D29DFB4-B0DA-488F-A79A-B7F4B4383EB6}" presName="parTx" presStyleLbl="revTx" presStyleIdx="2" presStyleCnt="4">
        <dgm:presLayoutVars>
          <dgm:chMax val="0"/>
          <dgm:chPref val="0"/>
        </dgm:presLayoutVars>
      </dgm:prSet>
      <dgm:spPr/>
    </dgm:pt>
    <dgm:pt modelId="{9888A3BE-A0D9-42BB-B0AB-68A08BB7D12E}" type="pres">
      <dgm:prSet presAssocID="{30D636E6-E068-4676-B2B6-1010DB155C40}" presName="sibTrans" presStyleCnt="0"/>
      <dgm:spPr/>
    </dgm:pt>
    <dgm:pt modelId="{D7E8342B-6B49-4D55-8113-CFF931908E54}" type="pres">
      <dgm:prSet presAssocID="{9B08C686-70AD-4F33-8CAA-731AC57AEA2A}" presName="compNode" presStyleCnt="0"/>
      <dgm:spPr/>
    </dgm:pt>
    <dgm:pt modelId="{DE4FFBB9-3B25-40C3-88D8-56C35FF47B77}" type="pres">
      <dgm:prSet presAssocID="{9B08C686-70AD-4F33-8CAA-731AC57AEA2A}" presName="bgRect" presStyleLbl="bgShp" presStyleIdx="3" presStyleCnt="4"/>
      <dgm:spPr/>
    </dgm:pt>
    <dgm:pt modelId="{64DD5D94-E93C-46A8-8974-C41426D9EB41}" type="pres">
      <dgm:prSet presAssocID="{9B08C686-70AD-4F33-8CAA-731AC57AEA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BA7D566-A525-4CF9-97CC-9C3E78DA6CB0}" type="pres">
      <dgm:prSet presAssocID="{9B08C686-70AD-4F33-8CAA-731AC57AEA2A}" presName="spaceRect" presStyleCnt="0"/>
      <dgm:spPr/>
    </dgm:pt>
    <dgm:pt modelId="{F63CCB58-850C-42AC-9ABB-11733F2DE72C}" type="pres">
      <dgm:prSet presAssocID="{9B08C686-70AD-4F33-8CAA-731AC57AEA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7DCF23F-390A-43B7-B3B6-909A10BABCB1}" type="presOf" srcId="{7B0FA8DC-6986-46CA-B57D-3E48F87D7DC5}" destId="{5CEB3F59-B17F-45C4-A526-7B1CD6FDE9C3}" srcOrd="0" destOrd="0" presId="urn:microsoft.com/office/officeart/2018/2/layout/IconVerticalSolidList"/>
    <dgm:cxn modelId="{42140E41-6453-40E3-A507-4D199C603FDB}" srcId="{7B0FA8DC-6986-46CA-B57D-3E48F87D7DC5}" destId="{9B08C686-70AD-4F33-8CAA-731AC57AEA2A}" srcOrd="3" destOrd="0" parTransId="{B00E24C3-7B11-4325-8282-3A4A4C889F4D}" sibTransId="{384667EE-4484-453E-8379-2C2C0604D44B}"/>
    <dgm:cxn modelId="{E0522B41-BBF3-4D1C-9F3E-84C2AEEC2B71}" srcId="{7B0FA8DC-6986-46CA-B57D-3E48F87D7DC5}" destId="{4DD55C49-06DF-4FFD-834D-8F8FFBC99E78}" srcOrd="1" destOrd="0" parTransId="{0C984F92-2DC8-4E5F-8307-4BE19FC02883}" sibTransId="{300CCE3D-1F62-425C-9396-94F44073D992}"/>
    <dgm:cxn modelId="{72E65C43-60B8-4AD7-91E3-9A9F1F31FAA6}" type="presOf" srcId="{4DD55C49-06DF-4FFD-834D-8F8FFBC99E78}" destId="{E7F0B633-6EF1-431D-ADB1-BB0BC577A1EE}" srcOrd="0" destOrd="0" presId="urn:microsoft.com/office/officeart/2018/2/layout/IconVerticalSolidList"/>
    <dgm:cxn modelId="{72BEC85C-8659-4F13-A0E2-8CAB95CDCD33}" type="presOf" srcId="{79A68059-2250-4AD9-B770-66E7E5F8CC76}" destId="{C63AA489-F572-48FF-B212-965844BE4F35}" srcOrd="0" destOrd="0" presId="urn:microsoft.com/office/officeart/2018/2/layout/IconVerticalSolidList"/>
    <dgm:cxn modelId="{7D5A0587-BA16-4486-AC47-C9BF02222D48}" srcId="{7B0FA8DC-6986-46CA-B57D-3E48F87D7DC5}" destId="{79A68059-2250-4AD9-B770-66E7E5F8CC76}" srcOrd="0" destOrd="0" parTransId="{EB7C2849-DADA-4886-A368-5764A489BBC0}" sibTransId="{41623CB4-4299-4326-8CAE-3EDFEC91CBA4}"/>
    <dgm:cxn modelId="{A93514B5-2214-4DC8-9A63-00ABDF41A4EF}" type="presOf" srcId="{9B08C686-70AD-4F33-8CAA-731AC57AEA2A}" destId="{F63CCB58-850C-42AC-9ABB-11733F2DE72C}" srcOrd="0" destOrd="0" presId="urn:microsoft.com/office/officeart/2018/2/layout/IconVerticalSolidList"/>
    <dgm:cxn modelId="{6486A4DC-8378-4CD5-9612-4FDC91BDDC79}" type="presOf" srcId="{2D29DFB4-B0DA-488F-A79A-B7F4B4383EB6}" destId="{5D6532D0-F2BB-48BF-B6F9-685582FA965E}" srcOrd="0" destOrd="0" presId="urn:microsoft.com/office/officeart/2018/2/layout/IconVerticalSolidList"/>
    <dgm:cxn modelId="{6E3D4BE3-0A49-45E3-A060-B70F6EA50E20}" srcId="{7B0FA8DC-6986-46CA-B57D-3E48F87D7DC5}" destId="{2D29DFB4-B0DA-488F-A79A-B7F4B4383EB6}" srcOrd="2" destOrd="0" parTransId="{96E7A894-CE39-4D1A-9AF7-A6D74AB12252}" sibTransId="{30D636E6-E068-4676-B2B6-1010DB155C40}"/>
    <dgm:cxn modelId="{DC6DC5A3-4D29-4364-A697-2A48C1420F83}" type="presParOf" srcId="{5CEB3F59-B17F-45C4-A526-7B1CD6FDE9C3}" destId="{DE5C909F-455C-4C18-82DE-A0C4371CC60B}" srcOrd="0" destOrd="0" presId="urn:microsoft.com/office/officeart/2018/2/layout/IconVerticalSolidList"/>
    <dgm:cxn modelId="{46E39D04-B43B-4D0B-BF12-945820C8EAB9}" type="presParOf" srcId="{DE5C909F-455C-4C18-82DE-A0C4371CC60B}" destId="{6CBA1E35-E6F2-4CE5-9729-DA2592B8F6A9}" srcOrd="0" destOrd="0" presId="urn:microsoft.com/office/officeart/2018/2/layout/IconVerticalSolidList"/>
    <dgm:cxn modelId="{6D130B85-6C93-454B-B153-36487ED01F76}" type="presParOf" srcId="{DE5C909F-455C-4C18-82DE-A0C4371CC60B}" destId="{66D76C20-2A86-4AED-97F0-5F7D4965F94F}" srcOrd="1" destOrd="0" presId="urn:microsoft.com/office/officeart/2018/2/layout/IconVerticalSolidList"/>
    <dgm:cxn modelId="{9132B763-E43B-4136-8BCC-BED1D7F481FA}" type="presParOf" srcId="{DE5C909F-455C-4C18-82DE-A0C4371CC60B}" destId="{8E2E3B47-1852-4B0C-BFE5-78382950BF65}" srcOrd="2" destOrd="0" presId="urn:microsoft.com/office/officeart/2018/2/layout/IconVerticalSolidList"/>
    <dgm:cxn modelId="{5A0BCB49-1557-4945-87C9-A1613F72835B}" type="presParOf" srcId="{DE5C909F-455C-4C18-82DE-A0C4371CC60B}" destId="{C63AA489-F572-48FF-B212-965844BE4F35}" srcOrd="3" destOrd="0" presId="urn:microsoft.com/office/officeart/2018/2/layout/IconVerticalSolidList"/>
    <dgm:cxn modelId="{465609EA-0F21-4944-9B47-EAF90AAB07F4}" type="presParOf" srcId="{5CEB3F59-B17F-45C4-A526-7B1CD6FDE9C3}" destId="{D3C8D798-CC1C-4580-85D1-A9103F755226}" srcOrd="1" destOrd="0" presId="urn:microsoft.com/office/officeart/2018/2/layout/IconVerticalSolidList"/>
    <dgm:cxn modelId="{B310D4C5-48C0-4E98-A847-72E897BC61CD}" type="presParOf" srcId="{5CEB3F59-B17F-45C4-A526-7B1CD6FDE9C3}" destId="{31C7DB47-8D70-4CE5-A79D-9A73CE19921A}" srcOrd="2" destOrd="0" presId="urn:microsoft.com/office/officeart/2018/2/layout/IconVerticalSolidList"/>
    <dgm:cxn modelId="{6BE5DAA3-F96C-4176-A852-162511D052F8}" type="presParOf" srcId="{31C7DB47-8D70-4CE5-A79D-9A73CE19921A}" destId="{BCAD38B6-CB38-40C4-BA85-2C5585DF7C48}" srcOrd="0" destOrd="0" presId="urn:microsoft.com/office/officeart/2018/2/layout/IconVerticalSolidList"/>
    <dgm:cxn modelId="{22017F50-0A82-44E5-8111-C30575AB6552}" type="presParOf" srcId="{31C7DB47-8D70-4CE5-A79D-9A73CE19921A}" destId="{9F7853A5-4BDE-4A81-83DB-541080CB919B}" srcOrd="1" destOrd="0" presId="urn:microsoft.com/office/officeart/2018/2/layout/IconVerticalSolidList"/>
    <dgm:cxn modelId="{7A3A66CE-EFAC-4014-99EE-0726391B38EB}" type="presParOf" srcId="{31C7DB47-8D70-4CE5-A79D-9A73CE19921A}" destId="{FE65F55D-2770-486C-A0B7-013D74AF4D3C}" srcOrd="2" destOrd="0" presId="urn:microsoft.com/office/officeart/2018/2/layout/IconVerticalSolidList"/>
    <dgm:cxn modelId="{C7191F88-23A4-4758-B18E-7830FF092FA2}" type="presParOf" srcId="{31C7DB47-8D70-4CE5-A79D-9A73CE19921A}" destId="{E7F0B633-6EF1-431D-ADB1-BB0BC577A1EE}" srcOrd="3" destOrd="0" presId="urn:microsoft.com/office/officeart/2018/2/layout/IconVerticalSolidList"/>
    <dgm:cxn modelId="{127A6350-24B4-41F0-BA5B-935B79DA422F}" type="presParOf" srcId="{5CEB3F59-B17F-45C4-A526-7B1CD6FDE9C3}" destId="{F2C79FC3-C09E-4F8E-97F9-5794082FFE88}" srcOrd="3" destOrd="0" presId="urn:microsoft.com/office/officeart/2018/2/layout/IconVerticalSolidList"/>
    <dgm:cxn modelId="{6759D0F8-5C25-449D-A33B-94402697673F}" type="presParOf" srcId="{5CEB3F59-B17F-45C4-A526-7B1CD6FDE9C3}" destId="{B7D5AEA5-87B0-406D-B78D-EB284F743D4A}" srcOrd="4" destOrd="0" presId="urn:microsoft.com/office/officeart/2018/2/layout/IconVerticalSolidList"/>
    <dgm:cxn modelId="{018B3A44-04C3-4EA6-B2BB-70BC4AF5E613}" type="presParOf" srcId="{B7D5AEA5-87B0-406D-B78D-EB284F743D4A}" destId="{FEEEBD8D-EE9C-46DB-A83D-13BAF90F63F5}" srcOrd="0" destOrd="0" presId="urn:microsoft.com/office/officeart/2018/2/layout/IconVerticalSolidList"/>
    <dgm:cxn modelId="{7B2A72F2-3887-4672-BA5A-EAACAB24C38E}" type="presParOf" srcId="{B7D5AEA5-87B0-406D-B78D-EB284F743D4A}" destId="{767E7E3C-D7C1-494E-909E-64CDCD6921FC}" srcOrd="1" destOrd="0" presId="urn:microsoft.com/office/officeart/2018/2/layout/IconVerticalSolidList"/>
    <dgm:cxn modelId="{E7ED4811-6BFF-440E-99EB-380E4544B0A2}" type="presParOf" srcId="{B7D5AEA5-87B0-406D-B78D-EB284F743D4A}" destId="{B9C5DF2D-6CD3-4944-8FEF-6E10FBBE911C}" srcOrd="2" destOrd="0" presId="urn:microsoft.com/office/officeart/2018/2/layout/IconVerticalSolidList"/>
    <dgm:cxn modelId="{E60ECD44-1367-4604-9FC9-65D7E5324681}" type="presParOf" srcId="{B7D5AEA5-87B0-406D-B78D-EB284F743D4A}" destId="{5D6532D0-F2BB-48BF-B6F9-685582FA965E}" srcOrd="3" destOrd="0" presId="urn:microsoft.com/office/officeart/2018/2/layout/IconVerticalSolidList"/>
    <dgm:cxn modelId="{EBAAAAE8-4DC5-42B6-BAEE-B0D19C805FD1}" type="presParOf" srcId="{5CEB3F59-B17F-45C4-A526-7B1CD6FDE9C3}" destId="{9888A3BE-A0D9-42BB-B0AB-68A08BB7D12E}" srcOrd="5" destOrd="0" presId="urn:microsoft.com/office/officeart/2018/2/layout/IconVerticalSolidList"/>
    <dgm:cxn modelId="{DCC7E198-82A3-4646-A301-DB8230A7A70F}" type="presParOf" srcId="{5CEB3F59-B17F-45C4-A526-7B1CD6FDE9C3}" destId="{D7E8342B-6B49-4D55-8113-CFF931908E54}" srcOrd="6" destOrd="0" presId="urn:microsoft.com/office/officeart/2018/2/layout/IconVerticalSolidList"/>
    <dgm:cxn modelId="{2521F4EB-587A-48E6-A9F6-2F775F45F3B4}" type="presParOf" srcId="{D7E8342B-6B49-4D55-8113-CFF931908E54}" destId="{DE4FFBB9-3B25-40C3-88D8-56C35FF47B77}" srcOrd="0" destOrd="0" presId="urn:microsoft.com/office/officeart/2018/2/layout/IconVerticalSolidList"/>
    <dgm:cxn modelId="{2FE44751-0118-407A-9B35-98EC18A04B81}" type="presParOf" srcId="{D7E8342B-6B49-4D55-8113-CFF931908E54}" destId="{64DD5D94-E93C-46A8-8974-C41426D9EB41}" srcOrd="1" destOrd="0" presId="urn:microsoft.com/office/officeart/2018/2/layout/IconVerticalSolidList"/>
    <dgm:cxn modelId="{2C4163A2-1F90-4208-8A19-A10EB5E3786A}" type="presParOf" srcId="{D7E8342B-6B49-4D55-8113-CFF931908E54}" destId="{DBA7D566-A525-4CF9-97CC-9C3E78DA6CB0}" srcOrd="2" destOrd="0" presId="urn:microsoft.com/office/officeart/2018/2/layout/IconVerticalSolidList"/>
    <dgm:cxn modelId="{A440AA56-B85F-4A9F-AC2B-47CCDDAD651A}" type="presParOf" srcId="{D7E8342B-6B49-4D55-8113-CFF931908E54}" destId="{F63CCB58-850C-42AC-9ABB-11733F2DE7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A1E35-E6F2-4CE5-9729-DA2592B8F6A9}">
      <dsp:nvSpPr>
        <dsp:cNvPr id="0" name=""/>
        <dsp:cNvSpPr/>
      </dsp:nvSpPr>
      <dsp:spPr>
        <a:xfrm>
          <a:off x="0" y="2315"/>
          <a:ext cx="6506304" cy="1173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D76C20-2A86-4AED-97F0-5F7D4965F94F}">
      <dsp:nvSpPr>
        <dsp:cNvPr id="0" name=""/>
        <dsp:cNvSpPr/>
      </dsp:nvSpPr>
      <dsp:spPr>
        <a:xfrm>
          <a:off x="354925" y="266309"/>
          <a:ext cx="645319" cy="6453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AA489-F572-48FF-B212-965844BE4F35}">
      <dsp:nvSpPr>
        <dsp:cNvPr id="0" name=""/>
        <dsp:cNvSpPr/>
      </dsp:nvSpPr>
      <dsp:spPr>
        <a:xfrm>
          <a:off x="1355170" y="2315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Conduct customer research</a:t>
          </a:r>
        </a:p>
      </dsp:txBody>
      <dsp:txXfrm>
        <a:off x="1355170" y="2315"/>
        <a:ext cx="5151133" cy="1173307"/>
      </dsp:txXfrm>
    </dsp:sp>
    <dsp:sp modelId="{BCAD38B6-CB38-40C4-BA85-2C5585DF7C48}">
      <dsp:nvSpPr>
        <dsp:cNvPr id="0" name=""/>
        <dsp:cNvSpPr/>
      </dsp:nvSpPr>
      <dsp:spPr>
        <a:xfrm>
          <a:off x="0" y="1468949"/>
          <a:ext cx="6506304" cy="1173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7853A5-4BDE-4A81-83DB-541080CB919B}">
      <dsp:nvSpPr>
        <dsp:cNvPr id="0" name=""/>
        <dsp:cNvSpPr/>
      </dsp:nvSpPr>
      <dsp:spPr>
        <a:xfrm>
          <a:off x="354925" y="1732943"/>
          <a:ext cx="645319" cy="6453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0B633-6EF1-431D-ADB1-BB0BC577A1EE}">
      <dsp:nvSpPr>
        <dsp:cNvPr id="0" name=""/>
        <dsp:cNvSpPr/>
      </dsp:nvSpPr>
      <dsp:spPr>
        <a:xfrm>
          <a:off x="1355170" y="1468949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Look at your current customer base</a:t>
          </a:r>
        </a:p>
      </dsp:txBody>
      <dsp:txXfrm>
        <a:off x="1355170" y="1468949"/>
        <a:ext cx="5151133" cy="1173307"/>
      </dsp:txXfrm>
    </dsp:sp>
    <dsp:sp modelId="{FEEEBD8D-EE9C-46DB-A83D-13BAF90F63F5}">
      <dsp:nvSpPr>
        <dsp:cNvPr id="0" name=""/>
        <dsp:cNvSpPr/>
      </dsp:nvSpPr>
      <dsp:spPr>
        <a:xfrm>
          <a:off x="0" y="2935583"/>
          <a:ext cx="6506304" cy="1173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7E7E3C-D7C1-494E-909E-64CDCD6921FC}">
      <dsp:nvSpPr>
        <dsp:cNvPr id="0" name=""/>
        <dsp:cNvSpPr/>
      </dsp:nvSpPr>
      <dsp:spPr>
        <a:xfrm>
          <a:off x="354925" y="3199577"/>
          <a:ext cx="645319" cy="6453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532D0-F2BB-48BF-B6F9-685582FA965E}">
      <dsp:nvSpPr>
        <dsp:cNvPr id="0" name=""/>
        <dsp:cNvSpPr/>
      </dsp:nvSpPr>
      <dsp:spPr>
        <a:xfrm>
          <a:off x="1355170" y="2935583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Monitor performance and behavior by segment</a:t>
          </a:r>
        </a:p>
      </dsp:txBody>
      <dsp:txXfrm>
        <a:off x="1355170" y="2935583"/>
        <a:ext cx="5151133" cy="1173307"/>
      </dsp:txXfrm>
    </dsp:sp>
    <dsp:sp modelId="{DE4FFBB9-3B25-40C3-88D8-56C35FF47B77}">
      <dsp:nvSpPr>
        <dsp:cNvPr id="0" name=""/>
        <dsp:cNvSpPr/>
      </dsp:nvSpPr>
      <dsp:spPr>
        <a:xfrm>
          <a:off x="0" y="4402217"/>
          <a:ext cx="6506304" cy="1173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D5D94-E93C-46A8-8974-C41426D9EB41}">
      <dsp:nvSpPr>
        <dsp:cNvPr id="0" name=""/>
        <dsp:cNvSpPr/>
      </dsp:nvSpPr>
      <dsp:spPr>
        <a:xfrm>
          <a:off x="354925" y="4666211"/>
          <a:ext cx="645319" cy="6453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CCB58-850C-42AC-9ABB-11733F2DE72C}">
      <dsp:nvSpPr>
        <dsp:cNvPr id="0" name=""/>
        <dsp:cNvSpPr/>
      </dsp:nvSpPr>
      <dsp:spPr>
        <a:xfrm>
          <a:off x="1355170" y="4402217"/>
          <a:ext cx="5151133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Speak to your sales/customer service teams</a:t>
          </a:r>
        </a:p>
      </dsp:txBody>
      <dsp:txXfrm>
        <a:off x="1355170" y="4402217"/>
        <a:ext cx="5151133" cy="1173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989011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96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72083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76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59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14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95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4256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1525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253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87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A6B7D06D-6CD8-874F-984F-E84FBDF30603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1C4304E-A3AC-2C41-899D-AA4CF0A360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2410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1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862A17-DCB0-4346-B77C-EF98C35650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414"/>
          <a:stretch/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09DBB3-C347-1143-8DE1-E3731605C0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US"/>
              <a:t>Campaign Planning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276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5F95C-244C-164D-B3BB-8EC39D9D5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 will cover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DC19A-A056-1F40-8A1F-99E6324B5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Audience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Media mix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Messaging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Success criteria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Compliance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106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5B2F5-9FC1-014F-8A6B-CB3419331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dirty="0"/>
              <a:t>What goes into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7FE27-7369-E54F-A63C-4B9E5621D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r>
              <a:rPr lang="en-US"/>
              <a:t>Who are you targeting?</a:t>
            </a:r>
          </a:p>
          <a:p>
            <a:r>
              <a:rPr lang="en-US"/>
              <a:t>What do you want to happen? </a:t>
            </a:r>
          </a:p>
          <a:p>
            <a:r>
              <a:rPr lang="en-US"/>
              <a:t>Which media channels may you want to appear in?</a:t>
            </a:r>
          </a:p>
          <a:p>
            <a:r>
              <a:rPr lang="en-US"/>
              <a:t>How much will you spend?</a:t>
            </a:r>
          </a:p>
          <a:p>
            <a:r>
              <a:rPr lang="en-US"/>
              <a:t>What does success look like?</a:t>
            </a:r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666395-4A5D-4F49-A6B6-E1AC02451F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75" r="40616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97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69595-C6F2-0E4F-80E8-E50A6A534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sz="3700"/>
              <a:t>Audience</a:t>
            </a:r>
            <a:br>
              <a:rPr lang="en-US" sz="3700"/>
            </a:br>
            <a:r>
              <a:rPr lang="en-US" sz="3700"/>
              <a:t>Why does targeting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4603-489E-824C-B12C-62A8E7C5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Allows you to market to the people most likely to fulfil your business objectives ( sales, loyalty etc.) </a:t>
            </a:r>
          </a:p>
          <a:p>
            <a:r>
              <a:rPr lang="en-US" dirty="0"/>
              <a:t>Craft specific message /speak with the right tone of voice</a:t>
            </a:r>
          </a:p>
          <a:p>
            <a:r>
              <a:rPr lang="en-US" dirty="0"/>
              <a:t>Differentiate from competition</a:t>
            </a:r>
          </a:p>
          <a:p>
            <a:r>
              <a:rPr lang="en-US" dirty="0"/>
              <a:t>Increase efficiencies/save costs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456066-EB35-C246-BBD1-1F7FAEDF18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00" r="30491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099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E1065-6F4F-5647-A458-6D4EF0EC8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Audience</a:t>
            </a:r>
            <a:br>
              <a:rPr lang="en-US" dirty="0"/>
            </a:br>
            <a:r>
              <a:rPr lang="en-US" dirty="0"/>
              <a:t>Who is your target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8BCE4-DE73-8B4C-947C-1ACCFDC0A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Gender</a:t>
            </a:r>
          </a:p>
          <a:p>
            <a:r>
              <a:rPr lang="en-US" dirty="0"/>
              <a:t>Location</a:t>
            </a:r>
          </a:p>
          <a:p>
            <a:r>
              <a:rPr lang="en-US" dirty="0"/>
              <a:t>Age</a:t>
            </a:r>
          </a:p>
          <a:p>
            <a:r>
              <a:rPr lang="en-US" dirty="0"/>
              <a:t>Needs</a:t>
            </a:r>
          </a:p>
          <a:p>
            <a:r>
              <a:rPr lang="en-US" dirty="0"/>
              <a:t>Attitude</a:t>
            </a:r>
          </a:p>
          <a:p>
            <a:r>
              <a:rPr lang="en-US" dirty="0"/>
              <a:t>Interests</a:t>
            </a:r>
          </a:p>
          <a:p>
            <a:r>
              <a:rPr lang="en-US" dirty="0"/>
              <a:t>Jobs</a:t>
            </a:r>
          </a:p>
          <a:p>
            <a:r>
              <a:rPr lang="en-US" dirty="0"/>
              <a:t>Relationships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34F3F9-3A0B-1A40-AFEB-10DDF7F371DA}"/>
              </a:ext>
            </a:extLst>
          </p:cNvPr>
          <p:cNvSpPr txBox="1"/>
          <p:nvPr/>
        </p:nvSpPr>
        <p:spPr>
          <a:xfrm>
            <a:off x="4302826" y="2286000"/>
            <a:ext cx="35863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en-US" sz="2000" dirty="0"/>
              <a:t>Education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en-US" sz="2000" dirty="0"/>
              <a:t>Income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en-US" sz="2000" dirty="0"/>
              <a:t>Social Class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en-US" sz="2000" dirty="0"/>
              <a:t>And so much more! </a:t>
            </a:r>
          </a:p>
        </p:txBody>
      </p:sp>
    </p:spTree>
    <p:extLst>
      <p:ext uri="{BB962C8B-B14F-4D97-AF65-F5344CB8AC3E}">
        <p14:creationId xmlns:p14="http://schemas.microsoft.com/office/powerpoint/2010/main" val="4276312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FAB16-1D32-8F45-ACCB-0F78B1685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How to learn about your audience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F81A82E-F5C5-4EC7-90C1-FAFC09D23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8599026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9451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3F51F-31B2-7D48-9EEC-C4FE0A76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>
            <a:normAutofit/>
          </a:bodyPr>
          <a:lstStyle/>
          <a:p>
            <a:r>
              <a:rPr lang="en-US" sz="3700"/>
              <a:t>Audience </a:t>
            </a:r>
            <a:br>
              <a:rPr lang="en-US" sz="3700"/>
            </a:br>
            <a:r>
              <a:rPr lang="en-US" sz="3700"/>
              <a:t>Buyer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1AD95-2826-8A40-A1BB-A36FDAFAA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282694" cy="3581400"/>
          </a:xfrm>
        </p:spPr>
        <p:txBody>
          <a:bodyPr>
            <a:normAutofit/>
          </a:bodyPr>
          <a:lstStyle/>
          <a:p>
            <a:r>
              <a:rPr lang="en-US" sz="1700"/>
              <a:t>A fictional person created to represent the ideal customer</a:t>
            </a:r>
          </a:p>
          <a:p>
            <a:r>
              <a:rPr lang="en-US" sz="1700"/>
              <a:t>Highly realistic</a:t>
            </a:r>
          </a:p>
          <a:p>
            <a:r>
              <a:rPr lang="en-US" sz="1700"/>
              <a:t>Brings your target audience to life</a:t>
            </a:r>
          </a:p>
          <a:p>
            <a:r>
              <a:rPr lang="en-US" sz="1700"/>
              <a:t>Used by other business functions to help judge suitability of changes (for example what would the persona think of our new sales script or website change?) </a:t>
            </a:r>
          </a:p>
          <a:p>
            <a:endParaRPr lang="en-US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727531-9A61-2E46-8CAB-835EF23E6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1102055"/>
            <a:ext cx="6517065" cy="433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30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A119-6DDD-1244-9678-0C94F471C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0C5D9-0BD7-1A40-B2AE-83324B50F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Fiona is 37 and lives with her husband and 2 school age kids.  She works 3 days a week as a HR adviser at the university but is a full time, flat-out busy mum and manager of the household.  She drives a Fiat 500 which is her pride and joy and is regularly serviced and </a:t>
            </a:r>
            <a:r>
              <a:rPr lang="en-GB" dirty="0" err="1"/>
              <a:t>MOT’ed</a:t>
            </a:r>
            <a:r>
              <a:rPr lang="en-GB" dirty="0"/>
              <a:t>.</a:t>
            </a:r>
          </a:p>
          <a:p>
            <a:r>
              <a:rPr lang="en-GB" dirty="0"/>
              <a:t>To say Fiona is busy is an understatement, if she is not ferrying around her kids to various after-school clubs, she is gluing homework projects, vacuuming up glitter or checking work emails. At 8 when the kids are finally asleep Fiona pours herself a wine, switches on Coronation Street and scrolls through Facebook on her mobile phone.  </a:t>
            </a:r>
          </a:p>
          <a:p>
            <a:r>
              <a:rPr lang="en-GB" dirty="0"/>
              <a:t>Financially the family live within their means, and every month or so Fiona has enough to treat herself to a nice top from Oasis.  Unexpected bills like ********* make Fiona feel a little uneasy, and she really begrudges spending her hard-earnt money on something so boring.</a:t>
            </a:r>
          </a:p>
          <a:p>
            <a:r>
              <a:rPr lang="en-GB" dirty="0"/>
              <a:t>When Fiona is told she needs ****** she at first is concerned about the cost. When she is given options by the ******she doesn’t really feel empowered to make an informed decision.  She would never ever economise on safety but wonders whether a cheaper ****** would be as good…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094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37655-8B62-5C4B-BADD-67AACE0F3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/>
              <a:t>What do I want to achieve?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507AA-52D7-4244-8F31-A81FE02BC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r>
              <a:rPr lang="en-US" dirty="0"/>
              <a:t>More valuable customers?</a:t>
            </a:r>
          </a:p>
          <a:p>
            <a:r>
              <a:rPr lang="en-US" dirty="0"/>
              <a:t>Brand loyalty?</a:t>
            </a:r>
          </a:p>
          <a:p>
            <a:r>
              <a:rPr lang="en-US" dirty="0"/>
              <a:t>More profit?</a:t>
            </a:r>
          </a:p>
          <a:p>
            <a:r>
              <a:rPr lang="en-US" dirty="0"/>
              <a:t>Leads?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F6B4AC-C55A-A348-A478-1EE30A345F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75" r="22840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962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6892D-B6F6-5040-8103-9950C817E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>
            <a:normAutofit/>
          </a:bodyPr>
          <a:lstStyle/>
          <a:p>
            <a:r>
              <a:rPr lang="en-US" sz="3100"/>
              <a:t>What do I want to achieve</a:t>
            </a:r>
            <a:br>
              <a:rPr lang="en-US" sz="3100"/>
            </a:br>
            <a:r>
              <a:rPr lang="en-US" sz="3100"/>
              <a:t> 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17005-1096-5848-A068-91CCE63FC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282694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Specific</a:t>
            </a:r>
            <a:br>
              <a:rPr lang="en-US"/>
            </a:br>
            <a:r>
              <a:rPr lang="en-US"/>
              <a:t>Measurable</a:t>
            </a:r>
            <a:br>
              <a:rPr lang="en-US"/>
            </a:br>
            <a:r>
              <a:rPr lang="en-US"/>
              <a:t>Achievable</a:t>
            </a:r>
            <a:br>
              <a:rPr lang="en-US"/>
            </a:br>
            <a:r>
              <a:rPr lang="en-US"/>
              <a:t>Realistic</a:t>
            </a:r>
            <a:br>
              <a:rPr lang="en-US"/>
            </a:br>
            <a:r>
              <a:rPr lang="en-US"/>
              <a:t>Timely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2518E4-1EFD-2C42-847F-C10E6DADC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1102055"/>
            <a:ext cx="6517065" cy="433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68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7215A-C53A-C24D-AD4D-47A2F823C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>
            <a:normAutofit/>
          </a:bodyPr>
          <a:lstStyle/>
          <a:p>
            <a:r>
              <a:rPr lang="en-US"/>
              <a:t>Which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46448-E5FB-1C4C-B073-2F7A0E12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282694" cy="3581400"/>
          </a:xfrm>
        </p:spPr>
        <p:txBody>
          <a:bodyPr>
            <a:normAutofit/>
          </a:bodyPr>
          <a:lstStyle/>
          <a:p>
            <a:r>
              <a:rPr lang="en-US"/>
              <a:t>TV</a:t>
            </a:r>
          </a:p>
          <a:p>
            <a:r>
              <a:rPr lang="en-US"/>
              <a:t>Radio</a:t>
            </a:r>
          </a:p>
          <a:p>
            <a:r>
              <a:rPr lang="en-US"/>
              <a:t>Google Pay per click</a:t>
            </a:r>
          </a:p>
          <a:p>
            <a:r>
              <a:rPr lang="en-US"/>
              <a:t>Google SEO</a:t>
            </a:r>
          </a:p>
          <a:p>
            <a:r>
              <a:rPr lang="en-US"/>
              <a:t>Email</a:t>
            </a:r>
          </a:p>
          <a:p>
            <a:r>
              <a:rPr lang="en-US"/>
              <a:t>Word of mouth</a:t>
            </a:r>
          </a:p>
          <a:p>
            <a:r>
              <a:rPr lang="en-US"/>
              <a:t>Social Media</a:t>
            </a:r>
          </a:p>
          <a:p>
            <a:r>
              <a:rPr lang="en-US"/>
              <a:t>Leaflets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8DCA00-A70E-9840-AE60-E6EC6E744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1102055"/>
            <a:ext cx="6517065" cy="433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511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7B4B7-ABA8-1147-A6D5-81A9AB8B0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dirty="0"/>
              <a:t>Creating a budget/spend-plan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BE7D3-12C9-9144-85CA-CC58034AA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r>
              <a:rPr lang="en-US" dirty="0"/>
              <a:t>What do I want to spend on each media? </a:t>
            </a:r>
          </a:p>
          <a:p>
            <a:r>
              <a:rPr lang="en-US" dirty="0"/>
              <a:t>What do I need to achieve to make sure this campaign is profitable/a success?</a:t>
            </a:r>
          </a:p>
          <a:p>
            <a:r>
              <a:rPr lang="en-US" dirty="0"/>
              <a:t>Is there any seasonality? </a:t>
            </a:r>
          </a:p>
          <a:p>
            <a:r>
              <a:rPr lang="en-US" dirty="0"/>
              <a:t>Is there any regional considerations?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02CA13-A85B-784B-906C-AABDA1C087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96" r="22919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74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07984-4C35-784A-ABA3-865DF6D2E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Performance Indicators (KPIs)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CE1E6-5C1B-0B4F-B965-154FF6F3B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Sales</a:t>
            </a:r>
          </a:p>
          <a:p>
            <a:r>
              <a:rPr lang="en-US" dirty="0"/>
              <a:t>Leads</a:t>
            </a:r>
          </a:p>
          <a:p>
            <a:r>
              <a:rPr lang="en-US" dirty="0"/>
              <a:t>Impressions</a:t>
            </a:r>
          </a:p>
          <a:p>
            <a:r>
              <a:rPr lang="en-US" dirty="0"/>
              <a:t>Cost per sale (CPA/CPS)</a:t>
            </a:r>
          </a:p>
          <a:p>
            <a:r>
              <a:rPr lang="en-US" dirty="0"/>
              <a:t>Cost per lead (CPL)</a:t>
            </a:r>
          </a:p>
          <a:p>
            <a:r>
              <a:rPr lang="en-US" dirty="0"/>
              <a:t>Return on investment (ROI)</a:t>
            </a:r>
          </a:p>
          <a:p>
            <a:r>
              <a:rPr lang="en-US" dirty="0"/>
              <a:t>Return on ad spend (ROAS)</a:t>
            </a:r>
          </a:p>
          <a:p>
            <a:r>
              <a:rPr lang="en-US" dirty="0"/>
              <a:t>Life time value (LTV)</a:t>
            </a:r>
          </a:p>
        </p:txBody>
      </p:sp>
    </p:spTree>
    <p:extLst>
      <p:ext uri="{BB962C8B-B14F-4D97-AF65-F5344CB8AC3E}">
        <p14:creationId xmlns:p14="http://schemas.microsoft.com/office/powerpoint/2010/main" val="3432280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D9433-6884-8D48-A642-6F7B5724B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US" dirty="0"/>
              <a:t>Messaging - Value propositions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26662-BFAE-9A45-BCAA-B42795EE4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US" sz="1800"/>
              <a:t>Tells your audience why they should do business with you</a:t>
            </a:r>
          </a:p>
          <a:p>
            <a:r>
              <a:rPr lang="en-US" sz="1800"/>
              <a:t>Makes the benefits of using your products/services crystal clear</a:t>
            </a:r>
          </a:p>
          <a:p>
            <a:r>
              <a:rPr lang="en-US" sz="1800"/>
              <a:t>Can be how your product solves a problem or why it’s better than the competition</a:t>
            </a:r>
          </a:p>
          <a:p>
            <a:r>
              <a:rPr lang="en-US" sz="1800"/>
              <a:t>Examples include; 5 star rated, award winning, guaranteed lowest price, takes only 2 minutes to sign up, easy to use.</a:t>
            </a:r>
          </a:p>
          <a:p>
            <a:endParaRPr lang="en-US" sz="1800"/>
          </a:p>
          <a:p>
            <a:endParaRPr lang="en-US" sz="1800"/>
          </a:p>
          <a:p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232C9E-5A11-7B4D-8CA2-2B3F1B52C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641" y="2423984"/>
            <a:ext cx="5105445" cy="339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38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EA22-32BE-D14B-891A-66070AEDB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Messaging - Offers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EE55A-B89C-2349-AE8D-C98E278CE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Can be used to help find a new audience or to build loyalty</a:t>
            </a:r>
          </a:p>
          <a:p>
            <a:r>
              <a:rPr lang="en-US" dirty="0"/>
              <a:t>Helps to stand out from the competition </a:t>
            </a:r>
          </a:p>
          <a:p>
            <a:r>
              <a:rPr lang="en-US" dirty="0"/>
              <a:t>Can increase conversion to sale</a:t>
            </a:r>
          </a:p>
          <a:p>
            <a:r>
              <a:rPr lang="en-US" dirty="0"/>
              <a:t>ROI must be taken into consideration</a:t>
            </a:r>
          </a:p>
          <a:p>
            <a:r>
              <a:rPr lang="en-US" dirty="0"/>
              <a:t>Offers can include; free postage, discount codes, Buy one get one free, vouchers, loyalty cards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70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FC72C-E4DC-5546-8B3B-4742941E9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4AD62-8CEA-5340-A151-6259A836F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competition doing?  Where are they advertising? What are they offering?</a:t>
            </a:r>
          </a:p>
          <a:p>
            <a:r>
              <a:rPr lang="en-US" dirty="0"/>
              <a:t>How does your offering stack up against them?</a:t>
            </a:r>
          </a:p>
          <a:p>
            <a:r>
              <a:rPr lang="en-US" dirty="0"/>
              <a:t>Do they have any common customer frustrations? If so could it be  an opportunity</a:t>
            </a:r>
          </a:p>
          <a:p>
            <a:r>
              <a:rPr lang="en-US" dirty="0"/>
              <a:t>Monitor on social media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40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3E37-9E50-A54E-8DEF-0ACAEAB79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US" dirty="0"/>
              <a:t>Compliance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8C032-16D1-524B-8051-58E19368D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US" sz="1800"/>
              <a:t>All marketing communication needs to be fair, not misleading and legal.</a:t>
            </a:r>
          </a:p>
          <a:p>
            <a:r>
              <a:rPr lang="en-US" sz="1800"/>
              <a:t>ASA/CAP</a:t>
            </a:r>
          </a:p>
          <a:p>
            <a:r>
              <a:rPr lang="en-US" sz="1800"/>
              <a:t>FCA ( Financial conduct authority) </a:t>
            </a:r>
          </a:p>
          <a:p>
            <a:r>
              <a:rPr lang="en-US" sz="1800"/>
              <a:t>Ofcom – energy</a:t>
            </a:r>
          </a:p>
          <a:p>
            <a:r>
              <a:rPr lang="en-US" sz="1800"/>
              <a:t>Charity Commision</a:t>
            </a:r>
          </a:p>
          <a:p>
            <a:endParaRPr lang="en-US" sz="1800"/>
          </a:p>
          <a:p>
            <a:endParaRPr lang="en-US" sz="1800"/>
          </a:p>
          <a:p>
            <a:pPr marL="0" indent="0">
              <a:buNone/>
            </a:pPr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864C09-EA7B-FF46-B473-B40F86EBD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641" y="2417602"/>
            <a:ext cx="5105445" cy="3407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070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C03DB-616E-1340-B7FF-6A5BB64B0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dirty="0" err="1"/>
              <a:t>Swanfest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BC163-44A2-2148-94C7-647F85B54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You will be launching a new festival in Swansea. It will be really family friendly, and have  plenty to do for kids as well as adults. </a:t>
            </a:r>
          </a:p>
          <a:p>
            <a:pPr marL="0" indent="0">
              <a:buNone/>
            </a:pPr>
            <a:r>
              <a:rPr lang="en-US" dirty="0"/>
              <a:t>There will be some top new bands performing as well as some comedy and performance art. </a:t>
            </a:r>
            <a:r>
              <a:rPr lang="en-US" dirty="0" err="1"/>
              <a:t>Swanfest</a:t>
            </a:r>
            <a:r>
              <a:rPr lang="en-US" dirty="0"/>
              <a:t> will be as sustainable as possible.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Ticket price is £150 for the weekend, we are hoping  to sell at least 1,000 tickets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64990-6C64-2C44-8C70-430D39597F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79" r="33913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953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428B0-6283-DE46-AB2C-E6186CC98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2CA2A-EBCA-CC4F-A8F2-1FAA6E556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FontTx/>
              <a:buChar char="-"/>
            </a:pPr>
            <a:r>
              <a:rPr lang="en-US" dirty="0"/>
              <a:t>Who will you target?</a:t>
            </a:r>
          </a:p>
          <a:p>
            <a:pPr>
              <a:buFontTx/>
              <a:buChar char="-"/>
            </a:pPr>
            <a:r>
              <a:rPr lang="en-US" dirty="0"/>
              <a:t>What media might you use?</a:t>
            </a:r>
          </a:p>
          <a:p>
            <a:pPr>
              <a:buFontTx/>
              <a:buChar char="-"/>
            </a:pPr>
            <a:r>
              <a:rPr lang="en-US" dirty="0"/>
              <a:t>What do you want to achieve?</a:t>
            </a:r>
          </a:p>
          <a:p>
            <a:pPr>
              <a:buFontTx/>
              <a:buChar char="-"/>
            </a:pPr>
            <a:r>
              <a:rPr lang="en-US" dirty="0"/>
              <a:t>What campaign messages might you consider?</a:t>
            </a:r>
          </a:p>
          <a:p>
            <a:pPr>
              <a:buFontTx/>
              <a:buChar char="-"/>
            </a:pPr>
            <a:r>
              <a:rPr lang="en-US" dirty="0"/>
              <a:t>What does success look like?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04925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839</Words>
  <Application>Microsoft Macintosh PowerPoint</Application>
  <PresentationFormat>Widescreen</PresentationFormat>
  <Paragraphs>125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Franklin Gothic Book</vt:lpstr>
      <vt:lpstr>Wingdings</vt:lpstr>
      <vt:lpstr>Crop</vt:lpstr>
      <vt:lpstr>Campaign Planning</vt:lpstr>
      <vt:lpstr>What we will cover </vt:lpstr>
      <vt:lpstr>What goes into planning</vt:lpstr>
      <vt:lpstr>Audience Why does targeting matter?</vt:lpstr>
      <vt:lpstr>Audience Who is your target market?</vt:lpstr>
      <vt:lpstr>How to learn about your audience</vt:lpstr>
      <vt:lpstr>Audience  Buyer Persona</vt:lpstr>
      <vt:lpstr>Persona example</vt:lpstr>
      <vt:lpstr>What do I want to achieve?</vt:lpstr>
      <vt:lpstr>What do I want to achieve  SMART objectives</vt:lpstr>
      <vt:lpstr>Which Media?</vt:lpstr>
      <vt:lpstr>Creating a budget/spend-plan</vt:lpstr>
      <vt:lpstr>Key Performance Indicators (KPIs) </vt:lpstr>
      <vt:lpstr>Messaging - Value propositions </vt:lpstr>
      <vt:lpstr>Messaging - Offers</vt:lpstr>
      <vt:lpstr>Competition</vt:lpstr>
      <vt:lpstr>Compliance</vt:lpstr>
      <vt:lpstr>Swanfest 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Campaign Planning</dc:title>
  <dc:creator>Sarah Campodonic</dc:creator>
  <cp:lastModifiedBy>Sarah Campodonic</cp:lastModifiedBy>
  <cp:revision>1</cp:revision>
  <dcterms:created xsi:type="dcterms:W3CDTF">2019-10-17T12:34:16Z</dcterms:created>
  <dcterms:modified xsi:type="dcterms:W3CDTF">2019-10-17T12:37:18Z</dcterms:modified>
</cp:coreProperties>
</file>