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A5332A1-3DB0-40A7-ABB6-6AD4275B0243}" v="225" dt="2021-03-01T21:18:41.73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5" d="100"/>
          <a:sy n="45" d="100"/>
        </p:scale>
        <p:origin x="48" y="9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04750-72DA-4C11-A56C-BC7D60AB5F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F86CD7-EFBD-4E68-9406-8988C896F4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80CA4-D7DE-4677-8B3B-6CABC9719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18BC1-8276-4E9D-9A2B-76DAD3BCE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936AE-5B80-4122-A272-551953138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776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3A817-28C9-466B-BBCF-702BDFD46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A64A6-EE60-448F-BC12-604BEE798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A6994D-6489-45DB-9621-728C607B3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3F563-7065-41DC-A090-C7252314A0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8AC115-98E8-4246-8B62-86093C0BF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194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65FEE-52DA-4DA6-8E51-830A44927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8C15B7-196D-4922-BDCD-190B904A66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A01B14-51B3-45B3-A697-890A95E5B3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8A6EB-3377-464B-A244-259F8C8B8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C5DBD2-D309-4CAC-B786-FB19A09E7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675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ED0823-59A4-408B-A1BA-BD1FF3421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B4B64A-FBEA-4552-A182-8B3D5F17F8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2BBF4D-BBB9-4CA2-BCD3-F1703BD059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B81309-056B-45E0-B87F-33B2751A1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C61A3D-AB9E-4698-B9BD-342C47D9A0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D2167C-DAF5-48E8-BF89-3D610699B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258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9EE91-62DC-47FB-9343-A56F82990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475DD8-4C7C-43B6-815A-F3C0D4323B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03355C-F72E-41DF-8B70-B407470CF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9842C09-0F35-46FA-9D75-D819FA7C8A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847415-0742-4F0C-B3C7-895500309FB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25E4D07-C81C-439B-AA2E-26BA711A1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0F965C-A648-4474-B85A-B914F50F7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3E714E-57BE-4F2B-A732-0D78583769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6429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512C06-3931-4566-BAA0-58CBD9614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B6CF0E-47DE-4BD7-95EE-2AA4DA946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7FD2DD-B82F-4840-854E-2F9FF0DC0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12E1D5-F5BC-448C-BF65-3DA13963B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4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85BFDC-5A63-4878-82B8-A43590811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A4A6233-9B68-4451-81A4-503A734F34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D45D62-CF44-4F5F-A32A-A758BB723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92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A390A-BFD7-46D2-B075-03F8442E8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20C5BA-3C53-4D58-B596-9490C6C42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90188D-EE90-4662-8690-5206734D9D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D1CAB8-B638-44F2-922F-F5AEBC6DC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0385A7-70AB-4B5A-97EA-076A90E99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CD9884-2ACE-4ABA-B01F-90ACEC22D2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320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51679-A78A-4DF3-B08C-B79219812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5926FCC-5E0B-4FAE-B8D5-4CCACA384F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B4E02-7CAB-4616-AA91-B4D49108D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9CEDF-BD82-47BB-8691-B1FDC136E1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6C48B1-F64E-4743-A016-7BE41E044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37515F-AD15-4995-A28C-40C8EF348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442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48DC15-B80D-4475-A5BF-173E398C1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52667A-D5B3-4763-AF96-DF4CA11AAD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07A37-4B59-4E22-B9B6-44A907C1F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2FC295-764D-4E96-BD8A-6E4BA3584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2E7032-A902-42CB-AF03-82140004C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92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90A62A-1E2C-4D7E-BECD-D2ACE5C5791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BF5925-10BD-4FA4-AF7E-7EE8F6C344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4411AF-248F-4310-B48B-6EA9733FB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EDE2D-DDF0-4C5A-BC75-D8380F546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FFA9B4-304F-4B9C-B17A-7415B02EF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899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5F6DF0-C798-45A5-BA42-708EFD150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5AA12F-D2C0-48F8-9448-348B21C021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35D4FC-2917-4359-B302-9B155A2865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8097C-0C76-44A7-BD39-C443DCE1414D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071737-2E48-406B-A843-A7553254D8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D416A-FD89-4846-98A8-4D981EE07D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76709-8340-49D2-A956-3135B6752A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947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commons.wikimedia.org/wiki/File:Additional_time.svg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12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6.png"/><Relationship Id="rId11" Type="http://schemas.openxmlformats.org/officeDocument/2006/relationships/hyperlink" Target="https://pxhere.com/en/photo/721151" TargetMode="External"/><Relationship Id="rId5" Type="http://schemas.openxmlformats.org/officeDocument/2006/relationships/hyperlink" Target="http://edutechdebate.org/distance-education-for-teachers/distance-education-is-a-viable-and-highly-desirable-solution-for-teacher-training/" TargetMode="External"/><Relationship Id="rId10" Type="http://schemas.openxmlformats.org/officeDocument/2006/relationships/image" Target="../media/image8.jpg"/><Relationship Id="rId4" Type="http://schemas.openxmlformats.org/officeDocument/2006/relationships/image" Target="../media/image5.jpg"/><Relationship Id="rId9" Type="http://schemas.openxmlformats.org/officeDocument/2006/relationships/hyperlink" Target="https://creativecommons.org/licenses/by-sa/3.0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photos/workplace-team-business-meeting-1245776/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0.jp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hyperlink" Target="https://creativecommons.org/licenses/by-nc-sa/3.0/" TargetMode="External"/><Relationship Id="rId5" Type="http://schemas.openxmlformats.org/officeDocument/2006/relationships/hyperlink" Target="http://www.mediafactory.org.au/chee-wei-henry-heng/2013/08/09/week-3s/university-lecture/" TargetMode="External"/><Relationship Id="rId4" Type="http://schemas.openxmlformats.org/officeDocument/2006/relationships/image" Target="../media/image9.jp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justbeingme1.blogspot.com/2017/05/take-courage.html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jp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creativecommons.org/licenses/by-sa/3.0/" TargetMode="External"/><Relationship Id="rId5" Type="http://schemas.openxmlformats.org/officeDocument/2006/relationships/hyperlink" Target="https://www.flickr.com/photos/dreamsjung/6096329903" TargetMode="External"/><Relationship Id="rId10" Type="http://schemas.openxmlformats.org/officeDocument/2006/relationships/image" Target="../media/image2.png"/><Relationship Id="rId4" Type="http://schemas.openxmlformats.org/officeDocument/2006/relationships/image" Target="../media/image11.jpg"/><Relationship Id="rId9" Type="http://schemas.openxmlformats.org/officeDocument/2006/relationships/hyperlink" Target="https://creativecommons.org/licenses/by-nd/3.0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s://www.benlinders.com/2016/guest-blog-cognition-knowledge-workers/" TargetMode="Externa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5.sv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3962611-DFD5-4092-AAFD-559E3DFCE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5488" y="0"/>
            <a:ext cx="10910292" cy="6858000"/>
          </a:xfrm>
          <a:prstGeom prst="rect">
            <a:avLst/>
          </a:prstGeom>
          <a:gradFill>
            <a:gsLst>
              <a:gs pos="0">
                <a:schemeClr val="accent1">
                  <a:lumMod val="90000"/>
                </a:schemeClr>
              </a:gs>
              <a:gs pos="25000">
                <a:schemeClr val="accent1">
                  <a:lumMod val="90000"/>
                </a:schemeClr>
              </a:gs>
              <a:gs pos="94000">
                <a:schemeClr val="bg2">
                  <a:lumMod val="25000"/>
                </a:schemeClr>
              </a:gs>
              <a:gs pos="100000">
                <a:schemeClr val="bg2">
                  <a:lumMod val="2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270F1FA-0425-408F-9861-80BF5AFB27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F81151-1B6C-43B2-97E1-4A80A5F48A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45368" y="2043663"/>
            <a:ext cx="6105194" cy="2031055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The Intercultural workplace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D255409-FFD3-4656-A69B-4747DB9008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45368" y="4074718"/>
            <a:ext cx="6105194" cy="682079"/>
          </a:xfrm>
        </p:spPr>
        <p:txBody>
          <a:bodyPr>
            <a:noAutofit/>
          </a:bodyPr>
          <a:lstStyle/>
          <a:p>
            <a:r>
              <a:rPr lang="en-GB" sz="1400" dirty="0">
                <a:solidFill>
                  <a:srgbClr val="FFFFFF"/>
                </a:solidFill>
              </a:rPr>
              <a:t>Reflection Presentation</a:t>
            </a:r>
          </a:p>
          <a:p>
            <a:r>
              <a:rPr lang="en-GB" sz="1400" dirty="0">
                <a:solidFill>
                  <a:srgbClr val="FFFFFF"/>
                </a:solidFill>
              </a:rPr>
              <a:t>Laura Davies</a:t>
            </a:r>
          </a:p>
          <a:p>
            <a:r>
              <a:rPr lang="en-GB" sz="1400" dirty="0">
                <a:solidFill>
                  <a:srgbClr val="FFFFFF"/>
                </a:solidFill>
              </a:rPr>
              <a:t>1910723</a:t>
            </a:r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C9458BC-4BBE-4C78-9783-6FF5DC27EA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169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4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30">
            <a:extLst>
              <a:ext uri="{FF2B5EF4-FFF2-40B4-BE49-F238E27FC236}">
                <a16:creationId xmlns:a16="http://schemas.microsoft.com/office/drawing/2014/main" id="{9536E2E7-4D02-4B6D-BC93-07CFF047CC49}"/>
              </a:ext>
            </a:extLst>
          </p:cNvPr>
          <p:cNvSpPr txBox="1"/>
          <p:nvPr/>
        </p:nvSpPr>
        <p:spPr>
          <a:xfrm>
            <a:off x="168676" y="213064"/>
            <a:ext cx="5437360" cy="3039602"/>
          </a:xfrm>
          <a:prstGeom prst="rect">
            <a:avLst/>
          </a:prstGeom>
          <a:noFill/>
          <a:ln>
            <a:solidFill>
              <a:srgbClr val="00206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7B11746-A3F3-4F8D-AEEB-AA05868DD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1751" y="280232"/>
            <a:ext cx="3272162" cy="942389"/>
          </a:xfrm>
        </p:spPr>
        <p:txBody>
          <a:bodyPr/>
          <a:lstStyle/>
          <a:p>
            <a:r>
              <a:rPr lang="en-GB" dirty="0"/>
              <a:t>Laura Davies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5BAED0-25CE-4208-9960-01C906AEA80A}"/>
              </a:ext>
            </a:extLst>
          </p:cNvPr>
          <p:cNvSpPr txBox="1"/>
          <p:nvPr/>
        </p:nvSpPr>
        <p:spPr>
          <a:xfrm>
            <a:off x="341235" y="2961181"/>
            <a:ext cx="4364115" cy="1277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296C81E-5F51-4E4E-BA59-B1C64EEBDD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7775" y="-351642"/>
            <a:ext cx="4364115" cy="1222945"/>
          </a:xfrm>
        </p:spPr>
        <p:txBody>
          <a:bodyPr>
            <a:no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b="1" dirty="0">
                <a:solidFill>
                  <a:srgbClr val="002060"/>
                </a:solidFill>
                <a:latin typeface="Arial Nova" panose="020B0504020202020204" pitchFamily="34" charset="0"/>
              </a:rPr>
              <a:t>Critical Reflection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8F1006-7D61-4F4C-82E6-845C972C33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9193" y="1047065"/>
            <a:ext cx="1974986" cy="21336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C320120-DFE6-4E9B-9D37-72E0524564E7}"/>
              </a:ext>
            </a:extLst>
          </p:cNvPr>
          <p:cNvSpPr txBox="1"/>
          <p:nvPr/>
        </p:nvSpPr>
        <p:spPr>
          <a:xfrm>
            <a:off x="508061" y="677733"/>
            <a:ext cx="38795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_______________________________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78F4B29D-DBAD-4DD7-8D2A-A2D3439DDD12}"/>
              </a:ext>
            </a:extLst>
          </p:cNvPr>
          <p:cNvSpPr/>
          <p:nvPr/>
        </p:nvSpPr>
        <p:spPr>
          <a:xfrm>
            <a:off x="6744809" y="476987"/>
            <a:ext cx="3770049" cy="179378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2700000" scaled="1"/>
                <a:tileRect/>
              </a:gra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8E435B9-315F-453C-8EF2-4B22AAED3C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6281" y="3252666"/>
            <a:ext cx="6553768" cy="4249280"/>
          </a:xfrm>
          <a:prstGeom prst="rect">
            <a:avLst/>
          </a:prstGeom>
        </p:spPr>
      </p:pic>
      <p:sp>
        <p:nvSpPr>
          <p:cNvPr id="15" name="Arrow: Down 14">
            <a:extLst>
              <a:ext uri="{FF2B5EF4-FFF2-40B4-BE49-F238E27FC236}">
                <a16:creationId xmlns:a16="http://schemas.microsoft.com/office/drawing/2014/main" id="{C86DBC37-4087-4459-9217-74C6184A1C92}"/>
              </a:ext>
            </a:extLst>
          </p:cNvPr>
          <p:cNvSpPr/>
          <p:nvPr/>
        </p:nvSpPr>
        <p:spPr>
          <a:xfrm>
            <a:off x="8465595" y="2454533"/>
            <a:ext cx="328474" cy="732549"/>
          </a:xfrm>
          <a:prstGeom prst="downArrow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5E1C13F-B379-490F-B15F-A76BEA7131E0}"/>
              </a:ext>
            </a:extLst>
          </p:cNvPr>
          <p:cNvSpPr txBox="1"/>
          <p:nvPr/>
        </p:nvSpPr>
        <p:spPr>
          <a:xfrm>
            <a:off x="811751" y="3644664"/>
            <a:ext cx="3994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avolini" panose="03000502040302020204" pitchFamily="66" charset="0"/>
                <a:cs typeface="Cavolini" panose="03000502040302020204" pitchFamily="66" charset="0"/>
              </a:rPr>
              <a:t>The Intercultural Workplace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97BA73CD-5AEF-4DA3-A5BD-753C6C0B891D}"/>
              </a:ext>
            </a:extLst>
          </p:cNvPr>
          <p:cNvCxnSpPr>
            <a:cxnSpLocks/>
          </p:cNvCxnSpPr>
          <p:nvPr/>
        </p:nvCxnSpPr>
        <p:spPr>
          <a:xfrm flipH="1">
            <a:off x="2574709" y="4013996"/>
            <a:ext cx="17571" cy="7043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DB3A78F-BB4A-4399-B273-6CAEB203698B}"/>
              </a:ext>
            </a:extLst>
          </p:cNvPr>
          <p:cNvCxnSpPr/>
          <p:nvPr/>
        </p:nvCxnSpPr>
        <p:spPr>
          <a:xfrm>
            <a:off x="1065505" y="4873841"/>
            <a:ext cx="30184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17C0B59-F69C-456C-8A4A-0EFF4C667D8F}"/>
              </a:ext>
            </a:extLst>
          </p:cNvPr>
          <p:cNvCxnSpPr/>
          <p:nvPr/>
        </p:nvCxnSpPr>
        <p:spPr>
          <a:xfrm>
            <a:off x="2574709" y="4873841"/>
            <a:ext cx="0" cy="437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B6CFCE04-F45F-4C6D-87BE-C3B8D2BAE320}"/>
              </a:ext>
            </a:extLst>
          </p:cNvPr>
          <p:cNvCxnSpPr/>
          <p:nvPr/>
        </p:nvCxnSpPr>
        <p:spPr>
          <a:xfrm>
            <a:off x="4083913" y="4873841"/>
            <a:ext cx="0" cy="437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A86AB5A6-1A5F-4DAC-8519-F821D03FA483}"/>
              </a:ext>
            </a:extLst>
          </p:cNvPr>
          <p:cNvCxnSpPr/>
          <p:nvPr/>
        </p:nvCxnSpPr>
        <p:spPr>
          <a:xfrm>
            <a:off x="1065505" y="4873841"/>
            <a:ext cx="0" cy="4378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DC9D487B-B74E-4D06-88A9-0DF342FDAE57}"/>
              </a:ext>
            </a:extLst>
          </p:cNvPr>
          <p:cNvSpPr txBox="1"/>
          <p:nvPr/>
        </p:nvSpPr>
        <p:spPr>
          <a:xfrm rot="2286284">
            <a:off x="264877" y="5639087"/>
            <a:ext cx="17959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volini" panose="03000502040302020204" pitchFamily="66" charset="0"/>
                <a:cs typeface="Cavolini" panose="03000502040302020204" pitchFamily="66" charset="0"/>
              </a:rPr>
              <a:t>Organisational Context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EAFF0081-0B1B-4558-A8C8-E812E3639C03}"/>
              </a:ext>
            </a:extLst>
          </p:cNvPr>
          <p:cNvSpPr txBox="1"/>
          <p:nvPr/>
        </p:nvSpPr>
        <p:spPr>
          <a:xfrm rot="2220469">
            <a:off x="1818674" y="5675333"/>
            <a:ext cx="1659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volini" panose="03000502040302020204" pitchFamily="66" charset="0"/>
                <a:cs typeface="Cavolini" panose="03000502040302020204" pitchFamily="66" charset="0"/>
              </a:rPr>
              <a:t>Organisational Culture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241629E-4C30-4D0D-9EFB-657507B75527}"/>
              </a:ext>
            </a:extLst>
          </p:cNvPr>
          <p:cNvSpPr txBox="1"/>
          <p:nvPr/>
        </p:nvSpPr>
        <p:spPr>
          <a:xfrm rot="2328966">
            <a:off x="3312027" y="5567613"/>
            <a:ext cx="17382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avolini" panose="03000502040302020204" pitchFamily="66" charset="0"/>
                <a:cs typeface="Cavolini" panose="03000502040302020204" pitchFamily="66" charset="0"/>
              </a:rPr>
              <a:t>Human Resources Management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42B9429-2D2C-4B23-A29C-2C477677FB88}"/>
              </a:ext>
            </a:extLst>
          </p:cNvPr>
          <p:cNvSpPr txBox="1"/>
          <p:nvPr/>
        </p:nvSpPr>
        <p:spPr>
          <a:xfrm>
            <a:off x="508061" y="1027481"/>
            <a:ext cx="40084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University of Saint David Trinity Carmarthen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Carmarthen Business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Business &amp; Management Degree</a:t>
            </a:r>
          </a:p>
        </p:txBody>
      </p:sp>
      <p:pic>
        <p:nvPicPr>
          <p:cNvPr id="3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CF6776F-8C66-4CAB-8BE6-30E5C8A846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103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767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68E10-0351-41E0-8D6A-D3D8A6161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2060"/>
                </a:solidFill>
              </a:rPr>
              <a:t>The Intercultural Workplace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0DF7F4-1DC6-46E5-A4C0-07A6C2F80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3935" y="1667042"/>
            <a:ext cx="3706368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Organisational Context</a:t>
            </a:r>
          </a:p>
          <a:p>
            <a:r>
              <a:rPr lang="en-GB" sz="1800" dirty="0">
                <a:solidFill>
                  <a:srgbClr val="002060"/>
                </a:solidFill>
              </a:rPr>
              <a:t>BACKGROUND</a:t>
            </a:r>
          </a:p>
          <a:p>
            <a:r>
              <a:rPr lang="en-GB" sz="1800" dirty="0">
                <a:solidFill>
                  <a:srgbClr val="002060"/>
                </a:solidFill>
              </a:rPr>
              <a:t>BEGINNING</a:t>
            </a:r>
          </a:p>
          <a:p>
            <a:r>
              <a:rPr lang="en-GB" sz="1800" dirty="0">
                <a:solidFill>
                  <a:srgbClr val="002060"/>
                </a:solidFill>
              </a:rPr>
              <a:t>WHO THEY ARE</a:t>
            </a:r>
          </a:p>
          <a:p>
            <a:r>
              <a:rPr lang="en-GB" sz="1800" dirty="0">
                <a:solidFill>
                  <a:srgbClr val="002060"/>
                </a:solidFill>
              </a:rPr>
              <a:t>WHAT THEY DO</a:t>
            </a:r>
          </a:p>
          <a:p>
            <a:r>
              <a:rPr lang="en-GB" sz="1800" dirty="0">
                <a:solidFill>
                  <a:srgbClr val="002060"/>
                </a:solidFill>
              </a:rPr>
              <a:t>ETHOS</a:t>
            </a:r>
          </a:p>
          <a:p>
            <a:r>
              <a:rPr lang="en-GB" sz="1800" dirty="0">
                <a:solidFill>
                  <a:srgbClr val="002060"/>
                </a:solidFill>
              </a:rPr>
              <a:t>WEALTH</a:t>
            </a:r>
          </a:p>
          <a:p>
            <a:pPr marL="0" indent="0">
              <a:buNone/>
            </a:pPr>
            <a:r>
              <a:rPr lang="en-US" sz="1800" dirty="0"/>
              <a:t>Sinclair, A. (1993</a:t>
            </a:r>
            <a:endParaRPr lang="en-GB" sz="1800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dirty="0"/>
              <a:t>   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86A7EE-068D-441D-8AC1-AC14D41D8731}"/>
              </a:ext>
            </a:extLst>
          </p:cNvPr>
          <p:cNvSpPr txBox="1"/>
          <p:nvPr/>
        </p:nvSpPr>
        <p:spPr>
          <a:xfrm>
            <a:off x="3783049" y="1675730"/>
            <a:ext cx="3992879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Organisational Culture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THE PEOPLE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CEO’S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MANAGEMENT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TEAMS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GROUND STAFF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THE ENVIRONMENT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DIVERSITY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2060"/>
                </a:solidFill>
              </a:rPr>
              <a:t>INDIVIDUAL BACKGROUNDS AND BELIEFS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dirty="0"/>
              <a:t>Handy, C. (2007) &amp; Schein, E. h. (2017). </a:t>
            </a:r>
            <a:endParaRPr lang="en-GB" dirty="0">
              <a:solidFill>
                <a:srgbClr val="002060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C5572EA-C024-4A0D-BC11-8B5A2D587A03}"/>
              </a:ext>
            </a:extLst>
          </p:cNvPr>
          <p:cNvSpPr txBox="1"/>
          <p:nvPr/>
        </p:nvSpPr>
        <p:spPr>
          <a:xfrm>
            <a:off x="135410" y="5794634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</a:t>
            </a:r>
            <a:r>
              <a:rPr lang="en-GB" b="1" dirty="0">
                <a:solidFill>
                  <a:srgbClr val="002060"/>
                </a:solidFill>
              </a:rPr>
              <a:t>SWOT Analysis</a:t>
            </a:r>
          </a:p>
          <a:p>
            <a:r>
              <a:rPr lang="en-US" dirty="0"/>
              <a:t>Kwamena </a:t>
            </a:r>
            <a:r>
              <a:rPr lang="en-US" dirty="0" err="1"/>
              <a:t>Nyarku</a:t>
            </a:r>
            <a:r>
              <a:rPr lang="en-US" dirty="0"/>
              <a:t>, G. A. (2011).</a:t>
            </a:r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432697-6A9C-42B8-8A39-93DFA161E5C3}"/>
              </a:ext>
            </a:extLst>
          </p:cNvPr>
          <p:cNvSpPr txBox="1"/>
          <p:nvPr/>
        </p:nvSpPr>
        <p:spPr>
          <a:xfrm>
            <a:off x="5974372" y="5826842"/>
            <a:ext cx="2990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</a:rPr>
              <a:t>PESTLE Analysis</a:t>
            </a:r>
          </a:p>
          <a:p>
            <a:r>
              <a:rPr lang="en-US" dirty="0"/>
              <a:t>Perera, R. (2017).</a:t>
            </a:r>
            <a:endParaRPr lang="en-GB" b="1" dirty="0">
              <a:solidFill>
                <a:srgbClr val="00206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1ECC16-B17F-4638-851F-531940BE7F46}"/>
              </a:ext>
            </a:extLst>
          </p:cNvPr>
          <p:cNvSpPr txBox="1"/>
          <p:nvPr/>
        </p:nvSpPr>
        <p:spPr>
          <a:xfrm>
            <a:off x="7469416" y="1667042"/>
            <a:ext cx="510481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Human Resources Management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</a:rPr>
              <a:t>RECRUITMENT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</a:rPr>
              <a:t>REDUNDANCY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</a:rPr>
              <a:t>BENEFITS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002060"/>
                </a:solidFill>
              </a:rPr>
              <a:t>SUPPORT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160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54101BC-C773-495A-BBE0-5019756D8C1F}"/>
              </a:ext>
            </a:extLst>
          </p:cNvPr>
          <p:cNvSpPr/>
          <p:nvPr/>
        </p:nvSpPr>
        <p:spPr>
          <a:xfrm>
            <a:off x="2282805" y="5556715"/>
            <a:ext cx="1581912" cy="9233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C75017D9-2C17-405A-B7AF-00CDC6E800BB}"/>
              </a:ext>
            </a:extLst>
          </p:cNvPr>
          <p:cNvCxnSpPr>
            <a:cxnSpLocks/>
          </p:cNvCxnSpPr>
          <p:nvPr/>
        </p:nvCxnSpPr>
        <p:spPr>
          <a:xfrm>
            <a:off x="2263438" y="5578390"/>
            <a:ext cx="1586865" cy="92117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8FCD12C2-47A3-429E-B7A1-F841132B6B3A}"/>
              </a:ext>
            </a:extLst>
          </p:cNvPr>
          <p:cNvCxnSpPr/>
          <p:nvPr/>
        </p:nvCxnSpPr>
        <p:spPr>
          <a:xfrm flipH="1">
            <a:off x="2304083" y="5549843"/>
            <a:ext cx="1573149" cy="92333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AB08876E-29B7-4378-854E-2D643F592D01}"/>
              </a:ext>
            </a:extLst>
          </p:cNvPr>
          <p:cNvSpPr txBox="1"/>
          <p:nvPr/>
        </p:nvSpPr>
        <p:spPr>
          <a:xfrm>
            <a:off x="2829124" y="5609968"/>
            <a:ext cx="658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332EECD-5CB4-4CE7-A405-9121731F303F}"/>
              </a:ext>
            </a:extLst>
          </p:cNvPr>
          <p:cNvSpPr txBox="1"/>
          <p:nvPr/>
        </p:nvSpPr>
        <p:spPr>
          <a:xfrm>
            <a:off x="2956043" y="6114149"/>
            <a:ext cx="338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E7C97A1-0893-4FD6-B23E-5C6808493AF5}"/>
              </a:ext>
            </a:extLst>
          </p:cNvPr>
          <p:cNvSpPr txBox="1"/>
          <p:nvPr/>
        </p:nvSpPr>
        <p:spPr>
          <a:xfrm>
            <a:off x="2382626" y="5853234"/>
            <a:ext cx="32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2F42117-EEF4-4825-8C10-D64EA395F7A5}"/>
              </a:ext>
            </a:extLst>
          </p:cNvPr>
          <p:cNvSpPr txBox="1"/>
          <p:nvPr/>
        </p:nvSpPr>
        <p:spPr>
          <a:xfrm>
            <a:off x="3421289" y="5853234"/>
            <a:ext cx="361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480E68A-BEFF-4731-8A91-2CB5173530BF}"/>
              </a:ext>
            </a:extLst>
          </p:cNvPr>
          <p:cNvSpPr txBox="1"/>
          <p:nvPr/>
        </p:nvSpPr>
        <p:spPr>
          <a:xfrm>
            <a:off x="7740073" y="5160737"/>
            <a:ext cx="30757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P-POLITICAL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E-CONOMICAL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S-SOCIAL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T-TECHNOLOGICAL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L-LEGAL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E-ENVIRONMENTAL</a:t>
            </a:r>
          </a:p>
        </p:txBody>
      </p:sp>
      <p:pic>
        <p:nvPicPr>
          <p:cNvPr id="2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453A327-F0F0-43B2-AE87-C5C355751C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49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193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C2419-9A66-4596-A918-4ADE1D943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Step 1: </a:t>
            </a:r>
            <a:r>
              <a:rPr lang="en-GB" dirty="0">
                <a:cs typeface="Browallia New" panose="020B0604020202020204" pitchFamily="34" charset="-34"/>
              </a:rPr>
              <a:t>Description</a:t>
            </a:r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32ADC0CC-59CE-448A-BAFB-066DF42345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804348" y="2152068"/>
            <a:ext cx="5143500" cy="11970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1FE9E1C-A19C-4647-8845-06FDB333FE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24631" y="4281578"/>
            <a:ext cx="3956647" cy="6029467"/>
          </a:xfrm>
          <a:prstGeom prst="rect">
            <a:avLst/>
          </a:prstGeom>
        </p:spPr>
      </p:pic>
      <p:pic>
        <p:nvPicPr>
          <p:cNvPr id="12" name="Picture 11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0AF07EEA-37D1-482C-8B29-A0FBBE12484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9438833" y="519967"/>
            <a:ext cx="1842445" cy="234144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1738470-6792-4D50-95E4-417F46C1E9F8}"/>
              </a:ext>
            </a:extLst>
          </p:cNvPr>
          <p:cNvSpPr txBox="1"/>
          <p:nvPr/>
        </p:nvSpPr>
        <p:spPr>
          <a:xfrm>
            <a:off x="3397770" y="6858000"/>
            <a:ext cx="539645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s://commons.wikimedia.org/wiki/File:Additional_time.sv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5" name="Picture 14" descr="A picture containing text, electronics&#10;&#10;Description automatically generated">
            <a:extLst>
              <a:ext uri="{FF2B5EF4-FFF2-40B4-BE49-F238E27FC236}">
                <a16:creationId xmlns:a16="http://schemas.microsoft.com/office/drawing/2014/main" id="{95B8E40E-188F-45E7-A2CC-6590C57212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635977" y="3968664"/>
            <a:ext cx="3692769" cy="2461846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66D437C-70B0-44E5-A5F2-E7B530E071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9051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01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88D10-5612-4EBB-820B-808F64415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002060"/>
                </a:solidFill>
              </a:rPr>
              <a:t>Step 2</a:t>
            </a:r>
            <a:r>
              <a:rPr lang="en-GB" dirty="0"/>
              <a:t>: Feelings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48645B74-90AD-4756-A73B-5790A7D3FA71}"/>
              </a:ext>
            </a:extLst>
          </p:cNvPr>
          <p:cNvSpPr/>
          <p:nvPr/>
        </p:nvSpPr>
        <p:spPr>
          <a:xfrm>
            <a:off x="639192" y="1692361"/>
            <a:ext cx="2503503" cy="1174072"/>
          </a:xfrm>
          <a:prstGeom prst="cloud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unsure</a:t>
            </a: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E77B8D5E-6A51-46EB-927F-FFA9C1ECF6D2}"/>
              </a:ext>
            </a:extLst>
          </p:cNvPr>
          <p:cNvSpPr/>
          <p:nvPr/>
        </p:nvSpPr>
        <p:spPr>
          <a:xfrm>
            <a:off x="8457086" y="1807771"/>
            <a:ext cx="2334828" cy="1058662"/>
          </a:xfrm>
          <a:prstGeom prst="cloud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Self doubt</a:t>
            </a: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659C8DA0-6432-4A87-BC71-7642B3CE5E17}"/>
              </a:ext>
            </a:extLst>
          </p:cNvPr>
          <p:cNvSpPr/>
          <p:nvPr/>
        </p:nvSpPr>
        <p:spPr>
          <a:xfrm>
            <a:off x="4499312" y="1750066"/>
            <a:ext cx="2601157" cy="1058662"/>
          </a:xfrm>
          <a:prstGeom prst="cloud">
            <a:avLst/>
          </a:prstGeom>
          <a:noFill/>
          <a:ln w="9525" cap="flat" cmpd="sng" algn="ctr">
            <a:solidFill>
              <a:schemeClr val="dk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02BC410-2AD2-48DB-B798-F6ECEF7C48F5}"/>
              </a:ext>
            </a:extLst>
          </p:cNvPr>
          <p:cNvSpPr txBox="1"/>
          <p:nvPr/>
        </p:nvSpPr>
        <p:spPr>
          <a:xfrm>
            <a:off x="5252250" y="2094731"/>
            <a:ext cx="1272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confused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8692401-7658-4228-BBFD-7F55EAEC41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38200" y="3552733"/>
            <a:ext cx="3943350" cy="26289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8D36C91-857B-4157-AC50-53EEEE98EA7D}"/>
              </a:ext>
            </a:extLst>
          </p:cNvPr>
          <p:cNvSpPr txBox="1"/>
          <p:nvPr/>
        </p:nvSpPr>
        <p:spPr>
          <a:xfrm>
            <a:off x="838200" y="6181633"/>
            <a:ext cx="4381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://www.mediafactory.org.au/chee-wei-henry-heng/2013/08/09/week-3s/university-lecture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sa/3.0/"/>
              </a:rPr>
              <a:t>CC BY-SA-NC</a:t>
            </a:r>
            <a:endParaRPr lang="en-GB" sz="90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AA19D4E-0189-460E-AFB3-26146AB78BC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674526" y="3552733"/>
            <a:ext cx="3565119" cy="2628900"/>
          </a:xfrm>
          <a:prstGeom prst="rect">
            <a:avLst/>
          </a:prstGeom>
        </p:spPr>
      </p:pic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8D2BF8B-3B01-4FD9-BAC8-DE029C4ED1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5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41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61877-D59D-4889-B5D2-AD72AAAA5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accent4">
                    <a:lumMod val="75000"/>
                  </a:schemeClr>
                </a:solidFill>
              </a:rPr>
              <a:t>Step 3</a:t>
            </a:r>
            <a:r>
              <a:rPr lang="en-GB" dirty="0"/>
              <a:t>: Evaluation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D19B29-300E-4C84-A19B-F325362FD7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818" y="2779732"/>
            <a:ext cx="3698289" cy="3514536"/>
          </a:xfrm>
          <a:ln>
            <a:noFill/>
          </a:ln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GB" sz="5900" u="sng" dirty="0"/>
              <a:t>Teams Meetings </a:t>
            </a:r>
          </a:p>
          <a:p>
            <a:pPr marL="0" indent="0">
              <a:buNone/>
            </a:pPr>
            <a:endParaRPr lang="en-GB" sz="5900" dirty="0"/>
          </a:p>
          <a:p>
            <a:pPr marL="0" indent="0">
              <a:buNone/>
            </a:pPr>
            <a:r>
              <a:rPr lang="en-GB" sz="5900" b="1" dirty="0">
                <a:solidFill>
                  <a:schemeClr val="accent4">
                    <a:lumMod val="75000"/>
                  </a:schemeClr>
                </a:solidFill>
              </a:rPr>
              <a:t>Engaged</a:t>
            </a:r>
          </a:p>
          <a:p>
            <a:pPr marL="0" indent="0">
              <a:buNone/>
            </a:pPr>
            <a:endParaRPr lang="en-GB" sz="59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5900" b="1" dirty="0">
                <a:solidFill>
                  <a:schemeClr val="accent4">
                    <a:lumMod val="75000"/>
                  </a:schemeClr>
                </a:solidFill>
              </a:rPr>
              <a:t>Confidence</a:t>
            </a:r>
          </a:p>
          <a:p>
            <a:pPr marL="0" indent="0">
              <a:buNone/>
            </a:pPr>
            <a:endParaRPr lang="en-GB" sz="5900" b="1" dirty="0">
              <a:solidFill>
                <a:schemeClr val="accent4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5900" b="1" dirty="0">
                <a:solidFill>
                  <a:schemeClr val="accent4">
                    <a:lumMod val="75000"/>
                  </a:schemeClr>
                </a:solidFill>
              </a:rPr>
              <a:t>understanding </a:t>
            </a:r>
          </a:p>
          <a:p>
            <a:pPr marL="0" indent="0">
              <a:buNone/>
            </a:pPr>
            <a:r>
              <a:rPr lang="en-GB" sz="5900" dirty="0"/>
              <a:t>                                              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5F2797-1CBB-4CEB-843A-5198F26540A4}"/>
              </a:ext>
            </a:extLst>
          </p:cNvPr>
          <p:cNvSpPr txBox="1"/>
          <p:nvPr/>
        </p:nvSpPr>
        <p:spPr>
          <a:xfrm>
            <a:off x="6353452" y="2779732"/>
            <a:ext cx="3551068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Online Activities</a:t>
            </a:r>
          </a:p>
          <a:p>
            <a:endParaRPr lang="en-GB" dirty="0"/>
          </a:p>
          <a:p>
            <a:r>
              <a:rPr lang="en-GB" sz="2800" b="1" dirty="0">
                <a:solidFill>
                  <a:schemeClr val="accent4">
                    <a:lumMod val="75000"/>
                  </a:schemeClr>
                </a:solidFill>
              </a:rPr>
              <a:t>No dedication</a:t>
            </a:r>
          </a:p>
          <a:p>
            <a:endParaRPr lang="en-GB" sz="2800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GB" sz="2800" b="1" dirty="0">
                <a:solidFill>
                  <a:schemeClr val="accent4">
                    <a:lumMod val="75000"/>
                  </a:schemeClr>
                </a:solidFill>
              </a:rPr>
              <a:t>Struggled to follow</a:t>
            </a:r>
          </a:p>
          <a:p>
            <a:endParaRPr lang="en-GB" sz="2800" b="1" dirty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en-GB" sz="2800" b="1" dirty="0">
                <a:solidFill>
                  <a:schemeClr val="accent4">
                    <a:lumMod val="75000"/>
                  </a:schemeClr>
                </a:solidFill>
              </a:rPr>
              <a:t>isolation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917F57C-10E9-4E3B-8BF5-7DEBA52ADF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56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72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EF687-32E3-45C2-B776-D8F196457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6">
                    <a:lumMod val="75000"/>
                  </a:schemeClr>
                </a:solidFill>
              </a:rPr>
              <a:t>Step 4</a:t>
            </a:r>
            <a:r>
              <a:rPr lang="en-GB" dirty="0"/>
              <a:t>: Analysis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9C5C317-6E37-40FD-9905-0BA1578B320D}"/>
              </a:ext>
            </a:extLst>
          </p:cNvPr>
          <p:cNvSpPr txBox="1"/>
          <p:nvPr/>
        </p:nvSpPr>
        <p:spPr>
          <a:xfrm>
            <a:off x="710213" y="1970843"/>
            <a:ext cx="296514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C0C0C0"/>
                </a:highlight>
              </a:rPr>
              <a:t>What went well? </a:t>
            </a:r>
          </a:p>
          <a:p>
            <a:endParaRPr lang="en-GB" dirty="0">
              <a:highlight>
                <a:srgbClr val="C0C0C0"/>
              </a:highlight>
            </a:endParaRPr>
          </a:p>
          <a:p>
            <a:r>
              <a:rPr lang="en-GB" dirty="0">
                <a:highlight>
                  <a:srgbClr val="C0C0C0"/>
                </a:highlight>
              </a:rPr>
              <a:t>I grasped concepts on the module topics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D5415C-383E-49E1-9E8E-AC64F0973B5C}"/>
              </a:ext>
            </a:extLst>
          </p:cNvPr>
          <p:cNvSpPr txBox="1"/>
          <p:nvPr/>
        </p:nvSpPr>
        <p:spPr>
          <a:xfrm>
            <a:off x="3506680" y="1970843"/>
            <a:ext cx="245023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C0C0C0"/>
                </a:highlight>
              </a:rPr>
              <a:t>What didn’t go so well?</a:t>
            </a:r>
          </a:p>
          <a:p>
            <a:endParaRPr lang="en-GB" dirty="0">
              <a:highlight>
                <a:srgbClr val="C0C0C0"/>
              </a:highlight>
            </a:endParaRPr>
          </a:p>
          <a:p>
            <a:r>
              <a:rPr lang="en-GB" dirty="0">
                <a:highlight>
                  <a:srgbClr val="C0C0C0"/>
                </a:highlight>
              </a:rPr>
              <a:t>I do not feel I have a complete understanding of the module topics and would like to have had more time and also asked more questions. </a:t>
            </a:r>
          </a:p>
        </p:txBody>
      </p:sp>
      <p:pic>
        <p:nvPicPr>
          <p:cNvPr id="7" name="Picture 6" descr="Text, letter&#10;&#10;Description automatically generated">
            <a:extLst>
              <a:ext uri="{FF2B5EF4-FFF2-40B4-BE49-F238E27FC236}">
                <a16:creationId xmlns:a16="http://schemas.microsoft.com/office/drawing/2014/main" id="{5B4966B3-E747-443A-B06F-5BB3FF081C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429500" y="0"/>
            <a:ext cx="4762500" cy="31813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A7795D8-5453-4EDD-932E-076CEB8F063E}"/>
              </a:ext>
            </a:extLst>
          </p:cNvPr>
          <p:cNvSpPr txBox="1"/>
          <p:nvPr/>
        </p:nvSpPr>
        <p:spPr>
          <a:xfrm>
            <a:off x="7429500" y="3181350"/>
            <a:ext cx="47625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www.flickr.com/photos/dreamsjung/6096329903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0" name="Picture 9" descr="Text, letter&#10;&#10;Description automatically generated">
            <a:extLst>
              <a:ext uri="{FF2B5EF4-FFF2-40B4-BE49-F238E27FC236}">
                <a16:creationId xmlns:a16="http://schemas.microsoft.com/office/drawing/2014/main" id="{6A9BBBDD-FECF-48B1-BA91-911C1C1E482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7045633" y="3616784"/>
            <a:ext cx="5143499" cy="289321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8F3E3B6-76BF-42DD-8CE0-96FA67B8A2E7}"/>
              </a:ext>
            </a:extLst>
          </p:cNvPr>
          <p:cNvSpPr txBox="1"/>
          <p:nvPr/>
        </p:nvSpPr>
        <p:spPr>
          <a:xfrm>
            <a:off x="7045633" y="6627168"/>
            <a:ext cx="514349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8" tooltip="http://justbeingme1.blogspot.com/2017/05/take-courage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9" tooltip="https://creativecommons.org/licenses/by-nd/3.0/"/>
              </a:rPr>
              <a:t>CC BY-ND</a:t>
            </a:r>
            <a:endParaRPr lang="en-GB" sz="900"/>
          </a:p>
        </p:txBody>
      </p:sp>
      <p:pic>
        <p:nvPicPr>
          <p:cNvPr id="1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8DA48DC-EE9D-4C1E-83A9-0D1EDBA947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69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796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622DA-76B6-4B6D-902C-6B5C329CB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Step 5</a:t>
            </a:r>
            <a:r>
              <a:rPr lang="en-GB" dirty="0"/>
              <a:t>:Conclusion</a:t>
            </a:r>
          </a:p>
        </p:txBody>
      </p:sp>
      <p:pic>
        <p:nvPicPr>
          <p:cNvPr id="5" name="Content Placeholder 4" descr="Diagram&#10;&#10;Description automatically generated">
            <a:extLst>
              <a:ext uri="{FF2B5EF4-FFF2-40B4-BE49-F238E27FC236}">
                <a16:creationId xmlns:a16="http://schemas.microsoft.com/office/drawing/2014/main" id="{29E4A17E-0C9E-4F4B-AEDF-078BE61F77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5203896" y="177800"/>
            <a:ext cx="6778554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DFA81A8-52A7-4AFC-A2ED-BA26A11DDDE9}"/>
              </a:ext>
            </a:extLst>
          </p:cNvPr>
          <p:cNvSpPr txBox="1"/>
          <p:nvPr/>
        </p:nvSpPr>
        <p:spPr>
          <a:xfrm>
            <a:off x="5203896" y="4529138"/>
            <a:ext cx="677855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5" tooltip="https://www.benlinders.com/2016/guest-blog-cognition-knowledge-workers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6" tooltip="https://creativecommons.org/licenses/by-nc-nd/3.0/"/>
              </a:rPr>
              <a:t>CC BY-NC-ND</a:t>
            </a:r>
            <a:endParaRPr lang="en-GB" sz="90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421DE2-8A7D-498D-84F0-53D0D1791D3F}"/>
              </a:ext>
            </a:extLst>
          </p:cNvPr>
          <p:cNvSpPr txBox="1"/>
          <p:nvPr/>
        </p:nvSpPr>
        <p:spPr>
          <a:xfrm>
            <a:off x="609600" y="1690688"/>
            <a:ext cx="42767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Room for improvement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Face to face contact works for 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Basic understanding of the intercultural workplace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000DCDE-DE86-4D4C-9F7D-8DEC3F7325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565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11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B17565-5FCC-46D3-A085-942EC5A1A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</a:rPr>
              <a:t>Step 6</a:t>
            </a:r>
            <a:r>
              <a:rPr lang="en-GB" dirty="0"/>
              <a:t>: Action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603564-4C57-4153-98AB-3A1A79ADDB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Check List </a:t>
            </a:r>
          </a:p>
          <a:p>
            <a:pPr marL="0" indent="0">
              <a:buNone/>
            </a:pPr>
            <a:endParaRPr lang="en-GB" dirty="0"/>
          </a:p>
          <a:p>
            <a:pPr marL="1143000" indent="-1143000">
              <a:buFont typeface="+mj-lt"/>
              <a:buAutoNum type="arabicPeriod"/>
            </a:pPr>
            <a:r>
              <a:rPr lang="en-GB" sz="6600" b="1" dirty="0">
                <a:solidFill>
                  <a:schemeClr val="accent6">
                    <a:lumMod val="50000"/>
                  </a:schemeClr>
                </a:solidFill>
              </a:rPr>
              <a:t>Be more vocal</a:t>
            </a:r>
          </a:p>
          <a:p>
            <a:pPr marL="1143000" indent="-1143000">
              <a:buFont typeface="+mj-lt"/>
              <a:buAutoNum type="arabicPeriod"/>
            </a:pPr>
            <a:r>
              <a:rPr lang="en-GB" sz="6600" b="1" dirty="0">
                <a:solidFill>
                  <a:schemeClr val="accent6">
                    <a:lumMod val="50000"/>
                  </a:schemeClr>
                </a:solidFill>
              </a:rPr>
              <a:t>Focus</a:t>
            </a:r>
          </a:p>
          <a:p>
            <a:pPr marL="1143000" indent="-1143000">
              <a:buFont typeface="+mj-lt"/>
              <a:buAutoNum type="arabicPeriod"/>
            </a:pPr>
            <a:r>
              <a:rPr lang="en-GB" sz="6600" b="1" dirty="0">
                <a:solidFill>
                  <a:schemeClr val="accent6">
                    <a:lumMod val="50000"/>
                  </a:schemeClr>
                </a:solidFill>
              </a:rPr>
              <a:t>Utilise time better</a:t>
            </a:r>
          </a:p>
        </p:txBody>
      </p:sp>
      <p:pic>
        <p:nvPicPr>
          <p:cNvPr id="5" name="Graphic 4" descr="Checkmark">
            <a:extLst>
              <a:ext uri="{FF2B5EF4-FFF2-40B4-BE49-F238E27FC236}">
                <a16:creationId xmlns:a16="http://schemas.microsoft.com/office/drawing/2014/main" id="{41F3144E-C398-4598-8CB3-145A5C42AA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931850" y="1547813"/>
            <a:ext cx="914400" cy="914400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0AC25CE-09D1-42BA-A510-38C6EB2334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29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BF8D1C-84AA-4559-85AB-1AE72AE57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AFA420-4DF9-4A3E-9856-F50FE7A89A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Intercultural Workplace and what it means to me</a:t>
            </a:r>
          </a:p>
          <a:p>
            <a:r>
              <a:rPr lang="en-GB" dirty="0"/>
              <a:t>Gibb’s Reflective cycle allowed for a critical reflection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6E84B00-819E-4A96-90B8-72182E8D40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32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49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E2EE36-ACB9-489B-A22A-9DA8C2A0B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A79E7E-B066-46F0-8E50-DC68C66E1C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1400" dirty="0"/>
              <a:t>Gibbs G (1988). Learning by Doing: A guide to teaching and learning methods. Further Education Unit. Oxford Polytechnic: Oxford.</a:t>
            </a:r>
            <a:endParaRPr lang="en-US" sz="1400" dirty="0"/>
          </a:p>
          <a:p>
            <a:r>
              <a:rPr lang="en-US" sz="1400" dirty="0"/>
              <a:t>Handy, C. (2007). </a:t>
            </a:r>
            <a:r>
              <a:rPr lang="en-US" sz="1400" i="1" dirty="0"/>
              <a:t>Understanding </a:t>
            </a:r>
            <a:r>
              <a:rPr lang="en-US" sz="1400" i="1" dirty="0" err="1"/>
              <a:t>Orgnizations</a:t>
            </a:r>
            <a:r>
              <a:rPr lang="en-US" sz="1400" i="1" dirty="0"/>
              <a:t>.</a:t>
            </a:r>
            <a:r>
              <a:rPr lang="en-US" sz="1400" dirty="0"/>
              <a:t> Penguin UK.</a:t>
            </a:r>
            <a:endParaRPr lang="en-GB" sz="1400" dirty="0"/>
          </a:p>
          <a:p>
            <a:r>
              <a:rPr lang="en-US" sz="1400" dirty="0"/>
              <a:t>Kwamena </a:t>
            </a:r>
            <a:r>
              <a:rPr lang="en-US" sz="1400" dirty="0" err="1"/>
              <a:t>Nyarku</a:t>
            </a:r>
            <a:r>
              <a:rPr lang="en-US" sz="1400" dirty="0"/>
              <a:t>, G. A. (2011). Rediscovering SWOT Analysis: The Extended Version. </a:t>
            </a:r>
            <a:r>
              <a:rPr lang="en-US" sz="1400" i="1" dirty="0"/>
              <a:t>Academic Leadership: The Online Journal</a:t>
            </a:r>
            <a:r>
              <a:rPr lang="en-US" sz="1400" dirty="0"/>
              <a:t>, 9.</a:t>
            </a:r>
            <a:endParaRPr lang="en-GB" sz="1400" dirty="0"/>
          </a:p>
          <a:p>
            <a:r>
              <a:rPr lang="en-US" sz="1400" dirty="0"/>
              <a:t>Perera, R. (2017). </a:t>
            </a:r>
            <a:r>
              <a:rPr lang="en-US" sz="1400" i="1" dirty="0"/>
              <a:t>The Pestle Analysis.</a:t>
            </a:r>
            <a:r>
              <a:rPr lang="en-US" sz="1400" dirty="0"/>
              <a:t> </a:t>
            </a:r>
            <a:r>
              <a:rPr lang="en-US" sz="1400" dirty="0" err="1"/>
              <a:t>Nerdynaut</a:t>
            </a:r>
            <a:r>
              <a:rPr lang="en-US" sz="1400" dirty="0"/>
              <a:t>.</a:t>
            </a:r>
            <a:endParaRPr lang="en-GB" sz="1400" dirty="0"/>
          </a:p>
          <a:p>
            <a:r>
              <a:rPr lang="en-US" sz="1400" dirty="0"/>
              <a:t>Schein, E. h. (2017). </a:t>
            </a:r>
            <a:r>
              <a:rPr lang="en-US" sz="1400" i="1" dirty="0"/>
              <a:t>Organizational Culture and Leadership.</a:t>
            </a:r>
            <a:r>
              <a:rPr lang="en-US" sz="1400" dirty="0"/>
              <a:t> New Jersey: Hoboken.</a:t>
            </a:r>
            <a:endParaRPr lang="en-GB" sz="1400" dirty="0"/>
          </a:p>
          <a:p>
            <a:r>
              <a:rPr lang="en-US" sz="1400" dirty="0"/>
              <a:t>Sinclair, A. (1993, January). Approaches to </a:t>
            </a:r>
            <a:r>
              <a:rPr lang="en-US" sz="1400" dirty="0" err="1"/>
              <a:t>organisational</a:t>
            </a:r>
            <a:r>
              <a:rPr lang="en-US" sz="1400" dirty="0"/>
              <a:t> Culture and Ethics. </a:t>
            </a:r>
            <a:r>
              <a:rPr lang="en-US" sz="1400" i="1" dirty="0"/>
              <a:t>J Bus Ethics 12</a:t>
            </a:r>
            <a:r>
              <a:rPr lang="en-US" sz="1400" dirty="0"/>
              <a:t>, 63-73.</a:t>
            </a:r>
            <a:endParaRPr lang="en-GB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22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67D266DF7D29488C599703B2EBBD01" ma:contentTypeVersion="11" ma:contentTypeDescription="Create a new document." ma:contentTypeScope="" ma:versionID="17f3a06c6c5b1663689e2d0701a9ebd6">
  <xsd:schema xmlns:xsd="http://www.w3.org/2001/XMLSchema" xmlns:xs="http://www.w3.org/2001/XMLSchema" xmlns:p="http://schemas.microsoft.com/office/2006/metadata/properties" xmlns:ns3="9d0d5cce-d4dc-4043-8325-c992d2f588cd" xmlns:ns4="39a888ec-cc75-402e-856f-ff68cc5460ab" targetNamespace="http://schemas.microsoft.com/office/2006/metadata/properties" ma:root="true" ma:fieldsID="e3d2710eae8a7ba2fc6b12e3245efcb2" ns3:_="" ns4:_="">
    <xsd:import namespace="9d0d5cce-d4dc-4043-8325-c992d2f588cd"/>
    <xsd:import namespace="39a888ec-cc75-402e-856f-ff68cc5460a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d5cce-d4dc-4043-8325-c992d2f588c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a888ec-cc75-402e-856f-ff68cc5460ab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329F415-7132-4E70-9421-DF1B94FAEFD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d5cce-d4dc-4043-8325-c992d2f588cd"/>
    <ds:schemaRef ds:uri="39a888ec-cc75-402e-856f-ff68cc5460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932426C-F2C5-4C64-8629-D58599FD586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74E9B30-EFB7-45F6-BB28-DD5D8F6F0E24}">
  <ds:schemaRefs>
    <ds:schemaRef ds:uri="http://purl.org/dc/elements/1.1/"/>
    <ds:schemaRef ds:uri="9d0d5cce-d4dc-4043-8325-c992d2f588cd"/>
    <ds:schemaRef ds:uri="http://purl.org/dc/terms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39a888ec-cc75-402e-856f-ff68cc5460ab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433</Words>
  <Application>Microsoft Office PowerPoint</Application>
  <PresentationFormat>Widescreen</PresentationFormat>
  <Paragraphs>109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Arial Nova</vt:lpstr>
      <vt:lpstr>Calibri</vt:lpstr>
      <vt:lpstr>Calibri Light</vt:lpstr>
      <vt:lpstr>Cavolini</vt:lpstr>
      <vt:lpstr>Office Theme</vt:lpstr>
      <vt:lpstr>The Intercultural workplace</vt:lpstr>
      <vt:lpstr>Laura Davies </vt:lpstr>
      <vt:lpstr>The Intercultural Workplace</vt:lpstr>
      <vt:lpstr>Step 1: Description</vt:lpstr>
      <vt:lpstr>Step 2: Feelings</vt:lpstr>
      <vt:lpstr>Step 3: Evaluation</vt:lpstr>
      <vt:lpstr>Step 4: Analysis</vt:lpstr>
      <vt:lpstr>Step 5:Conclusion</vt:lpstr>
      <vt:lpstr>Step 6: Action Plan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Interc</dc:title>
  <dc:creator>laura davies</dc:creator>
  <cp:lastModifiedBy>Laura</cp:lastModifiedBy>
  <cp:revision>2</cp:revision>
  <dcterms:created xsi:type="dcterms:W3CDTF">2021-03-01T15:20:22Z</dcterms:created>
  <dcterms:modified xsi:type="dcterms:W3CDTF">2021-03-01T21:21:43Z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0x0101008467D266DF7D29488C599703B2EBBD01</vt:lpwstr>
  </property>
</Properties>
</file>