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handoutMasterIdLst>
    <p:handoutMasterId r:id="rId47"/>
  </p:handoutMasterIdLst>
  <p:sldIdLst>
    <p:sldId id="331" r:id="rId3"/>
    <p:sldId id="287" r:id="rId4"/>
    <p:sldId id="268" r:id="rId5"/>
    <p:sldId id="285" r:id="rId6"/>
    <p:sldId id="327" r:id="rId7"/>
    <p:sldId id="286" r:id="rId8"/>
    <p:sldId id="292" r:id="rId9"/>
    <p:sldId id="291" r:id="rId10"/>
    <p:sldId id="288" r:id="rId11"/>
    <p:sldId id="289" r:id="rId12"/>
    <p:sldId id="296" r:id="rId13"/>
    <p:sldId id="297" r:id="rId14"/>
    <p:sldId id="294" r:id="rId15"/>
    <p:sldId id="293" r:id="rId16"/>
    <p:sldId id="298" r:id="rId17"/>
    <p:sldId id="299" r:id="rId18"/>
    <p:sldId id="303" r:id="rId19"/>
    <p:sldId id="302" r:id="rId20"/>
    <p:sldId id="305" r:id="rId21"/>
    <p:sldId id="304" r:id="rId22"/>
    <p:sldId id="308" r:id="rId23"/>
    <p:sldId id="307" r:id="rId24"/>
    <p:sldId id="311" r:id="rId25"/>
    <p:sldId id="313" r:id="rId26"/>
    <p:sldId id="312" r:id="rId27"/>
    <p:sldId id="314" r:id="rId28"/>
    <p:sldId id="310" r:id="rId29"/>
    <p:sldId id="306" r:id="rId30"/>
    <p:sldId id="300" r:id="rId31"/>
    <p:sldId id="321" r:id="rId32"/>
    <p:sldId id="315" r:id="rId33"/>
    <p:sldId id="318" r:id="rId34"/>
    <p:sldId id="317" r:id="rId35"/>
    <p:sldId id="319" r:id="rId36"/>
    <p:sldId id="309" r:id="rId37"/>
    <p:sldId id="320" r:id="rId38"/>
    <p:sldId id="322" r:id="rId39"/>
    <p:sldId id="323" r:id="rId40"/>
    <p:sldId id="324" r:id="rId41"/>
    <p:sldId id="326" r:id="rId42"/>
    <p:sldId id="329" r:id="rId43"/>
    <p:sldId id="330" r:id="rId44"/>
    <p:sldId id="32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XU4mSCjahVz9eUUmG24/PQ==" hashData="QYtXEUS2F2qM7pJpecIaf6G0kwLtX3QUry321EE1YZ+GlkqrodYsdl2FiOfhIQSNkR2GQFb91b2mfNxYMB+lN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il,Sharon swp3514" initials="Ns" lastIdx="0" clrIdx="0">
    <p:extLst>
      <p:ext uri="{19B8F6BF-5375-455C-9EA6-DF929625EA0E}">
        <p15:presenceInfo xmlns:p15="http://schemas.microsoft.com/office/powerpoint/2012/main" userId="Neil,Sharon swp351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a:srgbClr val="FFFFCC"/>
    <a:srgbClr val="FFCCCC"/>
    <a:srgbClr val="99FF99"/>
    <a:srgbClr val="CC99FF"/>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9158" autoAdjust="0"/>
  </p:normalViewPr>
  <p:slideViewPr>
    <p:cSldViewPr snapToGrid="0">
      <p:cViewPr varScale="1">
        <p:scale>
          <a:sx n="67" d="100"/>
          <a:sy n="67" d="100"/>
        </p:scale>
        <p:origin x="642" y="72"/>
      </p:cViewPr>
      <p:guideLst/>
    </p:cSldViewPr>
  </p:slideViewPr>
  <p:notesTextViewPr>
    <p:cViewPr>
      <p:scale>
        <a:sx n="3" d="2"/>
        <a:sy n="3" d="2"/>
      </p:scale>
      <p:origin x="0" y="0"/>
    </p:cViewPr>
  </p:notesTextViewPr>
  <p:sorterViewPr>
    <p:cViewPr>
      <p:scale>
        <a:sx n="100" d="100"/>
        <a:sy n="100" d="100"/>
      </p:scale>
      <p:origin x="0" y="-6150"/>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1.xml.rels><?xml version="1.0" encoding="UTF-8" standalone="yes"?>
<Relationships xmlns="http://schemas.openxmlformats.org/package/2006/relationships"><Relationship Id="rId1" Type="http://schemas.openxmlformats.org/officeDocument/2006/relationships/image" Target="../media/image5.png"/></Relationships>
</file>

<file path=ppt/diagrams/_rels/data12.xml.rels><?xml version="1.0" encoding="UTF-8" standalone="yes"?>
<Relationships xmlns="http://schemas.openxmlformats.org/package/2006/relationships"><Relationship Id="rId1" Type="http://schemas.openxmlformats.org/officeDocument/2006/relationships/image" Target="../media/image41.png"/></Relationships>
</file>

<file path=ppt/diagrams/_rels/drawing1.xml.rels><?xml version="1.0" encoding="UTF-8" standalone="yes"?>
<Relationships xmlns="http://schemas.openxmlformats.org/package/2006/relationships"><Relationship Id="rId1" Type="http://schemas.openxmlformats.org/officeDocument/2006/relationships/image" Target="../media/image5.png"/></Relationships>
</file>

<file path=ppt/diagrams/_rels/drawing12.xml.rels><?xml version="1.0" encoding="UTF-8" standalone="yes"?>
<Relationships xmlns="http://schemas.openxmlformats.org/package/2006/relationships"><Relationship Id="rId1"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473490-A21B-480D-9E8A-ADC8B598F16A}"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GB"/>
        </a:p>
      </dgm:t>
    </dgm:pt>
    <dgm:pt modelId="{25AB2726-20B7-4104-8F9A-691AFC899311}">
      <dgm:prSet phldrT="[Text]" phldr="1"/>
      <dgm:spPr/>
      <dgm:t>
        <a:bodyPr/>
        <a:lstStyle/>
        <a:p>
          <a:endParaRPr lang="en-GB"/>
        </a:p>
      </dgm:t>
    </dgm:pt>
    <dgm:pt modelId="{38224FE0-4E16-4A21-A729-3A3D44441C44}" type="parTrans" cxnId="{3776B7EA-237D-40AE-A5BC-E18667A312A3}">
      <dgm:prSet/>
      <dgm:spPr/>
      <dgm:t>
        <a:bodyPr/>
        <a:lstStyle/>
        <a:p>
          <a:endParaRPr lang="en-GB"/>
        </a:p>
      </dgm:t>
    </dgm:pt>
    <dgm:pt modelId="{E1AB54A4-2FC8-45FE-ACBE-B0EF7501CE69}" type="sibTrans" cxnId="{3776B7EA-237D-40AE-A5BC-E18667A312A3}">
      <dgm:prSet/>
      <dgm:spPr/>
      <dgm:t>
        <a:bodyPr/>
        <a:lstStyle/>
        <a:p>
          <a:endParaRPr lang="en-GB"/>
        </a:p>
      </dgm:t>
    </dgm:pt>
    <dgm:pt modelId="{92557789-6556-4D6E-980A-87FFC372C2F8}">
      <dgm:prSet phldrT="[Text]" custT="1"/>
      <dgm:spPr/>
      <dgm:t>
        <a:bodyPr/>
        <a:lstStyle/>
        <a:p>
          <a:r>
            <a:rPr lang="en-GB" sz="2800" dirty="0"/>
            <a:t>Protecting you, your colleagues, the organisation &amp; others who may be affected (visitors etc)</a:t>
          </a:r>
        </a:p>
      </dgm:t>
    </dgm:pt>
    <dgm:pt modelId="{869014E4-78A7-426C-8D35-CB0C9A8CAD29}" type="parTrans" cxnId="{8CCAF967-E031-4DA6-B431-7EC37102DFDF}">
      <dgm:prSet/>
      <dgm:spPr/>
      <dgm:t>
        <a:bodyPr/>
        <a:lstStyle/>
        <a:p>
          <a:endParaRPr lang="en-GB"/>
        </a:p>
      </dgm:t>
    </dgm:pt>
    <dgm:pt modelId="{0E3FC7E2-C8B4-4324-AFD6-1E3F0A7D4C2A}" type="sibTrans" cxnId="{8CCAF967-E031-4DA6-B431-7EC37102DFDF}">
      <dgm:prSet/>
      <dgm:spPr/>
      <dgm:t>
        <a:bodyPr/>
        <a:lstStyle/>
        <a:p>
          <a:endParaRPr lang="en-GB"/>
        </a:p>
      </dgm:t>
    </dgm:pt>
    <dgm:pt modelId="{8C92EBBF-C63E-4209-8A39-7C3D36B14EE9}" type="pres">
      <dgm:prSet presAssocID="{80473490-A21B-480D-9E8A-ADC8B598F16A}" presName="Name0" presStyleCnt="0">
        <dgm:presLayoutVars>
          <dgm:chMax/>
          <dgm:chPref/>
          <dgm:dir/>
          <dgm:animLvl val="lvl"/>
        </dgm:presLayoutVars>
      </dgm:prSet>
      <dgm:spPr/>
    </dgm:pt>
    <dgm:pt modelId="{00FD0901-DB8D-48E5-A75B-DBFF3E4C1D0A}" type="pres">
      <dgm:prSet presAssocID="{25AB2726-20B7-4104-8F9A-691AFC899311}" presName="composite" presStyleCnt="0"/>
      <dgm:spPr/>
    </dgm:pt>
    <dgm:pt modelId="{756D4205-B242-4D14-917D-1FC42BB87AC7}" type="pres">
      <dgm:prSet presAssocID="{25AB2726-20B7-4104-8F9A-691AFC899311}" presName="ParentAccentShape" presStyleLbl="trBgShp" presStyleIdx="0" presStyleCnt="2"/>
      <dgm:spPr>
        <a:solidFill>
          <a:schemeClr val="tx2">
            <a:lumMod val="75000"/>
            <a:alpha val="40000"/>
          </a:schemeClr>
        </a:solidFill>
        <a:ln>
          <a:solidFill>
            <a:schemeClr val="tx1"/>
          </a:solidFill>
        </a:ln>
      </dgm:spPr>
    </dgm:pt>
    <dgm:pt modelId="{04FABEEE-03DA-4BAE-9447-728169639B9D}" type="pres">
      <dgm:prSet presAssocID="{25AB2726-20B7-4104-8F9A-691AFC899311}" presName="ParentText" presStyleLbl="revTx" presStyleIdx="0" presStyleCnt="2">
        <dgm:presLayoutVars>
          <dgm:chMax val="1"/>
          <dgm:chPref val="1"/>
          <dgm:bulletEnabled val="1"/>
        </dgm:presLayoutVars>
      </dgm:prSet>
      <dgm:spPr/>
    </dgm:pt>
    <dgm:pt modelId="{F9F5EF8E-CF47-47F9-9704-2DB2A85D8B8E}" type="pres">
      <dgm:prSet presAssocID="{25AB2726-20B7-4104-8F9A-691AFC899311}" presName="ChildText" presStyleLbl="revTx" presStyleIdx="1" presStyleCnt="2">
        <dgm:presLayoutVars>
          <dgm:chMax val="0"/>
          <dgm:chPref val="0"/>
        </dgm:presLayoutVars>
      </dgm:prSet>
      <dgm:spPr/>
    </dgm:pt>
    <dgm:pt modelId="{A29E6798-2737-49DE-9E9C-6B8F054EC624}" type="pres">
      <dgm:prSet presAssocID="{25AB2726-20B7-4104-8F9A-691AFC899311}" presName="ChildAccentShape" presStyleLbl="trBgShp" presStyleIdx="1" presStyleCnt="2"/>
      <dgm:spPr>
        <a:solidFill>
          <a:schemeClr val="tx2">
            <a:lumMod val="75000"/>
            <a:alpha val="40000"/>
          </a:schemeClr>
        </a:solidFill>
        <a:ln>
          <a:solidFill>
            <a:schemeClr val="tx1"/>
          </a:solidFill>
        </a:ln>
      </dgm:spPr>
    </dgm:pt>
    <dgm:pt modelId="{192C0119-4E93-4118-BAEB-D978579321D4}" type="pres">
      <dgm:prSet presAssocID="{25AB2726-20B7-4104-8F9A-691AFC899311}" presName="Image" presStyleLbl="alignImgPlace1" presStyleIdx="0" presStyleCnt="1"/>
      <dgm:spPr>
        <a:blipFill rotWithShape="1">
          <a:blip xmlns:r="http://schemas.openxmlformats.org/officeDocument/2006/relationships" r:embed="rId1"/>
          <a:srcRect/>
          <a:stretch>
            <a:fillRect l="-12000" r="-12000"/>
          </a:stretch>
        </a:blipFill>
      </dgm:spPr>
    </dgm:pt>
  </dgm:ptLst>
  <dgm:cxnLst>
    <dgm:cxn modelId="{B83EC034-EA99-459D-B13E-2567E542E4F4}" type="presOf" srcId="{80473490-A21B-480D-9E8A-ADC8B598F16A}" destId="{8C92EBBF-C63E-4209-8A39-7C3D36B14EE9}" srcOrd="0" destOrd="0" presId="urn:microsoft.com/office/officeart/2009/3/layout/SnapshotPictureList"/>
    <dgm:cxn modelId="{8CCAF967-E031-4DA6-B431-7EC37102DFDF}" srcId="{25AB2726-20B7-4104-8F9A-691AFC899311}" destId="{92557789-6556-4D6E-980A-87FFC372C2F8}" srcOrd="0" destOrd="0" parTransId="{869014E4-78A7-426C-8D35-CB0C9A8CAD29}" sibTransId="{0E3FC7E2-C8B4-4324-AFD6-1E3F0A7D4C2A}"/>
    <dgm:cxn modelId="{41409591-0645-4EE5-B72D-6E6CDE9B3B75}" type="presOf" srcId="{92557789-6556-4D6E-980A-87FFC372C2F8}" destId="{F9F5EF8E-CF47-47F9-9704-2DB2A85D8B8E}" srcOrd="0" destOrd="0" presId="urn:microsoft.com/office/officeart/2009/3/layout/SnapshotPictureList"/>
    <dgm:cxn modelId="{87E7E4C9-BBEA-4549-A2E0-17198FF3A49C}" type="presOf" srcId="{25AB2726-20B7-4104-8F9A-691AFC899311}" destId="{04FABEEE-03DA-4BAE-9447-728169639B9D}" srcOrd="0" destOrd="0" presId="urn:microsoft.com/office/officeart/2009/3/layout/SnapshotPictureList"/>
    <dgm:cxn modelId="{3776B7EA-237D-40AE-A5BC-E18667A312A3}" srcId="{80473490-A21B-480D-9E8A-ADC8B598F16A}" destId="{25AB2726-20B7-4104-8F9A-691AFC899311}" srcOrd="0" destOrd="0" parTransId="{38224FE0-4E16-4A21-A729-3A3D44441C44}" sibTransId="{E1AB54A4-2FC8-45FE-ACBE-B0EF7501CE69}"/>
    <dgm:cxn modelId="{8C7FC322-7E3B-4F03-B085-ABCDEC7087E4}" type="presParOf" srcId="{8C92EBBF-C63E-4209-8A39-7C3D36B14EE9}" destId="{00FD0901-DB8D-48E5-A75B-DBFF3E4C1D0A}" srcOrd="0" destOrd="0" presId="urn:microsoft.com/office/officeart/2009/3/layout/SnapshotPictureList"/>
    <dgm:cxn modelId="{613714E2-9FF5-4438-9940-C8CA7D9D4210}" type="presParOf" srcId="{00FD0901-DB8D-48E5-A75B-DBFF3E4C1D0A}" destId="{756D4205-B242-4D14-917D-1FC42BB87AC7}" srcOrd="0" destOrd="0" presId="urn:microsoft.com/office/officeart/2009/3/layout/SnapshotPictureList"/>
    <dgm:cxn modelId="{D5E4919C-5F72-49E1-96B3-D74C339BCBB0}" type="presParOf" srcId="{00FD0901-DB8D-48E5-A75B-DBFF3E4C1D0A}" destId="{04FABEEE-03DA-4BAE-9447-728169639B9D}" srcOrd="1" destOrd="0" presId="urn:microsoft.com/office/officeart/2009/3/layout/SnapshotPictureList"/>
    <dgm:cxn modelId="{0F830DEC-2E38-44CE-95D2-7F4A3C1C5EE4}" type="presParOf" srcId="{00FD0901-DB8D-48E5-A75B-DBFF3E4C1D0A}" destId="{F9F5EF8E-CF47-47F9-9704-2DB2A85D8B8E}" srcOrd="2" destOrd="0" presId="urn:microsoft.com/office/officeart/2009/3/layout/SnapshotPictureList"/>
    <dgm:cxn modelId="{BFE9AC4A-4415-4CB4-825A-48C65B00EFC5}" type="presParOf" srcId="{00FD0901-DB8D-48E5-A75B-DBFF3E4C1D0A}" destId="{A29E6798-2737-49DE-9E9C-6B8F054EC624}" srcOrd="3" destOrd="0" presId="urn:microsoft.com/office/officeart/2009/3/layout/SnapshotPictureList"/>
    <dgm:cxn modelId="{96172624-D62B-4285-A7F7-12E72423A830}" type="presParOf" srcId="{00FD0901-DB8D-48E5-A75B-DBFF3E4C1D0A}" destId="{192C0119-4E93-4118-BAEB-D978579321D4}" srcOrd="4" destOrd="0" presId="urn:microsoft.com/office/officeart/2009/3/layout/SnapshotPicture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B5DE21-0810-4920-B504-CBBE7C1DA881}"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FDE4643C-9CC1-456A-B8E9-9BED4B88D25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To protect the Health, Safety &amp; welfare of employees as far as is reasonably practicable</a:t>
          </a:r>
        </a:p>
      </dgm:t>
    </dgm:pt>
    <dgm:pt modelId="{B7D80138-993F-4FB6-8BAC-C657EBCF912B}" type="parTrans" cxnId="{742DA6A0-6B47-41F6-809A-4475262CE758}">
      <dgm:prSet/>
      <dgm:spPr/>
      <dgm:t>
        <a:bodyPr/>
        <a:lstStyle/>
        <a:p>
          <a:endParaRPr lang="en-GB"/>
        </a:p>
      </dgm:t>
    </dgm:pt>
    <dgm:pt modelId="{EA4F5805-5CE9-40A9-B1A9-CA93558AFE71}" type="sibTrans" cxnId="{742DA6A0-6B47-41F6-809A-4475262CE758}">
      <dgm:prSet/>
      <dgm:spPr>
        <a:ln w="57150">
          <a:solidFill>
            <a:srgbClr val="002060"/>
          </a:solidFill>
        </a:ln>
      </dgm:spPr>
      <dgm:t>
        <a:bodyPr/>
        <a:lstStyle/>
        <a:p>
          <a:endParaRPr lang="en-GB"/>
        </a:p>
      </dgm:t>
    </dgm:pt>
    <dgm:pt modelId="{3DCC981E-F099-4B90-9212-4CC2310C5866}">
      <dgm:prSet phldrT="[Text]" custT="1"/>
      <dgm:spPr>
        <a:solidFill>
          <a:schemeClr val="accent1"/>
        </a:solidFill>
        <a:ln>
          <a:solidFill>
            <a:schemeClr val="tx1"/>
          </a:solidFill>
        </a:ln>
      </dgm:spPr>
      <dgm:t>
        <a:bodyPr/>
        <a:lstStyle/>
        <a:p>
          <a:r>
            <a:rPr lang="en-GB" sz="2400" dirty="0">
              <a:solidFill>
                <a:schemeClr val="tx1"/>
              </a:solidFill>
            </a:rPr>
            <a:t>By providing :</a:t>
          </a:r>
        </a:p>
      </dgm:t>
    </dgm:pt>
    <dgm:pt modelId="{3E92B703-F225-49BA-BD68-082C6C2D20C7}" type="parTrans" cxnId="{26AF2275-FB58-4522-A860-E0C86B9B673B}">
      <dgm:prSet/>
      <dgm:spPr/>
      <dgm:t>
        <a:bodyPr/>
        <a:lstStyle/>
        <a:p>
          <a:endParaRPr lang="en-GB"/>
        </a:p>
      </dgm:t>
    </dgm:pt>
    <dgm:pt modelId="{B8921853-5EA8-4446-A0F1-97FC5ABA50CE}" type="sibTrans" cxnId="{26AF2275-FB58-4522-A860-E0C86B9B673B}">
      <dgm:prSet/>
      <dgm:spPr>
        <a:ln w="57150">
          <a:solidFill>
            <a:srgbClr val="002060"/>
          </a:solidFill>
        </a:ln>
      </dgm:spPr>
      <dgm:t>
        <a:bodyPr/>
        <a:lstStyle/>
        <a:p>
          <a:endParaRPr lang="en-GB"/>
        </a:p>
      </dgm:t>
    </dgm:pt>
    <dgm:pt modelId="{D3496E51-73DD-4F5B-8440-D54DE6A08B35}">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Safe Systems of work</a:t>
          </a:r>
        </a:p>
      </dgm:t>
    </dgm:pt>
    <dgm:pt modelId="{D20808FC-13CE-4C20-B9E8-DEEB87E99814}" type="parTrans" cxnId="{921ED1E3-536F-4F1B-8B64-3E3B5CF984FA}">
      <dgm:prSet/>
      <dgm:spPr/>
      <dgm:t>
        <a:bodyPr/>
        <a:lstStyle/>
        <a:p>
          <a:endParaRPr lang="en-GB"/>
        </a:p>
      </dgm:t>
    </dgm:pt>
    <dgm:pt modelId="{19E8A268-3763-4AD2-9717-0F83BCD0D3C2}" type="sibTrans" cxnId="{921ED1E3-536F-4F1B-8B64-3E3B5CF984FA}">
      <dgm:prSet/>
      <dgm:spPr>
        <a:ln w="57150">
          <a:solidFill>
            <a:srgbClr val="002060"/>
          </a:solidFill>
        </a:ln>
      </dgm:spPr>
      <dgm:t>
        <a:bodyPr/>
        <a:lstStyle/>
        <a:p>
          <a:endParaRPr lang="en-GB"/>
        </a:p>
      </dgm:t>
    </dgm:pt>
    <dgm:pt modelId="{2942B8CE-A1FD-4FEF-9C68-1B73B2B058C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Safe handling, storage, maintenance &amp; transport of articles &amp; substances</a:t>
          </a:r>
        </a:p>
      </dgm:t>
    </dgm:pt>
    <dgm:pt modelId="{C5DAC52D-3385-433E-B235-612CE58A7B43}" type="parTrans" cxnId="{4C607654-72A0-4682-B7B2-619C0EF61CFA}">
      <dgm:prSet/>
      <dgm:spPr/>
      <dgm:t>
        <a:bodyPr/>
        <a:lstStyle/>
        <a:p>
          <a:endParaRPr lang="en-GB"/>
        </a:p>
      </dgm:t>
    </dgm:pt>
    <dgm:pt modelId="{A9B53C20-147F-49E4-BF8E-44A65A8C41AD}" type="sibTrans" cxnId="{4C607654-72A0-4682-B7B2-619C0EF61CFA}">
      <dgm:prSet/>
      <dgm:spPr>
        <a:ln w="57150">
          <a:solidFill>
            <a:srgbClr val="002060"/>
          </a:solidFill>
        </a:ln>
      </dgm:spPr>
      <dgm:t>
        <a:bodyPr/>
        <a:lstStyle/>
        <a:p>
          <a:endParaRPr lang="en-GB"/>
        </a:p>
      </dgm:t>
    </dgm:pt>
    <dgm:pt modelId="{56A41F41-5E09-4FA5-A172-4AB44D30AB82}">
      <dgm:prSet phldrT="[Text]" custT="1"/>
      <dgm:spPr>
        <a:solidFill>
          <a:schemeClr val="bg1">
            <a:lumMod val="65000"/>
          </a:schemeClr>
        </a:solidFill>
        <a:ln>
          <a:solidFill>
            <a:schemeClr val="tx1"/>
          </a:solidFill>
        </a:ln>
      </dgm:spPr>
      <dgm:t>
        <a:bodyPr/>
        <a:lstStyle/>
        <a:p>
          <a:r>
            <a:rPr lang="en-GB" sz="2400" dirty="0">
              <a:solidFill>
                <a:schemeClr val="tx1"/>
              </a:solidFill>
            </a:rPr>
            <a:t>Necessary information, instruction, training &amp; supervision</a:t>
          </a:r>
        </a:p>
      </dgm:t>
    </dgm:pt>
    <dgm:pt modelId="{7CFB6AFC-D266-405A-82BD-65FB93FF867E}" type="parTrans" cxnId="{132E9AD4-0B67-4390-B0FD-AEAC07058ABC}">
      <dgm:prSet/>
      <dgm:spPr/>
      <dgm:t>
        <a:bodyPr/>
        <a:lstStyle/>
        <a:p>
          <a:endParaRPr lang="en-GB"/>
        </a:p>
      </dgm:t>
    </dgm:pt>
    <dgm:pt modelId="{07392F2D-A29F-4FF4-99AA-D2BE749DC834}" type="sibTrans" cxnId="{132E9AD4-0B67-4390-B0FD-AEAC07058ABC}">
      <dgm:prSet/>
      <dgm:spPr>
        <a:ln w="57150">
          <a:solidFill>
            <a:srgbClr val="002060"/>
          </a:solidFill>
        </a:ln>
      </dgm:spPr>
      <dgm:t>
        <a:bodyPr/>
        <a:lstStyle/>
        <a:p>
          <a:endParaRPr lang="en-GB"/>
        </a:p>
      </dgm:t>
    </dgm:pt>
    <dgm:pt modelId="{90EC2B5A-385E-49C4-8A43-5910277C3A9A}">
      <dgm:prSet phldrT="[Text]" custT="1"/>
      <dgm:spPr>
        <a:solidFill>
          <a:schemeClr val="accent1"/>
        </a:solidFill>
        <a:ln>
          <a:solidFill>
            <a:schemeClr val="tx1"/>
          </a:solidFill>
        </a:ln>
      </dgm:spPr>
      <dgm:t>
        <a:bodyPr/>
        <a:lstStyle/>
        <a:p>
          <a:r>
            <a:rPr lang="en-GB" sz="2400" dirty="0">
              <a:solidFill>
                <a:schemeClr val="tx1"/>
              </a:solidFill>
            </a:rPr>
            <a:t>A safe place of work with safe access &amp; egress</a:t>
          </a:r>
        </a:p>
      </dgm:t>
    </dgm:pt>
    <dgm:pt modelId="{F4281CB8-6F03-4FFA-BFAC-8EA414555952}" type="parTrans" cxnId="{5D39BD86-3447-419B-B38B-DAC3AD32E769}">
      <dgm:prSet/>
      <dgm:spPr/>
      <dgm:t>
        <a:bodyPr/>
        <a:lstStyle/>
        <a:p>
          <a:endParaRPr lang="en-GB"/>
        </a:p>
      </dgm:t>
    </dgm:pt>
    <dgm:pt modelId="{CE76CDB2-592C-4D1C-B73A-FA9D5685F951}" type="sibTrans" cxnId="{5D39BD86-3447-419B-B38B-DAC3AD32E769}">
      <dgm:prSet/>
      <dgm:spPr>
        <a:ln w="57150">
          <a:solidFill>
            <a:srgbClr val="002060"/>
          </a:solidFill>
        </a:ln>
      </dgm:spPr>
      <dgm:t>
        <a:bodyPr/>
        <a:lstStyle/>
        <a:p>
          <a:endParaRPr lang="en-GB"/>
        </a:p>
      </dgm:t>
    </dgm:pt>
    <dgm:pt modelId="{41C5CF46-7CF3-4DC1-B532-1ED59CEAEA44}">
      <dgm:prSet phldrT="[Text]" custT="1"/>
      <dgm:spPr>
        <a:solidFill>
          <a:schemeClr val="accent3">
            <a:lumMod val="20000"/>
            <a:lumOff val="80000"/>
          </a:schemeClr>
        </a:solidFill>
        <a:ln>
          <a:solidFill>
            <a:schemeClr val="tx1"/>
          </a:solidFill>
        </a:ln>
      </dgm:spPr>
      <dgm:t>
        <a:bodyPr/>
        <a:lstStyle/>
        <a:p>
          <a:r>
            <a:rPr lang="en-GB" sz="2400" dirty="0">
              <a:solidFill>
                <a:schemeClr val="tx1"/>
              </a:solidFill>
            </a:rPr>
            <a:t>A safe working environment with adequate welfare facilities</a:t>
          </a:r>
        </a:p>
      </dgm:t>
    </dgm:pt>
    <dgm:pt modelId="{A4021FEF-DE21-479F-8734-15F39CABE659}" type="parTrans" cxnId="{0163D0FC-F67B-4C28-8BCE-9A1F4A37CB64}">
      <dgm:prSet/>
      <dgm:spPr/>
      <dgm:t>
        <a:bodyPr/>
        <a:lstStyle/>
        <a:p>
          <a:endParaRPr lang="en-GB"/>
        </a:p>
      </dgm:t>
    </dgm:pt>
    <dgm:pt modelId="{BA5AD5F7-1312-4742-BFAD-BA07CCD953AE}" type="sibTrans" cxnId="{0163D0FC-F67B-4C28-8BCE-9A1F4A37CB64}">
      <dgm:prSet/>
      <dgm:spPr/>
      <dgm:t>
        <a:bodyPr/>
        <a:lstStyle/>
        <a:p>
          <a:endParaRPr lang="en-GB"/>
        </a:p>
      </dgm:t>
    </dgm:pt>
    <dgm:pt modelId="{F4764D8E-D32F-474E-9488-5DB4FBC4BB99}" type="pres">
      <dgm:prSet presAssocID="{95B5DE21-0810-4920-B504-CBBE7C1DA881}" presName="Name0" presStyleCnt="0">
        <dgm:presLayoutVars>
          <dgm:dir/>
          <dgm:resizeHandles val="exact"/>
        </dgm:presLayoutVars>
      </dgm:prSet>
      <dgm:spPr/>
    </dgm:pt>
    <dgm:pt modelId="{FB98DF83-26CB-428D-88FC-2F12DC163772}" type="pres">
      <dgm:prSet presAssocID="{FDE4643C-9CC1-456A-B8E9-9BED4B88D25B}" presName="node" presStyleLbl="node1" presStyleIdx="0" presStyleCnt="7" custScaleX="162383" custScaleY="138039">
        <dgm:presLayoutVars>
          <dgm:bulletEnabled val="1"/>
        </dgm:presLayoutVars>
      </dgm:prSet>
      <dgm:spPr/>
    </dgm:pt>
    <dgm:pt modelId="{8B09BBBE-6EF0-4DBF-984F-3FC80F4BADAF}" type="pres">
      <dgm:prSet presAssocID="{EA4F5805-5CE9-40A9-B1A9-CA93558AFE71}" presName="sibTrans" presStyleLbl="sibTrans1D1" presStyleIdx="0" presStyleCnt="6"/>
      <dgm:spPr/>
    </dgm:pt>
    <dgm:pt modelId="{9090E619-008B-487E-BA37-92E0F6108B00}" type="pres">
      <dgm:prSet presAssocID="{EA4F5805-5CE9-40A9-B1A9-CA93558AFE71}" presName="connectorText" presStyleLbl="sibTrans1D1" presStyleIdx="0" presStyleCnt="6"/>
      <dgm:spPr/>
    </dgm:pt>
    <dgm:pt modelId="{3EE0D792-4D73-4C8E-B9A5-C772155FAB17}" type="pres">
      <dgm:prSet presAssocID="{3DCC981E-F099-4B90-9212-4CC2310C5866}" presName="node" presStyleLbl="node1" presStyleIdx="1" presStyleCnt="7" custScaleX="134605" custScaleY="140828">
        <dgm:presLayoutVars>
          <dgm:bulletEnabled val="1"/>
        </dgm:presLayoutVars>
      </dgm:prSet>
      <dgm:spPr/>
    </dgm:pt>
    <dgm:pt modelId="{A123DA79-0A22-4AA8-BB25-1CA9501FCEC4}" type="pres">
      <dgm:prSet presAssocID="{B8921853-5EA8-4446-A0F1-97FC5ABA50CE}" presName="sibTrans" presStyleLbl="sibTrans1D1" presStyleIdx="1" presStyleCnt="6"/>
      <dgm:spPr/>
    </dgm:pt>
    <dgm:pt modelId="{E28B4C32-E25B-479F-BB49-6BFE72EB1D53}" type="pres">
      <dgm:prSet presAssocID="{B8921853-5EA8-4446-A0F1-97FC5ABA50CE}" presName="connectorText" presStyleLbl="sibTrans1D1" presStyleIdx="1" presStyleCnt="6"/>
      <dgm:spPr/>
    </dgm:pt>
    <dgm:pt modelId="{C56E50EA-E394-4739-9BB2-C81C98781150}" type="pres">
      <dgm:prSet presAssocID="{D3496E51-73DD-4F5B-8440-D54DE6A08B35}" presName="node" presStyleLbl="node1" presStyleIdx="2" presStyleCnt="7" custScaleX="131895" custScaleY="133010">
        <dgm:presLayoutVars>
          <dgm:bulletEnabled val="1"/>
        </dgm:presLayoutVars>
      </dgm:prSet>
      <dgm:spPr/>
    </dgm:pt>
    <dgm:pt modelId="{9EA1DC88-98C4-4A3C-9F5A-1180636B0BA0}" type="pres">
      <dgm:prSet presAssocID="{19E8A268-3763-4AD2-9717-0F83BCD0D3C2}" presName="sibTrans" presStyleLbl="sibTrans1D1" presStyleIdx="2" presStyleCnt="6"/>
      <dgm:spPr/>
    </dgm:pt>
    <dgm:pt modelId="{8A46F5BF-801D-4788-819D-3386F8CD9B2E}" type="pres">
      <dgm:prSet presAssocID="{19E8A268-3763-4AD2-9717-0F83BCD0D3C2}" presName="connectorText" presStyleLbl="sibTrans1D1" presStyleIdx="2" presStyleCnt="6"/>
      <dgm:spPr/>
    </dgm:pt>
    <dgm:pt modelId="{3FD9F3BE-B75F-4470-B816-1AD0BD182A70}" type="pres">
      <dgm:prSet presAssocID="{2942B8CE-A1FD-4FEF-9C68-1B73B2B058C5}" presName="node" presStyleLbl="node1" presStyleIdx="3" presStyleCnt="7" custScaleX="156841" custScaleY="132160">
        <dgm:presLayoutVars>
          <dgm:bulletEnabled val="1"/>
        </dgm:presLayoutVars>
      </dgm:prSet>
      <dgm:spPr/>
    </dgm:pt>
    <dgm:pt modelId="{175F8193-6E19-4711-9A77-BD74A67E87A3}" type="pres">
      <dgm:prSet presAssocID="{A9B53C20-147F-49E4-BF8E-44A65A8C41AD}" presName="sibTrans" presStyleLbl="sibTrans1D1" presStyleIdx="3" presStyleCnt="6"/>
      <dgm:spPr/>
    </dgm:pt>
    <dgm:pt modelId="{25C8410A-944F-4270-B703-9F7DFEC4FA77}" type="pres">
      <dgm:prSet presAssocID="{A9B53C20-147F-49E4-BF8E-44A65A8C41AD}" presName="connectorText" presStyleLbl="sibTrans1D1" presStyleIdx="3" presStyleCnt="6"/>
      <dgm:spPr/>
    </dgm:pt>
    <dgm:pt modelId="{3F2964C0-28C8-43DE-BD04-1316CB83DB01}" type="pres">
      <dgm:prSet presAssocID="{56A41F41-5E09-4FA5-A172-4AB44D30AB82}" presName="node" presStyleLbl="node1" presStyleIdx="4" presStyleCnt="7" custScaleY="129902">
        <dgm:presLayoutVars>
          <dgm:bulletEnabled val="1"/>
        </dgm:presLayoutVars>
      </dgm:prSet>
      <dgm:spPr/>
    </dgm:pt>
    <dgm:pt modelId="{D04323A5-D0CF-4143-B7D8-B6D86D53CA93}" type="pres">
      <dgm:prSet presAssocID="{07392F2D-A29F-4FF4-99AA-D2BE749DC834}" presName="sibTrans" presStyleLbl="sibTrans1D1" presStyleIdx="4" presStyleCnt="6"/>
      <dgm:spPr/>
    </dgm:pt>
    <dgm:pt modelId="{477D2441-C880-4F90-8671-63FD5D5E7D19}" type="pres">
      <dgm:prSet presAssocID="{07392F2D-A29F-4FF4-99AA-D2BE749DC834}" presName="connectorText" presStyleLbl="sibTrans1D1" presStyleIdx="4" presStyleCnt="6"/>
      <dgm:spPr/>
    </dgm:pt>
    <dgm:pt modelId="{7294207B-3427-4C3B-A5DD-57125EC0B759}" type="pres">
      <dgm:prSet presAssocID="{90EC2B5A-385E-49C4-8A43-5910277C3A9A}" presName="node" presStyleLbl="node1" presStyleIdx="5" presStyleCnt="7" custScaleY="130058">
        <dgm:presLayoutVars>
          <dgm:bulletEnabled val="1"/>
        </dgm:presLayoutVars>
      </dgm:prSet>
      <dgm:spPr/>
    </dgm:pt>
    <dgm:pt modelId="{E7F43A3A-F541-4CFB-8955-797A208A9204}" type="pres">
      <dgm:prSet presAssocID="{CE76CDB2-592C-4D1C-B73A-FA9D5685F951}" presName="sibTrans" presStyleLbl="sibTrans1D1" presStyleIdx="5" presStyleCnt="6"/>
      <dgm:spPr/>
    </dgm:pt>
    <dgm:pt modelId="{C21C5263-1ED7-4AB7-88A0-17B46DC9DF6F}" type="pres">
      <dgm:prSet presAssocID="{CE76CDB2-592C-4D1C-B73A-FA9D5685F951}" presName="connectorText" presStyleLbl="sibTrans1D1" presStyleIdx="5" presStyleCnt="6"/>
      <dgm:spPr/>
    </dgm:pt>
    <dgm:pt modelId="{18147F2F-CCE4-4DEC-B163-E5377F291599}" type="pres">
      <dgm:prSet presAssocID="{41C5CF46-7CF3-4DC1-B532-1ED59CEAEA44}" presName="node" presStyleLbl="node1" presStyleIdx="6" presStyleCnt="7" custScaleY="126421">
        <dgm:presLayoutVars>
          <dgm:bulletEnabled val="1"/>
        </dgm:presLayoutVars>
      </dgm:prSet>
      <dgm:spPr/>
    </dgm:pt>
  </dgm:ptLst>
  <dgm:cxnLst>
    <dgm:cxn modelId="{6ED28F00-B323-438B-918A-D9DE1A2F3FD4}" type="presOf" srcId="{CE76CDB2-592C-4D1C-B73A-FA9D5685F951}" destId="{C21C5263-1ED7-4AB7-88A0-17B46DC9DF6F}" srcOrd="1" destOrd="0" presId="urn:microsoft.com/office/officeart/2005/8/layout/bProcess3"/>
    <dgm:cxn modelId="{E3E8FC08-BF13-4D75-9B44-92AC99765F89}" type="presOf" srcId="{CE76CDB2-592C-4D1C-B73A-FA9D5685F951}" destId="{E7F43A3A-F541-4CFB-8955-797A208A9204}" srcOrd="0" destOrd="0" presId="urn:microsoft.com/office/officeart/2005/8/layout/bProcess3"/>
    <dgm:cxn modelId="{4F8EE70E-C036-4313-B494-E595084FFC83}" type="presOf" srcId="{B8921853-5EA8-4446-A0F1-97FC5ABA50CE}" destId="{A123DA79-0A22-4AA8-BB25-1CA9501FCEC4}" srcOrd="0" destOrd="0" presId="urn:microsoft.com/office/officeart/2005/8/layout/bProcess3"/>
    <dgm:cxn modelId="{7795E21C-057E-46FB-8320-6F51167B7811}" type="presOf" srcId="{95B5DE21-0810-4920-B504-CBBE7C1DA881}" destId="{F4764D8E-D32F-474E-9488-5DB4FBC4BB99}" srcOrd="0" destOrd="0" presId="urn:microsoft.com/office/officeart/2005/8/layout/bProcess3"/>
    <dgm:cxn modelId="{F91D6943-FFC4-4995-AF58-1ACBFFB75EE1}" type="presOf" srcId="{19E8A268-3763-4AD2-9717-0F83BCD0D3C2}" destId="{8A46F5BF-801D-4788-819D-3386F8CD9B2E}" srcOrd="1" destOrd="0" presId="urn:microsoft.com/office/officeart/2005/8/layout/bProcess3"/>
    <dgm:cxn modelId="{C06B2B46-9C27-4BB9-ACC2-AA47E89FB20B}" type="presOf" srcId="{90EC2B5A-385E-49C4-8A43-5910277C3A9A}" destId="{7294207B-3427-4C3B-A5DD-57125EC0B759}" srcOrd="0" destOrd="0" presId="urn:microsoft.com/office/officeart/2005/8/layout/bProcess3"/>
    <dgm:cxn modelId="{F239C04A-6D79-402C-A0D5-CDEF21B84F51}" type="presOf" srcId="{2942B8CE-A1FD-4FEF-9C68-1B73B2B058C5}" destId="{3FD9F3BE-B75F-4470-B816-1AD0BD182A70}" srcOrd="0" destOrd="0" presId="urn:microsoft.com/office/officeart/2005/8/layout/bProcess3"/>
    <dgm:cxn modelId="{F12DBE72-4B96-44EB-BE87-398B36773EBD}" type="presOf" srcId="{EA4F5805-5CE9-40A9-B1A9-CA93558AFE71}" destId="{9090E619-008B-487E-BA37-92E0F6108B00}" srcOrd="1" destOrd="0" presId="urn:microsoft.com/office/officeart/2005/8/layout/bProcess3"/>
    <dgm:cxn modelId="{4C607654-72A0-4682-B7B2-619C0EF61CFA}" srcId="{95B5DE21-0810-4920-B504-CBBE7C1DA881}" destId="{2942B8CE-A1FD-4FEF-9C68-1B73B2B058C5}" srcOrd="3" destOrd="0" parTransId="{C5DAC52D-3385-433E-B235-612CE58A7B43}" sibTransId="{A9B53C20-147F-49E4-BF8E-44A65A8C41AD}"/>
    <dgm:cxn modelId="{26AF2275-FB58-4522-A860-E0C86B9B673B}" srcId="{95B5DE21-0810-4920-B504-CBBE7C1DA881}" destId="{3DCC981E-F099-4B90-9212-4CC2310C5866}" srcOrd="1" destOrd="0" parTransId="{3E92B703-F225-49BA-BD68-082C6C2D20C7}" sibTransId="{B8921853-5EA8-4446-A0F1-97FC5ABA50CE}"/>
    <dgm:cxn modelId="{A787A178-8A62-489A-8003-B46E6C1D9387}" type="presOf" srcId="{19E8A268-3763-4AD2-9717-0F83BCD0D3C2}" destId="{9EA1DC88-98C4-4A3C-9F5A-1180636B0BA0}" srcOrd="0" destOrd="0" presId="urn:microsoft.com/office/officeart/2005/8/layout/bProcess3"/>
    <dgm:cxn modelId="{6C6F9C83-C679-43D8-872B-42423A739BED}" type="presOf" srcId="{A9B53C20-147F-49E4-BF8E-44A65A8C41AD}" destId="{25C8410A-944F-4270-B703-9F7DFEC4FA77}" srcOrd="1" destOrd="0" presId="urn:microsoft.com/office/officeart/2005/8/layout/bProcess3"/>
    <dgm:cxn modelId="{5D39BD86-3447-419B-B38B-DAC3AD32E769}" srcId="{95B5DE21-0810-4920-B504-CBBE7C1DA881}" destId="{90EC2B5A-385E-49C4-8A43-5910277C3A9A}" srcOrd="5" destOrd="0" parTransId="{F4281CB8-6F03-4FFA-BFAC-8EA414555952}" sibTransId="{CE76CDB2-592C-4D1C-B73A-FA9D5685F951}"/>
    <dgm:cxn modelId="{E5263497-FACA-49F2-AB6E-B6850B7B6BF3}" type="presOf" srcId="{41C5CF46-7CF3-4DC1-B532-1ED59CEAEA44}" destId="{18147F2F-CCE4-4DEC-B163-E5377F291599}" srcOrd="0" destOrd="0" presId="urn:microsoft.com/office/officeart/2005/8/layout/bProcess3"/>
    <dgm:cxn modelId="{A1204E98-300F-40B0-BA1E-A72ECFDA07B2}" type="presOf" srcId="{07392F2D-A29F-4FF4-99AA-D2BE749DC834}" destId="{D04323A5-D0CF-4143-B7D8-B6D86D53CA93}" srcOrd="0" destOrd="0" presId="urn:microsoft.com/office/officeart/2005/8/layout/bProcess3"/>
    <dgm:cxn modelId="{F899729D-62B5-4610-AAD8-C4E756416807}" type="presOf" srcId="{3DCC981E-F099-4B90-9212-4CC2310C5866}" destId="{3EE0D792-4D73-4C8E-B9A5-C772155FAB17}" srcOrd="0" destOrd="0" presId="urn:microsoft.com/office/officeart/2005/8/layout/bProcess3"/>
    <dgm:cxn modelId="{742DA6A0-6B47-41F6-809A-4475262CE758}" srcId="{95B5DE21-0810-4920-B504-CBBE7C1DA881}" destId="{FDE4643C-9CC1-456A-B8E9-9BED4B88D25B}" srcOrd="0" destOrd="0" parTransId="{B7D80138-993F-4FB6-8BAC-C657EBCF912B}" sibTransId="{EA4F5805-5CE9-40A9-B1A9-CA93558AFE71}"/>
    <dgm:cxn modelId="{1CA5F2A4-5C96-4B66-B211-B801BC8705D1}" type="presOf" srcId="{07392F2D-A29F-4FF4-99AA-D2BE749DC834}" destId="{477D2441-C880-4F90-8671-63FD5D5E7D19}" srcOrd="1" destOrd="0" presId="urn:microsoft.com/office/officeart/2005/8/layout/bProcess3"/>
    <dgm:cxn modelId="{0D5E72AA-5D77-402B-8CDA-DBD39B8B4052}" type="presOf" srcId="{FDE4643C-9CC1-456A-B8E9-9BED4B88D25B}" destId="{FB98DF83-26CB-428D-88FC-2F12DC163772}" srcOrd="0" destOrd="0" presId="urn:microsoft.com/office/officeart/2005/8/layout/bProcess3"/>
    <dgm:cxn modelId="{B90A23B2-9A29-4F1A-B803-0CCB978FDD69}" type="presOf" srcId="{EA4F5805-5CE9-40A9-B1A9-CA93558AFE71}" destId="{8B09BBBE-6EF0-4DBF-984F-3FC80F4BADAF}" srcOrd="0" destOrd="0" presId="urn:microsoft.com/office/officeart/2005/8/layout/bProcess3"/>
    <dgm:cxn modelId="{D17AB5BB-2104-4671-A67B-8F07B29EF935}" type="presOf" srcId="{D3496E51-73DD-4F5B-8440-D54DE6A08B35}" destId="{C56E50EA-E394-4739-9BB2-C81C98781150}" srcOrd="0" destOrd="0" presId="urn:microsoft.com/office/officeart/2005/8/layout/bProcess3"/>
    <dgm:cxn modelId="{0CEB19C7-73AC-498F-A439-BFF2881C6D85}" type="presOf" srcId="{B8921853-5EA8-4446-A0F1-97FC5ABA50CE}" destId="{E28B4C32-E25B-479F-BB49-6BFE72EB1D53}" srcOrd="1" destOrd="0" presId="urn:microsoft.com/office/officeart/2005/8/layout/bProcess3"/>
    <dgm:cxn modelId="{7D865FD4-F404-4896-837D-A5D864729812}" type="presOf" srcId="{A9B53C20-147F-49E4-BF8E-44A65A8C41AD}" destId="{175F8193-6E19-4711-9A77-BD74A67E87A3}" srcOrd="0" destOrd="0" presId="urn:microsoft.com/office/officeart/2005/8/layout/bProcess3"/>
    <dgm:cxn modelId="{132E9AD4-0B67-4390-B0FD-AEAC07058ABC}" srcId="{95B5DE21-0810-4920-B504-CBBE7C1DA881}" destId="{56A41F41-5E09-4FA5-A172-4AB44D30AB82}" srcOrd="4" destOrd="0" parTransId="{7CFB6AFC-D266-405A-82BD-65FB93FF867E}" sibTransId="{07392F2D-A29F-4FF4-99AA-D2BE749DC834}"/>
    <dgm:cxn modelId="{01FC56DD-8D0A-4C06-9DB5-7A4BE5904325}" type="presOf" srcId="{56A41F41-5E09-4FA5-A172-4AB44D30AB82}" destId="{3F2964C0-28C8-43DE-BD04-1316CB83DB01}" srcOrd="0" destOrd="0" presId="urn:microsoft.com/office/officeart/2005/8/layout/bProcess3"/>
    <dgm:cxn modelId="{921ED1E3-536F-4F1B-8B64-3E3B5CF984FA}" srcId="{95B5DE21-0810-4920-B504-CBBE7C1DA881}" destId="{D3496E51-73DD-4F5B-8440-D54DE6A08B35}" srcOrd="2" destOrd="0" parTransId="{D20808FC-13CE-4C20-B9E8-DEEB87E99814}" sibTransId="{19E8A268-3763-4AD2-9717-0F83BCD0D3C2}"/>
    <dgm:cxn modelId="{0163D0FC-F67B-4C28-8BCE-9A1F4A37CB64}" srcId="{95B5DE21-0810-4920-B504-CBBE7C1DA881}" destId="{41C5CF46-7CF3-4DC1-B532-1ED59CEAEA44}" srcOrd="6" destOrd="0" parTransId="{A4021FEF-DE21-479F-8734-15F39CABE659}" sibTransId="{BA5AD5F7-1312-4742-BFAD-BA07CCD953AE}"/>
    <dgm:cxn modelId="{084D2D9D-93C2-4D17-A531-3222D392ACDE}" type="presParOf" srcId="{F4764D8E-D32F-474E-9488-5DB4FBC4BB99}" destId="{FB98DF83-26CB-428D-88FC-2F12DC163772}" srcOrd="0" destOrd="0" presId="urn:microsoft.com/office/officeart/2005/8/layout/bProcess3"/>
    <dgm:cxn modelId="{EF96C478-CD46-4558-BA61-E257E7487871}" type="presParOf" srcId="{F4764D8E-D32F-474E-9488-5DB4FBC4BB99}" destId="{8B09BBBE-6EF0-4DBF-984F-3FC80F4BADAF}" srcOrd="1" destOrd="0" presId="urn:microsoft.com/office/officeart/2005/8/layout/bProcess3"/>
    <dgm:cxn modelId="{E2ED4ED6-12C3-4DB8-8667-35A7CAFDEFBB}" type="presParOf" srcId="{8B09BBBE-6EF0-4DBF-984F-3FC80F4BADAF}" destId="{9090E619-008B-487E-BA37-92E0F6108B00}" srcOrd="0" destOrd="0" presId="urn:microsoft.com/office/officeart/2005/8/layout/bProcess3"/>
    <dgm:cxn modelId="{D0CAA857-7A8E-49DC-A7E8-68258D02BA9F}" type="presParOf" srcId="{F4764D8E-D32F-474E-9488-5DB4FBC4BB99}" destId="{3EE0D792-4D73-4C8E-B9A5-C772155FAB17}" srcOrd="2" destOrd="0" presId="urn:microsoft.com/office/officeart/2005/8/layout/bProcess3"/>
    <dgm:cxn modelId="{0BF40824-EEC8-4DC6-9D2A-C809F4A9487E}" type="presParOf" srcId="{F4764D8E-D32F-474E-9488-5DB4FBC4BB99}" destId="{A123DA79-0A22-4AA8-BB25-1CA9501FCEC4}" srcOrd="3" destOrd="0" presId="urn:microsoft.com/office/officeart/2005/8/layout/bProcess3"/>
    <dgm:cxn modelId="{234EAA58-0AC2-4736-AB46-FC75F0D26722}" type="presParOf" srcId="{A123DA79-0A22-4AA8-BB25-1CA9501FCEC4}" destId="{E28B4C32-E25B-479F-BB49-6BFE72EB1D53}" srcOrd="0" destOrd="0" presId="urn:microsoft.com/office/officeart/2005/8/layout/bProcess3"/>
    <dgm:cxn modelId="{68B28051-6E65-4867-87BE-C3A7952B6A88}" type="presParOf" srcId="{F4764D8E-D32F-474E-9488-5DB4FBC4BB99}" destId="{C56E50EA-E394-4739-9BB2-C81C98781150}" srcOrd="4" destOrd="0" presId="urn:microsoft.com/office/officeart/2005/8/layout/bProcess3"/>
    <dgm:cxn modelId="{12635A95-C806-478B-BC44-9BDB9E176D02}" type="presParOf" srcId="{F4764D8E-D32F-474E-9488-5DB4FBC4BB99}" destId="{9EA1DC88-98C4-4A3C-9F5A-1180636B0BA0}" srcOrd="5" destOrd="0" presId="urn:microsoft.com/office/officeart/2005/8/layout/bProcess3"/>
    <dgm:cxn modelId="{B5288CEF-D2BA-43A8-985C-04FE170EC107}" type="presParOf" srcId="{9EA1DC88-98C4-4A3C-9F5A-1180636B0BA0}" destId="{8A46F5BF-801D-4788-819D-3386F8CD9B2E}" srcOrd="0" destOrd="0" presId="urn:microsoft.com/office/officeart/2005/8/layout/bProcess3"/>
    <dgm:cxn modelId="{5D2334AF-666B-44B5-8F5E-9D3C005A7359}" type="presParOf" srcId="{F4764D8E-D32F-474E-9488-5DB4FBC4BB99}" destId="{3FD9F3BE-B75F-4470-B816-1AD0BD182A70}" srcOrd="6" destOrd="0" presId="urn:microsoft.com/office/officeart/2005/8/layout/bProcess3"/>
    <dgm:cxn modelId="{46D93EBD-1B4B-4F86-B4CA-74EB8E446A68}" type="presParOf" srcId="{F4764D8E-D32F-474E-9488-5DB4FBC4BB99}" destId="{175F8193-6E19-4711-9A77-BD74A67E87A3}" srcOrd="7" destOrd="0" presId="urn:microsoft.com/office/officeart/2005/8/layout/bProcess3"/>
    <dgm:cxn modelId="{4104365B-8745-4E1F-9513-FBEDB6F862E4}" type="presParOf" srcId="{175F8193-6E19-4711-9A77-BD74A67E87A3}" destId="{25C8410A-944F-4270-B703-9F7DFEC4FA77}" srcOrd="0" destOrd="0" presId="urn:microsoft.com/office/officeart/2005/8/layout/bProcess3"/>
    <dgm:cxn modelId="{DD3B1E9D-6F4C-49F1-A940-97128D2C3600}" type="presParOf" srcId="{F4764D8E-D32F-474E-9488-5DB4FBC4BB99}" destId="{3F2964C0-28C8-43DE-BD04-1316CB83DB01}" srcOrd="8" destOrd="0" presId="urn:microsoft.com/office/officeart/2005/8/layout/bProcess3"/>
    <dgm:cxn modelId="{955EFAD4-D64B-4986-A63F-A9BE62B2A94F}" type="presParOf" srcId="{F4764D8E-D32F-474E-9488-5DB4FBC4BB99}" destId="{D04323A5-D0CF-4143-B7D8-B6D86D53CA93}" srcOrd="9" destOrd="0" presId="urn:microsoft.com/office/officeart/2005/8/layout/bProcess3"/>
    <dgm:cxn modelId="{F46AC0EE-11C6-4E60-824C-7860E3F8B085}" type="presParOf" srcId="{D04323A5-D0CF-4143-B7D8-B6D86D53CA93}" destId="{477D2441-C880-4F90-8671-63FD5D5E7D19}" srcOrd="0" destOrd="0" presId="urn:microsoft.com/office/officeart/2005/8/layout/bProcess3"/>
    <dgm:cxn modelId="{0BEE1D95-802F-4874-9639-DBEF5A6C005D}" type="presParOf" srcId="{F4764D8E-D32F-474E-9488-5DB4FBC4BB99}" destId="{7294207B-3427-4C3B-A5DD-57125EC0B759}" srcOrd="10" destOrd="0" presId="urn:microsoft.com/office/officeart/2005/8/layout/bProcess3"/>
    <dgm:cxn modelId="{B00335E8-61BC-4091-89B6-FD1B4D553D39}" type="presParOf" srcId="{F4764D8E-D32F-474E-9488-5DB4FBC4BB99}" destId="{E7F43A3A-F541-4CFB-8955-797A208A9204}" srcOrd="11" destOrd="0" presId="urn:microsoft.com/office/officeart/2005/8/layout/bProcess3"/>
    <dgm:cxn modelId="{1333CC9E-D0CC-4D52-878F-2C198377DBA3}" type="presParOf" srcId="{E7F43A3A-F541-4CFB-8955-797A208A9204}" destId="{C21C5263-1ED7-4AB7-88A0-17B46DC9DF6F}" srcOrd="0" destOrd="0" presId="urn:microsoft.com/office/officeart/2005/8/layout/bProcess3"/>
    <dgm:cxn modelId="{8F8E21B8-F3E0-435B-8833-78F5008ED41E}" type="presParOf" srcId="{F4764D8E-D32F-474E-9488-5DB4FBC4BB99}" destId="{18147F2F-CCE4-4DEC-B163-E5377F291599}" srcOrd="12"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278175-674B-4068-867E-058588AF8A9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7FE3CF3-8E95-41CB-9823-561171DDFC5A}">
      <dgm:prSet phldrT="[Text]" custT="1"/>
      <dgm:spPr>
        <a:solidFill>
          <a:schemeClr val="accent3">
            <a:lumMod val="60000"/>
            <a:lumOff val="40000"/>
          </a:schemeClr>
        </a:solidFill>
        <a:ln>
          <a:solidFill>
            <a:srgbClr val="002060"/>
          </a:solidFill>
        </a:ln>
      </dgm:spPr>
      <dgm:t>
        <a:bodyPr/>
        <a:lstStyle/>
        <a:p>
          <a:r>
            <a:rPr lang="en-GB" sz="2400" dirty="0">
              <a:solidFill>
                <a:schemeClr val="tx1"/>
              </a:solidFill>
            </a:rPr>
            <a:t>To take reasonable care of their own Health &amp; Safety &amp; that of others who may be affected by their acts or their omissions</a:t>
          </a:r>
        </a:p>
      </dgm:t>
    </dgm:pt>
    <dgm:pt modelId="{205B2627-35B5-4873-88E0-5FEEF3046C37}" type="parTrans" cxnId="{C4074281-0934-44B7-BC61-1FAC938DA105}">
      <dgm:prSet/>
      <dgm:spPr/>
      <dgm:t>
        <a:bodyPr/>
        <a:lstStyle/>
        <a:p>
          <a:endParaRPr lang="en-GB"/>
        </a:p>
      </dgm:t>
    </dgm:pt>
    <dgm:pt modelId="{BE200923-12BC-4286-B1D7-5A8007F85277}" type="sibTrans" cxnId="{C4074281-0934-44B7-BC61-1FAC938DA105}">
      <dgm:prSet/>
      <dgm:spPr>
        <a:solidFill>
          <a:srgbClr val="002060">
            <a:alpha val="90000"/>
          </a:srgbClr>
        </a:solidFill>
        <a:ln>
          <a:solidFill>
            <a:srgbClr val="002060">
              <a:alpha val="90000"/>
            </a:srgbClr>
          </a:solidFill>
        </a:ln>
      </dgm:spPr>
      <dgm:t>
        <a:bodyPr/>
        <a:lstStyle/>
        <a:p>
          <a:endParaRPr lang="en-GB"/>
        </a:p>
      </dgm:t>
    </dgm:pt>
    <dgm:pt modelId="{63281136-A6E0-4F5F-BBBA-B6661E139CF7}">
      <dgm:prSet phldrT="[Text]" custT="1"/>
      <dgm:spPr>
        <a:solidFill>
          <a:schemeClr val="accent1">
            <a:lumMod val="60000"/>
            <a:lumOff val="40000"/>
          </a:schemeClr>
        </a:solidFill>
        <a:ln>
          <a:solidFill>
            <a:srgbClr val="002060"/>
          </a:solidFill>
        </a:ln>
      </dgm:spPr>
      <dgm:t>
        <a:bodyPr/>
        <a:lstStyle/>
        <a:p>
          <a:r>
            <a:rPr lang="en-GB" sz="2400" dirty="0">
              <a:solidFill>
                <a:schemeClr val="tx1"/>
              </a:solidFill>
            </a:rPr>
            <a:t>Co-operate with their employer with regards to any duty imposed</a:t>
          </a:r>
        </a:p>
      </dgm:t>
    </dgm:pt>
    <dgm:pt modelId="{C984CBBA-1247-45A0-884C-C5CEF8722883}" type="parTrans" cxnId="{591A70DF-19A1-4FCA-B19C-9119C570952F}">
      <dgm:prSet/>
      <dgm:spPr/>
      <dgm:t>
        <a:bodyPr/>
        <a:lstStyle/>
        <a:p>
          <a:endParaRPr lang="en-GB"/>
        </a:p>
      </dgm:t>
    </dgm:pt>
    <dgm:pt modelId="{7D9BA257-7125-4CC2-A45D-8641FA341540}" type="sibTrans" cxnId="{591A70DF-19A1-4FCA-B19C-9119C570952F}">
      <dgm:prSet/>
      <dgm:spPr/>
      <dgm:t>
        <a:bodyPr/>
        <a:lstStyle/>
        <a:p>
          <a:endParaRPr lang="en-GB"/>
        </a:p>
      </dgm:t>
    </dgm:pt>
    <dgm:pt modelId="{A120868C-0EB6-4D86-8A0A-1E31267FFD34}" type="pres">
      <dgm:prSet presAssocID="{22278175-674B-4068-867E-058588AF8A98}" presName="outerComposite" presStyleCnt="0">
        <dgm:presLayoutVars>
          <dgm:chMax val="5"/>
          <dgm:dir/>
          <dgm:resizeHandles val="exact"/>
        </dgm:presLayoutVars>
      </dgm:prSet>
      <dgm:spPr/>
    </dgm:pt>
    <dgm:pt modelId="{1DFA626E-83D0-4A35-8974-0EDEC49C1041}" type="pres">
      <dgm:prSet presAssocID="{22278175-674B-4068-867E-058588AF8A98}" presName="dummyMaxCanvas" presStyleCnt="0">
        <dgm:presLayoutVars/>
      </dgm:prSet>
      <dgm:spPr/>
    </dgm:pt>
    <dgm:pt modelId="{D8607F66-BA53-48DE-B2B5-C067255AC33F}" type="pres">
      <dgm:prSet presAssocID="{22278175-674B-4068-867E-058588AF8A98}" presName="TwoNodes_1" presStyleLbl="node1" presStyleIdx="0" presStyleCnt="2" custLinFactNeighborX="-4768" custLinFactNeighborY="-2093">
        <dgm:presLayoutVars>
          <dgm:bulletEnabled val="1"/>
        </dgm:presLayoutVars>
      </dgm:prSet>
      <dgm:spPr/>
    </dgm:pt>
    <dgm:pt modelId="{1C2C33C7-00E9-4BF3-AEA6-D20F4D827E6C}" type="pres">
      <dgm:prSet presAssocID="{22278175-674B-4068-867E-058588AF8A98}" presName="TwoNodes_2" presStyleLbl="node1" presStyleIdx="1" presStyleCnt="2">
        <dgm:presLayoutVars>
          <dgm:bulletEnabled val="1"/>
        </dgm:presLayoutVars>
      </dgm:prSet>
      <dgm:spPr/>
    </dgm:pt>
    <dgm:pt modelId="{AED36A67-C551-4943-982F-B5A2CDC91B99}" type="pres">
      <dgm:prSet presAssocID="{22278175-674B-4068-867E-058588AF8A98}" presName="TwoConn_1-2" presStyleLbl="fgAccFollowNode1" presStyleIdx="0" presStyleCnt="1">
        <dgm:presLayoutVars>
          <dgm:bulletEnabled val="1"/>
        </dgm:presLayoutVars>
      </dgm:prSet>
      <dgm:spPr/>
    </dgm:pt>
    <dgm:pt modelId="{32536FC5-8604-499F-9D42-564E70CB118A}" type="pres">
      <dgm:prSet presAssocID="{22278175-674B-4068-867E-058588AF8A98}" presName="TwoNodes_1_text" presStyleLbl="node1" presStyleIdx="1" presStyleCnt="2">
        <dgm:presLayoutVars>
          <dgm:bulletEnabled val="1"/>
        </dgm:presLayoutVars>
      </dgm:prSet>
      <dgm:spPr/>
    </dgm:pt>
    <dgm:pt modelId="{263FEF41-6427-44F3-A3C5-FCFEA8E200F9}" type="pres">
      <dgm:prSet presAssocID="{22278175-674B-4068-867E-058588AF8A98}" presName="TwoNodes_2_text" presStyleLbl="node1" presStyleIdx="1" presStyleCnt="2">
        <dgm:presLayoutVars>
          <dgm:bulletEnabled val="1"/>
        </dgm:presLayoutVars>
      </dgm:prSet>
      <dgm:spPr/>
    </dgm:pt>
  </dgm:ptLst>
  <dgm:cxnLst>
    <dgm:cxn modelId="{146A7D23-AE76-479D-99A3-FE01AFD48F94}" type="presOf" srcId="{BE200923-12BC-4286-B1D7-5A8007F85277}" destId="{AED36A67-C551-4943-982F-B5A2CDC91B99}" srcOrd="0" destOrd="0" presId="urn:microsoft.com/office/officeart/2005/8/layout/vProcess5"/>
    <dgm:cxn modelId="{A67C992F-B84C-4936-B38B-328062EA4809}" type="presOf" srcId="{D7FE3CF3-8E95-41CB-9823-561171DDFC5A}" destId="{32536FC5-8604-499F-9D42-564E70CB118A}" srcOrd="1" destOrd="0" presId="urn:microsoft.com/office/officeart/2005/8/layout/vProcess5"/>
    <dgm:cxn modelId="{3E76E26E-4C04-428A-B53B-D595EB4BC611}" type="presOf" srcId="{D7FE3CF3-8E95-41CB-9823-561171DDFC5A}" destId="{D8607F66-BA53-48DE-B2B5-C067255AC33F}" srcOrd="0" destOrd="0" presId="urn:microsoft.com/office/officeart/2005/8/layout/vProcess5"/>
    <dgm:cxn modelId="{C4074281-0934-44B7-BC61-1FAC938DA105}" srcId="{22278175-674B-4068-867E-058588AF8A98}" destId="{D7FE3CF3-8E95-41CB-9823-561171DDFC5A}" srcOrd="0" destOrd="0" parTransId="{205B2627-35B5-4873-88E0-5FEEF3046C37}" sibTransId="{BE200923-12BC-4286-B1D7-5A8007F85277}"/>
    <dgm:cxn modelId="{591A70DF-19A1-4FCA-B19C-9119C570952F}" srcId="{22278175-674B-4068-867E-058588AF8A98}" destId="{63281136-A6E0-4F5F-BBBA-B6661E139CF7}" srcOrd="1" destOrd="0" parTransId="{C984CBBA-1247-45A0-884C-C5CEF8722883}" sibTransId="{7D9BA257-7125-4CC2-A45D-8641FA341540}"/>
    <dgm:cxn modelId="{AE4577E8-548D-410F-9AE3-FDCF870A289B}" type="presOf" srcId="{22278175-674B-4068-867E-058588AF8A98}" destId="{A120868C-0EB6-4D86-8A0A-1E31267FFD34}" srcOrd="0" destOrd="0" presId="urn:microsoft.com/office/officeart/2005/8/layout/vProcess5"/>
    <dgm:cxn modelId="{48F9FAF7-C621-4529-9B33-9E10B2EEB5F9}" type="presOf" srcId="{63281136-A6E0-4F5F-BBBA-B6661E139CF7}" destId="{1C2C33C7-00E9-4BF3-AEA6-D20F4D827E6C}" srcOrd="0" destOrd="0" presId="urn:microsoft.com/office/officeart/2005/8/layout/vProcess5"/>
    <dgm:cxn modelId="{7DA457F9-EEEB-4DDA-8BF2-87D0C58E13E1}" type="presOf" srcId="{63281136-A6E0-4F5F-BBBA-B6661E139CF7}" destId="{263FEF41-6427-44F3-A3C5-FCFEA8E200F9}" srcOrd="1" destOrd="0" presId="urn:microsoft.com/office/officeart/2005/8/layout/vProcess5"/>
    <dgm:cxn modelId="{8139679C-201C-49A2-AD81-086A45640D4E}" type="presParOf" srcId="{A120868C-0EB6-4D86-8A0A-1E31267FFD34}" destId="{1DFA626E-83D0-4A35-8974-0EDEC49C1041}" srcOrd="0" destOrd="0" presId="urn:microsoft.com/office/officeart/2005/8/layout/vProcess5"/>
    <dgm:cxn modelId="{C154BD27-3263-4BFC-8348-A2614CB31C0F}" type="presParOf" srcId="{A120868C-0EB6-4D86-8A0A-1E31267FFD34}" destId="{D8607F66-BA53-48DE-B2B5-C067255AC33F}" srcOrd="1" destOrd="0" presId="urn:microsoft.com/office/officeart/2005/8/layout/vProcess5"/>
    <dgm:cxn modelId="{BAAAF65F-453F-40E8-A0C2-735F0BEA07E4}" type="presParOf" srcId="{A120868C-0EB6-4D86-8A0A-1E31267FFD34}" destId="{1C2C33C7-00E9-4BF3-AEA6-D20F4D827E6C}" srcOrd="2" destOrd="0" presId="urn:microsoft.com/office/officeart/2005/8/layout/vProcess5"/>
    <dgm:cxn modelId="{A161B3F5-D636-49A9-BF67-5ACB086060E9}" type="presParOf" srcId="{A120868C-0EB6-4D86-8A0A-1E31267FFD34}" destId="{AED36A67-C551-4943-982F-B5A2CDC91B99}" srcOrd="3" destOrd="0" presId="urn:microsoft.com/office/officeart/2005/8/layout/vProcess5"/>
    <dgm:cxn modelId="{31E2E8B9-2F86-4F27-BCF6-1FBC581E296C}" type="presParOf" srcId="{A120868C-0EB6-4D86-8A0A-1E31267FFD34}" destId="{32536FC5-8604-499F-9D42-564E70CB118A}" srcOrd="4" destOrd="0" presId="urn:microsoft.com/office/officeart/2005/8/layout/vProcess5"/>
    <dgm:cxn modelId="{E1C4FD3F-989E-4A3C-9734-5A7C78B12D12}" type="presParOf" srcId="{A120868C-0EB6-4D86-8A0A-1E31267FFD34}" destId="{263FEF41-6427-44F3-A3C5-FCFEA8E200F9}"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9E5AFD-2B55-43A6-AC12-A5585152F25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7A8AFBE-8462-4B7D-B0AD-7E2DA05FCEA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On a day-to-day basis you must decide for yourself the safest way to carry out any Manual Handling tasks that you undertake. </a:t>
          </a:r>
          <a:r>
            <a:rPr lang="en-GB" sz="2400" i="1" dirty="0">
              <a:solidFill>
                <a:schemeClr val="tx1"/>
              </a:solidFill>
            </a:rPr>
            <a:t>You also need to recognise your own limitations…..</a:t>
          </a:r>
        </a:p>
      </dgm:t>
    </dgm:pt>
    <dgm:pt modelId="{01BC073A-336E-4B14-A9B1-A54145179C60}" type="parTrans" cxnId="{81B675F0-DD28-4798-B9DB-189B3D04C53D}">
      <dgm:prSet/>
      <dgm:spPr/>
      <dgm:t>
        <a:bodyPr/>
        <a:lstStyle/>
        <a:p>
          <a:endParaRPr lang="en-GB"/>
        </a:p>
      </dgm:t>
    </dgm:pt>
    <dgm:pt modelId="{358CA253-36D1-4368-B0F1-10D500638366}" type="sibTrans" cxnId="{81B675F0-DD28-4798-B9DB-189B3D04C53D}">
      <dgm:prSet/>
      <dgm:spPr>
        <a:solidFill>
          <a:srgbClr val="002060">
            <a:alpha val="90000"/>
          </a:srgbClr>
        </a:solidFill>
        <a:ln>
          <a:solidFill>
            <a:schemeClr val="tx1">
              <a:alpha val="90000"/>
            </a:schemeClr>
          </a:solidFill>
        </a:ln>
      </dgm:spPr>
      <dgm:t>
        <a:bodyPr/>
        <a:lstStyle/>
        <a:p>
          <a:endParaRPr lang="en-GB"/>
        </a:p>
      </dgm:t>
    </dgm:pt>
    <dgm:pt modelId="{09608C97-56C1-4E5B-8AC4-A306867A2D10}">
      <dgm:prSet phldrT="[Text]" custT="1"/>
      <dgm:spPr>
        <a:solidFill>
          <a:schemeClr val="tx2">
            <a:lumMod val="40000"/>
            <a:lumOff val="60000"/>
          </a:schemeClr>
        </a:solidFill>
        <a:ln>
          <a:solidFill>
            <a:schemeClr val="tx1"/>
          </a:solidFill>
        </a:ln>
      </dgm:spPr>
      <dgm:t>
        <a:bodyPr/>
        <a:lstStyle/>
        <a:p>
          <a:r>
            <a:rPr lang="en-GB" sz="2400" b="1" i="1" dirty="0">
              <a:solidFill>
                <a:schemeClr val="tx1"/>
              </a:solidFill>
            </a:rPr>
            <a:t>To minimise the risk of injury you need to put this training into practice both at work &amp; at home</a:t>
          </a:r>
        </a:p>
      </dgm:t>
    </dgm:pt>
    <dgm:pt modelId="{0355D67B-111F-45F8-A634-0F9D1566D57F}" type="parTrans" cxnId="{F3D0A92D-EC59-4E72-AE3C-8061392359E3}">
      <dgm:prSet/>
      <dgm:spPr/>
      <dgm:t>
        <a:bodyPr/>
        <a:lstStyle/>
        <a:p>
          <a:endParaRPr lang="en-GB"/>
        </a:p>
      </dgm:t>
    </dgm:pt>
    <dgm:pt modelId="{4B53DAB8-2B16-46C4-88E4-67D28270D83A}" type="sibTrans" cxnId="{F3D0A92D-EC59-4E72-AE3C-8061392359E3}">
      <dgm:prSet/>
      <dgm:spPr/>
      <dgm:t>
        <a:bodyPr/>
        <a:lstStyle/>
        <a:p>
          <a:endParaRPr lang="en-GB"/>
        </a:p>
      </dgm:t>
    </dgm:pt>
    <dgm:pt modelId="{8C66A644-6FB4-4C41-90ED-71C55714BA20}" type="pres">
      <dgm:prSet presAssocID="{D19E5AFD-2B55-43A6-AC12-A5585152F250}" presName="outerComposite" presStyleCnt="0">
        <dgm:presLayoutVars>
          <dgm:chMax val="5"/>
          <dgm:dir/>
          <dgm:resizeHandles val="exact"/>
        </dgm:presLayoutVars>
      </dgm:prSet>
      <dgm:spPr/>
    </dgm:pt>
    <dgm:pt modelId="{DCF48C86-BB3E-43B9-A62E-7971C80D22A2}" type="pres">
      <dgm:prSet presAssocID="{D19E5AFD-2B55-43A6-AC12-A5585152F250}" presName="dummyMaxCanvas" presStyleCnt="0">
        <dgm:presLayoutVars/>
      </dgm:prSet>
      <dgm:spPr/>
    </dgm:pt>
    <dgm:pt modelId="{2C8847C5-241E-4D48-8536-F5BCA274DE15}" type="pres">
      <dgm:prSet presAssocID="{D19E5AFD-2B55-43A6-AC12-A5585152F250}" presName="TwoNodes_1" presStyleLbl="node1" presStyleIdx="0" presStyleCnt="2">
        <dgm:presLayoutVars>
          <dgm:bulletEnabled val="1"/>
        </dgm:presLayoutVars>
      </dgm:prSet>
      <dgm:spPr/>
    </dgm:pt>
    <dgm:pt modelId="{690B939C-407A-4A6E-B671-92AE98790F34}" type="pres">
      <dgm:prSet presAssocID="{D19E5AFD-2B55-43A6-AC12-A5585152F250}" presName="TwoNodes_2" presStyleLbl="node1" presStyleIdx="1" presStyleCnt="2">
        <dgm:presLayoutVars>
          <dgm:bulletEnabled val="1"/>
        </dgm:presLayoutVars>
      </dgm:prSet>
      <dgm:spPr/>
    </dgm:pt>
    <dgm:pt modelId="{A9E660E3-1541-4526-BD15-97C6EAD5B8ED}" type="pres">
      <dgm:prSet presAssocID="{D19E5AFD-2B55-43A6-AC12-A5585152F250}" presName="TwoConn_1-2" presStyleLbl="fgAccFollowNode1" presStyleIdx="0" presStyleCnt="1">
        <dgm:presLayoutVars>
          <dgm:bulletEnabled val="1"/>
        </dgm:presLayoutVars>
      </dgm:prSet>
      <dgm:spPr/>
    </dgm:pt>
    <dgm:pt modelId="{8FAEDBDD-E616-4C5A-AAD3-1A3CEBE27F67}" type="pres">
      <dgm:prSet presAssocID="{D19E5AFD-2B55-43A6-AC12-A5585152F250}" presName="TwoNodes_1_text" presStyleLbl="node1" presStyleIdx="1" presStyleCnt="2">
        <dgm:presLayoutVars>
          <dgm:bulletEnabled val="1"/>
        </dgm:presLayoutVars>
      </dgm:prSet>
      <dgm:spPr/>
    </dgm:pt>
    <dgm:pt modelId="{F4B1507E-0F5E-4601-9FAE-5939EBD0BB03}" type="pres">
      <dgm:prSet presAssocID="{D19E5AFD-2B55-43A6-AC12-A5585152F250}" presName="TwoNodes_2_text" presStyleLbl="node1" presStyleIdx="1" presStyleCnt="2">
        <dgm:presLayoutVars>
          <dgm:bulletEnabled val="1"/>
        </dgm:presLayoutVars>
      </dgm:prSet>
      <dgm:spPr/>
    </dgm:pt>
  </dgm:ptLst>
  <dgm:cxnLst>
    <dgm:cxn modelId="{93643807-9B2C-44A3-AADC-F1263927F9F3}" type="presOf" srcId="{09608C97-56C1-4E5B-8AC4-A306867A2D10}" destId="{690B939C-407A-4A6E-B671-92AE98790F34}" srcOrd="0" destOrd="0" presId="urn:microsoft.com/office/officeart/2005/8/layout/vProcess5"/>
    <dgm:cxn modelId="{F3D0A92D-EC59-4E72-AE3C-8061392359E3}" srcId="{D19E5AFD-2B55-43A6-AC12-A5585152F250}" destId="{09608C97-56C1-4E5B-8AC4-A306867A2D10}" srcOrd="1" destOrd="0" parTransId="{0355D67B-111F-45F8-A634-0F9D1566D57F}" sibTransId="{4B53DAB8-2B16-46C4-88E4-67D28270D83A}"/>
    <dgm:cxn modelId="{31C0A1A1-A63C-4A53-AF6C-EC2C9054D27A}" type="presOf" srcId="{17A8AFBE-8462-4B7D-B0AD-7E2DA05FCEA0}" destId="{2C8847C5-241E-4D48-8536-F5BCA274DE15}" srcOrd="0" destOrd="0" presId="urn:microsoft.com/office/officeart/2005/8/layout/vProcess5"/>
    <dgm:cxn modelId="{12DAA1BC-6405-4D34-BBBD-A1E4AA032258}" type="presOf" srcId="{358CA253-36D1-4368-B0F1-10D500638366}" destId="{A9E660E3-1541-4526-BD15-97C6EAD5B8ED}" srcOrd="0" destOrd="0" presId="urn:microsoft.com/office/officeart/2005/8/layout/vProcess5"/>
    <dgm:cxn modelId="{AEC8B1BE-4554-436C-B0E5-348C81D4126B}" type="presOf" srcId="{09608C97-56C1-4E5B-8AC4-A306867A2D10}" destId="{F4B1507E-0F5E-4601-9FAE-5939EBD0BB03}" srcOrd="1" destOrd="0" presId="urn:microsoft.com/office/officeart/2005/8/layout/vProcess5"/>
    <dgm:cxn modelId="{AEDA6AEB-86AE-4423-BA70-79FA1CF2560D}" type="presOf" srcId="{D19E5AFD-2B55-43A6-AC12-A5585152F250}" destId="{8C66A644-6FB4-4C41-90ED-71C55714BA20}" srcOrd="0" destOrd="0" presId="urn:microsoft.com/office/officeart/2005/8/layout/vProcess5"/>
    <dgm:cxn modelId="{81B675F0-DD28-4798-B9DB-189B3D04C53D}" srcId="{D19E5AFD-2B55-43A6-AC12-A5585152F250}" destId="{17A8AFBE-8462-4B7D-B0AD-7E2DA05FCEA0}" srcOrd="0" destOrd="0" parTransId="{01BC073A-336E-4B14-A9B1-A54145179C60}" sibTransId="{358CA253-36D1-4368-B0F1-10D500638366}"/>
    <dgm:cxn modelId="{A62E63FF-97BE-45E4-A33A-497CE2B543D3}" type="presOf" srcId="{17A8AFBE-8462-4B7D-B0AD-7E2DA05FCEA0}" destId="{8FAEDBDD-E616-4C5A-AAD3-1A3CEBE27F67}" srcOrd="1" destOrd="0" presId="urn:microsoft.com/office/officeart/2005/8/layout/vProcess5"/>
    <dgm:cxn modelId="{BE92369F-D9E7-49BD-B73B-19F9CD28CA24}" type="presParOf" srcId="{8C66A644-6FB4-4C41-90ED-71C55714BA20}" destId="{DCF48C86-BB3E-43B9-A62E-7971C80D22A2}" srcOrd="0" destOrd="0" presId="urn:microsoft.com/office/officeart/2005/8/layout/vProcess5"/>
    <dgm:cxn modelId="{5835BA38-BEFD-4F0B-A250-0C78DB85C76B}" type="presParOf" srcId="{8C66A644-6FB4-4C41-90ED-71C55714BA20}" destId="{2C8847C5-241E-4D48-8536-F5BCA274DE15}" srcOrd="1" destOrd="0" presId="urn:microsoft.com/office/officeart/2005/8/layout/vProcess5"/>
    <dgm:cxn modelId="{36EBE575-0F75-48BD-AB18-108346A565B3}" type="presParOf" srcId="{8C66A644-6FB4-4C41-90ED-71C55714BA20}" destId="{690B939C-407A-4A6E-B671-92AE98790F34}" srcOrd="2" destOrd="0" presId="urn:microsoft.com/office/officeart/2005/8/layout/vProcess5"/>
    <dgm:cxn modelId="{D3AF9751-36AD-4854-B4D0-19DFF0ED47A1}" type="presParOf" srcId="{8C66A644-6FB4-4C41-90ED-71C55714BA20}" destId="{A9E660E3-1541-4526-BD15-97C6EAD5B8ED}" srcOrd="3" destOrd="0" presId="urn:microsoft.com/office/officeart/2005/8/layout/vProcess5"/>
    <dgm:cxn modelId="{30AB3F4D-CDF3-4D02-8E11-D9CE564BA5DD}" type="presParOf" srcId="{8C66A644-6FB4-4C41-90ED-71C55714BA20}" destId="{8FAEDBDD-E616-4C5A-AAD3-1A3CEBE27F67}" srcOrd="4" destOrd="0" presId="urn:microsoft.com/office/officeart/2005/8/layout/vProcess5"/>
    <dgm:cxn modelId="{A43F42E9-826D-49A7-809D-CA67B89BAB9C}" type="presParOf" srcId="{8C66A644-6FB4-4C41-90ED-71C55714BA20}" destId="{F4B1507E-0F5E-4601-9FAE-5939EBD0BB03}"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D2F571-D63F-4829-B663-CFC9D40A0B2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95C4378-AB2B-4BDF-9D91-FFD0BC0497A2}">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Muscles</a:t>
          </a:r>
        </a:p>
      </dgm:t>
    </dgm:pt>
    <dgm:pt modelId="{7158087D-35BF-4758-A529-039499E8F27E}" type="parTrans" cxnId="{237CCFE0-43C0-4323-A945-80E37007D9DD}">
      <dgm:prSet/>
      <dgm:spPr/>
      <dgm:t>
        <a:bodyPr/>
        <a:lstStyle/>
        <a:p>
          <a:endParaRPr lang="en-GB"/>
        </a:p>
      </dgm:t>
    </dgm:pt>
    <dgm:pt modelId="{4B2EFFD1-8334-4480-8D79-E192667C435B}" type="sibTrans" cxnId="{237CCFE0-43C0-4323-A945-80E37007D9DD}">
      <dgm:prSet/>
      <dgm:spPr/>
      <dgm:t>
        <a:bodyPr/>
        <a:lstStyle/>
        <a:p>
          <a:endParaRPr lang="en-GB"/>
        </a:p>
      </dgm:t>
    </dgm:pt>
    <dgm:pt modelId="{6EB9F39B-2556-4279-9E9D-6254304B2463}">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Are constructed from bundles of fibre</a:t>
          </a:r>
        </a:p>
      </dgm:t>
    </dgm:pt>
    <dgm:pt modelId="{3267BDAA-EEE9-486D-AD2B-DDB6D01A97C4}" type="parTrans" cxnId="{A561BE93-CD9E-4F6A-9B83-1DFAA1F4657E}">
      <dgm:prSet/>
      <dgm:spPr/>
      <dgm:t>
        <a:bodyPr/>
        <a:lstStyle/>
        <a:p>
          <a:endParaRPr lang="en-GB"/>
        </a:p>
      </dgm:t>
    </dgm:pt>
    <dgm:pt modelId="{FB73158D-6B37-4D8E-9B4B-D6563F49390B}" type="sibTrans" cxnId="{A561BE93-CD9E-4F6A-9B83-1DFAA1F4657E}">
      <dgm:prSet/>
      <dgm:spPr/>
      <dgm:t>
        <a:bodyPr/>
        <a:lstStyle/>
        <a:p>
          <a:endParaRPr lang="en-GB"/>
        </a:p>
      </dgm:t>
    </dgm:pt>
    <dgm:pt modelId="{96CD997B-331B-4943-9ABE-911326AF7F0E}">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Operate in pairs</a:t>
          </a:r>
        </a:p>
      </dgm:t>
    </dgm:pt>
    <dgm:pt modelId="{776B3D9F-442C-4539-B2D6-67313093BDBA}" type="parTrans" cxnId="{7CC08DF0-6C10-4C09-8796-D452BF03D923}">
      <dgm:prSet/>
      <dgm:spPr/>
      <dgm:t>
        <a:bodyPr/>
        <a:lstStyle/>
        <a:p>
          <a:endParaRPr lang="en-GB"/>
        </a:p>
      </dgm:t>
    </dgm:pt>
    <dgm:pt modelId="{4B541633-03F1-4E18-AE32-87CE92586E85}" type="sibTrans" cxnId="{7CC08DF0-6C10-4C09-8796-D452BF03D923}">
      <dgm:prSet/>
      <dgm:spPr/>
      <dgm:t>
        <a:bodyPr/>
        <a:lstStyle/>
        <a:p>
          <a:endParaRPr lang="en-GB"/>
        </a:p>
      </dgm:t>
    </dgm:pt>
    <dgm:pt modelId="{0F157234-4A7C-49C1-9DF5-25A6F5DBDF4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Tendons</a:t>
          </a:r>
        </a:p>
      </dgm:t>
    </dgm:pt>
    <dgm:pt modelId="{9BF9C637-7D3F-48DE-9D0C-0B587DBC34CE}" type="parTrans" cxnId="{02F19E78-A994-4E21-9020-98105634FB1F}">
      <dgm:prSet/>
      <dgm:spPr/>
      <dgm:t>
        <a:bodyPr/>
        <a:lstStyle/>
        <a:p>
          <a:endParaRPr lang="en-GB"/>
        </a:p>
      </dgm:t>
    </dgm:pt>
    <dgm:pt modelId="{25867081-1445-4955-81B5-43D9D4F74B19}" type="sibTrans" cxnId="{02F19E78-A994-4E21-9020-98105634FB1F}">
      <dgm:prSet/>
      <dgm:spPr/>
      <dgm:t>
        <a:bodyPr/>
        <a:lstStyle/>
        <a:p>
          <a:endParaRPr lang="en-GB"/>
        </a:p>
      </dgm:t>
    </dgm:pt>
    <dgm:pt modelId="{A53BA084-D395-4A5F-871D-87027B330158}">
      <dgm:prSet phldrT="[Text]" custT="1"/>
      <dgm:spPr>
        <a:ln>
          <a:solidFill>
            <a:schemeClr val="tx1">
              <a:alpha val="90000"/>
            </a:schemeClr>
          </a:solidFill>
        </a:ln>
      </dgm:spPr>
      <dgm:t>
        <a:bodyPr/>
        <a:lstStyle/>
        <a:p>
          <a:r>
            <a:rPr lang="en-GB" sz="2400" dirty="0"/>
            <a:t>Attach muscle to bone</a:t>
          </a:r>
        </a:p>
      </dgm:t>
    </dgm:pt>
    <dgm:pt modelId="{04EEC145-E1F3-4954-A9C8-55AAADE2685F}" type="parTrans" cxnId="{13238F3E-7C38-438F-BCC0-31F15FF566AC}">
      <dgm:prSet/>
      <dgm:spPr/>
      <dgm:t>
        <a:bodyPr/>
        <a:lstStyle/>
        <a:p>
          <a:endParaRPr lang="en-GB"/>
        </a:p>
      </dgm:t>
    </dgm:pt>
    <dgm:pt modelId="{8FCE88BB-453E-48C1-9E96-7D2B87BFC56A}" type="sibTrans" cxnId="{13238F3E-7C38-438F-BCC0-31F15FF566AC}">
      <dgm:prSet/>
      <dgm:spPr/>
      <dgm:t>
        <a:bodyPr/>
        <a:lstStyle/>
        <a:p>
          <a:endParaRPr lang="en-GB"/>
        </a:p>
      </dgm:t>
    </dgm:pt>
    <dgm:pt modelId="{7C0149F2-A64D-4D1E-8DC8-F38C052DFFA5}">
      <dgm:prSet phldrT="[Text]" custT="1"/>
      <dgm:spPr>
        <a:ln>
          <a:solidFill>
            <a:schemeClr val="tx1">
              <a:alpha val="90000"/>
            </a:schemeClr>
          </a:solidFill>
        </a:ln>
      </dgm:spPr>
      <dgm:t>
        <a:bodyPr/>
        <a:lstStyle/>
        <a:p>
          <a:r>
            <a:rPr lang="en-GB" sz="2400" dirty="0"/>
            <a:t>Can be injured through spraining</a:t>
          </a:r>
        </a:p>
      </dgm:t>
    </dgm:pt>
    <dgm:pt modelId="{5F72CF7E-0319-46C3-B485-FC7728C65D40}" type="parTrans" cxnId="{4F6F8A95-3B65-4CFC-8E7F-373B95C3D4FD}">
      <dgm:prSet/>
      <dgm:spPr/>
      <dgm:t>
        <a:bodyPr/>
        <a:lstStyle/>
        <a:p>
          <a:endParaRPr lang="en-GB"/>
        </a:p>
      </dgm:t>
    </dgm:pt>
    <dgm:pt modelId="{64C6EC02-37D4-47F4-B48B-73CEF10602A1}" type="sibTrans" cxnId="{4F6F8A95-3B65-4CFC-8E7F-373B95C3D4FD}">
      <dgm:prSet/>
      <dgm:spPr/>
      <dgm:t>
        <a:bodyPr/>
        <a:lstStyle/>
        <a:p>
          <a:endParaRPr lang="en-GB"/>
        </a:p>
      </dgm:t>
    </dgm:pt>
    <dgm:pt modelId="{7EC7C32D-0E8E-47C6-96EF-767D40E19E7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Ligaments</a:t>
          </a:r>
        </a:p>
      </dgm:t>
    </dgm:pt>
    <dgm:pt modelId="{652B0300-8662-4AB7-BB28-93B23AFC830A}" type="parTrans" cxnId="{0786C8DA-7465-4244-B90F-F01D2A350899}">
      <dgm:prSet/>
      <dgm:spPr/>
      <dgm:t>
        <a:bodyPr/>
        <a:lstStyle/>
        <a:p>
          <a:endParaRPr lang="en-GB"/>
        </a:p>
      </dgm:t>
    </dgm:pt>
    <dgm:pt modelId="{C354DCA8-8495-4B26-A938-706F7DADA282}" type="sibTrans" cxnId="{0786C8DA-7465-4244-B90F-F01D2A350899}">
      <dgm:prSet/>
      <dgm:spPr/>
      <dgm:t>
        <a:bodyPr/>
        <a:lstStyle/>
        <a:p>
          <a:endParaRPr lang="en-GB"/>
        </a:p>
      </dgm:t>
    </dgm:pt>
    <dgm:pt modelId="{7A48B261-8AB6-4E40-A1C0-293D00442DF9}">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Wrap around joints to prevent over-flexing</a:t>
          </a:r>
        </a:p>
      </dgm:t>
    </dgm:pt>
    <dgm:pt modelId="{2CF5BFD9-CE40-45CE-A79F-052F91827AA0}" type="parTrans" cxnId="{BB6C3797-7E26-4B71-9683-BB07EB1C182B}">
      <dgm:prSet/>
      <dgm:spPr/>
      <dgm:t>
        <a:bodyPr/>
        <a:lstStyle/>
        <a:p>
          <a:endParaRPr lang="en-GB"/>
        </a:p>
      </dgm:t>
    </dgm:pt>
    <dgm:pt modelId="{CD83F335-03A0-4782-B877-1841C94BEBC9}" type="sibTrans" cxnId="{BB6C3797-7E26-4B71-9683-BB07EB1C182B}">
      <dgm:prSet/>
      <dgm:spPr/>
      <dgm:t>
        <a:bodyPr/>
        <a:lstStyle/>
        <a:p>
          <a:endParaRPr lang="en-GB"/>
        </a:p>
      </dgm:t>
    </dgm:pt>
    <dgm:pt modelId="{54AD7263-A838-4676-B812-C4FD51AFE8AF}">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Can be injured through spraining</a:t>
          </a:r>
        </a:p>
      </dgm:t>
    </dgm:pt>
    <dgm:pt modelId="{00CF5DAB-E19A-4E55-90AB-9F05B948AD97}" type="parTrans" cxnId="{13A988BA-F8B4-420D-AA72-A4DDA8CF03B0}">
      <dgm:prSet/>
      <dgm:spPr/>
      <dgm:t>
        <a:bodyPr/>
        <a:lstStyle/>
        <a:p>
          <a:endParaRPr lang="en-GB"/>
        </a:p>
      </dgm:t>
    </dgm:pt>
    <dgm:pt modelId="{86B16098-19A6-44B7-9A3F-E191333139CA}" type="sibTrans" cxnId="{13A988BA-F8B4-420D-AA72-A4DDA8CF03B0}">
      <dgm:prSet/>
      <dgm:spPr/>
      <dgm:t>
        <a:bodyPr/>
        <a:lstStyle/>
        <a:p>
          <a:endParaRPr lang="en-GB"/>
        </a:p>
      </dgm:t>
    </dgm:pt>
    <dgm:pt modelId="{DE76119F-969B-4CB3-A572-6A1B39FDE8EC}">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Can be injured by straining </a:t>
          </a:r>
        </a:p>
      </dgm:t>
    </dgm:pt>
    <dgm:pt modelId="{9C68096F-27AB-440B-BBF0-5718EC33406A}" type="parTrans" cxnId="{943C25FF-D408-4DA6-8D25-99B900718044}">
      <dgm:prSet/>
      <dgm:spPr/>
      <dgm:t>
        <a:bodyPr/>
        <a:lstStyle/>
        <a:p>
          <a:endParaRPr lang="en-GB"/>
        </a:p>
      </dgm:t>
    </dgm:pt>
    <dgm:pt modelId="{32B74656-139E-4E4A-A094-1453F79D5D7E}" type="sibTrans" cxnId="{943C25FF-D408-4DA6-8D25-99B900718044}">
      <dgm:prSet/>
      <dgm:spPr/>
      <dgm:t>
        <a:bodyPr/>
        <a:lstStyle/>
        <a:p>
          <a:endParaRPr lang="en-GB"/>
        </a:p>
      </dgm:t>
    </dgm:pt>
    <dgm:pt modelId="{26719318-4FC1-4A62-8B43-1D2A697F962C}" type="pres">
      <dgm:prSet presAssocID="{7ED2F571-D63F-4829-B663-CFC9D40A0B2C}" presName="Name0" presStyleCnt="0">
        <dgm:presLayoutVars>
          <dgm:dir/>
          <dgm:animLvl val="lvl"/>
          <dgm:resizeHandles val="exact"/>
        </dgm:presLayoutVars>
      </dgm:prSet>
      <dgm:spPr/>
    </dgm:pt>
    <dgm:pt modelId="{2ED9A425-0BAE-4922-BAC7-B4F1C87CF303}" type="pres">
      <dgm:prSet presAssocID="{595C4378-AB2B-4BDF-9D91-FFD0BC0497A2}" presName="composite" presStyleCnt="0"/>
      <dgm:spPr/>
    </dgm:pt>
    <dgm:pt modelId="{F9ADFF80-0D26-4873-8E64-FC42D4A73B59}" type="pres">
      <dgm:prSet presAssocID="{595C4378-AB2B-4BDF-9D91-FFD0BC0497A2}" presName="parTx" presStyleLbl="alignNode1" presStyleIdx="0" presStyleCnt="3">
        <dgm:presLayoutVars>
          <dgm:chMax val="0"/>
          <dgm:chPref val="0"/>
          <dgm:bulletEnabled val="1"/>
        </dgm:presLayoutVars>
      </dgm:prSet>
      <dgm:spPr/>
    </dgm:pt>
    <dgm:pt modelId="{E2D05564-B66D-4664-B898-F78EAEA8892F}" type="pres">
      <dgm:prSet presAssocID="{595C4378-AB2B-4BDF-9D91-FFD0BC0497A2}" presName="desTx" presStyleLbl="alignAccFollowNode1" presStyleIdx="0" presStyleCnt="3">
        <dgm:presLayoutVars>
          <dgm:bulletEnabled val="1"/>
        </dgm:presLayoutVars>
      </dgm:prSet>
      <dgm:spPr/>
    </dgm:pt>
    <dgm:pt modelId="{995C702B-E530-4C52-9E42-AD8E0AF64F80}" type="pres">
      <dgm:prSet presAssocID="{4B2EFFD1-8334-4480-8D79-E192667C435B}" presName="space" presStyleCnt="0"/>
      <dgm:spPr/>
    </dgm:pt>
    <dgm:pt modelId="{A9E82ABF-6008-425B-B15B-D76C6433E27D}" type="pres">
      <dgm:prSet presAssocID="{0F157234-4A7C-49C1-9DF5-25A6F5DBDF4D}" presName="composite" presStyleCnt="0"/>
      <dgm:spPr/>
    </dgm:pt>
    <dgm:pt modelId="{C6414E29-B41B-4A48-B01F-05257F177A09}" type="pres">
      <dgm:prSet presAssocID="{0F157234-4A7C-49C1-9DF5-25A6F5DBDF4D}" presName="parTx" presStyleLbl="alignNode1" presStyleIdx="1" presStyleCnt="3">
        <dgm:presLayoutVars>
          <dgm:chMax val="0"/>
          <dgm:chPref val="0"/>
          <dgm:bulletEnabled val="1"/>
        </dgm:presLayoutVars>
      </dgm:prSet>
      <dgm:spPr/>
    </dgm:pt>
    <dgm:pt modelId="{D5F96382-8123-41CA-BB1C-748FA5583958}" type="pres">
      <dgm:prSet presAssocID="{0F157234-4A7C-49C1-9DF5-25A6F5DBDF4D}" presName="desTx" presStyleLbl="alignAccFollowNode1" presStyleIdx="1" presStyleCnt="3">
        <dgm:presLayoutVars>
          <dgm:bulletEnabled val="1"/>
        </dgm:presLayoutVars>
      </dgm:prSet>
      <dgm:spPr/>
    </dgm:pt>
    <dgm:pt modelId="{FEF6C8FB-98D6-445F-A37D-20BC3AE52E56}" type="pres">
      <dgm:prSet presAssocID="{25867081-1445-4955-81B5-43D9D4F74B19}" presName="space" presStyleCnt="0"/>
      <dgm:spPr/>
    </dgm:pt>
    <dgm:pt modelId="{B388BA2E-4CB5-458D-AEC4-2A33CD4ECF97}" type="pres">
      <dgm:prSet presAssocID="{7EC7C32D-0E8E-47C6-96EF-767D40E19E7D}" presName="composite" presStyleCnt="0"/>
      <dgm:spPr/>
    </dgm:pt>
    <dgm:pt modelId="{56C3618B-2596-4DB2-B8C9-01804416393E}" type="pres">
      <dgm:prSet presAssocID="{7EC7C32D-0E8E-47C6-96EF-767D40E19E7D}" presName="parTx" presStyleLbl="alignNode1" presStyleIdx="2" presStyleCnt="3">
        <dgm:presLayoutVars>
          <dgm:chMax val="0"/>
          <dgm:chPref val="0"/>
          <dgm:bulletEnabled val="1"/>
        </dgm:presLayoutVars>
      </dgm:prSet>
      <dgm:spPr/>
    </dgm:pt>
    <dgm:pt modelId="{2C24C3DF-5F10-4D60-82FB-F120BFA689D6}" type="pres">
      <dgm:prSet presAssocID="{7EC7C32D-0E8E-47C6-96EF-767D40E19E7D}" presName="desTx" presStyleLbl="alignAccFollowNode1" presStyleIdx="2" presStyleCnt="3">
        <dgm:presLayoutVars>
          <dgm:bulletEnabled val="1"/>
        </dgm:presLayoutVars>
      </dgm:prSet>
      <dgm:spPr/>
    </dgm:pt>
  </dgm:ptLst>
  <dgm:cxnLst>
    <dgm:cxn modelId="{13238F3E-7C38-438F-BCC0-31F15FF566AC}" srcId="{0F157234-4A7C-49C1-9DF5-25A6F5DBDF4D}" destId="{A53BA084-D395-4A5F-871D-87027B330158}" srcOrd="0" destOrd="0" parTransId="{04EEC145-E1F3-4954-A9C8-55AAADE2685F}" sibTransId="{8FCE88BB-453E-48C1-9E96-7D2B87BFC56A}"/>
    <dgm:cxn modelId="{EBA7D361-05C3-4BEC-8DCE-602682DDC170}" type="presOf" srcId="{7EC7C32D-0E8E-47C6-96EF-767D40E19E7D}" destId="{56C3618B-2596-4DB2-B8C9-01804416393E}" srcOrd="0" destOrd="0" presId="urn:microsoft.com/office/officeart/2005/8/layout/hList1"/>
    <dgm:cxn modelId="{235AB946-4FEA-4F9F-B677-0A89BCA416B6}" type="presOf" srcId="{7C0149F2-A64D-4D1E-8DC8-F38C052DFFA5}" destId="{D5F96382-8123-41CA-BB1C-748FA5583958}" srcOrd="0" destOrd="1" presId="urn:microsoft.com/office/officeart/2005/8/layout/hList1"/>
    <dgm:cxn modelId="{C2E4E852-5052-4FAD-BEFA-EF98B9B1EC2A}" type="presOf" srcId="{A53BA084-D395-4A5F-871D-87027B330158}" destId="{D5F96382-8123-41CA-BB1C-748FA5583958}" srcOrd="0" destOrd="0" presId="urn:microsoft.com/office/officeart/2005/8/layout/hList1"/>
    <dgm:cxn modelId="{02F19E78-A994-4E21-9020-98105634FB1F}" srcId="{7ED2F571-D63F-4829-B663-CFC9D40A0B2C}" destId="{0F157234-4A7C-49C1-9DF5-25A6F5DBDF4D}" srcOrd="1" destOrd="0" parTransId="{9BF9C637-7D3F-48DE-9D0C-0B587DBC34CE}" sibTransId="{25867081-1445-4955-81B5-43D9D4F74B19}"/>
    <dgm:cxn modelId="{190B4B81-1995-4FCA-95D3-22B8D11B52D1}" type="presOf" srcId="{96CD997B-331B-4943-9ABE-911326AF7F0E}" destId="{E2D05564-B66D-4664-B898-F78EAEA8892F}" srcOrd="0" destOrd="1" presId="urn:microsoft.com/office/officeart/2005/8/layout/hList1"/>
    <dgm:cxn modelId="{6292E786-894A-4436-846F-86FEF0F34624}" type="presOf" srcId="{54AD7263-A838-4676-B812-C4FD51AFE8AF}" destId="{2C24C3DF-5F10-4D60-82FB-F120BFA689D6}" srcOrd="0" destOrd="1" presId="urn:microsoft.com/office/officeart/2005/8/layout/hList1"/>
    <dgm:cxn modelId="{84269C93-94F0-40CC-858D-E9E8F0E5F498}" type="presOf" srcId="{0F157234-4A7C-49C1-9DF5-25A6F5DBDF4D}" destId="{C6414E29-B41B-4A48-B01F-05257F177A09}" srcOrd="0" destOrd="0" presId="urn:microsoft.com/office/officeart/2005/8/layout/hList1"/>
    <dgm:cxn modelId="{A561BE93-CD9E-4F6A-9B83-1DFAA1F4657E}" srcId="{595C4378-AB2B-4BDF-9D91-FFD0BC0497A2}" destId="{6EB9F39B-2556-4279-9E9D-6254304B2463}" srcOrd="0" destOrd="0" parTransId="{3267BDAA-EEE9-486D-AD2B-DDB6D01A97C4}" sibTransId="{FB73158D-6B37-4D8E-9B4B-D6563F49390B}"/>
    <dgm:cxn modelId="{4F6F8A95-3B65-4CFC-8E7F-373B95C3D4FD}" srcId="{0F157234-4A7C-49C1-9DF5-25A6F5DBDF4D}" destId="{7C0149F2-A64D-4D1E-8DC8-F38C052DFFA5}" srcOrd="1" destOrd="0" parTransId="{5F72CF7E-0319-46C3-B485-FC7728C65D40}" sibTransId="{64C6EC02-37D4-47F4-B48B-73CEF10602A1}"/>
    <dgm:cxn modelId="{BB6C3797-7E26-4B71-9683-BB07EB1C182B}" srcId="{7EC7C32D-0E8E-47C6-96EF-767D40E19E7D}" destId="{7A48B261-8AB6-4E40-A1C0-293D00442DF9}" srcOrd="0" destOrd="0" parTransId="{2CF5BFD9-CE40-45CE-A79F-052F91827AA0}" sibTransId="{CD83F335-03A0-4782-B877-1841C94BEBC9}"/>
    <dgm:cxn modelId="{2DDA2DAB-E5D5-4AF1-85C7-3776395634C4}" type="presOf" srcId="{DE76119F-969B-4CB3-A572-6A1B39FDE8EC}" destId="{E2D05564-B66D-4664-B898-F78EAEA8892F}" srcOrd="0" destOrd="2" presId="urn:microsoft.com/office/officeart/2005/8/layout/hList1"/>
    <dgm:cxn modelId="{13A988BA-F8B4-420D-AA72-A4DDA8CF03B0}" srcId="{7EC7C32D-0E8E-47C6-96EF-767D40E19E7D}" destId="{54AD7263-A838-4676-B812-C4FD51AFE8AF}" srcOrd="1" destOrd="0" parTransId="{00CF5DAB-E19A-4E55-90AB-9F05B948AD97}" sibTransId="{86B16098-19A6-44B7-9A3F-E191333139CA}"/>
    <dgm:cxn modelId="{DB83B5D2-52B1-4777-98BA-F5641928797E}" type="presOf" srcId="{7ED2F571-D63F-4829-B663-CFC9D40A0B2C}" destId="{26719318-4FC1-4A62-8B43-1D2A697F962C}" srcOrd="0" destOrd="0" presId="urn:microsoft.com/office/officeart/2005/8/layout/hList1"/>
    <dgm:cxn modelId="{0786C8DA-7465-4244-B90F-F01D2A350899}" srcId="{7ED2F571-D63F-4829-B663-CFC9D40A0B2C}" destId="{7EC7C32D-0E8E-47C6-96EF-767D40E19E7D}" srcOrd="2" destOrd="0" parTransId="{652B0300-8662-4AB7-BB28-93B23AFC830A}" sibTransId="{C354DCA8-8495-4B26-A938-706F7DADA282}"/>
    <dgm:cxn modelId="{78D6FADD-B293-44C9-AFAA-92FBAA3EAA9C}" type="presOf" srcId="{6EB9F39B-2556-4279-9E9D-6254304B2463}" destId="{E2D05564-B66D-4664-B898-F78EAEA8892F}" srcOrd="0" destOrd="0" presId="urn:microsoft.com/office/officeart/2005/8/layout/hList1"/>
    <dgm:cxn modelId="{237CCFE0-43C0-4323-A945-80E37007D9DD}" srcId="{7ED2F571-D63F-4829-B663-CFC9D40A0B2C}" destId="{595C4378-AB2B-4BDF-9D91-FFD0BC0497A2}" srcOrd="0" destOrd="0" parTransId="{7158087D-35BF-4758-A529-039499E8F27E}" sibTransId="{4B2EFFD1-8334-4480-8D79-E192667C435B}"/>
    <dgm:cxn modelId="{7CC08DF0-6C10-4C09-8796-D452BF03D923}" srcId="{595C4378-AB2B-4BDF-9D91-FFD0BC0497A2}" destId="{96CD997B-331B-4943-9ABE-911326AF7F0E}" srcOrd="1" destOrd="0" parTransId="{776B3D9F-442C-4539-B2D6-67313093BDBA}" sibTransId="{4B541633-03F1-4E18-AE32-87CE92586E85}"/>
    <dgm:cxn modelId="{69F814FD-EDFD-45FD-A219-06E1999978D6}" type="presOf" srcId="{7A48B261-8AB6-4E40-A1C0-293D00442DF9}" destId="{2C24C3DF-5F10-4D60-82FB-F120BFA689D6}" srcOrd="0" destOrd="0" presId="urn:microsoft.com/office/officeart/2005/8/layout/hList1"/>
    <dgm:cxn modelId="{032361FE-DD13-45B4-B971-163A7393A738}" type="presOf" srcId="{595C4378-AB2B-4BDF-9D91-FFD0BC0497A2}" destId="{F9ADFF80-0D26-4873-8E64-FC42D4A73B59}" srcOrd="0" destOrd="0" presId="urn:microsoft.com/office/officeart/2005/8/layout/hList1"/>
    <dgm:cxn modelId="{943C25FF-D408-4DA6-8D25-99B900718044}" srcId="{595C4378-AB2B-4BDF-9D91-FFD0BC0497A2}" destId="{DE76119F-969B-4CB3-A572-6A1B39FDE8EC}" srcOrd="2" destOrd="0" parTransId="{9C68096F-27AB-440B-BBF0-5718EC33406A}" sibTransId="{32B74656-139E-4E4A-A094-1453F79D5D7E}"/>
    <dgm:cxn modelId="{ACB373F3-06B4-4B94-AA01-DFE6B7468A42}" type="presParOf" srcId="{26719318-4FC1-4A62-8B43-1D2A697F962C}" destId="{2ED9A425-0BAE-4922-BAC7-B4F1C87CF303}" srcOrd="0" destOrd="0" presId="urn:microsoft.com/office/officeart/2005/8/layout/hList1"/>
    <dgm:cxn modelId="{42FEBF42-1764-43AF-B358-052341923840}" type="presParOf" srcId="{2ED9A425-0BAE-4922-BAC7-B4F1C87CF303}" destId="{F9ADFF80-0D26-4873-8E64-FC42D4A73B59}" srcOrd="0" destOrd="0" presId="urn:microsoft.com/office/officeart/2005/8/layout/hList1"/>
    <dgm:cxn modelId="{7F2C5471-39A1-4E36-88EF-896ABB6F8990}" type="presParOf" srcId="{2ED9A425-0BAE-4922-BAC7-B4F1C87CF303}" destId="{E2D05564-B66D-4664-B898-F78EAEA8892F}" srcOrd="1" destOrd="0" presId="urn:microsoft.com/office/officeart/2005/8/layout/hList1"/>
    <dgm:cxn modelId="{7A249DE8-59B7-413A-B41C-69E882D22B37}" type="presParOf" srcId="{26719318-4FC1-4A62-8B43-1D2A697F962C}" destId="{995C702B-E530-4C52-9E42-AD8E0AF64F80}" srcOrd="1" destOrd="0" presId="urn:microsoft.com/office/officeart/2005/8/layout/hList1"/>
    <dgm:cxn modelId="{D9DCF70B-081B-4CBB-8EED-84A02ABCD955}" type="presParOf" srcId="{26719318-4FC1-4A62-8B43-1D2A697F962C}" destId="{A9E82ABF-6008-425B-B15B-D76C6433E27D}" srcOrd="2" destOrd="0" presId="urn:microsoft.com/office/officeart/2005/8/layout/hList1"/>
    <dgm:cxn modelId="{609B7177-5355-4C07-9EE8-E115243166F2}" type="presParOf" srcId="{A9E82ABF-6008-425B-B15B-D76C6433E27D}" destId="{C6414E29-B41B-4A48-B01F-05257F177A09}" srcOrd="0" destOrd="0" presId="urn:microsoft.com/office/officeart/2005/8/layout/hList1"/>
    <dgm:cxn modelId="{993325A0-8882-4CE6-9783-8A59E92AFDC5}" type="presParOf" srcId="{A9E82ABF-6008-425B-B15B-D76C6433E27D}" destId="{D5F96382-8123-41CA-BB1C-748FA5583958}" srcOrd="1" destOrd="0" presId="urn:microsoft.com/office/officeart/2005/8/layout/hList1"/>
    <dgm:cxn modelId="{78F13CF5-2823-45B1-9243-2ACF0F198058}" type="presParOf" srcId="{26719318-4FC1-4A62-8B43-1D2A697F962C}" destId="{FEF6C8FB-98D6-445F-A37D-20BC3AE52E56}" srcOrd="3" destOrd="0" presId="urn:microsoft.com/office/officeart/2005/8/layout/hList1"/>
    <dgm:cxn modelId="{BFC4A564-78C6-46CD-A3E8-E2B5A04DD5EC}" type="presParOf" srcId="{26719318-4FC1-4A62-8B43-1D2A697F962C}" destId="{B388BA2E-4CB5-458D-AEC4-2A33CD4ECF97}" srcOrd="4" destOrd="0" presId="urn:microsoft.com/office/officeart/2005/8/layout/hList1"/>
    <dgm:cxn modelId="{8C42DB7F-FB86-46A5-9596-B3EB5A8A99F0}" type="presParOf" srcId="{B388BA2E-4CB5-458D-AEC4-2A33CD4ECF97}" destId="{56C3618B-2596-4DB2-B8C9-01804416393E}" srcOrd="0" destOrd="0" presId="urn:microsoft.com/office/officeart/2005/8/layout/hList1"/>
    <dgm:cxn modelId="{A926D3B3-75CF-49DE-85B0-4B845531F7FB}" type="presParOf" srcId="{B388BA2E-4CB5-458D-AEC4-2A33CD4ECF97}" destId="{2C24C3DF-5F10-4D60-82FB-F120BFA689D6}"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867916-37A3-40D8-93F5-B5E912731A0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D5F052C9-741A-4487-9A86-A7B61B692DE7}">
      <dgm:prSet phldrT="[Text]" custT="1"/>
      <dgm:spPr>
        <a:solidFill>
          <a:schemeClr val="bg2">
            <a:lumMod val="75000"/>
          </a:schemeClr>
        </a:solidFill>
        <a:ln>
          <a:solidFill>
            <a:schemeClr val="tx1"/>
          </a:solidFill>
        </a:ln>
      </dgm:spPr>
      <dgm:t>
        <a:bodyPr/>
        <a:lstStyle/>
        <a:p>
          <a:r>
            <a:rPr lang="en-GB" sz="2400" dirty="0">
              <a:solidFill>
                <a:schemeClr val="tx1"/>
              </a:solidFill>
            </a:rPr>
            <a:t>Trauma</a:t>
          </a:r>
        </a:p>
      </dgm:t>
    </dgm:pt>
    <dgm:pt modelId="{39B8DC5F-6D4A-4EA6-AA9E-2C452F03B4E3}" type="parTrans" cxnId="{F3CADDDB-6ADC-42EC-AB8A-A54C66EAF200}">
      <dgm:prSet/>
      <dgm:spPr/>
      <dgm:t>
        <a:bodyPr/>
        <a:lstStyle/>
        <a:p>
          <a:endParaRPr lang="en-GB"/>
        </a:p>
      </dgm:t>
    </dgm:pt>
    <dgm:pt modelId="{74830AFD-BA73-4C3C-8B86-AD704FDE604D}" type="sibTrans" cxnId="{F3CADDDB-6ADC-42EC-AB8A-A54C66EAF200}">
      <dgm:prSet/>
      <dgm:spPr>
        <a:ln w="57150">
          <a:solidFill>
            <a:srgbClr val="002060"/>
          </a:solidFill>
        </a:ln>
      </dgm:spPr>
      <dgm:t>
        <a:bodyPr/>
        <a:lstStyle/>
        <a:p>
          <a:endParaRPr lang="en-GB"/>
        </a:p>
      </dgm:t>
    </dgm:pt>
    <dgm:pt modelId="{3D1C246D-2F28-4020-9C32-239677E33D8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Cumulative stress</a:t>
          </a:r>
        </a:p>
      </dgm:t>
    </dgm:pt>
    <dgm:pt modelId="{CEAE6F24-0ACE-4DA4-9E75-77AA23E49C56}" type="parTrans" cxnId="{EE9E4F97-4F93-46B4-A0CB-1531B5095055}">
      <dgm:prSet/>
      <dgm:spPr/>
      <dgm:t>
        <a:bodyPr/>
        <a:lstStyle/>
        <a:p>
          <a:endParaRPr lang="en-GB"/>
        </a:p>
      </dgm:t>
    </dgm:pt>
    <dgm:pt modelId="{0902AAEB-957A-4232-8340-46EE8539FAD0}" type="sibTrans" cxnId="{EE9E4F97-4F93-46B4-A0CB-1531B5095055}">
      <dgm:prSet/>
      <dgm:spPr>
        <a:solidFill>
          <a:srgbClr val="002060"/>
        </a:solidFill>
        <a:ln w="57150">
          <a:solidFill>
            <a:srgbClr val="002060"/>
          </a:solidFill>
        </a:ln>
      </dgm:spPr>
      <dgm:t>
        <a:bodyPr/>
        <a:lstStyle/>
        <a:p>
          <a:endParaRPr lang="en-GB"/>
        </a:p>
      </dgm:t>
    </dgm:pt>
    <dgm:pt modelId="{A7C52D1F-5E7F-4703-834F-B50855407409}">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Degeneration</a:t>
          </a:r>
        </a:p>
      </dgm:t>
    </dgm:pt>
    <dgm:pt modelId="{18862E04-158E-4D20-9B1E-F856AF53403C}" type="parTrans" cxnId="{CD68EB2A-A07D-46D4-B12F-E61C51F3F900}">
      <dgm:prSet/>
      <dgm:spPr/>
      <dgm:t>
        <a:bodyPr/>
        <a:lstStyle/>
        <a:p>
          <a:endParaRPr lang="en-GB"/>
        </a:p>
      </dgm:t>
    </dgm:pt>
    <dgm:pt modelId="{7CD62E8C-70A7-4FBC-A42B-7FD23957C9B3}" type="sibTrans" cxnId="{CD68EB2A-A07D-46D4-B12F-E61C51F3F900}">
      <dgm:prSet/>
      <dgm:spPr>
        <a:ln w="57150">
          <a:solidFill>
            <a:srgbClr val="002060"/>
          </a:solidFill>
        </a:ln>
      </dgm:spPr>
      <dgm:t>
        <a:bodyPr/>
        <a:lstStyle/>
        <a:p>
          <a:endParaRPr lang="en-GB"/>
        </a:p>
      </dgm:t>
    </dgm:pt>
    <dgm:pt modelId="{BA9DAACE-5D4B-44A3-A9F2-12F85DE96571}">
      <dgm:prSet phldrT="[Text]" custT="1"/>
      <dgm:spPr>
        <a:ln>
          <a:solidFill>
            <a:schemeClr val="tx1"/>
          </a:solidFill>
        </a:ln>
      </dgm:spPr>
      <dgm:t>
        <a:bodyPr/>
        <a:lstStyle/>
        <a:p>
          <a:r>
            <a:rPr lang="en-GB" sz="2400" dirty="0">
              <a:solidFill>
                <a:schemeClr val="tx1"/>
              </a:solidFill>
            </a:rPr>
            <a:t>WRULDS</a:t>
          </a:r>
        </a:p>
      </dgm:t>
    </dgm:pt>
    <dgm:pt modelId="{DE26A47C-980F-4BFC-BA61-9B45ED22220B}" type="parTrans" cxnId="{93020A90-7CAF-4404-938E-81FE1FE2527D}">
      <dgm:prSet/>
      <dgm:spPr/>
      <dgm:t>
        <a:bodyPr/>
        <a:lstStyle/>
        <a:p>
          <a:endParaRPr lang="en-GB"/>
        </a:p>
      </dgm:t>
    </dgm:pt>
    <dgm:pt modelId="{E6D4F2C0-9A93-4CCE-B60B-A72BA240D5B2}" type="sibTrans" cxnId="{93020A90-7CAF-4404-938E-81FE1FE2527D}">
      <dgm:prSet/>
      <dgm:spPr/>
      <dgm:t>
        <a:bodyPr/>
        <a:lstStyle/>
        <a:p>
          <a:endParaRPr lang="en-GB"/>
        </a:p>
      </dgm:t>
    </dgm:pt>
    <dgm:pt modelId="{A4CB10F4-6460-4830-9F0C-69D3C211AB81}" type="pres">
      <dgm:prSet presAssocID="{14867916-37A3-40D8-93F5-B5E912731A08}" presName="Name0" presStyleCnt="0">
        <dgm:presLayoutVars>
          <dgm:dir/>
          <dgm:resizeHandles val="exact"/>
        </dgm:presLayoutVars>
      </dgm:prSet>
      <dgm:spPr/>
    </dgm:pt>
    <dgm:pt modelId="{250553B5-CA94-45E4-898E-73C58D0B43A6}" type="pres">
      <dgm:prSet presAssocID="{D5F052C9-741A-4487-9A86-A7B61B692DE7}" presName="node" presStyleLbl="node1" presStyleIdx="0" presStyleCnt="4">
        <dgm:presLayoutVars>
          <dgm:bulletEnabled val="1"/>
        </dgm:presLayoutVars>
      </dgm:prSet>
      <dgm:spPr/>
    </dgm:pt>
    <dgm:pt modelId="{E77F7C5B-D0B9-420A-AC31-C78AC8CADDC7}" type="pres">
      <dgm:prSet presAssocID="{74830AFD-BA73-4C3C-8B86-AD704FDE604D}" presName="sibTrans" presStyleLbl="sibTrans1D1" presStyleIdx="0" presStyleCnt="3"/>
      <dgm:spPr/>
    </dgm:pt>
    <dgm:pt modelId="{D6C25A11-A30F-4065-BFEA-C43F2D41A57B}" type="pres">
      <dgm:prSet presAssocID="{74830AFD-BA73-4C3C-8B86-AD704FDE604D}" presName="connectorText" presStyleLbl="sibTrans1D1" presStyleIdx="0" presStyleCnt="3"/>
      <dgm:spPr/>
    </dgm:pt>
    <dgm:pt modelId="{3169B13F-9E65-4D10-A2FD-4D172BFE8025}" type="pres">
      <dgm:prSet presAssocID="{3D1C246D-2F28-4020-9C32-239677E33D89}" presName="node" presStyleLbl="node1" presStyleIdx="1" presStyleCnt="4">
        <dgm:presLayoutVars>
          <dgm:bulletEnabled val="1"/>
        </dgm:presLayoutVars>
      </dgm:prSet>
      <dgm:spPr/>
    </dgm:pt>
    <dgm:pt modelId="{1494E623-681C-4929-BFE3-21265F33536E}" type="pres">
      <dgm:prSet presAssocID="{0902AAEB-957A-4232-8340-46EE8539FAD0}" presName="sibTrans" presStyleLbl="sibTrans1D1" presStyleIdx="1" presStyleCnt="3"/>
      <dgm:spPr/>
    </dgm:pt>
    <dgm:pt modelId="{6CF678B9-9AA0-4068-80D5-11C1020E6871}" type="pres">
      <dgm:prSet presAssocID="{0902AAEB-957A-4232-8340-46EE8539FAD0}" presName="connectorText" presStyleLbl="sibTrans1D1" presStyleIdx="1" presStyleCnt="3"/>
      <dgm:spPr/>
    </dgm:pt>
    <dgm:pt modelId="{CC788333-8A4B-4358-A63A-760D5E0A24B5}" type="pres">
      <dgm:prSet presAssocID="{A7C52D1F-5E7F-4703-834F-B50855407409}" presName="node" presStyleLbl="node1" presStyleIdx="2" presStyleCnt="4">
        <dgm:presLayoutVars>
          <dgm:bulletEnabled val="1"/>
        </dgm:presLayoutVars>
      </dgm:prSet>
      <dgm:spPr/>
    </dgm:pt>
    <dgm:pt modelId="{5D1EB0E2-C614-470B-B37D-9FD5511609DE}" type="pres">
      <dgm:prSet presAssocID="{7CD62E8C-70A7-4FBC-A42B-7FD23957C9B3}" presName="sibTrans" presStyleLbl="sibTrans1D1" presStyleIdx="2" presStyleCnt="3"/>
      <dgm:spPr/>
    </dgm:pt>
    <dgm:pt modelId="{092CF1D6-2E51-4F0E-B599-8603D81A5548}" type="pres">
      <dgm:prSet presAssocID="{7CD62E8C-70A7-4FBC-A42B-7FD23957C9B3}" presName="connectorText" presStyleLbl="sibTrans1D1" presStyleIdx="2" presStyleCnt="3"/>
      <dgm:spPr/>
    </dgm:pt>
    <dgm:pt modelId="{58EC631D-704E-4AC7-9DE5-6B3581A6F188}" type="pres">
      <dgm:prSet presAssocID="{BA9DAACE-5D4B-44A3-A9F2-12F85DE96571}" presName="node" presStyleLbl="node1" presStyleIdx="3" presStyleCnt="4">
        <dgm:presLayoutVars>
          <dgm:bulletEnabled val="1"/>
        </dgm:presLayoutVars>
      </dgm:prSet>
      <dgm:spPr/>
    </dgm:pt>
  </dgm:ptLst>
  <dgm:cxnLst>
    <dgm:cxn modelId="{8112E603-373E-4CCC-B5D7-556A2D1A918F}" type="presOf" srcId="{D5F052C9-741A-4487-9A86-A7B61B692DE7}" destId="{250553B5-CA94-45E4-898E-73C58D0B43A6}" srcOrd="0" destOrd="0" presId="urn:microsoft.com/office/officeart/2005/8/layout/bProcess3"/>
    <dgm:cxn modelId="{CD68EB2A-A07D-46D4-B12F-E61C51F3F900}" srcId="{14867916-37A3-40D8-93F5-B5E912731A08}" destId="{A7C52D1F-5E7F-4703-834F-B50855407409}" srcOrd="2" destOrd="0" parTransId="{18862E04-158E-4D20-9B1E-F856AF53403C}" sibTransId="{7CD62E8C-70A7-4FBC-A42B-7FD23957C9B3}"/>
    <dgm:cxn modelId="{B99EA45E-D1B5-498B-9864-357B49564FE3}" type="presOf" srcId="{BA9DAACE-5D4B-44A3-A9F2-12F85DE96571}" destId="{58EC631D-704E-4AC7-9DE5-6B3581A6F188}" srcOrd="0" destOrd="0" presId="urn:microsoft.com/office/officeart/2005/8/layout/bProcess3"/>
    <dgm:cxn modelId="{4B288E44-4F6F-4932-A7D4-D9090820C6F3}" type="presOf" srcId="{7CD62E8C-70A7-4FBC-A42B-7FD23957C9B3}" destId="{5D1EB0E2-C614-470B-B37D-9FD5511609DE}" srcOrd="0" destOrd="0" presId="urn:microsoft.com/office/officeart/2005/8/layout/bProcess3"/>
    <dgm:cxn modelId="{964DCC4D-B195-41AE-A94D-4B6EF31E4CFE}" type="presOf" srcId="{3D1C246D-2F28-4020-9C32-239677E33D89}" destId="{3169B13F-9E65-4D10-A2FD-4D172BFE8025}" srcOrd="0" destOrd="0" presId="urn:microsoft.com/office/officeart/2005/8/layout/bProcess3"/>
    <dgm:cxn modelId="{A0F08A76-C924-4A06-8D4B-9B0B69E42050}" type="presOf" srcId="{7CD62E8C-70A7-4FBC-A42B-7FD23957C9B3}" destId="{092CF1D6-2E51-4F0E-B599-8603D81A5548}" srcOrd="1" destOrd="0" presId="urn:microsoft.com/office/officeart/2005/8/layout/bProcess3"/>
    <dgm:cxn modelId="{93020A90-7CAF-4404-938E-81FE1FE2527D}" srcId="{14867916-37A3-40D8-93F5-B5E912731A08}" destId="{BA9DAACE-5D4B-44A3-A9F2-12F85DE96571}" srcOrd="3" destOrd="0" parTransId="{DE26A47C-980F-4BFC-BA61-9B45ED22220B}" sibTransId="{E6D4F2C0-9A93-4CCE-B60B-A72BA240D5B2}"/>
    <dgm:cxn modelId="{DF38EA92-37AB-4831-B0BE-A0C3170E8636}" type="presOf" srcId="{74830AFD-BA73-4C3C-8B86-AD704FDE604D}" destId="{E77F7C5B-D0B9-420A-AC31-C78AC8CADDC7}" srcOrd="0" destOrd="0" presId="urn:microsoft.com/office/officeart/2005/8/layout/bProcess3"/>
    <dgm:cxn modelId="{EE9E4F97-4F93-46B4-A0CB-1531B5095055}" srcId="{14867916-37A3-40D8-93F5-B5E912731A08}" destId="{3D1C246D-2F28-4020-9C32-239677E33D89}" srcOrd="1" destOrd="0" parTransId="{CEAE6F24-0ACE-4DA4-9E75-77AA23E49C56}" sibTransId="{0902AAEB-957A-4232-8340-46EE8539FAD0}"/>
    <dgm:cxn modelId="{81DE9199-9DA4-43AA-8430-A5BCBE153E11}" type="presOf" srcId="{74830AFD-BA73-4C3C-8B86-AD704FDE604D}" destId="{D6C25A11-A30F-4065-BFEA-C43F2D41A57B}" srcOrd="1" destOrd="0" presId="urn:microsoft.com/office/officeart/2005/8/layout/bProcess3"/>
    <dgm:cxn modelId="{3F73E2BC-B054-4E91-93D2-E0CD1227112F}" type="presOf" srcId="{A7C52D1F-5E7F-4703-834F-B50855407409}" destId="{CC788333-8A4B-4358-A63A-760D5E0A24B5}" srcOrd="0" destOrd="0" presId="urn:microsoft.com/office/officeart/2005/8/layout/bProcess3"/>
    <dgm:cxn modelId="{F3CADDDB-6ADC-42EC-AB8A-A54C66EAF200}" srcId="{14867916-37A3-40D8-93F5-B5E912731A08}" destId="{D5F052C9-741A-4487-9A86-A7B61B692DE7}" srcOrd="0" destOrd="0" parTransId="{39B8DC5F-6D4A-4EA6-AA9E-2C452F03B4E3}" sibTransId="{74830AFD-BA73-4C3C-8B86-AD704FDE604D}"/>
    <dgm:cxn modelId="{92B03CEC-E3F5-4689-B8C6-B01A4424E9B1}" type="presOf" srcId="{0902AAEB-957A-4232-8340-46EE8539FAD0}" destId="{1494E623-681C-4929-BFE3-21265F33536E}" srcOrd="0" destOrd="0" presId="urn:microsoft.com/office/officeart/2005/8/layout/bProcess3"/>
    <dgm:cxn modelId="{8B06E0FC-2822-45BD-A7A2-911F2A4E72EA}" type="presOf" srcId="{14867916-37A3-40D8-93F5-B5E912731A08}" destId="{A4CB10F4-6460-4830-9F0C-69D3C211AB81}" srcOrd="0" destOrd="0" presId="urn:microsoft.com/office/officeart/2005/8/layout/bProcess3"/>
    <dgm:cxn modelId="{2A32EFFC-8783-4B96-AE80-69FDC69EEA2E}" type="presOf" srcId="{0902AAEB-957A-4232-8340-46EE8539FAD0}" destId="{6CF678B9-9AA0-4068-80D5-11C1020E6871}" srcOrd="1" destOrd="0" presId="urn:microsoft.com/office/officeart/2005/8/layout/bProcess3"/>
    <dgm:cxn modelId="{56CD44F0-F1B3-470B-84D9-2C13074796AD}" type="presParOf" srcId="{A4CB10F4-6460-4830-9F0C-69D3C211AB81}" destId="{250553B5-CA94-45E4-898E-73C58D0B43A6}" srcOrd="0" destOrd="0" presId="urn:microsoft.com/office/officeart/2005/8/layout/bProcess3"/>
    <dgm:cxn modelId="{B0C343FB-2196-41C8-B1F1-8DC5E0AF38B5}" type="presParOf" srcId="{A4CB10F4-6460-4830-9F0C-69D3C211AB81}" destId="{E77F7C5B-D0B9-420A-AC31-C78AC8CADDC7}" srcOrd="1" destOrd="0" presId="urn:microsoft.com/office/officeart/2005/8/layout/bProcess3"/>
    <dgm:cxn modelId="{76A27F68-C8C0-432E-946B-ED71E4E7DB4C}" type="presParOf" srcId="{E77F7C5B-D0B9-420A-AC31-C78AC8CADDC7}" destId="{D6C25A11-A30F-4065-BFEA-C43F2D41A57B}" srcOrd="0" destOrd="0" presId="urn:microsoft.com/office/officeart/2005/8/layout/bProcess3"/>
    <dgm:cxn modelId="{97FC956D-6B0B-48EB-838E-F77EE4DB93D6}" type="presParOf" srcId="{A4CB10F4-6460-4830-9F0C-69D3C211AB81}" destId="{3169B13F-9E65-4D10-A2FD-4D172BFE8025}" srcOrd="2" destOrd="0" presId="urn:microsoft.com/office/officeart/2005/8/layout/bProcess3"/>
    <dgm:cxn modelId="{D6198BC7-8130-4A0A-B5B2-853492CC1FF4}" type="presParOf" srcId="{A4CB10F4-6460-4830-9F0C-69D3C211AB81}" destId="{1494E623-681C-4929-BFE3-21265F33536E}" srcOrd="3" destOrd="0" presId="urn:microsoft.com/office/officeart/2005/8/layout/bProcess3"/>
    <dgm:cxn modelId="{5857C16A-42E2-49DD-A0D7-E72E904BC9DB}" type="presParOf" srcId="{1494E623-681C-4929-BFE3-21265F33536E}" destId="{6CF678B9-9AA0-4068-80D5-11C1020E6871}" srcOrd="0" destOrd="0" presId="urn:microsoft.com/office/officeart/2005/8/layout/bProcess3"/>
    <dgm:cxn modelId="{6690DD5C-B733-40D5-BA9C-B76CD2F4CBBE}" type="presParOf" srcId="{A4CB10F4-6460-4830-9F0C-69D3C211AB81}" destId="{CC788333-8A4B-4358-A63A-760D5E0A24B5}" srcOrd="4" destOrd="0" presId="urn:microsoft.com/office/officeart/2005/8/layout/bProcess3"/>
    <dgm:cxn modelId="{4D7F4B39-8930-46C3-938B-348B880B6AED}" type="presParOf" srcId="{A4CB10F4-6460-4830-9F0C-69D3C211AB81}" destId="{5D1EB0E2-C614-470B-B37D-9FD5511609DE}" srcOrd="5" destOrd="0" presId="urn:microsoft.com/office/officeart/2005/8/layout/bProcess3"/>
    <dgm:cxn modelId="{3C7C99D4-6560-47B4-92C0-7472A8709E08}" type="presParOf" srcId="{5D1EB0E2-C614-470B-B37D-9FD5511609DE}" destId="{092CF1D6-2E51-4F0E-B599-8603D81A5548}" srcOrd="0" destOrd="0" presId="urn:microsoft.com/office/officeart/2005/8/layout/bProcess3"/>
    <dgm:cxn modelId="{2651A554-0433-435A-8616-92541263DFD6}" type="presParOf" srcId="{A4CB10F4-6460-4830-9F0C-69D3C211AB81}" destId="{58EC631D-704E-4AC7-9DE5-6B3581A6F188}" srcOrd="6"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CB55D1-D73D-4EDD-8F94-10626028050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F19F2F41-625D-4B15-B801-A98B7C09C01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Keep your back fit &amp; healthy through appropriate, regular exercise</a:t>
          </a:r>
        </a:p>
      </dgm:t>
    </dgm:pt>
    <dgm:pt modelId="{F2FEF396-19E0-4402-B1A1-DFD8BB46E1FF}" type="parTrans" cxnId="{52CCD036-95C2-4F00-B1EA-D83F691F468A}">
      <dgm:prSet/>
      <dgm:spPr/>
      <dgm:t>
        <a:bodyPr/>
        <a:lstStyle/>
        <a:p>
          <a:endParaRPr lang="en-GB"/>
        </a:p>
      </dgm:t>
    </dgm:pt>
    <dgm:pt modelId="{EAF8C852-A2A9-436F-8564-B0D650C713FF}" type="sibTrans" cxnId="{52CCD036-95C2-4F00-B1EA-D83F691F468A}">
      <dgm:prSet/>
      <dgm:spPr>
        <a:solidFill>
          <a:srgbClr val="002060">
            <a:alpha val="90000"/>
          </a:srgbClr>
        </a:solidFill>
        <a:ln>
          <a:solidFill>
            <a:schemeClr val="tx1">
              <a:alpha val="90000"/>
            </a:schemeClr>
          </a:solidFill>
        </a:ln>
      </dgm:spPr>
      <dgm:t>
        <a:bodyPr/>
        <a:lstStyle/>
        <a:p>
          <a:endParaRPr lang="en-GB"/>
        </a:p>
      </dgm:t>
    </dgm:pt>
    <dgm:pt modelId="{C16A2E29-5F7F-4DD5-B1F2-2E1192E1C94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When starting any new exercise programme, it is recommended you get advice from professionals</a:t>
          </a:r>
        </a:p>
      </dgm:t>
    </dgm:pt>
    <dgm:pt modelId="{C7C0BDA5-2D3E-4B08-8610-5781646D4527}" type="parTrans" cxnId="{0F4DFF33-5F81-4EFA-9171-DB7A431A7675}">
      <dgm:prSet/>
      <dgm:spPr/>
      <dgm:t>
        <a:bodyPr/>
        <a:lstStyle/>
        <a:p>
          <a:endParaRPr lang="en-GB"/>
        </a:p>
      </dgm:t>
    </dgm:pt>
    <dgm:pt modelId="{05C66920-5BFD-40DD-88A6-F1C079CC24BA}" type="sibTrans" cxnId="{0F4DFF33-5F81-4EFA-9171-DB7A431A7675}">
      <dgm:prSet/>
      <dgm:spPr>
        <a:solidFill>
          <a:srgbClr val="002060">
            <a:alpha val="90000"/>
          </a:srgbClr>
        </a:solidFill>
        <a:ln>
          <a:solidFill>
            <a:schemeClr val="tx1">
              <a:alpha val="90000"/>
            </a:schemeClr>
          </a:solidFill>
        </a:ln>
      </dgm:spPr>
      <dgm:t>
        <a:bodyPr/>
        <a:lstStyle/>
        <a:p>
          <a:endParaRPr lang="en-GB"/>
        </a:p>
      </dgm:t>
    </dgm:pt>
    <dgm:pt modelId="{5D21DE5D-C90A-4413-A556-11D52977BEC6}">
      <dgm:prSet phldrT="[Text]" custT="1"/>
      <dgm:spPr>
        <a:solidFill>
          <a:schemeClr val="accent3">
            <a:lumMod val="60000"/>
            <a:lumOff val="40000"/>
          </a:schemeClr>
        </a:solidFill>
        <a:ln>
          <a:solidFill>
            <a:schemeClr val="tx1"/>
          </a:solidFill>
        </a:ln>
      </dgm:spPr>
      <dgm:t>
        <a:bodyPr/>
        <a:lstStyle/>
        <a:p>
          <a:r>
            <a:rPr lang="en-GB" sz="2400" b="1" i="1" dirty="0">
              <a:solidFill>
                <a:schemeClr val="tx1"/>
              </a:solidFill>
            </a:rPr>
            <a:t>If in doubt obtain medical advice first</a:t>
          </a:r>
        </a:p>
      </dgm:t>
    </dgm:pt>
    <dgm:pt modelId="{62D876B5-7130-4472-897D-ABE62A426B5C}" type="parTrans" cxnId="{46721DC7-B654-4AE4-9CA5-B7836262BC0A}">
      <dgm:prSet/>
      <dgm:spPr/>
      <dgm:t>
        <a:bodyPr/>
        <a:lstStyle/>
        <a:p>
          <a:endParaRPr lang="en-GB"/>
        </a:p>
      </dgm:t>
    </dgm:pt>
    <dgm:pt modelId="{9434DB7C-BD34-47A0-91C9-EC15AD89360B}" type="sibTrans" cxnId="{46721DC7-B654-4AE4-9CA5-B7836262BC0A}">
      <dgm:prSet/>
      <dgm:spPr/>
      <dgm:t>
        <a:bodyPr/>
        <a:lstStyle/>
        <a:p>
          <a:endParaRPr lang="en-GB"/>
        </a:p>
      </dgm:t>
    </dgm:pt>
    <dgm:pt modelId="{39AAA2C6-DF59-479E-819D-D4E55DDACCA6}" type="pres">
      <dgm:prSet presAssocID="{7ECB55D1-D73D-4EDD-8F94-106260280501}" presName="outerComposite" presStyleCnt="0">
        <dgm:presLayoutVars>
          <dgm:chMax val="5"/>
          <dgm:dir/>
          <dgm:resizeHandles val="exact"/>
        </dgm:presLayoutVars>
      </dgm:prSet>
      <dgm:spPr/>
    </dgm:pt>
    <dgm:pt modelId="{9719AFC5-730E-4E30-9F48-0C437F1CB42A}" type="pres">
      <dgm:prSet presAssocID="{7ECB55D1-D73D-4EDD-8F94-106260280501}" presName="dummyMaxCanvas" presStyleCnt="0">
        <dgm:presLayoutVars/>
      </dgm:prSet>
      <dgm:spPr/>
    </dgm:pt>
    <dgm:pt modelId="{984A40FA-3DA1-4A10-BBC0-CF833BDD9145}" type="pres">
      <dgm:prSet presAssocID="{7ECB55D1-D73D-4EDD-8F94-106260280501}" presName="ThreeNodes_1" presStyleLbl="node1" presStyleIdx="0" presStyleCnt="3">
        <dgm:presLayoutVars>
          <dgm:bulletEnabled val="1"/>
        </dgm:presLayoutVars>
      </dgm:prSet>
      <dgm:spPr/>
    </dgm:pt>
    <dgm:pt modelId="{AEACA470-50A3-456C-AF1F-CB2F0224AF2D}" type="pres">
      <dgm:prSet presAssocID="{7ECB55D1-D73D-4EDD-8F94-106260280501}" presName="ThreeNodes_2" presStyleLbl="node1" presStyleIdx="1" presStyleCnt="3">
        <dgm:presLayoutVars>
          <dgm:bulletEnabled val="1"/>
        </dgm:presLayoutVars>
      </dgm:prSet>
      <dgm:spPr/>
    </dgm:pt>
    <dgm:pt modelId="{4FE86437-6FFB-46B4-B3A1-94B43AA68AA5}" type="pres">
      <dgm:prSet presAssocID="{7ECB55D1-D73D-4EDD-8F94-106260280501}" presName="ThreeNodes_3" presStyleLbl="node1" presStyleIdx="2" presStyleCnt="3">
        <dgm:presLayoutVars>
          <dgm:bulletEnabled val="1"/>
        </dgm:presLayoutVars>
      </dgm:prSet>
      <dgm:spPr/>
    </dgm:pt>
    <dgm:pt modelId="{409E0A37-A185-4255-8E2C-F92496BDF54D}" type="pres">
      <dgm:prSet presAssocID="{7ECB55D1-D73D-4EDD-8F94-106260280501}" presName="ThreeConn_1-2" presStyleLbl="fgAccFollowNode1" presStyleIdx="0" presStyleCnt="2">
        <dgm:presLayoutVars>
          <dgm:bulletEnabled val="1"/>
        </dgm:presLayoutVars>
      </dgm:prSet>
      <dgm:spPr/>
    </dgm:pt>
    <dgm:pt modelId="{66C48CAC-7304-4512-B903-82D14A8D9923}" type="pres">
      <dgm:prSet presAssocID="{7ECB55D1-D73D-4EDD-8F94-106260280501}" presName="ThreeConn_2-3" presStyleLbl="fgAccFollowNode1" presStyleIdx="1" presStyleCnt="2">
        <dgm:presLayoutVars>
          <dgm:bulletEnabled val="1"/>
        </dgm:presLayoutVars>
      </dgm:prSet>
      <dgm:spPr/>
    </dgm:pt>
    <dgm:pt modelId="{F87377B0-9842-4CEB-A77D-45BF2A0E92EF}" type="pres">
      <dgm:prSet presAssocID="{7ECB55D1-D73D-4EDD-8F94-106260280501}" presName="ThreeNodes_1_text" presStyleLbl="node1" presStyleIdx="2" presStyleCnt="3">
        <dgm:presLayoutVars>
          <dgm:bulletEnabled val="1"/>
        </dgm:presLayoutVars>
      </dgm:prSet>
      <dgm:spPr/>
    </dgm:pt>
    <dgm:pt modelId="{E8598002-B26B-4F18-AD6D-EAC683A111A9}" type="pres">
      <dgm:prSet presAssocID="{7ECB55D1-D73D-4EDD-8F94-106260280501}" presName="ThreeNodes_2_text" presStyleLbl="node1" presStyleIdx="2" presStyleCnt="3">
        <dgm:presLayoutVars>
          <dgm:bulletEnabled val="1"/>
        </dgm:presLayoutVars>
      </dgm:prSet>
      <dgm:spPr/>
    </dgm:pt>
    <dgm:pt modelId="{20943556-7DD2-45D3-9263-C4D12BFF26EE}" type="pres">
      <dgm:prSet presAssocID="{7ECB55D1-D73D-4EDD-8F94-106260280501}" presName="ThreeNodes_3_text" presStyleLbl="node1" presStyleIdx="2" presStyleCnt="3">
        <dgm:presLayoutVars>
          <dgm:bulletEnabled val="1"/>
        </dgm:presLayoutVars>
      </dgm:prSet>
      <dgm:spPr/>
    </dgm:pt>
  </dgm:ptLst>
  <dgm:cxnLst>
    <dgm:cxn modelId="{7D9A6C1C-0602-4AEF-AD2B-50EA8B665370}" type="presOf" srcId="{7ECB55D1-D73D-4EDD-8F94-106260280501}" destId="{39AAA2C6-DF59-479E-819D-D4E55DDACCA6}" srcOrd="0" destOrd="0" presId="urn:microsoft.com/office/officeart/2005/8/layout/vProcess5"/>
    <dgm:cxn modelId="{0F4DFF33-5F81-4EFA-9171-DB7A431A7675}" srcId="{7ECB55D1-D73D-4EDD-8F94-106260280501}" destId="{C16A2E29-5F7F-4DD5-B1F2-2E1192E1C94C}" srcOrd="1" destOrd="0" parTransId="{C7C0BDA5-2D3E-4B08-8610-5781646D4527}" sibTransId="{05C66920-5BFD-40DD-88A6-F1C079CC24BA}"/>
    <dgm:cxn modelId="{52CCD036-95C2-4F00-B1EA-D83F691F468A}" srcId="{7ECB55D1-D73D-4EDD-8F94-106260280501}" destId="{F19F2F41-625D-4B15-B801-A98B7C09C01A}" srcOrd="0" destOrd="0" parTransId="{F2FEF396-19E0-4402-B1A1-DFD8BB46E1FF}" sibTransId="{EAF8C852-A2A9-436F-8564-B0D650C713FF}"/>
    <dgm:cxn modelId="{6CDAA161-E4A9-48EC-950E-5FBDE773C448}" type="presOf" srcId="{F19F2F41-625D-4B15-B801-A98B7C09C01A}" destId="{984A40FA-3DA1-4A10-BBC0-CF833BDD9145}" srcOrd="0" destOrd="0" presId="urn:microsoft.com/office/officeart/2005/8/layout/vProcess5"/>
    <dgm:cxn modelId="{D9A36C47-B9D6-4BD7-874C-B10210A0968F}" type="presOf" srcId="{EAF8C852-A2A9-436F-8564-B0D650C713FF}" destId="{409E0A37-A185-4255-8E2C-F92496BDF54D}" srcOrd="0" destOrd="0" presId="urn:microsoft.com/office/officeart/2005/8/layout/vProcess5"/>
    <dgm:cxn modelId="{72B3EA77-C846-42A2-B6D6-028473EA814F}" type="presOf" srcId="{5D21DE5D-C90A-4413-A556-11D52977BEC6}" destId="{20943556-7DD2-45D3-9263-C4D12BFF26EE}" srcOrd="1" destOrd="0" presId="urn:microsoft.com/office/officeart/2005/8/layout/vProcess5"/>
    <dgm:cxn modelId="{CABB8589-6EBF-4E90-99E9-A6CE97F667B9}" type="presOf" srcId="{05C66920-5BFD-40DD-88A6-F1C079CC24BA}" destId="{66C48CAC-7304-4512-B903-82D14A8D9923}" srcOrd="0" destOrd="0" presId="urn:microsoft.com/office/officeart/2005/8/layout/vProcess5"/>
    <dgm:cxn modelId="{62418E90-B3DD-438D-800C-8C74B7E7A1AF}" type="presOf" srcId="{5D21DE5D-C90A-4413-A556-11D52977BEC6}" destId="{4FE86437-6FFB-46B4-B3A1-94B43AA68AA5}" srcOrd="0" destOrd="0" presId="urn:microsoft.com/office/officeart/2005/8/layout/vProcess5"/>
    <dgm:cxn modelId="{B111D8A6-5503-4A84-8024-D5A1C63DD05F}" type="presOf" srcId="{C16A2E29-5F7F-4DD5-B1F2-2E1192E1C94C}" destId="{E8598002-B26B-4F18-AD6D-EAC683A111A9}" srcOrd="1" destOrd="0" presId="urn:microsoft.com/office/officeart/2005/8/layout/vProcess5"/>
    <dgm:cxn modelId="{46721DC7-B654-4AE4-9CA5-B7836262BC0A}" srcId="{7ECB55D1-D73D-4EDD-8F94-106260280501}" destId="{5D21DE5D-C90A-4413-A556-11D52977BEC6}" srcOrd="2" destOrd="0" parTransId="{62D876B5-7130-4472-897D-ABE62A426B5C}" sibTransId="{9434DB7C-BD34-47A0-91C9-EC15AD89360B}"/>
    <dgm:cxn modelId="{FF0A07D8-256B-41F7-B924-DC45764C7F59}" type="presOf" srcId="{F19F2F41-625D-4B15-B801-A98B7C09C01A}" destId="{F87377B0-9842-4CEB-A77D-45BF2A0E92EF}" srcOrd="1" destOrd="0" presId="urn:microsoft.com/office/officeart/2005/8/layout/vProcess5"/>
    <dgm:cxn modelId="{314835FD-D56E-4B2D-BCF5-DE35C283C434}" type="presOf" srcId="{C16A2E29-5F7F-4DD5-B1F2-2E1192E1C94C}" destId="{AEACA470-50A3-456C-AF1F-CB2F0224AF2D}" srcOrd="0" destOrd="0" presId="urn:microsoft.com/office/officeart/2005/8/layout/vProcess5"/>
    <dgm:cxn modelId="{4D07BC25-502B-44F5-B2AE-1A21108FE2FD}" type="presParOf" srcId="{39AAA2C6-DF59-479E-819D-D4E55DDACCA6}" destId="{9719AFC5-730E-4E30-9F48-0C437F1CB42A}" srcOrd="0" destOrd="0" presId="urn:microsoft.com/office/officeart/2005/8/layout/vProcess5"/>
    <dgm:cxn modelId="{F05AEB2B-9FF2-4B77-BE11-856F35513DF9}" type="presParOf" srcId="{39AAA2C6-DF59-479E-819D-D4E55DDACCA6}" destId="{984A40FA-3DA1-4A10-BBC0-CF833BDD9145}" srcOrd="1" destOrd="0" presId="urn:microsoft.com/office/officeart/2005/8/layout/vProcess5"/>
    <dgm:cxn modelId="{B7AE37DB-540D-4292-960C-0FD9C7197763}" type="presParOf" srcId="{39AAA2C6-DF59-479E-819D-D4E55DDACCA6}" destId="{AEACA470-50A3-456C-AF1F-CB2F0224AF2D}" srcOrd="2" destOrd="0" presId="urn:microsoft.com/office/officeart/2005/8/layout/vProcess5"/>
    <dgm:cxn modelId="{0860E494-EF03-4BE3-8129-75E97B71D95F}" type="presParOf" srcId="{39AAA2C6-DF59-479E-819D-D4E55DDACCA6}" destId="{4FE86437-6FFB-46B4-B3A1-94B43AA68AA5}" srcOrd="3" destOrd="0" presId="urn:microsoft.com/office/officeart/2005/8/layout/vProcess5"/>
    <dgm:cxn modelId="{D1B3914A-B325-4A31-9D1C-25F9601B0D1E}" type="presParOf" srcId="{39AAA2C6-DF59-479E-819D-D4E55DDACCA6}" destId="{409E0A37-A185-4255-8E2C-F92496BDF54D}" srcOrd="4" destOrd="0" presId="urn:microsoft.com/office/officeart/2005/8/layout/vProcess5"/>
    <dgm:cxn modelId="{AB07F915-EE24-4D26-B265-FFEF44636477}" type="presParOf" srcId="{39AAA2C6-DF59-479E-819D-D4E55DDACCA6}" destId="{66C48CAC-7304-4512-B903-82D14A8D9923}" srcOrd="5" destOrd="0" presId="urn:microsoft.com/office/officeart/2005/8/layout/vProcess5"/>
    <dgm:cxn modelId="{820B9F77-2828-40CF-8C1F-0B4F17ED76B1}" type="presParOf" srcId="{39AAA2C6-DF59-479E-819D-D4E55DDACCA6}" destId="{F87377B0-9842-4CEB-A77D-45BF2A0E92EF}" srcOrd="6" destOrd="0" presId="urn:microsoft.com/office/officeart/2005/8/layout/vProcess5"/>
    <dgm:cxn modelId="{CE5EB184-6310-49A1-93E3-7665754636F9}" type="presParOf" srcId="{39AAA2C6-DF59-479E-819D-D4E55DDACCA6}" destId="{E8598002-B26B-4F18-AD6D-EAC683A111A9}" srcOrd="7" destOrd="0" presId="urn:microsoft.com/office/officeart/2005/8/layout/vProcess5"/>
    <dgm:cxn modelId="{0DD7B349-3559-4512-9F6B-367B341BE38B}" type="presParOf" srcId="{39AAA2C6-DF59-479E-819D-D4E55DDACCA6}" destId="{20943556-7DD2-45D3-9263-C4D12BFF26EE}"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07B728-A86E-4347-B5DE-562D0A4745C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0218700-0E29-402F-90E5-E740781B48A6}">
      <dgm:prSet phldrT="[Text]" custT="1"/>
      <dgm:spPr>
        <a:ln>
          <a:solidFill>
            <a:schemeClr val="tx1"/>
          </a:solidFill>
        </a:ln>
      </dgm:spPr>
      <dgm:t>
        <a:bodyPr/>
        <a:lstStyle/>
        <a:p>
          <a:r>
            <a:rPr lang="en-GB" sz="2400" b="1" dirty="0">
              <a:solidFill>
                <a:schemeClr val="tx1"/>
              </a:solidFill>
            </a:rPr>
            <a:t>AVOID</a:t>
          </a:r>
        </a:p>
      </dgm:t>
    </dgm:pt>
    <dgm:pt modelId="{34607ACA-9573-49E8-94C8-73C2FF4B9F00}" type="parTrans" cxnId="{6D8E5411-BAE3-423C-AF12-F1EA059B0984}">
      <dgm:prSet/>
      <dgm:spPr/>
      <dgm:t>
        <a:bodyPr/>
        <a:lstStyle/>
        <a:p>
          <a:endParaRPr lang="en-GB"/>
        </a:p>
      </dgm:t>
    </dgm:pt>
    <dgm:pt modelId="{54D1384C-61E9-4628-BA91-559A3B3385E5}" type="sibTrans" cxnId="{6D8E5411-BAE3-423C-AF12-F1EA059B0984}">
      <dgm:prSet/>
      <dgm:spPr/>
      <dgm:t>
        <a:bodyPr/>
        <a:lstStyle/>
        <a:p>
          <a:endParaRPr lang="en-GB"/>
        </a:p>
      </dgm:t>
    </dgm:pt>
    <dgm:pt modelId="{5EC5A996-A31D-4275-8938-BD54B4968C9A}">
      <dgm:prSet phldrT="[Text]" custT="1"/>
      <dgm:spPr>
        <a:ln>
          <a:solidFill>
            <a:schemeClr val="tx1">
              <a:alpha val="90000"/>
            </a:schemeClr>
          </a:solidFill>
        </a:ln>
      </dgm:spPr>
      <dgm:t>
        <a:bodyPr/>
        <a:lstStyle/>
        <a:p>
          <a:r>
            <a:rPr lang="en-GB" sz="2400" dirty="0"/>
            <a:t>Hazardous MH operations, so far as reasonably practicable</a:t>
          </a:r>
        </a:p>
      </dgm:t>
    </dgm:pt>
    <dgm:pt modelId="{1B0ADD58-93DC-437E-8CEF-5673DFFD4B2F}" type="parTrans" cxnId="{C5BB8265-8F6D-432B-8567-4249E25E5923}">
      <dgm:prSet/>
      <dgm:spPr/>
      <dgm:t>
        <a:bodyPr/>
        <a:lstStyle/>
        <a:p>
          <a:endParaRPr lang="en-GB"/>
        </a:p>
      </dgm:t>
    </dgm:pt>
    <dgm:pt modelId="{049B8202-4119-4591-B4D6-18A94BF03F23}" type="sibTrans" cxnId="{C5BB8265-8F6D-432B-8567-4249E25E5923}">
      <dgm:prSet/>
      <dgm:spPr/>
      <dgm:t>
        <a:bodyPr/>
        <a:lstStyle/>
        <a:p>
          <a:endParaRPr lang="en-GB"/>
        </a:p>
      </dgm:t>
    </dgm:pt>
    <dgm:pt modelId="{6BFE52F8-1FE6-49C8-B492-BECC8518FF98}">
      <dgm:prSet phldrT="[Text]" custT="1"/>
      <dgm:spPr>
        <a:ln>
          <a:solidFill>
            <a:schemeClr val="tx1"/>
          </a:solidFill>
        </a:ln>
      </dgm:spPr>
      <dgm:t>
        <a:bodyPr/>
        <a:lstStyle/>
        <a:p>
          <a:r>
            <a:rPr lang="en-GB" sz="2400" b="1" dirty="0">
              <a:solidFill>
                <a:schemeClr val="tx1"/>
              </a:solidFill>
            </a:rPr>
            <a:t>ASSESS</a:t>
          </a:r>
        </a:p>
      </dgm:t>
    </dgm:pt>
    <dgm:pt modelId="{64DE3075-D03F-4083-9B4C-8C99C64BD989}" type="parTrans" cxnId="{AB0C7D84-AA5C-4FA2-900F-FA2CAD7CE64D}">
      <dgm:prSet/>
      <dgm:spPr/>
      <dgm:t>
        <a:bodyPr/>
        <a:lstStyle/>
        <a:p>
          <a:endParaRPr lang="en-GB"/>
        </a:p>
      </dgm:t>
    </dgm:pt>
    <dgm:pt modelId="{45324BDA-4849-4B9E-BB5F-C195EFD50F89}" type="sibTrans" cxnId="{AB0C7D84-AA5C-4FA2-900F-FA2CAD7CE64D}">
      <dgm:prSet/>
      <dgm:spPr/>
      <dgm:t>
        <a:bodyPr/>
        <a:lstStyle/>
        <a:p>
          <a:endParaRPr lang="en-GB"/>
        </a:p>
      </dgm:t>
    </dgm:pt>
    <dgm:pt modelId="{D66BC84D-5FAB-466C-86F5-CDAB6661861E}">
      <dgm:prSet phldrT="[Text]" custT="1"/>
      <dgm:spPr>
        <a:ln>
          <a:solidFill>
            <a:schemeClr val="tx1">
              <a:alpha val="90000"/>
            </a:schemeClr>
          </a:solidFill>
        </a:ln>
      </dgm:spPr>
      <dgm:t>
        <a:bodyPr/>
        <a:lstStyle/>
        <a:p>
          <a:r>
            <a:rPr lang="en-GB" sz="2400" dirty="0"/>
            <a:t>Any hazardous MH tasks that cannot be avoided</a:t>
          </a:r>
        </a:p>
      </dgm:t>
    </dgm:pt>
    <dgm:pt modelId="{8BB1C215-F2E0-41EE-9791-14EA23020E82}" type="parTrans" cxnId="{ED467651-0F0A-488F-BAEE-62E3B9965B0F}">
      <dgm:prSet/>
      <dgm:spPr/>
      <dgm:t>
        <a:bodyPr/>
        <a:lstStyle/>
        <a:p>
          <a:endParaRPr lang="en-GB"/>
        </a:p>
      </dgm:t>
    </dgm:pt>
    <dgm:pt modelId="{42925257-477F-4654-8F1C-3EC4AD9228AA}" type="sibTrans" cxnId="{ED467651-0F0A-488F-BAEE-62E3B9965B0F}">
      <dgm:prSet/>
      <dgm:spPr/>
      <dgm:t>
        <a:bodyPr/>
        <a:lstStyle/>
        <a:p>
          <a:endParaRPr lang="en-GB"/>
        </a:p>
      </dgm:t>
    </dgm:pt>
    <dgm:pt modelId="{2E109C2A-7D68-4B30-9BCA-61CAD2F1C325}">
      <dgm:prSet phldrT="[Text]" custT="1"/>
      <dgm:spPr>
        <a:ln>
          <a:solidFill>
            <a:schemeClr val="tx1"/>
          </a:solidFill>
        </a:ln>
      </dgm:spPr>
      <dgm:t>
        <a:bodyPr/>
        <a:lstStyle/>
        <a:p>
          <a:r>
            <a:rPr lang="en-GB" sz="2400" b="1" dirty="0">
              <a:solidFill>
                <a:schemeClr val="tx1"/>
              </a:solidFill>
            </a:rPr>
            <a:t>REDUCE</a:t>
          </a:r>
        </a:p>
      </dgm:t>
    </dgm:pt>
    <dgm:pt modelId="{E24F7E90-40FC-4243-ACB9-AFA3F679EFB4}" type="parTrans" cxnId="{8B5C76BC-CF53-477A-A06C-E16C17C4446A}">
      <dgm:prSet/>
      <dgm:spPr/>
      <dgm:t>
        <a:bodyPr/>
        <a:lstStyle/>
        <a:p>
          <a:endParaRPr lang="en-GB"/>
        </a:p>
      </dgm:t>
    </dgm:pt>
    <dgm:pt modelId="{5BEAE9F0-4E33-4A3D-BADA-DF18F126887A}" type="sibTrans" cxnId="{8B5C76BC-CF53-477A-A06C-E16C17C4446A}">
      <dgm:prSet/>
      <dgm:spPr/>
      <dgm:t>
        <a:bodyPr/>
        <a:lstStyle/>
        <a:p>
          <a:endParaRPr lang="en-GB"/>
        </a:p>
      </dgm:t>
    </dgm:pt>
    <dgm:pt modelId="{687668A5-0D80-4A9C-87AC-2B674A44B5D7}">
      <dgm:prSet phldrT="[Text]" custT="1"/>
      <dgm:spPr>
        <a:ln>
          <a:solidFill>
            <a:schemeClr val="tx1">
              <a:alpha val="90000"/>
            </a:schemeClr>
          </a:solidFill>
        </a:ln>
      </dgm:spPr>
      <dgm:t>
        <a:bodyPr/>
        <a:lstStyle/>
        <a:p>
          <a:r>
            <a:rPr lang="en-GB" sz="2400" dirty="0"/>
            <a:t>The risk of injury, so far as reasonably practicable</a:t>
          </a:r>
        </a:p>
      </dgm:t>
    </dgm:pt>
    <dgm:pt modelId="{E467C12D-9DD1-4695-AF01-6E4EC38C83B7}" type="parTrans" cxnId="{C91BE382-FFD7-447F-9ED9-85CD9CE88C83}">
      <dgm:prSet/>
      <dgm:spPr/>
      <dgm:t>
        <a:bodyPr/>
        <a:lstStyle/>
        <a:p>
          <a:endParaRPr lang="en-GB"/>
        </a:p>
      </dgm:t>
    </dgm:pt>
    <dgm:pt modelId="{4ABD2E98-E008-4918-AF04-724A15648983}" type="sibTrans" cxnId="{C91BE382-FFD7-447F-9ED9-85CD9CE88C83}">
      <dgm:prSet/>
      <dgm:spPr/>
      <dgm:t>
        <a:bodyPr/>
        <a:lstStyle/>
        <a:p>
          <a:endParaRPr lang="en-GB"/>
        </a:p>
      </dgm:t>
    </dgm:pt>
    <dgm:pt modelId="{ACC6F004-4DEA-438D-B167-6A3BFBADA95D}" type="pres">
      <dgm:prSet presAssocID="{7207B728-A86E-4347-B5DE-562D0A4745C5}" presName="Name0" presStyleCnt="0">
        <dgm:presLayoutVars>
          <dgm:dir/>
          <dgm:animLvl val="lvl"/>
          <dgm:resizeHandles val="exact"/>
        </dgm:presLayoutVars>
      </dgm:prSet>
      <dgm:spPr/>
    </dgm:pt>
    <dgm:pt modelId="{7D08163E-C79B-48F1-9A10-85ABF22A67DD}" type="pres">
      <dgm:prSet presAssocID="{60218700-0E29-402F-90E5-E740781B48A6}" presName="composite" presStyleCnt="0"/>
      <dgm:spPr/>
    </dgm:pt>
    <dgm:pt modelId="{8E169E2B-6C2D-445B-A5F2-7109AA2B36AC}" type="pres">
      <dgm:prSet presAssocID="{60218700-0E29-402F-90E5-E740781B48A6}" presName="parTx" presStyleLbl="alignNode1" presStyleIdx="0" presStyleCnt="3">
        <dgm:presLayoutVars>
          <dgm:chMax val="0"/>
          <dgm:chPref val="0"/>
          <dgm:bulletEnabled val="1"/>
        </dgm:presLayoutVars>
      </dgm:prSet>
      <dgm:spPr/>
    </dgm:pt>
    <dgm:pt modelId="{F68A91BF-D969-41C8-AE7B-68FC07E48589}" type="pres">
      <dgm:prSet presAssocID="{60218700-0E29-402F-90E5-E740781B48A6}" presName="desTx" presStyleLbl="alignAccFollowNode1" presStyleIdx="0" presStyleCnt="3">
        <dgm:presLayoutVars>
          <dgm:bulletEnabled val="1"/>
        </dgm:presLayoutVars>
      </dgm:prSet>
      <dgm:spPr/>
    </dgm:pt>
    <dgm:pt modelId="{EFE02289-E1C1-45AC-BF24-7A50C7F4D086}" type="pres">
      <dgm:prSet presAssocID="{54D1384C-61E9-4628-BA91-559A3B3385E5}" presName="space" presStyleCnt="0"/>
      <dgm:spPr/>
    </dgm:pt>
    <dgm:pt modelId="{58B79FD7-4C94-42B5-A39D-DAF166F85810}" type="pres">
      <dgm:prSet presAssocID="{6BFE52F8-1FE6-49C8-B492-BECC8518FF98}" presName="composite" presStyleCnt="0"/>
      <dgm:spPr/>
    </dgm:pt>
    <dgm:pt modelId="{34C09A93-374F-4CF1-B1AE-41B8F6003449}" type="pres">
      <dgm:prSet presAssocID="{6BFE52F8-1FE6-49C8-B492-BECC8518FF98}" presName="parTx" presStyleLbl="alignNode1" presStyleIdx="1" presStyleCnt="3">
        <dgm:presLayoutVars>
          <dgm:chMax val="0"/>
          <dgm:chPref val="0"/>
          <dgm:bulletEnabled val="1"/>
        </dgm:presLayoutVars>
      </dgm:prSet>
      <dgm:spPr/>
    </dgm:pt>
    <dgm:pt modelId="{3EC3A804-6204-467F-8DB5-D5565161C290}" type="pres">
      <dgm:prSet presAssocID="{6BFE52F8-1FE6-49C8-B492-BECC8518FF98}" presName="desTx" presStyleLbl="alignAccFollowNode1" presStyleIdx="1" presStyleCnt="3">
        <dgm:presLayoutVars>
          <dgm:bulletEnabled val="1"/>
        </dgm:presLayoutVars>
      </dgm:prSet>
      <dgm:spPr/>
    </dgm:pt>
    <dgm:pt modelId="{812E745B-CFDF-468A-B70C-923A62919D4C}" type="pres">
      <dgm:prSet presAssocID="{45324BDA-4849-4B9E-BB5F-C195EFD50F89}" presName="space" presStyleCnt="0"/>
      <dgm:spPr/>
    </dgm:pt>
    <dgm:pt modelId="{66273D8C-BC72-415A-B483-E8F7FEE3EE54}" type="pres">
      <dgm:prSet presAssocID="{2E109C2A-7D68-4B30-9BCA-61CAD2F1C325}" presName="composite" presStyleCnt="0"/>
      <dgm:spPr/>
    </dgm:pt>
    <dgm:pt modelId="{FC2FC325-F0B8-474E-99A4-8F60F6DD69E5}" type="pres">
      <dgm:prSet presAssocID="{2E109C2A-7D68-4B30-9BCA-61CAD2F1C325}" presName="parTx" presStyleLbl="alignNode1" presStyleIdx="2" presStyleCnt="3">
        <dgm:presLayoutVars>
          <dgm:chMax val="0"/>
          <dgm:chPref val="0"/>
          <dgm:bulletEnabled val="1"/>
        </dgm:presLayoutVars>
      </dgm:prSet>
      <dgm:spPr/>
    </dgm:pt>
    <dgm:pt modelId="{1CB4A269-C3BE-4844-9969-D18DE9EB4DCE}" type="pres">
      <dgm:prSet presAssocID="{2E109C2A-7D68-4B30-9BCA-61CAD2F1C325}" presName="desTx" presStyleLbl="alignAccFollowNode1" presStyleIdx="2" presStyleCnt="3">
        <dgm:presLayoutVars>
          <dgm:bulletEnabled val="1"/>
        </dgm:presLayoutVars>
      </dgm:prSet>
      <dgm:spPr/>
    </dgm:pt>
  </dgm:ptLst>
  <dgm:cxnLst>
    <dgm:cxn modelId="{FC6D610E-8170-4D66-8F50-594C6CBBE897}" type="presOf" srcId="{5EC5A996-A31D-4275-8938-BD54B4968C9A}" destId="{F68A91BF-D969-41C8-AE7B-68FC07E48589}" srcOrd="0" destOrd="0" presId="urn:microsoft.com/office/officeart/2005/8/layout/hList1"/>
    <dgm:cxn modelId="{6D8E5411-BAE3-423C-AF12-F1EA059B0984}" srcId="{7207B728-A86E-4347-B5DE-562D0A4745C5}" destId="{60218700-0E29-402F-90E5-E740781B48A6}" srcOrd="0" destOrd="0" parTransId="{34607ACA-9573-49E8-94C8-73C2FF4B9F00}" sibTransId="{54D1384C-61E9-4628-BA91-559A3B3385E5}"/>
    <dgm:cxn modelId="{BE3F9030-9B86-4912-936F-316548B8D3D1}" type="presOf" srcId="{6BFE52F8-1FE6-49C8-B492-BECC8518FF98}" destId="{34C09A93-374F-4CF1-B1AE-41B8F6003449}" srcOrd="0" destOrd="0" presId="urn:microsoft.com/office/officeart/2005/8/layout/hList1"/>
    <dgm:cxn modelId="{E7CB223F-9B5F-43F0-AD04-D972282208DE}" type="presOf" srcId="{687668A5-0D80-4A9C-87AC-2B674A44B5D7}" destId="{1CB4A269-C3BE-4844-9969-D18DE9EB4DCE}" srcOrd="0" destOrd="0" presId="urn:microsoft.com/office/officeart/2005/8/layout/hList1"/>
    <dgm:cxn modelId="{C5BB8265-8F6D-432B-8567-4249E25E5923}" srcId="{60218700-0E29-402F-90E5-E740781B48A6}" destId="{5EC5A996-A31D-4275-8938-BD54B4968C9A}" srcOrd="0" destOrd="0" parTransId="{1B0ADD58-93DC-437E-8CEF-5673DFFD4B2F}" sibTransId="{049B8202-4119-4591-B4D6-18A94BF03F23}"/>
    <dgm:cxn modelId="{ED467651-0F0A-488F-BAEE-62E3B9965B0F}" srcId="{6BFE52F8-1FE6-49C8-B492-BECC8518FF98}" destId="{D66BC84D-5FAB-466C-86F5-CDAB6661861E}" srcOrd="0" destOrd="0" parTransId="{8BB1C215-F2E0-41EE-9791-14EA23020E82}" sibTransId="{42925257-477F-4654-8F1C-3EC4AD9228AA}"/>
    <dgm:cxn modelId="{C91BE382-FFD7-447F-9ED9-85CD9CE88C83}" srcId="{2E109C2A-7D68-4B30-9BCA-61CAD2F1C325}" destId="{687668A5-0D80-4A9C-87AC-2B674A44B5D7}" srcOrd="0" destOrd="0" parTransId="{E467C12D-9DD1-4695-AF01-6E4EC38C83B7}" sibTransId="{4ABD2E98-E008-4918-AF04-724A15648983}"/>
    <dgm:cxn modelId="{AB0C7D84-AA5C-4FA2-900F-FA2CAD7CE64D}" srcId="{7207B728-A86E-4347-B5DE-562D0A4745C5}" destId="{6BFE52F8-1FE6-49C8-B492-BECC8518FF98}" srcOrd="1" destOrd="0" parTransId="{64DE3075-D03F-4083-9B4C-8C99C64BD989}" sibTransId="{45324BDA-4849-4B9E-BB5F-C195EFD50F89}"/>
    <dgm:cxn modelId="{775B089A-8795-4BEA-BB7F-E5AA82CCA5CF}" type="presOf" srcId="{7207B728-A86E-4347-B5DE-562D0A4745C5}" destId="{ACC6F004-4DEA-438D-B167-6A3BFBADA95D}" srcOrd="0" destOrd="0" presId="urn:microsoft.com/office/officeart/2005/8/layout/hList1"/>
    <dgm:cxn modelId="{35F8979F-59BB-478E-ABD7-A146BCB368CD}" type="presOf" srcId="{D66BC84D-5FAB-466C-86F5-CDAB6661861E}" destId="{3EC3A804-6204-467F-8DB5-D5565161C290}" srcOrd="0" destOrd="0" presId="urn:microsoft.com/office/officeart/2005/8/layout/hList1"/>
    <dgm:cxn modelId="{87686BA6-413A-46F8-A977-BD478F668CEB}" type="presOf" srcId="{60218700-0E29-402F-90E5-E740781B48A6}" destId="{8E169E2B-6C2D-445B-A5F2-7109AA2B36AC}" srcOrd="0" destOrd="0" presId="urn:microsoft.com/office/officeart/2005/8/layout/hList1"/>
    <dgm:cxn modelId="{1F9E28B8-4CF5-4B49-843F-B1412A55F28A}" type="presOf" srcId="{2E109C2A-7D68-4B30-9BCA-61CAD2F1C325}" destId="{FC2FC325-F0B8-474E-99A4-8F60F6DD69E5}" srcOrd="0" destOrd="0" presId="urn:microsoft.com/office/officeart/2005/8/layout/hList1"/>
    <dgm:cxn modelId="{8B5C76BC-CF53-477A-A06C-E16C17C4446A}" srcId="{7207B728-A86E-4347-B5DE-562D0A4745C5}" destId="{2E109C2A-7D68-4B30-9BCA-61CAD2F1C325}" srcOrd="2" destOrd="0" parTransId="{E24F7E90-40FC-4243-ACB9-AFA3F679EFB4}" sibTransId="{5BEAE9F0-4E33-4A3D-BADA-DF18F126887A}"/>
    <dgm:cxn modelId="{89D1CF44-B91A-4F5D-B459-1B723748C2AC}" type="presParOf" srcId="{ACC6F004-4DEA-438D-B167-6A3BFBADA95D}" destId="{7D08163E-C79B-48F1-9A10-85ABF22A67DD}" srcOrd="0" destOrd="0" presId="urn:microsoft.com/office/officeart/2005/8/layout/hList1"/>
    <dgm:cxn modelId="{C80AF99E-BF69-46A3-99BE-1D7C1601FD9A}" type="presParOf" srcId="{7D08163E-C79B-48F1-9A10-85ABF22A67DD}" destId="{8E169E2B-6C2D-445B-A5F2-7109AA2B36AC}" srcOrd="0" destOrd="0" presId="urn:microsoft.com/office/officeart/2005/8/layout/hList1"/>
    <dgm:cxn modelId="{2325328F-E63C-47E9-839F-B0648C8A2269}" type="presParOf" srcId="{7D08163E-C79B-48F1-9A10-85ABF22A67DD}" destId="{F68A91BF-D969-41C8-AE7B-68FC07E48589}" srcOrd="1" destOrd="0" presId="urn:microsoft.com/office/officeart/2005/8/layout/hList1"/>
    <dgm:cxn modelId="{135422A1-FDF2-4E9C-B82F-CF60021BABF3}" type="presParOf" srcId="{ACC6F004-4DEA-438D-B167-6A3BFBADA95D}" destId="{EFE02289-E1C1-45AC-BF24-7A50C7F4D086}" srcOrd="1" destOrd="0" presId="urn:microsoft.com/office/officeart/2005/8/layout/hList1"/>
    <dgm:cxn modelId="{D2560082-E939-4216-8DB9-2F3B44EFFDDF}" type="presParOf" srcId="{ACC6F004-4DEA-438D-B167-6A3BFBADA95D}" destId="{58B79FD7-4C94-42B5-A39D-DAF166F85810}" srcOrd="2" destOrd="0" presId="urn:microsoft.com/office/officeart/2005/8/layout/hList1"/>
    <dgm:cxn modelId="{20279713-259F-40B7-A529-09FC10FD6506}" type="presParOf" srcId="{58B79FD7-4C94-42B5-A39D-DAF166F85810}" destId="{34C09A93-374F-4CF1-B1AE-41B8F6003449}" srcOrd="0" destOrd="0" presId="urn:microsoft.com/office/officeart/2005/8/layout/hList1"/>
    <dgm:cxn modelId="{C9FF1763-08B1-45FB-A244-F61423B9C2AF}" type="presParOf" srcId="{58B79FD7-4C94-42B5-A39D-DAF166F85810}" destId="{3EC3A804-6204-467F-8DB5-D5565161C290}" srcOrd="1" destOrd="0" presId="urn:microsoft.com/office/officeart/2005/8/layout/hList1"/>
    <dgm:cxn modelId="{2A957DFE-6FF2-4A21-A917-CE63FE5256F2}" type="presParOf" srcId="{ACC6F004-4DEA-438D-B167-6A3BFBADA95D}" destId="{812E745B-CFDF-468A-B70C-923A62919D4C}" srcOrd="3" destOrd="0" presId="urn:microsoft.com/office/officeart/2005/8/layout/hList1"/>
    <dgm:cxn modelId="{B8AE2513-57CC-4CDD-8788-B0B4AFA06BB4}" type="presParOf" srcId="{ACC6F004-4DEA-438D-B167-6A3BFBADA95D}" destId="{66273D8C-BC72-415A-B483-E8F7FEE3EE54}" srcOrd="4" destOrd="0" presId="urn:microsoft.com/office/officeart/2005/8/layout/hList1"/>
    <dgm:cxn modelId="{2D42A43F-78A8-4E46-8B66-14DC3ABB4DBC}" type="presParOf" srcId="{66273D8C-BC72-415A-B483-E8F7FEE3EE54}" destId="{FC2FC325-F0B8-474E-99A4-8F60F6DD69E5}" srcOrd="0" destOrd="0" presId="urn:microsoft.com/office/officeart/2005/8/layout/hList1"/>
    <dgm:cxn modelId="{475816B2-36C7-476D-84DA-A7F622C63E65}" type="presParOf" srcId="{66273D8C-BC72-415A-B483-E8F7FEE3EE54}" destId="{1CB4A269-C3BE-4844-9969-D18DE9EB4DC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4E20D1-07FC-4135-AB9F-4306EF51FBC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A8616FF4-B036-4097-9C48-6D1D35F07785}">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Requirements</a:t>
          </a:r>
        </a:p>
      </dgm:t>
    </dgm:pt>
    <dgm:pt modelId="{0E8FB149-BE9C-4CA9-826A-F20A728496F5}" type="parTrans" cxnId="{EC5BD5BD-29D1-4E37-9400-0EFBEE8BC432}">
      <dgm:prSet/>
      <dgm:spPr/>
      <dgm:t>
        <a:bodyPr/>
        <a:lstStyle/>
        <a:p>
          <a:endParaRPr lang="en-GB"/>
        </a:p>
      </dgm:t>
    </dgm:pt>
    <dgm:pt modelId="{713FFD72-6B8C-4EEA-BA44-A8F7094D4CC7}" type="sibTrans" cxnId="{EC5BD5BD-29D1-4E37-9400-0EFBEE8BC432}">
      <dgm:prSet/>
      <dgm:spPr/>
      <dgm:t>
        <a:bodyPr/>
        <a:lstStyle/>
        <a:p>
          <a:endParaRPr lang="en-GB"/>
        </a:p>
      </dgm:t>
    </dgm:pt>
    <dgm:pt modelId="{3C7F2E42-FC7A-4C5F-AB81-FA9EC07B0C12}">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Does the task require unusual strength, height etc?</a:t>
          </a:r>
        </a:p>
      </dgm:t>
    </dgm:pt>
    <dgm:pt modelId="{2D6F5135-DF65-42D6-816A-ABFCB46B4C88}" type="parTrans" cxnId="{649ABFBB-C70A-4790-A97D-6BF0F049737B}">
      <dgm:prSet/>
      <dgm:spPr/>
      <dgm:t>
        <a:bodyPr/>
        <a:lstStyle/>
        <a:p>
          <a:endParaRPr lang="en-GB"/>
        </a:p>
      </dgm:t>
    </dgm:pt>
    <dgm:pt modelId="{0DC8F400-7C2A-4809-AA52-564F0AAFC877}" type="sibTrans" cxnId="{649ABFBB-C70A-4790-A97D-6BF0F049737B}">
      <dgm:prSet/>
      <dgm:spPr/>
      <dgm:t>
        <a:bodyPr/>
        <a:lstStyle/>
        <a:p>
          <a:endParaRPr lang="en-GB"/>
        </a:p>
      </dgm:t>
    </dgm:pt>
    <dgm:pt modelId="{00422B9A-328B-43A7-A69F-B25AAB7E77EA}">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Is the task within your capability</a:t>
          </a:r>
        </a:p>
      </dgm:t>
    </dgm:pt>
    <dgm:pt modelId="{DD346058-F018-45B7-A3FC-A2166BFADE8E}" type="parTrans" cxnId="{201A3847-23E8-4526-9F89-C06E424011D5}">
      <dgm:prSet/>
      <dgm:spPr/>
      <dgm:t>
        <a:bodyPr/>
        <a:lstStyle/>
        <a:p>
          <a:endParaRPr lang="en-GB"/>
        </a:p>
      </dgm:t>
    </dgm:pt>
    <dgm:pt modelId="{83E9AB44-7127-485F-A2E1-364D94447279}" type="sibTrans" cxnId="{201A3847-23E8-4526-9F89-C06E424011D5}">
      <dgm:prSet/>
      <dgm:spPr/>
      <dgm:t>
        <a:bodyPr/>
        <a:lstStyle/>
        <a:p>
          <a:endParaRPr lang="en-GB"/>
        </a:p>
      </dgm:t>
    </dgm:pt>
    <dgm:pt modelId="{F1E9D66D-4882-4DF9-B843-C1B5B749EBB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Underlying Health Problems</a:t>
          </a:r>
        </a:p>
      </dgm:t>
    </dgm:pt>
    <dgm:pt modelId="{DDDA744F-A2FD-4FF7-87D8-23B55029E846}" type="parTrans" cxnId="{F8D65377-CAC0-4D6C-A622-931152F5C400}">
      <dgm:prSet/>
      <dgm:spPr/>
      <dgm:t>
        <a:bodyPr/>
        <a:lstStyle/>
        <a:p>
          <a:endParaRPr lang="en-GB"/>
        </a:p>
      </dgm:t>
    </dgm:pt>
    <dgm:pt modelId="{8C4C555F-DB49-4394-AEFC-A0DD500A5BE1}" type="sibTrans" cxnId="{F8D65377-CAC0-4D6C-A622-931152F5C400}">
      <dgm:prSet/>
      <dgm:spPr/>
      <dgm:t>
        <a:bodyPr/>
        <a:lstStyle/>
        <a:p>
          <a:endParaRPr lang="en-GB"/>
        </a:p>
      </dgm:t>
    </dgm:pt>
    <dgm:pt modelId="{9D6406E5-24A5-43D1-8CD2-DB7A76DC4804}">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Are there health problems which may affect the individual’s capability</a:t>
          </a:r>
        </a:p>
      </dgm:t>
    </dgm:pt>
    <dgm:pt modelId="{28D16635-2D92-4EBF-A62A-6AD0132D85FC}" type="parTrans" cxnId="{683CE214-14FA-4EA9-ACBD-B44258764A0E}">
      <dgm:prSet/>
      <dgm:spPr/>
      <dgm:t>
        <a:bodyPr/>
        <a:lstStyle/>
        <a:p>
          <a:endParaRPr lang="en-GB"/>
        </a:p>
      </dgm:t>
    </dgm:pt>
    <dgm:pt modelId="{35C1347B-4099-4DF0-B6B4-698F980B1350}" type="sibTrans" cxnId="{683CE214-14FA-4EA9-ACBD-B44258764A0E}">
      <dgm:prSet/>
      <dgm:spPr/>
      <dgm:t>
        <a:bodyPr/>
        <a:lstStyle/>
        <a:p>
          <a:endParaRPr lang="en-GB"/>
        </a:p>
      </dgm:t>
    </dgm:pt>
    <dgm:pt modelId="{F8699009-9699-436F-A57D-6DC8A7672CE4}">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Pregnancy</a:t>
          </a:r>
        </a:p>
      </dgm:t>
    </dgm:pt>
    <dgm:pt modelId="{F4BF1F00-5C97-4040-8B09-816FC903D386}" type="parTrans" cxnId="{38A8B8F8-851B-44D1-AEE6-1299E82CB81E}">
      <dgm:prSet/>
      <dgm:spPr/>
      <dgm:t>
        <a:bodyPr/>
        <a:lstStyle/>
        <a:p>
          <a:endParaRPr lang="en-GB"/>
        </a:p>
      </dgm:t>
    </dgm:pt>
    <dgm:pt modelId="{2BF55655-C43C-462F-AA9D-C2D4D90AFFB2}" type="sibTrans" cxnId="{38A8B8F8-851B-44D1-AEE6-1299E82CB81E}">
      <dgm:prSet/>
      <dgm:spPr/>
      <dgm:t>
        <a:bodyPr/>
        <a:lstStyle/>
        <a:p>
          <a:endParaRPr lang="en-GB"/>
        </a:p>
      </dgm:t>
    </dgm:pt>
    <dgm:pt modelId="{9B86CE93-95CC-4584-9968-545FF1777BB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Personal Protective Equipment (PPE)</a:t>
          </a:r>
        </a:p>
      </dgm:t>
    </dgm:pt>
    <dgm:pt modelId="{86860FD4-E15C-4EA2-B33D-BC0EAEF7CD47}" type="parTrans" cxnId="{B0407151-1307-4B15-856A-6F799516AC90}">
      <dgm:prSet/>
      <dgm:spPr/>
      <dgm:t>
        <a:bodyPr/>
        <a:lstStyle/>
        <a:p>
          <a:endParaRPr lang="en-GB"/>
        </a:p>
      </dgm:t>
    </dgm:pt>
    <dgm:pt modelId="{A687610C-3831-41BC-8AE3-2D0728EF9B32}" type="sibTrans" cxnId="{B0407151-1307-4B15-856A-6F799516AC90}">
      <dgm:prSet/>
      <dgm:spPr/>
      <dgm:t>
        <a:bodyPr/>
        <a:lstStyle/>
        <a:p>
          <a:endParaRPr lang="en-GB"/>
        </a:p>
      </dgm:t>
    </dgm:pt>
    <dgm:pt modelId="{AD5A5C29-24A1-43C5-9C95-0EBAB4B0028F}">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Does PPE interfere with the handling task?</a:t>
          </a:r>
        </a:p>
      </dgm:t>
    </dgm:pt>
    <dgm:pt modelId="{0C16CE2A-4C80-4B43-9407-B4B7A52FC681}" type="parTrans" cxnId="{33D8ACF3-B406-4130-AEE8-C2B037023B82}">
      <dgm:prSet/>
      <dgm:spPr/>
      <dgm:t>
        <a:bodyPr/>
        <a:lstStyle/>
        <a:p>
          <a:endParaRPr lang="en-GB"/>
        </a:p>
      </dgm:t>
    </dgm:pt>
    <dgm:pt modelId="{1CD629AC-0F08-4A0D-B7EE-7C2C012295F6}" type="sibTrans" cxnId="{33D8ACF3-B406-4130-AEE8-C2B037023B82}">
      <dgm:prSet/>
      <dgm:spPr/>
      <dgm:t>
        <a:bodyPr/>
        <a:lstStyle/>
        <a:p>
          <a:endParaRPr lang="en-GB"/>
        </a:p>
      </dgm:t>
    </dgm:pt>
    <dgm:pt modelId="{5E8C4A35-1C58-4636-984B-47D4D045AA44}" type="pres">
      <dgm:prSet presAssocID="{D74E20D1-07FC-4135-AB9F-4306EF51FBC1}" presName="Name0" presStyleCnt="0">
        <dgm:presLayoutVars>
          <dgm:dir/>
          <dgm:animLvl val="lvl"/>
          <dgm:resizeHandles val="exact"/>
        </dgm:presLayoutVars>
      </dgm:prSet>
      <dgm:spPr/>
    </dgm:pt>
    <dgm:pt modelId="{9C7A2703-EDAA-49C6-9454-95B853706FFD}" type="pres">
      <dgm:prSet presAssocID="{A8616FF4-B036-4097-9C48-6D1D35F07785}" presName="composite" presStyleCnt="0"/>
      <dgm:spPr/>
    </dgm:pt>
    <dgm:pt modelId="{1E46E180-9E9A-4B30-89BD-B8C5C4E2F2E1}" type="pres">
      <dgm:prSet presAssocID="{A8616FF4-B036-4097-9C48-6D1D35F07785}" presName="parTx" presStyleLbl="alignNode1" presStyleIdx="0" presStyleCnt="3">
        <dgm:presLayoutVars>
          <dgm:chMax val="0"/>
          <dgm:chPref val="0"/>
          <dgm:bulletEnabled val="1"/>
        </dgm:presLayoutVars>
      </dgm:prSet>
      <dgm:spPr/>
    </dgm:pt>
    <dgm:pt modelId="{BD3D5DCB-B684-46D3-B2D5-3D4859B352C6}" type="pres">
      <dgm:prSet presAssocID="{A8616FF4-B036-4097-9C48-6D1D35F07785}" presName="desTx" presStyleLbl="alignAccFollowNode1" presStyleIdx="0" presStyleCnt="3">
        <dgm:presLayoutVars>
          <dgm:bulletEnabled val="1"/>
        </dgm:presLayoutVars>
      </dgm:prSet>
      <dgm:spPr/>
    </dgm:pt>
    <dgm:pt modelId="{2185CF6B-C20A-4233-AC31-F9BC984729E6}" type="pres">
      <dgm:prSet presAssocID="{713FFD72-6B8C-4EEA-BA44-A8F7094D4CC7}" presName="space" presStyleCnt="0"/>
      <dgm:spPr/>
    </dgm:pt>
    <dgm:pt modelId="{D2BA61AB-76E3-4E66-8474-3E18A2697ECF}" type="pres">
      <dgm:prSet presAssocID="{F1E9D66D-4882-4DF9-B843-C1B5B749EBB4}" presName="composite" presStyleCnt="0"/>
      <dgm:spPr/>
    </dgm:pt>
    <dgm:pt modelId="{A0999FC3-522E-441F-B47F-E0AEF53687CB}" type="pres">
      <dgm:prSet presAssocID="{F1E9D66D-4882-4DF9-B843-C1B5B749EBB4}" presName="parTx" presStyleLbl="alignNode1" presStyleIdx="1" presStyleCnt="3">
        <dgm:presLayoutVars>
          <dgm:chMax val="0"/>
          <dgm:chPref val="0"/>
          <dgm:bulletEnabled val="1"/>
        </dgm:presLayoutVars>
      </dgm:prSet>
      <dgm:spPr/>
    </dgm:pt>
    <dgm:pt modelId="{D6DF8DAC-AC10-4393-BCC7-FB746F84947C}" type="pres">
      <dgm:prSet presAssocID="{F1E9D66D-4882-4DF9-B843-C1B5B749EBB4}" presName="desTx" presStyleLbl="alignAccFollowNode1" presStyleIdx="1" presStyleCnt="3">
        <dgm:presLayoutVars>
          <dgm:bulletEnabled val="1"/>
        </dgm:presLayoutVars>
      </dgm:prSet>
      <dgm:spPr/>
    </dgm:pt>
    <dgm:pt modelId="{91E728A9-AC22-4D5F-9F99-4EB6DAF20D47}" type="pres">
      <dgm:prSet presAssocID="{8C4C555F-DB49-4394-AEFC-A0DD500A5BE1}" presName="space" presStyleCnt="0"/>
      <dgm:spPr/>
    </dgm:pt>
    <dgm:pt modelId="{FB4E00B9-7049-4418-8A99-6B0AD755C770}" type="pres">
      <dgm:prSet presAssocID="{9B86CE93-95CC-4584-9968-545FF1777BB1}" presName="composite" presStyleCnt="0"/>
      <dgm:spPr/>
    </dgm:pt>
    <dgm:pt modelId="{E4F59E74-5596-45A5-A641-395249A4CCB1}" type="pres">
      <dgm:prSet presAssocID="{9B86CE93-95CC-4584-9968-545FF1777BB1}" presName="parTx" presStyleLbl="alignNode1" presStyleIdx="2" presStyleCnt="3">
        <dgm:presLayoutVars>
          <dgm:chMax val="0"/>
          <dgm:chPref val="0"/>
          <dgm:bulletEnabled val="1"/>
        </dgm:presLayoutVars>
      </dgm:prSet>
      <dgm:spPr/>
    </dgm:pt>
    <dgm:pt modelId="{CCDC8D02-4EB4-4844-B493-EF9052011972}" type="pres">
      <dgm:prSet presAssocID="{9B86CE93-95CC-4584-9968-545FF1777BB1}" presName="desTx" presStyleLbl="alignAccFollowNode1" presStyleIdx="2" presStyleCnt="3">
        <dgm:presLayoutVars>
          <dgm:bulletEnabled val="1"/>
        </dgm:presLayoutVars>
      </dgm:prSet>
      <dgm:spPr/>
    </dgm:pt>
  </dgm:ptLst>
  <dgm:cxnLst>
    <dgm:cxn modelId="{9AF33605-CF28-4D2C-A49D-D7BC31A4AF6B}" type="presOf" srcId="{D74E20D1-07FC-4135-AB9F-4306EF51FBC1}" destId="{5E8C4A35-1C58-4636-984B-47D4D045AA44}" srcOrd="0" destOrd="0" presId="urn:microsoft.com/office/officeart/2005/8/layout/hList1"/>
    <dgm:cxn modelId="{A5668E0C-91C4-464C-B20E-6826BB153EB0}" type="presOf" srcId="{F1E9D66D-4882-4DF9-B843-C1B5B749EBB4}" destId="{A0999FC3-522E-441F-B47F-E0AEF53687CB}" srcOrd="0" destOrd="0" presId="urn:microsoft.com/office/officeart/2005/8/layout/hList1"/>
    <dgm:cxn modelId="{683CE214-14FA-4EA9-ACBD-B44258764A0E}" srcId="{F1E9D66D-4882-4DF9-B843-C1B5B749EBB4}" destId="{9D6406E5-24A5-43D1-8CD2-DB7A76DC4804}" srcOrd="0" destOrd="0" parTransId="{28D16635-2D92-4EBF-A62A-6AD0132D85FC}" sibTransId="{35C1347B-4099-4DF0-B6B4-698F980B1350}"/>
    <dgm:cxn modelId="{201A3847-23E8-4526-9F89-C06E424011D5}" srcId="{A8616FF4-B036-4097-9C48-6D1D35F07785}" destId="{00422B9A-328B-43A7-A69F-B25AAB7E77EA}" srcOrd="1" destOrd="0" parTransId="{DD346058-F018-45B7-A3FC-A2166BFADE8E}" sibTransId="{83E9AB44-7127-485F-A2E1-364D94447279}"/>
    <dgm:cxn modelId="{51183F4D-7A40-4B5D-BC85-71D2ECDB306A}" type="presOf" srcId="{9D6406E5-24A5-43D1-8CD2-DB7A76DC4804}" destId="{D6DF8DAC-AC10-4393-BCC7-FB746F84947C}" srcOrd="0" destOrd="0" presId="urn:microsoft.com/office/officeart/2005/8/layout/hList1"/>
    <dgm:cxn modelId="{AB63E34E-00D1-4477-A085-F9B465ADD721}" type="presOf" srcId="{3C7F2E42-FC7A-4C5F-AB81-FA9EC07B0C12}" destId="{BD3D5DCB-B684-46D3-B2D5-3D4859B352C6}" srcOrd="0" destOrd="0" presId="urn:microsoft.com/office/officeart/2005/8/layout/hList1"/>
    <dgm:cxn modelId="{B0407151-1307-4B15-856A-6F799516AC90}" srcId="{D74E20D1-07FC-4135-AB9F-4306EF51FBC1}" destId="{9B86CE93-95CC-4584-9968-545FF1777BB1}" srcOrd="2" destOrd="0" parTransId="{86860FD4-E15C-4EA2-B33D-BC0EAEF7CD47}" sibTransId="{A687610C-3831-41BC-8AE3-2D0728EF9B32}"/>
    <dgm:cxn modelId="{F8D65377-CAC0-4D6C-A622-931152F5C400}" srcId="{D74E20D1-07FC-4135-AB9F-4306EF51FBC1}" destId="{F1E9D66D-4882-4DF9-B843-C1B5B749EBB4}" srcOrd="1" destOrd="0" parTransId="{DDDA744F-A2FD-4FF7-87D8-23B55029E846}" sibTransId="{8C4C555F-DB49-4394-AEFC-A0DD500A5BE1}"/>
    <dgm:cxn modelId="{48A1B157-148A-4BDB-BC28-6C20EE158064}" type="presOf" srcId="{F8699009-9699-436F-A57D-6DC8A7672CE4}" destId="{D6DF8DAC-AC10-4393-BCC7-FB746F84947C}" srcOrd="0" destOrd="1" presId="urn:microsoft.com/office/officeart/2005/8/layout/hList1"/>
    <dgm:cxn modelId="{9C59B1A5-6381-46F7-B2BB-DC7A9574D2CE}" type="presOf" srcId="{00422B9A-328B-43A7-A69F-B25AAB7E77EA}" destId="{BD3D5DCB-B684-46D3-B2D5-3D4859B352C6}" srcOrd="0" destOrd="1" presId="urn:microsoft.com/office/officeart/2005/8/layout/hList1"/>
    <dgm:cxn modelId="{CACB0AAC-3009-4918-AE5D-189FECA34B1B}" type="presOf" srcId="{A8616FF4-B036-4097-9C48-6D1D35F07785}" destId="{1E46E180-9E9A-4B30-89BD-B8C5C4E2F2E1}" srcOrd="0" destOrd="0" presId="urn:microsoft.com/office/officeart/2005/8/layout/hList1"/>
    <dgm:cxn modelId="{649ABFBB-C70A-4790-A97D-6BF0F049737B}" srcId="{A8616FF4-B036-4097-9C48-6D1D35F07785}" destId="{3C7F2E42-FC7A-4C5F-AB81-FA9EC07B0C12}" srcOrd="0" destOrd="0" parTransId="{2D6F5135-DF65-42D6-816A-ABFCB46B4C88}" sibTransId="{0DC8F400-7C2A-4809-AA52-564F0AAFC877}"/>
    <dgm:cxn modelId="{EC5BD5BD-29D1-4E37-9400-0EFBEE8BC432}" srcId="{D74E20D1-07FC-4135-AB9F-4306EF51FBC1}" destId="{A8616FF4-B036-4097-9C48-6D1D35F07785}" srcOrd="0" destOrd="0" parTransId="{0E8FB149-BE9C-4CA9-826A-F20A728496F5}" sibTransId="{713FFD72-6B8C-4EEA-BA44-A8F7094D4CC7}"/>
    <dgm:cxn modelId="{BE70F9CC-BAE0-43D2-89E3-C9F0768F4A16}" type="presOf" srcId="{AD5A5C29-24A1-43C5-9C95-0EBAB4B0028F}" destId="{CCDC8D02-4EB4-4844-B493-EF9052011972}" srcOrd="0" destOrd="0" presId="urn:microsoft.com/office/officeart/2005/8/layout/hList1"/>
    <dgm:cxn modelId="{73F8AED1-0D23-4CED-BA22-66863525E5E4}" type="presOf" srcId="{9B86CE93-95CC-4584-9968-545FF1777BB1}" destId="{E4F59E74-5596-45A5-A641-395249A4CCB1}" srcOrd="0" destOrd="0" presId="urn:microsoft.com/office/officeart/2005/8/layout/hList1"/>
    <dgm:cxn modelId="{33D8ACF3-B406-4130-AEE8-C2B037023B82}" srcId="{9B86CE93-95CC-4584-9968-545FF1777BB1}" destId="{AD5A5C29-24A1-43C5-9C95-0EBAB4B0028F}" srcOrd="0" destOrd="0" parTransId="{0C16CE2A-4C80-4B43-9407-B4B7A52FC681}" sibTransId="{1CD629AC-0F08-4A0D-B7EE-7C2C012295F6}"/>
    <dgm:cxn modelId="{38A8B8F8-851B-44D1-AEE6-1299E82CB81E}" srcId="{F1E9D66D-4882-4DF9-B843-C1B5B749EBB4}" destId="{F8699009-9699-436F-A57D-6DC8A7672CE4}" srcOrd="1" destOrd="0" parTransId="{F4BF1F00-5C97-4040-8B09-816FC903D386}" sibTransId="{2BF55655-C43C-462F-AA9D-C2D4D90AFFB2}"/>
    <dgm:cxn modelId="{079E27D2-0F48-4970-A54A-07C7F17A9433}" type="presParOf" srcId="{5E8C4A35-1C58-4636-984B-47D4D045AA44}" destId="{9C7A2703-EDAA-49C6-9454-95B853706FFD}" srcOrd="0" destOrd="0" presId="urn:microsoft.com/office/officeart/2005/8/layout/hList1"/>
    <dgm:cxn modelId="{098BD7C8-545E-476B-8FFD-B4FDEE1C8A2B}" type="presParOf" srcId="{9C7A2703-EDAA-49C6-9454-95B853706FFD}" destId="{1E46E180-9E9A-4B30-89BD-B8C5C4E2F2E1}" srcOrd="0" destOrd="0" presId="urn:microsoft.com/office/officeart/2005/8/layout/hList1"/>
    <dgm:cxn modelId="{89BA64FA-E2D8-4B0B-A037-C7DE3DAF932D}" type="presParOf" srcId="{9C7A2703-EDAA-49C6-9454-95B853706FFD}" destId="{BD3D5DCB-B684-46D3-B2D5-3D4859B352C6}" srcOrd="1" destOrd="0" presId="urn:microsoft.com/office/officeart/2005/8/layout/hList1"/>
    <dgm:cxn modelId="{387B9BAA-E61F-43A9-BE86-043253E8F86D}" type="presParOf" srcId="{5E8C4A35-1C58-4636-984B-47D4D045AA44}" destId="{2185CF6B-C20A-4233-AC31-F9BC984729E6}" srcOrd="1" destOrd="0" presId="urn:microsoft.com/office/officeart/2005/8/layout/hList1"/>
    <dgm:cxn modelId="{A4E0A5EC-7831-42E7-8AEE-42C27683BC4C}" type="presParOf" srcId="{5E8C4A35-1C58-4636-984B-47D4D045AA44}" destId="{D2BA61AB-76E3-4E66-8474-3E18A2697ECF}" srcOrd="2" destOrd="0" presId="urn:microsoft.com/office/officeart/2005/8/layout/hList1"/>
    <dgm:cxn modelId="{7A3C8453-4F32-4CA7-B644-B45E70DAA431}" type="presParOf" srcId="{D2BA61AB-76E3-4E66-8474-3E18A2697ECF}" destId="{A0999FC3-522E-441F-B47F-E0AEF53687CB}" srcOrd="0" destOrd="0" presId="urn:microsoft.com/office/officeart/2005/8/layout/hList1"/>
    <dgm:cxn modelId="{D7F2C59F-4BCA-4B4C-8FC4-C65B854BB7D9}" type="presParOf" srcId="{D2BA61AB-76E3-4E66-8474-3E18A2697ECF}" destId="{D6DF8DAC-AC10-4393-BCC7-FB746F84947C}" srcOrd="1" destOrd="0" presId="urn:microsoft.com/office/officeart/2005/8/layout/hList1"/>
    <dgm:cxn modelId="{FE0BEADB-0A08-43B9-953B-3EC2CD95806E}" type="presParOf" srcId="{5E8C4A35-1C58-4636-984B-47D4D045AA44}" destId="{91E728A9-AC22-4D5F-9F99-4EB6DAF20D47}" srcOrd="3" destOrd="0" presId="urn:microsoft.com/office/officeart/2005/8/layout/hList1"/>
    <dgm:cxn modelId="{4086EC58-10A2-4A33-86C6-3328B25A1800}" type="presParOf" srcId="{5E8C4A35-1C58-4636-984B-47D4D045AA44}" destId="{FB4E00B9-7049-4418-8A99-6B0AD755C770}" srcOrd="4" destOrd="0" presId="urn:microsoft.com/office/officeart/2005/8/layout/hList1"/>
    <dgm:cxn modelId="{9101B48B-A52E-4D53-8C88-37682E71D8D8}" type="presParOf" srcId="{FB4E00B9-7049-4418-8A99-6B0AD755C770}" destId="{E4F59E74-5596-45A5-A641-395249A4CCB1}" srcOrd="0" destOrd="0" presId="urn:microsoft.com/office/officeart/2005/8/layout/hList1"/>
    <dgm:cxn modelId="{73FB0A76-6D73-433F-BB65-CD7DAB880B4C}" type="presParOf" srcId="{FB4E00B9-7049-4418-8A99-6B0AD755C770}" destId="{CCDC8D02-4EB4-4844-B493-EF9052011972}"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A1699A6-D8D5-45F5-BD6C-780B015CBE3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36113EF-7D5A-43B4-8E1F-31F6E0F83A57}">
      <dgm:prSet phldrT="[Text]" custT="1"/>
      <dgm:spPr>
        <a:solidFill>
          <a:schemeClr val="accent3">
            <a:lumMod val="40000"/>
            <a:lumOff val="60000"/>
          </a:schemeClr>
        </a:solidFill>
        <a:ln>
          <a:solidFill>
            <a:schemeClr val="tx1"/>
          </a:solidFill>
        </a:ln>
      </dgm:spPr>
      <dgm:t>
        <a:bodyPr/>
        <a:lstStyle/>
        <a:p>
          <a:r>
            <a:rPr lang="en-GB" sz="2400" u="sng" dirty="0">
              <a:solidFill>
                <a:schemeClr val="tx1"/>
              </a:solidFill>
            </a:rPr>
            <a:t>Movement &amp; Instability</a:t>
          </a:r>
        </a:p>
        <a:p>
          <a:r>
            <a:rPr lang="en-GB" sz="2400" u="none" dirty="0">
              <a:solidFill>
                <a:schemeClr val="tx1"/>
              </a:solidFill>
            </a:rPr>
            <a:t>Is the load prone to internal movement?</a:t>
          </a:r>
        </a:p>
        <a:p>
          <a:r>
            <a:rPr lang="en-GB" sz="2400" u="none" dirty="0">
              <a:solidFill>
                <a:schemeClr val="tx1"/>
              </a:solidFill>
            </a:rPr>
            <a:t>Is the weight distribution even?</a:t>
          </a:r>
        </a:p>
      </dgm:t>
    </dgm:pt>
    <dgm:pt modelId="{B4FC0BCA-5A90-401D-B6FD-B69D1231BEFE}" type="parTrans" cxnId="{9F66465C-BB92-42FD-9F9B-E141A179BE92}">
      <dgm:prSet/>
      <dgm:spPr/>
      <dgm:t>
        <a:bodyPr/>
        <a:lstStyle/>
        <a:p>
          <a:endParaRPr lang="en-GB"/>
        </a:p>
      </dgm:t>
    </dgm:pt>
    <dgm:pt modelId="{BF5A20C7-CBF5-419D-8721-136DE67C5505}" type="sibTrans" cxnId="{9F66465C-BB92-42FD-9F9B-E141A179BE92}">
      <dgm:prSet/>
      <dgm:spPr/>
      <dgm:t>
        <a:bodyPr/>
        <a:lstStyle/>
        <a:p>
          <a:endParaRPr lang="en-GB"/>
        </a:p>
      </dgm:t>
    </dgm:pt>
    <dgm:pt modelId="{C4D5B9BF-A4C9-48FF-9BBE-E58C9B047F47}">
      <dgm:prSet phldrT="[Text]" custT="1"/>
      <dgm:spPr>
        <a:solidFill>
          <a:schemeClr val="accent1">
            <a:lumMod val="60000"/>
            <a:lumOff val="40000"/>
          </a:schemeClr>
        </a:solidFill>
        <a:ln>
          <a:solidFill>
            <a:schemeClr val="tx1"/>
          </a:solidFill>
        </a:ln>
      </dgm:spPr>
      <dgm:t>
        <a:bodyPr/>
        <a:lstStyle/>
        <a:p>
          <a:r>
            <a:rPr lang="en-GB" sz="2400" u="sng" dirty="0">
              <a:solidFill>
                <a:schemeClr val="tx1"/>
              </a:solidFill>
            </a:rPr>
            <a:t>Weight</a:t>
          </a:r>
        </a:p>
        <a:p>
          <a:r>
            <a:rPr lang="en-GB" sz="2400" u="none" dirty="0">
              <a:solidFill>
                <a:schemeClr val="tx1"/>
              </a:solidFill>
            </a:rPr>
            <a:t>Is the load heavy?</a:t>
          </a:r>
        </a:p>
      </dgm:t>
    </dgm:pt>
    <dgm:pt modelId="{D17FB23D-F474-4278-96E3-5BABEE981630}" type="parTrans" cxnId="{9EA43F05-5001-49FC-BF3E-43D8818C4AFF}">
      <dgm:prSet/>
      <dgm:spPr/>
      <dgm:t>
        <a:bodyPr/>
        <a:lstStyle/>
        <a:p>
          <a:endParaRPr lang="en-GB"/>
        </a:p>
      </dgm:t>
    </dgm:pt>
    <dgm:pt modelId="{9B1C2270-A1B8-4DD8-AC63-67379042B881}" type="sibTrans" cxnId="{9EA43F05-5001-49FC-BF3E-43D8818C4AFF}">
      <dgm:prSet/>
      <dgm:spPr/>
      <dgm:t>
        <a:bodyPr/>
        <a:lstStyle/>
        <a:p>
          <a:endParaRPr lang="en-GB"/>
        </a:p>
      </dgm:t>
    </dgm:pt>
    <dgm:pt modelId="{B5943C58-1FBD-49F4-82ED-EB5772C97153}">
      <dgm:prSet phldrT="[Text]" custT="1"/>
      <dgm:spPr>
        <a:solidFill>
          <a:schemeClr val="accent1">
            <a:lumMod val="60000"/>
            <a:lumOff val="40000"/>
          </a:schemeClr>
        </a:solidFill>
        <a:ln>
          <a:solidFill>
            <a:schemeClr val="tx1"/>
          </a:solidFill>
        </a:ln>
      </dgm:spPr>
      <dgm:t>
        <a:bodyPr/>
        <a:lstStyle/>
        <a:p>
          <a:r>
            <a:rPr lang="en-GB" sz="2400" u="sng" dirty="0">
              <a:solidFill>
                <a:schemeClr val="tx1"/>
              </a:solidFill>
            </a:rPr>
            <a:t>Bulk &amp; Grasp</a:t>
          </a:r>
        </a:p>
        <a:p>
          <a:r>
            <a:rPr lang="en-GB" sz="2400" u="none" dirty="0">
              <a:solidFill>
                <a:schemeClr val="tx1"/>
              </a:solidFill>
            </a:rPr>
            <a:t>Is the load bulky or unwieldy? Can you grasp it easily?</a:t>
          </a:r>
        </a:p>
      </dgm:t>
    </dgm:pt>
    <dgm:pt modelId="{77D83C25-3A56-499B-9097-BF8FF8BF0952}" type="parTrans" cxnId="{268F3CF6-C87A-47D7-9046-B448902C933C}">
      <dgm:prSet/>
      <dgm:spPr/>
      <dgm:t>
        <a:bodyPr/>
        <a:lstStyle/>
        <a:p>
          <a:endParaRPr lang="en-GB"/>
        </a:p>
      </dgm:t>
    </dgm:pt>
    <dgm:pt modelId="{EB3EE6A8-EFDC-4D1E-B930-C563E9689392}" type="sibTrans" cxnId="{268F3CF6-C87A-47D7-9046-B448902C933C}">
      <dgm:prSet/>
      <dgm:spPr/>
      <dgm:t>
        <a:bodyPr/>
        <a:lstStyle/>
        <a:p>
          <a:endParaRPr lang="en-GB"/>
        </a:p>
      </dgm:t>
    </dgm:pt>
    <dgm:pt modelId="{A68B1F70-E8D5-4D3C-A17E-D325D4F675C3}">
      <dgm:prSet phldrT="[Text]" custT="1"/>
      <dgm:spPr>
        <a:solidFill>
          <a:schemeClr val="tx2">
            <a:lumMod val="40000"/>
            <a:lumOff val="60000"/>
          </a:schemeClr>
        </a:solidFill>
        <a:ln>
          <a:solidFill>
            <a:schemeClr val="tx1"/>
          </a:solidFill>
        </a:ln>
      </dgm:spPr>
      <dgm:t>
        <a:bodyPr/>
        <a:lstStyle/>
        <a:p>
          <a:r>
            <a:rPr lang="en-GB" sz="2400" u="sng" dirty="0">
              <a:solidFill>
                <a:schemeClr val="tx1"/>
              </a:solidFill>
            </a:rPr>
            <a:t>Vision</a:t>
          </a:r>
        </a:p>
        <a:p>
          <a:r>
            <a:rPr lang="en-GB" sz="2400" u="none" dirty="0">
              <a:solidFill>
                <a:schemeClr val="tx1"/>
              </a:solidFill>
            </a:rPr>
            <a:t>Is the load so large that it restricts your vision</a:t>
          </a:r>
        </a:p>
      </dgm:t>
    </dgm:pt>
    <dgm:pt modelId="{DC70C5D9-8E1B-4608-9C31-70775B5EE794}" type="parTrans" cxnId="{1407ABD2-98D6-41C9-9DAE-41426D651AC0}">
      <dgm:prSet/>
      <dgm:spPr/>
      <dgm:t>
        <a:bodyPr/>
        <a:lstStyle/>
        <a:p>
          <a:endParaRPr lang="en-GB"/>
        </a:p>
      </dgm:t>
    </dgm:pt>
    <dgm:pt modelId="{4BF5C417-BC78-4CFC-889A-A708DDA9B1E4}" type="sibTrans" cxnId="{1407ABD2-98D6-41C9-9DAE-41426D651AC0}">
      <dgm:prSet/>
      <dgm:spPr/>
      <dgm:t>
        <a:bodyPr/>
        <a:lstStyle/>
        <a:p>
          <a:endParaRPr lang="en-GB"/>
        </a:p>
      </dgm:t>
    </dgm:pt>
    <dgm:pt modelId="{E8059E40-39A3-40A4-A381-C6BA7D432635}">
      <dgm:prSet phldrT="[Text]" custT="1"/>
      <dgm:spPr>
        <a:solidFill>
          <a:schemeClr val="tx2">
            <a:lumMod val="40000"/>
            <a:lumOff val="60000"/>
          </a:schemeClr>
        </a:solidFill>
        <a:ln>
          <a:solidFill>
            <a:schemeClr val="tx1"/>
          </a:solidFill>
        </a:ln>
      </dgm:spPr>
      <dgm:t>
        <a:bodyPr/>
        <a:lstStyle/>
        <a:p>
          <a:r>
            <a:rPr lang="en-GB" sz="2400" u="sng" dirty="0">
              <a:solidFill>
                <a:schemeClr val="tx1"/>
              </a:solidFill>
            </a:rPr>
            <a:t>Harmful</a:t>
          </a:r>
        </a:p>
        <a:p>
          <a:r>
            <a:rPr lang="en-GB" sz="2400" u="none" dirty="0">
              <a:solidFill>
                <a:schemeClr val="tx1"/>
              </a:solidFill>
            </a:rPr>
            <a:t>Is the load hot, sharp or potentially dangerous?</a:t>
          </a:r>
        </a:p>
      </dgm:t>
    </dgm:pt>
    <dgm:pt modelId="{C4B6CC36-B8F0-4257-8225-864AFAAB9D95}" type="parTrans" cxnId="{7389546B-BC8A-40AD-8923-4A0F991CFCCD}">
      <dgm:prSet/>
      <dgm:spPr/>
      <dgm:t>
        <a:bodyPr/>
        <a:lstStyle/>
        <a:p>
          <a:endParaRPr lang="en-GB"/>
        </a:p>
      </dgm:t>
    </dgm:pt>
    <dgm:pt modelId="{462F3166-02A5-46F2-A95E-A624939FD42C}" type="sibTrans" cxnId="{7389546B-BC8A-40AD-8923-4A0F991CFCCD}">
      <dgm:prSet/>
      <dgm:spPr/>
      <dgm:t>
        <a:bodyPr/>
        <a:lstStyle/>
        <a:p>
          <a:endParaRPr lang="en-GB"/>
        </a:p>
      </dgm:t>
    </dgm:pt>
    <dgm:pt modelId="{740C8F55-0661-4F0E-9ED5-922492816BC6}" type="pres">
      <dgm:prSet presAssocID="{9A1699A6-D8D5-45F5-BD6C-780B015CBE37}" presName="diagram" presStyleCnt="0">
        <dgm:presLayoutVars>
          <dgm:dir/>
          <dgm:resizeHandles val="exact"/>
        </dgm:presLayoutVars>
      </dgm:prSet>
      <dgm:spPr/>
    </dgm:pt>
    <dgm:pt modelId="{0BAD804B-50C6-4BD1-B6D6-C8B4AFDA69F2}" type="pres">
      <dgm:prSet presAssocID="{336113EF-7D5A-43B4-8E1F-31F6E0F83A57}" presName="node" presStyleLbl="node1" presStyleIdx="0" presStyleCnt="5" custScaleX="266910" custScaleY="125221">
        <dgm:presLayoutVars>
          <dgm:bulletEnabled val="1"/>
        </dgm:presLayoutVars>
      </dgm:prSet>
      <dgm:spPr/>
    </dgm:pt>
    <dgm:pt modelId="{51FC5442-44CF-4261-8CAE-3EF18B9C1D28}" type="pres">
      <dgm:prSet presAssocID="{BF5A20C7-CBF5-419D-8721-136DE67C5505}" presName="sibTrans" presStyleCnt="0"/>
      <dgm:spPr/>
    </dgm:pt>
    <dgm:pt modelId="{DF6A17E9-66C8-4D79-B459-AA37F81F85DC}" type="pres">
      <dgm:prSet presAssocID="{C4D5B9BF-A4C9-48FF-9BBE-E58C9B047F47}" presName="node" presStyleLbl="node1" presStyleIdx="1" presStyleCnt="5" custScaleX="137076" custScaleY="127505">
        <dgm:presLayoutVars>
          <dgm:bulletEnabled val="1"/>
        </dgm:presLayoutVars>
      </dgm:prSet>
      <dgm:spPr/>
    </dgm:pt>
    <dgm:pt modelId="{222AE910-9043-4B5F-9DD7-283268878B6B}" type="pres">
      <dgm:prSet presAssocID="{9B1C2270-A1B8-4DD8-AC63-67379042B881}" presName="sibTrans" presStyleCnt="0"/>
      <dgm:spPr/>
    </dgm:pt>
    <dgm:pt modelId="{B5D8BE22-ECCE-45A6-A74C-BB5811D7724E}" type="pres">
      <dgm:prSet presAssocID="{B5943C58-1FBD-49F4-82ED-EB5772C97153}" presName="node" presStyleLbl="node1" presStyleIdx="2" presStyleCnt="5" custScaleX="156972" custScaleY="129357">
        <dgm:presLayoutVars>
          <dgm:bulletEnabled val="1"/>
        </dgm:presLayoutVars>
      </dgm:prSet>
      <dgm:spPr/>
    </dgm:pt>
    <dgm:pt modelId="{363BC9C7-0BCE-4E4F-96F2-FE7790A82000}" type="pres">
      <dgm:prSet presAssocID="{EB3EE6A8-EFDC-4D1E-B930-C563E9689392}" presName="sibTrans" presStyleCnt="0"/>
      <dgm:spPr/>
    </dgm:pt>
    <dgm:pt modelId="{718AC995-86AF-48DF-950F-CE5C6DB1FD29}" type="pres">
      <dgm:prSet presAssocID="{A68B1F70-E8D5-4D3C-A17E-D325D4F675C3}" presName="node" presStyleLbl="node1" presStyleIdx="3" presStyleCnt="5" custScaleX="164514">
        <dgm:presLayoutVars>
          <dgm:bulletEnabled val="1"/>
        </dgm:presLayoutVars>
      </dgm:prSet>
      <dgm:spPr/>
    </dgm:pt>
    <dgm:pt modelId="{5BF5DC89-8CEB-4C5A-B987-FA7EB93411A5}" type="pres">
      <dgm:prSet presAssocID="{4BF5C417-BC78-4CFC-889A-A708DDA9B1E4}" presName="sibTrans" presStyleCnt="0"/>
      <dgm:spPr/>
    </dgm:pt>
    <dgm:pt modelId="{CA2FFD6E-53F8-46E4-9836-E5439084B484}" type="pres">
      <dgm:prSet presAssocID="{E8059E40-39A3-40A4-A381-C6BA7D432635}" presName="node" presStyleLbl="node1" presStyleIdx="4" presStyleCnt="5" custScaleX="188407">
        <dgm:presLayoutVars>
          <dgm:bulletEnabled val="1"/>
        </dgm:presLayoutVars>
      </dgm:prSet>
      <dgm:spPr/>
    </dgm:pt>
  </dgm:ptLst>
  <dgm:cxnLst>
    <dgm:cxn modelId="{9EA43F05-5001-49FC-BF3E-43D8818C4AFF}" srcId="{9A1699A6-D8D5-45F5-BD6C-780B015CBE37}" destId="{C4D5B9BF-A4C9-48FF-9BBE-E58C9B047F47}" srcOrd="1" destOrd="0" parTransId="{D17FB23D-F474-4278-96E3-5BABEE981630}" sibTransId="{9B1C2270-A1B8-4DD8-AC63-67379042B881}"/>
    <dgm:cxn modelId="{1B86821E-AD1E-4CB7-B6A4-2762CB9CD4FD}" type="presOf" srcId="{A68B1F70-E8D5-4D3C-A17E-D325D4F675C3}" destId="{718AC995-86AF-48DF-950F-CE5C6DB1FD29}" srcOrd="0" destOrd="0" presId="urn:microsoft.com/office/officeart/2005/8/layout/default"/>
    <dgm:cxn modelId="{90AEBA3C-3E02-4ED2-90AF-A186137469B3}" type="presOf" srcId="{E8059E40-39A3-40A4-A381-C6BA7D432635}" destId="{CA2FFD6E-53F8-46E4-9836-E5439084B484}" srcOrd="0" destOrd="0" presId="urn:microsoft.com/office/officeart/2005/8/layout/default"/>
    <dgm:cxn modelId="{9F66465C-BB92-42FD-9F9B-E141A179BE92}" srcId="{9A1699A6-D8D5-45F5-BD6C-780B015CBE37}" destId="{336113EF-7D5A-43B4-8E1F-31F6E0F83A57}" srcOrd="0" destOrd="0" parTransId="{B4FC0BCA-5A90-401D-B6FD-B69D1231BEFE}" sibTransId="{BF5A20C7-CBF5-419D-8721-136DE67C5505}"/>
    <dgm:cxn modelId="{7389546B-BC8A-40AD-8923-4A0F991CFCCD}" srcId="{9A1699A6-D8D5-45F5-BD6C-780B015CBE37}" destId="{E8059E40-39A3-40A4-A381-C6BA7D432635}" srcOrd="4" destOrd="0" parTransId="{C4B6CC36-B8F0-4257-8225-864AFAAB9D95}" sibTransId="{462F3166-02A5-46F2-A95E-A624939FD42C}"/>
    <dgm:cxn modelId="{1B563E6E-055F-413F-BA69-EE018BF6DA25}" type="presOf" srcId="{C4D5B9BF-A4C9-48FF-9BBE-E58C9B047F47}" destId="{DF6A17E9-66C8-4D79-B459-AA37F81F85DC}" srcOrd="0" destOrd="0" presId="urn:microsoft.com/office/officeart/2005/8/layout/default"/>
    <dgm:cxn modelId="{1A23A797-FEAB-4A50-A98C-80F9B2F66DBE}" type="presOf" srcId="{B5943C58-1FBD-49F4-82ED-EB5772C97153}" destId="{B5D8BE22-ECCE-45A6-A74C-BB5811D7724E}" srcOrd="0" destOrd="0" presId="urn:microsoft.com/office/officeart/2005/8/layout/default"/>
    <dgm:cxn modelId="{F5A233CE-CEA6-469A-A94D-6D910395A24A}" type="presOf" srcId="{336113EF-7D5A-43B4-8E1F-31F6E0F83A57}" destId="{0BAD804B-50C6-4BD1-B6D6-C8B4AFDA69F2}" srcOrd="0" destOrd="0" presId="urn:microsoft.com/office/officeart/2005/8/layout/default"/>
    <dgm:cxn modelId="{A37586CE-390C-4AF1-A067-CD289F30E94E}" type="presOf" srcId="{9A1699A6-D8D5-45F5-BD6C-780B015CBE37}" destId="{740C8F55-0661-4F0E-9ED5-922492816BC6}" srcOrd="0" destOrd="0" presId="urn:microsoft.com/office/officeart/2005/8/layout/default"/>
    <dgm:cxn modelId="{1407ABD2-98D6-41C9-9DAE-41426D651AC0}" srcId="{9A1699A6-D8D5-45F5-BD6C-780B015CBE37}" destId="{A68B1F70-E8D5-4D3C-A17E-D325D4F675C3}" srcOrd="3" destOrd="0" parTransId="{DC70C5D9-8E1B-4608-9C31-70775B5EE794}" sibTransId="{4BF5C417-BC78-4CFC-889A-A708DDA9B1E4}"/>
    <dgm:cxn modelId="{268F3CF6-C87A-47D7-9046-B448902C933C}" srcId="{9A1699A6-D8D5-45F5-BD6C-780B015CBE37}" destId="{B5943C58-1FBD-49F4-82ED-EB5772C97153}" srcOrd="2" destOrd="0" parTransId="{77D83C25-3A56-499B-9097-BF8FF8BF0952}" sibTransId="{EB3EE6A8-EFDC-4D1E-B930-C563E9689392}"/>
    <dgm:cxn modelId="{6ABB9097-6CEA-4AAB-8AC2-6576AF1D680B}" type="presParOf" srcId="{740C8F55-0661-4F0E-9ED5-922492816BC6}" destId="{0BAD804B-50C6-4BD1-B6D6-C8B4AFDA69F2}" srcOrd="0" destOrd="0" presId="urn:microsoft.com/office/officeart/2005/8/layout/default"/>
    <dgm:cxn modelId="{F4E82138-3884-4B9F-838C-1BA9E48E2C56}" type="presParOf" srcId="{740C8F55-0661-4F0E-9ED5-922492816BC6}" destId="{51FC5442-44CF-4261-8CAE-3EF18B9C1D28}" srcOrd="1" destOrd="0" presId="urn:microsoft.com/office/officeart/2005/8/layout/default"/>
    <dgm:cxn modelId="{2F0AA599-DC11-4BC4-9EDC-71AB1DD71C3E}" type="presParOf" srcId="{740C8F55-0661-4F0E-9ED5-922492816BC6}" destId="{DF6A17E9-66C8-4D79-B459-AA37F81F85DC}" srcOrd="2" destOrd="0" presId="urn:microsoft.com/office/officeart/2005/8/layout/default"/>
    <dgm:cxn modelId="{77667153-3CB1-46E9-8420-680CED4D04AA}" type="presParOf" srcId="{740C8F55-0661-4F0E-9ED5-922492816BC6}" destId="{222AE910-9043-4B5F-9DD7-283268878B6B}" srcOrd="3" destOrd="0" presId="urn:microsoft.com/office/officeart/2005/8/layout/default"/>
    <dgm:cxn modelId="{F0BDF9BF-993D-4F18-818C-AE93E136C575}" type="presParOf" srcId="{740C8F55-0661-4F0E-9ED5-922492816BC6}" destId="{B5D8BE22-ECCE-45A6-A74C-BB5811D7724E}" srcOrd="4" destOrd="0" presId="urn:microsoft.com/office/officeart/2005/8/layout/default"/>
    <dgm:cxn modelId="{6EAB64CE-F87D-4303-8CB3-A05ED514728D}" type="presParOf" srcId="{740C8F55-0661-4F0E-9ED5-922492816BC6}" destId="{363BC9C7-0BCE-4E4F-96F2-FE7790A82000}" srcOrd="5" destOrd="0" presId="urn:microsoft.com/office/officeart/2005/8/layout/default"/>
    <dgm:cxn modelId="{3C55BCDF-E9F1-4DEC-AAF1-DDDC9FE1B020}" type="presParOf" srcId="{740C8F55-0661-4F0E-9ED5-922492816BC6}" destId="{718AC995-86AF-48DF-950F-CE5C6DB1FD29}" srcOrd="6" destOrd="0" presId="urn:microsoft.com/office/officeart/2005/8/layout/default"/>
    <dgm:cxn modelId="{4FAD2B95-0C56-497D-A41D-BC221B78B211}" type="presParOf" srcId="{740C8F55-0661-4F0E-9ED5-922492816BC6}" destId="{5BF5DC89-8CEB-4C5A-B987-FA7EB93411A5}" srcOrd="7" destOrd="0" presId="urn:microsoft.com/office/officeart/2005/8/layout/default"/>
    <dgm:cxn modelId="{54A0B5AD-84F3-40C9-960F-58E3C5B4DD96}" type="presParOf" srcId="{740C8F55-0661-4F0E-9ED5-922492816BC6}" destId="{CA2FFD6E-53F8-46E4-9836-E5439084B484}"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CFDD0C2-9407-4898-95A4-762D95753225}"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B45406B7-DD2F-4F82-AA34-B219C9D8C8CB}">
      <dgm:prSet phldrT="[Text]" custT="1"/>
      <dgm:spPr>
        <a:solidFill>
          <a:schemeClr val="tx2">
            <a:lumMod val="40000"/>
            <a:lumOff val="60000"/>
          </a:schemeClr>
        </a:solidFill>
        <a:ln>
          <a:solidFill>
            <a:schemeClr val="tx1"/>
          </a:solidFill>
        </a:ln>
      </dgm:spPr>
      <dgm:t>
        <a:bodyPr/>
        <a:lstStyle/>
        <a:p>
          <a:r>
            <a:rPr lang="en-GB" sz="2200" u="sng" dirty="0">
              <a:solidFill>
                <a:schemeClr val="tx1"/>
              </a:solidFill>
            </a:rPr>
            <a:t>Space</a:t>
          </a:r>
        </a:p>
        <a:p>
          <a:r>
            <a:rPr lang="en-GB" sz="2200" dirty="0">
              <a:solidFill>
                <a:schemeClr val="tx1"/>
              </a:solidFill>
            </a:rPr>
            <a:t>Are there space constraints preventing good posture?</a:t>
          </a:r>
        </a:p>
      </dgm:t>
    </dgm:pt>
    <dgm:pt modelId="{129CB2EB-2E00-445F-983B-FF1590C50C0B}" type="parTrans" cxnId="{5200C2A8-D9B9-4C41-ACA8-9317DEB71B35}">
      <dgm:prSet/>
      <dgm:spPr/>
      <dgm:t>
        <a:bodyPr/>
        <a:lstStyle/>
        <a:p>
          <a:endParaRPr lang="en-GB"/>
        </a:p>
      </dgm:t>
    </dgm:pt>
    <dgm:pt modelId="{3FB91EC1-FDA6-47BC-94DF-D5E208ABEEF2}" type="sibTrans" cxnId="{5200C2A8-D9B9-4C41-ACA8-9317DEB71B35}">
      <dgm:prSet/>
      <dgm:spPr>
        <a:ln w="57150">
          <a:solidFill>
            <a:srgbClr val="002060"/>
          </a:solidFill>
        </a:ln>
      </dgm:spPr>
      <dgm:t>
        <a:bodyPr/>
        <a:lstStyle/>
        <a:p>
          <a:endParaRPr lang="en-GB"/>
        </a:p>
      </dgm:t>
    </dgm:pt>
    <dgm:pt modelId="{734727BA-43E7-4F37-A0F6-ECBB3CB88F8F}">
      <dgm:prSet phldrT="[Text]" custT="1"/>
      <dgm:spPr>
        <a:solidFill>
          <a:schemeClr val="accent1">
            <a:lumMod val="60000"/>
            <a:lumOff val="40000"/>
          </a:schemeClr>
        </a:solidFill>
        <a:ln>
          <a:solidFill>
            <a:schemeClr val="tx1"/>
          </a:solidFill>
        </a:ln>
      </dgm:spPr>
      <dgm:t>
        <a:bodyPr/>
        <a:lstStyle/>
        <a:p>
          <a:r>
            <a:rPr lang="en-GB" sz="2300" u="sng" dirty="0">
              <a:solidFill>
                <a:schemeClr val="tx1"/>
              </a:solidFill>
            </a:rPr>
            <a:t>Floor Maintenance</a:t>
          </a:r>
        </a:p>
        <a:p>
          <a:r>
            <a:rPr lang="en-GB" sz="2300" dirty="0">
              <a:solidFill>
                <a:schemeClr val="tx1"/>
              </a:solidFill>
            </a:rPr>
            <a:t>Are there uneven or slippery floors?</a:t>
          </a:r>
        </a:p>
      </dgm:t>
    </dgm:pt>
    <dgm:pt modelId="{582B3783-0D58-4FA0-A896-3B8214290747}" type="parTrans" cxnId="{C2220FF2-5EA3-4C22-9D66-27FABAA9BE98}">
      <dgm:prSet/>
      <dgm:spPr/>
      <dgm:t>
        <a:bodyPr/>
        <a:lstStyle/>
        <a:p>
          <a:endParaRPr lang="en-GB"/>
        </a:p>
      </dgm:t>
    </dgm:pt>
    <dgm:pt modelId="{45BF467C-B214-42DC-92D1-7DD9BC05800A}" type="sibTrans" cxnId="{C2220FF2-5EA3-4C22-9D66-27FABAA9BE98}">
      <dgm:prSet/>
      <dgm:spPr>
        <a:ln w="57150">
          <a:solidFill>
            <a:srgbClr val="002060"/>
          </a:solidFill>
        </a:ln>
      </dgm:spPr>
      <dgm:t>
        <a:bodyPr/>
        <a:lstStyle/>
        <a:p>
          <a:endParaRPr lang="en-GB"/>
        </a:p>
      </dgm:t>
    </dgm:pt>
    <dgm:pt modelId="{5EA78D54-916C-4397-B1D8-86C394B24002}">
      <dgm:prSet phldrT="[Text]" custT="1"/>
      <dgm:spPr>
        <a:solidFill>
          <a:schemeClr val="accent1">
            <a:lumMod val="40000"/>
            <a:lumOff val="60000"/>
          </a:schemeClr>
        </a:solidFill>
        <a:ln>
          <a:solidFill>
            <a:schemeClr val="tx1"/>
          </a:solidFill>
        </a:ln>
      </dgm:spPr>
      <dgm:t>
        <a:bodyPr/>
        <a:lstStyle/>
        <a:p>
          <a:r>
            <a:rPr lang="en-GB" sz="2300" u="sng" dirty="0">
              <a:solidFill>
                <a:schemeClr val="tx1"/>
              </a:solidFill>
            </a:rPr>
            <a:t>Stairs</a:t>
          </a:r>
        </a:p>
        <a:p>
          <a:r>
            <a:rPr lang="en-GB" sz="2300" dirty="0">
              <a:solidFill>
                <a:schemeClr val="tx1"/>
              </a:solidFill>
            </a:rPr>
            <a:t>Does the operation require climbing or a variation in level?</a:t>
          </a:r>
        </a:p>
      </dgm:t>
    </dgm:pt>
    <dgm:pt modelId="{4CE50A78-7E00-4FE0-9860-4BD43109A927}" type="parTrans" cxnId="{0C6CAE0B-097A-418F-810D-5E6FDF2C545C}">
      <dgm:prSet/>
      <dgm:spPr/>
      <dgm:t>
        <a:bodyPr/>
        <a:lstStyle/>
        <a:p>
          <a:endParaRPr lang="en-GB"/>
        </a:p>
      </dgm:t>
    </dgm:pt>
    <dgm:pt modelId="{F1F656E9-75FD-4D54-AF79-DC6ED3333D71}" type="sibTrans" cxnId="{0C6CAE0B-097A-418F-810D-5E6FDF2C545C}">
      <dgm:prSet/>
      <dgm:spPr>
        <a:ln w="57150">
          <a:solidFill>
            <a:srgbClr val="002060"/>
          </a:solidFill>
        </a:ln>
      </dgm:spPr>
      <dgm:t>
        <a:bodyPr/>
        <a:lstStyle/>
        <a:p>
          <a:endParaRPr lang="en-GB"/>
        </a:p>
      </dgm:t>
    </dgm:pt>
    <dgm:pt modelId="{91E88451-538D-4C2E-AD68-BE80D0211A5C}">
      <dgm:prSet phldrT="[Text]" custT="1"/>
      <dgm:spPr>
        <a:solidFill>
          <a:schemeClr val="accent3">
            <a:lumMod val="40000"/>
            <a:lumOff val="60000"/>
          </a:schemeClr>
        </a:solidFill>
        <a:ln>
          <a:solidFill>
            <a:schemeClr val="tx1"/>
          </a:solidFill>
        </a:ln>
      </dgm:spPr>
      <dgm:t>
        <a:bodyPr/>
        <a:lstStyle/>
        <a:p>
          <a:r>
            <a:rPr lang="en-GB" sz="2300" u="sng" dirty="0">
              <a:solidFill>
                <a:schemeClr val="tx1"/>
              </a:solidFill>
            </a:rPr>
            <a:t>Environment</a:t>
          </a:r>
        </a:p>
        <a:p>
          <a:r>
            <a:rPr lang="en-GB" sz="2300" dirty="0">
              <a:solidFill>
                <a:schemeClr val="tx1"/>
              </a:solidFill>
            </a:rPr>
            <a:t>Could temperature &amp; ventilation have an impact?</a:t>
          </a:r>
        </a:p>
        <a:p>
          <a:r>
            <a:rPr lang="en-GB" sz="2300" dirty="0">
              <a:solidFill>
                <a:schemeClr val="tx1"/>
              </a:solidFill>
            </a:rPr>
            <a:t>Could gusts of winds affect balance?</a:t>
          </a:r>
        </a:p>
        <a:p>
          <a:r>
            <a:rPr lang="en-GB" sz="2300" dirty="0">
              <a:solidFill>
                <a:schemeClr val="tx1"/>
              </a:solidFill>
            </a:rPr>
            <a:t>Is the lighting suitable &amp; sufficient?</a:t>
          </a:r>
        </a:p>
        <a:p>
          <a:endParaRPr lang="en-GB" sz="2400" dirty="0"/>
        </a:p>
      </dgm:t>
    </dgm:pt>
    <dgm:pt modelId="{03F011F0-8018-4492-A788-C4BD56FEFB75}" type="parTrans" cxnId="{36BA77AA-E621-49D9-9B80-B0C488B80A7E}">
      <dgm:prSet/>
      <dgm:spPr/>
      <dgm:t>
        <a:bodyPr/>
        <a:lstStyle/>
        <a:p>
          <a:endParaRPr lang="en-GB"/>
        </a:p>
      </dgm:t>
    </dgm:pt>
    <dgm:pt modelId="{A5A90EAD-B434-45BF-9314-FDB810D43EAE}" type="sibTrans" cxnId="{36BA77AA-E621-49D9-9B80-B0C488B80A7E}">
      <dgm:prSet/>
      <dgm:spPr/>
      <dgm:t>
        <a:bodyPr/>
        <a:lstStyle/>
        <a:p>
          <a:endParaRPr lang="en-GB"/>
        </a:p>
      </dgm:t>
    </dgm:pt>
    <dgm:pt modelId="{C1ABC2B2-6037-4221-A03E-243D3DC78825}" type="pres">
      <dgm:prSet presAssocID="{5CFDD0C2-9407-4898-95A4-762D95753225}" presName="Name0" presStyleCnt="0">
        <dgm:presLayoutVars>
          <dgm:dir/>
          <dgm:resizeHandles val="exact"/>
        </dgm:presLayoutVars>
      </dgm:prSet>
      <dgm:spPr/>
    </dgm:pt>
    <dgm:pt modelId="{E9FFDFBE-6A02-48A7-8307-85371974962D}" type="pres">
      <dgm:prSet presAssocID="{B45406B7-DD2F-4F82-AA34-B219C9D8C8CB}" presName="node" presStyleLbl="node1" presStyleIdx="0" presStyleCnt="4" custScaleX="150031" custScaleY="116894">
        <dgm:presLayoutVars>
          <dgm:bulletEnabled val="1"/>
        </dgm:presLayoutVars>
      </dgm:prSet>
      <dgm:spPr/>
    </dgm:pt>
    <dgm:pt modelId="{759B62BD-7F56-49DC-A55E-A5611E06AC69}" type="pres">
      <dgm:prSet presAssocID="{3FB91EC1-FDA6-47BC-94DF-D5E208ABEEF2}" presName="sibTrans" presStyleLbl="sibTrans1D1" presStyleIdx="0" presStyleCnt="3"/>
      <dgm:spPr/>
    </dgm:pt>
    <dgm:pt modelId="{928F5964-D847-4D9E-91B3-4FAE9184F4C8}" type="pres">
      <dgm:prSet presAssocID="{3FB91EC1-FDA6-47BC-94DF-D5E208ABEEF2}" presName="connectorText" presStyleLbl="sibTrans1D1" presStyleIdx="0" presStyleCnt="3"/>
      <dgm:spPr/>
    </dgm:pt>
    <dgm:pt modelId="{C467084A-706F-4699-8913-0E12EEE830F5}" type="pres">
      <dgm:prSet presAssocID="{734727BA-43E7-4F37-A0F6-ECBB3CB88F8F}" presName="node" presStyleLbl="node1" presStyleIdx="1" presStyleCnt="4" custScaleX="155191" custScaleY="113720">
        <dgm:presLayoutVars>
          <dgm:bulletEnabled val="1"/>
        </dgm:presLayoutVars>
      </dgm:prSet>
      <dgm:spPr/>
    </dgm:pt>
    <dgm:pt modelId="{D3CABDEB-C96E-4361-8709-9D2D1D26BE21}" type="pres">
      <dgm:prSet presAssocID="{45BF467C-B214-42DC-92D1-7DD9BC05800A}" presName="sibTrans" presStyleLbl="sibTrans1D1" presStyleIdx="1" presStyleCnt="3"/>
      <dgm:spPr/>
    </dgm:pt>
    <dgm:pt modelId="{06B35FE3-FF1D-446C-8D67-BC59EC98C216}" type="pres">
      <dgm:prSet presAssocID="{45BF467C-B214-42DC-92D1-7DD9BC05800A}" presName="connectorText" presStyleLbl="sibTrans1D1" presStyleIdx="1" presStyleCnt="3"/>
      <dgm:spPr/>
    </dgm:pt>
    <dgm:pt modelId="{C14D69A9-3E6B-4BC7-BC09-136ADCF0E76B}" type="pres">
      <dgm:prSet presAssocID="{5EA78D54-916C-4397-B1D8-86C394B24002}" presName="node" presStyleLbl="node1" presStyleIdx="2" presStyleCnt="4" custScaleX="131193" custScaleY="111671">
        <dgm:presLayoutVars>
          <dgm:bulletEnabled val="1"/>
        </dgm:presLayoutVars>
      </dgm:prSet>
      <dgm:spPr/>
    </dgm:pt>
    <dgm:pt modelId="{8ABC5A44-87EB-43ED-BB72-ECC3BCD0C278}" type="pres">
      <dgm:prSet presAssocID="{F1F656E9-75FD-4D54-AF79-DC6ED3333D71}" presName="sibTrans" presStyleLbl="sibTrans1D1" presStyleIdx="2" presStyleCnt="3"/>
      <dgm:spPr/>
    </dgm:pt>
    <dgm:pt modelId="{C0AEDADA-30D3-4C43-89EB-F1A5480ADD89}" type="pres">
      <dgm:prSet presAssocID="{F1F656E9-75FD-4D54-AF79-DC6ED3333D71}" presName="connectorText" presStyleLbl="sibTrans1D1" presStyleIdx="2" presStyleCnt="3"/>
      <dgm:spPr/>
    </dgm:pt>
    <dgm:pt modelId="{41F2578F-F4C3-4DF6-821D-1193796AF0C7}" type="pres">
      <dgm:prSet presAssocID="{91E88451-538D-4C2E-AD68-BE80D0211A5C}" presName="node" presStyleLbl="node1" presStyleIdx="3" presStyleCnt="4" custScaleX="197133" custScaleY="177344">
        <dgm:presLayoutVars>
          <dgm:bulletEnabled val="1"/>
        </dgm:presLayoutVars>
      </dgm:prSet>
      <dgm:spPr/>
    </dgm:pt>
  </dgm:ptLst>
  <dgm:cxnLst>
    <dgm:cxn modelId="{0C6CAE0B-097A-418F-810D-5E6FDF2C545C}" srcId="{5CFDD0C2-9407-4898-95A4-762D95753225}" destId="{5EA78D54-916C-4397-B1D8-86C394B24002}" srcOrd="2" destOrd="0" parTransId="{4CE50A78-7E00-4FE0-9860-4BD43109A927}" sibTransId="{F1F656E9-75FD-4D54-AF79-DC6ED3333D71}"/>
    <dgm:cxn modelId="{31920829-A4B2-4E5C-BE09-F71E5C653737}" type="presOf" srcId="{91E88451-538D-4C2E-AD68-BE80D0211A5C}" destId="{41F2578F-F4C3-4DF6-821D-1193796AF0C7}" srcOrd="0" destOrd="0" presId="urn:microsoft.com/office/officeart/2005/8/layout/bProcess3"/>
    <dgm:cxn modelId="{286D143C-137D-4CB4-B020-37A3036C7A32}" type="presOf" srcId="{3FB91EC1-FDA6-47BC-94DF-D5E208ABEEF2}" destId="{928F5964-D847-4D9E-91B3-4FAE9184F4C8}" srcOrd="1" destOrd="0" presId="urn:microsoft.com/office/officeart/2005/8/layout/bProcess3"/>
    <dgm:cxn modelId="{7C2DCA5D-99B8-40B4-AE52-CF0B71A1B5B7}" type="presOf" srcId="{45BF467C-B214-42DC-92D1-7DD9BC05800A}" destId="{06B35FE3-FF1D-446C-8D67-BC59EC98C216}" srcOrd="1" destOrd="0" presId="urn:microsoft.com/office/officeart/2005/8/layout/bProcess3"/>
    <dgm:cxn modelId="{EE21AD6D-7EAB-40F8-A47A-D8A42A024AF1}" type="presOf" srcId="{5EA78D54-916C-4397-B1D8-86C394B24002}" destId="{C14D69A9-3E6B-4BC7-BC09-136ADCF0E76B}" srcOrd="0" destOrd="0" presId="urn:microsoft.com/office/officeart/2005/8/layout/bProcess3"/>
    <dgm:cxn modelId="{E5672557-0642-4231-A7D4-FBED3024F2A3}" type="presOf" srcId="{734727BA-43E7-4F37-A0F6-ECBB3CB88F8F}" destId="{C467084A-706F-4699-8913-0E12EEE830F5}" srcOrd="0" destOrd="0" presId="urn:microsoft.com/office/officeart/2005/8/layout/bProcess3"/>
    <dgm:cxn modelId="{DA3F1279-3532-460F-9088-1298E4945C90}" type="presOf" srcId="{F1F656E9-75FD-4D54-AF79-DC6ED3333D71}" destId="{C0AEDADA-30D3-4C43-89EB-F1A5480ADD89}" srcOrd="1" destOrd="0" presId="urn:microsoft.com/office/officeart/2005/8/layout/bProcess3"/>
    <dgm:cxn modelId="{9F6BA079-559F-4CF1-8F88-CDDB6D218161}" type="presOf" srcId="{F1F656E9-75FD-4D54-AF79-DC6ED3333D71}" destId="{8ABC5A44-87EB-43ED-BB72-ECC3BCD0C278}" srcOrd="0" destOrd="0" presId="urn:microsoft.com/office/officeart/2005/8/layout/bProcess3"/>
    <dgm:cxn modelId="{910E9E91-9F76-47A2-91DE-F4219D8C7175}" type="presOf" srcId="{3FB91EC1-FDA6-47BC-94DF-D5E208ABEEF2}" destId="{759B62BD-7F56-49DC-A55E-A5611E06AC69}" srcOrd="0" destOrd="0" presId="urn:microsoft.com/office/officeart/2005/8/layout/bProcess3"/>
    <dgm:cxn modelId="{CE3714A5-D04B-4903-A50E-A8095D3C743B}" type="presOf" srcId="{5CFDD0C2-9407-4898-95A4-762D95753225}" destId="{C1ABC2B2-6037-4221-A03E-243D3DC78825}" srcOrd="0" destOrd="0" presId="urn:microsoft.com/office/officeart/2005/8/layout/bProcess3"/>
    <dgm:cxn modelId="{5200C2A8-D9B9-4C41-ACA8-9317DEB71B35}" srcId="{5CFDD0C2-9407-4898-95A4-762D95753225}" destId="{B45406B7-DD2F-4F82-AA34-B219C9D8C8CB}" srcOrd="0" destOrd="0" parTransId="{129CB2EB-2E00-445F-983B-FF1590C50C0B}" sibTransId="{3FB91EC1-FDA6-47BC-94DF-D5E208ABEEF2}"/>
    <dgm:cxn modelId="{36BA77AA-E621-49D9-9B80-B0C488B80A7E}" srcId="{5CFDD0C2-9407-4898-95A4-762D95753225}" destId="{91E88451-538D-4C2E-AD68-BE80D0211A5C}" srcOrd="3" destOrd="0" parTransId="{03F011F0-8018-4492-A788-C4BD56FEFB75}" sibTransId="{A5A90EAD-B434-45BF-9314-FDB810D43EAE}"/>
    <dgm:cxn modelId="{322C83E2-AD09-4A5B-A7CF-D3FC4097A0CD}" type="presOf" srcId="{45BF467C-B214-42DC-92D1-7DD9BC05800A}" destId="{D3CABDEB-C96E-4361-8709-9D2D1D26BE21}" srcOrd="0" destOrd="0" presId="urn:microsoft.com/office/officeart/2005/8/layout/bProcess3"/>
    <dgm:cxn modelId="{C2220FF2-5EA3-4C22-9D66-27FABAA9BE98}" srcId="{5CFDD0C2-9407-4898-95A4-762D95753225}" destId="{734727BA-43E7-4F37-A0F6-ECBB3CB88F8F}" srcOrd="1" destOrd="0" parTransId="{582B3783-0D58-4FA0-A896-3B8214290747}" sibTransId="{45BF467C-B214-42DC-92D1-7DD9BC05800A}"/>
    <dgm:cxn modelId="{73DF56F2-CB44-4E68-A0E1-81E59FE3821D}" type="presOf" srcId="{B45406B7-DD2F-4F82-AA34-B219C9D8C8CB}" destId="{E9FFDFBE-6A02-48A7-8307-85371974962D}" srcOrd="0" destOrd="0" presId="urn:microsoft.com/office/officeart/2005/8/layout/bProcess3"/>
    <dgm:cxn modelId="{F315B765-D49F-44A8-9921-DD7F1639C5C0}" type="presParOf" srcId="{C1ABC2B2-6037-4221-A03E-243D3DC78825}" destId="{E9FFDFBE-6A02-48A7-8307-85371974962D}" srcOrd="0" destOrd="0" presId="urn:microsoft.com/office/officeart/2005/8/layout/bProcess3"/>
    <dgm:cxn modelId="{75A638C0-64FF-4E68-BDEC-0E5A72726172}" type="presParOf" srcId="{C1ABC2B2-6037-4221-A03E-243D3DC78825}" destId="{759B62BD-7F56-49DC-A55E-A5611E06AC69}" srcOrd="1" destOrd="0" presId="urn:microsoft.com/office/officeart/2005/8/layout/bProcess3"/>
    <dgm:cxn modelId="{44BEEA8E-2CCB-4728-8C79-C80C661CA87C}" type="presParOf" srcId="{759B62BD-7F56-49DC-A55E-A5611E06AC69}" destId="{928F5964-D847-4D9E-91B3-4FAE9184F4C8}" srcOrd="0" destOrd="0" presId="urn:microsoft.com/office/officeart/2005/8/layout/bProcess3"/>
    <dgm:cxn modelId="{03F91B95-E0AB-4143-AEE5-6096F824BAF6}" type="presParOf" srcId="{C1ABC2B2-6037-4221-A03E-243D3DC78825}" destId="{C467084A-706F-4699-8913-0E12EEE830F5}" srcOrd="2" destOrd="0" presId="urn:microsoft.com/office/officeart/2005/8/layout/bProcess3"/>
    <dgm:cxn modelId="{0A2ABF91-219B-48D1-8F83-1A577F9A6D2F}" type="presParOf" srcId="{C1ABC2B2-6037-4221-A03E-243D3DC78825}" destId="{D3CABDEB-C96E-4361-8709-9D2D1D26BE21}" srcOrd="3" destOrd="0" presId="urn:microsoft.com/office/officeart/2005/8/layout/bProcess3"/>
    <dgm:cxn modelId="{045A92E2-A0AA-4A9C-B08F-05A61C39B344}" type="presParOf" srcId="{D3CABDEB-C96E-4361-8709-9D2D1D26BE21}" destId="{06B35FE3-FF1D-446C-8D67-BC59EC98C216}" srcOrd="0" destOrd="0" presId="urn:microsoft.com/office/officeart/2005/8/layout/bProcess3"/>
    <dgm:cxn modelId="{19036027-28ED-477E-9CA3-B945610DBE35}" type="presParOf" srcId="{C1ABC2B2-6037-4221-A03E-243D3DC78825}" destId="{C14D69A9-3E6B-4BC7-BC09-136ADCF0E76B}" srcOrd="4" destOrd="0" presId="urn:microsoft.com/office/officeart/2005/8/layout/bProcess3"/>
    <dgm:cxn modelId="{988AF3E9-54AF-4EEB-8C39-B59416398315}" type="presParOf" srcId="{C1ABC2B2-6037-4221-A03E-243D3DC78825}" destId="{8ABC5A44-87EB-43ED-BB72-ECC3BCD0C278}" srcOrd="5" destOrd="0" presId="urn:microsoft.com/office/officeart/2005/8/layout/bProcess3"/>
    <dgm:cxn modelId="{9D1E1BAD-1150-4D1D-9344-6C301E2C791F}" type="presParOf" srcId="{8ABC5A44-87EB-43ED-BB72-ECC3BCD0C278}" destId="{C0AEDADA-30D3-4C43-89EB-F1A5480ADD89}" srcOrd="0" destOrd="0" presId="urn:microsoft.com/office/officeart/2005/8/layout/bProcess3"/>
    <dgm:cxn modelId="{2A119AF9-0BF9-4807-8AD5-4DCF1CDAABC1}" type="presParOf" srcId="{C1ABC2B2-6037-4221-A03E-243D3DC78825}" destId="{41F2578F-F4C3-4DF6-821D-1193796AF0C7}" srcOrd="6"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3C097A-7CEF-458F-817D-64E38BD6C6EB}" type="doc">
      <dgm:prSet loTypeId="urn:microsoft.com/office/officeart/2009/3/layout/FramedTextPicture" loCatId="picture" qsTypeId="urn:microsoft.com/office/officeart/2005/8/quickstyle/simple1" qsCatId="simple" csTypeId="urn:microsoft.com/office/officeart/2005/8/colors/accent1_2" csCatId="accent1" phldr="1"/>
      <dgm:spPr/>
      <dgm:t>
        <a:bodyPr/>
        <a:lstStyle/>
        <a:p>
          <a:endParaRPr lang="en-GB"/>
        </a:p>
      </dgm:t>
    </dgm:pt>
    <dgm:pt modelId="{38652D0A-8953-4F17-9FCA-36231A7168CB}">
      <dgm:prSet phldrT="[Text]" custT="1"/>
      <dgm:spPr/>
      <dgm:t>
        <a:bodyPr/>
        <a:lstStyle/>
        <a:p>
          <a:r>
            <a:rPr lang="en-GB" sz="2400" dirty="0"/>
            <a:t>Ensure a secure foothold.</a:t>
          </a:r>
        </a:p>
        <a:p>
          <a:r>
            <a:rPr lang="en-GB" sz="2400" dirty="0"/>
            <a:t>Position your hands on the load between waist &amp; shoulder height where possible.</a:t>
          </a:r>
        </a:p>
        <a:p>
          <a:r>
            <a:rPr lang="en-GB" sz="2400" b="1" dirty="0"/>
            <a:t>Where at all possible PUSH the load using your leg muscles to exert the force</a:t>
          </a:r>
        </a:p>
      </dgm:t>
    </dgm:pt>
    <dgm:pt modelId="{86E22775-C44B-401B-890D-4662BE8BA0BB}" type="sibTrans" cxnId="{274DD8E6-1E7C-4E3B-BBB2-5F762C16A180}">
      <dgm:prSet/>
      <dgm:spPr/>
      <dgm:t>
        <a:bodyPr/>
        <a:lstStyle/>
        <a:p>
          <a:endParaRPr lang="en-GB"/>
        </a:p>
      </dgm:t>
    </dgm:pt>
    <dgm:pt modelId="{8316FF32-339A-45A0-92EC-D653A2F6CE5B}" type="parTrans" cxnId="{274DD8E6-1E7C-4E3B-BBB2-5F762C16A180}">
      <dgm:prSet/>
      <dgm:spPr/>
      <dgm:t>
        <a:bodyPr/>
        <a:lstStyle/>
        <a:p>
          <a:endParaRPr lang="en-GB"/>
        </a:p>
      </dgm:t>
    </dgm:pt>
    <dgm:pt modelId="{195CF2D7-FD59-40B1-BC64-14C801709115}" type="pres">
      <dgm:prSet presAssocID="{383C097A-7CEF-458F-817D-64E38BD6C6EB}" presName="Name0" presStyleCnt="0">
        <dgm:presLayoutVars>
          <dgm:chMax/>
          <dgm:chPref/>
          <dgm:dir/>
        </dgm:presLayoutVars>
      </dgm:prSet>
      <dgm:spPr/>
    </dgm:pt>
    <dgm:pt modelId="{92F9946A-5D5B-43C2-9471-097716E941D5}" type="pres">
      <dgm:prSet presAssocID="{38652D0A-8953-4F17-9FCA-36231A7168CB}" presName="composite" presStyleCnt="0">
        <dgm:presLayoutVars>
          <dgm:chMax/>
          <dgm:chPref/>
        </dgm:presLayoutVars>
      </dgm:prSet>
      <dgm:spPr/>
    </dgm:pt>
    <dgm:pt modelId="{D29FB0CE-4AC7-451B-8C39-61F637BE8493}" type="pres">
      <dgm:prSet presAssocID="{38652D0A-8953-4F17-9FCA-36231A7168CB}" presName="Image" presStyleLbl="bgImgPlace1" presStyleIdx="0" presStyleCnt="1"/>
      <dgm:spPr>
        <a:blipFill rotWithShape="1">
          <a:blip xmlns:r="http://schemas.openxmlformats.org/officeDocument/2006/relationships" r:embed="rId1"/>
          <a:srcRect/>
          <a:stretch>
            <a:fillRect l="-2000" r="-2000"/>
          </a:stretch>
        </a:blipFill>
        <a:ln>
          <a:solidFill>
            <a:schemeClr val="tx1"/>
          </a:solidFill>
        </a:ln>
      </dgm:spPr>
    </dgm:pt>
    <dgm:pt modelId="{8B0D3E34-50A0-4B75-BCC1-741AE3F9BEFB}" type="pres">
      <dgm:prSet presAssocID="{38652D0A-8953-4F17-9FCA-36231A7168CB}" presName="ParentText" presStyleLbl="revTx" presStyleIdx="0" presStyleCnt="1" custScaleX="111231" custLinFactNeighborX="12144" custLinFactNeighborY="5529">
        <dgm:presLayoutVars>
          <dgm:chMax val="0"/>
          <dgm:chPref val="0"/>
          <dgm:bulletEnabled val="1"/>
        </dgm:presLayoutVars>
      </dgm:prSet>
      <dgm:spPr/>
    </dgm:pt>
    <dgm:pt modelId="{D18E2D57-5A97-45FB-A3C9-9BD0DF4651B2}" type="pres">
      <dgm:prSet presAssocID="{38652D0A-8953-4F17-9FCA-36231A7168CB}" presName="tlFrame" presStyleLbl="node1" presStyleIdx="0" presStyleCnt="4"/>
      <dgm:spPr>
        <a:solidFill>
          <a:schemeClr val="tx2">
            <a:lumMod val="40000"/>
            <a:lumOff val="60000"/>
          </a:schemeClr>
        </a:solidFill>
        <a:ln>
          <a:solidFill>
            <a:schemeClr val="tx1"/>
          </a:solidFill>
        </a:ln>
      </dgm:spPr>
    </dgm:pt>
    <dgm:pt modelId="{23D4F4C0-6514-4117-B5CE-224EF5C9D7C5}" type="pres">
      <dgm:prSet presAssocID="{38652D0A-8953-4F17-9FCA-36231A7168CB}" presName="trFrame" presStyleLbl="node1" presStyleIdx="1" presStyleCnt="4" custLinFactNeighborX="86910" custLinFactNeighborY="9354"/>
      <dgm:spPr>
        <a:solidFill>
          <a:schemeClr val="tx2">
            <a:lumMod val="40000"/>
            <a:lumOff val="60000"/>
          </a:schemeClr>
        </a:solidFill>
        <a:ln>
          <a:solidFill>
            <a:schemeClr val="tx1"/>
          </a:solidFill>
        </a:ln>
      </dgm:spPr>
    </dgm:pt>
    <dgm:pt modelId="{1B01ED97-B295-4A27-8AB8-D5836EDFC7AA}" type="pres">
      <dgm:prSet presAssocID="{38652D0A-8953-4F17-9FCA-36231A7168CB}" presName="blFrame" presStyleLbl="node1" presStyleIdx="2" presStyleCnt="4"/>
      <dgm:spPr>
        <a:solidFill>
          <a:schemeClr val="tx2">
            <a:lumMod val="40000"/>
            <a:lumOff val="60000"/>
          </a:schemeClr>
        </a:solidFill>
        <a:ln>
          <a:solidFill>
            <a:schemeClr val="tx1"/>
          </a:solidFill>
        </a:ln>
      </dgm:spPr>
    </dgm:pt>
    <dgm:pt modelId="{655A9237-FA34-47E9-96F6-CB2F0651C608}" type="pres">
      <dgm:prSet presAssocID="{38652D0A-8953-4F17-9FCA-36231A7168CB}" presName="brFrame" presStyleLbl="node1" presStyleIdx="3" presStyleCnt="4" custLinFactNeighborX="88490"/>
      <dgm:spPr>
        <a:solidFill>
          <a:schemeClr val="tx2">
            <a:lumMod val="40000"/>
            <a:lumOff val="60000"/>
          </a:schemeClr>
        </a:solidFill>
        <a:ln>
          <a:solidFill>
            <a:schemeClr val="tx1"/>
          </a:solidFill>
        </a:ln>
      </dgm:spPr>
    </dgm:pt>
  </dgm:ptLst>
  <dgm:cxnLst>
    <dgm:cxn modelId="{7C3BB606-FF35-452A-862E-26EA1CFBD728}" type="presOf" srcId="{383C097A-7CEF-458F-817D-64E38BD6C6EB}" destId="{195CF2D7-FD59-40B1-BC64-14C801709115}" srcOrd="0" destOrd="0" presId="urn:microsoft.com/office/officeart/2009/3/layout/FramedTextPicture"/>
    <dgm:cxn modelId="{D2FE8040-21E3-4F5D-BB32-FFEEC950120E}" type="presOf" srcId="{38652D0A-8953-4F17-9FCA-36231A7168CB}" destId="{8B0D3E34-50A0-4B75-BCC1-741AE3F9BEFB}" srcOrd="0" destOrd="0" presId="urn:microsoft.com/office/officeart/2009/3/layout/FramedTextPicture"/>
    <dgm:cxn modelId="{274DD8E6-1E7C-4E3B-BBB2-5F762C16A180}" srcId="{383C097A-7CEF-458F-817D-64E38BD6C6EB}" destId="{38652D0A-8953-4F17-9FCA-36231A7168CB}" srcOrd="0" destOrd="0" parTransId="{8316FF32-339A-45A0-92EC-D653A2F6CE5B}" sibTransId="{86E22775-C44B-401B-890D-4662BE8BA0BB}"/>
    <dgm:cxn modelId="{DE5ACAD3-B32B-491B-B064-3C44E1451C63}" type="presParOf" srcId="{195CF2D7-FD59-40B1-BC64-14C801709115}" destId="{92F9946A-5D5B-43C2-9471-097716E941D5}" srcOrd="0" destOrd="0" presId="urn:microsoft.com/office/officeart/2009/3/layout/FramedTextPicture"/>
    <dgm:cxn modelId="{C9650BEA-1F8A-411D-8A87-B8A53B96911C}" type="presParOf" srcId="{92F9946A-5D5B-43C2-9471-097716E941D5}" destId="{D29FB0CE-4AC7-451B-8C39-61F637BE8493}" srcOrd="0" destOrd="0" presId="urn:microsoft.com/office/officeart/2009/3/layout/FramedTextPicture"/>
    <dgm:cxn modelId="{8A1DF510-5016-4D8A-BD18-19F5DF0BC2E7}" type="presParOf" srcId="{92F9946A-5D5B-43C2-9471-097716E941D5}" destId="{8B0D3E34-50A0-4B75-BCC1-741AE3F9BEFB}" srcOrd="1" destOrd="0" presId="urn:microsoft.com/office/officeart/2009/3/layout/FramedTextPicture"/>
    <dgm:cxn modelId="{F4918D73-F71D-4883-9BE3-98F04AF62D7D}" type="presParOf" srcId="{92F9946A-5D5B-43C2-9471-097716E941D5}" destId="{D18E2D57-5A97-45FB-A3C9-9BD0DF4651B2}" srcOrd="2" destOrd="0" presId="urn:microsoft.com/office/officeart/2009/3/layout/FramedTextPicture"/>
    <dgm:cxn modelId="{E785E220-605C-4194-86D6-58D411A06791}" type="presParOf" srcId="{92F9946A-5D5B-43C2-9471-097716E941D5}" destId="{23D4F4C0-6514-4117-B5CE-224EF5C9D7C5}" srcOrd="3" destOrd="0" presId="urn:microsoft.com/office/officeart/2009/3/layout/FramedTextPicture"/>
    <dgm:cxn modelId="{28DF7208-B35D-4586-B118-B0D6B745BC8B}" type="presParOf" srcId="{92F9946A-5D5B-43C2-9471-097716E941D5}" destId="{1B01ED97-B295-4A27-8AB8-D5836EDFC7AA}" srcOrd="4" destOrd="0" presId="urn:microsoft.com/office/officeart/2009/3/layout/FramedTextPicture"/>
    <dgm:cxn modelId="{FDCE60F2-F9AF-45BE-AD79-7FFDC064647C}" type="presParOf" srcId="{92F9946A-5D5B-43C2-9471-097716E941D5}" destId="{655A9237-FA34-47E9-96F6-CB2F0651C608}" srcOrd="5" destOrd="0" presId="urn:microsoft.com/office/officeart/2009/3/layout/FramedText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AB0064A-3ABC-44CF-9544-DAAC600E178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BDC412D-4C68-4887-967B-88A378C2A6FE}">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The proportion of the load carried by each person will vary</a:t>
          </a:r>
        </a:p>
      </dgm:t>
    </dgm:pt>
    <dgm:pt modelId="{A2AD0634-20EE-4170-9978-6DAA3B486DDA}" type="parTrans" cxnId="{E18D0FDB-7E59-4846-A33C-66839ED00530}">
      <dgm:prSet/>
      <dgm:spPr/>
      <dgm:t>
        <a:bodyPr/>
        <a:lstStyle/>
        <a:p>
          <a:endParaRPr lang="en-GB"/>
        </a:p>
      </dgm:t>
    </dgm:pt>
    <dgm:pt modelId="{EBA89B69-F516-4EB9-9CD5-261CC86A104C}" type="sibTrans" cxnId="{E18D0FDB-7E59-4846-A33C-66839ED00530}">
      <dgm:prSet/>
      <dgm:spPr/>
      <dgm:t>
        <a:bodyPr/>
        <a:lstStyle/>
        <a:p>
          <a:endParaRPr lang="en-GB"/>
        </a:p>
      </dgm:t>
    </dgm:pt>
    <dgm:pt modelId="{0BA9DDC9-5CDF-4395-B9CE-B64CF0BE6ED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If steps or slopes are negotiated the weight of the load may shift to one member</a:t>
          </a:r>
        </a:p>
      </dgm:t>
    </dgm:pt>
    <dgm:pt modelId="{4DE9CB50-3922-4268-BFDE-E4889A0F8701}" type="parTrans" cxnId="{F1E4E8D5-6866-4AB7-BE2A-F9D1BF45EB82}">
      <dgm:prSet/>
      <dgm:spPr/>
      <dgm:t>
        <a:bodyPr/>
        <a:lstStyle/>
        <a:p>
          <a:endParaRPr lang="en-GB"/>
        </a:p>
      </dgm:t>
    </dgm:pt>
    <dgm:pt modelId="{D71447F0-3354-46C9-86AE-E6C9027DA34A}" type="sibTrans" cxnId="{F1E4E8D5-6866-4AB7-BE2A-F9D1BF45EB82}">
      <dgm:prSet/>
      <dgm:spPr/>
      <dgm:t>
        <a:bodyPr/>
        <a:lstStyle/>
        <a:p>
          <a:endParaRPr lang="en-GB"/>
        </a:p>
      </dgm:t>
    </dgm:pt>
    <dgm:pt modelId="{82163F80-4967-4A51-BF5D-D396CEF9056E}">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Team members may impede each other’s vision or movement</a:t>
          </a:r>
        </a:p>
      </dgm:t>
    </dgm:pt>
    <dgm:pt modelId="{E624187F-9112-49A1-9DC8-C6A385FD3412}" type="parTrans" cxnId="{F4D790BE-E620-4F2F-AFE7-9A9AC338AF7D}">
      <dgm:prSet/>
      <dgm:spPr/>
      <dgm:t>
        <a:bodyPr/>
        <a:lstStyle/>
        <a:p>
          <a:endParaRPr lang="en-GB"/>
        </a:p>
      </dgm:t>
    </dgm:pt>
    <dgm:pt modelId="{5AF166BB-8F41-499C-8150-B02CAF1B9F18}" type="sibTrans" cxnId="{F4D790BE-E620-4F2F-AFE7-9A9AC338AF7D}">
      <dgm:prSet/>
      <dgm:spPr/>
      <dgm:t>
        <a:bodyPr/>
        <a:lstStyle/>
        <a:p>
          <a:endParaRPr lang="en-GB"/>
        </a:p>
      </dgm:t>
    </dgm:pt>
    <dgm:pt modelId="{513418E5-5C97-4D6D-B9A4-D1B0B32C4CC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Capabilities will vary for group lifts</a:t>
          </a:r>
        </a:p>
      </dgm:t>
    </dgm:pt>
    <dgm:pt modelId="{5C76C221-A0F6-4180-8C55-993E75CD4B94}" type="parTrans" cxnId="{8F8D1DA0-5C50-4BE4-873C-3B9C947F8023}">
      <dgm:prSet/>
      <dgm:spPr/>
      <dgm:t>
        <a:bodyPr/>
        <a:lstStyle/>
        <a:p>
          <a:endParaRPr lang="en-GB"/>
        </a:p>
      </dgm:t>
    </dgm:pt>
    <dgm:pt modelId="{0E3F2B21-1444-4034-A3F8-E0BD8ADC68A7}" type="sibTrans" cxnId="{8F8D1DA0-5C50-4BE4-873C-3B9C947F8023}">
      <dgm:prSet/>
      <dgm:spPr/>
      <dgm:t>
        <a:bodyPr/>
        <a:lstStyle/>
        <a:p>
          <a:endParaRPr lang="en-GB"/>
        </a:p>
      </dgm:t>
    </dgm:pt>
    <dgm:pt modelId="{2B739B8C-B364-43D0-A6A9-C3BEADB8960E}" type="pres">
      <dgm:prSet presAssocID="{5AB0064A-3ABC-44CF-9544-DAAC600E1789}" presName="diagram" presStyleCnt="0">
        <dgm:presLayoutVars>
          <dgm:dir/>
          <dgm:resizeHandles val="exact"/>
        </dgm:presLayoutVars>
      </dgm:prSet>
      <dgm:spPr/>
    </dgm:pt>
    <dgm:pt modelId="{410DA9FB-0A8B-487F-9C8B-A8E338AA10AE}" type="pres">
      <dgm:prSet presAssocID="{5BDC412D-4C68-4887-967B-88A378C2A6FE}" presName="node" presStyleLbl="node1" presStyleIdx="0" presStyleCnt="4">
        <dgm:presLayoutVars>
          <dgm:bulletEnabled val="1"/>
        </dgm:presLayoutVars>
      </dgm:prSet>
      <dgm:spPr/>
    </dgm:pt>
    <dgm:pt modelId="{37F2A54B-F808-4D1C-BF6F-F69866CDE349}" type="pres">
      <dgm:prSet presAssocID="{EBA89B69-F516-4EB9-9CD5-261CC86A104C}" presName="sibTrans" presStyleCnt="0"/>
      <dgm:spPr/>
    </dgm:pt>
    <dgm:pt modelId="{0AE66313-B9F2-4FFD-B5D1-558F78370DC8}" type="pres">
      <dgm:prSet presAssocID="{0BA9DDC9-5CDF-4395-B9CE-B64CF0BE6EDB}" presName="node" presStyleLbl="node1" presStyleIdx="1" presStyleCnt="4">
        <dgm:presLayoutVars>
          <dgm:bulletEnabled val="1"/>
        </dgm:presLayoutVars>
      </dgm:prSet>
      <dgm:spPr/>
    </dgm:pt>
    <dgm:pt modelId="{BB0373E2-2BBA-4D4F-9691-6DBD189DD97A}" type="pres">
      <dgm:prSet presAssocID="{D71447F0-3354-46C9-86AE-E6C9027DA34A}" presName="sibTrans" presStyleCnt="0"/>
      <dgm:spPr/>
    </dgm:pt>
    <dgm:pt modelId="{B8D19E34-DB9F-434C-AD93-3077A1EE8C62}" type="pres">
      <dgm:prSet presAssocID="{82163F80-4967-4A51-BF5D-D396CEF9056E}" presName="node" presStyleLbl="node1" presStyleIdx="2" presStyleCnt="4">
        <dgm:presLayoutVars>
          <dgm:bulletEnabled val="1"/>
        </dgm:presLayoutVars>
      </dgm:prSet>
      <dgm:spPr/>
    </dgm:pt>
    <dgm:pt modelId="{0DA51D9C-6D16-4D6E-87C3-5D62295400B0}" type="pres">
      <dgm:prSet presAssocID="{5AF166BB-8F41-499C-8150-B02CAF1B9F18}" presName="sibTrans" presStyleCnt="0"/>
      <dgm:spPr/>
    </dgm:pt>
    <dgm:pt modelId="{70D62DD1-9C07-4D1D-8658-9512607D9D39}" type="pres">
      <dgm:prSet presAssocID="{513418E5-5C97-4D6D-B9A4-D1B0B32C4CCF}" presName="node" presStyleLbl="node1" presStyleIdx="3" presStyleCnt="4">
        <dgm:presLayoutVars>
          <dgm:bulletEnabled val="1"/>
        </dgm:presLayoutVars>
      </dgm:prSet>
      <dgm:spPr/>
    </dgm:pt>
  </dgm:ptLst>
  <dgm:cxnLst>
    <dgm:cxn modelId="{89A8E46B-6038-4F69-938D-6996BD7CB2C5}" type="presOf" srcId="{82163F80-4967-4A51-BF5D-D396CEF9056E}" destId="{B8D19E34-DB9F-434C-AD93-3077A1EE8C62}" srcOrd="0" destOrd="0" presId="urn:microsoft.com/office/officeart/2005/8/layout/default"/>
    <dgm:cxn modelId="{29317C71-A865-458A-9A67-4042CB072A9A}" type="presOf" srcId="{5BDC412D-4C68-4887-967B-88A378C2A6FE}" destId="{410DA9FB-0A8B-487F-9C8B-A8E338AA10AE}" srcOrd="0" destOrd="0" presId="urn:microsoft.com/office/officeart/2005/8/layout/default"/>
    <dgm:cxn modelId="{8F8D1DA0-5C50-4BE4-873C-3B9C947F8023}" srcId="{5AB0064A-3ABC-44CF-9544-DAAC600E1789}" destId="{513418E5-5C97-4D6D-B9A4-D1B0B32C4CCF}" srcOrd="3" destOrd="0" parTransId="{5C76C221-A0F6-4180-8C55-993E75CD4B94}" sibTransId="{0E3F2B21-1444-4034-A3F8-E0BD8ADC68A7}"/>
    <dgm:cxn modelId="{86D4FABC-556B-4AFF-A703-69F44AB09BC1}" type="presOf" srcId="{5AB0064A-3ABC-44CF-9544-DAAC600E1789}" destId="{2B739B8C-B364-43D0-A6A9-C3BEADB8960E}" srcOrd="0" destOrd="0" presId="urn:microsoft.com/office/officeart/2005/8/layout/default"/>
    <dgm:cxn modelId="{F4D790BE-E620-4F2F-AFE7-9A9AC338AF7D}" srcId="{5AB0064A-3ABC-44CF-9544-DAAC600E1789}" destId="{82163F80-4967-4A51-BF5D-D396CEF9056E}" srcOrd="2" destOrd="0" parTransId="{E624187F-9112-49A1-9DC8-C6A385FD3412}" sibTransId="{5AF166BB-8F41-499C-8150-B02CAF1B9F18}"/>
    <dgm:cxn modelId="{F1E4E8D5-6866-4AB7-BE2A-F9D1BF45EB82}" srcId="{5AB0064A-3ABC-44CF-9544-DAAC600E1789}" destId="{0BA9DDC9-5CDF-4395-B9CE-B64CF0BE6EDB}" srcOrd="1" destOrd="0" parTransId="{4DE9CB50-3922-4268-BFDE-E4889A0F8701}" sibTransId="{D71447F0-3354-46C9-86AE-E6C9027DA34A}"/>
    <dgm:cxn modelId="{E18D0FDB-7E59-4846-A33C-66839ED00530}" srcId="{5AB0064A-3ABC-44CF-9544-DAAC600E1789}" destId="{5BDC412D-4C68-4887-967B-88A378C2A6FE}" srcOrd="0" destOrd="0" parTransId="{A2AD0634-20EE-4170-9978-6DAA3B486DDA}" sibTransId="{EBA89B69-F516-4EB9-9CD5-261CC86A104C}"/>
    <dgm:cxn modelId="{36495DE2-5AF5-4E3D-8A79-535132A24543}" type="presOf" srcId="{0BA9DDC9-5CDF-4395-B9CE-B64CF0BE6EDB}" destId="{0AE66313-B9F2-4FFD-B5D1-558F78370DC8}" srcOrd="0" destOrd="0" presId="urn:microsoft.com/office/officeart/2005/8/layout/default"/>
    <dgm:cxn modelId="{24721AEE-A696-4CDD-A61F-D2B463F7E871}" type="presOf" srcId="{513418E5-5C97-4D6D-B9A4-D1B0B32C4CCF}" destId="{70D62DD1-9C07-4D1D-8658-9512607D9D39}" srcOrd="0" destOrd="0" presId="urn:microsoft.com/office/officeart/2005/8/layout/default"/>
    <dgm:cxn modelId="{B49F6851-02AB-4A82-9BEB-89D4A6C83B77}" type="presParOf" srcId="{2B739B8C-B364-43D0-A6A9-C3BEADB8960E}" destId="{410DA9FB-0A8B-487F-9C8B-A8E338AA10AE}" srcOrd="0" destOrd="0" presId="urn:microsoft.com/office/officeart/2005/8/layout/default"/>
    <dgm:cxn modelId="{BCD2E846-819A-4368-B80C-43A0D7614956}" type="presParOf" srcId="{2B739B8C-B364-43D0-A6A9-C3BEADB8960E}" destId="{37F2A54B-F808-4D1C-BF6F-F69866CDE349}" srcOrd="1" destOrd="0" presId="urn:microsoft.com/office/officeart/2005/8/layout/default"/>
    <dgm:cxn modelId="{2531AA68-4FD5-4FA9-A98C-08C4C0E60F41}" type="presParOf" srcId="{2B739B8C-B364-43D0-A6A9-C3BEADB8960E}" destId="{0AE66313-B9F2-4FFD-B5D1-558F78370DC8}" srcOrd="2" destOrd="0" presId="urn:microsoft.com/office/officeart/2005/8/layout/default"/>
    <dgm:cxn modelId="{460DF443-C762-4468-8D57-5D488615B8E8}" type="presParOf" srcId="{2B739B8C-B364-43D0-A6A9-C3BEADB8960E}" destId="{BB0373E2-2BBA-4D4F-9691-6DBD189DD97A}" srcOrd="3" destOrd="0" presId="urn:microsoft.com/office/officeart/2005/8/layout/default"/>
    <dgm:cxn modelId="{0E0E6536-EF6C-4D41-B94B-4F78E3D6C028}" type="presParOf" srcId="{2B739B8C-B364-43D0-A6A9-C3BEADB8960E}" destId="{B8D19E34-DB9F-434C-AD93-3077A1EE8C62}" srcOrd="4" destOrd="0" presId="urn:microsoft.com/office/officeart/2005/8/layout/default"/>
    <dgm:cxn modelId="{5B5F05AE-6EC3-4478-A4E3-089EE740537B}" type="presParOf" srcId="{2B739B8C-B364-43D0-A6A9-C3BEADB8960E}" destId="{0DA51D9C-6D16-4D6E-87C3-5D62295400B0}" srcOrd="5" destOrd="0" presId="urn:microsoft.com/office/officeart/2005/8/layout/default"/>
    <dgm:cxn modelId="{BBE1481D-24FA-4461-B358-E3B9397B21D7}" type="presParOf" srcId="{2B739B8C-B364-43D0-A6A9-C3BEADB8960E}" destId="{70D62DD1-9C07-4D1D-8658-9512607D9D3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4BBF110-CA08-4904-9C40-A82695D2B3F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DF7748B-0CB3-4361-8568-4ED6501782A6}">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MH accounts for </a:t>
          </a:r>
          <a:r>
            <a:rPr lang="en-GB" sz="2400" b="1" i="1" dirty="0">
              <a:solidFill>
                <a:schemeClr val="tx1"/>
              </a:solidFill>
            </a:rPr>
            <a:t>36% </a:t>
          </a:r>
          <a:r>
            <a:rPr lang="en-GB" sz="2400" dirty="0">
              <a:solidFill>
                <a:schemeClr val="tx1"/>
              </a:solidFill>
            </a:rPr>
            <a:t>of reported injuries</a:t>
          </a:r>
        </a:p>
      </dgm:t>
    </dgm:pt>
    <dgm:pt modelId="{0FE58179-5D6F-42D8-935F-3460F43A76B3}" type="parTrans" cxnId="{0BB5D58E-C8CD-4C9E-BAF9-78599CD4B8C5}">
      <dgm:prSet/>
      <dgm:spPr/>
      <dgm:t>
        <a:bodyPr/>
        <a:lstStyle/>
        <a:p>
          <a:endParaRPr lang="en-GB"/>
        </a:p>
      </dgm:t>
    </dgm:pt>
    <dgm:pt modelId="{E1C1AC37-0A56-4A2C-8E02-B545B0C9A28C}" type="sibTrans" cxnId="{0BB5D58E-C8CD-4C9E-BAF9-78599CD4B8C5}">
      <dgm:prSet/>
      <dgm:spPr/>
      <dgm:t>
        <a:bodyPr/>
        <a:lstStyle/>
        <a:p>
          <a:endParaRPr lang="en-GB"/>
        </a:p>
      </dgm:t>
    </dgm:pt>
    <dgm:pt modelId="{E1A4E738-48D0-4DC0-87F0-C040D1892EB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The </a:t>
          </a:r>
          <a:r>
            <a:rPr lang="en-GB" sz="2400" b="1" i="1" dirty="0">
              <a:solidFill>
                <a:schemeClr val="tx1"/>
              </a:solidFill>
            </a:rPr>
            <a:t>back</a:t>
          </a:r>
          <a:r>
            <a:rPr lang="en-GB" sz="2400" dirty="0">
              <a:solidFill>
                <a:schemeClr val="tx1"/>
              </a:solidFill>
            </a:rPr>
            <a:t> is the most vulnerable part of the body to MH related injuries</a:t>
          </a:r>
        </a:p>
      </dgm:t>
    </dgm:pt>
    <dgm:pt modelId="{8D85EA4B-5658-43C1-A0DA-C85040C5CDCA}" type="parTrans" cxnId="{8D67E847-6A10-4B2B-BD80-FBF5E33B94B2}">
      <dgm:prSet/>
      <dgm:spPr/>
      <dgm:t>
        <a:bodyPr/>
        <a:lstStyle/>
        <a:p>
          <a:endParaRPr lang="en-GB"/>
        </a:p>
      </dgm:t>
    </dgm:pt>
    <dgm:pt modelId="{68BB80D2-F942-4D01-8240-676F5D81040A}" type="sibTrans" cxnId="{8D67E847-6A10-4B2B-BD80-FBF5E33B94B2}">
      <dgm:prSet/>
      <dgm:spPr/>
      <dgm:t>
        <a:bodyPr/>
        <a:lstStyle/>
        <a:p>
          <a:endParaRPr lang="en-GB"/>
        </a:p>
      </dgm:t>
    </dgm:pt>
    <dgm:pt modelId="{B8D0B993-D539-4AAC-AAC7-AEF052C05BFD}">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Sprains</a:t>
          </a:r>
          <a:r>
            <a:rPr lang="en-GB" sz="2400" dirty="0">
              <a:solidFill>
                <a:schemeClr val="tx1"/>
              </a:solidFill>
            </a:rPr>
            <a:t> &amp; </a:t>
          </a:r>
          <a:r>
            <a:rPr lang="en-GB" sz="2400" b="1" i="1" dirty="0">
              <a:solidFill>
                <a:schemeClr val="tx1"/>
              </a:solidFill>
            </a:rPr>
            <a:t>strains</a:t>
          </a:r>
          <a:r>
            <a:rPr lang="en-GB" sz="2400" dirty="0">
              <a:solidFill>
                <a:schemeClr val="tx1"/>
              </a:solidFill>
            </a:rPr>
            <a:t> are the most common type of injury</a:t>
          </a:r>
        </a:p>
      </dgm:t>
    </dgm:pt>
    <dgm:pt modelId="{70AEC79A-AE2B-41F4-A408-7DEC70AC3637}" type="parTrans" cxnId="{BB6551DD-CC32-49F7-95A9-A17671E24053}">
      <dgm:prSet/>
      <dgm:spPr/>
      <dgm:t>
        <a:bodyPr/>
        <a:lstStyle/>
        <a:p>
          <a:endParaRPr lang="en-GB"/>
        </a:p>
      </dgm:t>
    </dgm:pt>
    <dgm:pt modelId="{21B4951B-A393-4488-90CC-E173338C524C}" type="sibTrans" cxnId="{BB6551DD-CC32-49F7-95A9-A17671E24053}">
      <dgm:prSet/>
      <dgm:spPr/>
      <dgm:t>
        <a:bodyPr/>
        <a:lstStyle/>
        <a:p>
          <a:endParaRPr lang="en-GB"/>
        </a:p>
      </dgm:t>
    </dgm:pt>
    <dgm:pt modelId="{1A60BCCA-E3F2-48B2-8B60-03DB9EFBABD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 </a:t>
          </a:r>
          <a:r>
            <a:rPr lang="en-GB" sz="2400" b="1" i="1" dirty="0">
              <a:solidFill>
                <a:schemeClr val="tx1"/>
              </a:solidFill>
            </a:rPr>
            <a:t>further</a:t>
          </a:r>
          <a:r>
            <a:rPr lang="en-GB" sz="2400" dirty="0">
              <a:solidFill>
                <a:schemeClr val="tx1"/>
              </a:solidFill>
            </a:rPr>
            <a:t> the load is help away from the body, the </a:t>
          </a:r>
          <a:r>
            <a:rPr lang="en-GB" sz="2400" b="1" i="1" dirty="0">
              <a:solidFill>
                <a:schemeClr val="tx1"/>
              </a:solidFill>
            </a:rPr>
            <a:t>greater</a:t>
          </a:r>
          <a:r>
            <a:rPr lang="en-GB" sz="2400" dirty="0">
              <a:solidFill>
                <a:schemeClr val="tx1"/>
              </a:solidFill>
            </a:rPr>
            <a:t> the strain on the spine</a:t>
          </a:r>
        </a:p>
      </dgm:t>
    </dgm:pt>
    <dgm:pt modelId="{ED28B9AB-F210-4492-A33E-4C23CDF78949}" type="parTrans" cxnId="{8E38CBCA-A31C-4233-889F-9628E37CCF88}">
      <dgm:prSet/>
      <dgm:spPr/>
      <dgm:t>
        <a:bodyPr/>
        <a:lstStyle/>
        <a:p>
          <a:endParaRPr lang="en-GB"/>
        </a:p>
      </dgm:t>
    </dgm:pt>
    <dgm:pt modelId="{B78A2220-9688-4E33-8239-9077CB272EC3}" type="sibTrans" cxnId="{8E38CBCA-A31C-4233-889F-9628E37CCF88}">
      <dgm:prSet/>
      <dgm:spPr/>
      <dgm:t>
        <a:bodyPr/>
        <a:lstStyle/>
        <a:p>
          <a:endParaRPr lang="en-GB"/>
        </a:p>
      </dgm:t>
    </dgm:pt>
    <dgm:pt modelId="{B7870709-EA09-4233-B504-535E3221259E}">
      <dgm:prSet phldrT="[Text]" custT="1"/>
      <dgm:spPr>
        <a:solidFill>
          <a:schemeClr val="accent1">
            <a:lumMod val="40000"/>
            <a:lumOff val="60000"/>
          </a:schemeClr>
        </a:solidFill>
        <a:ln>
          <a:solidFill>
            <a:schemeClr val="tx1"/>
          </a:solidFill>
        </a:ln>
      </dgm:spPr>
      <dgm:t>
        <a:bodyPr/>
        <a:lstStyle/>
        <a:p>
          <a:r>
            <a:rPr lang="en-GB" sz="2400" b="1" i="1" dirty="0">
              <a:solidFill>
                <a:schemeClr val="tx1"/>
              </a:solidFill>
            </a:rPr>
            <a:t>Poor lifting technique WILL result in back pain &amp; injury</a:t>
          </a:r>
        </a:p>
      </dgm:t>
    </dgm:pt>
    <dgm:pt modelId="{8B24C63C-05E6-41C2-B93A-9662CB819F72}" type="parTrans" cxnId="{ADE87D94-E3CA-4A58-8689-450320E73830}">
      <dgm:prSet/>
      <dgm:spPr/>
      <dgm:t>
        <a:bodyPr/>
        <a:lstStyle/>
        <a:p>
          <a:endParaRPr lang="en-GB"/>
        </a:p>
      </dgm:t>
    </dgm:pt>
    <dgm:pt modelId="{A198D78C-DE3C-474A-B1C6-2E9C28C34499}" type="sibTrans" cxnId="{ADE87D94-E3CA-4A58-8689-450320E73830}">
      <dgm:prSet/>
      <dgm:spPr/>
      <dgm:t>
        <a:bodyPr/>
        <a:lstStyle/>
        <a:p>
          <a:endParaRPr lang="en-GB"/>
        </a:p>
      </dgm:t>
    </dgm:pt>
    <dgm:pt modelId="{696D2A41-D558-4F73-B2EE-2EF5900CC87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AVOID –ASSESS-REDUCE</a:t>
          </a:r>
        </a:p>
      </dgm:t>
    </dgm:pt>
    <dgm:pt modelId="{C89C7A15-71EE-405F-AD10-EFC5CB471B6C}" type="parTrans" cxnId="{81A4BB83-78C7-40BC-9EDD-CE9906148558}">
      <dgm:prSet/>
      <dgm:spPr/>
      <dgm:t>
        <a:bodyPr/>
        <a:lstStyle/>
        <a:p>
          <a:endParaRPr lang="en-GB"/>
        </a:p>
      </dgm:t>
    </dgm:pt>
    <dgm:pt modelId="{4BF48C28-C079-49FA-9AE6-58E0B5DC5B8E}" type="sibTrans" cxnId="{81A4BB83-78C7-40BC-9EDD-CE9906148558}">
      <dgm:prSet/>
      <dgm:spPr/>
      <dgm:t>
        <a:bodyPr/>
        <a:lstStyle/>
        <a:p>
          <a:endParaRPr lang="en-GB"/>
        </a:p>
      </dgm:t>
    </dgm:pt>
    <dgm:pt modelId="{4B2F5AFE-D76D-4E26-90A8-900887577B5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Risk Assess: </a:t>
          </a:r>
          <a:r>
            <a:rPr lang="en-GB" sz="2400" b="1" i="1" dirty="0">
              <a:solidFill>
                <a:schemeClr val="tx1"/>
              </a:solidFill>
            </a:rPr>
            <a:t>TILE </a:t>
          </a:r>
          <a:r>
            <a:rPr lang="en-GB" sz="2400" dirty="0">
              <a:solidFill>
                <a:schemeClr val="tx1"/>
              </a:solidFill>
            </a:rPr>
            <a:t>– </a:t>
          </a:r>
          <a:r>
            <a:rPr lang="en-GB" sz="2400" b="1" i="1" dirty="0">
              <a:solidFill>
                <a:schemeClr val="tx1"/>
              </a:solidFill>
            </a:rPr>
            <a:t>T</a:t>
          </a:r>
          <a:r>
            <a:rPr lang="en-GB" sz="2400" dirty="0">
              <a:solidFill>
                <a:schemeClr val="tx1"/>
              </a:solidFill>
            </a:rPr>
            <a:t>ask, </a:t>
          </a:r>
          <a:r>
            <a:rPr lang="en-GB" sz="2400" b="1" i="1" dirty="0">
              <a:solidFill>
                <a:schemeClr val="tx1"/>
              </a:solidFill>
            </a:rPr>
            <a:t>I</a:t>
          </a:r>
          <a:r>
            <a:rPr lang="en-GB" sz="2400" dirty="0">
              <a:solidFill>
                <a:schemeClr val="tx1"/>
              </a:solidFill>
            </a:rPr>
            <a:t>ndividual, </a:t>
          </a:r>
          <a:r>
            <a:rPr lang="en-GB" sz="2400" b="1" i="1" dirty="0">
              <a:solidFill>
                <a:schemeClr val="tx1"/>
              </a:solidFill>
            </a:rPr>
            <a:t>L</a:t>
          </a:r>
          <a:r>
            <a:rPr lang="en-GB" sz="2400" dirty="0">
              <a:solidFill>
                <a:schemeClr val="tx1"/>
              </a:solidFill>
            </a:rPr>
            <a:t>oad, </a:t>
          </a:r>
          <a:r>
            <a:rPr lang="en-GB" sz="2400" b="1" i="1" dirty="0">
              <a:solidFill>
                <a:schemeClr val="tx1"/>
              </a:solidFill>
            </a:rPr>
            <a:t>E</a:t>
          </a:r>
          <a:r>
            <a:rPr lang="en-GB" sz="2400" dirty="0">
              <a:solidFill>
                <a:schemeClr val="tx1"/>
              </a:solidFill>
            </a:rPr>
            <a:t>nvironment</a:t>
          </a:r>
        </a:p>
      </dgm:t>
    </dgm:pt>
    <dgm:pt modelId="{202EAE93-BADA-4320-A0BD-C984E0CFEA9F}" type="parTrans" cxnId="{36FFA46D-5180-4914-BC80-DDEBA80DD4F6}">
      <dgm:prSet/>
      <dgm:spPr/>
      <dgm:t>
        <a:bodyPr/>
        <a:lstStyle/>
        <a:p>
          <a:endParaRPr lang="en-GB"/>
        </a:p>
      </dgm:t>
    </dgm:pt>
    <dgm:pt modelId="{D6A7924D-EBDF-4D7E-B0E4-33230038F35F}" type="sibTrans" cxnId="{36FFA46D-5180-4914-BC80-DDEBA80DD4F6}">
      <dgm:prSet/>
      <dgm:spPr/>
      <dgm:t>
        <a:bodyPr/>
        <a:lstStyle/>
        <a:p>
          <a:endParaRPr lang="en-GB"/>
        </a:p>
      </dgm:t>
    </dgm:pt>
    <dgm:pt modelId="{A0061607-FCF9-43F6-92A6-CAD3F561944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Apply the </a:t>
          </a:r>
          <a:r>
            <a:rPr lang="en-GB" sz="2400" b="1" i="1" dirty="0">
              <a:solidFill>
                <a:schemeClr val="tx1"/>
              </a:solidFill>
            </a:rPr>
            <a:t>Six-Point Lift technique</a:t>
          </a:r>
          <a:r>
            <a:rPr lang="en-GB" sz="2400" dirty="0">
              <a:solidFill>
                <a:schemeClr val="tx1"/>
              </a:solidFill>
            </a:rPr>
            <a:t>, both in work &amp; at home</a:t>
          </a:r>
        </a:p>
      </dgm:t>
    </dgm:pt>
    <dgm:pt modelId="{7318A4D8-442A-4474-AFD6-0742E5113297}" type="parTrans" cxnId="{160E6784-230D-4165-8789-A73BA4257237}">
      <dgm:prSet/>
      <dgm:spPr/>
      <dgm:t>
        <a:bodyPr/>
        <a:lstStyle/>
        <a:p>
          <a:endParaRPr lang="en-GB"/>
        </a:p>
      </dgm:t>
    </dgm:pt>
    <dgm:pt modelId="{6275F6B7-B9E0-4301-855A-34B883DC2D40}" type="sibTrans" cxnId="{160E6784-230D-4165-8789-A73BA4257237}">
      <dgm:prSet/>
      <dgm:spPr/>
      <dgm:t>
        <a:bodyPr/>
        <a:lstStyle/>
        <a:p>
          <a:endParaRPr lang="en-GB"/>
        </a:p>
      </dgm:t>
    </dgm:pt>
    <dgm:pt modelId="{3E568BF0-1331-43D5-904F-E7E90AE6FF0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Look after your back through regular exercise, but seek medical advice first</a:t>
          </a:r>
        </a:p>
      </dgm:t>
    </dgm:pt>
    <dgm:pt modelId="{CB318975-6E6F-4636-8307-97D45B35BEBF}" type="parTrans" cxnId="{E3EF4898-7892-4FDC-A4EA-29223835FE68}">
      <dgm:prSet/>
      <dgm:spPr/>
      <dgm:t>
        <a:bodyPr/>
        <a:lstStyle/>
        <a:p>
          <a:endParaRPr lang="en-GB"/>
        </a:p>
      </dgm:t>
    </dgm:pt>
    <dgm:pt modelId="{34D9985C-85C1-4EF8-A43D-A03DC2DF89B6}" type="sibTrans" cxnId="{E3EF4898-7892-4FDC-A4EA-29223835FE68}">
      <dgm:prSet/>
      <dgm:spPr/>
      <dgm:t>
        <a:bodyPr/>
        <a:lstStyle/>
        <a:p>
          <a:endParaRPr lang="en-GB"/>
        </a:p>
      </dgm:t>
    </dgm:pt>
    <dgm:pt modelId="{A65B9912-A264-4371-A1E2-1D99B3E09357}" type="pres">
      <dgm:prSet presAssocID="{E4BBF110-CA08-4904-9C40-A82695D2B3FE}" presName="diagram" presStyleCnt="0">
        <dgm:presLayoutVars>
          <dgm:dir/>
          <dgm:resizeHandles val="exact"/>
        </dgm:presLayoutVars>
      </dgm:prSet>
      <dgm:spPr/>
    </dgm:pt>
    <dgm:pt modelId="{E2268DE1-23AB-4B2E-8B88-A33E343761C9}" type="pres">
      <dgm:prSet presAssocID="{6DF7748B-0CB3-4361-8568-4ED6501782A6}" presName="node" presStyleLbl="node1" presStyleIdx="0" presStyleCnt="9" custScaleX="118537">
        <dgm:presLayoutVars>
          <dgm:bulletEnabled val="1"/>
        </dgm:presLayoutVars>
      </dgm:prSet>
      <dgm:spPr/>
    </dgm:pt>
    <dgm:pt modelId="{8AB6035A-AD05-4E06-B542-BE21300E04FA}" type="pres">
      <dgm:prSet presAssocID="{E1C1AC37-0A56-4A2C-8E02-B545B0C9A28C}" presName="sibTrans" presStyleCnt="0"/>
      <dgm:spPr/>
    </dgm:pt>
    <dgm:pt modelId="{AF3AE3E7-39B3-4A43-8FB8-3AF349099087}" type="pres">
      <dgm:prSet presAssocID="{E1A4E738-48D0-4DC0-87F0-C040D1892EBE}" presName="node" presStyleLbl="node1" presStyleIdx="1" presStyleCnt="9" custScaleX="116807">
        <dgm:presLayoutVars>
          <dgm:bulletEnabled val="1"/>
        </dgm:presLayoutVars>
      </dgm:prSet>
      <dgm:spPr/>
    </dgm:pt>
    <dgm:pt modelId="{91226A7F-49BC-4B22-94F0-DD5E906945E7}" type="pres">
      <dgm:prSet presAssocID="{68BB80D2-F942-4D01-8240-676F5D81040A}" presName="sibTrans" presStyleCnt="0"/>
      <dgm:spPr/>
    </dgm:pt>
    <dgm:pt modelId="{29D404B6-C61E-4240-A17B-73301274DDCF}" type="pres">
      <dgm:prSet presAssocID="{B8D0B993-D539-4AAC-AAC7-AEF052C05BFD}" presName="node" presStyleLbl="node1" presStyleIdx="2" presStyleCnt="9" custScaleX="112574">
        <dgm:presLayoutVars>
          <dgm:bulletEnabled val="1"/>
        </dgm:presLayoutVars>
      </dgm:prSet>
      <dgm:spPr/>
    </dgm:pt>
    <dgm:pt modelId="{3C4DB68B-40BD-406D-84BA-6876B359553D}" type="pres">
      <dgm:prSet presAssocID="{21B4951B-A393-4488-90CC-E173338C524C}" presName="sibTrans" presStyleCnt="0"/>
      <dgm:spPr/>
    </dgm:pt>
    <dgm:pt modelId="{B31F5BF6-94DE-4FA1-856C-7267D6286938}" type="pres">
      <dgm:prSet presAssocID="{1A60BCCA-E3F2-48B2-8B60-03DB9EFBABDA}" presName="node" presStyleLbl="node1" presStyleIdx="3" presStyleCnt="9" custScaleX="139892">
        <dgm:presLayoutVars>
          <dgm:bulletEnabled val="1"/>
        </dgm:presLayoutVars>
      </dgm:prSet>
      <dgm:spPr/>
    </dgm:pt>
    <dgm:pt modelId="{F6C11796-5E0D-49D8-B97A-296A03C2B2E6}" type="pres">
      <dgm:prSet presAssocID="{B78A2220-9688-4E33-8239-9077CB272EC3}" presName="sibTrans" presStyleCnt="0"/>
      <dgm:spPr/>
    </dgm:pt>
    <dgm:pt modelId="{AD719337-0B09-4DD6-AE2D-2CFE0AC664F4}" type="pres">
      <dgm:prSet presAssocID="{B7870709-EA09-4233-B504-535E3221259E}" presName="node" presStyleLbl="node1" presStyleIdx="4" presStyleCnt="9">
        <dgm:presLayoutVars>
          <dgm:bulletEnabled val="1"/>
        </dgm:presLayoutVars>
      </dgm:prSet>
      <dgm:spPr/>
    </dgm:pt>
    <dgm:pt modelId="{3D04E450-9BF0-411B-B4F5-3361FEEBEC9B}" type="pres">
      <dgm:prSet presAssocID="{A198D78C-DE3C-474A-B1C6-2E9C28C34499}" presName="sibTrans" presStyleCnt="0"/>
      <dgm:spPr/>
    </dgm:pt>
    <dgm:pt modelId="{99ADFFBE-82BB-4221-8434-AE49CBA6D1EC}" type="pres">
      <dgm:prSet presAssocID="{696D2A41-D558-4F73-B2EE-2EF5900CC876}" presName="node" presStyleLbl="node1" presStyleIdx="5" presStyleCnt="9">
        <dgm:presLayoutVars>
          <dgm:bulletEnabled val="1"/>
        </dgm:presLayoutVars>
      </dgm:prSet>
      <dgm:spPr/>
    </dgm:pt>
    <dgm:pt modelId="{EB214EAA-1363-4C05-B220-0C7CC22B103A}" type="pres">
      <dgm:prSet presAssocID="{4BF48C28-C079-49FA-9AE6-58E0B5DC5B8E}" presName="sibTrans" presStyleCnt="0"/>
      <dgm:spPr/>
    </dgm:pt>
    <dgm:pt modelId="{B74C0D8A-7445-41BE-9596-AE082BB9C918}" type="pres">
      <dgm:prSet presAssocID="{4B2F5AFE-D76D-4E26-90A8-900887577B5B}" presName="node" presStyleLbl="node1" presStyleIdx="6" presStyleCnt="9">
        <dgm:presLayoutVars>
          <dgm:bulletEnabled val="1"/>
        </dgm:presLayoutVars>
      </dgm:prSet>
      <dgm:spPr/>
    </dgm:pt>
    <dgm:pt modelId="{5B12F6DF-3257-49F3-98FD-72330F6D23F4}" type="pres">
      <dgm:prSet presAssocID="{D6A7924D-EBDF-4D7E-B0E4-33230038F35F}" presName="sibTrans" presStyleCnt="0"/>
      <dgm:spPr/>
    </dgm:pt>
    <dgm:pt modelId="{28F91B10-962F-4B71-8F6B-349C86DB7302}" type="pres">
      <dgm:prSet presAssocID="{A0061607-FCF9-43F6-92A6-CAD3F561944A}" presName="node" presStyleLbl="node1" presStyleIdx="7" presStyleCnt="9" custScaleX="119818">
        <dgm:presLayoutVars>
          <dgm:bulletEnabled val="1"/>
        </dgm:presLayoutVars>
      </dgm:prSet>
      <dgm:spPr/>
    </dgm:pt>
    <dgm:pt modelId="{F6CB0442-9A7F-4580-B9C1-F1074457C734}" type="pres">
      <dgm:prSet presAssocID="{6275F6B7-B9E0-4301-855A-34B883DC2D40}" presName="sibTrans" presStyleCnt="0"/>
      <dgm:spPr/>
    </dgm:pt>
    <dgm:pt modelId="{D2D24BA0-83DE-4DA5-B578-2FA81EACCBC4}" type="pres">
      <dgm:prSet presAssocID="{3E568BF0-1331-43D5-904F-E7E90AE6FF03}" presName="node" presStyleLbl="node1" presStyleIdx="8" presStyleCnt="9" custScaleX="122931">
        <dgm:presLayoutVars>
          <dgm:bulletEnabled val="1"/>
        </dgm:presLayoutVars>
      </dgm:prSet>
      <dgm:spPr/>
    </dgm:pt>
  </dgm:ptLst>
  <dgm:cxnLst>
    <dgm:cxn modelId="{14D5E314-0036-4A76-A6AB-9E23A8E0D4CC}" type="presOf" srcId="{A0061607-FCF9-43F6-92A6-CAD3F561944A}" destId="{28F91B10-962F-4B71-8F6B-349C86DB7302}" srcOrd="0" destOrd="0" presId="urn:microsoft.com/office/officeart/2005/8/layout/default"/>
    <dgm:cxn modelId="{F3C18116-0F73-49F0-BBD1-FAD7DA4E3926}" type="presOf" srcId="{B7870709-EA09-4233-B504-535E3221259E}" destId="{AD719337-0B09-4DD6-AE2D-2CFE0AC664F4}" srcOrd="0" destOrd="0" presId="urn:microsoft.com/office/officeart/2005/8/layout/default"/>
    <dgm:cxn modelId="{8D67E847-6A10-4B2B-BD80-FBF5E33B94B2}" srcId="{E4BBF110-CA08-4904-9C40-A82695D2B3FE}" destId="{E1A4E738-48D0-4DC0-87F0-C040D1892EBE}" srcOrd="1" destOrd="0" parTransId="{8D85EA4B-5658-43C1-A0DA-C85040C5CDCA}" sibTransId="{68BB80D2-F942-4D01-8240-676F5D81040A}"/>
    <dgm:cxn modelId="{2500CE6B-B11C-4B83-B813-3680C92F5173}" type="presOf" srcId="{3E568BF0-1331-43D5-904F-E7E90AE6FF03}" destId="{D2D24BA0-83DE-4DA5-B578-2FA81EACCBC4}" srcOrd="0" destOrd="0" presId="urn:microsoft.com/office/officeart/2005/8/layout/default"/>
    <dgm:cxn modelId="{36FFA46D-5180-4914-BC80-DDEBA80DD4F6}" srcId="{E4BBF110-CA08-4904-9C40-A82695D2B3FE}" destId="{4B2F5AFE-D76D-4E26-90A8-900887577B5B}" srcOrd="6" destOrd="0" parTransId="{202EAE93-BADA-4320-A0BD-C984E0CFEA9F}" sibTransId="{D6A7924D-EBDF-4D7E-B0E4-33230038F35F}"/>
    <dgm:cxn modelId="{05B8B373-6EFC-4897-8A38-30D8749F3678}" type="presOf" srcId="{696D2A41-D558-4F73-B2EE-2EF5900CC876}" destId="{99ADFFBE-82BB-4221-8434-AE49CBA6D1EC}" srcOrd="0" destOrd="0" presId="urn:microsoft.com/office/officeart/2005/8/layout/default"/>
    <dgm:cxn modelId="{7059DF76-AC9B-43DE-BF5C-5A405520735C}" type="presOf" srcId="{6DF7748B-0CB3-4361-8568-4ED6501782A6}" destId="{E2268DE1-23AB-4B2E-8B88-A33E343761C9}" srcOrd="0" destOrd="0" presId="urn:microsoft.com/office/officeart/2005/8/layout/default"/>
    <dgm:cxn modelId="{81A4BB83-78C7-40BC-9EDD-CE9906148558}" srcId="{E4BBF110-CA08-4904-9C40-A82695D2B3FE}" destId="{696D2A41-D558-4F73-B2EE-2EF5900CC876}" srcOrd="5" destOrd="0" parTransId="{C89C7A15-71EE-405F-AD10-EFC5CB471B6C}" sibTransId="{4BF48C28-C079-49FA-9AE6-58E0B5DC5B8E}"/>
    <dgm:cxn modelId="{160E6784-230D-4165-8789-A73BA4257237}" srcId="{E4BBF110-CA08-4904-9C40-A82695D2B3FE}" destId="{A0061607-FCF9-43F6-92A6-CAD3F561944A}" srcOrd="7" destOrd="0" parTransId="{7318A4D8-442A-4474-AFD6-0742E5113297}" sibTransId="{6275F6B7-B9E0-4301-855A-34B883DC2D40}"/>
    <dgm:cxn modelId="{0BB5D58E-C8CD-4C9E-BAF9-78599CD4B8C5}" srcId="{E4BBF110-CA08-4904-9C40-A82695D2B3FE}" destId="{6DF7748B-0CB3-4361-8568-4ED6501782A6}" srcOrd="0" destOrd="0" parTransId="{0FE58179-5D6F-42D8-935F-3460F43A76B3}" sibTransId="{E1C1AC37-0A56-4A2C-8E02-B545B0C9A28C}"/>
    <dgm:cxn modelId="{ADE87D94-E3CA-4A58-8689-450320E73830}" srcId="{E4BBF110-CA08-4904-9C40-A82695D2B3FE}" destId="{B7870709-EA09-4233-B504-535E3221259E}" srcOrd="4" destOrd="0" parTransId="{8B24C63C-05E6-41C2-B93A-9662CB819F72}" sibTransId="{A198D78C-DE3C-474A-B1C6-2E9C28C34499}"/>
    <dgm:cxn modelId="{E3EF4898-7892-4FDC-A4EA-29223835FE68}" srcId="{E4BBF110-CA08-4904-9C40-A82695D2B3FE}" destId="{3E568BF0-1331-43D5-904F-E7E90AE6FF03}" srcOrd="8" destOrd="0" parTransId="{CB318975-6E6F-4636-8307-97D45B35BEBF}" sibTransId="{34D9985C-85C1-4EF8-A43D-A03DC2DF89B6}"/>
    <dgm:cxn modelId="{869F4FA6-3E55-4715-9012-EF8B5674F719}" type="presOf" srcId="{4B2F5AFE-D76D-4E26-90A8-900887577B5B}" destId="{B74C0D8A-7445-41BE-9596-AE082BB9C918}" srcOrd="0" destOrd="0" presId="urn:microsoft.com/office/officeart/2005/8/layout/default"/>
    <dgm:cxn modelId="{8A6142B5-9E4C-4ABE-99AE-21ED04E17C06}" type="presOf" srcId="{1A60BCCA-E3F2-48B2-8B60-03DB9EFBABDA}" destId="{B31F5BF6-94DE-4FA1-856C-7267D6286938}" srcOrd="0" destOrd="0" presId="urn:microsoft.com/office/officeart/2005/8/layout/default"/>
    <dgm:cxn modelId="{8E38CBCA-A31C-4233-889F-9628E37CCF88}" srcId="{E4BBF110-CA08-4904-9C40-A82695D2B3FE}" destId="{1A60BCCA-E3F2-48B2-8B60-03DB9EFBABDA}" srcOrd="3" destOrd="0" parTransId="{ED28B9AB-F210-4492-A33E-4C23CDF78949}" sibTransId="{B78A2220-9688-4E33-8239-9077CB272EC3}"/>
    <dgm:cxn modelId="{BB6551DD-CC32-49F7-95A9-A17671E24053}" srcId="{E4BBF110-CA08-4904-9C40-A82695D2B3FE}" destId="{B8D0B993-D539-4AAC-AAC7-AEF052C05BFD}" srcOrd="2" destOrd="0" parTransId="{70AEC79A-AE2B-41F4-A408-7DEC70AC3637}" sibTransId="{21B4951B-A393-4488-90CC-E173338C524C}"/>
    <dgm:cxn modelId="{D9E0A7DF-2291-494A-A386-81C9B04DD6DF}" type="presOf" srcId="{B8D0B993-D539-4AAC-AAC7-AEF052C05BFD}" destId="{29D404B6-C61E-4240-A17B-73301274DDCF}" srcOrd="0" destOrd="0" presId="urn:microsoft.com/office/officeart/2005/8/layout/default"/>
    <dgm:cxn modelId="{0861BCE1-5D4B-4F20-BC8D-B18988BBB1AC}" type="presOf" srcId="{E4BBF110-CA08-4904-9C40-A82695D2B3FE}" destId="{A65B9912-A264-4371-A1E2-1D99B3E09357}" srcOrd="0" destOrd="0" presId="urn:microsoft.com/office/officeart/2005/8/layout/default"/>
    <dgm:cxn modelId="{850E0FE9-7C0A-4312-892E-CA4710278615}" type="presOf" srcId="{E1A4E738-48D0-4DC0-87F0-C040D1892EBE}" destId="{AF3AE3E7-39B3-4A43-8FB8-3AF349099087}" srcOrd="0" destOrd="0" presId="urn:microsoft.com/office/officeart/2005/8/layout/default"/>
    <dgm:cxn modelId="{DF9CD4AD-B956-4BA8-832E-BE5210FFA8EF}" type="presParOf" srcId="{A65B9912-A264-4371-A1E2-1D99B3E09357}" destId="{E2268DE1-23AB-4B2E-8B88-A33E343761C9}" srcOrd="0" destOrd="0" presId="urn:microsoft.com/office/officeart/2005/8/layout/default"/>
    <dgm:cxn modelId="{EDFB434F-3CC8-4489-B1D0-F635085D75C4}" type="presParOf" srcId="{A65B9912-A264-4371-A1E2-1D99B3E09357}" destId="{8AB6035A-AD05-4E06-B542-BE21300E04FA}" srcOrd="1" destOrd="0" presId="urn:microsoft.com/office/officeart/2005/8/layout/default"/>
    <dgm:cxn modelId="{490E346F-6ECE-4A2E-B39E-19FDB4FECE1F}" type="presParOf" srcId="{A65B9912-A264-4371-A1E2-1D99B3E09357}" destId="{AF3AE3E7-39B3-4A43-8FB8-3AF349099087}" srcOrd="2" destOrd="0" presId="urn:microsoft.com/office/officeart/2005/8/layout/default"/>
    <dgm:cxn modelId="{1E3B94D4-EDA4-4322-8D3B-3D9399C9C0CD}" type="presParOf" srcId="{A65B9912-A264-4371-A1E2-1D99B3E09357}" destId="{91226A7F-49BC-4B22-94F0-DD5E906945E7}" srcOrd="3" destOrd="0" presId="urn:microsoft.com/office/officeart/2005/8/layout/default"/>
    <dgm:cxn modelId="{780123FA-BAB3-4BD3-BFF3-75CD125754B1}" type="presParOf" srcId="{A65B9912-A264-4371-A1E2-1D99B3E09357}" destId="{29D404B6-C61E-4240-A17B-73301274DDCF}" srcOrd="4" destOrd="0" presId="urn:microsoft.com/office/officeart/2005/8/layout/default"/>
    <dgm:cxn modelId="{0B80F59F-4CC9-4F40-AA07-A1A64F39FB32}" type="presParOf" srcId="{A65B9912-A264-4371-A1E2-1D99B3E09357}" destId="{3C4DB68B-40BD-406D-84BA-6876B359553D}" srcOrd="5" destOrd="0" presId="urn:microsoft.com/office/officeart/2005/8/layout/default"/>
    <dgm:cxn modelId="{51DE7499-7D9C-4F68-A99D-D7EBA3D9A6E9}" type="presParOf" srcId="{A65B9912-A264-4371-A1E2-1D99B3E09357}" destId="{B31F5BF6-94DE-4FA1-856C-7267D6286938}" srcOrd="6" destOrd="0" presId="urn:microsoft.com/office/officeart/2005/8/layout/default"/>
    <dgm:cxn modelId="{ED75012D-359A-4126-8554-0C1CB7235EF8}" type="presParOf" srcId="{A65B9912-A264-4371-A1E2-1D99B3E09357}" destId="{F6C11796-5E0D-49D8-B97A-296A03C2B2E6}" srcOrd="7" destOrd="0" presId="urn:microsoft.com/office/officeart/2005/8/layout/default"/>
    <dgm:cxn modelId="{52F92866-0A2E-4090-A153-B48B8855C528}" type="presParOf" srcId="{A65B9912-A264-4371-A1E2-1D99B3E09357}" destId="{AD719337-0B09-4DD6-AE2D-2CFE0AC664F4}" srcOrd="8" destOrd="0" presId="urn:microsoft.com/office/officeart/2005/8/layout/default"/>
    <dgm:cxn modelId="{AF9C79FA-B569-4BBC-B240-BC7CE9555BFC}" type="presParOf" srcId="{A65B9912-A264-4371-A1E2-1D99B3E09357}" destId="{3D04E450-9BF0-411B-B4F5-3361FEEBEC9B}" srcOrd="9" destOrd="0" presId="urn:microsoft.com/office/officeart/2005/8/layout/default"/>
    <dgm:cxn modelId="{155FE3D0-3411-4291-B827-659DFD66AE35}" type="presParOf" srcId="{A65B9912-A264-4371-A1E2-1D99B3E09357}" destId="{99ADFFBE-82BB-4221-8434-AE49CBA6D1EC}" srcOrd="10" destOrd="0" presId="urn:microsoft.com/office/officeart/2005/8/layout/default"/>
    <dgm:cxn modelId="{24E72425-5BE1-4FED-BE27-75394343B0CE}" type="presParOf" srcId="{A65B9912-A264-4371-A1E2-1D99B3E09357}" destId="{EB214EAA-1363-4C05-B220-0C7CC22B103A}" srcOrd="11" destOrd="0" presId="urn:microsoft.com/office/officeart/2005/8/layout/default"/>
    <dgm:cxn modelId="{971E1223-09D1-4222-B948-0AB1369496EE}" type="presParOf" srcId="{A65B9912-A264-4371-A1E2-1D99B3E09357}" destId="{B74C0D8A-7445-41BE-9596-AE082BB9C918}" srcOrd="12" destOrd="0" presId="urn:microsoft.com/office/officeart/2005/8/layout/default"/>
    <dgm:cxn modelId="{3B1ACFC7-C1E5-4EC3-84E2-54ED24CD8310}" type="presParOf" srcId="{A65B9912-A264-4371-A1E2-1D99B3E09357}" destId="{5B12F6DF-3257-49F3-98FD-72330F6D23F4}" srcOrd="13" destOrd="0" presId="urn:microsoft.com/office/officeart/2005/8/layout/default"/>
    <dgm:cxn modelId="{BD36F59F-5CB2-4D59-BAC3-C7542A9009AA}" type="presParOf" srcId="{A65B9912-A264-4371-A1E2-1D99B3E09357}" destId="{28F91B10-962F-4B71-8F6B-349C86DB7302}" srcOrd="14" destOrd="0" presId="urn:microsoft.com/office/officeart/2005/8/layout/default"/>
    <dgm:cxn modelId="{10C7AF0E-BD3C-44AB-B883-2B3EAFB30907}" type="presParOf" srcId="{A65B9912-A264-4371-A1E2-1D99B3E09357}" destId="{F6CB0442-9A7F-4580-B9C1-F1074457C734}" srcOrd="15" destOrd="0" presId="urn:microsoft.com/office/officeart/2005/8/layout/default"/>
    <dgm:cxn modelId="{1E32D5A8-B8A3-40FD-9569-8CE5522319A5}" type="presParOf" srcId="{A65B9912-A264-4371-A1E2-1D99B3E09357}" destId="{D2D24BA0-83DE-4DA5-B578-2FA81EACCBC4}"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E6798-2737-49DE-9E9C-6B8F054EC624}">
      <dsp:nvSpPr>
        <dsp:cNvPr id="0" name=""/>
        <dsp:cNvSpPr/>
      </dsp:nvSpPr>
      <dsp:spPr>
        <a:xfrm>
          <a:off x="7934553" y="1133689"/>
          <a:ext cx="193446" cy="3580281"/>
        </a:xfrm>
        <a:prstGeom prst="rect">
          <a:avLst/>
        </a:prstGeom>
        <a:solidFill>
          <a:schemeClr val="tx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756D4205-B242-4D14-917D-1FC42BB87AC7}">
      <dsp:nvSpPr>
        <dsp:cNvPr id="0" name=""/>
        <dsp:cNvSpPr/>
      </dsp:nvSpPr>
      <dsp:spPr>
        <a:xfrm>
          <a:off x="193446" y="1133689"/>
          <a:ext cx="5031232" cy="3580281"/>
        </a:xfrm>
        <a:prstGeom prst="frame">
          <a:avLst>
            <a:gd name="adj1" fmla="val 5450"/>
          </a:avLst>
        </a:prstGeom>
        <a:solidFill>
          <a:schemeClr val="tx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192C0119-4E93-4118-BAEB-D978579321D4}">
      <dsp:nvSpPr>
        <dsp:cNvPr id="0" name=""/>
        <dsp:cNvSpPr/>
      </dsp:nvSpPr>
      <dsp:spPr>
        <a:xfrm>
          <a:off x="0" y="704696"/>
          <a:ext cx="4837785" cy="3386633"/>
        </a:xfrm>
        <a:prstGeom prst="rect">
          <a:avLst/>
        </a:prstGeom>
        <a:blipFill rotWithShape="1">
          <a:blip xmlns:r="http://schemas.openxmlformats.org/officeDocument/2006/relationships" r:embed="rId1"/>
          <a:srcRect/>
          <a:stretch>
            <a:fillRect l="-12000" r="-1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4FABEEE-03DA-4BAE-9447-728169639B9D}">
      <dsp:nvSpPr>
        <dsp:cNvPr id="0" name=""/>
        <dsp:cNvSpPr/>
      </dsp:nvSpPr>
      <dsp:spPr>
        <a:xfrm>
          <a:off x="390144" y="4092532"/>
          <a:ext cx="4641088" cy="424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040" tIns="72390" rIns="193040" bIns="72390" numCol="1" spcCol="1270" anchor="ctr" anchorCtr="0">
          <a:noAutofit/>
        </a:bodyPr>
        <a:lstStyle/>
        <a:p>
          <a:pPr marL="0" lvl="0" indent="0" algn="l" defTabSz="844550">
            <a:lnSpc>
              <a:spcPct val="90000"/>
            </a:lnSpc>
            <a:spcBef>
              <a:spcPct val="0"/>
            </a:spcBef>
            <a:spcAft>
              <a:spcPct val="35000"/>
            </a:spcAft>
            <a:buNone/>
          </a:pPr>
          <a:endParaRPr lang="en-GB" sz="1900" kern="1200"/>
        </a:p>
      </dsp:txBody>
      <dsp:txXfrm>
        <a:off x="390144" y="4092532"/>
        <a:ext cx="4641088" cy="424982"/>
      </dsp:txXfrm>
    </dsp:sp>
    <dsp:sp modelId="{F9F5EF8E-CF47-47F9-9704-2DB2A85D8B8E}">
      <dsp:nvSpPr>
        <dsp:cNvPr id="0" name=""/>
        <dsp:cNvSpPr/>
      </dsp:nvSpPr>
      <dsp:spPr>
        <a:xfrm>
          <a:off x="5429504" y="1133689"/>
          <a:ext cx="2300224" cy="358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90000"/>
            </a:lnSpc>
            <a:spcBef>
              <a:spcPct val="0"/>
            </a:spcBef>
            <a:spcAft>
              <a:spcPct val="35000"/>
            </a:spcAft>
            <a:buNone/>
          </a:pPr>
          <a:r>
            <a:rPr lang="en-GB" sz="2800" kern="1200" dirty="0"/>
            <a:t>Protecting you, your colleagues, the organisation &amp; others who may be affected (visitors etc)</a:t>
          </a:r>
        </a:p>
      </dsp:txBody>
      <dsp:txXfrm>
        <a:off x="5429504" y="1133689"/>
        <a:ext cx="2300224" cy="35802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9BBBE-6EF0-4DBF-984F-3FC80F4BADAF}">
      <dsp:nvSpPr>
        <dsp:cNvPr id="0" name=""/>
        <dsp:cNvSpPr/>
      </dsp:nvSpPr>
      <dsp:spPr>
        <a:xfrm>
          <a:off x="3546313" y="1204564"/>
          <a:ext cx="470180" cy="91440"/>
        </a:xfrm>
        <a:custGeom>
          <a:avLst/>
          <a:gdLst/>
          <a:ahLst/>
          <a:cxnLst/>
          <a:rect l="0" t="0" r="0" b="0"/>
          <a:pathLst>
            <a:path>
              <a:moveTo>
                <a:pt x="0" y="45720"/>
              </a:moveTo>
              <a:lnTo>
                <a:pt x="470180"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68884" y="1247777"/>
        <a:ext cx="25039" cy="5012"/>
      </dsp:txXfrm>
    </dsp:sp>
    <dsp:sp modelId="{FB98DF83-26CB-428D-88FC-2F12DC163772}">
      <dsp:nvSpPr>
        <dsp:cNvPr id="0" name=""/>
        <dsp:cNvSpPr/>
      </dsp:nvSpPr>
      <dsp:spPr>
        <a:xfrm>
          <a:off x="12539" y="348624"/>
          <a:ext cx="3535574" cy="1803318"/>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protect the Health, Safety &amp; welfare of employees as far as is reasonably practicable</a:t>
          </a:r>
        </a:p>
      </dsp:txBody>
      <dsp:txXfrm>
        <a:off x="12539" y="348624"/>
        <a:ext cx="3535574" cy="1803318"/>
      </dsp:txXfrm>
    </dsp:sp>
    <dsp:sp modelId="{A123DA79-0A22-4AA8-BB25-1CA9501FCEC4}">
      <dsp:nvSpPr>
        <dsp:cNvPr id="0" name=""/>
        <dsp:cNvSpPr/>
      </dsp:nvSpPr>
      <dsp:spPr>
        <a:xfrm>
          <a:off x="6977856" y="1204564"/>
          <a:ext cx="470180" cy="91440"/>
        </a:xfrm>
        <a:custGeom>
          <a:avLst/>
          <a:gdLst/>
          <a:ahLst/>
          <a:cxnLst/>
          <a:rect l="0" t="0" r="0" b="0"/>
          <a:pathLst>
            <a:path>
              <a:moveTo>
                <a:pt x="0" y="45720"/>
              </a:moveTo>
              <a:lnTo>
                <a:pt x="470180"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200427" y="1247777"/>
        <a:ext cx="25039" cy="5012"/>
      </dsp:txXfrm>
    </dsp:sp>
    <dsp:sp modelId="{3EE0D792-4D73-4C8E-B9A5-C772155FAB17}">
      <dsp:nvSpPr>
        <dsp:cNvPr id="0" name=""/>
        <dsp:cNvSpPr/>
      </dsp:nvSpPr>
      <dsp:spPr>
        <a:xfrm>
          <a:off x="4048893" y="330407"/>
          <a:ext cx="2930762" cy="1839753"/>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By providing :</a:t>
          </a:r>
        </a:p>
      </dsp:txBody>
      <dsp:txXfrm>
        <a:off x="4048893" y="330407"/>
        <a:ext cx="2930762" cy="1839753"/>
      </dsp:txXfrm>
    </dsp:sp>
    <dsp:sp modelId="{9EA1DC88-98C4-4A3C-9F5A-1180636B0BA0}">
      <dsp:nvSpPr>
        <dsp:cNvPr id="0" name=""/>
        <dsp:cNvSpPr/>
      </dsp:nvSpPr>
      <dsp:spPr>
        <a:xfrm>
          <a:off x="1719993" y="2117294"/>
          <a:ext cx="7196322" cy="521246"/>
        </a:xfrm>
        <a:custGeom>
          <a:avLst/>
          <a:gdLst/>
          <a:ahLst/>
          <a:cxnLst/>
          <a:rect l="0" t="0" r="0" b="0"/>
          <a:pathLst>
            <a:path>
              <a:moveTo>
                <a:pt x="7196322" y="0"/>
              </a:moveTo>
              <a:lnTo>
                <a:pt x="7196322" y="277723"/>
              </a:lnTo>
              <a:lnTo>
                <a:pt x="0" y="277723"/>
              </a:lnTo>
              <a:lnTo>
                <a:pt x="0" y="521246"/>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37718" y="2375411"/>
        <a:ext cx="360872" cy="5012"/>
      </dsp:txXfrm>
    </dsp:sp>
    <dsp:sp modelId="{C56E50EA-E394-4739-9BB2-C81C98781150}">
      <dsp:nvSpPr>
        <dsp:cNvPr id="0" name=""/>
        <dsp:cNvSpPr/>
      </dsp:nvSpPr>
      <dsp:spPr>
        <a:xfrm>
          <a:off x="7480436" y="381473"/>
          <a:ext cx="2871757" cy="1737620"/>
        </a:xfrm>
        <a:prstGeom prst="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Safe Systems of work</a:t>
          </a:r>
        </a:p>
      </dsp:txBody>
      <dsp:txXfrm>
        <a:off x="7480436" y="381473"/>
        <a:ext cx="2871757" cy="1737620"/>
      </dsp:txXfrm>
    </dsp:sp>
    <dsp:sp modelId="{175F8193-6E19-4711-9A77-BD74A67E87A3}">
      <dsp:nvSpPr>
        <dsp:cNvPr id="0" name=""/>
        <dsp:cNvSpPr/>
      </dsp:nvSpPr>
      <dsp:spPr>
        <a:xfrm>
          <a:off x="3425647" y="3488479"/>
          <a:ext cx="470180" cy="91440"/>
        </a:xfrm>
        <a:custGeom>
          <a:avLst/>
          <a:gdLst/>
          <a:ahLst/>
          <a:cxnLst/>
          <a:rect l="0" t="0" r="0" b="0"/>
          <a:pathLst>
            <a:path>
              <a:moveTo>
                <a:pt x="0" y="45720"/>
              </a:moveTo>
              <a:lnTo>
                <a:pt x="470180"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48217" y="3531693"/>
        <a:ext cx="25039" cy="5012"/>
      </dsp:txXfrm>
    </dsp:sp>
    <dsp:sp modelId="{3FD9F3BE-B75F-4470-B816-1AD0BD182A70}">
      <dsp:nvSpPr>
        <dsp:cNvPr id="0" name=""/>
        <dsp:cNvSpPr/>
      </dsp:nvSpPr>
      <dsp:spPr>
        <a:xfrm>
          <a:off x="12539" y="2670941"/>
          <a:ext cx="3414908" cy="172651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Safe handling, storage, maintenance &amp; transport of articles &amp; substances</a:t>
          </a:r>
        </a:p>
      </dsp:txBody>
      <dsp:txXfrm>
        <a:off x="12539" y="2670941"/>
        <a:ext cx="3414908" cy="1726516"/>
      </dsp:txXfrm>
    </dsp:sp>
    <dsp:sp modelId="{D04323A5-D0CF-4143-B7D8-B6D86D53CA93}">
      <dsp:nvSpPr>
        <dsp:cNvPr id="0" name=""/>
        <dsp:cNvSpPr/>
      </dsp:nvSpPr>
      <dsp:spPr>
        <a:xfrm>
          <a:off x="6103733" y="3488479"/>
          <a:ext cx="470180" cy="91440"/>
        </a:xfrm>
        <a:custGeom>
          <a:avLst/>
          <a:gdLst/>
          <a:ahLst/>
          <a:cxnLst/>
          <a:rect l="0" t="0" r="0" b="0"/>
          <a:pathLst>
            <a:path>
              <a:moveTo>
                <a:pt x="0" y="45720"/>
              </a:moveTo>
              <a:lnTo>
                <a:pt x="470180"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26304" y="3531693"/>
        <a:ext cx="25039" cy="5012"/>
      </dsp:txXfrm>
    </dsp:sp>
    <dsp:sp modelId="{3F2964C0-28C8-43DE-BD04-1316CB83DB01}">
      <dsp:nvSpPr>
        <dsp:cNvPr id="0" name=""/>
        <dsp:cNvSpPr/>
      </dsp:nvSpPr>
      <dsp:spPr>
        <a:xfrm>
          <a:off x="3928227" y="2685690"/>
          <a:ext cx="2177305" cy="1697018"/>
        </a:xfrm>
        <a:prstGeom prst="rect">
          <a:avLst/>
        </a:prstGeom>
        <a:solidFill>
          <a:schemeClr val="bg1">
            <a:lumMod val="6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Necessary information, instruction, training &amp; supervision</a:t>
          </a:r>
        </a:p>
      </dsp:txBody>
      <dsp:txXfrm>
        <a:off x="3928227" y="2685690"/>
        <a:ext cx="2177305" cy="1697018"/>
      </dsp:txXfrm>
    </dsp:sp>
    <dsp:sp modelId="{E7F43A3A-F541-4CFB-8955-797A208A9204}">
      <dsp:nvSpPr>
        <dsp:cNvPr id="0" name=""/>
        <dsp:cNvSpPr/>
      </dsp:nvSpPr>
      <dsp:spPr>
        <a:xfrm>
          <a:off x="8781819" y="3488479"/>
          <a:ext cx="470180" cy="91440"/>
        </a:xfrm>
        <a:custGeom>
          <a:avLst/>
          <a:gdLst/>
          <a:ahLst/>
          <a:cxnLst/>
          <a:rect l="0" t="0" r="0" b="0"/>
          <a:pathLst>
            <a:path>
              <a:moveTo>
                <a:pt x="0" y="45720"/>
              </a:moveTo>
              <a:lnTo>
                <a:pt x="470180"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004390" y="3531693"/>
        <a:ext cx="25039" cy="5012"/>
      </dsp:txXfrm>
    </dsp:sp>
    <dsp:sp modelId="{7294207B-3427-4C3B-A5DD-57125EC0B759}">
      <dsp:nvSpPr>
        <dsp:cNvPr id="0" name=""/>
        <dsp:cNvSpPr/>
      </dsp:nvSpPr>
      <dsp:spPr>
        <a:xfrm>
          <a:off x="6606313" y="2684671"/>
          <a:ext cx="2177305" cy="1699056"/>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safe place of work with safe access &amp; egress</a:t>
          </a:r>
        </a:p>
      </dsp:txBody>
      <dsp:txXfrm>
        <a:off x="6606313" y="2684671"/>
        <a:ext cx="2177305" cy="1699056"/>
      </dsp:txXfrm>
    </dsp:sp>
    <dsp:sp modelId="{18147F2F-CCE4-4DEC-B163-E5377F291599}">
      <dsp:nvSpPr>
        <dsp:cNvPr id="0" name=""/>
        <dsp:cNvSpPr/>
      </dsp:nvSpPr>
      <dsp:spPr>
        <a:xfrm>
          <a:off x="9284400" y="2708428"/>
          <a:ext cx="2177305" cy="1651543"/>
        </a:xfrm>
        <a:prstGeom prst="rect">
          <a:avLst/>
        </a:prstGeom>
        <a:solidFill>
          <a:schemeClr val="accent3">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safe working environment with adequate welfare facilities</a:t>
          </a:r>
        </a:p>
      </dsp:txBody>
      <dsp:txXfrm>
        <a:off x="9284400" y="2708428"/>
        <a:ext cx="2177305" cy="16515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07F66-BA53-48DE-B2B5-C067255AC33F}">
      <dsp:nvSpPr>
        <dsp:cNvPr id="0" name=""/>
        <dsp:cNvSpPr/>
      </dsp:nvSpPr>
      <dsp:spPr>
        <a:xfrm>
          <a:off x="0" y="0"/>
          <a:ext cx="5756432" cy="1913096"/>
        </a:xfrm>
        <a:prstGeom prst="roundRect">
          <a:avLst>
            <a:gd name="adj" fmla="val 10000"/>
          </a:avLst>
        </a:prstGeom>
        <a:solidFill>
          <a:schemeClr val="accent3">
            <a:lumMod val="60000"/>
            <a:lumOff val="4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To take reasonable care of their own Health &amp; Safety &amp; that of others who may be affected by their acts or their omissions</a:t>
          </a:r>
        </a:p>
      </dsp:txBody>
      <dsp:txXfrm>
        <a:off x="56033" y="56033"/>
        <a:ext cx="3779097" cy="1801030"/>
      </dsp:txXfrm>
    </dsp:sp>
    <dsp:sp modelId="{1C2C33C7-00E9-4BF3-AEA6-D20F4D827E6C}">
      <dsp:nvSpPr>
        <dsp:cNvPr id="0" name=""/>
        <dsp:cNvSpPr/>
      </dsp:nvSpPr>
      <dsp:spPr>
        <a:xfrm>
          <a:off x="1015841" y="2338229"/>
          <a:ext cx="5756432" cy="1913096"/>
        </a:xfrm>
        <a:prstGeom prst="roundRect">
          <a:avLst>
            <a:gd name="adj" fmla="val 10000"/>
          </a:avLst>
        </a:prstGeom>
        <a:solidFill>
          <a:schemeClr val="accent1">
            <a:lumMod val="60000"/>
            <a:lumOff val="40000"/>
          </a:schemeClr>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Co-operate with their employer with regards to any duty imposed</a:t>
          </a:r>
        </a:p>
      </dsp:txBody>
      <dsp:txXfrm>
        <a:off x="1071874" y="2394262"/>
        <a:ext cx="3385012" cy="1801030"/>
      </dsp:txXfrm>
    </dsp:sp>
    <dsp:sp modelId="{AED36A67-C551-4943-982F-B5A2CDC91B99}">
      <dsp:nvSpPr>
        <dsp:cNvPr id="0" name=""/>
        <dsp:cNvSpPr/>
      </dsp:nvSpPr>
      <dsp:spPr>
        <a:xfrm>
          <a:off x="4512920" y="1503906"/>
          <a:ext cx="1243512" cy="1243512"/>
        </a:xfrm>
        <a:prstGeom prst="downArrow">
          <a:avLst>
            <a:gd name="adj1" fmla="val 55000"/>
            <a:gd name="adj2" fmla="val 45000"/>
          </a:avLst>
        </a:prstGeom>
        <a:solidFill>
          <a:srgbClr val="002060">
            <a:alpha val="90000"/>
          </a:srgbClr>
        </a:solidFill>
        <a:ln w="12700" cap="flat" cmpd="sng" algn="ctr">
          <a:solidFill>
            <a:srgbClr val="00206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792710" y="1503906"/>
        <a:ext cx="683932" cy="9357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847C5-241E-4D48-8536-F5BCA274DE15}">
      <dsp:nvSpPr>
        <dsp:cNvPr id="0" name=""/>
        <dsp:cNvSpPr/>
      </dsp:nvSpPr>
      <dsp:spPr>
        <a:xfrm>
          <a:off x="0" y="0"/>
          <a:ext cx="8786001" cy="197786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On a day-to-day basis you must decide for yourself the safest way to carry out any Manual Handling tasks that you undertake. </a:t>
          </a:r>
          <a:r>
            <a:rPr lang="en-GB" sz="2400" i="1" kern="1200" dirty="0">
              <a:solidFill>
                <a:schemeClr val="tx1"/>
              </a:solidFill>
            </a:rPr>
            <a:t>You also need to recognise your own limitations…..</a:t>
          </a:r>
        </a:p>
      </dsp:txBody>
      <dsp:txXfrm>
        <a:off x="57930" y="57930"/>
        <a:ext cx="6741721" cy="1862006"/>
      </dsp:txXfrm>
    </dsp:sp>
    <dsp:sp modelId="{690B939C-407A-4A6E-B671-92AE98790F34}">
      <dsp:nvSpPr>
        <dsp:cNvPr id="0" name=""/>
        <dsp:cNvSpPr/>
      </dsp:nvSpPr>
      <dsp:spPr>
        <a:xfrm>
          <a:off x="1550470" y="2417391"/>
          <a:ext cx="8786001" cy="197786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To minimise the risk of injury you need to put this training into practice both at work &amp; at home</a:t>
          </a:r>
        </a:p>
      </dsp:txBody>
      <dsp:txXfrm>
        <a:off x="1608400" y="2475321"/>
        <a:ext cx="5834057" cy="1862006"/>
      </dsp:txXfrm>
    </dsp:sp>
    <dsp:sp modelId="{A9E660E3-1541-4526-BD15-97C6EAD5B8ED}">
      <dsp:nvSpPr>
        <dsp:cNvPr id="0" name=""/>
        <dsp:cNvSpPr/>
      </dsp:nvSpPr>
      <dsp:spPr>
        <a:xfrm>
          <a:off x="7500388" y="1554822"/>
          <a:ext cx="1285612" cy="1285612"/>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789651" y="1554822"/>
        <a:ext cx="707086" cy="9674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DFF80-0D26-4873-8E64-FC42D4A73B59}">
      <dsp:nvSpPr>
        <dsp:cNvPr id="0" name=""/>
        <dsp:cNvSpPr/>
      </dsp:nvSpPr>
      <dsp:spPr>
        <a:xfrm>
          <a:off x="2831" y="787658"/>
          <a:ext cx="2760426" cy="110417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Muscles</a:t>
          </a:r>
        </a:p>
      </dsp:txBody>
      <dsp:txXfrm>
        <a:off x="2831" y="787658"/>
        <a:ext cx="2760426" cy="1104170"/>
      </dsp:txXfrm>
    </dsp:sp>
    <dsp:sp modelId="{E2D05564-B66D-4664-B898-F78EAEA8892F}">
      <dsp:nvSpPr>
        <dsp:cNvPr id="0" name=""/>
        <dsp:cNvSpPr/>
      </dsp:nvSpPr>
      <dsp:spPr>
        <a:xfrm>
          <a:off x="2831" y="1891829"/>
          <a:ext cx="2760426" cy="285480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Are constructed from bundles of fibre</a:t>
          </a:r>
        </a:p>
        <a:p>
          <a:pPr marL="228600" lvl="1" indent="-228600" algn="l" defTabSz="1066800">
            <a:lnSpc>
              <a:spcPct val="90000"/>
            </a:lnSpc>
            <a:spcBef>
              <a:spcPct val="0"/>
            </a:spcBef>
            <a:spcAft>
              <a:spcPct val="15000"/>
            </a:spcAft>
            <a:buChar char="•"/>
          </a:pPr>
          <a:r>
            <a:rPr lang="en-GB" sz="2400" kern="1200" dirty="0"/>
            <a:t>Operate in pairs</a:t>
          </a:r>
        </a:p>
        <a:p>
          <a:pPr marL="228600" lvl="1" indent="-228600" algn="l" defTabSz="1066800">
            <a:lnSpc>
              <a:spcPct val="90000"/>
            </a:lnSpc>
            <a:spcBef>
              <a:spcPct val="0"/>
            </a:spcBef>
            <a:spcAft>
              <a:spcPct val="15000"/>
            </a:spcAft>
            <a:buChar char="•"/>
          </a:pPr>
          <a:r>
            <a:rPr lang="en-GB" sz="2400" kern="1200" dirty="0"/>
            <a:t>Can be injured by straining </a:t>
          </a:r>
        </a:p>
      </dsp:txBody>
      <dsp:txXfrm>
        <a:off x="2831" y="1891829"/>
        <a:ext cx="2760426" cy="2854800"/>
      </dsp:txXfrm>
    </dsp:sp>
    <dsp:sp modelId="{C6414E29-B41B-4A48-B01F-05257F177A09}">
      <dsp:nvSpPr>
        <dsp:cNvPr id="0" name=""/>
        <dsp:cNvSpPr/>
      </dsp:nvSpPr>
      <dsp:spPr>
        <a:xfrm>
          <a:off x="3149717" y="787658"/>
          <a:ext cx="2760426" cy="110417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Tendons</a:t>
          </a:r>
        </a:p>
      </dsp:txBody>
      <dsp:txXfrm>
        <a:off x="3149717" y="787658"/>
        <a:ext cx="2760426" cy="1104170"/>
      </dsp:txXfrm>
    </dsp:sp>
    <dsp:sp modelId="{D5F96382-8123-41CA-BB1C-748FA5583958}">
      <dsp:nvSpPr>
        <dsp:cNvPr id="0" name=""/>
        <dsp:cNvSpPr/>
      </dsp:nvSpPr>
      <dsp:spPr>
        <a:xfrm>
          <a:off x="3149717" y="1891829"/>
          <a:ext cx="2760426" cy="2854800"/>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Attach muscle to bone</a:t>
          </a:r>
        </a:p>
        <a:p>
          <a:pPr marL="228600" lvl="1" indent="-228600" algn="l" defTabSz="1066800">
            <a:lnSpc>
              <a:spcPct val="90000"/>
            </a:lnSpc>
            <a:spcBef>
              <a:spcPct val="0"/>
            </a:spcBef>
            <a:spcAft>
              <a:spcPct val="15000"/>
            </a:spcAft>
            <a:buChar char="•"/>
          </a:pPr>
          <a:r>
            <a:rPr lang="en-GB" sz="2400" kern="1200" dirty="0"/>
            <a:t>Can be injured through spraining</a:t>
          </a:r>
        </a:p>
      </dsp:txBody>
      <dsp:txXfrm>
        <a:off x="3149717" y="1891829"/>
        <a:ext cx="2760426" cy="2854800"/>
      </dsp:txXfrm>
    </dsp:sp>
    <dsp:sp modelId="{56C3618B-2596-4DB2-B8C9-01804416393E}">
      <dsp:nvSpPr>
        <dsp:cNvPr id="0" name=""/>
        <dsp:cNvSpPr/>
      </dsp:nvSpPr>
      <dsp:spPr>
        <a:xfrm>
          <a:off x="6296604" y="787658"/>
          <a:ext cx="2760426" cy="110417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Ligaments</a:t>
          </a:r>
        </a:p>
      </dsp:txBody>
      <dsp:txXfrm>
        <a:off x="6296604" y="787658"/>
        <a:ext cx="2760426" cy="1104170"/>
      </dsp:txXfrm>
    </dsp:sp>
    <dsp:sp modelId="{2C24C3DF-5F10-4D60-82FB-F120BFA689D6}">
      <dsp:nvSpPr>
        <dsp:cNvPr id="0" name=""/>
        <dsp:cNvSpPr/>
      </dsp:nvSpPr>
      <dsp:spPr>
        <a:xfrm>
          <a:off x="6296604" y="1891829"/>
          <a:ext cx="2760426" cy="285480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Wrap around joints to prevent over-flexing</a:t>
          </a:r>
        </a:p>
        <a:p>
          <a:pPr marL="228600" lvl="1" indent="-228600" algn="l" defTabSz="1066800">
            <a:lnSpc>
              <a:spcPct val="90000"/>
            </a:lnSpc>
            <a:spcBef>
              <a:spcPct val="0"/>
            </a:spcBef>
            <a:spcAft>
              <a:spcPct val="15000"/>
            </a:spcAft>
            <a:buChar char="•"/>
          </a:pPr>
          <a:r>
            <a:rPr lang="en-GB" sz="2400" kern="1200" dirty="0"/>
            <a:t>Can be injured through spraining</a:t>
          </a:r>
        </a:p>
      </dsp:txBody>
      <dsp:txXfrm>
        <a:off x="6296604" y="1891829"/>
        <a:ext cx="2760426" cy="285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F7C5B-D0B9-420A-AC31-C78AC8CADDC7}">
      <dsp:nvSpPr>
        <dsp:cNvPr id="0" name=""/>
        <dsp:cNvSpPr/>
      </dsp:nvSpPr>
      <dsp:spPr>
        <a:xfrm>
          <a:off x="2512969" y="1576559"/>
          <a:ext cx="547526" cy="91440"/>
        </a:xfrm>
        <a:custGeom>
          <a:avLst/>
          <a:gdLst/>
          <a:ahLst/>
          <a:cxnLst/>
          <a:rect l="0" t="0" r="0" b="0"/>
          <a:pathLst>
            <a:path>
              <a:moveTo>
                <a:pt x="0" y="45720"/>
              </a:moveTo>
              <a:lnTo>
                <a:pt x="54752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72279" y="1619389"/>
        <a:ext cx="28906" cy="5781"/>
      </dsp:txXfrm>
    </dsp:sp>
    <dsp:sp modelId="{250553B5-CA94-45E4-898E-73C58D0B43A6}">
      <dsp:nvSpPr>
        <dsp:cNvPr id="0" name=""/>
        <dsp:cNvSpPr/>
      </dsp:nvSpPr>
      <dsp:spPr>
        <a:xfrm>
          <a:off x="1177" y="868202"/>
          <a:ext cx="2513592" cy="1508155"/>
        </a:xfrm>
        <a:prstGeom prst="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Trauma</a:t>
          </a:r>
        </a:p>
      </dsp:txBody>
      <dsp:txXfrm>
        <a:off x="1177" y="868202"/>
        <a:ext cx="2513592" cy="1508155"/>
      </dsp:txXfrm>
    </dsp:sp>
    <dsp:sp modelId="{1494E623-681C-4929-BFE3-21265F33536E}">
      <dsp:nvSpPr>
        <dsp:cNvPr id="0" name=""/>
        <dsp:cNvSpPr/>
      </dsp:nvSpPr>
      <dsp:spPr>
        <a:xfrm>
          <a:off x="1257973" y="2374557"/>
          <a:ext cx="3091718" cy="547526"/>
        </a:xfrm>
        <a:custGeom>
          <a:avLst/>
          <a:gdLst/>
          <a:ahLst/>
          <a:cxnLst/>
          <a:rect l="0" t="0" r="0" b="0"/>
          <a:pathLst>
            <a:path>
              <a:moveTo>
                <a:pt x="3091718" y="0"/>
              </a:moveTo>
              <a:lnTo>
                <a:pt x="3091718" y="290863"/>
              </a:lnTo>
              <a:lnTo>
                <a:pt x="0" y="290863"/>
              </a:lnTo>
              <a:lnTo>
                <a:pt x="0" y="547526"/>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25199" y="2645429"/>
        <a:ext cx="157265" cy="5781"/>
      </dsp:txXfrm>
    </dsp:sp>
    <dsp:sp modelId="{3169B13F-9E65-4D10-A2FD-4D172BFE8025}">
      <dsp:nvSpPr>
        <dsp:cNvPr id="0" name=""/>
        <dsp:cNvSpPr/>
      </dsp:nvSpPr>
      <dsp:spPr>
        <a:xfrm>
          <a:off x="3092895" y="868202"/>
          <a:ext cx="2513592" cy="150815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Cumulative stress</a:t>
          </a:r>
        </a:p>
      </dsp:txBody>
      <dsp:txXfrm>
        <a:off x="3092895" y="868202"/>
        <a:ext cx="2513592" cy="1508155"/>
      </dsp:txXfrm>
    </dsp:sp>
    <dsp:sp modelId="{5D1EB0E2-C614-470B-B37D-9FD5511609DE}">
      <dsp:nvSpPr>
        <dsp:cNvPr id="0" name=""/>
        <dsp:cNvSpPr/>
      </dsp:nvSpPr>
      <dsp:spPr>
        <a:xfrm>
          <a:off x="2512969" y="3662841"/>
          <a:ext cx="547526" cy="91440"/>
        </a:xfrm>
        <a:custGeom>
          <a:avLst/>
          <a:gdLst/>
          <a:ahLst/>
          <a:cxnLst/>
          <a:rect l="0" t="0" r="0" b="0"/>
          <a:pathLst>
            <a:path>
              <a:moveTo>
                <a:pt x="0" y="45720"/>
              </a:moveTo>
              <a:lnTo>
                <a:pt x="547526"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72279" y="3705670"/>
        <a:ext cx="28906" cy="5781"/>
      </dsp:txXfrm>
    </dsp:sp>
    <dsp:sp modelId="{CC788333-8A4B-4358-A63A-760D5E0A24B5}">
      <dsp:nvSpPr>
        <dsp:cNvPr id="0" name=""/>
        <dsp:cNvSpPr/>
      </dsp:nvSpPr>
      <dsp:spPr>
        <a:xfrm>
          <a:off x="1177" y="2954483"/>
          <a:ext cx="2513592" cy="1508155"/>
        </a:xfrm>
        <a:prstGeom prst="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Degeneration</a:t>
          </a:r>
        </a:p>
      </dsp:txBody>
      <dsp:txXfrm>
        <a:off x="1177" y="2954483"/>
        <a:ext cx="2513592" cy="1508155"/>
      </dsp:txXfrm>
    </dsp:sp>
    <dsp:sp modelId="{58EC631D-704E-4AC7-9DE5-6B3581A6F188}">
      <dsp:nvSpPr>
        <dsp:cNvPr id="0" name=""/>
        <dsp:cNvSpPr/>
      </dsp:nvSpPr>
      <dsp:spPr>
        <a:xfrm>
          <a:off x="3092895" y="2954483"/>
          <a:ext cx="2513592" cy="1508155"/>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WRULDS</a:t>
          </a:r>
        </a:p>
      </dsp:txBody>
      <dsp:txXfrm>
        <a:off x="3092895" y="2954483"/>
        <a:ext cx="2513592" cy="15081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A40FA-3DA1-4A10-BBC0-CF833BDD9145}">
      <dsp:nvSpPr>
        <dsp:cNvPr id="0" name=""/>
        <dsp:cNvSpPr/>
      </dsp:nvSpPr>
      <dsp:spPr>
        <a:xfrm>
          <a:off x="0" y="0"/>
          <a:ext cx="6908800" cy="131707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Keep your back fit &amp; healthy through appropriate, regular exercise</a:t>
          </a:r>
        </a:p>
      </dsp:txBody>
      <dsp:txXfrm>
        <a:off x="38576" y="38576"/>
        <a:ext cx="5487574" cy="1239921"/>
      </dsp:txXfrm>
    </dsp:sp>
    <dsp:sp modelId="{AEACA470-50A3-456C-AF1F-CB2F0224AF2D}">
      <dsp:nvSpPr>
        <dsp:cNvPr id="0" name=""/>
        <dsp:cNvSpPr/>
      </dsp:nvSpPr>
      <dsp:spPr>
        <a:xfrm>
          <a:off x="609599" y="1536585"/>
          <a:ext cx="6908800" cy="131707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When starting any new exercise programme, it is recommended you get advice from professionals</a:t>
          </a:r>
        </a:p>
      </dsp:txBody>
      <dsp:txXfrm>
        <a:off x="648175" y="1575161"/>
        <a:ext cx="5365950" cy="1239921"/>
      </dsp:txXfrm>
    </dsp:sp>
    <dsp:sp modelId="{4FE86437-6FFB-46B4-B3A1-94B43AA68AA5}">
      <dsp:nvSpPr>
        <dsp:cNvPr id="0" name=""/>
        <dsp:cNvSpPr/>
      </dsp:nvSpPr>
      <dsp:spPr>
        <a:xfrm>
          <a:off x="1219199" y="3073170"/>
          <a:ext cx="6908800" cy="1317073"/>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If in doubt obtain medical advice first</a:t>
          </a:r>
        </a:p>
      </dsp:txBody>
      <dsp:txXfrm>
        <a:off x="1257775" y="3111746"/>
        <a:ext cx="5365950" cy="1239921"/>
      </dsp:txXfrm>
    </dsp:sp>
    <dsp:sp modelId="{409E0A37-A185-4255-8E2C-F92496BDF54D}">
      <dsp:nvSpPr>
        <dsp:cNvPr id="0" name=""/>
        <dsp:cNvSpPr/>
      </dsp:nvSpPr>
      <dsp:spPr>
        <a:xfrm>
          <a:off x="6052702" y="998780"/>
          <a:ext cx="856097" cy="856097"/>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245324" y="998780"/>
        <a:ext cx="470853" cy="644213"/>
      </dsp:txXfrm>
    </dsp:sp>
    <dsp:sp modelId="{66C48CAC-7304-4512-B903-82D14A8D9923}">
      <dsp:nvSpPr>
        <dsp:cNvPr id="0" name=""/>
        <dsp:cNvSpPr/>
      </dsp:nvSpPr>
      <dsp:spPr>
        <a:xfrm>
          <a:off x="6662302" y="2526585"/>
          <a:ext cx="856097" cy="856097"/>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854924" y="2526585"/>
        <a:ext cx="470853" cy="6442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69E2B-6C2D-445B-A5F2-7109AA2B36AC}">
      <dsp:nvSpPr>
        <dsp:cNvPr id="0" name=""/>
        <dsp:cNvSpPr/>
      </dsp:nvSpPr>
      <dsp:spPr>
        <a:xfrm>
          <a:off x="3032" y="19927"/>
          <a:ext cx="2956821" cy="1123200"/>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AVOID</a:t>
          </a:r>
        </a:p>
      </dsp:txBody>
      <dsp:txXfrm>
        <a:off x="3032" y="19927"/>
        <a:ext cx="2956821" cy="1123200"/>
      </dsp:txXfrm>
    </dsp:sp>
    <dsp:sp modelId="{F68A91BF-D969-41C8-AE7B-68FC07E48589}">
      <dsp:nvSpPr>
        <dsp:cNvPr id="0" name=""/>
        <dsp:cNvSpPr/>
      </dsp:nvSpPr>
      <dsp:spPr>
        <a:xfrm>
          <a:off x="3032" y="1143128"/>
          <a:ext cx="2956821" cy="1712880"/>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Hazardous MH operations, so far as reasonably practicable</a:t>
          </a:r>
        </a:p>
      </dsp:txBody>
      <dsp:txXfrm>
        <a:off x="3032" y="1143128"/>
        <a:ext cx="2956821" cy="1712880"/>
      </dsp:txXfrm>
    </dsp:sp>
    <dsp:sp modelId="{34C09A93-374F-4CF1-B1AE-41B8F6003449}">
      <dsp:nvSpPr>
        <dsp:cNvPr id="0" name=""/>
        <dsp:cNvSpPr/>
      </dsp:nvSpPr>
      <dsp:spPr>
        <a:xfrm>
          <a:off x="3373808" y="19927"/>
          <a:ext cx="2956821" cy="1123200"/>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ASSESS</a:t>
          </a:r>
        </a:p>
      </dsp:txBody>
      <dsp:txXfrm>
        <a:off x="3373808" y="19927"/>
        <a:ext cx="2956821" cy="1123200"/>
      </dsp:txXfrm>
    </dsp:sp>
    <dsp:sp modelId="{3EC3A804-6204-467F-8DB5-D5565161C290}">
      <dsp:nvSpPr>
        <dsp:cNvPr id="0" name=""/>
        <dsp:cNvSpPr/>
      </dsp:nvSpPr>
      <dsp:spPr>
        <a:xfrm>
          <a:off x="3373808" y="1143128"/>
          <a:ext cx="2956821" cy="1712880"/>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hazardous MH tasks that cannot be avoided</a:t>
          </a:r>
        </a:p>
      </dsp:txBody>
      <dsp:txXfrm>
        <a:off x="3373808" y="1143128"/>
        <a:ext cx="2956821" cy="1712880"/>
      </dsp:txXfrm>
    </dsp:sp>
    <dsp:sp modelId="{FC2FC325-F0B8-474E-99A4-8F60F6DD69E5}">
      <dsp:nvSpPr>
        <dsp:cNvPr id="0" name=""/>
        <dsp:cNvSpPr/>
      </dsp:nvSpPr>
      <dsp:spPr>
        <a:xfrm>
          <a:off x="6744585" y="19927"/>
          <a:ext cx="2956821" cy="1123200"/>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REDUCE</a:t>
          </a:r>
        </a:p>
      </dsp:txBody>
      <dsp:txXfrm>
        <a:off x="6744585" y="19927"/>
        <a:ext cx="2956821" cy="1123200"/>
      </dsp:txXfrm>
    </dsp:sp>
    <dsp:sp modelId="{1CB4A269-C3BE-4844-9969-D18DE9EB4DCE}">
      <dsp:nvSpPr>
        <dsp:cNvPr id="0" name=""/>
        <dsp:cNvSpPr/>
      </dsp:nvSpPr>
      <dsp:spPr>
        <a:xfrm>
          <a:off x="6744585" y="1143128"/>
          <a:ext cx="2956821" cy="1712880"/>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The risk of injury, so far as reasonably practicable</a:t>
          </a:r>
        </a:p>
      </dsp:txBody>
      <dsp:txXfrm>
        <a:off x="6744585" y="1143128"/>
        <a:ext cx="2956821" cy="17128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6E180-9E9A-4B30-89BD-B8C5C4E2F2E1}">
      <dsp:nvSpPr>
        <dsp:cNvPr id="0" name=""/>
        <dsp:cNvSpPr/>
      </dsp:nvSpPr>
      <dsp:spPr>
        <a:xfrm>
          <a:off x="2658" y="835856"/>
          <a:ext cx="2592099" cy="103683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Requirements</a:t>
          </a:r>
        </a:p>
      </dsp:txBody>
      <dsp:txXfrm>
        <a:off x="2658" y="835856"/>
        <a:ext cx="2592099" cy="1036839"/>
      </dsp:txXfrm>
    </dsp:sp>
    <dsp:sp modelId="{BD3D5DCB-B684-46D3-B2D5-3D4859B352C6}">
      <dsp:nvSpPr>
        <dsp:cNvPr id="0" name=""/>
        <dsp:cNvSpPr/>
      </dsp:nvSpPr>
      <dsp:spPr>
        <a:xfrm>
          <a:off x="2658" y="1872696"/>
          <a:ext cx="2592099" cy="281088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Does the task require unusual strength, height etc?</a:t>
          </a:r>
        </a:p>
        <a:p>
          <a:pPr marL="228600" lvl="1" indent="-228600" algn="l" defTabSz="1066800">
            <a:lnSpc>
              <a:spcPct val="90000"/>
            </a:lnSpc>
            <a:spcBef>
              <a:spcPct val="0"/>
            </a:spcBef>
            <a:spcAft>
              <a:spcPct val="15000"/>
            </a:spcAft>
            <a:buChar char="•"/>
          </a:pPr>
          <a:r>
            <a:rPr lang="en-GB" sz="2400" kern="1200" dirty="0"/>
            <a:t>Is the task within your capability</a:t>
          </a:r>
        </a:p>
      </dsp:txBody>
      <dsp:txXfrm>
        <a:off x="2658" y="1872696"/>
        <a:ext cx="2592099" cy="2810880"/>
      </dsp:txXfrm>
    </dsp:sp>
    <dsp:sp modelId="{A0999FC3-522E-441F-B47F-E0AEF53687CB}">
      <dsp:nvSpPr>
        <dsp:cNvPr id="0" name=""/>
        <dsp:cNvSpPr/>
      </dsp:nvSpPr>
      <dsp:spPr>
        <a:xfrm>
          <a:off x="2957651" y="835856"/>
          <a:ext cx="2592099" cy="103683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Underlying Health Problems</a:t>
          </a:r>
        </a:p>
      </dsp:txBody>
      <dsp:txXfrm>
        <a:off x="2957651" y="835856"/>
        <a:ext cx="2592099" cy="1036839"/>
      </dsp:txXfrm>
    </dsp:sp>
    <dsp:sp modelId="{D6DF8DAC-AC10-4393-BCC7-FB746F84947C}">
      <dsp:nvSpPr>
        <dsp:cNvPr id="0" name=""/>
        <dsp:cNvSpPr/>
      </dsp:nvSpPr>
      <dsp:spPr>
        <a:xfrm>
          <a:off x="2957651" y="1872696"/>
          <a:ext cx="2592099" cy="281088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Are there health problems which may affect the individual’s capability</a:t>
          </a:r>
        </a:p>
        <a:p>
          <a:pPr marL="228600" lvl="1" indent="-228600" algn="l" defTabSz="1066800">
            <a:lnSpc>
              <a:spcPct val="90000"/>
            </a:lnSpc>
            <a:spcBef>
              <a:spcPct val="0"/>
            </a:spcBef>
            <a:spcAft>
              <a:spcPct val="15000"/>
            </a:spcAft>
            <a:buChar char="•"/>
          </a:pPr>
          <a:r>
            <a:rPr lang="en-GB" sz="2400" kern="1200" dirty="0"/>
            <a:t>Pregnancy</a:t>
          </a:r>
        </a:p>
      </dsp:txBody>
      <dsp:txXfrm>
        <a:off x="2957651" y="1872696"/>
        <a:ext cx="2592099" cy="2810880"/>
      </dsp:txXfrm>
    </dsp:sp>
    <dsp:sp modelId="{E4F59E74-5596-45A5-A641-395249A4CCB1}">
      <dsp:nvSpPr>
        <dsp:cNvPr id="0" name=""/>
        <dsp:cNvSpPr/>
      </dsp:nvSpPr>
      <dsp:spPr>
        <a:xfrm>
          <a:off x="5912645" y="835856"/>
          <a:ext cx="2592099" cy="103683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Personal Protective Equipment (PPE)</a:t>
          </a:r>
        </a:p>
      </dsp:txBody>
      <dsp:txXfrm>
        <a:off x="5912645" y="835856"/>
        <a:ext cx="2592099" cy="1036839"/>
      </dsp:txXfrm>
    </dsp:sp>
    <dsp:sp modelId="{CCDC8D02-4EB4-4844-B493-EF9052011972}">
      <dsp:nvSpPr>
        <dsp:cNvPr id="0" name=""/>
        <dsp:cNvSpPr/>
      </dsp:nvSpPr>
      <dsp:spPr>
        <a:xfrm>
          <a:off x="5912645" y="1872696"/>
          <a:ext cx="2592099" cy="281088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Does PPE interfere with the handling task?</a:t>
          </a:r>
        </a:p>
      </dsp:txBody>
      <dsp:txXfrm>
        <a:off x="5912645" y="1872696"/>
        <a:ext cx="2592099" cy="28108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D804B-50C6-4BD1-B6D6-C8B4AFDA69F2}">
      <dsp:nvSpPr>
        <dsp:cNvPr id="0" name=""/>
        <dsp:cNvSpPr/>
      </dsp:nvSpPr>
      <dsp:spPr>
        <a:xfrm>
          <a:off x="1429684" y="1254"/>
          <a:ext cx="5318024" cy="1496972"/>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Movement &amp; Instability</a:t>
          </a:r>
        </a:p>
        <a:p>
          <a:pPr marL="0" lvl="0" indent="0" algn="ctr" defTabSz="1066800">
            <a:lnSpc>
              <a:spcPct val="90000"/>
            </a:lnSpc>
            <a:spcBef>
              <a:spcPct val="0"/>
            </a:spcBef>
            <a:spcAft>
              <a:spcPct val="35000"/>
            </a:spcAft>
            <a:buNone/>
          </a:pPr>
          <a:r>
            <a:rPr lang="en-GB" sz="2400" u="none" kern="1200" dirty="0">
              <a:solidFill>
                <a:schemeClr val="tx1"/>
              </a:solidFill>
            </a:rPr>
            <a:t>Is the load prone to internal movement?</a:t>
          </a:r>
        </a:p>
        <a:p>
          <a:pPr marL="0" lvl="0" indent="0" algn="ctr" defTabSz="1066800">
            <a:lnSpc>
              <a:spcPct val="90000"/>
            </a:lnSpc>
            <a:spcBef>
              <a:spcPct val="0"/>
            </a:spcBef>
            <a:spcAft>
              <a:spcPct val="35000"/>
            </a:spcAft>
            <a:buNone/>
          </a:pPr>
          <a:r>
            <a:rPr lang="en-GB" sz="2400" u="none" kern="1200" dirty="0">
              <a:solidFill>
                <a:schemeClr val="tx1"/>
              </a:solidFill>
            </a:rPr>
            <a:t>Is the weight distribution even?</a:t>
          </a:r>
        </a:p>
      </dsp:txBody>
      <dsp:txXfrm>
        <a:off x="1429684" y="1254"/>
        <a:ext cx="5318024" cy="1496972"/>
      </dsp:txXfrm>
    </dsp:sp>
    <dsp:sp modelId="{DF6A17E9-66C8-4D79-B459-AA37F81F85DC}">
      <dsp:nvSpPr>
        <dsp:cNvPr id="0" name=""/>
        <dsp:cNvSpPr/>
      </dsp:nvSpPr>
      <dsp:spPr>
        <a:xfrm>
          <a:off x="1059708" y="1708541"/>
          <a:ext cx="2731158" cy="1524277"/>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Weight</a:t>
          </a:r>
        </a:p>
        <a:p>
          <a:pPr marL="0" lvl="0" indent="0" algn="ctr" defTabSz="1066800">
            <a:lnSpc>
              <a:spcPct val="90000"/>
            </a:lnSpc>
            <a:spcBef>
              <a:spcPct val="0"/>
            </a:spcBef>
            <a:spcAft>
              <a:spcPct val="35000"/>
            </a:spcAft>
            <a:buNone/>
          </a:pPr>
          <a:r>
            <a:rPr lang="en-GB" sz="2400" u="none" kern="1200" dirty="0">
              <a:solidFill>
                <a:schemeClr val="tx1"/>
              </a:solidFill>
            </a:rPr>
            <a:t>Is the load heavy?</a:t>
          </a:r>
        </a:p>
      </dsp:txBody>
      <dsp:txXfrm>
        <a:off x="1059708" y="1708541"/>
        <a:ext cx="2731158" cy="1524277"/>
      </dsp:txXfrm>
    </dsp:sp>
    <dsp:sp modelId="{B5D8BE22-ECCE-45A6-A74C-BB5811D7724E}">
      <dsp:nvSpPr>
        <dsp:cNvPr id="0" name=""/>
        <dsp:cNvSpPr/>
      </dsp:nvSpPr>
      <dsp:spPr>
        <a:xfrm>
          <a:off x="3990111" y="1697471"/>
          <a:ext cx="3127574" cy="1546417"/>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Bulk &amp; Grasp</a:t>
          </a:r>
        </a:p>
        <a:p>
          <a:pPr marL="0" lvl="0" indent="0" algn="ctr" defTabSz="1066800">
            <a:lnSpc>
              <a:spcPct val="90000"/>
            </a:lnSpc>
            <a:spcBef>
              <a:spcPct val="0"/>
            </a:spcBef>
            <a:spcAft>
              <a:spcPct val="35000"/>
            </a:spcAft>
            <a:buNone/>
          </a:pPr>
          <a:r>
            <a:rPr lang="en-GB" sz="2400" u="none" kern="1200" dirty="0">
              <a:solidFill>
                <a:schemeClr val="tx1"/>
              </a:solidFill>
            </a:rPr>
            <a:t>Is the load bulky or unwieldy? Can you grasp it easily?</a:t>
          </a:r>
        </a:p>
      </dsp:txBody>
      <dsp:txXfrm>
        <a:off x="3990111" y="1697471"/>
        <a:ext cx="3127574" cy="1546417"/>
      </dsp:txXfrm>
    </dsp:sp>
    <dsp:sp modelId="{718AC995-86AF-48DF-950F-CE5C6DB1FD29}">
      <dsp:nvSpPr>
        <dsp:cNvPr id="0" name=""/>
        <dsp:cNvSpPr/>
      </dsp:nvSpPr>
      <dsp:spPr>
        <a:xfrm>
          <a:off x="473203" y="3443132"/>
          <a:ext cx="3277844" cy="119546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Vision</a:t>
          </a:r>
        </a:p>
        <a:p>
          <a:pPr marL="0" lvl="0" indent="0" algn="ctr" defTabSz="1066800">
            <a:lnSpc>
              <a:spcPct val="90000"/>
            </a:lnSpc>
            <a:spcBef>
              <a:spcPct val="0"/>
            </a:spcBef>
            <a:spcAft>
              <a:spcPct val="35000"/>
            </a:spcAft>
            <a:buNone/>
          </a:pPr>
          <a:r>
            <a:rPr lang="en-GB" sz="2400" u="none" kern="1200" dirty="0">
              <a:solidFill>
                <a:schemeClr val="tx1"/>
              </a:solidFill>
            </a:rPr>
            <a:t>Is the load so large that it restricts your vision</a:t>
          </a:r>
        </a:p>
      </dsp:txBody>
      <dsp:txXfrm>
        <a:off x="473203" y="3443132"/>
        <a:ext cx="3277844" cy="1195464"/>
      </dsp:txXfrm>
    </dsp:sp>
    <dsp:sp modelId="{CA2FFD6E-53F8-46E4-9836-E5439084B484}">
      <dsp:nvSpPr>
        <dsp:cNvPr id="0" name=""/>
        <dsp:cNvSpPr/>
      </dsp:nvSpPr>
      <dsp:spPr>
        <a:xfrm>
          <a:off x="3950292" y="3443132"/>
          <a:ext cx="3753898" cy="119546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u="sng" kern="1200" dirty="0">
              <a:solidFill>
                <a:schemeClr val="tx1"/>
              </a:solidFill>
            </a:rPr>
            <a:t>Harmful</a:t>
          </a:r>
        </a:p>
        <a:p>
          <a:pPr marL="0" lvl="0" indent="0" algn="ctr" defTabSz="1066800">
            <a:lnSpc>
              <a:spcPct val="90000"/>
            </a:lnSpc>
            <a:spcBef>
              <a:spcPct val="0"/>
            </a:spcBef>
            <a:spcAft>
              <a:spcPct val="35000"/>
            </a:spcAft>
            <a:buNone/>
          </a:pPr>
          <a:r>
            <a:rPr lang="en-GB" sz="2400" u="none" kern="1200" dirty="0">
              <a:solidFill>
                <a:schemeClr val="tx1"/>
              </a:solidFill>
            </a:rPr>
            <a:t>Is the load hot, sharp or potentially dangerous?</a:t>
          </a:r>
        </a:p>
      </dsp:txBody>
      <dsp:txXfrm>
        <a:off x="3950292" y="3443132"/>
        <a:ext cx="3753898" cy="11954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B62BD-7F56-49DC-A55E-A5611E06AC69}">
      <dsp:nvSpPr>
        <dsp:cNvPr id="0" name=""/>
        <dsp:cNvSpPr/>
      </dsp:nvSpPr>
      <dsp:spPr>
        <a:xfrm>
          <a:off x="3704608" y="798483"/>
          <a:ext cx="521131" cy="91440"/>
        </a:xfrm>
        <a:custGeom>
          <a:avLst/>
          <a:gdLst/>
          <a:ahLst/>
          <a:cxnLst/>
          <a:rect l="0" t="0" r="0" b="0"/>
          <a:pathLst>
            <a:path>
              <a:moveTo>
                <a:pt x="0" y="45720"/>
              </a:moveTo>
              <a:lnTo>
                <a:pt x="521131"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51381" y="841441"/>
        <a:ext cx="27586" cy="5522"/>
      </dsp:txXfrm>
    </dsp:sp>
    <dsp:sp modelId="{E9FFDFBE-6A02-48A7-8307-85371974962D}">
      <dsp:nvSpPr>
        <dsp:cNvPr id="0" name=""/>
        <dsp:cNvSpPr/>
      </dsp:nvSpPr>
      <dsp:spPr>
        <a:xfrm>
          <a:off x="107414" y="2975"/>
          <a:ext cx="3598994" cy="168245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u="sng" kern="1200" dirty="0">
              <a:solidFill>
                <a:schemeClr val="tx1"/>
              </a:solidFill>
            </a:rPr>
            <a:t>Space</a:t>
          </a:r>
        </a:p>
        <a:p>
          <a:pPr marL="0" lvl="0" indent="0" algn="ctr" defTabSz="977900">
            <a:lnSpc>
              <a:spcPct val="90000"/>
            </a:lnSpc>
            <a:spcBef>
              <a:spcPct val="0"/>
            </a:spcBef>
            <a:spcAft>
              <a:spcPct val="35000"/>
            </a:spcAft>
            <a:buNone/>
          </a:pPr>
          <a:r>
            <a:rPr lang="en-GB" sz="2200" kern="1200" dirty="0">
              <a:solidFill>
                <a:schemeClr val="tx1"/>
              </a:solidFill>
            </a:rPr>
            <a:t>Are there space constraints preventing good posture?</a:t>
          </a:r>
        </a:p>
      </dsp:txBody>
      <dsp:txXfrm>
        <a:off x="107414" y="2975"/>
        <a:ext cx="3598994" cy="1682455"/>
      </dsp:txXfrm>
    </dsp:sp>
    <dsp:sp modelId="{D3CABDEB-C96E-4361-8709-9D2D1D26BE21}">
      <dsp:nvSpPr>
        <dsp:cNvPr id="0" name=""/>
        <dsp:cNvSpPr/>
      </dsp:nvSpPr>
      <dsp:spPr>
        <a:xfrm>
          <a:off x="1680965" y="1660789"/>
          <a:ext cx="4438562" cy="1016589"/>
        </a:xfrm>
        <a:custGeom>
          <a:avLst/>
          <a:gdLst/>
          <a:ahLst/>
          <a:cxnLst/>
          <a:rect l="0" t="0" r="0" b="0"/>
          <a:pathLst>
            <a:path>
              <a:moveTo>
                <a:pt x="4438562" y="0"/>
              </a:moveTo>
              <a:lnTo>
                <a:pt x="4438562" y="525394"/>
              </a:lnTo>
              <a:lnTo>
                <a:pt x="0" y="525394"/>
              </a:lnTo>
              <a:lnTo>
                <a:pt x="0" y="1016589"/>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86236" y="2166322"/>
        <a:ext cx="228021" cy="5522"/>
      </dsp:txXfrm>
    </dsp:sp>
    <dsp:sp modelId="{C467084A-706F-4699-8913-0E12EEE830F5}">
      <dsp:nvSpPr>
        <dsp:cNvPr id="0" name=""/>
        <dsp:cNvSpPr/>
      </dsp:nvSpPr>
      <dsp:spPr>
        <a:xfrm>
          <a:off x="4258140" y="25816"/>
          <a:ext cx="3722774" cy="1636772"/>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u="sng" kern="1200" dirty="0">
              <a:solidFill>
                <a:schemeClr val="tx1"/>
              </a:solidFill>
            </a:rPr>
            <a:t>Floor Maintenance</a:t>
          </a:r>
        </a:p>
        <a:p>
          <a:pPr marL="0" lvl="0" indent="0" algn="ctr" defTabSz="1022350">
            <a:lnSpc>
              <a:spcPct val="90000"/>
            </a:lnSpc>
            <a:spcBef>
              <a:spcPct val="0"/>
            </a:spcBef>
            <a:spcAft>
              <a:spcPct val="35000"/>
            </a:spcAft>
            <a:buNone/>
          </a:pPr>
          <a:r>
            <a:rPr lang="en-GB" sz="2300" kern="1200" dirty="0">
              <a:solidFill>
                <a:schemeClr val="tx1"/>
              </a:solidFill>
            </a:rPr>
            <a:t>Are there uneven or slippery floors?</a:t>
          </a:r>
        </a:p>
      </dsp:txBody>
      <dsp:txXfrm>
        <a:off x="4258140" y="25816"/>
        <a:ext cx="3722774" cy="1636772"/>
      </dsp:txXfrm>
    </dsp:sp>
    <dsp:sp modelId="{8ABC5A44-87EB-43ED-BB72-ECC3BCD0C278}">
      <dsp:nvSpPr>
        <dsp:cNvPr id="0" name=""/>
        <dsp:cNvSpPr/>
      </dsp:nvSpPr>
      <dsp:spPr>
        <a:xfrm>
          <a:off x="3252716" y="3467699"/>
          <a:ext cx="521131" cy="91440"/>
        </a:xfrm>
        <a:custGeom>
          <a:avLst/>
          <a:gdLst/>
          <a:ahLst/>
          <a:cxnLst/>
          <a:rect l="0" t="0" r="0" b="0"/>
          <a:pathLst>
            <a:path>
              <a:moveTo>
                <a:pt x="0" y="45720"/>
              </a:moveTo>
              <a:lnTo>
                <a:pt x="521131"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99489" y="3510657"/>
        <a:ext cx="27586" cy="5522"/>
      </dsp:txXfrm>
    </dsp:sp>
    <dsp:sp modelId="{C14D69A9-3E6B-4BC7-BC09-136ADCF0E76B}">
      <dsp:nvSpPr>
        <dsp:cNvPr id="0" name=""/>
        <dsp:cNvSpPr/>
      </dsp:nvSpPr>
      <dsp:spPr>
        <a:xfrm>
          <a:off x="107414" y="2709778"/>
          <a:ext cx="3147102" cy="160728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u="sng" kern="1200" dirty="0">
              <a:solidFill>
                <a:schemeClr val="tx1"/>
              </a:solidFill>
            </a:rPr>
            <a:t>Stairs</a:t>
          </a:r>
        </a:p>
        <a:p>
          <a:pPr marL="0" lvl="0" indent="0" algn="ctr" defTabSz="1022350">
            <a:lnSpc>
              <a:spcPct val="90000"/>
            </a:lnSpc>
            <a:spcBef>
              <a:spcPct val="0"/>
            </a:spcBef>
            <a:spcAft>
              <a:spcPct val="35000"/>
            </a:spcAft>
            <a:buNone/>
          </a:pPr>
          <a:r>
            <a:rPr lang="en-GB" sz="2300" kern="1200" dirty="0">
              <a:solidFill>
                <a:schemeClr val="tx1"/>
              </a:solidFill>
            </a:rPr>
            <a:t>Does the operation require climbing or a variation in level?</a:t>
          </a:r>
        </a:p>
      </dsp:txBody>
      <dsp:txXfrm>
        <a:off x="107414" y="2709778"/>
        <a:ext cx="3147102" cy="1607281"/>
      </dsp:txXfrm>
    </dsp:sp>
    <dsp:sp modelId="{41F2578F-F4C3-4DF6-821D-1193796AF0C7}">
      <dsp:nvSpPr>
        <dsp:cNvPr id="0" name=""/>
        <dsp:cNvSpPr/>
      </dsp:nvSpPr>
      <dsp:spPr>
        <a:xfrm>
          <a:off x="3806248" y="2237162"/>
          <a:ext cx="4728893" cy="2552512"/>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u="sng" kern="1200" dirty="0">
              <a:solidFill>
                <a:schemeClr val="tx1"/>
              </a:solidFill>
            </a:rPr>
            <a:t>Environment</a:t>
          </a:r>
        </a:p>
        <a:p>
          <a:pPr marL="0" lvl="0" indent="0" algn="ctr" defTabSz="1022350">
            <a:lnSpc>
              <a:spcPct val="90000"/>
            </a:lnSpc>
            <a:spcBef>
              <a:spcPct val="0"/>
            </a:spcBef>
            <a:spcAft>
              <a:spcPct val="35000"/>
            </a:spcAft>
            <a:buNone/>
          </a:pPr>
          <a:r>
            <a:rPr lang="en-GB" sz="2300" kern="1200" dirty="0">
              <a:solidFill>
                <a:schemeClr val="tx1"/>
              </a:solidFill>
            </a:rPr>
            <a:t>Could temperature &amp; ventilation have an impact?</a:t>
          </a:r>
        </a:p>
        <a:p>
          <a:pPr marL="0" lvl="0" indent="0" algn="ctr" defTabSz="1022350">
            <a:lnSpc>
              <a:spcPct val="90000"/>
            </a:lnSpc>
            <a:spcBef>
              <a:spcPct val="0"/>
            </a:spcBef>
            <a:spcAft>
              <a:spcPct val="35000"/>
            </a:spcAft>
            <a:buNone/>
          </a:pPr>
          <a:r>
            <a:rPr lang="en-GB" sz="2300" kern="1200" dirty="0">
              <a:solidFill>
                <a:schemeClr val="tx1"/>
              </a:solidFill>
            </a:rPr>
            <a:t>Could gusts of winds affect balance?</a:t>
          </a:r>
        </a:p>
        <a:p>
          <a:pPr marL="0" lvl="0" indent="0" algn="ctr" defTabSz="1022350">
            <a:lnSpc>
              <a:spcPct val="90000"/>
            </a:lnSpc>
            <a:spcBef>
              <a:spcPct val="0"/>
            </a:spcBef>
            <a:spcAft>
              <a:spcPct val="35000"/>
            </a:spcAft>
            <a:buNone/>
          </a:pPr>
          <a:r>
            <a:rPr lang="en-GB" sz="2300" kern="1200" dirty="0">
              <a:solidFill>
                <a:schemeClr val="tx1"/>
              </a:solidFill>
            </a:rPr>
            <a:t>Is the lighting suitable &amp; sufficient?</a:t>
          </a:r>
        </a:p>
        <a:p>
          <a:pPr marL="0" lvl="0" indent="0" algn="ctr" defTabSz="1022350">
            <a:lnSpc>
              <a:spcPct val="90000"/>
            </a:lnSpc>
            <a:spcBef>
              <a:spcPct val="0"/>
            </a:spcBef>
            <a:spcAft>
              <a:spcPct val="35000"/>
            </a:spcAft>
            <a:buNone/>
          </a:pPr>
          <a:endParaRPr lang="en-GB" sz="2400" kern="1200" dirty="0"/>
        </a:p>
      </dsp:txBody>
      <dsp:txXfrm>
        <a:off x="3806248" y="2237162"/>
        <a:ext cx="4728893" cy="25525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FB0CE-4AC7-451B-8C39-61F637BE8493}">
      <dsp:nvSpPr>
        <dsp:cNvPr id="0" name=""/>
        <dsp:cNvSpPr/>
      </dsp:nvSpPr>
      <dsp:spPr>
        <a:xfrm>
          <a:off x="1210363" y="2219"/>
          <a:ext cx="2657381" cy="1771580"/>
        </a:xfrm>
        <a:prstGeom prst="rect">
          <a:avLst/>
        </a:prstGeom>
        <a:blipFill rotWithShape="1">
          <a:blip xmlns:r="http://schemas.openxmlformats.org/officeDocument/2006/relationships" r:embed="rId1"/>
          <a:srcRect/>
          <a:stretch>
            <a:fillRect l="-2000" r="-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B0D3E34-50A0-4B75-BCC1-741AE3F9BEFB}">
      <dsp:nvSpPr>
        <dsp:cNvPr id="0" name=""/>
        <dsp:cNvSpPr/>
      </dsp:nvSpPr>
      <dsp:spPr>
        <a:xfrm>
          <a:off x="4224487" y="2013156"/>
          <a:ext cx="4187684" cy="23254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Ensure a secure foothold.</a:t>
          </a:r>
        </a:p>
        <a:p>
          <a:pPr marL="0" lvl="0" indent="0" algn="ctr" defTabSz="1066800">
            <a:lnSpc>
              <a:spcPct val="90000"/>
            </a:lnSpc>
            <a:spcBef>
              <a:spcPct val="0"/>
            </a:spcBef>
            <a:spcAft>
              <a:spcPct val="35000"/>
            </a:spcAft>
            <a:buNone/>
          </a:pPr>
          <a:r>
            <a:rPr lang="en-GB" sz="2400" kern="1200" dirty="0"/>
            <a:t>Position your hands on the load between waist &amp; shoulder height where possible.</a:t>
          </a:r>
        </a:p>
        <a:p>
          <a:pPr marL="0" lvl="0" indent="0" algn="ctr" defTabSz="1066800">
            <a:lnSpc>
              <a:spcPct val="90000"/>
            </a:lnSpc>
            <a:spcBef>
              <a:spcPct val="0"/>
            </a:spcBef>
            <a:spcAft>
              <a:spcPct val="35000"/>
            </a:spcAft>
            <a:buNone/>
          </a:pPr>
          <a:r>
            <a:rPr lang="en-GB" sz="2400" b="1" kern="1200" dirty="0"/>
            <a:t>Where at all possible PUSH the load using your leg muscles to exert the force</a:t>
          </a:r>
        </a:p>
      </dsp:txBody>
      <dsp:txXfrm>
        <a:off x="4224487" y="2013156"/>
        <a:ext cx="4187684" cy="2325483"/>
      </dsp:txXfrm>
    </dsp:sp>
    <dsp:sp modelId="{D18E2D57-5A97-45FB-A3C9-9BD0DF4651B2}">
      <dsp:nvSpPr>
        <dsp:cNvPr id="0" name=""/>
        <dsp:cNvSpPr/>
      </dsp:nvSpPr>
      <dsp:spPr>
        <a:xfrm>
          <a:off x="3646525" y="1552692"/>
          <a:ext cx="904171" cy="904405"/>
        </a:xfrm>
        <a:prstGeom prst="halfFrame">
          <a:avLst>
            <a:gd name="adj1" fmla="val 25770"/>
            <a:gd name="adj2" fmla="val 2577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4F4C0-6514-4117-B5CE-224EF5C9D7C5}">
      <dsp:nvSpPr>
        <dsp:cNvPr id="0" name=""/>
        <dsp:cNvSpPr/>
      </dsp:nvSpPr>
      <dsp:spPr>
        <a:xfrm rot="5400000">
          <a:off x="7983439" y="1637407"/>
          <a:ext cx="904405" cy="904171"/>
        </a:xfrm>
        <a:prstGeom prst="halfFrame">
          <a:avLst>
            <a:gd name="adj1" fmla="val 25770"/>
            <a:gd name="adj2" fmla="val 2577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1ED97-B295-4A27-8AB8-D5836EDFC7AA}">
      <dsp:nvSpPr>
        <dsp:cNvPr id="0" name=""/>
        <dsp:cNvSpPr/>
      </dsp:nvSpPr>
      <dsp:spPr>
        <a:xfrm rot="16200000">
          <a:off x="3646409" y="3638117"/>
          <a:ext cx="904405" cy="904171"/>
        </a:xfrm>
        <a:prstGeom prst="halfFrame">
          <a:avLst>
            <a:gd name="adj1" fmla="val 25770"/>
            <a:gd name="adj2" fmla="val 2577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A9237-FA34-47E9-96F6-CB2F0651C608}">
      <dsp:nvSpPr>
        <dsp:cNvPr id="0" name=""/>
        <dsp:cNvSpPr/>
      </dsp:nvSpPr>
      <dsp:spPr>
        <a:xfrm rot="10800000">
          <a:off x="7997842" y="3638000"/>
          <a:ext cx="904171" cy="904405"/>
        </a:xfrm>
        <a:prstGeom prst="halfFrame">
          <a:avLst>
            <a:gd name="adj1" fmla="val 25770"/>
            <a:gd name="adj2" fmla="val 2577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DA9FB-0A8B-487F-9C8B-A8E338AA10AE}">
      <dsp:nvSpPr>
        <dsp:cNvPr id="0" name=""/>
        <dsp:cNvSpPr/>
      </dsp:nvSpPr>
      <dsp:spPr>
        <a:xfrm>
          <a:off x="733" y="669421"/>
          <a:ext cx="2862092" cy="1717255"/>
        </a:xfrm>
        <a:prstGeom prst="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proportion of the load carried by each person will vary</a:t>
          </a:r>
        </a:p>
      </dsp:txBody>
      <dsp:txXfrm>
        <a:off x="733" y="669421"/>
        <a:ext cx="2862092" cy="1717255"/>
      </dsp:txXfrm>
    </dsp:sp>
    <dsp:sp modelId="{0AE66313-B9F2-4FFD-B5D1-558F78370DC8}">
      <dsp:nvSpPr>
        <dsp:cNvPr id="0" name=""/>
        <dsp:cNvSpPr/>
      </dsp:nvSpPr>
      <dsp:spPr>
        <a:xfrm>
          <a:off x="3149036" y="669421"/>
          <a:ext cx="2862092" cy="171725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steps or slopes are negotiated the weight of the load may shift to one member</a:t>
          </a:r>
        </a:p>
      </dsp:txBody>
      <dsp:txXfrm>
        <a:off x="3149036" y="669421"/>
        <a:ext cx="2862092" cy="1717255"/>
      </dsp:txXfrm>
    </dsp:sp>
    <dsp:sp modelId="{B8D19E34-DB9F-434C-AD93-3077A1EE8C62}">
      <dsp:nvSpPr>
        <dsp:cNvPr id="0" name=""/>
        <dsp:cNvSpPr/>
      </dsp:nvSpPr>
      <dsp:spPr>
        <a:xfrm>
          <a:off x="733" y="2672886"/>
          <a:ext cx="2862092" cy="1717255"/>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Team members may impede each other’s vision or movement</a:t>
          </a:r>
        </a:p>
      </dsp:txBody>
      <dsp:txXfrm>
        <a:off x="733" y="2672886"/>
        <a:ext cx="2862092" cy="1717255"/>
      </dsp:txXfrm>
    </dsp:sp>
    <dsp:sp modelId="{70D62DD1-9C07-4D1D-8658-9512607D9D39}">
      <dsp:nvSpPr>
        <dsp:cNvPr id="0" name=""/>
        <dsp:cNvSpPr/>
      </dsp:nvSpPr>
      <dsp:spPr>
        <a:xfrm>
          <a:off x="3149036" y="2672886"/>
          <a:ext cx="2862092" cy="171725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Capabilities will vary for group lifts</a:t>
          </a:r>
        </a:p>
      </dsp:txBody>
      <dsp:txXfrm>
        <a:off x="3149036" y="2672886"/>
        <a:ext cx="2862092" cy="17172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68DE1-23AB-4B2E-8B88-A33E343761C9}">
      <dsp:nvSpPr>
        <dsp:cNvPr id="0" name=""/>
        <dsp:cNvSpPr/>
      </dsp:nvSpPr>
      <dsp:spPr>
        <a:xfrm>
          <a:off x="815962" y="2268"/>
          <a:ext cx="2852025" cy="1443612"/>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MH accounts for </a:t>
          </a:r>
          <a:r>
            <a:rPr lang="en-GB" sz="2400" b="1" i="1" kern="1200" dirty="0">
              <a:solidFill>
                <a:schemeClr val="tx1"/>
              </a:solidFill>
            </a:rPr>
            <a:t>36% </a:t>
          </a:r>
          <a:r>
            <a:rPr lang="en-GB" sz="2400" kern="1200" dirty="0">
              <a:solidFill>
                <a:schemeClr val="tx1"/>
              </a:solidFill>
            </a:rPr>
            <a:t>of reported injuries</a:t>
          </a:r>
        </a:p>
      </dsp:txBody>
      <dsp:txXfrm>
        <a:off x="815962" y="2268"/>
        <a:ext cx="2852025" cy="1443612"/>
      </dsp:txXfrm>
    </dsp:sp>
    <dsp:sp modelId="{AF3AE3E7-39B3-4A43-8FB8-3AF349099087}">
      <dsp:nvSpPr>
        <dsp:cNvPr id="0" name=""/>
        <dsp:cNvSpPr/>
      </dsp:nvSpPr>
      <dsp:spPr>
        <a:xfrm>
          <a:off x="3908589" y="2268"/>
          <a:ext cx="2810401" cy="1443612"/>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t>
          </a:r>
          <a:r>
            <a:rPr lang="en-GB" sz="2400" b="1" i="1" kern="1200" dirty="0">
              <a:solidFill>
                <a:schemeClr val="tx1"/>
              </a:solidFill>
            </a:rPr>
            <a:t>back</a:t>
          </a:r>
          <a:r>
            <a:rPr lang="en-GB" sz="2400" kern="1200" dirty="0">
              <a:solidFill>
                <a:schemeClr val="tx1"/>
              </a:solidFill>
            </a:rPr>
            <a:t> is the most vulnerable part of the body to MH related injuries</a:t>
          </a:r>
        </a:p>
      </dsp:txBody>
      <dsp:txXfrm>
        <a:off x="3908589" y="2268"/>
        <a:ext cx="2810401" cy="1443612"/>
      </dsp:txXfrm>
    </dsp:sp>
    <dsp:sp modelId="{29D404B6-C61E-4240-A17B-73301274DDCF}">
      <dsp:nvSpPr>
        <dsp:cNvPr id="0" name=""/>
        <dsp:cNvSpPr/>
      </dsp:nvSpPr>
      <dsp:spPr>
        <a:xfrm>
          <a:off x="6959593" y="2268"/>
          <a:ext cx="2708554" cy="1443612"/>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Sprains</a:t>
          </a:r>
          <a:r>
            <a:rPr lang="en-GB" sz="2400" kern="1200" dirty="0">
              <a:solidFill>
                <a:schemeClr val="tx1"/>
              </a:solidFill>
            </a:rPr>
            <a:t> &amp; </a:t>
          </a:r>
          <a:r>
            <a:rPr lang="en-GB" sz="2400" b="1" i="1" kern="1200" dirty="0">
              <a:solidFill>
                <a:schemeClr val="tx1"/>
              </a:solidFill>
            </a:rPr>
            <a:t>strains</a:t>
          </a:r>
          <a:r>
            <a:rPr lang="en-GB" sz="2400" kern="1200" dirty="0">
              <a:solidFill>
                <a:schemeClr val="tx1"/>
              </a:solidFill>
            </a:rPr>
            <a:t> are the most common type of injury</a:t>
          </a:r>
        </a:p>
      </dsp:txBody>
      <dsp:txXfrm>
        <a:off x="6959593" y="2268"/>
        <a:ext cx="2708554" cy="1443612"/>
      </dsp:txXfrm>
    </dsp:sp>
    <dsp:sp modelId="{B31F5BF6-94DE-4FA1-856C-7267D6286938}">
      <dsp:nvSpPr>
        <dsp:cNvPr id="0" name=""/>
        <dsp:cNvSpPr/>
      </dsp:nvSpPr>
      <dsp:spPr>
        <a:xfrm>
          <a:off x="912515" y="1686483"/>
          <a:ext cx="3365831" cy="144361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t>
          </a:r>
          <a:r>
            <a:rPr lang="en-GB" sz="2400" b="1" i="1" kern="1200" dirty="0">
              <a:solidFill>
                <a:schemeClr val="tx1"/>
              </a:solidFill>
            </a:rPr>
            <a:t>further</a:t>
          </a:r>
          <a:r>
            <a:rPr lang="en-GB" sz="2400" kern="1200" dirty="0">
              <a:solidFill>
                <a:schemeClr val="tx1"/>
              </a:solidFill>
            </a:rPr>
            <a:t> the load is help away from the body, the </a:t>
          </a:r>
          <a:r>
            <a:rPr lang="en-GB" sz="2400" b="1" i="1" kern="1200" dirty="0">
              <a:solidFill>
                <a:schemeClr val="tx1"/>
              </a:solidFill>
            </a:rPr>
            <a:t>greater</a:t>
          </a:r>
          <a:r>
            <a:rPr lang="en-GB" sz="2400" kern="1200" dirty="0">
              <a:solidFill>
                <a:schemeClr val="tx1"/>
              </a:solidFill>
            </a:rPr>
            <a:t> the strain on the spine</a:t>
          </a:r>
        </a:p>
      </dsp:txBody>
      <dsp:txXfrm>
        <a:off x="912515" y="1686483"/>
        <a:ext cx="3365831" cy="1443612"/>
      </dsp:txXfrm>
    </dsp:sp>
    <dsp:sp modelId="{AD719337-0B09-4DD6-AE2D-2CFE0AC664F4}">
      <dsp:nvSpPr>
        <dsp:cNvPr id="0" name=""/>
        <dsp:cNvSpPr/>
      </dsp:nvSpPr>
      <dsp:spPr>
        <a:xfrm>
          <a:off x="4518949" y="1686483"/>
          <a:ext cx="2406021" cy="144361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Poor lifting technique WILL result in back pain &amp; injury</a:t>
          </a:r>
        </a:p>
      </dsp:txBody>
      <dsp:txXfrm>
        <a:off x="4518949" y="1686483"/>
        <a:ext cx="2406021" cy="1443612"/>
      </dsp:txXfrm>
    </dsp:sp>
    <dsp:sp modelId="{99ADFFBE-82BB-4221-8434-AE49CBA6D1EC}">
      <dsp:nvSpPr>
        <dsp:cNvPr id="0" name=""/>
        <dsp:cNvSpPr/>
      </dsp:nvSpPr>
      <dsp:spPr>
        <a:xfrm>
          <a:off x="7165572" y="1686483"/>
          <a:ext cx="2406021" cy="1443612"/>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AVOID –ASSESS-REDUCE</a:t>
          </a:r>
        </a:p>
      </dsp:txBody>
      <dsp:txXfrm>
        <a:off x="7165572" y="1686483"/>
        <a:ext cx="2406021" cy="1443612"/>
      </dsp:txXfrm>
    </dsp:sp>
    <dsp:sp modelId="{B74C0D8A-7445-41BE-9596-AE082BB9C918}">
      <dsp:nvSpPr>
        <dsp:cNvPr id="0" name=""/>
        <dsp:cNvSpPr/>
      </dsp:nvSpPr>
      <dsp:spPr>
        <a:xfrm>
          <a:off x="878145" y="3370698"/>
          <a:ext cx="2406021" cy="144361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Risk Assess: </a:t>
          </a:r>
          <a:r>
            <a:rPr lang="en-GB" sz="2400" b="1" i="1" kern="1200" dirty="0">
              <a:solidFill>
                <a:schemeClr val="tx1"/>
              </a:solidFill>
            </a:rPr>
            <a:t>TILE </a:t>
          </a:r>
          <a:r>
            <a:rPr lang="en-GB" sz="2400" kern="1200" dirty="0">
              <a:solidFill>
                <a:schemeClr val="tx1"/>
              </a:solidFill>
            </a:rPr>
            <a:t>– </a:t>
          </a:r>
          <a:r>
            <a:rPr lang="en-GB" sz="2400" b="1" i="1" kern="1200" dirty="0">
              <a:solidFill>
                <a:schemeClr val="tx1"/>
              </a:solidFill>
            </a:rPr>
            <a:t>T</a:t>
          </a:r>
          <a:r>
            <a:rPr lang="en-GB" sz="2400" kern="1200" dirty="0">
              <a:solidFill>
                <a:schemeClr val="tx1"/>
              </a:solidFill>
            </a:rPr>
            <a:t>ask, </a:t>
          </a:r>
          <a:r>
            <a:rPr lang="en-GB" sz="2400" b="1" i="1" kern="1200" dirty="0">
              <a:solidFill>
                <a:schemeClr val="tx1"/>
              </a:solidFill>
            </a:rPr>
            <a:t>I</a:t>
          </a:r>
          <a:r>
            <a:rPr lang="en-GB" sz="2400" kern="1200" dirty="0">
              <a:solidFill>
                <a:schemeClr val="tx1"/>
              </a:solidFill>
            </a:rPr>
            <a:t>ndividual, </a:t>
          </a:r>
          <a:r>
            <a:rPr lang="en-GB" sz="2400" b="1" i="1" kern="1200" dirty="0">
              <a:solidFill>
                <a:schemeClr val="tx1"/>
              </a:solidFill>
            </a:rPr>
            <a:t>L</a:t>
          </a:r>
          <a:r>
            <a:rPr lang="en-GB" sz="2400" kern="1200" dirty="0">
              <a:solidFill>
                <a:schemeClr val="tx1"/>
              </a:solidFill>
            </a:rPr>
            <a:t>oad, </a:t>
          </a:r>
          <a:r>
            <a:rPr lang="en-GB" sz="2400" b="1" i="1" kern="1200" dirty="0">
              <a:solidFill>
                <a:schemeClr val="tx1"/>
              </a:solidFill>
            </a:rPr>
            <a:t>E</a:t>
          </a:r>
          <a:r>
            <a:rPr lang="en-GB" sz="2400" kern="1200" dirty="0">
              <a:solidFill>
                <a:schemeClr val="tx1"/>
              </a:solidFill>
            </a:rPr>
            <a:t>nvironment</a:t>
          </a:r>
        </a:p>
      </dsp:txBody>
      <dsp:txXfrm>
        <a:off x="878145" y="3370698"/>
        <a:ext cx="2406021" cy="1443612"/>
      </dsp:txXfrm>
    </dsp:sp>
    <dsp:sp modelId="{28F91B10-962F-4B71-8F6B-349C86DB7302}">
      <dsp:nvSpPr>
        <dsp:cNvPr id="0" name=""/>
        <dsp:cNvSpPr/>
      </dsp:nvSpPr>
      <dsp:spPr>
        <a:xfrm>
          <a:off x="3524769" y="3370698"/>
          <a:ext cx="2882846" cy="144361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Apply the </a:t>
          </a:r>
          <a:r>
            <a:rPr lang="en-GB" sz="2400" b="1" i="1" kern="1200" dirty="0">
              <a:solidFill>
                <a:schemeClr val="tx1"/>
              </a:solidFill>
            </a:rPr>
            <a:t>Six-Point Lift technique</a:t>
          </a:r>
          <a:r>
            <a:rPr lang="en-GB" sz="2400" kern="1200" dirty="0">
              <a:solidFill>
                <a:schemeClr val="tx1"/>
              </a:solidFill>
            </a:rPr>
            <a:t>, both in work &amp; at home</a:t>
          </a:r>
        </a:p>
      </dsp:txBody>
      <dsp:txXfrm>
        <a:off x="3524769" y="3370698"/>
        <a:ext cx="2882846" cy="1443612"/>
      </dsp:txXfrm>
    </dsp:sp>
    <dsp:sp modelId="{D2D24BA0-83DE-4DA5-B578-2FA81EACCBC4}">
      <dsp:nvSpPr>
        <dsp:cNvPr id="0" name=""/>
        <dsp:cNvSpPr/>
      </dsp:nvSpPr>
      <dsp:spPr>
        <a:xfrm>
          <a:off x="6648218" y="3370698"/>
          <a:ext cx="2957746" cy="1443612"/>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Look after your back through regular exercise, but seek medical advice first</a:t>
          </a:r>
        </a:p>
      </dsp:txBody>
      <dsp:txXfrm>
        <a:off x="6648218" y="3370698"/>
        <a:ext cx="2957746" cy="1443612"/>
      </dsp:txXfrm>
    </dsp:sp>
  </dsp:spTree>
</dsp:drawing>
</file>

<file path=ppt/diagrams/layout1.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FramedTextPicture">
  <dgm:title val=""/>
  <dgm:desc val=""/>
  <dgm:catLst>
    <dgm:cat type="picture" pri="20000"/>
    <dgm:cat type="pictureconvert" pri="20000"/>
  </dgm:catLst>
  <dgm:sampData>
    <dgm:dataModel>
      <dgm:ptLst>
        <dgm:pt modelId="0" type="doc"/>
        <dgm:pt modelId="10">
          <dgm:prSet phldr="1"/>
        </dgm:pt>
      </dgm:ptLst>
      <dgm:cxnLst>
        <dgm:cxn modelId="20" srcId="0" destId="10" srcOrd="0" destOrd="0"/>
      </dgm:cxnLst>
      <dgm:bg/>
      <dgm:whole/>
    </dgm:dataModel>
  </dgm:sampData>
  <dgm:styleData>
    <dgm:dataModel>
      <dgm:ptLst>
        <dgm:pt modelId="0" type="doc"/>
        <dgm:pt modelId="10">
          <dgm:prSet phldr="1"/>
        </dgm:pt>
      </dgm:ptLst>
      <dgm:cxnLst>
        <dgm:cxn modelId="20" srcId="0" destId="10" srcOrd="0" destOrd="0"/>
      </dgm:cxnLst>
      <dgm:bg/>
      <dgm:whole/>
    </dgm:dataModel>
  </dgm:styleData>
  <dgm:clrData>
    <dgm:dataModel>
      <dgm:ptLst>
        <dgm:pt modelId="0" type="doc"/>
        <dgm:pt modelId="10">
          <dgm:prSet phldr="1"/>
        </dgm:pt>
      </dgm:ptLst>
      <dgm:cxnLst>
        <dgm:cxn modelId="20" srcId="0" destId="10" srcOrd="0" destOrd="0"/>
      </dgm:cxnLst>
      <dgm:bg/>
      <dgm:whole/>
    </dgm:dataModel>
  </dgm:clrData>
  <dgm:layoutNode name="Name0">
    <dgm:varLst>
      <dgm:chMax/>
      <dgm:chPref/>
      <dgm:dir/>
    </dgm:varLst>
    <dgm:choose name="Name1">
      <dgm:if name="Name2" func="var" arg="dir" op="equ" val="norm">
        <dgm:alg type="snake">
          <dgm:param type="grDir" val="tL"/>
          <dgm:param type="off" val="ctr"/>
        </dgm:alg>
      </dgm:if>
      <dgm:else name="Name3">
        <dgm:alg type="snake">
          <dgm:param type="grDir" val="tR"/>
          <dgm:param type="off" val="ctr"/>
        </dgm:alg>
      </dgm:else>
    </dgm:choose>
    <dgm:shape xmlns:r="http://schemas.openxmlformats.org/officeDocument/2006/relationships" r:blip="">
      <dgm:adjLst/>
    </dgm:shape>
    <dgm:constrLst>
      <dgm:constr type="w" for="ch" forName="composite" refType="w"/>
      <dgm:constr type="h" for="ch" forName="composite" refType="h"/>
      <dgm:constr type="primFontSz" for="des" ptType="node" op="equ" val="65"/>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varLst>
          <dgm:chMax/>
          <dgm:chPref/>
        </dgm:varLst>
        <dgm:alg type="composite">
          <dgm:param type="ar" val="1.5179"/>
        </dgm:alg>
        <dgm:shape xmlns:r="http://schemas.openxmlformats.org/officeDocument/2006/relationships" r:blip="">
          <dgm:adjLst/>
        </dgm:shape>
        <dgm:choose name="Name4">
          <dgm:if name="Name5" func="var" arg="dir" op="equ" val="norm">
            <dgm:constrLst>
              <dgm:constr type="l" for="ch" forName="Image" refType="w" fact="0"/>
              <dgm:constr type="t" for="ch" forName="Image" refType="h" fact="0"/>
              <dgm:constr type="w" for="ch" forName="Image" refType="w" fact="0.3856"/>
              <dgm:constr type="h" for="ch" forName="Image" refType="h" fact="0.3902"/>
              <dgm:constr type="l" for="ch" forName="ParentText" refType="w" fact="0.4017"/>
              <dgm:constr type="t" for="ch" forName="ParentText" refType="h" fact="0.4146"/>
              <dgm:constr type="w" for="ch" forName="ParentText" refType="w" fact="0.5463"/>
              <dgm:constr type="h" for="ch" forName="ParentText" refType="h" fact="0.5122"/>
              <dgm:constr type="l" for="ch" forName="tlFrame" refType="w" fact="0.3535"/>
              <dgm:constr type="t" for="ch" forName="tlFrame" refType="h" fact="0.3415"/>
              <dgm:constr type="w" for="ch" forName="tlFrame" refType="w" fact="0.1312"/>
              <dgm:constr type="h" for="ch" forName="tlFrame" refType="h" fact="0.1992"/>
              <dgm:constr type="l" for="ch" forName="trFrame" refType="w" fact="0.8688"/>
              <dgm:constr type="t" for="ch" forName="trFrame" refType="h" fact="0.3415"/>
              <dgm:constr type="w" for="ch" forName="trFrame" refType="w" fact="0.1312"/>
              <dgm:constr type="h" for="ch" forName="trFrame" refType="h" fact="0.1992"/>
              <dgm:constr type="l" for="ch" forName="blFrame" refType="w" fact="0.3535"/>
              <dgm:constr type="t" for="ch" forName="blFrame" refType="h" fact="0.8008"/>
              <dgm:constr type="w" for="ch" forName="blFrame" refType="w" fact="0.1312"/>
              <dgm:constr type="h" for="ch" forName="blFrame" refType="h" fact="0.1992"/>
              <dgm:constr type="l" for="ch" forName="brFrame" refType="w" fact="0.8688"/>
              <dgm:constr type="t" for="ch" forName="brFrame" refType="h" fact="0.8008"/>
              <dgm:constr type="w" for="ch" forName="brFrame" refType="w" fact="0.1312"/>
              <dgm:constr type="h" for="ch" forName="brFrame" refType="h" fact="0.1992"/>
            </dgm:constrLst>
          </dgm:if>
          <dgm:else name="Name6">
            <dgm:constrLst>
              <dgm:constr type="l" for="ch" forName="Image" refType="w" fact="0.6144"/>
              <dgm:constr type="t" for="ch" forName="Image" refType="h" fact="0"/>
              <dgm:constr type="w" for="ch" forName="Image" refType="w" fact="0.3856"/>
              <dgm:constr type="h" for="ch" forName="Image" refType="h" fact="0.3902"/>
              <dgm:constr type="l" for="ch" forName="ParentText" refType="w" fact="0.0482"/>
              <dgm:constr type="t" for="ch" forName="ParentText" refType="h" fact="0.4146"/>
              <dgm:constr type="w" for="ch" forName="ParentText" refType="w" fact="0.5463"/>
              <dgm:constr type="h" for="ch" forName="ParentText" refType="h" fact="0.5122"/>
              <dgm:constr type="l" for="ch" forName="tlFrame" refType="w" fact="0"/>
              <dgm:constr type="t" for="ch" forName="tlFrame" refType="h" fact="0.3415"/>
              <dgm:constr type="w" for="ch" forName="tlFrame" refType="w" fact="0.1312"/>
              <dgm:constr type="h" for="ch" forName="tlFrame" refType="h" fact="0.1992"/>
              <dgm:constr type="l" for="ch" forName="trFrame" refType="w" fact="0.5153"/>
              <dgm:constr type="t" for="ch" forName="trFrame" refType="h" fact="0.3415"/>
              <dgm:constr type="w" for="ch" forName="trFrame" refType="w" fact="0.1312"/>
              <dgm:constr type="h" for="ch" forName="trFrame" refType="h" fact="0.1992"/>
              <dgm:constr type="l" for="ch" forName="blFrame" refType="w" fact="0"/>
              <dgm:constr type="t" for="ch" forName="blFrame" refType="h" fact="0.8008"/>
              <dgm:constr type="w" for="ch" forName="blFrame" refType="w" fact="0.1312"/>
              <dgm:constr type="h" for="ch" forName="blFrame" refType="h" fact="0.1992"/>
              <dgm:constr type="l" for="ch" forName="brFrame" refType="w" fact="0.5153"/>
              <dgm:constr type="t" for="ch" forName="brFrame" refType="h" fact="0.8008"/>
              <dgm:constr type="w" for="ch" forName="brFrame" refType="w" fact="0.1312"/>
              <dgm:constr type="h" for="ch" forName="brFrame" refType="h" fact="0.1992"/>
            </dgm:constrLst>
          </dgm:else>
        </dgm:choose>
        <dgm:layoutNode name="Image" styleLbl="bgImgPlace1">
          <dgm:alg type="sp"/>
          <dgm:shape xmlns:r="http://schemas.openxmlformats.org/officeDocument/2006/relationships" type="rect" r:blip="" blipPhldr="1">
            <dgm:adjLst/>
          </dgm:shape>
          <dgm:presOf/>
        </dgm:layoutNode>
        <dgm:layoutNode name="ParentText" styleLbl="revTx">
          <dgm:varLst>
            <dgm:chMax val="0"/>
            <dgm:chPref val="0"/>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lFrame" styleLbl="node1">
          <dgm:alg type="sp"/>
          <dgm:shape xmlns:r="http://schemas.openxmlformats.org/officeDocument/2006/relationships" type="halfFrame" r:blip="">
            <dgm:adjLst>
              <dgm:adj idx="1" val="0.2577"/>
              <dgm:adj idx="2" val="0.2577"/>
            </dgm:adjLst>
          </dgm:shape>
          <dgm:presOf/>
        </dgm:layoutNode>
        <dgm:layoutNode name="trFrame" styleLbl="node1">
          <dgm:alg type="sp"/>
          <dgm:shape xmlns:r="http://schemas.openxmlformats.org/officeDocument/2006/relationships" rot="90" type="halfFrame" r:blip="">
            <dgm:adjLst>
              <dgm:adj idx="1" val="0.2577"/>
              <dgm:adj idx="2" val="0.2577"/>
            </dgm:adjLst>
          </dgm:shape>
          <dgm:presOf/>
        </dgm:layoutNode>
        <dgm:layoutNode name="blFrame" styleLbl="node1">
          <dgm:alg type="sp"/>
          <dgm:shape xmlns:r="http://schemas.openxmlformats.org/officeDocument/2006/relationships" rot="270" type="halfFrame" r:blip="">
            <dgm:adjLst>
              <dgm:adj idx="1" val="0.2577"/>
              <dgm:adj idx="2" val="0.2577"/>
            </dgm:adjLst>
          </dgm:shape>
          <dgm:presOf/>
        </dgm:layoutNode>
        <dgm:layoutNode name="brFrame" styleLbl="node1">
          <dgm:alg type="sp"/>
          <dgm:shape xmlns:r="http://schemas.openxmlformats.org/officeDocument/2006/relationships" rot="180" type="halfFrame" r:blip="">
            <dgm:adjLst>
              <dgm:adj idx="1" val="0.2577"/>
              <dgm:adj idx="2" val="0.2577"/>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04/01/2023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04/01/2023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the basic responsibilities of employer and employee under the Health and Safety at Work Act 1974.</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Manual Handling.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personal risks of Manual Handling associated injuries.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 the function and areas of the spine.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role-specific Manual Handling hazards in the workplace and simple concepts for assessing risk.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principles and techniques of kinetic lifting.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the kinetic lifting principles.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its very nature policing has always been and will continue to be a potentially hazardous occupation.  Whilst risks are present in all work activities, operational police officers are more frequently exposed to risks, whether dealing with environmental incidents or disorderly behaviour.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police provide an essential service to the public, which includes the duty of care which is at the centre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this session we will look at the Health &amp; Safety at Work Act (in addition to Manual Handling Regulations 1992).  This Act has been amended by The Police (Health &amp; Safety) Regulations 1999 which made a number of additions to the 1974 Act to make it police specific.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899733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is Health &amp; Safety all about?</a:t>
            </a: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624321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95118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who is responsible for Health &amp; Safety?</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41199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Activity 1 – prior to showing the slide, </a:t>
            </a:r>
            <a:r>
              <a:rPr lang="en-GB" sz="1100" b="1" dirty="0"/>
              <a:t>group work for students to discuss what the employer and employee responsibilities are under HASAWA</a:t>
            </a:r>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Health and Safety at Work Act sets out the general duties which employers have towards employees and members of the public, and employees have to themselves and to each other . </a:t>
            </a:r>
          </a:p>
          <a:p>
            <a:r>
              <a:rPr lang="en-GB" sz="1100" dirty="0">
                <a:latin typeface="Arial" panose="020B0604020202020204" pitchFamily="34" charset="0"/>
                <a:cs typeface="Arial" panose="020B0604020202020204" pitchFamily="34" charset="0"/>
              </a:rPr>
              <a:t>These duties are qualified in the Act by the principle of </a:t>
            </a:r>
            <a:r>
              <a:rPr lang="en-GB" sz="1100" i="1" dirty="0">
                <a:latin typeface="Arial" panose="020B0604020202020204" pitchFamily="34" charset="0"/>
                <a:cs typeface="Arial" panose="020B0604020202020204" pitchFamily="34" charset="0"/>
              </a:rPr>
              <a:t>‘so far as is reasonably practicable’</a:t>
            </a:r>
            <a:r>
              <a:rPr lang="en-GB" sz="1100" dirty="0">
                <a:latin typeface="Arial" panose="020B0604020202020204" pitchFamily="34" charset="0"/>
                <a:cs typeface="Arial" panose="020B0604020202020204" pitchFamily="34" charset="0"/>
              </a:rPr>
              <a:t>. In other words, an employer does not have to take measures to avoid or reduce the risk if they are technically impossible or if the time, trouble or cost of the measures would be grossly disproportionate to the risk.</a:t>
            </a:r>
          </a:p>
          <a:p>
            <a:endParaRPr lang="en-GB" altLang="en-US" sz="1100" dirty="0">
              <a:latin typeface="Arial" panose="020B0604020202020204" pitchFamily="34" charset="0"/>
              <a:cs typeface="Arial" panose="020B0604020202020204" pitchFamily="34" charset="0"/>
            </a:endParaRPr>
          </a:p>
          <a:p>
            <a:pPr>
              <a:spcAft>
                <a:spcPts val="2463"/>
              </a:spcAft>
            </a:pPr>
            <a:r>
              <a:rPr lang="en-GB" sz="1100" dirty="0">
                <a:latin typeface="Arial" panose="020B0604020202020204" pitchFamily="34" charset="0"/>
                <a:cs typeface="Arial" panose="020B0604020202020204" pitchFamily="34" charset="0"/>
              </a:rPr>
              <a:t>Employers must: Provide a safe place of work, provide safe plant and equipment, provide a safe system</a:t>
            </a:r>
            <a:r>
              <a:rPr lang="en-GB" sz="1100" baseline="0" dirty="0">
                <a:latin typeface="Arial" panose="020B0604020202020204" pitchFamily="34" charset="0"/>
                <a:cs typeface="Arial" panose="020B0604020202020204" pitchFamily="34" charset="0"/>
              </a:rPr>
              <a:t> of work and provide safe and competent fellow employees (including adequate supervision, instruction and training). Other duties a written safety policy together with organisational and other arrangements (if &gt;5 workers), consultation with safety reps and formation of </a:t>
            </a:r>
            <a:r>
              <a:rPr lang="en-GB" sz="1100" baseline="0" dirty="0" err="1">
                <a:latin typeface="Arial" panose="020B0604020202020204" pitchFamily="34" charset="0"/>
                <a:cs typeface="Arial" panose="020B0604020202020204" pitchFamily="34" charset="0"/>
              </a:rPr>
              <a:t>safetuy</a:t>
            </a:r>
            <a:r>
              <a:rPr lang="en-GB" sz="1100" baseline="0" dirty="0">
                <a:latin typeface="Arial" panose="020B0604020202020204" pitchFamily="34" charset="0"/>
                <a:cs typeface="Arial" panose="020B0604020202020204" pitchFamily="34" charset="0"/>
              </a:rPr>
              <a:t> committees.</a:t>
            </a:r>
          </a:p>
          <a:p>
            <a:pPr>
              <a:spcAft>
                <a:spcPts val="2463"/>
              </a:spcAft>
            </a:pPr>
            <a:endParaRPr lang="en-GB" sz="1100" baseline="0" dirty="0">
              <a:latin typeface="Arial" panose="020B0604020202020204" pitchFamily="34" charset="0"/>
              <a:cs typeface="Arial" panose="020B0604020202020204" pitchFamily="34" charset="0"/>
            </a:endParaRPr>
          </a:p>
          <a:p>
            <a:pPr>
              <a:spcAft>
                <a:spcPts val="2463"/>
              </a:spcAft>
            </a:pPr>
            <a:r>
              <a:rPr lang="en-GB" sz="1100" dirty="0">
                <a:latin typeface="Arial" panose="020B0604020202020204" pitchFamily="34" charset="0"/>
                <a:cs typeface="Arial" panose="020B0604020202020204" pitchFamily="34" charset="0"/>
              </a:rPr>
              <a:t>The Health and Safety at Work Act sets out the general duties which employers have towards employees and members of the public, and employees have to themselves and to each other . </a:t>
            </a:r>
          </a:p>
          <a:p>
            <a:pPr>
              <a:spcAft>
                <a:spcPts val="2463"/>
              </a:spcAft>
            </a:pPr>
            <a:r>
              <a:rPr lang="en-GB" sz="1100" dirty="0">
                <a:latin typeface="Arial" panose="020B0604020202020204" pitchFamily="34" charset="0"/>
                <a:cs typeface="Arial" panose="020B0604020202020204" pitchFamily="34" charset="0"/>
              </a:rPr>
              <a:t>These duties are qualified in the Act by the principle of </a:t>
            </a:r>
            <a:r>
              <a:rPr lang="en-GB" sz="1100" i="1" dirty="0">
                <a:latin typeface="Arial" panose="020B0604020202020204" pitchFamily="34" charset="0"/>
                <a:cs typeface="Arial" panose="020B0604020202020204" pitchFamily="34" charset="0"/>
              </a:rPr>
              <a:t>‘so far as is reasonably practicable’</a:t>
            </a:r>
            <a:r>
              <a:rPr lang="en-GB" sz="1100" dirty="0">
                <a:latin typeface="Arial" panose="020B0604020202020204" pitchFamily="34" charset="0"/>
                <a:cs typeface="Arial" panose="020B0604020202020204" pitchFamily="34" charset="0"/>
              </a:rPr>
              <a:t>. </a:t>
            </a:r>
          </a:p>
          <a:p>
            <a:pPr>
              <a:spcAft>
                <a:spcPts val="2463"/>
              </a:spcAft>
            </a:pPr>
            <a:r>
              <a:rPr lang="en-GB" sz="1100" dirty="0">
                <a:latin typeface="Arial" panose="020B0604020202020204" pitchFamily="34" charset="0"/>
                <a:cs typeface="Arial" panose="020B0604020202020204" pitchFamily="34" charset="0"/>
              </a:rPr>
              <a:t>In other words, an employer does not have to take measures to avoid or reduce the risk if they are technically impossible or if the time, trouble or cost of the measures would be grossly disproportionate to the risk.</a:t>
            </a:r>
            <a:endParaRPr lang="en-US" altLang="en-US" sz="1100" dirty="0">
              <a:latin typeface="Arial" panose="020B0604020202020204" pitchFamily="34" charset="0"/>
              <a:cs typeface="Arial" panose="020B0604020202020204" pitchFamily="34" charset="0"/>
            </a:endParaRPr>
          </a:p>
          <a:p>
            <a:pPr>
              <a:spcAft>
                <a:spcPts val="2463"/>
              </a:spcAft>
            </a:pPr>
            <a:r>
              <a:rPr lang="en-US" altLang="en-US" sz="1100" dirty="0">
                <a:latin typeface="Arial" panose="020B0604020202020204" pitchFamily="34" charset="0"/>
                <a:cs typeface="Arial" panose="020B0604020202020204" pitchFamily="34" charset="0"/>
              </a:rPr>
              <a:t>I have already mentioned that the police officer’s role is by definition a more dangerous place to work and, as the police work on the streets it would be very difficult to provide a safe working environment.  </a:t>
            </a:r>
          </a:p>
          <a:p>
            <a:pPr>
              <a:spcAft>
                <a:spcPts val="2463"/>
              </a:spcAft>
            </a:pPr>
            <a:r>
              <a:rPr lang="en-US" altLang="en-US" sz="1100" dirty="0">
                <a:latin typeface="Arial" panose="020B0604020202020204" pitchFamily="34" charset="0"/>
                <a:cs typeface="Arial" panose="020B0604020202020204" pitchFamily="34" charset="0"/>
              </a:rPr>
              <a:t>This is why personal safety is most important.</a:t>
            </a:r>
          </a:p>
          <a:p>
            <a:endParaRPr lang="en-US"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133541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Section</a:t>
            </a:r>
            <a:r>
              <a:rPr lang="en-US" altLang="en-US" sz="1100" b="1" baseline="0" dirty="0">
                <a:latin typeface="Arial" panose="020B0604020202020204" pitchFamily="34" charset="0"/>
                <a:cs typeface="Arial" panose="020B0604020202020204" pitchFamily="34" charset="0"/>
              </a:rPr>
              <a:t> </a:t>
            </a:r>
            <a:r>
              <a:rPr lang="en-US" altLang="en-US" sz="1100" b="1" dirty="0">
                <a:latin typeface="Arial" panose="020B0604020202020204" pitchFamily="34" charset="0"/>
                <a:cs typeface="Arial" panose="020B0604020202020204" pitchFamily="34" charset="0"/>
              </a:rPr>
              <a:t>7: </a:t>
            </a:r>
          </a:p>
          <a:p>
            <a:r>
              <a:rPr lang="en-US" altLang="en-US" sz="1100" dirty="0">
                <a:latin typeface="Arial" panose="020B0604020202020204" pitchFamily="34" charset="0"/>
                <a:cs typeface="Arial" panose="020B0604020202020204" pitchFamily="34" charset="0"/>
              </a:rPr>
              <a:t>HASAW is Criminal Law, For the employer to be held responsible, we must inform them of what is going on! If we fail to advise of a problem, how can we expect the employer to do anything about it!</a:t>
            </a: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Section 8 -9</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No person may misuse</a:t>
            </a:r>
            <a:r>
              <a:rPr lang="en-US" altLang="en-US" sz="1100" baseline="0" dirty="0">
                <a:latin typeface="Arial" panose="020B0604020202020204" pitchFamily="34" charset="0"/>
                <a:cs typeface="Arial" panose="020B0604020202020204" pitchFamily="34" charset="0"/>
              </a:rPr>
              <a:t> or interfere with anything provided </a:t>
            </a:r>
            <a:r>
              <a:rPr lang="en-US" altLang="en-US" sz="1100" baseline="0">
                <a:latin typeface="Arial" panose="020B0604020202020204" pitchFamily="34" charset="0"/>
                <a:cs typeface="Arial" panose="020B0604020202020204" pitchFamily="34" charset="0"/>
              </a:rPr>
              <a:t>in the </a:t>
            </a:r>
            <a:r>
              <a:rPr lang="en-US" altLang="en-US" sz="1100" baseline="0" dirty="0">
                <a:latin typeface="Arial" panose="020B0604020202020204" pitchFamily="34" charset="0"/>
                <a:cs typeface="Arial" panose="020B0604020202020204" pitchFamily="34" charset="0"/>
              </a:rPr>
              <a:t>interest of health, safety or welfare (sometimes known as the ‘horseplay’ section)</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92059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433226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impact would a serious back injury have on your life &amp; career?</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E.G Loss of job,  injury, domestic life, financial problems, stress,</a:t>
            </a:r>
            <a:r>
              <a:rPr lang="en-GB" sz="1100" baseline="0" dirty="0">
                <a:latin typeface="Arial" panose="020B0604020202020204" pitchFamily="34" charset="0"/>
                <a:cs typeface="Arial" panose="020B0604020202020204" pitchFamily="34" charset="0"/>
              </a:rPr>
              <a:t> quality of life.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637810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In your everyday activities it is important to use the Risk Assessment and Kinetic Lifting Techniques that you will be shown during the session.</a:t>
            </a:r>
          </a:p>
          <a:p>
            <a:r>
              <a:rPr lang="en-GB" sz="1100" b="1" dirty="0">
                <a:latin typeface="Arial" panose="020B0604020202020204" pitchFamily="34" charset="0"/>
                <a:cs typeface="Arial" panose="020B0604020202020204" pitchFamily="34" charset="0"/>
              </a:rPr>
              <a:t>You must, however, decide for yourself what you can and cannot lift safely at the time.</a:t>
            </a:r>
          </a:p>
          <a:p>
            <a:r>
              <a:rPr lang="en-GB" sz="1100" dirty="0">
                <a:latin typeface="Arial" panose="020B0604020202020204" pitchFamily="34" charset="0"/>
                <a:cs typeface="Arial" panose="020B0604020202020204" pitchFamily="34" charset="0"/>
              </a:rPr>
              <a:t>It is important that you apply the techniques you will be taught today at work and also at home – </a:t>
            </a:r>
            <a:r>
              <a:rPr lang="en-GB" sz="1100" i="1" dirty="0">
                <a:latin typeface="Arial" panose="020B0604020202020204" pitchFamily="34" charset="0"/>
                <a:cs typeface="Arial" panose="020B0604020202020204" pitchFamily="34" charset="0"/>
              </a:rPr>
              <a:t>you are more prone to injury whilst at home as you tend to relax and attempt tasks that you would not normally accept in work.</a:t>
            </a:r>
          </a:p>
          <a:p>
            <a:r>
              <a:rPr lang="en-GB" sz="1100" dirty="0">
                <a:latin typeface="Arial" panose="020B0604020202020204" pitchFamily="34" charset="0"/>
                <a:cs typeface="Arial" panose="020B0604020202020204" pitchFamily="34" charset="0"/>
              </a:rPr>
              <a:t>Similarly we tend to attempt tasks without proper preparation or warm-up (such as moving furniture) and push ourselves unnecessarily. This often leads to injury!</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024842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Before showing the definition:</a:t>
            </a:r>
          </a:p>
          <a:p>
            <a:r>
              <a:rPr lang="en-GB" sz="1100" b="1" dirty="0">
                <a:latin typeface="Arial" panose="020B0604020202020204" pitchFamily="34" charset="0"/>
                <a:cs typeface="Arial" panose="020B0604020202020204" pitchFamily="34" charset="0"/>
              </a:rPr>
              <a:t>QTS – what types of activities do you think are included in Manual Handling? Trainer to </a:t>
            </a:r>
            <a:r>
              <a:rPr lang="en-GB" sz="1100" b="1" dirty="0" err="1">
                <a:latin typeface="Arial" panose="020B0604020202020204" pitchFamily="34" charset="0"/>
                <a:cs typeface="Arial" panose="020B0604020202020204" pitchFamily="34" charset="0"/>
              </a:rPr>
              <a:t>Boardblast</a:t>
            </a:r>
            <a:r>
              <a:rPr lang="en-GB" sz="1100" b="1" dirty="0">
                <a:latin typeface="Arial" panose="020B0604020202020204" pitchFamily="34" charset="0"/>
                <a:cs typeface="Arial" panose="020B0604020202020204" pitchFamily="34" charset="0"/>
              </a:rPr>
              <a:t> responses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generally assumed that MH only involves </a:t>
            </a:r>
            <a:r>
              <a:rPr lang="en-GB" sz="1100" b="1" dirty="0">
                <a:latin typeface="Arial" panose="020B0604020202020204" pitchFamily="34" charset="0"/>
                <a:cs typeface="Arial" panose="020B0604020202020204" pitchFamily="34" charset="0"/>
              </a:rPr>
              <a:t>lifting and carrying</a:t>
            </a:r>
            <a:r>
              <a:rPr lang="en-GB" sz="1100" dirty="0">
                <a:latin typeface="Arial" panose="020B0604020202020204" pitchFamily="34" charset="0"/>
                <a:cs typeface="Arial" panose="020B0604020202020204" pitchFamily="34" charset="0"/>
              </a:rPr>
              <a:t>. However, many MH injuries are caused by </a:t>
            </a:r>
            <a:r>
              <a:rPr lang="en-GB" sz="1100" b="1" dirty="0">
                <a:latin typeface="Arial" panose="020B0604020202020204" pitchFamily="34" charset="0"/>
                <a:cs typeface="Arial" panose="020B0604020202020204" pitchFamily="34" charset="0"/>
              </a:rPr>
              <a:t>repetitive movements </a:t>
            </a:r>
            <a:r>
              <a:rPr lang="en-GB" sz="1100" dirty="0">
                <a:latin typeface="Arial" panose="020B0604020202020204" pitchFamily="34" charset="0"/>
                <a:cs typeface="Arial" panose="020B0604020202020204" pitchFamily="34" charset="0"/>
              </a:rPr>
              <a:t>without the individual having to relocate the load to another location.</a:t>
            </a:r>
          </a:p>
          <a:p>
            <a:r>
              <a:rPr lang="en-GB" sz="1100" dirty="0">
                <a:latin typeface="Arial" panose="020B0604020202020204" pitchFamily="34" charset="0"/>
                <a:cs typeface="Arial" panose="020B0604020202020204" pitchFamily="34" charset="0"/>
              </a:rPr>
              <a:t>You do not need to take the load anywhere for an activity to be classed as MH.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a checkout operator who moves items along a conveyor belt but they do not physically travel anywhere. This activity is still classed as MH. </a:t>
            </a:r>
          </a:p>
          <a:p>
            <a:r>
              <a:rPr lang="en-GB" sz="1100" dirty="0">
                <a:latin typeface="Arial" panose="020B0604020202020204" pitchFamily="34" charset="0"/>
                <a:cs typeface="Arial" panose="020B0604020202020204" pitchFamily="34" charset="0"/>
              </a:rPr>
              <a:t>These operators also have to twist products and lift them clear of the belt whilst sitting down. </a:t>
            </a:r>
          </a:p>
          <a:p>
            <a:r>
              <a:rPr lang="en-GB" sz="1100" i="1" dirty="0">
                <a:latin typeface="Arial" panose="020B0604020202020204" pitchFamily="34" charset="0"/>
                <a:cs typeface="Arial" panose="020B0604020202020204" pitchFamily="34" charset="0"/>
              </a:rPr>
              <a:t>Both of these activities can exacerbate potential damage to the back.</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Where do we manually Handle in our personal lives?</a:t>
            </a:r>
          </a:p>
          <a:p>
            <a:r>
              <a:rPr lang="en-GB" sz="1100" dirty="0">
                <a:latin typeface="Arial" panose="020B0604020202020204" pitchFamily="34" charset="0"/>
                <a:cs typeface="Arial" panose="020B0604020202020204" pitchFamily="34" charset="0"/>
              </a:rPr>
              <a:t>Everywhere –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carrying shopping bags from the car to the house and the injury potential – how many trips do we want to make? (as few as possible!)</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196942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MH tasks do we carry out as part of our police role?</a:t>
            </a: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450595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Manual handling is the cause of </a:t>
            </a:r>
            <a:r>
              <a:rPr lang="en-GB" sz="1100" b="1" dirty="0">
                <a:latin typeface="Arial" panose="020B0604020202020204" pitchFamily="34" charset="0"/>
                <a:cs typeface="Arial" panose="020B0604020202020204" pitchFamily="34" charset="0"/>
              </a:rPr>
              <a:t>36% </a:t>
            </a:r>
            <a:r>
              <a:rPr lang="en-GB" sz="1100" dirty="0">
                <a:latin typeface="Arial" panose="020B0604020202020204" pitchFamily="34" charset="0"/>
                <a:cs typeface="Arial" panose="020B0604020202020204" pitchFamily="34" charset="0"/>
              </a:rPr>
              <a:t>of workplace injuries. The next most common type of accidents are those attributable to slips and trips, which account for 20% of total accidents.</a:t>
            </a:r>
          </a:p>
          <a:p>
            <a:r>
              <a:rPr lang="en-GB" sz="1100" dirty="0">
                <a:latin typeface="Arial" panose="020B0604020202020204" pitchFamily="34" charset="0"/>
                <a:cs typeface="Arial" panose="020B0604020202020204" pitchFamily="34" charset="0"/>
              </a:rPr>
              <a:t>This equates to 900,00 being MH-related or nearly two MH accidents every minute.</a:t>
            </a:r>
          </a:p>
          <a:p>
            <a:r>
              <a:rPr lang="en-GB" sz="1100" b="1" dirty="0">
                <a:latin typeface="Arial" panose="020B0604020202020204" pitchFamily="34" charset="0"/>
                <a:cs typeface="Arial" panose="020B0604020202020204" pitchFamily="34" charset="0"/>
              </a:rPr>
              <a:t>73% </a:t>
            </a:r>
            <a:r>
              <a:rPr lang="en-GB" sz="1100" dirty="0">
                <a:latin typeface="Arial" panose="020B0604020202020204" pitchFamily="34" charset="0"/>
                <a:cs typeface="Arial" panose="020B0604020202020204" pitchFamily="34" charset="0"/>
              </a:rPr>
              <a:t>of accidents reported involve sprains and strains caused by MH activities</a:t>
            </a: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495148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are the potential injury risks involved in Manual Handling?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 are approximately</a:t>
            </a:r>
            <a:r>
              <a:rPr lang="en-GB" sz="1100" baseline="0" dirty="0">
                <a:latin typeface="Arial" panose="020B0604020202020204" pitchFamily="34" charset="0"/>
                <a:cs typeface="Arial" panose="020B0604020202020204" pitchFamily="34" charset="0"/>
              </a:rPr>
              <a:t> </a:t>
            </a:r>
            <a:r>
              <a:rPr lang="en-GB" sz="1100" b="1" baseline="0" dirty="0">
                <a:latin typeface="Arial" panose="020B0604020202020204" pitchFamily="34" charset="0"/>
                <a:cs typeface="Arial" panose="020B0604020202020204" pitchFamily="34" charset="0"/>
              </a:rPr>
              <a:t>two and a half million </a:t>
            </a:r>
            <a:r>
              <a:rPr lang="en-GB" sz="1100" baseline="0" dirty="0">
                <a:latin typeface="Arial" panose="020B0604020202020204" pitchFamily="34" charset="0"/>
                <a:cs typeface="Arial" panose="020B0604020202020204" pitchFamily="34" charset="0"/>
              </a:rPr>
              <a:t>accidents in the UK each year.</a:t>
            </a:r>
          </a:p>
          <a:p>
            <a:r>
              <a:rPr lang="en-GB" sz="1100" baseline="0" dirty="0">
                <a:latin typeface="Arial" panose="020B0604020202020204" pitchFamily="34" charset="0"/>
                <a:cs typeface="Arial" panose="020B0604020202020204" pitchFamily="34" charset="0"/>
              </a:rPr>
              <a:t>Out of these </a:t>
            </a:r>
            <a:r>
              <a:rPr lang="en-GB" sz="1100" b="1" baseline="0" dirty="0">
                <a:latin typeface="Arial" panose="020B0604020202020204" pitchFamily="34" charset="0"/>
                <a:cs typeface="Arial" panose="020B0604020202020204" pitchFamily="34" charset="0"/>
              </a:rPr>
              <a:t>36% </a:t>
            </a:r>
            <a:r>
              <a:rPr lang="en-GB" sz="1100" baseline="0" dirty="0">
                <a:latin typeface="Arial" panose="020B0604020202020204" pitchFamily="34" charset="0"/>
                <a:cs typeface="Arial" panose="020B0604020202020204" pitchFamily="34" charset="0"/>
              </a:rPr>
              <a:t>are caused by MH activities.</a:t>
            </a:r>
          </a:p>
          <a:p>
            <a:r>
              <a:rPr lang="en-GB" sz="1100" baseline="0" dirty="0">
                <a:latin typeface="Arial" panose="020B0604020202020204" pitchFamily="34" charset="0"/>
                <a:cs typeface="Arial" panose="020B0604020202020204" pitchFamily="34" charset="0"/>
              </a:rPr>
              <a:t>This equates to 900.00 being MH related or nearly two MH accidents every minute.</a:t>
            </a:r>
          </a:p>
          <a:p>
            <a:r>
              <a:rPr lang="en-GB" sz="1100" baseline="0" dirty="0">
                <a:latin typeface="Arial" panose="020B0604020202020204" pitchFamily="34" charset="0"/>
                <a:cs typeface="Arial" panose="020B0604020202020204" pitchFamily="34" charset="0"/>
              </a:rPr>
              <a:t>N.B The next most common type of accidents are those attributable to slips and trips, which account for 20% of total accidents.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45599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652753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Pretty much every joint or muscle in the body has the potential to be injured by improper MH</a:t>
            </a:r>
          </a:p>
          <a:p>
            <a:r>
              <a:rPr lang="en-GB" sz="1100" b="1" dirty="0">
                <a:latin typeface="Arial" panose="020B0604020202020204" pitchFamily="34" charset="0"/>
                <a:cs typeface="Arial" panose="020B0604020202020204" pitchFamily="34" charset="0"/>
              </a:rPr>
              <a:t>Hernia</a:t>
            </a:r>
            <a:r>
              <a:rPr lang="en-GB" sz="1100" dirty="0">
                <a:latin typeface="Arial" panose="020B0604020202020204" pitchFamily="34" charset="0"/>
                <a:cs typeface="Arial" panose="020B0604020202020204" pitchFamily="34" charset="0"/>
              </a:rPr>
              <a:t> – when excessive pressure is applied to the lower region of your stomach, your intestines can bulge through the wall of your stomach causing a hernia. The condition is extremely painful as partially digested food still has to pass through the part that has protruded through the lining. Sometimes the muscles in the stomach wall can tighten around the intestine causing a </a:t>
            </a:r>
            <a:r>
              <a:rPr lang="en-GB" sz="1100" i="1" dirty="0">
                <a:latin typeface="Arial" panose="020B0604020202020204" pitchFamily="34" charset="0"/>
                <a:cs typeface="Arial" panose="020B0604020202020204" pitchFamily="34" charset="0"/>
              </a:rPr>
              <a:t>strangulated hernia</a:t>
            </a:r>
          </a:p>
          <a:p>
            <a:r>
              <a:rPr lang="en-GB" sz="1100" b="1" dirty="0">
                <a:latin typeface="Arial" panose="020B0604020202020204" pitchFamily="34" charset="0"/>
                <a:cs typeface="Arial" panose="020B0604020202020204" pitchFamily="34" charset="0"/>
              </a:rPr>
              <a:t>Pregnancy – </a:t>
            </a:r>
            <a:r>
              <a:rPr lang="en-GB" sz="1100" dirty="0">
                <a:latin typeface="Arial" panose="020B0604020202020204" pitchFamily="34" charset="0"/>
                <a:cs typeface="Arial" panose="020B0604020202020204" pitchFamily="34" charset="0"/>
              </a:rPr>
              <a:t>carrying out MH activities whilst pregnant can expose a person to significant risk of miscarriage. The MH risk is particularly high as the muscles in the abdomen are already stretched to accommodate the foetus.</a:t>
            </a:r>
          </a:p>
          <a:p>
            <a:r>
              <a:rPr lang="en-GB" sz="1100" b="1" dirty="0">
                <a:latin typeface="Arial" panose="020B0604020202020204" pitchFamily="34" charset="0"/>
                <a:cs typeface="Arial" panose="020B0604020202020204" pitchFamily="34" charset="0"/>
              </a:rPr>
              <a:t>Spine and discs – </a:t>
            </a:r>
            <a:r>
              <a:rPr lang="en-GB" sz="1100" dirty="0">
                <a:latin typeface="Arial" panose="020B0604020202020204" pitchFamily="34" charset="0"/>
                <a:cs typeface="Arial" panose="020B0604020202020204" pitchFamily="34" charset="0"/>
              </a:rPr>
              <a:t>this area is at the highest risk.</a:t>
            </a:r>
          </a:p>
          <a:p>
            <a:r>
              <a:rPr lang="en-GB" sz="1100" b="1" dirty="0">
                <a:latin typeface="Arial" panose="020B0604020202020204" pitchFamily="34" charset="0"/>
                <a:cs typeface="Arial" panose="020B0604020202020204" pitchFamily="34" charset="0"/>
              </a:rPr>
              <a:t>WRULDS – Work related upper limb disorders, </a:t>
            </a:r>
            <a:r>
              <a:rPr lang="en-GB" sz="1100" b="0" dirty="0">
                <a:latin typeface="Arial" panose="020B0604020202020204" pitchFamily="34" charset="0"/>
                <a:cs typeface="Arial" panose="020B0604020202020204" pitchFamily="34" charset="0"/>
              </a:rPr>
              <a:t>such as carpal tunnel syndrome</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078478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92088" algn="l" eaLnBrk="1" hangingPunct="1">
              <a:lnSpc>
                <a:spcPct val="100000"/>
              </a:lnSpc>
            </a:pPr>
            <a:r>
              <a:rPr lang="en-GB" altLang="en-US" sz="1100" b="1" dirty="0">
                <a:latin typeface="Arial" panose="020B0604020202020204" pitchFamily="34" charset="0"/>
              </a:rPr>
              <a:t>50%</a:t>
            </a:r>
            <a:r>
              <a:rPr lang="en-GB" altLang="en-US" sz="1100" dirty="0">
                <a:latin typeface="Arial" panose="020B0604020202020204" pitchFamily="34" charset="0"/>
              </a:rPr>
              <a:t> of accidents reported involve injuries to the back with obvious potential for serious injury to the bones of the spine and discs. </a:t>
            </a:r>
          </a:p>
          <a:p>
            <a:pPr marL="192088" algn="l" eaLnBrk="1" hangingPunct="1">
              <a:lnSpc>
                <a:spcPct val="100000"/>
              </a:lnSpc>
            </a:pPr>
            <a:endParaRPr lang="en-GB" altLang="en-US" sz="1100" dirty="0">
              <a:latin typeface="Arial" panose="020B0604020202020204" pitchFamily="34" charset="0"/>
            </a:endParaRPr>
          </a:p>
          <a:p>
            <a:pPr marL="192088" algn="l" eaLnBrk="1" hangingPunct="1">
              <a:lnSpc>
                <a:spcPct val="100000"/>
              </a:lnSpc>
            </a:pPr>
            <a:r>
              <a:rPr lang="en-GB" altLang="en-US" sz="1100" b="1" dirty="0">
                <a:solidFill>
                  <a:srgbClr val="0000FF"/>
                </a:solidFill>
                <a:latin typeface="Arial" panose="020B0604020202020204" pitchFamily="34" charset="0"/>
              </a:rPr>
              <a:t>This represents 450,000 people experiencing unnecessary back pain each year.</a:t>
            </a:r>
          </a:p>
          <a:p>
            <a:pPr marL="192088" algn="l" eaLnBrk="1" hangingPunct="1">
              <a:lnSpc>
                <a:spcPct val="100000"/>
              </a:lnSpc>
            </a:pPr>
            <a:endParaRPr lang="en-GB" altLang="en-US" sz="1100" dirty="0">
              <a:latin typeface="Arial" panose="020B0604020202020204" pitchFamily="34" charset="0"/>
            </a:endParaRPr>
          </a:p>
          <a:p>
            <a:pPr marL="192088" algn="l" eaLnBrk="1" hangingPunct="1">
              <a:lnSpc>
                <a:spcPct val="100000"/>
              </a:lnSpc>
            </a:pPr>
            <a:r>
              <a:rPr lang="en-GB" altLang="en-US" sz="1100" dirty="0">
                <a:latin typeface="Arial" panose="020B0604020202020204" pitchFamily="34" charset="0"/>
              </a:rPr>
              <a:t>It is estimated that MH-related injuries account for </a:t>
            </a:r>
            <a:r>
              <a:rPr lang="en-GB" altLang="en-US" sz="1100" b="1" dirty="0">
                <a:latin typeface="Arial" panose="020B0604020202020204" pitchFamily="34" charset="0"/>
              </a:rPr>
              <a:t>£1 billion</a:t>
            </a:r>
            <a:r>
              <a:rPr lang="en-GB" altLang="en-US" sz="1100" dirty="0">
                <a:latin typeface="Arial" panose="020B0604020202020204" pitchFamily="34" charset="0"/>
              </a:rPr>
              <a:t> annually in lost time, issue of painkillers and other treatments. </a:t>
            </a:r>
          </a:p>
          <a:p>
            <a:pPr marL="192088" algn="l" eaLnBrk="1" hangingPunct="1">
              <a:lnSpc>
                <a:spcPct val="100000"/>
              </a:lnSpc>
            </a:pPr>
            <a:r>
              <a:rPr lang="en-GB" altLang="en-US" sz="1100" i="1" dirty="0">
                <a:latin typeface="Arial" panose="020B0604020202020204" pitchFamily="34" charset="0"/>
              </a:rPr>
              <a:t>Whilst there is law in place to minimise MH-related injuries (HASAWA), such injuries continue! </a:t>
            </a:r>
          </a:p>
          <a:p>
            <a:pPr marL="192088" algn="l" eaLnBrk="1" hangingPunct="1">
              <a:lnSpc>
                <a:spcPct val="100000"/>
              </a:lnSpc>
            </a:pPr>
            <a:endParaRPr lang="en-GB" altLang="en-US" sz="1100" dirty="0">
              <a:latin typeface="Arial" panose="020B0604020202020204" pitchFamily="34" charset="0"/>
            </a:endParaRPr>
          </a:p>
          <a:p>
            <a:pPr marL="192088" algn="l" eaLnBrk="1" hangingPunct="1">
              <a:lnSpc>
                <a:spcPct val="100000"/>
              </a:lnSpc>
            </a:pPr>
            <a:r>
              <a:rPr lang="en-GB" altLang="en-US" sz="1100" dirty="0">
                <a:latin typeface="Arial" panose="020B0604020202020204" pitchFamily="34" charset="0"/>
              </a:rPr>
              <a:t>If you experience any time off from work, it is highly likely to be caused by a MH-related injury. </a:t>
            </a:r>
          </a:p>
          <a:p>
            <a:pPr marL="192088" algn="ctr" eaLnBrk="1" hangingPunct="1">
              <a:lnSpc>
                <a:spcPct val="90000"/>
              </a:lnSpc>
            </a:pPr>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4554071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cs typeface="Arial" panose="020B0604020202020204" pitchFamily="34" charset="0"/>
              </a:rPr>
              <a:t>Poor MH Risk Assessment and incorrect lifting technique can lead to any number of injuries.  </a:t>
            </a:r>
          </a:p>
          <a:p>
            <a:pPr algn="l" eaLnBrk="1" hangingPunct="1">
              <a:spcBef>
                <a:spcPct val="0"/>
              </a:spcBef>
            </a:pPr>
            <a:endParaRPr lang="en-GB" altLang="en-US" sz="1100" dirty="0">
              <a:latin typeface="Arial" panose="020B0604020202020204" pitchFamily="34" charset="0"/>
              <a:cs typeface="Arial" panose="020B0604020202020204" pitchFamily="34" charset="0"/>
            </a:endParaRPr>
          </a:p>
          <a:p>
            <a:pPr algn="l" eaLnBrk="1" hangingPunct="1">
              <a:spcBef>
                <a:spcPct val="0"/>
              </a:spcBef>
            </a:pPr>
            <a:r>
              <a:rPr lang="en-GB" altLang="en-US" sz="1100" dirty="0">
                <a:latin typeface="Arial" panose="020B0604020202020204" pitchFamily="34" charset="0"/>
                <a:cs typeface="Arial" panose="020B0604020202020204" pitchFamily="34" charset="0"/>
              </a:rPr>
              <a:t>Back problems are by far the most common type of resulting injury, but other limbs and parts of the body are also at risk.</a:t>
            </a:r>
          </a:p>
          <a:p>
            <a:pPr algn="l" eaLnBrk="1" hangingPunct="1">
              <a:spcBef>
                <a:spcPct val="0"/>
              </a:spcBef>
            </a:pPr>
            <a:endParaRPr lang="en-GB" altLang="en-US" sz="1100" dirty="0">
              <a:latin typeface="Arial" panose="020B0604020202020204" pitchFamily="34" charset="0"/>
              <a:cs typeface="Arial" panose="020B0604020202020204" pitchFamily="34" charset="0"/>
            </a:endParaRPr>
          </a:p>
          <a:p>
            <a:pPr algn="l" eaLnBrk="1" hangingPunct="1">
              <a:spcBef>
                <a:spcPct val="0"/>
              </a:spcBef>
            </a:pPr>
            <a:r>
              <a:rPr lang="en-GB" altLang="en-US" sz="1100" dirty="0">
                <a:latin typeface="Arial" panose="020B0604020202020204" pitchFamily="34" charset="0"/>
                <a:cs typeface="Arial" panose="020B0604020202020204" pitchFamily="34" charset="0"/>
              </a:rPr>
              <a:t>Trainer to reveal each “Injury” and facilitate the specifics of each before revealing the “Description” for each in turn.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24633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867551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7313" algn="l" eaLnBrk="1" hangingPunct="1">
              <a:spcBef>
                <a:spcPct val="0"/>
              </a:spcBef>
            </a:pPr>
            <a:r>
              <a:rPr lang="en-GB" altLang="en-US" sz="1100" b="1" dirty="0">
                <a:solidFill>
                  <a:srgbClr val="0000FF"/>
                </a:solidFill>
                <a:latin typeface="Arial" panose="020B0604020202020204" pitchFamily="34" charset="0"/>
              </a:rPr>
              <a:t>This slide shows the spine in more detail. </a:t>
            </a:r>
          </a:p>
          <a:p>
            <a:pPr marL="87313" algn="l" eaLnBrk="1" hangingPunct="1">
              <a:spcBef>
                <a:spcPct val="0"/>
              </a:spcBef>
            </a:pPr>
            <a:endParaRPr lang="en-GB" altLang="en-US" sz="1100" dirty="0">
              <a:latin typeface="Arial" panose="020B0604020202020204" pitchFamily="34" charset="0"/>
            </a:endParaRPr>
          </a:p>
          <a:p>
            <a:pPr marL="87313" algn="l" eaLnBrk="1" hangingPunct="1">
              <a:spcBef>
                <a:spcPct val="0"/>
              </a:spcBef>
            </a:pPr>
            <a:r>
              <a:rPr lang="en-GB" altLang="en-US" sz="1100" dirty="0">
                <a:latin typeface="Arial" panose="020B0604020202020204" pitchFamily="34" charset="0"/>
              </a:rPr>
              <a:t>Discs are made of a tough outer cover and a interior which has a jam-like consistency. </a:t>
            </a:r>
          </a:p>
          <a:p>
            <a:pPr marL="87313" algn="l" eaLnBrk="1" hangingPunct="1">
              <a:spcBef>
                <a:spcPct val="0"/>
              </a:spcBef>
            </a:pPr>
            <a:endParaRPr lang="en-GB" altLang="en-US" sz="1100" dirty="0">
              <a:latin typeface="Arial" panose="020B0604020202020204" pitchFamily="34" charset="0"/>
            </a:endParaRPr>
          </a:p>
          <a:p>
            <a:pPr marL="87313" algn="l" eaLnBrk="1" hangingPunct="1">
              <a:spcBef>
                <a:spcPct val="0"/>
              </a:spcBef>
            </a:pPr>
            <a:r>
              <a:rPr lang="en-GB" altLang="en-US" sz="1100" dirty="0">
                <a:latin typeface="Arial" panose="020B0604020202020204" pitchFamily="34" charset="0"/>
              </a:rPr>
              <a:t>When we bend, our Discs are “squashed,” bulging at one side and compressing at the other. </a:t>
            </a:r>
            <a:r>
              <a:rPr lang="en-GB" altLang="en-US" sz="1100" i="1" dirty="0">
                <a:latin typeface="Arial" panose="020B0604020202020204" pitchFamily="34" charset="0"/>
              </a:rPr>
              <a:t>Like a jam-filled doughnut, if the centre bulges too much it can burst - This is called a Prolapse or Slipped Disc (</a:t>
            </a:r>
            <a:r>
              <a:rPr lang="en-GB" altLang="en-US" sz="1100" i="1" dirty="0">
                <a:solidFill>
                  <a:srgbClr val="000000"/>
                </a:solidFill>
                <a:latin typeface="Arial" panose="020B0604020202020204" pitchFamily="34" charset="0"/>
              </a:rPr>
              <a:t>The Disc does not “slip”’ as such, but bulges and protrudes). </a:t>
            </a:r>
          </a:p>
          <a:p>
            <a:pPr marL="87313" algn="l" eaLnBrk="1" hangingPunct="1">
              <a:spcBef>
                <a:spcPct val="0"/>
              </a:spcBef>
            </a:pPr>
            <a:endParaRPr lang="en-GB" altLang="en-US" sz="1100" dirty="0">
              <a:latin typeface="Arial" panose="020B0604020202020204" pitchFamily="34" charset="0"/>
            </a:endParaRPr>
          </a:p>
          <a:p>
            <a:pPr marL="87313" algn="l" eaLnBrk="1" hangingPunct="1">
              <a:spcBef>
                <a:spcPct val="0"/>
              </a:spcBef>
            </a:pPr>
            <a:r>
              <a:rPr lang="en-GB" altLang="en-US" sz="1100" dirty="0">
                <a:latin typeface="Arial" panose="020B0604020202020204" pitchFamily="34" charset="0"/>
              </a:rPr>
              <a:t>If the prolapsed Disc makes contact with nerves or the Spinal Cord, it can cause extreme pain, loss of movement and sometimes incontinence. Pain may not be restricted to the area of the prolapse but may affect other areas such as the legs or arms. </a:t>
            </a:r>
          </a:p>
          <a:p>
            <a:pPr marL="87313" algn="l" eaLnBrk="1" hangingPunct="1">
              <a:spcBef>
                <a:spcPct val="0"/>
              </a:spcBef>
            </a:pPr>
            <a:endParaRPr lang="en-GB" altLang="en-US" sz="1100" dirty="0">
              <a:latin typeface="Arial" panose="020B0604020202020204" pitchFamily="34" charset="0"/>
            </a:endParaRPr>
          </a:p>
          <a:p>
            <a:pPr marL="87313" algn="l" eaLnBrk="1" hangingPunct="1">
              <a:spcBef>
                <a:spcPct val="0"/>
              </a:spcBef>
            </a:pPr>
            <a:r>
              <a:rPr lang="en-GB" altLang="en-US" sz="1100" dirty="0">
                <a:latin typeface="Arial" panose="020B0604020202020204" pitchFamily="34" charset="0"/>
              </a:rPr>
              <a:t>Constant or repeated bending and poor posture can cause Discs to break down (degenerate) resulting in Prolapse. It is estimated that the majority of back damage from incorrect lifting, posture, etc. occurs before the age of 40. </a:t>
            </a:r>
            <a:r>
              <a:rPr lang="en-GB" altLang="en-US" sz="1100" i="1" dirty="0">
                <a:latin typeface="Arial" panose="020B0604020202020204" pitchFamily="34" charset="0"/>
              </a:rPr>
              <a:t>Assuming that most people live at least 80 years, individuals have another 40-years of life expectancy with a spine that is already damaged!</a:t>
            </a:r>
          </a:p>
          <a:p>
            <a:pPr marL="87313" algn="l" eaLnBrk="1" hangingPunct="1">
              <a:spcBef>
                <a:spcPct val="0"/>
              </a:spcBef>
            </a:pPr>
            <a:endParaRPr lang="en-GB" altLang="en-US" sz="1100" dirty="0">
              <a:latin typeface="Arial" panose="020B0604020202020204" pitchFamily="34" charset="0"/>
            </a:endParaRPr>
          </a:p>
          <a:p>
            <a:pPr marL="87313" algn="l" eaLnBrk="1" hangingPunct="1">
              <a:spcBef>
                <a:spcPct val="0"/>
              </a:spcBef>
            </a:pPr>
            <a:r>
              <a:rPr lang="en-GB" altLang="en-US" sz="1100" dirty="0">
                <a:solidFill>
                  <a:srgbClr val="0000FF"/>
                </a:solidFill>
                <a:latin typeface="Arial" panose="020B0604020202020204" pitchFamily="34" charset="0"/>
              </a:rPr>
              <a:t>It is not surprising therefore that back problems affect us in later life! This is often not a result of “old age” but rather damage at an earlier age. </a:t>
            </a:r>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56272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Whilst the </a:t>
            </a:r>
            <a:r>
              <a:rPr lang="en-GB" altLang="en-US" sz="1100" b="1" dirty="0">
                <a:solidFill>
                  <a:srgbClr val="0000FF"/>
                </a:solidFill>
                <a:latin typeface="Arial" panose="020B0604020202020204" pitchFamily="34" charset="0"/>
              </a:rPr>
              <a:t>Vertebrae</a:t>
            </a:r>
            <a:r>
              <a:rPr lang="en-GB" altLang="en-US" sz="1100" dirty="0">
                <a:latin typeface="Arial" panose="020B0604020202020204" pitchFamily="34" charset="0"/>
              </a:rPr>
              <a:t> and </a:t>
            </a:r>
            <a:r>
              <a:rPr lang="en-GB" altLang="en-US" sz="1100" b="1" dirty="0">
                <a:solidFill>
                  <a:srgbClr val="0000FF"/>
                </a:solidFill>
                <a:latin typeface="Arial" panose="020B0604020202020204" pitchFamily="34" charset="0"/>
              </a:rPr>
              <a:t>Discs</a:t>
            </a:r>
            <a:r>
              <a:rPr lang="en-GB" altLang="en-US" sz="1100" dirty="0">
                <a:latin typeface="Arial" panose="020B0604020202020204" pitchFamily="34" charset="0"/>
              </a:rPr>
              <a:t> are vulnerable to MH-related injury, it is more likely that </a:t>
            </a:r>
            <a:r>
              <a:rPr lang="en-GB" altLang="en-US" sz="1100" b="1" dirty="0">
                <a:solidFill>
                  <a:srgbClr val="0000FF"/>
                </a:solidFill>
                <a:latin typeface="Arial" panose="020B0604020202020204" pitchFamily="34" charset="0"/>
              </a:rPr>
              <a:t>muscles</a:t>
            </a:r>
            <a:r>
              <a:rPr lang="en-GB" altLang="en-US" sz="1100" dirty="0">
                <a:latin typeface="Arial" panose="020B0604020202020204" pitchFamily="34" charset="0"/>
              </a:rPr>
              <a:t>, </a:t>
            </a:r>
            <a:r>
              <a:rPr lang="en-GB" altLang="en-US" sz="1100" b="1" dirty="0">
                <a:solidFill>
                  <a:srgbClr val="0000FF"/>
                </a:solidFill>
                <a:latin typeface="Arial" panose="020B0604020202020204" pitchFamily="34" charset="0"/>
              </a:rPr>
              <a:t>tendons</a:t>
            </a:r>
            <a:r>
              <a:rPr lang="en-GB" altLang="en-US" sz="1100" dirty="0">
                <a:latin typeface="Arial" panose="020B0604020202020204" pitchFamily="34" charset="0"/>
              </a:rPr>
              <a:t> and </a:t>
            </a:r>
            <a:r>
              <a:rPr lang="en-GB" altLang="en-US" sz="1100" b="1" dirty="0">
                <a:solidFill>
                  <a:srgbClr val="0000FF"/>
                </a:solidFill>
                <a:latin typeface="Arial" panose="020B0604020202020204" pitchFamily="34" charset="0"/>
              </a:rPr>
              <a:t>ligaments</a:t>
            </a:r>
            <a:r>
              <a:rPr lang="en-GB" altLang="en-US" sz="1100" dirty="0">
                <a:latin typeface="Arial" panose="020B0604020202020204" pitchFamily="34" charset="0"/>
              </a:rPr>
              <a:t> will suffer injuries.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When a joint is flexed beyond its normal extent, </a:t>
            </a:r>
            <a:r>
              <a:rPr lang="en-GB" altLang="en-US" sz="1100" b="1" dirty="0">
                <a:solidFill>
                  <a:srgbClr val="0000FF"/>
                </a:solidFill>
                <a:latin typeface="Arial" panose="020B0604020202020204" pitchFamily="34" charset="0"/>
              </a:rPr>
              <a:t>tendons</a:t>
            </a:r>
            <a:r>
              <a:rPr lang="en-GB" altLang="en-US" sz="1100" dirty="0">
                <a:latin typeface="Arial" panose="020B0604020202020204" pitchFamily="34" charset="0"/>
              </a:rPr>
              <a:t> are stretched and can be pulled away from the bone. </a:t>
            </a:r>
          </a:p>
          <a:p>
            <a:pPr algn="l" eaLnBrk="1" hangingPunct="1">
              <a:spcBef>
                <a:spcPct val="0"/>
              </a:spcBef>
            </a:pPr>
            <a:endParaRPr lang="en-GB" altLang="en-US" sz="1100" dirty="0">
              <a:solidFill>
                <a:srgbClr val="FF0000"/>
              </a:solidFill>
              <a:latin typeface="Arial" panose="020B0604020202020204" pitchFamily="34" charset="0"/>
            </a:endParaRPr>
          </a:p>
          <a:p>
            <a:pPr algn="l" eaLnBrk="1" hangingPunct="1">
              <a:spcBef>
                <a:spcPct val="0"/>
              </a:spcBef>
            </a:pPr>
            <a:r>
              <a:rPr lang="en-GB" altLang="en-US" sz="1100" dirty="0">
                <a:solidFill>
                  <a:srgbClr val="FF0000"/>
                </a:solidFill>
                <a:latin typeface="Arial" panose="020B0604020202020204" pitchFamily="34" charset="0"/>
              </a:rPr>
              <a:t>Stretching and damage of the </a:t>
            </a:r>
            <a:r>
              <a:rPr lang="en-GB" altLang="en-US" sz="1100" b="1" dirty="0">
                <a:solidFill>
                  <a:srgbClr val="FF0000"/>
                </a:solidFill>
                <a:latin typeface="Arial" panose="020B0604020202020204" pitchFamily="34" charset="0"/>
              </a:rPr>
              <a:t>muscle</a:t>
            </a:r>
            <a:r>
              <a:rPr lang="en-GB" altLang="en-US" sz="1100" dirty="0">
                <a:solidFill>
                  <a:srgbClr val="FF0000"/>
                </a:solidFill>
                <a:latin typeface="Arial" panose="020B0604020202020204" pitchFamily="34" charset="0"/>
              </a:rPr>
              <a:t> is called a </a:t>
            </a:r>
            <a:r>
              <a:rPr lang="en-GB" altLang="en-US" sz="1100" b="1" dirty="0">
                <a:solidFill>
                  <a:srgbClr val="FF0000"/>
                </a:solidFill>
                <a:latin typeface="Arial" panose="020B0604020202020204" pitchFamily="34" charset="0"/>
              </a:rPr>
              <a:t>strain</a:t>
            </a:r>
            <a:r>
              <a:rPr lang="en-GB" altLang="en-US" sz="1100" dirty="0">
                <a:solidFill>
                  <a:srgbClr val="FF0000"/>
                </a:solidFill>
                <a:latin typeface="Arial" panose="020B0604020202020204" pitchFamily="34" charset="0"/>
              </a:rPr>
              <a:t>.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solidFill>
                  <a:srgbClr val="FF0000"/>
                </a:solidFill>
                <a:latin typeface="Arial" panose="020B0604020202020204" pitchFamily="34" charset="0"/>
              </a:rPr>
              <a:t>Stretching and damage to the </a:t>
            </a:r>
            <a:r>
              <a:rPr lang="en-GB" altLang="en-US" sz="1100" b="1" dirty="0">
                <a:solidFill>
                  <a:srgbClr val="FF0000"/>
                </a:solidFill>
                <a:latin typeface="Arial" panose="020B0604020202020204" pitchFamily="34" charset="0"/>
              </a:rPr>
              <a:t>tendon</a:t>
            </a:r>
            <a:r>
              <a:rPr lang="en-GB" altLang="en-US" sz="1100" dirty="0">
                <a:solidFill>
                  <a:srgbClr val="FF0000"/>
                </a:solidFill>
                <a:latin typeface="Arial" panose="020B0604020202020204" pitchFamily="34" charset="0"/>
              </a:rPr>
              <a:t> is called a </a:t>
            </a:r>
            <a:r>
              <a:rPr lang="en-GB" altLang="en-US" sz="1100" b="1" dirty="0">
                <a:solidFill>
                  <a:srgbClr val="FF0000"/>
                </a:solidFill>
                <a:latin typeface="Arial" panose="020B0604020202020204" pitchFamily="34" charset="0"/>
              </a:rPr>
              <a:t>sprain</a:t>
            </a:r>
            <a:r>
              <a:rPr lang="en-GB" altLang="en-US" sz="1100" dirty="0">
                <a:solidFill>
                  <a:srgbClr val="FF0000"/>
                </a:solidFill>
                <a:latin typeface="Arial" panose="020B0604020202020204" pitchFamily="34" charset="0"/>
              </a:rPr>
              <a:t> </a:t>
            </a:r>
            <a:r>
              <a:rPr lang="en-GB" altLang="en-US" sz="1100" dirty="0">
                <a:latin typeface="Arial" panose="020B0604020202020204" pitchFamily="34" charset="0"/>
              </a:rPr>
              <a:t>-</a:t>
            </a:r>
            <a:r>
              <a:rPr lang="en-GB" altLang="en-US" sz="1100" dirty="0">
                <a:solidFill>
                  <a:srgbClr val="FF0000"/>
                </a:solidFill>
                <a:latin typeface="Arial" panose="020B0604020202020204" pitchFamily="34" charset="0"/>
              </a:rPr>
              <a:t> </a:t>
            </a:r>
            <a:r>
              <a:rPr lang="en-GB" altLang="en-US" sz="1100" dirty="0">
                <a:latin typeface="Arial" panose="020B0604020202020204" pitchFamily="34" charset="0"/>
              </a:rPr>
              <a:t>Surgery may be required to reattach a severed tendon incurring considerable recovery time.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Ligaments </a:t>
            </a:r>
            <a:r>
              <a:rPr lang="en-GB" altLang="en-US" sz="1100" dirty="0">
                <a:latin typeface="Arial" panose="020B0604020202020204" pitchFamily="34" charset="0"/>
              </a:rPr>
              <a:t>hold joints together are equally vulnerable. They are like elastic bands that keep the joint together and only allow limited movement. </a:t>
            </a:r>
            <a:r>
              <a:rPr lang="en-GB" altLang="en-US" sz="1100" i="1" dirty="0">
                <a:latin typeface="Arial" panose="020B0604020202020204" pitchFamily="34" charset="0"/>
              </a:rPr>
              <a:t>Ligaments can be stretched causing a sprain or in severe cases the ligament can snap.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A typical example is the </a:t>
            </a:r>
            <a:r>
              <a:rPr lang="en-GB" altLang="en-US" sz="1100" b="1" dirty="0">
                <a:solidFill>
                  <a:srgbClr val="0000FF"/>
                </a:solidFill>
                <a:latin typeface="Arial" panose="020B0604020202020204" pitchFamily="34" charset="0"/>
              </a:rPr>
              <a:t>cruciate ligament of the knee</a:t>
            </a:r>
            <a:r>
              <a:rPr lang="en-GB" altLang="en-US" sz="1100" dirty="0">
                <a:latin typeface="Arial" panose="020B0604020202020204" pitchFamily="34" charset="0"/>
              </a:rPr>
              <a:t>. Surgery is often required to repair damage and recovery may take up to a year! </a:t>
            </a:r>
          </a:p>
          <a:p>
            <a:pPr algn="ctr" eaLnBrk="1" hangingPunct="1">
              <a:spcBef>
                <a:spcPct val="0"/>
              </a:spcBef>
            </a:pPr>
            <a:endParaRPr lang="en-GB" altLang="en-US" sz="1200" dirty="0">
              <a:latin typeface="Arial" panose="020B0604020202020204" pitchFamily="34" charset="0"/>
            </a:endParaRPr>
          </a:p>
          <a:p>
            <a:pPr algn="ctr" eaLnBrk="1" hangingPunct="1">
              <a:spcBef>
                <a:spcPct val="0"/>
              </a:spcBef>
            </a:pPr>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9715372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a:solidFill>
                  <a:srgbClr val="0000FF"/>
                </a:solidFill>
                <a:latin typeface="Arial" panose="020B0604020202020204" pitchFamily="34" charset="0"/>
              </a:rPr>
              <a:t>The</a:t>
            </a:r>
            <a:r>
              <a:rPr lang="en-GB" altLang="en-US" sz="1100" b="1" baseline="0" dirty="0">
                <a:solidFill>
                  <a:srgbClr val="0000FF"/>
                </a:solidFill>
                <a:latin typeface="Arial" panose="020B0604020202020204" pitchFamily="34" charset="0"/>
              </a:rPr>
              <a:t> </a:t>
            </a:r>
            <a:r>
              <a:rPr lang="en-GB" altLang="en-US" sz="1100" b="1" dirty="0">
                <a:solidFill>
                  <a:srgbClr val="0000FF"/>
                </a:solidFill>
                <a:latin typeface="Arial" panose="020B0604020202020204" pitchFamily="34" charset="0"/>
              </a:rPr>
              <a:t>main areas of back-related pain caused by MH:</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Degeneration:</a:t>
            </a:r>
            <a:r>
              <a:rPr lang="en-GB" altLang="en-US" sz="1100" dirty="0">
                <a:solidFill>
                  <a:srgbClr val="0000FF"/>
                </a:solidFill>
                <a:latin typeface="Arial" panose="020B0604020202020204" pitchFamily="34" charset="0"/>
              </a:rPr>
              <a:t> </a:t>
            </a:r>
            <a:r>
              <a:rPr lang="en-GB" altLang="en-US" sz="1100" dirty="0">
                <a:latin typeface="Arial" panose="020B0604020202020204" pitchFamily="34" charset="0"/>
              </a:rPr>
              <a:t>Our spines naturally degenerate over time. However, repeated and frequent bending can exacerbate the effect. </a:t>
            </a:r>
          </a:p>
          <a:p>
            <a:pPr algn="l" eaLnBrk="1" hangingPunct="1">
              <a:spcBef>
                <a:spcPct val="0"/>
              </a:spcBef>
            </a:pPr>
            <a:r>
              <a:rPr lang="en-GB" altLang="en-US" sz="1100" i="1" dirty="0">
                <a:latin typeface="Arial" panose="020B0604020202020204" pitchFamily="34" charset="0"/>
              </a:rPr>
              <a:t>The majority of damage to the spine is caused before the age of 40.</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Trauma:</a:t>
            </a:r>
            <a:r>
              <a:rPr lang="en-GB" altLang="en-US" sz="1100" b="1" dirty="0">
                <a:latin typeface="Arial" panose="020B0604020202020204" pitchFamily="34" charset="0"/>
              </a:rPr>
              <a:t> </a:t>
            </a:r>
            <a:r>
              <a:rPr lang="en-GB" altLang="en-US" sz="1100" dirty="0">
                <a:latin typeface="Arial" panose="020B0604020202020204" pitchFamily="34" charset="0"/>
              </a:rPr>
              <a:t>Injury caused as a result of an accident or injury as a result of incorrect lifting or beyond one’s capability or after insufficient rest or recovery, or injury caused by elongated static posture.  </a:t>
            </a:r>
          </a:p>
          <a:p>
            <a:pPr algn="l" eaLnBrk="1" hangingPunct="1">
              <a:spcBef>
                <a:spcPct val="0"/>
              </a:spcBef>
            </a:pPr>
            <a:endParaRPr lang="en-GB" altLang="en-US" sz="1100" b="1"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Cumulative: </a:t>
            </a:r>
            <a:r>
              <a:rPr lang="en-GB" altLang="en-US" sz="1100" dirty="0">
                <a:latin typeface="Arial" panose="020B0604020202020204" pitchFamily="34" charset="0"/>
              </a:rPr>
              <a:t>Caused by incorrect lifting but particularly poor posture. As a result of habit we do not tend to sit, sleep, or walk properly and slouch as a result. </a:t>
            </a:r>
          </a:p>
          <a:p>
            <a:pPr algn="l" eaLnBrk="1" hangingPunct="1">
              <a:spcBef>
                <a:spcPct val="0"/>
              </a:spcBef>
            </a:pPr>
            <a:r>
              <a:rPr lang="en-GB" altLang="en-US" sz="1100" dirty="0">
                <a:latin typeface="Arial" panose="020B0604020202020204" pitchFamily="34" charset="0"/>
              </a:rPr>
              <a:t>By slouching the natural curves of the spine are lost and a classic hunched ‘C’ shape to the spine is exhibited. Over a long period of time the muscles which allow support of the natural curves, become wasted and can no longer provide the correct degree of support in later life.</a:t>
            </a:r>
          </a:p>
          <a:p>
            <a:pPr algn="l" eaLnBrk="1" hangingPunct="1">
              <a:spcBef>
                <a:spcPct val="0"/>
              </a:spcBef>
            </a:pPr>
            <a:endParaRPr lang="en-GB" altLang="en-US" sz="1100" b="1"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WRULDs:</a:t>
            </a:r>
            <a:r>
              <a:rPr lang="en-GB" altLang="en-US" sz="1100" b="1" dirty="0">
                <a:latin typeface="Arial" panose="020B0604020202020204" pitchFamily="34" charset="0"/>
              </a:rPr>
              <a:t> </a:t>
            </a:r>
            <a:r>
              <a:rPr lang="en-GB" altLang="en-US" sz="1100" dirty="0">
                <a:latin typeface="Arial" panose="020B0604020202020204" pitchFamily="34" charset="0"/>
              </a:rPr>
              <a:t>Work Related Upper Limb Disorders are caused by repetitive movements of ordinary tasks. </a:t>
            </a:r>
          </a:p>
          <a:p>
            <a:pPr algn="l" eaLnBrk="1" hangingPunct="1">
              <a:spcBef>
                <a:spcPct val="0"/>
              </a:spcBef>
            </a:pPr>
            <a:r>
              <a:rPr lang="en-GB" altLang="en-US" sz="1100" dirty="0">
                <a:latin typeface="Arial" panose="020B0604020202020204" pitchFamily="34" charset="0"/>
              </a:rPr>
              <a:t>Examples of WRULDs include </a:t>
            </a:r>
            <a:r>
              <a:rPr lang="en-GB" altLang="en-US" sz="1100" i="1" dirty="0" err="1">
                <a:solidFill>
                  <a:srgbClr val="0000FF"/>
                </a:solidFill>
                <a:latin typeface="Arial" panose="020B0604020202020204" pitchFamily="34" charset="0"/>
              </a:rPr>
              <a:t>tynosynovitis</a:t>
            </a:r>
            <a:r>
              <a:rPr lang="en-GB" altLang="en-US" sz="1100" dirty="0">
                <a:latin typeface="Arial" panose="020B0604020202020204" pitchFamily="34" charset="0"/>
              </a:rPr>
              <a:t> (inflammation of the wrist and hand tendons), which is common amongst typists where there is repetitive movement of the hands and restricted blood flow at the interface between the wrist and desktop. </a:t>
            </a:r>
          </a:p>
          <a:p>
            <a:pPr algn="l" eaLnBrk="1" hangingPunct="1">
              <a:spcBef>
                <a:spcPct val="0"/>
              </a:spcBef>
            </a:pPr>
            <a:r>
              <a:rPr lang="en-GB" altLang="en-US" sz="1100" b="1" dirty="0">
                <a:solidFill>
                  <a:srgbClr val="0000FF"/>
                </a:solidFill>
                <a:latin typeface="Arial" panose="020B0604020202020204" pitchFamily="34" charset="0"/>
              </a:rPr>
              <a:t>Bursitis</a:t>
            </a:r>
            <a:r>
              <a:rPr lang="en-GB" altLang="en-US" sz="1100" dirty="0">
                <a:latin typeface="Arial" panose="020B0604020202020204" pitchFamily="34" charset="0"/>
              </a:rPr>
              <a:t> (tennis elbow) is another example, where the ligaments over the elbow joint become inflamed and restrict movement. </a:t>
            </a:r>
            <a:endParaRPr lang="en-GB" altLang="en-US" sz="1100" b="1" dirty="0">
              <a:latin typeface="Arial" panose="020B0604020202020204" pitchFamily="34" charset="0"/>
            </a:endParaRPr>
          </a:p>
          <a:p>
            <a:pPr algn="ctr" eaLnBrk="1" hangingPunct="1">
              <a:spcBef>
                <a:spcPct val="0"/>
              </a:spcBef>
            </a:pPr>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6667184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a:solidFill>
                  <a:srgbClr val="FF0000"/>
                </a:solidFill>
                <a:latin typeface="Arial" panose="020B0604020202020204" pitchFamily="34" charset="0"/>
              </a:rPr>
              <a:t>Before we look at the methodology for safe lifting, a word about back care.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We saw in earlier slides how the back is constructed and particularly how it is supported by groups of muscles and ligaments.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Your body needs exercise to keep it working properly. This applies equally to your back!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Ensure that if you start exercise you seek advice from a medical practitioner or fitness instructor </a:t>
            </a:r>
            <a:r>
              <a:rPr lang="en-GB" altLang="en-US" sz="1100" b="1" dirty="0">
                <a:latin typeface="Arial" panose="020B0604020202020204" pitchFamily="34" charset="0"/>
              </a:rPr>
              <a:t>before you start.</a:t>
            </a:r>
            <a:endParaRPr lang="en-GB" altLang="en-US" sz="1100" b="1" i="1" dirty="0">
              <a:latin typeface="Arial" panose="020B0604020202020204" pitchFamily="34" charset="0"/>
            </a:endParaRPr>
          </a:p>
          <a:p>
            <a:pPr algn="l" eaLnBrk="1" hangingPunct="1">
              <a:spcBef>
                <a:spcPct val="0"/>
              </a:spcBef>
            </a:pPr>
            <a:endParaRPr lang="en-GB" altLang="en-US" sz="1100" b="1" i="1"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Make sure that you are aware of your own limitations!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4830726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defTabSz="188913" eaLnBrk="1" hangingPunct="1">
              <a:lnSpc>
                <a:spcPct val="100000"/>
              </a:lnSpc>
            </a:pPr>
            <a:r>
              <a:rPr lang="en-GB" altLang="en-US" sz="1100" b="1" dirty="0">
                <a:latin typeface="Arial" panose="020B0604020202020204" pitchFamily="34" charset="0"/>
              </a:rPr>
              <a:t>QTS – What does the law say in relation to Manual Handling?</a:t>
            </a:r>
          </a:p>
          <a:p>
            <a:pPr algn="l" defTabSz="188913" eaLnBrk="1" hangingPunct="1">
              <a:lnSpc>
                <a:spcPct val="100000"/>
              </a:lnSpc>
            </a:pPr>
            <a:endParaRPr lang="en-GB" altLang="en-US" sz="1100" dirty="0">
              <a:latin typeface="Arial" panose="020B0604020202020204" pitchFamily="34" charset="0"/>
            </a:endParaRPr>
          </a:p>
          <a:p>
            <a:pPr algn="l" defTabSz="188913" eaLnBrk="1" hangingPunct="1">
              <a:lnSpc>
                <a:spcPct val="100000"/>
              </a:lnSpc>
            </a:pPr>
            <a:r>
              <a:rPr lang="en-GB" altLang="en-US" sz="1100" dirty="0">
                <a:latin typeface="Arial" panose="020B0604020202020204" pitchFamily="34" charset="0"/>
              </a:rPr>
              <a:t>The </a:t>
            </a:r>
            <a:r>
              <a:rPr lang="en-GB" altLang="en-US" sz="1100" b="1" dirty="0">
                <a:solidFill>
                  <a:srgbClr val="0000FF"/>
                </a:solidFill>
                <a:latin typeface="Arial" panose="020B0604020202020204" pitchFamily="34" charset="0"/>
              </a:rPr>
              <a:t>Manual Handling Operations Regulations 1992</a:t>
            </a:r>
            <a:r>
              <a:rPr lang="en-GB" altLang="en-US" sz="1100" dirty="0">
                <a:solidFill>
                  <a:srgbClr val="0000FF"/>
                </a:solidFill>
                <a:latin typeface="Arial" panose="020B0604020202020204" pitchFamily="34" charset="0"/>
              </a:rPr>
              <a:t> </a:t>
            </a:r>
            <a:r>
              <a:rPr lang="en-GB" altLang="en-US" sz="1100" dirty="0">
                <a:latin typeface="Arial" panose="020B0604020202020204" pitchFamily="34" charset="0"/>
              </a:rPr>
              <a:t>aim to reduce instances of manual handling injury using a three-tiered approach:</a:t>
            </a:r>
            <a:endParaRPr lang="en-GB" altLang="en-US" sz="1100" i="1" dirty="0">
              <a:latin typeface="Arial" panose="020B0604020202020204" pitchFamily="34" charset="0"/>
            </a:endParaRPr>
          </a:p>
          <a:p>
            <a:pPr algn="l" defTabSz="188913" eaLnBrk="1" hangingPunct="1">
              <a:lnSpc>
                <a:spcPct val="100000"/>
              </a:lnSpc>
            </a:pPr>
            <a:r>
              <a:rPr lang="en-GB" altLang="en-US" sz="1100" b="1" dirty="0">
                <a:solidFill>
                  <a:srgbClr val="0000FF"/>
                </a:solidFill>
                <a:latin typeface="Arial" panose="020B0604020202020204" pitchFamily="34" charset="0"/>
              </a:rPr>
              <a:t>AVOID</a:t>
            </a:r>
            <a:r>
              <a:rPr lang="en-GB" altLang="en-US" sz="1100" dirty="0">
                <a:latin typeface="Arial" panose="020B0604020202020204" pitchFamily="34" charset="0"/>
              </a:rPr>
              <a:t> MH operations where there is an obvious risk of injury. </a:t>
            </a:r>
          </a:p>
          <a:p>
            <a:pPr algn="l" defTabSz="188913" eaLnBrk="1" hangingPunct="1">
              <a:lnSpc>
                <a:spcPct val="100000"/>
              </a:lnSpc>
            </a:pPr>
            <a:endParaRPr lang="en-GB" altLang="en-US" sz="1100" i="1" dirty="0">
              <a:latin typeface="Arial" panose="020B0604020202020204" pitchFamily="34" charset="0"/>
            </a:endParaRPr>
          </a:p>
          <a:p>
            <a:pPr algn="l" defTabSz="188913" eaLnBrk="1" hangingPunct="1">
              <a:lnSpc>
                <a:spcPct val="100000"/>
              </a:lnSpc>
            </a:pPr>
            <a:r>
              <a:rPr lang="en-GB" altLang="en-US" sz="1100" i="1" dirty="0">
                <a:latin typeface="Arial" panose="020B0604020202020204" pitchFamily="34" charset="0"/>
              </a:rPr>
              <a:t>As it will not be possible to avoid MH activities in all cases:</a:t>
            </a:r>
          </a:p>
          <a:p>
            <a:pPr algn="l" defTabSz="188913" eaLnBrk="1" hangingPunct="1">
              <a:lnSpc>
                <a:spcPct val="100000"/>
              </a:lnSpc>
            </a:pPr>
            <a:endParaRPr lang="en-GB" altLang="en-US" sz="1100" i="1" dirty="0">
              <a:latin typeface="Arial" panose="020B0604020202020204" pitchFamily="34" charset="0"/>
            </a:endParaRPr>
          </a:p>
          <a:p>
            <a:pPr algn="l" defTabSz="188913" eaLnBrk="1" hangingPunct="1">
              <a:lnSpc>
                <a:spcPct val="100000"/>
              </a:lnSpc>
            </a:pPr>
            <a:r>
              <a:rPr lang="en-GB" altLang="en-US" sz="1100" b="1" dirty="0">
                <a:solidFill>
                  <a:srgbClr val="0000FF"/>
                </a:solidFill>
                <a:latin typeface="Arial" panose="020B0604020202020204" pitchFamily="34" charset="0"/>
              </a:rPr>
              <a:t>ASSESS</a:t>
            </a:r>
            <a:r>
              <a:rPr lang="en-GB" altLang="en-US" sz="1100" b="1" dirty="0">
                <a:latin typeface="Arial" panose="020B0604020202020204" pitchFamily="34" charset="0"/>
              </a:rPr>
              <a:t> </a:t>
            </a:r>
            <a:r>
              <a:rPr lang="en-GB" altLang="en-US" sz="1100" dirty="0">
                <a:latin typeface="Arial" panose="020B0604020202020204" pitchFamily="34" charset="0"/>
              </a:rPr>
              <a:t>the degree of injury risk – This</a:t>
            </a:r>
            <a:r>
              <a:rPr lang="en-GB" altLang="en-US" sz="1100" baseline="0" dirty="0">
                <a:latin typeface="Arial" panose="020B0604020202020204" pitchFamily="34" charset="0"/>
              </a:rPr>
              <a:t> is in the pre-read document which the students should have read</a:t>
            </a:r>
            <a:r>
              <a:rPr lang="en-GB" altLang="en-US" sz="1100" dirty="0">
                <a:latin typeface="Arial" panose="020B0604020202020204" pitchFamily="34" charset="0"/>
              </a:rPr>
              <a:t>.</a:t>
            </a:r>
          </a:p>
          <a:p>
            <a:pPr algn="l" defTabSz="188913" eaLnBrk="1" hangingPunct="1">
              <a:lnSpc>
                <a:spcPct val="100000"/>
              </a:lnSpc>
            </a:pPr>
            <a:r>
              <a:rPr lang="en-GB" altLang="en-US" sz="1100" dirty="0">
                <a:latin typeface="Arial" panose="020B0604020202020204" pitchFamily="34" charset="0"/>
              </a:rPr>
              <a:t> </a:t>
            </a:r>
          </a:p>
          <a:p>
            <a:pPr algn="l" defTabSz="188913" eaLnBrk="1" hangingPunct="1">
              <a:lnSpc>
                <a:spcPct val="100000"/>
              </a:lnSpc>
            </a:pPr>
            <a:r>
              <a:rPr lang="en-GB" altLang="en-US" sz="1100" b="1" dirty="0">
                <a:solidFill>
                  <a:srgbClr val="0000FF"/>
                </a:solidFill>
                <a:latin typeface="Arial" panose="020B0604020202020204" pitchFamily="34" charset="0"/>
              </a:rPr>
              <a:t>REDUCE</a:t>
            </a:r>
            <a:r>
              <a:rPr lang="en-GB" altLang="en-US" sz="1100" dirty="0">
                <a:latin typeface="Arial" panose="020B0604020202020204" pitchFamily="34" charset="0"/>
              </a:rPr>
              <a:t> the risk of injury by applying Kinetic Lifting principles or use alternative lifting methods such as assistance, mechanical means or lifting aids. </a:t>
            </a:r>
          </a:p>
          <a:p>
            <a:pPr algn="l" defTabSz="188913" eaLnBrk="1" hangingPunct="1">
              <a:lnSpc>
                <a:spcPct val="100000"/>
              </a:lnSpc>
              <a:buFontTx/>
              <a:buAutoNum type="arabicPeriod" startAt="2"/>
            </a:pPr>
            <a:endParaRPr lang="en-GB" altLang="en-US" sz="1100" i="1" dirty="0">
              <a:latin typeface="Arial" panose="020B0604020202020204" pitchFamily="34" charset="0"/>
            </a:endParaRPr>
          </a:p>
          <a:p>
            <a:pPr algn="l" defTabSz="188913" eaLnBrk="1" hangingPunct="1">
              <a:lnSpc>
                <a:spcPct val="100000"/>
              </a:lnSpc>
            </a:pPr>
            <a:r>
              <a:rPr lang="en-GB" altLang="en-US" sz="1100" b="1" dirty="0">
                <a:solidFill>
                  <a:srgbClr val="0000FF"/>
                </a:solidFill>
                <a:latin typeface="Arial" panose="020B0604020202020204" pitchFamily="34" charset="0"/>
              </a:rPr>
              <a:t>Basically: </a:t>
            </a:r>
            <a:r>
              <a:rPr lang="en-GB" altLang="en-US" sz="1100" dirty="0">
                <a:solidFill>
                  <a:srgbClr val="0000FF"/>
                </a:solidFill>
                <a:latin typeface="Arial" panose="020B0604020202020204" pitchFamily="34" charset="0"/>
              </a:rPr>
              <a:t>Employers are required to do all that they can to minimise the MH risks </a:t>
            </a:r>
            <a:r>
              <a:rPr lang="en-GB" altLang="en-US" sz="1100" i="1" dirty="0">
                <a:solidFill>
                  <a:srgbClr val="0000FF"/>
                </a:solidFill>
                <a:latin typeface="Arial" panose="020B0604020202020204" pitchFamily="34" charset="0"/>
              </a:rPr>
              <a:t>“as low as is reasonably practicable.” </a:t>
            </a:r>
          </a:p>
          <a:p>
            <a:pPr algn="l" defTabSz="188913" eaLnBrk="1" hangingPunct="1">
              <a:lnSpc>
                <a:spcPct val="100000"/>
              </a:lnSpc>
            </a:pPr>
            <a:r>
              <a:rPr lang="en-GB" altLang="en-US" sz="1100" b="1" dirty="0">
                <a:latin typeface="Arial" panose="020B0604020202020204" pitchFamily="34" charset="0"/>
              </a:rPr>
              <a:t>and</a:t>
            </a:r>
          </a:p>
          <a:p>
            <a:pPr algn="l" defTabSz="188913" eaLnBrk="1" hangingPunct="1">
              <a:lnSpc>
                <a:spcPct val="100000"/>
              </a:lnSpc>
            </a:pPr>
            <a:r>
              <a:rPr lang="en-GB" altLang="en-US" sz="1100" b="1" dirty="0">
                <a:solidFill>
                  <a:srgbClr val="FF0000"/>
                </a:solidFill>
                <a:latin typeface="Arial" panose="020B0604020202020204" pitchFamily="34" charset="0"/>
              </a:rPr>
              <a:t>Employees have a </a:t>
            </a:r>
            <a:r>
              <a:rPr lang="en-GB" altLang="en-US" sz="1100" b="1" i="1" dirty="0">
                <a:solidFill>
                  <a:srgbClr val="FF0000"/>
                </a:solidFill>
                <a:latin typeface="Arial" panose="020B0604020202020204" pitchFamily="34" charset="0"/>
              </a:rPr>
              <a:t>positive duty </a:t>
            </a:r>
            <a:r>
              <a:rPr lang="en-GB" altLang="en-US" sz="1100" b="1" dirty="0">
                <a:solidFill>
                  <a:srgbClr val="FF0000"/>
                </a:solidFill>
                <a:latin typeface="Arial" panose="020B0604020202020204" pitchFamily="34" charset="0"/>
              </a:rPr>
              <a:t>to assist Employers in doing so.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2587856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spcBef>
                <a:spcPct val="0"/>
              </a:spcBef>
            </a:pPr>
            <a:r>
              <a:rPr lang="en-GB" altLang="en-US" sz="1100" b="1" dirty="0">
                <a:solidFill>
                  <a:srgbClr val="0000FF"/>
                </a:solidFill>
                <a:latin typeface="Arial" panose="020B0604020202020204" pitchFamily="34" charset="0"/>
              </a:rPr>
              <a:t>QTS – What things should we consider before considering a Manual Handling task?</a:t>
            </a:r>
          </a:p>
          <a:p>
            <a:pPr algn="l" eaLnBrk="1" hangingPunct="1">
              <a:lnSpc>
                <a:spcPct val="100000"/>
              </a:lnSpc>
              <a:spcBef>
                <a:spcPct val="0"/>
              </a:spcBef>
            </a:pPr>
            <a:endParaRPr lang="en-GB" altLang="en-US" sz="1100" b="1" dirty="0">
              <a:solidFill>
                <a:srgbClr val="0000FF"/>
              </a:solidFill>
              <a:latin typeface="Arial" panose="020B0604020202020204" pitchFamily="34" charset="0"/>
            </a:endParaRPr>
          </a:p>
          <a:p>
            <a:pPr algn="l" eaLnBrk="1" hangingPunct="1">
              <a:lnSpc>
                <a:spcPct val="100000"/>
              </a:lnSpc>
              <a:spcBef>
                <a:spcPct val="0"/>
              </a:spcBef>
            </a:pPr>
            <a:r>
              <a:rPr lang="en-GB" altLang="en-US" sz="1100" b="1" dirty="0">
                <a:solidFill>
                  <a:srgbClr val="0000FF"/>
                </a:solidFill>
                <a:latin typeface="Arial" panose="020B0604020202020204" pitchFamily="34" charset="0"/>
              </a:rPr>
              <a:t>The next part of the session looks at the TILE method used for assessing risks associated specifically with MH. </a:t>
            </a:r>
          </a:p>
          <a:p>
            <a:pPr algn="l" eaLnBrk="1" hangingPunct="1">
              <a:lnSpc>
                <a:spcPct val="100000"/>
              </a:lnSpc>
              <a:spcBef>
                <a:spcPct val="0"/>
              </a:spcBef>
            </a:pPr>
            <a:endParaRPr lang="en-GB" altLang="en-US" sz="1100" dirty="0">
              <a:latin typeface="Arial" panose="020B0604020202020204" pitchFamily="34" charset="0"/>
            </a:endParaRPr>
          </a:p>
          <a:p>
            <a:pPr algn="l" eaLnBrk="1" hangingPunct="1">
              <a:lnSpc>
                <a:spcPct val="100000"/>
              </a:lnSpc>
              <a:spcBef>
                <a:spcPct val="0"/>
              </a:spcBef>
            </a:pPr>
            <a:r>
              <a:rPr lang="en-GB" altLang="en-US" sz="1100" dirty="0">
                <a:latin typeface="Arial" panose="020B0604020202020204" pitchFamily="34" charset="0"/>
              </a:rPr>
              <a:t>Trainer to establish student awareness of TILE.</a:t>
            </a:r>
          </a:p>
          <a:p>
            <a:pPr algn="l" eaLnBrk="1" hangingPunct="1">
              <a:lnSpc>
                <a:spcPct val="100000"/>
              </a:lnSpc>
              <a:spcBef>
                <a:spcPct val="0"/>
              </a:spcBef>
            </a:pPr>
            <a:endParaRPr lang="en-GB" altLang="en-US" sz="1100" dirty="0">
              <a:latin typeface="Arial" panose="020B0604020202020204" pitchFamily="34" charset="0"/>
            </a:endParaRPr>
          </a:p>
          <a:p>
            <a:pPr algn="l" eaLnBrk="1" hangingPunct="1">
              <a:lnSpc>
                <a:spcPct val="100000"/>
              </a:lnSpc>
              <a:spcBef>
                <a:spcPct val="0"/>
              </a:spcBef>
            </a:pPr>
            <a:r>
              <a:rPr lang="en-GB" altLang="en-US" sz="1100" b="1" dirty="0">
                <a:latin typeface="Arial" panose="020B0604020202020204" pitchFamily="34" charset="0"/>
              </a:rPr>
              <a:t>TILE stands for:</a:t>
            </a:r>
          </a:p>
          <a:p>
            <a:pPr algn="l" eaLnBrk="1" hangingPunct="1">
              <a:lnSpc>
                <a:spcPct val="100000"/>
              </a:lnSpc>
              <a:spcBef>
                <a:spcPct val="0"/>
              </a:spcBef>
            </a:pPr>
            <a:r>
              <a:rPr lang="en-GB" altLang="en-US" sz="1100" dirty="0">
                <a:latin typeface="Arial" panose="020B0604020202020204" pitchFamily="34" charset="0"/>
              </a:rPr>
              <a:t>Task</a:t>
            </a:r>
          </a:p>
          <a:p>
            <a:pPr algn="l" eaLnBrk="1" hangingPunct="1">
              <a:lnSpc>
                <a:spcPct val="100000"/>
              </a:lnSpc>
              <a:spcBef>
                <a:spcPct val="0"/>
              </a:spcBef>
            </a:pPr>
            <a:r>
              <a:rPr lang="en-GB" altLang="en-US" sz="1100" dirty="0">
                <a:latin typeface="Arial" panose="020B0604020202020204" pitchFamily="34" charset="0"/>
              </a:rPr>
              <a:t>Individual</a:t>
            </a:r>
          </a:p>
          <a:p>
            <a:pPr algn="l" eaLnBrk="1" hangingPunct="1">
              <a:lnSpc>
                <a:spcPct val="100000"/>
              </a:lnSpc>
              <a:spcBef>
                <a:spcPct val="0"/>
              </a:spcBef>
            </a:pPr>
            <a:r>
              <a:rPr lang="en-GB" altLang="en-US" sz="1100" dirty="0">
                <a:latin typeface="Arial" panose="020B0604020202020204" pitchFamily="34" charset="0"/>
              </a:rPr>
              <a:t>Load </a:t>
            </a:r>
          </a:p>
          <a:p>
            <a:pPr algn="l" eaLnBrk="1" hangingPunct="1">
              <a:lnSpc>
                <a:spcPct val="100000"/>
              </a:lnSpc>
              <a:spcBef>
                <a:spcPct val="0"/>
              </a:spcBef>
            </a:pPr>
            <a:r>
              <a:rPr lang="en-GB" altLang="en-US" sz="1100" dirty="0">
                <a:latin typeface="Arial" panose="020B0604020202020204" pitchFamily="34" charset="0"/>
              </a:rPr>
              <a:t>Environment. </a:t>
            </a:r>
          </a:p>
          <a:p>
            <a:pPr algn="ctr" defTabSz="188913" eaLnBrk="1" hangingPunct="1">
              <a:lnSpc>
                <a:spcPct val="90000"/>
              </a:lnSpc>
            </a:pPr>
            <a:endParaRPr lang="en-GB" altLang="en-US" sz="1200" b="1" dirty="0">
              <a:solidFill>
                <a:srgbClr val="FF0000"/>
              </a:solidFill>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1080895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The first RA factor related to the task looks at postural problems, as these pose the greatest risk of injury.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The greater the distance that objects are handled away from the trunk, the greater the force is on the spine and subsequently the greater the risk of injury.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If we are off-balance when we pick up the object and there will be unequal loading on bones and discs.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Any task which involves bending and twisting of the spine increases the pressures on the discs and hence injury potential.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FF0000"/>
                </a:solidFill>
                <a:latin typeface="Arial" panose="020B0604020202020204" pitchFamily="34" charset="0"/>
              </a:rPr>
              <a:t>Combined Factors: </a:t>
            </a:r>
            <a:r>
              <a:rPr lang="en-GB" altLang="en-US" sz="1100" i="1" dirty="0">
                <a:latin typeface="Arial" panose="020B0604020202020204" pitchFamily="34" charset="0"/>
              </a:rPr>
              <a:t>If balance, bending and twisting factors are combined the potential for injury is at its greatest.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763695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Whilst </a:t>
            </a:r>
            <a:r>
              <a:rPr lang="en-GB" altLang="en-US" sz="1100" i="1" dirty="0">
                <a:solidFill>
                  <a:srgbClr val="FF0000"/>
                </a:solidFill>
                <a:latin typeface="Arial" panose="020B0604020202020204" pitchFamily="34" charset="0"/>
              </a:rPr>
              <a:t>in general </a:t>
            </a:r>
            <a:r>
              <a:rPr lang="en-GB" altLang="en-US" sz="1100" dirty="0">
                <a:latin typeface="Arial" panose="020B0604020202020204" pitchFamily="34" charset="0"/>
              </a:rPr>
              <a:t>the 25Kg (16Kg) limits can be used to assess safe lifting, each person is different and should only attempt a lift within their own capability.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Underlying health problems such as asthma, heart conditions (and pregnancy) can all have an effect on an individual’s capability.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Some occupations, such as labouring, pose a significant risk to individuals initially but once the person is used to the type and frequency of lifting, the risk is reduced.</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Whilst PPE can be issued to minimise the risk of injury it can also pose a hazard, i.e. wet vinyl gloves for chemical protection will not offer a suitable degree of grip.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513302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The load plays an important factor. Of particular relevance is the weight </a:t>
            </a:r>
            <a:r>
              <a:rPr lang="en-GB" altLang="en-US" sz="1100" b="1" dirty="0">
                <a:latin typeface="Arial" panose="020B0604020202020204" pitchFamily="34" charset="0"/>
              </a:rPr>
              <a:t>and</a:t>
            </a:r>
            <a:r>
              <a:rPr lang="en-GB" altLang="en-US" sz="1100" dirty="0">
                <a:latin typeface="Arial" panose="020B0604020202020204" pitchFamily="34" charset="0"/>
              </a:rPr>
              <a:t> the bulk.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i="1" dirty="0">
                <a:solidFill>
                  <a:srgbClr val="0000FF"/>
                </a:solidFill>
                <a:latin typeface="Arial" panose="020B0604020202020204" pitchFamily="34" charset="0"/>
              </a:rPr>
              <a:t>As a (VERY) general rule </a:t>
            </a:r>
            <a:r>
              <a:rPr lang="en-GB" altLang="en-US" sz="1100" dirty="0">
                <a:latin typeface="Arial" panose="020B0604020202020204" pitchFamily="34" charset="0"/>
              </a:rPr>
              <a:t>- For most men a maximum safe limit is around 25Kg and for women around 16Kg. Related to weight is bulk.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Objects may be relatively light in weight but too bulky to lift. Obviously if we cannot physically get our arms and hands around the object then it cannot be lifted.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Objects may be so large that we cannot see around them safely, i.e. a mattress; or have integral hazards such as sharp edges, heat, cold which will make them hazardous to lift.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Employees should make use of Personal Protective Equipment to minimise the risk report any issues they experience with the suitability of the PPE issued. </a:t>
            </a:r>
          </a:p>
          <a:p>
            <a:pPr algn="ctr" eaLnBrk="1" hangingPunct="1">
              <a:spcBef>
                <a:spcPct val="0"/>
              </a:spcBef>
            </a:pPr>
            <a:endParaRPr lang="en-GB" altLang="en-US" sz="1200" dirty="0">
              <a:latin typeface="Arial" panose="020B0604020202020204" pitchFamily="34" charset="0"/>
            </a:endParaRPr>
          </a:p>
          <a:p>
            <a:pPr algn="ctr" eaLnBrk="1" hangingPunct="1">
              <a:spcBef>
                <a:spcPct val="0"/>
              </a:spcBef>
            </a:pPr>
            <a:endParaRPr lang="en-GB" altLang="en-US" sz="1200" dirty="0">
              <a:latin typeface="Arial" panose="020B0604020202020204" pitchFamily="34" charset="0"/>
            </a:endParaRPr>
          </a:p>
          <a:p>
            <a:pPr algn="ctr" eaLnBrk="1" hangingPunct="1">
              <a:spcBef>
                <a:spcPct val="0"/>
              </a:spcBef>
            </a:pPr>
            <a:endParaRPr lang="en-GB" altLang="en-US" sz="12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850470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closer the load is to your body the less effort it requires.</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77302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a:latin typeface="Arial" panose="020B0604020202020204" pitchFamily="34" charset="0"/>
              </a:rPr>
              <a:t>What is the </a:t>
            </a:r>
            <a:r>
              <a:rPr lang="en-GB" altLang="en-US" sz="1100" b="1" dirty="0" err="1">
                <a:latin typeface="Arial" panose="020B0604020202020204" pitchFamily="34" charset="0"/>
              </a:rPr>
              <a:t>CoG</a:t>
            </a:r>
            <a:r>
              <a:rPr lang="en-GB" altLang="en-US" sz="1100" b="1" dirty="0">
                <a:latin typeface="Arial" panose="020B0604020202020204" pitchFamily="34" charset="0"/>
              </a:rPr>
              <a:t>?</a:t>
            </a:r>
            <a:r>
              <a:rPr lang="en-GB" altLang="en-US" sz="1100" dirty="0">
                <a:latin typeface="Arial" panose="020B0604020202020204" pitchFamily="34" charset="0"/>
              </a:rPr>
              <a:t>  The balancing point for your body, centred in the abdomen area. Basically - If we overbalance, we fall.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Objects also have a </a:t>
            </a:r>
            <a:r>
              <a:rPr lang="en-GB" altLang="en-US" sz="1100" dirty="0" err="1">
                <a:latin typeface="Arial" panose="020B0604020202020204" pitchFamily="34" charset="0"/>
              </a:rPr>
              <a:t>CoG</a:t>
            </a:r>
            <a:r>
              <a:rPr lang="en-GB" altLang="en-US" sz="1100" dirty="0">
                <a:latin typeface="Arial" panose="020B0604020202020204" pitchFamily="34" charset="0"/>
              </a:rPr>
              <a:t>. Where is the </a:t>
            </a:r>
            <a:r>
              <a:rPr lang="en-GB" altLang="en-US" sz="1100" dirty="0" err="1">
                <a:latin typeface="Arial" panose="020B0604020202020204" pitchFamily="34" charset="0"/>
              </a:rPr>
              <a:t>CoG</a:t>
            </a:r>
            <a:r>
              <a:rPr lang="en-GB" altLang="en-US" sz="1100" dirty="0">
                <a:latin typeface="Arial" panose="020B0604020202020204" pitchFamily="34" charset="0"/>
              </a:rPr>
              <a:t> for a CRT TV?  It is at the front (tube side). If we attempt to lift the TV from behind the heavy side falls away from us and we will be unable to lift safely. </a:t>
            </a:r>
          </a:p>
          <a:p>
            <a:pPr algn="l" eaLnBrk="1" hangingPunct="1">
              <a:spcBef>
                <a:spcPct val="0"/>
              </a:spcBef>
            </a:pPr>
            <a:endParaRPr lang="en-GB" altLang="en-US" sz="1100" b="1"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Demonstrate the importance of balance as follows: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Request a volunteer and get them to stand with their feet together. Push them gently so that they loose their balance. Then ask the student to stand in “Ready Stance” - Feet apart the same width as the shoulders, one leg in front of the other. When pushed gently they will now retain their balance as they have a firmer base.</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The second factor is related to </a:t>
            </a:r>
            <a:r>
              <a:rPr lang="en-GB" altLang="en-US" sz="1100" b="1" dirty="0">
                <a:solidFill>
                  <a:srgbClr val="0000FF"/>
                </a:solidFill>
                <a:latin typeface="Arial" panose="020B0604020202020204" pitchFamily="34" charset="0"/>
              </a:rPr>
              <a:t>Leverage</a:t>
            </a:r>
            <a:r>
              <a:rPr lang="en-GB" altLang="en-US" sz="1100" dirty="0">
                <a:latin typeface="Arial" panose="020B0604020202020204" pitchFamily="34" charset="0"/>
              </a:rPr>
              <a:t>. Our spine acts as a lever overcoming the forces of gravity. In a standing position the weight on the front of the body is balanced with that at the rear. When handling a load however the balance is disrupted and the spine has to compensate to prevent us from falling over.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If you stand upright holding a 10Kg load, the force on your spine is in a ratio of 3:1 (30kg).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If you hold the load fully away from the body, a lever effect is produced and the ratio increases to 6:1 (60kg).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Stooping increases the leverage effect as the weight of the upper body (some 2/3rds of total body weight) is also included. The ratio increases to nearly 10:1 (100kg).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FF0000"/>
                </a:solidFill>
                <a:latin typeface="Arial" panose="020B0604020202020204" pitchFamily="34" charset="0"/>
              </a:rPr>
              <a:t>Assuming that we normally pick up objects in 20kg range, the force on our spine could be as much as 200kg!</a:t>
            </a:r>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3313398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a:solidFill>
                  <a:srgbClr val="0000FF"/>
                </a:solidFill>
                <a:latin typeface="Arial" panose="020B0604020202020204" pitchFamily="34" charset="0"/>
                <a:cs typeface="Arial" panose="020B0604020202020204" pitchFamily="34" charset="0"/>
              </a:rPr>
              <a:t>QTS:</a:t>
            </a:r>
            <a:r>
              <a:rPr lang="en-GB" altLang="en-US" sz="1100" dirty="0">
                <a:latin typeface="Arial" panose="020B0604020202020204" pitchFamily="34" charset="0"/>
                <a:cs typeface="Arial" panose="020B0604020202020204" pitchFamily="34" charset="0"/>
              </a:rPr>
              <a:t> “</a:t>
            </a:r>
            <a:r>
              <a:rPr lang="en-GB" altLang="en-US" sz="1100" b="1" dirty="0">
                <a:latin typeface="Arial" panose="020B0604020202020204" pitchFamily="34" charset="0"/>
                <a:cs typeface="Arial" panose="020B0604020202020204" pitchFamily="34" charset="0"/>
              </a:rPr>
              <a:t>What is the optimum position to carry a load?”</a:t>
            </a:r>
          </a:p>
          <a:p>
            <a:pPr algn="l" eaLnBrk="1" hangingPunct="1">
              <a:spcBef>
                <a:spcPct val="0"/>
              </a:spcBef>
            </a:pPr>
            <a:endParaRPr lang="en-GB" altLang="en-US" sz="1100" dirty="0">
              <a:latin typeface="Arial" panose="020B0604020202020204" pitchFamily="34" charset="0"/>
              <a:cs typeface="Arial" panose="020B0604020202020204" pitchFamily="34" charset="0"/>
            </a:endParaRPr>
          </a:p>
          <a:p>
            <a:pPr algn="l" eaLnBrk="1" hangingPunct="1">
              <a:spcBef>
                <a:spcPct val="0"/>
              </a:spcBef>
            </a:pPr>
            <a:r>
              <a:rPr lang="en-GB" altLang="en-US" sz="1100" dirty="0">
                <a:solidFill>
                  <a:srgbClr val="0000FF"/>
                </a:solidFill>
                <a:latin typeface="Arial" panose="020B0604020202020204" pitchFamily="34" charset="0"/>
                <a:cs typeface="Arial" panose="020B0604020202020204" pitchFamily="34" charset="0"/>
              </a:rPr>
              <a:t>Reveal diagram - Emphasising that the weights shown must be considered as GUIDELINES ONLY!</a:t>
            </a:r>
          </a:p>
          <a:p>
            <a:pPr algn="l" eaLnBrk="1" hangingPunct="1">
              <a:spcBef>
                <a:spcPct val="0"/>
              </a:spcBef>
            </a:pPr>
            <a:endParaRPr lang="en-GB" altLang="en-US" sz="1100" dirty="0">
              <a:latin typeface="Arial" panose="020B0604020202020204" pitchFamily="34" charset="0"/>
              <a:cs typeface="Arial" panose="020B0604020202020204" pitchFamily="34" charset="0"/>
            </a:endParaRPr>
          </a:p>
          <a:p>
            <a:pPr algn="l" eaLnBrk="1" hangingPunct="1">
              <a:spcBef>
                <a:spcPct val="0"/>
              </a:spcBef>
            </a:pPr>
            <a:r>
              <a:rPr lang="en-GB" altLang="en-US" sz="1100" dirty="0">
                <a:latin typeface="Arial" panose="020B0604020202020204" pitchFamily="34" charset="0"/>
                <a:cs typeface="Arial" panose="020B0604020202020204" pitchFamily="34" charset="0"/>
              </a:rPr>
              <a:t>The diagram shows how a person’s lifting capacity decreases significantly if the load is not held close to the body.  </a:t>
            </a:r>
          </a:p>
          <a:p>
            <a:pPr algn="l" eaLnBrk="1" hangingPunct="1">
              <a:spcBef>
                <a:spcPct val="0"/>
              </a:spcBef>
            </a:pPr>
            <a:endParaRPr lang="en-GB" altLang="en-US" sz="1100" dirty="0">
              <a:latin typeface="Arial" panose="020B0604020202020204" pitchFamily="34" charset="0"/>
              <a:cs typeface="Arial" panose="020B0604020202020204" pitchFamily="34" charset="0"/>
            </a:endParaRPr>
          </a:p>
          <a:p>
            <a:pPr algn="l" eaLnBrk="1" hangingPunct="1">
              <a:spcBef>
                <a:spcPct val="0"/>
              </a:spcBef>
            </a:pPr>
            <a:r>
              <a:rPr lang="en-GB" altLang="en-US" sz="1100" dirty="0">
                <a:solidFill>
                  <a:srgbClr val="FF0000"/>
                </a:solidFill>
                <a:latin typeface="Arial" panose="020B0604020202020204" pitchFamily="34" charset="0"/>
                <a:cs typeface="Arial" panose="020B0604020202020204" pitchFamily="34" charset="0"/>
              </a:rPr>
              <a:t>The optimum height at which to hold and transport a load is between knuckle and elbow height.</a:t>
            </a:r>
            <a:endParaRPr lang="en-GB" altLang="en-US" sz="1100" dirty="0">
              <a:latin typeface="Arial" panose="020B0604020202020204" pitchFamily="34" charset="0"/>
              <a:cs typeface="Arial" panose="020B0604020202020204" pitchFamily="34" charset="0"/>
            </a:endParaRPr>
          </a:p>
          <a:p>
            <a:pPr algn="l" eaLnBrk="1" hangingPunct="1">
              <a:spcBef>
                <a:spcPct val="0"/>
              </a:spcBef>
            </a:pPr>
            <a:endParaRPr lang="en-GB" altLang="en-US" sz="1100" dirty="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0849862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a:solidFill>
                  <a:srgbClr val="0000FF"/>
                </a:solidFill>
                <a:latin typeface="Arial" panose="020B0604020202020204" pitchFamily="34" charset="0"/>
              </a:rPr>
              <a:t>Environmental factors </a:t>
            </a:r>
            <a:r>
              <a:rPr lang="en-GB" altLang="en-US" sz="1100" dirty="0">
                <a:latin typeface="Arial" panose="020B0604020202020204" pitchFamily="34" charset="0"/>
              </a:rPr>
              <a:t>include slip hazards, weather effects and lighting.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Space</a:t>
            </a:r>
            <a:r>
              <a:rPr lang="en-GB" altLang="en-US" sz="1100" dirty="0">
                <a:latin typeface="Arial" panose="020B0604020202020204" pitchFamily="34" charset="0"/>
              </a:rPr>
              <a:t> is the critical factor as handling in a confined space creates postural problems.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You  should ensure that there is enough room around the object to be lifted before attempting the lift.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Snow, ice, heavy rain and wind create difficult conditions for MH, particularly the risk of slipping.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b="1" dirty="0">
                <a:solidFill>
                  <a:srgbClr val="0000FF"/>
                </a:solidFill>
                <a:latin typeface="Arial" panose="020B0604020202020204" pitchFamily="34" charset="0"/>
              </a:rPr>
              <a:t>Poor lighting conditions </a:t>
            </a:r>
            <a:r>
              <a:rPr lang="en-GB" altLang="en-US" sz="1100" dirty="0">
                <a:latin typeface="Arial" panose="020B0604020202020204" pitchFamily="34" charset="0"/>
              </a:rPr>
              <a:t>may hide potential slip hazards.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9486381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How can we minimise the risk of injury to our back when lifting and carrying out Manual Handling tasks?</a:t>
            </a: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0349660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rPr>
              <a:t>Trainer to explore student awareness of the simple, safe lifting method </a:t>
            </a:r>
            <a:r>
              <a:rPr lang="en-GB" altLang="en-US" sz="1100" i="1" dirty="0">
                <a:latin typeface="Arial" panose="020B0604020202020204" pitchFamily="34" charset="0"/>
              </a:rPr>
              <a:t>recommended by the HSE </a:t>
            </a:r>
            <a:r>
              <a:rPr lang="en-GB" altLang="en-US" sz="1100" dirty="0">
                <a:latin typeface="Arial" panose="020B0604020202020204" pitchFamily="34" charset="0"/>
              </a:rPr>
              <a:t>- The </a:t>
            </a:r>
            <a:r>
              <a:rPr lang="en-GB" altLang="en-US" sz="1100" b="1" dirty="0">
                <a:latin typeface="Arial" panose="020B0604020202020204" pitchFamily="34" charset="0"/>
              </a:rPr>
              <a:t>Principle of Kinetic Lifting</a:t>
            </a:r>
            <a:r>
              <a:rPr lang="en-GB" altLang="en-US" sz="1100" dirty="0">
                <a:latin typeface="Arial" panose="020B0604020202020204" pitchFamily="34" charset="0"/>
              </a:rPr>
              <a:t>.</a:t>
            </a:r>
            <a:r>
              <a:rPr lang="en-GB" altLang="en-US" sz="1100" b="1" dirty="0">
                <a:latin typeface="Arial" panose="020B0604020202020204" pitchFamily="34" charset="0"/>
              </a:rPr>
              <a:t> </a:t>
            </a:r>
            <a:r>
              <a:rPr lang="en-GB" altLang="en-US" sz="1100" dirty="0">
                <a:latin typeface="Arial" panose="020B0604020202020204" pitchFamily="34" charset="0"/>
              </a:rPr>
              <a:t>This utilises six main points in its approach.</a:t>
            </a:r>
          </a:p>
          <a:p>
            <a:pPr algn="l"/>
            <a:endParaRPr lang="en-GB" altLang="en-US" sz="1100" dirty="0">
              <a:latin typeface="Arial" panose="020B0604020202020204" pitchFamily="34" charset="0"/>
            </a:endParaRPr>
          </a:p>
          <a:p>
            <a:pPr marL="457200" indent="-457200">
              <a:buFont typeface="+mj-lt"/>
              <a:buAutoNum type="arabicPeriod"/>
            </a:pPr>
            <a:r>
              <a:rPr lang="en-GB" sz="1100" dirty="0"/>
              <a:t>Assess the load</a:t>
            </a:r>
          </a:p>
          <a:p>
            <a:pPr marL="457200" indent="-457200">
              <a:buFont typeface="+mj-lt"/>
              <a:buAutoNum type="arabicPeriod"/>
            </a:pPr>
            <a:r>
              <a:rPr lang="en-GB" sz="1100" dirty="0"/>
              <a:t>Position feet (stable base)</a:t>
            </a:r>
          </a:p>
          <a:p>
            <a:pPr marL="457200" indent="-457200">
              <a:buFont typeface="+mj-lt"/>
              <a:buAutoNum type="arabicPeriod"/>
            </a:pPr>
            <a:r>
              <a:rPr lang="en-GB" sz="1100" dirty="0"/>
              <a:t>Bend your knees with a straight back (neutral position)</a:t>
            </a:r>
          </a:p>
          <a:p>
            <a:pPr marL="457200" indent="-457200">
              <a:buFont typeface="+mj-lt"/>
              <a:buAutoNum type="arabicPeriod"/>
            </a:pPr>
            <a:r>
              <a:rPr lang="en-GB" sz="1100" dirty="0"/>
              <a:t>Test the load – grip firmly – keep your head up</a:t>
            </a:r>
          </a:p>
          <a:p>
            <a:pPr marL="457200" indent="-457200">
              <a:buFont typeface="+mj-lt"/>
              <a:buAutoNum type="arabicPeriod"/>
            </a:pPr>
            <a:r>
              <a:rPr lang="en-GB" sz="1100" dirty="0"/>
              <a:t>Lift with your legs and keep the load close</a:t>
            </a:r>
          </a:p>
          <a:p>
            <a:pPr marL="457200" indent="-457200">
              <a:buFont typeface="+mj-lt"/>
              <a:buAutoNum type="arabicPeriod"/>
            </a:pPr>
            <a:r>
              <a:rPr lang="en-GB" sz="1100" dirty="0"/>
              <a:t>Put the load down WITH CARE</a:t>
            </a:r>
          </a:p>
          <a:p>
            <a:pPr algn="l"/>
            <a:endParaRPr lang="en-GB" altLang="en-US" sz="1100" dirty="0">
              <a:latin typeface="Arial" panose="020B0604020202020204" pitchFamily="34" charset="0"/>
            </a:endParaRPr>
          </a:p>
          <a:p>
            <a:pPr algn="l"/>
            <a:endParaRPr lang="en-GB" altLang="en-US" sz="1100" dirty="0">
              <a:latin typeface="Arial" panose="020B0604020202020204" pitchFamily="34" charset="0"/>
            </a:endParaRPr>
          </a:p>
          <a:p>
            <a:pPr algn="l"/>
            <a:r>
              <a:rPr lang="en-GB" altLang="en-US" sz="1100" dirty="0">
                <a:solidFill>
                  <a:srgbClr val="0000FF"/>
                </a:solidFill>
                <a:latin typeface="Arial" panose="020B0604020202020204" pitchFamily="34" charset="0"/>
              </a:rPr>
              <a:t>Going back to Legislation (Avoid, Assess, Reduce) it is always advisable to Avoid lifting heavy loads from ground level.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50074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pPr>
            <a:r>
              <a:rPr lang="en-GB" altLang="en-US" sz="1100" b="1" dirty="0">
                <a:solidFill>
                  <a:srgbClr val="0000FF"/>
                </a:solidFill>
                <a:latin typeface="Arial" panose="020B0604020202020204" pitchFamily="34" charset="0"/>
              </a:rPr>
              <a:t>STEP 1</a:t>
            </a:r>
          </a:p>
          <a:p>
            <a:pPr algn="l" eaLnBrk="1" hangingPunct="1">
              <a:lnSpc>
                <a:spcPct val="100000"/>
              </a:lnSpc>
            </a:pPr>
            <a:r>
              <a:rPr lang="en-GB" altLang="en-US" sz="1100" dirty="0">
                <a:latin typeface="Arial" panose="020B0604020202020204" pitchFamily="34" charset="0"/>
              </a:rPr>
              <a:t>At the planning stage we should assess and control external hazards and think of the process at hand, i.e. do we need a lifting aid or assistance, can the load be made safe before moving it, etc. </a:t>
            </a:r>
          </a:p>
          <a:p>
            <a:pPr algn="l" eaLnBrk="1" hangingPunct="1">
              <a:lnSpc>
                <a:spcPct val="100000"/>
              </a:lnSpc>
            </a:pPr>
            <a:endParaRPr lang="en-GB" altLang="en-US" sz="1100" dirty="0">
              <a:latin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rPr>
              <a:t>STEP 2 </a:t>
            </a:r>
          </a:p>
          <a:p>
            <a:pPr algn="l">
              <a:lnSpc>
                <a:spcPct val="100000"/>
              </a:lnSpc>
            </a:pPr>
            <a:endParaRPr lang="en-GB" altLang="en-US" sz="1100" b="1" dirty="0">
              <a:solidFill>
                <a:srgbClr val="0000FF"/>
              </a:solidFill>
              <a:latin typeface="Arial" panose="020B0604020202020204" pitchFamily="34" charset="0"/>
            </a:endParaRPr>
          </a:p>
          <a:p>
            <a:pPr algn="l">
              <a:lnSpc>
                <a:spcPct val="100000"/>
              </a:lnSpc>
            </a:pPr>
            <a:r>
              <a:rPr lang="en-GB" altLang="en-US" sz="1100" dirty="0">
                <a:latin typeface="Arial" panose="020B0604020202020204" pitchFamily="34" charset="0"/>
              </a:rPr>
              <a:t>The feet should be placed either side of the load as per the illustration (Demonstrate &amp; reiterate </a:t>
            </a:r>
            <a:r>
              <a:rPr lang="en-GB" altLang="en-US" sz="1100" dirty="0" err="1">
                <a:latin typeface="Arial" panose="020B0604020202020204" pitchFamily="34" charset="0"/>
              </a:rPr>
              <a:t>CoG</a:t>
            </a:r>
            <a:r>
              <a:rPr lang="en-GB" altLang="en-US" sz="1100" dirty="0">
                <a:latin typeface="Arial" panose="020B0604020202020204" pitchFamily="34" charset="0"/>
              </a:rPr>
              <a:t>).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leading leg (right or left as desired) should be placed comfortably forward of the object and facing the direction of travel.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Bend down flexing the knees (but do not kneel, as your legs are to be used for thrust. Force will be lost if trying to lift from a kneeling position).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front foot should be placed flat with the rear of the ball of the foot.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Keep the back straight (but not rigid).</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Keep head level or tucked in slightly.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Ensure that the shoulders are parallel with the hips to prevent twisting of the spine. </a:t>
            </a:r>
          </a:p>
          <a:p>
            <a:pPr algn="ctr" eaLnBrk="1" hangingPunct="1">
              <a:lnSpc>
                <a:spcPct val="80000"/>
              </a:lnSpc>
            </a:pPr>
            <a:r>
              <a:rPr lang="en-GB" altLang="en-US" sz="900" dirty="0">
                <a:latin typeface="Arial" panose="020B0604020202020204" pitchFamily="34" charset="0"/>
              </a:rPr>
              <a:t> </a:t>
            </a:r>
          </a:p>
          <a:p>
            <a:pPr algn="ctr" eaLnBrk="1" hangingPunct="1">
              <a:lnSpc>
                <a:spcPct val="80000"/>
              </a:lnSpc>
            </a:pPr>
            <a:endParaRPr lang="en-GB" altLang="en-US" sz="900" dirty="0">
              <a:latin typeface="Arial" panose="020B0604020202020204" pitchFamily="34" charset="0"/>
            </a:endParaRPr>
          </a:p>
          <a:p>
            <a:pPr algn="ctr" eaLnBrk="1" hangingPunct="1">
              <a:lnSpc>
                <a:spcPct val="80000"/>
              </a:lnSpc>
            </a:pPr>
            <a:endParaRPr lang="en-GB" altLang="en-US" sz="9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9202104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100" b="1" dirty="0">
                <a:solidFill>
                  <a:srgbClr val="0000FF"/>
                </a:solidFill>
                <a:latin typeface="Arial" panose="020B0604020202020204" pitchFamily="34" charset="0"/>
              </a:rPr>
              <a:t>STEP 3 and 4</a:t>
            </a:r>
          </a:p>
          <a:p>
            <a:pPr algn="l" eaLnBrk="1" hangingPunct="1"/>
            <a:r>
              <a:rPr lang="en-GB" altLang="en-US" sz="1100" dirty="0">
                <a:latin typeface="Arial" panose="020B0604020202020204" pitchFamily="34" charset="0"/>
              </a:rPr>
              <a:t>Test the load to assess its weight and centre of gravity. Turn the object to ensure that the centre of gravity is toward the body. </a:t>
            </a:r>
          </a:p>
          <a:p>
            <a:pPr algn="l" eaLnBrk="1" hangingPunct="1"/>
            <a:endParaRPr lang="en-GB" altLang="en-US" sz="1100" dirty="0">
              <a:latin typeface="Arial" panose="020B0604020202020204" pitchFamily="34" charset="0"/>
            </a:endParaRPr>
          </a:p>
          <a:p>
            <a:pPr algn="l" eaLnBrk="1" hangingPunct="1"/>
            <a:r>
              <a:rPr lang="en-GB" altLang="en-US" sz="1100" dirty="0">
                <a:latin typeface="Arial" panose="020B0604020202020204" pitchFamily="34" charset="0"/>
              </a:rPr>
              <a:t>When the arms are placed around the object they should ideally, not exceed the boundary of the legs. If they exceed the boundary excessively, then the item is too bulky to lift safely. </a:t>
            </a:r>
          </a:p>
          <a:p>
            <a:pPr algn="l" eaLnBrk="1" hangingPunct="1"/>
            <a:endParaRPr lang="en-GB" altLang="en-US" sz="1100" dirty="0">
              <a:latin typeface="Arial" panose="020B0604020202020204" pitchFamily="34" charset="0"/>
            </a:endParaRPr>
          </a:p>
          <a:p>
            <a:pPr algn="l" eaLnBrk="1" hangingPunct="1"/>
            <a:r>
              <a:rPr lang="en-GB" altLang="en-US" sz="1100" dirty="0">
                <a:latin typeface="Arial" panose="020B0604020202020204" pitchFamily="34" charset="0"/>
              </a:rPr>
              <a:t>The hands grip most effectively when in a hooked position and least effectively when held flat. We can exert most pressure and obtain most control of an object when we position our hands diagonally at the corners rather than parallel at the sides. If we need to change grip when lifting this is acceptable but should be done smoothly and under control. On no account should we try to ’bump’ the load, i.e. throw it upwards momentarily and adjust our hand position as this jolts the spine. </a:t>
            </a:r>
          </a:p>
          <a:p>
            <a:pPr algn="l" eaLnBrk="1" hangingPunct="1"/>
            <a:endParaRPr lang="en-GB" altLang="en-US" sz="1100" dirty="0">
              <a:latin typeface="Arial" panose="020B0604020202020204" pitchFamily="34" charset="0"/>
            </a:endParaRPr>
          </a:p>
          <a:p>
            <a:pPr algn="l"/>
            <a:r>
              <a:rPr lang="en-GB" altLang="en-US" sz="1100" b="1" dirty="0">
                <a:solidFill>
                  <a:srgbClr val="0000FF"/>
                </a:solidFill>
                <a:latin typeface="Arial" panose="020B0604020202020204" pitchFamily="34" charset="0"/>
              </a:rPr>
              <a:t>STEP 4 </a:t>
            </a:r>
          </a:p>
          <a:p>
            <a:pPr algn="l"/>
            <a:r>
              <a:rPr lang="en-GB" altLang="en-US" sz="1100" dirty="0">
                <a:latin typeface="Arial" panose="020B0604020202020204" pitchFamily="34" charset="0"/>
              </a:rPr>
              <a:t>The lifting operation should be carried out smoothly. As the lift progresses the head should be lifted to the horizontal. If the lift cannot be controlled, the load should be placed back on the ground and the process repeated.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9298910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100" dirty="0">
                <a:latin typeface="Arial" panose="020B0604020202020204" pitchFamily="34" charset="0"/>
              </a:rPr>
              <a:t>If you are lifting an object placed away from you, slide it closer to enable a better posture. As full height is attained, pull the load close to the body. </a:t>
            </a:r>
          </a:p>
          <a:p>
            <a:pPr algn="l" eaLnBrk="1" hangingPunct="1"/>
            <a:endParaRPr lang="en-GB" altLang="en-US" sz="1100" dirty="0">
              <a:latin typeface="Arial" panose="020B0604020202020204" pitchFamily="34" charset="0"/>
            </a:endParaRPr>
          </a:p>
          <a:p>
            <a:pPr algn="l" eaLnBrk="1" hangingPunct="1"/>
            <a:r>
              <a:rPr lang="en-GB" altLang="en-US" sz="1100" dirty="0">
                <a:latin typeface="Arial" panose="020B0604020202020204" pitchFamily="34" charset="0"/>
              </a:rPr>
              <a:t>When moving off, ensure that you move your feet first rather than your body as twisting of the spine will result.  </a:t>
            </a:r>
          </a:p>
          <a:p>
            <a:pPr algn="l" eaLnBrk="1" hangingPunct="1"/>
            <a:endParaRPr lang="en-GB" altLang="en-US" sz="1100" dirty="0">
              <a:latin typeface="Arial" panose="020B0604020202020204" pitchFamily="34" charset="0"/>
            </a:endParaRPr>
          </a:p>
          <a:p>
            <a:pPr algn="l" eaLnBrk="1" hangingPunct="1"/>
            <a:r>
              <a:rPr lang="en-GB" altLang="en-US" sz="1100" dirty="0">
                <a:latin typeface="Arial" panose="020B0604020202020204" pitchFamily="34" charset="0"/>
              </a:rPr>
              <a:t>Observe any environmental conditions, cold, wind, etc. </a:t>
            </a:r>
          </a:p>
          <a:p>
            <a:pPr algn="l" eaLnBrk="1" hangingPunct="1"/>
            <a:endParaRPr lang="en-GB" altLang="en-US" sz="1100" dirty="0">
              <a:latin typeface="Arial" panose="020B0604020202020204" pitchFamily="34" charset="0"/>
            </a:endParaRPr>
          </a:p>
          <a:p>
            <a:pPr algn="l" eaLnBrk="1" hangingPunct="1"/>
            <a:r>
              <a:rPr lang="en-GB" altLang="en-US" sz="1100" b="1" dirty="0">
                <a:solidFill>
                  <a:srgbClr val="0000FF"/>
                </a:solidFill>
                <a:latin typeface="Arial" panose="020B0604020202020204" pitchFamily="34" charset="0"/>
              </a:rPr>
              <a:t>STEP 6</a:t>
            </a:r>
          </a:p>
          <a:p>
            <a:pPr algn="l"/>
            <a:r>
              <a:rPr lang="en-GB" altLang="en-US" sz="1100" dirty="0">
                <a:latin typeface="Arial" panose="020B0604020202020204" pitchFamily="34" charset="0"/>
              </a:rPr>
              <a:t>Locate the object on the surface keeping the fingers out of the way to prevent trapping injuries.</a:t>
            </a: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Slide the object into position, never try to lift it into position or poor posture will result.   </a:t>
            </a:r>
          </a:p>
          <a:p>
            <a:pPr algn="l" eaLnBrk="1" hangingPunct="1"/>
            <a:endParaRPr lang="en-GB" altLang="en-US" sz="1100" b="1" dirty="0">
              <a:latin typeface="Arial" panose="020B0604020202020204" pitchFamily="34" charset="0"/>
            </a:endParaRPr>
          </a:p>
          <a:p>
            <a:pPr algn="l" eaLnBrk="1" hangingPunct="1"/>
            <a:r>
              <a:rPr lang="en-GB" altLang="en-US" sz="1100" b="1" dirty="0">
                <a:solidFill>
                  <a:srgbClr val="FF0000"/>
                </a:solidFill>
                <a:latin typeface="Arial" panose="020B0604020202020204" pitchFamily="34" charset="0"/>
              </a:rPr>
              <a:t>The job is not complete until the load is safely placed in its final resting place!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27138066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b="1" dirty="0">
                <a:latin typeface="Arial" panose="020B0604020202020204" pitchFamily="34" charset="0"/>
              </a:rPr>
              <a:t>QTS: </a:t>
            </a:r>
            <a:r>
              <a:rPr lang="en-GB" altLang="en-US" sz="1100" i="1" dirty="0">
                <a:latin typeface="Arial" panose="020B0604020202020204" pitchFamily="34" charset="0"/>
              </a:rPr>
              <a:t>“</a:t>
            </a:r>
            <a:r>
              <a:rPr lang="en-GB" altLang="en-US" sz="1100" b="1" i="1" dirty="0">
                <a:latin typeface="Arial" panose="020B0604020202020204" pitchFamily="34" charset="0"/>
              </a:rPr>
              <a:t>Is the injury potential generally lower when pulling or pushing a load?”</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Trainer to discuss injury potential of pushing or pulling loads, referring back to the principles discussed during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0292312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Trainer to discuss the enhanced injury potential of lifting to and lowering from height, referring back to the principles discussed during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28712949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It is not always possible to lift alone. You may need assistance to lift heavier/bulky items. </a:t>
            </a:r>
            <a:r>
              <a:rPr lang="en-GB" altLang="en-US" sz="1100" b="1" dirty="0">
                <a:latin typeface="Arial" panose="020B0604020202020204" pitchFamily="34" charset="0"/>
              </a:rPr>
              <a:t>There are some general rules: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If a person’s individual lifting capability is considered to be 20Kg, </a:t>
            </a:r>
            <a:r>
              <a:rPr lang="en-GB" altLang="en-US" sz="1100" b="1" dirty="0">
                <a:solidFill>
                  <a:srgbClr val="FF0000"/>
                </a:solidFill>
                <a:latin typeface="Arial" panose="020B0604020202020204" pitchFamily="34" charset="0"/>
              </a:rPr>
              <a:t>we often assume that when two people lift it is assumed that they can lift twice the individual amount (i.e. 40kg) between them.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If one individual does not lift at the same time as the other or drops their end of the load however, then the remaining individual is exposed to the full 40kg weight which may be far greater than their capability!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When assessing loads for lifting by two people we should use two thirds of the combined capability as an acceptable limit, i.e. 2/3rds of 40Kg = 26.5Kg.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The most important factor in dual and team lifting is that the lift is equally distributed between the individuals and that one person coordinates the lift (“ready, brace, lift”).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External factors, steps, stairs, slopes, etc., should be assessed </a:t>
            </a:r>
            <a:r>
              <a:rPr lang="en-GB" altLang="en-US" sz="1100" i="1" dirty="0">
                <a:latin typeface="Arial" panose="020B0604020202020204" pitchFamily="34" charset="0"/>
              </a:rPr>
              <a:t>before the lift is attempted </a:t>
            </a:r>
            <a:r>
              <a:rPr lang="en-GB" altLang="en-US" sz="1100" dirty="0">
                <a:latin typeface="Arial" panose="020B0604020202020204" pitchFamily="34" charset="0"/>
              </a:rPr>
              <a:t>and a safe system of work devised to ensure that individuals are not unnecessarily exposed to excessive force or weight.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i="1" dirty="0">
                <a:solidFill>
                  <a:srgbClr val="0000FF"/>
                </a:solidFill>
                <a:latin typeface="Arial" panose="020B0604020202020204" pitchFamily="34" charset="0"/>
              </a:rPr>
              <a:t>Trainer to discuss the example of two people carrying a wardrobe up stairs…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9644473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rPr>
              <a:t>Trainer to summarise the main points of the session. </a:t>
            </a:r>
            <a:r>
              <a:rPr lang="en-GB" altLang="en-US" sz="1100" i="1" dirty="0">
                <a:latin typeface="Arial" panose="020B0604020202020204" pitchFamily="34" charset="0"/>
              </a:rPr>
              <a:t>An important factor to stress is that the six-point lift demonstrated has concentrated on a lift from ground level.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In everyday situations we rarely lift in this way and will have to adapt what we have leaned to make other lifting situations safe. </a:t>
            </a:r>
          </a:p>
          <a:p>
            <a:pPr algn="l" eaLnBrk="1" hangingPunct="1">
              <a:spcBef>
                <a:spcPct val="0"/>
              </a:spcBef>
            </a:pPr>
            <a:endParaRPr lang="en-GB" altLang="en-US" sz="1100" dirty="0">
              <a:latin typeface="Arial" panose="020B0604020202020204" pitchFamily="34" charset="0"/>
            </a:endParaRPr>
          </a:p>
          <a:p>
            <a:pPr algn="l" eaLnBrk="1" hangingPunct="1">
              <a:spcBef>
                <a:spcPct val="0"/>
              </a:spcBef>
            </a:pPr>
            <a:r>
              <a:rPr lang="en-GB" altLang="en-US" sz="1100" dirty="0">
                <a:latin typeface="Arial" panose="020B0604020202020204" pitchFamily="34" charset="0"/>
              </a:rPr>
              <a:t>Trainer to emphasise that it is our own responsibility to assess each MH-related task we undertake and ensure that we use the correct technique to minimise the likelihood of injury and impact on our back.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1814289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34584066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31582971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4254848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51727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7350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0701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7539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53808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1206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65849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431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1144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8240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3847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00422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2.png"/><Relationship Id="rId7" Type="http://schemas.openxmlformats.org/officeDocument/2006/relationships/diagramColors" Target="../diagrams/colors5.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3.png"/><Relationship Id="rId7" Type="http://schemas.openxmlformats.org/officeDocument/2006/relationships/diagramColors" Target="../diagrams/colors6.xml"/><Relationship Id="rId2" Type="http://schemas.openxmlformats.org/officeDocument/2006/relationships/notesSlide" Target="../notesSlides/notesSlide21.xml"/><Relationship Id="rId1" Type="http://schemas.openxmlformats.org/officeDocument/2006/relationships/slideLayout" Target="../slideLayouts/slideLayout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png"/><Relationship Id="rId7" Type="http://schemas.openxmlformats.org/officeDocument/2006/relationships/diagramColors" Target="../diagrams/colors7.xm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6.png"/><Relationship Id="rId7" Type="http://schemas.openxmlformats.org/officeDocument/2006/relationships/diagramColors" Target="../diagrams/colors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7.png"/><Relationship Id="rId7" Type="http://schemas.openxmlformats.org/officeDocument/2006/relationships/diagramQuickStyle" Target="../diagrams/quickStyle10.xml"/><Relationship Id="rId2" Type="http://schemas.openxmlformats.org/officeDocument/2006/relationships/notesSlide" Target="../notesSlides/notesSlide27.xml"/><Relationship Id="rId1" Type="http://schemas.openxmlformats.org/officeDocument/2006/relationships/slideLayout" Target="../slideLayouts/slideLayout9.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5.png"/><Relationship Id="rId9" Type="http://schemas.microsoft.com/office/2007/relationships/diagramDrawing" Target="../diagrams/drawing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2.png"/><Relationship Id="rId7" Type="http://schemas.openxmlformats.org/officeDocument/2006/relationships/diagramColors" Target="../diagrams/colors11.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9.xml"/><Relationship Id="rId1" Type="http://schemas.openxmlformats.org/officeDocument/2006/relationships/slideLayout" Target="../slideLayouts/slideLayout9.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124509" y="2106330"/>
            <a:ext cx="4271221" cy="150810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Health &amp; Safety, Manual Handling</a:t>
            </a:r>
            <a:endParaRPr kumimoji="0" lang="en-GB" sz="3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80088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What attitudes cause avoidable injuries or damage?</a:t>
            </a:r>
          </a:p>
        </p:txBody>
      </p:sp>
      <p:sp>
        <p:nvSpPr>
          <p:cNvPr id="6" name="Cloud Callout 5"/>
          <p:cNvSpPr/>
          <p:nvPr/>
        </p:nvSpPr>
        <p:spPr>
          <a:xfrm>
            <a:off x="7785617" y="1372239"/>
            <a:ext cx="3749545" cy="1828460"/>
          </a:xfrm>
          <a:prstGeom prst="cloudCallout">
            <a:avLst>
              <a:gd name="adj1" fmla="val -25371"/>
              <a:gd name="adj2" fmla="val 92445"/>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Callout 6"/>
          <p:cNvSpPr/>
          <p:nvPr/>
        </p:nvSpPr>
        <p:spPr>
          <a:xfrm>
            <a:off x="3733799" y="2516063"/>
            <a:ext cx="4121410" cy="2644140"/>
          </a:xfrm>
          <a:prstGeom prst="cloudCallout">
            <a:avLst>
              <a:gd name="adj1" fmla="val 55529"/>
              <a:gd name="adj2" fmla="val 71131"/>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Callout 7"/>
          <p:cNvSpPr/>
          <p:nvPr/>
        </p:nvSpPr>
        <p:spPr>
          <a:xfrm>
            <a:off x="533401" y="1561956"/>
            <a:ext cx="3448050" cy="1449026"/>
          </a:xfrm>
          <a:prstGeom prst="cloudCallout">
            <a:avLst>
              <a:gd name="adj1" fmla="val 44448"/>
              <a:gd name="adj2" fmla="val 6219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974855" y="1868619"/>
            <a:ext cx="2857500" cy="954107"/>
          </a:xfrm>
          <a:prstGeom prst="rect">
            <a:avLst/>
          </a:prstGeom>
          <a:noFill/>
        </p:spPr>
        <p:txBody>
          <a:bodyPr wrap="square" rtlCol="0">
            <a:spAutoFit/>
          </a:bodyPr>
          <a:lstStyle/>
          <a:p>
            <a:r>
              <a:rPr lang="en-GB" sz="2800" dirty="0"/>
              <a:t>‘It’s easier doing it like this.’</a:t>
            </a:r>
          </a:p>
        </p:txBody>
      </p:sp>
      <p:sp>
        <p:nvSpPr>
          <p:cNvPr id="10" name="TextBox 9"/>
          <p:cNvSpPr txBox="1"/>
          <p:nvPr/>
        </p:nvSpPr>
        <p:spPr>
          <a:xfrm>
            <a:off x="8464810" y="1797327"/>
            <a:ext cx="2857500" cy="954107"/>
          </a:xfrm>
          <a:prstGeom prst="rect">
            <a:avLst/>
          </a:prstGeom>
          <a:noFill/>
        </p:spPr>
        <p:txBody>
          <a:bodyPr wrap="square" rtlCol="0">
            <a:spAutoFit/>
          </a:bodyPr>
          <a:lstStyle/>
          <a:p>
            <a:r>
              <a:rPr lang="en-GB" sz="2800" dirty="0"/>
              <a:t>‘We’ve always done it this way.’</a:t>
            </a:r>
          </a:p>
        </p:txBody>
      </p:sp>
      <p:sp>
        <p:nvSpPr>
          <p:cNvPr id="11" name="TextBox 10"/>
          <p:cNvSpPr txBox="1"/>
          <p:nvPr/>
        </p:nvSpPr>
        <p:spPr>
          <a:xfrm>
            <a:off x="4454784" y="3010982"/>
            <a:ext cx="2857500" cy="1815882"/>
          </a:xfrm>
          <a:prstGeom prst="rect">
            <a:avLst/>
          </a:prstGeom>
          <a:noFill/>
        </p:spPr>
        <p:txBody>
          <a:bodyPr wrap="square" rtlCol="0">
            <a:spAutoFit/>
          </a:bodyPr>
          <a:lstStyle/>
          <a:p>
            <a:r>
              <a:rPr lang="en-GB" sz="2800" dirty="0"/>
              <a:t>‘Don’t give me all that H&amp;S cobblers.  Let’s just get it done!’</a:t>
            </a:r>
          </a:p>
        </p:txBody>
      </p:sp>
    </p:spTree>
    <p:extLst>
      <p:ext uri="{BB962C8B-B14F-4D97-AF65-F5344CB8AC3E}">
        <p14:creationId xmlns:p14="http://schemas.microsoft.com/office/powerpoint/2010/main" val="141173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What is Health &amp; Safety all about …?</a:t>
            </a:r>
          </a:p>
        </p:txBody>
      </p:sp>
      <p:graphicFrame>
        <p:nvGraphicFramePr>
          <p:cNvPr id="2" name="Diagram 1">
            <a:extLst>
              <a:ext uri="{FF2B5EF4-FFF2-40B4-BE49-F238E27FC236}">
                <a16:creationId xmlns:a16="http://schemas.microsoft.com/office/drawing/2014/main" id="{26F4628B-4359-426A-99A6-48AAF2B7E569}"/>
              </a:ext>
            </a:extLst>
          </p:cNvPr>
          <p:cNvGraphicFramePr/>
          <p:nvPr>
            <p:extLst>
              <p:ext uri="{D42A27DB-BD31-4B8C-83A1-F6EECF244321}">
                <p14:modId xmlns:p14="http://schemas.microsoft.com/office/powerpoint/2010/main" val="97282783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56D4205-B242-4D14-917D-1FC42BB87AC7}"/>
                                            </p:graphicEl>
                                          </p:spTgt>
                                        </p:tgtEl>
                                        <p:attrNameLst>
                                          <p:attrName>style.visibility</p:attrName>
                                        </p:attrNameLst>
                                      </p:cBhvr>
                                      <p:to>
                                        <p:strVal val="visible"/>
                                      </p:to>
                                    </p:set>
                                    <p:animEffect transition="in" filter="fade">
                                      <p:cBhvr>
                                        <p:cTn id="7" dur="500"/>
                                        <p:tgtEl>
                                          <p:spTgt spid="2">
                                            <p:graphicEl>
                                              <a:dgm id="{756D4205-B242-4D14-917D-1FC42BB87AC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192C0119-4E93-4118-BAEB-D978579321D4}"/>
                                            </p:graphicEl>
                                          </p:spTgt>
                                        </p:tgtEl>
                                        <p:attrNameLst>
                                          <p:attrName>style.visibility</p:attrName>
                                        </p:attrNameLst>
                                      </p:cBhvr>
                                      <p:to>
                                        <p:strVal val="visible"/>
                                      </p:to>
                                    </p:set>
                                    <p:animEffect transition="in" filter="fade">
                                      <p:cBhvr>
                                        <p:cTn id="10" dur="500"/>
                                        <p:tgtEl>
                                          <p:spTgt spid="2">
                                            <p:graphicEl>
                                              <a:dgm id="{192C0119-4E93-4118-BAEB-D978579321D4}"/>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A29E6798-2737-49DE-9E9C-6B8F054EC624}"/>
                                            </p:graphicEl>
                                          </p:spTgt>
                                        </p:tgtEl>
                                        <p:attrNameLst>
                                          <p:attrName>style.visibility</p:attrName>
                                        </p:attrNameLst>
                                      </p:cBhvr>
                                      <p:to>
                                        <p:strVal val="visible"/>
                                      </p:to>
                                    </p:set>
                                    <p:animEffect transition="in" filter="fade">
                                      <p:cBhvr>
                                        <p:cTn id="13" dur="500"/>
                                        <p:tgtEl>
                                          <p:spTgt spid="2">
                                            <p:graphicEl>
                                              <a:dgm id="{A29E6798-2737-49DE-9E9C-6B8F054EC624}"/>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04FABEEE-03DA-4BAE-9447-728169639B9D}"/>
                                            </p:graphicEl>
                                          </p:spTgt>
                                        </p:tgtEl>
                                        <p:attrNameLst>
                                          <p:attrName>style.visibility</p:attrName>
                                        </p:attrNameLst>
                                      </p:cBhvr>
                                      <p:to>
                                        <p:strVal val="visible"/>
                                      </p:to>
                                    </p:set>
                                    <p:animEffect transition="in" filter="fade">
                                      <p:cBhvr>
                                        <p:cTn id="16" dur="500"/>
                                        <p:tgtEl>
                                          <p:spTgt spid="2">
                                            <p:graphicEl>
                                              <a:dgm id="{04FABEEE-03DA-4BAE-9447-728169639B9D}"/>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F9F5EF8E-CF47-47F9-9704-2DB2A85D8B8E}"/>
                                            </p:graphicEl>
                                          </p:spTgt>
                                        </p:tgtEl>
                                        <p:attrNameLst>
                                          <p:attrName>style.visibility</p:attrName>
                                        </p:attrNameLst>
                                      </p:cBhvr>
                                      <p:to>
                                        <p:strVal val="visible"/>
                                      </p:to>
                                    </p:set>
                                    <p:animEffect transition="in" filter="fade">
                                      <p:cBhvr>
                                        <p:cTn id="21" dur="500"/>
                                        <p:tgtEl>
                                          <p:spTgt spid="2">
                                            <p:graphicEl>
                                              <a:dgm id="{F9F5EF8E-CF47-47F9-9704-2DB2A85D8B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Who is responsible for H&amp;S when we are in work</a:t>
            </a:r>
          </a:p>
        </p:txBody>
      </p:sp>
      <p:pic>
        <p:nvPicPr>
          <p:cNvPr id="6" name="Picture 5"/>
          <p:cNvPicPr>
            <a:picLocks noChangeAspect="1"/>
          </p:cNvPicPr>
          <p:nvPr/>
        </p:nvPicPr>
        <p:blipFill rotWithShape="1">
          <a:blip r:embed="rId3"/>
          <a:srcRect t="26650" b="13452"/>
          <a:stretch/>
        </p:blipFill>
        <p:spPr>
          <a:xfrm>
            <a:off x="2309324" y="2895599"/>
            <a:ext cx="7541862" cy="2590801"/>
          </a:xfrm>
          <a:prstGeom prst="rect">
            <a:avLst/>
          </a:prstGeom>
        </p:spPr>
      </p:pic>
      <p:sp>
        <p:nvSpPr>
          <p:cNvPr id="2" name="Rectangle: Rounded Corners 1">
            <a:extLst>
              <a:ext uri="{FF2B5EF4-FFF2-40B4-BE49-F238E27FC236}">
                <a16:creationId xmlns:a16="http://schemas.microsoft.com/office/drawing/2014/main" id="{35018A4C-679B-4BEB-A5B5-502369E397FB}"/>
              </a:ext>
            </a:extLst>
          </p:cNvPr>
          <p:cNvSpPr/>
          <p:nvPr/>
        </p:nvSpPr>
        <p:spPr>
          <a:xfrm>
            <a:off x="2325069" y="1061884"/>
            <a:ext cx="7541862" cy="973394"/>
          </a:xfrm>
          <a:custGeom>
            <a:avLst/>
            <a:gdLst>
              <a:gd name="connsiteX0" fmla="*/ 0 w 7541862"/>
              <a:gd name="connsiteY0" fmla="*/ 162236 h 973394"/>
              <a:gd name="connsiteX1" fmla="*/ 162236 w 7541862"/>
              <a:gd name="connsiteY1" fmla="*/ 0 h 973394"/>
              <a:gd name="connsiteX2" fmla="*/ 573072 w 7541862"/>
              <a:gd name="connsiteY2" fmla="*/ 0 h 973394"/>
              <a:gd name="connsiteX3" fmla="*/ 1056082 w 7541862"/>
              <a:gd name="connsiteY3" fmla="*/ 0 h 973394"/>
              <a:gd name="connsiteX4" fmla="*/ 1611266 w 7541862"/>
              <a:gd name="connsiteY4" fmla="*/ 0 h 973394"/>
              <a:gd name="connsiteX5" fmla="*/ 2022102 w 7541862"/>
              <a:gd name="connsiteY5" fmla="*/ 0 h 973394"/>
              <a:gd name="connsiteX6" fmla="*/ 2721634 w 7541862"/>
              <a:gd name="connsiteY6" fmla="*/ 0 h 973394"/>
              <a:gd name="connsiteX7" fmla="*/ 3276817 w 7541862"/>
              <a:gd name="connsiteY7" fmla="*/ 0 h 973394"/>
              <a:gd name="connsiteX8" fmla="*/ 3976349 w 7541862"/>
              <a:gd name="connsiteY8" fmla="*/ 0 h 973394"/>
              <a:gd name="connsiteX9" fmla="*/ 4603707 w 7541862"/>
              <a:gd name="connsiteY9" fmla="*/ 0 h 973394"/>
              <a:gd name="connsiteX10" fmla="*/ 5086717 w 7541862"/>
              <a:gd name="connsiteY10" fmla="*/ 0 h 973394"/>
              <a:gd name="connsiteX11" fmla="*/ 5714074 w 7541862"/>
              <a:gd name="connsiteY11" fmla="*/ 0 h 973394"/>
              <a:gd name="connsiteX12" fmla="*/ 6124911 w 7541862"/>
              <a:gd name="connsiteY12" fmla="*/ 0 h 973394"/>
              <a:gd name="connsiteX13" fmla="*/ 6680094 w 7541862"/>
              <a:gd name="connsiteY13" fmla="*/ 0 h 973394"/>
              <a:gd name="connsiteX14" fmla="*/ 7379626 w 7541862"/>
              <a:gd name="connsiteY14" fmla="*/ 0 h 973394"/>
              <a:gd name="connsiteX15" fmla="*/ 7541862 w 7541862"/>
              <a:gd name="connsiteY15" fmla="*/ 162236 h 973394"/>
              <a:gd name="connsiteX16" fmla="*/ 7541862 w 7541862"/>
              <a:gd name="connsiteY16" fmla="*/ 493186 h 973394"/>
              <a:gd name="connsiteX17" fmla="*/ 7541862 w 7541862"/>
              <a:gd name="connsiteY17" fmla="*/ 811158 h 973394"/>
              <a:gd name="connsiteX18" fmla="*/ 7379626 w 7541862"/>
              <a:gd name="connsiteY18" fmla="*/ 973394 h 973394"/>
              <a:gd name="connsiteX19" fmla="*/ 6824442 w 7541862"/>
              <a:gd name="connsiteY19" fmla="*/ 973394 h 973394"/>
              <a:gd name="connsiteX20" fmla="*/ 6124911 w 7541862"/>
              <a:gd name="connsiteY20" fmla="*/ 973394 h 973394"/>
              <a:gd name="connsiteX21" fmla="*/ 5497553 w 7541862"/>
              <a:gd name="connsiteY21" fmla="*/ 973394 h 973394"/>
              <a:gd name="connsiteX22" fmla="*/ 4798021 w 7541862"/>
              <a:gd name="connsiteY22" fmla="*/ 973394 h 973394"/>
              <a:gd name="connsiteX23" fmla="*/ 4170663 w 7541862"/>
              <a:gd name="connsiteY23" fmla="*/ 973394 h 973394"/>
              <a:gd name="connsiteX24" fmla="*/ 3759827 w 7541862"/>
              <a:gd name="connsiteY24" fmla="*/ 973394 h 973394"/>
              <a:gd name="connsiteX25" fmla="*/ 3132470 w 7541862"/>
              <a:gd name="connsiteY25" fmla="*/ 973394 h 973394"/>
              <a:gd name="connsiteX26" fmla="*/ 2649460 w 7541862"/>
              <a:gd name="connsiteY26" fmla="*/ 973394 h 973394"/>
              <a:gd name="connsiteX27" fmla="*/ 2238624 w 7541862"/>
              <a:gd name="connsiteY27" fmla="*/ 973394 h 973394"/>
              <a:gd name="connsiteX28" fmla="*/ 1899961 w 7541862"/>
              <a:gd name="connsiteY28" fmla="*/ 973394 h 973394"/>
              <a:gd name="connsiteX29" fmla="*/ 1489125 w 7541862"/>
              <a:gd name="connsiteY29" fmla="*/ 973394 h 973394"/>
              <a:gd name="connsiteX30" fmla="*/ 1078289 w 7541862"/>
              <a:gd name="connsiteY30" fmla="*/ 973394 h 973394"/>
              <a:gd name="connsiteX31" fmla="*/ 162236 w 7541862"/>
              <a:gd name="connsiteY31" fmla="*/ 973394 h 973394"/>
              <a:gd name="connsiteX32" fmla="*/ 0 w 7541862"/>
              <a:gd name="connsiteY32" fmla="*/ 811158 h 973394"/>
              <a:gd name="connsiteX33" fmla="*/ 0 w 7541862"/>
              <a:gd name="connsiteY33" fmla="*/ 506165 h 973394"/>
              <a:gd name="connsiteX34" fmla="*/ 0 w 7541862"/>
              <a:gd name="connsiteY34" fmla="*/ 162236 h 973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541862" h="973394" fill="none" extrusionOk="0">
                <a:moveTo>
                  <a:pt x="0" y="162236"/>
                </a:moveTo>
                <a:cubicBezTo>
                  <a:pt x="19734" y="67413"/>
                  <a:pt x="69178" y="23955"/>
                  <a:pt x="162236" y="0"/>
                </a:cubicBezTo>
                <a:cubicBezTo>
                  <a:pt x="275568" y="-18221"/>
                  <a:pt x="456197" y="30415"/>
                  <a:pt x="573072" y="0"/>
                </a:cubicBezTo>
                <a:cubicBezTo>
                  <a:pt x="689947" y="-30415"/>
                  <a:pt x="828693" y="24134"/>
                  <a:pt x="1056082" y="0"/>
                </a:cubicBezTo>
                <a:cubicBezTo>
                  <a:pt x="1283471" y="-24134"/>
                  <a:pt x="1422862" y="64726"/>
                  <a:pt x="1611266" y="0"/>
                </a:cubicBezTo>
                <a:cubicBezTo>
                  <a:pt x="1799670" y="-64726"/>
                  <a:pt x="1939454" y="21934"/>
                  <a:pt x="2022102" y="0"/>
                </a:cubicBezTo>
                <a:cubicBezTo>
                  <a:pt x="2104750" y="-21934"/>
                  <a:pt x="2404144" y="82113"/>
                  <a:pt x="2721634" y="0"/>
                </a:cubicBezTo>
                <a:cubicBezTo>
                  <a:pt x="3039124" y="-82113"/>
                  <a:pt x="3052226" y="36395"/>
                  <a:pt x="3276817" y="0"/>
                </a:cubicBezTo>
                <a:cubicBezTo>
                  <a:pt x="3501408" y="-36395"/>
                  <a:pt x="3708294" y="45638"/>
                  <a:pt x="3976349" y="0"/>
                </a:cubicBezTo>
                <a:cubicBezTo>
                  <a:pt x="4244404" y="-45638"/>
                  <a:pt x="4385308" y="43233"/>
                  <a:pt x="4603707" y="0"/>
                </a:cubicBezTo>
                <a:cubicBezTo>
                  <a:pt x="4822106" y="-43233"/>
                  <a:pt x="4901359" y="8465"/>
                  <a:pt x="5086717" y="0"/>
                </a:cubicBezTo>
                <a:cubicBezTo>
                  <a:pt x="5272075" y="-8465"/>
                  <a:pt x="5475681" y="39107"/>
                  <a:pt x="5714074" y="0"/>
                </a:cubicBezTo>
                <a:cubicBezTo>
                  <a:pt x="5952467" y="-39107"/>
                  <a:pt x="5963581" y="23203"/>
                  <a:pt x="6124911" y="0"/>
                </a:cubicBezTo>
                <a:cubicBezTo>
                  <a:pt x="6286241" y="-23203"/>
                  <a:pt x="6462788" y="24138"/>
                  <a:pt x="6680094" y="0"/>
                </a:cubicBezTo>
                <a:cubicBezTo>
                  <a:pt x="6897400" y="-24138"/>
                  <a:pt x="7209382" y="26859"/>
                  <a:pt x="7379626" y="0"/>
                </a:cubicBezTo>
                <a:cubicBezTo>
                  <a:pt x="7477631" y="-13086"/>
                  <a:pt x="7551089" y="65375"/>
                  <a:pt x="7541862" y="162236"/>
                </a:cubicBezTo>
                <a:cubicBezTo>
                  <a:pt x="7563019" y="281666"/>
                  <a:pt x="7530194" y="364450"/>
                  <a:pt x="7541862" y="493186"/>
                </a:cubicBezTo>
                <a:cubicBezTo>
                  <a:pt x="7553530" y="621922"/>
                  <a:pt x="7531695" y="686670"/>
                  <a:pt x="7541862" y="811158"/>
                </a:cubicBezTo>
                <a:cubicBezTo>
                  <a:pt x="7529684" y="887709"/>
                  <a:pt x="7483564" y="984939"/>
                  <a:pt x="7379626" y="973394"/>
                </a:cubicBezTo>
                <a:cubicBezTo>
                  <a:pt x="7177172" y="1027746"/>
                  <a:pt x="7061561" y="934730"/>
                  <a:pt x="6824442" y="973394"/>
                </a:cubicBezTo>
                <a:cubicBezTo>
                  <a:pt x="6587323" y="1012058"/>
                  <a:pt x="6405895" y="915376"/>
                  <a:pt x="6124911" y="973394"/>
                </a:cubicBezTo>
                <a:cubicBezTo>
                  <a:pt x="5843927" y="1031412"/>
                  <a:pt x="5654538" y="963201"/>
                  <a:pt x="5497553" y="973394"/>
                </a:cubicBezTo>
                <a:cubicBezTo>
                  <a:pt x="5340568" y="983587"/>
                  <a:pt x="5073617" y="965689"/>
                  <a:pt x="4798021" y="973394"/>
                </a:cubicBezTo>
                <a:cubicBezTo>
                  <a:pt x="4522425" y="981099"/>
                  <a:pt x="4477950" y="950507"/>
                  <a:pt x="4170663" y="973394"/>
                </a:cubicBezTo>
                <a:cubicBezTo>
                  <a:pt x="3863376" y="996281"/>
                  <a:pt x="3911836" y="944644"/>
                  <a:pt x="3759827" y="973394"/>
                </a:cubicBezTo>
                <a:cubicBezTo>
                  <a:pt x="3607818" y="1002144"/>
                  <a:pt x="3430311" y="972540"/>
                  <a:pt x="3132470" y="973394"/>
                </a:cubicBezTo>
                <a:cubicBezTo>
                  <a:pt x="2834629" y="974248"/>
                  <a:pt x="2793414" y="941664"/>
                  <a:pt x="2649460" y="973394"/>
                </a:cubicBezTo>
                <a:cubicBezTo>
                  <a:pt x="2505506" y="1005124"/>
                  <a:pt x="2328658" y="946020"/>
                  <a:pt x="2238624" y="973394"/>
                </a:cubicBezTo>
                <a:cubicBezTo>
                  <a:pt x="2148590" y="1000768"/>
                  <a:pt x="1983382" y="942272"/>
                  <a:pt x="1899961" y="973394"/>
                </a:cubicBezTo>
                <a:cubicBezTo>
                  <a:pt x="1816540" y="1004516"/>
                  <a:pt x="1580771" y="969518"/>
                  <a:pt x="1489125" y="973394"/>
                </a:cubicBezTo>
                <a:cubicBezTo>
                  <a:pt x="1397479" y="977270"/>
                  <a:pt x="1273377" y="971267"/>
                  <a:pt x="1078289" y="973394"/>
                </a:cubicBezTo>
                <a:cubicBezTo>
                  <a:pt x="883201" y="975521"/>
                  <a:pt x="481840" y="923194"/>
                  <a:pt x="162236" y="973394"/>
                </a:cubicBezTo>
                <a:cubicBezTo>
                  <a:pt x="58546" y="950732"/>
                  <a:pt x="-11279" y="900006"/>
                  <a:pt x="0" y="811158"/>
                </a:cubicBezTo>
                <a:cubicBezTo>
                  <a:pt x="-32192" y="683242"/>
                  <a:pt x="27560" y="629491"/>
                  <a:pt x="0" y="506165"/>
                </a:cubicBezTo>
                <a:cubicBezTo>
                  <a:pt x="-27560" y="382839"/>
                  <a:pt x="17442" y="308897"/>
                  <a:pt x="0" y="162236"/>
                </a:cubicBezTo>
                <a:close/>
              </a:path>
              <a:path w="7541862" h="973394" stroke="0" extrusionOk="0">
                <a:moveTo>
                  <a:pt x="0" y="162236"/>
                </a:moveTo>
                <a:cubicBezTo>
                  <a:pt x="-8304" y="67514"/>
                  <a:pt x="62615" y="3761"/>
                  <a:pt x="162236" y="0"/>
                </a:cubicBezTo>
                <a:cubicBezTo>
                  <a:pt x="440202" y="-82964"/>
                  <a:pt x="637323" y="72767"/>
                  <a:pt x="861768" y="0"/>
                </a:cubicBezTo>
                <a:cubicBezTo>
                  <a:pt x="1086213" y="-72767"/>
                  <a:pt x="1107878" y="8637"/>
                  <a:pt x="1344778" y="0"/>
                </a:cubicBezTo>
                <a:cubicBezTo>
                  <a:pt x="1581678" y="-8637"/>
                  <a:pt x="1640354" y="18431"/>
                  <a:pt x="1755614" y="0"/>
                </a:cubicBezTo>
                <a:cubicBezTo>
                  <a:pt x="1870874" y="-18431"/>
                  <a:pt x="2128029" y="50620"/>
                  <a:pt x="2382971" y="0"/>
                </a:cubicBezTo>
                <a:cubicBezTo>
                  <a:pt x="2637913" y="-50620"/>
                  <a:pt x="2684155" y="46236"/>
                  <a:pt x="2865981" y="0"/>
                </a:cubicBezTo>
                <a:cubicBezTo>
                  <a:pt x="3047807" y="-46236"/>
                  <a:pt x="3248693" y="6837"/>
                  <a:pt x="3565513" y="0"/>
                </a:cubicBezTo>
                <a:cubicBezTo>
                  <a:pt x="3882333" y="-6837"/>
                  <a:pt x="3827118" y="35430"/>
                  <a:pt x="3976349" y="0"/>
                </a:cubicBezTo>
                <a:cubicBezTo>
                  <a:pt x="4125580" y="-35430"/>
                  <a:pt x="4361194" y="72106"/>
                  <a:pt x="4675881" y="0"/>
                </a:cubicBezTo>
                <a:cubicBezTo>
                  <a:pt x="4990568" y="-72106"/>
                  <a:pt x="4895122" y="38755"/>
                  <a:pt x="5014543" y="0"/>
                </a:cubicBezTo>
                <a:cubicBezTo>
                  <a:pt x="5133964" y="-38755"/>
                  <a:pt x="5313891" y="31533"/>
                  <a:pt x="5569727" y="0"/>
                </a:cubicBezTo>
                <a:cubicBezTo>
                  <a:pt x="5825563" y="-31533"/>
                  <a:pt x="5902092" y="48776"/>
                  <a:pt x="6124911" y="0"/>
                </a:cubicBezTo>
                <a:cubicBezTo>
                  <a:pt x="6347730" y="-48776"/>
                  <a:pt x="6464004" y="44282"/>
                  <a:pt x="6607920" y="0"/>
                </a:cubicBezTo>
                <a:cubicBezTo>
                  <a:pt x="6751836" y="-44282"/>
                  <a:pt x="7054812" y="47463"/>
                  <a:pt x="7379626" y="0"/>
                </a:cubicBezTo>
                <a:cubicBezTo>
                  <a:pt x="7471646" y="-3004"/>
                  <a:pt x="7517107" y="63066"/>
                  <a:pt x="7541862" y="162236"/>
                </a:cubicBezTo>
                <a:cubicBezTo>
                  <a:pt x="7573590" y="278194"/>
                  <a:pt x="7537536" y="396190"/>
                  <a:pt x="7541862" y="486697"/>
                </a:cubicBezTo>
                <a:cubicBezTo>
                  <a:pt x="7546188" y="577204"/>
                  <a:pt x="7519266" y="707717"/>
                  <a:pt x="7541862" y="811158"/>
                </a:cubicBezTo>
                <a:cubicBezTo>
                  <a:pt x="7537839" y="888656"/>
                  <a:pt x="7490501" y="969072"/>
                  <a:pt x="7379626" y="973394"/>
                </a:cubicBezTo>
                <a:cubicBezTo>
                  <a:pt x="7297248" y="1013472"/>
                  <a:pt x="7182648" y="958820"/>
                  <a:pt x="7040964" y="973394"/>
                </a:cubicBezTo>
                <a:cubicBezTo>
                  <a:pt x="6899280" y="987968"/>
                  <a:pt x="6588105" y="955820"/>
                  <a:pt x="6341432" y="973394"/>
                </a:cubicBezTo>
                <a:cubicBezTo>
                  <a:pt x="6094759" y="990968"/>
                  <a:pt x="5995435" y="917709"/>
                  <a:pt x="5786248" y="973394"/>
                </a:cubicBezTo>
                <a:cubicBezTo>
                  <a:pt x="5577061" y="1029079"/>
                  <a:pt x="5508798" y="970874"/>
                  <a:pt x="5375412" y="973394"/>
                </a:cubicBezTo>
                <a:cubicBezTo>
                  <a:pt x="5242026" y="975914"/>
                  <a:pt x="4950851" y="967026"/>
                  <a:pt x="4820228" y="973394"/>
                </a:cubicBezTo>
                <a:cubicBezTo>
                  <a:pt x="4689605" y="979762"/>
                  <a:pt x="4584014" y="972643"/>
                  <a:pt x="4481566" y="973394"/>
                </a:cubicBezTo>
                <a:cubicBezTo>
                  <a:pt x="4379118" y="974145"/>
                  <a:pt x="4290370" y="933266"/>
                  <a:pt x="4142904" y="973394"/>
                </a:cubicBezTo>
                <a:cubicBezTo>
                  <a:pt x="3995438" y="1013522"/>
                  <a:pt x="3700592" y="912913"/>
                  <a:pt x="3587720" y="973394"/>
                </a:cubicBezTo>
                <a:cubicBezTo>
                  <a:pt x="3474848" y="1033875"/>
                  <a:pt x="3267302" y="936257"/>
                  <a:pt x="3176884" y="973394"/>
                </a:cubicBezTo>
                <a:cubicBezTo>
                  <a:pt x="3086466" y="1010531"/>
                  <a:pt x="2778111" y="966001"/>
                  <a:pt x="2549527" y="973394"/>
                </a:cubicBezTo>
                <a:cubicBezTo>
                  <a:pt x="2320943" y="980787"/>
                  <a:pt x="2331121" y="939964"/>
                  <a:pt x="2138690" y="973394"/>
                </a:cubicBezTo>
                <a:cubicBezTo>
                  <a:pt x="1946259" y="1006824"/>
                  <a:pt x="1646990" y="966360"/>
                  <a:pt x="1511333" y="973394"/>
                </a:cubicBezTo>
                <a:cubicBezTo>
                  <a:pt x="1375676" y="980428"/>
                  <a:pt x="1257968" y="933925"/>
                  <a:pt x="1172671" y="973394"/>
                </a:cubicBezTo>
                <a:cubicBezTo>
                  <a:pt x="1087374" y="1012863"/>
                  <a:pt x="406998" y="945700"/>
                  <a:pt x="162236" y="973394"/>
                </a:cubicBezTo>
                <a:cubicBezTo>
                  <a:pt x="84329" y="984236"/>
                  <a:pt x="3859" y="898450"/>
                  <a:pt x="0" y="811158"/>
                </a:cubicBezTo>
                <a:cubicBezTo>
                  <a:pt x="-11404" y="690960"/>
                  <a:pt x="3482" y="622548"/>
                  <a:pt x="0" y="486697"/>
                </a:cubicBezTo>
                <a:cubicBezTo>
                  <a:pt x="-3482" y="350846"/>
                  <a:pt x="10532" y="236934"/>
                  <a:pt x="0" y="16223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Both the Employer </a:t>
            </a:r>
            <a:r>
              <a:rPr lang="en-GB" sz="2800" b="1" i="1" u="sng" dirty="0">
                <a:solidFill>
                  <a:schemeClr val="tx1"/>
                </a:solidFill>
              </a:rPr>
              <a:t>and</a:t>
            </a:r>
            <a:r>
              <a:rPr lang="en-GB" sz="2800" dirty="0">
                <a:solidFill>
                  <a:schemeClr val="tx1"/>
                </a:solidFill>
              </a:rPr>
              <a:t> Employee</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rot="2067152">
            <a:off x="10355256" y="961626"/>
            <a:ext cx="1704951" cy="994555"/>
          </a:xfrm>
          <a:prstGeom prst="rect">
            <a:avLst/>
          </a:prstGeom>
        </p:spPr>
      </p:pic>
      <p:sp>
        <p:nvSpPr>
          <p:cNvPr id="6" name="TextBox 5"/>
          <p:cNvSpPr txBox="1"/>
          <p:nvPr/>
        </p:nvSpPr>
        <p:spPr>
          <a:xfrm>
            <a:off x="486697" y="96262"/>
            <a:ext cx="11325369" cy="584775"/>
          </a:xfrm>
          <a:prstGeom prst="rect">
            <a:avLst/>
          </a:prstGeom>
          <a:solidFill>
            <a:srgbClr val="002060"/>
          </a:solidFill>
        </p:spPr>
        <p:txBody>
          <a:bodyPr wrap="square" rtlCol="0">
            <a:spAutoFit/>
          </a:bodyPr>
          <a:lstStyle/>
          <a:p>
            <a:pPr algn="ctr"/>
            <a:r>
              <a:rPr lang="en-GB" sz="3200" b="1" dirty="0">
                <a:solidFill>
                  <a:schemeClr val="bg1"/>
                </a:solidFill>
              </a:rPr>
              <a:t>Legislation: HASAW Act 1974</a:t>
            </a:r>
          </a:p>
        </p:txBody>
      </p:sp>
      <p:sp>
        <p:nvSpPr>
          <p:cNvPr id="2" name="Rectangle: Rounded Corners 1">
            <a:extLst>
              <a:ext uri="{FF2B5EF4-FFF2-40B4-BE49-F238E27FC236}">
                <a16:creationId xmlns:a16="http://schemas.microsoft.com/office/drawing/2014/main" id="{67E139FD-DCAC-41DF-A8F2-061312455D4B}"/>
              </a:ext>
            </a:extLst>
          </p:cNvPr>
          <p:cNvSpPr/>
          <p:nvPr/>
        </p:nvSpPr>
        <p:spPr>
          <a:xfrm>
            <a:off x="4114800" y="800795"/>
            <a:ext cx="4380271" cy="528858"/>
          </a:xfrm>
          <a:custGeom>
            <a:avLst/>
            <a:gdLst>
              <a:gd name="connsiteX0" fmla="*/ 0 w 4380271"/>
              <a:gd name="connsiteY0" fmla="*/ 88145 h 528858"/>
              <a:gd name="connsiteX1" fmla="*/ 88145 w 4380271"/>
              <a:gd name="connsiteY1" fmla="*/ 0 h 528858"/>
              <a:gd name="connsiteX2" fmla="*/ 613643 w 4380271"/>
              <a:gd name="connsiteY2" fmla="*/ 0 h 528858"/>
              <a:gd name="connsiteX3" fmla="*/ 1055061 w 4380271"/>
              <a:gd name="connsiteY3" fmla="*/ 0 h 528858"/>
              <a:gd name="connsiteX4" fmla="*/ 1580558 w 4380271"/>
              <a:gd name="connsiteY4" fmla="*/ 0 h 528858"/>
              <a:gd name="connsiteX5" fmla="*/ 2021976 w 4380271"/>
              <a:gd name="connsiteY5" fmla="*/ 0 h 528858"/>
              <a:gd name="connsiteX6" fmla="*/ 2463394 w 4380271"/>
              <a:gd name="connsiteY6" fmla="*/ 0 h 528858"/>
              <a:gd name="connsiteX7" fmla="*/ 2988892 w 4380271"/>
              <a:gd name="connsiteY7" fmla="*/ 0 h 528858"/>
              <a:gd name="connsiteX8" fmla="*/ 3388270 w 4380271"/>
              <a:gd name="connsiteY8" fmla="*/ 0 h 528858"/>
              <a:gd name="connsiteX9" fmla="*/ 4292126 w 4380271"/>
              <a:gd name="connsiteY9" fmla="*/ 0 h 528858"/>
              <a:gd name="connsiteX10" fmla="*/ 4380271 w 4380271"/>
              <a:gd name="connsiteY10" fmla="*/ 88145 h 528858"/>
              <a:gd name="connsiteX11" fmla="*/ 4380271 w 4380271"/>
              <a:gd name="connsiteY11" fmla="*/ 440713 h 528858"/>
              <a:gd name="connsiteX12" fmla="*/ 4292126 w 4380271"/>
              <a:gd name="connsiteY12" fmla="*/ 528858 h 528858"/>
              <a:gd name="connsiteX13" fmla="*/ 3892748 w 4380271"/>
              <a:gd name="connsiteY13" fmla="*/ 528858 h 528858"/>
              <a:gd name="connsiteX14" fmla="*/ 3451330 w 4380271"/>
              <a:gd name="connsiteY14" fmla="*/ 528858 h 528858"/>
              <a:gd name="connsiteX15" fmla="*/ 2883792 w 4380271"/>
              <a:gd name="connsiteY15" fmla="*/ 528858 h 528858"/>
              <a:gd name="connsiteX16" fmla="*/ 2442374 w 4380271"/>
              <a:gd name="connsiteY16" fmla="*/ 528858 h 528858"/>
              <a:gd name="connsiteX17" fmla="*/ 1916877 w 4380271"/>
              <a:gd name="connsiteY17" fmla="*/ 528858 h 528858"/>
              <a:gd name="connsiteX18" fmla="*/ 1517499 w 4380271"/>
              <a:gd name="connsiteY18" fmla="*/ 528858 h 528858"/>
              <a:gd name="connsiteX19" fmla="*/ 1076081 w 4380271"/>
              <a:gd name="connsiteY19" fmla="*/ 528858 h 528858"/>
              <a:gd name="connsiteX20" fmla="*/ 88145 w 4380271"/>
              <a:gd name="connsiteY20" fmla="*/ 528858 h 528858"/>
              <a:gd name="connsiteX21" fmla="*/ 0 w 4380271"/>
              <a:gd name="connsiteY21" fmla="*/ 440713 h 528858"/>
              <a:gd name="connsiteX22" fmla="*/ 0 w 4380271"/>
              <a:gd name="connsiteY22" fmla="*/ 88145 h 528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380271" h="528858" fill="none" extrusionOk="0">
                <a:moveTo>
                  <a:pt x="0" y="88145"/>
                </a:moveTo>
                <a:cubicBezTo>
                  <a:pt x="9229" y="43429"/>
                  <a:pt x="47073" y="-7147"/>
                  <a:pt x="88145" y="0"/>
                </a:cubicBezTo>
                <a:cubicBezTo>
                  <a:pt x="219735" y="-54648"/>
                  <a:pt x="445514" y="55976"/>
                  <a:pt x="613643" y="0"/>
                </a:cubicBezTo>
                <a:cubicBezTo>
                  <a:pt x="781772" y="-55976"/>
                  <a:pt x="915668" y="37754"/>
                  <a:pt x="1055061" y="0"/>
                </a:cubicBezTo>
                <a:cubicBezTo>
                  <a:pt x="1194454" y="-37754"/>
                  <a:pt x="1346374" y="22839"/>
                  <a:pt x="1580558" y="0"/>
                </a:cubicBezTo>
                <a:cubicBezTo>
                  <a:pt x="1814742" y="-22839"/>
                  <a:pt x="1853819" y="29313"/>
                  <a:pt x="2021976" y="0"/>
                </a:cubicBezTo>
                <a:cubicBezTo>
                  <a:pt x="2190133" y="-29313"/>
                  <a:pt x="2358757" y="30827"/>
                  <a:pt x="2463394" y="0"/>
                </a:cubicBezTo>
                <a:cubicBezTo>
                  <a:pt x="2568031" y="-30827"/>
                  <a:pt x="2770548" y="9237"/>
                  <a:pt x="2988892" y="0"/>
                </a:cubicBezTo>
                <a:cubicBezTo>
                  <a:pt x="3207236" y="-9237"/>
                  <a:pt x="3236628" y="1686"/>
                  <a:pt x="3388270" y="0"/>
                </a:cubicBezTo>
                <a:cubicBezTo>
                  <a:pt x="3539912" y="-1686"/>
                  <a:pt x="3914863" y="10801"/>
                  <a:pt x="4292126" y="0"/>
                </a:cubicBezTo>
                <a:cubicBezTo>
                  <a:pt x="4342034" y="744"/>
                  <a:pt x="4389159" y="48990"/>
                  <a:pt x="4380271" y="88145"/>
                </a:cubicBezTo>
                <a:cubicBezTo>
                  <a:pt x="4407028" y="253758"/>
                  <a:pt x="4367065" y="311609"/>
                  <a:pt x="4380271" y="440713"/>
                </a:cubicBezTo>
                <a:cubicBezTo>
                  <a:pt x="4379179" y="482177"/>
                  <a:pt x="4332258" y="537887"/>
                  <a:pt x="4292126" y="528858"/>
                </a:cubicBezTo>
                <a:cubicBezTo>
                  <a:pt x="4126626" y="542493"/>
                  <a:pt x="4033976" y="491005"/>
                  <a:pt x="3892748" y="528858"/>
                </a:cubicBezTo>
                <a:cubicBezTo>
                  <a:pt x="3751520" y="566711"/>
                  <a:pt x="3549221" y="520170"/>
                  <a:pt x="3451330" y="528858"/>
                </a:cubicBezTo>
                <a:cubicBezTo>
                  <a:pt x="3353439" y="537546"/>
                  <a:pt x="3058036" y="506909"/>
                  <a:pt x="2883792" y="528858"/>
                </a:cubicBezTo>
                <a:cubicBezTo>
                  <a:pt x="2709548" y="550807"/>
                  <a:pt x="2573823" y="492143"/>
                  <a:pt x="2442374" y="528858"/>
                </a:cubicBezTo>
                <a:cubicBezTo>
                  <a:pt x="2310925" y="565573"/>
                  <a:pt x="2053336" y="474073"/>
                  <a:pt x="1916877" y="528858"/>
                </a:cubicBezTo>
                <a:cubicBezTo>
                  <a:pt x="1780418" y="583643"/>
                  <a:pt x="1613596" y="518491"/>
                  <a:pt x="1517499" y="528858"/>
                </a:cubicBezTo>
                <a:cubicBezTo>
                  <a:pt x="1421402" y="539225"/>
                  <a:pt x="1181934" y="477437"/>
                  <a:pt x="1076081" y="528858"/>
                </a:cubicBezTo>
                <a:cubicBezTo>
                  <a:pt x="970228" y="580279"/>
                  <a:pt x="518877" y="480932"/>
                  <a:pt x="88145" y="528858"/>
                </a:cubicBezTo>
                <a:cubicBezTo>
                  <a:pt x="39724" y="524921"/>
                  <a:pt x="-803" y="487607"/>
                  <a:pt x="0" y="440713"/>
                </a:cubicBezTo>
                <a:cubicBezTo>
                  <a:pt x="-27906" y="297467"/>
                  <a:pt x="38485" y="180563"/>
                  <a:pt x="0" y="88145"/>
                </a:cubicBezTo>
                <a:close/>
              </a:path>
              <a:path w="4380271" h="528858" stroke="0" extrusionOk="0">
                <a:moveTo>
                  <a:pt x="0" y="88145"/>
                </a:moveTo>
                <a:cubicBezTo>
                  <a:pt x="-2514" y="41568"/>
                  <a:pt x="42170" y="-6989"/>
                  <a:pt x="88145" y="0"/>
                </a:cubicBezTo>
                <a:cubicBezTo>
                  <a:pt x="248686" y="-26710"/>
                  <a:pt x="375797" y="40707"/>
                  <a:pt x="487523" y="0"/>
                </a:cubicBezTo>
                <a:cubicBezTo>
                  <a:pt x="599249" y="-40707"/>
                  <a:pt x="804047" y="41216"/>
                  <a:pt x="928941" y="0"/>
                </a:cubicBezTo>
                <a:cubicBezTo>
                  <a:pt x="1053835" y="-41216"/>
                  <a:pt x="1290225" y="27795"/>
                  <a:pt x="1496479" y="0"/>
                </a:cubicBezTo>
                <a:cubicBezTo>
                  <a:pt x="1702733" y="-27795"/>
                  <a:pt x="1780848" y="21027"/>
                  <a:pt x="2021976" y="0"/>
                </a:cubicBezTo>
                <a:cubicBezTo>
                  <a:pt x="2263104" y="-21027"/>
                  <a:pt x="2249259" y="2257"/>
                  <a:pt x="2421354" y="0"/>
                </a:cubicBezTo>
                <a:cubicBezTo>
                  <a:pt x="2593449" y="-2257"/>
                  <a:pt x="2753847" y="52571"/>
                  <a:pt x="2904812" y="0"/>
                </a:cubicBezTo>
                <a:cubicBezTo>
                  <a:pt x="3055777" y="-52571"/>
                  <a:pt x="3299538" y="4615"/>
                  <a:pt x="3430310" y="0"/>
                </a:cubicBezTo>
                <a:cubicBezTo>
                  <a:pt x="3561082" y="-4615"/>
                  <a:pt x="4105628" y="73007"/>
                  <a:pt x="4292126" y="0"/>
                </a:cubicBezTo>
                <a:cubicBezTo>
                  <a:pt x="4337802" y="-569"/>
                  <a:pt x="4374604" y="37749"/>
                  <a:pt x="4380271" y="88145"/>
                </a:cubicBezTo>
                <a:cubicBezTo>
                  <a:pt x="4397459" y="253496"/>
                  <a:pt x="4354746" y="296312"/>
                  <a:pt x="4380271" y="440713"/>
                </a:cubicBezTo>
                <a:cubicBezTo>
                  <a:pt x="4392835" y="486148"/>
                  <a:pt x="4340692" y="531234"/>
                  <a:pt x="4292126" y="528858"/>
                </a:cubicBezTo>
                <a:cubicBezTo>
                  <a:pt x="4141139" y="556525"/>
                  <a:pt x="4049360" y="527244"/>
                  <a:pt x="3892748" y="528858"/>
                </a:cubicBezTo>
                <a:cubicBezTo>
                  <a:pt x="3736136" y="530472"/>
                  <a:pt x="3666003" y="483122"/>
                  <a:pt x="3493370" y="528858"/>
                </a:cubicBezTo>
                <a:cubicBezTo>
                  <a:pt x="3320737" y="574594"/>
                  <a:pt x="3138995" y="511525"/>
                  <a:pt x="3009912" y="528858"/>
                </a:cubicBezTo>
                <a:cubicBezTo>
                  <a:pt x="2880829" y="546191"/>
                  <a:pt x="2802109" y="509376"/>
                  <a:pt x="2610534" y="528858"/>
                </a:cubicBezTo>
                <a:cubicBezTo>
                  <a:pt x="2418959" y="548340"/>
                  <a:pt x="2347874" y="507880"/>
                  <a:pt x="2127076" y="528858"/>
                </a:cubicBezTo>
                <a:cubicBezTo>
                  <a:pt x="1906278" y="549836"/>
                  <a:pt x="1875009" y="511156"/>
                  <a:pt x="1727698" y="528858"/>
                </a:cubicBezTo>
                <a:cubicBezTo>
                  <a:pt x="1580387" y="546560"/>
                  <a:pt x="1375062" y="521511"/>
                  <a:pt x="1160160" y="528858"/>
                </a:cubicBezTo>
                <a:cubicBezTo>
                  <a:pt x="945258" y="536205"/>
                  <a:pt x="864110" y="522931"/>
                  <a:pt x="634663" y="528858"/>
                </a:cubicBezTo>
                <a:cubicBezTo>
                  <a:pt x="405216" y="534785"/>
                  <a:pt x="229760" y="494546"/>
                  <a:pt x="88145" y="528858"/>
                </a:cubicBezTo>
                <a:cubicBezTo>
                  <a:pt x="38047" y="521802"/>
                  <a:pt x="9898" y="479280"/>
                  <a:pt x="0" y="440713"/>
                </a:cubicBezTo>
                <a:cubicBezTo>
                  <a:pt x="-9043" y="291301"/>
                  <a:pt x="38388" y="257186"/>
                  <a:pt x="0" y="88145"/>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257562635">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Employer Responsibilities:</a:t>
            </a:r>
          </a:p>
        </p:txBody>
      </p:sp>
      <p:graphicFrame>
        <p:nvGraphicFramePr>
          <p:cNvPr id="4" name="Diagram 3">
            <a:extLst>
              <a:ext uri="{FF2B5EF4-FFF2-40B4-BE49-F238E27FC236}">
                <a16:creationId xmlns:a16="http://schemas.microsoft.com/office/drawing/2014/main" id="{417F9765-601E-4156-B364-E81DC69654B5}"/>
              </a:ext>
            </a:extLst>
          </p:cNvPr>
          <p:cNvGraphicFramePr/>
          <p:nvPr>
            <p:extLst>
              <p:ext uri="{D42A27DB-BD31-4B8C-83A1-F6EECF244321}">
                <p14:modId xmlns:p14="http://schemas.microsoft.com/office/powerpoint/2010/main" val="1217490982"/>
              </p:ext>
            </p:extLst>
          </p:nvPr>
        </p:nvGraphicFramePr>
        <p:xfrm>
          <a:off x="412258" y="1286115"/>
          <a:ext cx="11474245" cy="47278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23851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B98DF83-26CB-428D-88FC-2F12DC163772}"/>
                                            </p:graphicEl>
                                          </p:spTgt>
                                        </p:tgtEl>
                                        <p:attrNameLst>
                                          <p:attrName>style.visibility</p:attrName>
                                        </p:attrNameLst>
                                      </p:cBhvr>
                                      <p:to>
                                        <p:strVal val="visible"/>
                                      </p:to>
                                    </p:set>
                                    <p:animEffect transition="in" filter="fade">
                                      <p:cBhvr>
                                        <p:cTn id="7" dur="500"/>
                                        <p:tgtEl>
                                          <p:spTgt spid="4">
                                            <p:graphicEl>
                                              <a:dgm id="{FB98DF83-26CB-428D-88FC-2F12DC1637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B09BBBE-6EF0-4DBF-984F-3FC80F4BADAF}"/>
                                            </p:graphicEl>
                                          </p:spTgt>
                                        </p:tgtEl>
                                        <p:attrNameLst>
                                          <p:attrName>style.visibility</p:attrName>
                                        </p:attrNameLst>
                                      </p:cBhvr>
                                      <p:to>
                                        <p:strVal val="visible"/>
                                      </p:to>
                                    </p:set>
                                    <p:animEffect transition="in" filter="fade">
                                      <p:cBhvr>
                                        <p:cTn id="12" dur="500"/>
                                        <p:tgtEl>
                                          <p:spTgt spid="4">
                                            <p:graphicEl>
                                              <a:dgm id="{8B09BBBE-6EF0-4DBF-984F-3FC80F4BADA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3EE0D792-4D73-4C8E-B9A5-C772155FAB17}"/>
                                            </p:graphicEl>
                                          </p:spTgt>
                                        </p:tgtEl>
                                        <p:attrNameLst>
                                          <p:attrName>style.visibility</p:attrName>
                                        </p:attrNameLst>
                                      </p:cBhvr>
                                      <p:to>
                                        <p:strVal val="visible"/>
                                      </p:to>
                                    </p:set>
                                    <p:animEffect transition="in" filter="fade">
                                      <p:cBhvr>
                                        <p:cTn id="15" dur="500"/>
                                        <p:tgtEl>
                                          <p:spTgt spid="4">
                                            <p:graphicEl>
                                              <a:dgm id="{3EE0D792-4D73-4C8E-B9A5-C772155FAB1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A123DA79-0A22-4AA8-BB25-1CA9501FCEC4}"/>
                                            </p:graphicEl>
                                          </p:spTgt>
                                        </p:tgtEl>
                                        <p:attrNameLst>
                                          <p:attrName>style.visibility</p:attrName>
                                        </p:attrNameLst>
                                      </p:cBhvr>
                                      <p:to>
                                        <p:strVal val="visible"/>
                                      </p:to>
                                    </p:set>
                                    <p:animEffect transition="in" filter="fade">
                                      <p:cBhvr>
                                        <p:cTn id="20" dur="500"/>
                                        <p:tgtEl>
                                          <p:spTgt spid="4">
                                            <p:graphicEl>
                                              <a:dgm id="{A123DA79-0A22-4AA8-BB25-1CA9501FCEC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56E50EA-E394-4739-9BB2-C81C98781150}"/>
                                            </p:graphicEl>
                                          </p:spTgt>
                                        </p:tgtEl>
                                        <p:attrNameLst>
                                          <p:attrName>style.visibility</p:attrName>
                                        </p:attrNameLst>
                                      </p:cBhvr>
                                      <p:to>
                                        <p:strVal val="visible"/>
                                      </p:to>
                                    </p:set>
                                    <p:animEffect transition="in" filter="fade">
                                      <p:cBhvr>
                                        <p:cTn id="23" dur="500"/>
                                        <p:tgtEl>
                                          <p:spTgt spid="4">
                                            <p:graphicEl>
                                              <a:dgm id="{C56E50EA-E394-4739-9BB2-C81C9878115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9EA1DC88-98C4-4A3C-9F5A-1180636B0BA0}"/>
                                            </p:graphicEl>
                                          </p:spTgt>
                                        </p:tgtEl>
                                        <p:attrNameLst>
                                          <p:attrName>style.visibility</p:attrName>
                                        </p:attrNameLst>
                                      </p:cBhvr>
                                      <p:to>
                                        <p:strVal val="visible"/>
                                      </p:to>
                                    </p:set>
                                    <p:animEffect transition="in" filter="fade">
                                      <p:cBhvr>
                                        <p:cTn id="28" dur="500"/>
                                        <p:tgtEl>
                                          <p:spTgt spid="4">
                                            <p:graphicEl>
                                              <a:dgm id="{9EA1DC88-98C4-4A3C-9F5A-1180636B0BA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FD9F3BE-B75F-4470-B816-1AD0BD182A70}"/>
                                            </p:graphicEl>
                                          </p:spTgt>
                                        </p:tgtEl>
                                        <p:attrNameLst>
                                          <p:attrName>style.visibility</p:attrName>
                                        </p:attrNameLst>
                                      </p:cBhvr>
                                      <p:to>
                                        <p:strVal val="visible"/>
                                      </p:to>
                                    </p:set>
                                    <p:animEffect transition="in" filter="fade">
                                      <p:cBhvr>
                                        <p:cTn id="31" dur="500"/>
                                        <p:tgtEl>
                                          <p:spTgt spid="4">
                                            <p:graphicEl>
                                              <a:dgm id="{3FD9F3BE-B75F-4470-B816-1AD0BD182A7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175F8193-6E19-4711-9A77-BD74A67E87A3}"/>
                                            </p:graphicEl>
                                          </p:spTgt>
                                        </p:tgtEl>
                                        <p:attrNameLst>
                                          <p:attrName>style.visibility</p:attrName>
                                        </p:attrNameLst>
                                      </p:cBhvr>
                                      <p:to>
                                        <p:strVal val="visible"/>
                                      </p:to>
                                    </p:set>
                                    <p:animEffect transition="in" filter="fade">
                                      <p:cBhvr>
                                        <p:cTn id="36" dur="500"/>
                                        <p:tgtEl>
                                          <p:spTgt spid="4">
                                            <p:graphicEl>
                                              <a:dgm id="{175F8193-6E19-4711-9A77-BD74A67E87A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3F2964C0-28C8-43DE-BD04-1316CB83DB01}"/>
                                            </p:graphicEl>
                                          </p:spTgt>
                                        </p:tgtEl>
                                        <p:attrNameLst>
                                          <p:attrName>style.visibility</p:attrName>
                                        </p:attrNameLst>
                                      </p:cBhvr>
                                      <p:to>
                                        <p:strVal val="visible"/>
                                      </p:to>
                                    </p:set>
                                    <p:animEffect transition="in" filter="fade">
                                      <p:cBhvr>
                                        <p:cTn id="39" dur="500"/>
                                        <p:tgtEl>
                                          <p:spTgt spid="4">
                                            <p:graphicEl>
                                              <a:dgm id="{3F2964C0-28C8-43DE-BD04-1316CB83DB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
                                            <p:graphicEl>
                                              <a:dgm id="{D04323A5-D0CF-4143-B7D8-B6D86D53CA93}"/>
                                            </p:graphicEl>
                                          </p:spTgt>
                                        </p:tgtEl>
                                        <p:attrNameLst>
                                          <p:attrName>style.visibility</p:attrName>
                                        </p:attrNameLst>
                                      </p:cBhvr>
                                      <p:to>
                                        <p:strVal val="visible"/>
                                      </p:to>
                                    </p:set>
                                    <p:animEffect transition="in" filter="fade">
                                      <p:cBhvr>
                                        <p:cTn id="44" dur="500"/>
                                        <p:tgtEl>
                                          <p:spTgt spid="4">
                                            <p:graphicEl>
                                              <a:dgm id="{D04323A5-D0CF-4143-B7D8-B6D86D53CA93}"/>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4">
                                            <p:graphicEl>
                                              <a:dgm id="{7294207B-3427-4C3B-A5DD-57125EC0B759}"/>
                                            </p:graphicEl>
                                          </p:spTgt>
                                        </p:tgtEl>
                                        <p:attrNameLst>
                                          <p:attrName>style.visibility</p:attrName>
                                        </p:attrNameLst>
                                      </p:cBhvr>
                                      <p:to>
                                        <p:strVal val="visible"/>
                                      </p:to>
                                    </p:set>
                                    <p:animEffect transition="in" filter="fade">
                                      <p:cBhvr>
                                        <p:cTn id="47" dur="500"/>
                                        <p:tgtEl>
                                          <p:spTgt spid="4">
                                            <p:graphicEl>
                                              <a:dgm id="{7294207B-3427-4C3B-A5DD-57125EC0B75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graphicEl>
                                              <a:dgm id="{E7F43A3A-F541-4CFB-8955-797A208A9204}"/>
                                            </p:graphicEl>
                                          </p:spTgt>
                                        </p:tgtEl>
                                        <p:attrNameLst>
                                          <p:attrName>style.visibility</p:attrName>
                                        </p:attrNameLst>
                                      </p:cBhvr>
                                      <p:to>
                                        <p:strVal val="visible"/>
                                      </p:to>
                                    </p:set>
                                    <p:animEffect transition="in" filter="fade">
                                      <p:cBhvr>
                                        <p:cTn id="52" dur="500"/>
                                        <p:tgtEl>
                                          <p:spTgt spid="4">
                                            <p:graphicEl>
                                              <a:dgm id="{E7F43A3A-F541-4CFB-8955-797A208A9204}"/>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
                                            <p:graphicEl>
                                              <a:dgm id="{18147F2F-CCE4-4DEC-B163-E5377F291599}"/>
                                            </p:graphicEl>
                                          </p:spTgt>
                                        </p:tgtEl>
                                        <p:attrNameLst>
                                          <p:attrName>style.visibility</p:attrName>
                                        </p:attrNameLst>
                                      </p:cBhvr>
                                      <p:to>
                                        <p:strVal val="visible"/>
                                      </p:to>
                                    </p:set>
                                    <p:animEffect transition="in" filter="fade">
                                      <p:cBhvr>
                                        <p:cTn id="55" dur="500"/>
                                        <p:tgtEl>
                                          <p:spTgt spid="4">
                                            <p:graphicEl>
                                              <a:dgm id="{18147F2F-CCE4-4DEC-B163-E5377F29159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7574297" y="1986975"/>
            <a:ext cx="4441491" cy="3235524"/>
          </a:xfrm>
          <a:prstGeom prst="rect">
            <a:avLst/>
          </a:prstGeom>
        </p:spPr>
      </p:pic>
      <p:sp>
        <p:nvSpPr>
          <p:cNvPr id="7" name="TextBox 6"/>
          <p:cNvSpPr txBox="1"/>
          <p:nvPr/>
        </p:nvSpPr>
        <p:spPr>
          <a:xfrm>
            <a:off x="600076" y="121947"/>
            <a:ext cx="11129962" cy="584775"/>
          </a:xfrm>
          <a:prstGeom prst="rect">
            <a:avLst/>
          </a:prstGeom>
          <a:solidFill>
            <a:srgbClr val="002060"/>
          </a:solidFill>
        </p:spPr>
        <p:txBody>
          <a:bodyPr wrap="square" rtlCol="0">
            <a:spAutoFit/>
          </a:bodyPr>
          <a:lstStyle/>
          <a:p>
            <a:pPr algn="ctr"/>
            <a:r>
              <a:rPr lang="en-GB" sz="3200" b="1" dirty="0">
                <a:solidFill>
                  <a:schemeClr val="bg1"/>
                </a:solidFill>
              </a:rPr>
              <a:t>Legislation: HASAW Act 1974</a:t>
            </a:r>
          </a:p>
        </p:txBody>
      </p:sp>
      <p:sp>
        <p:nvSpPr>
          <p:cNvPr id="2" name="Rectangle: Rounded Corners 1">
            <a:extLst>
              <a:ext uri="{FF2B5EF4-FFF2-40B4-BE49-F238E27FC236}">
                <a16:creationId xmlns:a16="http://schemas.microsoft.com/office/drawing/2014/main" id="{FAD9D116-96CC-4F34-968E-975A482E984C}"/>
              </a:ext>
            </a:extLst>
          </p:cNvPr>
          <p:cNvSpPr/>
          <p:nvPr/>
        </p:nvSpPr>
        <p:spPr>
          <a:xfrm>
            <a:off x="3345656" y="806452"/>
            <a:ext cx="5500687" cy="584775"/>
          </a:xfrm>
          <a:custGeom>
            <a:avLst/>
            <a:gdLst>
              <a:gd name="connsiteX0" fmla="*/ 0 w 5500687"/>
              <a:gd name="connsiteY0" fmla="*/ 97464 h 584775"/>
              <a:gd name="connsiteX1" fmla="*/ 97464 w 5500687"/>
              <a:gd name="connsiteY1" fmla="*/ 0 h 584775"/>
              <a:gd name="connsiteX2" fmla="*/ 527820 w 5500687"/>
              <a:gd name="connsiteY2" fmla="*/ 0 h 584775"/>
              <a:gd name="connsiteX3" fmla="*/ 1117349 w 5500687"/>
              <a:gd name="connsiteY3" fmla="*/ 0 h 584775"/>
              <a:gd name="connsiteX4" fmla="*/ 1653820 w 5500687"/>
              <a:gd name="connsiteY4" fmla="*/ 0 h 584775"/>
              <a:gd name="connsiteX5" fmla="*/ 2296406 w 5500687"/>
              <a:gd name="connsiteY5" fmla="*/ 0 h 584775"/>
              <a:gd name="connsiteX6" fmla="*/ 2779820 w 5500687"/>
              <a:gd name="connsiteY6" fmla="*/ 0 h 584775"/>
              <a:gd name="connsiteX7" fmla="*/ 3422406 w 5500687"/>
              <a:gd name="connsiteY7" fmla="*/ 0 h 584775"/>
              <a:gd name="connsiteX8" fmla="*/ 3852762 w 5500687"/>
              <a:gd name="connsiteY8" fmla="*/ 0 h 584775"/>
              <a:gd name="connsiteX9" fmla="*/ 4283118 w 5500687"/>
              <a:gd name="connsiteY9" fmla="*/ 0 h 584775"/>
              <a:gd name="connsiteX10" fmla="*/ 5403223 w 5500687"/>
              <a:gd name="connsiteY10" fmla="*/ 0 h 584775"/>
              <a:gd name="connsiteX11" fmla="*/ 5500687 w 5500687"/>
              <a:gd name="connsiteY11" fmla="*/ 97464 h 584775"/>
              <a:gd name="connsiteX12" fmla="*/ 5500687 w 5500687"/>
              <a:gd name="connsiteY12" fmla="*/ 487311 h 584775"/>
              <a:gd name="connsiteX13" fmla="*/ 5403223 w 5500687"/>
              <a:gd name="connsiteY13" fmla="*/ 584775 h 584775"/>
              <a:gd name="connsiteX14" fmla="*/ 4972867 w 5500687"/>
              <a:gd name="connsiteY14" fmla="*/ 584775 h 584775"/>
              <a:gd name="connsiteX15" fmla="*/ 4436396 w 5500687"/>
              <a:gd name="connsiteY15" fmla="*/ 584775 h 584775"/>
              <a:gd name="connsiteX16" fmla="*/ 3846867 w 5500687"/>
              <a:gd name="connsiteY16" fmla="*/ 584775 h 584775"/>
              <a:gd name="connsiteX17" fmla="*/ 3416511 w 5500687"/>
              <a:gd name="connsiteY17" fmla="*/ 584775 h 584775"/>
              <a:gd name="connsiteX18" fmla="*/ 2880040 w 5500687"/>
              <a:gd name="connsiteY18" fmla="*/ 584775 h 584775"/>
              <a:gd name="connsiteX19" fmla="*/ 2343569 w 5500687"/>
              <a:gd name="connsiteY19" fmla="*/ 584775 h 584775"/>
              <a:gd name="connsiteX20" fmla="*/ 1860155 w 5500687"/>
              <a:gd name="connsiteY20" fmla="*/ 584775 h 584775"/>
              <a:gd name="connsiteX21" fmla="*/ 1323684 w 5500687"/>
              <a:gd name="connsiteY21" fmla="*/ 584775 h 584775"/>
              <a:gd name="connsiteX22" fmla="*/ 787213 w 5500687"/>
              <a:gd name="connsiteY22" fmla="*/ 584775 h 584775"/>
              <a:gd name="connsiteX23" fmla="*/ 97464 w 5500687"/>
              <a:gd name="connsiteY23" fmla="*/ 584775 h 584775"/>
              <a:gd name="connsiteX24" fmla="*/ 0 w 5500687"/>
              <a:gd name="connsiteY24" fmla="*/ 487311 h 584775"/>
              <a:gd name="connsiteX25" fmla="*/ 0 w 5500687"/>
              <a:gd name="connsiteY25" fmla="*/ 97464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500687" h="584775" fill="none" extrusionOk="0">
                <a:moveTo>
                  <a:pt x="0" y="97464"/>
                </a:moveTo>
                <a:cubicBezTo>
                  <a:pt x="1656" y="31333"/>
                  <a:pt x="44326" y="2422"/>
                  <a:pt x="97464" y="0"/>
                </a:cubicBezTo>
                <a:cubicBezTo>
                  <a:pt x="243639" y="-50076"/>
                  <a:pt x="435289" y="47030"/>
                  <a:pt x="527820" y="0"/>
                </a:cubicBezTo>
                <a:cubicBezTo>
                  <a:pt x="620351" y="-47030"/>
                  <a:pt x="852474" y="55647"/>
                  <a:pt x="1117349" y="0"/>
                </a:cubicBezTo>
                <a:cubicBezTo>
                  <a:pt x="1382224" y="-55647"/>
                  <a:pt x="1424439" y="59979"/>
                  <a:pt x="1653820" y="0"/>
                </a:cubicBezTo>
                <a:cubicBezTo>
                  <a:pt x="1883201" y="-59979"/>
                  <a:pt x="2031646" y="53832"/>
                  <a:pt x="2296406" y="0"/>
                </a:cubicBezTo>
                <a:cubicBezTo>
                  <a:pt x="2561166" y="-53832"/>
                  <a:pt x="2650579" y="48919"/>
                  <a:pt x="2779820" y="0"/>
                </a:cubicBezTo>
                <a:cubicBezTo>
                  <a:pt x="2909061" y="-48919"/>
                  <a:pt x="3147105" y="48382"/>
                  <a:pt x="3422406" y="0"/>
                </a:cubicBezTo>
                <a:cubicBezTo>
                  <a:pt x="3697707" y="-48382"/>
                  <a:pt x="3721043" y="44709"/>
                  <a:pt x="3852762" y="0"/>
                </a:cubicBezTo>
                <a:cubicBezTo>
                  <a:pt x="3984481" y="-44709"/>
                  <a:pt x="4116547" y="49630"/>
                  <a:pt x="4283118" y="0"/>
                </a:cubicBezTo>
                <a:cubicBezTo>
                  <a:pt x="4449689" y="-49630"/>
                  <a:pt x="5053460" y="55938"/>
                  <a:pt x="5403223" y="0"/>
                </a:cubicBezTo>
                <a:cubicBezTo>
                  <a:pt x="5454589" y="-288"/>
                  <a:pt x="5495619" y="37829"/>
                  <a:pt x="5500687" y="97464"/>
                </a:cubicBezTo>
                <a:cubicBezTo>
                  <a:pt x="5544928" y="194317"/>
                  <a:pt x="5461621" y="397645"/>
                  <a:pt x="5500687" y="487311"/>
                </a:cubicBezTo>
                <a:cubicBezTo>
                  <a:pt x="5505367" y="541870"/>
                  <a:pt x="5447957" y="584097"/>
                  <a:pt x="5403223" y="584775"/>
                </a:cubicBezTo>
                <a:cubicBezTo>
                  <a:pt x="5264164" y="586775"/>
                  <a:pt x="5095513" y="563622"/>
                  <a:pt x="4972867" y="584775"/>
                </a:cubicBezTo>
                <a:cubicBezTo>
                  <a:pt x="4850221" y="605928"/>
                  <a:pt x="4569554" y="561315"/>
                  <a:pt x="4436396" y="584775"/>
                </a:cubicBezTo>
                <a:cubicBezTo>
                  <a:pt x="4303238" y="608235"/>
                  <a:pt x="4069762" y="575470"/>
                  <a:pt x="3846867" y="584775"/>
                </a:cubicBezTo>
                <a:cubicBezTo>
                  <a:pt x="3623972" y="594080"/>
                  <a:pt x="3549564" y="534928"/>
                  <a:pt x="3416511" y="584775"/>
                </a:cubicBezTo>
                <a:cubicBezTo>
                  <a:pt x="3283458" y="634622"/>
                  <a:pt x="3074043" y="529348"/>
                  <a:pt x="2880040" y="584775"/>
                </a:cubicBezTo>
                <a:cubicBezTo>
                  <a:pt x="2686037" y="640202"/>
                  <a:pt x="2460783" y="534867"/>
                  <a:pt x="2343569" y="584775"/>
                </a:cubicBezTo>
                <a:cubicBezTo>
                  <a:pt x="2226355" y="634683"/>
                  <a:pt x="2039751" y="576351"/>
                  <a:pt x="1860155" y="584775"/>
                </a:cubicBezTo>
                <a:cubicBezTo>
                  <a:pt x="1680559" y="593199"/>
                  <a:pt x="1478615" y="568066"/>
                  <a:pt x="1323684" y="584775"/>
                </a:cubicBezTo>
                <a:cubicBezTo>
                  <a:pt x="1168753" y="601484"/>
                  <a:pt x="988905" y="564814"/>
                  <a:pt x="787213" y="584775"/>
                </a:cubicBezTo>
                <a:cubicBezTo>
                  <a:pt x="585521" y="604736"/>
                  <a:pt x="439285" y="548057"/>
                  <a:pt x="97464" y="584775"/>
                </a:cubicBezTo>
                <a:cubicBezTo>
                  <a:pt x="41215" y="588213"/>
                  <a:pt x="-2369" y="536226"/>
                  <a:pt x="0" y="487311"/>
                </a:cubicBezTo>
                <a:cubicBezTo>
                  <a:pt x="-24456" y="401813"/>
                  <a:pt x="11308" y="266614"/>
                  <a:pt x="0" y="97464"/>
                </a:cubicBezTo>
                <a:close/>
              </a:path>
              <a:path w="5500687" h="584775" stroke="0" extrusionOk="0">
                <a:moveTo>
                  <a:pt x="0" y="97464"/>
                </a:moveTo>
                <a:cubicBezTo>
                  <a:pt x="10351" y="39784"/>
                  <a:pt x="37959" y="5967"/>
                  <a:pt x="97464" y="0"/>
                </a:cubicBezTo>
                <a:cubicBezTo>
                  <a:pt x="299764" y="-29558"/>
                  <a:pt x="363639" y="42970"/>
                  <a:pt x="527820" y="0"/>
                </a:cubicBezTo>
                <a:cubicBezTo>
                  <a:pt x="692001" y="-42970"/>
                  <a:pt x="843239" y="28267"/>
                  <a:pt x="1117349" y="0"/>
                </a:cubicBezTo>
                <a:cubicBezTo>
                  <a:pt x="1391459" y="-28267"/>
                  <a:pt x="1450288" y="2073"/>
                  <a:pt x="1600762" y="0"/>
                </a:cubicBezTo>
                <a:cubicBezTo>
                  <a:pt x="1751236" y="-2073"/>
                  <a:pt x="1864201" y="28720"/>
                  <a:pt x="2084176" y="0"/>
                </a:cubicBezTo>
                <a:cubicBezTo>
                  <a:pt x="2304151" y="-28720"/>
                  <a:pt x="2475821" y="34252"/>
                  <a:pt x="2726762" y="0"/>
                </a:cubicBezTo>
                <a:cubicBezTo>
                  <a:pt x="2977703" y="-34252"/>
                  <a:pt x="3052069" y="6241"/>
                  <a:pt x="3157118" y="0"/>
                </a:cubicBezTo>
                <a:cubicBezTo>
                  <a:pt x="3262167" y="-6241"/>
                  <a:pt x="3481612" y="54665"/>
                  <a:pt x="3640532" y="0"/>
                </a:cubicBezTo>
                <a:cubicBezTo>
                  <a:pt x="3799452" y="-54665"/>
                  <a:pt x="4022622" y="47587"/>
                  <a:pt x="4283118" y="0"/>
                </a:cubicBezTo>
                <a:cubicBezTo>
                  <a:pt x="4543614" y="-47587"/>
                  <a:pt x="4666707" y="54788"/>
                  <a:pt x="4872647" y="0"/>
                </a:cubicBezTo>
                <a:cubicBezTo>
                  <a:pt x="5078587" y="-54788"/>
                  <a:pt x="5151004" y="35012"/>
                  <a:pt x="5403223" y="0"/>
                </a:cubicBezTo>
                <a:cubicBezTo>
                  <a:pt x="5456976" y="-2029"/>
                  <a:pt x="5487397" y="44470"/>
                  <a:pt x="5500687" y="97464"/>
                </a:cubicBezTo>
                <a:cubicBezTo>
                  <a:pt x="5505418" y="261956"/>
                  <a:pt x="5459058" y="310872"/>
                  <a:pt x="5500687" y="487311"/>
                </a:cubicBezTo>
                <a:cubicBezTo>
                  <a:pt x="5498092" y="550930"/>
                  <a:pt x="5459278" y="585846"/>
                  <a:pt x="5403223" y="584775"/>
                </a:cubicBezTo>
                <a:cubicBezTo>
                  <a:pt x="5200709" y="605296"/>
                  <a:pt x="5076218" y="534455"/>
                  <a:pt x="4972867" y="584775"/>
                </a:cubicBezTo>
                <a:cubicBezTo>
                  <a:pt x="4869516" y="635095"/>
                  <a:pt x="4574638" y="583038"/>
                  <a:pt x="4383338" y="584775"/>
                </a:cubicBezTo>
                <a:cubicBezTo>
                  <a:pt x="4192038" y="586512"/>
                  <a:pt x="4018160" y="533873"/>
                  <a:pt x="3793809" y="584775"/>
                </a:cubicBezTo>
                <a:cubicBezTo>
                  <a:pt x="3569458" y="635677"/>
                  <a:pt x="3354299" y="537156"/>
                  <a:pt x="3204281" y="584775"/>
                </a:cubicBezTo>
                <a:cubicBezTo>
                  <a:pt x="3054263" y="632394"/>
                  <a:pt x="2806170" y="507281"/>
                  <a:pt x="2508637" y="584775"/>
                </a:cubicBezTo>
                <a:cubicBezTo>
                  <a:pt x="2211104" y="662269"/>
                  <a:pt x="1992257" y="521313"/>
                  <a:pt x="1812993" y="584775"/>
                </a:cubicBezTo>
                <a:cubicBezTo>
                  <a:pt x="1633729" y="648237"/>
                  <a:pt x="1448943" y="564052"/>
                  <a:pt x="1276522" y="584775"/>
                </a:cubicBezTo>
                <a:cubicBezTo>
                  <a:pt x="1104101" y="605498"/>
                  <a:pt x="1032587" y="571633"/>
                  <a:pt x="846166" y="584775"/>
                </a:cubicBezTo>
                <a:cubicBezTo>
                  <a:pt x="659745" y="597917"/>
                  <a:pt x="354593" y="512792"/>
                  <a:pt x="97464" y="584775"/>
                </a:cubicBezTo>
                <a:cubicBezTo>
                  <a:pt x="40541" y="575698"/>
                  <a:pt x="5402" y="553015"/>
                  <a:pt x="0" y="487311"/>
                </a:cubicBezTo>
                <a:cubicBezTo>
                  <a:pt x="-22074" y="348706"/>
                  <a:pt x="39947" y="201628"/>
                  <a:pt x="0" y="97464"/>
                </a:cubicBezTo>
                <a:close/>
              </a:path>
            </a:pathLst>
          </a:custGeom>
          <a:solidFill>
            <a:schemeClr val="tx2">
              <a:lumMod val="40000"/>
              <a:lumOff val="60000"/>
            </a:schemeClr>
          </a:solidFill>
          <a:ln>
            <a:solidFill>
              <a:srgbClr val="002060"/>
            </a:solidFill>
            <a:extLst>
              <a:ext uri="{C807C97D-BFC1-408E-A445-0C87EB9F89A2}">
                <ask:lineSketchStyleProps xmlns:ask="http://schemas.microsoft.com/office/drawing/2018/sketchyshapes" sd="2677313338">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Employee Responsibilities:</a:t>
            </a:r>
          </a:p>
        </p:txBody>
      </p:sp>
      <p:graphicFrame>
        <p:nvGraphicFramePr>
          <p:cNvPr id="4" name="Diagram 3">
            <a:extLst>
              <a:ext uri="{FF2B5EF4-FFF2-40B4-BE49-F238E27FC236}">
                <a16:creationId xmlns:a16="http://schemas.microsoft.com/office/drawing/2014/main" id="{825DC67C-9188-41E9-A3C6-65222ADD6FB8}"/>
              </a:ext>
            </a:extLst>
          </p:cNvPr>
          <p:cNvGraphicFramePr/>
          <p:nvPr>
            <p:extLst>
              <p:ext uri="{D42A27DB-BD31-4B8C-83A1-F6EECF244321}">
                <p14:modId xmlns:p14="http://schemas.microsoft.com/office/powerpoint/2010/main" val="2249120459"/>
              </p:ext>
            </p:extLst>
          </p:nvPr>
        </p:nvGraphicFramePr>
        <p:xfrm>
          <a:off x="600076" y="1555948"/>
          <a:ext cx="6772274" cy="42513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8607F66-BA53-48DE-B2B5-C067255AC33F}"/>
                                            </p:graphicEl>
                                          </p:spTgt>
                                        </p:tgtEl>
                                        <p:attrNameLst>
                                          <p:attrName>style.visibility</p:attrName>
                                        </p:attrNameLst>
                                      </p:cBhvr>
                                      <p:to>
                                        <p:strVal val="visible"/>
                                      </p:to>
                                    </p:set>
                                    <p:animEffect transition="in" filter="fade">
                                      <p:cBhvr>
                                        <p:cTn id="7" dur="500"/>
                                        <p:tgtEl>
                                          <p:spTgt spid="4">
                                            <p:graphicEl>
                                              <a:dgm id="{D8607F66-BA53-48DE-B2B5-C067255AC3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ED36A67-C551-4943-982F-B5A2CDC91B99}"/>
                                            </p:graphicEl>
                                          </p:spTgt>
                                        </p:tgtEl>
                                        <p:attrNameLst>
                                          <p:attrName>style.visibility</p:attrName>
                                        </p:attrNameLst>
                                      </p:cBhvr>
                                      <p:to>
                                        <p:strVal val="visible"/>
                                      </p:to>
                                    </p:set>
                                    <p:animEffect transition="in" filter="fade">
                                      <p:cBhvr>
                                        <p:cTn id="12" dur="500"/>
                                        <p:tgtEl>
                                          <p:spTgt spid="4">
                                            <p:graphicEl>
                                              <a:dgm id="{AED36A67-C551-4943-982F-B5A2CDC91B9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1C2C33C7-00E9-4BF3-AEA6-D20F4D827E6C}"/>
                                            </p:graphicEl>
                                          </p:spTgt>
                                        </p:tgtEl>
                                        <p:attrNameLst>
                                          <p:attrName>style.visibility</p:attrName>
                                        </p:attrNameLst>
                                      </p:cBhvr>
                                      <p:to>
                                        <p:strVal val="visible"/>
                                      </p:to>
                                    </p:set>
                                    <p:animEffect transition="in" filter="fade">
                                      <p:cBhvr>
                                        <p:cTn id="15" dur="500"/>
                                        <p:tgtEl>
                                          <p:spTgt spid="4">
                                            <p:graphicEl>
                                              <a:dgm id="{1C2C33C7-00E9-4BF3-AEA6-D20F4D827E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30C1B1-9EB8-48FB-BB8C-ADC77E60F97C}"/>
              </a:ext>
            </a:extLst>
          </p:cNvPr>
          <p:cNvSpPr>
            <a:spLocks noGrp="1"/>
          </p:cNvSpPr>
          <p:nvPr>
            <p:ph type="title"/>
          </p:nvPr>
        </p:nvSpPr>
        <p:spPr>
          <a:xfrm>
            <a:off x="838200" y="365126"/>
            <a:ext cx="10515600" cy="635000"/>
          </a:xfrm>
          <a:solidFill>
            <a:srgbClr val="002060"/>
          </a:solidFill>
        </p:spPr>
        <p:txBody>
          <a:bodyPr>
            <a:normAutofit/>
          </a:bodyPr>
          <a:lstStyle/>
          <a:p>
            <a:pPr algn="ctr"/>
            <a:r>
              <a:rPr lang="en-GB" sz="3600" b="1" dirty="0">
                <a:solidFill>
                  <a:schemeClr val="bg1"/>
                </a:solidFill>
                <a:latin typeface="+mn-lt"/>
              </a:rPr>
              <a:t>Health &amp; Safety</a:t>
            </a:r>
          </a:p>
        </p:txBody>
      </p:sp>
      <p:pic>
        <p:nvPicPr>
          <p:cNvPr id="6" name="Content Placeholder 5"/>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6862763" y="1370013"/>
            <a:ext cx="5329237" cy="4117975"/>
          </a:xfrm>
        </p:spPr>
      </p:pic>
      <p:sp>
        <p:nvSpPr>
          <p:cNvPr id="2" name="Scroll: Horizontal 1">
            <a:extLst>
              <a:ext uri="{FF2B5EF4-FFF2-40B4-BE49-F238E27FC236}">
                <a16:creationId xmlns:a16="http://schemas.microsoft.com/office/drawing/2014/main" id="{05E0E34B-3ABD-4EDF-AD93-88BFDEAB4071}"/>
              </a:ext>
            </a:extLst>
          </p:cNvPr>
          <p:cNvSpPr/>
          <p:nvPr/>
        </p:nvSpPr>
        <p:spPr>
          <a:xfrm>
            <a:off x="1012315" y="1401097"/>
            <a:ext cx="4920629" cy="3554361"/>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An introduction to Manual Handling &amp; Kinetic Lifting</a:t>
            </a:r>
          </a:p>
        </p:txBody>
      </p:sp>
    </p:spTree>
    <p:extLst>
      <p:ext uri="{BB962C8B-B14F-4D97-AF65-F5344CB8AC3E}">
        <p14:creationId xmlns:p14="http://schemas.microsoft.com/office/powerpoint/2010/main" val="2569260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3"/>
          <a:stretch>
            <a:fillRect/>
          </a:stretch>
        </p:blipFill>
        <p:spPr>
          <a:xfrm>
            <a:off x="6473952" y="1751648"/>
            <a:ext cx="3539390" cy="3963028"/>
          </a:xfrm>
          <a:prstGeom prst="rect">
            <a:avLst/>
          </a:prstGeom>
        </p:spPr>
      </p:pic>
      <p:pic>
        <p:nvPicPr>
          <p:cNvPr id="5" name="Picture 4"/>
          <p:cNvPicPr>
            <a:picLocks noChangeAspect="1"/>
          </p:cNvPicPr>
          <p:nvPr/>
        </p:nvPicPr>
        <p:blipFill>
          <a:blip r:embed="rId4"/>
          <a:stretch>
            <a:fillRect/>
          </a:stretch>
        </p:blipFill>
        <p:spPr>
          <a:xfrm>
            <a:off x="2072849" y="1885761"/>
            <a:ext cx="3788321" cy="3539679"/>
          </a:xfrm>
          <a:prstGeom prst="rect">
            <a:avLst/>
          </a:prstGeom>
        </p:spPr>
      </p:pic>
      <p:sp>
        <p:nvSpPr>
          <p:cNvPr id="6" name="TextBox 5"/>
          <p:cNvSpPr txBox="1"/>
          <p:nvPr/>
        </p:nvSpPr>
        <p:spPr>
          <a:xfrm>
            <a:off x="838200" y="265579"/>
            <a:ext cx="10484110" cy="1077218"/>
          </a:xfrm>
          <a:prstGeom prst="rect">
            <a:avLst/>
          </a:prstGeom>
          <a:solidFill>
            <a:srgbClr val="002060"/>
          </a:solidFill>
        </p:spPr>
        <p:txBody>
          <a:bodyPr wrap="square" rtlCol="0">
            <a:spAutoFit/>
          </a:bodyPr>
          <a:lstStyle/>
          <a:p>
            <a:pPr algn="ctr"/>
            <a:r>
              <a:rPr lang="en-GB" sz="3200" b="1" dirty="0">
                <a:solidFill>
                  <a:schemeClr val="bg1"/>
                </a:solidFill>
              </a:rPr>
              <a:t>What impact would a serious back injury have on your life and career?</a:t>
            </a:r>
          </a:p>
        </p:txBody>
      </p:sp>
    </p:spTree>
    <p:extLst>
      <p:ext uri="{BB962C8B-B14F-4D97-AF65-F5344CB8AC3E}">
        <p14:creationId xmlns:p14="http://schemas.microsoft.com/office/powerpoint/2010/main" val="1968741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42925" y="265579"/>
            <a:ext cx="11072813" cy="523220"/>
          </a:xfrm>
          <a:prstGeom prst="rect">
            <a:avLst/>
          </a:prstGeom>
          <a:solidFill>
            <a:srgbClr val="002060"/>
          </a:solidFill>
        </p:spPr>
        <p:txBody>
          <a:bodyPr wrap="square" rtlCol="0">
            <a:spAutoFit/>
          </a:bodyPr>
          <a:lstStyle/>
          <a:p>
            <a:pPr algn="ctr"/>
            <a:r>
              <a:rPr lang="en-GB" sz="2800" b="1" dirty="0">
                <a:solidFill>
                  <a:schemeClr val="bg1"/>
                </a:solidFill>
              </a:rPr>
              <a:t>Disclaimer</a:t>
            </a:r>
          </a:p>
        </p:txBody>
      </p:sp>
      <p:graphicFrame>
        <p:nvGraphicFramePr>
          <p:cNvPr id="2" name="Diagram 1">
            <a:extLst>
              <a:ext uri="{FF2B5EF4-FFF2-40B4-BE49-F238E27FC236}">
                <a16:creationId xmlns:a16="http://schemas.microsoft.com/office/drawing/2014/main" id="{97372080-6A89-4CAE-B7E8-A95EFD6B0AE3}"/>
              </a:ext>
            </a:extLst>
          </p:cNvPr>
          <p:cNvGraphicFramePr/>
          <p:nvPr>
            <p:extLst>
              <p:ext uri="{D42A27DB-BD31-4B8C-83A1-F6EECF244321}">
                <p14:modId xmlns:p14="http://schemas.microsoft.com/office/powerpoint/2010/main" val="2075881675"/>
              </p:ext>
            </p:extLst>
          </p:nvPr>
        </p:nvGraphicFramePr>
        <p:xfrm>
          <a:off x="985838" y="971550"/>
          <a:ext cx="10336472" cy="4395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427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C8847C5-241E-4D48-8536-F5BCA274DE15}"/>
                                            </p:graphicEl>
                                          </p:spTgt>
                                        </p:tgtEl>
                                        <p:attrNameLst>
                                          <p:attrName>style.visibility</p:attrName>
                                        </p:attrNameLst>
                                      </p:cBhvr>
                                      <p:to>
                                        <p:strVal val="visible"/>
                                      </p:to>
                                    </p:set>
                                    <p:animEffect transition="in" filter="fade">
                                      <p:cBhvr>
                                        <p:cTn id="7" dur="500"/>
                                        <p:tgtEl>
                                          <p:spTgt spid="2">
                                            <p:graphicEl>
                                              <a:dgm id="{2C8847C5-241E-4D48-8536-F5BCA274DE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E660E3-1541-4526-BD15-97C6EAD5B8ED}"/>
                                            </p:graphicEl>
                                          </p:spTgt>
                                        </p:tgtEl>
                                        <p:attrNameLst>
                                          <p:attrName>style.visibility</p:attrName>
                                        </p:attrNameLst>
                                      </p:cBhvr>
                                      <p:to>
                                        <p:strVal val="visible"/>
                                      </p:to>
                                    </p:set>
                                    <p:animEffect transition="in" filter="fade">
                                      <p:cBhvr>
                                        <p:cTn id="12" dur="500"/>
                                        <p:tgtEl>
                                          <p:spTgt spid="2">
                                            <p:graphicEl>
                                              <a:dgm id="{A9E660E3-1541-4526-BD15-97C6EAD5B8E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90B939C-407A-4A6E-B671-92AE98790F34}"/>
                                            </p:graphicEl>
                                          </p:spTgt>
                                        </p:tgtEl>
                                        <p:attrNameLst>
                                          <p:attrName>style.visibility</p:attrName>
                                        </p:attrNameLst>
                                      </p:cBhvr>
                                      <p:to>
                                        <p:strVal val="visible"/>
                                      </p:to>
                                    </p:set>
                                    <p:animEffect transition="in" filter="fade">
                                      <p:cBhvr>
                                        <p:cTn id="15" dur="500"/>
                                        <p:tgtEl>
                                          <p:spTgt spid="2">
                                            <p:graphicEl>
                                              <a:dgm id="{690B939C-407A-4A6E-B671-92AE98790F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7580672" y="1067440"/>
            <a:ext cx="4138888" cy="4479920"/>
          </a:xfrm>
          <a:prstGeom prst="rect">
            <a:avLst/>
          </a:prstGeom>
        </p:spPr>
      </p:pic>
      <p:sp>
        <p:nvSpPr>
          <p:cNvPr id="8" name="TextBox 7"/>
          <p:cNvSpPr txBox="1"/>
          <p:nvPr/>
        </p:nvSpPr>
        <p:spPr>
          <a:xfrm>
            <a:off x="457200" y="211048"/>
            <a:ext cx="11262359" cy="584775"/>
          </a:xfrm>
          <a:prstGeom prst="rect">
            <a:avLst/>
          </a:prstGeom>
          <a:solidFill>
            <a:srgbClr val="002060"/>
          </a:solidFill>
        </p:spPr>
        <p:txBody>
          <a:bodyPr wrap="square" rtlCol="0">
            <a:spAutoFit/>
          </a:bodyPr>
          <a:lstStyle/>
          <a:p>
            <a:pPr algn="ctr"/>
            <a:r>
              <a:rPr lang="en-GB" sz="3200" b="1" dirty="0">
                <a:solidFill>
                  <a:schemeClr val="bg1"/>
                </a:solidFill>
              </a:rPr>
              <a:t>What is Manual Handling?</a:t>
            </a:r>
          </a:p>
        </p:txBody>
      </p:sp>
      <p:sp>
        <p:nvSpPr>
          <p:cNvPr id="2" name="Rectangle: Rounded Corners 1">
            <a:extLst>
              <a:ext uri="{FF2B5EF4-FFF2-40B4-BE49-F238E27FC236}">
                <a16:creationId xmlns:a16="http://schemas.microsoft.com/office/drawing/2014/main" id="{184A2654-ED3A-4C49-8783-3CC0F792A132}"/>
              </a:ext>
            </a:extLst>
          </p:cNvPr>
          <p:cNvSpPr/>
          <p:nvPr/>
        </p:nvSpPr>
        <p:spPr>
          <a:xfrm>
            <a:off x="1003383" y="1421036"/>
            <a:ext cx="5412658" cy="3809450"/>
          </a:xfrm>
          <a:custGeom>
            <a:avLst/>
            <a:gdLst>
              <a:gd name="connsiteX0" fmla="*/ 0 w 5412658"/>
              <a:gd name="connsiteY0" fmla="*/ 634921 h 3809450"/>
              <a:gd name="connsiteX1" fmla="*/ 634921 w 5412658"/>
              <a:gd name="connsiteY1" fmla="*/ 0 h 3809450"/>
              <a:gd name="connsiteX2" fmla="*/ 1102467 w 5412658"/>
              <a:gd name="connsiteY2" fmla="*/ 0 h 3809450"/>
              <a:gd name="connsiteX3" fmla="*/ 1570014 w 5412658"/>
              <a:gd name="connsiteY3" fmla="*/ 0 h 3809450"/>
              <a:gd name="connsiteX4" fmla="*/ 2244701 w 5412658"/>
              <a:gd name="connsiteY4" fmla="*/ 0 h 3809450"/>
              <a:gd name="connsiteX5" fmla="*/ 2919388 w 5412658"/>
              <a:gd name="connsiteY5" fmla="*/ 0 h 3809450"/>
              <a:gd name="connsiteX6" fmla="*/ 3386934 w 5412658"/>
              <a:gd name="connsiteY6" fmla="*/ 0 h 3809450"/>
              <a:gd name="connsiteX7" fmla="*/ 3937337 w 5412658"/>
              <a:gd name="connsiteY7" fmla="*/ 0 h 3809450"/>
              <a:gd name="connsiteX8" fmla="*/ 4777737 w 5412658"/>
              <a:gd name="connsiteY8" fmla="*/ 0 h 3809450"/>
              <a:gd name="connsiteX9" fmla="*/ 5412658 w 5412658"/>
              <a:gd name="connsiteY9" fmla="*/ 634921 h 3809450"/>
              <a:gd name="connsiteX10" fmla="*/ 5412658 w 5412658"/>
              <a:gd name="connsiteY10" fmla="*/ 1117447 h 3809450"/>
              <a:gd name="connsiteX11" fmla="*/ 5412658 w 5412658"/>
              <a:gd name="connsiteY11" fmla="*/ 1676160 h 3809450"/>
              <a:gd name="connsiteX12" fmla="*/ 5412658 w 5412658"/>
              <a:gd name="connsiteY12" fmla="*/ 2107894 h 3809450"/>
              <a:gd name="connsiteX13" fmla="*/ 5412658 w 5412658"/>
              <a:gd name="connsiteY13" fmla="*/ 2565023 h 3809450"/>
              <a:gd name="connsiteX14" fmla="*/ 5412658 w 5412658"/>
              <a:gd name="connsiteY14" fmla="*/ 3174529 h 3809450"/>
              <a:gd name="connsiteX15" fmla="*/ 4777737 w 5412658"/>
              <a:gd name="connsiteY15" fmla="*/ 3809450 h 3809450"/>
              <a:gd name="connsiteX16" fmla="*/ 4310191 w 5412658"/>
              <a:gd name="connsiteY16" fmla="*/ 3809450 h 3809450"/>
              <a:gd name="connsiteX17" fmla="*/ 3635503 w 5412658"/>
              <a:gd name="connsiteY17" fmla="*/ 3809450 h 3809450"/>
              <a:gd name="connsiteX18" fmla="*/ 3126529 w 5412658"/>
              <a:gd name="connsiteY18" fmla="*/ 3809450 h 3809450"/>
              <a:gd name="connsiteX19" fmla="*/ 2658983 w 5412658"/>
              <a:gd name="connsiteY19" fmla="*/ 3809450 h 3809450"/>
              <a:gd name="connsiteX20" fmla="*/ 2025724 w 5412658"/>
              <a:gd name="connsiteY20" fmla="*/ 3809450 h 3809450"/>
              <a:gd name="connsiteX21" fmla="*/ 1516749 w 5412658"/>
              <a:gd name="connsiteY21" fmla="*/ 3809450 h 3809450"/>
              <a:gd name="connsiteX22" fmla="*/ 634921 w 5412658"/>
              <a:gd name="connsiteY22" fmla="*/ 3809450 h 3809450"/>
              <a:gd name="connsiteX23" fmla="*/ 0 w 5412658"/>
              <a:gd name="connsiteY23" fmla="*/ 3174529 h 3809450"/>
              <a:gd name="connsiteX24" fmla="*/ 0 w 5412658"/>
              <a:gd name="connsiteY24" fmla="*/ 2641211 h 3809450"/>
              <a:gd name="connsiteX25" fmla="*/ 0 w 5412658"/>
              <a:gd name="connsiteY25" fmla="*/ 2133290 h 3809450"/>
              <a:gd name="connsiteX26" fmla="*/ 0 w 5412658"/>
              <a:gd name="connsiteY26" fmla="*/ 1676160 h 3809450"/>
              <a:gd name="connsiteX27" fmla="*/ 0 w 5412658"/>
              <a:gd name="connsiteY27" fmla="*/ 1193635 h 3809450"/>
              <a:gd name="connsiteX28" fmla="*/ 0 w 5412658"/>
              <a:gd name="connsiteY28" fmla="*/ 634921 h 3809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412658" h="3809450" fill="none" extrusionOk="0">
                <a:moveTo>
                  <a:pt x="0" y="634921"/>
                </a:moveTo>
                <a:cubicBezTo>
                  <a:pt x="-55533" y="334905"/>
                  <a:pt x="247706" y="-42458"/>
                  <a:pt x="634921" y="0"/>
                </a:cubicBezTo>
                <a:cubicBezTo>
                  <a:pt x="781117" y="-52048"/>
                  <a:pt x="981163" y="42746"/>
                  <a:pt x="1102467" y="0"/>
                </a:cubicBezTo>
                <a:cubicBezTo>
                  <a:pt x="1223771" y="-42746"/>
                  <a:pt x="1470965" y="1956"/>
                  <a:pt x="1570014" y="0"/>
                </a:cubicBezTo>
                <a:cubicBezTo>
                  <a:pt x="1669063" y="-1956"/>
                  <a:pt x="1999829" y="2104"/>
                  <a:pt x="2244701" y="0"/>
                </a:cubicBezTo>
                <a:cubicBezTo>
                  <a:pt x="2489573" y="-2104"/>
                  <a:pt x="2679212" y="56486"/>
                  <a:pt x="2919388" y="0"/>
                </a:cubicBezTo>
                <a:cubicBezTo>
                  <a:pt x="3159564" y="-56486"/>
                  <a:pt x="3257384" y="20314"/>
                  <a:pt x="3386934" y="0"/>
                </a:cubicBezTo>
                <a:cubicBezTo>
                  <a:pt x="3516484" y="-20314"/>
                  <a:pt x="3736171" y="55200"/>
                  <a:pt x="3937337" y="0"/>
                </a:cubicBezTo>
                <a:cubicBezTo>
                  <a:pt x="4138503" y="-55200"/>
                  <a:pt x="4542874" y="97577"/>
                  <a:pt x="4777737" y="0"/>
                </a:cubicBezTo>
                <a:cubicBezTo>
                  <a:pt x="5160222" y="-38780"/>
                  <a:pt x="5341687" y="292354"/>
                  <a:pt x="5412658" y="634921"/>
                </a:cubicBezTo>
                <a:cubicBezTo>
                  <a:pt x="5465698" y="832539"/>
                  <a:pt x="5380009" y="886128"/>
                  <a:pt x="5412658" y="1117447"/>
                </a:cubicBezTo>
                <a:cubicBezTo>
                  <a:pt x="5445307" y="1348766"/>
                  <a:pt x="5346811" y="1413732"/>
                  <a:pt x="5412658" y="1676160"/>
                </a:cubicBezTo>
                <a:cubicBezTo>
                  <a:pt x="5478505" y="1938588"/>
                  <a:pt x="5412405" y="1896558"/>
                  <a:pt x="5412658" y="2107894"/>
                </a:cubicBezTo>
                <a:cubicBezTo>
                  <a:pt x="5412911" y="2319230"/>
                  <a:pt x="5406282" y="2414889"/>
                  <a:pt x="5412658" y="2565023"/>
                </a:cubicBezTo>
                <a:cubicBezTo>
                  <a:pt x="5419034" y="2715157"/>
                  <a:pt x="5383965" y="2991382"/>
                  <a:pt x="5412658" y="3174529"/>
                </a:cubicBezTo>
                <a:cubicBezTo>
                  <a:pt x="5309229" y="3509953"/>
                  <a:pt x="5117972" y="3806638"/>
                  <a:pt x="4777737" y="3809450"/>
                </a:cubicBezTo>
                <a:cubicBezTo>
                  <a:pt x="4620927" y="3830842"/>
                  <a:pt x="4505360" y="3772517"/>
                  <a:pt x="4310191" y="3809450"/>
                </a:cubicBezTo>
                <a:cubicBezTo>
                  <a:pt x="4115022" y="3846383"/>
                  <a:pt x="3955581" y="3808217"/>
                  <a:pt x="3635503" y="3809450"/>
                </a:cubicBezTo>
                <a:cubicBezTo>
                  <a:pt x="3315425" y="3810683"/>
                  <a:pt x="3266224" y="3763589"/>
                  <a:pt x="3126529" y="3809450"/>
                </a:cubicBezTo>
                <a:cubicBezTo>
                  <a:pt x="2986834" y="3855311"/>
                  <a:pt x="2831877" y="3761257"/>
                  <a:pt x="2658983" y="3809450"/>
                </a:cubicBezTo>
                <a:cubicBezTo>
                  <a:pt x="2486089" y="3857643"/>
                  <a:pt x="2205953" y="3794208"/>
                  <a:pt x="2025724" y="3809450"/>
                </a:cubicBezTo>
                <a:cubicBezTo>
                  <a:pt x="1845495" y="3824692"/>
                  <a:pt x="1680164" y="3776386"/>
                  <a:pt x="1516749" y="3809450"/>
                </a:cubicBezTo>
                <a:cubicBezTo>
                  <a:pt x="1353335" y="3842514"/>
                  <a:pt x="1022296" y="3772095"/>
                  <a:pt x="634921" y="3809450"/>
                </a:cubicBezTo>
                <a:cubicBezTo>
                  <a:pt x="202936" y="3746771"/>
                  <a:pt x="-23718" y="3511833"/>
                  <a:pt x="0" y="3174529"/>
                </a:cubicBezTo>
                <a:cubicBezTo>
                  <a:pt x="-15422" y="2939520"/>
                  <a:pt x="8474" y="2749268"/>
                  <a:pt x="0" y="2641211"/>
                </a:cubicBezTo>
                <a:cubicBezTo>
                  <a:pt x="-8474" y="2533154"/>
                  <a:pt x="7050" y="2298495"/>
                  <a:pt x="0" y="2133290"/>
                </a:cubicBezTo>
                <a:cubicBezTo>
                  <a:pt x="-7050" y="1968085"/>
                  <a:pt x="31291" y="1847057"/>
                  <a:pt x="0" y="1676160"/>
                </a:cubicBezTo>
                <a:cubicBezTo>
                  <a:pt x="-31291" y="1505263"/>
                  <a:pt x="30554" y="1417334"/>
                  <a:pt x="0" y="1193635"/>
                </a:cubicBezTo>
                <a:cubicBezTo>
                  <a:pt x="-30554" y="969937"/>
                  <a:pt x="48518" y="829030"/>
                  <a:pt x="0" y="634921"/>
                </a:cubicBezTo>
                <a:close/>
              </a:path>
              <a:path w="5412658" h="3809450" stroke="0" extrusionOk="0">
                <a:moveTo>
                  <a:pt x="0" y="634921"/>
                </a:moveTo>
                <a:cubicBezTo>
                  <a:pt x="65095" y="252048"/>
                  <a:pt x="277467" y="-68335"/>
                  <a:pt x="634921" y="0"/>
                </a:cubicBezTo>
                <a:cubicBezTo>
                  <a:pt x="852634" y="-7072"/>
                  <a:pt x="952385" y="30170"/>
                  <a:pt x="1143896" y="0"/>
                </a:cubicBezTo>
                <a:cubicBezTo>
                  <a:pt x="1335408" y="-30170"/>
                  <a:pt x="1475417" y="51950"/>
                  <a:pt x="1611442" y="0"/>
                </a:cubicBezTo>
                <a:cubicBezTo>
                  <a:pt x="1747467" y="-51950"/>
                  <a:pt x="2021044" y="19715"/>
                  <a:pt x="2203273" y="0"/>
                </a:cubicBezTo>
                <a:cubicBezTo>
                  <a:pt x="2385502" y="-19715"/>
                  <a:pt x="2514776" y="28202"/>
                  <a:pt x="2670819" y="0"/>
                </a:cubicBezTo>
                <a:cubicBezTo>
                  <a:pt x="2826862" y="-28202"/>
                  <a:pt x="3153539" y="1647"/>
                  <a:pt x="3304078" y="0"/>
                </a:cubicBezTo>
                <a:cubicBezTo>
                  <a:pt x="3454617" y="-1647"/>
                  <a:pt x="3611232" y="15745"/>
                  <a:pt x="3895909" y="0"/>
                </a:cubicBezTo>
                <a:cubicBezTo>
                  <a:pt x="4180586" y="-15745"/>
                  <a:pt x="4517034" y="13221"/>
                  <a:pt x="4777737" y="0"/>
                </a:cubicBezTo>
                <a:cubicBezTo>
                  <a:pt x="5181251" y="-115"/>
                  <a:pt x="5482701" y="224497"/>
                  <a:pt x="5412658" y="634921"/>
                </a:cubicBezTo>
                <a:cubicBezTo>
                  <a:pt x="5441433" y="858487"/>
                  <a:pt x="5369872" y="877946"/>
                  <a:pt x="5412658" y="1092050"/>
                </a:cubicBezTo>
                <a:cubicBezTo>
                  <a:pt x="5455444" y="1306154"/>
                  <a:pt x="5352074" y="1397383"/>
                  <a:pt x="5412658" y="1650764"/>
                </a:cubicBezTo>
                <a:cubicBezTo>
                  <a:pt x="5473242" y="1904145"/>
                  <a:pt x="5354797" y="2044000"/>
                  <a:pt x="5412658" y="2184082"/>
                </a:cubicBezTo>
                <a:cubicBezTo>
                  <a:pt x="5470519" y="2324164"/>
                  <a:pt x="5374713" y="2472902"/>
                  <a:pt x="5412658" y="2717400"/>
                </a:cubicBezTo>
                <a:cubicBezTo>
                  <a:pt x="5450603" y="2961898"/>
                  <a:pt x="5386174" y="3046463"/>
                  <a:pt x="5412658" y="3174529"/>
                </a:cubicBezTo>
                <a:cubicBezTo>
                  <a:pt x="5440693" y="3543911"/>
                  <a:pt x="5139070" y="3805716"/>
                  <a:pt x="4777737" y="3809450"/>
                </a:cubicBezTo>
                <a:cubicBezTo>
                  <a:pt x="4582100" y="3855052"/>
                  <a:pt x="4360722" y="3790423"/>
                  <a:pt x="4227334" y="3809450"/>
                </a:cubicBezTo>
                <a:cubicBezTo>
                  <a:pt x="4093946" y="3828477"/>
                  <a:pt x="3827303" y="3745719"/>
                  <a:pt x="3594075" y="3809450"/>
                </a:cubicBezTo>
                <a:cubicBezTo>
                  <a:pt x="3360847" y="3873181"/>
                  <a:pt x="3336285" y="3797920"/>
                  <a:pt x="3126529" y="3809450"/>
                </a:cubicBezTo>
                <a:cubicBezTo>
                  <a:pt x="2916773" y="3820980"/>
                  <a:pt x="2811019" y="3790544"/>
                  <a:pt x="2658983" y="3809450"/>
                </a:cubicBezTo>
                <a:cubicBezTo>
                  <a:pt x="2506947" y="3828356"/>
                  <a:pt x="2290864" y="3788632"/>
                  <a:pt x="2150008" y="3809450"/>
                </a:cubicBezTo>
                <a:cubicBezTo>
                  <a:pt x="2009152" y="3830268"/>
                  <a:pt x="1792016" y="3777843"/>
                  <a:pt x="1682462" y="3809450"/>
                </a:cubicBezTo>
                <a:cubicBezTo>
                  <a:pt x="1572908" y="3841057"/>
                  <a:pt x="1061121" y="3696541"/>
                  <a:pt x="634921" y="3809450"/>
                </a:cubicBezTo>
                <a:cubicBezTo>
                  <a:pt x="305849" y="3817258"/>
                  <a:pt x="2964" y="3515575"/>
                  <a:pt x="0" y="3174529"/>
                </a:cubicBezTo>
                <a:cubicBezTo>
                  <a:pt x="-1731" y="2984679"/>
                  <a:pt x="45490" y="2891918"/>
                  <a:pt x="0" y="2717400"/>
                </a:cubicBezTo>
                <a:cubicBezTo>
                  <a:pt x="-45490" y="2542882"/>
                  <a:pt x="36009" y="2389315"/>
                  <a:pt x="0" y="2285666"/>
                </a:cubicBezTo>
                <a:cubicBezTo>
                  <a:pt x="-36009" y="2182017"/>
                  <a:pt x="41914" y="1936011"/>
                  <a:pt x="0" y="1828537"/>
                </a:cubicBezTo>
                <a:cubicBezTo>
                  <a:pt x="-41914" y="1721063"/>
                  <a:pt x="63537" y="1543980"/>
                  <a:pt x="0" y="1295219"/>
                </a:cubicBezTo>
                <a:cubicBezTo>
                  <a:pt x="-63537" y="1046458"/>
                  <a:pt x="66209" y="912823"/>
                  <a:pt x="0" y="634921"/>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51656447">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Any transporting or supporting of a load, (including </a:t>
            </a:r>
            <a:r>
              <a:rPr lang="en-GB" sz="2400" b="1" dirty="0">
                <a:solidFill>
                  <a:schemeClr val="tx1"/>
                </a:solidFill>
              </a:rPr>
              <a:t>lifting, putting down, pulling, pushing, carrying </a:t>
            </a:r>
            <a:r>
              <a:rPr lang="en-GB" sz="2400" dirty="0">
                <a:solidFill>
                  <a:schemeClr val="tx1"/>
                </a:solidFill>
              </a:rPr>
              <a:t>or </a:t>
            </a:r>
            <a:r>
              <a:rPr lang="en-GB" sz="2400" b="1" dirty="0">
                <a:solidFill>
                  <a:schemeClr val="tx1"/>
                </a:solidFill>
              </a:rPr>
              <a:t>moving</a:t>
            </a:r>
            <a:r>
              <a:rPr lang="en-GB" sz="2400" dirty="0">
                <a:solidFill>
                  <a:schemeClr val="tx1"/>
                </a:solidFill>
              </a:rPr>
              <a:t>) by hand or bodily force. </a:t>
            </a:r>
          </a:p>
          <a:p>
            <a:pPr algn="ctr"/>
            <a:r>
              <a:rPr lang="en-GB" sz="2400" dirty="0">
                <a:solidFill>
                  <a:schemeClr val="tx1"/>
                </a:solidFill>
              </a:rPr>
              <a:t>This includes the use of handling aids such as trolleys or sack trucks.</a:t>
            </a:r>
          </a:p>
          <a:p>
            <a:pPr algn="ctr"/>
            <a:r>
              <a:rPr lang="en-GB" sz="2400" dirty="0">
                <a:solidFill>
                  <a:schemeClr val="tx1"/>
                </a:solidFill>
              </a:rPr>
              <a:t>But does not include tools or machinery.</a:t>
            </a:r>
          </a:p>
        </p:txBody>
      </p:sp>
    </p:spTree>
    <p:extLst>
      <p:ext uri="{BB962C8B-B14F-4D97-AF65-F5344CB8AC3E}">
        <p14:creationId xmlns:p14="http://schemas.microsoft.com/office/powerpoint/2010/main" val="4068500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1445" y="265579"/>
            <a:ext cx="11223523" cy="584775"/>
          </a:xfrm>
          <a:prstGeom prst="rect">
            <a:avLst/>
          </a:prstGeom>
          <a:solidFill>
            <a:srgbClr val="002060"/>
          </a:solidFill>
        </p:spPr>
        <p:txBody>
          <a:bodyPr wrap="square" rtlCol="0">
            <a:spAutoFit/>
          </a:bodyPr>
          <a:lstStyle/>
          <a:p>
            <a:pPr algn="ctr"/>
            <a:r>
              <a:rPr lang="en-GB" sz="3200" b="1" dirty="0">
                <a:solidFill>
                  <a:schemeClr val="bg1"/>
                </a:solidFill>
              </a:rPr>
              <a:t>What manual handling tasks do we carry out as part of our role?</a:t>
            </a:r>
          </a:p>
        </p:txBody>
      </p:sp>
      <p:pic>
        <p:nvPicPr>
          <p:cNvPr id="6" name="Picture 5"/>
          <p:cNvPicPr>
            <a:picLocks noChangeAspect="1"/>
          </p:cNvPicPr>
          <p:nvPr/>
        </p:nvPicPr>
        <p:blipFill>
          <a:blip r:embed="rId3"/>
          <a:stretch>
            <a:fillRect/>
          </a:stretch>
        </p:blipFill>
        <p:spPr>
          <a:xfrm>
            <a:off x="3889505" y="1448239"/>
            <a:ext cx="4163114" cy="4163114"/>
          </a:xfrm>
          <a:prstGeom prst="rect">
            <a:avLst/>
          </a:prstGeom>
        </p:spPr>
      </p:pic>
    </p:spTree>
    <p:extLst>
      <p:ext uri="{BB962C8B-B14F-4D97-AF65-F5344CB8AC3E}">
        <p14:creationId xmlns:p14="http://schemas.microsoft.com/office/powerpoint/2010/main" val="2185121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920" y="110870"/>
            <a:ext cx="5220986" cy="396273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0166" y="110870"/>
            <a:ext cx="5988373" cy="3762580"/>
          </a:xfrm>
          <a:prstGeom prst="rect">
            <a:avLst/>
          </a:prstGeom>
        </p:spPr>
      </p:pic>
      <p:pic>
        <p:nvPicPr>
          <p:cNvPr id="2" name="Picture 1"/>
          <p:cNvPicPr>
            <a:picLocks noChangeAspect="1"/>
          </p:cNvPicPr>
          <p:nvPr/>
        </p:nvPicPr>
        <p:blipFill>
          <a:blip r:embed="rId5"/>
          <a:stretch>
            <a:fillRect/>
          </a:stretch>
        </p:blipFill>
        <p:spPr>
          <a:xfrm>
            <a:off x="3849429" y="3182588"/>
            <a:ext cx="4493141" cy="2814452"/>
          </a:xfrm>
          <a:prstGeom prst="rect">
            <a:avLst/>
          </a:prstGeom>
        </p:spPr>
      </p:pic>
    </p:spTree>
    <p:extLst>
      <p:ext uri="{BB962C8B-B14F-4D97-AF65-F5344CB8AC3E}">
        <p14:creationId xmlns:p14="http://schemas.microsoft.com/office/powerpoint/2010/main" val="3554405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stretch>
            <a:fillRect/>
          </a:stretch>
        </p:blipFill>
        <p:spPr>
          <a:xfrm>
            <a:off x="937443" y="1313675"/>
            <a:ext cx="10317111" cy="5278746"/>
          </a:xfrm>
          <a:prstGeom prst="rect">
            <a:avLst/>
          </a:prstGeom>
        </p:spPr>
      </p:pic>
      <p:sp>
        <p:nvSpPr>
          <p:cNvPr id="4" name="TextBox 3"/>
          <p:cNvSpPr txBox="1"/>
          <p:nvPr/>
        </p:nvSpPr>
        <p:spPr>
          <a:xfrm>
            <a:off x="557213" y="265579"/>
            <a:ext cx="11129961" cy="584775"/>
          </a:xfrm>
          <a:prstGeom prst="rect">
            <a:avLst/>
          </a:prstGeom>
          <a:solidFill>
            <a:srgbClr val="002060"/>
          </a:solidFill>
        </p:spPr>
        <p:txBody>
          <a:bodyPr wrap="square" rtlCol="0">
            <a:spAutoFit/>
          </a:bodyPr>
          <a:lstStyle/>
          <a:p>
            <a:pPr algn="ctr"/>
            <a:r>
              <a:rPr lang="en-GB" sz="3200" b="1" dirty="0">
                <a:solidFill>
                  <a:schemeClr val="bg1"/>
                </a:solidFill>
              </a:rPr>
              <a:t>Injury Potential</a:t>
            </a:r>
          </a:p>
        </p:txBody>
      </p:sp>
      <p:sp>
        <p:nvSpPr>
          <p:cNvPr id="5" name="Rectangle: Rounded Corners 4">
            <a:extLst>
              <a:ext uri="{FF2B5EF4-FFF2-40B4-BE49-F238E27FC236}">
                <a16:creationId xmlns:a16="http://schemas.microsoft.com/office/drawing/2014/main" id="{01F3D725-0AF2-42E8-A829-48D27FAE0D5D}"/>
              </a:ext>
            </a:extLst>
          </p:cNvPr>
          <p:cNvSpPr/>
          <p:nvPr/>
        </p:nvSpPr>
        <p:spPr>
          <a:xfrm>
            <a:off x="1195387" y="1021288"/>
            <a:ext cx="9801225" cy="584775"/>
          </a:xfrm>
          <a:custGeom>
            <a:avLst/>
            <a:gdLst>
              <a:gd name="connsiteX0" fmla="*/ 0 w 9801225"/>
              <a:gd name="connsiteY0" fmla="*/ 97464 h 584775"/>
              <a:gd name="connsiteX1" fmla="*/ 97464 w 9801225"/>
              <a:gd name="connsiteY1" fmla="*/ 0 h 584775"/>
              <a:gd name="connsiteX2" fmla="*/ 374351 w 9801225"/>
              <a:gd name="connsiteY2" fmla="*/ 0 h 584775"/>
              <a:gd name="connsiteX3" fmla="*/ 1131554 w 9801225"/>
              <a:gd name="connsiteY3" fmla="*/ 0 h 584775"/>
              <a:gd name="connsiteX4" fmla="*/ 1600567 w 9801225"/>
              <a:gd name="connsiteY4" fmla="*/ 0 h 584775"/>
              <a:gd name="connsiteX5" fmla="*/ 2357769 w 9801225"/>
              <a:gd name="connsiteY5" fmla="*/ 0 h 584775"/>
              <a:gd name="connsiteX6" fmla="*/ 2634657 w 9801225"/>
              <a:gd name="connsiteY6" fmla="*/ 0 h 584775"/>
              <a:gd name="connsiteX7" fmla="*/ 3391859 w 9801225"/>
              <a:gd name="connsiteY7" fmla="*/ 0 h 584775"/>
              <a:gd name="connsiteX8" fmla="*/ 3860872 w 9801225"/>
              <a:gd name="connsiteY8" fmla="*/ 0 h 584775"/>
              <a:gd name="connsiteX9" fmla="*/ 4233822 w 9801225"/>
              <a:gd name="connsiteY9" fmla="*/ 0 h 584775"/>
              <a:gd name="connsiteX10" fmla="*/ 4606773 w 9801225"/>
              <a:gd name="connsiteY10" fmla="*/ 0 h 584775"/>
              <a:gd name="connsiteX11" fmla="*/ 5075786 w 9801225"/>
              <a:gd name="connsiteY11" fmla="*/ 0 h 584775"/>
              <a:gd name="connsiteX12" fmla="*/ 5832988 w 9801225"/>
              <a:gd name="connsiteY12" fmla="*/ 0 h 584775"/>
              <a:gd name="connsiteX13" fmla="*/ 6109876 w 9801225"/>
              <a:gd name="connsiteY13" fmla="*/ 0 h 584775"/>
              <a:gd name="connsiteX14" fmla="*/ 6482826 w 9801225"/>
              <a:gd name="connsiteY14" fmla="*/ 0 h 584775"/>
              <a:gd name="connsiteX15" fmla="*/ 6951839 w 9801225"/>
              <a:gd name="connsiteY15" fmla="*/ 0 h 584775"/>
              <a:gd name="connsiteX16" fmla="*/ 7324790 w 9801225"/>
              <a:gd name="connsiteY16" fmla="*/ 0 h 584775"/>
              <a:gd name="connsiteX17" fmla="*/ 7889866 w 9801225"/>
              <a:gd name="connsiteY17" fmla="*/ 0 h 584775"/>
              <a:gd name="connsiteX18" fmla="*/ 8262816 w 9801225"/>
              <a:gd name="connsiteY18" fmla="*/ 0 h 584775"/>
              <a:gd name="connsiteX19" fmla="*/ 8731830 w 9801225"/>
              <a:gd name="connsiteY19" fmla="*/ 0 h 584775"/>
              <a:gd name="connsiteX20" fmla="*/ 9104780 w 9801225"/>
              <a:gd name="connsiteY20" fmla="*/ 0 h 584775"/>
              <a:gd name="connsiteX21" fmla="*/ 9703761 w 9801225"/>
              <a:gd name="connsiteY21" fmla="*/ 0 h 584775"/>
              <a:gd name="connsiteX22" fmla="*/ 9801225 w 9801225"/>
              <a:gd name="connsiteY22" fmla="*/ 97464 h 584775"/>
              <a:gd name="connsiteX23" fmla="*/ 9801225 w 9801225"/>
              <a:gd name="connsiteY23" fmla="*/ 487311 h 584775"/>
              <a:gd name="connsiteX24" fmla="*/ 9703761 w 9801225"/>
              <a:gd name="connsiteY24" fmla="*/ 584775 h 584775"/>
              <a:gd name="connsiteX25" fmla="*/ 9042622 w 9801225"/>
              <a:gd name="connsiteY25" fmla="*/ 584775 h 584775"/>
              <a:gd name="connsiteX26" fmla="*/ 8573608 w 9801225"/>
              <a:gd name="connsiteY26" fmla="*/ 584775 h 584775"/>
              <a:gd name="connsiteX27" fmla="*/ 7912469 w 9801225"/>
              <a:gd name="connsiteY27" fmla="*/ 584775 h 584775"/>
              <a:gd name="connsiteX28" fmla="*/ 7347393 w 9801225"/>
              <a:gd name="connsiteY28" fmla="*/ 584775 h 584775"/>
              <a:gd name="connsiteX29" fmla="*/ 6590191 w 9801225"/>
              <a:gd name="connsiteY29" fmla="*/ 584775 h 584775"/>
              <a:gd name="connsiteX30" fmla="*/ 6313303 w 9801225"/>
              <a:gd name="connsiteY30" fmla="*/ 584775 h 584775"/>
              <a:gd name="connsiteX31" fmla="*/ 5652164 w 9801225"/>
              <a:gd name="connsiteY31" fmla="*/ 584775 h 584775"/>
              <a:gd name="connsiteX32" fmla="*/ 5279214 w 9801225"/>
              <a:gd name="connsiteY32" fmla="*/ 584775 h 584775"/>
              <a:gd name="connsiteX33" fmla="*/ 4714137 w 9801225"/>
              <a:gd name="connsiteY33" fmla="*/ 584775 h 584775"/>
              <a:gd name="connsiteX34" fmla="*/ 4341187 w 9801225"/>
              <a:gd name="connsiteY34" fmla="*/ 584775 h 584775"/>
              <a:gd name="connsiteX35" fmla="*/ 4064300 w 9801225"/>
              <a:gd name="connsiteY35" fmla="*/ 584775 h 584775"/>
              <a:gd name="connsiteX36" fmla="*/ 3787412 w 9801225"/>
              <a:gd name="connsiteY36" fmla="*/ 584775 h 584775"/>
              <a:gd name="connsiteX37" fmla="*/ 3126273 w 9801225"/>
              <a:gd name="connsiteY37" fmla="*/ 584775 h 584775"/>
              <a:gd name="connsiteX38" fmla="*/ 2465134 w 9801225"/>
              <a:gd name="connsiteY38" fmla="*/ 584775 h 584775"/>
              <a:gd name="connsiteX39" fmla="*/ 1996120 w 9801225"/>
              <a:gd name="connsiteY39" fmla="*/ 584775 h 584775"/>
              <a:gd name="connsiteX40" fmla="*/ 1527107 w 9801225"/>
              <a:gd name="connsiteY40" fmla="*/ 584775 h 584775"/>
              <a:gd name="connsiteX41" fmla="*/ 1250220 w 9801225"/>
              <a:gd name="connsiteY41" fmla="*/ 584775 h 584775"/>
              <a:gd name="connsiteX42" fmla="*/ 877269 w 9801225"/>
              <a:gd name="connsiteY42" fmla="*/ 584775 h 584775"/>
              <a:gd name="connsiteX43" fmla="*/ 600382 w 9801225"/>
              <a:gd name="connsiteY43" fmla="*/ 584775 h 584775"/>
              <a:gd name="connsiteX44" fmla="*/ 97464 w 9801225"/>
              <a:gd name="connsiteY44" fmla="*/ 584775 h 584775"/>
              <a:gd name="connsiteX45" fmla="*/ 0 w 9801225"/>
              <a:gd name="connsiteY45" fmla="*/ 487311 h 584775"/>
              <a:gd name="connsiteX46" fmla="*/ 0 w 9801225"/>
              <a:gd name="connsiteY46" fmla="*/ 97464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9801225" h="584775" fill="none" extrusionOk="0">
                <a:moveTo>
                  <a:pt x="0" y="97464"/>
                </a:moveTo>
                <a:cubicBezTo>
                  <a:pt x="-3166" y="55201"/>
                  <a:pt x="47139" y="2785"/>
                  <a:pt x="97464" y="0"/>
                </a:cubicBezTo>
                <a:cubicBezTo>
                  <a:pt x="194169" y="-8031"/>
                  <a:pt x="283156" y="11886"/>
                  <a:pt x="374351" y="0"/>
                </a:cubicBezTo>
                <a:cubicBezTo>
                  <a:pt x="465546" y="-11886"/>
                  <a:pt x="797084" y="67052"/>
                  <a:pt x="1131554" y="0"/>
                </a:cubicBezTo>
                <a:cubicBezTo>
                  <a:pt x="1466024" y="-67052"/>
                  <a:pt x="1409912" y="22616"/>
                  <a:pt x="1600567" y="0"/>
                </a:cubicBezTo>
                <a:cubicBezTo>
                  <a:pt x="1791222" y="-22616"/>
                  <a:pt x="2197171" y="83904"/>
                  <a:pt x="2357769" y="0"/>
                </a:cubicBezTo>
                <a:cubicBezTo>
                  <a:pt x="2518367" y="-83904"/>
                  <a:pt x="2562508" y="21152"/>
                  <a:pt x="2634657" y="0"/>
                </a:cubicBezTo>
                <a:cubicBezTo>
                  <a:pt x="2706806" y="-21152"/>
                  <a:pt x="3080143" y="29981"/>
                  <a:pt x="3391859" y="0"/>
                </a:cubicBezTo>
                <a:cubicBezTo>
                  <a:pt x="3703575" y="-29981"/>
                  <a:pt x="3684357" y="47074"/>
                  <a:pt x="3860872" y="0"/>
                </a:cubicBezTo>
                <a:cubicBezTo>
                  <a:pt x="4037387" y="-47074"/>
                  <a:pt x="4137342" y="3406"/>
                  <a:pt x="4233822" y="0"/>
                </a:cubicBezTo>
                <a:cubicBezTo>
                  <a:pt x="4330302" y="-3406"/>
                  <a:pt x="4488555" y="26568"/>
                  <a:pt x="4606773" y="0"/>
                </a:cubicBezTo>
                <a:cubicBezTo>
                  <a:pt x="4724991" y="-26568"/>
                  <a:pt x="4901062" y="51697"/>
                  <a:pt x="5075786" y="0"/>
                </a:cubicBezTo>
                <a:cubicBezTo>
                  <a:pt x="5250510" y="-51697"/>
                  <a:pt x="5598392" y="51730"/>
                  <a:pt x="5832988" y="0"/>
                </a:cubicBezTo>
                <a:cubicBezTo>
                  <a:pt x="6067584" y="-51730"/>
                  <a:pt x="6027335" y="9877"/>
                  <a:pt x="6109876" y="0"/>
                </a:cubicBezTo>
                <a:cubicBezTo>
                  <a:pt x="6192417" y="-9877"/>
                  <a:pt x="6371938" y="42530"/>
                  <a:pt x="6482826" y="0"/>
                </a:cubicBezTo>
                <a:cubicBezTo>
                  <a:pt x="6593714" y="-42530"/>
                  <a:pt x="6815520" y="45045"/>
                  <a:pt x="6951839" y="0"/>
                </a:cubicBezTo>
                <a:cubicBezTo>
                  <a:pt x="7088158" y="-45045"/>
                  <a:pt x="7212473" y="37865"/>
                  <a:pt x="7324790" y="0"/>
                </a:cubicBezTo>
                <a:cubicBezTo>
                  <a:pt x="7437107" y="-37865"/>
                  <a:pt x="7637010" y="22585"/>
                  <a:pt x="7889866" y="0"/>
                </a:cubicBezTo>
                <a:cubicBezTo>
                  <a:pt x="8142722" y="-22585"/>
                  <a:pt x="8113523" y="2631"/>
                  <a:pt x="8262816" y="0"/>
                </a:cubicBezTo>
                <a:cubicBezTo>
                  <a:pt x="8412109" y="-2631"/>
                  <a:pt x="8510142" y="47635"/>
                  <a:pt x="8731830" y="0"/>
                </a:cubicBezTo>
                <a:cubicBezTo>
                  <a:pt x="8953518" y="-47635"/>
                  <a:pt x="8992245" y="8806"/>
                  <a:pt x="9104780" y="0"/>
                </a:cubicBezTo>
                <a:cubicBezTo>
                  <a:pt x="9217315" y="-8806"/>
                  <a:pt x="9459397" y="63899"/>
                  <a:pt x="9703761" y="0"/>
                </a:cubicBezTo>
                <a:cubicBezTo>
                  <a:pt x="9761443" y="1102"/>
                  <a:pt x="9792870" y="43036"/>
                  <a:pt x="9801225" y="97464"/>
                </a:cubicBezTo>
                <a:cubicBezTo>
                  <a:pt x="9802193" y="241537"/>
                  <a:pt x="9794417" y="306125"/>
                  <a:pt x="9801225" y="487311"/>
                </a:cubicBezTo>
                <a:cubicBezTo>
                  <a:pt x="9805255" y="544552"/>
                  <a:pt x="9743757" y="577484"/>
                  <a:pt x="9703761" y="584775"/>
                </a:cubicBezTo>
                <a:cubicBezTo>
                  <a:pt x="9558167" y="633656"/>
                  <a:pt x="9204405" y="535489"/>
                  <a:pt x="9042622" y="584775"/>
                </a:cubicBezTo>
                <a:cubicBezTo>
                  <a:pt x="8880839" y="634061"/>
                  <a:pt x="8753136" y="558698"/>
                  <a:pt x="8573608" y="584775"/>
                </a:cubicBezTo>
                <a:cubicBezTo>
                  <a:pt x="8394080" y="610852"/>
                  <a:pt x="8219624" y="543126"/>
                  <a:pt x="7912469" y="584775"/>
                </a:cubicBezTo>
                <a:cubicBezTo>
                  <a:pt x="7605314" y="626424"/>
                  <a:pt x="7588367" y="543857"/>
                  <a:pt x="7347393" y="584775"/>
                </a:cubicBezTo>
                <a:cubicBezTo>
                  <a:pt x="7106419" y="625693"/>
                  <a:pt x="6941857" y="550819"/>
                  <a:pt x="6590191" y="584775"/>
                </a:cubicBezTo>
                <a:cubicBezTo>
                  <a:pt x="6238525" y="618731"/>
                  <a:pt x="6448887" y="574316"/>
                  <a:pt x="6313303" y="584775"/>
                </a:cubicBezTo>
                <a:cubicBezTo>
                  <a:pt x="6177719" y="595234"/>
                  <a:pt x="5917327" y="584270"/>
                  <a:pt x="5652164" y="584775"/>
                </a:cubicBezTo>
                <a:cubicBezTo>
                  <a:pt x="5387001" y="585280"/>
                  <a:pt x="5403388" y="554845"/>
                  <a:pt x="5279214" y="584775"/>
                </a:cubicBezTo>
                <a:cubicBezTo>
                  <a:pt x="5155040" y="614705"/>
                  <a:pt x="4937270" y="548015"/>
                  <a:pt x="4714137" y="584775"/>
                </a:cubicBezTo>
                <a:cubicBezTo>
                  <a:pt x="4491004" y="621535"/>
                  <a:pt x="4490305" y="555839"/>
                  <a:pt x="4341187" y="584775"/>
                </a:cubicBezTo>
                <a:cubicBezTo>
                  <a:pt x="4192069" y="613711"/>
                  <a:pt x="4175339" y="577682"/>
                  <a:pt x="4064300" y="584775"/>
                </a:cubicBezTo>
                <a:cubicBezTo>
                  <a:pt x="3953261" y="591868"/>
                  <a:pt x="3848071" y="563574"/>
                  <a:pt x="3787412" y="584775"/>
                </a:cubicBezTo>
                <a:cubicBezTo>
                  <a:pt x="3726753" y="605976"/>
                  <a:pt x="3369190" y="562956"/>
                  <a:pt x="3126273" y="584775"/>
                </a:cubicBezTo>
                <a:cubicBezTo>
                  <a:pt x="2883356" y="606594"/>
                  <a:pt x="2746898" y="551832"/>
                  <a:pt x="2465134" y="584775"/>
                </a:cubicBezTo>
                <a:cubicBezTo>
                  <a:pt x="2183370" y="617718"/>
                  <a:pt x="2153598" y="566244"/>
                  <a:pt x="1996120" y="584775"/>
                </a:cubicBezTo>
                <a:cubicBezTo>
                  <a:pt x="1838642" y="603306"/>
                  <a:pt x="1758173" y="553937"/>
                  <a:pt x="1527107" y="584775"/>
                </a:cubicBezTo>
                <a:cubicBezTo>
                  <a:pt x="1296041" y="615613"/>
                  <a:pt x="1352065" y="568629"/>
                  <a:pt x="1250220" y="584775"/>
                </a:cubicBezTo>
                <a:cubicBezTo>
                  <a:pt x="1148375" y="600921"/>
                  <a:pt x="980826" y="581044"/>
                  <a:pt x="877269" y="584775"/>
                </a:cubicBezTo>
                <a:cubicBezTo>
                  <a:pt x="773712" y="588506"/>
                  <a:pt x="671945" y="575522"/>
                  <a:pt x="600382" y="584775"/>
                </a:cubicBezTo>
                <a:cubicBezTo>
                  <a:pt x="528819" y="594028"/>
                  <a:pt x="270415" y="539313"/>
                  <a:pt x="97464" y="584775"/>
                </a:cubicBezTo>
                <a:cubicBezTo>
                  <a:pt x="51253" y="571298"/>
                  <a:pt x="11628" y="532030"/>
                  <a:pt x="0" y="487311"/>
                </a:cubicBezTo>
                <a:cubicBezTo>
                  <a:pt x="-6141" y="380114"/>
                  <a:pt x="335" y="264764"/>
                  <a:pt x="0" y="97464"/>
                </a:cubicBezTo>
                <a:close/>
              </a:path>
              <a:path w="9801225" h="584775" stroke="0" extrusionOk="0">
                <a:moveTo>
                  <a:pt x="0" y="97464"/>
                </a:moveTo>
                <a:cubicBezTo>
                  <a:pt x="-6285" y="30154"/>
                  <a:pt x="36782" y="-9642"/>
                  <a:pt x="97464" y="0"/>
                </a:cubicBezTo>
                <a:cubicBezTo>
                  <a:pt x="392472" y="-62350"/>
                  <a:pt x="509168" y="68925"/>
                  <a:pt x="854666" y="0"/>
                </a:cubicBezTo>
                <a:cubicBezTo>
                  <a:pt x="1200164" y="-68925"/>
                  <a:pt x="1082763" y="17174"/>
                  <a:pt x="1227617" y="0"/>
                </a:cubicBezTo>
                <a:cubicBezTo>
                  <a:pt x="1372471" y="-17174"/>
                  <a:pt x="1441462" y="3527"/>
                  <a:pt x="1600567" y="0"/>
                </a:cubicBezTo>
                <a:cubicBezTo>
                  <a:pt x="1759672" y="-3527"/>
                  <a:pt x="1762535" y="21116"/>
                  <a:pt x="1877454" y="0"/>
                </a:cubicBezTo>
                <a:cubicBezTo>
                  <a:pt x="1992373" y="-21116"/>
                  <a:pt x="2325151" y="22458"/>
                  <a:pt x="2538594" y="0"/>
                </a:cubicBezTo>
                <a:cubicBezTo>
                  <a:pt x="2752037" y="-22458"/>
                  <a:pt x="2716344" y="2343"/>
                  <a:pt x="2815481" y="0"/>
                </a:cubicBezTo>
                <a:cubicBezTo>
                  <a:pt x="2914618" y="-2343"/>
                  <a:pt x="2996093" y="24004"/>
                  <a:pt x="3092368" y="0"/>
                </a:cubicBezTo>
                <a:cubicBezTo>
                  <a:pt x="3188643" y="-24004"/>
                  <a:pt x="3450283" y="34331"/>
                  <a:pt x="3561382" y="0"/>
                </a:cubicBezTo>
                <a:cubicBezTo>
                  <a:pt x="3672481" y="-34331"/>
                  <a:pt x="3894920" y="57558"/>
                  <a:pt x="4222521" y="0"/>
                </a:cubicBezTo>
                <a:cubicBezTo>
                  <a:pt x="4550122" y="-57558"/>
                  <a:pt x="4557012" y="2057"/>
                  <a:pt x="4883660" y="0"/>
                </a:cubicBezTo>
                <a:cubicBezTo>
                  <a:pt x="5210308" y="-2057"/>
                  <a:pt x="5132006" y="25303"/>
                  <a:pt x="5256611" y="0"/>
                </a:cubicBezTo>
                <a:cubicBezTo>
                  <a:pt x="5381216" y="-25303"/>
                  <a:pt x="5600026" y="65412"/>
                  <a:pt x="5821687" y="0"/>
                </a:cubicBezTo>
                <a:cubicBezTo>
                  <a:pt x="6043348" y="-65412"/>
                  <a:pt x="6218190" y="4977"/>
                  <a:pt x="6386763" y="0"/>
                </a:cubicBezTo>
                <a:cubicBezTo>
                  <a:pt x="6555336" y="-4977"/>
                  <a:pt x="6747930" y="32518"/>
                  <a:pt x="6855776" y="0"/>
                </a:cubicBezTo>
                <a:cubicBezTo>
                  <a:pt x="6963622" y="-32518"/>
                  <a:pt x="7062304" y="16596"/>
                  <a:pt x="7228727" y="0"/>
                </a:cubicBezTo>
                <a:cubicBezTo>
                  <a:pt x="7395150" y="-16596"/>
                  <a:pt x="7709389" y="39785"/>
                  <a:pt x="7889866" y="0"/>
                </a:cubicBezTo>
                <a:cubicBezTo>
                  <a:pt x="8070343" y="-39785"/>
                  <a:pt x="8373835" y="11522"/>
                  <a:pt x="8647068" y="0"/>
                </a:cubicBezTo>
                <a:cubicBezTo>
                  <a:pt x="8920301" y="-11522"/>
                  <a:pt x="8929456" y="47334"/>
                  <a:pt x="9116082" y="0"/>
                </a:cubicBezTo>
                <a:cubicBezTo>
                  <a:pt x="9302708" y="-47334"/>
                  <a:pt x="9457624" y="32126"/>
                  <a:pt x="9703761" y="0"/>
                </a:cubicBezTo>
                <a:cubicBezTo>
                  <a:pt x="9758516" y="-9125"/>
                  <a:pt x="9799157" y="41867"/>
                  <a:pt x="9801225" y="97464"/>
                </a:cubicBezTo>
                <a:cubicBezTo>
                  <a:pt x="9822835" y="247609"/>
                  <a:pt x="9765195" y="388995"/>
                  <a:pt x="9801225" y="487311"/>
                </a:cubicBezTo>
                <a:cubicBezTo>
                  <a:pt x="9798704" y="542841"/>
                  <a:pt x="9751030" y="593948"/>
                  <a:pt x="9703761" y="584775"/>
                </a:cubicBezTo>
                <a:cubicBezTo>
                  <a:pt x="9493387" y="630842"/>
                  <a:pt x="9411247" y="517680"/>
                  <a:pt x="9138685" y="584775"/>
                </a:cubicBezTo>
                <a:cubicBezTo>
                  <a:pt x="8866123" y="651870"/>
                  <a:pt x="8867473" y="554971"/>
                  <a:pt x="8765734" y="584775"/>
                </a:cubicBezTo>
                <a:cubicBezTo>
                  <a:pt x="8663995" y="614579"/>
                  <a:pt x="8559402" y="565624"/>
                  <a:pt x="8392784" y="584775"/>
                </a:cubicBezTo>
                <a:cubicBezTo>
                  <a:pt x="8226166" y="603926"/>
                  <a:pt x="8174633" y="561539"/>
                  <a:pt x="8115897" y="584775"/>
                </a:cubicBezTo>
                <a:cubicBezTo>
                  <a:pt x="8057161" y="608011"/>
                  <a:pt x="7786509" y="577877"/>
                  <a:pt x="7646883" y="584775"/>
                </a:cubicBezTo>
                <a:cubicBezTo>
                  <a:pt x="7507257" y="591673"/>
                  <a:pt x="7260573" y="537356"/>
                  <a:pt x="6985744" y="584775"/>
                </a:cubicBezTo>
                <a:cubicBezTo>
                  <a:pt x="6710915" y="632194"/>
                  <a:pt x="6794283" y="564290"/>
                  <a:pt x="6612794" y="584775"/>
                </a:cubicBezTo>
                <a:cubicBezTo>
                  <a:pt x="6431305" y="605260"/>
                  <a:pt x="6378204" y="556953"/>
                  <a:pt x="6239843" y="584775"/>
                </a:cubicBezTo>
                <a:cubicBezTo>
                  <a:pt x="6101482" y="612597"/>
                  <a:pt x="5708543" y="548130"/>
                  <a:pt x="5482641" y="584775"/>
                </a:cubicBezTo>
                <a:cubicBezTo>
                  <a:pt x="5256739" y="621420"/>
                  <a:pt x="5146566" y="572163"/>
                  <a:pt x="5013628" y="584775"/>
                </a:cubicBezTo>
                <a:cubicBezTo>
                  <a:pt x="4880690" y="597387"/>
                  <a:pt x="4657217" y="558523"/>
                  <a:pt x="4448551" y="584775"/>
                </a:cubicBezTo>
                <a:cubicBezTo>
                  <a:pt x="4239885" y="611027"/>
                  <a:pt x="4084913" y="583853"/>
                  <a:pt x="3787412" y="584775"/>
                </a:cubicBezTo>
                <a:cubicBezTo>
                  <a:pt x="3489911" y="585697"/>
                  <a:pt x="3644760" y="575949"/>
                  <a:pt x="3510525" y="584775"/>
                </a:cubicBezTo>
                <a:cubicBezTo>
                  <a:pt x="3376290" y="593601"/>
                  <a:pt x="3077495" y="557282"/>
                  <a:pt x="2945449" y="584775"/>
                </a:cubicBezTo>
                <a:cubicBezTo>
                  <a:pt x="2813403" y="612268"/>
                  <a:pt x="2595934" y="552655"/>
                  <a:pt x="2380372" y="584775"/>
                </a:cubicBezTo>
                <a:cubicBezTo>
                  <a:pt x="2164810" y="616895"/>
                  <a:pt x="1927234" y="509111"/>
                  <a:pt x="1719233" y="584775"/>
                </a:cubicBezTo>
                <a:cubicBezTo>
                  <a:pt x="1511232" y="660439"/>
                  <a:pt x="1542732" y="552185"/>
                  <a:pt x="1442346" y="584775"/>
                </a:cubicBezTo>
                <a:cubicBezTo>
                  <a:pt x="1341960" y="617365"/>
                  <a:pt x="1010599" y="569353"/>
                  <a:pt x="877269" y="584775"/>
                </a:cubicBezTo>
                <a:cubicBezTo>
                  <a:pt x="743939" y="600197"/>
                  <a:pt x="356899" y="567699"/>
                  <a:pt x="97464" y="584775"/>
                </a:cubicBezTo>
                <a:cubicBezTo>
                  <a:pt x="52335" y="583002"/>
                  <a:pt x="-15277" y="536473"/>
                  <a:pt x="0" y="487311"/>
                </a:cubicBezTo>
                <a:cubicBezTo>
                  <a:pt x="-19735" y="317275"/>
                  <a:pt x="12039" y="238556"/>
                  <a:pt x="0" y="97464"/>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461543694">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Manual Handling is the cause of 36% of workplace injuries</a:t>
            </a:r>
          </a:p>
        </p:txBody>
      </p:sp>
    </p:spTree>
    <p:extLst>
      <p:ext uri="{BB962C8B-B14F-4D97-AF65-F5344CB8AC3E}">
        <p14:creationId xmlns:p14="http://schemas.microsoft.com/office/powerpoint/2010/main" val="1347495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980249" y="1728164"/>
            <a:ext cx="8231502" cy="4546834"/>
          </a:xfrm>
          <a:prstGeom prst="rect">
            <a:avLst/>
          </a:prstGeom>
        </p:spPr>
      </p:pic>
      <p:sp>
        <p:nvSpPr>
          <p:cNvPr id="5" name="TextBox 4"/>
          <p:cNvSpPr txBox="1"/>
          <p:nvPr/>
        </p:nvSpPr>
        <p:spPr>
          <a:xfrm>
            <a:off x="853945" y="169910"/>
            <a:ext cx="10484110" cy="584775"/>
          </a:xfrm>
          <a:prstGeom prst="rect">
            <a:avLst/>
          </a:prstGeom>
          <a:solidFill>
            <a:srgbClr val="002060"/>
          </a:solidFill>
        </p:spPr>
        <p:txBody>
          <a:bodyPr wrap="square" rtlCol="0">
            <a:spAutoFit/>
          </a:bodyPr>
          <a:lstStyle/>
          <a:p>
            <a:pPr algn="ctr"/>
            <a:r>
              <a:rPr lang="en-GB" sz="3200" b="1" dirty="0">
                <a:solidFill>
                  <a:schemeClr val="bg1"/>
                </a:solidFill>
              </a:rPr>
              <a:t>Injury Potential</a:t>
            </a:r>
          </a:p>
        </p:txBody>
      </p:sp>
      <p:sp>
        <p:nvSpPr>
          <p:cNvPr id="3" name="Rectangle: Rounded Corners 2">
            <a:extLst>
              <a:ext uri="{FF2B5EF4-FFF2-40B4-BE49-F238E27FC236}">
                <a16:creationId xmlns:a16="http://schemas.microsoft.com/office/drawing/2014/main" id="{2ECEDEB6-B07D-41EF-B63B-F8CFADFB4F49}"/>
              </a:ext>
            </a:extLst>
          </p:cNvPr>
          <p:cNvSpPr/>
          <p:nvPr/>
        </p:nvSpPr>
        <p:spPr>
          <a:xfrm>
            <a:off x="1185863" y="852720"/>
            <a:ext cx="10136447" cy="777409"/>
          </a:xfrm>
          <a:custGeom>
            <a:avLst/>
            <a:gdLst>
              <a:gd name="connsiteX0" fmla="*/ 0 w 10136447"/>
              <a:gd name="connsiteY0" fmla="*/ 129571 h 777409"/>
              <a:gd name="connsiteX1" fmla="*/ 129571 w 10136447"/>
              <a:gd name="connsiteY1" fmla="*/ 0 h 777409"/>
              <a:gd name="connsiteX2" fmla="*/ 414270 w 10136447"/>
              <a:gd name="connsiteY2" fmla="*/ 0 h 777409"/>
              <a:gd name="connsiteX3" fmla="*/ 896515 w 10136447"/>
              <a:gd name="connsiteY3" fmla="*/ 0 h 777409"/>
              <a:gd name="connsiteX4" fmla="*/ 1279987 w 10136447"/>
              <a:gd name="connsiteY4" fmla="*/ 0 h 777409"/>
              <a:gd name="connsiteX5" fmla="*/ 2058551 w 10136447"/>
              <a:gd name="connsiteY5" fmla="*/ 0 h 777409"/>
              <a:gd name="connsiteX6" fmla="*/ 2837115 w 10136447"/>
              <a:gd name="connsiteY6" fmla="*/ 0 h 777409"/>
              <a:gd name="connsiteX7" fmla="*/ 3121813 w 10136447"/>
              <a:gd name="connsiteY7" fmla="*/ 0 h 777409"/>
              <a:gd name="connsiteX8" fmla="*/ 3505285 w 10136447"/>
              <a:gd name="connsiteY8" fmla="*/ 0 h 777409"/>
              <a:gd name="connsiteX9" fmla="*/ 4185076 w 10136447"/>
              <a:gd name="connsiteY9" fmla="*/ 0 h 777409"/>
              <a:gd name="connsiteX10" fmla="*/ 4963640 w 10136447"/>
              <a:gd name="connsiteY10" fmla="*/ 0 h 777409"/>
              <a:gd name="connsiteX11" fmla="*/ 5544658 w 10136447"/>
              <a:gd name="connsiteY11" fmla="*/ 0 h 777409"/>
              <a:gd name="connsiteX12" fmla="*/ 5829357 w 10136447"/>
              <a:gd name="connsiteY12" fmla="*/ 0 h 777409"/>
              <a:gd name="connsiteX13" fmla="*/ 6114056 w 10136447"/>
              <a:gd name="connsiteY13" fmla="*/ 0 h 777409"/>
              <a:gd name="connsiteX14" fmla="*/ 6398755 w 10136447"/>
              <a:gd name="connsiteY14" fmla="*/ 0 h 777409"/>
              <a:gd name="connsiteX15" fmla="*/ 6782226 w 10136447"/>
              <a:gd name="connsiteY15" fmla="*/ 0 h 777409"/>
              <a:gd name="connsiteX16" fmla="*/ 7363244 w 10136447"/>
              <a:gd name="connsiteY16" fmla="*/ 0 h 777409"/>
              <a:gd name="connsiteX17" fmla="*/ 7845489 w 10136447"/>
              <a:gd name="connsiteY17" fmla="*/ 0 h 777409"/>
              <a:gd name="connsiteX18" fmla="*/ 8228961 w 10136447"/>
              <a:gd name="connsiteY18" fmla="*/ 0 h 777409"/>
              <a:gd name="connsiteX19" fmla="*/ 8612433 w 10136447"/>
              <a:gd name="connsiteY19" fmla="*/ 0 h 777409"/>
              <a:gd name="connsiteX20" fmla="*/ 8995905 w 10136447"/>
              <a:gd name="connsiteY20" fmla="*/ 0 h 777409"/>
              <a:gd name="connsiteX21" fmla="*/ 9280604 w 10136447"/>
              <a:gd name="connsiteY21" fmla="*/ 0 h 777409"/>
              <a:gd name="connsiteX22" fmla="*/ 10006876 w 10136447"/>
              <a:gd name="connsiteY22" fmla="*/ 0 h 777409"/>
              <a:gd name="connsiteX23" fmla="*/ 10136447 w 10136447"/>
              <a:gd name="connsiteY23" fmla="*/ 129571 h 777409"/>
              <a:gd name="connsiteX24" fmla="*/ 10136447 w 10136447"/>
              <a:gd name="connsiteY24" fmla="*/ 647838 h 777409"/>
              <a:gd name="connsiteX25" fmla="*/ 10006876 w 10136447"/>
              <a:gd name="connsiteY25" fmla="*/ 777409 h 777409"/>
              <a:gd name="connsiteX26" fmla="*/ 9228312 w 10136447"/>
              <a:gd name="connsiteY26" fmla="*/ 777409 h 777409"/>
              <a:gd name="connsiteX27" fmla="*/ 8449748 w 10136447"/>
              <a:gd name="connsiteY27" fmla="*/ 777409 h 777409"/>
              <a:gd name="connsiteX28" fmla="*/ 8165049 w 10136447"/>
              <a:gd name="connsiteY28" fmla="*/ 777409 h 777409"/>
              <a:gd name="connsiteX29" fmla="*/ 7485258 w 10136447"/>
              <a:gd name="connsiteY29" fmla="*/ 777409 h 777409"/>
              <a:gd name="connsiteX30" fmla="*/ 7101786 w 10136447"/>
              <a:gd name="connsiteY30" fmla="*/ 777409 h 777409"/>
              <a:gd name="connsiteX31" fmla="*/ 6718314 w 10136447"/>
              <a:gd name="connsiteY31" fmla="*/ 777409 h 777409"/>
              <a:gd name="connsiteX32" fmla="*/ 6236070 w 10136447"/>
              <a:gd name="connsiteY32" fmla="*/ 777409 h 777409"/>
              <a:gd name="connsiteX33" fmla="*/ 5753825 w 10136447"/>
              <a:gd name="connsiteY33" fmla="*/ 777409 h 777409"/>
              <a:gd name="connsiteX34" fmla="*/ 4975261 w 10136447"/>
              <a:gd name="connsiteY34" fmla="*/ 777409 h 777409"/>
              <a:gd name="connsiteX35" fmla="*/ 4394243 w 10136447"/>
              <a:gd name="connsiteY35" fmla="*/ 777409 h 777409"/>
              <a:gd name="connsiteX36" fmla="*/ 3911998 w 10136447"/>
              <a:gd name="connsiteY36" fmla="*/ 777409 h 777409"/>
              <a:gd name="connsiteX37" fmla="*/ 3528526 w 10136447"/>
              <a:gd name="connsiteY37" fmla="*/ 777409 h 777409"/>
              <a:gd name="connsiteX38" fmla="*/ 3145054 w 10136447"/>
              <a:gd name="connsiteY38" fmla="*/ 777409 h 777409"/>
              <a:gd name="connsiteX39" fmla="*/ 2662809 w 10136447"/>
              <a:gd name="connsiteY39" fmla="*/ 777409 h 777409"/>
              <a:gd name="connsiteX40" fmla="*/ 2081791 w 10136447"/>
              <a:gd name="connsiteY40" fmla="*/ 777409 h 777409"/>
              <a:gd name="connsiteX41" fmla="*/ 1500773 w 10136447"/>
              <a:gd name="connsiteY41" fmla="*/ 777409 h 777409"/>
              <a:gd name="connsiteX42" fmla="*/ 820982 w 10136447"/>
              <a:gd name="connsiteY42" fmla="*/ 777409 h 777409"/>
              <a:gd name="connsiteX43" fmla="*/ 129571 w 10136447"/>
              <a:gd name="connsiteY43" fmla="*/ 777409 h 777409"/>
              <a:gd name="connsiteX44" fmla="*/ 0 w 10136447"/>
              <a:gd name="connsiteY44" fmla="*/ 647838 h 777409"/>
              <a:gd name="connsiteX45" fmla="*/ 0 w 10136447"/>
              <a:gd name="connsiteY45" fmla="*/ 129571 h 777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136447" h="777409" fill="none" extrusionOk="0">
                <a:moveTo>
                  <a:pt x="0" y="129571"/>
                </a:moveTo>
                <a:cubicBezTo>
                  <a:pt x="-15661" y="54591"/>
                  <a:pt x="53103" y="6100"/>
                  <a:pt x="129571" y="0"/>
                </a:cubicBezTo>
                <a:cubicBezTo>
                  <a:pt x="200250" y="-4964"/>
                  <a:pt x="327358" y="12164"/>
                  <a:pt x="414270" y="0"/>
                </a:cubicBezTo>
                <a:cubicBezTo>
                  <a:pt x="501182" y="-12164"/>
                  <a:pt x="681896" y="22673"/>
                  <a:pt x="896515" y="0"/>
                </a:cubicBezTo>
                <a:cubicBezTo>
                  <a:pt x="1111134" y="-22673"/>
                  <a:pt x="1150666" y="33029"/>
                  <a:pt x="1279987" y="0"/>
                </a:cubicBezTo>
                <a:cubicBezTo>
                  <a:pt x="1409308" y="-33029"/>
                  <a:pt x="1790040" y="8138"/>
                  <a:pt x="2058551" y="0"/>
                </a:cubicBezTo>
                <a:cubicBezTo>
                  <a:pt x="2327062" y="-8138"/>
                  <a:pt x="2579323" y="3624"/>
                  <a:pt x="2837115" y="0"/>
                </a:cubicBezTo>
                <a:cubicBezTo>
                  <a:pt x="3094907" y="-3624"/>
                  <a:pt x="2981905" y="6861"/>
                  <a:pt x="3121813" y="0"/>
                </a:cubicBezTo>
                <a:cubicBezTo>
                  <a:pt x="3261721" y="-6861"/>
                  <a:pt x="3380126" y="12462"/>
                  <a:pt x="3505285" y="0"/>
                </a:cubicBezTo>
                <a:cubicBezTo>
                  <a:pt x="3630444" y="-12462"/>
                  <a:pt x="3864678" y="66771"/>
                  <a:pt x="4185076" y="0"/>
                </a:cubicBezTo>
                <a:cubicBezTo>
                  <a:pt x="4505474" y="-66771"/>
                  <a:pt x="4722152" y="21369"/>
                  <a:pt x="4963640" y="0"/>
                </a:cubicBezTo>
                <a:cubicBezTo>
                  <a:pt x="5205128" y="-21369"/>
                  <a:pt x="5355004" y="53811"/>
                  <a:pt x="5544658" y="0"/>
                </a:cubicBezTo>
                <a:cubicBezTo>
                  <a:pt x="5734312" y="-53811"/>
                  <a:pt x="5700713" y="2664"/>
                  <a:pt x="5829357" y="0"/>
                </a:cubicBezTo>
                <a:cubicBezTo>
                  <a:pt x="5958001" y="-2664"/>
                  <a:pt x="5983630" y="10942"/>
                  <a:pt x="6114056" y="0"/>
                </a:cubicBezTo>
                <a:cubicBezTo>
                  <a:pt x="6244482" y="-10942"/>
                  <a:pt x="6318280" y="18404"/>
                  <a:pt x="6398755" y="0"/>
                </a:cubicBezTo>
                <a:cubicBezTo>
                  <a:pt x="6479230" y="-18404"/>
                  <a:pt x="6622843" y="5829"/>
                  <a:pt x="6782226" y="0"/>
                </a:cubicBezTo>
                <a:cubicBezTo>
                  <a:pt x="6941609" y="-5829"/>
                  <a:pt x="7160153" y="63813"/>
                  <a:pt x="7363244" y="0"/>
                </a:cubicBezTo>
                <a:cubicBezTo>
                  <a:pt x="7566335" y="-63813"/>
                  <a:pt x="7737160" y="1319"/>
                  <a:pt x="7845489" y="0"/>
                </a:cubicBezTo>
                <a:cubicBezTo>
                  <a:pt x="7953819" y="-1319"/>
                  <a:pt x="8136731" y="16237"/>
                  <a:pt x="8228961" y="0"/>
                </a:cubicBezTo>
                <a:cubicBezTo>
                  <a:pt x="8321191" y="-16237"/>
                  <a:pt x="8523745" y="15322"/>
                  <a:pt x="8612433" y="0"/>
                </a:cubicBezTo>
                <a:cubicBezTo>
                  <a:pt x="8701121" y="-15322"/>
                  <a:pt x="8835595" y="10599"/>
                  <a:pt x="8995905" y="0"/>
                </a:cubicBezTo>
                <a:cubicBezTo>
                  <a:pt x="9156215" y="-10599"/>
                  <a:pt x="9218008" y="25168"/>
                  <a:pt x="9280604" y="0"/>
                </a:cubicBezTo>
                <a:cubicBezTo>
                  <a:pt x="9343200" y="-25168"/>
                  <a:pt x="9671857" y="11759"/>
                  <a:pt x="10006876" y="0"/>
                </a:cubicBezTo>
                <a:cubicBezTo>
                  <a:pt x="10075125" y="-4608"/>
                  <a:pt x="10134280" y="55999"/>
                  <a:pt x="10136447" y="129571"/>
                </a:cubicBezTo>
                <a:cubicBezTo>
                  <a:pt x="10181670" y="350727"/>
                  <a:pt x="10077979" y="476362"/>
                  <a:pt x="10136447" y="647838"/>
                </a:cubicBezTo>
                <a:cubicBezTo>
                  <a:pt x="10123029" y="710191"/>
                  <a:pt x="10080128" y="776981"/>
                  <a:pt x="10006876" y="777409"/>
                </a:cubicBezTo>
                <a:cubicBezTo>
                  <a:pt x="9651964" y="850898"/>
                  <a:pt x="9575401" y="731089"/>
                  <a:pt x="9228312" y="777409"/>
                </a:cubicBezTo>
                <a:cubicBezTo>
                  <a:pt x="8881223" y="823729"/>
                  <a:pt x="8790757" y="724110"/>
                  <a:pt x="8449748" y="777409"/>
                </a:cubicBezTo>
                <a:cubicBezTo>
                  <a:pt x="8108739" y="830708"/>
                  <a:pt x="8290176" y="765430"/>
                  <a:pt x="8165049" y="777409"/>
                </a:cubicBezTo>
                <a:cubicBezTo>
                  <a:pt x="8039922" y="789388"/>
                  <a:pt x="7703460" y="753398"/>
                  <a:pt x="7485258" y="777409"/>
                </a:cubicBezTo>
                <a:cubicBezTo>
                  <a:pt x="7267056" y="801420"/>
                  <a:pt x="7181367" y="735914"/>
                  <a:pt x="7101786" y="777409"/>
                </a:cubicBezTo>
                <a:cubicBezTo>
                  <a:pt x="7022205" y="818904"/>
                  <a:pt x="6872055" y="741298"/>
                  <a:pt x="6718314" y="777409"/>
                </a:cubicBezTo>
                <a:cubicBezTo>
                  <a:pt x="6564573" y="813520"/>
                  <a:pt x="6383416" y="729714"/>
                  <a:pt x="6236070" y="777409"/>
                </a:cubicBezTo>
                <a:cubicBezTo>
                  <a:pt x="6088724" y="825104"/>
                  <a:pt x="5921363" y="744563"/>
                  <a:pt x="5753825" y="777409"/>
                </a:cubicBezTo>
                <a:cubicBezTo>
                  <a:pt x="5586287" y="810255"/>
                  <a:pt x="5176257" y="770978"/>
                  <a:pt x="4975261" y="777409"/>
                </a:cubicBezTo>
                <a:cubicBezTo>
                  <a:pt x="4774265" y="783840"/>
                  <a:pt x="4629779" y="738634"/>
                  <a:pt x="4394243" y="777409"/>
                </a:cubicBezTo>
                <a:cubicBezTo>
                  <a:pt x="4158707" y="816184"/>
                  <a:pt x="4064069" y="724454"/>
                  <a:pt x="3911998" y="777409"/>
                </a:cubicBezTo>
                <a:cubicBezTo>
                  <a:pt x="3759928" y="830364"/>
                  <a:pt x="3694865" y="758756"/>
                  <a:pt x="3528526" y="777409"/>
                </a:cubicBezTo>
                <a:cubicBezTo>
                  <a:pt x="3362187" y="796062"/>
                  <a:pt x="3226802" y="750523"/>
                  <a:pt x="3145054" y="777409"/>
                </a:cubicBezTo>
                <a:cubicBezTo>
                  <a:pt x="3063306" y="804295"/>
                  <a:pt x="2903122" y="740220"/>
                  <a:pt x="2662809" y="777409"/>
                </a:cubicBezTo>
                <a:cubicBezTo>
                  <a:pt x="2422497" y="814598"/>
                  <a:pt x="2285903" y="757459"/>
                  <a:pt x="2081791" y="777409"/>
                </a:cubicBezTo>
                <a:cubicBezTo>
                  <a:pt x="1877679" y="797359"/>
                  <a:pt x="1753630" y="743500"/>
                  <a:pt x="1500773" y="777409"/>
                </a:cubicBezTo>
                <a:cubicBezTo>
                  <a:pt x="1247916" y="811318"/>
                  <a:pt x="1103985" y="719058"/>
                  <a:pt x="820982" y="777409"/>
                </a:cubicBezTo>
                <a:cubicBezTo>
                  <a:pt x="537979" y="835760"/>
                  <a:pt x="389719" y="707425"/>
                  <a:pt x="129571" y="777409"/>
                </a:cubicBezTo>
                <a:cubicBezTo>
                  <a:pt x="44776" y="779616"/>
                  <a:pt x="14570" y="727697"/>
                  <a:pt x="0" y="647838"/>
                </a:cubicBezTo>
                <a:cubicBezTo>
                  <a:pt x="-19862" y="413542"/>
                  <a:pt x="40018" y="253294"/>
                  <a:pt x="0" y="129571"/>
                </a:cubicBezTo>
                <a:close/>
              </a:path>
              <a:path w="10136447" h="777409" stroke="0" extrusionOk="0">
                <a:moveTo>
                  <a:pt x="0" y="129571"/>
                </a:moveTo>
                <a:cubicBezTo>
                  <a:pt x="360" y="42613"/>
                  <a:pt x="74298" y="-10550"/>
                  <a:pt x="129571" y="0"/>
                </a:cubicBezTo>
                <a:cubicBezTo>
                  <a:pt x="396244" y="-48131"/>
                  <a:pt x="555450" y="9619"/>
                  <a:pt x="908135" y="0"/>
                </a:cubicBezTo>
                <a:cubicBezTo>
                  <a:pt x="1260820" y="-9619"/>
                  <a:pt x="1138676" y="37080"/>
                  <a:pt x="1291607" y="0"/>
                </a:cubicBezTo>
                <a:cubicBezTo>
                  <a:pt x="1444538" y="-37080"/>
                  <a:pt x="1442747" y="33200"/>
                  <a:pt x="1576306" y="0"/>
                </a:cubicBezTo>
                <a:cubicBezTo>
                  <a:pt x="1709865" y="-33200"/>
                  <a:pt x="1995531" y="36082"/>
                  <a:pt x="2354870" y="0"/>
                </a:cubicBezTo>
                <a:cubicBezTo>
                  <a:pt x="2714209" y="-36082"/>
                  <a:pt x="2738239" y="21653"/>
                  <a:pt x="3034661" y="0"/>
                </a:cubicBezTo>
                <a:cubicBezTo>
                  <a:pt x="3331083" y="-21653"/>
                  <a:pt x="3464908" y="45836"/>
                  <a:pt x="3615679" y="0"/>
                </a:cubicBezTo>
                <a:cubicBezTo>
                  <a:pt x="3766450" y="-45836"/>
                  <a:pt x="3977206" y="62792"/>
                  <a:pt x="4295470" y="0"/>
                </a:cubicBezTo>
                <a:cubicBezTo>
                  <a:pt x="4613734" y="-62792"/>
                  <a:pt x="4820476" y="60926"/>
                  <a:pt x="4975261" y="0"/>
                </a:cubicBezTo>
                <a:cubicBezTo>
                  <a:pt x="5130046" y="-60926"/>
                  <a:pt x="5559610" y="4496"/>
                  <a:pt x="5753825" y="0"/>
                </a:cubicBezTo>
                <a:cubicBezTo>
                  <a:pt x="5948040" y="-4496"/>
                  <a:pt x="5976189" y="38588"/>
                  <a:pt x="6137297" y="0"/>
                </a:cubicBezTo>
                <a:cubicBezTo>
                  <a:pt x="6298405" y="-38588"/>
                  <a:pt x="6717359" y="23791"/>
                  <a:pt x="6915861" y="0"/>
                </a:cubicBezTo>
                <a:cubicBezTo>
                  <a:pt x="7114363" y="-23791"/>
                  <a:pt x="7403392" y="60625"/>
                  <a:pt x="7694425" y="0"/>
                </a:cubicBezTo>
                <a:cubicBezTo>
                  <a:pt x="7985458" y="-60625"/>
                  <a:pt x="8159015" y="55152"/>
                  <a:pt x="8374216" y="0"/>
                </a:cubicBezTo>
                <a:cubicBezTo>
                  <a:pt x="8589417" y="-55152"/>
                  <a:pt x="8564051" y="33830"/>
                  <a:pt x="8658914" y="0"/>
                </a:cubicBezTo>
                <a:cubicBezTo>
                  <a:pt x="8753777" y="-33830"/>
                  <a:pt x="8837282" y="4824"/>
                  <a:pt x="8943613" y="0"/>
                </a:cubicBezTo>
                <a:cubicBezTo>
                  <a:pt x="9049944" y="-4824"/>
                  <a:pt x="9691620" y="32636"/>
                  <a:pt x="10006876" y="0"/>
                </a:cubicBezTo>
                <a:cubicBezTo>
                  <a:pt x="10084724" y="4206"/>
                  <a:pt x="10125697" y="55196"/>
                  <a:pt x="10136447" y="129571"/>
                </a:cubicBezTo>
                <a:cubicBezTo>
                  <a:pt x="10174270" y="388684"/>
                  <a:pt x="10088613" y="401625"/>
                  <a:pt x="10136447" y="647838"/>
                </a:cubicBezTo>
                <a:cubicBezTo>
                  <a:pt x="10144901" y="712923"/>
                  <a:pt x="10079521" y="773077"/>
                  <a:pt x="10006876" y="777409"/>
                </a:cubicBezTo>
                <a:cubicBezTo>
                  <a:pt x="9934250" y="810555"/>
                  <a:pt x="9858139" y="759627"/>
                  <a:pt x="9722177" y="777409"/>
                </a:cubicBezTo>
                <a:cubicBezTo>
                  <a:pt x="9586215" y="795191"/>
                  <a:pt x="9317186" y="767999"/>
                  <a:pt x="8943613" y="777409"/>
                </a:cubicBezTo>
                <a:cubicBezTo>
                  <a:pt x="8570040" y="786819"/>
                  <a:pt x="8674014" y="729980"/>
                  <a:pt x="8461368" y="777409"/>
                </a:cubicBezTo>
                <a:cubicBezTo>
                  <a:pt x="8248722" y="824838"/>
                  <a:pt x="8258225" y="772828"/>
                  <a:pt x="8176669" y="777409"/>
                </a:cubicBezTo>
                <a:cubicBezTo>
                  <a:pt x="8095113" y="781990"/>
                  <a:pt x="7854163" y="710303"/>
                  <a:pt x="7595652" y="777409"/>
                </a:cubicBezTo>
                <a:cubicBezTo>
                  <a:pt x="7337141" y="844515"/>
                  <a:pt x="7291524" y="741986"/>
                  <a:pt x="7212180" y="777409"/>
                </a:cubicBezTo>
                <a:cubicBezTo>
                  <a:pt x="7132836" y="812832"/>
                  <a:pt x="6961168" y="756900"/>
                  <a:pt x="6828708" y="777409"/>
                </a:cubicBezTo>
                <a:cubicBezTo>
                  <a:pt x="6696248" y="797918"/>
                  <a:pt x="6241334" y="742181"/>
                  <a:pt x="6050144" y="777409"/>
                </a:cubicBezTo>
                <a:cubicBezTo>
                  <a:pt x="5858954" y="812637"/>
                  <a:pt x="5707749" y="753005"/>
                  <a:pt x="5370353" y="777409"/>
                </a:cubicBezTo>
                <a:cubicBezTo>
                  <a:pt x="5032957" y="801813"/>
                  <a:pt x="5114217" y="753452"/>
                  <a:pt x="4986881" y="777409"/>
                </a:cubicBezTo>
                <a:cubicBezTo>
                  <a:pt x="4859545" y="801366"/>
                  <a:pt x="4780592" y="775471"/>
                  <a:pt x="4702182" y="777409"/>
                </a:cubicBezTo>
                <a:cubicBezTo>
                  <a:pt x="4623772" y="779347"/>
                  <a:pt x="4478982" y="737342"/>
                  <a:pt x="4318710" y="777409"/>
                </a:cubicBezTo>
                <a:cubicBezTo>
                  <a:pt x="4158438" y="817476"/>
                  <a:pt x="4119208" y="756425"/>
                  <a:pt x="3935239" y="777409"/>
                </a:cubicBezTo>
                <a:cubicBezTo>
                  <a:pt x="3751270" y="798393"/>
                  <a:pt x="3419349" y="753026"/>
                  <a:pt x="3156674" y="777409"/>
                </a:cubicBezTo>
                <a:cubicBezTo>
                  <a:pt x="2893999" y="801792"/>
                  <a:pt x="2832685" y="771015"/>
                  <a:pt x="2674430" y="777409"/>
                </a:cubicBezTo>
                <a:cubicBezTo>
                  <a:pt x="2516175" y="783803"/>
                  <a:pt x="2122090" y="739878"/>
                  <a:pt x="1895866" y="777409"/>
                </a:cubicBezTo>
                <a:cubicBezTo>
                  <a:pt x="1669642" y="814940"/>
                  <a:pt x="1386272" y="735830"/>
                  <a:pt x="1216075" y="777409"/>
                </a:cubicBezTo>
                <a:cubicBezTo>
                  <a:pt x="1045878" y="818988"/>
                  <a:pt x="574784" y="656511"/>
                  <a:pt x="129571" y="777409"/>
                </a:cubicBezTo>
                <a:cubicBezTo>
                  <a:pt x="72352" y="779516"/>
                  <a:pt x="6188" y="722812"/>
                  <a:pt x="0" y="647838"/>
                </a:cubicBezTo>
                <a:cubicBezTo>
                  <a:pt x="-57279" y="479012"/>
                  <a:pt x="40046" y="235612"/>
                  <a:pt x="0" y="129571"/>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400862341">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73% of Manual Handling incidents result in sprains or strains</a:t>
            </a:r>
          </a:p>
        </p:txBody>
      </p:sp>
    </p:spTree>
    <p:extLst>
      <p:ext uri="{BB962C8B-B14F-4D97-AF65-F5344CB8AC3E}">
        <p14:creationId xmlns:p14="http://schemas.microsoft.com/office/powerpoint/2010/main" val="966069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3269301" y="1127019"/>
            <a:ext cx="5068475" cy="4603961"/>
          </a:xfrm>
          <a:prstGeom prst="rect">
            <a:avLst/>
          </a:prstGeom>
          <a:solidFill>
            <a:schemeClr val="accent1">
              <a:lumMod val="40000"/>
              <a:lumOff val="60000"/>
            </a:schemeClr>
          </a:solidFill>
          <a:ln>
            <a:solidFill>
              <a:schemeClr val="tx1"/>
            </a:solidFill>
          </a:ln>
        </p:spPr>
      </p:pic>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Injury Sites and Types</a:t>
            </a:r>
          </a:p>
        </p:txBody>
      </p:sp>
    </p:spTree>
    <p:extLst>
      <p:ext uri="{BB962C8B-B14F-4D97-AF65-F5344CB8AC3E}">
        <p14:creationId xmlns:p14="http://schemas.microsoft.com/office/powerpoint/2010/main" val="687779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955575" y="1410775"/>
            <a:ext cx="8217867" cy="5474525"/>
          </a:xfrm>
          <a:prstGeom prst="rect">
            <a:avLst/>
          </a:prstGeom>
        </p:spPr>
      </p:pic>
      <p:sp>
        <p:nvSpPr>
          <p:cNvPr id="5" name="TextBox 4"/>
          <p:cNvSpPr txBox="1"/>
          <p:nvPr/>
        </p:nvSpPr>
        <p:spPr>
          <a:xfrm>
            <a:off x="853945" y="77993"/>
            <a:ext cx="10484110" cy="584775"/>
          </a:xfrm>
          <a:prstGeom prst="rect">
            <a:avLst/>
          </a:prstGeom>
          <a:solidFill>
            <a:srgbClr val="002060"/>
          </a:solidFill>
        </p:spPr>
        <p:txBody>
          <a:bodyPr wrap="square" rtlCol="0">
            <a:spAutoFit/>
          </a:bodyPr>
          <a:lstStyle/>
          <a:p>
            <a:pPr algn="ctr"/>
            <a:r>
              <a:rPr lang="en-GB" sz="3200" b="1" dirty="0">
                <a:solidFill>
                  <a:schemeClr val="bg1"/>
                </a:solidFill>
              </a:rPr>
              <a:t>Injury Potential</a:t>
            </a:r>
          </a:p>
        </p:txBody>
      </p:sp>
      <p:sp>
        <p:nvSpPr>
          <p:cNvPr id="3" name="Rectangle: Rounded Corners 2">
            <a:extLst>
              <a:ext uri="{FF2B5EF4-FFF2-40B4-BE49-F238E27FC236}">
                <a16:creationId xmlns:a16="http://schemas.microsoft.com/office/drawing/2014/main" id="{E06E0955-BBE6-4F66-9E62-17F5D3327BB5}"/>
              </a:ext>
            </a:extLst>
          </p:cNvPr>
          <p:cNvSpPr/>
          <p:nvPr/>
        </p:nvSpPr>
        <p:spPr>
          <a:xfrm>
            <a:off x="1971321" y="826000"/>
            <a:ext cx="8186376" cy="584775"/>
          </a:xfrm>
          <a:custGeom>
            <a:avLst/>
            <a:gdLst>
              <a:gd name="connsiteX0" fmla="*/ 0 w 8186376"/>
              <a:gd name="connsiteY0" fmla="*/ 97464 h 584775"/>
              <a:gd name="connsiteX1" fmla="*/ 97464 w 8186376"/>
              <a:gd name="connsiteY1" fmla="*/ 0 h 584775"/>
              <a:gd name="connsiteX2" fmla="*/ 748196 w 8186376"/>
              <a:gd name="connsiteY2" fmla="*/ 0 h 584775"/>
              <a:gd name="connsiteX3" fmla="*/ 1159185 w 8186376"/>
              <a:gd name="connsiteY3" fmla="*/ 0 h 584775"/>
              <a:gd name="connsiteX4" fmla="*/ 1490259 w 8186376"/>
              <a:gd name="connsiteY4" fmla="*/ 0 h 584775"/>
              <a:gd name="connsiteX5" fmla="*/ 1981162 w 8186376"/>
              <a:gd name="connsiteY5" fmla="*/ 0 h 584775"/>
              <a:gd name="connsiteX6" fmla="*/ 2551980 w 8186376"/>
              <a:gd name="connsiteY6" fmla="*/ 0 h 584775"/>
              <a:gd name="connsiteX7" fmla="*/ 2962969 w 8186376"/>
              <a:gd name="connsiteY7" fmla="*/ 0 h 584775"/>
              <a:gd name="connsiteX8" fmla="*/ 3294043 w 8186376"/>
              <a:gd name="connsiteY8" fmla="*/ 0 h 584775"/>
              <a:gd name="connsiteX9" fmla="*/ 4024690 w 8186376"/>
              <a:gd name="connsiteY9" fmla="*/ 0 h 584775"/>
              <a:gd name="connsiteX10" fmla="*/ 4755337 w 8186376"/>
              <a:gd name="connsiteY10" fmla="*/ 0 h 584775"/>
              <a:gd name="connsiteX11" fmla="*/ 5246240 w 8186376"/>
              <a:gd name="connsiteY11" fmla="*/ 0 h 584775"/>
              <a:gd name="connsiteX12" fmla="*/ 5896972 w 8186376"/>
              <a:gd name="connsiteY12" fmla="*/ 0 h 584775"/>
              <a:gd name="connsiteX13" fmla="*/ 6627619 w 8186376"/>
              <a:gd name="connsiteY13" fmla="*/ 0 h 584775"/>
              <a:gd name="connsiteX14" fmla="*/ 7198436 w 8186376"/>
              <a:gd name="connsiteY14" fmla="*/ 0 h 584775"/>
              <a:gd name="connsiteX15" fmla="*/ 8088912 w 8186376"/>
              <a:gd name="connsiteY15" fmla="*/ 0 h 584775"/>
              <a:gd name="connsiteX16" fmla="*/ 8186376 w 8186376"/>
              <a:gd name="connsiteY16" fmla="*/ 97464 h 584775"/>
              <a:gd name="connsiteX17" fmla="*/ 8186376 w 8186376"/>
              <a:gd name="connsiteY17" fmla="*/ 487311 h 584775"/>
              <a:gd name="connsiteX18" fmla="*/ 8088912 w 8186376"/>
              <a:gd name="connsiteY18" fmla="*/ 584775 h 584775"/>
              <a:gd name="connsiteX19" fmla="*/ 7518094 w 8186376"/>
              <a:gd name="connsiteY19" fmla="*/ 584775 h 584775"/>
              <a:gd name="connsiteX20" fmla="*/ 7027191 w 8186376"/>
              <a:gd name="connsiteY20" fmla="*/ 584775 h 584775"/>
              <a:gd name="connsiteX21" fmla="*/ 6536288 w 8186376"/>
              <a:gd name="connsiteY21" fmla="*/ 584775 h 584775"/>
              <a:gd name="connsiteX22" fmla="*/ 6045385 w 8186376"/>
              <a:gd name="connsiteY22" fmla="*/ 584775 h 584775"/>
              <a:gd name="connsiteX23" fmla="*/ 5394652 w 8186376"/>
              <a:gd name="connsiteY23" fmla="*/ 584775 h 584775"/>
              <a:gd name="connsiteX24" fmla="*/ 5063578 w 8186376"/>
              <a:gd name="connsiteY24" fmla="*/ 584775 h 584775"/>
              <a:gd name="connsiteX25" fmla="*/ 4412846 w 8186376"/>
              <a:gd name="connsiteY25" fmla="*/ 584775 h 584775"/>
              <a:gd name="connsiteX26" fmla="*/ 3762114 w 8186376"/>
              <a:gd name="connsiteY26" fmla="*/ 584775 h 584775"/>
              <a:gd name="connsiteX27" fmla="*/ 3271210 w 8186376"/>
              <a:gd name="connsiteY27" fmla="*/ 584775 h 584775"/>
              <a:gd name="connsiteX28" fmla="*/ 2780307 w 8186376"/>
              <a:gd name="connsiteY28" fmla="*/ 584775 h 584775"/>
              <a:gd name="connsiteX29" fmla="*/ 2369319 w 8186376"/>
              <a:gd name="connsiteY29" fmla="*/ 584775 h 584775"/>
              <a:gd name="connsiteX30" fmla="*/ 1718586 w 8186376"/>
              <a:gd name="connsiteY30" fmla="*/ 584775 h 584775"/>
              <a:gd name="connsiteX31" fmla="*/ 987940 w 8186376"/>
              <a:gd name="connsiteY31" fmla="*/ 584775 h 584775"/>
              <a:gd name="connsiteX32" fmla="*/ 97464 w 8186376"/>
              <a:gd name="connsiteY32" fmla="*/ 584775 h 584775"/>
              <a:gd name="connsiteX33" fmla="*/ 0 w 8186376"/>
              <a:gd name="connsiteY33" fmla="*/ 487311 h 584775"/>
              <a:gd name="connsiteX34" fmla="*/ 0 w 8186376"/>
              <a:gd name="connsiteY34" fmla="*/ 97464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186376" h="584775" fill="none" extrusionOk="0">
                <a:moveTo>
                  <a:pt x="0" y="97464"/>
                </a:moveTo>
                <a:cubicBezTo>
                  <a:pt x="-1481" y="45332"/>
                  <a:pt x="43268" y="-6927"/>
                  <a:pt x="97464" y="0"/>
                </a:cubicBezTo>
                <a:cubicBezTo>
                  <a:pt x="340413" y="-53782"/>
                  <a:pt x="461499" y="37499"/>
                  <a:pt x="748196" y="0"/>
                </a:cubicBezTo>
                <a:cubicBezTo>
                  <a:pt x="1034893" y="-37499"/>
                  <a:pt x="975646" y="13721"/>
                  <a:pt x="1159185" y="0"/>
                </a:cubicBezTo>
                <a:cubicBezTo>
                  <a:pt x="1342724" y="-13721"/>
                  <a:pt x="1387297" y="28553"/>
                  <a:pt x="1490259" y="0"/>
                </a:cubicBezTo>
                <a:cubicBezTo>
                  <a:pt x="1593221" y="-28553"/>
                  <a:pt x="1808510" y="28555"/>
                  <a:pt x="1981162" y="0"/>
                </a:cubicBezTo>
                <a:cubicBezTo>
                  <a:pt x="2153814" y="-28555"/>
                  <a:pt x="2290257" y="43741"/>
                  <a:pt x="2551980" y="0"/>
                </a:cubicBezTo>
                <a:cubicBezTo>
                  <a:pt x="2813703" y="-43741"/>
                  <a:pt x="2877947" y="24608"/>
                  <a:pt x="2962969" y="0"/>
                </a:cubicBezTo>
                <a:cubicBezTo>
                  <a:pt x="3047991" y="-24608"/>
                  <a:pt x="3131621" y="511"/>
                  <a:pt x="3294043" y="0"/>
                </a:cubicBezTo>
                <a:cubicBezTo>
                  <a:pt x="3456465" y="-511"/>
                  <a:pt x="3686314" y="8520"/>
                  <a:pt x="4024690" y="0"/>
                </a:cubicBezTo>
                <a:cubicBezTo>
                  <a:pt x="4363066" y="-8520"/>
                  <a:pt x="4405124" y="67724"/>
                  <a:pt x="4755337" y="0"/>
                </a:cubicBezTo>
                <a:cubicBezTo>
                  <a:pt x="5105550" y="-67724"/>
                  <a:pt x="5127782" y="32642"/>
                  <a:pt x="5246240" y="0"/>
                </a:cubicBezTo>
                <a:cubicBezTo>
                  <a:pt x="5364698" y="-32642"/>
                  <a:pt x="5628142" y="73402"/>
                  <a:pt x="5896972" y="0"/>
                </a:cubicBezTo>
                <a:cubicBezTo>
                  <a:pt x="6165802" y="-73402"/>
                  <a:pt x="6426456" y="58033"/>
                  <a:pt x="6627619" y="0"/>
                </a:cubicBezTo>
                <a:cubicBezTo>
                  <a:pt x="6828782" y="-58033"/>
                  <a:pt x="6922790" y="14825"/>
                  <a:pt x="7198436" y="0"/>
                </a:cubicBezTo>
                <a:cubicBezTo>
                  <a:pt x="7474082" y="-14825"/>
                  <a:pt x="7779574" y="11798"/>
                  <a:pt x="8088912" y="0"/>
                </a:cubicBezTo>
                <a:cubicBezTo>
                  <a:pt x="8142983" y="-9511"/>
                  <a:pt x="8187050" y="57957"/>
                  <a:pt x="8186376" y="97464"/>
                </a:cubicBezTo>
                <a:cubicBezTo>
                  <a:pt x="8224049" y="209114"/>
                  <a:pt x="8175916" y="378703"/>
                  <a:pt x="8186376" y="487311"/>
                </a:cubicBezTo>
                <a:cubicBezTo>
                  <a:pt x="8187371" y="551501"/>
                  <a:pt x="8151969" y="580875"/>
                  <a:pt x="8088912" y="584775"/>
                </a:cubicBezTo>
                <a:cubicBezTo>
                  <a:pt x="7915204" y="652279"/>
                  <a:pt x="7689512" y="518211"/>
                  <a:pt x="7518094" y="584775"/>
                </a:cubicBezTo>
                <a:cubicBezTo>
                  <a:pt x="7346676" y="651339"/>
                  <a:pt x="7163585" y="568674"/>
                  <a:pt x="7027191" y="584775"/>
                </a:cubicBezTo>
                <a:cubicBezTo>
                  <a:pt x="6890797" y="600876"/>
                  <a:pt x="6651795" y="558474"/>
                  <a:pt x="6536288" y="584775"/>
                </a:cubicBezTo>
                <a:cubicBezTo>
                  <a:pt x="6420781" y="611076"/>
                  <a:pt x="6181708" y="570999"/>
                  <a:pt x="6045385" y="584775"/>
                </a:cubicBezTo>
                <a:cubicBezTo>
                  <a:pt x="5909062" y="598551"/>
                  <a:pt x="5552496" y="569783"/>
                  <a:pt x="5394652" y="584775"/>
                </a:cubicBezTo>
                <a:cubicBezTo>
                  <a:pt x="5236808" y="599767"/>
                  <a:pt x="5209105" y="545342"/>
                  <a:pt x="5063578" y="584775"/>
                </a:cubicBezTo>
                <a:cubicBezTo>
                  <a:pt x="4918051" y="624208"/>
                  <a:pt x="4544436" y="541339"/>
                  <a:pt x="4412846" y="584775"/>
                </a:cubicBezTo>
                <a:cubicBezTo>
                  <a:pt x="4281256" y="628211"/>
                  <a:pt x="4048636" y="576584"/>
                  <a:pt x="3762114" y="584775"/>
                </a:cubicBezTo>
                <a:cubicBezTo>
                  <a:pt x="3475592" y="592966"/>
                  <a:pt x="3466331" y="553084"/>
                  <a:pt x="3271210" y="584775"/>
                </a:cubicBezTo>
                <a:cubicBezTo>
                  <a:pt x="3076089" y="616466"/>
                  <a:pt x="2892757" y="551719"/>
                  <a:pt x="2780307" y="584775"/>
                </a:cubicBezTo>
                <a:cubicBezTo>
                  <a:pt x="2667857" y="617831"/>
                  <a:pt x="2525710" y="539676"/>
                  <a:pt x="2369319" y="584775"/>
                </a:cubicBezTo>
                <a:cubicBezTo>
                  <a:pt x="2212928" y="629874"/>
                  <a:pt x="1920470" y="561429"/>
                  <a:pt x="1718586" y="584775"/>
                </a:cubicBezTo>
                <a:cubicBezTo>
                  <a:pt x="1516702" y="608121"/>
                  <a:pt x="1160139" y="578953"/>
                  <a:pt x="987940" y="584775"/>
                </a:cubicBezTo>
                <a:cubicBezTo>
                  <a:pt x="815741" y="590597"/>
                  <a:pt x="288995" y="583555"/>
                  <a:pt x="97464" y="584775"/>
                </a:cubicBezTo>
                <a:cubicBezTo>
                  <a:pt x="52004" y="583157"/>
                  <a:pt x="-1485" y="550779"/>
                  <a:pt x="0" y="487311"/>
                </a:cubicBezTo>
                <a:cubicBezTo>
                  <a:pt x="-36206" y="315233"/>
                  <a:pt x="37064" y="259511"/>
                  <a:pt x="0" y="97464"/>
                </a:cubicBezTo>
                <a:close/>
              </a:path>
              <a:path w="8186376" h="584775" stroke="0" extrusionOk="0">
                <a:moveTo>
                  <a:pt x="0" y="97464"/>
                </a:moveTo>
                <a:cubicBezTo>
                  <a:pt x="-9456" y="38123"/>
                  <a:pt x="34887" y="-7083"/>
                  <a:pt x="97464" y="0"/>
                </a:cubicBezTo>
                <a:cubicBezTo>
                  <a:pt x="323122" y="-42246"/>
                  <a:pt x="395620" y="21044"/>
                  <a:pt x="588367" y="0"/>
                </a:cubicBezTo>
                <a:cubicBezTo>
                  <a:pt x="781114" y="-21044"/>
                  <a:pt x="1101326" y="76571"/>
                  <a:pt x="1239099" y="0"/>
                </a:cubicBezTo>
                <a:cubicBezTo>
                  <a:pt x="1376872" y="-76571"/>
                  <a:pt x="1421940" y="3384"/>
                  <a:pt x="1570174" y="0"/>
                </a:cubicBezTo>
                <a:cubicBezTo>
                  <a:pt x="1718408" y="-3384"/>
                  <a:pt x="2092408" y="61317"/>
                  <a:pt x="2300820" y="0"/>
                </a:cubicBezTo>
                <a:cubicBezTo>
                  <a:pt x="2509232" y="-61317"/>
                  <a:pt x="2612154" y="29740"/>
                  <a:pt x="2711809" y="0"/>
                </a:cubicBezTo>
                <a:cubicBezTo>
                  <a:pt x="2811464" y="-29740"/>
                  <a:pt x="2884897" y="38163"/>
                  <a:pt x="3042883" y="0"/>
                </a:cubicBezTo>
                <a:cubicBezTo>
                  <a:pt x="3200869" y="-38163"/>
                  <a:pt x="3293501" y="27736"/>
                  <a:pt x="3373958" y="0"/>
                </a:cubicBezTo>
                <a:cubicBezTo>
                  <a:pt x="3454415" y="-27736"/>
                  <a:pt x="3750583" y="15633"/>
                  <a:pt x="3864861" y="0"/>
                </a:cubicBezTo>
                <a:cubicBezTo>
                  <a:pt x="3979139" y="-15633"/>
                  <a:pt x="4249549" y="42943"/>
                  <a:pt x="4515593" y="0"/>
                </a:cubicBezTo>
                <a:cubicBezTo>
                  <a:pt x="4781637" y="-42943"/>
                  <a:pt x="4807609" y="289"/>
                  <a:pt x="5006496" y="0"/>
                </a:cubicBezTo>
                <a:cubicBezTo>
                  <a:pt x="5205383" y="-289"/>
                  <a:pt x="5322961" y="11501"/>
                  <a:pt x="5577314" y="0"/>
                </a:cubicBezTo>
                <a:cubicBezTo>
                  <a:pt x="5831667" y="-11501"/>
                  <a:pt x="5880750" y="15442"/>
                  <a:pt x="6148132" y="0"/>
                </a:cubicBezTo>
                <a:cubicBezTo>
                  <a:pt x="6415514" y="-15442"/>
                  <a:pt x="6611807" y="14517"/>
                  <a:pt x="6798864" y="0"/>
                </a:cubicBezTo>
                <a:cubicBezTo>
                  <a:pt x="6985921" y="-14517"/>
                  <a:pt x="7249706" y="10074"/>
                  <a:pt x="7449596" y="0"/>
                </a:cubicBezTo>
                <a:cubicBezTo>
                  <a:pt x="7649486" y="-10074"/>
                  <a:pt x="7869924" y="54049"/>
                  <a:pt x="8088912" y="0"/>
                </a:cubicBezTo>
                <a:cubicBezTo>
                  <a:pt x="8143506" y="12546"/>
                  <a:pt x="8184734" y="42895"/>
                  <a:pt x="8186376" y="97464"/>
                </a:cubicBezTo>
                <a:cubicBezTo>
                  <a:pt x="8228933" y="199628"/>
                  <a:pt x="8167081" y="374508"/>
                  <a:pt x="8186376" y="487311"/>
                </a:cubicBezTo>
                <a:cubicBezTo>
                  <a:pt x="8189929" y="555710"/>
                  <a:pt x="8142010" y="582174"/>
                  <a:pt x="8088912" y="584775"/>
                </a:cubicBezTo>
                <a:cubicBezTo>
                  <a:pt x="7991312" y="611469"/>
                  <a:pt x="7838067" y="547131"/>
                  <a:pt x="7757838" y="584775"/>
                </a:cubicBezTo>
                <a:cubicBezTo>
                  <a:pt x="7677609" y="622419"/>
                  <a:pt x="7467531" y="537070"/>
                  <a:pt x="7346849" y="584775"/>
                </a:cubicBezTo>
                <a:cubicBezTo>
                  <a:pt x="7226167" y="632480"/>
                  <a:pt x="6986671" y="538748"/>
                  <a:pt x="6855946" y="584775"/>
                </a:cubicBezTo>
                <a:cubicBezTo>
                  <a:pt x="6725221" y="630802"/>
                  <a:pt x="6669570" y="547061"/>
                  <a:pt x="6524871" y="584775"/>
                </a:cubicBezTo>
                <a:cubicBezTo>
                  <a:pt x="6380173" y="622489"/>
                  <a:pt x="6316773" y="541046"/>
                  <a:pt x="6113883" y="584775"/>
                </a:cubicBezTo>
                <a:cubicBezTo>
                  <a:pt x="5910993" y="628504"/>
                  <a:pt x="5743473" y="522318"/>
                  <a:pt x="5463151" y="584775"/>
                </a:cubicBezTo>
                <a:cubicBezTo>
                  <a:pt x="5182829" y="647232"/>
                  <a:pt x="5131998" y="527496"/>
                  <a:pt x="4972247" y="584775"/>
                </a:cubicBezTo>
                <a:cubicBezTo>
                  <a:pt x="4812496" y="642054"/>
                  <a:pt x="4744548" y="561284"/>
                  <a:pt x="4561259" y="584775"/>
                </a:cubicBezTo>
                <a:cubicBezTo>
                  <a:pt x="4377970" y="608266"/>
                  <a:pt x="4277105" y="569655"/>
                  <a:pt x="4150270" y="584775"/>
                </a:cubicBezTo>
                <a:cubicBezTo>
                  <a:pt x="4023435" y="599895"/>
                  <a:pt x="3923786" y="549376"/>
                  <a:pt x="3819195" y="584775"/>
                </a:cubicBezTo>
                <a:cubicBezTo>
                  <a:pt x="3714605" y="620174"/>
                  <a:pt x="3517931" y="524203"/>
                  <a:pt x="3248378" y="584775"/>
                </a:cubicBezTo>
                <a:cubicBezTo>
                  <a:pt x="2978825" y="645347"/>
                  <a:pt x="3037207" y="546866"/>
                  <a:pt x="2837389" y="584775"/>
                </a:cubicBezTo>
                <a:cubicBezTo>
                  <a:pt x="2637571" y="622684"/>
                  <a:pt x="2498793" y="513358"/>
                  <a:pt x="2186657" y="584775"/>
                </a:cubicBezTo>
                <a:cubicBezTo>
                  <a:pt x="1874521" y="656192"/>
                  <a:pt x="1873315" y="547458"/>
                  <a:pt x="1775668" y="584775"/>
                </a:cubicBezTo>
                <a:cubicBezTo>
                  <a:pt x="1678021" y="622092"/>
                  <a:pt x="1268418" y="583180"/>
                  <a:pt x="1124936" y="584775"/>
                </a:cubicBezTo>
                <a:cubicBezTo>
                  <a:pt x="981454" y="586370"/>
                  <a:pt x="805967" y="566266"/>
                  <a:pt x="634033" y="584775"/>
                </a:cubicBezTo>
                <a:cubicBezTo>
                  <a:pt x="462099" y="603284"/>
                  <a:pt x="221839" y="551051"/>
                  <a:pt x="97464" y="584775"/>
                </a:cubicBezTo>
                <a:cubicBezTo>
                  <a:pt x="44612" y="584155"/>
                  <a:pt x="-2023" y="546746"/>
                  <a:pt x="0" y="487311"/>
                </a:cubicBezTo>
                <a:cubicBezTo>
                  <a:pt x="-39272" y="384390"/>
                  <a:pt x="2726" y="282231"/>
                  <a:pt x="0" y="97464"/>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51705855">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50% of Manual Handling injuries are to the back</a:t>
            </a:r>
          </a:p>
        </p:txBody>
      </p:sp>
    </p:spTree>
    <p:extLst>
      <p:ext uri="{BB962C8B-B14F-4D97-AF65-F5344CB8AC3E}">
        <p14:creationId xmlns:p14="http://schemas.microsoft.com/office/powerpoint/2010/main" val="26401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979659004"/>
              </p:ext>
            </p:extLst>
          </p:nvPr>
        </p:nvGraphicFramePr>
        <p:xfrm>
          <a:off x="918433" y="857251"/>
          <a:ext cx="10355133" cy="4895730"/>
        </p:xfrm>
        <a:graphic>
          <a:graphicData uri="http://schemas.openxmlformats.org/drawingml/2006/table">
            <a:tbl>
              <a:tblPr firstRow="1" bandRow="1">
                <a:tableStyleId>{5C22544A-7EE6-4342-B048-85BDC9FD1C3A}</a:tableStyleId>
              </a:tblPr>
              <a:tblGrid>
                <a:gridCol w="4705252">
                  <a:extLst>
                    <a:ext uri="{9D8B030D-6E8A-4147-A177-3AD203B41FA5}">
                      <a16:colId xmlns:a16="http://schemas.microsoft.com/office/drawing/2014/main" val="4180502934"/>
                    </a:ext>
                  </a:extLst>
                </a:gridCol>
                <a:gridCol w="5649881">
                  <a:extLst>
                    <a:ext uri="{9D8B030D-6E8A-4147-A177-3AD203B41FA5}">
                      <a16:colId xmlns:a16="http://schemas.microsoft.com/office/drawing/2014/main" val="3883326931"/>
                    </a:ext>
                  </a:extLst>
                </a:gridCol>
              </a:tblGrid>
              <a:tr h="649494">
                <a:tc>
                  <a:txBody>
                    <a:bodyPr/>
                    <a:lstStyle/>
                    <a:p>
                      <a:pPr algn="ctr"/>
                      <a:r>
                        <a:rPr lang="en-GB" sz="2400" dirty="0">
                          <a:solidFill>
                            <a:schemeClr val="tx1"/>
                          </a:solidFill>
                        </a:rPr>
                        <a:t>Injury</a:t>
                      </a:r>
                    </a:p>
                  </a:txBody>
                  <a:tcPr>
                    <a:solidFill>
                      <a:schemeClr val="tx2">
                        <a:lumMod val="60000"/>
                        <a:lumOff val="40000"/>
                      </a:schemeClr>
                    </a:solidFill>
                  </a:tcPr>
                </a:tc>
                <a:tc>
                  <a:txBody>
                    <a:bodyPr/>
                    <a:lstStyle/>
                    <a:p>
                      <a:pPr algn="ctr"/>
                      <a:r>
                        <a:rPr lang="en-GB" sz="2400" dirty="0">
                          <a:solidFill>
                            <a:schemeClr val="tx1"/>
                          </a:solidFill>
                        </a:rPr>
                        <a:t>Description</a:t>
                      </a:r>
                    </a:p>
                  </a:txBody>
                  <a:tcPr>
                    <a:solidFill>
                      <a:schemeClr val="tx2">
                        <a:lumMod val="60000"/>
                        <a:lumOff val="40000"/>
                      </a:schemeClr>
                    </a:solidFill>
                  </a:tcPr>
                </a:tc>
                <a:extLst>
                  <a:ext uri="{0D108BD9-81ED-4DB2-BD59-A6C34878D82A}">
                    <a16:rowId xmlns:a16="http://schemas.microsoft.com/office/drawing/2014/main" val="2393925215"/>
                  </a:ext>
                </a:extLst>
              </a:tr>
              <a:tr h="649494">
                <a:tc>
                  <a:txBody>
                    <a:bodyPr/>
                    <a:lstStyle/>
                    <a:p>
                      <a:r>
                        <a:rPr lang="en-GB" sz="2000" dirty="0"/>
                        <a:t>Lower back pain</a:t>
                      </a:r>
                    </a:p>
                  </a:txBody>
                  <a:tcPr>
                    <a:solidFill>
                      <a:schemeClr val="accent1">
                        <a:lumMod val="40000"/>
                        <a:lumOff val="60000"/>
                      </a:schemeClr>
                    </a:solidFill>
                  </a:tcPr>
                </a:tc>
                <a:tc>
                  <a:txBody>
                    <a:bodyPr/>
                    <a:lstStyle/>
                    <a:p>
                      <a:r>
                        <a:rPr lang="en-GB" sz="2000" dirty="0"/>
                        <a:t>Strain of ligaments connected</a:t>
                      </a:r>
                      <a:r>
                        <a:rPr lang="en-GB" sz="2000" baseline="0" dirty="0"/>
                        <a:t> to the vertebrae</a:t>
                      </a:r>
                      <a:endParaRPr lang="en-GB" sz="2000" dirty="0"/>
                    </a:p>
                  </a:txBody>
                  <a:tcPr>
                    <a:solidFill>
                      <a:schemeClr val="accent1">
                        <a:lumMod val="40000"/>
                        <a:lumOff val="60000"/>
                      </a:schemeClr>
                    </a:solidFill>
                  </a:tcPr>
                </a:tc>
                <a:extLst>
                  <a:ext uri="{0D108BD9-81ED-4DB2-BD59-A6C34878D82A}">
                    <a16:rowId xmlns:a16="http://schemas.microsoft.com/office/drawing/2014/main" val="369317794"/>
                  </a:ext>
                </a:extLst>
              </a:tr>
              <a:tr h="744606">
                <a:tc>
                  <a:txBody>
                    <a:bodyPr/>
                    <a:lstStyle/>
                    <a:p>
                      <a:r>
                        <a:rPr lang="en-GB" sz="2000" dirty="0"/>
                        <a:t>Sciatica</a:t>
                      </a:r>
                    </a:p>
                  </a:txBody>
                  <a:tcPr/>
                </a:tc>
                <a:tc>
                  <a:txBody>
                    <a:bodyPr/>
                    <a:lstStyle/>
                    <a:p>
                      <a:r>
                        <a:rPr lang="en-GB" sz="2000" dirty="0"/>
                        <a:t>Pain caused by irritation of the main nerve into the leg</a:t>
                      </a:r>
                    </a:p>
                  </a:txBody>
                  <a:tcPr/>
                </a:tc>
                <a:extLst>
                  <a:ext uri="{0D108BD9-81ED-4DB2-BD59-A6C34878D82A}">
                    <a16:rowId xmlns:a16="http://schemas.microsoft.com/office/drawing/2014/main" val="1474291871"/>
                  </a:ext>
                </a:extLst>
              </a:tr>
              <a:tr h="744606">
                <a:tc>
                  <a:txBody>
                    <a:bodyPr/>
                    <a:lstStyle/>
                    <a:p>
                      <a:r>
                        <a:rPr lang="en-GB" sz="2000" dirty="0"/>
                        <a:t>Tension neck/shoulder</a:t>
                      </a:r>
                    </a:p>
                  </a:txBody>
                  <a:tcPr>
                    <a:solidFill>
                      <a:schemeClr val="accent1">
                        <a:lumMod val="40000"/>
                        <a:lumOff val="60000"/>
                      </a:schemeClr>
                    </a:solidFill>
                  </a:tcPr>
                </a:tc>
                <a:tc>
                  <a:txBody>
                    <a:bodyPr/>
                    <a:lstStyle/>
                    <a:p>
                      <a:r>
                        <a:rPr lang="en-GB" sz="2000" dirty="0"/>
                        <a:t>Inflammation</a:t>
                      </a:r>
                      <a:r>
                        <a:rPr lang="en-GB" sz="2000" baseline="0" dirty="0"/>
                        <a:t> of the neck/shoulder muscles and tendons</a:t>
                      </a:r>
                      <a:endParaRPr lang="en-GB" sz="2000" dirty="0"/>
                    </a:p>
                  </a:txBody>
                  <a:tcPr>
                    <a:solidFill>
                      <a:schemeClr val="accent1">
                        <a:lumMod val="40000"/>
                        <a:lumOff val="60000"/>
                      </a:schemeClr>
                    </a:solidFill>
                  </a:tcPr>
                </a:tc>
                <a:extLst>
                  <a:ext uri="{0D108BD9-81ED-4DB2-BD59-A6C34878D82A}">
                    <a16:rowId xmlns:a16="http://schemas.microsoft.com/office/drawing/2014/main" val="392351977"/>
                  </a:ext>
                </a:extLst>
              </a:tr>
              <a:tr h="744606">
                <a:tc>
                  <a:txBody>
                    <a:bodyPr/>
                    <a:lstStyle/>
                    <a:p>
                      <a:r>
                        <a:rPr lang="en-GB" sz="2000" dirty="0"/>
                        <a:t>Bursitis</a:t>
                      </a:r>
                    </a:p>
                  </a:txBody>
                  <a:tcPr/>
                </a:tc>
                <a:tc>
                  <a:txBody>
                    <a:bodyPr/>
                    <a:lstStyle/>
                    <a:p>
                      <a:r>
                        <a:rPr lang="en-GB" sz="2000" dirty="0"/>
                        <a:t>Inflammation of soft tissue between bone and tendon at knee, elbow or shoulder</a:t>
                      </a:r>
                    </a:p>
                  </a:txBody>
                  <a:tcPr/>
                </a:tc>
                <a:extLst>
                  <a:ext uri="{0D108BD9-81ED-4DB2-BD59-A6C34878D82A}">
                    <a16:rowId xmlns:a16="http://schemas.microsoft.com/office/drawing/2014/main" val="557517668"/>
                  </a:ext>
                </a:extLst>
              </a:tr>
              <a:tr h="649494">
                <a:tc>
                  <a:txBody>
                    <a:bodyPr/>
                    <a:lstStyle/>
                    <a:p>
                      <a:r>
                        <a:rPr lang="en-GB" sz="2000" dirty="0"/>
                        <a:t>Carpel Tunnel Syndrome</a:t>
                      </a:r>
                    </a:p>
                  </a:txBody>
                  <a:tcPr>
                    <a:solidFill>
                      <a:schemeClr val="accent1">
                        <a:lumMod val="40000"/>
                        <a:lumOff val="60000"/>
                      </a:schemeClr>
                    </a:solidFill>
                  </a:tcPr>
                </a:tc>
                <a:tc>
                  <a:txBody>
                    <a:bodyPr/>
                    <a:lstStyle/>
                    <a:p>
                      <a:r>
                        <a:rPr lang="en-GB" sz="2000" dirty="0"/>
                        <a:t>Pressure on the nerves which travel up the wrist</a:t>
                      </a:r>
                    </a:p>
                  </a:txBody>
                  <a:tcPr>
                    <a:solidFill>
                      <a:schemeClr val="accent1">
                        <a:lumMod val="40000"/>
                        <a:lumOff val="60000"/>
                      </a:schemeClr>
                    </a:solidFill>
                  </a:tcPr>
                </a:tc>
                <a:extLst>
                  <a:ext uri="{0D108BD9-81ED-4DB2-BD59-A6C34878D82A}">
                    <a16:rowId xmlns:a16="http://schemas.microsoft.com/office/drawing/2014/main" val="3467304502"/>
                  </a:ext>
                </a:extLst>
              </a:tr>
              <a:tr h="713430">
                <a:tc>
                  <a:txBody>
                    <a:bodyPr/>
                    <a:lstStyle/>
                    <a:p>
                      <a:r>
                        <a:rPr lang="en-GB" sz="2000" dirty="0"/>
                        <a:t>Tendonitis</a:t>
                      </a:r>
                    </a:p>
                  </a:txBody>
                  <a:tcPr/>
                </a:tc>
                <a:tc>
                  <a:txBody>
                    <a:bodyPr/>
                    <a:lstStyle/>
                    <a:p>
                      <a:r>
                        <a:rPr lang="en-GB" sz="2000" dirty="0"/>
                        <a:t>Inflammation of the area where muscle and tendon join</a:t>
                      </a:r>
                    </a:p>
                  </a:txBody>
                  <a:tcPr/>
                </a:tc>
                <a:extLst>
                  <a:ext uri="{0D108BD9-81ED-4DB2-BD59-A6C34878D82A}">
                    <a16:rowId xmlns:a16="http://schemas.microsoft.com/office/drawing/2014/main" val="200403412"/>
                  </a:ext>
                </a:extLst>
              </a:tr>
            </a:tbl>
          </a:graphicData>
        </a:graphic>
      </p:graphicFrame>
      <p:sp>
        <p:nvSpPr>
          <p:cNvPr id="6" name="TextBox 5"/>
          <p:cNvSpPr txBox="1"/>
          <p:nvPr/>
        </p:nvSpPr>
        <p:spPr>
          <a:xfrm>
            <a:off x="457199" y="151279"/>
            <a:ext cx="11115675" cy="584775"/>
          </a:xfrm>
          <a:prstGeom prst="rect">
            <a:avLst/>
          </a:prstGeom>
          <a:solidFill>
            <a:srgbClr val="002060"/>
          </a:solidFill>
        </p:spPr>
        <p:txBody>
          <a:bodyPr wrap="square" rtlCol="0">
            <a:spAutoFit/>
          </a:bodyPr>
          <a:lstStyle/>
          <a:p>
            <a:pPr algn="ctr"/>
            <a:r>
              <a:rPr lang="en-GB" sz="3200" b="1" dirty="0">
                <a:solidFill>
                  <a:schemeClr val="bg1"/>
                </a:solidFill>
              </a:rPr>
              <a:t>Most Common Manual Handling Injuries</a:t>
            </a:r>
          </a:p>
        </p:txBody>
      </p:sp>
    </p:spTree>
    <p:extLst>
      <p:ext uri="{BB962C8B-B14F-4D97-AF65-F5344CB8AC3E}">
        <p14:creationId xmlns:p14="http://schemas.microsoft.com/office/powerpoint/2010/main" val="3803134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Content Placeholder 182"/>
          <p:cNvSpPr>
            <a:spLocks noGrp="1"/>
          </p:cNvSpPr>
          <p:nvPr>
            <p:ph idx="1"/>
          </p:nvPr>
        </p:nvSpPr>
        <p:spPr>
          <a:xfrm>
            <a:off x="1790342" y="1248641"/>
            <a:ext cx="4056276" cy="4401175"/>
          </a:xfrm>
          <a:custGeom>
            <a:avLst/>
            <a:gdLst>
              <a:gd name="connsiteX0" fmla="*/ 0 w 4056276"/>
              <a:gd name="connsiteY0" fmla="*/ 0 h 4401175"/>
              <a:gd name="connsiteX1" fmla="*/ 457780 w 4056276"/>
              <a:gd name="connsiteY1" fmla="*/ 0 h 4401175"/>
              <a:gd name="connsiteX2" fmla="*/ 1077810 w 4056276"/>
              <a:gd name="connsiteY2" fmla="*/ 0 h 4401175"/>
              <a:gd name="connsiteX3" fmla="*/ 1697841 w 4056276"/>
              <a:gd name="connsiteY3" fmla="*/ 0 h 4401175"/>
              <a:gd name="connsiteX4" fmla="*/ 2155621 w 4056276"/>
              <a:gd name="connsiteY4" fmla="*/ 0 h 4401175"/>
              <a:gd name="connsiteX5" fmla="*/ 2653963 w 4056276"/>
              <a:gd name="connsiteY5" fmla="*/ 0 h 4401175"/>
              <a:gd name="connsiteX6" fmla="*/ 3152306 w 4056276"/>
              <a:gd name="connsiteY6" fmla="*/ 0 h 4401175"/>
              <a:gd name="connsiteX7" fmla="*/ 4056276 w 4056276"/>
              <a:gd name="connsiteY7" fmla="*/ 0 h 4401175"/>
              <a:gd name="connsiteX8" fmla="*/ 4056276 w 4056276"/>
              <a:gd name="connsiteY8" fmla="*/ 638170 h 4401175"/>
              <a:gd name="connsiteX9" fmla="*/ 4056276 w 4056276"/>
              <a:gd name="connsiteY9" fmla="*/ 1056282 h 4401175"/>
              <a:gd name="connsiteX10" fmla="*/ 4056276 w 4056276"/>
              <a:gd name="connsiteY10" fmla="*/ 1474394 h 4401175"/>
              <a:gd name="connsiteX11" fmla="*/ 4056276 w 4056276"/>
              <a:gd name="connsiteY11" fmla="*/ 2024540 h 4401175"/>
              <a:gd name="connsiteX12" fmla="*/ 4056276 w 4056276"/>
              <a:gd name="connsiteY12" fmla="*/ 2618699 h 4401175"/>
              <a:gd name="connsiteX13" fmla="*/ 4056276 w 4056276"/>
              <a:gd name="connsiteY13" fmla="*/ 3036811 h 4401175"/>
              <a:gd name="connsiteX14" fmla="*/ 4056276 w 4056276"/>
              <a:gd name="connsiteY14" fmla="*/ 3674981 h 4401175"/>
              <a:gd name="connsiteX15" fmla="*/ 4056276 w 4056276"/>
              <a:gd name="connsiteY15" fmla="*/ 4401175 h 4401175"/>
              <a:gd name="connsiteX16" fmla="*/ 3395682 w 4056276"/>
              <a:gd name="connsiteY16" fmla="*/ 4401175 h 4401175"/>
              <a:gd name="connsiteX17" fmla="*/ 2735089 w 4056276"/>
              <a:gd name="connsiteY17" fmla="*/ 4401175 h 4401175"/>
              <a:gd name="connsiteX18" fmla="*/ 2155621 w 4056276"/>
              <a:gd name="connsiteY18" fmla="*/ 4401175 h 4401175"/>
              <a:gd name="connsiteX19" fmla="*/ 1657278 w 4056276"/>
              <a:gd name="connsiteY19" fmla="*/ 4401175 h 4401175"/>
              <a:gd name="connsiteX20" fmla="*/ 1077810 w 4056276"/>
              <a:gd name="connsiteY20" fmla="*/ 4401175 h 4401175"/>
              <a:gd name="connsiteX21" fmla="*/ 498342 w 4056276"/>
              <a:gd name="connsiteY21" fmla="*/ 4401175 h 4401175"/>
              <a:gd name="connsiteX22" fmla="*/ 0 w 4056276"/>
              <a:gd name="connsiteY22" fmla="*/ 4401175 h 4401175"/>
              <a:gd name="connsiteX23" fmla="*/ 0 w 4056276"/>
              <a:gd name="connsiteY23" fmla="*/ 3763005 h 4401175"/>
              <a:gd name="connsiteX24" fmla="*/ 0 w 4056276"/>
              <a:gd name="connsiteY24" fmla="*/ 3300881 h 4401175"/>
              <a:gd name="connsiteX25" fmla="*/ 0 w 4056276"/>
              <a:gd name="connsiteY25" fmla="*/ 2794746 h 4401175"/>
              <a:gd name="connsiteX26" fmla="*/ 0 w 4056276"/>
              <a:gd name="connsiteY26" fmla="*/ 2200588 h 4401175"/>
              <a:gd name="connsiteX27" fmla="*/ 0 w 4056276"/>
              <a:gd name="connsiteY27" fmla="*/ 1782476 h 4401175"/>
              <a:gd name="connsiteX28" fmla="*/ 0 w 4056276"/>
              <a:gd name="connsiteY28" fmla="*/ 1232329 h 4401175"/>
              <a:gd name="connsiteX29" fmla="*/ 0 w 4056276"/>
              <a:gd name="connsiteY29" fmla="*/ 638170 h 4401175"/>
              <a:gd name="connsiteX30" fmla="*/ 0 w 4056276"/>
              <a:gd name="connsiteY30" fmla="*/ 0 h 4401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056276" h="4401175" fill="none" extrusionOk="0">
                <a:moveTo>
                  <a:pt x="0" y="0"/>
                </a:moveTo>
                <a:cubicBezTo>
                  <a:pt x="165589" y="-27313"/>
                  <a:pt x="365507" y="14301"/>
                  <a:pt x="457780" y="0"/>
                </a:cubicBezTo>
                <a:cubicBezTo>
                  <a:pt x="550053" y="-14301"/>
                  <a:pt x="854794" y="3306"/>
                  <a:pt x="1077810" y="0"/>
                </a:cubicBezTo>
                <a:cubicBezTo>
                  <a:pt x="1300826" y="-3306"/>
                  <a:pt x="1401624" y="36177"/>
                  <a:pt x="1697841" y="0"/>
                </a:cubicBezTo>
                <a:cubicBezTo>
                  <a:pt x="1994058" y="-36177"/>
                  <a:pt x="2001426" y="12557"/>
                  <a:pt x="2155621" y="0"/>
                </a:cubicBezTo>
                <a:cubicBezTo>
                  <a:pt x="2309816" y="-12557"/>
                  <a:pt x="2444167" y="10681"/>
                  <a:pt x="2653963" y="0"/>
                </a:cubicBezTo>
                <a:cubicBezTo>
                  <a:pt x="2863759" y="-10681"/>
                  <a:pt x="2982410" y="19247"/>
                  <a:pt x="3152306" y="0"/>
                </a:cubicBezTo>
                <a:cubicBezTo>
                  <a:pt x="3322202" y="-19247"/>
                  <a:pt x="3764783" y="58104"/>
                  <a:pt x="4056276" y="0"/>
                </a:cubicBezTo>
                <a:cubicBezTo>
                  <a:pt x="4118403" y="190579"/>
                  <a:pt x="3997499" y="423068"/>
                  <a:pt x="4056276" y="638170"/>
                </a:cubicBezTo>
                <a:cubicBezTo>
                  <a:pt x="4115053" y="853272"/>
                  <a:pt x="4049059" y="900371"/>
                  <a:pt x="4056276" y="1056282"/>
                </a:cubicBezTo>
                <a:cubicBezTo>
                  <a:pt x="4063493" y="1212193"/>
                  <a:pt x="4008234" y="1362273"/>
                  <a:pt x="4056276" y="1474394"/>
                </a:cubicBezTo>
                <a:cubicBezTo>
                  <a:pt x="4104318" y="1586515"/>
                  <a:pt x="4023073" y="1799143"/>
                  <a:pt x="4056276" y="2024540"/>
                </a:cubicBezTo>
                <a:cubicBezTo>
                  <a:pt x="4089479" y="2249937"/>
                  <a:pt x="4014617" y="2406366"/>
                  <a:pt x="4056276" y="2618699"/>
                </a:cubicBezTo>
                <a:cubicBezTo>
                  <a:pt x="4097935" y="2831032"/>
                  <a:pt x="4019564" y="2935951"/>
                  <a:pt x="4056276" y="3036811"/>
                </a:cubicBezTo>
                <a:cubicBezTo>
                  <a:pt x="4092988" y="3137671"/>
                  <a:pt x="4028229" y="3450678"/>
                  <a:pt x="4056276" y="3674981"/>
                </a:cubicBezTo>
                <a:cubicBezTo>
                  <a:pt x="4084323" y="3899284"/>
                  <a:pt x="4019582" y="4213936"/>
                  <a:pt x="4056276" y="4401175"/>
                </a:cubicBezTo>
                <a:cubicBezTo>
                  <a:pt x="3816664" y="4474686"/>
                  <a:pt x="3550778" y="4390287"/>
                  <a:pt x="3395682" y="4401175"/>
                </a:cubicBezTo>
                <a:cubicBezTo>
                  <a:pt x="3240586" y="4412063"/>
                  <a:pt x="2988707" y="4367964"/>
                  <a:pt x="2735089" y="4401175"/>
                </a:cubicBezTo>
                <a:cubicBezTo>
                  <a:pt x="2481471" y="4434386"/>
                  <a:pt x="2341242" y="4338645"/>
                  <a:pt x="2155621" y="4401175"/>
                </a:cubicBezTo>
                <a:cubicBezTo>
                  <a:pt x="1970000" y="4463705"/>
                  <a:pt x="1856228" y="4377998"/>
                  <a:pt x="1657278" y="4401175"/>
                </a:cubicBezTo>
                <a:cubicBezTo>
                  <a:pt x="1458328" y="4424352"/>
                  <a:pt x="1291660" y="4345998"/>
                  <a:pt x="1077810" y="4401175"/>
                </a:cubicBezTo>
                <a:cubicBezTo>
                  <a:pt x="863960" y="4456352"/>
                  <a:pt x="694234" y="4335397"/>
                  <a:pt x="498342" y="4401175"/>
                </a:cubicBezTo>
                <a:cubicBezTo>
                  <a:pt x="302450" y="4466953"/>
                  <a:pt x="248470" y="4345340"/>
                  <a:pt x="0" y="4401175"/>
                </a:cubicBezTo>
                <a:cubicBezTo>
                  <a:pt x="-44741" y="4084371"/>
                  <a:pt x="44169" y="4037448"/>
                  <a:pt x="0" y="3763005"/>
                </a:cubicBezTo>
                <a:cubicBezTo>
                  <a:pt x="-44169" y="3488562"/>
                  <a:pt x="12142" y="3510753"/>
                  <a:pt x="0" y="3300881"/>
                </a:cubicBezTo>
                <a:cubicBezTo>
                  <a:pt x="-12142" y="3091009"/>
                  <a:pt x="224" y="3029100"/>
                  <a:pt x="0" y="2794746"/>
                </a:cubicBezTo>
                <a:cubicBezTo>
                  <a:pt x="-224" y="2560392"/>
                  <a:pt x="14323" y="2363435"/>
                  <a:pt x="0" y="2200588"/>
                </a:cubicBezTo>
                <a:cubicBezTo>
                  <a:pt x="-14323" y="2037741"/>
                  <a:pt x="14209" y="1926196"/>
                  <a:pt x="0" y="1782476"/>
                </a:cubicBezTo>
                <a:cubicBezTo>
                  <a:pt x="-14209" y="1638756"/>
                  <a:pt x="42775" y="1410038"/>
                  <a:pt x="0" y="1232329"/>
                </a:cubicBezTo>
                <a:cubicBezTo>
                  <a:pt x="-42775" y="1054620"/>
                  <a:pt x="66189" y="771933"/>
                  <a:pt x="0" y="638170"/>
                </a:cubicBezTo>
                <a:cubicBezTo>
                  <a:pt x="-66189" y="504407"/>
                  <a:pt x="12648" y="174065"/>
                  <a:pt x="0" y="0"/>
                </a:cubicBezTo>
                <a:close/>
              </a:path>
              <a:path w="4056276" h="4401175" stroke="0" extrusionOk="0">
                <a:moveTo>
                  <a:pt x="0" y="0"/>
                </a:moveTo>
                <a:cubicBezTo>
                  <a:pt x="199362" y="-21277"/>
                  <a:pt x="340817" y="38878"/>
                  <a:pt x="457780" y="0"/>
                </a:cubicBezTo>
                <a:cubicBezTo>
                  <a:pt x="574743" y="-38878"/>
                  <a:pt x="885485" y="39956"/>
                  <a:pt x="996685" y="0"/>
                </a:cubicBezTo>
                <a:cubicBezTo>
                  <a:pt x="1107886" y="-39956"/>
                  <a:pt x="1402292" y="57477"/>
                  <a:pt x="1535590" y="0"/>
                </a:cubicBezTo>
                <a:cubicBezTo>
                  <a:pt x="1668889" y="-57477"/>
                  <a:pt x="1969652" y="241"/>
                  <a:pt x="2155621" y="0"/>
                </a:cubicBezTo>
                <a:cubicBezTo>
                  <a:pt x="2341590" y="-241"/>
                  <a:pt x="2534065" y="19205"/>
                  <a:pt x="2653963" y="0"/>
                </a:cubicBezTo>
                <a:cubicBezTo>
                  <a:pt x="2773861" y="-19205"/>
                  <a:pt x="3112632" y="23917"/>
                  <a:pt x="3273994" y="0"/>
                </a:cubicBezTo>
                <a:cubicBezTo>
                  <a:pt x="3435356" y="-23917"/>
                  <a:pt x="3729497" y="72473"/>
                  <a:pt x="4056276" y="0"/>
                </a:cubicBezTo>
                <a:cubicBezTo>
                  <a:pt x="4099888" y="249943"/>
                  <a:pt x="4013513" y="355485"/>
                  <a:pt x="4056276" y="594159"/>
                </a:cubicBezTo>
                <a:cubicBezTo>
                  <a:pt x="4099039" y="832833"/>
                  <a:pt x="4021504" y="917215"/>
                  <a:pt x="4056276" y="1056282"/>
                </a:cubicBezTo>
                <a:cubicBezTo>
                  <a:pt x="4091048" y="1195349"/>
                  <a:pt x="4047348" y="1379522"/>
                  <a:pt x="4056276" y="1606429"/>
                </a:cubicBezTo>
                <a:cubicBezTo>
                  <a:pt x="4065204" y="1833336"/>
                  <a:pt x="4044803" y="1995330"/>
                  <a:pt x="4056276" y="2112564"/>
                </a:cubicBezTo>
                <a:cubicBezTo>
                  <a:pt x="4067749" y="2229799"/>
                  <a:pt x="4024072" y="2462894"/>
                  <a:pt x="4056276" y="2618699"/>
                </a:cubicBezTo>
                <a:cubicBezTo>
                  <a:pt x="4088480" y="2774505"/>
                  <a:pt x="4028456" y="2918567"/>
                  <a:pt x="4056276" y="3212858"/>
                </a:cubicBezTo>
                <a:cubicBezTo>
                  <a:pt x="4084096" y="3507149"/>
                  <a:pt x="4008296" y="3550244"/>
                  <a:pt x="4056276" y="3718993"/>
                </a:cubicBezTo>
                <a:cubicBezTo>
                  <a:pt x="4104256" y="3887743"/>
                  <a:pt x="4028881" y="4240471"/>
                  <a:pt x="4056276" y="4401175"/>
                </a:cubicBezTo>
                <a:cubicBezTo>
                  <a:pt x="3882954" y="4452899"/>
                  <a:pt x="3794836" y="4353389"/>
                  <a:pt x="3598496" y="4401175"/>
                </a:cubicBezTo>
                <a:cubicBezTo>
                  <a:pt x="3402156" y="4448961"/>
                  <a:pt x="3239982" y="4346912"/>
                  <a:pt x="2937903" y="4401175"/>
                </a:cubicBezTo>
                <a:cubicBezTo>
                  <a:pt x="2635824" y="4455438"/>
                  <a:pt x="2563982" y="4346249"/>
                  <a:pt x="2398998" y="4401175"/>
                </a:cubicBezTo>
                <a:cubicBezTo>
                  <a:pt x="2234014" y="4456101"/>
                  <a:pt x="1979750" y="4334649"/>
                  <a:pt x="1738404" y="4401175"/>
                </a:cubicBezTo>
                <a:cubicBezTo>
                  <a:pt x="1497058" y="4467701"/>
                  <a:pt x="1387618" y="4360784"/>
                  <a:pt x="1118373" y="4401175"/>
                </a:cubicBezTo>
                <a:cubicBezTo>
                  <a:pt x="849128" y="4441566"/>
                  <a:pt x="359170" y="4382114"/>
                  <a:pt x="0" y="4401175"/>
                </a:cubicBezTo>
                <a:cubicBezTo>
                  <a:pt x="-1563" y="4271689"/>
                  <a:pt x="42890" y="4111777"/>
                  <a:pt x="0" y="3983063"/>
                </a:cubicBezTo>
                <a:cubicBezTo>
                  <a:pt x="-42890" y="3854349"/>
                  <a:pt x="13976" y="3615688"/>
                  <a:pt x="0" y="3388905"/>
                </a:cubicBezTo>
                <a:cubicBezTo>
                  <a:pt x="-13976" y="3162122"/>
                  <a:pt x="52163" y="3029714"/>
                  <a:pt x="0" y="2750734"/>
                </a:cubicBezTo>
                <a:cubicBezTo>
                  <a:pt x="-52163" y="2471754"/>
                  <a:pt x="35481" y="2474592"/>
                  <a:pt x="0" y="2244599"/>
                </a:cubicBezTo>
                <a:cubicBezTo>
                  <a:pt x="-35481" y="2014607"/>
                  <a:pt x="16521" y="1821992"/>
                  <a:pt x="0" y="1606429"/>
                </a:cubicBezTo>
                <a:cubicBezTo>
                  <a:pt x="-16521" y="1390866"/>
                  <a:pt x="39330" y="1137308"/>
                  <a:pt x="0" y="968258"/>
                </a:cubicBezTo>
                <a:cubicBezTo>
                  <a:pt x="-39330" y="799208"/>
                  <a:pt x="97764" y="428306"/>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741176308">
                  <ask:type>
                    <ask:lineSketchScribble/>
                  </ask:type>
                </ask:lineSketchStyleProps>
              </a:ext>
            </a:extLst>
          </a:ln>
        </p:spPr>
        <p:txBody>
          <a:bodyPr/>
          <a:lstStyle/>
          <a:p>
            <a:pPr marL="0" indent="0">
              <a:buNone/>
            </a:pPr>
            <a:r>
              <a:rPr lang="en-GB" b="1" dirty="0"/>
              <a:t>The Vertebrae</a:t>
            </a:r>
          </a:p>
          <a:p>
            <a:pPr marL="0" indent="0">
              <a:buNone/>
            </a:pPr>
            <a:r>
              <a:rPr lang="en-GB" dirty="0"/>
              <a:t>Protect the spinal cord</a:t>
            </a:r>
          </a:p>
          <a:p>
            <a:pPr marL="0" indent="0">
              <a:buNone/>
            </a:pPr>
            <a:r>
              <a:rPr lang="en-GB" dirty="0"/>
              <a:t>Provide flexibility</a:t>
            </a:r>
          </a:p>
          <a:p>
            <a:pPr marL="0" indent="0">
              <a:buNone/>
            </a:pPr>
            <a:r>
              <a:rPr lang="en-GB" b="1" dirty="0"/>
              <a:t>The Discs</a:t>
            </a:r>
          </a:p>
          <a:p>
            <a:pPr marL="0" indent="0">
              <a:buNone/>
            </a:pPr>
            <a:r>
              <a:rPr lang="en-GB" dirty="0"/>
              <a:t>Act as shock absorbers</a:t>
            </a:r>
          </a:p>
          <a:p>
            <a:pPr marL="0" indent="0">
              <a:buNone/>
            </a:pPr>
            <a:r>
              <a:rPr lang="en-GB" dirty="0"/>
              <a:t>Provide flexibility</a:t>
            </a:r>
          </a:p>
          <a:p>
            <a:pPr marL="0" indent="0">
              <a:buNone/>
            </a:pPr>
            <a:r>
              <a:rPr lang="en-GB" dirty="0"/>
              <a:t>Connect the vertebrae</a:t>
            </a:r>
          </a:p>
          <a:p>
            <a:pPr marL="0" indent="0">
              <a:buNone/>
            </a:pPr>
            <a:r>
              <a:rPr lang="en-GB" dirty="0"/>
              <a:t>Minimise bone wear</a:t>
            </a:r>
          </a:p>
          <a:p>
            <a:pPr marL="0" indent="0">
              <a:buNone/>
            </a:pPr>
            <a:endParaRPr lang="en-GB" b="1" dirty="0"/>
          </a:p>
        </p:txBody>
      </p:sp>
      <p:grpSp>
        <p:nvGrpSpPr>
          <p:cNvPr id="9" name="Group 222"/>
          <p:cNvGrpSpPr>
            <a:grpSpLocks/>
          </p:cNvGrpSpPr>
          <p:nvPr/>
        </p:nvGrpSpPr>
        <p:grpSpPr bwMode="auto">
          <a:xfrm>
            <a:off x="9674088" y="689113"/>
            <a:ext cx="1484242" cy="5022574"/>
            <a:chOff x="4656" y="1355"/>
            <a:chExt cx="408" cy="2273"/>
          </a:xfrm>
        </p:grpSpPr>
        <p:sp>
          <p:nvSpPr>
            <p:cNvPr id="10" name="Freeform 9"/>
            <p:cNvSpPr>
              <a:spLocks/>
            </p:cNvSpPr>
            <p:nvPr/>
          </p:nvSpPr>
          <p:spPr bwMode="auto">
            <a:xfrm>
              <a:off x="4664" y="1355"/>
              <a:ext cx="400" cy="500"/>
            </a:xfrm>
            <a:custGeom>
              <a:avLst/>
              <a:gdLst>
                <a:gd name="T0" fmla="*/ 3 w 480"/>
                <a:gd name="T1" fmla="*/ 1224 h 488"/>
                <a:gd name="T2" fmla="*/ 3 w 480"/>
                <a:gd name="T3" fmla="*/ 1197 h 488"/>
                <a:gd name="T4" fmla="*/ 3 w 480"/>
                <a:gd name="T5" fmla="*/ 1168 h 488"/>
                <a:gd name="T6" fmla="*/ 3 w 480"/>
                <a:gd name="T7" fmla="*/ 1019 h 488"/>
                <a:gd name="T8" fmla="*/ 3 w 480"/>
                <a:gd name="T9" fmla="*/ 841 h 488"/>
                <a:gd name="T10" fmla="*/ 0 w 480"/>
                <a:gd name="T11" fmla="*/ 698 h 488"/>
                <a:gd name="T12" fmla="*/ 3 w 480"/>
                <a:gd name="T13" fmla="*/ 518 h 488"/>
                <a:gd name="T14" fmla="*/ 3 w 480"/>
                <a:gd name="T15" fmla="*/ 349 h 488"/>
                <a:gd name="T16" fmla="*/ 3 w 480"/>
                <a:gd name="T17" fmla="*/ 209 h 488"/>
                <a:gd name="T18" fmla="*/ 3 w 480"/>
                <a:gd name="T19" fmla="*/ 108 h 488"/>
                <a:gd name="T20" fmla="*/ 3 w 480"/>
                <a:gd name="T21" fmla="*/ 9 h 488"/>
                <a:gd name="T22" fmla="*/ 3 w 480"/>
                <a:gd name="T23" fmla="*/ 0 h 488"/>
                <a:gd name="T24" fmla="*/ 3 w 480"/>
                <a:gd name="T25" fmla="*/ 9 h 488"/>
                <a:gd name="T26" fmla="*/ 3 w 480"/>
                <a:gd name="T27" fmla="*/ 17 h 488"/>
                <a:gd name="T28" fmla="*/ 3 w 480"/>
                <a:gd name="T29" fmla="*/ 88 h 488"/>
                <a:gd name="T30" fmla="*/ 3 w 480"/>
                <a:gd name="T31" fmla="*/ 135 h 488"/>
                <a:gd name="T32" fmla="*/ 3 w 480"/>
                <a:gd name="T33" fmla="*/ 260 h 488"/>
                <a:gd name="T34" fmla="*/ 3 w 480"/>
                <a:gd name="T35" fmla="*/ 434 h 488"/>
                <a:gd name="T36" fmla="*/ 3 w 480"/>
                <a:gd name="T37" fmla="*/ 518 h 488"/>
                <a:gd name="T38" fmla="*/ 3 w 480"/>
                <a:gd name="T39" fmla="*/ 612 h 488"/>
                <a:gd name="T40" fmla="*/ 3 w 480"/>
                <a:gd name="T41" fmla="*/ 671 h 488"/>
                <a:gd name="T42" fmla="*/ 3 w 480"/>
                <a:gd name="T43" fmla="*/ 727 h 488"/>
                <a:gd name="T44" fmla="*/ 3 w 480"/>
                <a:gd name="T45" fmla="*/ 816 h 488"/>
                <a:gd name="T46" fmla="*/ 3 w 480"/>
                <a:gd name="T47" fmla="*/ 992 h 488"/>
                <a:gd name="T48" fmla="*/ 3 w 480"/>
                <a:gd name="T49" fmla="*/ 1019 h 488"/>
                <a:gd name="T50" fmla="*/ 3 w 480"/>
                <a:gd name="T51" fmla="*/ 1019 h 488"/>
                <a:gd name="T52" fmla="*/ 3 w 480"/>
                <a:gd name="T53" fmla="*/ 1077 h 488"/>
                <a:gd name="T54" fmla="*/ 3 w 480"/>
                <a:gd name="T55" fmla="*/ 1168 h 488"/>
                <a:gd name="T56" fmla="*/ 3 w 480"/>
                <a:gd name="T57" fmla="*/ 1254 h 488"/>
                <a:gd name="T58" fmla="*/ 3 w 480"/>
                <a:gd name="T59" fmla="*/ 1339 h 488"/>
                <a:gd name="T60" fmla="*/ 3 w 480"/>
                <a:gd name="T61" fmla="*/ 1369 h 488"/>
                <a:gd name="T62" fmla="*/ 3 w 480"/>
                <a:gd name="T63" fmla="*/ 1432 h 488"/>
                <a:gd name="T64" fmla="*/ 3 w 480"/>
                <a:gd name="T65" fmla="*/ 1487 h 488"/>
                <a:gd name="T66" fmla="*/ 3 w 480"/>
                <a:gd name="T67" fmla="*/ 1544 h 488"/>
                <a:gd name="T68" fmla="*/ 3 w 480"/>
                <a:gd name="T69" fmla="*/ 1577 h 488"/>
                <a:gd name="T70" fmla="*/ 3 w 480"/>
                <a:gd name="T71" fmla="*/ 1577 h 488"/>
                <a:gd name="T72" fmla="*/ 3 w 480"/>
                <a:gd name="T73" fmla="*/ 1512 h 488"/>
                <a:gd name="T74" fmla="*/ 3 w 480"/>
                <a:gd name="T75" fmla="*/ 1512 h 488"/>
                <a:gd name="T76" fmla="*/ 3 w 480"/>
                <a:gd name="T77" fmla="*/ 1512 h 488"/>
                <a:gd name="T78" fmla="*/ 3 w 480"/>
                <a:gd name="T79" fmla="*/ 1399 h 488"/>
                <a:gd name="T80" fmla="*/ 3 w 480"/>
                <a:gd name="T81" fmla="*/ 1339 h 488"/>
                <a:gd name="T82" fmla="*/ 3 w 480"/>
                <a:gd name="T83" fmla="*/ 1254 h 488"/>
                <a:gd name="T84" fmla="*/ 3 w 480"/>
                <a:gd name="T85" fmla="*/ 1197 h 488"/>
                <a:gd name="T86" fmla="*/ 3 w 480"/>
                <a:gd name="T87" fmla="*/ 1140 h 488"/>
                <a:gd name="T88" fmla="*/ 3 w 480"/>
                <a:gd name="T89" fmla="*/ 1168 h 488"/>
                <a:gd name="T90" fmla="*/ 3 w 480"/>
                <a:gd name="T91" fmla="*/ 1197 h 488"/>
                <a:gd name="T92" fmla="*/ 3 w 480"/>
                <a:gd name="T93" fmla="*/ 1197 h 488"/>
                <a:gd name="T94" fmla="*/ 3 w 480"/>
                <a:gd name="T95" fmla="*/ 1224 h 488"/>
                <a:gd name="T96" fmla="*/ 3 w 480"/>
                <a:gd name="T97" fmla="*/ 1197 h 4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80"/>
                <a:gd name="T148" fmla="*/ 0 h 488"/>
                <a:gd name="T149" fmla="*/ 480 w 480"/>
                <a:gd name="T150" fmla="*/ 488 h 48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80" h="488">
                  <a:moveTo>
                    <a:pt x="177" y="364"/>
                  </a:moveTo>
                  <a:lnTo>
                    <a:pt x="133" y="372"/>
                  </a:lnTo>
                  <a:lnTo>
                    <a:pt x="106" y="372"/>
                  </a:lnTo>
                  <a:lnTo>
                    <a:pt x="89" y="364"/>
                  </a:lnTo>
                  <a:lnTo>
                    <a:pt x="80" y="364"/>
                  </a:lnTo>
                  <a:lnTo>
                    <a:pt x="71" y="355"/>
                  </a:lnTo>
                  <a:lnTo>
                    <a:pt x="44" y="310"/>
                  </a:lnTo>
                  <a:lnTo>
                    <a:pt x="26" y="275"/>
                  </a:lnTo>
                  <a:lnTo>
                    <a:pt x="18" y="257"/>
                  </a:lnTo>
                  <a:lnTo>
                    <a:pt x="9" y="230"/>
                  </a:lnTo>
                  <a:lnTo>
                    <a:pt x="0" y="213"/>
                  </a:lnTo>
                  <a:lnTo>
                    <a:pt x="0" y="186"/>
                  </a:lnTo>
                  <a:lnTo>
                    <a:pt x="9" y="159"/>
                  </a:lnTo>
                  <a:lnTo>
                    <a:pt x="18" y="133"/>
                  </a:lnTo>
                  <a:lnTo>
                    <a:pt x="26" y="106"/>
                  </a:lnTo>
                  <a:lnTo>
                    <a:pt x="35" y="80"/>
                  </a:lnTo>
                  <a:lnTo>
                    <a:pt x="53" y="62"/>
                  </a:lnTo>
                  <a:lnTo>
                    <a:pt x="71" y="44"/>
                  </a:lnTo>
                  <a:lnTo>
                    <a:pt x="98" y="35"/>
                  </a:lnTo>
                  <a:lnTo>
                    <a:pt x="133" y="26"/>
                  </a:lnTo>
                  <a:lnTo>
                    <a:pt x="177" y="9"/>
                  </a:lnTo>
                  <a:lnTo>
                    <a:pt x="222" y="0"/>
                  </a:lnTo>
                  <a:lnTo>
                    <a:pt x="240" y="0"/>
                  </a:lnTo>
                  <a:lnTo>
                    <a:pt x="266" y="0"/>
                  </a:lnTo>
                  <a:lnTo>
                    <a:pt x="284" y="9"/>
                  </a:lnTo>
                  <a:lnTo>
                    <a:pt x="320" y="17"/>
                  </a:lnTo>
                  <a:lnTo>
                    <a:pt x="337" y="17"/>
                  </a:lnTo>
                  <a:lnTo>
                    <a:pt x="355" y="17"/>
                  </a:lnTo>
                  <a:lnTo>
                    <a:pt x="373" y="26"/>
                  </a:lnTo>
                  <a:lnTo>
                    <a:pt x="391" y="26"/>
                  </a:lnTo>
                  <a:lnTo>
                    <a:pt x="408" y="44"/>
                  </a:lnTo>
                  <a:lnTo>
                    <a:pt x="426" y="62"/>
                  </a:lnTo>
                  <a:lnTo>
                    <a:pt x="435" y="80"/>
                  </a:lnTo>
                  <a:lnTo>
                    <a:pt x="453" y="106"/>
                  </a:lnTo>
                  <a:lnTo>
                    <a:pt x="462" y="133"/>
                  </a:lnTo>
                  <a:lnTo>
                    <a:pt x="462" y="151"/>
                  </a:lnTo>
                  <a:lnTo>
                    <a:pt x="471" y="159"/>
                  </a:lnTo>
                  <a:lnTo>
                    <a:pt x="462" y="177"/>
                  </a:lnTo>
                  <a:lnTo>
                    <a:pt x="462" y="186"/>
                  </a:lnTo>
                  <a:lnTo>
                    <a:pt x="453" y="195"/>
                  </a:lnTo>
                  <a:lnTo>
                    <a:pt x="453" y="204"/>
                  </a:lnTo>
                  <a:lnTo>
                    <a:pt x="462" y="213"/>
                  </a:lnTo>
                  <a:lnTo>
                    <a:pt x="471" y="222"/>
                  </a:lnTo>
                  <a:lnTo>
                    <a:pt x="480" y="239"/>
                  </a:lnTo>
                  <a:lnTo>
                    <a:pt x="471" y="248"/>
                  </a:lnTo>
                  <a:lnTo>
                    <a:pt x="462" y="266"/>
                  </a:lnTo>
                  <a:lnTo>
                    <a:pt x="462" y="301"/>
                  </a:lnTo>
                  <a:lnTo>
                    <a:pt x="453" y="310"/>
                  </a:lnTo>
                  <a:lnTo>
                    <a:pt x="462" y="310"/>
                  </a:lnTo>
                  <a:lnTo>
                    <a:pt x="471" y="310"/>
                  </a:lnTo>
                  <a:lnTo>
                    <a:pt x="480" y="310"/>
                  </a:lnTo>
                  <a:lnTo>
                    <a:pt x="480" y="319"/>
                  </a:lnTo>
                  <a:lnTo>
                    <a:pt x="471" y="328"/>
                  </a:lnTo>
                  <a:lnTo>
                    <a:pt x="471" y="346"/>
                  </a:lnTo>
                  <a:lnTo>
                    <a:pt x="471" y="355"/>
                  </a:lnTo>
                  <a:lnTo>
                    <a:pt x="480" y="372"/>
                  </a:lnTo>
                  <a:lnTo>
                    <a:pt x="480" y="381"/>
                  </a:lnTo>
                  <a:lnTo>
                    <a:pt x="480" y="390"/>
                  </a:lnTo>
                  <a:lnTo>
                    <a:pt x="480" y="408"/>
                  </a:lnTo>
                  <a:lnTo>
                    <a:pt x="471" y="417"/>
                  </a:lnTo>
                  <a:lnTo>
                    <a:pt x="471" y="426"/>
                  </a:lnTo>
                  <a:lnTo>
                    <a:pt x="471" y="435"/>
                  </a:lnTo>
                  <a:lnTo>
                    <a:pt x="471" y="452"/>
                  </a:lnTo>
                  <a:lnTo>
                    <a:pt x="471" y="461"/>
                  </a:lnTo>
                  <a:lnTo>
                    <a:pt x="471" y="470"/>
                  </a:lnTo>
                  <a:lnTo>
                    <a:pt x="462" y="479"/>
                  </a:lnTo>
                  <a:lnTo>
                    <a:pt x="453" y="488"/>
                  </a:lnTo>
                  <a:lnTo>
                    <a:pt x="426" y="479"/>
                  </a:lnTo>
                  <a:lnTo>
                    <a:pt x="382" y="470"/>
                  </a:lnTo>
                  <a:lnTo>
                    <a:pt x="364" y="461"/>
                  </a:lnTo>
                  <a:lnTo>
                    <a:pt x="355" y="461"/>
                  </a:lnTo>
                  <a:lnTo>
                    <a:pt x="337" y="461"/>
                  </a:lnTo>
                  <a:lnTo>
                    <a:pt x="329" y="461"/>
                  </a:lnTo>
                  <a:lnTo>
                    <a:pt x="311" y="443"/>
                  </a:lnTo>
                  <a:lnTo>
                    <a:pt x="302" y="426"/>
                  </a:lnTo>
                  <a:lnTo>
                    <a:pt x="293" y="417"/>
                  </a:lnTo>
                  <a:lnTo>
                    <a:pt x="293" y="408"/>
                  </a:lnTo>
                  <a:lnTo>
                    <a:pt x="293" y="399"/>
                  </a:lnTo>
                  <a:lnTo>
                    <a:pt x="293" y="381"/>
                  </a:lnTo>
                  <a:lnTo>
                    <a:pt x="293" y="372"/>
                  </a:lnTo>
                  <a:lnTo>
                    <a:pt x="293" y="364"/>
                  </a:lnTo>
                  <a:lnTo>
                    <a:pt x="293" y="355"/>
                  </a:lnTo>
                  <a:lnTo>
                    <a:pt x="284" y="346"/>
                  </a:lnTo>
                  <a:lnTo>
                    <a:pt x="257" y="355"/>
                  </a:lnTo>
                  <a:lnTo>
                    <a:pt x="249" y="355"/>
                  </a:lnTo>
                  <a:lnTo>
                    <a:pt x="240" y="364"/>
                  </a:lnTo>
                  <a:lnTo>
                    <a:pt x="231" y="364"/>
                  </a:lnTo>
                  <a:lnTo>
                    <a:pt x="222" y="364"/>
                  </a:lnTo>
                  <a:lnTo>
                    <a:pt x="213" y="372"/>
                  </a:lnTo>
                  <a:lnTo>
                    <a:pt x="195" y="372"/>
                  </a:lnTo>
                  <a:lnTo>
                    <a:pt x="186" y="372"/>
                  </a:lnTo>
                  <a:lnTo>
                    <a:pt x="177" y="364"/>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1" name="Freeform 10"/>
            <p:cNvSpPr>
              <a:spLocks/>
            </p:cNvSpPr>
            <p:nvPr/>
          </p:nvSpPr>
          <p:spPr bwMode="auto">
            <a:xfrm>
              <a:off x="4664" y="1355"/>
              <a:ext cx="400" cy="500"/>
            </a:xfrm>
            <a:custGeom>
              <a:avLst/>
              <a:gdLst>
                <a:gd name="T0" fmla="*/ 3 w 480"/>
                <a:gd name="T1" fmla="*/ 1224 h 488"/>
                <a:gd name="T2" fmla="*/ 3 w 480"/>
                <a:gd name="T3" fmla="*/ 1197 h 488"/>
                <a:gd name="T4" fmla="*/ 3 w 480"/>
                <a:gd name="T5" fmla="*/ 1168 h 488"/>
                <a:gd name="T6" fmla="*/ 3 w 480"/>
                <a:gd name="T7" fmla="*/ 1019 h 488"/>
                <a:gd name="T8" fmla="*/ 3 w 480"/>
                <a:gd name="T9" fmla="*/ 841 h 488"/>
                <a:gd name="T10" fmla="*/ 0 w 480"/>
                <a:gd name="T11" fmla="*/ 698 h 488"/>
                <a:gd name="T12" fmla="*/ 3 w 480"/>
                <a:gd name="T13" fmla="*/ 518 h 488"/>
                <a:gd name="T14" fmla="*/ 3 w 480"/>
                <a:gd name="T15" fmla="*/ 349 h 488"/>
                <a:gd name="T16" fmla="*/ 3 w 480"/>
                <a:gd name="T17" fmla="*/ 209 h 488"/>
                <a:gd name="T18" fmla="*/ 3 w 480"/>
                <a:gd name="T19" fmla="*/ 108 h 488"/>
                <a:gd name="T20" fmla="*/ 3 w 480"/>
                <a:gd name="T21" fmla="*/ 9 h 488"/>
                <a:gd name="T22" fmla="*/ 3 w 480"/>
                <a:gd name="T23" fmla="*/ 0 h 488"/>
                <a:gd name="T24" fmla="*/ 3 w 480"/>
                <a:gd name="T25" fmla="*/ 9 h 488"/>
                <a:gd name="T26" fmla="*/ 3 w 480"/>
                <a:gd name="T27" fmla="*/ 17 h 488"/>
                <a:gd name="T28" fmla="*/ 3 w 480"/>
                <a:gd name="T29" fmla="*/ 88 h 488"/>
                <a:gd name="T30" fmla="*/ 3 w 480"/>
                <a:gd name="T31" fmla="*/ 135 h 488"/>
                <a:gd name="T32" fmla="*/ 3 w 480"/>
                <a:gd name="T33" fmla="*/ 260 h 488"/>
                <a:gd name="T34" fmla="*/ 3 w 480"/>
                <a:gd name="T35" fmla="*/ 434 h 488"/>
                <a:gd name="T36" fmla="*/ 3 w 480"/>
                <a:gd name="T37" fmla="*/ 518 h 488"/>
                <a:gd name="T38" fmla="*/ 3 w 480"/>
                <a:gd name="T39" fmla="*/ 612 h 488"/>
                <a:gd name="T40" fmla="*/ 3 w 480"/>
                <a:gd name="T41" fmla="*/ 671 h 488"/>
                <a:gd name="T42" fmla="*/ 3 w 480"/>
                <a:gd name="T43" fmla="*/ 727 h 488"/>
                <a:gd name="T44" fmla="*/ 3 w 480"/>
                <a:gd name="T45" fmla="*/ 816 h 488"/>
                <a:gd name="T46" fmla="*/ 3 w 480"/>
                <a:gd name="T47" fmla="*/ 992 h 488"/>
                <a:gd name="T48" fmla="*/ 3 w 480"/>
                <a:gd name="T49" fmla="*/ 1019 h 488"/>
                <a:gd name="T50" fmla="*/ 3 w 480"/>
                <a:gd name="T51" fmla="*/ 1019 h 488"/>
                <a:gd name="T52" fmla="*/ 3 w 480"/>
                <a:gd name="T53" fmla="*/ 1077 h 488"/>
                <a:gd name="T54" fmla="*/ 3 w 480"/>
                <a:gd name="T55" fmla="*/ 1168 h 488"/>
                <a:gd name="T56" fmla="*/ 3 w 480"/>
                <a:gd name="T57" fmla="*/ 1254 h 488"/>
                <a:gd name="T58" fmla="*/ 3 w 480"/>
                <a:gd name="T59" fmla="*/ 1339 h 488"/>
                <a:gd name="T60" fmla="*/ 3 w 480"/>
                <a:gd name="T61" fmla="*/ 1369 h 488"/>
                <a:gd name="T62" fmla="*/ 3 w 480"/>
                <a:gd name="T63" fmla="*/ 1432 h 488"/>
                <a:gd name="T64" fmla="*/ 3 w 480"/>
                <a:gd name="T65" fmla="*/ 1487 h 488"/>
                <a:gd name="T66" fmla="*/ 3 w 480"/>
                <a:gd name="T67" fmla="*/ 1544 h 488"/>
                <a:gd name="T68" fmla="*/ 3 w 480"/>
                <a:gd name="T69" fmla="*/ 1577 h 488"/>
                <a:gd name="T70" fmla="*/ 3 w 480"/>
                <a:gd name="T71" fmla="*/ 1577 h 488"/>
                <a:gd name="T72" fmla="*/ 3 w 480"/>
                <a:gd name="T73" fmla="*/ 1512 h 488"/>
                <a:gd name="T74" fmla="*/ 3 w 480"/>
                <a:gd name="T75" fmla="*/ 1512 h 488"/>
                <a:gd name="T76" fmla="*/ 3 w 480"/>
                <a:gd name="T77" fmla="*/ 1512 h 488"/>
                <a:gd name="T78" fmla="*/ 3 w 480"/>
                <a:gd name="T79" fmla="*/ 1399 h 488"/>
                <a:gd name="T80" fmla="*/ 3 w 480"/>
                <a:gd name="T81" fmla="*/ 1339 h 488"/>
                <a:gd name="T82" fmla="*/ 3 w 480"/>
                <a:gd name="T83" fmla="*/ 1254 h 488"/>
                <a:gd name="T84" fmla="*/ 3 w 480"/>
                <a:gd name="T85" fmla="*/ 1197 h 488"/>
                <a:gd name="T86" fmla="*/ 3 w 480"/>
                <a:gd name="T87" fmla="*/ 1140 h 488"/>
                <a:gd name="T88" fmla="*/ 3 w 480"/>
                <a:gd name="T89" fmla="*/ 1168 h 488"/>
                <a:gd name="T90" fmla="*/ 3 w 480"/>
                <a:gd name="T91" fmla="*/ 1197 h 488"/>
                <a:gd name="T92" fmla="*/ 3 w 480"/>
                <a:gd name="T93" fmla="*/ 1197 h 488"/>
                <a:gd name="T94" fmla="*/ 3 w 480"/>
                <a:gd name="T95" fmla="*/ 1224 h 488"/>
                <a:gd name="T96" fmla="*/ 3 w 480"/>
                <a:gd name="T97" fmla="*/ 1197 h 4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80"/>
                <a:gd name="T148" fmla="*/ 0 h 488"/>
                <a:gd name="T149" fmla="*/ 480 w 480"/>
                <a:gd name="T150" fmla="*/ 488 h 48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80" h="488">
                  <a:moveTo>
                    <a:pt x="177" y="364"/>
                  </a:moveTo>
                  <a:lnTo>
                    <a:pt x="133" y="372"/>
                  </a:lnTo>
                  <a:lnTo>
                    <a:pt x="106" y="372"/>
                  </a:lnTo>
                  <a:lnTo>
                    <a:pt x="89" y="364"/>
                  </a:lnTo>
                  <a:lnTo>
                    <a:pt x="80" y="364"/>
                  </a:lnTo>
                  <a:lnTo>
                    <a:pt x="71" y="355"/>
                  </a:lnTo>
                  <a:lnTo>
                    <a:pt x="44" y="310"/>
                  </a:lnTo>
                  <a:lnTo>
                    <a:pt x="26" y="275"/>
                  </a:lnTo>
                  <a:lnTo>
                    <a:pt x="18" y="257"/>
                  </a:lnTo>
                  <a:lnTo>
                    <a:pt x="9" y="230"/>
                  </a:lnTo>
                  <a:lnTo>
                    <a:pt x="0" y="213"/>
                  </a:lnTo>
                  <a:lnTo>
                    <a:pt x="0" y="186"/>
                  </a:lnTo>
                  <a:lnTo>
                    <a:pt x="9" y="159"/>
                  </a:lnTo>
                  <a:lnTo>
                    <a:pt x="18" y="133"/>
                  </a:lnTo>
                  <a:lnTo>
                    <a:pt x="26" y="106"/>
                  </a:lnTo>
                  <a:lnTo>
                    <a:pt x="35" y="80"/>
                  </a:lnTo>
                  <a:lnTo>
                    <a:pt x="53" y="62"/>
                  </a:lnTo>
                  <a:lnTo>
                    <a:pt x="71" y="44"/>
                  </a:lnTo>
                  <a:lnTo>
                    <a:pt x="98" y="35"/>
                  </a:lnTo>
                  <a:lnTo>
                    <a:pt x="133" y="26"/>
                  </a:lnTo>
                  <a:lnTo>
                    <a:pt x="177" y="9"/>
                  </a:lnTo>
                  <a:lnTo>
                    <a:pt x="222" y="0"/>
                  </a:lnTo>
                  <a:lnTo>
                    <a:pt x="240" y="0"/>
                  </a:lnTo>
                  <a:lnTo>
                    <a:pt x="266" y="0"/>
                  </a:lnTo>
                  <a:lnTo>
                    <a:pt x="284" y="9"/>
                  </a:lnTo>
                  <a:lnTo>
                    <a:pt x="320" y="17"/>
                  </a:lnTo>
                  <a:lnTo>
                    <a:pt x="337" y="17"/>
                  </a:lnTo>
                  <a:lnTo>
                    <a:pt x="355" y="17"/>
                  </a:lnTo>
                  <a:lnTo>
                    <a:pt x="373" y="26"/>
                  </a:lnTo>
                  <a:lnTo>
                    <a:pt x="391" y="26"/>
                  </a:lnTo>
                  <a:lnTo>
                    <a:pt x="408" y="44"/>
                  </a:lnTo>
                  <a:lnTo>
                    <a:pt x="426" y="62"/>
                  </a:lnTo>
                  <a:lnTo>
                    <a:pt x="435" y="80"/>
                  </a:lnTo>
                  <a:lnTo>
                    <a:pt x="453" y="106"/>
                  </a:lnTo>
                  <a:lnTo>
                    <a:pt x="462" y="133"/>
                  </a:lnTo>
                  <a:lnTo>
                    <a:pt x="462" y="151"/>
                  </a:lnTo>
                  <a:lnTo>
                    <a:pt x="471" y="159"/>
                  </a:lnTo>
                  <a:lnTo>
                    <a:pt x="462" y="177"/>
                  </a:lnTo>
                  <a:lnTo>
                    <a:pt x="462" y="186"/>
                  </a:lnTo>
                  <a:lnTo>
                    <a:pt x="453" y="195"/>
                  </a:lnTo>
                  <a:lnTo>
                    <a:pt x="453" y="204"/>
                  </a:lnTo>
                  <a:lnTo>
                    <a:pt x="462" y="213"/>
                  </a:lnTo>
                  <a:lnTo>
                    <a:pt x="471" y="222"/>
                  </a:lnTo>
                  <a:lnTo>
                    <a:pt x="480" y="239"/>
                  </a:lnTo>
                  <a:lnTo>
                    <a:pt x="471" y="248"/>
                  </a:lnTo>
                  <a:lnTo>
                    <a:pt x="462" y="266"/>
                  </a:lnTo>
                  <a:lnTo>
                    <a:pt x="462" y="301"/>
                  </a:lnTo>
                  <a:lnTo>
                    <a:pt x="453" y="310"/>
                  </a:lnTo>
                  <a:lnTo>
                    <a:pt x="462" y="310"/>
                  </a:lnTo>
                  <a:lnTo>
                    <a:pt x="471" y="310"/>
                  </a:lnTo>
                  <a:lnTo>
                    <a:pt x="480" y="310"/>
                  </a:lnTo>
                  <a:lnTo>
                    <a:pt x="480" y="319"/>
                  </a:lnTo>
                  <a:lnTo>
                    <a:pt x="471" y="328"/>
                  </a:lnTo>
                  <a:lnTo>
                    <a:pt x="471" y="346"/>
                  </a:lnTo>
                  <a:lnTo>
                    <a:pt x="471" y="355"/>
                  </a:lnTo>
                  <a:lnTo>
                    <a:pt x="480" y="372"/>
                  </a:lnTo>
                  <a:lnTo>
                    <a:pt x="480" y="381"/>
                  </a:lnTo>
                  <a:lnTo>
                    <a:pt x="480" y="390"/>
                  </a:lnTo>
                  <a:lnTo>
                    <a:pt x="480" y="408"/>
                  </a:lnTo>
                  <a:lnTo>
                    <a:pt x="471" y="417"/>
                  </a:lnTo>
                  <a:lnTo>
                    <a:pt x="471" y="426"/>
                  </a:lnTo>
                  <a:lnTo>
                    <a:pt x="471" y="435"/>
                  </a:lnTo>
                  <a:lnTo>
                    <a:pt x="471" y="452"/>
                  </a:lnTo>
                  <a:lnTo>
                    <a:pt x="471" y="461"/>
                  </a:lnTo>
                  <a:lnTo>
                    <a:pt x="471" y="470"/>
                  </a:lnTo>
                  <a:lnTo>
                    <a:pt x="462" y="479"/>
                  </a:lnTo>
                  <a:lnTo>
                    <a:pt x="453" y="488"/>
                  </a:lnTo>
                  <a:lnTo>
                    <a:pt x="426" y="479"/>
                  </a:lnTo>
                  <a:lnTo>
                    <a:pt x="382" y="470"/>
                  </a:lnTo>
                  <a:lnTo>
                    <a:pt x="364" y="461"/>
                  </a:lnTo>
                  <a:lnTo>
                    <a:pt x="355" y="461"/>
                  </a:lnTo>
                  <a:lnTo>
                    <a:pt x="337" y="461"/>
                  </a:lnTo>
                  <a:lnTo>
                    <a:pt x="329" y="461"/>
                  </a:lnTo>
                  <a:lnTo>
                    <a:pt x="311" y="443"/>
                  </a:lnTo>
                  <a:lnTo>
                    <a:pt x="302" y="426"/>
                  </a:lnTo>
                  <a:lnTo>
                    <a:pt x="293" y="417"/>
                  </a:lnTo>
                  <a:lnTo>
                    <a:pt x="293" y="408"/>
                  </a:lnTo>
                  <a:lnTo>
                    <a:pt x="293" y="399"/>
                  </a:lnTo>
                  <a:lnTo>
                    <a:pt x="293" y="381"/>
                  </a:lnTo>
                  <a:lnTo>
                    <a:pt x="293" y="372"/>
                  </a:lnTo>
                  <a:lnTo>
                    <a:pt x="293" y="364"/>
                  </a:lnTo>
                  <a:lnTo>
                    <a:pt x="293" y="355"/>
                  </a:lnTo>
                  <a:lnTo>
                    <a:pt x="284" y="346"/>
                  </a:lnTo>
                  <a:lnTo>
                    <a:pt x="257" y="355"/>
                  </a:lnTo>
                  <a:lnTo>
                    <a:pt x="249" y="355"/>
                  </a:lnTo>
                  <a:lnTo>
                    <a:pt x="240" y="364"/>
                  </a:lnTo>
                  <a:lnTo>
                    <a:pt x="231" y="364"/>
                  </a:lnTo>
                  <a:lnTo>
                    <a:pt x="222" y="364"/>
                  </a:lnTo>
                  <a:lnTo>
                    <a:pt x="213" y="372"/>
                  </a:lnTo>
                  <a:lnTo>
                    <a:pt x="195" y="372"/>
                  </a:lnTo>
                  <a:lnTo>
                    <a:pt x="186" y="372"/>
                  </a:lnTo>
                  <a:lnTo>
                    <a:pt x="177" y="364"/>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Line 11"/>
            <p:cNvSpPr>
              <a:spLocks noChangeShapeType="1"/>
            </p:cNvSpPr>
            <p:nvPr/>
          </p:nvSpPr>
          <p:spPr bwMode="auto">
            <a:xfrm flipH="1" flipV="1">
              <a:off x="4789" y="1709"/>
              <a:ext cx="22" cy="1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Freeform 12"/>
            <p:cNvSpPr>
              <a:spLocks/>
            </p:cNvSpPr>
            <p:nvPr/>
          </p:nvSpPr>
          <p:spPr bwMode="auto">
            <a:xfrm>
              <a:off x="4767" y="1437"/>
              <a:ext cx="82" cy="99"/>
            </a:xfrm>
            <a:custGeom>
              <a:avLst/>
              <a:gdLst>
                <a:gd name="T0" fmla="*/ 0 w 98"/>
                <a:gd name="T1" fmla="*/ 259 h 97"/>
                <a:gd name="T2" fmla="*/ 3 w 98"/>
                <a:gd name="T3" fmla="*/ 162 h 97"/>
                <a:gd name="T4" fmla="*/ 3 w 98"/>
                <a:gd name="T5" fmla="*/ 77 h 97"/>
                <a:gd name="T6" fmla="*/ 3 w 98"/>
                <a:gd name="T7" fmla="*/ 17 h 97"/>
                <a:gd name="T8" fmla="*/ 3 w 98"/>
                <a:gd name="T9" fmla="*/ 8 h 97"/>
                <a:gd name="T10" fmla="*/ 3 w 98"/>
                <a:gd name="T11" fmla="*/ 0 h 97"/>
                <a:gd name="T12" fmla="*/ 3 w 98"/>
                <a:gd name="T13" fmla="*/ 0 h 97"/>
                <a:gd name="T14" fmla="*/ 0 60000 65536"/>
                <a:gd name="T15" fmla="*/ 0 60000 65536"/>
                <a:gd name="T16" fmla="*/ 0 60000 65536"/>
                <a:gd name="T17" fmla="*/ 0 60000 65536"/>
                <a:gd name="T18" fmla="*/ 0 60000 65536"/>
                <a:gd name="T19" fmla="*/ 0 60000 65536"/>
                <a:gd name="T20" fmla="*/ 0 60000 65536"/>
                <a:gd name="T21" fmla="*/ 0 w 98"/>
                <a:gd name="T22" fmla="*/ 0 h 97"/>
                <a:gd name="T23" fmla="*/ 98 w 98"/>
                <a:gd name="T24" fmla="*/ 97 h 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97">
                  <a:moveTo>
                    <a:pt x="0" y="97"/>
                  </a:moveTo>
                  <a:lnTo>
                    <a:pt x="18" y="62"/>
                  </a:lnTo>
                  <a:lnTo>
                    <a:pt x="36" y="26"/>
                  </a:lnTo>
                  <a:lnTo>
                    <a:pt x="53" y="17"/>
                  </a:lnTo>
                  <a:lnTo>
                    <a:pt x="62" y="8"/>
                  </a:lnTo>
                  <a:lnTo>
                    <a:pt x="80" y="0"/>
                  </a:lnTo>
                  <a:lnTo>
                    <a:pt x="9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13"/>
            <p:cNvSpPr>
              <a:spLocks/>
            </p:cNvSpPr>
            <p:nvPr/>
          </p:nvSpPr>
          <p:spPr bwMode="auto">
            <a:xfrm>
              <a:off x="4893" y="1427"/>
              <a:ext cx="82" cy="46"/>
            </a:xfrm>
            <a:custGeom>
              <a:avLst/>
              <a:gdLst>
                <a:gd name="T0" fmla="*/ 0 w 98"/>
                <a:gd name="T1" fmla="*/ 0 h 44"/>
                <a:gd name="T2" fmla="*/ 3 w 98"/>
                <a:gd name="T3" fmla="*/ 9 h 44"/>
                <a:gd name="T4" fmla="*/ 3 w 98"/>
                <a:gd name="T5" fmla="*/ 9 h 44"/>
                <a:gd name="T6" fmla="*/ 3 w 98"/>
                <a:gd name="T7" fmla="*/ 148 h 44"/>
                <a:gd name="T8" fmla="*/ 3 w 98"/>
                <a:gd name="T9" fmla="*/ 148 h 44"/>
                <a:gd name="T10" fmla="*/ 3 w 98"/>
                <a:gd name="T11" fmla="*/ 221 h 44"/>
                <a:gd name="T12" fmla="*/ 3 w 98"/>
                <a:gd name="T13" fmla="*/ 386 h 44"/>
                <a:gd name="T14" fmla="*/ 0 60000 65536"/>
                <a:gd name="T15" fmla="*/ 0 60000 65536"/>
                <a:gd name="T16" fmla="*/ 0 60000 65536"/>
                <a:gd name="T17" fmla="*/ 0 60000 65536"/>
                <a:gd name="T18" fmla="*/ 0 60000 65536"/>
                <a:gd name="T19" fmla="*/ 0 60000 65536"/>
                <a:gd name="T20" fmla="*/ 0 60000 65536"/>
                <a:gd name="T21" fmla="*/ 0 w 98"/>
                <a:gd name="T22" fmla="*/ 0 h 44"/>
                <a:gd name="T23" fmla="*/ 98 w 98"/>
                <a:gd name="T24" fmla="*/ 44 h 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44">
                  <a:moveTo>
                    <a:pt x="0" y="0"/>
                  </a:moveTo>
                  <a:lnTo>
                    <a:pt x="27" y="9"/>
                  </a:lnTo>
                  <a:lnTo>
                    <a:pt x="54" y="9"/>
                  </a:lnTo>
                  <a:lnTo>
                    <a:pt x="62" y="17"/>
                  </a:lnTo>
                  <a:lnTo>
                    <a:pt x="80" y="17"/>
                  </a:lnTo>
                  <a:lnTo>
                    <a:pt x="89" y="26"/>
                  </a:lnTo>
                  <a:lnTo>
                    <a:pt x="98" y="44"/>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14"/>
            <p:cNvSpPr>
              <a:spLocks/>
            </p:cNvSpPr>
            <p:nvPr/>
          </p:nvSpPr>
          <p:spPr bwMode="auto">
            <a:xfrm>
              <a:off x="4864" y="1500"/>
              <a:ext cx="140" cy="146"/>
            </a:xfrm>
            <a:custGeom>
              <a:avLst/>
              <a:gdLst>
                <a:gd name="T0" fmla="*/ 3 w 168"/>
                <a:gd name="T1" fmla="*/ 0 h 142"/>
                <a:gd name="T2" fmla="*/ 3 w 168"/>
                <a:gd name="T3" fmla="*/ 17 h 142"/>
                <a:gd name="T4" fmla="*/ 3 w 168"/>
                <a:gd name="T5" fmla="*/ 99 h 142"/>
                <a:gd name="T6" fmla="*/ 3 w 168"/>
                <a:gd name="T7" fmla="*/ 162 h 142"/>
                <a:gd name="T8" fmla="*/ 3 w 168"/>
                <a:gd name="T9" fmla="*/ 209 h 142"/>
                <a:gd name="T10" fmla="*/ 3 w 168"/>
                <a:gd name="T11" fmla="*/ 275 h 142"/>
                <a:gd name="T12" fmla="*/ 3 w 168"/>
                <a:gd name="T13" fmla="*/ 344 h 142"/>
                <a:gd name="T14" fmla="*/ 3 w 168"/>
                <a:gd name="T15" fmla="*/ 344 h 142"/>
                <a:gd name="T16" fmla="*/ 3 w 168"/>
                <a:gd name="T17" fmla="*/ 375 h 142"/>
                <a:gd name="T18" fmla="*/ 3 w 168"/>
                <a:gd name="T19" fmla="*/ 443 h 142"/>
                <a:gd name="T20" fmla="*/ 3 w 168"/>
                <a:gd name="T21" fmla="*/ 520 h 142"/>
                <a:gd name="T22" fmla="*/ 3 w 168"/>
                <a:gd name="T23" fmla="*/ 552 h 142"/>
                <a:gd name="T24" fmla="*/ 3 w 168"/>
                <a:gd name="T25" fmla="*/ 552 h 142"/>
                <a:gd name="T26" fmla="*/ 3 w 168"/>
                <a:gd name="T27" fmla="*/ 552 h 142"/>
                <a:gd name="T28" fmla="*/ 3 w 168"/>
                <a:gd name="T29" fmla="*/ 552 h 142"/>
                <a:gd name="T30" fmla="*/ 3 w 168"/>
                <a:gd name="T31" fmla="*/ 552 h 142"/>
                <a:gd name="T32" fmla="*/ 0 w 168"/>
                <a:gd name="T33" fmla="*/ 552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8"/>
                <a:gd name="T52" fmla="*/ 0 h 142"/>
                <a:gd name="T53" fmla="*/ 168 w 168"/>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8" h="142">
                  <a:moveTo>
                    <a:pt x="160" y="0"/>
                  </a:moveTo>
                  <a:lnTo>
                    <a:pt x="168" y="17"/>
                  </a:lnTo>
                  <a:lnTo>
                    <a:pt x="168" y="26"/>
                  </a:lnTo>
                  <a:lnTo>
                    <a:pt x="160" y="44"/>
                  </a:lnTo>
                  <a:lnTo>
                    <a:pt x="151" y="53"/>
                  </a:lnTo>
                  <a:lnTo>
                    <a:pt x="142" y="71"/>
                  </a:lnTo>
                  <a:lnTo>
                    <a:pt x="133" y="88"/>
                  </a:lnTo>
                  <a:lnTo>
                    <a:pt x="133" y="97"/>
                  </a:lnTo>
                  <a:lnTo>
                    <a:pt x="133" y="115"/>
                  </a:lnTo>
                  <a:lnTo>
                    <a:pt x="124" y="133"/>
                  </a:lnTo>
                  <a:lnTo>
                    <a:pt x="115" y="142"/>
                  </a:lnTo>
                  <a:lnTo>
                    <a:pt x="106" y="142"/>
                  </a:lnTo>
                  <a:lnTo>
                    <a:pt x="80" y="142"/>
                  </a:lnTo>
                  <a:lnTo>
                    <a:pt x="53" y="142"/>
                  </a:lnTo>
                  <a:lnTo>
                    <a:pt x="26" y="142"/>
                  </a:lnTo>
                  <a:lnTo>
                    <a:pt x="0" y="142"/>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5"/>
            <p:cNvSpPr>
              <a:spLocks/>
            </p:cNvSpPr>
            <p:nvPr/>
          </p:nvSpPr>
          <p:spPr bwMode="auto">
            <a:xfrm>
              <a:off x="4864" y="1655"/>
              <a:ext cx="170" cy="36"/>
            </a:xfrm>
            <a:custGeom>
              <a:avLst/>
              <a:gdLst>
                <a:gd name="T0" fmla="*/ 0 w 204"/>
                <a:gd name="T1" fmla="*/ 0 h 35"/>
                <a:gd name="T2" fmla="*/ 3 w 204"/>
                <a:gd name="T3" fmla="*/ 8 h 35"/>
                <a:gd name="T4" fmla="*/ 3 w 204"/>
                <a:gd name="T5" fmla="*/ 8 h 35"/>
                <a:gd name="T6" fmla="*/ 3 w 204"/>
                <a:gd name="T7" fmla="*/ 8 h 35"/>
                <a:gd name="T8" fmla="*/ 3 w 204"/>
                <a:gd name="T9" fmla="*/ 8 h 35"/>
                <a:gd name="T10" fmla="*/ 3 w 204"/>
                <a:gd name="T11" fmla="*/ 8 h 35"/>
                <a:gd name="T12" fmla="*/ 3 w 204"/>
                <a:gd name="T13" fmla="*/ 8 h 35"/>
                <a:gd name="T14" fmla="*/ 3 w 204"/>
                <a:gd name="T15" fmla="*/ 101 h 35"/>
                <a:gd name="T16" fmla="*/ 3 w 204"/>
                <a:gd name="T17" fmla="*/ 129 h 35"/>
                <a:gd name="T18" fmla="*/ 3 w 204"/>
                <a:gd name="T19" fmla="*/ 129 h 35"/>
                <a:gd name="T20" fmla="*/ 3 w 204"/>
                <a:gd name="T21" fmla="*/ 129 h 35"/>
                <a:gd name="T22" fmla="*/ 3 w 204"/>
                <a:gd name="T23" fmla="*/ 101 h 35"/>
                <a:gd name="T24" fmla="*/ 3 w 204"/>
                <a:gd name="T25" fmla="*/ 101 h 35"/>
                <a:gd name="T26" fmla="*/ 3 w 204"/>
                <a:gd name="T27" fmla="*/ 17 h 35"/>
                <a:gd name="T28" fmla="*/ 3 w 204"/>
                <a:gd name="T29" fmla="*/ 8 h 35"/>
                <a:gd name="T30" fmla="*/ 3 w 204"/>
                <a:gd name="T31" fmla="*/ 0 h 35"/>
                <a:gd name="T32" fmla="*/ 3 w 204"/>
                <a:gd name="T33" fmla="*/ 0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4"/>
                <a:gd name="T52" fmla="*/ 0 h 35"/>
                <a:gd name="T53" fmla="*/ 204 w 204"/>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4" h="35">
                  <a:moveTo>
                    <a:pt x="0" y="0"/>
                  </a:moveTo>
                  <a:lnTo>
                    <a:pt x="35" y="8"/>
                  </a:lnTo>
                  <a:lnTo>
                    <a:pt x="62" y="8"/>
                  </a:lnTo>
                  <a:lnTo>
                    <a:pt x="71" y="8"/>
                  </a:lnTo>
                  <a:lnTo>
                    <a:pt x="80" y="8"/>
                  </a:lnTo>
                  <a:lnTo>
                    <a:pt x="97" y="8"/>
                  </a:lnTo>
                  <a:lnTo>
                    <a:pt x="106" y="8"/>
                  </a:lnTo>
                  <a:lnTo>
                    <a:pt x="124" y="26"/>
                  </a:lnTo>
                  <a:lnTo>
                    <a:pt x="142" y="35"/>
                  </a:lnTo>
                  <a:lnTo>
                    <a:pt x="160" y="35"/>
                  </a:lnTo>
                  <a:lnTo>
                    <a:pt x="168" y="26"/>
                  </a:lnTo>
                  <a:lnTo>
                    <a:pt x="177" y="26"/>
                  </a:lnTo>
                  <a:lnTo>
                    <a:pt x="186" y="17"/>
                  </a:lnTo>
                  <a:lnTo>
                    <a:pt x="186" y="8"/>
                  </a:lnTo>
                  <a:lnTo>
                    <a:pt x="195" y="0"/>
                  </a:lnTo>
                  <a:lnTo>
                    <a:pt x="204"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6"/>
            <p:cNvSpPr>
              <a:spLocks/>
            </p:cNvSpPr>
            <p:nvPr/>
          </p:nvSpPr>
          <p:spPr bwMode="auto">
            <a:xfrm>
              <a:off x="4990" y="1545"/>
              <a:ext cx="36" cy="91"/>
            </a:xfrm>
            <a:custGeom>
              <a:avLst/>
              <a:gdLst>
                <a:gd name="T0" fmla="*/ 2 w 44"/>
                <a:gd name="T1" fmla="*/ 0 h 89"/>
                <a:gd name="T2" fmla="*/ 2 w 44"/>
                <a:gd name="T3" fmla="*/ 9 h 89"/>
                <a:gd name="T4" fmla="*/ 2 w 44"/>
                <a:gd name="T5" fmla="*/ 85 h 89"/>
                <a:gd name="T6" fmla="*/ 2 w 44"/>
                <a:gd name="T7" fmla="*/ 103 h 89"/>
                <a:gd name="T8" fmla="*/ 2 w 44"/>
                <a:gd name="T9" fmla="*/ 122 h 89"/>
                <a:gd name="T10" fmla="*/ 0 w 44"/>
                <a:gd name="T11" fmla="*/ 149 h 89"/>
                <a:gd name="T12" fmla="*/ 2 w 44"/>
                <a:gd name="T13" fmla="*/ 212 h 89"/>
                <a:gd name="T14" fmla="*/ 2 w 44"/>
                <a:gd name="T15" fmla="*/ 259 h 89"/>
                <a:gd name="T16" fmla="*/ 2 w 44"/>
                <a:gd name="T17" fmla="*/ 259 h 89"/>
                <a:gd name="T18" fmla="*/ 2 w 44"/>
                <a:gd name="T19" fmla="*/ 259 h 89"/>
                <a:gd name="T20" fmla="*/ 2 w 44"/>
                <a:gd name="T21" fmla="*/ 259 h 89"/>
                <a:gd name="T22" fmla="*/ 2 w 44"/>
                <a:gd name="T23" fmla="*/ 259 h 89"/>
                <a:gd name="T24" fmla="*/ 2 w 44"/>
                <a:gd name="T25" fmla="*/ 236 h 8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
                <a:gd name="T40" fmla="*/ 0 h 89"/>
                <a:gd name="T41" fmla="*/ 44 w 44"/>
                <a:gd name="T42" fmla="*/ 89 h 8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 h="89">
                  <a:moveTo>
                    <a:pt x="35" y="0"/>
                  </a:moveTo>
                  <a:lnTo>
                    <a:pt x="26" y="9"/>
                  </a:lnTo>
                  <a:lnTo>
                    <a:pt x="26" y="27"/>
                  </a:lnTo>
                  <a:lnTo>
                    <a:pt x="9" y="36"/>
                  </a:lnTo>
                  <a:lnTo>
                    <a:pt x="9" y="44"/>
                  </a:lnTo>
                  <a:lnTo>
                    <a:pt x="0" y="53"/>
                  </a:lnTo>
                  <a:lnTo>
                    <a:pt x="9" y="71"/>
                  </a:lnTo>
                  <a:lnTo>
                    <a:pt x="9" y="89"/>
                  </a:lnTo>
                  <a:lnTo>
                    <a:pt x="17" y="89"/>
                  </a:lnTo>
                  <a:lnTo>
                    <a:pt x="26" y="89"/>
                  </a:lnTo>
                  <a:lnTo>
                    <a:pt x="44" y="89"/>
                  </a:lnTo>
                  <a:lnTo>
                    <a:pt x="44" y="8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7"/>
            <p:cNvSpPr>
              <a:spLocks/>
            </p:cNvSpPr>
            <p:nvPr/>
          </p:nvSpPr>
          <p:spPr bwMode="auto">
            <a:xfrm>
              <a:off x="4900" y="1663"/>
              <a:ext cx="45" cy="19"/>
            </a:xfrm>
            <a:custGeom>
              <a:avLst/>
              <a:gdLst>
                <a:gd name="T0" fmla="*/ 3 w 53"/>
                <a:gd name="T1" fmla="*/ 0 h 18"/>
                <a:gd name="T2" fmla="*/ 3 w 53"/>
                <a:gd name="T3" fmla="*/ 151 h 18"/>
                <a:gd name="T4" fmla="*/ 3 w 53"/>
                <a:gd name="T5" fmla="*/ 245 h 18"/>
                <a:gd name="T6" fmla="*/ 3 w 53"/>
                <a:gd name="T7" fmla="*/ 245 h 18"/>
                <a:gd name="T8" fmla="*/ 3 w 53"/>
                <a:gd name="T9" fmla="*/ 245 h 18"/>
                <a:gd name="T10" fmla="*/ 3 w 53"/>
                <a:gd name="T11" fmla="*/ 245 h 18"/>
                <a:gd name="T12" fmla="*/ 3 w 53"/>
                <a:gd name="T13" fmla="*/ 245 h 18"/>
                <a:gd name="T14" fmla="*/ 3 w 53"/>
                <a:gd name="T15" fmla="*/ 151 h 18"/>
                <a:gd name="T16" fmla="*/ 0 w 53"/>
                <a:gd name="T17" fmla="*/ 151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18"/>
                <a:gd name="T29" fmla="*/ 53 w 53"/>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18">
                  <a:moveTo>
                    <a:pt x="53" y="0"/>
                  </a:moveTo>
                  <a:lnTo>
                    <a:pt x="53" y="9"/>
                  </a:lnTo>
                  <a:lnTo>
                    <a:pt x="45" y="18"/>
                  </a:lnTo>
                  <a:lnTo>
                    <a:pt x="36" y="18"/>
                  </a:lnTo>
                  <a:lnTo>
                    <a:pt x="27" y="18"/>
                  </a:lnTo>
                  <a:lnTo>
                    <a:pt x="18" y="18"/>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8"/>
            <p:cNvSpPr>
              <a:spLocks/>
            </p:cNvSpPr>
            <p:nvPr/>
          </p:nvSpPr>
          <p:spPr bwMode="auto">
            <a:xfrm>
              <a:off x="4878" y="1663"/>
              <a:ext cx="22" cy="46"/>
            </a:xfrm>
            <a:custGeom>
              <a:avLst/>
              <a:gdLst>
                <a:gd name="T0" fmla="*/ 2 w 27"/>
                <a:gd name="T1" fmla="*/ 0 h 45"/>
                <a:gd name="T2" fmla="*/ 2 w 27"/>
                <a:gd name="T3" fmla="*/ 0 h 45"/>
                <a:gd name="T4" fmla="*/ 0 w 27"/>
                <a:gd name="T5" fmla="*/ 9 h 45"/>
                <a:gd name="T6" fmla="*/ 0 w 27"/>
                <a:gd name="T7" fmla="*/ 9 h 45"/>
                <a:gd name="T8" fmla="*/ 0 w 27"/>
                <a:gd name="T9" fmla="*/ 18 h 45"/>
                <a:gd name="T10" fmla="*/ 2 w 27"/>
                <a:gd name="T11" fmla="*/ 84 h 45"/>
                <a:gd name="T12" fmla="*/ 2 w 27"/>
                <a:gd name="T13" fmla="*/ 123 h 45"/>
                <a:gd name="T14" fmla="*/ 0 60000 65536"/>
                <a:gd name="T15" fmla="*/ 0 60000 65536"/>
                <a:gd name="T16" fmla="*/ 0 60000 65536"/>
                <a:gd name="T17" fmla="*/ 0 60000 65536"/>
                <a:gd name="T18" fmla="*/ 0 60000 65536"/>
                <a:gd name="T19" fmla="*/ 0 60000 65536"/>
                <a:gd name="T20" fmla="*/ 0 60000 65536"/>
                <a:gd name="T21" fmla="*/ 0 w 27"/>
                <a:gd name="T22" fmla="*/ 0 h 45"/>
                <a:gd name="T23" fmla="*/ 27 w 2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45">
                  <a:moveTo>
                    <a:pt x="27" y="0"/>
                  </a:moveTo>
                  <a:lnTo>
                    <a:pt x="9" y="0"/>
                  </a:lnTo>
                  <a:lnTo>
                    <a:pt x="0" y="9"/>
                  </a:lnTo>
                  <a:lnTo>
                    <a:pt x="0" y="18"/>
                  </a:lnTo>
                  <a:lnTo>
                    <a:pt x="18" y="27"/>
                  </a:lnTo>
                  <a:lnTo>
                    <a:pt x="27" y="4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9"/>
            <p:cNvSpPr>
              <a:spLocks/>
            </p:cNvSpPr>
            <p:nvPr/>
          </p:nvSpPr>
          <p:spPr bwMode="auto">
            <a:xfrm>
              <a:off x="4960" y="1682"/>
              <a:ext cx="44" cy="91"/>
            </a:xfrm>
            <a:custGeom>
              <a:avLst/>
              <a:gdLst>
                <a:gd name="T0" fmla="*/ 2 w 53"/>
                <a:gd name="T1" fmla="*/ 0 h 89"/>
                <a:gd name="T2" fmla="*/ 2 w 53"/>
                <a:gd name="T3" fmla="*/ 9 h 89"/>
                <a:gd name="T4" fmla="*/ 2 w 53"/>
                <a:gd name="T5" fmla="*/ 18 h 89"/>
                <a:gd name="T6" fmla="*/ 2 w 53"/>
                <a:gd name="T7" fmla="*/ 103 h 89"/>
                <a:gd name="T8" fmla="*/ 2 w 53"/>
                <a:gd name="T9" fmla="*/ 149 h 89"/>
                <a:gd name="T10" fmla="*/ 2 w 53"/>
                <a:gd name="T11" fmla="*/ 212 h 89"/>
                <a:gd name="T12" fmla="*/ 0 w 53"/>
                <a:gd name="T13" fmla="*/ 236 h 89"/>
                <a:gd name="T14" fmla="*/ 2 w 53"/>
                <a:gd name="T15" fmla="*/ 259 h 89"/>
                <a:gd name="T16" fmla="*/ 2 w 53"/>
                <a:gd name="T17" fmla="*/ 259 h 89"/>
                <a:gd name="T18" fmla="*/ 2 w 53"/>
                <a:gd name="T19" fmla="*/ 236 h 89"/>
                <a:gd name="T20" fmla="*/ 2 w 53"/>
                <a:gd name="T21" fmla="*/ 236 h 89"/>
                <a:gd name="T22" fmla="*/ 2 w 53"/>
                <a:gd name="T23" fmla="*/ 212 h 89"/>
                <a:gd name="T24" fmla="*/ 2 w 53"/>
                <a:gd name="T25" fmla="*/ 212 h 89"/>
                <a:gd name="T26" fmla="*/ 2 w 53"/>
                <a:gd name="T27" fmla="*/ 212 h 89"/>
                <a:gd name="T28" fmla="*/ 2 w 53"/>
                <a:gd name="T29" fmla="*/ 236 h 89"/>
                <a:gd name="T30" fmla="*/ 2 w 53"/>
                <a:gd name="T31" fmla="*/ 236 h 89"/>
                <a:gd name="T32" fmla="*/ 2 w 53"/>
                <a:gd name="T33" fmla="*/ 236 h 89"/>
                <a:gd name="T34" fmla="*/ 2 w 53"/>
                <a:gd name="T35" fmla="*/ 236 h 89"/>
                <a:gd name="T36" fmla="*/ 2 w 53"/>
                <a:gd name="T37" fmla="*/ 236 h 89"/>
                <a:gd name="T38" fmla="*/ 2 w 53"/>
                <a:gd name="T39" fmla="*/ 236 h 89"/>
                <a:gd name="T40" fmla="*/ 2 w 53"/>
                <a:gd name="T41" fmla="*/ 236 h 8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3"/>
                <a:gd name="T64" fmla="*/ 0 h 89"/>
                <a:gd name="T65" fmla="*/ 53 w 53"/>
                <a:gd name="T66" fmla="*/ 89 h 8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3" h="89">
                  <a:moveTo>
                    <a:pt x="9" y="0"/>
                  </a:moveTo>
                  <a:lnTo>
                    <a:pt x="18" y="9"/>
                  </a:lnTo>
                  <a:lnTo>
                    <a:pt x="18" y="18"/>
                  </a:lnTo>
                  <a:lnTo>
                    <a:pt x="18" y="36"/>
                  </a:lnTo>
                  <a:lnTo>
                    <a:pt x="9" y="53"/>
                  </a:lnTo>
                  <a:lnTo>
                    <a:pt x="9" y="71"/>
                  </a:lnTo>
                  <a:lnTo>
                    <a:pt x="0" y="80"/>
                  </a:lnTo>
                  <a:lnTo>
                    <a:pt x="9" y="89"/>
                  </a:lnTo>
                  <a:lnTo>
                    <a:pt x="9" y="80"/>
                  </a:lnTo>
                  <a:lnTo>
                    <a:pt x="18" y="71"/>
                  </a:lnTo>
                  <a:lnTo>
                    <a:pt x="27" y="71"/>
                  </a:lnTo>
                  <a:lnTo>
                    <a:pt x="27" y="80"/>
                  </a:lnTo>
                  <a:lnTo>
                    <a:pt x="36" y="80"/>
                  </a:lnTo>
                  <a:lnTo>
                    <a:pt x="45" y="80"/>
                  </a:lnTo>
                  <a:lnTo>
                    <a:pt x="53" y="8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20"/>
            <p:cNvSpPr>
              <a:spLocks/>
            </p:cNvSpPr>
            <p:nvPr/>
          </p:nvSpPr>
          <p:spPr bwMode="auto">
            <a:xfrm>
              <a:off x="4990" y="1782"/>
              <a:ext cx="14" cy="1"/>
            </a:xfrm>
            <a:custGeom>
              <a:avLst/>
              <a:gdLst>
                <a:gd name="T0" fmla="*/ 2 w 17"/>
                <a:gd name="T1" fmla="*/ 0 h 1"/>
                <a:gd name="T2" fmla="*/ 2 w 17"/>
                <a:gd name="T3" fmla="*/ 0 h 1"/>
                <a:gd name="T4" fmla="*/ 2 w 17"/>
                <a:gd name="T5" fmla="*/ 0 h 1"/>
                <a:gd name="T6" fmla="*/ 0 w 17"/>
                <a:gd name="T7" fmla="*/ 0 h 1"/>
                <a:gd name="T8" fmla="*/ 0 w 17"/>
                <a:gd name="T9" fmla="*/ 0 h 1"/>
                <a:gd name="T10" fmla="*/ 0 60000 65536"/>
                <a:gd name="T11" fmla="*/ 0 60000 65536"/>
                <a:gd name="T12" fmla="*/ 0 60000 65536"/>
                <a:gd name="T13" fmla="*/ 0 60000 65536"/>
                <a:gd name="T14" fmla="*/ 0 60000 65536"/>
                <a:gd name="T15" fmla="*/ 0 w 17"/>
                <a:gd name="T16" fmla="*/ 0 h 1"/>
                <a:gd name="T17" fmla="*/ 17 w 17"/>
                <a:gd name="T18" fmla="*/ 1 h 1"/>
              </a:gdLst>
              <a:ahLst/>
              <a:cxnLst>
                <a:cxn ang="T10">
                  <a:pos x="T0" y="T1"/>
                </a:cxn>
                <a:cxn ang="T11">
                  <a:pos x="T2" y="T3"/>
                </a:cxn>
                <a:cxn ang="T12">
                  <a:pos x="T4" y="T5"/>
                </a:cxn>
                <a:cxn ang="T13">
                  <a:pos x="T6" y="T7"/>
                </a:cxn>
                <a:cxn ang="T14">
                  <a:pos x="T8" y="T9"/>
                </a:cxn>
              </a:cxnLst>
              <a:rect l="T15" t="T16" r="T17" b="T18"/>
              <a:pathLst>
                <a:path w="17" h="1">
                  <a:moveTo>
                    <a:pt x="17" y="0"/>
                  </a:moveTo>
                  <a:lnTo>
                    <a:pt x="9" y="0"/>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21"/>
            <p:cNvSpPr>
              <a:spLocks/>
            </p:cNvSpPr>
            <p:nvPr/>
          </p:nvSpPr>
          <p:spPr bwMode="auto">
            <a:xfrm>
              <a:off x="4967" y="1736"/>
              <a:ext cx="23" cy="27"/>
            </a:xfrm>
            <a:custGeom>
              <a:avLst/>
              <a:gdLst>
                <a:gd name="T0" fmla="*/ 0 w 27"/>
                <a:gd name="T1" fmla="*/ 27 h 27"/>
                <a:gd name="T2" fmla="*/ 0 w 27"/>
                <a:gd name="T3" fmla="*/ 18 h 27"/>
                <a:gd name="T4" fmla="*/ 0 w 27"/>
                <a:gd name="T5" fmla="*/ 9 h 27"/>
                <a:gd name="T6" fmla="*/ 3 w 27"/>
                <a:gd name="T7" fmla="*/ 9 h 27"/>
                <a:gd name="T8" fmla="*/ 3 w 27"/>
                <a:gd name="T9" fmla="*/ 0 h 27"/>
                <a:gd name="T10" fmla="*/ 3 w 27"/>
                <a:gd name="T11" fmla="*/ 0 h 27"/>
                <a:gd name="T12" fmla="*/ 3 w 27"/>
                <a:gd name="T13" fmla="*/ 9 h 27"/>
                <a:gd name="T14" fmla="*/ 3 w 27"/>
                <a:gd name="T15" fmla="*/ 18 h 27"/>
                <a:gd name="T16" fmla="*/ 0 60000 65536"/>
                <a:gd name="T17" fmla="*/ 0 60000 65536"/>
                <a:gd name="T18" fmla="*/ 0 60000 65536"/>
                <a:gd name="T19" fmla="*/ 0 60000 65536"/>
                <a:gd name="T20" fmla="*/ 0 60000 65536"/>
                <a:gd name="T21" fmla="*/ 0 60000 65536"/>
                <a:gd name="T22" fmla="*/ 0 60000 65536"/>
                <a:gd name="T23" fmla="*/ 0 60000 65536"/>
                <a:gd name="T24" fmla="*/ 0 w 27"/>
                <a:gd name="T25" fmla="*/ 0 h 27"/>
                <a:gd name="T26" fmla="*/ 27 w 27"/>
                <a:gd name="T27" fmla="*/ 27 h 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 h="27">
                  <a:moveTo>
                    <a:pt x="0" y="27"/>
                  </a:moveTo>
                  <a:lnTo>
                    <a:pt x="0" y="18"/>
                  </a:lnTo>
                  <a:lnTo>
                    <a:pt x="0" y="9"/>
                  </a:lnTo>
                  <a:lnTo>
                    <a:pt x="9" y="9"/>
                  </a:lnTo>
                  <a:lnTo>
                    <a:pt x="9" y="0"/>
                  </a:lnTo>
                  <a:lnTo>
                    <a:pt x="18" y="0"/>
                  </a:lnTo>
                  <a:lnTo>
                    <a:pt x="27" y="9"/>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22"/>
            <p:cNvSpPr>
              <a:spLocks/>
            </p:cNvSpPr>
            <p:nvPr/>
          </p:nvSpPr>
          <p:spPr bwMode="auto">
            <a:xfrm>
              <a:off x="4990" y="1745"/>
              <a:ext cx="36" cy="18"/>
            </a:xfrm>
            <a:custGeom>
              <a:avLst/>
              <a:gdLst>
                <a:gd name="T0" fmla="*/ 0 w 44"/>
                <a:gd name="T1" fmla="*/ 9 h 18"/>
                <a:gd name="T2" fmla="*/ 0 w 44"/>
                <a:gd name="T3" fmla="*/ 0 h 18"/>
                <a:gd name="T4" fmla="*/ 2 w 44"/>
                <a:gd name="T5" fmla="*/ 0 h 18"/>
                <a:gd name="T6" fmla="*/ 2 w 44"/>
                <a:gd name="T7" fmla="*/ 0 h 18"/>
                <a:gd name="T8" fmla="*/ 2 w 44"/>
                <a:gd name="T9" fmla="*/ 0 h 18"/>
                <a:gd name="T10" fmla="*/ 2 w 44"/>
                <a:gd name="T11" fmla="*/ 0 h 18"/>
                <a:gd name="T12" fmla="*/ 2 w 44"/>
                <a:gd name="T13" fmla="*/ 0 h 18"/>
                <a:gd name="T14" fmla="*/ 2 w 44"/>
                <a:gd name="T15" fmla="*/ 0 h 18"/>
                <a:gd name="T16" fmla="*/ 2 w 44"/>
                <a:gd name="T17" fmla="*/ 0 h 18"/>
                <a:gd name="T18" fmla="*/ 2 w 44"/>
                <a:gd name="T19" fmla="*/ 9 h 18"/>
                <a:gd name="T20" fmla="*/ 2 w 44"/>
                <a:gd name="T21" fmla="*/ 9 h 18"/>
                <a:gd name="T22" fmla="*/ 2 w 44"/>
                <a:gd name="T23" fmla="*/ 18 h 18"/>
                <a:gd name="T24" fmla="*/ 2 w 44"/>
                <a:gd name="T25" fmla="*/ 18 h 18"/>
                <a:gd name="T26" fmla="*/ 2 w 44"/>
                <a:gd name="T27" fmla="*/ 18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4"/>
                <a:gd name="T43" fmla="*/ 0 h 18"/>
                <a:gd name="T44" fmla="*/ 44 w 44"/>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4" h="18">
                  <a:moveTo>
                    <a:pt x="0" y="9"/>
                  </a:moveTo>
                  <a:lnTo>
                    <a:pt x="0" y="0"/>
                  </a:lnTo>
                  <a:lnTo>
                    <a:pt x="9" y="0"/>
                  </a:lnTo>
                  <a:lnTo>
                    <a:pt x="17" y="0"/>
                  </a:lnTo>
                  <a:lnTo>
                    <a:pt x="26" y="0"/>
                  </a:lnTo>
                  <a:lnTo>
                    <a:pt x="35" y="0"/>
                  </a:lnTo>
                  <a:lnTo>
                    <a:pt x="44" y="0"/>
                  </a:lnTo>
                  <a:lnTo>
                    <a:pt x="44" y="9"/>
                  </a:lnTo>
                  <a:lnTo>
                    <a:pt x="35" y="18"/>
                  </a:lnTo>
                  <a:lnTo>
                    <a:pt x="26"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23"/>
            <p:cNvSpPr>
              <a:spLocks/>
            </p:cNvSpPr>
            <p:nvPr/>
          </p:nvSpPr>
          <p:spPr bwMode="auto">
            <a:xfrm>
              <a:off x="5011" y="1763"/>
              <a:ext cx="8" cy="19"/>
            </a:xfrm>
            <a:custGeom>
              <a:avLst/>
              <a:gdLst>
                <a:gd name="T0" fmla="*/ 4 w 9"/>
                <a:gd name="T1" fmla="*/ 0 h 18"/>
                <a:gd name="T2" fmla="*/ 4 w 9"/>
                <a:gd name="T3" fmla="*/ 151 h 18"/>
                <a:gd name="T4" fmla="*/ 4 w 9"/>
                <a:gd name="T5" fmla="*/ 245 h 18"/>
                <a:gd name="T6" fmla="*/ 0 w 9"/>
                <a:gd name="T7" fmla="*/ 245 h 18"/>
                <a:gd name="T8" fmla="*/ 0 w 9"/>
                <a:gd name="T9" fmla="*/ 245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9" y="0"/>
                  </a:moveTo>
                  <a:lnTo>
                    <a:pt x="9" y="9"/>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24"/>
            <p:cNvSpPr>
              <a:spLocks/>
            </p:cNvSpPr>
            <p:nvPr/>
          </p:nvSpPr>
          <p:spPr bwMode="auto">
            <a:xfrm>
              <a:off x="5004" y="1745"/>
              <a:ext cx="1" cy="37"/>
            </a:xfrm>
            <a:custGeom>
              <a:avLst/>
              <a:gdLst>
                <a:gd name="T0" fmla="*/ 0 w 1"/>
                <a:gd name="T1" fmla="*/ 127 h 36"/>
                <a:gd name="T2" fmla="*/ 0 w 1"/>
                <a:gd name="T3" fmla="*/ 127 h 36"/>
                <a:gd name="T4" fmla="*/ 0 w 1"/>
                <a:gd name="T5" fmla="*/ 100 h 36"/>
                <a:gd name="T6" fmla="*/ 0 w 1"/>
                <a:gd name="T7" fmla="*/ 79 h 36"/>
                <a:gd name="T8" fmla="*/ 0 w 1"/>
                <a:gd name="T9" fmla="*/ 79 h 36"/>
                <a:gd name="T10" fmla="*/ 0 w 1"/>
                <a:gd name="T11" fmla="*/ 9 h 36"/>
                <a:gd name="T12" fmla="*/ 0 w 1"/>
                <a:gd name="T13" fmla="*/ 0 h 36"/>
                <a:gd name="T14" fmla="*/ 0 60000 65536"/>
                <a:gd name="T15" fmla="*/ 0 60000 65536"/>
                <a:gd name="T16" fmla="*/ 0 60000 65536"/>
                <a:gd name="T17" fmla="*/ 0 60000 65536"/>
                <a:gd name="T18" fmla="*/ 0 60000 65536"/>
                <a:gd name="T19" fmla="*/ 0 60000 65536"/>
                <a:gd name="T20" fmla="*/ 0 60000 65536"/>
                <a:gd name="T21" fmla="*/ 0 w 1"/>
                <a:gd name="T22" fmla="*/ 0 h 36"/>
                <a:gd name="T23" fmla="*/ 1 w 1"/>
                <a:gd name="T24" fmla="*/ 36 h 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36">
                  <a:moveTo>
                    <a:pt x="0" y="36"/>
                  </a:moveTo>
                  <a:lnTo>
                    <a:pt x="0" y="36"/>
                  </a:lnTo>
                  <a:lnTo>
                    <a:pt x="0" y="27"/>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5"/>
            <p:cNvSpPr>
              <a:spLocks/>
            </p:cNvSpPr>
            <p:nvPr/>
          </p:nvSpPr>
          <p:spPr bwMode="auto">
            <a:xfrm>
              <a:off x="5026" y="1763"/>
              <a:ext cx="8" cy="19"/>
            </a:xfrm>
            <a:custGeom>
              <a:avLst/>
              <a:gdLst>
                <a:gd name="T0" fmla="*/ 4 w 9"/>
                <a:gd name="T1" fmla="*/ 245 h 18"/>
                <a:gd name="T2" fmla="*/ 0 w 9"/>
                <a:gd name="T3" fmla="*/ 245 h 18"/>
                <a:gd name="T4" fmla="*/ 0 w 9"/>
                <a:gd name="T5" fmla="*/ 245 h 18"/>
                <a:gd name="T6" fmla="*/ 0 w 9"/>
                <a:gd name="T7" fmla="*/ 151 h 18"/>
                <a:gd name="T8" fmla="*/ 4 w 9"/>
                <a:gd name="T9" fmla="*/ 0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9" y="18"/>
                  </a:moveTo>
                  <a:lnTo>
                    <a:pt x="0" y="18"/>
                  </a:ln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6"/>
            <p:cNvSpPr>
              <a:spLocks/>
            </p:cNvSpPr>
            <p:nvPr/>
          </p:nvSpPr>
          <p:spPr bwMode="auto">
            <a:xfrm>
              <a:off x="5026" y="1745"/>
              <a:ext cx="23" cy="18"/>
            </a:xfrm>
            <a:custGeom>
              <a:avLst/>
              <a:gdLst>
                <a:gd name="T0" fmla="*/ 3 w 27"/>
                <a:gd name="T1" fmla="*/ 18 h 18"/>
                <a:gd name="T2" fmla="*/ 0 w 27"/>
                <a:gd name="T3" fmla="*/ 18 h 18"/>
                <a:gd name="T4" fmla="*/ 0 w 27"/>
                <a:gd name="T5" fmla="*/ 18 h 18"/>
                <a:gd name="T6" fmla="*/ 0 w 27"/>
                <a:gd name="T7" fmla="*/ 9 h 18"/>
                <a:gd name="T8" fmla="*/ 0 w 27"/>
                <a:gd name="T9" fmla="*/ 9 h 18"/>
                <a:gd name="T10" fmla="*/ 0 w 27"/>
                <a:gd name="T11" fmla="*/ 0 h 18"/>
                <a:gd name="T12" fmla="*/ 3 w 27"/>
                <a:gd name="T13" fmla="*/ 0 h 18"/>
                <a:gd name="T14" fmla="*/ 3 w 27"/>
                <a:gd name="T15" fmla="*/ 0 h 18"/>
                <a:gd name="T16" fmla="*/ 3 w 27"/>
                <a:gd name="T17" fmla="*/ 0 h 18"/>
                <a:gd name="T18" fmla="*/ 3 w 27"/>
                <a:gd name="T19" fmla="*/ 0 h 18"/>
                <a:gd name="T20" fmla="*/ 3 w 27"/>
                <a:gd name="T21" fmla="*/ 0 h 18"/>
                <a:gd name="T22" fmla="*/ 3 w 27"/>
                <a:gd name="T23" fmla="*/ 0 h 18"/>
                <a:gd name="T24" fmla="*/ 3 w 27"/>
                <a:gd name="T25" fmla="*/ 9 h 18"/>
                <a:gd name="T26" fmla="*/ 3 w 27"/>
                <a:gd name="T27" fmla="*/ 9 h 18"/>
                <a:gd name="T28" fmla="*/ 3 w 27"/>
                <a:gd name="T29" fmla="*/ 18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7"/>
                <a:gd name="T46" fmla="*/ 0 h 18"/>
                <a:gd name="T47" fmla="*/ 27 w 2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7" h="18">
                  <a:moveTo>
                    <a:pt x="9" y="18"/>
                  </a:moveTo>
                  <a:lnTo>
                    <a:pt x="0" y="18"/>
                  </a:lnTo>
                  <a:lnTo>
                    <a:pt x="0" y="9"/>
                  </a:lnTo>
                  <a:lnTo>
                    <a:pt x="0" y="0"/>
                  </a:lnTo>
                  <a:lnTo>
                    <a:pt x="9" y="0"/>
                  </a:lnTo>
                  <a:lnTo>
                    <a:pt x="18" y="0"/>
                  </a:lnTo>
                  <a:lnTo>
                    <a:pt x="27" y="0"/>
                  </a:lnTo>
                  <a:lnTo>
                    <a:pt x="27" y="9"/>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7"/>
            <p:cNvSpPr>
              <a:spLocks/>
            </p:cNvSpPr>
            <p:nvPr/>
          </p:nvSpPr>
          <p:spPr bwMode="auto">
            <a:xfrm>
              <a:off x="5041" y="1763"/>
              <a:ext cx="1" cy="19"/>
            </a:xfrm>
            <a:custGeom>
              <a:avLst/>
              <a:gdLst>
                <a:gd name="T0" fmla="*/ 0 w 1"/>
                <a:gd name="T1" fmla="*/ 0 h 18"/>
                <a:gd name="T2" fmla="*/ 0 w 1"/>
                <a:gd name="T3" fmla="*/ 151 h 18"/>
                <a:gd name="T4" fmla="*/ 0 w 1"/>
                <a:gd name="T5" fmla="*/ 245 h 18"/>
                <a:gd name="T6" fmla="*/ 0 60000 65536"/>
                <a:gd name="T7" fmla="*/ 0 60000 65536"/>
                <a:gd name="T8" fmla="*/ 0 60000 65536"/>
                <a:gd name="T9" fmla="*/ 0 w 1"/>
                <a:gd name="T10" fmla="*/ 0 h 18"/>
                <a:gd name="T11" fmla="*/ 1 w 1"/>
                <a:gd name="T12" fmla="*/ 18 h 18"/>
              </a:gdLst>
              <a:ahLst/>
              <a:cxnLst>
                <a:cxn ang="T6">
                  <a:pos x="T0" y="T1"/>
                </a:cxn>
                <a:cxn ang="T7">
                  <a:pos x="T2" y="T3"/>
                </a:cxn>
                <a:cxn ang="T8">
                  <a:pos x="T4" y="T5"/>
                </a:cxn>
              </a:cxnLst>
              <a:rect l="T9" t="T10" r="T11" b="T12"/>
              <a:pathLst>
                <a:path w="1" h="18">
                  <a:moveTo>
                    <a:pt x="0" y="0"/>
                  </a:moveTo>
                  <a:lnTo>
                    <a:pt x="0"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Line 28"/>
            <p:cNvSpPr>
              <a:spLocks noChangeShapeType="1"/>
            </p:cNvSpPr>
            <p:nvPr/>
          </p:nvSpPr>
          <p:spPr bwMode="auto">
            <a:xfrm flipV="1">
              <a:off x="5034" y="1745"/>
              <a:ext cx="7" cy="1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 name="Freeform 29"/>
            <p:cNvSpPr>
              <a:spLocks/>
            </p:cNvSpPr>
            <p:nvPr/>
          </p:nvSpPr>
          <p:spPr bwMode="auto">
            <a:xfrm>
              <a:off x="5049" y="1745"/>
              <a:ext cx="7" cy="18"/>
            </a:xfrm>
            <a:custGeom>
              <a:avLst/>
              <a:gdLst>
                <a:gd name="T0" fmla="*/ 0 w 9"/>
                <a:gd name="T1" fmla="*/ 0 h 18"/>
                <a:gd name="T2" fmla="*/ 2 w 9"/>
                <a:gd name="T3" fmla="*/ 0 h 18"/>
                <a:gd name="T4" fmla="*/ 2 w 9"/>
                <a:gd name="T5" fmla="*/ 0 h 18"/>
                <a:gd name="T6" fmla="*/ 2 w 9"/>
                <a:gd name="T7" fmla="*/ 0 h 18"/>
                <a:gd name="T8" fmla="*/ 2 w 9"/>
                <a:gd name="T9" fmla="*/ 9 h 18"/>
                <a:gd name="T10" fmla="*/ 2 w 9"/>
                <a:gd name="T11" fmla="*/ 18 h 18"/>
                <a:gd name="T12" fmla="*/ 0 60000 65536"/>
                <a:gd name="T13" fmla="*/ 0 60000 65536"/>
                <a:gd name="T14" fmla="*/ 0 60000 65536"/>
                <a:gd name="T15" fmla="*/ 0 60000 65536"/>
                <a:gd name="T16" fmla="*/ 0 60000 65536"/>
                <a:gd name="T17" fmla="*/ 0 60000 65536"/>
                <a:gd name="T18" fmla="*/ 0 w 9"/>
                <a:gd name="T19" fmla="*/ 0 h 18"/>
                <a:gd name="T20" fmla="*/ 9 w 9"/>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9" h="18">
                  <a:moveTo>
                    <a:pt x="0" y="0"/>
                  </a:moveTo>
                  <a:lnTo>
                    <a:pt x="9" y="0"/>
                  </a:lnTo>
                  <a:lnTo>
                    <a:pt x="9" y="9"/>
                  </a:lnTo>
                  <a:lnTo>
                    <a:pt x="9"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Line 30"/>
            <p:cNvSpPr>
              <a:spLocks noChangeShapeType="1"/>
            </p:cNvSpPr>
            <p:nvPr/>
          </p:nvSpPr>
          <p:spPr bwMode="auto">
            <a:xfrm>
              <a:off x="5049" y="1763"/>
              <a:ext cx="1" cy="1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 name="Freeform 31"/>
            <p:cNvSpPr>
              <a:spLocks/>
            </p:cNvSpPr>
            <p:nvPr/>
          </p:nvSpPr>
          <p:spPr bwMode="auto">
            <a:xfrm>
              <a:off x="5049" y="1763"/>
              <a:ext cx="7" cy="19"/>
            </a:xfrm>
            <a:custGeom>
              <a:avLst/>
              <a:gdLst>
                <a:gd name="T0" fmla="*/ 0 w 9"/>
                <a:gd name="T1" fmla="*/ 245 h 18"/>
                <a:gd name="T2" fmla="*/ 2 w 9"/>
                <a:gd name="T3" fmla="*/ 151 h 18"/>
                <a:gd name="T4" fmla="*/ 2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0" y="18"/>
                  </a:move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 name="Freeform 32"/>
            <p:cNvSpPr>
              <a:spLocks/>
            </p:cNvSpPr>
            <p:nvPr/>
          </p:nvSpPr>
          <p:spPr bwMode="auto">
            <a:xfrm>
              <a:off x="5056" y="1736"/>
              <a:ext cx="8" cy="9"/>
            </a:xfrm>
            <a:custGeom>
              <a:avLst/>
              <a:gdLst>
                <a:gd name="T0" fmla="*/ 0 w 9"/>
                <a:gd name="T1" fmla="*/ 9 h 9"/>
                <a:gd name="T2" fmla="*/ 0 w 9"/>
                <a:gd name="T3" fmla="*/ 0 h 9"/>
                <a:gd name="T4" fmla="*/ 4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9"/>
                  </a:moveTo>
                  <a:lnTo>
                    <a:pt x="0" y="0"/>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4" name="Freeform 33"/>
            <p:cNvSpPr>
              <a:spLocks/>
            </p:cNvSpPr>
            <p:nvPr/>
          </p:nvSpPr>
          <p:spPr bwMode="auto">
            <a:xfrm>
              <a:off x="4715" y="1718"/>
              <a:ext cx="185" cy="355"/>
            </a:xfrm>
            <a:custGeom>
              <a:avLst/>
              <a:gdLst>
                <a:gd name="T0" fmla="*/ 3 w 222"/>
                <a:gd name="T1" fmla="*/ 1185 h 346"/>
                <a:gd name="T2" fmla="*/ 3 w 222"/>
                <a:gd name="T3" fmla="*/ 1216 h 346"/>
                <a:gd name="T4" fmla="*/ 0 w 222"/>
                <a:gd name="T5" fmla="*/ 1155 h 346"/>
                <a:gd name="T6" fmla="*/ 3 w 222"/>
                <a:gd name="T7" fmla="*/ 1123 h 346"/>
                <a:gd name="T8" fmla="*/ 3 w 222"/>
                <a:gd name="T9" fmla="*/ 1089 h 346"/>
                <a:gd name="T10" fmla="*/ 3 w 222"/>
                <a:gd name="T11" fmla="*/ 1061 h 346"/>
                <a:gd name="T12" fmla="*/ 3 w 222"/>
                <a:gd name="T13" fmla="*/ 1000 h 346"/>
                <a:gd name="T14" fmla="*/ 3 w 222"/>
                <a:gd name="T15" fmla="*/ 933 h 346"/>
                <a:gd name="T16" fmla="*/ 3 w 222"/>
                <a:gd name="T17" fmla="*/ 933 h 346"/>
                <a:gd name="T18" fmla="*/ 3 w 222"/>
                <a:gd name="T19" fmla="*/ 876 h 346"/>
                <a:gd name="T20" fmla="*/ 3 w 222"/>
                <a:gd name="T21" fmla="*/ 933 h 346"/>
                <a:gd name="T22" fmla="*/ 3 w 222"/>
                <a:gd name="T23" fmla="*/ 838 h 346"/>
                <a:gd name="T24" fmla="*/ 3 w 222"/>
                <a:gd name="T25" fmla="*/ 814 h 346"/>
                <a:gd name="T26" fmla="*/ 3 w 222"/>
                <a:gd name="T27" fmla="*/ 753 h 346"/>
                <a:gd name="T28" fmla="*/ 3 w 222"/>
                <a:gd name="T29" fmla="*/ 682 h 346"/>
                <a:gd name="T30" fmla="*/ 3 w 222"/>
                <a:gd name="T31" fmla="*/ 780 h 346"/>
                <a:gd name="T32" fmla="*/ 3 w 222"/>
                <a:gd name="T33" fmla="*/ 717 h 346"/>
                <a:gd name="T34" fmla="*/ 3 w 222"/>
                <a:gd name="T35" fmla="*/ 682 h 346"/>
                <a:gd name="T36" fmla="*/ 3 w 222"/>
                <a:gd name="T37" fmla="*/ 626 h 346"/>
                <a:gd name="T38" fmla="*/ 3 w 222"/>
                <a:gd name="T39" fmla="*/ 558 h 346"/>
                <a:gd name="T40" fmla="*/ 3 w 222"/>
                <a:gd name="T41" fmla="*/ 528 h 346"/>
                <a:gd name="T42" fmla="*/ 3 w 222"/>
                <a:gd name="T43" fmla="*/ 626 h 346"/>
                <a:gd name="T44" fmla="*/ 3 w 222"/>
                <a:gd name="T45" fmla="*/ 558 h 346"/>
                <a:gd name="T46" fmla="*/ 3 w 222"/>
                <a:gd name="T47" fmla="*/ 528 h 346"/>
                <a:gd name="T48" fmla="*/ 3 w 222"/>
                <a:gd name="T49" fmla="*/ 467 h 346"/>
                <a:gd name="T50" fmla="*/ 3 w 222"/>
                <a:gd name="T51" fmla="*/ 400 h 346"/>
                <a:gd name="T52" fmla="*/ 3 w 222"/>
                <a:gd name="T53" fmla="*/ 467 h 346"/>
                <a:gd name="T54" fmla="*/ 3 w 222"/>
                <a:gd name="T55" fmla="*/ 305 h 346"/>
                <a:gd name="T56" fmla="*/ 3 w 222"/>
                <a:gd name="T57" fmla="*/ 275 h 346"/>
                <a:gd name="T58" fmla="*/ 3 w 222"/>
                <a:gd name="T59" fmla="*/ 218 h 346"/>
                <a:gd name="T60" fmla="*/ 3 w 222"/>
                <a:gd name="T61" fmla="*/ 182 h 346"/>
                <a:gd name="T62" fmla="*/ 3 w 222"/>
                <a:gd name="T63" fmla="*/ 145 h 346"/>
                <a:gd name="T64" fmla="*/ 3 w 222"/>
                <a:gd name="T65" fmla="*/ 116 h 346"/>
                <a:gd name="T66" fmla="*/ 3 w 222"/>
                <a:gd name="T67" fmla="*/ 92 h 346"/>
                <a:gd name="T68" fmla="*/ 3 w 222"/>
                <a:gd name="T69" fmla="*/ 17 h 346"/>
                <a:gd name="T70" fmla="*/ 3 w 222"/>
                <a:gd name="T71" fmla="*/ 0 h 346"/>
                <a:gd name="T72" fmla="*/ 3 w 222"/>
                <a:gd name="T73" fmla="*/ 17 h 346"/>
                <a:gd name="T74" fmla="*/ 3 w 222"/>
                <a:gd name="T75" fmla="*/ 17 h 346"/>
                <a:gd name="T76" fmla="*/ 3 w 222"/>
                <a:gd name="T77" fmla="*/ 116 h 346"/>
                <a:gd name="T78" fmla="*/ 3 w 222"/>
                <a:gd name="T79" fmla="*/ 182 h 346"/>
                <a:gd name="T80" fmla="*/ 3 w 222"/>
                <a:gd name="T81" fmla="*/ 343 h 346"/>
                <a:gd name="T82" fmla="*/ 3 w 222"/>
                <a:gd name="T83" fmla="*/ 343 h 346"/>
                <a:gd name="T84" fmla="*/ 3 w 222"/>
                <a:gd name="T85" fmla="*/ 400 h 346"/>
                <a:gd name="T86" fmla="*/ 3 w 222"/>
                <a:gd name="T87" fmla="*/ 432 h 346"/>
                <a:gd name="T88" fmla="*/ 3 w 222"/>
                <a:gd name="T89" fmla="*/ 528 h 346"/>
                <a:gd name="T90" fmla="*/ 3 w 222"/>
                <a:gd name="T91" fmla="*/ 501 h 346"/>
                <a:gd name="T92" fmla="*/ 3 w 222"/>
                <a:gd name="T93" fmla="*/ 558 h 346"/>
                <a:gd name="T94" fmla="*/ 3 w 222"/>
                <a:gd name="T95" fmla="*/ 717 h 346"/>
                <a:gd name="T96" fmla="*/ 3 w 222"/>
                <a:gd name="T97" fmla="*/ 682 h 346"/>
                <a:gd name="T98" fmla="*/ 3 w 222"/>
                <a:gd name="T99" fmla="*/ 717 h 346"/>
                <a:gd name="T100" fmla="*/ 3 w 222"/>
                <a:gd name="T101" fmla="*/ 876 h 346"/>
                <a:gd name="T102" fmla="*/ 3 w 222"/>
                <a:gd name="T103" fmla="*/ 904 h 346"/>
                <a:gd name="T104" fmla="*/ 3 w 222"/>
                <a:gd name="T105" fmla="*/ 904 h 346"/>
                <a:gd name="T106" fmla="*/ 3 w 222"/>
                <a:gd name="T107" fmla="*/ 971 h 346"/>
                <a:gd name="T108" fmla="*/ 3 w 222"/>
                <a:gd name="T109" fmla="*/ 1061 h 346"/>
                <a:gd name="T110" fmla="*/ 3 w 222"/>
                <a:gd name="T111" fmla="*/ 1029 h 346"/>
                <a:gd name="T112" fmla="*/ 3 w 222"/>
                <a:gd name="T113" fmla="*/ 1089 h 346"/>
                <a:gd name="T114" fmla="*/ 3 w 222"/>
                <a:gd name="T115" fmla="*/ 1216 h 346"/>
                <a:gd name="T116" fmla="*/ 3 w 222"/>
                <a:gd name="T117" fmla="*/ 1185 h 346"/>
                <a:gd name="T118" fmla="*/ 3 w 222"/>
                <a:gd name="T119" fmla="*/ 1123 h 3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2"/>
                <a:gd name="T181" fmla="*/ 0 h 346"/>
                <a:gd name="T182" fmla="*/ 222 w 222"/>
                <a:gd name="T183" fmla="*/ 346 h 3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2" h="346">
                  <a:moveTo>
                    <a:pt x="89" y="328"/>
                  </a:moveTo>
                  <a:lnTo>
                    <a:pt x="80" y="328"/>
                  </a:lnTo>
                  <a:lnTo>
                    <a:pt x="62" y="337"/>
                  </a:lnTo>
                  <a:lnTo>
                    <a:pt x="44" y="337"/>
                  </a:lnTo>
                  <a:lnTo>
                    <a:pt x="36" y="337"/>
                  </a:lnTo>
                  <a:lnTo>
                    <a:pt x="27" y="337"/>
                  </a:lnTo>
                  <a:lnTo>
                    <a:pt x="9" y="346"/>
                  </a:lnTo>
                  <a:lnTo>
                    <a:pt x="0" y="346"/>
                  </a:lnTo>
                  <a:lnTo>
                    <a:pt x="0" y="337"/>
                  </a:lnTo>
                  <a:lnTo>
                    <a:pt x="0" y="328"/>
                  </a:lnTo>
                  <a:lnTo>
                    <a:pt x="0" y="319"/>
                  </a:lnTo>
                  <a:lnTo>
                    <a:pt x="9" y="319"/>
                  </a:lnTo>
                  <a:lnTo>
                    <a:pt x="18" y="319"/>
                  </a:lnTo>
                  <a:lnTo>
                    <a:pt x="27" y="319"/>
                  </a:lnTo>
                  <a:lnTo>
                    <a:pt x="36" y="310"/>
                  </a:lnTo>
                  <a:lnTo>
                    <a:pt x="44" y="310"/>
                  </a:lnTo>
                  <a:lnTo>
                    <a:pt x="53" y="310"/>
                  </a:lnTo>
                  <a:lnTo>
                    <a:pt x="62" y="310"/>
                  </a:lnTo>
                  <a:lnTo>
                    <a:pt x="80" y="302"/>
                  </a:lnTo>
                  <a:lnTo>
                    <a:pt x="62" y="302"/>
                  </a:lnTo>
                  <a:lnTo>
                    <a:pt x="53" y="302"/>
                  </a:lnTo>
                  <a:lnTo>
                    <a:pt x="44" y="293"/>
                  </a:lnTo>
                  <a:lnTo>
                    <a:pt x="53" y="293"/>
                  </a:lnTo>
                  <a:lnTo>
                    <a:pt x="53" y="284"/>
                  </a:lnTo>
                  <a:lnTo>
                    <a:pt x="71" y="284"/>
                  </a:lnTo>
                  <a:lnTo>
                    <a:pt x="89" y="275"/>
                  </a:lnTo>
                  <a:lnTo>
                    <a:pt x="98" y="275"/>
                  </a:lnTo>
                  <a:lnTo>
                    <a:pt x="98" y="266"/>
                  </a:lnTo>
                  <a:lnTo>
                    <a:pt x="107" y="257"/>
                  </a:lnTo>
                  <a:lnTo>
                    <a:pt x="115" y="257"/>
                  </a:lnTo>
                  <a:lnTo>
                    <a:pt x="124" y="266"/>
                  </a:lnTo>
                  <a:lnTo>
                    <a:pt x="133" y="257"/>
                  </a:lnTo>
                  <a:lnTo>
                    <a:pt x="142" y="248"/>
                  </a:lnTo>
                  <a:lnTo>
                    <a:pt x="142" y="239"/>
                  </a:lnTo>
                  <a:lnTo>
                    <a:pt x="124" y="248"/>
                  </a:lnTo>
                  <a:lnTo>
                    <a:pt x="115" y="248"/>
                  </a:lnTo>
                  <a:lnTo>
                    <a:pt x="107" y="257"/>
                  </a:lnTo>
                  <a:lnTo>
                    <a:pt x="98" y="257"/>
                  </a:lnTo>
                  <a:lnTo>
                    <a:pt x="98" y="266"/>
                  </a:lnTo>
                  <a:lnTo>
                    <a:pt x="98" y="257"/>
                  </a:lnTo>
                  <a:lnTo>
                    <a:pt x="89" y="257"/>
                  </a:lnTo>
                  <a:lnTo>
                    <a:pt x="89" y="248"/>
                  </a:lnTo>
                  <a:lnTo>
                    <a:pt x="89" y="239"/>
                  </a:lnTo>
                  <a:lnTo>
                    <a:pt x="98" y="239"/>
                  </a:lnTo>
                  <a:lnTo>
                    <a:pt x="115" y="239"/>
                  </a:lnTo>
                  <a:lnTo>
                    <a:pt x="115" y="231"/>
                  </a:lnTo>
                  <a:lnTo>
                    <a:pt x="124" y="222"/>
                  </a:lnTo>
                  <a:lnTo>
                    <a:pt x="142" y="213"/>
                  </a:lnTo>
                  <a:lnTo>
                    <a:pt x="151" y="213"/>
                  </a:lnTo>
                  <a:lnTo>
                    <a:pt x="151" y="204"/>
                  </a:lnTo>
                  <a:lnTo>
                    <a:pt x="151" y="195"/>
                  </a:lnTo>
                  <a:lnTo>
                    <a:pt x="115" y="204"/>
                  </a:lnTo>
                  <a:lnTo>
                    <a:pt x="107" y="213"/>
                  </a:lnTo>
                  <a:lnTo>
                    <a:pt x="107" y="222"/>
                  </a:lnTo>
                  <a:lnTo>
                    <a:pt x="98" y="222"/>
                  </a:lnTo>
                  <a:lnTo>
                    <a:pt x="98" y="204"/>
                  </a:lnTo>
                  <a:lnTo>
                    <a:pt x="98" y="195"/>
                  </a:lnTo>
                  <a:lnTo>
                    <a:pt x="107" y="195"/>
                  </a:lnTo>
                  <a:lnTo>
                    <a:pt x="115" y="195"/>
                  </a:lnTo>
                  <a:lnTo>
                    <a:pt x="124" y="186"/>
                  </a:lnTo>
                  <a:lnTo>
                    <a:pt x="124" y="177"/>
                  </a:lnTo>
                  <a:lnTo>
                    <a:pt x="133" y="177"/>
                  </a:lnTo>
                  <a:lnTo>
                    <a:pt x="133" y="168"/>
                  </a:lnTo>
                  <a:lnTo>
                    <a:pt x="142" y="168"/>
                  </a:lnTo>
                  <a:lnTo>
                    <a:pt x="151" y="168"/>
                  </a:lnTo>
                  <a:lnTo>
                    <a:pt x="151" y="160"/>
                  </a:lnTo>
                  <a:lnTo>
                    <a:pt x="142" y="160"/>
                  </a:lnTo>
                  <a:lnTo>
                    <a:pt x="142" y="151"/>
                  </a:lnTo>
                  <a:lnTo>
                    <a:pt x="142" y="142"/>
                  </a:lnTo>
                  <a:lnTo>
                    <a:pt x="133" y="151"/>
                  </a:lnTo>
                  <a:lnTo>
                    <a:pt x="115" y="160"/>
                  </a:lnTo>
                  <a:lnTo>
                    <a:pt x="107" y="168"/>
                  </a:lnTo>
                  <a:lnTo>
                    <a:pt x="98" y="177"/>
                  </a:lnTo>
                  <a:lnTo>
                    <a:pt x="89" y="177"/>
                  </a:lnTo>
                  <a:lnTo>
                    <a:pt x="89" y="160"/>
                  </a:lnTo>
                  <a:lnTo>
                    <a:pt x="98" y="151"/>
                  </a:lnTo>
                  <a:lnTo>
                    <a:pt x="107" y="151"/>
                  </a:lnTo>
                  <a:lnTo>
                    <a:pt x="115" y="142"/>
                  </a:lnTo>
                  <a:lnTo>
                    <a:pt x="115" y="133"/>
                  </a:lnTo>
                  <a:lnTo>
                    <a:pt x="124" y="124"/>
                  </a:lnTo>
                  <a:lnTo>
                    <a:pt x="133" y="124"/>
                  </a:lnTo>
                  <a:lnTo>
                    <a:pt x="133" y="115"/>
                  </a:lnTo>
                  <a:lnTo>
                    <a:pt x="124" y="115"/>
                  </a:lnTo>
                  <a:lnTo>
                    <a:pt x="107" y="124"/>
                  </a:lnTo>
                  <a:lnTo>
                    <a:pt x="80" y="133"/>
                  </a:lnTo>
                  <a:lnTo>
                    <a:pt x="80" y="115"/>
                  </a:lnTo>
                  <a:lnTo>
                    <a:pt x="80" y="106"/>
                  </a:lnTo>
                  <a:lnTo>
                    <a:pt x="89" y="97"/>
                  </a:lnTo>
                  <a:lnTo>
                    <a:pt x="107" y="88"/>
                  </a:lnTo>
                  <a:lnTo>
                    <a:pt x="107" y="80"/>
                  </a:lnTo>
                  <a:lnTo>
                    <a:pt x="115" y="80"/>
                  </a:lnTo>
                  <a:lnTo>
                    <a:pt x="124" y="80"/>
                  </a:lnTo>
                  <a:lnTo>
                    <a:pt x="133" y="80"/>
                  </a:lnTo>
                  <a:lnTo>
                    <a:pt x="151" y="71"/>
                  </a:lnTo>
                  <a:lnTo>
                    <a:pt x="151" y="62"/>
                  </a:lnTo>
                  <a:lnTo>
                    <a:pt x="151" y="53"/>
                  </a:lnTo>
                  <a:lnTo>
                    <a:pt x="133" y="53"/>
                  </a:lnTo>
                  <a:lnTo>
                    <a:pt x="115" y="53"/>
                  </a:lnTo>
                  <a:lnTo>
                    <a:pt x="107" y="62"/>
                  </a:lnTo>
                  <a:lnTo>
                    <a:pt x="98" y="53"/>
                  </a:lnTo>
                  <a:lnTo>
                    <a:pt x="98" y="44"/>
                  </a:lnTo>
                  <a:lnTo>
                    <a:pt x="107" y="44"/>
                  </a:lnTo>
                  <a:lnTo>
                    <a:pt x="115" y="35"/>
                  </a:lnTo>
                  <a:lnTo>
                    <a:pt x="133" y="35"/>
                  </a:lnTo>
                  <a:lnTo>
                    <a:pt x="142" y="35"/>
                  </a:lnTo>
                  <a:lnTo>
                    <a:pt x="142" y="26"/>
                  </a:lnTo>
                  <a:lnTo>
                    <a:pt x="142" y="17"/>
                  </a:lnTo>
                  <a:lnTo>
                    <a:pt x="160" y="17"/>
                  </a:lnTo>
                  <a:lnTo>
                    <a:pt x="160" y="9"/>
                  </a:lnTo>
                  <a:lnTo>
                    <a:pt x="169" y="9"/>
                  </a:lnTo>
                  <a:lnTo>
                    <a:pt x="169" y="17"/>
                  </a:lnTo>
                  <a:lnTo>
                    <a:pt x="195" y="0"/>
                  </a:lnTo>
                  <a:lnTo>
                    <a:pt x="204" y="0"/>
                  </a:lnTo>
                  <a:lnTo>
                    <a:pt x="204" y="9"/>
                  </a:lnTo>
                  <a:lnTo>
                    <a:pt x="204" y="17"/>
                  </a:lnTo>
                  <a:lnTo>
                    <a:pt x="213" y="17"/>
                  </a:lnTo>
                  <a:lnTo>
                    <a:pt x="222" y="17"/>
                  </a:lnTo>
                  <a:lnTo>
                    <a:pt x="222" y="26"/>
                  </a:lnTo>
                  <a:lnTo>
                    <a:pt x="213" y="35"/>
                  </a:lnTo>
                  <a:lnTo>
                    <a:pt x="204" y="44"/>
                  </a:lnTo>
                  <a:lnTo>
                    <a:pt x="204" y="53"/>
                  </a:lnTo>
                  <a:lnTo>
                    <a:pt x="213" y="53"/>
                  </a:lnTo>
                  <a:lnTo>
                    <a:pt x="213" y="62"/>
                  </a:lnTo>
                  <a:lnTo>
                    <a:pt x="213" y="80"/>
                  </a:lnTo>
                  <a:lnTo>
                    <a:pt x="222" y="88"/>
                  </a:lnTo>
                  <a:lnTo>
                    <a:pt x="222" y="97"/>
                  </a:lnTo>
                  <a:lnTo>
                    <a:pt x="213" y="97"/>
                  </a:lnTo>
                  <a:lnTo>
                    <a:pt x="204" y="97"/>
                  </a:lnTo>
                  <a:lnTo>
                    <a:pt x="195" y="97"/>
                  </a:lnTo>
                  <a:lnTo>
                    <a:pt x="195" y="106"/>
                  </a:lnTo>
                  <a:lnTo>
                    <a:pt x="204" y="106"/>
                  </a:lnTo>
                  <a:lnTo>
                    <a:pt x="204" y="115"/>
                  </a:lnTo>
                  <a:lnTo>
                    <a:pt x="213" y="115"/>
                  </a:lnTo>
                  <a:lnTo>
                    <a:pt x="222" y="115"/>
                  </a:lnTo>
                  <a:lnTo>
                    <a:pt x="222" y="124"/>
                  </a:lnTo>
                  <a:lnTo>
                    <a:pt x="222" y="133"/>
                  </a:lnTo>
                  <a:lnTo>
                    <a:pt x="222" y="142"/>
                  </a:lnTo>
                  <a:lnTo>
                    <a:pt x="222" y="151"/>
                  </a:lnTo>
                  <a:lnTo>
                    <a:pt x="213" y="151"/>
                  </a:lnTo>
                  <a:lnTo>
                    <a:pt x="195" y="142"/>
                  </a:lnTo>
                  <a:lnTo>
                    <a:pt x="195" y="151"/>
                  </a:lnTo>
                  <a:lnTo>
                    <a:pt x="204" y="151"/>
                  </a:lnTo>
                  <a:lnTo>
                    <a:pt x="204" y="160"/>
                  </a:lnTo>
                  <a:lnTo>
                    <a:pt x="213" y="160"/>
                  </a:lnTo>
                  <a:lnTo>
                    <a:pt x="222" y="168"/>
                  </a:lnTo>
                  <a:lnTo>
                    <a:pt x="222" y="186"/>
                  </a:lnTo>
                  <a:lnTo>
                    <a:pt x="222" y="204"/>
                  </a:lnTo>
                  <a:lnTo>
                    <a:pt x="213" y="204"/>
                  </a:lnTo>
                  <a:lnTo>
                    <a:pt x="204" y="195"/>
                  </a:lnTo>
                  <a:lnTo>
                    <a:pt x="195" y="195"/>
                  </a:lnTo>
                  <a:lnTo>
                    <a:pt x="187" y="195"/>
                  </a:lnTo>
                  <a:lnTo>
                    <a:pt x="195" y="204"/>
                  </a:lnTo>
                  <a:lnTo>
                    <a:pt x="204" y="213"/>
                  </a:lnTo>
                  <a:lnTo>
                    <a:pt x="213" y="222"/>
                  </a:lnTo>
                  <a:lnTo>
                    <a:pt x="213" y="231"/>
                  </a:lnTo>
                  <a:lnTo>
                    <a:pt x="213" y="248"/>
                  </a:lnTo>
                  <a:lnTo>
                    <a:pt x="204" y="257"/>
                  </a:lnTo>
                  <a:lnTo>
                    <a:pt x="195" y="248"/>
                  </a:lnTo>
                  <a:lnTo>
                    <a:pt x="187" y="239"/>
                  </a:lnTo>
                  <a:lnTo>
                    <a:pt x="178" y="239"/>
                  </a:lnTo>
                  <a:lnTo>
                    <a:pt x="187" y="257"/>
                  </a:lnTo>
                  <a:lnTo>
                    <a:pt x="195" y="266"/>
                  </a:lnTo>
                  <a:lnTo>
                    <a:pt x="204" y="275"/>
                  </a:lnTo>
                  <a:lnTo>
                    <a:pt x="195" y="284"/>
                  </a:lnTo>
                  <a:lnTo>
                    <a:pt x="195" y="293"/>
                  </a:lnTo>
                  <a:lnTo>
                    <a:pt x="187" y="302"/>
                  </a:lnTo>
                  <a:lnTo>
                    <a:pt x="178" y="293"/>
                  </a:lnTo>
                  <a:lnTo>
                    <a:pt x="169" y="293"/>
                  </a:lnTo>
                  <a:lnTo>
                    <a:pt x="169" y="310"/>
                  </a:lnTo>
                  <a:lnTo>
                    <a:pt x="178" y="310"/>
                  </a:lnTo>
                  <a:lnTo>
                    <a:pt x="178" y="319"/>
                  </a:lnTo>
                  <a:lnTo>
                    <a:pt x="178" y="328"/>
                  </a:lnTo>
                  <a:lnTo>
                    <a:pt x="169" y="346"/>
                  </a:lnTo>
                  <a:lnTo>
                    <a:pt x="160" y="346"/>
                  </a:lnTo>
                  <a:lnTo>
                    <a:pt x="160" y="337"/>
                  </a:lnTo>
                  <a:lnTo>
                    <a:pt x="151" y="337"/>
                  </a:lnTo>
                  <a:lnTo>
                    <a:pt x="133" y="337"/>
                  </a:lnTo>
                  <a:lnTo>
                    <a:pt x="124" y="337"/>
                  </a:lnTo>
                  <a:lnTo>
                    <a:pt x="124" y="328"/>
                  </a:lnTo>
                  <a:lnTo>
                    <a:pt x="115" y="328"/>
                  </a:lnTo>
                  <a:lnTo>
                    <a:pt x="107" y="319"/>
                  </a:lnTo>
                  <a:lnTo>
                    <a:pt x="98" y="319"/>
                  </a:lnTo>
                  <a:lnTo>
                    <a:pt x="89" y="319"/>
                  </a:lnTo>
                  <a:lnTo>
                    <a:pt x="89" y="328"/>
                  </a:lnTo>
                  <a:close/>
                </a:path>
              </a:pathLst>
            </a:custGeom>
            <a:solidFill>
              <a:srgbClr val="F2E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5" name="Freeform 34"/>
            <p:cNvSpPr>
              <a:spLocks/>
            </p:cNvSpPr>
            <p:nvPr/>
          </p:nvSpPr>
          <p:spPr bwMode="auto">
            <a:xfrm>
              <a:off x="4715" y="1718"/>
              <a:ext cx="185" cy="355"/>
            </a:xfrm>
            <a:custGeom>
              <a:avLst/>
              <a:gdLst>
                <a:gd name="T0" fmla="*/ 3 w 222"/>
                <a:gd name="T1" fmla="*/ 1185 h 346"/>
                <a:gd name="T2" fmla="*/ 3 w 222"/>
                <a:gd name="T3" fmla="*/ 1216 h 346"/>
                <a:gd name="T4" fmla="*/ 0 w 222"/>
                <a:gd name="T5" fmla="*/ 1155 h 346"/>
                <a:gd name="T6" fmla="*/ 3 w 222"/>
                <a:gd name="T7" fmla="*/ 1123 h 346"/>
                <a:gd name="T8" fmla="*/ 3 w 222"/>
                <a:gd name="T9" fmla="*/ 1089 h 346"/>
                <a:gd name="T10" fmla="*/ 3 w 222"/>
                <a:gd name="T11" fmla="*/ 1061 h 346"/>
                <a:gd name="T12" fmla="*/ 3 w 222"/>
                <a:gd name="T13" fmla="*/ 1000 h 346"/>
                <a:gd name="T14" fmla="*/ 3 w 222"/>
                <a:gd name="T15" fmla="*/ 933 h 346"/>
                <a:gd name="T16" fmla="*/ 3 w 222"/>
                <a:gd name="T17" fmla="*/ 933 h 346"/>
                <a:gd name="T18" fmla="*/ 3 w 222"/>
                <a:gd name="T19" fmla="*/ 876 h 346"/>
                <a:gd name="T20" fmla="*/ 3 w 222"/>
                <a:gd name="T21" fmla="*/ 933 h 346"/>
                <a:gd name="T22" fmla="*/ 3 w 222"/>
                <a:gd name="T23" fmla="*/ 838 h 346"/>
                <a:gd name="T24" fmla="*/ 3 w 222"/>
                <a:gd name="T25" fmla="*/ 814 h 346"/>
                <a:gd name="T26" fmla="*/ 3 w 222"/>
                <a:gd name="T27" fmla="*/ 753 h 346"/>
                <a:gd name="T28" fmla="*/ 3 w 222"/>
                <a:gd name="T29" fmla="*/ 682 h 346"/>
                <a:gd name="T30" fmla="*/ 3 w 222"/>
                <a:gd name="T31" fmla="*/ 780 h 346"/>
                <a:gd name="T32" fmla="*/ 3 w 222"/>
                <a:gd name="T33" fmla="*/ 717 h 346"/>
                <a:gd name="T34" fmla="*/ 3 w 222"/>
                <a:gd name="T35" fmla="*/ 682 h 346"/>
                <a:gd name="T36" fmla="*/ 3 w 222"/>
                <a:gd name="T37" fmla="*/ 626 h 346"/>
                <a:gd name="T38" fmla="*/ 3 w 222"/>
                <a:gd name="T39" fmla="*/ 558 h 346"/>
                <a:gd name="T40" fmla="*/ 3 w 222"/>
                <a:gd name="T41" fmla="*/ 528 h 346"/>
                <a:gd name="T42" fmla="*/ 3 w 222"/>
                <a:gd name="T43" fmla="*/ 626 h 346"/>
                <a:gd name="T44" fmla="*/ 3 w 222"/>
                <a:gd name="T45" fmla="*/ 558 h 346"/>
                <a:gd name="T46" fmla="*/ 3 w 222"/>
                <a:gd name="T47" fmla="*/ 528 h 346"/>
                <a:gd name="T48" fmla="*/ 3 w 222"/>
                <a:gd name="T49" fmla="*/ 467 h 346"/>
                <a:gd name="T50" fmla="*/ 3 w 222"/>
                <a:gd name="T51" fmla="*/ 400 h 346"/>
                <a:gd name="T52" fmla="*/ 3 w 222"/>
                <a:gd name="T53" fmla="*/ 467 h 346"/>
                <a:gd name="T54" fmla="*/ 3 w 222"/>
                <a:gd name="T55" fmla="*/ 305 h 346"/>
                <a:gd name="T56" fmla="*/ 3 w 222"/>
                <a:gd name="T57" fmla="*/ 275 h 346"/>
                <a:gd name="T58" fmla="*/ 3 w 222"/>
                <a:gd name="T59" fmla="*/ 218 h 346"/>
                <a:gd name="T60" fmla="*/ 3 w 222"/>
                <a:gd name="T61" fmla="*/ 182 h 346"/>
                <a:gd name="T62" fmla="*/ 3 w 222"/>
                <a:gd name="T63" fmla="*/ 145 h 346"/>
                <a:gd name="T64" fmla="*/ 3 w 222"/>
                <a:gd name="T65" fmla="*/ 116 h 346"/>
                <a:gd name="T66" fmla="*/ 3 w 222"/>
                <a:gd name="T67" fmla="*/ 92 h 346"/>
                <a:gd name="T68" fmla="*/ 3 w 222"/>
                <a:gd name="T69" fmla="*/ 17 h 346"/>
                <a:gd name="T70" fmla="*/ 3 w 222"/>
                <a:gd name="T71" fmla="*/ 0 h 346"/>
                <a:gd name="T72" fmla="*/ 3 w 222"/>
                <a:gd name="T73" fmla="*/ 17 h 346"/>
                <a:gd name="T74" fmla="*/ 3 w 222"/>
                <a:gd name="T75" fmla="*/ 17 h 346"/>
                <a:gd name="T76" fmla="*/ 3 w 222"/>
                <a:gd name="T77" fmla="*/ 116 h 346"/>
                <a:gd name="T78" fmla="*/ 3 w 222"/>
                <a:gd name="T79" fmla="*/ 182 h 346"/>
                <a:gd name="T80" fmla="*/ 3 w 222"/>
                <a:gd name="T81" fmla="*/ 343 h 346"/>
                <a:gd name="T82" fmla="*/ 3 w 222"/>
                <a:gd name="T83" fmla="*/ 343 h 346"/>
                <a:gd name="T84" fmla="*/ 3 w 222"/>
                <a:gd name="T85" fmla="*/ 400 h 346"/>
                <a:gd name="T86" fmla="*/ 3 w 222"/>
                <a:gd name="T87" fmla="*/ 432 h 346"/>
                <a:gd name="T88" fmla="*/ 3 w 222"/>
                <a:gd name="T89" fmla="*/ 528 h 346"/>
                <a:gd name="T90" fmla="*/ 3 w 222"/>
                <a:gd name="T91" fmla="*/ 501 h 346"/>
                <a:gd name="T92" fmla="*/ 3 w 222"/>
                <a:gd name="T93" fmla="*/ 558 h 346"/>
                <a:gd name="T94" fmla="*/ 3 w 222"/>
                <a:gd name="T95" fmla="*/ 717 h 346"/>
                <a:gd name="T96" fmla="*/ 3 w 222"/>
                <a:gd name="T97" fmla="*/ 682 h 346"/>
                <a:gd name="T98" fmla="*/ 3 w 222"/>
                <a:gd name="T99" fmla="*/ 717 h 346"/>
                <a:gd name="T100" fmla="*/ 3 w 222"/>
                <a:gd name="T101" fmla="*/ 876 h 346"/>
                <a:gd name="T102" fmla="*/ 3 w 222"/>
                <a:gd name="T103" fmla="*/ 904 h 346"/>
                <a:gd name="T104" fmla="*/ 3 w 222"/>
                <a:gd name="T105" fmla="*/ 904 h 346"/>
                <a:gd name="T106" fmla="*/ 3 w 222"/>
                <a:gd name="T107" fmla="*/ 971 h 346"/>
                <a:gd name="T108" fmla="*/ 3 w 222"/>
                <a:gd name="T109" fmla="*/ 1061 h 346"/>
                <a:gd name="T110" fmla="*/ 3 w 222"/>
                <a:gd name="T111" fmla="*/ 1029 h 346"/>
                <a:gd name="T112" fmla="*/ 3 w 222"/>
                <a:gd name="T113" fmla="*/ 1089 h 346"/>
                <a:gd name="T114" fmla="*/ 3 w 222"/>
                <a:gd name="T115" fmla="*/ 1216 h 346"/>
                <a:gd name="T116" fmla="*/ 3 w 222"/>
                <a:gd name="T117" fmla="*/ 1185 h 346"/>
                <a:gd name="T118" fmla="*/ 3 w 222"/>
                <a:gd name="T119" fmla="*/ 1123 h 3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2"/>
                <a:gd name="T181" fmla="*/ 0 h 346"/>
                <a:gd name="T182" fmla="*/ 222 w 222"/>
                <a:gd name="T183" fmla="*/ 346 h 3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2" h="346">
                  <a:moveTo>
                    <a:pt x="89" y="328"/>
                  </a:moveTo>
                  <a:lnTo>
                    <a:pt x="80" y="328"/>
                  </a:lnTo>
                  <a:lnTo>
                    <a:pt x="62" y="337"/>
                  </a:lnTo>
                  <a:lnTo>
                    <a:pt x="44" y="337"/>
                  </a:lnTo>
                  <a:lnTo>
                    <a:pt x="36" y="337"/>
                  </a:lnTo>
                  <a:lnTo>
                    <a:pt x="27" y="337"/>
                  </a:lnTo>
                  <a:lnTo>
                    <a:pt x="9" y="346"/>
                  </a:lnTo>
                  <a:lnTo>
                    <a:pt x="0" y="346"/>
                  </a:lnTo>
                  <a:lnTo>
                    <a:pt x="0" y="337"/>
                  </a:lnTo>
                  <a:lnTo>
                    <a:pt x="0" y="328"/>
                  </a:lnTo>
                  <a:lnTo>
                    <a:pt x="0" y="319"/>
                  </a:lnTo>
                  <a:lnTo>
                    <a:pt x="9" y="319"/>
                  </a:lnTo>
                  <a:lnTo>
                    <a:pt x="18" y="319"/>
                  </a:lnTo>
                  <a:lnTo>
                    <a:pt x="27" y="319"/>
                  </a:lnTo>
                  <a:lnTo>
                    <a:pt x="36" y="310"/>
                  </a:lnTo>
                  <a:lnTo>
                    <a:pt x="44" y="310"/>
                  </a:lnTo>
                  <a:lnTo>
                    <a:pt x="53" y="310"/>
                  </a:lnTo>
                  <a:lnTo>
                    <a:pt x="62" y="310"/>
                  </a:lnTo>
                  <a:lnTo>
                    <a:pt x="80" y="302"/>
                  </a:lnTo>
                  <a:lnTo>
                    <a:pt x="62" y="302"/>
                  </a:lnTo>
                  <a:lnTo>
                    <a:pt x="53" y="302"/>
                  </a:lnTo>
                  <a:lnTo>
                    <a:pt x="44" y="293"/>
                  </a:lnTo>
                  <a:lnTo>
                    <a:pt x="53" y="293"/>
                  </a:lnTo>
                  <a:lnTo>
                    <a:pt x="53" y="284"/>
                  </a:lnTo>
                  <a:lnTo>
                    <a:pt x="71" y="284"/>
                  </a:lnTo>
                  <a:lnTo>
                    <a:pt x="89" y="275"/>
                  </a:lnTo>
                  <a:lnTo>
                    <a:pt x="98" y="275"/>
                  </a:lnTo>
                  <a:lnTo>
                    <a:pt x="98" y="266"/>
                  </a:lnTo>
                  <a:lnTo>
                    <a:pt x="107" y="257"/>
                  </a:lnTo>
                  <a:lnTo>
                    <a:pt x="115" y="257"/>
                  </a:lnTo>
                  <a:lnTo>
                    <a:pt x="124" y="266"/>
                  </a:lnTo>
                  <a:lnTo>
                    <a:pt x="133" y="257"/>
                  </a:lnTo>
                  <a:lnTo>
                    <a:pt x="142" y="248"/>
                  </a:lnTo>
                  <a:lnTo>
                    <a:pt x="142" y="239"/>
                  </a:lnTo>
                  <a:lnTo>
                    <a:pt x="124" y="248"/>
                  </a:lnTo>
                  <a:lnTo>
                    <a:pt x="115" y="248"/>
                  </a:lnTo>
                  <a:lnTo>
                    <a:pt x="107" y="257"/>
                  </a:lnTo>
                  <a:lnTo>
                    <a:pt x="98" y="257"/>
                  </a:lnTo>
                  <a:lnTo>
                    <a:pt x="98" y="266"/>
                  </a:lnTo>
                  <a:lnTo>
                    <a:pt x="98" y="257"/>
                  </a:lnTo>
                  <a:lnTo>
                    <a:pt x="89" y="257"/>
                  </a:lnTo>
                  <a:lnTo>
                    <a:pt x="89" y="248"/>
                  </a:lnTo>
                  <a:lnTo>
                    <a:pt x="89" y="239"/>
                  </a:lnTo>
                  <a:lnTo>
                    <a:pt x="98" y="239"/>
                  </a:lnTo>
                  <a:lnTo>
                    <a:pt x="115" y="239"/>
                  </a:lnTo>
                  <a:lnTo>
                    <a:pt x="115" y="231"/>
                  </a:lnTo>
                  <a:lnTo>
                    <a:pt x="124" y="222"/>
                  </a:lnTo>
                  <a:lnTo>
                    <a:pt x="142" y="213"/>
                  </a:lnTo>
                  <a:lnTo>
                    <a:pt x="151" y="213"/>
                  </a:lnTo>
                  <a:lnTo>
                    <a:pt x="151" y="204"/>
                  </a:lnTo>
                  <a:lnTo>
                    <a:pt x="151" y="195"/>
                  </a:lnTo>
                  <a:lnTo>
                    <a:pt x="115" y="204"/>
                  </a:lnTo>
                  <a:lnTo>
                    <a:pt x="107" y="213"/>
                  </a:lnTo>
                  <a:lnTo>
                    <a:pt x="107" y="222"/>
                  </a:lnTo>
                  <a:lnTo>
                    <a:pt x="98" y="222"/>
                  </a:lnTo>
                  <a:lnTo>
                    <a:pt x="98" y="204"/>
                  </a:lnTo>
                  <a:lnTo>
                    <a:pt x="98" y="195"/>
                  </a:lnTo>
                  <a:lnTo>
                    <a:pt x="107" y="195"/>
                  </a:lnTo>
                  <a:lnTo>
                    <a:pt x="115" y="195"/>
                  </a:lnTo>
                  <a:lnTo>
                    <a:pt x="124" y="186"/>
                  </a:lnTo>
                  <a:lnTo>
                    <a:pt x="124" y="177"/>
                  </a:lnTo>
                  <a:lnTo>
                    <a:pt x="133" y="177"/>
                  </a:lnTo>
                  <a:lnTo>
                    <a:pt x="133" y="168"/>
                  </a:lnTo>
                  <a:lnTo>
                    <a:pt x="142" y="168"/>
                  </a:lnTo>
                  <a:lnTo>
                    <a:pt x="151" y="168"/>
                  </a:lnTo>
                  <a:lnTo>
                    <a:pt x="151" y="160"/>
                  </a:lnTo>
                  <a:lnTo>
                    <a:pt x="142" y="160"/>
                  </a:lnTo>
                  <a:lnTo>
                    <a:pt x="142" y="151"/>
                  </a:lnTo>
                  <a:lnTo>
                    <a:pt x="142" y="142"/>
                  </a:lnTo>
                  <a:lnTo>
                    <a:pt x="133" y="151"/>
                  </a:lnTo>
                  <a:lnTo>
                    <a:pt x="115" y="160"/>
                  </a:lnTo>
                  <a:lnTo>
                    <a:pt x="107" y="168"/>
                  </a:lnTo>
                  <a:lnTo>
                    <a:pt x="98" y="177"/>
                  </a:lnTo>
                  <a:lnTo>
                    <a:pt x="89" y="177"/>
                  </a:lnTo>
                  <a:lnTo>
                    <a:pt x="89" y="160"/>
                  </a:lnTo>
                  <a:lnTo>
                    <a:pt x="98" y="151"/>
                  </a:lnTo>
                  <a:lnTo>
                    <a:pt x="107" y="151"/>
                  </a:lnTo>
                  <a:lnTo>
                    <a:pt x="115" y="142"/>
                  </a:lnTo>
                  <a:lnTo>
                    <a:pt x="115" y="133"/>
                  </a:lnTo>
                  <a:lnTo>
                    <a:pt x="124" y="124"/>
                  </a:lnTo>
                  <a:lnTo>
                    <a:pt x="133" y="124"/>
                  </a:lnTo>
                  <a:lnTo>
                    <a:pt x="133" y="115"/>
                  </a:lnTo>
                  <a:lnTo>
                    <a:pt x="124" y="115"/>
                  </a:lnTo>
                  <a:lnTo>
                    <a:pt x="107" y="124"/>
                  </a:lnTo>
                  <a:lnTo>
                    <a:pt x="80" y="133"/>
                  </a:lnTo>
                  <a:lnTo>
                    <a:pt x="80" y="115"/>
                  </a:lnTo>
                  <a:lnTo>
                    <a:pt x="80" y="106"/>
                  </a:lnTo>
                  <a:lnTo>
                    <a:pt x="89" y="97"/>
                  </a:lnTo>
                  <a:lnTo>
                    <a:pt x="107" y="88"/>
                  </a:lnTo>
                  <a:lnTo>
                    <a:pt x="107" y="80"/>
                  </a:lnTo>
                  <a:lnTo>
                    <a:pt x="115" y="80"/>
                  </a:lnTo>
                  <a:lnTo>
                    <a:pt x="124" y="80"/>
                  </a:lnTo>
                  <a:lnTo>
                    <a:pt x="133" y="80"/>
                  </a:lnTo>
                  <a:lnTo>
                    <a:pt x="151" y="71"/>
                  </a:lnTo>
                  <a:lnTo>
                    <a:pt x="151" y="62"/>
                  </a:lnTo>
                  <a:lnTo>
                    <a:pt x="151" y="53"/>
                  </a:lnTo>
                  <a:lnTo>
                    <a:pt x="133" y="53"/>
                  </a:lnTo>
                  <a:lnTo>
                    <a:pt x="115" y="53"/>
                  </a:lnTo>
                  <a:lnTo>
                    <a:pt x="107" y="62"/>
                  </a:lnTo>
                  <a:lnTo>
                    <a:pt x="98" y="53"/>
                  </a:lnTo>
                  <a:lnTo>
                    <a:pt x="98" y="44"/>
                  </a:lnTo>
                  <a:lnTo>
                    <a:pt x="107" y="44"/>
                  </a:lnTo>
                  <a:lnTo>
                    <a:pt x="115" y="35"/>
                  </a:lnTo>
                  <a:lnTo>
                    <a:pt x="133" y="35"/>
                  </a:lnTo>
                  <a:lnTo>
                    <a:pt x="142" y="35"/>
                  </a:lnTo>
                  <a:lnTo>
                    <a:pt x="142" y="26"/>
                  </a:lnTo>
                  <a:lnTo>
                    <a:pt x="142" y="17"/>
                  </a:lnTo>
                  <a:lnTo>
                    <a:pt x="160" y="17"/>
                  </a:lnTo>
                  <a:lnTo>
                    <a:pt x="160" y="9"/>
                  </a:lnTo>
                  <a:lnTo>
                    <a:pt x="169" y="9"/>
                  </a:lnTo>
                  <a:lnTo>
                    <a:pt x="169" y="17"/>
                  </a:lnTo>
                  <a:lnTo>
                    <a:pt x="195" y="0"/>
                  </a:lnTo>
                  <a:lnTo>
                    <a:pt x="204" y="0"/>
                  </a:lnTo>
                  <a:lnTo>
                    <a:pt x="204" y="9"/>
                  </a:lnTo>
                  <a:lnTo>
                    <a:pt x="204" y="17"/>
                  </a:lnTo>
                  <a:lnTo>
                    <a:pt x="213" y="17"/>
                  </a:lnTo>
                  <a:lnTo>
                    <a:pt x="222" y="17"/>
                  </a:lnTo>
                  <a:lnTo>
                    <a:pt x="222" y="26"/>
                  </a:lnTo>
                  <a:lnTo>
                    <a:pt x="213" y="35"/>
                  </a:lnTo>
                  <a:lnTo>
                    <a:pt x="204" y="44"/>
                  </a:lnTo>
                  <a:lnTo>
                    <a:pt x="204" y="53"/>
                  </a:lnTo>
                  <a:lnTo>
                    <a:pt x="213" y="53"/>
                  </a:lnTo>
                  <a:lnTo>
                    <a:pt x="213" y="62"/>
                  </a:lnTo>
                  <a:lnTo>
                    <a:pt x="213" y="80"/>
                  </a:lnTo>
                  <a:lnTo>
                    <a:pt x="222" y="88"/>
                  </a:lnTo>
                  <a:lnTo>
                    <a:pt x="222" y="97"/>
                  </a:lnTo>
                  <a:lnTo>
                    <a:pt x="213" y="97"/>
                  </a:lnTo>
                  <a:lnTo>
                    <a:pt x="204" y="97"/>
                  </a:lnTo>
                  <a:lnTo>
                    <a:pt x="195" y="97"/>
                  </a:lnTo>
                  <a:lnTo>
                    <a:pt x="195" y="106"/>
                  </a:lnTo>
                  <a:lnTo>
                    <a:pt x="204" y="106"/>
                  </a:lnTo>
                  <a:lnTo>
                    <a:pt x="204" y="115"/>
                  </a:lnTo>
                  <a:lnTo>
                    <a:pt x="213" y="115"/>
                  </a:lnTo>
                  <a:lnTo>
                    <a:pt x="222" y="115"/>
                  </a:lnTo>
                  <a:lnTo>
                    <a:pt x="222" y="124"/>
                  </a:lnTo>
                  <a:lnTo>
                    <a:pt x="222" y="133"/>
                  </a:lnTo>
                  <a:lnTo>
                    <a:pt x="222" y="142"/>
                  </a:lnTo>
                  <a:lnTo>
                    <a:pt x="222" y="151"/>
                  </a:lnTo>
                  <a:lnTo>
                    <a:pt x="213" y="151"/>
                  </a:lnTo>
                  <a:lnTo>
                    <a:pt x="195" y="142"/>
                  </a:lnTo>
                  <a:lnTo>
                    <a:pt x="195" y="151"/>
                  </a:lnTo>
                  <a:lnTo>
                    <a:pt x="204" y="151"/>
                  </a:lnTo>
                  <a:lnTo>
                    <a:pt x="204" y="160"/>
                  </a:lnTo>
                  <a:lnTo>
                    <a:pt x="213" y="160"/>
                  </a:lnTo>
                  <a:lnTo>
                    <a:pt x="222" y="168"/>
                  </a:lnTo>
                  <a:lnTo>
                    <a:pt x="222" y="186"/>
                  </a:lnTo>
                  <a:lnTo>
                    <a:pt x="222" y="204"/>
                  </a:lnTo>
                  <a:lnTo>
                    <a:pt x="213" y="204"/>
                  </a:lnTo>
                  <a:lnTo>
                    <a:pt x="204" y="195"/>
                  </a:lnTo>
                  <a:lnTo>
                    <a:pt x="195" y="195"/>
                  </a:lnTo>
                  <a:lnTo>
                    <a:pt x="187" y="195"/>
                  </a:lnTo>
                  <a:lnTo>
                    <a:pt x="195" y="204"/>
                  </a:lnTo>
                  <a:lnTo>
                    <a:pt x="204" y="213"/>
                  </a:lnTo>
                  <a:lnTo>
                    <a:pt x="213" y="222"/>
                  </a:lnTo>
                  <a:lnTo>
                    <a:pt x="213" y="231"/>
                  </a:lnTo>
                  <a:lnTo>
                    <a:pt x="213" y="248"/>
                  </a:lnTo>
                  <a:lnTo>
                    <a:pt x="204" y="257"/>
                  </a:lnTo>
                  <a:lnTo>
                    <a:pt x="195" y="248"/>
                  </a:lnTo>
                  <a:lnTo>
                    <a:pt x="187" y="239"/>
                  </a:lnTo>
                  <a:lnTo>
                    <a:pt x="178" y="239"/>
                  </a:lnTo>
                  <a:lnTo>
                    <a:pt x="187" y="257"/>
                  </a:lnTo>
                  <a:lnTo>
                    <a:pt x="195" y="266"/>
                  </a:lnTo>
                  <a:lnTo>
                    <a:pt x="204" y="275"/>
                  </a:lnTo>
                  <a:lnTo>
                    <a:pt x="195" y="284"/>
                  </a:lnTo>
                  <a:lnTo>
                    <a:pt x="195" y="293"/>
                  </a:lnTo>
                  <a:lnTo>
                    <a:pt x="187" y="302"/>
                  </a:lnTo>
                  <a:lnTo>
                    <a:pt x="178" y="293"/>
                  </a:lnTo>
                  <a:lnTo>
                    <a:pt x="169" y="293"/>
                  </a:lnTo>
                  <a:lnTo>
                    <a:pt x="169" y="310"/>
                  </a:lnTo>
                  <a:lnTo>
                    <a:pt x="178" y="310"/>
                  </a:lnTo>
                  <a:lnTo>
                    <a:pt x="178" y="319"/>
                  </a:lnTo>
                  <a:lnTo>
                    <a:pt x="178" y="328"/>
                  </a:lnTo>
                  <a:lnTo>
                    <a:pt x="169" y="346"/>
                  </a:lnTo>
                  <a:lnTo>
                    <a:pt x="160" y="346"/>
                  </a:lnTo>
                  <a:lnTo>
                    <a:pt x="160" y="337"/>
                  </a:lnTo>
                  <a:lnTo>
                    <a:pt x="151" y="337"/>
                  </a:lnTo>
                  <a:lnTo>
                    <a:pt x="133" y="337"/>
                  </a:lnTo>
                  <a:lnTo>
                    <a:pt x="124" y="337"/>
                  </a:lnTo>
                  <a:lnTo>
                    <a:pt x="124" y="328"/>
                  </a:lnTo>
                  <a:lnTo>
                    <a:pt x="115" y="328"/>
                  </a:lnTo>
                  <a:lnTo>
                    <a:pt x="107" y="319"/>
                  </a:lnTo>
                  <a:lnTo>
                    <a:pt x="98" y="319"/>
                  </a:lnTo>
                  <a:lnTo>
                    <a:pt x="89" y="319"/>
                  </a:lnTo>
                  <a:lnTo>
                    <a:pt x="89" y="32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 name="Line 35"/>
            <p:cNvSpPr>
              <a:spLocks noChangeShapeType="1"/>
            </p:cNvSpPr>
            <p:nvPr/>
          </p:nvSpPr>
          <p:spPr bwMode="auto">
            <a:xfrm>
              <a:off x="4849" y="1736"/>
              <a:ext cx="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Freeform 36"/>
            <p:cNvSpPr>
              <a:spLocks/>
            </p:cNvSpPr>
            <p:nvPr/>
          </p:nvSpPr>
          <p:spPr bwMode="auto">
            <a:xfrm>
              <a:off x="4841" y="1773"/>
              <a:ext cx="30" cy="1"/>
            </a:xfrm>
            <a:custGeom>
              <a:avLst/>
              <a:gdLst>
                <a:gd name="T0" fmla="*/ 0 w 36"/>
                <a:gd name="T1" fmla="*/ 0 h 1"/>
                <a:gd name="T2" fmla="*/ 3 w 36"/>
                <a:gd name="T3" fmla="*/ 0 h 1"/>
                <a:gd name="T4" fmla="*/ 3 w 36"/>
                <a:gd name="T5" fmla="*/ 0 h 1"/>
                <a:gd name="T6" fmla="*/ 3 w 36"/>
                <a:gd name="T7" fmla="*/ 0 h 1"/>
                <a:gd name="T8" fmla="*/ 3 w 36"/>
                <a:gd name="T9" fmla="*/ 0 h 1"/>
                <a:gd name="T10" fmla="*/ 3 w 36"/>
                <a:gd name="T11" fmla="*/ 0 h 1"/>
                <a:gd name="T12" fmla="*/ 0 60000 65536"/>
                <a:gd name="T13" fmla="*/ 0 60000 65536"/>
                <a:gd name="T14" fmla="*/ 0 60000 65536"/>
                <a:gd name="T15" fmla="*/ 0 60000 65536"/>
                <a:gd name="T16" fmla="*/ 0 60000 65536"/>
                <a:gd name="T17" fmla="*/ 0 60000 65536"/>
                <a:gd name="T18" fmla="*/ 0 w 36"/>
                <a:gd name="T19" fmla="*/ 0 h 1"/>
                <a:gd name="T20" fmla="*/ 36 w 36"/>
                <a:gd name="T21" fmla="*/ 1 h 1"/>
              </a:gdLst>
              <a:ahLst/>
              <a:cxnLst>
                <a:cxn ang="T12">
                  <a:pos x="T0" y="T1"/>
                </a:cxn>
                <a:cxn ang="T13">
                  <a:pos x="T2" y="T3"/>
                </a:cxn>
                <a:cxn ang="T14">
                  <a:pos x="T4" y="T5"/>
                </a:cxn>
                <a:cxn ang="T15">
                  <a:pos x="T6" y="T7"/>
                </a:cxn>
                <a:cxn ang="T16">
                  <a:pos x="T8" y="T9"/>
                </a:cxn>
                <a:cxn ang="T17">
                  <a:pos x="T10" y="T11"/>
                </a:cxn>
              </a:cxnLst>
              <a:rect l="T18" t="T19" r="T20" b="T21"/>
              <a:pathLst>
                <a:path w="36" h="1">
                  <a:moveTo>
                    <a:pt x="0" y="0"/>
                  </a:moveTo>
                  <a:lnTo>
                    <a:pt x="9" y="0"/>
                  </a:lnTo>
                  <a:lnTo>
                    <a:pt x="18" y="0"/>
                  </a:lnTo>
                  <a:lnTo>
                    <a:pt x="3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8" name="Freeform 37"/>
            <p:cNvSpPr>
              <a:spLocks/>
            </p:cNvSpPr>
            <p:nvPr/>
          </p:nvSpPr>
          <p:spPr bwMode="auto">
            <a:xfrm>
              <a:off x="4864" y="1745"/>
              <a:ext cx="14" cy="18"/>
            </a:xfrm>
            <a:custGeom>
              <a:avLst/>
              <a:gdLst>
                <a:gd name="T0" fmla="*/ 2 w 17"/>
                <a:gd name="T1" fmla="*/ 0 h 18"/>
                <a:gd name="T2" fmla="*/ 2 w 17"/>
                <a:gd name="T3" fmla="*/ 9 h 18"/>
                <a:gd name="T4" fmla="*/ 2 w 17"/>
                <a:gd name="T5" fmla="*/ 18 h 18"/>
                <a:gd name="T6" fmla="*/ 2 w 17"/>
                <a:gd name="T7" fmla="*/ 18 h 18"/>
                <a:gd name="T8" fmla="*/ 0 w 17"/>
                <a:gd name="T9" fmla="*/ 18 h 18"/>
                <a:gd name="T10" fmla="*/ 0 w 17"/>
                <a:gd name="T11" fmla="*/ 18 h 18"/>
                <a:gd name="T12" fmla="*/ 0 60000 65536"/>
                <a:gd name="T13" fmla="*/ 0 60000 65536"/>
                <a:gd name="T14" fmla="*/ 0 60000 65536"/>
                <a:gd name="T15" fmla="*/ 0 60000 65536"/>
                <a:gd name="T16" fmla="*/ 0 60000 65536"/>
                <a:gd name="T17" fmla="*/ 0 60000 65536"/>
                <a:gd name="T18" fmla="*/ 0 w 17"/>
                <a:gd name="T19" fmla="*/ 0 h 18"/>
                <a:gd name="T20" fmla="*/ 17 w 17"/>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7" h="18">
                  <a:moveTo>
                    <a:pt x="17" y="0"/>
                  </a:moveTo>
                  <a:lnTo>
                    <a:pt x="17" y="9"/>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 name="Freeform 38"/>
            <p:cNvSpPr>
              <a:spLocks/>
            </p:cNvSpPr>
            <p:nvPr/>
          </p:nvSpPr>
          <p:spPr bwMode="auto">
            <a:xfrm>
              <a:off x="4841" y="1773"/>
              <a:ext cx="44" cy="18"/>
            </a:xfrm>
            <a:custGeom>
              <a:avLst/>
              <a:gdLst>
                <a:gd name="T0" fmla="*/ 0 w 53"/>
                <a:gd name="T1" fmla="*/ 9 h 18"/>
                <a:gd name="T2" fmla="*/ 2 w 53"/>
                <a:gd name="T3" fmla="*/ 9 h 18"/>
                <a:gd name="T4" fmla="*/ 2 w 53"/>
                <a:gd name="T5" fmla="*/ 18 h 18"/>
                <a:gd name="T6" fmla="*/ 2 w 53"/>
                <a:gd name="T7" fmla="*/ 9 h 18"/>
                <a:gd name="T8" fmla="*/ 2 w 53"/>
                <a:gd name="T9" fmla="*/ 0 h 18"/>
                <a:gd name="T10" fmla="*/ 0 60000 65536"/>
                <a:gd name="T11" fmla="*/ 0 60000 65536"/>
                <a:gd name="T12" fmla="*/ 0 60000 65536"/>
                <a:gd name="T13" fmla="*/ 0 60000 65536"/>
                <a:gd name="T14" fmla="*/ 0 60000 65536"/>
                <a:gd name="T15" fmla="*/ 0 w 53"/>
                <a:gd name="T16" fmla="*/ 0 h 18"/>
                <a:gd name="T17" fmla="*/ 53 w 53"/>
                <a:gd name="T18" fmla="*/ 18 h 18"/>
              </a:gdLst>
              <a:ahLst/>
              <a:cxnLst>
                <a:cxn ang="T10">
                  <a:pos x="T0" y="T1"/>
                </a:cxn>
                <a:cxn ang="T11">
                  <a:pos x="T2" y="T3"/>
                </a:cxn>
                <a:cxn ang="T12">
                  <a:pos x="T4" y="T5"/>
                </a:cxn>
                <a:cxn ang="T13">
                  <a:pos x="T6" y="T7"/>
                </a:cxn>
                <a:cxn ang="T14">
                  <a:pos x="T8" y="T9"/>
                </a:cxn>
              </a:cxnLst>
              <a:rect l="T15" t="T16" r="T17" b="T18"/>
              <a:pathLst>
                <a:path w="53" h="18">
                  <a:moveTo>
                    <a:pt x="0" y="9"/>
                  </a:moveTo>
                  <a:lnTo>
                    <a:pt x="9" y="9"/>
                  </a:lnTo>
                  <a:lnTo>
                    <a:pt x="18" y="18"/>
                  </a:lnTo>
                  <a:lnTo>
                    <a:pt x="27" y="9"/>
                  </a:lnTo>
                  <a:lnTo>
                    <a:pt x="53"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 name="Freeform 39"/>
            <p:cNvSpPr>
              <a:spLocks/>
            </p:cNvSpPr>
            <p:nvPr/>
          </p:nvSpPr>
          <p:spPr bwMode="auto">
            <a:xfrm>
              <a:off x="4864" y="1791"/>
              <a:ext cx="7" cy="18"/>
            </a:xfrm>
            <a:custGeom>
              <a:avLst/>
              <a:gdLst>
                <a:gd name="T0" fmla="*/ 0 w 9"/>
                <a:gd name="T1" fmla="*/ 164 h 17"/>
                <a:gd name="T2" fmla="*/ 2 w 9"/>
                <a:gd name="T3" fmla="*/ 0 h 17"/>
                <a:gd name="T4" fmla="*/ 2 w 9"/>
                <a:gd name="T5" fmla="*/ 0 h 17"/>
                <a:gd name="T6" fmla="*/ 2 w 9"/>
                <a:gd name="T7" fmla="*/ 164 h 17"/>
                <a:gd name="T8" fmla="*/ 2 w 9"/>
                <a:gd name="T9" fmla="*/ 259 h 17"/>
                <a:gd name="T10" fmla="*/ 2 w 9"/>
                <a:gd name="T11" fmla="*/ 259 h 17"/>
                <a:gd name="T12" fmla="*/ 0 60000 65536"/>
                <a:gd name="T13" fmla="*/ 0 60000 65536"/>
                <a:gd name="T14" fmla="*/ 0 60000 65536"/>
                <a:gd name="T15" fmla="*/ 0 60000 65536"/>
                <a:gd name="T16" fmla="*/ 0 60000 65536"/>
                <a:gd name="T17" fmla="*/ 0 60000 65536"/>
                <a:gd name="T18" fmla="*/ 0 w 9"/>
                <a:gd name="T19" fmla="*/ 0 h 17"/>
                <a:gd name="T20" fmla="*/ 9 w 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9" h="17">
                  <a:moveTo>
                    <a:pt x="0" y="9"/>
                  </a:moveTo>
                  <a:lnTo>
                    <a:pt x="9" y="0"/>
                  </a:lnTo>
                  <a:lnTo>
                    <a:pt x="9" y="9"/>
                  </a:lnTo>
                  <a:lnTo>
                    <a:pt x="9"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40"/>
            <p:cNvSpPr>
              <a:spLocks/>
            </p:cNvSpPr>
            <p:nvPr/>
          </p:nvSpPr>
          <p:spPr bwMode="auto">
            <a:xfrm>
              <a:off x="4878" y="1791"/>
              <a:ext cx="7" cy="27"/>
            </a:xfrm>
            <a:custGeom>
              <a:avLst/>
              <a:gdLst>
                <a:gd name="T0" fmla="*/ 2 w 9"/>
                <a:gd name="T1" fmla="*/ 0 h 26"/>
                <a:gd name="T2" fmla="*/ 2 w 9"/>
                <a:gd name="T3" fmla="*/ 9 h 26"/>
                <a:gd name="T4" fmla="*/ 2 w 9"/>
                <a:gd name="T5" fmla="*/ 9 h 26"/>
                <a:gd name="T6" fmla="*/ 0 w 9"/>
                <a:gd name="T7" fmla="*/ 157 h 26"/>
                <a:gd name="T8" fmla="*/ 0 60000 65536"/>
                <a:gd name="T9" fmla="*/ 0 60000 65536"/>
                <a:gd name="T10" fmla="*/ 0 60000 65536"/>
                <a:gd name="T11" fmla="*/ 0 60000 65536"/>
                <a:gd name="T12" fmla="*/ 0 w 9"/>
                <a:gd name="T13" fmla="*/ 0 h 26"/>
                <a:gd name="T14" fmla="*/ 9 w 9"/>
                <a:gd name="T15" fmla="*/ 26 h 26"/>
              </a:gdLst>
              <a:ahLst/>
              <a:cxnLst>
                <a:cxn ang="T8">
                  <a:pos x="T0" y="T1"/>
                </a:cxn>
                <a:cxn ang="T9">
                  <a:pos x="T2" y="T3"/>
                </a:cxn>
                <a:cxn ang="T10">
                  <a:pos x="T4" y="T5"/>
                </a:cxn>
                <a:cxn ang="T11">
                  <a:pos x="T6" y="T7"/>
                </a:cxn>
              </a:cxnLst>
              <a:rect l="T12" t="T13" r="T14" b="T15"/>
              <a:pathLst>
                <a:path w="9" h="26">
                  <a:moveTo>
                    <a:pt x="9" y="0"/>
                  </a:moveTo>
                  <a:lnTo>
                    <a:pt x="9" y="9"/>
                  </a:lnTo>
                  <a:lnTo>
                    <a:pt x="0" y="2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41"/>
            <p:cNvSpPr>
              <a:spLocks/>
            </p:cNvSpPr>
            <p:nvPr/>
          </p:nvSpPr>
          <p:spPr bwMode="auto">
            <a:xfrm>
              <a:off x="4826" y="1818"/>
              <a:ext cx="52" cy="18"/>
            </a:xfrm>
            <a:custGeom>
              <a:avLst/>
              <a:gdLst>
                <a:gd name="T0" fmla="*/ 3 w 62"/>
                <a:gd name="T1" fmla="*/ 0 h 18"/>
                <a:gd name="T2" fmla="*/ 3 w 62"/>
                <a:gd name="T3" fmla="*/ 9 h 18"/>
                <a:gd name="T4" fmla="*/ 3 w 62"/>
                <a:gd name="T5" fmla="*/ 9 h 18"/>
                <a:gd name="T6" fmla="*/ 3 w 62"/>
                <a:gd name="T7" fmla="*/ 9 h 18"/>
                <a:gd name="T8" fmla="*/ 3 w 62"/>
                <a:gd name="T9" fmla="*/ 0 h 18"/>
                <a:gd name="T10" fmla="*/ 3 w 62"/>
                <a:gd name="T11" fmla="*/ 0 h 18"/>
                <a:gd name="T12" fmla="*/ 3 w 62"/>
                <a:gd name="T13" fmla="*/ 0 h 18"/>
                <a:gd name="T14" fmla="*/ 3 w 62"/>
                <a:gd name="T15" fmla="*/ 18 h 18"/>
                <a:gd name="T16" fmla="*/ 3 w 62"/>
                <a:gd name="T17" fmla="*/ 18 h 18"/>
                <a:gd name="T18" fmla="*/ 3 w 62"/>
                <a:gd name="T19" fmla="*/ 18 h 18"/>
                <a:gd name="T20" fmla="*/ 3 w 62"/>
                <a:gd name="T21" fmla="*/ 18 h 18"/>
                <a:gd name="T22" fmla="*/ 0 w 62"/>
                <a:gd name="T23" fmla="*/ 18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62" y="0"/>
                  </a:moveTo>
                  <a:lnTo>
                    <a:pt x="54" y="9"/>
                  </a:lnTo>
                  <a:lnTo>
                    <a:pt x="45" y="9"/>
                  </a:lnTo>
                  <a:lnTo>
                    <a:pt x="36" y="0"/>
                  </a:lnTo>
                  <a:lnTo>
                    <a:pt x="27" y="0"/>
                  </a:lnTo>
                  <a:lnTo>
                    <a:pt x="18" y="18"/>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42"/>
            <p:cNvSpPr>
              <a:spLocks/>
            </p:cNvSpPr>
            <p:nvPr/>
          </p:nvSpPr>
          <p:spPr bwMode="auto">
            <a:xfrm>
              <a:off x="4864" y="1836"/>
              <a:ext cx="14" cy="9"/>
            </a:xfrm>
            <a:custGeom>
              <a:avLst/>
              <a:gdLst>
                <a:gd name="T0" fmla="*/ 2 w 17"/>
                <a:gd name="T1" fmla="*/ 0 h 9"/>
                <a:gd name="T2" fmla="*/ 2 w 17"/>
                <a:gd name="T3" fmla="*/ 9 h 9"/>
                <a:gd name="T4" fmla="*/ 2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0"/>
                  </a:move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43"/>
            <p:cNvSpPr>
              <a:spLocks/>
            </p:cNvSpPr>
            <p:nvPr/>
          </p:nvSpPr>
          <p:spPr bwMode="auto">
            <a:xfrm>
              <a:off x="4856" y="1855"/>
              <a:ext cx="22" cy="18"/>
            </a:xfrm>
            <a:custGeom>
              <a:avLst/>
              <a:gdLst>
                <a:gd name="T0" fmla="*/ 3 w 26"/>
                <a:gd name="T1" fmla="*/ 9 h 18"/>
                <a:gd name="T2" fmla="*/ 3 w 26"/>
                <a:gd name="T3" fmla="*/ 18 h 18"/>
                <a:gd name="T4" fmla="*/ 3 w 26"/>
                <a:gd name="T5" fmla="*/ 9 h 18"/>
                <a:gd name="T6" fmla="*/ 3 w 26"/>
                <a:gd name="T7" fmla="*/ 9 h 18"/>
                <a:gd name="T8" fmla="*/ 0 w 26"/>
                <a:gd name="T9" fmla="*/ 0 h 18"/>
                <a:gd name="T10" fmla="*/ 0 60000 65536"/>
                <a:gd name="T11" fmla="*/ 0 60000 65536"/>
                <a:gd name="T12" fmla="*/ 0 60000 65536"/>
                <a:gd name="T13" fmla="*/ 0 60000 65536"/>
                <a:gd name="T14" fmla="*/ 0 60000 65536"/>
                <a:gd name="T15" fmla="*/ 0 w 26"/>
                <a:gd name="T16" fmla="*/ 0 h 18"/>
                <a:gd name="T17" fmla="*/ 26 w 26"/>
                <a:gd name="T18" fmla="*/ 18 h 18"/>
              </a:gdLst>
              <a:ahLst/>
              <a:cxnLst>
                <a:cxn ang="T10">
                  <a:pos x="T0" y="T1"/>
                </a:cxn>
                <a:cxn ang="T11">
                  <a:pos x="T2" y="T3"/>
                </a:cxn>
                <a:cxn ang="T12">
                  <a:pos x="T4" y="T5"/>
                </a:cxn>
                <a:cxn ang="T13">
                  <a:pos x="T6" y="T7"/>
                </a:cxn>
                <a:cxn ang="T14">
                  <a:pos x="T8" y="T9"/>
                </a:cxn>
              </a:cxnLst>
              <a:rect l="T15" t="T16" r="T17" b="T18"/>
              <a:pathLst>
                <a:path w="26" h="18">
                  <a:moveTo>
                    <a:pt x="26" y="9"/>
                  </a:moveTo>
                  <a:lnTo>
                    <a:pt x="18" y="18"/>
                  </a:lnTo>
                  <a:lnTo>
                    <a:pt x="9"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44"/>
            <p:cNvSpPr>
              <a:spLocks/>
            </p:cNvSpPr>
            <p:nvPr/>
          </p:nvSpPr>
          <p:spPr bwMode="auto">
            <a:xfrm>
              <a:off x="4841" y="1864"/>
              <a:ext cx="23" cy="18"/>
            </a:xfrm>
            <a:custGeom>
              <a:avLst/>
              <a:gdLst>
                <a:gd name="T0" fmla="*/ 3 w 27"/>
                <a:gd name="T1" fmla="*/ 0 h 18"/>
                <a:gd name="T2" fmla="*/ 3 w 27"/>
                <a:gd name="T3" fmla="*/ 9 h 18"/>
                <a:gd name="T4" fmla="*/ 0 w 27"/>
                <a:gd name="T5" fmla="*/ 18 h 18"/>
                <a:gd name="T6" fmla="*/ 0 60000 65536"/>
                <a:gd name="T7" fmla="*/ 0 60000 65536"/>
                <a:gd name="T8" fmla="*/ 0 60000 65536"/>
                <a:gd name="T9" fmla="*/ 0 w 27"/>
                <a:gd name="T10" fmla="*/ 0 h 18"/>
                <a:gd name="T11" fmla="*/ 27 w 27"/>
                <a:gd name="T12" fmla="*/ 18 h 18"/>
              </a:gdLst>
              <a:ahLst/>
              <a:cxnLst>
                <a:cxn ang="T6">
                  <a:pos x="T0" y="T1"/>
                </a:cxn>
                <a:cxn ang="T7">
                  <a:pos x="T2" y="T3"/>
                </a:cxn>
                <a:cxn ang="T8">
                  <a:pos x="T4" y="T5"/>
                </a:cxn>
              </a:cxnLst>
              <a:rect l="T9" t="T10" r="T11" b="T12"/>
              <a:pathLst>
                <a:path w="27" h="18">
                  <a:moveTo>
                    <a:pt x="27" y="0"/>
                  </a:moveTo>
                  <a:lnTo>
                    <a:pt x="18"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Line 45"/>
            <p:cNvSpPr>
              <a:spLocks noChangeShapeType="1"/>
            </p:cNvSpPr>
            <p:nvPr/>
          </p:nvSpPr>
          <p:spPr bwMode="auto">
            <a:xfrm>
              <a:off x="4834" y="18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 name="Line 46"/>
            <p:cNvSpPr>
              <a:spLocks noChangeShapeType="1"/>
            </p:cNvSpPr>
            <p:nvPr/>
          </p:nvSpPr>
          <p:spPr bwMode="auto">
            <a:xfrm>
              <a:off x="4841" y="1909"/>
              <a:ext cx="1"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 name="Freeform 47"/>
            <p:cNvSpPr>
              <a:spLocks/>
            </p:cNvSpPr>
            <p:nvPr/>
          </p:nvSpPr>
          <p:spPr bwMode="auto">
            <a:xfrm>
              <a:off x="4841" y="1918"/>
              <a:ext cx="30" cy="9"/>
            </a:xfrm>
            <a:custGeom>
              <a:avLst/>
              <a:gdLst>
                <a:gd name="T0" fmla="*/ 0 w 36"/>
                <a:gd name="T1" fmla="*/ 9 h 9"/>
                <a:gd name="T2" fmla="*/ 3 w 36"/>
                <a:gd name="T3" fmla="*/ 0 h 9"/>
                <a:gd name="T4" fmla="*/ 3 w 36"/>
                <a:gd name="T5" fmla="*/ 0 h 9"/>
                <a:gd name="T6" fmla="*/ 3 w 36"/>
                <a:gd name="T7" fmla="*/ 0 h 9"/>
                <a:gd name="T8" fmla="*/ 3 w 36"/>
                <a:gd name="T9" fmla="*/ 9 h 9"/>
                <a:gd name="T10" fmla="*/ 3 w 36"/>
                <a:gd name="T11" fmla="*/ 9 h 9"/>
                <a:gd name="T12" fmla="*/ 3 w 36"/>
                <a:gd name="T13" fmla="*/ 0 h 9"/>
                <a:gd name="T14" fmla="*/ 0 60000 65536"/>
                <a:gd name="T15" fmla="*/ 0 60000 65536"/>
                <a:gd name="T16" fmla="*/ 0 60000 65536"/>
                <a:gd name="T17" fmla="*/ 0 60000 65536"/>
                <a:gd name="T18" fmla="*/ 0 60000 65536"/>
                <a:gd name="T19" fmla="*/ 0 60000 65536"/>
                <a:gd name="T20" fmla="*/ 0 60000 65536"/>
                <a:gd name="T21" fmla="*/ 0 w 36"/>
                <a:gd name="T22" fmla="*/ 0 h 9"/>
                <a:gd name="T23" fmla="*/ 36 w 36"/>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9">
                  <a:moveTo>
                    <a:pt x="0" y="9"/>
                  </a:moveTo>
                  <a:lnTo>
                    <a:pt x="9" y="0"/>
                  </a:lnTo>
                  <a:lnTo>
                    <a:pt x="18" y="0"/>
                  </a:lnTo>
                  <a:lnTo>
                    <a:pt x="27" y="0"/>
                  </a:lnTo>
                  <a:lnTo>
                    <a:pt x="27" y="9"/>
                  </a:lnTo>
                  <a:lnTo>
                    <a:pt x="36" y="9"/>
                  </a:lnTo>
                  <a:lnTo>
                    <a:pt x="3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48"/>
            <p:cNvSpPr>
              <a:spLocks/>
            </p:cNvSpPr>
            <p:nvPr/>
          </p:nvSpPr>
          <p:spPr bwMode="auto">
            <a:xfrm>
              <a:off x="4878" y="1900"/>
              <a:ext cx="7" cy="18"/>
            </a:xfrm>
            <a:custGeom>
              <a:avLst/>
              <a:gdLst>
                <a:gd name="T0" fmla="*/ 0 w 9"/>
                <a:gd name="T1" fmla="*/ 18 h 18"/>
                <a:gd name="T2" fmla="*/ 0 w 9"/>
                <a:gd name="T3" fmla="*/ 9 h 18"/>
                <a:gd name="T4" fmla="*/ 2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0" y="18"/>
                  </a:move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49"/>
            <p:cNvSpPr>
              <a:spLocks/>
            </p:cNvSpPr>
            <p:nvPr/>
          </p:nvSpPr>
          <p:spPr bwMode="auto">
            <a:xfrm>
              <a:off x="4864" y="1891"/>
              <a:ext cx="14" cy="18"/>
            </a:xfrm>
            <a:custGeom>
              <a:avLst/>
              <a:gdLst>
                <a:gd name="T0" fmla="*/ 2 w 17"/>
                <a:gd name="T1" fmla="*/ 9 h 18"/>
                <a:gd name="T2" fmla="*/ 2 w 17"/>
                <a:gd name="T3" fmla="*/ 18 h 18"/>
                <a:gd name="T4" fmla="*/ 0 w 17"/>
                <a:gd name="T5" fmla="*/ 18 h 18"/>
                <a:gd name="T6" fmla="*/ 0 w 17"/>
                <a:gd name="T7" fmla="*/ 9 h 18"/>
                <a:gd name="T8" fmla="*/ 0 w 17"/>
                <a:gd name="T9" fmla="*/ 0 h 18"/>
                <a:gd name="T10" fmla="*/ 0 60000 65536"/>
                <a:gd name="T11" fmla="*/ 0 60000 65536"/>
                <a:gd name="T12" fmla="*/ 0 60000 65536"/>
                <a:gd name="T13" fmla="*/ 0 60000 65536"/>
                <a:gd name="T14" fmla="*/ 0 60000 65536"/>
                <a:gd name="T15" fmla="*/ 0 w 17"/>
                <a:gd name="T16" fmla="*/ 0 h 18"/>
                <a:gd name="T17" fmla="*/ 17 w 17"/>
                <a:gd name="T18" fmla="*/ 18 h 18"/>
              </a:gdLst>
              <a:ahLst/>
              <a:cxnLst>
                <a:cxn ang="T10">
                  <a:pos x="T0" y="T1"/>
                </a:cxn>
                <a:cxn ang="T11">
                  <a:pos x="T2" y="T3"/>
                </a:cxn>
                <a:cxn ang="T12">
                  <a:pos x="T4" y="T5"/>
                </a:cxn>
                <a:cxn ang="T13">
                  <a:pos x="T6" y="T7"/>
                </a:cxn>
                <a:cxn ang="T14">
                  <a:pos x="T8" y="T9"/>
                </a:cxn>
              </a:cxnLst>
              <a:rect l="T15" t="T16" r="T17" b="T18"/>
              <a:pathLst>
                <a:path w="17" h="18">
                  <a:moveTo>
                    <a:pt x="17" y="9"/>
                  </a:moveTo>
                  <a:lnTo>
                    <a:pt x="9" y="18"/>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50"/>
            <p:cNvSpPr>
              <a:spLocks/>
            </p:cNvSpPr>
            <p:nvPr/>
          </p:nvSpPr>
          <p:spPr bwMode="auto">
            <a:xfrm>
              <a:off x="4864" y="1937"/>
              <a:ext cx="7" cy="18"/>
            </a:xfrm>
            <a:custGeom>
              <a:avLst/>
              <a:gdLst>
                <a:gd name="T0" fmla="*/ 2 w 9"/>
                <a:gd name="T1" fmla="*/ 18 h 18"/>
                <a:gd name="T2" fmla="*/ 0 w 9"/>
                <a:gd name="T3" fmla="*/ 18 h 18"/>
                <a:gd name="T4" fmla="*/ 0 w 9"/>
                <a:gd name="T5" fmla="*/ 9 h 18"/>
                <a:gd name="T6" fmla="*/ 0 w 9"/>
                <a:gd name="T7" fmla="*/ 0 h 18"/>
                <a:gd name="T8" fmla="*/ 0 60000 65536"/>
                <a:gd name="T9" fmla="*/ 0 60000 65536"/>
                <a:gd name="T10" fmla="*/ 0 60000 65536"/>
                <a:gd name="T11" fmla="*/ 0 60000 65536"/>
                <a:gd name="T12" fmla="*/ 0 w 9"/>
                <a:gd name="T13" fmla="*/ 0 h 18"/>
                <a:gd name="T14" fmla="*/ 9 w 9"/>
                <a:gd name="T15" fmla="*/ 18 h 18"/>
              </a:gdLst>
              <a:ahLst/>
              <a:cxnLst>
                <a:cxn ang="T8">
                  <a:pos x="T0" y="T1"/>
                </a:cxn>
                <a:cxn ang="T9">
                  <a:pos x="T2" y="T3"/>
                </a:cxn>
                <a:cxn ang="T10">
                  <a:pos x="T4" y="T5"/>
                </a:cxn>
                <a:cxn ang="T11">
                  <a:pos x="T6" y="T7"/>
                </a:cxn>
              </a:cxnLst>
              <a:rect l="T12" t="T13" r="T14" b="T15"/>
              <a:pathLst>
                <a:path w="9" h="18">
                  <a:moveTo>
                    <a:pt x="9" y="18"/>
                  </a:move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51"/>
            <p:cNvSpPr>
              <a:spLocks/>
            </p:cNvSpPr>
            <p:nvPr/>
          </p:nvSpPr>
          <p:spPr bwMode="auto">
            <a:xfrm>
              <a:off x="4871" y="1955"/>
              <a:ext cx="7" cy="8"/>
            </a:xfrm>
            <a:custGeom>
              <a:avLst/>
              <a:gdLst>
                <a:gd name="T0" fmla="*/ 4 w 8"/>
                <a:gd name="T1" fmla="*/ 0 h 8"/>
                <a:gd name="T2" fmla="*/ 0 w 8"/>
                <a:gd name="T3" fmla="*/ 8 h 8"/>
                <a:gd name="T4" fmla="*/ 0 w 8"/>
                <a:gd name="T5" fmla="*/ 8 h 8"/>
                <a:gd name="T6" fmla="*/ 0 60000 65536"/>
                <a:gd name="T7" fmla="*/ 0 60000 65536"/>
                <a:gd name="T8" fmla="*/ 0 60000 65536"/>
                <a:gd name="T9" fmla="*/ 0 w 8"/>
                <a:gd name="T10" fmla="*/ 0 h 8"/>
                <a:gd name="T11" fmla="*/ 8 w 8"/>
                <a:gd name="T12" fmla="*/ 8 h 8"/>
              </a:gdLst>
              <a:ahLst/>
              <a:cxnLst>
                <a:cxn ang="T6">
                  <a:pos x="T0" y="T1"/>
                </a:cxn>
                <a:cxn ang="T7">
                  <a:pos x="T2" y="T3"/>
                </a:cxn>
                <a:cxn ang="T8">
                  <a:pos x="T4" y="T5"/>
                </a:cxn>
              </a:cxnLst>
              <a:rect l="T9" t="T10" r="T11" b="T12"/>
              <a:pathLst>
                <a:path w="8" h="8">
                  <a:moveTo>
                    <a:pt x="8" y="0"/>
                  </a:move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52"/>
            <p:cNvSpPr>
              <a:spLocks/>
            </p:cNvSpPr>
            <p:nvPr/>
          </p:nvSpPr>
          <p:spPr bwMode="auto">
            <a:xfrm>
              <a:off x="4849" y="1955"/>
              <a:ext cx="15" cy="8"/>
            </a:xfrm>
            <a:custGeom>
              <a:avLst/>
              <a:gdLst>
                <a:gd name="T0" fmla="*/ 3 w 18"/>
                <a:gd name="T1" fmla="*/ 8 h 8"/>
                <a:gd name="T2" fmla="*/ 3 w 18"/>
                <a:gd name="T3" fmla="*/ 8 h 8"/>
                <a:gd name="T4" fmla="*/ 3 w 18"/>
                <a:gd name="T5" fmla="*/ 8 h 8"/>
                <a:gd name="T6" fmla="*/ 0 w 18"/>
                <a:gd name="T7" fmla="*/ 0 h 8"/>
                <a:gd name="T8" fmla="*/ 0 60000 65536"/>
                <a:gd name="T9" fmla="*/ 0 60000 65536"/>
                <a:gd name="T10" fmla="*/ 0 60000 65536"/>
                <a:gd name="T11" fmla="*/ 0 60000 65536"/>
                <a:gd name="T12" fmla="*/ 0 w 18"/>
                <a:gd name="T13" fmla="*/ 0 h 8"/>
                <a:gd name="T14" fmla="*/ 18 w 18"/>
                <a:gd name="T15" fmla="*/ 8 h 8"/>
              </a:gdLst>
              <a:ahLst/>
              <a:cxnLst>
                <a:cxn ang="T8">
                  <a:pos x="T0" y="T1"/>
                </a:cxn>
                <a:cxn ang="T9">
                  <a:pos x="T2" y="T3"/>
                </a:cxn>
                <a:cxn ang="T10">
                  <a:pos x="T4" y="T5"/>
                </a:cxn>
                <a:cxn ang="T11">
                  <a:pos x="T6" y="T7"/>
                </a:cxn>
              </a:cxnLst>
              <a:rect l="T12" t="T13" r="T14" b="T15"/>
              <a:pathLst>
                <a:path w="18" h="8">
                  <a:moveTo>
                    <a:pt x="18" y="8"/>
                  </a:moveTo>
                  <a:lnTo>
                    <a:pt x="18" y="8"/>
                  </a:lnTo>
                  <a:lnTo>
                    <a:pt x="9" y="8"/>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53"/>
            <p:cNvSpPr>
              <a:spLocks/>
            </p:cNvSpPr>
            <p:nvPr/>
          </p:nvSpPr>
          <p:spPr bwMode="auto">
            <a:xfrm>
              <a:off x="4834" y="1955"/>
              <a:ext cx="22" cy="17"/>
            </a:xfrm>
            <a:custGeom>
              <a:avLst/>
              <a:gdLst>
                <a:gd name="T0" fmla="*/ 2 w 27"/>
                <a:gd name="T1" fmla="*/ 0 h 17"/>
                <a:gd name="T2" fmla="*/ 2 w 27"/>
                <a:gd name="T3" fmla="*/ 8 h 17"/>
                <a:gd name="T4" fmla="*/ 0 w 27"/>
                <a:gd name="T5" fmla="*/ 17 h 17"/>
                <a:gd name="T6" fmla="*/ 0 60000 65536"/>
                <a:gd name="T7" fmla="*/ 0 60000 65536"/>
                <a:gd name="T8" fmla="*/ 0 60000 65536"/>
                <a:gd name="T9" fmla="*/ 0 w 27"/>
                <a:gd name="T10" fmla="*/ 0 h 17"/>
                <a:gd name="T11" fmla="*/ 27 w 27"/>
                <a:gd name="T12" fmla="*/ 17 h 17"/>
              </a:gdLst>
              <a:ahLst/>
              <a:cxnLst>
                <a:cxn ang="T6">
                  <a:pos x="T0" y="T1"/>
                </a:cxn>
                <a:cxn ang="T7">
                  <a:pos x="T2" y="T3"/>
                </a:cxn>
                <a:cxn ang="T8">
                  <a:pos x="T4" y="T5"/>
                </a:cxn>
              </a:cxnLst>
              <a:rect l="T9" t="T10" r="T11" b="T12"/>
              <a:pathLst>
                <a:path w="27" h="17">
                  <a:moveTo>
                    <a:pt x="27" y="0"/>
                  </a:moveTo>
                  <a:lnTo>
                    <a:pt x="9" y="8"/>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54"/>
            <p:cNvSpPr>
              <a:spLocks/>
            </p:cNvSpPr>
            <p:nvPr/>
          </p:nvSpPr>
          <p:spPr bwMode="auto">
            <a:xfrm>
              <a:off x="4856" y="1982"/>
              <a:ext cx="8" cy="27"/>
            </a:xfrm>
            <a:custGeom>
              <a:avLst/>
              <a:gdLst>
                <a:gd name="T0" fmla="*/ 0 w 9"/>
                <a:gd name="T1" fmla="*/ 0 h 27"/>
                <a:gd name="T2" fmla="*/ 0 w 9"/>
                <a:gd name="T3" fmla="*/ 9 h 27"/>
                <a:gd name="T4" fmla="*/ 0 w 9"/>
                <a:gd name="T5" fmla="*/ 18 h 27"/>
                <a:gd name="T6" fmla="*/ 0 w 9"/>
                <a:gd name="T7" fmla="*/ 18 h 27"/>
                <a:gd name="T8" fmla="*/ 0 w 9"/>
                <a:gd name="T9" fmla="*/ 18 h 27"/>
                <a:gd name="T10" fmla="*/ 0 w 9"/>
                <a:gd name="T11" fmla="*/ 27 h 27"/>
                <a:gd name="T12" fmla="*/ 4 w 9"/>
                <a:gd name="T13" fmla="*/ 27 h 27"/>
                <a:gd name="T14" fmla="*/ 4 w 9"/>
                <a:gd name="T15" fmla="*/ 18 h 27"/>
                <a:gd name="T16" fmla="*/ 4 w 9"/>
                <a:gd name="T17" fmla="*/ 18 h 27"/>
                <a:gd name="T18" fmla="*/ 4 w 9"/>
                <a:gd name="T19" fmla="*/ 9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
                <a:gd name="T31" fmla="*/ 0 h 27"/>
                <a:gd name="T32" fmla="*/ 9 w 9"/>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 h="27">
                  <a:moveTo>
                    <a:pt x="0" y="0"/>
                  </a:moveTo>
                  <a:lnTo>
                    <a:pt x="0" y="9"/>
                  </a:lnTo>
                  <a:lnTo>
                    <a:pt x="0" y="18"/>
                  </a:lnTo>
                  <a:lnTo>
                    <a:pt x="0" y="27"/>
                  </a:lnTo>
                  <a:lnTo>
                    <a:pt x="9" y="27"/>
                  </a:lnTo>
                  <a:lnTo>
                    <a:pt x="9" y="18"/>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55"/>
            <p:cNvSpPr>
              <a:spLocks/>
            </p:cNvSpPr>
            <p:nvPr/>
          </p:nvSpPr>
          <p:spPr bwMode="auto">
            <a:xfrm>
              <a:off x="4782" y="2009"/>
              <a:ext cx="74" cy="19"/>
            </a:xfrm>
            <a:custGeom>
              <a:avLst/>
              <a:gdLst>
                <a:gd name="T0" fmla="*/ 2 w 89"/>
                <a:gd name="T1" fmla="*/ 151 h 18"/>
                <a:gd name="T2" fmla="*/ 2 w 89"/>
                <a:gd name="T3" fmla="*/ 151 h 18"/>
                <a:gd name="T4" fmla="*/ 2 w 89"/>
                <a:gd name="T5" fmla="*/ 151 h 18"/>
                <a:gd name="T6" fmla="*/ 2 w 89"/>
                <a:gd name="T7" fmla="*/ 0 h 18"/>
                <a:gd name="T8" fmla="*/ 2 w 89"/>
                <a:gd name="T9" fmla="*/ 0 h 18"/>
                <a:gd name="T10" fmla="*/ 2 w 89"/>
                <a:gd name="T11" fmla="*/ 0 h 18"/>
                <a:gd name="T12" fmla="*/ 2 w 89"/>
                <a:gd name="T13" fmla="*/ 0 h 18"/>
                <a:gd name="T14" fmla="*/ 2 w 89"/>
                <a:gd name="T15" fmla="*/ 151 h 18"/>
                <a:gd name="T16" fmla="*/ 2 w 89"/>
                <a:gd name="T17" fmla="*/ 151 h 18"/>
                <a:gd name="T18" fmla="*/ 2 w 89"/>
                <a:gd name="T19" fmla="*/ 151 h 18"/>
                <a:gd name="T20" fmla="*/ 0 w 89"/>
                <a:gd name="T21" fmla="*/ 245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9"/>
                <a:gd name="T34" fmla="*/ 0 h 18"/>
                <a:gd name="T35" fmla="*/ 89 w 89"/>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9" h="18">
                  <a:moveTo>
                    <a:pt x="89" y="9"/>
                  </a:moveTo>
                  <a:lnTo>
                    <a:pt x="80" y="9"/>
                  </a:lnTo>
                  <a:lnTo>
                    <a:pt x="71" y="0"/>
                  </a:lnTo>
                  <a:lnTo>
                    <a:pt x="62" y="0"/>
                  </a:lnTo>
                  <a:lnTo>
                    <a:pt x="53" y="9"/>
                  </a:lnTo>
                  <a:lnTo>
                    <a:pt x="35" y="9"/>
                  </a:lnTo>
                  <a:lnTo>
                    <a:pt x="18"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56"/>
            <p:cNvSpPr>
              <a:spLocks/>
            </p:cNvSpPr>
            <p:nvPr/>
          </p:nvSpPr>
          <p:spPr bwMode="auto">
            <a:xfrm>
              <a:off x="4834" y="2028"/>
              <a:ext cx="15" cy="26"/>
            </a:xfrm>
            <a:custGeom>
              <a:avLst/>
              <a:gdLst>
                <a:gd name="T0" fmla="*/ 3 w 18"/>
                <a:gd name="T1" fmla="*/ 0 h 26"/>
                <a:gd name="T2" fmla="*/ 3 w 18"/>
                <a:gd name="T3" fmla="*/ 8 h 26"/>
                <a:gd name="T4" fmla="*/ 0 w 18"/>
                <a:gd name="T5" fmla="*/ 17 h 26"/>
                <a:gd name="T6" fmla="*/ 0 w 18"/>
                <a:gd name="T7" fmla="*/ 26 h 26"/>
                <a:gd name="T8" fmla="*/ 3 w 18"/>
                <a:gd name="T9" fmla="*/ 26 h 26"/>
                <a:gd name="T10" fmla="*/ 3 w 18"/>
                <a:gd name="T11" fmla="*/ 17 h 26"/>
                <a:gd name="T12" fmla="*/ 3 w 18"/>
                <a:gd name="T13" fmla="*/ 17 h 26"/>
                <a:gd name="T14" fmla="*/ 0 60000 65536"/>
                <a:gd name="T15" fmla="*/ 0 60000 65536"/>
                <a:gd name="T16" fmla="*/ 0 60000 65536"/>
                <a:gd name="T17" fmla="*/ 0 60000 65536"/>
                <a:gd name="T18" fmla="*/ 0 60000 65536"/>
                <a:gd name="T19" fmla="*/ 0 60000 65536"/>
                <a:gd name="T20" fmla="*/ 0 60000 65536"/>
                <a:gd name="T21" fmla="*/ 0 w 18"/>
                <a:gd name="T22" fmla="*/ 0 h 26"/>
                <a:gd name="T23" fmla="*/ 18 w 18"/>
                <a:gd name="T24" fmla="*/ 26 h 2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6">
                  <a:moveTo>
                    <a:pt x="9" y="0"/>
                  </a:moveTo>
                  <a:lnTo>
                    <a:pt x="9" y="8"/>
                  </a:lnTo>
                  <a:lnTo>
                    <a:pt x="0" y="17"/>
                  </a:lnTo>
                  <a:lnTo>
                    <a:pt x="0" y="26"/>
                  </a:lnTo>
                  <a:lnTo>
                    <a:pt x="9" y="26"/>
                  </a:lnTo>
                  <a:lnTo>
                    <a:pt x="18"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Line 57"/>
            <p:cNvSpPr>
              <a:spLocks noChangeShapeType="1"/>
            </p:cNvSpPr>
            <p:nvPr/>
          </p:nvSpPr>
          <p:spPr bwMode="auto">
            <a:xfrm>
              <a:off x="4849" y="20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 name="Freeform 58"/>
            <p:cNvSpPr>
              <a:spLocks/>
            </p:cNvSpPr>
            <p:nvPr/>
          </p:nvSpPr>
          <p:spPr bwMode="auto">
            <a:xfrm>
              <a:off x="4878" y="1818"/>
              <a:ext cx="22" cy="18"/>
            </a:xfrm>
            <a:custGeom>
              <a:avLst/>
              <a:gdLst>
                <a:gd name="T0" fmla="*/ 0 w 27"/>
                <a:gd name="T1" fmla="*/ 0 h 18"/>
                <a:gd name="T2" fmla="*/ 2 w 27"/>
                <a:gd name="T3" fmla="*/ 0 h 18"/>
                <a:gd name="T4" fmla="*/ 2 w 27"/>
                <a:gd name="T5" fmla="*/ 0 h 18"/>
                <a:gd name="T6" fmla="*/ 2 w 27"/>
                <a:gd name="T7" fmla="*/ 9 h 18"/>
                <a:gd name="T8" fmla="*/ 2 w 27"/>
                <a:gd name="T9" fmla="*/ 18 h 18"/>
                <a:gd name="T10" fmla="*/ 2 w 27"/>
                <a:gd name="T11" fmla="*/ 18 h 18"/>
                <a:gd name="T12" fmla="*/ 2 w 27"/>
                <a:gd name="T13" fmla="*/ 18 h 18"/>
                <a:gd name="T14" fmla="*/ 0 w 27"/>
                <a:gd name="T15" fmla="*/ 9 h 18"/>
                <a:gd name="T16" fmla="*/ 0 w 27"/>
                <a:gd name="T17" fmla="*/ 0 h 18"/>
                <a:gd name="T18" fmla="*/ 0 w 27"/>
                <a:gd name="T19" fmla="*/ 0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8"/>
                <a:gd name="T32" fmla="*/ 27 w 27"/>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8">
                  <a:moveTo>
                    <a:pt x="0" y="0"/>
                  </a:moveTo>
                  <a:lnTo>
                    <a:pt x="9" y="0"/>
                  </a:lnTo>
                  <a:lnTo>
                    <a:pt x="27" y="0"/>
                  </a:lnTo>
                  <a:lnTo>
                    <a:pt x="27" y="9"/>
                  </a:lnTo>
                  <a:lnTo>
                    <a:pt x="18" y="18"/>
                  </a:lnTo>
                  <a:lnTo>
                    <a:pt x="9" y="18"/>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 name="Freeform 59"/>
            <p:cNvSpPr>
              <a:spLocks/>
            </p:cNvSpPr>
            <p:nvPr/>
          </p:nvSpPr>
          <p:spPr bwMode="auto">
            <a:xfrm>
              <a:off x="4878" y="1818"/>
              <a:ext cx="22" cy="18"/>
            </a:xfrm>
            <a:custGeom>
              <a:avLst/>
              <a:gdLst>
                <a:gd name="T0" fmla="*/ 0 w 27"/>
                <a:gd name="T1" fmla="*/ 0 h 18"/>
                <a:gd name="T2" fmla="*/ 2 w 27"/>
                <a:gd name="T3" fmla="*/ 0 h 18"/>
                <a:gd name="T4" fmla="*/ 2 w 27"/>
                <a:gd name="T5" fmla="*/ 0 h 18"/>
                <a:gd name="T6" fmla="*/ 2 w 27"/>
                <a:gd name="T7" fmla="*/ 9 h 18"/>
                <a:gd name="T8" fmla="*/ 2 w 27"/>
                <a:gd name="T9" fmla="*/ 18 h 18"/>
                <a:gd name="T10" fmla="*/ 2 w 27"/>
                <a:gd name="T11" fmla="*/ 18 h 18"/>
                <a:gd name="T12" fmla="*/ 2 w 27"/>
                <a:gd name="T13" fmla="*/ 18 h 18"/>
                <a:gd name="T14" fmla="*/ 0 w 27"/>
                <a:gd name="T15" fmla="*/ 9 h 18"/>
                <a:gd name="T16" fmla="*/ 0 w 27"/>
                <a:gd name="T17" fmla="*/ 0 h 18"/>
                <a:gd name="T18" fmla="*/ 0 w 27"/>
                <a:gd name="T19" fmla="*/ 0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8"/>
                <a:gd name="T32" fmla="*/ 27 w 27"/>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8">
                  <a:moveTo>
                    <a:pt x="0" y="0"/>
                  </a:moveTo>
                  <a:lnTo>
                    <a:pt x="9" y="0"/>
                  </a:lnTo>
                  <a:lnTo>
                    <a:pt x="27" y="0"/>
                  </a:lnTo>
                  <a:lnTo>
                    <a:pt x="27" y="9"/>
                  </a:lnTo>
                  <a:lnTo>
                    <a:pt x="18" y="18"/>
                  </a:lnTo>
                  <a:lnTo>
                    <a:pt x="9" y="18"/>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60"/>
            <p:cNvSpPr>
              <a:spLocks/>
            </p:cNvSpPr>
            <p:nvPr/>
          </p:nvSpPr>
          <p:spPr bwMode="auto">
            <a:xfrm>
              <a:off x="4878" y="1864"/>
              <a:ext cx="22" cy="18"/>
            </a:xfrm>
            <a:custGeom>
              <a:avLst/>
              <a:gdLst>
                <a:gd name="T0" fmla="*/ 0 w 27"/>
                <a:gd name="T1" fmla="*/ 0 h 18"/>
                <a:gd name="T2" fmla="*/ 2 w 27"/>
                <a:gd name="T3" fmla="*/ 9 h 18"/>
                <a:gd name="T4" fmla="*/ 2 w 27"/>
                <a:gd name="T5" fmla="*/ 18 h 18"/>
                <a:gd name="T6" fmla="*/ 2 w 27"/>
                <a:gd name="T7" fmla="*/ 18 h 18"/>
                <a:gd name="T8" fmla="*/ 2 w 27"/>
                <a:gd name="T9" fmla="*/ 9 h 18"/>
                <a:gd name="T10" fmla="*/ 0 w 27"/>
                <a:gd name="T11" fmla="*/ 0 h 18"/>
                <a:gd name="T12" fmla="*/ 0 w 27"/>
                <a:gd name="T13" fmla="*/ 0 h 18"/>
                <a:gd name="T14" fmla="*/ 0 60000 65536"/>
                <a:gd name="T15" fmla="*/ 0 60000 65536"/>
                <a:gd name="T16" fmla="*/ 0 60000 65536"/>
                <a:gd name="T17" fmla="*/ 0 60000 65536"/>
                <a:gd name="T18" fmla="*/ 0 60000 65536"/>
                <a:gd name="T19" fmla="*/ 0 60000 65536"/>
                <a:gd name="T20" fmla="*/ 0 60000 65536"/>
                <a:gd name="T21" fmla="*/ 0 w 27"/>
                <a:gd name="T22" fmla="*/ 0 h 18"/>
                <a:gd name="T23" fmla="*/ 27 w 27"/>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18">
                  <a:moveTo>
                    <a:pt x="0" y="0"/>
                  </a:moveTo>
                  <a:lnTo>
                    <a:pt x="27" y="9"/>
                  </a:lnTo>
                  <a:lnTo>
                    <a:pt x="18" y="18"/>
                  </a:lnTo>
                  <a:lnTo>
                    <a:pt x="9" y="18"/>
                  </a:lnTo>
                  <a:lnTo>
                    <a:pt x="9"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2" name="Freeform 61"/>
            <p:cNvSpPr>
              <a:spLocks/>
            </p:cNvSpPr>
            <p:nvPr/>
          </p:nvSpPr>
          <p:spPr bwMode="auto">
            <a:xfrm>
              <a:off x="4878" y="1864"/>
              <a:ext cx="22" cy="18"/>
            </a:xfrm>
            <a:custGeom>
              <a:avLst/>
              <a:gdLst>
                <a:gd name="T0" fmla="*/ 0 w 27"/>
                <a:gd name="T1" fmla="*/ 0 h 18"/>
                <a:gd name="T2" fmla="*/ 2 w 27"/>
                <a:gd name="T3" fmla="*/ 9 h 18"/>
                <a:gd name="T4" fmla="*/ 2 w 27"/>
                <a:gd name="T5" fmla="*/ 18 h 18"/>
                <a:gd name="T6" fmla="*/ 2 w 27"/>
                <a:gd name="T7" fmla="*/ 18 h 18"/>
                <a:gd name="T8" fmla="*/ 2 w 27"/>
                <a:gd name="T9" fmla="*/ 9 h 18"/>
                <a:gd name="T10" fmla="*/ 0 w 27"/>
                <a:gd name="T11" fmla="*/ 0 h 18"/>
                <a:gd name="T12" fmla="*/ 0 w 27"/>
                <a:gd name="T13" fmla="*/ 0 h 18"/>
                <a:gd name="T14" fmla="*/ 0 60000 65536"/>
                <a:gd name="T15" fmla="*/ 0 60000 65536"/>
                <a:gd name="T16" fmla="*/ 0 60000 65536"/>
                <a:gd name="T17" fmla="*/ 0 60000 65536"/>
                <a:gd name="T18" fmla="*/ 0 60000 65536"/>
                <a:gd name="T19" fmla="*/ 0 60000 65536"/>
                <a:gd name="T20" fmla="*/ 0 60000 65536"/>
                <a:gd name="T21" fmla="*/ 0 w 27"/>
                <a:gd name="T22" fmla="*/ 0 h 18"/>
                <a:gd name="T23" fmla="*/ 27 w 27"/>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18">
                  <a:moveTo>
                    <a:pt x="0" y="0"/>
                  </a:moveTo>
                  <a:lnTo>
                    <a:pt x="27" y="9"/>
                  </a:lnTo>
                  <a:lnTo>
                    <a:pt x="18" y="18"/>
                  </a:lnTo>
                  <a:lnTo>
                    <a:pt x="9" y="18"/>
                  </a:lnTo>
                  <a:lnTo>
                    <a:pt x="9"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62"/>
            <p:cNvSpPr>
              <a:spLocks/>
            </p:cNvSpPr>
            <p:nvPr/>
          </p:nvSpPr>
          <p:spPr bwMode="auto">
            <a:xfrm>
              <a:off x="4871" y="1918"/>
              <a:ext cx="22" cy="28"/>
            </a:xfrm>
            <a:custGeom>
              <a:avLst/>
              <a:gdLst>
                <a:gd name="T0" fmla="*/ 3 w 26"/>
                <a:gd name="T1" fmla="*/ 0 h 27"/>
                <a:gd name="T2" fmla="*/ 3 w 26"/>
                <a:gd name="T3" fmla="*/ 0 h 27"/>
                <a:gd name="T4" fmla="*/ 3 w 26"/>
                <a:gd name="T5" fmla="*/ 0 h 27"/>
                <a:gd name="T6" fmla="*/ 3 w 26"/>
                <a:gd name="T7" fmla="*/ 9 h 27"/>
                <a:gd name="T8" fmla="*/ 3 w 26"/>
                <a:gd name="T9" fmla="*/ 108 h 27"/>
                <a:gd name="T10" fmla="*/ 3 w 26"/>
                <a:gd name="T11" fmla="*/ 149 h 27"/>
                <a:gd name="T12" fmla="*/ 3 w 26"/>
                <a:gd name="T13" fmla="*/ 108 h 27"/>
                <a:gd name="T14" fmla="*/ 3 w 26"/>
                <a:gd name="T15" fmla="*/ 108 h 27"/>
                <a:gd name="T16" fmla="*/ 3 w 26"/>
                <a:gd name="T17" fmla="*/ 9 h 27"/>
                <a:gd name="T18" fmla="*/ 0 w 26"/>
                <a:gd name="T19" fmla="*/ 0 h 27"/>
                <a:gd name="T20" fmla="*/ 3 w 26"/>
                <a:gd name="T21" fmla="*/ 0 h 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
                <a:gd name="T34" fmla="*/ 0 h 27"/>
                <a:gd name="T35" fmla="*/ 26 w 26"/>
                <a:gd name="T36" fmla="*/ 27 h 2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 h="27">
                  <a:moveTo>
                    <a:pt x="8" y="0"/>
                  </a:moveTo>
                  <a:lnTo>
                    <a:pt x="8" y="0"/>
                  </a:lnTo>
                  <a:lnTo>
                    <a:pt x="17" y="0"/>
                  </a:lnTo>
                  <a:lnTo>
                    <a:pt x="26" y="9"/>
                  </a:lnTo>
                  <a:lnTo>
                    <a:pt x="26" y="18"/>
                  </a:lnTo>
                  <a:lnTo>
                    <a:pt x="26" y="27"/>
                  </a:lnTo>
                  <a:lnTo>
                    <a:pt x="17" y="18"/>
                  </a:lnTo>
                  <a:lnTo>
                    <a:pt x="8" y="18"/>
                  </a:lnTo>
                  <a:lnTo>
                    <a:pt x="8" y="9"/>
                  </a:lnTo>
                  <a:lnTo>
                    <a:pt x="0" y="0"/>
                  </a:lnTo>
                  <a:lnTo>
                    <a:pt x="8"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4" name="Freeform 63"/>
            <p:cNvSpPr>
              <a:spLocks/>
            </p:cNvSpPr>
            <p:nvPr/>
          </p:nvSpPr>
          <p:spPr bwMode="auto">
            <a:xfrm>
              <a:off x="4871" y="1918"/>
              <a:ext cx="22" cy="28"/>
            </a:xfrm>
            <a:custGeom>
              <a:avLst/>
              <a:gdLst>
                <a:gd name="T0" fmla="*/ 3 w 26"/>
                <a:gd name="T1" fmla="*/ 0 h 27"/>
                <a:gd name="T2" fmla="*/ 3 w 26"/>
                <a:gd name="T3" fmla="*/ 0 h 27"/>
                <a:gd name="T4" fmla="*/ 3 w 26"/>
                <a:gd name="T5" fmla="*/ 0 h 27"/>
                <a:gd name="T6" fmla="*/ 3 w 26"/>
                <a:gd name="T7" fmla="*/ 9 h 27"/>
                <a:gd name="T8" fmla="*/ 3 w 26"/>
                <a:gd name="T9" fmla="*/ 108 h 27"/>
                <a:gd name="T10" fmla="*/ 3 w 26"/>
                <a:gd name="T11" fmla="*/ 149 h 27"/>
                <a:gd name="T12" fmla="*/ 3 w 26"/>
                <a:gd name="T13" fmla="*/ 108 h 27"/>
                <a:gd name="T14" fmla="*/ 3 w 26"/>
                <a:gd name="T15" fmla="*/ 108 h 27"/>
                <a:gd name="T16" fmla="*/ 3 w 26"/>
                <a:gd name="T17" fmla="*/ 9 h 27"/>
                <a:gd name="T18" fmla="*/ 0 w 26"/>
                <a:gd name="T19" fmla="*/ 0 h 27"/>
                <a:gd name="T20" fmla="*/ 3 w 26"/>
                <a:gd name="T21" fmla="*/ 0 h 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
                <a:gd name="T34" fmla="*/ 0 h 27"/>
                <a:gd name="T35" fmla="*/ 26 w 26"/>
                <a:gd name="T36" fmla="*/ 27 h 2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 h="27">
                  <a:moveTo>
                    <a:pt x="8" y="0"/>
                  </a:moveTo>
                  <a:lnTo>
                    <a:pt x="8" y="0"/>
                  </a:lnTo>
                  <a:lnTo>
                    <a:pt x="17" y="0"/>
                  </a:lnTo>
                  <a:lnTo>
                    <a:pt x="26" y="9"/>
                  </a:lnTo>
                  <a:lnTo>
                    <a:pt x="26" y="18"/>
                  </a:lnTo>
                  <a:lnTo>
                    <a:pt x="26" y="27"/>
                  </a:lnTo>
                  <a:lnTo>
                    <a:pt x="17" y="18"/>
                  </a:lnTo>
                  <a:lnTo>
                    <a:pt x="8" y="18"/>
                  </a:lnTo>
                  <a:lnTo>
                    <a:pt x="8" y="9"/>
                  </a:lnTo>
                  <a:lnTo>
                    <a:pt x="0" y="0"/>
                  </a:lnTo>
                  <a:lnTo>
                    <a:pt x="8"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5" name="Freeform 64"/>
            <p:cNvSpPr>
              <a:spLocks/>
            </p:cNvSpPr>
            <p:nvPr/>
          </p:nvSpPr>
          <p:spPr bwMode="auto">
            <a:xfrm>
              <a:off x="4864" y="1963"/>
              <a:ext cx="21" cy="28"/>
            </a:xfrm>
            <a:custGeom>
              <a:avLst/>
              <a:gdLst>
                <a:gd name="T0" fmla="*/ 2 w 26"/>
                <a:gd name="T1" fmla="*/ 0 h 27"/>
                <a:gd name="T2" fmla="*/ 2 w 26"/>
                <a:gd name="T3" fmla="*/ 9 h 27"/>
                <a:gd name="T4" fmla="*/ 2 w 26"/>
                <a:gd name="T5" fmla="*/ 108 h 27"/>
                <a:gd name="T6" fmla="*/ 2 w 26"/>
                <a:gd name="T7" fmla="*/ 149 h 27"/>
                <a:gd name="T8" fmla="*/ 2 w 26"/>
                <a:gd name="T9" fmla="*/ 149 h 27"/>
                <a:gd name="T10" fmla="*/ 2 w 26"/>
                <a:gd name="T11" fmla="*/ 108 h 27"/>
                <a:gd name="T12" fmla="*/ 2 w 26"/>
                <a:gd name="T13" fmla="*/ 108 h 27"/>
                <a:gd name="T14" fmla="*/ 2 w 26"/>
                <a:gd name="T15" fmla="*/ 108 h 27"/>
                <a:gd name="T16" fmla="*/ 0 w 26"/>
                <a:gd name="T17" fmla="*/ 0 h 27"/>
                <a:gd name="T18" fmla="*/ 2 w 26"/>
                <a:gd name="T19" fmla="*/ 0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7"/>
                <a:gd name="T32" fmla="*/ 26 w 26"/>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7">
                  <a:moveTo>
                    <a:pt x="9" y="0"/>
                  </a:moveTo>
                  <a:lnTo>
                    <a:pt x="17" y="9"/>
                  </a:lnTo>
                  <a:lnTo>
                    <a:pt x="26" y="18"/>
                  </a:lnTo>
                  <a:lnTo>
                    <a:pt x="26" y="27"/>
                  </a:lnTo>
                  <a:lnTo>
                    <a:pt x="17" y="27"/>
                  </a:lnTo>
                  <a:lnTo>
                    <a:pt x="9" y="18"/>
                  </a:lnTo>
                  <a:lnTo>
                    <a:pt x="0" y="0"/>
                  </a:lnTo>
                  <a:lnTo>
                    <a:pt x="9"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 name="Freeform 65"/>
            <p:cNvSpPr>
              <a:spLocks/>
            </p:cNvSpPr>
            <p:nvPr/>
          </p:nvSpPr>
          <p:spPr bwMode="auto">
            <a:xfrm>
              <a:off x="4864" y="1963"/>
              <a:ext cx="21" cy="28"/>
            </a:xfrm>
            <a:custGeom>
              <a:avLst/>
              <a:gdLst>
                <a:gd name="T0" fmla="*/ 2 w 26"/>
                <a:gd name="T1" fmla="*/ 0 h 27"/>
                <a:gd name="T2" fmla="*/ 2 w 26"/>
                <a:gd name="T3" fmla="*/ 9 h 27"/>
                <a:gd name="T4" fmla="*/ 2 w 26"/>
                <a:gd name="T5" fmla="*/ 108 h 27"/>
                <a:gd name="T6" fmla="*/ 2 w 26"/>
                <a:gd name="T7" fmla="*/ 149 h 27"/>
                <a:gd name="T8" fmla="*/ 2 w 26"/>
                <a:gd name="T9" fmla="*/ 149 h 27"/>
                <a:gd name="T10" fmla="*/ 2 w 26"/>
                <a:gd name="T11" fmla="*/ 108 h 27"/>
                <a:gd name="T12" fmla="*/ 2 w 26"/>
                <a:gd name="T13" fmla="*/ 108 h 27"/>
                <a:gd name="T14" fmla="*/ 2 w 26"/>
                <a:gd name="T15" fmla="*/ 108 h 27"/>
                <a:gd name="T16" fmla="*/ 0 w 26"/>
                <a:gd name="T17" fmla="*/ 0 h 27"/>
                <a:gd name="T18" fmla="*/ 2 w 26"/>
                <a:gd name="T19" fmla="*/ 0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7"/>
                <a:gd name="T32" fmla="*/ 26 w 26"/>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7">
                  <a:moveTo>
                    <a:pt x="9" y="0"/>
                  </a:moveTo>
                  <a:lnTo>
                    <a:pt x="17" y="9"/>
                  </a:lnTo>
                  <a:lnTo>
                    <a:pt x="26" y="18"/>
                  </a:lnTo>
                  <a:lnTo>
                    <a:pt x="26" y="27"/>
                  </a:lnTo>
                  <a:lnTo>
                    <a:pt x="17" y="27"/>
                  </a:lnTo>
                  <a:lnTo>
                    <a:pt x="9" y="18"/>
                  </a:lnTo>
                  <a:lnTo>
                    <a:pt x="0" y="0"/>
                  </a:lnTo>
                  <a:lnTo>
                    <a:pt x="9"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7" name="Freeform 66"/>
            <p:cNvSpPr>
              <a:spLocks/>
            </p:cNvSpPr>
            <p:nvPr/>
          </p:nvSpPr>
          <p:spPr bwMode="auto">
            <a:xfrm>
              <a:off x="4849" y="2019"/>
              <a:ext cx="22" cy="17"/>
            </a:xfrm>
            <a:custGeom>
              <a:avLst/>
              <a:gdLst>
                <a:gd name="T0" fmla="*/ 0 w 27"/>
                <a:gd name="T1" fmla="*/ 0 h 17"/>
                <a:gd name="T2" fmla="*/ 2 w 27"/>
                <a:gd name="T3" fmla="*/ 0 h 17"/>
                <a:gd name="T4" fmla="*/ 2 w 27"/>
                <a:gd name="T5" fmla="*/ 0 h 17"/>
                <a:gd name="T6" fmla="*/ 2 w 27"/>
                <a:gd name="T7" fmla="*/ 0 h 17"/>
                <a:gd name="T8" fmla="*/ 2 w 27"/>
                <a:gd name="T9" fmla="*/ 9 h 17"/>
                <a:gd name="T10" fmla="*/ 2 w 27"/>
                <a:gd name="T11" fmla="*/ 17 h 17"/>
                <a:gd name="T12" fmla="*/ 2 w 27"/>
                <a:gd name="T13" fmla="*/ 17 h 17"/>
                <a:gd name="T14" fmla="*/ 2 w 27"/>
                <a:gd name="T15" fmla="*/ 17 h 17"/>
                <a:gd name="T16" fmla="*/ 2 w 27"/>
                <a:gd name="T17" fmla="*/ 9 h 17"/>
                <a:gd name="T18" fmla="*/ 0 w 27"/>
                <a:gd name="T19" fmla="*/ 0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7"/>
                <a:gd name="T32" fmla="*/ 27 w 27"/>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7">
                  <a:moveTo>
                    <a:pt x="0" y="0"/>
                  </a:moveTo>
                  <a:lnTo>
                    <a:pt x="9" y="0"/>
                  </a:lnTo>
                  <a:lnTo>
                    <a:pt x="18" y="0"/>
                  </a:lnTo>
                  <a:lnTo>
                    <a:pt x="27" y="9"/>
                  </a:lnTo>
                  <a:lnTo>
                    <a:pt x="27" y="17"/>
                  </a:lnTo>
                  <a:lnTo>
                    <a:pt x="18" y="17"/>
                  </a:lnTo>
                  <a:lnTo>
                    <a:pt x="9" y="17"/>
                  </a:lnTo>
                  <a:lnTo>
                    <a:pt x="9"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8" name="Freeform 67"/>
            <p:cNvSpPr>
              <a:spLocks/>
            </p:cNvSpPr>
            <p:nvPr/>
          </p:nvSpPr>
          <p:spPr bwMode="auto">
            <a:xfrm>
              <a:off x="4849" y="2019"/>
              <a:ext cx="22" cy="17"/>
            </a:xfrm>
            <a:custGeom>
              <a:avLst/>
              <a:gdLst>
                <a:gd name="T0" fmla="*/ 0 w 27"/>
                <a:gd name="T1" fmla="*/ 0 h 17"/>
                <a:gd name="T2" fmla="*/ 2 w 27"/>
                <a:gd name="T3" fmla="*/ 0 h 17"/>
                <a:gd name="T4" fmla="*/ 2 w 27"/>
                <a:gd name="T5" fmla="*/ 0 h 17"/>
                <a:gd name="T6" fmla="*/ 2 w 27"/>
                <a:gd name="T7" fmla="*/ 0 h 17"/>
                <a:gd name="T8" fmla="*/ 2 w 27"/>
                <a:gd name="T9" fmla="*/ 9 h 17"/>
                <a:gd name="T10" fmla="*/ 2 w 27"/>
                <a:gd name="T11" fmla="*/ 17 h 17"/>
                <a:gd name="T12" fmla="*/ 2 w 27"/>
                <a:gd name="T13" fmla="*/ 17 h 17"/>
                <a:gd name="T14" fmla="*/ 2 w 27"/>
                <a:gd name="T15" fmla="*/ 17 h 17"/>
                <a:gd name="T16" fmla="*/ 2 w 27"/>
                <a:gd name="T17" fmla="*/ 9 h 17"/>
                <a:gd name="T18" fmla="*/ 0 w 27"/>
                <a:gd name="T19" fmla="*/ 0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7"/>
                <a:gd name="T32" fmla="*/ 27 w 27"/>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7">
                  <a:moveTo>
                    <a:pt x="0" y="0"/>
                  </a:moveTo>
                  <a:lnTo>
                    <a:pt x="9" y="0"/>
                  </a:lnTo>
                  <a:lnTo>
                    <a:pt x="18" y="0"/>
                  </a:lnTo>
                  <a:lnTo>
                    <a:pt x="27" y="9"/>
                  </a:lnTo>
                  <a:lnTo>
                    <a:pt x="27" y="17"/>
                  </a:lnTo>
                  <a:lnTo>
                    <a:pt x="18" y="17"/>
                  </a:lnTo>
                  <a:lnTo>
                    <a:pt x="9" y="17"/>
                  </a:lnTo>
                  <a:lnTo>
                    <a:pt x="9"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9" name="Freeform 68"/>
            <p:cNvSpPr>
              <a:spLocks/>
            </p:cNvSpPr>
            <p:nvPr/>
          </p:nvSpPr>
          <p:spPr bwMode="auto">
            <a:xfrm>
              <a:off x="4656" y="2045"/>
              <a:ext cx="259" cy="892"/>
            </a:xfrm>
            <a:custGeom>
              <a:avLst/>
              <a:gdLst>
                <a:gd name="T0" fmla="*/ 2 w 311"/>
                <a:gd name="T1" fmla="*/ 2838 h 870"/>
                <a:gd name="T2" fmla="*/ 2 w 311"/>
                <a:gd name="T3" fmla="*/ 2744 h 870"/>
                <a:gd name="T4" fmla="*/ 2 w 311"/>
                <a:gd name="T5" fmla="*/ 2532 h 870"/>
                <a:gd name="T6" fmla="*/ 2 w 311"/>
                <a:gd name="T7" fmla="*/ 2409 h 870"/>
                <a:gd name="T8" fmla="*/ 2 w 311"/>
                <a:gd name="T9" fmla="*/ 2267 h 870"/>
                <a:gd name="T10" fmla="*/ 2 w 311"/>
                <a:gd name="T11" fmla="*/ 2117 h 870"/>
                <a:gd name="T12" fmla="*/ 2 w 311"/>
                <a:gd name="T13" fmla="*/ 1873 h 870"/>
                <a:gd name="T14" fmla="*/ 2 w 311"/>
                <a:gd name="T15" fmla="*/ 1479 h 870"/>
                <a:gd name="T16" fmla="*/ 2 w 311"/>
                <a:gd name="T17" fmla="*/ 1388 h 870"/>
                <a:gd name="T18" fmla="*/ 2 w 311"/>
                <a:gd name="T19" fmla="*/ 1055 h 870"/>
                <a:gd name="T20" fmla="*/ 2 w 311"/>
                <a:gd name="T21" fmla="*/ 782 h 870"/>
                <a:gd name="T22" fmla="*/ 2 w 311"/>
                <a:gd name="T23" fmla="*/ 609 h 870"/>
                <a:gd name="T24" fmla="*/ 2 w 311"/>
                <a:gd name="T25" fmla="*/ 364 h 870"/>
                <a:gd name="T26" fmla="*/ 2 w 311"/>
                <a:gd name="T27" fmla="*/ 298 h 870"/>
                <a:gd name="T28" fmla="*/ 2 w 311"/>
                <a:gd name="T29" fmla="*/ 179 h 870"/>
                <a:gd name="T30" fmla="*/ 2 w 311"/>
                <a:gd name="T31" fmla="*/ 115 h 870"/>
                <a:gd name="T32" fmla="*/ 2 w 311"/>
                <a:gd name="T33" fmla="*/ 0 h 870"/>
                <a:gd name="T34" fmla="*/ 2 w 311"/>
                <a:gd name="T35" fmla="*/ 143 h 870"/>
                <a:gd name="T36" fmla="*/ 2 w 311"/>
                <a:gd name="T37" fmla="*/ 239 h 870"/>
                <a:gd name="T38" fmla="*/ 2 w 311"/>
                <a:gd name="T39" fmla="*/ 214 h 870"/>
                <a:gd name="T40" fmla="*/ 2 w 311"/>
                <a:gd name="T41" fmla="*/ 364 h 870"/>
                <a:gd name="T42" fmla="*/ 2 w 311"/>
                <a:gd name="T43" fmla="*/ 335 h 870"/>
                <a:gd name="T44" fmla="*/ 2 w 311"/>
                <a:gd name="T45" fmla="*/ 452 h 870"/>
                <a:gd name="T46" fmla="*/ 2 w 311"/>
                <a:gd name="T47" fmla="*/ 638 h 870"/>
                <a:gd name="T48" fmla="*/ 2 w 311"/>
                <a:gd name="T49" fmla="*/ 512 h 870"/>
                <a:gd name="T50" fmla="*/ 2 w 311"/>
                <a:gd name="T51" fmla="*/ 609 h 870"/>
                <a:gd name="T52" fmla="*/ 2 w 311"/>
                <a:gd name="T53" fmla="*/ 638 h 870"/>
                <a:gd name="T54" fmla="*/ 2 w 311"/>
                <a:gd name="T55" fmla="*/ 819 h 870"/>
                <a:gd name="T56" fmla="*/ 2 w 311"/>
                <a:gd name="T57" fmla="*/ 725 h 870"/>
                <a:gd name="T58" fmla="*/ 2 w 311"/>
                <a:gd name="T59" fmla="*/ 819 h 870"/>
                <a:gd name="T60" fmla="*/ 2 w 311"/>
                <a:gd name="T61" fmla="*/ 907 h 870"/>
                <a:gd name="T62" fmla="*/ 2 w 311"/>
                <a:gd name="T63" fmla="*/ 1000 h 870"/>
                <a:gd name="T64" fmla="*/ 2 w 311"/>
                <a:gd name="T65" fmla="*/ 1083 h 870"/>
                <a:gd name="T66" fmla="*/ 2 w 311"/>
                <a:gd name="T67" fmla="*/ 1236 h 870"/>
                <a:gd name="T68" fmla="*/ 2 w 311"/>
                <a:gd name="T69" fmla="*/ 1206 h 870"/>
                <a:gd name="T70" fmla="*/ 2 w 311"/>
                <a:gd name="T71" fmla="*/ 1325 h 870"/>
                <a:gd name="T72" fmla="*/ 2 w 311"/>
                <a:gd name="T73" fmla="*/ 1356 h 870"/>
                <a:gd name="T74" fmla="*/ 2 w 311"/>
                <a:gd name="T75" fmla="*/ 1536 h 870"/>
                <a:gd name="T76" fmla="*/ 2 w 311"/>
                <a:gd name="T77" fmla="*/ 1536 h 870"/>
                <a:gd name="T78" fmla="*/ 2 w 311"/>
                <a:gd name="T79" fmla="*/ 1572 h 870"/>
                <a:gd name="T80" fmla="*/ 2 w 311"/>
                <a:gd name="T81" fmla="*/ 1749 h 870"/>
                <a:gd name="T82" fmla="*/ 2 w 311"/>
                <a:gd name="T83" fmla="*/ 1719 h 870"/>
                <a:gd name="T84" fmla="*/ 2 w 311"/>
                <a:gd name="T85" fmla="*/ 1841 h 870"/>
                <a:gd name="T86" fmla="*/ 2 w 311"/>
                <a:gd name="T87" fmla="*/ 1782 h 870"/>
                <a:gd name="T88" fmla="*/ 2 w 311"/>
                <a:gd name="T89" fmla="*/ 1993 h 870"/>
                <a:gd name="T90" fmla="*/ 2 w 311"/>
                <a:gd name="T91" fmla="*/ 2020 h 870"/>
                <a:gd name="T92" fmla="*/ 2 w 311"/>
                <a:gd name="T93" fmla="*/ 2082 h 870"/>
                <a:gd name="T94" fmla="*/ 2 w 311"/>
                <a:gd name="T95" fmla="*/ 2020 h 870"/>
                <a:gd name="T96" fmla="*/ 2 w 311"/>
                <a:gd name="T97" fmla="*/ 2232 h 870"/>
                <a:gd name="T98" fmla="*/ 2 w 311"/>
                <a:gd name="T99" fmla="*/ 2290 h 870"/>
                <a:gd name="T100" fmla="*/ 2 w 311"/>
                <a:gd name="T101" fmla="*/ 2334 h 870"/>
                <a:gd name="T102" fmla="*/ 2 w 311"/>
                <a:gd name="T103" fmla="*/ 2395 h 870"/>
                <a:gd name="T104" fmla="*/ 2 w 311"/>
                <a:gd name="T105" fmla="*/ 2532 h 870"/>
                <a:gd name="T106" fmla="*/ 2 w 311"/>
                <a:gd name="T107" fmla="*/ 2628 h 870"/>
                <a:gd name="T108" fmla="*/ 2 w 311"/>
                <a:gd name="T109" fmla="*/ 2568 h 870"/>
                <a:gd name="T110" fmla="*/ 2 w 311"/>
                <a:gd name="T111" fmla="*/ 2628 h 870"/>
                <a:gd name="T112" fmla="*/ 2 w 311"/>
                <a:gd name="T113" fmla="*/ 2744 h 8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1"/>
                <a:gd name="T172" fmla="*/ 0 h 870"/>
                <a:gd name="T173" fmla="*/ 311 w 311"/>
                <a:gd name="T174" fmla="*/ 870 h 87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1" h="870">
                  <a:moveTo>
                    <a:pt x="186" y="861"/>
                  </a:moveTo>
                  <a:lnTo>
                    <a:pt x="160" y="870"/>
                  </a:lnTo>
                  <a:lnTo>
                    <a:pt x="151" y="870"/>
                  </a:lnTo>
                  <a:lnTo>
                    <a:pt x="142" y="870"/>
                  </a:lnTo>
                  <a:lnTo>
                    <a:pt x="142" y="852"/>
                  </a:lnTo>
                  <a:lnTo>
                    <a:pt x="142" y="844"/>
                  </a:lnTo>
                  <a:lnTo>
                    <a:pt x="151" y="844"/>
                  </a:lnTo>
                  <a:lnTo>
                    <a:pt x="151" y="835"/>
                  </a:lnTo>
                  <a:lnTo>
                    <a:pt x="169" y="817"/>
                  </a:lnTo>
                  <a:lnTo>
                    <a:pt x="178" y="808"/>
                  </a:lnTo>
                  <a:lnTo>
                    <a:pt x="178" y="799"/>
                  </a:lnTo>
                  <a:lnTo>
                    <a:pt x="160" y="790"/>
                  </a:lnTo>
                  <a:lnTo>
                    <a:pt x="142" y="817"/>
                  </a:lnTo>
                  <a:lnTo>
                    <a:pt x="133" y="817"/>
                  </a:lnTo>
                  <a:lnTo>
                    <a:pt x="124" y="817"/>
                  </a:lnTo>
                  <a:lnTo>
                    <a:pt x="124" y="808"/>
                  </a:lnTo>
                  <a:lnTo>
                    <a:pt x="124" y="799"/>
                  </a:lnTo>
                  <a:lnTo>
                    <a:pt x="124" y="790"/>
                  </a:lnTo>
                  <a:lnTo>
                    <a:pt x="133" y="781"/>
                  </a:lnTo>
                  <a:lnTo>
                    <a:pt x="142" y="764"/>
                  </a:lnTo>
                  <a:lnTo>
                    <a:pt x="142" y="755"/>
                  </a:lnTo>
                  <a:lnTo>
                    <a:pt x="142" y="746"/>
                  </a:lnTo>
                  <a:lnTo>
                    <a:pt x="133" y="746"/>
                  </a:lnTo>
                  <a:lnTo>
                    <a:pt x="124" y="746"/>
                  </a:lnTo>
                  <a:lnTo>
                    <a:pt x="124" y="737"/>
                  </a:lnTo>
                  <a:lnTo>
                    <a:pt x="115" y="746"/>
                  </a:lnTo>
                  <a:lnTo>
                    <a:pt x="115" y="755"/>
                  </a:lnTo>
                  <a:lnTo>
                    <a:pt x="107" y="755"/>
                  </a:lnTo>
                  <a:lnTo>
                    <a:pt x="98" y="746"/>
                  </a:lnTo>
                  <a:lnTo>
                    <a:pt x="98" y="737"/>
                  </a:lnTo>
                  <a:lnTo>
                    <a:pt x="107" y="719"/>
                  </a:lnTo>
                  <a:lnTo>
                    <a:pt x="107" y="710"/>
                  </a:lnTo>
                  <a:lnTo>
                    <a:pt x="107" y="684"/>
                  </a:lnTo>
                  <a:lnTo>
                    <a:pt x="98" y="675"/>
                  </a:lnTo>
                  <a:lnTo>
                    <a:pt x="89" y="684"/>
                  </a:lnTo>
                  <a:lnTo>
                    <a:pt x="80" y="684"/>
                  </a:lnTo>
                  <a:lnTo>
                    <a:pt x="71" y="693"/>
                  </a:lnTo>
                  <a:lnTo>
                    <a:pt x="62" y="675"/>
                  </a:lnTo>
                  <a:lnTo>
                    <a:pt x="62" y="666"/>
                  </a:lnTo>
                  <a:lnTo>
                    <a:pt x="71" y="648"/>
                  </a:lnTo>
                  <a:lnTo>
                    <a:pt x="80" y="622"/>
                  </a:lnTo>
                  <a:lnTo>
                    <a:pt x="80" y="613"/>
                  </a:lnTo>
                  <a:lnTo>
                    <a:pt x="71" y="604"/>
                  </a:lnTo>
                  <a:lnTo>
                    <a:pt x="62" y="604"/>
                  </a:lnTo>
                  <a:lnTo>
                    <a:pt x="44" y="622"/>
                  </a:lnTo>
                  <a:lnTo>
                    <a:pt x="35" y="622"/>
                  </a:lnTo>
                  <a:lnTo>
                    <a:pt x="35" y="604"/>
                  </a:lnTo>
                  <a:lnTo>
                    <a:pt x="35" y="595"/>
                  </a:lnTo>
                  <a:lnTo>
                    <a:pt x="44" y="568"/>
                  </a:lnTo>
                  <a:lnTo>
                    <a:pt x="44" y="542"/>
                  </a:lnTo>
                  <a:lnTo>
                    <a:pt x="53" y="533"/>
                  </a:lnTo>
                  <a:lnTo>
                    <a:pt x="44" y="515"/>
                  </a:lnTo>
                  <a:lnTo>
                    <a:pt x="44" y="524"/>
                  </a:lnTo>
                  <a:lnTo>
                    <a:pt x="35" y="533"/>
                  </a:lnTo>
                  <a:lnTo>
                    <a:pt x="35" y="542"/>
                  </a:lnTo>
                  <a:lnTo>
                    <a:pt x="27" y="551"/>
                  </a:lnTo>
                  <a:lnTo>
                    <a:pt x="18" y="551"/>
                  </a:lnTo>
                  <a:lnTo>
                    <a:pt x="9" y="542"/>
                  </a:lnTo>
                  <a:lnTo>
                    <a:pt x="9" y="533"/>
                  </a:lnTo>
                  <a:lnTo>
                    <a:pt x="9" y="515"/>
                  </a:lnTo>
                  <a:lnTo>
                    <a:pt x="9" y="506"/>
                  </a:lnTo>
                  <a:lnTo>
                    <a:pt x="18" y="489"/>
                  </a:lnTo>
                  <a:lnTo>
                    <a:pt x="27" y="462"/>
                  </a:lnTo>
                  <a:lnTo>
                    <a:pt x="35" y="453"/>
                  </a:lnTo>
                  <a:lnTo>
                    <a:pt x="35" y="435"/>
                  </a:lnTo>
                  <a:lnTo>
                    <a:pt x="27" y="435"/>
                  </a:lnTo>
                  <a:lnTo>
                    <a:pt x="27" y="453"/>
                  </a:lnTo>
                  <a:lnTo>
                    <a:pt x="18" y="453"/>
                  </a:lnTo>
                  <a:lnTo>
                    <a:pt x="9" y="462"/>
                  </a:lnTo>
                  <a:lnTo>
                    <a:pt x="9" y="453"/>
                  </a:lnTo>
                  <a:lnTo>
                    <a:pt x="0" y="444"/>
                  </a:lnTo>
                  <a:lnTo>
                    <a:pt x="0" y="426"/>
                  </a:lnTo>
                  <a:lnTo>
                    <a:pt x="9" y="417"/>
                  </a:lnTo>
                  <a:lnTo>
                    <a:pt x="9" y="409"/>
                  </a:lnTo>
                  <a:lnTo>
                    <a:pt x="18" y="391"/>
                  </a:lnTo>
                  <a:lnTo>
                    <a:pt x="27" y="382"/>
                  </a:lnTo>
                  <a:lnTo>
                    <a:pt x="35" y="364"/>
                  </a:lnTo>
                  <a:lnTo>
                    <a:pt x="27" y="364"/>
                  </a:lnTo>
                  <a:lnTo>
                    <a:pt x="18" y="355"/>
                  </a:lnTo>
                  <a:lnTo>
                    <a:pt x="9" y="364"/>
                  </a:lnTo>
                  <a:lnTo>
                    <a:pt x="0" y="355"/>
                  </a:lnTo>
                  <a:lnTo>
                    <a:pt x="9" y="346"/>
                  </a:lnTo>
                  <a:lnTo>
                    <a:pt x="18" y="311"/>
                  </a:lnTo>
                  <a:lnTo>
                    <a:pt x="35" y="284"/>
                  </a:lnTo>
                  <a:lnTo>
                    <a:pt x="27" y="284"/>
                  </a:lnTo>
                  <a:lnTo>
                    <a:pt x="27" y="275"/>
                  </a:lnTo>
                  <a:lnTo>
                    <a:pt x="27" y="267"/>
                  </a:lnTo>
                  <a:lnTo>
                    <a:pt x="18" y="267"/>
                  </a:lnTo>
                  <a:lnTo>
                    <a:pt x="18" y="258"/>
                  </a:lnTo>
                  <a:lnTo>
                    <a:pt x="27" y="249"/>
                  </a:lnTo>
                  <a:lnTo>
                    <a:pt x="35" y="231"/>
                  </a:lnTo>
                  <a:lnTo>
                    <a:pt x="44" y="222"/>
                  </a:lnTo>
                  <a:lnTo>
                    <a:pt x="53" y="213"/>
                  </a:lnTo>
                  <a:lnTo>
                    <a:pt x="62" y="204"/>
                  </a:lnTo>
                  <a:lnTo>
                    <a:pt x="53" y="196"/>
                  </a:lnTo>
                  <a:lnTo>
                    <a:pt x="53" y="187"/>
                  </a:lnTo>
                  <a:lnTo>
                    <a:pt x="35" y="196"/>
                  </a:lnTo>
                  <a:lnTo>
                    <a:pt x="27" y="187"/>
                  </a:lnTo>
                  <a:lnTo>
                    <a:pt x="27" y="178"/>
                  </a:lnTo>
                  <a:lnTo>
                    <a:pt x="35" y="169"/>
                  </a:lnTo>
                  <a:lnTo>
                    <a:pt x="44" y="169"/>
                  </a:lnTo>
                  <a:lnTo>
                    <a:pt x="53" y="160"/>
                  </a:lnTo>
                  <a:lnTo>
                    <a:pt x="89" y="133"/>
                  </a:lnTo>
                  <a:lnTo>
                    <a:pt x="80" y="125"/>
                  </a:lnTo>
                  <a:lnTo>
                    <a:pt x="80" y="116"/>
                  </a:lnTo>
                  <a:lnTo>
                    <a:pt x="80" y="107"/>
                  </a:lnTo>
                  <a:lnTo>
                    <a:pt x="71" y="107"/>
                  </a:lnTo>
                  <a:lnTo>
                    <a:pt x="62" y="116"/>
                  </a:lnTo>
                  <a:lnTo>
                    <a:pt x="44" y="116"/>
                  </a:lnTo>
                  <a:lnTo>
                    <a:pt x="44" y="107"/>
                  </a:lnTo>
                  <a:lnTo>
                    <a:pt x="44" y="98"/>
                  </a:lnTo>
                  <a:lnTo>
                    <a:pt x="53" y="89"/>
                  </a:lnTo>
                  <a:lnTo>
                    <a:pt x="62" y="89"/>
                  </a:lnTo>
                  <a:lnTo>
                    <a:pt x="71" y="89"/>
                  </a:lnTo>
                  <a:lnTo>
                    <a:pt x="98" y="89"/>
                  </a:lnTo>
                  <a:lnTo>
                    <a:pt x="107" y="80"/>
                  </a:lnTo>
                  <a:lnTo>
                    <a:pt x="115" y="80"/>
                  </a:lnTo>
                  <a:lnTo>
                    <a:pt x="115" y="71"/>
                  </a:lnTo>
                  <a:lnTo>
                    <a:pt x="107" y="71"/>
                  </a:lnTo>
                  <a:lnTo>
                    <a:pt x="115" y="54"/>
                  </a:lnTo>
                  <a:lnTo>
                    <a:pt x="98" y="54"/>
                  </a:lnTo>
                  <a:lnTo>
                    <a:pt x="80" y="54"/>
                  </a:lnTo>
                  <a:lnTo>
                    <a:pt x="71" y="62"/>
                  </a:lnTo>
                  <a:lnTo>
                    <a:pt x="62" y="62"/>
                  </a:lnTo>
                  <a:lnTo>
                    <a:pt x="62" y="45"/>
                  </a:lnTo>
                  <a:lnTo>
                    <a:pt x="62" y="36"/>
                  </a:lnTo>
                  <a:lnTo>
                    <a:pt x="71" y="36"/>
                  </a:lnTo>
                  <a:lnTo>
                    <a:pt x="80" y="36"/>
                  </a:lnTo>
                  <a:lnTo>
                    <a:pt x="115" y="36"/>
                  </a:lnTo>
                  <a:lnTo>
                    <a:pt x="133" y="36"/>
                  </a:lnTo>
                  <a:lnTo>
                    <a:pt x="133" y="27"/>
                  </a:lnTo>
                  <a:lnTo>
                    <a:pt x="142" y="27"/>
                  </a:lnTo>
                  <a:lnTo>
                    <a:pt x="142" y="18"/>
                  </a:lnTo>
                  <a:lnTo>
                    <a:pt x="151" y="9"/>
                  </a:lnTo>
                  <a:lnTo>
                    <a:pt x="160" y="9"/>
                  </a:lnTo>
                  <a:lnTo>
                    <a:pt x="160" y="0"/>
                  </a:lnTo>
                  <a:lnTo>
                    <a:pt x="169" y="0"/>
                  </a:lnTo>
                  <a:lnTo>
                    <a:pt x="178" y="0"/>
                  </a:lnTo>
                  <a:lnTo>
                    <a:pt x="186" y="9"/>
                  </a:lnTo>
                  <a:lnTo>
                    <a:pt x="186" y="18"/>
                  </a:lnTo>
                  <a:lnTo>
                    <a:pt x="186" y="27"/>
                  </a:lnTo>
                  <a:lnTo>
                    <a:pt x="195" y="36"/>
                  </a:lnTo>
                  <a:lnTo>
                    <a:pt x="195" y="27"/>
                  </a:lnTo>
                  <a:lnTo>
                    <a:pt x="204" y="27"/>
                  </a:lnTo>
                  <a:lnTo>
                    <a:pt x="213" y="36"/>
                  </a:lnTo>
                  <a:lnTo>
                    <a:pt x="222" y="45"/>
                  </a:lnTo>
                  <a:lnTo>
                    <a:pt x="231" y="45"/>
                  </a:lnTo>
                  <a:lnTo>
                    <a:pt x="240" y="45"/>
                  </a:lnTo>
                  <a:lnTo>
                    <a:pt x="240" y="54"/>
                  </a:lnTo>
                  <a:lnTo>
                    <a:pt x="231" y="62"/>
                  </a:lnTo>
                  <a:lnTo>
                    <a:pt x="222" y="71"/>
                  </a:lnTo>
                  <a:lnTo>
                    <a:pt x="222" y="80"/>
                  </a:lnTo>
                  <a:lnTo>
                    <a:pt x="213" y="80"/>
                  </a:lnTo>
                  <a:lnTo>
                    <a:pt x="204" y="71"/>
                  </a:lnTo>
                  <a:lnTo>
                    <a:pt x="186" y="71"/>
                  </a:lnTo>
                  <a:lnTo>
                    <a:pt x="178" y="62"/>
                  </a:lnTo>
                  <a:lnTo>
                    <a:pt x="178" y="54"/>
                  </a:lnTo>
                  <a:lnTo>
                    <a:pt x="178" y="45"/>
                  </a:lnTo>
                  <a:lnTo>
                    <a:pt x="169" y="45"/>
                  </a:lnTo>
                  <a:lnTo>
                    <a:pt x="169" y="54"/>
                  </a:lnTo>
                  <a:lnTo>
                    <a:pt x="160" y="62"/>
                  </a:lnTo>
                  <a:lnTo>
                    <a:pt x="169" y="71"/>
                  </a:lnTo>
                  <a:lnTo>
                    <a:pt x="178" y="71"/>
                  </a:lnTo>
                  <a:lnTo>
                    <a:pt x="213" y="89"/>
                  </a:lnTo>
                  <a:lnTo>
                    <a:pt x="213" y="98"/>
                  </a:lnTo>
                  <a:lnTo>
                    <a:pt x="204" y="98"/>
                  </a:lnTo>
                  <a:lnTo>
                    <a:pt x="204" y="107"/>
                  </a:lnTo>
                  <a:lnTo>
                    <a:pt x="195" y="116"/>
                  </a:lnTo>
                  <a:lnTo>
                    <a:pt x="195" y="125"/>
                  </a:lnTo>
                  <a:lnTo>
                    <a:pt x="195" y="133"/>
                  </a:lnTo>
                  <a:lnTo>
                    <a:pt x="186" y="125"/>
                  </a:lnTo>
                  <a:lnTo>
                    <a:pt x="169" y="116"/>
                  </a:lnTo>
                  <a:lnTo>
                    <a:pt x="160" y="116"/>
                  </a:lnTo>
                  <a:lnTo>
                    <a:pt x="151" y="116"/>
                  </a:lnTo>
                  <a:lnTo>
                    <a:pt x="151" y="107"/>
                  </a:lnTo>
                  <a:lnTo>
                    <a:pt x="151" y="98"/>
                  </a:lnTo>
                  <a:lnTo>
                    <a:pt x="142" y="89"/>
                  </a:lnTo>
                  <a:lnTo>
                    <a:pt x="142" y="98"/>
                  </a:lnTo>
                  <a:lnTo>
                    <a:pt x="133" y="98"/>
                  </a:lnTo>
                  <a:lnTo>
                    <a:pt x="133" y="107"/>
                  </a:lnTo>
                  <a:lnTo>
                    <a:pt x="133" y="116"/>
                  </a:lnTo>
                  <a:lnTo>
                    <a:pt x="133" y="125"/>
                  </a:lnTo>
                  <a:lnTo>
                    <a:pt x="133" y="133"/>
                  </a:lnTo>
                  <a:lnTo>
                    <a:pt x="151" y="125"/>
                  </a:lnTo>
                  <a:lnTo>
                    <a:pt x="160" y="133"/>
                  </a:lnTo>
                  <a:lnTo>
                    <a:pt x="178" y="142"/>
                  </a:lnTo>
                  <a:lnTo>
                    <a:pt x="186" y="142"/>
                  </a:lnTo>
                  <a:lnTo>
                    <a:pt x="195" y="142"/>
                  </a:lnTo>
                  <a:lnTo>
                    <a:pt x="195" y="151"/>
                  </a:lnTo>
                  <a:lnTo>
                    <a:pt x="186" y="160"/>
                  </a:lnTo>
                  <a:lnTo>
                    <a:pt x="186" y="169"/>
                  </a:lnTo>
                  <a:lnTo>
                    <a:pt x="178" y="178"/>
                  </a:lnTo>
                  <a:lnTo>
                    <a:pt x="178" y="187"/>
                  </a:lnTo>
                  <a:lnTo>
                    <a:pt x="169" y="187"/>
                  </a:lnTo>
                  <a:lnTo>
                    <a:pt x="151" y="178"/>
                  </a:lnTo>
                  <a:lnTo>
                    <a:pt x="142" y="178"/>
                  </a:lnTo>
                  <a:lnTo>
                    <a:pt x="133" y="178"/>
                  </a:lnTo>
                  <a:lnTo>
                    <a:pt x="133" y="169"/>
                  </a:lnTo>
                  <a:lnTo>
                    <a:pt x="124" y="169"/>
                  </a:lnTo>
                  <a:lnTo>
                    <a:pt x="133" y="160"/>
                  </a:lnTo>
                  <a:lnTo>
                    <a:pt x="133" y="151"/>
                  </a:lnTo>
                  <a:lnTo>
                    <a:pt x="124" y="142"/>
                  </a:lnTo>
                  <a:lnTo>
                    <a:pt x="115" y="151"/>
                  </a:lnTo>
                  <a:lnTo>
                    <a:pt x="107" y="160"/>
                  </a:lnTo>
                  <a:lnTo>
                    <a:pt x="107" y="169"/>
                  </a:lnTo>
                  <a:lnTo>
                    <a:pt x="98" y="169"/>
                  </a:lnTo>
                  <a:lnTo>
                    <a:pt x="89" y="169"/>
                  </a:lnTo>
                  <a:lnTo>
                    <a:pt x="80" y="169"/>
                  </a:lnTo>
                  <a:lnTo>
                    <a:pt x="80" y="178"/>
                  </a:lnTo>
                  <a:lnTo>
                    <a:pt x="89" y="178"/>
                  </a:lnTo>
                  <a:lnTo>
                    <a:pt x="98" y="178"/>
                  </a:lnTo>
                  <a:lnTo>
                    <a:pt x="107" y="178"/>
                  </a:lnTo>
                  <a:lnTo>
                    <a:pt x="115" y="187"/>
                  </a:lnTo>
                  <a:lnTo>
                    <a:pt x="124" y="178"/>
                  </a:lnTo>
                  <a:lnTo>
                    <a:pt x="133" y="187"/>
                  </a:lnTo>
                  <a:lnTo>
                    <a:pt x="142" y="196"/>
                  </a:lnTo>
                  <a:lnTo>
                    <a:pt x="160" y="196"/>
                  </a:lnTo>
                  <a:lnTo>
                    <a:pt x="169" y="196"/>
                  </a:lnTo>
                  <a:lnTo>
                    <a:pt x="169" y="204"/>
                  </a:lnTo>
                  <a:lnTo>
                    <a:pt x="169" y="222"/>
                  </a:lnTo>
                  <a:lnTo>
                    <a:pt x="160" y="231"/>
                  </a:lnTo>
                  <a:lnTo>
                    <a:pt x="160" y="240"/>
                  </a:lnTo>
                  <a:lnTo>
                    <a:pt x="151" y="240"/>
                  </a:lnTo>
                  <a:lnTo>
                    <a:pt x="142" y="240"/>
                  </a:lnTo>
                  <a:lnTo>
                    <a:pt x="133" y="231"/>
                  </a:lnTo>
                  <a:lnTo>
                    <a:pt x="124" y="231"/>
                  </a:lnTo>
                  <a:lnTo>
                    <a:pt x="107" y="231"/>
                  </a:lnTo>
                  <a:lnTo>
                    <a:pt x="98" y="231"/>
                  </a:lnTo>
                  <a:lnTo>
                    <a:pt x="107" y="222"/>
                  </a:lnTo>
                  <a:lnTo>
                    <a:pt x="107" y="213"/>
                  </a:lnTo>
                  <a:lnTo>
                    <a:pt x="98" y="213"/>
                  </a:lnTo>
                  <a:lnTo>
                    <a:pt x="89" y="213"/>
                  </a:lnTo>
                  <a:lnTo>
                    <a:pt x="89" y="222"/>
                  </a:lnTo>
                  <a:lnTo>
                    <a:pt x="80" y="231"/>
                  </a:lnTo>
                  <a:lnTo>
                    <a:pt x="80" y="240"/>
                  </a:lnTo>
                  <a:lnTo>
                    <a:pt x="89" y="249"/>
                  </a:lnTo>
                  <a:lnTo>
                    <a:pt x="98" y="240"/>
                  </a:lnTo>
                  <a:lnTo>
                    <a:pt x="107" y="240"/>
                  </a:lnTo>
                  <a:lnTo>
                    <a:pt x="98" y="249"/>
                  </a:lnTo>
                  <a:lnTo>
                    <a:pt x="107" y="249"/>
                  </a:lnTo>
                  <a:lnTo>
                    <a:pt x="124" y="249"/>
                  </a:lnTo>
                  <a:lnTo>
                    <a:pt x="142" y="249"/>
                  </a:lnTo>
                  <a:lnTo>
                    <a:pt x="151" y="258"/>
                  </a:lnTo>
                  <a:lnTo>
                    <a:pt x="160" y="258"/>
                  </a:lnTo>
                  <a:lnTo>
                    <a:pt x="160" y="267"/>
                  </a:lnTo>
                  <a:lnTo>
                    <a:pt x="151" y="275"/>
                  </a:lnTo>
                  <a:lnTo>
                    <a:pt x="160" y="284"/>
                  </a:lnTo>
                  <a:lnTo>
                    <a:pt x="160" y="293"/>
                  </a:lnTo>
                  <a:lnTo>
                    <a:pt x="160" y="302"/>
                  </a:lnTo>
                  <a:lnTo>
                    <a:pt x="151" y="311"/>
                  </a:lnTo>
                  <a:lnTo>
                    <a:pt x="89" y="311"/>
                  </a:lnTo>
                  <a:lnTo>
                    <a:pt x="89" y="302"/>
                  </a:lnTo>
                  <a:lnTo>
                    <a:pt x="89" y="293"/>
                  </a:lnTo>
                  <a:lnTo>
                    <a:pt x="80" y="284"/>
                  </a:lnTo>
                  <a:lnTo>
                    <a:pt x="80" y="275"/>
                  </a:lnTo>
                  <a:lnTo>
                    <a:pt x="71" y="275"/>
                  </a:lnTo>
                  <a:lnTo>
                    <a:pt x="62" y="284"/>
                  </a:lnTo>
                  <a:lnTo>
                    <a:pt x="62" y="293"/>
                  </a:lnTo>
                  <a:lnTo>
                    <a:pt x="62" y="302"/>
                  </a:lnTo>
                  <a:lnTo>
                    <a:pt x="62" y="320"/>
                  </a:lnTo>
                  <a:lnTo>
                    <a:pt x="71" y="320"/>
                  </a:lnTo>
                  <a:lnTo>
                    <a:pt x="89" y="311"/>
                  </a:lnTo>
                  <a:lnTo>
                    <a:pt x="89" y="320"/>
                  </a:lnTo>
                  <a:lnTo>
                    <a:pt x="98" y="320"/>
                  </a:lnTo>
                  <a:lnTo>
                    <a:pt x="124" y="320"/>
                  </a:lnTo>
                  <a:lnTo>
                    <a:pt x="133" y="320"/>
                  </a:lnTo>
                  <a:lnTo>
                    <a:pt x="142" y="320"/>
                  </a:lnTo>
                  <a:lnTo>
                    <a:pt x="151" y="320"/>
                  </a:lnTo>
                  <a:lnTo>
                    <a:pt x="151" y="329"/>
                  </a:lnTo>
                  <a:lnTo>
                    <a:pt x="151" y="355"/>
                  </a:lnTo>
                  <a:lnTo>
                    <a:pt x="151" y="364"/>
                  </a:lnTo>
                  <a:lnTo>
                    <a:pt x="160" y="373"/>
                  </a:lnTo>
                  <a:lnTo>
                    <a:pt x="151" y="373"/>
                  </a:lnTo>
                  <a:lnTo>
                    <a:pt x="133" y="373"/>
                  </a:lnTo>
                  <a:lnTo>
                    <a:pt x="115" y="373"/>
                  </a:lnTo>
                  <a:lnTo>
                    <a:pt x="107" y="373"/>
                  </a:lnTo>
                  <a:lnTo>
                    <a:pt x="89" y="382"/>
                  </a:lnTo>
                  <a:lnTo>
                    <a:pt x="89" y="373"/>
                  </a:lnTo>
                  <a:lnTo>
                    <a:pt x="89" y="364"/>
                  </a:lnTo>
                  <a:lnTo>
                    <a:pt x="80" y="355"/>
                  </a:lnTo>
                  <a:lnTo>
                    <a:pt x="71" y="355"/>
                  </a:lnTo>
                  <a:lnTo>
                    <a:pt x="62" y="355"/>
                  </a:lnTo>
                  <a:lnTo>
                    <a:pt x="62" y="364"/>
                  </a:lnTo>
                  <a:lnTo>
                    <a:pt x="62" y="382"/>
                  </a:lnTo>
                  <a:lnTo>
                    <a:pt x="71" y="382"/>
                  </a:lnTo>
                  <a:lnTo>
                    <a:pt x="71" y="391"/>
                  </a:lnTo>
                  <a:lnTo>
                    <a:pt x="71" y="400"/>
                  </a:lnTo>
                  <a:lnTo>
                    <a:pt x="80" y="400"/>
                  </a:lnTo>
                  <a:lnTo>
                    <a:pt x="80" y="391"/>
                  </a:lnTo>
                  <a:lnTo>
                    <a:pt x="89" y="391"/>
                  </a:lnTo>
                  <a:lnTo>
                    <a:pt x="98" y="391"/>
                  </a:lnTo>
                  <a:lnTo>
                    <a:pt x="107" y="391"/>
                  </a:lnTo>
                  <a:lnTo>
                    <a:pt x="115" y="391"/>
                  </a:lnTo>
                  <a:lnTo>
                    <a:pt x="151" y="382"/>
                  </a:lnTo>
                  <a:lnTo>
                    <a:pt x="160" y="382"/>
                  </a:lnTo>
                  <a:lnTo>
                    <a:pt x="160" y="391"/>
                  </a:lnTo>
                  <a:lnTo>
                    <a:pt x="160" y="400"/>
                  </a:lnTo>
                  <a:lnTo>
                    <a:pt x="160" y="417"/>
                  </a:lnTo>
                  <a:lnTo>
                    <a:pt x="160" y="426"/>
                  </a:lnTo>
                  <a:lnTo>
                    <a:pt x="169" y="435"/>
                  </a:lnTo>
                  <a:lnTo>
                    <a:pt x="169" y="444"/>
                  </a:lnTo>
                  <a:lnTo>
                    <a:pt x="160" y="444"/>
                  </a:lnTo>
                  <a:lnTo>
                    <a:pt x="142" y="444"/>
                  </a:lnTo>
                  <a:lnTo>
                    <a:pt x="115" y="453"/>
                  </a:lnTo>
                  <a:lnTo>
                    <a:pt x="107" y="453"/>
                  </a:lnTo>
                  <a:lnTo>
                    <a:pt x="98" y="444"/>
                  </a:lnTo>
                  <a:lnTo>
                    <a:pt x="98" y="435"/>
                  </a:lnTo>
                  <a:lnTo>
                    <a:pt x="89" y="426"/>
                  </a:lnTo>
                  <a:lnTo>
                    <a:pt x="80" y="426"/>
                  </a:lnTo>
                  <a:lnTo>
                    <a:pt x="71" y="435"/>
                  </a:lnTo>
                  <a:lnTo>
                    <a:pt x="71" y="444"/>
                  </a:lnTo>
                  <a:lnTo>
                    <a:pt x="71" y="453"/>
                  </a:lnTo>
                  <a:lnTo>
                    <a:pt x="80" y="462"/>
                  </a:lnTo>
                  <a:lnTo>
                    <a:pt x="80" y="471"/>
                  </a:lnTo>
                  <a:lnTo>
                    <a:pt x="89" y="471"/>
                  </a:lnTo>
                  <a:lnTo>
                    <a:pt x="98" y="462"/>
                  </a:lnTo>
                  <a:lnTo>
                    <a:pt x="107" y="462"/>
                  </a:lnTo>
                  <a:lnTo>
                    <a:pt x="115" y="462"/>
                  </a:lnTo>
                  <a:lnTo>
                    <a:pt x="133" y="462"/>
                  </a:lnTo>
                  <a:lnTo>
                    <a:pt x="151" y="462"/>
                  </a:lnTo>
                  <a:lnTo>
                    <a:pt x="160" y="462"/>
                  </a:lnTo>
                  <a:lnTo>
                    <a:pt x="160" y="453"/>
                  </a:lnTo>
                  <a:lnTo>
                    <a:pt x="169" y="462"/>
                  </a:lnTo>
                  <a:lnTo>
                    <a:pt x="169" y="471"/>
                  </a:lnTo>
                  <a:lnTo>
                    <a:pt x="169" y="480"/>
                  </a:lnTo>
                  <a:lnTo>
                    <a:pt x="178" y="489"/>
                  </a:lnTo>
                  <a:lnTo>
                    <a:pt x="178" y="497"/>
                  </a:lnTo>
                  <a:lnTo>
                    <a:pt x="186" y="506"/>
                  </a:lnTo>
                  <a:lnTo>
                    <a:pt x="178" y="506"/>
                  </a:lnTo>
                  <a:lnTo>
                    <a:pt x="178" y="515"/>
                  </a:lnTo>
                  <a:lnTo>
                    <a:pt x="160" y="515"/>
                  </a:lnTo>
                  <a:lnTo>
                    <a:pt x="133" y="524"/>
                  </a:lnTo>
                  <a:lnTo>
                    <a:pt x="124" y="524"/>
                  </a:lnTo>
                  <a:lnTo>
                    <a:pt x="115" y="524"/>
                  </a:lnTo>
                  <a:lnTo>
                    <a:pt x="115" y="515"/>
                  </a:lnTo>
                  <a:lnTo>
                    <a:pt x="115" y="506"/>
                  </a:lnTo>
                  <a:lnTo>
                    <a:pt x="107" y="506"/>
                  </a:lnTo>
                  <a:lnTo>
                    <a:pt x="98" y="506"/>
                  </a:lnTo>
                  <a:lnTo>
                    <a:pt x="89" y="506"/>
                  </a:lnTo>
                  <a:lnTo>
                    <a:pt x="80" y="515"/>
                  </a:lnTo>
                  <a:lnTo>
                    <a:pt x="80" y="524"/>
                  </a:lnTo>
                  <a:lnTo>
                    <a:pt x="80" y="533"/>
                  </a:lnTo>
                  <a:lnTo>
                    <a:pt x="89" y="533"/>
                  </a:lnTo>
                  <a:lnTo>
                    <a:pt x="80" y="533"/>
                  </a:lnTo>
                  <a:lnTo>
                    <a:pt x="80" y="542"/>
                  </a:lnTo>
                  <a:lnTo>
                    <a:pt x="89" y="542"/>
                  </a:lnTo>
                  <a:lnTo>
                    <a:pt x="98" y="542"/>
                  </a:lnTo>
                  <a:lnTo>
                    <a:pt x="107" y="542"/>
                  </a:lnTo>
                  <a:lnTo>
                    <a:pt x="115" y="542"/>
                  </a:lnTo>
                  <a:lnTo>
                    <a:pt x="142" y="542"/>
                  </a:lnTo>
                  <a:lnTo>
                    <a:pt x="160" y="533"/>
                  </a:lnTo>
                  <a:lnTo>
                    <a:pt x="169" y="533"/>
                  </a:lnTo>
                  <a:lnTo>
                    <a:pt x="178" y="524"/>
                  </a:lnTo>
                  <a:lnTo>
                    <a:pt x="186" y="524"/>
                  </a:lnTo>
                  <a:lnTo>
                    <a:pt x="186" y="533"/>
                  </a:lnTo>
                  <a:lnTo>
                    <a:pt x="195" y="551"/>
                  </a:lnTo>
                  <a:lnTo>
                    <a:pt x="195" y="560"/>
                  </a:lnTo>
                  <a:lnTo>
                    <a:pt x="204" y="568"/>
                  </a:lnTo>
                  <a:lnTo>
                    <a:pt x="213" y="577"/>
                  </a:lnTo>
                  <a:lnTo>
                    <a:pt x="204" y="586"/>
                  </a:lnTo>
                  <a:lnTo>
                    <a:pt x="178" y="586"/>
                  </a:lnTo>
                  <a:lnTo>
                    <a:pt x="169" y="595"/>
                  </a:lnTo>
                  <a:lnTo>
                    <a:pt x="151" y="604"/>
                  </a:lnTo>
                  <a:lnTo>
                    <a:pt x="142" y="604"/>
                  </a:lnTo>
                  <a:lnTo>
                    <a:pt x="142" y="595"/>
                  </a:lnTo>
                  <a:lnTo>
                    <a:pt x="133" y="586"/>
                  </a:lnTo>
                  <a:lnTo>
                    <a:pt x="124" y="586"/>
                  </a:lnTo>
                  <a:lnTo>
                    <a:pt x="115" y="595"/>
                  </a:lnTo>
                  <a:lnTo>
                    <a:pt x="115" y="604"/>
                  </a:lnTo>
                  <a:lnTo>
                    <a:pt x="124" y="613"/>
                  </a:lnTo>
                  <a:lnTo>
                    <a:pt x="124" y="622"/>
                  </a:lnTo>
                  <a:lnTo>
                    <a:pt x="124" y="631"/>
                  </a:lnTo>
                  <a:lnTo>
                    <a:pt x="133" y="631"/>
                  </a:lnTo>
                  <a:lnTo>
                    <a:pt x="133" y="622"/>
                  </a:lnTo>
                  <a:lnTo>
                    <a:pt x="142" y="613"/>
                  </a:lnTo>
                  <a:lnTo>
                    <a:pt x="151" y="613"/>
                  </a:lnTo>
                  <a:lnTo>
                    <a:pt x="160" y="613"/>
                  </a:lnTo>
                  <a:lnTo>
                    <a:pt x="169" y="613"/>
                  </a:lnTo>
                  <a:lnTo>
                    <a:pt x="186" y="604"/>
                  </a:lnTo>
                  <a:lnTo>
                    <a:pt x="204" y="595"/>
                  </a:lnTo>
                  <a:lnTo>
                    <a:pt x="213" y="595"/>
                  </a:lnTo>
                  <a:lnTo>
                    <a:pt x="222" y="613"/>
                  </a:lnTo>
                  <a:lnTo>
                    <a:pt x="222" y="622"/>
                  </a:lnTo>
                  <a:lnTo>
                    <a:pt x="231" y="631"/>
                  </a:lnTo>
                  <a:lnTo>
                    <a:pt x="240" y="639"/>
                  </a:lnTo>
                  <a:lnTo>
                    <a:pt x="240" y="648"/>
                  </a:lnTo>
                  <a:lnTo>
                    <a:pt x="231" y="648"/>
                  </a:lnTo>
                  <a:lnTo>
                    <a:pt x="222" y="657"/>
                  </a:lnTo>
                  <a:lnTo>
                    <a:pt x="195" y="666"/>
                  </a:lnTo>
                  <a:lnTo>
                    <a:pt x="178" y="675"/>
                  </a:lnTo>
                  <a:lnTo>
                    <a:pt x="169" y="675"/>
                  </a:lnTo>
                  <a:lnTo>
                    <a:pt x="169" y="666"/>
                  </a:lnTo>
                  <a:lnTo>
                    <a:pt x="160" y="657"/>
                  </a:lnTo>
                  <a:lnTo>
                    <a:pt x="151" y="666"/>
                  </a:lnTo>
                  <a:lnTo>
                    <a:pt x="151" y="675"/>
                  </a:lnTo>
                  <a:lnTo>
                    <a:pt x="151" y="684"/>
                  </a:lnTo>
                  <a:lnTo>
                    <a:pt x="160" y="684"/>
                  </a:lnTo>
                  <a:lnTo>
                    <a:pt x="160" y="693"/>
                  </a:lnTo>
                  <a:lnTo>
                    <a:pt x="169" y="702"/>
                  </a:lnTo>
                  <a:lnTo>
                    <a:pt x="178" y="693"/>
                  </a:lnTo>
                  <a:lnTo>
                    <a:pt x="178" y="684"/>
                  </a:lnTo>
                  <a:lnTo>
                    <a:pt x="195" y="684"/>
                  </a:lnTo>
                  <a:lnTo>
                    <a:pt x="213" y="684"/>
                  </a:lnTo>
                  <a:lnTo>
                    <a:pt x="222" y="675"/>
                  </a:lnTo>
                  <a:lnTo>
                    <a:pt x="231" y="666"/>
                  </a:lnTo>
                  <a:lnTo>
                    <a:pt x="249" y="666"/>
                  </a:lnTo>
                  <a:lnTo>
                    <a:pt x="258" y="666"/>
                  </a:lnTo>
                  <a:lnTo>
                    <a:pt x="258" y="684"/>
                  </a:lnTo>
                  <a:lnTo>
                    <a:pt x="258" y="693"/>
                  </a:lnTo>
                  <a:lnTo>
                    <a:pt x="258" y="702"/>
                  </a:lnTo>
                  <a:lnTo>
                    <a:pt x="266" y="702"/>
                  </a:lnTo>
                  <a:lnTo>
                    <a:pt x="275" y="710"/>
                  </a:lnTo>
                  <a:lnTo>
                    <a:pt x="275" y="719"/>
                  </a:lnTo>
                  <a:lnTo>
                    <a:pt x="266" y="719"/>
                  </a:lnTo>
                  <a:lnTo>
                    <a:pt x="258" y="719"/>
                  </a:lnTo>
                  <a:lnTo>
                    <a:pt x="249" y="728"/>
                  </a:lnTo>
                  <a:lnTo>
                    <a:pt x="231" y="737"/>
                  </a:lnTo>
                  <a:lnTo>
                    <a:pt x="213" y="746"/>
                  </a:lnTo>
                  <a:lnTo>
                    <a:pt x="204" y="746"/>
                  </a:lnTo>
                  <a:lnTo>
                    <a:pt x="204" y="737"/>
                  </a:lnTo>
                  <a:lnTo>
                    <a:pt x="195" y="737"/>
                  </a:lnTo>
                  <a:lnTo>
                    <a:pt x="186" y="737"/>
                  </a:lnTo>
                  <a:lnTo>
                    <a:pt x="186" y="746"/>
                  </a:lnTo>
                  <a:lnTo>
                    <a:pt x="186" y="755"/>
                  </a:lnTo>
                  <a:lnTo>
                    <a:pt x="186" y="764"/>
                  </a:lnTo>
                  <a:lnTo>
                    <a:pt x="186" y="773"/>
                  </a:lnTo>
                  <a:lnTo>
                    <a:pt x="195" y="773"/>
                  </a:lnTo>
                  <a:lnTo>
                    <a:pt x="204" y="773"/>
                  </a:lnTo>
                  <a:lnTo>
                    <a:pt x="213" y="764"/>
                  </a:lnTo>
                  <a:lnTo>
                    <a:pt x="222" y="764"/>
                  </a:lnTo>
                  <a:lnTo>
                    <a:pt x="231" y="755"/>
                  </a:lnTo>
                  <a:lnTo>
                    <a:pt x="240" y="755"/>
                  </a:lnTo>
                  <a:lnTo>
                    <a:pt x="258" y="746"/>
                  </a:lnTo>
                  <a:lnTo>
                    <a:pt x="266" y="737"/>
                  </a:lnTo>
                  <a:lnTo>
                    <a:pt x="275" y="728"/>
                  </a:lnTo>
                  <a:lnTo>
                    <a:pt x="284" y="728"/>
                  </a:lnTo>
                  <a:lnTo>
                    <a:pt x="284" y="737"/>
                  </a:lnTo>
                  <a:lnTo>
                    <a:pt x="293" y="746"/>
                  </a:lnTo>
                  <a:lnTo>
                    <a:pt x="293" y="755"/>
                  </a:lnTo>
                  <a:lnTo>
                    <a:pt x="311" y="773"/>
                  </a:lnTo>
                  <a:lnTo>
                    <a:pt x="311" y="790"/>
                  </a:lnTo>
                  <a:lnTo>
                    <a:pt x="302" y="799"/>
                  </a:lnTo>
                  <a:lnTo>
                    <a:pt x="284" y="799"/>
                  </a:lnTo>
                  <a:lnTo>
                    <a:pt x="275" y="808"/>
                  </a:lnTo>
                  <a:lnTo>
                    <a:pt x="249" y="817"/>
                  </a:lnTo>
                  <a:lnTo>
                    <a:pt x="249" y="808"/>
                  </a:lnTo>
                  <a:lnTo>
                    <a:pt x="240" y="808"/>
                  </a:lnTo>
                  <a:lnTo>
                    <a:pt x="231" y="808"/>
                  </a:lnTo>
                  <a:lnTo>
                    <a:pt x="222" y="817"/>
                  </a:lnTo>
                  <a:lnTo>
                    <a:pt x="222" y="826"/>
                  </a:lnTo>
                  <a:lnTo>
                    <a:pt x="204" y="826"/>
                  </a:lnTo>
                  <a:lnTo>
                    <a:pt x="195" y="835"/>
                  </a:lnTo>
                  <a:lnTo>
                    <a:pt x="186" y="844"/>
                  </a:lnTo>
                  <a:lnTo>
                    <a:pt x="186" y="861"/>
                  </a:lnTo>
                  <a:close/>
                </a:path>
              </a:pathLst>
            </a:custGeom>
            <a:solidFill>
              <a:srgbClr val="BF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 name="Freeform 69"/>
            <p:cNvSpPr>
              <a:spLocks/>
            </p:cNvSpPr>
            <p:nvPr/>
          </p:nvSpPr>
          <p:spPr bwMode="auto">
            <a:xfrm>
              <a:off x="4656" y="2045"/>
              <a:ext cx="259" cy="892"/>
            </a:xfrm>
            <a:custGeom>
              <a:avLst/>
              <a:gdLst>
                <a:gd name="T0" fmla="*/ 2 w 311"/>
                <a:gd name="T1" fmla="*/ 2838 h 870"/>
                <a:gd name="T2" fmla="*/ 2 w 311"/>
                <a:gd name="T3" fmla="*/ 2744 h 870"/>
                <a:gd name="T4" fmla="*/ 2 w 311"/>
                <a:gd name="T5" fmla="*/ 2532 h 870"/>
                <a:gd name="T6" fmla="*/ 2 w 311"/>
                <a:gd name="T7" fmla="*/ 2409 h 870"/>
                <a:gd name="T8" fmla="*/ 2 w 311"/>
                <a:gd name="T9" fmla="*/ 2267 h 870"/>
                <a:gd name="T10" fmla="*/ 2 w 311"/>
                <a:gd name="T11" fmla="*/ 2117 h 870"/>
                <a:gd name="T12" fmla="*/ 2 w 311"/>
                <a:gd name="T13" fmla="*/ 1873 h 870"/>
                <a:gd name="T14" fmla="*/ 2 w 311"/>
                <a:gd name="T15" fmla="*/ 1479 h 870"/>
                <a:gd name="T16" fmla="*/ 2 w 311"/>
                <a:gd name="T17" fmla="*/ 1388 h 870"/>
                <a:gd name="T18" fmla="*/ 2 w 311"/>
                <a:gd name="T19" fmla="*/ 1055 h 870"/>
                <a:gd name="T20" fmla="*/ 2 w 311"/>
                <a:gd name="T21" fmla="*/ 782 h 870"/>
                <a:gd name="T22" fmla="*/ 2 w 311"/>
                <a:gd name="T23" fmla="*/ 609 h 870"/>
                <a:gd name="T24" fmla="*/ 2 w 311"/>
                <a:gd name="T25" fmla="*/ 364 h 870"/>
                <a:gd name="T26" fmla="*/ 2 w 311"/>
                <a:gd name="T27" fmla="*/ 298 h 870"/>
                <a:gd name="T28" fmla="*/ 2 w 311"/>
                <a:gd name="T29" fmla="*/ 179 h 870"/>
                <a:gd name="T30" fmla="*/ 2 w 311"/>
                <a:gd name="T31" fmla="*/ 115 h 870"/>
                <a:gd name="T32" fmla="*/ 2 w 311"/>
                <a:gd name="T33" fmla="*/ 0 h 870"/>
                <a:gd name="T34" fmla="*/ 2 w 311"/>
                <a:gd name="T35" fmla="*/ 143 h 870"/>
                <a:gd name="T36" fmla="*/ 2 w 311"/>
                <a:gd name="T37" fmla="*/ 239 h 870"/>
                <a:gd name="T38" fmla="*/ 2 w 311"/>
                <a:gd name="T39" fmla="*/ 214 h 870"/>
                <a:gd name="T40" fmla="*/ 2 w 311"/>
                <a:gd name="T41" fmla="*/ 364 h 870"/>
                <a:gd name="T42" fmla="*/ 2 w 311"/>
                <a:gd name="T43" fmla="*/ 335 h 870"/>
                <a:gd name="T44" fmla="*/ 2 w 311"/>
                <a:gd name="T45" fmla="*/ 452 h 870"/>
                <a:gd name="T46" fmla="*/ 2 w 311"/>
                <a:gd name="T47" fmla="*/ 638 h 870"/>
                <a:gd name="T48" fmla="*/ 2 w 311"/>
                <a:gd name="T49" fmla="*/ 512 h 870"/>
                <a:gd name="T50" fmla="*/ 2 w 311"/>
                <a:gd name="T51" fmla="*/ 609 h 870"/>
                <a:gd name="T52" fmla="*/ 2 w 311"/>
                <a:gd name="T53" fmla="*/ 638 h 870"/>
                <a:gd name="T54" fmla="*/ 2 w 311"/>
                <a:gd name="T55" fmla="*/ 819 h 870"/>
                <a:gd name="T56" fmla="*/ 2 w 311"/>
                <a:gd name="T57" fmla="*/ 725 h 870"/>
                <a:gd name="T58" fmla="*/ 2 w 311"/>
                <a:gd name="T59" fmla="*/ 819 h 870"/>
                <a:gd name="T60" fmla="*/ 2 w 311"/>
                <a:gd name="T61" fmla="*/ 907 h 870"/>
                <a:gd name="T62" fmla="*/ 2 w 311"/>
                <a:gd name="T63" fmla="*/ 1000 h 870"/>
                <a:gd name="T64" fmla="*/ 2 w 311"/>
                <a:gd name="T65" fmla="*/ 1083 h 870"/>
                <a:gd name="T66" fmla="*/ 2 w 311"/>
                <a:gd name="T67" fmla="*/ 1236 h 870"/>
                <a:gd name="T68" fmla="*/ 2 w 311"/>
                <a:gd name="T69" fmla="*/ 1206 h 870"/>
                <a:gd name="T70" fmla="*/ 2 w 311"/>
                <a:gd name="T71" fmla="*/ 1325 h 870"/>
                <a:gd name="T72" fmla="*/ 2 w 311"/>
                <a:gd name="T73" fmla="*/ 1356 h 870"/>
                <a:gd name="T74" fmla="*/ 2 w 311"/>
                <a:gd name="T75" fmla="*/ 1536 h 870"/>
                <a:gd name="T76" fmla="*/ 2 w 311"/>
                <a:gd name="T77" fmla="*/ 1536 h 870"/>
                <a:gd name="T78" fmla="*/ 2 w 311"/>
                <a:gd name="T79" fmla="*/ 1572 h 870"/>
                <a:gd name="T80" fmla="*/ 2 w 311"/>
                <a:gd name="T81" fmla="*/ 1749 h 870"/>
                <a:gd name="T82" fmla="*/ 2 w 311"/>
                <a:gd name="T83" fmla="*/ 1719 h 870"/>
                <a:gd name="T84" fmla="*/ 2 w 311"/>
                <a:gd name="T85" fmla="*/ 1841 h 870"/>
                <a:gd name="T86" fmla="*/ 2 w 311"/>
                <a:gd name="T87" fmla="*/ 1782 h 870"/>
                <a:gd name="T88" fmla="*/ 2 w 311"/>
                <a:gd name="T89" fmla="*/ 1993 h 870"/>
                <a:gd name="T90" fmla="*/ 2 w 311"/>
                <a:gd name="T91" fmla="*/ 2020 h 870"/>
                <a:gd name="T92" fmla="*/ 2 w 311"/>
                <a:gd name="T93" fmla="*/ 2082 h 870"/>
                <a:gd name="T94" fmla="*/ 2 w 311"/>
                <a:gd name="T95" fmla="*/ 2020 h 870"/>
                <a:gd name="T96" fmla="*/ 2 w 311"/>
                <a:gd name="T97" fmla="*/ 2232 h 870"/>
                <a:gd name="T98" fmla="*/ 2 w 311"/>
                <a:gd name="T99" fmla="*/ 2290 h 870"/>
                <a:gd name="T100" fmla="*/ 2 w 311"/>
                <a:gd name="T101" fmla="*/ 2334 h 870"/>
                <a:gd name="T102" fmla="*/ 2 w 311"/>
                <a:gd name="T103" fmla="*/ 2395 h 870"/>
                <a:gd name="T104" fmla="*/ 2 w 311"/>
                <a:gd name="T105" fmla="*/ 2532 h 870"/>
                <a:gd name="T106" fmla="*/ 2 w 311"/>
                <a:gd name="T107" fmla="*/ 2628 h 870"/>
                <a:gd name="T108" fmla="*/ 2 w 311"/>
                <a:gd name="T109" fmla="*/ 2568 h 870"/>
                <a:gd name="T110" fmla="*/ 2 w 311"/>
                <a:gd name="T111" fmla="*/ 2628 h 870"/>
                <a:gd name="T112" fmla="*/ 2 w 311"/>
                <a:gd name="T113" fmla="*/ 2744 h 8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1"/>
                <a:gd name="T172" fmla="*/ 0 h 870"/>
                <a:gd name="T173" fmla="*/ 311 w 311"/>
                <a:gd name="T174" fmla="*/ 870 h 87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1" h="870">
                  <a:moveTo>
                    <a:pt x="186" y="861"/>
                  </a:moveTo>
                  <a:lnTo>
                    <a:pt x="160" y="870"/>
                  </a:lnTo>
                  <a:lnTo>
                    <a:pt x="151" y="870"/>
                  </a:lnTo>
                  <a:lnTo>
                    <a:pt x="142" y="870"/>
                  </a:lnTo>
                  <a:lnTo>
                    <a:pt x="142" y="852"/>
                  </a:lnTo>
                  <a:lnTo>
                    <a:pt x="142" y="844"/>
                  </a:lnTo>
                  <a:lnTo>
                    <a:pt x="151" y="844"/>
                  </a:lnTo>
                  <a:lnTo>
                    <a:pt x="151" y="835"/>
                  </a:lnTo>
                  <a:lnTo>
                    <a:pt x="169" y="817"/>
                  </a:lnTo>
                  <a:lnTo>
                    <a:pt x="178" y="808"/>
                  </a:lnTo>
                  <a:lnTo>
                    <a:pt x="178" y="799"/>
                  </a:lnTo>
                  <a:lnTo>
                    <a:pt x="160" y="790"/>
                  </a:lnTo>
                  <a:lnTo>
                    <a:pt x="142" y="817"/>
                  </a:lnTo>
                  <a:lnTo>
                    <a:pt x="133" y="817"/>
                  </a:lnTo>
                  <a:lnTo>
                    <a:pt x="124" y="817"/>
                  </a:lnTo>
                  <a:lnTo>
                    <a:pt x="124" y="808"/>
                  </a:lnTo>
                  <a:lnTo>
                    <a:pt x="124" y="799"/>
                  </a:lnTo>
                  <a:lnTo>
                    <a:pt x="124" y="790"/>
                  </a:lnTo>
                  <a:lnTo>
                    <a:pt x="133" y="781"/>
                  </a:lnTo>
                  <a:lnTo>
                    <a:pt x="142" y="764"/>
                  </a:lnTo>
                  <a:lnTo>
                    <a:pt x="142" y="755"/>
                  </a:lnTo>
                  <a:lnTo>
                    <a:pt x="142" y="746"/>
                  </a:lnTo>
                  <a:lnTo>
                    <a:pt x="133" y="746"/>
                  </a:lnTo>
                  <a:lnTo>
                    <a:pt x="124" y="746"/>
                  </a:lnTo>
                  <a:lnTo>
                    <a:pt x="124" y="737"/>
                  </a:lnTo>
                  <a:lnTo>
                    <a:pt x="115" y="746"/>
                  </a:lnTo>
                  <a:lnTo>
                    <a:pt x="115" y="755"/>
                  </a:lnTo>
                  <a:lnTo>
                    <a:pt x="107" y="755"/>
                  </a:lnTo>
                  <a:lnTo>
                    <a:pt x="98" y="746"/>
                  </a:lnTo>
                  <a:lnTo>
                    <a:pt x="98" y="737"/>
                  </a:lnTo>
                  <a:lnTo>
                    <a:pt x="107" y="719"/>
                  </a:lnTo>
                  <a:lnTo>
                    <a:pt x="107" y="710"/>
                  </a:lnTo>
                  <a:lnTo>
                    <a:pt x="107" y="684"/>
                  </a:lnTo>
                  <a:lnTo>
                    <a:pt x="98" y="675"/>
                  </a:lnTo>
                  <a:lnTo>
                    <a:pt x="89" y="684"/>
                  </a:lnTo>
                  <a:lnTo>
                    <a:pt x="80" y="684"/>
                  </a:lnTo>
                  <a:lnTo>
                    <a:pt x="71" y="693"/>
                  </a:lnTo>
                  <a:lnTo>
                    <a:pt x="62" y="675"/>
                  </a:lnTo>
                  <a:lnTo>
                    <a:pt x="62" y="666"/>
                  </a:lnTo>
                  <a:lnTo>
                    <a:pt x="71" y="648"/>
                  </a:lnTo>
                  <a:lnTo>
                    <a:pt x="80" y="622"/>
                  </a:lnTo>
                  <a:lnTo>
                    <a:pt x="80" y="613"/>
                  </a:lnTo>
                  <a:lnTo>
                    <a:pt x="71" y="604"/>
                  </a:lnTo>
                  <a:lnTo>
                    <a:pt x="62" y="604"/>
                  </a:lnTo>
                  <a:lnTo>
                    <a:pt x="44" y="622"/>
                  </a:lnTo>
                  <a:lnTo>
                    <a:pt x="35" y="622"/>
                  </a:lnTo>
                  <a:lnTo>
                    <a:pt x="35" y="604"/>
                  </a:lnTo>
                  <a:lnTo>
                    <a:pt x="35" y="595"/>
                  </a:lnTo>
                  <a:lnTo>
                    <a:pt x="44" y="568"/>
                  </a:lnTo>
                  <a:lnTo>
                    <a:pt x="44" y="542"/>
                  </a:lnTo>
                  <a:lnTo>
                    <a:pt x="53" y="533"/>
                  </a:lnTo>
                  <a:lnTo>
                    <a:pt x="44" y="515"/>
                  </a:lnTo>
                  <a:lnTo>
                    <a:pt x="44" y="524"/>
                  </a:lnTo>
                  <a:lnTo>
                    <a:pt x="35" y="533"/>
                  </a:lnTo>
                  <a:lnTo>
                    <a:pt x="35" y="542"/>
                  </a:lnTo>
                  <a:lnTo>
                    <a:pt x="27" y="551"/>
                  </a:lnTo>
                  <a:lnTo>
                    <a:pt x="18" y="551"/>
                  </a:lnTo>
                  <a:lnTo>
                    <a:pt x="9" y="542"/>
                  </a:lnTo>
                  <a:lnTo>
                    <a:pt x="9" y="533"/>
                  </a:lnTo>
                  <a:lnTo>
                    <a:pt x="9" y="515"/>
                  </a:lnTo>
                  <a:lnTo>
                    <a:pt x="9" y="506"/>
                  </a:lnTo>
                  <a:lnTo>
                    <a:pt x="18" y="489"/>
                  </a:lnTo>
                  <a:lnTo>
                    <a:pt x="27" y="462"/>
                  </a:lnTo>
                  <a:lnTo>
                    <a:pt x="35" y="453"/>
                  </a:lnTo>
                  <a:lnTo>
                    <a:pt x="35" y="435"/>
                  </a:lnTo>
                  <a:lnTo>
                    <a:pt x="27" y="435"/>
                  </a:lnTo>
                  <a:lnTo>
                    <a:pt x="27" y="453"/>
                  </a:lnTo>
                  <a:lnTo>
                    <a:pt x="18" y="453"/>
                  </a:lnTo>
                  <a:lnTo>
                    <a:pt x="9" y="462"/>
                  </a:lnTo>
                  <a:lnTo>
                    <a:pt x="9" y="453"/>
                  </a:lnTo>
                  <a:lnTo>
                    <a:pt x="0" y="444"/>
                  </a:lnTo>
                  <a:lnTo>
                    <a:pt x="0" y="426"/>
                  </a:lnTo>
                  <a:lnTo>
                    <a:pt x="9" y="417"/>
                  </a:lnTo>
                  <a:lnTo>
                    <a:pt x="9" y="409"/>
                  </a:lnTo>
                  <a:lnTo>
                    <a:pt x="18" y="391"/>
                  </a:lnTo>
                  <a:lnTo>
                    <a:pt x="27" y="382"/>
                  </a:lnTo>
                  <a:lnTo>
                    <a:pt x="35" y="364"/>
                  </a:lnTo>
                  <a:lnTo>
                    <a:pt x="27" y="364"/>
                  </a:lnTo>
                  <a:lnTo>
                    <a:pt x="18" y="355"/>
                  </a:lnTo>
                  <a:lnTo>
                    <a:pt x="9" y="364"/>
                  </a:lnTo>
                  <a:lnTo>
                    <a:pt x="0" y="355"/>
                  </a:lnTo>
                  <a:lnTo>
                    <a:pt x="9" y="346"/>
                  </a:lnTo>
                  <a:lnTo>
                    <a:pt x="18" y="311"/>
                  </a:lnTo>
                  <a:lnTo>
                    <a:pt x="35" y="284"/>
                  </a:lnTo>
                  <a:lnTo>
                    <a:pt x="27" y="284"/>
                  </a:lnTo>
                  <a:lnTo>
                    <a:pt x="27" y="275"/>
                  </a:lnTo>
                  <a:lnTo>
                    <a:pt x="27" y="267"/>
                  </a:lnTo>
                  <a:lnTo>
                    <a:pt x="18" y="267"/>
                  </a:lnTo>
                  <a:lnTo>
                    <a:pt x="18" y="258"/>
                  </a:lnTo>
                  <a:lnTo>
                    <a:pt x="27" y="249"/>
                  </a:lnTo>
                  <a:lnTo>
                    <a:pt x="35" y="231"/>
                  </a:lnTo>
                  <a:lnTo>
                    <a:pt x="44" y="222"/>
                  </a:lnTo>
                  <a:lnTo>
                    <a:pt x="53" y="213"/>
                  </a:lnTo>
                  <a:lnTo>
                    <a:pt x="62" y="204"/>
                  </a:lnTo>
                  <a:lnTo>
                    <a:pt x="53" y="196"/>
                  </a:lnTo>
                  <a:lnTo>
                    <a:pt x="53" y="187"/>
                  </a:lnTo>
                  <a:lnTo>
                    <a:pt x="35" y="196"/>
                  </a:lnTo>
                  <a:lnTo>
                    <a:pt x="27" y="187"/>
                  </a:lnTo>
                  <a:lnTo>
                    <a:pt x="27" y="178"/>
                  </a:lnTo>
                  <a:lnTo>
                    <a:pt x="35" y="169"/>
                  </a:lnTo>
                  <a:lnTo>
                    <a:pt x="44" y="169"/>
                  </a:lnTo>
                  <a:lnTo>
                    <a:pt x="53" y="160"/>
                  </a:lnTo>
                  <a:lnTo>
                    <a:pt x="89" y="133"/>
                  </a:lnTo>
                  <a:lnTo>
                    <a:pt x="80" y="125"/>
                  </a:lnTo>
                  <a:lnTo>
                    <a:pt x="80" y="116"/>
                  </a:lnTo>
                  <a:lnTo>
                    <a:pt x="80" y="107"/>
                  </a:lnTo>
                  <a:lnTo>
                    <a:pt x="71" y="107"/>
                  </a:lnTo>
                  <a:lnTo>
                    <a:pt x="62" y="116"/>
                  </a:lnTo>
                  <a:lnTo>
                    <a:pt x="44" y="116"/>
                  </a:lnTo>
                  <a:lnTo>
                    <a:pt x="44" y="107"/>
                  </a:lnTo>
                  <a:lnTo>
                    <a:pt x="44" y="98"/>
                  </a:lnTo>
                  <a:lnTo>
                    <a:pt x="53" y="89"/>
                  </a:lnTo>
                  <a:lnTo>
                    <a:pt x="62" y="89"/>
                  </a:lnTo>
                  <a:lnTo>
                    <a:pt x="71" y="89"/>
                  </a:lnTo>
                  <a:lnTo>
                    <a:pt x="98" y="89"/>
                  </a:lnTo>
                  <a:lnTo>
                    <a:pt x="107" y="80"/>
                  </a:lnTo>
                  <a:lnTo>
                    <a:pt x="115" y="80"/>
                  </a:lnTo>
                  <a:lnTo>
                    <a:pt x="115" y="71"/>
                  </a:lnTo>
                  <a:lnTo>
                    <a:pt x="107" y="71"/>
                  </a:lnTo>
                  <a:lnTo>
                    <a:pt x="115" y="54"/>
                  </a:lnTo>
                  <a:lnTo>
                    <a:pt x="98" y="54"/>
                  </a:lnTo>
                  <a:lnTo>
                    <a:pt x="80" y="54"/>
                  </a:lnTo>
                  <a:lnTo>
                    <a:pt x="71" y="62"/>
                  </a:lnTo>
                  <a:lnTo>
                    <a:pt x="62" y="62"/>
                  </a:lnTo>
                  <a:lnTo>
                    <a:pt x="62" y="45"/>
                  </a:lnTo>
                  <a:lnTo>
                    <a:pt x="62" y="36"/>
                  </a:lnTo>
                  <a:lnTo>
                    <a:pt x="71" y="36"/>
                  </a:lnTo>
                  <a:lnTo>
                    <a:pt x="80" y="36"/>
                  </a:lnTo>
                  <a:lnTo>
                    <a:pt x="115" y="36"/>
                  </a:lnTo>
                  <a:lnTo>
                    <a:pt x="133" y="36"/>
                  </a:lnTo>
                  <a:lnTo>
                    <a:pt x="133" y="27"/>
                  </a:lnTo>
                  <a:lnTo>
                    <a:pt x="142" y="27"/>
                  </a:lnTo>
                  <a:lnTo>
                    <a:pt x="142" y="18"/>
                  </a:lnTo>
                  <a:lnTo>
                    <a:pt x="151" y="9"/>
                  </a:lnTo>
                  <a:lnTo>
                    <a:pt x="160" y="9"/>
                  </a:lnTo>
                  <a:lnTo>
                    <a:pt x="160" y="0"/>
                  </a:lnTo>
                  <a:lnTo>
                    <a:pt x="169" y="0"/>
                  </a:lnTo>
                  <a:lnTo>
                    <a:pt x="178" y="0"/>
                  </a:lnTo>
                  <a:lnTo>
                    <a:pt x="186" y="9"/>
                  </a:lnTo>
                  <a:lnTo>
                    <a:pt x="186" y="18"/>
                  </a:lnTo>
                  <a:lnTo>
                    <a:pt x="186" y="27"/>
                  </a:lnTo>
                  <a:lnTo>
                    <a:pt x="195" y="36"/>
                  </a:lnTo>
                  <a:lnTo>
                    <a:pt x="195" y="27"/>
                  </a:lnTo>
                  <a:lnTo>
                    <a:pt x="204" y="27"/>
                  </a:lnTo>
                  <a:lnTo>
                    <a:pt x="213" y="36"/>
                  </a:lnTo>
                  <a:lnTo>
                    <a:pt x="222" y="45"/>
                  </a:lnTo>
                  <a:lnTo>
                    <a:pt x="231" y="45"/>
                  </a:lnTo>
                  <a:lnTo>
                    <a:pt x="240" y="45"/>
                  </a:lnTo>
                  <a:lnTo>
                    <a:pt x="240" y="54"/>
                  </a:lnTo>
                  <a:lnTo>
                    <a:pt x="231" y="62"/>
                  </a:lnTo>
                  <a:lnTo>
                    <a:pt x="222" y="71"/>
                  </a:lnTo>
                  <a:lnTo>
                    <a:pt x="222" y="80"/>
                  </a:lnTo>
                  <a:lnTo>
                    <a:pt x="213" y="80"/>
                  </a:lnTo>
                  <a:lnTo>
                    <a:pt x="204" y="71"/>
                  </a:lnTo>
                  <a:lnTo>
                    <a:pt x="186" y="71"/>
                  </a:lnTo>
                  <a:lnTo>
                    <a:pt x="178" y="62"/>
                  </a:lnTo>
                  <a:lnTo>
                    <a:pt x="178" y="54"/>
                  </a:lnTo>
                  <a:lnTo>
                    <a:pt x="178" y="45"/>
                  </a:lnTo>
                  <a:lnTo>
                    <a:pt x="169" y="45"/>
                  </a:lnTo>
                  <a:lnTo>
                    <a:pt x="169" y="54"/>
                  </a:lnTo>
                  <a:lnTo>
                    <a:pt x="160" y="62"/>
                  </a:lnTo>
                  <a:lnTo>
                    <a:pt x="169" y="71"/>
                  </a:lnTo>
                  <a:lnTo>
                    <a:pt x="178" y="71"/>
                  </a:lnTo>
                  <a:lnTo>
                    <a:pt x="213" y="89"/>
                  </a:lnTo>
                  <a:lnTo>
                    <a:pt x="213" y="98"/>
                  </a:lnTo>
                  <a:lnTo>
                    <a:pt x="204" y="98"/>
                  </a:lnTo>
                  <a:lnTo>
                    <a:pt x="204" y="107"/>
                  </a:lnTo>
                  <a:lnTo>
                    <a:pt x="195" y="116"/>
                  </a:lnTo>
                  <a:lnTo>
                    <a:pt x="195" y="125"/>
                  </a:lnTo>
                  <a:lnTo>
                    <a:pt x="195" y="133"/>
                  </a:lnTo>
                  <a:lnTo>
                    <a:pt x="186" y="125"/>
                  </a:lnTo>
                  <a:lnTo>
                    <a:pt x="169" y="116"/>
                  </a:lnTo>
                  <a:lnTo>
                    <a:pt x="160" y="116"/>
                  </a:lnTo>
                  <a:lnTo>
                    <a:pt x="151" y="116"/>
                  </a:lnTo>
                  <a:lnTo>
                    <a:pt x="151" y="107"/>
                  </a:lnTo>
                  <a:lnTo>
                    <a:pt x="151" y="98"/>
                  </a:lnTo>
                  <a:lnTo>
                    <a:pt x="142" y="89"/>
                  </a:lnTo>
                  <a:lnTo>
                    <a:pt x="142" y="98"/>
                  </a:lnTo>
                  <a:lnTo>
                    <a:pt x="133" y="98"/>
                  </a:lnTo>
                  <a:lnTo>
                    <a:pt x="133" y="107"/>
                  </a:lnTo>
                  <a:lnTo>
                    <a:pt x="133" y="116"/>
                  </a:lnTo>
                  <a:lnTo>
                    <a:pt x="133" y="125"/>
                  </a:lnTo>
                  <a:lnTo>
                    <a:pt x="133" y="133"/>
                  </a:lnTo>
                  <a:lnTo>
                    <a:pt x="151" y="125"/>
                  </a:lnTo>
                  <a:lnTo>
                    <a:pt x="160" y="133"/>
                  </a:lnTo>
                  <a:lnTo>
                    <a:pt x="178" y="142"/>
                  </a:lnTo>
                  <a:lnTo>
                    <a:pt x="186" y="142"/>
                  </a:lnTo>
                  <a:lnTo>
                    <a:pt x="195" y="142"/>
                  </a:lnTo>
                  <a:lnTo>
                    <a:pt x="195" y="151"/>
                  </a:lnTo>
                  <a:lnTo>
                    <a:pt x="186" y="160"/>
                  </a:lnTo>
                  <a:lnTo>
                    <a:pt x="186" y="169"/>
                  </a:lnTo>
                  <a:lnTo>
                    <a:pt x="178" y="178"/>
                  </a:lnTo>
                  <a:lnTo>
                    <a:pt x="178" y="187"/>
                  </a:lnTo>
                  <a:lnTo>
                    <a:pt x="169" y="187"/>
                  </a:lnTo>
                  <a:lnTo>
                    <a:pt x="151" y="178"/>
                  </a:lnTo>
                  <a:lnTo>
                    <a:pt x="142" y="178"/>
                  </a:lnTo>
                  <a:lnTo>
                    <a:pt x="133" y="178"/>
                  </a:lnTo>
                  <a:lnTo>
                    <a:pt x="133" y="169"/>
                  </a:lnTo>
                  <a:lnTo>
                    <a:pt x="124" y="169"/>
                  </a:lnTo>
                  <a:lnTo>
                    <a:pt x="133" y="160"/>
                  </a:lnTo>
                  <a:lnTo>
                    <a:pt x="133" y="151"/>
                  </a:lnTo>
                  <a:lnTo>
                    <a:pt x="124" y="142"/>
                  </a:lnTo>
                  <a:lnTo>
                    <a:pt x="115" y="151"/>
                  </a:lnTo>
                  <a:lnTo>
                    <a:pt x="107" y="160"/>
                  </a:lnTo>
                  <a:lnTo>
                    <a:pt x="107" y="169"/>
                  </a:lnTo>
                  <a:lnTo>
                    <a:pt x="98" y="169"/>
                  </a:lnTo>
                  <a:lnTo>
                    <a:pt x="89" y="169"/>
                  </a:lnTo>
                  <a:lnTo>
                    <a:pt x="80" y="169"/>
                  </a:lnTo>
                  <a:lnTo>
                    <a:pt x="80" y="178"/>
                  </a:lnTo>
                  <a:lnTo>
                    <a:pt x="89" y="178"/>
                  </a:lnTo>
                  <a:lnTo>
                    <a:pt x="98" y="178"/>
                  </a:lnTo>
                  <a:lnTo>
                    <a:pt x="107" y="178"/>
                  </a:lnTo>
                  <a:lnTo>
                    <a:pt x="115" y="187"/>
                  </a:lnTo>
                  <a:lnTo>
                    <a:pt x="124" y="178"/>
                  </a:lnTo>
                  <a:lnTo>
                    <a:pt x="133" y="187"/>
                  </a:lnTo>
                  <a:lnTo>
                    <a:pt x="142" y="196"/>
                  </a:lnTo>
                  <a:lnTo>
                    <a:pt x="160" y="196"/>
                  </a:lnTo>
                  <a:lnTo>
                    <a:pt x="169" y="196"/>
                  </a:lnTo>
                  <a:lnTo>
                    <a:pt x="169" y="204"/>
                  </a:lnTo>
                  <a:lnTo>
                    <a:pt x="169" y="222"/>
                  </a:lnTo>
                  <a:lnTo>
                    <a:pt x="160" y="231"/>
                  </a:lnTo>
                  <a:lnTo>
                    <a:pt x="160" y="240"/>
                  </a:lnTo>
                  <a:lnTo>
                    <a:pt x="151" y="240"/>
                  </a:lnTo>
                  <a:lnTo>
                    <a:pt x="142" y="240"/>
                  </a:lnTo>
                  <a:lnTo>
                    <a:pt x="133" y="231"/>
                  </a:lnTo>
                  <a:lnTo>
                    <a:pt x="124" y="231"/>
                  </a:lnTo>
                  <a:lnTo>
                    <a:pt x="107" y="231"/>
                  </a:lnTo>
                  <a:lnTo>
                    <a:pt x="98" y="231"/>
                  </a:lnTo>
                  <a:lnTo>
                    <a:pt x="107" y="222"/>
                  </a:lnTo>
                  <a:lnTo>
                    <a:pt x="107" y="213"/>
                  </a:lnTo>
                  <a:lnTo>
                    <a:pt x="98" y="213"/>
                  </a:lnTo>
                  <a:lnTo>
                    <a:pt x="89" y="213"/>
                  </a:lnTo>
                  <a:lnTo>
                    <a:pt x="89" y="222"/>
                  </a:lnTo>
                  <a:lnTo>
                    <a:pt x="80" y="231"/>
                  </a:lnTo>
                  <a:lnTo>
                    <a:pt x="80" y="240"/>
                  </a:lnTo>
                  <a:lnTo>
                    <a:pt x="89" y="249"/>
                  </a:lnTo>
                  <a:lnTo>
                    <a:pt x="98" y="240"/>
                  </a:lnTo>
                  <a:lnTo>
                    <a:pt x="107" y="240"/>
                  </a:lnTo>
                  <a:lnTo>
                    <a:pt x="98" y="249"/>
                  </a:lnTo>
                  <a:lnTo>
                    <a:pt x="107" y="249"/>
                  </a:lnTo>
                  <a:lnTo>
                    <a:pt x="124" y="249"/>
                  </a:lnTo>
                  <a:lnTo>
                    <a:pt x="142" y="249"/>
                  </a:lnTo>
                  <a:lnTo>
                    <a:pt x="151" y="258"/>
                  </a:lnTo>
                  <a:lnTo>
                    <a:pt x="160" y="258"/>
                  </a:lnTo>
                  <a:lnTo>
                    <a:pt x="160" y="267"/>
                  </a:lnTo>
                  <a:lnTo>
                    <a:pt x="151" y="275"/>
                  </a:lnTo>
                  <a:lnTo>
                    <a:pt x="160" y="284"/>
                  </a:lnTo>
                  <a:lnTo>
                    <a:pt x="160" y="293"/>
                  </a:lnTo>
                  <a:lnTo>
                    <a:pt x="160" y="302"/>
                  </a:lnTo>
                  <a:lnTo>
                    <a:pt x="151" y="311"/>
                  </a:lnTo>
                  <a:lnTo>
                    <a:pt x="89" y="311"/>
                  </a:lnTo>
                  <a:lnTo>
                    <a:pt x="89" y="302"/>
                  </a:lnTo>
                  <a:lnTo>
                    <a:pt x="89" y="293"/>
                  </a:lnTo>
                  <a:lnTo>
                    <a:pt x="80" y="284"/>
                  </a:lnTo>
                  <a:lnTo>
                    <a:pt x="80" y="275"/>
                  </a:lnTo>
                  <a:lnTo>
                    <a:pt x="71" y="275"/>
                  </a:lnTo>
                  <a:lnTo>
                    <a:pt x="62" y="284"/>
                  </a:lnTo>
                  <a:lnTo>
                    <a:pt x="62" y="293"/>
                  </a:lnTo>
                  <a:lnTo>
                    <a:pt x="62" y="302"/>
                  </a:lnTo>
                  <a:lnTo>
                    <a:pt x="62" y="320"/>
                  </a:lnTo>
                  <a:lnTo>
                    <a:pt x="71" y="320"/>
                  </a:lnTo>
                  <a:lnTo>
                    <a:pt x="89" y="311"/>
                  </a:lnTo>
                  <a:lnTo>
                    <a:pt x="89" y="320"/>
                  </a:lnTo>
                  <a:lnTo>
                    <a:pt x="98" y="320"/>
                  </a:lnTo>
                  <a:lnTo>
                    <a:pt x="124" y="320"/>
                  </a:lnTo>
                  <a:lnTo>
                    <a:pt x="133" y="320"/>
                  </a:lnTo>
                  <a:lnTo>
                    <a:pt x="142" y="320"/>
                  </a:lnTo>
                  <a:lnTo>
                    <a:pt x="151" y="320"/>
                  </a:lnTo>
                  <a:lnTo>
                    <a:pt x="151" y="329"/>
                  </a:lnTo>
                  <a:lnTo>
                    <a:pt x="151" y="355"/>
                  </a:lnTo>
                  <a:lnTo>
                    <a:pt x="151" y="364"/>
                  </a:lnTo>
                  <a:lnTo>
                    <a:pt x="160" y="373"/>
                  </a:lnTo>
                  <a:lnTo>
                    <a:pt x="151" y="373"/>
                  </a:lnTo>
                  <a:lnTo>
                    <a:pt x="133" y="373"/>
                  </a:lnTo>
                  <a:lnTo>
                    <a:pt x="115" y="373"/>
                  </a:lnTo>
                  <a:lnTo>
                    <a:pt x="107" y="373"/>
                  </a:lnTo>
                  <a:lnTo>
                    <a:pt x="89" y="382"/>
                  </a:lnTo>
                  <a:lnTo>
                    <a:pt x="89" y="373"/>
                  </a:lnTo>
                  <a:lnTo>
                    <a:pt x="89" y="364"/>
                  </a:lnTo>
                  <a:lnTo>
                    <a:pt x="80" y="355"/>
                  </a:lnTo>
                  <a:lnTo>
                    <a:pt x="71" y="355"/>
                  </a:lnTo>
                  <a:lnTo>
                    <a:pt x="62" y="355"/>
                  </a:lnTo>
                  <a:lnTo>
                    <a:pt x="62" y="364"/>
                  </a:lnTo>
                  <a:lnTo>
                    <a:pt x="62" y="382"/>
                  </a:lnTo>
                  <a:lnTo>
                    <a:pt x="71" y="382"/>
                  </a:lnTo>
                  <a:lnTo>
                    <a:pt x="71" y="391"/>
                  </a:lnTo>
                  <a:lnTo>
                    <a:pt x="71" y="400"/>
                  </a:lnTo>
                  <a:lnTo>
                    <a:pt x="80" y="400"/>
                  </a:lnTo>
                  <a:lnTo>
                    <a:pt x="80" y="391"/>
                  </a:lnTo>
                  <a:lnTo>
                    <a:pt x="89" y="391"/>
                  </a:lnTo>
                  <a:lnTo>
                    <a:pt x="98" y="391"/>
                  </a:lnTo>
                  <a:lnTo>
                    <a:pt x="107" y="391"/>
                  </a:lnTo>
                  <a:lnTo>
                    <a:pt x="115" y="391"/>
                  </a:lnTo>
                  <a:lnTo>
                    <a:pt x="151" y="382"/>
                  </a:lnTo>
                  <a:lnTo>
                    <a:pt x="160" y="382"/>
                  </a:lnTo>
                  <a:lnTo>
                    <a:pt x="160" y="391"/>
                  </a:lnTo>
                  <a:lnTo>
                    <a:pt x="160" y="400"/>
                  </a:lnTo>
                  <a:lnTo>
                    <a:pt x="160" y="417"/>
                  </a:lnTo>
                  <a:lnTo>
                    <a:pt x="160" y="426"/>
                  </a:lnTo>
                  <a:lnTo>
                    <a:pt x="169" y="435"/>
                  </a:lnTo>
                  <a:lnTo>
                    <a:pt x="169" y="444"/>
                  </a:lnTo>
                  <a:lnTo>
                    <a:pt x="160" y="444"/>
                  </a:lnTo>
                  <a:lnTo>
                    <a:pt x="142" y="444"/>
                  </a:lnTo>
                  <a:lnTo>
                    <a:pt x="115" y="453"/>
                  </a:lnTo>
                  <a:lnTo>
                    <a:pt x="107" y="453"/>
                  </a:lnTo>
                  <a:lnTo>
                    <a:pt x="98" y="444"/>
                  </a:lnTo>
                  <a:lnTo>
                    <a:pt x="98" y="435"/>
                  </a:lnTo>
                  <a:lnTo>
                    <a:pt x="89" y="426"/>
                  </a:lnTo>
                  <a:lnTo>
                    <a:pt x="80" y="426"/>
                  </a:lnTo>
                  <a:lnTo>
                    <a:pt x="71" y="435"/>
                  </a:lnTo>
                  <a:lnTo>
                    <a:pt x="71" y="444"/>
                  </a:lnTo>
                  <a:lnTo>
                    <a:pt x="71" y="453"/>
                  </a:lnTo>
                  <a:lnTo>
                    <a:pt x="80" y="462"/>
                  </a:lnTo>
                  <a:lnTo>
                    <a:pt x="80" y="471"/>
                  </a:lnTo>
                  <a:lnTo>
                    <a:pt x="89" y="471"/>
                  </a:lnTo>
                  <a:lnTo>
                    <a:pt x="98" y="462"/>
                  </a:lnTo>
                  <a:lnTo>
                    <a:pt x="107" y="462"/>
                  </a:lnTo>
                  <a:lnTo>
                    <a:pt x="115" y="462"/>
                  </a:lnTo>
                  <a:lnTo>
                    <a:pt x="133" y="462"/>
                  </a:lnTo>
                  <a:lnTo>
                    <a:pt x="151" y="462"/>
                  </a:lnTo>
                  <a:lnTo>
                    <a:pt x="160" y="462"/>
                  </a:lnTo>
                  <a:lnTo>
                    <a:pt x="160" y="453"/>
                  </a:lnTo>
                  <a:lnTo>
                    <a:pt x="169" y="462"/>
                  </a:lnTo>
                  <a:lnTo>
                    <a:pt x="169" y="471"/>
                  </a:lnTo>
                  <a:lnTo>
                    <a:pt x="169" y="480"/>
                  </a:lnTo>
                  <a:lnTo>
                    <a:pt x="178" y="489"/>
                  </a:lnTo>
                  <a:lnTo>
                    <a:pt x="178" y="497"/>
                  </a:lnTo>
                  <a:lnTo>
                    <a:pt x="186" y="506"/>
                  </a:lnTo>
                  <a:lnTo>
                    <a:pt x="178" y="506"/>
                  </a:lnTo>
                  <a:lnTo>
                    <a:pt x="178" y="515"/>
                  </a:lnTo>
                  <a:lnTo>
                    <a:pt x="160" y="515"/>
                  </a:lnTo>
                  <a:lnTo>
                    <a:pt x="133" y="524"/>
                  </a:lnTo>
                  <a:lnTo>
                    <a:pt x="124" y="524"/>
                  </a:lnTo>
                  <a:lnTo>
                    <a:pt x="115" y="524"/>
                  </a:lnTo>
                  <a:lnTo>
                    <a:pt x="115" y="515"/>
                  </a:lnTo>
                  <a:lnTo>
                    <a:pt x="115" y="506"/>
                  </a:lnTo>
                  <a:lnTo>
                    <a:pt x="107" y="506"/>
                  </a:lnTo>
                  <a:lnTo>
                    <a:pt x="98" y="506"/>
                  </a:lnTo>
                  <a:lnTo>
                    <a:pt x="89" y="506"/>
                  </a:lnTo>
                  <a:lnTo>
                    <a:pt x="80" y="515"/>
                  </a:lnTo>
                  <a:lnTo>
                    <a:pt x="80" y="524"/>
                  </a:lnTo>
                  <a:lnTo>
                    <a:pt x="80" y="533"/>
                  </a:lnTo>
                  <a:lnTo>
                    <a:pt x="89" y="533"/>
                  </a:lnTo>
                  <a:lnTo>
                    <a:pt x="80" y="533"/>
                  </a:lnTo>
                  <a:lnTo>
                    <a:pt x="80" y="542"/>
                  </a:lnTo>
                  <a:lnTo>
                    <a:pt x="89" y="542"/>
                  </a:lnTo>
                  <a:lnTo>
                    <a:pt x="98" y="542"/>
                  </a:lnTo>
                  <a:lnTo>
                    <a:pt x="107" y="542"/>
                  </a:lnTo>
                  <a:lnTo>
                    <a:pt x="115" y="542"/>
                  </a:lnTo>
                  <a:lnTo>
                    <a:pt x="142" y="542"/>
                  </a:lnTo>
                  <a:lnTo>
                    <a:pt x="160" y="533"/>
                  </a:lnTo>
                  <a:lnTo>
                    <a:pt x="169" y="533"/>
                  </a:lnTo>
                  <a:lnTo>
                    <a:pt x="178" y="524"/>
                  </a:lnTo>
                  <a:lnTo>
                    <a:pt x="186" y="524"/>
                  </a:lnTo>
                  <a:lnTo>
                    <a:pt x="186" y="533"/>
                  </a:lnTo>
                  <a:lnTo>
                    <a:pt x="195" y="551"/>
                  </a:lnTo>
                  <a:lnTo>
                    <a:pt x="195" y="560"/>
                  </a:lnTo>
                  <a:lnTo>
                    <a:pt x="204" y="568"/>
                  </a:lnTo>
                  <a:lnTo>
                    <a:pt x="213" y="577"/>
                  </a:lnTo>
                  <a:lnTo>
                    <a:pt x="204" y="586"/>
                  </a:lnTo>
                  <a:lnTo>
                    <a:pt x="178" y="586"/>
                  </a:lnTo>
                  <a:lnTo>
                    <a:pt x="169" y="595"/>
                  </a:lnTo>
                  <a:lnTo>
                    <a:pt x="151" y="604"/>
                  </a:lnTo>
                  <a:lnTo>
                    <a:pt x="142" y="604"/>
                  </a:lnTo>
                  <a:lnTo>
                    <a:pt x="142" y="595"/>
                  </a:lnTo>
                  <a:lnTo>
                    <a:pt x="133" y="586"/>
                  </a:lnTo>
                  <a:lnTo>
                    <a:pt x="124" y="586"/>
                  </a:lnTo>
                  <a:lnTo>
                    <a:pt x="115" y="595"/>
                  </a:lnTo>
                  <a:lnTo>
                    <a:pt x="115" y="604"/>
                  </a:lnTo>
                  <a:lnTo>
                    <a:pt x="124" y="613"/>
                  </a:lnTo>
                  <a:lnTo>
                    <a:pt x="124" y="622"/>
                  </a:lnTo>
                  <a:lnTo>
                    <a:pt x="124" y="631"/>
                  </a:lnTo>
                  <a:lnTo>
                    <a:pt x="133" y="631"/>
                  </a:lnTo>
                  <a:lnTo>
                    <a:pt x="133" y="622"/>
                  </a:lnTo>
                  <a:lnTo>
                    <a:pt x="142" y="613"/>
                  </a:lnTo>
                  <a:lnTo>
                    <a:pt x="151" y="613"/>
                  </a:lnTo>
                  <a:lnTo>
                    <a:pt x="160" y="613"/>
                  </a:lnTo>
                  <a:lnTo>
                    <a:pt x="169" y="613"/>
                  </a:lnTo>
                  <a:lnTo>
                    <a:pt x="186" y="604"/>
                  </a:lnTo>
                  <a:lnTo>
                    <a:pt x="204" y="595"/>
                  </a:lnTo>
                  <a:lnTo>
                    <a:pt x="213" y="595"/>
                  </a:lnTo>
                  <a:lnTo>
                    <a:pt x="222" y="613"/>
                  </a:lnTo>
                  <a:lnTo>
                    <a:pt x="222" y="622"/>
                  </a:lnTo>
                  <a:lnTo>
                    <a:pt x="231" y="631"/>
                  </a:lnTo>
                  <a:lnTo>
                    <a:pt x="240" y="639"/>
                  </a:lnTo>
                  <a:lnTo>
                    <a:pt x="240" y="648"/>
                  </a:lnTo>
                  <a:lnTo>
                    <a:pt x="231" y="648"/>
                  </a:lnTo>
                  <a:lnTo>
                    <a:pt x="222" y="657"/>
                  </a:lnTo>
                  <a:lnTo>
                    <a:pt x="195" y="666"/>
                  </a:lnTo>
                  <a:lnTo>
                    <a:pt x="178" y="675"/>
                  </a:lnTo>
                  <a:lnTo>
                    <a:pt x="169" y="675"/>
                  </a:lnTo>
                  <a:lnTo>
                    <a:pt x="169" y="666"/>
                  </a:lnTo>
                  <a:lnTo>
                    <a:pt x="160" y="657"/>
                  </a:lnTo>
                  <a:lnTo>
                    <a:pt x="151" y="666"/>
                  </a:lnTo>
                  <a:lnTo>
                    <a:pt x="151" y="675"/>
                  </a:lnTo>
                  <a:lnTo>
                    <a:pt x="151" y="684"/>
                  </a:lnTo>
                  <a:lnTo>
                    <a:pt x="160" y="684"/>
                  </a:lnTo>
                  <a:lnTo>
                    <a:pt x="160" y="693"/>
                  </a:lnTo>
                  <a:lnTo>
                    <a:pt x="169" y="702"/>
                  </a:lnTo>
                  <a:lnTo>
                    <a:pt x="178" y="693"/>
                  </a:lnTo>
                  <a:lnTo>
                    <a:pt x="178" y="684"/>
                  </a:lnTo>
                  <a:lnTo>
                    <a:pt x="195" y="684"/>
                  </a:lnTo>
                  <a:lnTo>
                    <a:pt x="213" y="684"/>
                  </a:lnTo>
                  <a:lnTo>
                    <a:pt x="222" y="675"/>
                  </a:lnTo>
                  <a:lnTo>
                    <a:pt x="231" y="666"/>
                  </a:lnTo>
                  <a:lnTo>
                    <a:pt x="249" y="666"/>
                  </a:lnTo>
                  <a:lnTo>
                    <a:pt x="258" y="666"/>
                  </a:lnTo>
                  <a:lnTo>
                    <a:pt x="258" y="684"/>
                  </a:lnTo>
                  <a:lnTo>
                    <a:pt x="258" y="693"/>
                  </a:lnTo>
                  <a:lnTo>
                    <a:pt x="258" y="702"/>
                  </a:lnTo>
                  <a:lnTo>
                    <a:pt x="266" y="702"/>
                  </a:lnTo>
                  <a:lnTo>
                    <a:pt x="275" y="710"/>
                  </a:lnTo>
                  <a:lnTo>
                    <a:pt x="275" y="719"/>
                  </a:lnTo>
                  <a:lnTo>
                    <a:pt x="266" y="719"/>
                  </a:lnTo>
                  <a:lnTo>
                    <a:pt x="258" y="719"/>
                  </a:lnTo>
                  <a:lnTo>
                    <a:pt x="249" y="728"/>
                  </a:lnTo>
                  <a:lnTo>
                    <a:pt x="231" y="737"/>
                  </a:lnTo>
                  <a:lnTo>
                    <a:pt x="213" y="746"/>
                  </a:lnTo>
                  <a:lnTo>
                    <a:pt x="204" y="746"/>
                  </a:lnTo>
                  <a:lnTo>
                    <a:pt x="204" y="737"/>
                  </a:lnTo>
                  <a:lnTo>
                    <a:pt x="195" y="737"/>
                  </a:lnTo>
                  <a:lnTo>
                    <a:pt x="186" y="737"/>
                  </a:lnTo>
                  <a:lnTo>
                    <a:pt x="186" y="746"/>
                  </a:lnTo>
                  <a:lnTo>
                    <a:pt x="186" y="755"/>
                  </a:lnTo>
                  <a:lnTo>
                    <a:pt x="186" y="764"/>
                  </a:lnTo>
                  <a:lnTo>
                    <a:pt x="186" y="773"/>
                  </a:lnTo>
                  <a:lnTo>
                    <a:pt x="195" y="773"/>
                  </a:lnTo>
                  <a:lnTo>
                    <a:pt x="204" y="773"/>
                  </a:lnTo>
                  <a:lnTo>
                    <a:pt x="213" y="764"/>
                  </a:lnTo>
                  <a:lnTo>
                    <a:pt x="222" y="764"/>
                  </a:lnTo>
                  <a:lnTo>
                    <a:pt x="231" y="755"/>
                  </a:lnTo>
                  <a:lnTo>
                    <a:pt x="240" y="755"/>
                  </a:lnTo>
                  <a:lnTo>
                    <a:pt x="258" y="746"/>
                  </a:lnTo>
                  <a:lnTo>
                    <a:pt x="266" y="737"/>
                  </a:lnTo>
                  <a:lnTo>
                    <a:pt x="275" y="728"/>
                  </a:lnTo>
                  <a:lnTo>
                    <a:pt x="284" y="728"/>
                  </a:lnTo>
                  <a:lnTo>
                    <a:pt x="284" y="737"/>
                  </a:lnTo>
                  <a:lnTo>
                    <a:pt x="293" y="746"/>
                  </a:lnTo>
                  <a:lnTo>
                    <a:pt x="293" y="755"/>
                  </a:lnTo>
                  <a:lnTo>
                    <a:pt x="311" y="773"/>
                  </a:lnTo>
                  <a:lnTo>
                    <a:pt x="311" y="790"/>
                  </a:lnTo>
                  <a:lnTo>
                    <a:pt x="302" y="799"/>
                  </a:lnTo>
                  <a:lnTo>
                    <a:pt x="284" y="799"/>
                  </a:lnTo>
                  <a:lnTo>
                    <a:pt x="275" y="808"/>
                  </a:lnTo>
                  <a:lnTo>
                    <a:pt x="249" y="817"/>
                  </a:lnTo>
                  <a:lnTo>
                    <a:pt x="249" y="808"/>
                  </a:lnTo>
                  <a:lnTo>
                    <a:pt x="240" y="808"/>
                  </a:lnTo>
                  <a:lnTo>
                    <a:pt x="231" y="808"/>
                  </a:lnTo>
                  <a:lnTo>
                    <a:pt x="222" y="817"/>
                  </a:lnTo>
                  <a:lnTo>
                    <a:pt x="222" y="826"/>
                  </a:lnTo>
                  <a:lnTo>
                    <a:pt x="204" y="826"/>
                  </a:lnTo>
                  <a:lnTo>
                    <a:pt x="195" y="835"/>
                  </a:lnTo>
                  <a:lnTo>
                    <a:pt x="186" y="844"/>
                  </a:lnTo>
                  <a:lnTo>
                    <a:pt x="186" y="861"/>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1" name="Freeform 70"/>
            <p:cNvSpPr>
              <a:spLocks/>
            </p:cNvSpPr>
            <p:nvPr/>
          </p:nvSpPr>
          <p:spPr bwMode="auto">
            <a:xfrm>
              <a:off x="4774" y="2073"/>
              <a:ext cx="23" cy="9"/>
            </a:xfrm>
            <a:custGeom>
              <a:avLst/>
              <a:gdLst>
                <a:gd name="T0" fmla="*/ 0 w 27"/>
                <a:gd name="T1" fmla="*/ 0 h 9"/>
                <a:gd name="T2" fmla="*/ 3 w 27"/>
                <a:gd name="T3" fmla="*/ 9 h 9"/>
                <a:gd name="T4" fmla="*/ 3 w 27"/>
                <a:gd name="T5" fmla="*/ 9 h 9"/>
                <a:gd name="T6" fmla="*/ 3 w 27"/>
                <a:gd name="T7" fmla="*/ 9 h 9"/>
                <a:gd name="T8" fmla="*/ 0 60000 65536"/>
                <a:gd name="T9" fmla="*/ 0 60000 65536"/>
                <a:gd name="T10" fmla="*/ 0 60000 65536"/>
                <a:gd name="T11" fmla="*/ 0 60000 65536"/>
                <a:gd name="T12" fmla="*/ 0 w 27"/>
                <a:gd name="T13" fmla="*/ 0 h 9"/>
                <a:gd name="T14" fmla="*/ 27 w 27"/>
                <a:gd name="T15" fmla="*/ 9 h 9"/>
              </a:gdLst>
              <a:ahLst/>
              <a:cxnLst>
                <a:cxn ang="T8">
                  <a:pos x="T0" y="T1"/>
                </a:cxn>
                <a:cxn ang="T9">
                  <a:pos x="T2" y="T3"/>
                </a:cxn>
                <a:cxn ang="T10">
                  <a:pos x="T4" y="T5"/>
                </a:cxn>
                <a:cxn ang="T11">
                  <a:pos x="T6" y="T7"/>
                </a:cxn>
              </a:cxnLst>
              <a:rect l="T12" t="T13" r="T14" b="T15"/>
              <a:pathLst>
                <a:path w="27" h="9">
                  <a:moveTo>
                    <a:pt x="0" y="0"/>
                  </a:moveTo>
                  <a:lnTo>
                    <a:pt x="9" y="9"/>
                  </a:lnTo>
                  <a:lnTo>
                    <a:pt x="18" y="9"/>
                  </a:lnTo>
                  <a:lnTo>
                    <a:pt x="27"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71"/>
            <p:cNvSpPr>
              <a:spLocks/>
            </p:cNvSpPr>
            <p:nvPr/>
          </p:nvSpPr>
          <p:spPr bwMode="auto">
            <a:xfrm>
              <a:off x="4819" y="2082"/>
              <a:ext cx="15" cy="9"/>
            </a:xfrm>
            <a:custGeom>
              <a:avLst/>
              <a:gdLst>
                <a:gd name="T0" fmla="*/ 3 w 18"/>
                <a:gd name="T1" fmla="*/ 0 h 9"/>
                <a:gd name="T2" fmla="*/ 3 w 18"/>
                <a:gd name="T3" fmla="*/ 9 h 9"/>
                <a:gd name="T4" fmla="*/ 0 w 18"/>
                <a:gd name="T5" fmla="*/ 9 h 9"/>
                <a:gd name="T6" fmla="*/ 0 w 18"/>
                <a:gd name="T7" fmla="*/ 9 h 9"/>
                <a:gd name="T8" fmla="*/ 0 w 18"/>
                <a:gd name="T9" fmla="*/ 9 h 9"/>
                <a:gd name="T10" fmla="*/ 0 60000 65536"/>
                <a:gd name="T11" fmla="*/ 0 60000 65536"/>
                <a:gd name="T12" fmla="*/ 0 60000 65536"/>
                <a:gd name="T13" fmla="*/ 0 60000 65536"/>
                <a:gd name="T14" fmla="*/ 0 60000 65536"/>
                <a:gd name="T15" fmla="*/ 0 w 18"/>
                <a:gd name="T16" fmla="*/ 0 h 9"/>
                <a:gd name="T17" fmla="*/ 18 w 18"/>
                <a:gd name="T18" fmla="*/ 9 h 9"/>
              </a:gdLst>
              <a:ahLst/>
              <a:cxnLst>
                <a:cxn ang="T10">
                  <a:pos x="T0" y="T1"/>
                </a:cxn>
                <a:cxn ang="T11">
                  <a:pos x="T2" y="T3"/>
                </a:cxn>
                <a:cxn ang="T12">
                  <a:pos x="T4" y="T5"/>
                </a:cxn>
                <a:cxn ang="T13">
                  <a:pos x="T6" y="T7"/>
                </a:cxn>
                <a:cxn ang="T14">
                  <a:pos x="T8" y="T9"/>
                </a:cxn>
              </a:cxnLst>
              <a:rect l="T15" t="T16" r="T17" b="T18"/>
              <a:pathLst>
                <a:path w="18" h="9">
                  <a:moveTo>
                    <a:pt x="18" y="0"/>
                  </a:move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3" name="Freeform 72"/>
            <p:cNvSpPr>
              <a:spLocks/>
            </p:cNvSpPr>
            <p:nvPr/>
          </p:nvSpPr>
          <p:spPr bwMode="auto">
            <a:xfrm>
              <a:off x="4752" y="2091"/>
              <a:ext cx="37" cy="18"/>
            </a:xfrm>
            <a:custGeom>
              <a:avLst/>
              <a:gdLst>
                <a:gd name="T0" fmla="*/ 2 w 45"/>
                <a:gd name="T1" fmla="*/ 259 h 17"/>
                <a:gd name="T2" fmla="*/ 2 w 45"/>
                <a:gd name="T3" fmla="*/ 259 h 17"/>
                <a:gd name="T4" fmla="*/ 2 w 45"/>
                <a:gd name="T5" fmla="*/ 259 h 17"/>
                <a:gd name="T6" fmla="*/ 2 w 45"/>
                <a:gd name="T7" fmla="*/ 259 h 17"/>
                <a:gd name="T8" fmla="*/ 2 w 45"/>
                <a:gd name="T9" fmla="*/ 164 h 17"/>
                <a:gd name="T10" fmla="*/ 2 w 45"/>
                <a:gd name="T11" fmla="*/ 164 h 17"/>
                <a:gd name="T12" fmla="*/ 2 w 45"/>
                <a:gd name="T13" fmla="*/ 0 h 17"/>
                <a:gd name="T14" fmla="*/ 2 w 45"/>
                <a:gd name="T15" fmla="*/ 0 h 17"/>
                <a:gd name="T16" fmla="*/ 2 w 45"/>
                <a:gd name="T17" fmla="*/ 164 h 17"/>
                <a:gd name="T18" fmla="*/ 0 w 45"/>
                <a:gd name="T19" fmla="*/ 164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5"/>
                <a:gd name="T31" fmla="*/ 0 h 17"/>
                <a:gd name="T32" fmla="*/ 45 w 45"/>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5" h="17">
                  <a:moveTo>
                    <a:pt x="45" y="17"/>
                  </a:moveTo>
                  <a:lnTo>
                    <a:pt x="45" y="17"/>
                  </a:lnTo>
                  <a:lnTo>
                    <a:pt x="36" y="17"/>
                  </a:lnTo>
                  <a:lnTo>
                    <a:pt x="27" y="9"/>
                  </a:lnTo>
                  <a:lnTo>
                    <a:pt x="27" y="0"/>
                  </a:lnTo>
                  <a:lnTo>
                    <a:pt x="18" y="0"/>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4" name="Line 73"/>
            <p:cNvSpPr>
              <a:spLocks noChangeShapeType="1"/>
            </p:cNvSpPr>
            <p:nvPr/>
          </p:nvSpPr>
          <p:spPr bwMode="auto">
            <a:xfrm>
              <a:off x="4752" y="2127"/>
              <a:ext cx="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5" name="Freeform 74"/>
            <p:cNvSpPr>
              <a:spLocks/>
            </p:cNvSpPr>
            <p:nvPr/>
          </p:nvSpPr>
          <p:spPr bwMode="auto">
            <a:xfrm>
              <a:off x="4797" y="2127"/>
              <a:ext cx="14" cy="9"/>
            </a:xfrm>
            <a:custGeom>
              <a:avLst/>
              <a:gdLst>
                <a:gd name="T0" fmla="*/ 2 w 17"/>
                <a:gd name="T1" fmla="*/ 9 h 9"/>
                <a:gd name="T2" fmla="*/ 2 w 17"/>
                <a:gd name="T3" fmla="*/ 9 h 9"/>
                <a:gd name="T4" fmla="*/ 0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9"/>
                  </a:move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75"/>
            <p:cNvSpPr>
              <a:spLocks/>
            </p:cNvSpPr>
            <p:nvPr/>
          </p:nvSpPr>
          <p:spPr bwMode="auto">
            <a:xfrm>
              <a:off x="4723" y="2146"/>
              <a:ext cx="44" cy="18"/>
            </a:xfrm>
            <a:custGeom>
              <a:avLst/>
              <a:gdLst>
                <a:gd name="T0" fmla="*/ 2 w 53"/>
                <a:gd name="T1" fmla="*/ 18 h 18"/>
                <a:gd name="T2" fmla="*/ 2 w 53"/>
                <a:gd name="T3" fmla="*/ 18 h 18"/>
                <a:gd name="T4" fmla="*/ 2 w 53"/>
                <a:gd name="T5" fmla="*/ 18 h 18"/>
                <a:gd name="T6" fmla="*/ 2 w 53"/>
                <a:gd name="T7" fmla="*/ 9 h 18"/>
                <a:gd name="T8" fmla="*/ 2 w 53"/>
                <a:gd name="T9" fmla="*/ 0 h 18"/>
                <a:gd name="T10" fmla="*/ 2 w 53"/>
                <a:gd name="T11" fmla="*/ 0 h 18"/>
                <a:gd name="T12" fmla="*/ 2 w 53"/>
                <a:gd name="T13" fmla="*/ 0 h 18"/>
                <a:gd name="T14" fmla="*/ 2 w 53"/>
                <a:gd name="T15" fmla="*/ 9 h 18"/>
                <a:gd name="T16" fmla="*/ 0 w 53"/>
                <a:gd name="T17" fmla="*/ 9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18"/>
                <a:gd name="T29" fmla="*/ 53 w 53"/>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18">
                  <a:moveTo>
                    <a:pt x="53" y="18"/>
                  </a:moveTo>
                  <a:lnTo>
                    <a:pt x="35" y="18"/>
                  </a:lnTo>
                  <a:lnTo>
                    <a:pt x="35" y="9"/>
                  </a:lnTo>
                  <a:lnTo>
                    <a:pt x="27" y="0"/>
                  </a:lnTo>
                  <a:lnTo>
                    <a:pt x="18" y="0"/>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76"/>
            <p:cNvSpPr>
              <a:spLocks/>
            </p:cNvSpPr>
            <p:nvPr/>
          </p:nvSpPr>
          <p:spPr bwMode="auto">
            <a:xfrm>
              <a:off x="4730" y="2181"/>
              <a:ext cx="8" cy="2"/>
            </a:xfrm>
            <a:custGeom>
              <a:avLst/>
              <a:gdLst>
                <a:gd name="T0" fmla="*/ 0 w 9"/>
                <a:gd name="T1" fmla="*/ 0 h 2"/>
                <a:gd name="T2" fmla="*/ 0 w 9"/>
                <a:gd name="T3" fmla="*/ 0 h 2"/>
                <a:gd name="T4" fmla="*/ 4 w 9"/>
                <a:gd name="T5" fmla="*/ 0 h 2"/>
                <a:gd name="T6" fmla="*/ 0 60000 65536"/>
                <a:gd name="T7" fmla="*/ 0 60000 65536"/>
                <a:gd name="T8" fmla="*/ 0 60000 65536"/>
                <a:gd name="T9" fmla="*/ 0 w 9"/>
                <a:gd name="T10" fmla="*/ 0 h 2"/>
                <a:gd name="T11" fmla="*/ 9 w 9"/>
                <a:gd name="T12" fmla="*/ 2 h 2"/>
              </a:gdLst>
              <a:ahLst/>
              <a:cxnLst>
                <a:cxn ang="T6">
                  <a:pos x="T0" y="T1"/>
                </a:cxn>
                <a:cxn ang="T7">
                  <a:pos x="T2" y="T3"/>
                </a:cxn>
                <a:cxn ang="T8">
                  <a:pos x="T4" y="T5"/>
                </a:cxn>
              </a:cxnLst>
              <a:rect l="T9" t="T10" r="T11" b="T12"/>
              <a:pathLst>
                <a:path w="9" h="2">
                  <a:moveTo>
                    <a:pt x="0" y="0"/>
                  </a:moveTo>
                  <a:lnTo>
                    <a:pt x="0" y="0"/>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77"/>
            <p:cNvSpPr>
              <a:spLocks/>
            </p:cNvSpPr>
            <p:nvPr/>
          </p:nvSpPr>
          <p:spPr bwMode="auto">
            <a:xfrm>
              <a:off x="4774" y="2191"/>
              <a:ext cx="8" cy="9"/>
            </a:xfrm>
            <a:custGeom>
              <a:avLst/>
              <a:gdLst>
                <a:gd name="T0" fmla="*/ 0 w 9"/>
                <a:gd name="T1" fmla="*/ 0 h 9"/>
                <a:gd name="T2" fmla="*/ 0 w 9"/>
                <a:gd name="T3" fmla="*/ 0 h 9"/>
                <a:gd name="T4" fmla="*/ 0 w 9"/>
                <a:gd name="T5" fmla="*/ 9 h 9"/>
                <a:gd name="T6" fmla="*/ 4 w 9"/>
                <a:gd name="T7" fmla="*/ 9 h 9"/>
                <a:gd name="T8" fmla="*/ 4 w 9"/>
                <a:gd name="T9" fmla="*/ 0 h 9"/>
                <a:gd name="T10" fmla="*/ 0 60000 65536"/>
                <a:gd name="T11" fmla="*/ 0 60000 65536"/>
                <a:gd name="T12" fmla="*/ 0 60000 65536"/>
                <a:gd name="T13" fmla="*/ 0 60000 65536"/>
                <a:gd name="T14" fmla="*/ 0 60000 65536"/>
                <a:gd name="T15" fmla="*/ 0 w 9"/>
                <a:gd name="T16" fmla="*/ 0 h 9"/>
                <a:gd name="T17" fmla="*/ 9 w 9"/>
                <a:gd name="T18" fmla="*/ 9 h 9"/>
              </a:gdLst>
              <a:ahLst/>
              <a:cxnLst>
                <a:cxn ang="T10">
                  <a:pos x="T0" y="T1"/>
                </a:cxn>
                <a:cxn ang="T11">
                  <a:pos x="T2" y="T3"/>
                </a:cxn>
                <a:cxn ang="T12">
                  <a:pos x="T4" y="T5"/>
                </a:cxn>
                <a:cxn ang="T13">
                  <a:pos x="T6" y="T7"/>
                </a:cxn>
                <a:cxn ang="T14">
                  <a:pos x="T8" y="T9"/>
                </a:cxn>
              </a:cxnLst>
              <a:rect l="T15" t="T16" r="T17" b="T18"/>
              <a:pathLst>
                <a:path w="9" h="9">
                  <a:moveTo>
                    <a:pt x="0" y="0"/>
                  </a:moveTo>
                  <a:lnTo>
                    <a:pt x="0" y="0"/>
                  </a:lnTo>
                  <a:lnTo>
                    <a:pt x="0" y="9"/>
                  </a:ln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78"/>
            <p:cNvSpPr>
              <a:spLocks/>
            </p:cNvSpPr>
            <p:nvPr/>
          </p:nvSpPr>
          <p:spPr bwMode="auto">
            <a:xfrm>
              <a:off x="4700" y="2218"/>
              <a:ext cx="23" cy="19"/>
            </a:xfrm>
            <a:custGeom>
              <a:avLst/>
              <a:gdLst>
                <a:gd name="T0" fmla="*/ 3 w 27"/>
                <a:gd name="T1" fmla="*/ 0 h 18"/>
                <a:gd name="T2" fmla="*/ 3 w 27"/>
                <a:gd name="T3" fmla="*/ 0 h 18"/>
                <a:gd name="T4" fmla="*/ 3 w 27"/>
                <a:gd name="T5" fmla="*/ 0 h 18"/>
                <a:gd name="T6" fmla="*/ 3 w 27"/>
                <a:gd name="T7" fmla="*/ 0 h 18"/>
                <a:gd name="T8" fmla="*/ 3 w 27"/>
                <a:gd name="T9" fmla="*/ 0 h 18"/>
                <a:gd name="T10" fmla="*/ 0 w 27"/>
                <a:gd name="T11" fmla="*/ 0 h 18"/>
                <a:gd name="T12" fmla="*/ 0 w 27"/>
                <a:gd name="T13" fmla="*/ 151 h 18"/>
                <a:gd name="T14" fmla="*/ 0 w 27"/>
                <a:gd name="T15" fmla="*/ 245 h 18"/>
                <a:gd name="T16" fmla="*/ 0 60000 65536"/>
                <a:gd name="T17" fmla="*/ 0 60000 65536"/>
                <a:gd name="T18" fmla="*/ 0 60000 65536"/>
                <a:gd name="T19" fmla="*/ 0 60000 65536"/>
                <a:gd name="T20" fmla="*/ 0 60000 65536"/>
                <a:gd name="T21" fmla="*/ 0 60000 65536"/>
                <a:gd name="T22" fmla="*/ 0 60000 65536"/>
                <a:gd name="T23" fmla="*/ 0 60000 65536"/>
                <a:gd name="T24" fmla="*/ 0 w 27"/>
                <a:gd name="T25" fmla="*/ 0 h 18"/>
                <a:gd name="T26" fmla="*/ 27 w 27"/>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 h="18">
                  <a:moveTo>
                    <a:pt x="27" y="0"/>
                  </a:moveTo>
                  <a:lnTo>
                    <a:pt x="27" y="0"/>
                  </a:lnTo>
                  <a:lnTo>
                    <a:pt x="18" y="0"/>
                  </a:lnTo>
                  <a:lnTo>
                    <a:pt x="9" y="0"/>
                  </a:lnTo>
                  <a:lnTo>
                    <a:pt x="0" y="0"/>
                  </a:lnTo>
                  <a:lnTo>
                    <a:pt x="0"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79"/>
            <p:cNvSpPr>
              <a:spLocks/>
            </p:cNvSpPr>
            <p:nvPr/>
          </p:nvSpPr>
          <p:spPr bwMode="auto">
            <a:xfrm>
              <a:off x="4708" y="2254"/>
              <a:ext cx="7" cy="1"/>
            </a:xfrm>
            <a:custGeom>
              <a:avLst/>
              <a:gdLst>
                <a:gd name="T0" fmla="*/ 0 w 9"/>
                <a:gd name="T1" fmla="*/ 0 h 1"/>
                <a:gd name="T2" fmla="*/ 0 w 9"/>
                <a:gd name="T3" fmla="*/ 0 h 1"/>
                <a:gd name="T4" fmla="*/ 2 w 9"/>
                <a:gd name="T5" fmla="*/ 0 h 1"/>
                <a:gd name="T6" fmla="*/ 0 60000 65536"/>
                <a:gd name="T7" fmla="*/ 0 60000 65536"/>
                <a:gd name="T8" fmla="*/ 0 60000 65536"/>
                <a:gd name="T9" fmla="*/ 0 w 9"/>
                <a:gd name="T10" fmla="*/ 0 h 1"/>
                <a:gd name="T11" fmla="*/ 9 w 9"/>
                <a:gd name="T12" fmla="*/ 1 h 1"/>
              </a:gdLst>
              <a:ahLst/>
              <a:cxnLst>
                <a:cxn ang="T6">
                  <a:pos x="T0" y="T1"/>
                </a:cxn>
                <a:cxn ang="T7">
                  <a:pos x="T2" y="T3"/>
                </a:cxn>
                <a:cxn ang="T8">
                  <a:pos x="T4" y="T5"/>
                </a:cxn>
              </a:cxnLst>
              <a:rect l="T9" t="T10" r="T11" b="T12"/>
              <a:pathLst>
                <a:path w="9" h="1">
                  <a:moveTo>
                    <a:pt x="0" y="0"/>
                  </a:moveTo>
                  <a:lnTo>
                    <a:pt x="0" y="0"/>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80"/>
            <p:cNvSpPr>
              <a:spLocks/>
            </p:cNvSpPr>
            <p:nvPr/>
          </p:nvSpPr>
          <p:spPr bwMode="auto">
            <a:xfrm>
              <a:off x="4752" y="2246"/>
              <a:ext cx="15" cy="8"/>
            </a:xfrm>
            <a:custGeom>
              <a:avLst/>
              <a:gdLst>
                <a:gd name="T0" fmla="*/ 3 w 18"/>
                <a:gd name="T1" fmla="*/ 0 h 8"/>
                <a:gd name="T2" fmla="*/ 0 w 18"/>
                <a:gd name="T3" fmla="*/ 8 h 8"/>
                <a:gd name="T4" fmla="*/ 3 w 18"/>
                <a:gd name="T5" fmla="*/ 8 h 8"/>
                <a:gd name="T6" fmla="*/ 3 w 18"/>
                <a:gd name="T7" fmla="*/ 8 h 8"/>
                <a:gd name="T8" fmla="*/ 3 w 18"/>
                <a:gd name="T9" fmla="*/ 0 h 8"/>
                <a:gd name="T10" fmla="*/ 0 60000 65536"/>
                <a:gd name="T11" fmla="*/ 0 60000 65536"/>
                <a:gd name="T12" fmla="*/ 0 60000 65536"/>
                <a:gd name="T13" fmla="*/ 0 60000 65536"/>
                <a:gd name="T14" fmla="*/ 0 60000 65536"/>
                <a:gd name="T15" fmla="*/ 0 w 18"/>
                <a:gd name="T16" fmla="*/ 0 h 8"/>
                <a:gd name="T17" fmla="*/ 18 w 18"/>
                <a:gd name="T18" fmla="*/ 8 h 8"/>
              </a:gdLst>
              <a:ahLst/>
              <a:cxnLst>
                <a:cxn ang="T10">
                  <a:pos x="T0" y="T1"/>
                </a:cxn>
                <a:cxn ang="T11">
                  <a:pos x="T2" y="T3"/>
                </a:cxn>
                <a:cxn ang="T12">
                  <a:pos x="T4" y="T5"/>
                </a:cxn>
                <a:cxn ang="T13">
                  <a:pos x="T6" y="T7"/>
                </a:cxn>
                <a:cxn ang="T14">
                  <a:pos x="T8" y="T9"/>
                </a:cxn>
              </a:cxnLst>
              <a:rect l="T15" t="T16" r="T17" b="T18"/>
              <a:pathLst>
                <a:path w="18" h="8">
                  <a:moveTo>
                    <a:pt x="9" y="0"/>
                  </a:moveTo>
                  <a:lnTo>
                    <a:pt x="0" y="8"/>
                  </a:lnTo>
                  <a:lnTo>
                    <a:pt x="9" y="8"/>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81"/>
            <p:cNvSpPr>
              <a:spLocks/>
            </p:cNvSpPr>
            <p:nvPr/>
          </p:nvSpPr>
          <p:spPr bwMode="auto">
            <a:xfrm>
              <a:off x="4679" y="2282"/>
              <a:ext cx="44" cy="37"/>
            </a:xfrm>
            <a:custGeom>
              <a:avLst/>
              <a:gdLst>
                <a:gd name="T0" fmla="*/ 2 w 53"/>
                <a:gd name="T1" fmla="*/ 0 h 36"/>
                <a:gd name="T2" fmla="*/ 2 w 53"/>
                <a:gd name="T3" fmla="*/ 9 h 36"/>
                <a:gd name="T4" fmla="*/ 2 w 53"/>
                <a:gd name="T5" fmla="*/ 9 h 36"/>
                <a:gd name="T6" fmla="*/ 2 w 53"/>
                <a:gd name="T7" fmla="*/ 79 h 36"/>
                <a:gd name="T8" fmla="*/ 2 w 53"/>
                <a:gd name="T9" fmla="*/ 79 h 36"/>
                <a:gd name="T10" fmla="*/ 2 w 53"/>
                <a:gd name="T11" fmla="*/ 79 h 36"/>
                <a:gd name="T12" fmla="*/ 2 w 53"/>
                <a:gd name="T13" fmla="*/ 79 h 36"/>
                <a:gd name="T14" fmla="*/ 0 w 53"/>
                <a:gd name="T15" fmla="*/ 100 h 36"/>
                <a:gd name="T16" fmla="*/ 0 w 53"/>
                <a:gd name="T17" fmla="*/ 127 h 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36"/>
                <a:gd name="T29" fmla="*/ 53 w 53"/>
                <a:gd name="T30" fmla="*/ 36 h 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36">
                  <a:moveTo>
                    <a:pt x="53" y="0"/>
                  </a:moveTo>
                  <a:lnTo>
                    <a:pt x="44" y="9"/>
                  </a:lnTo>
                  <a:lnTo>
                    <a:pt x="35" y="9"/>
                  </a:lnTo>
                  <a:lnTo>
                    <a:pt x="35" y="18"/>
                  </a:lnTo>
                  <a:lnTo>
                    <a:pt x="26" y="18"/>
                  </a:lnTo>
                  <a:lnTo>
                    <a:pt x="17" y="18"/>
                  </a:lnTo>
                  <a:lnTo>
                    <a:pt x="8" y="18"/>
                  </a:lnTo>
                  <a:lnTo>
                    <a:pt x="0" y="27"/>
                  </a:lnTo>
                  <a:lnTo>
                    <a:pt x="0" y="3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Line 82"/>
            <p:cNvSpPr>
              <a:spLocks noChangeShapeType="1"/>
            </p:cNvSpPr>
            <p:nvPr/>
          </p:nvSpPr>
          <p:spPr bwMode="auto">
            <a:xfrm>
              <a:off x="4685" y="2336"/>
              <a:ext cx="8"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4" name="Freeform 83"/>
            <p:cNvSpPr>
              <a:spLocks/>
            </p:cNvSpPr>
            <p:nvPr/>
          </p:nvSpPr>
          <p:spPr bwMode="auto">
            <a:xfrm>
              <a:off x="4738" y="2300"/>
              <a:ext cx="7" cy="19"/>
            </a:xfrm>
            <a:custGeom>
              <a:avLst/>
              <a:gdLst>
                <a:gd name="T0" fmla="*/ 0 w 9"/>
                <a:gd name="T1" fmla="*/ 0 h 18"/>
                <a:gd name="T2" fmla="*/ 0 w 9"/>
                <a:gd name="T3" fmla="*/ 151 h 18"/>
                <a:gd name="T4" fmla="*/ 0 w 9"/>
                <a:gd name="T5" fmla="*/ 245 h 18"/>
                <a:gd name="T6" fmla="*/ 2 w 9"/>
                <a:gd name="T7" fmla="*/ 245 h 18"/>
                <a:gd name="T8" fmla="*/ 2 w 9"/>
                <a:gd name="T9" fmla="*/ 245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0" y="0"/>
                  </a:moveTo>
                  <a:lnTo>
                    <a:pt x="0" y="9"/>
                  </a:lnTo>
                  <a:lnTo>
                    <a:pt x="0" y="18"/>
                  </a:lnTo>
                  <a:lnTo>
                    <a:pt x="9"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84"/>
            <p:cNvSpPr>
              <a:spLocks/>
            </p:cNvSpPr>
            <p:nvPr/>
          </p:nvSpPr>
          <p:spPr bwMode="auto">
            <a:xfrm>
              <a:off x="4685" y="2355"/>
              <a:ext cx="23" cy="27"/>
            </a:xfrm>
            <a:custGeom>
              <a:avLst/>
              <a:gdLst>
                <a:gd name="T0" fmla="*/ 3 w 27"/>
                <a:gd name="T1" fmla="*/ 0 h 27"/>
                <a:gd name="T2" fmla="*/ 3 w 27"/>
                <a:gd name="T3" fmla="*/ 9 h 27"/>
                <a:gd name="T4" fmla="*/ 3 w 27"/>
                <a:gd name="T5" fmla="*/ 18 h 27"/>
                <a:gd name="T6" fmla="*/ 0 w 27"/>
                <a:gd name="T7" fmla="*/ 27 h 27"/>
                <a:gd name="T8" fmla="*/ 0 60000 65536"/>
                <a:gd name="T9" fmla="*/ 0 60000 65536"/>
                <a:gd name="T10" fmla="*/ 0 60000 65536"/>
                <a:gd name="T11" fmla="*/ 0 60000 65536"/>
                <a:gd name="T12" fmla="*/ 0 w 27"/>
                <a:gd name="T13" fmla="*/ 0 h 27"/>
                <a:gd name="T14" fmla="*/ 27 w 27"/>
                <a:gd name="T15" fmla="*/ 27 h 27"/>
              </a:gdLst>
              <a:ahLst/>
              <a:cxnLst>
                <a:cxn ang="T8">
                  <a:pos x="T0" y="T1"/>
                </a:cxn>
                <a:cxn ang="T9">
                  <a:pos x="T2" y="T3"/>
                </a:cxn>
                <a:cxn ang="T10">
                  <a:pos x="T4" y="T5"/>
                </a:cxn>
                <a:cxn ang="T11">
                  <a:pos x="T6" y="T7"/>
                </a:cxn>
              </a:cxnLst>
              <a:rect l="T12" t="T13" r="T14" b="T15"/>
              <a:pathLst>
                <a:path w="27" h="27">
                  <a:moveTo>
                    <a:pt x="27" y="0"/>
                  </a:moveTo>
                  <a:lnTo>
                    <a:pt x="9" y="9"/>
                  </a:lnTo>
                  <a:lnTo>
                    <a:pt x="9" y="18"/>
                  </a:lnTo>
                  <a:lnTo>
                    <a:pt x="0"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85"/>
            <p:cNvSpPr>
              <a:spLocks/>
            </p:cNvSpPr>
            <p:nvPr/>
          </p:nvSpPr>
          <p:spPr bwMode="auto">
            <a:xfrm>
              <a:off x="4671" y="2373"/>
              <a:ext cx="29" cy="36"/>
            </a:xfrm>
            <a:custGeom>
              <a:avLst/>
              <a:gdLst>
                <a:gd name="T0" fmla="*/ 2 w 35"/>
                <a:gd name="T1" fmla="*/ 0 h 35"/>
                <a:gd name="T2" fmla="*/ 2 w 35"/>
                <a:gd name="T3" fmla="*/ 9 h 35"/>
                <a:gd name="T4" fmla="*/ 2 w 35"/>
                <a:gd name="T5" fmla="*/ 9 h 35"/>
                <a:gd name="T6" fmla="*/ 2 w 35"/>
                <a:gd name="T7" fmla="*/ 9 h 35"/>
                <a:gd name="T8" fmla="*/ 2 w 35"/>
                <a:gd name="T9" fmla="*/ 9 h 35"/>
                <a:gd name="T10" fmla="*/ 2 w 35"/>
                <a:gd name="T11" fmla="*/ 9 h 35"/>
                <a:gd name="T12" fmla="*/ 0 w 35"/>
                <a:gd name="T13" fmla="*/ 81 h 35"/>
                <a:gd name="T14" fmla="*/ 0 w 35"/>
                <a:gd name="T15" fmla="*/ 101 h 35"/>
                <a:gd name="T16" fmla="*/ 0 w 35"/>
                <a:gd name="T17" fmla="*/ 101 h 35"/>
                <a:gd name="T18" fmla="*/ 0 w 35"/>
                <a:gd name="T19" fmla="*/ 129 h 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5"/>
                <a:gd name="T31" fmla="*/ 0 h 35"/>
                <a:gd name="T32" fmla="*/ 35 w 35"/>
                <a:gd name="T33" fmla="*/ 35 h 3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5" h="35">
                  <a:moveTo>
                    <a:pt x="35" y="0"/>
                  </a:moveTo>
                  <a:lnTo>
                    <a:pt x="26" y="9"/>
                  </a:lnTo>
                  <a:lnTo>
                    <a:pt x="17" y="9"/>
                  </a:lnTo>
                  <a:lnTo>
                    <a:pt x="9" y="9"/>
                  </a:lnTo>
                  <a:lnTo>
                    <a:pt x="0" y="18"/>
                  </a:lnTo>
                  <a:lnTo>
                    <a:pt x="0" y="26"/>
                  </a:lnTo>
                  <a:lnTo>
                    <a:pt x="0"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86"/>
            <p:cNvSpPr>
              <a:spLocks/>
            </p:cNvSpPr>
            <p:nvPr/>
          </p:nvSpPr>
          <p:spPr bwMode="auto">
            <a:xfrm>
              <a:off x="4685" y="2409"/>
              <a:ext cx="15" cy="9"/>
            </a:xfrm>
            <a:custGeom>
              <a:avLst/>
              <a:gdLst>
                <a:gd name="T0" fmla="*/ 0 w 18"/>
                <a:gd name="T1" fmla="*/ 9 h 9"/>
                <a:gd name="T2" fmla="*/ 3 w 18"/>
                <a:gd name="T3" fmla="*/ 0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0"/>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87"/>
            <p:cNvSpPr>
              <a:spLocks/>
            </p:cNvSpPr>
            <p:nvPr/>
          </p:nvSpPr>
          <p:spPr bwMode="auto">
            <a:xfrm>
              <a:off x="4730" y="2382"/>
              <a:ext cx="8" cy="10"/>
            </a:xfrm>
            <a:custGeom>
              <a:avLst/>
              <a:gdLst>
                <a:gd name="T0" fmla="*/ 0 w 9"/>
                <a:gd name="T1" fmla="*/ 0 h 9"/>
                <a:gd name="T2" fmla="*/ 0 w 9"/>
                <a:gd name="T3" fmla="*/ 1492 h 9"/>
                <a:gd name="T4" fmla="*/ 0 w 9"/>
                <a:gd name="T5" fmla="*/ 1492 h 9"/>
                <a:gd name="T6" fmla="*/ 4 w 9"/>
                <a:gd name="T7" fmla="*/ 1492 h 9"/>
                <a:gd name="T8" fmla="*/ 4 w 9"/>
                <a:gd name="T9" fmla="*/ 0 h 9"/>
                <a:gd name="T10" fmla="*/ 0 60000 65536"/>
                <a:gd name="T11" fmla="*/ 0 60000 65536"/>
                <a:gd name="T12" fmla="*/ 0 60000 65536"/>
                <a:gd name="T13" fmla="*/ 0 60000 65536"/>
                <a:gd name="T14" fmla="*/ 0 60000 65536"/>
                <a:gd name="T15" fmla="*/ 0 w 9"/>
                <a:gd name="T16" fmla="*/ 0 h 9"/>
                <a:gd name="T17" fmla="*/ 9 w 9"/>
                <a:gd name="T18" fmla="*/ 9 h 9"/>
              </a:gdLst>
              <a:ahLst/>
              <a:cxnLst>
                <a:cxn ang="T10">
                  <a:pos x="T0" y="T1"/>
                </a:cxn>
                <a:cxn ang="T11">
                  <a:pos x="T2" y="T3"/>
                </a:cxn>
                <a:cxn ang="T12">
                  <a:pos x="T4" y="T5"/>
                </a:cxn>
                <a:cxn ang="T13">
                  <a:pos x="T6" y="T7"/>
                </a:cxn>
                <a:cxn ang="T14">
                  <a:pos x="T8" y="T9"/>
                </a:cxn>
              </a:cxnLst>
              <a:rect l="T15" t="T16" r="T17" b="T18"/>
              <a:pathLst>
                <a:path w="9" h="9">
                  <a:moveTo>
                    <a:pt x="0" y="0"/>
                  </a:moveTo>
                  <a:lnTo>
                    <a:pt x="0" y="9"/>
                  </a:ln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88"/>
            <p:cNvSpPr>
              <a:spLocks/>
            </p:cNvSpPr>
            <p:nvPr/>
          </p:nvSpPr>
          <p:spPr bwMode="auto">
            <a:xfrm>
              <a:off x="4730" y="2455"/>
              <a:ext cx="15" cy="9"/>
            </a:xfrm>
            <a:custGeom>
              <a:avLst/>
              <a:gdLst>
                <a:gd name="T0" fmla="*/ 3 w 18"/>
                <a:gd name="T1" fmla="*/ 0 h 9"/>
                <a:gd name="T2" fmla="*/ 3 w 18"/>
                <a:gd name="T3" fmla="*/ 9 h 9"/>
                <a:gd name="T4" fmla="*/ 3 w 18"/>
                <a:gd name="T5" fmla="*/ 9 h 9"/>
                <a:gd name="T6" fmla="*/ 3 w 18"/>
                <a:gd name="T7" fmla="*/ 9 h 9"/>
                <a:gd name="T8" fmla="*/ 0 w 18"/>
                <a:gd name="T9" fmla="*/ 9 h 9"/>
                <a:gd name="T10" fmla="*/ 0 w 18"/>
                <a:gd name="T11" fmla="*/ 9 h 9"/>
                <a:gd name="T12" fmla="*/ 0 w 18"/>
                <a:gd name="T13" fmla="*/ 0 h 9"/>
                <a:gd name="T14" fmla="*/ 0 60000 65536"/>
                <a:gd name="T15" fmla="*/ 0 60000 65536"/>
                <a:gd name="T16" fmla="*/ 0 60000 65536"/>
                <a:gd name="T17" fmla="*/ 0 60000 65536"/>
                <a:gd name="T18" fmla="*/ 0 60000 65536"/>
                <a:gd name="T19" fmla="*/ 0 60000 65536"/>
                <a:gd name="T20" fmla="*/ 0 60000 65536"/>
                <a:gd name="T21" fmla="*/ 0 w 18"/>
                <a:gd name="T22" fmla="*/ 0 h 9"/>
                <a:gd name="T23" fmla="*/ 18 w 18"/>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9">
                  <a:moveTo>
                    <a:pt x="18" y="0"/>
                  </a:moveTo>
                  <a:lnTo>
                    <a:pt x="18" y="9"/>
                  </a:ln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89"/>
            <p:cNvSpPr>
              <a:spLocks/>
            </p:cNvSpPr>
            <p:nvPr/>
          </p:nvSpPr>
          <p:spPr bwMode="auto">
            <a:xfrm>
              <a:off x="4693" y="2437"/>
              <a:ext cx="15" cy="18"/>
            </a:xfrm>
            <a:custGeom>
              <a:avLst/>
              <a:gdLst>
                <a:gd name="T0" fmla="*/ 3 w 18"/>
                <a:gd name="T1" fmla="*/ 0 h 18"/>
                <a:gd name="T2" fmla="*/ 3 w 18"/>
                <a:gd name="T3" fmla="*/ 0 h 18"/>
                <a:gd name="T4" fmla="*/ 3 w 18"/>
                <a:gd name="T5" fmla="*/ 9 h 18"/>
                <a:gd name="T6" fmla="*/ 3 w 18"/>
                <a:gd name="T7" fmla="*/ 9 h 18"/>
                <a:gd name="T8" fmla="*/ 0 w 18"/>
                <a:gd name="T9" fmla="*/ 18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0"/>
                  </a:moveTo>
                  <a:lnTo>
                    <a:pt x="9" y="0"/>
                  </a:lnTo>
                  <a:lnTo>
                    <a:pt x="9"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90"/>
            <p:cNvSpPr>
              <a:spLocks/>
            </p:cNvSpPr>
            <p:nvPr/>
          </p:nvSpPr>
          <p:spPr bwMode="auto">
            <a:xfrm>
              <a:off x="4671" y="2455"/>
              <a:ext cx="29" cy="36"/>
            </a:xfrm>
            <a:custGeom>
              <a:avLst/>
              <a:gdLst>
                <a:gd name="T0" fmla="*/ 2 w 35"/>
                <a:gd name="T1" fmla="*/ 0 h 35"/>
                <a:gd name="T2" fmla="*/ 2 w 35"/>
                <a:gd name="T3" fmla="*/ 0 h 35"/>
                <a:gd name="T4" fmla="*/ 2 w 35"/>
                <a:gd name="T5" fmla="*/ 9 h 35"/>
                <a:gd name="T6" fmla="*/ 0 w 35"/>
                <a:gd name="T7" fmla="*/ 9 h 35"/>
                <a:gd name="T8" fmla="*/ 0 w 35"/>
                <a:gd name="T9" fmla="*/ 17 h 35"/>
                <a:gd name="T10" fmla="*/ 0 w 35"/>
                <a:gd name="T11" fmla="*/ 101 h 35"/>
                <a:gd name="T12" fmla="*/ 0 w 35"/>
                <a:gd name="T13" fmla="*/ 101 h 35"/>
                <a:gd name="T14" fmla="*/ 0 w 35"/>
                <a:gd name="T15" fmla="*/ 129 h 35"/>
                <a:gd name="T16" fmla="*/ 2 w 35"/>
                <a:gd name="T17" fmla="*/ 129 h 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35"/>
                <a:gd name="T29" fmla="*/ 35 w 35"/>
                <a:gd name="T30" fmla="*/ 35 h 3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35">
                  <a:moveTo>
                    <a:pt x="35" y="0"/>
                  </a:moveTo>
                  <a:lnTo>
                    <a:pt x="17" y="0"/>
                  </a:lnTo>
                  <a:lnTo>
                    <a:pt x="9" y="9"/>
                  </a:lnTo>
                  <a:lnTo>
                    <a:pt x="0" y="9"/>
                  </a:lnTo>
                  <a:lnTo>
                    <a:pt x="0" y="17"/>
                  </a:lnTo>
                  <a:lnTo>
                    <a:pt x="0" y="26"/>
                  </a:lnTo>
                  <a:lnTo>
                    <a:pt x="0" y="35"/>
                  </a:lnTo>
                  <a:lnTo>
                    <a:pt x="9"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91"/>
            <p:cNvSpPr>
              <a:spLocks/>
            </p:cNvSpPr>
            <p:nvPr/>
          </p:nvSpPr>
          <p:spPr bwMode="auto">
            <a:xfrm>
              <a:off x="4685" y="2482"/>
              <a:ext cx="15" cy="9"/>
            </a:xfrm>
            <a:custGeom>
              <a:avLst/>
              <a:gdLst>
                <a:gd name="T0" fmla="*/ 0 w 18"/>
                <a:gd name="T1" fmla="*/ 9 h 9"/>
                <a:gd name="T2" fmla="*/ 3 w 18"/>
                <a:gd name="T3" fmla="*/ 9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9"/>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92"/>
            <p:cNvSpPr>
              <a:spLocks/>
            </p:cNvSpPr>
            <p:nvPr/>
          </p:nvSpPr>
          <p:spPr bwMode="auto">
            <a:xfrm>
              <a:off x="4745" y="2528"/>
              <a:ext cx="14" cy="9"/>
            </a:xfrm>
            <a:custGeom>
              <a:avLst/>
              <a:gdLst>
                <a:gd name="T0" fmla="*/ 2 w 17"/>
                <a:gd name="T1" fmla="*/ 0 h 9"/>
                <a:gd name="T2" fmla="*/ 2 w 17"/>
                <a:gd name="T3" fmla="*/ 9 h 9"/>
                <a:gd name="T4" fmla="*/ 0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0"/>
                  </a:moveTo>
                  <a:lnTo>
                    <a:pt x="8"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3"/>
            <p:cNvSpPr>
              <a:spLocks/>
            </p:cNvSpPr>
            <p:nvPr/>
          </p:nvSpPr>
          <p:spPr bwMode="auto">
            <a:xfrm>
              <a:off x="4679" y="2509"/>
              <a:ext cx="36" cy="73"/>
            </a:xfrm>
            <a:custGeom>
              <a:avLst/>
              <a:gdLst>
                <a:gd name="T0" fmla="*/ 2 w 44"/>
                <a:gd name="T1" fmla="*/ 0 h 71"/>
                <a:gd name="T2" fmla="*/ 2 w 44"/>
                <a:gd name="T3" fmla="*/ 9 h 71"/>
                <a:gd name="T4" fmla="*/ 2 w 44"/>
                <a:gd name="T5" fmla="*/ 80 h 71"/>
                <a:gd name="T6" fmla="*/ 2 w 44"/>
                <a:gd name="T7" fmla="*/ 102 h 71"/>
                <a:gd name="T8" fmla="*/ 2 w 44"/>
                <a:gd name="T9" fmla="*/ 130 h 71"/>
                <a:gd name="T10" fmla="*/ 2 w 44"/>
                <a:gd name="T11" fmla="*/ 130 h 71"/>
                <a:gd name="T12" fmla="*/ 2 w 44"/>
                <a:gd name="T13" fmla="*/ 130 h 71"/>
                <a:gd name="T14" fmla="*/ 0 w 44"/>
                <a:gd name="T15" fmla="*/ 209 h 71"/>
                <a:gd name="T16" fmla="*/ 0 w 44"/>
                <a:gd name="T17" fmla="*/ 240 h 71"/>
                <a:gd name="T18" fmla="*/ 0 w 44"/>
                <a:gd name="T19" fmla="*/ 240 h 71"/>
                <a:gd name="T20" fmla="*/ 2 w 44"/>
                <a:gd name="T21" fmla="*/ 275 h 71"/>
                <a:gd name="T22" fmla="*/ 2 w 44"/>
                <a:gd name="T23" fmla="*/ 275 h 7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71"/>
                <a:gd name="T38" fmla="*/ 44 w 44"/>
                <a:gd name="T39" fmla="*/ 71 h 7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71">
                  <a:moveTo>
                    <a:pt x="44" y="0"/>
                  </a:moveTo>
                  <a:lnTo>
                    <a:pt x="35" y="9"/>
                  </a:lnTo>
                  <a:lnTo>
                    <a:pt x="35" y="18"/>
                  </a:lnTo>
                  <a:lnTo>
                    <a:pt x="26" y="27"/>
                  </a:lnTo>
                  <a:lnTo>
                    <a:pt x="17" y="36"/>
                  </a:lnTo>
                  <a:lnTo>
                    <a:pt x="8" y="36"/>
                  </a:lnTo>
                  <a:lnTo>
                    <a:pt x="0" y="53"/>
                  </a:lnTo>
                  <a:lnTo>
                    <a:pt x="0" y="62"/>
                  </a:lnTo>
                  <a:lnTo>
                    <a:pt x="8" y="71"/>
                  </a:lnTo>
                  <a:lnTo>
                    <a:pt x="17" y="71"/>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94"/>
            <p:cNvSpPr>
              <a:spLocks/>
            </p:cNvSpPr>
            <p:nvPr/>
          </p:nvSpPr>
          <p:spPr bwMode="auto">
            <a:xfrm>
              <a:off x="4693" y="2564"/>
              <a:ext cx="22" cy="9"/>
            </a:xfrm>
            <a:custGeom>
              <a:avLst/>
              <a:gdLst>
                <a:gd name="T0" fmla="*/ 0 w 27"/>
                <a:gd name="T1" fmla="*/ 9 h 9"/>
                <a:gd name="T2" fmla="*/ 2 w 27"/>
                <a:gd name="T3" fmla="*/ 9 h 9"/>
                <a:gd name="T4" fmla="*/ 2 w 27"/>
                <a:gd name="T5" fmla="*/ 0 h 9"/>
                <a:gd name="T6" fmla="*/ 2 w 27"/>
                <a:gd name="T7" fmla="*/ 0 h 9"/>
                <a:gd name="T8" fmla="*/ 2 w 27"/>
                <a:gd name="T9" fmla="*/ 0 h 9"/>
                <a:gd name="T10" fmla="*/ 0 60000 65536"/>
                <a:gd name="T11" fmla="*/ 0 60000 65536"/>
                <a:gd name="T12" fmla="*/ 0 60000 65536"/>
                <a:gd name="T13" fmla="*/ 0 60000 65536"/>
                <a:gd name="T14" fmla="*/ 0 60000 65536"/>
                <a:gd name="T15" fmla="*/ 0 w 27"/>
                <a:gd name="T16" fmla="*/ 0 h 9"/>
                <a:gd name="T17" fmla="*/ 27 w 27"/>
                <a:gd name="T18" fmla="*/ 9 h 9"/>
              </a:gdLst>
              <a:ahLst/>
              <a:cxnLst>
                <a:cxn ang="T10">
                  <a:pos x="T0" y="T1"/>
                </a:cxn>
                <a:cxn ang="T11">
                  <a:pos x="T2" y="T3"/>
                </a:cxn>
                <a:cxn ang="T12">
                  <a:pos x="T4" y="T5"/>
                </a:cxn>
                <a:cxn ang="T13">
                  <a:pos x="T6" y="T7"/>
                </a:cxn>
                <a:cxn ang="T14">
                  <a:pos x="T8" y="T9"/>
                </a:cxn>
              </a:cxnLst>
              <a:rect l="T15" t="T16" r="T17" b="T18"/>
              <a:pathLst>
                <a:path w="27" h="9">
                  <a:moveTo>
                    <a:pt x="0" y="9"/>
                  </a:moveTo>
                  <a:lnTo>
                    <a:pt x="18" y="9"/>
                  </a:lnTo>
                  <a:lnTo>
                    <a:pt x="27"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95"/>
            <p:cNvSpPr>
              <a:spLocks/>
            </p:cNvSpPr>
            <p:nvPr/>
          </p:nvSpPr>
          <p:spPr bwMode="auto">
            <a:xfrm>
              <a:off x="4700" y="2600"/>
              <a:ext cx="23" cy="64"/>
            </a:xfrm>
            <a:custGeom>
              <a:avLst/>
              <a:gdLst>
                <a:gd name="T0" fmla="*/ 3 w 27"/>
                <a:gd name="T1" fmla="*/ 288 h 62"/>
                <a:gd name="T2" fmla="*/ 0 w 27"/>
                <a:gd name="T3" fmla="*/ 288 h 62"/>
                <a:gd name="T4" fmla="*/ 0 w 27"/>
                <a:gd name="T5" fmla="*/ 251 h 62"/>
                <a:gd name="T6" fmla="*/ 3 w 27"/>
                <a:gd name="T7" fmla="*/ 156 h 62"/>
                <a:gd name="T8" fmla="*/ 3 w 27"/>
                <a:gd name="T9" fmla="*/ 117 h 62"/>
                <a:gd name="T10" fmla="*/ 3 w 27"/>
                <a:gd name="T11" fmla="*/ 91 h 62"/>
                <a:gd name="T12" fmla="*/ 3 w 27"/>
                <a:gd name="T13" fmla="*/ 91 h 62"/>
                <a:gd name="T14" fmla="*/ 3 w 27"/>
                <a:gd name="T15" fmla="*/ 9 h 62"/>
                <a:gd name="T16" fmla="*/ 3 w 27"/>
                <a:gd name="T17" fmla="*/ 9 h 62"/>
                <a:gd name="T18" fmla="*/ 3 w 27"/>
                <a:gd name="T19" fmla="*/ 0 h 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62"/>
                <a:gd name="T32" fmla="*/ 27 w 27"/>
                <a:gd name="T33" fmla="*/ 62 h 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62">
                  <a:moveTo>
                    <a:pt x="9" y="62"/>
                  </a:moveTo>
                  <a:lnTo>
                    <a:pt x="0" y="62"/>
                  </a:lnTo>
                  <a:lnTo>
                    <a:pt x="0" y="53"/>
                  </a:lnTo>
                  <a:lnTo>
                    <a:pt x="9" y="35"/>
                  </a:lnTo>
                  <a:lnTo>
                    <a:pt x="9" y="26"/>
                  </a:lnTo>
                  <a:lnTo>
                    <a:pt x="18" y="18"/>
                  </a:lnTo>
                  <a:lnTo>
                    <a:pt x="27" y="18"/>
                  </a:lnTo>
                  <a:lnTo>
                    <a:pt x="27" y="9"/>
                  </a:lnTo>
                  <a:lnTo>
                    <a:pt x="18" y="9"/>
                  </a:lnTo>
                  <a:lnTo>
                    <a:pt x="27"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96"/>
            <p:cNvSpPr>
              <a:spLocks/>
            </p:cNvSpPr>
            <p:nvPr/>
          </p:nvSpPr>
          <p:spPr bwMode="auto">
            <a:xfrm>
              <a:off x="4759" y="2610"/>
              <a:ext cx="8" cy="9"/>
            </a:xfrm>
            <a:custGeom>
              <a:avLst/>
              <a:gdLst>
                <a:gd name="T0" fmla="*/ 4 w 9"/>
                <a:gd name="T1" fmla="*/ 0 h 9"/>
                <a:gd name="T2" fmla="*/ 4 w 9"/>
                <a:gd name="T3" fmla="*/ 0 h 9"/>
                <a:gd name="T4" fmla="*/ 4 w 9"/>
                <a:gd name="T5" fmla="*/ 0 h 9"/>
                <a:gd name="T6" fmla="*/ 4 w 9"/>
                <a:gd name="T7" fmla="*/ 9 h 9"/>
                <a:gd name="T8" fmla="*/ 0 w 9"/>
                <a:gd name="T9" fmla="*/ 9 h 9"/>
                <a:gd name="T10" fmla="*/ 0 w 9"/>
                <a:gd name="T11" fmla="*/ 9 h 9"/>
                <a:gd name="T12" fmla="*/ 0 w 9"/>
                <a:gd name="T13" fmla="*/ 9 h 9"/>
                <a:gd name="T14" fmla="*/ 0 w 9"/>
                <a:gd name="T15" fmla="*/ 0 h 9"/>
                <a:gd name="T16" fmla="*/ 0 60000 65536"/>
                <a:gd name="T17" fmla="*/ 0 60000 65536"/>
                <a:gd name="T18" fmla="*/ 0 60000 65536"/>
                <a:gd name="T19" fmla="*/ 0 60000 65536"/>
                <a:gd name="T20" fmla="*/ 0 60000 65536"/>
                <a:gd name="T21" fmla="*/ 0 60000 65536"/>
                <a:gd name="T22" fmla="*/ 0 60000 65536"/>
                <a:gd name="T23" fmla="*/ 0 60000 65536"/>
                <a:gd name="T24" fmla="*/ 0 w 9"/>
                <a:gd name="T25" fmla="*/ 0 h 9"/>
                <a:gd name="T26" fmla="*/ 9 w 9"/>
                <a:gd name="T27" fmla="*/ 9 h 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 h="9">
                  <a:moveTo>
                    <a:pt x="9" y="0"/>
                  </a:moveTo>
                  <a:lnTo>
                    <a:pt x="9" y="0"/>
                  </a:ln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97"/>
            <p:cNvSpPr>
              <a:spLocks/>
            </p:cNvSpPr>
            <p:nvPr/>
          </p:nvSpPr>
          <p:spPr bwMode="auto">
            <a:xfrm>
              <a:off x="4723" y="2646"/>
              <a:ext cx="15" cy="27"/>
            </a:xfrm>
            <a:custGeom>
              <a:avLst/>
              <a:gdLst>
                <a:gd name="T0" fmla="*/ 3 w 18"/>
                <a:gd name="T1" fmla="*/ 0 h 27"/>
                <a:gd name="T2" fmla="*/ 3 w 18"/>
                <a:gd name="T3" fmla="*/ 9 h 27"/>
                <a:gd name="T4" fmla="*/ 3 w 18"/>
                <a:gd name="T5" fmla="*/ 18 h 27"/>
                <a:gd name="T6" fmla="*/ 3 w 18"/>
                <a:gd name="T7" fmla="*/ 18 h 27"/>
                <a:gd name="T8" fmla="*/ 0 w 18"/>
                <a:gd name="T9" fmla="*/ 27 h 27"/>
                <a:gd name="T10" fmla="*/ 0 60000 65536"/>
                <a:gd name="T11" fmla="*/ 0 60000 65536"/>
                <a:gd name="T12" fmla="*/ 0 60000 65536"/>
                <a:gd name="T13" fmla="*/ 0 60000 65536"/>
                <a:gd name="T14" fmla="*/ 0 60000 65536"/>
                <a:gd name="T15" fmla="*/ 0 w 18"/>
                <a:gd name="T16" fmla="*/ 0 h 27"/>
                <a:gd name="T17" fmla="*/ 18 w 18"/>
                <a:gd name="T18" fmla="*/ 27 h 27"/>
              </a:gdLst>
              <a:ahLst/>
              <a:cxnLst>
                <a:cxn ang="T10">
                  <a:pos x="T0" y="T1"/>
                </a:cxn>
                <a:cxn ang="T11">
                  <a:pos x="T2" y="T3"/>
                </a:cxn>
                <a:cxn ang="T12">
                  <a:pos x="T4" y="T5"/>
                </a:cxn>
                <a:cxn ang="T13">
                  <a:pos x="T6" y="T7"/>
                </a:cxn>
                <a:cxn ang="T14">
                  <a:pos x="T8" y="T9"/>
                </a:cxn>
              </a:cxnLst>
              <a:rect l="T15" t="T16" r="T17" b="T18"/>
              <a:pathLst>
                <a:path w="18" h="27">
                  <a:moveTo>
                    <a:pt x="18" y="0"/>
                  </a:moveTo>
                  <a:lnTo>
                    <a:pt x="18" y="9"/>
                  </a:lnTo>
                  <a:lnTo>
                    <a:pt x="18" y="18"/>
                  </a:lnTo>
                  <a:lnTo>
                    <a:pt x="9" y="18"/>
                  </a:lnTo>
                  <a:lnTo>
                    <a:pt x="0"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98"/>
            <p:cNvSpPr>
              <a:spLocks/>
            </p:cNvSpPr>
            <p:nvPr/>
          </p:nvSpPr>
          <p:spPr bwMode="auto">
            <a:xfrm>
              <a:off x="4730" y="2682"/>
              <a:ext cx="29" cy="55"/>
            </a:xfrm>
            <a:custGeom>
              <a:avLst/>
              <a:gdLst>
                <a:gd name="T0" fmla="*/ 2 w 35"/>
                <a:gd name="T1" fmla="*/ 0 h 53"/>
                <a:gd name="T2" fmla="*/ 2 w 35"/>
                <a:gd name="T3" fmla="*/ 0 h 53"/>
                <a:gd name="T4" fmla="*/ 2 w 35"/>
                <a:gd name="T5" fmla="*/ 0 h 53"/>
                <a:gd name="T6" fmla="*/ 2 w 35"/>
                <a:gd name="T7" fmla="*/ 0 h 53"/>
                <a:gd name="T8" fmla="*/ 2 w 35"/>
                <a:gd name="T9" fmla="*/ 9 h 53"/>
                <a:gd name="T10" fmla="*/ 2 w 35"/>
                <a:gd name="T11" fmla="*/ 107 h 53"/>
                <a:gd name="T12" fmla="*/ 0 w 35"/>
                <a:gd name="T13" fmla="*/ 107 h 53"/>
                <a:gd name="T14" fmla="*/ 0 w 35"/>
                <a:gd name="T15" fmla="*/ 148 h 53"/>
                <a:gd name="T16" fmla="*/ 0 w 35"/>
                <a:gd name="T17" fmla="*/ 207 h 53"/>
                <a:gd name="T18" fmla="*/ 0 w 35"/>
                <a:gd name="T19" fmla="*/ 268 h 53"/>
                <a:gd name="T20" fmla="*/ 2 w 35"/>
                <a:gd name="T21" fmla="*/ 320 h 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53"/>
                <a:gd name="T35" fmla="*/ 35 w 35"/>
                <a:gd name="T36" fmla="*/ 53 h 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53">
                  <a:moveTo>
                    <a:pt x="35" y="0"/>
                  </a:moveTo>
                  <a:lnTo>
                    <a:pt x="35" y="0"/>
                  </a:lnTo>
                  <a:lnTo>
                    <a:pt x="26" y="0"/>
                  </a:lnTo>
                  <a:lnTo>
                    <a:pt x="18" y="0"/>
                  </a:lnTo>
                  <a:lnTo>
                    <a:pt x="18" y="9"/>
                  </a:lnTo>
                  <a:lnTo>
                    <a:pt x="9" y="17"/>
                  </a:lnTo>
                  <a:lnTo>
                    <a:pt x="0" y="17"/>
                  </a:lnTo>
                  <a:lnTo>
                    <a:pt x="0" y="26"/>
                  </a:lnTo>
                  <a:lnTo>
                    <a:pt x="0" y="35"/>
                  </a:lnTo>
                  <a:lnTo>
                    <a:pt x="0" y="44"/>
                  </a:lnTo>
                  <a:lnTo>
                    <a:pt x="9" y="53"/>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99"/>
            <p:cNvSpPr>
              <a:spLocks/>
            </p:cNvSpPr>
            <p:nvPr/>
          </p:nvSpPr>
          <p:spPr bwMode="auto">
            <a:xfrm>
              <a:off x="4745" y="2728"/>
              <a:ext cx="7" cy="18"/>
            </a:xfrm>
            <a:custGeom>
              <a:avLst/>
              <a:gdLst>
                <a:gd name="T0" fmla="*/ 0 w 8"/>
                <a:gd name="T1" fmla="*/ 18 h 18"/>
                <a:gd name="T2" fmla="*/ 4 w 8"/>
                <a:gd name="T3" fmla="*/ 9 h 18"/>
                <a:gd name="T4" fmla="*/ 4 w 8"/>
                <a:gd name="T5" fmla="*/ 0 h 18"/>
                <a:gd name="T6" fmla="*/ 0 60000 65536"/>
                <a:gd name="T7" fmla="*/ 0 60000 65536"/>
                <a:gd name="T8" fmla="*/ 0 60000 65536"/>
                <a:gd name="T9" fmla="*/ 0 w 8"/>
                <a:gd name="T10" fmla="*/ 0 h 18"/>
                <a:gd name="T11" fmla="*/ 8 w 8"/>
                <a:gd name="T12" fmla="*/ 18 h 18"/>
              </a:gdLst>
              <a:ahLst/>
              <a:cxnLst>
                <a:cxn ang="T6">
                  <a:pos x="T0" y="T1"/>
                </a:cxn>
                <a:cxn ang="T7">
                  <a:pos x="T2" y="T3"/>
                </a:cxn>
                <a:cxn ang="T8">
                  <a:pos x="T4" y="T5"/>
                </a:cxn>
              </a:cxnLst>
              <a:rect l="T9" t="T10" r="T11" b="T12"/>
              <a:pathLst>
                <a:path w="8" h="18">
                  <a:moveTo>
                    <a:pt x="0" y="18"/>
                  </a:moveTo>
                  <a:lnTo>
                    <a:pt x="8" y="9"/>
                  </a:lnTo>
                  <a:lnTo>
                    <a:pt x="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00"/>
            <p:cNvSpPr>
              <a:spLocks/>
            </p:cNvSpPr>
            <p:nvPr/>
          </p:nvSpPr>
          <p:spPr bwMode="auto">
            <a:xfrm>
              <a:off x="4782" y="2682"/>
              <a:ext cx="15" cy="18"/>
            </a:xfrm>
            <a:custGeom>
              <a:avLst/>
              <a:gdLst>
                <a:gd name="T0" fmla="*/ 3 w 18"/>
                <a:gd name="T1" fmla="*/ 164 h 17"/>
                <a:gd name="T2" fmla="*/ 3 w 18"/>
                <a:gd name="T3" fmla="*/ 259 h 17"/>
                <a:gd name="T4" fmla="*/ 3 w 18"/>
                <a:gd name="T5" fmla="*/ 259 h 17"/>
                <a:gd name="T6" fmla="*/ 0 w 18"/>
                <a:gd name="T7" fmla="*/ 259 h 17"/>
                <a:gd name="T8" fmla="*/ 0 w 18"/>
                <a:gd name="T9" fmla="*/ 164 h 17"/>
                <a:gd name="T10" fmla="*/ 0 w 18"/>
                <a:gd name="T11" fmla="*/ 0 h 17"/>
                <a:gd name="T12" fmla="*/ 0 60000 65536"/>
                <a:gd name="T13" fmla="*/ 0 60000 65536"/>
                <a:gd name="T14" fmla="*/ 0 60000 65536"/>
                <a:gd name="T15" fmla="*/ 0 60000 65536"/>
                <a:gd name="T16" fmla="*/ 0 60000 65536"/>
                <a:gd name="T17" fmla="*/ 0 60000 65536"/>
                <a:gd name="T18" fmla="*/ 0 w 18"/>
                <a:gd name="T19" fmla="*/ 0 h 17"/>
                <a:gd name="T20" fmla="*/ 18 w 18"/>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8" h="17">
                  <a:moveTo>
                    <a:pt x="18" y="9"/>
                  </a:moveTo>
                  <a:lnTo>
                    <a:pt x="9" y="17"/>
                  </a:lnTo>
                  <a:lnTo>
                    <a:pt x="0" y="17"/>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01"/>
            <p:cNvSpPr>
              <a:spLocks/>
            </p:cNvSpPr>
            <p:nvPr/>
          </p:nvSpPr>
          <p:spPr bwMode="auto">
            <a:xfrm>
              <a:off x="4774" y="2746"/>
              <a:ext cx="8" cy="18"/>
            </a:xfrm>
            <a:custGeom>
              <a:avLst/>
              <a:gdLst>
                <a:gd name="T0" fmla="*/ 4 w 9"/>
                <a:gd name="T1" fmla="*/ 0 h 18"/>
                <a:gd name="T2" fmla="*/ 4 w 9"/>
                <a:gd name="T3" fmla="*/ 9 h 18"/>
                <a:gd name="T4" fmla="*/ 0 w 9"/>
                <a:gd name="T5" fmla="*/ 18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9" y="0"/>
                  </a:moveTo>
                  <a:lnTo>
                    <a:pt x="9"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02"/>
            <p:cNvSpPr>
              <a:spLocks/>
            </p:cNvSpPr>
            <p:nvPr/>
          </p:nvSpPr>
          <p:spPr bwMode="auto">
            <a:xfrm>
              <a:off x="4759" y="2764"/>
              <a:ext cx="23" cy="36"/>
            </a:xfrm>
            <a:custGeom>
              <a:avLst/>
              <a:gdLst>
                <a:gd name="T0" fmla="*/ 3 w 27"/>
                <a:gd name="T1" fmla="*/ 0 h 35"/>
                <a:gd name="T2" fmla="*/ 3 w 27"/>
                <a:gd name="T3" fmla="*/ 0 h 35"/>
                <a:gd name="T4" fmla="*/ 3 w 27"/>
                <a:gd name="T5" fmla="*/ 8 h 35"/>
                <a:gd name="T6" fmla="*/ 0 w 27"/>
                <a:gd name="T7" fmla="*/ 8 h 35"/>
                <a:gd name="T8" fmla="*/ 0 w 27"/>
                <a:gd name="T9" fmla="*/ 17 h 35"/>
                <a:gd name="T10" fmla="*/ 0 w 27"/>
                <a:gd name="T11" fmla="*/ 129 h 35"/>
                <a:gd name="T12" fmla="*/ 0 w 27"/>
                <a:gd name="T13" fmla="*/ 129 h 35"/>
                <a:gd name="T14" fmla="*/ 0 60000 65536"/>
                <a:gd name="T15" fmla="*/ 0 60000 65536"/>
                <a:gd name="T16" fmla="*/ 0 60000 65536"/>
                <a:gd name="T17" fmla="*/ 0 60000 65536"/>
                <a:gd name="T18" fmla="*/ 0 60000 65536"/>
                <a:gd name="T19" fmla="*/ 0 60000 65536"/>
                <a:gd name="T20" fmla="*/ 0 60000 65536"/>
                <a:gd name="T21" fmla="*/ 0 w 27"/>
                <a:gd name="T22" fmla="*/ 0 h 35"/>
                <a:gd name="T23" fmla="*/ 27 w 27"/>
                <a:gd name="T24" fmla="*/ 35 h 3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35">
                  <a:moveTo>
                    <a:pt x="27" y="0"/>
                  </a:moveTo>
                  <a:lnTo>
                    <a:pt x="18" y="0"/>
                  </a:lnTo>
                  <a:lnTo>
                    <a:pt x="9" y="8"/>
                  </a:lnTo>
                  <a:lnTo>
                    <a:pt x="0" y="8"/>
                  </a:lnTo>
                  <a:lnTo>
                    <a:pt x="0" y="17"/>
                  </a:lnTo>
                  <a:lnTo>
                    <a:pt x="0"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03"/>
            <p:cNvSpPr>
              <a:spLocks/>
            </p:cNvSpPr>
            <p:nvPr/>
          </p:nvSpPr>
          <p:spPr bwMode="auto">
            <a:xfrm>
              <a:off x="4774" y="2800"/>
              <a:ext cx="15" cy="9"/>
            </a:xfrm>
            <a:custGeom>
              <a:avLst/>
              <a:gdLst>
                <a:gd name="T0" fmla="*/ 0 w 18"/>
                <a:gd name="T1" fmla="*/ 9 h 9"/>
                <a:gd name="T2" fmla="*/ 3 w 18"/>
                <a:gd name="T3" fmla="*/ 9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9"/>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104"/>
            <p:cNvSpPr>
              <a:spLocks/>
            </p:cNvSpPr>
            <p:nvPr/>
          </p:nvSpPr>
          <p:spPr bwMode="auto">
            <a:xfrm>
              <a:off x="4805" y="2764"/>
              <a:ext cx="14" cy="9"/>
            </a:xfrm>
            <a:custGeom>
              <a:avLst/>
              <a:gdLst>
                <a:gd name="T0" fmla="*/ 2 w 17"/>
                <a:gd name="T1" fmla="*/ 0 h 8"/>
                <a:gd name="T2" fmla="*/ 2 w 17"/>
                <a:gd name="T3" fmla="*/ 2670 h 8"/>
                <a:gd name="T4" fmla="*/ 2 w 17"/>
                <a:gd name="T5" fmla="*/ 2670 h 8"/>
                <a:gd name="T6" fmla="*/ 2 w 17"/>
                <a:gd name="T7" fmla="*/ 2670 h 8"/>
                <a:gd name="T8" fmla="*/ 0 w 17"/>
                <a:gd name="T9" fmla="*/ 2670 h 8"/>
                <a:gd name="T10" fmla="*/ 2 w 17"/>
                <a:gd name="T11" fmla="*/ 0 h 8"/>
                <a:gd name="T12" fmla="*/ 0 60000 65536"/>
                <a:gd name="T13" fmla="*/ 0 60000 65536"/>
                <a:gd name="T14" fmla="*/ 0 60000 65536"/>
                <a:gd name="T15" fmla="*/ 0 60000 65536"/>
                <a:gd name="T16" fmla="*/ 0 60000 65536"/>
                <a:gd name="T17" fmla="*/ 0 60000 65536"/>
                <a:gd name="T18" fmla="*/ 0 w 17"/>
                <a:gd name="T19" fmla="*/ 0 h 8"/>
                <a:gd name="T20" fmla="*/ 17 w 17"/>
                <a:gd name="T21" fmla="*/ 8 h 8"/>
              </a:gdLst>
              <a:ahLst/>
              <a:cxnLst>
                <a:cxn ang="T12">
                  <a:pos x="T0" y="T1"/>
                </a:cxn>
                <a:cxn ang="T13">
                  <a:pos x="T2" y="T3"/>
                </a:cxn>
                <a:cxn ang="T14">
                  <a:pos x="T4" y="T5"/>
                </a:cxn>
                <a:cxn ang="T15">
                  <a:pos x="T6" y="T7"/>
                </a:cxn>
                <a:cxn ang="T16">
                  <a:pos x="T8" y="T9"/>
                </a:cxn>
                <a:cxn ang="T17">
                  <a:pos x="T10" y="T11"/>
                </a:cxn>
              </a:cxnLst>
              <a:rect l="T18" t="T19" r="T20" b="T21"/>
              <a:pathLst>
                <a:path w="17" h="8">
                  <a:moveTo>
                    <a:pt x="17" y="0"/>
                  </a:moveTo>
                  <a:lnTo>
                    <a:pt x="17" y="8"/>
                  </a:lnTo>
                  <a:lnTo>
                    <a:pt x="8" y="8"/>
                  </a:lnTo>
                  <a:lnTo>
                    <a:pt x="0" y="8"/>
                  </a:lnTo>
                  <a:lnTo>
                    <a:pt x="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105"/>
            <p:cNvSpPr>
              <a:spLocks/>
            </p:cNvSpPr>
            <p:nvPr/>
          </p:nvSpPr>
          <p:spPr bwMode="auto">
            <a:xfrm>
              <a:off x="4789" y="2837"/>
              <a:ext cx="22" cy="18"/>
            </a:xfrm>
            <a:custGeom>
              <a:avLst/>
              <a:gdLst>
                <a:gd name="T0" fmla="*/ 0 w 26"/>
                <a:gd name="T1" fmla="*/ 259 h 17"/>
                <a:gd name="T2" fmla="*/ 0 w 26"/>
                <a:gd name="T3" fmla="*/ 259 h 17"/>
                <a:gd name="T4" fmla="*/ 0 w 26"/>
                <a:gd name="T5" fmla="*/ 8 h 17"/>
                <a:gd name="T6" fmla="*/ 3 w 26"/>
                <a:gd name="T7" fmla="*/ 0 h 17"/>
                <a:gd name="T8" fmla="*/ 0 60000 65536"/>
                <a:gd name="T9" fmla="*/ 0 60000 65536"/>
                <a:gd name="T10" fmla="*/ 0 60000 65536"/>
                <a:gd name="T11" fmla="*/ 0 60000 65536"/>
                <a:gd name="T12" fmla="*/ 0 w 26"/>
                <a:gd name="T13" fmla="*/ 0 h 17"/>
                <a:gd name="T14" fmla="*/ 26 w 26"/>
                <a:gd name="T15" fmla="*/ 17 h 17"/>
              </a:gdLst>
              <a:ahLst/>
              <a:cxnLst>
                <a:cxn ang="T8">
                  <a:pos x="T0" y="T1"/>
                </a:cxn>
                <a:cxn ang="T9">
                  <a:pos x="T2" y="T3"/>
                </a:cxn>
                <a:cxn ang="T10">
                  <a:pos x="T4" y="T5"/>
                </a:cxn>
                <a:cxn ang="T11">
                  <a:pos x="T6" y="T7"/>
                </a:cxn>
              </a:cxnLst>
              <a:rect l="T12" t="T13" r="T14" b="T15"/>
              <a:pathLst>
                <a:path w="26" h="17">
                  <a:moveTo>
                    <a:pt x="0" y="17"/>
                  </a:moveTo>
                  <a:lnTo>
                    <a:pt x="0" y="17"/>
                  </a:lnTo>
                  <a:lnTo>
                    <a:pt x="0" y="8"/>
                  </a:lnTo>
                  <a:lnTo>
                    <a:pt x="2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106"/>
            <p:cNvSpPr>
              <a:spLocks/>
            </p:cNvSpPr>
            <p:nvPr/>
          </p:nvSpPr>
          <p:spPr bwMode="auto">
            <a:xfrm>
              <a:off x="4834" y="2837"/>
              <a:ext cx="7" cy="8"/>
            </a:xfrm>
            <a:custGeom>
              <a:avLst/>
              <a:gdLst>
                <a:gd name="T0" fmla="*/ 0 w 9"/>
                <a:gd name="T1" fmla="*/ 8 h 8"/>
                <a:gd name="T2" fmla="*/ 0 w 9"/>
                <a:gd name="T3" fmla="*/ 8 h 8"/>
                <a:gd name="T4" fmla="*/ 0 w 9"/>
                <a:gd name="T5" fmla="*/ 8 h 8"/>
                <a:gd name="T6" fmla="*/ 0 w 9"/>
                <a:gd name="T7" fmla="*/ 8 h 8"/>
                <a:gd name="T8" fmla="*/ 2 w 9"/>
                <a:gd name="T9" fmla="*/ 8 h 8"/>
                <a:gd name="T10" fmla="*/ 2 w 9"/>
                <a:gd name="T11" fmla="*/ 8 h 8"/>
                <a:gd name="T12" fmla="*/ 2 w 9"/>
                <a:gd name="T13" fmla="*/ 0 h 8"/>
                <a:gd name="T14" fmla="*/ 0 60000 65536"/>
                <a:gd name="T15" fmla="*/ 0 60000 65536"/>
                <a:gd name="T16" fmla="*/ 0 60000 65536"/>
                <a:gd name="T17" fmla="*/ 0 60000 65536"/>
                <a:gd name="T18" fmla="*/ 0 60000 65536"/>
                <a:gd name="T19" fmla="*/ 0 60000 65536"/>
                <a:gd name="T20" fmla="*/ 0 60000 65536"/>
                <a:gd name="T21" fmla="*/ 0 w 9"/>
                <a:gd name="T22" fmla="*/ 0 h 8"/>
                <a:gd name="T23" fmla="*/ 9 w 9"/>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 h="8">
                  <a:moveTo>
                    <a:pt x="0" y="8"/>
                  </a:moveTo>
                  <a:lnTo>
                    <a:pt x="0" y="8"/>
                  </a:lnTo>
                  <a:lnTo>
                    <a:pt x="9" y="8"/>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107"/>
            <p:cNvSpPr>
              <a:spLocks/>
            </p:cNvSpPr>
            <p:nvPr/>
          </p:nvSpPr>
          <p:spPr bwMode="auto">
            <a:xfrm>
              <a:off x="4826" y="2064"/>
              <a:ext cx="30" cy="27"/>
            </a:xfrm>
            <a:custGeom>
              <a:avLst/>
              <a:gdLst>
                <a:gd name="T0" fmla="*/ 0 w 36"/>
                <a:gd name="T1" fmla="*/ 0 h 27"/>
                <a:gd name="T2" fmla="*/ 0 w 36"/>
                <a:gd name="T3" fmla="*/ 0 h 27"/>
                <a:gd name="T4" fmla="*/ 3 w 36"/>
                <a:gd name="T5" fmla="*/ 0 h 27"/>
                <a:gd name="T6" fmla="*/ 3 w 36"/>
                <a:gd name="T7" fmla="*/ 0 h 27"/>
                <a:gd name="T8" fmla="*/ 3 w 36"/>
                <a:gd name="T9" fmla="*/ 0 h 27"/>
                <a:gd name="T10" fmla="*/ 3 w 36"/>
                <a:gd name="T11" fmla="*/ 9 h 27"/>
                <a:gd name="T12" fmla="*/ 3 w 36"/>
                <a:gd name="T13" fmla="*/ 9 h 27"/>
                <a:gd name="T14" fmla="*/ 3 w 36"/>
                <a:gd name="T15" fmla="*/ 18 h 27"/>
                <a:gd name="T16" fmla="*/ 3 w 36"/>
                <a:gd name="T17" fmla="*/ 27 h 27"/>
                <a:gd name="T18" fmla="*/ 3 w 36"/>
                <a:gd name="T19" fmla="*/ 27 h 27"/>
                <a:gd name="T20" fmla="*/ 3 w 36"/>
                <a:gd name="T21" fmla="*/ 18 h 27"/>
                <a:gd name="T22" fmla="*/ 0 w 36"/>
                <a:gd name="T23" fmla="*/ 9 h 27"/>
                <a:gd name="T24" fmla="*/ 0 w 36"/>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6"/>
                <a:gd name="T40" fmla="*/ 0 h 27"/>
                <a:gd name="T41" fmla="*/ 36 w 36"/>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6" h="27">
                  <a:moveTo>
                    <a:pt x="0" y="0"/>
                  </a:moveTo>
                  <a:lnTo>
                    <a:pt x="0" y="0"/>
                  </a:lnTo>
                  <a:lnTo>
                    <a:pt x="9" y="0"/>
                  </a:lnTo>
                  <a:lnTo>
                    <a:pt x="18" y="0"/>
                  </a:lnTo>
                  <a:lnTo>
                    <a:pt x="27" y="0"/>
                  </a:lnTo>
                  <a:lnTo>
                    <a:pt x="27" y="9"/>
                  </a:lnTo>
                  <a:lnTo>
                    <a:pt x="36" y="9"/>
                  </a:lnTo>
                  <a:lnTo>
                    <a:pt x="36" y="18"/>
                  </a:lnTo>
                  <a:lnTo>
                    <a:pt x="27" y="27"/>
                  </a:lnTo>
                  <a:lnTo>
                    <a:pt x="18" y="27"/>
                  </a:lnTo>
                  <a:lnTo>
                    <a:pt x="9" y="18"/>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 name="Freeform 108"/>
            <p:cNvSpPr>
              <a:spLocks/>
            </p:cNvSpPr>
            <p:nvPr/>
          </p:nvSpPr>
          <p:spPr bwMode="auto">
            <a:xfrm>
              <a:off x="4826" y="2064"/>
              <a:ext cx="30" cy="27"/>
            </a:xfrm>
            <a:custGeom>
              <a:avLst/>
              <a:gdLst>
                <a:gd name="T0" fmla="*/ 0 w 36"/>
                <a:gd name="T1" fmla="*/ 0 h 27"/>
                <a:gd name="T2" fmla="*/ 0 w 36"/>
                <a:gd name="T3" fmla="*/ 0 h 27"/>
                <a:gd name="T4" fmla="*/ 3 w 36"/>
                <a:gd name="T5" fmla="*/ 0 h 27"/>
                <a:gd name="T6" fmla="*/ 3 w 36"/>
                <a:gd name="T7" fmla="*/ 0 h 27"/>
                <a:gd name="T8" fmla="*/ 3 w 36"/>
                <a:gd name="T9" fmla="*/ 0 h 27"/>
                <a:gd name="T10" fmla="*/ 3 w 36"/>
                <a:gd name="T11" fmla="*/ 9 h 27"/>
                <a:gd name="T12" fmla="*/ 3 w 36"/>
                <a:gd name="T13" fmla="*/ 9 h 27"/>
                <a:gd name="T14" fmla="*/ 3 w 36"/>
                <a:gd name="T15" fmla="*/ 18 h 27"/>
                <a:gd name="T16" fmla="*/ 3 w 36"/>
                <a:gd name="T17" fmla="*/ 27 h 27"/>
                <a:gd name="T18" fmla="*/ 3 w 36"/>
                <a:gd name="T19" fmla="*/ 27 h 27"/>
                <a:gd name="T20" fmla="*/ 3 w 36"/>
                <a:gd name="T21" fmla="*/ 18 h 27"/>
                <a:gd name="T22" fmla="*/ 0 w 36"/>
                <a:gd name="T23" fmla="*/ 9 h 27"/>
                <a:gd name="T24" fmla="*/ 0 w 36"/>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6"/>
                <a:gd name="T40" fmla="*/ 0 h 27"/>
                <a:gd name="T41" fmla="*/ 36 w 36"/>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6" h="27">
                  <a:moveTo>
                    <a:pt x="0" y="0"/>
                  </a:moveTo>
                  <a:lnTo>
                    <a:pt x="0" y="0"/>
                  </a:lnTo>
                  <a:lnTo>
                    <a:pt x="9" y="0"/>
                  </a:lnTo>
                  <a:lnTo>
                    <a:pt x="18" y="0"/>
                  </a:lnTo>
                  <a:lnTo>
                    <a:pt x="27" y="0"/>
                  </a:lnTo>
                  <a:lnTo>
                    <a:pt x="27" y="9"/>
                  </a:lnTo>
                  <a:lnTo>
                    <a:pt x="36" y="9"/>
                  </a:lnTo>
                  <a:lnTo>
                    <a:pt x="36" y="18"/>
                  </a:lnTo>
                  <a:lnTo>
                    <a:pt x="27" y="27"/>
                  </a:lnTo>
                  <a:lnTo>
                    <a:pt x="18" y="27"/>
                  </a:lnTo>
                  <a:lnTo>
                    <a:pt x="9" y="18"/>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 name="Freeform 109"/>
            <p:cNvSpPr>
              <a:spLocks/>
            </p:cNvSpPr>
            <p:nvPr/>
          </p:nvSpPr>
          <p:spPr bwMode="auto">
            <a:xfrm>
              <a:off x="4805" y="2109"/>
              <a:ext cx="29" cy="27"/>
            </a:xfrm>
            <a:custGeom>
              <a:avLst/>
              <a:gdLst>
                <a:gd name="T0" fmla="*/ 0 w 35"/>
                <a:gd name="T1" fmla="*/ 9 h 27"/>
                <a:gd name="T2" fmla="*/ 0 w 35"/>
                <a:gd name="T3" fmla="*/ 9 h 27"/>
                <a:gd name="T4" fmla="*/ 0 w 35"/>
                <a:gd name="T5" fmla="*/ 0 h 27"/>
                <a:gd name="T6" fmla="*/ 2 w 35"/>
                <a:gd name="T7" fmla="*/ 9 h 27"/>
                <a:gd name="T8" fmla="*/ 2 w 35"/>
                <a:gd name="T9" fmla="*/ 18 h 27"/>
                <a:gd name="T10" fmla="*/ 2 w 35"/>
                <a:gd name="T11" fmla="*/ 27 h 27"/>
                <a:gd name="T12" fmla="*/ 2 w 35"/>
                <a:gd name="T13" fmla="*/ 27 h 27"/>
                <a:gd name="T14" fmla="*/ 0 w 35"/>
                <a:gd name="T15" fmla="*/ 9 h 27"/>
                <a:gd name="T16" fmla="*/ 0 w 35"/>
                <a:gd name="T17" fmla="*/ 9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27"/>
                <a:gd name="T29" fmla="*/ 35 w 35"/>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27">
                  <a:moveTo>
                    <a:pt x="0" y="9"/>
                  </a:moveTo>
                  <a:lnTo>
                    <a:pt x="0" y="9"/>
                  </a:lnTo>
                  <a:lnTo>
                    <a:pt x="0" y="0"/>
                  </a:lnTo>
                  <a:lnTo>
                    <a:pt x="17" y="9"/>
                  </a:lnTo>
                  <a:lnTo>
                    <a:pt x="35" y="18"/>
                  </a:lnTo>
                  <a:lnTo>
                    <a:pt x="35" y="27"/>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1" name="Freeform 110"/>
            <p:cNvSpPr>
              <a:spLocks/>
            </p:cNvSpPr>
            <p:nvPr/>
          </p:nvSpPr>
          <p:spPr bwMode="auto">
            <a:xfrm>
              <a:off x="4805" y="2109"/>
              <a:ext cx="29" cy="27"/>
            </a:xfrm>
            <a:custGeom>
              <a:avLst/>
              <a:gdLst>
                <a:gd name="T0" fmla="*/ 0 w 35"/>
                <a:gd name="T1" fmla="*/ 9 h 27"/>
                <a:gd name="T2" fmla="*/ 0 w 35"/>
                <a:gd name="T3" fmla="*/ 9 h 27"/>
                <a:gd name="T4" fmla="*/ 0 w 35"/>
                <a:gd name="T5" fmla="*/ 0 h 27"/>
                <a:gd name="T6" fmla="*/ 2 w 35"/>
                <a:gd name="T7" fmla="*/ 9 h 27"/>
                <a:gd name="T8" fmla="*/ 2 w 35"/>
                <a:gd name="T9" fmla="*/ 18 h 27"/>
                <a:gd name="T10" fmla="*/ 2 w 35"/>
                <a:gd name="T11" fmla="*/ 27 h 27"/>
                <a:gd name="T12" fmla="*/ 2 w 35"/>
                <a:gd name="T13" fmla="*/ 27 h 27"/>
                <a:gd name="T14" fmla="*/ 0 w 35"/>
                <a:gd name="T15" fmla="*/ 9 h 27"/>
                <a:gd name="T16" fmla="*/ 0 w 35"/>
                <a:gd name="T17" fmla="*/ 9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27"/>
                <a:gd name="T29" fmla="*/ 35 w 35"/>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27">
                  <a:moveTo>
                    <a:pt x="0" y="9"/>
                  </a:moveTo>
                  <a:lnTo>
                    <a:pt x="0" y="9"/>
                  </a:lnTo>
                  <a:lnTo>
                    <a:pt x="0" y="0"/>
                  </a:lnTo>
                  <a:lnTo>
                    <a:pt x="17" y="9"/>
                  </a:lnTo>
                  <a:lnTo>
                    <a:pt x="35" y="18"/>
                  </a:lnTo>
                  <a:lnTo>
                    <a:pt x="35" y="27"/>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2" name="Freeform 111"/>
            <p:cNvSpPr>
              <a:spLocks/>
            </p:cNvSpPr>
            <p:nvPr/>
          </p:nvSpPr>
          <p:spPr bwMode="auto">
            <a:xfrm>
              <a:off x="4782" y="2164"/>
              <a:ext cx="37" cy="27"/>
            </a:xfrm>
            <a:custGeom>
              <a:avLst/>
              <a:gdLst>
                <a:gd name="T0" fmla="*/ 0 w 44"/>
                <a:gd name="T1" fmla="*/ 9 h 26"/>
                <a:gd name="T2" fmla="*/ 0 w 44"/>
                <a:gd name="T3" fmla="*/ 0 h 26"/>
                <a:gd name="T4" fmla="*/ 0 w 44"/>
                <a:gd name="T5" fmla="*/ 0 h 26"/>
                <a:gd name="T6" fmla="*/ 3 w 44"/>
                <a:gd name="T7" fmla="*/ 0 h 26"/>
                <a:gd name="T8" fmla="*/ 3 w 44"/>
                <a:gd name="T9" fmla="*/ 9 h 26"/>
                <a:gd name="T10" fmla="*/ 3 w 44"/>
                <a:gd name="T11" fmla="*/ 112 h 26"/>
                <a:gd name="T12" fmla="*/ 3 w 44"/>
                <a:gd name="T13" fmla="*/ 112 h 26"/>
                <a:gd name="T14" fmla="*/ 3 w 44"/>
                <a:gd name="T15" fmla="*/ 157 h 26"/>
                <a:gd name="T16" fmla="*/ 3 w 44"/>
                <a:gd name="T17" fmla="*/ 157 h 26"/>
                <a:gd name="T18" fmla="*/ 3 w 44"/>
                <a:gd name="T19" fmla="*/ 112 h 26"/>
                <a:gd name="T20" fmla="*/ 3 w 44"/>
                <a:gd name="T21" fmla="*/ 112 h 26"/>
                <a:gd name="T22" fmla="*/ 0 w 44"/>
                <a:gd name="T23" fmla="*/ 9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26"/>
                <a:gd name="T38" fmla="*/ 44 w 44"/>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26">
                  <a:moveTo>
                    <a:pt x="0" y="9"/>
                  </a:moveTo>
                  <a:lnTo>
                    <a:pt x="0" y="0"/>
                  </a:lnTo>
                  <a:lnTo>
                    <a:pt x="18" y="0"/>
                  </a:lnTo>
                  <a:lnTo>
                    <a:pt x="27" y="9"/>
                  </a:lnTo>
                  <a:lnTo>
                    <a:pt x="44" y="17"/>
                  </a:lnTo>
                  <a:lnTo>
                    <a:pt x="35" y="26"/>
                  </a:lnTo>
                  <a:lnTo>
                    <a:pt x="18" y="26"/>
                  </a:lnTo>
                  <a:lnTo>
                    <a:pt x="9" y="17"/>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3" name="Freeform 112"/>
            <p:cNvSpPr>
              <a:spLocks/>
            </p:cNvSpPr>
            <p:nvPr/>
          </p:nvSpPr>
          <p:spPr bwMode="auto">
            <a:xfrm>
              <a:off x="4782" y="2164"/>
              <a:ext cx="37" cy="27"/>
            </a:xfrm>
            <a:custGeom>
              <a:avLst/>
              <a:gdLst>
                <a:gd name="T0" fmla="*/ 0 w 44"/>
                <a:gd name="T1" fmla="*/ 9 h 26"/>
                <a:gd name="T2" fmla="*/ 0 w 44"/>
                <a:gd name="T3" fmla="*/ 0 h 26"/>
                <a:gd name="T4" fmla="*/ 0 w 44"/>
                <a:gd name="T5" fmla="*/ 0 h 26"/>
                <a:gd name="T6" fmla="*/ 3 w 44"/>
                <a:gd name="T7" fmla="*/ 0 h 26"/>
                <a:gd name="T8" fmla="*/ 3 w 44"/>
                <a:gd name="T9" fmla="*/ 9 h 26"/>
                <a:gd name="T10" fmla="*/ 3 w 44"/>
                <a:gd name="T11" fmla="*/ 112 h 26"/>
                <a:gd name="T12" fmla="*/ 3 w 44"/>
                <a:gd name="T13" fmla="*/ 112 h 26"/>
                <a:gd name="T14" fmla="*/ 3 w 44"/>
                <a:gd name="T15" fmla="*/ 157 h 26"/>
                <a:gd name="T16" fmla="*/ 3 w 44"/>
                <a:gd name="T17" fmla="*/ 157 h 26"/>
                <a:gd name="T18" fmla="*/ 3 w 44"/>
                <a:gd name="T19" fmla="*/ 112 h 26"/>
                <a:gd name="T20" fmla="*/ 3 w 44"/>
                <a:gd name="T21" fmla="*/ 112 h 26"/>
                <a:gd name="T22" fmla="*/ 0 w 44"/>
                <a:gd name="T23" fmla="*/ 9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26"/>
                <a:gd name="T38" fmla="*/ 44 w 44"/>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26">
                  <a:moveTo>
                    <a:pt x="0" y="9"/>
                  </a:moveTo>
                  <a:lnTo>
                    <a:pt x="0" y="0"/>
                  </a:lnTo>
                  <a:lnTo>
                    <a:pt x="18" y="0"/>
                  </a:lnTo>
                  <a:lnTo>
                    <a:pt x="27" y="9"/>
                  </a:lnTo>
                  <a:lnTo>
                    <a:pt x="44" y="17"/>
                  </a:lnTo>
                  <a:lnTo>
                    <a:pt x="35" y="26"/>
                  </a:lnTo>
                  <a:lnTo>
                    <a:pt x="18" y="26"/>
                  </a:lnTo>
                  <a:lnTo>
                    <a:pt x="9" y="17"/>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4" name="Freeform 113"/>
            <p:cNvSpPr>
              <a:spLocks/>
            </p:cNvSpPr>
            <p:nvPr/>
          </p:nvSpPr>
          <p:spPr bwMode="auto">
            <a:xfrm>
              <a:off x="4759" y="2218"/>
              <a:ext cx="38" cy="28"/>
            </a:xfrm>
            <a:custGeom>
              <a:avLst/>
              <a:gdLst>
                <a:gd name="T0" fmla="*/ 0 w 45"/>
                <a:gd name="T1" fmla="*/ 9 h 27"/>
                <a:gd name="T2" fmla="*/ 3 w 45"/>
                <a:gd name="T3" fmla="*/ 0 h 27"/>
                <a:gd name="T4" fmla="*/ 3 w 45"/>
                <a:gd name="T5" fmla="*/ 9 h 27"/>
                <a:gd name="T6" fmla="*/ 3 w 45"/>
                <a:gd name="T7" fmla="*/ 9 h 27"/>
                <a:gd name="T8" fmla="*/ 3 w 45"/>
                <a:gd name="T9" fmla="*/ 108 h 27"/>
                <a:gd name="T10" fmla="*/ 3 w 45"/>
                <a:gd name="T11" fmla="*/ 149 h 27"/>
                <a:gd name="T12" fmla="*/ 3 w 45"/>
                <a:gd name="T13" fmla="*/ 149 h 27"/>
                <a:gd name="T14" fmla="*/ 3 w 45"/>
                <a:gd name="T15" fmla="*/ 149 h 27"/>
                <a:gd name="T16" fmla="*/ 3 w 45"/>
                <a:gd name="T17" fmla="*/ 149 h 27"/>
                <a:gd name="T18" fmla="*/ 3 w 45"/>
                <a:gd name="T19" fmla="*/ 149 h 27"/>
                <a:gd name="T20" fmla="*/ 3 w 45"/>
                <a:gd name="T21" fmla="*/ 108 h 27"/>
                <a:gd name="T22" fmla="*/ 0 w 45"/>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
                <a:gd name="T37" fmla="*/ 0 h 27"/>
                <a:gd name="T38" fmla="*/ 45 w 45"/>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 h="27">
                  <a:moveTo>
                    <a:pt x="0" y="9"/>
                  </a:moveTo>
                  <a:lnTo>
                    <a:pt x="9" y="0"/>
                  </a:lnTo>
                  <a:lnTo>
                    <a:pt x="18" y="9"/>
                  </a:lnTo>
                  <a:lnTo>
                    <a:pt x="27" y="9"/>
                  </a:lnTo>
                  <a:lnTo>
                    <a:pt x="45" y="18"/>
                  </a:lnTo>
                  <a:lnTo>
                    <a:pt x="45" y="27"/>
                  </a:lnTo>
                  <a:lnTo>
                    <a:pt x="36" y="27"/>
                  </a:lnTo>
                  <a:lnTo>
                    <a:pt x="27" y="27"/>
                  </a:lnTo>
                  <a:lnTo>
                    <a:pt x="18" y="27"/>
                  </a:lnTo>
                  <a:lnTo>
                    <a:pt x="9" y="18"/>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5" name="Freeform 114"/>
            <p:cNvSpPr>
              <a:spLocks/>
            </p:cNvSpPr>
            <p:nvPr/>
          </p:nvSpPr>
          <p:spPr bwMode="auto">
            <a:xfrm>
              <a:off x="4759" y="2218"/>
              <a:ext cx="38" cy="28"/>
            </a:xfrm>
            <a:custGeom>
              <a:avLst/>
              <a:gdLst>
                <a:gd name="T0" fmla="*/ 0 w 45"/>
                <a:gd name="T1" fmla="*/ 9 h 27"/>
                <a:gd name="T2" fmla="*/ 3 w 45"/>
                <a:gd name="T3" fmla="*/ 0 h 27"/>
                <a:gd name="T4" fmla="*/ 3 w 45"/>
                <a:gd name="T5" fmla="*/ 9 h 27"/>
                <a:gd name="T6" fmla="*/ 3 w 45"/>
                <a:gd name="T7" fmla="*/ 9 h 27"/>
                <a:gd name="T8" fmla="*/ 3 w 45"/>
                <a:gd name="T9" fmla="*/ 108 h 27"/>
                <a:gd name="T10" fmla="*/ 3 w 45"/>
                <a:gd name="T11" fmla="*/ 149 h 27"/>
                <a:gd name="T12" fmla="*/ 3 w 45"/>
                <a:gd name="T13" fmla="*/ 149 h 27"/>
                <a:gd name="T14" fmla="*/ 3 w 45"/>
                <a:gd name="T15" fmla="*/ 149 h 27"/>
                <a:gd name="T16" fmla="*/ 3 w 45"/>
                <a:gd name="T17" fmla="*/ 149 h 27"/>
                <a:gd name="T18" fmla="*/ 3 w 45"/>
                <a:gd name="T19" fmla="*/ 149 h 27"/>
                <a:gd name="T20" fmla="*/ 3 w 45"/>
                <a:gd name="T21" fmla="*/ 108 h 27"/>
                <a:gd name="T22" fmla="*/ 0 w 45"/>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
                <a:gd name="T37" fmla="*/ 0 h 27"/>
                <a:gd name="T38" fmla="*/ 45 w 45"/>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 h="27">
                  <a:moveTo>
                    <a:pt x="0" y="9"/>
                  </a:moveTo>
                  <a:lnTo>
                    <a:pt x="9" y="0"/>
                  </a:lnTo>
                  <a:lnTo>
                    <a:pt x="18" y="9"/>
                  </a:lnTo>
                  <a:lnTo>
                    <a:pt x="27" y="9"/>
                  </a:lnTo>
                  <a:lnTo>
                    <a:pt x="45" y="18"/>
                  </a:lnTo>
                  <a:lnTo>
                    <a:pt x="45" y="27"/>
                  </a:lnTo>
                  <a:lnTo>
                    <a:pt x="36" y="27"/>
                  </a:lnTo>
                  <a:lnTo>
                    <a:pt x="27" y="27"/>
                  </a:lnTo>
                  <a:lnTo>
                    <a:pt x="18" y="27"/>
                  </a:lnTo>
                  <a:lnTo>
                    <a:pt x="9" y="18"/>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6" name="Freeform 115"/>
            <p:cNvSpPr>
              <a:spLocks/>
            </p:cNvSpPr>
            <p:nvPr/>
          </p:nvSpPr>
          <p:spPr bwMode="auto">
            <a:xfrm>
              <a:off x="4738" y="2282"/>
              <a:ext cx="51" cy="28"/>
            </a:xfrm>
            <a:custGeom>
              <a:avLst/>
              <a:gdLst>
                <a:gd name="T0" fmla="*/ 2 w 62"/>
                <a:gd name="T1" fmla="*/ 0 h 27"/>
                <a:gd name="T2" fmla="*/ 2 w 62"/>
                <a:gd name="T3" fmla="*/ 0 h 27"/>
                <a:gd name="T4" fmla="*/ 2 w 62"/>
                <a:gd name="T5" fmla="*/ 0 h 27"/>
                <a:gd name="T6" fmla="*/ 2 w 62"/>
                <a:gd name="T7" fmla="*/ 0 h 27"/>
                <a:gd name="T8" fmla="*/ 2 w 62"/>
                <a:gd name="T9" fmla="*/ 9 h 27"/>
                <a:gd name="T10" fmla="*/ 2 w 62"/>
                <a:gd name="T11" fmla="*/ 9 h 27"/>
                <a:gd name="T12" fmla="*/ 2 w 62"/>
                <a:gd name="T13" fmla="*/ 9 h 27"/>
                <a:gd name="T14" fmla="*/ 2 w 62"/>
                <a:gd name="T15" fmla="*/ 108 h 27"/>
                <a:gd name="T16" fmla="*/ 2 w 62"/>
                <a:gd name="T17" fmla="*/ 149 h 27"/>
                <a:gd name="T18" fmla="*/ 2 w 62"/>
                <a:gd name="T19" fmla="*/ 149 h 27"/>
                <a:gd name="T20" fmla="*/ 2 w 62"/>
                <a:gd name="T21" fmla="*/ 108 h 27"/>
                <a:gd name="T22" fmla="*/ 2 w 62"/>
                <a:gd name="T23" fmla="*/ 108 h 27"/>
                <a:gd name="T24" fmla="*/ 2 w 62"/>
                <a:gd name="T25" fmla="*/ 108 h 27"/>
                <a:gd name="T26" fmla="*/ 0 w 62"/>
                <a:gd name="T27" fmla="*/ 108 h 27"/>
                <a:gd name="T28" fmla="*/ 0 w 62"/>
                <a:gd name="T29" fmla="*/ 108 h 27"/>
                <a:gd name="T30" fmla="*/ 2 w 62"/>
                <a:gd name="T31" fmla="*/ 9 h 27"/>
                <a:gd name="T32" fmla="*/ 2 w 62"/>
                <a:gd name="T33" fmla="*/ 0 h 2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27"/>
                <a:gd name="T53" fmla="*/ 62 w 62"/>
                <a:gd name="T54" fmla="*/ 27 h 2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27">
                  <a:moveTo>
                    <a:pt x="9" y="0"/>
                  </a:moveTo>
                  <a:lnTo>
                    <a:pt x="17" y="0"/>
                  </a:lnTo>
                  <a:lnTo>
                    <a:pt x="26" y="0"/>
                  </a:lnTo>
                  <a:lnTo>
                    <a:pt x="35" y="0"/>
                  </a:lnTo>
                  <a:lnTo>
                    <a:pt x="44" y="9"/>
                  </a:lnTo>
                  <a:lnTo>
                    <a:pt x="53" y="9"/>
                  </a:lnTo>
                  <a:lnTo>
                    <a:pt x="62" y="9"/>
                  </a:lnTo>
                  <a:lnTo>
                    <a:pt x="62" y="18"/>
                  </a:lnTo>
                  <a:lnTo>
                    <a:pt x="53" y="27"/>
                  </a:lnTo>
                  <a:lnTo>
                    <a:pt x="44" y="18"/>
                  </a:lnTo>
                  <a:lnTo>
                    <a:pt x="26" y="18"/>
                  </a:lnTo>
                  <a:lnTo>
                    <a:pt x="9" y="18"/>
                  </a:lnTo>
                  <a:lnTo>
                    <a:pt x="0" y="18"/>
                  </a:lnTo>
                  <a:lnTo>
                    <a:pt x="9" y="9"/>
                  </a:lnTo>
                  <a:lnTo>
                    <a:pt x="9"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7" name="Freeform 116"/>
            <p:cNvSpPr>
              <a:spLocks/>
            </p:cNvSpPr>
            <p:nvPr/>
          </p:nvSpPr>
          <p:spPr bwMode="auto">
            <a:xfrm>
              <a:off x="4738" y="2282"/>
              <a:ext cx="51" cy="28"/>
            </a:xfrm>
            <a:custGeom>
              <a:avLst/>
              <a:gdLst>
                <a:gd name="T0" fmla="*/ 2 w 62"/>
                <a:gd name="T1" fmla="*/ 0 h 27"/>
                <a:gd name="T2" fmla="*/ 2 w 62"/>
                <a:gd name="T3" fmla="*/ 0 h 27"/>
                <a:gd name="T4" fmla="*/ 2 w 62"/>
                <a:gd name="T5" fmla="*/ 0 h 27"/>
                <a:gd name="T6" fmla="*/ 2 w 62"/>
                <a:gd name="T7" fmla="*/ 0 h 27"/>
                <a:gd name="T8" fmla="*/ 2 w 62"/>
                <a:gd name="T9" fmla="*/ 9 h 27"/>
                <a:gd name="T10" fmla="*/ 2 w 62"/>
                <a:gd name="T11" fmla="*/ 9 h 27"/>
                <a:gd name="T12" fmla="*/ 2 w 62"/>
                <a:gd name="T13" fmla="*/ 9 h 27"/>
                <a:gd name="T14" fmla="*/ 2 w 62"/>
                <a:gd name="T15" fmla="*/ 108 h 27"/>
                <a:gd name="T16" fmla="*/ 2 w 62"/>
                <a:gd name="T17" fmla="*/ 149 h 27"/>
                <a:gd name="T18" fmla="*/ 2 w 62"/>
                <a:gd name="T19" fmla="*/ 149 h 27"/>
                <a:gd name="T20" fmla="*/ 2 w 62"/>
                <a:gd name="T21" fmla="*/ 108 h 27"/>
                <a:gd name="T22" fmla="*/ 2 w 62"/>
                <a:gd name="T23" fmla="*/ 108 h 27"/>
                <a:gd name="T24" fmla="*/ 2 w 62"/>
                <a:gd name="T25" fmla="*/ 108 h 27"/>
                <a:gd name="T26" fmla="*/ 0 w 62"/>
                <a:gd name="T27" fmla="*/ 108 h 27"/>
                <a:gd name="T28" fmla="*/ 0 w 62"/>
                <a:gd name="T29" fmla="*/ 108 h 27"/>
                <a:gd name="T30" fmla="*/ 2 w 62"/>
                <a:gd name="T31" fmla="*/ 9 h 27"/>
                <a:gd name="T32" fmla="*/ 2 w 62"/>
                <a:gd name="T33" fmla="*/ 0 h 2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27"/>
                <a:gd name="T53" fmla="*/ 62 w 62"/>
                <a:gd name="T54" fmla="*/ 27 h 2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27">
                  <a:moveTo>
                    <a:pt x="9" y="0"/>
                  </a:moveTo>
                  <a:lnTo>
                    <a:pt x="17" y="0"/>
                  </a:lnTo>
                  <a:lnTo>
                    <a:pt x="26" y="0"/>
                  </a:lnTo>
                  <a:lnTo>
                    <a:pt x="35" y="0"/>
                  </a:lnTo>
                  <a:lnTo>
                    <a:pt x="44" y="9"/>
                  </a:lnTo>
                  <a:lnTo>
                    <a:pt x="53" y="9"/>
                  </a:lnTo>
                  <a:lnTo>
                    <a:pt x="62" y="9"/>
                  </a:lnTo>
                  <a:lnTo>
                    <a:pt x="62" y="18"/>
                  </a:lnTo>
                  <a:lnTo>
                    <a:pt x="53" y="27"/>
                  </a:lnTo>
                  <a:lnTo>
                    <a:pt x="44" y="18"/>
                  </a:lnTo>
                  <a:lnTo>
                    <a:pt x="26" y="18"/>
                  </a:lnTo>
                  <a:lnTo>
                    <a:pt x="9" y="18"/>
                  </a:lnTo>
                  <a:lnTo>
                    <a:pt x="0" y="18"/>
                  </a:lnTo>
                  <a:lnTo>
                    <a:pt x="9" y="9"/>
                  </a:lnTo>
                  <a:lnTo>
                    <a:pt x="9"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8" name="Freeform 117"/>
            <p:cNvSpPr>
              <a:spLocks/>
            </p:cNvSpPr>
            <p:nvPr/>
          </p:nvSpPr>
          <p:spPr bwMode="auto">
            <a:xfrm>
              <a:off x="4730" y="2364"/>
              <a:ext cx="52" cy="9"/>
            </a:xfrm>
            <a:custGeom>
              <a:avLst/>
              <a:gdLst>
                <a:gd name="T0" fmla="*/ 0 w 62"/>
                <a:gd name="T1" fmla="*/ 0 h 9"/>
                <a:gd name="T2" fmla="*/ 3 w 62"/>
                <a:gd name="T3" fmla="*/ 0 h 9"/>
                <a:gd name="T4" fmla="*/ 3 w 62"/>
                <a:gd name="T5" fmla="*/ 9 h 9"/>
                <a:gd name="T6" fmla="*/ 3 w 62"/>
                <a:gd name="T7" fmla="*/ 9 h 9"/>
                <a:gd name="T8" fmla="*/ 3 w 62"/>
                <a:gd name="T9" fmla="*/ 9 h 9"/>
                <a:gd name="T10" fmla="*/ 3 w 62"/>
                <a:gd name="T11" fmla="*/ 9 h 9"/>
                <a:gd name="T12" fmla="*/ 3 w 62"/>
                <a:gd name="T13" fmla="*/ 9 h 9"/>
                <a:gd name="T14" fmla="*/ 3 w 62"/>
                <a:gd name="T15" fmla="*/ 9 h 9"/>
                <a:gd name="T16" fmla="*/ 0 w 62"/>
                <a:gd name="T17" fmla="*/ 9 h 9"/>
                <a:gd name="T18" fmla="*/ 0 w 62"/>
                <a:gd name="T19" fmla="*/ 0 h 9"/>
                <a:gd name="T20" fmla="*/ 0 w 62"/>
                <a:gd name="T21" fmla="*/ 0 h 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2"/>
                <a:gd name="T34" fmla="*/ 0 h 9"/>
                <a:gd name="T35" fmla="*/ 62 w 62"/>
                <a:gd name="T36" fmla="*/ 9 h 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2" h="9">
                  <a:moveTo>
                    <a:pt x="0" y="0"/>
                  </a:moveTo>
                  <a:lnTo>
                    <a:pt x="62" y="0"/>
                  </a:lnTo>
                  <a:lnTo>
                    <a:pt x="62" y="9"/>
                  </a:lnTo>
                  <a:lnTo>
                    <a:pt x="53" y="9"/>
                  </a:lnTo>
                  <a:lnTo>
                    <a:pt x="44" y="9"/>
                  </a:lnTo>
                  <a:lnTo>
                    <a:pt x="26" y="9"/>
                  </a:lnTo>
                  <a:lnTo>
                    <a:pt x="9" y="9"/>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9" name="Freeform 118"/>
            <p:cNvSpPr>
              <a:spLocks/>
            </p:cNvSpPr>
            <p:nvPr/>
          </p:nvSpPr>
          <p:spPr bwMode="auto">
            <a:xfrm>
              <a:off x="4730" y="2364"/>
              <a:ext cx="52" cy="9"/>
            </a:xfrm>
            <a:custGeom>
              <a:avLst/>
              <a:gdLst>
                <a:gd name="T0" fmla="*/ 0 w 62"/>
                <a:gd name="T1" fmla="*/ 0 h 9"/>
                <a:gd name="T2" fmla="*/ 3 w 62"/>
                <a:gd name="T3" fmla="*/ 0 h 9"/>
                <a:gd name="T4" fmla="*/ 3 w 62"/>
                <a:gd name="T5" fmla="*/ 9 h 9"/>
                <a:gd name="T6" fmla="*/ 3 w 62"/>
                <a:gd name="T7" fmla="*/ 9 h 9"/>
                <a:gd name="T8" fmla="*/ 3 w 62"/>
                <a:gd name="T9" fmla="*/ 9 h 9"/>
                <a:gd name="T10" fmla="*/ 3 w 62"/>
                <a:gd name="T11" fmla="*/ 9 h 9"/>
                <a:gd name="T12" fmla="*/ 3 w 62"/>
                <a:gd name="T13" fmla="*/ 9 h 9"/>
                <a:gd name="T14" fmla="*/ 3 w 62"/>
                <a:gd name="T15" fmla="*/ 9 h 9"/>
                <a:gd name="T16" fmla="*/ 0 w 62"/>
                <a:gd name="T17" fmla="*/ 9 h 9"/>
                <a:gd name="T18" fmla="*/ 0 w 62"/>
                <a:gd name="T19" fmla="*/ 0 h 9"/>
                <a:gd name="T20" fmla="*/ 0 w 62"/>
                <a:gd name="T21" fmla="*/ 0 h 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2"/>
                <a:gd name="T34" fmla="*/ 0 h 9"/>
                <a:gd name="T35" fmla="*/ 62 w 62"/>
                <a:gd name="T36" fmla="*/ 9 h 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2" h="9">
                  <a:moveTo>
                    <a:pt x="0" y="0"/>
                  </a:moveTo>
                  <a:lnTo>
                    <a:pt x="62" y="0"/>
                  </a:lnTo>
                  <a:lnTo>
                    <a:pt x="62" y="9"/>
                  </a:lnTo>
                  <a:lnTo>
                    <a:pt x="53" y="9"/>
                  </a:lnTo>
                  <a:lnTo>
                    <a:pt x="44" y="9"/>
                  </a:lnTo>
                  <a:lnTo>
                    <a:pt x="26" y="9"/>
                  </a:lnTo>
                  <a:lnTo>
                    <a:pt x="9" y="9"/>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0" name="Freeform 119"/>
            <p:cNvSpPr>
              <a:spLocks/>
            </p:cNvSpPr>
            <p:nvPr/>
          </p:nvSpPr>
          <p:spPr bwMode="auto">
            <a:xfrm>
              <a:off x="4730" y="2427"/>
              <a:ext cx="52" cy="19"/>
            </a:xfrm>
            <a:custGeom>
              <a:avLst/>
              <a:gdLst>
                <a:gd name="T0" fmla="*/ 0 w 62"/>
                <a:gd name="T1" fmla="*/ 245 h 18"/>
                <a:gd name="T2" fmla="*/ 0 w 62"/>
                <a:gd name="T3" fmla="*/ 151 h 18"/>
                <a:gd name="T4" fmla="*/ 3 w 62"/>
                <a:gd name="T5" fmla="*/ 0 h 18"/>
                <a:gd name="T6" fmla="*/ 3 w 62"/>
                <a:gd name="T7" fmla="*/ 0 h 18"/>
                <a:gd name="T8" fmla="*/ 3 w 62"/>
                <a:gd name="T9" fmla="*/ 0 h 18"/>
                <a:gd name="T10" fmla="*/ 3 w 62"/>
                <a:gd name="T11" fmla="*/ 0 h 18"/>
                <a:gd name="T12" fmla="*/ 3 w 62"/>
                <a:gd name="T13" fmla="*/ 151 h 18"/>
                <a:gd name="T14" fmla="*/ 3 w 62"/>
                <a:gd name="T15" fmla="*/ 151 h 18"/>
                <a:gd name="T16" fmla="*/ 3 w 62"/>
                <a:gd name="T17" fmla="*/ 245 h 18"/>
                <a:gd name="T18" fmla="*/ 3 w 62"/>
                <a:gd name="T19" fmla="*/ 245 h 18"/>
                <a:gd name="T20" fmla="*/ 0 w 62"/>
                <a:gd name="T21" fmla="*/ 245 h 18"/>
                <a:gd name="T22" fmla="*/ 0 w 62"/>
                <a:gd name="T23" fmla="*/ 245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0" y="18"/>
                  </a:moveTo>
                  <a:lnTo>
                    <a:pt x="0" y="9"/>
                  </a:lnTo>
                  <a:lnTo>
                    <a:pt x="18" y="0"/>
                  </a:lnTo>
                  <a:lnTo>
                    <a:pt x="26" y="0"/>
                  </a:lnTo>
                  <a:lnTo>
                    <a:pt x="44" y="0"/>
                  </a:lnTo>
                  <a:lnTo>
                    <a:pt x="62" y="0"/>
                  </a:lnTo>
                  <a:lnTo>
                    <a:pt x="62" y="9"/>
                  </a:lnTo>
                  <a:lnTo>
                    <a:pt x="26" y="18"/>
                  </a:lnTo>
                  <a:lnTo>
                    <a:pt x="9" y="18"/>
                  </a:lnTo>
                  <a:lnTo>
                    <a:pt x="0" y="1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1" name="Freeform 120"/>
            <p:cNvSpPr>
              <a:spLocks/>
            </p:cNvSpPr>
            <p:nvPr/>
          </p:nvSpPr>
          <p:spPr bwMode="auto">
            <a:xfrm>
              <a:off x="4730" y="2427"/>
              <a:ext cx="52" cy="19"/>
            </a:xfrm>
            <a:custGeom>
              <a:avLst/>
              <a:gdLst>
                <a:gd name="T0" fmla="*/ 0 w 62"/>
                <a:gd name="T1" fmla="*/ 245 h 18"/>
                <a:gd name="T2" fmla="*/ 0 w 62"/>
                <a:gd name="T3" fmla="*/ 151 h 18"/>
                <a:gd name="T4" fmla="*/ 3 w 62"/>
                <a:gd name="T5" fmla="*/ 0 h 18"/>
                <a:gd name="T6" fmla="*/ 3 w 62"/>
                <a:gd name="T7" fmla="*/ 0 h 18"/>
                <a:gd name="T8" fmla="*/ 3 w 62"/>
                <a:gd name="T9" fmla="*/ 0 h 18"/>
                <a:gd name="T10" fmla="*/ 3 w 62"/>
                <a:gd name="T11" fmla="*/ 0 h 18"/>
                <a:gd name="T12" fmla="*/ 3 w 62"/>
                <a:gd name="T13" fmla="*/ 151 h 18"/>
                <a:gd name="T14" fmla="*/ 3 w 62"/>
                <a:gd name="T15" fmla="*/ 151 h 18"/>
                <a:gd name="T16" fmla="*/ 3 w 62"/>
                <a:gd name="T17" fmla="*/ 245 h 18"/>
                <a:gd name="T18" fmla="*/ 3 w 62"/>
                <a:gd name="T19" fmla="*/ 245 h 18"/>
                <a:gd name="T20" fmla="*/ 0 w 62"/>
                <a:gd name="T21" fmla="*/ 245 h 18"/>
                <a:gd name="T22" fmla="*/ 0 w 62"/>
                <a:gd name="T23" fmla="*/ 245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0" y="18"/>
                  </a:moveTo>
                  <a:lnTo>
                    <a:pt x="0" y="9"/>
                  </a:lnTo>
                  <a:lnTo>
                    <a:pt x="18" y="0"/>
                  </a:lnTo>
                  <a:lnTo>
                    <a:pt x="26" y="0"/>
                  </a:lnTo>
                  <a:lnTo>
                    <a:pt x="44" y="0"/>
                  </a:lnTo>
                  <a:lnTo>
                    <a:pt x="62" y="0"/>
                  </a:lnTo>
                  <a:lnTo>
                    <a:pt x="62" y="9"/>
                  </a:lnTo>
                  <a:lnTo>
                    <a:pt x="26" y="18"/>
                  </a:lnTo>
                  <a:lnTo>
                    <a:pt x="9" y="18"/>
                  </a:lnTo>
                  <a:lnTo>
                    <a:pt x="0" y="1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 name="Freeform 121"/>
            <p:cNvSpPr>
              <a:spLocks/>
            </p:cNvSpPr>
            <p:nvPr/>
          </p:nvSpPr>
          <p:spPr bwMode="auto">
            <a:xfrm>
              <a:off x="4738" y="2500"/>
              <a:ext cx="59" cy="19"/>
            </a:xfrm>
            <a:custGeom>
              <a:avLst/>
              <a:gdLst>
                <a:gd name="T0" fmla="*/ 0 w 71"/>
                <a:gd name="T1" fmla="*/ 245 h 18"/>
                <a:gd name="T2" fmla="*/ 0 w 71"/>
                <a:gd name="T3" fmla="*/ 151 h 18"/>
                <a:gd name="T4" fmla="*/ 2 w 71"/>
                <a:gd name="T5" fmla="*/ 151 h 18"/>
                <a:gd name="T6" fmla="*/ 2 w 71"/>
                <a:gd name="T7" fmla="*/ 151 h 18"/>
                <a:gd name="T8" fmla="*/ 2 w 71"/>
                <a:gd name="T9" fmla="*/ 0 h 18"/>
                <a:gd name="T10" fmla="*/ 2 w 71"/>
                <a:gd name="T11" fmla="*/ 0 h 18"/>
                <a:gd name="T12" fmla="*/ 2 w 71"/>
                <a:gd name="T13" fmla="*/ 0 h 18"/>
                <a:gd name="T14" fmla="*/ 2 w 71"/>
                <a:gd name="T15" fmla="*/ 151 h 18"/>
                <a:gd name="T16" fmla="*/ 2 w 71"/>
                <a:gd name="T17" fmla="*/ 151 h 18"/>
                <a:gd name="T18" fmla="*/ 2 w 71"/>
                <a:gd name="T19" fmla="*/ 151 h 18"/>
                <a:gd name="T20" fmla="*/ 2 w 71"/>
                <a:gd name="T21" fmla="*/ 245 h 18"/>
                <a:gd name="T22" fmla="*/ 2 w 71"/>
                <a:gd name="T23" fmla="*/ 245 h 18"/>
                <a:gd name="T24" fmla="*/ 2 w 71"/>
                <a:gd name="T25" fmla="*/ 245 h 18"/>
                <a:gd name="T26" fmla="*/ 2 w 71"/>
                <a:gd name="T27" fmla="*/ 245 h 18"/>
                <a:gd name="T28" fmla="*/ 0 w 71"/>
                <a:gd name="T29" fmla="*/ 245 h 18"/>
                <a:gd name="T30" fmla="*/ 0 w 71"/>
                <a:gd name="T31" fmla="*/ 245 h 1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18"/>
                <a:gd name="T50" fmla="*/ 71 w 71"/>
                <a:gd name="T51" fmla="*/ 18 h 1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18">
                  <a:moveTo>
                    <a:pt x="0" y="18"/>
                  </a:moveTo>
                  <a:lnTo>
                    <a:pt x="0" y="9"/>
                  </a:lnTo>
                  <a:lnTo>
                    <a:pt x="9" y="9"/>
                  </a:lnTo>
                  <a:lnTo>
                    <a:pt x="17" y="9"/>
                  </a:lnTo>
                  <a:lnTo>
                    <a:pt x="35" y="0"/>
                  </a:lnTo>
                  <a:lnTo>
                    <a:pt x="53" y="0"/>
                  </a:lnTo>
                  <a:lnTo>
                    <a:pt x="71" y="0"/>
                  </a:lnTo>
                  <a:lnTo>
                    <a:pt x="71" y="9"/>
                  </a:lnTo>
                  <a:lnTo>
                    <a:pt x="62" y="9"/>
                  </a:lnTo>
                  <a:lnTo>
                    <a:pt x="53" y="18"/>
                  </a:lnTo>
                  <a:lnTo>
                    <a:pt x="26" y="18"/>
                  </a:lnTo>
                  <a:lnTo>
                    <a:pt x="17" y="18"/>
                  </a:lnTo>
                  <a:lnTo>
                    <a:pt x="9" y="18"/>
                  </a:lnTo>
                  <a:lnTo>
                    <a:pt x="0" y="1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3" name="Freeform 122"/>
            <p:cNvSpPr>
              <a:spLocks/>
            </p:cNvSpPr>
            <p:nvPr/>
          </p:nvSpPr>
          <p:spPr bwMode="auto">
            <a:xfrm>
              <a:off x="4738" y="2500"/>
              <a:ext cx="59" cy="19"/>
            </a:xfrm>
            <a:custGeom>
              <a:avLst/>
              <a:gdLst>
                <a:gd name="T0" fmla="*/ 0 w 71"/>
                <a:gd name="T1" fmla="*/ 245 h 18"/>
                <a:gd name="T2" fmla="*/ 0 w 71"/>
                <a:gd name="T3" fmla="*/ 151 h 18"/>
                <a:gd name="T4" fmla="*/ 2 w 71"/>
                <a:gd name="T5" fmla="*/ 151 h 18"/>
                <a:gd name="T6" fmla="*/ 2 w 71"/>
                <a:gd name="T7" fmla="*/ 151 h 18"/>
                <a:gd name="T8" fmla="*/ 2 w 71"/>
                <a:gd name="T9" fmla="*/ 0 h 18"/>
                <a:gd name="T10" fmla="*/ 2 w 71"/>
                <a:gd name="T11" fmla="*/ 0 h 18"/>
                <a:gd name="T12" fmla="*/ 2 w 71"/>
                <a:gd name="T13" fmla="*/ 0 h 18"/>
                <a:gd name="T14" fmla="*/ 2 w 71"/>
                <a:gd name="T15" fmla="*/ 151 h 18"/>
                <a:gd name="T16" fmla="*/ 2 w 71"/>
                <a:gd name="T17" fmla="*/ 151 h 18"/>
                <a:gd name="T18" fmla="*/ 2 w 71"/>
                <a:gd name="T19" fmla="*/ 151 h 18"/>
                <a:gd name="T20" fmla="*/ 2 w 71"/>
                <a:gd name="T21" fmla="*/ 245 h 18"/>
                <a:gd name="T22" fmla="*/ 2 w 71"/>
                <a:gd name="T23" fmla="*/ 245 h 18"/>
                <a:gd name="T24" fmla="*/ 2 w 71"/>
                <a:gd name="T25" fmla="*/ 245 h 18"/>
                <a:gd name="T26" fmla="*/ 2 w 71"/>
                <a:gd name="T27" fmla="*/ 245 h 18"/>
                <a:gd name="T28" fmla="*/ 0 w 71"/>
                <a:gd name="T29" fmla="*/ 245 h 18"/>
                <a:gd name="T30" fmla="*/ 0 w 71"/>
                <a:gd name="T31" fmla="*/ 245 h 1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18"/>
                <a:gd name="T50" fmla="*/ 71 w 71"/>
                <a:gd name="T51" fmla="*/ 18 h 1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18">
                  <a:moveTo>
                    <a:pt x="0" y="18"/>
                  </a:moveTo>
                  <a:lnTo>
                    <a:pt x="0" y="9"/>
                  </a:lnTo>
                  <a:lnTo>
                    <a:pt x="9" y="9"/>
                  </a:lnTo>
                  <a:lnTo>
                    <a:pt x="17" y="9"/>
                  </a:lnTo>
                  <a:lnTo>
                    <a:pt x="35" y="0"/>
                  </a:lnTo>
                  <a:lnTo>
                    <a:pt x="53" y="0"/>
                  </a:lnTo>
                  <a:lnTo>
                    <a:pt x="71" y="0"/>
                  </a:lnTo>
                  <a:lnTo>
                    <a:pt x="71" y="9"/>
                  </a:lnTo>
                  <a:lnTo>
                    <a:pt x="62" y="9"/>
                  </a:lnTo>
                  <a:lnTo>
                    <a:pt x="53" y="18"/>
                  </a:lnTo>
                  <a:lnTo>
                    <a:pt x="26" y="18"/>
                  </a:lnTo>
                  <a:lnTo>
                    <a:pt x="17" y="18"/>
                  </a:lnTo>
                  <a:lnTo>
                    <a:pt x="9" y="18"/>
                  </a:lnTo>
                  <a:lnTo>
                    <a:pt x="0" y="1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 name="Freeform 123"/>
            <p:cNvSpPr>
              <a:spLocks/>
            </p:cNvSpPr>
            <p:nvPr/>
          </p:nvSpPr>
          <p:spPr bwMode="auto">
            <a:xfrm>
              <a:off x="4752" y="2564"/>
              <a:ext cx="59" cy="36"/>
            </a:xfrm>
            <a:custGeom>
              <a:avLst/>
              <a:gdLst>
                <a:gd name="T0" fmla="*/ 2 w 71"/>
                <a:gd name="T1" fmla="*/ 36 h 36"/>
                <a:gd name="T2" fmla="*/ 0 w 71"/>
                <a:gd name="T3" fmla="*/ 27 h 36"/>
                <a:gd name="T4" fmla="*/ 2 w 71"/>
                <a:gd name="T5" fmla="*/ 18 h 36"/>
                <a:gd name="T6" fmla="*/ 2 w 71"/>
                <a:gd name="T7" fmla="*/ 18 h 36"/>
                <a:gd name="T8" fmla="*/ 2 w 71"/>
                <a:gd name="T9" fmla="*/ 9 h 36"/>
                <a:gd name="T10" fmla="*/ 2 w 71"/>
                <a:gd name="T11" fmla="*/ 9 h 36"/>
                <a:gd name="T12" fmla="*/ 2 w 71"/>
                <a:gd name="T13" fmla="*/ 0 h 36"/>
                <a:gd name="T14" fmla="*/ 2 w 71"/>
                <a:gd name="T15" fmla="*/ 9 h 36"/>
                <a:gd name="T16" fmla="*/ 2 w 71"/>
                <a:gd name="T17" fmla="*/ 18 h 36"/>
                <a:gd name="T18" fmla="*/ 2 w 71"/>
                <a:gd name="T19" fmla="*/ 27 h 36"/>
                <a:gd name="T20" fmla="*/ 2 w 71"/>
                <a:gd name="T21" fmla="*/ 27 h 36"/>
                <a:gd name="T22" fmla="*/ 2 w 71"/>
                <a:gd name="T23" fmla="*/ 27 h 36"/>
                <a:gd name="T24" fmla="*/ 2 w 71"/>
                <a:gd name="T25" fmla="*/ 36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36"/>
                <a:gd name="T41" fmla="*/ 71 w 71"/>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36">
                  <a:moveTo>
                    <a:pt x="9" y="36"/>
                  </a:moveTo>
                  <a:lnTo>
                    <a:pt x="0" y="27"/>
                  </a:lnTo>
                  <a:lnTo>
                    <a:pt x="9" y="18"/>
                  </a:lnTo>
                  <a:lnTo>
                    <a:pt x="18" y="18"/>
                  </a:lnTo>
                  <a:lnTo>
                    <a:pt x="45" y="9"/>
                  </a:lnTo>
                  <a:lnTo>
                    <a:pt x="63" y="9"/>
                  </a:lnTo>
                  <a:lnTo>
                    <a:pt x="63" y="0"/>
                  </a:lnTo>
                  <a:lnTo>
                    <a:pt x="71" y="9"/>
                  </a:lnTo>
                  <a:lnTo>
                    <a:pt x="63" y="18"/>
                  </a:lnTo>
                  <a:lnTo>
                    <a:pt x="54" y="27"/>
                  </a:lnTo>
                  <a:lnTo>
                    <a:pt x="45" y="27"/>
                  </a:lnTo>
                  <a:lnTo>
                    <a:pt x="27" y="27"/>
                  </a:lnTo>
                  <a:lnTo>
                    <a:pt x="9"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5" name="Freeform 124"/>
            <p:cNvSpPr>
              <a:spLocks/>
            </p:cNvSpPr>
            <p:nvPr/>
          </p:nvSpPr>
          <p:spPr bwMode="auto">
            <a:xfrm>
              <a:off x="4752" y="2564"/>
              <a:ext cx="59" cy="36"/>
            </a:xfrm>
            <a:custGeom>
              <a:avLst/>
              <a:gdLst>
                <a:gd name="T0" fmla="*/ 2 w 71"/>
                <a:gd name="T1" fmla="*/ 36 h 36"/>
                <a:gd name="T2" fmla="*/ 0 w 71"/>
                <a:gd name="T3" fmla="*/ 27 h 36"/>
                <a:gd name="T4" fmla="*/ 2 w 71"/>
                <a:gd name="T5" fmla="*/ 18 h 36"/>
                <a:gd name="T6" fmla="*/ 2 w 71"/>
                <a:gd name="T7" fmla="*/ 18 h 36"/>
                <a:gd name="T8" fmla="*/ 2 w 71"/>
                <a:gd name="T9" fmla="*/ 9 h 36"/>
                <a:gd name="T10" fmla="*/ 2 w 71"/>
                <a:gd name="T11" fmla="*/ 9 h 36"/>
                <a:gd name="T12" fmla="*/ 2 w 71"/>
                <a:gd name="T13" fmla="*/ 0 h 36"/>
                <a:gd name="T14" fmla="*/ 2 w 71"/>
                <a:gd name="T15" fmla="*/ 9 h 36"/>
                <a:gd name="T16" fmla="*/ 2 w 71"/>
                <a:gd name="T17" fmla="*/ 18 h 36"/>
                <a:gd name="T18" fmla="*/ 2 w 71"/>
                <a:gd name="T19" fmla="*/ 27 h 36"/>
                <a:gd name="T20" fmla="*/ 2 w 71"/>
                <a:gd name="T21" fmla="*/ 27 h 36"/>
                <a:gd name="T22" fmla="*/ 2 w 71"/>
                <a:gd name="T23" fmla="*/ 27 h 36"/>
                <a:gd name="T24" fmla="*/ 2 w 71"/>
                <a:gd name="T25" fmla="*/ 36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36"/>
                <a:gd name="T41" fmla="*/ 71 w 71"/>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36">
                  <a:moveTo>
                    <a:pt x="9" y="36"/>
                  </a:moveTo>
                  <a:lnTo>
                    <a:pt x="0" y="27"/>
                  </a:lnTo>
                  <a:lnTo>
                    <a:pt x="9" y="18"/>
                  </a:lnTo>
                  <a:lnTo>
                    <a:pt x="18" y="18"/>
                  </a:lnTo>
                  <a:lnTo>
                    <a:pt x="45" y="9"/>
                  </a:lnTo>
                  <a:lnTo>
                    <a:pt x="63" y="9"/>
                  </a:lnTo>
                  <a:lnTo>
                    <a:pt x="63" y="0"/>
                  </a:lnTo>
                  <a:lnTo>
                    <a:pt x="71" y="9"/>
                  </a:lnTo>
                  <a:lnTo>
                    <a:pt x="63" y="18"/>
                  </a:lnTo>
                  <a:lnTo>
                    <a:pt x="54" y="27"/>
                  </a:lnTo>
                  <a:lnTo>
                    <a:pt x="45" y="27"/>
                  </a:lnTo>
                  <a:lnTo>
                    <a:pt x="27" y="27"/>
                  </a:lnTo>
                  <a:lnTo>
                    <a:pt x="9"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 name="Freeform 125"/>
            <p:cNvSpPr>
              <a:spLocks/>
            </p:cNvSpPr>
            <p:nvPr/>
          </p:nvSpPr>
          <p:spPr bwMode="auto">
            <a:xfrm>
              <a:off x="4782" y="2646"/>
              <a:ext cx="52" cy="27"/>
            </a:xfrm>
            <a:custGeom>
              <a:avLst/>
              <a:gdLst>
                <a:gd name="T0" fmla="*/ 0 w 62"/>
                <a:gd name="T1" fmla="*/ 27 h 27"/>
                <a:gd name="T2" fmla="*/ 0 w 62"/>
                <a:gd name="T3" fmla="*/ 27 h 27"/>
                <a:gd name="T4" fmla="*/ 0 w 62"/>
                <a:gd name="T5" fmla="*/ 18 h 27"/>
                <a:gd name="T6" fmla="*/ 3 w 62"/>
                <a:gd name="T7" fmla="*/ 0 h 27"/>
                <a:gd name="T8" fmla="*/ 3 w 62"/>
                <a:gd name="T9" fmla="*/ 0 h 27"/>
                <a:gd name="T10" fmla="*/ 3 w 62"/>
                <a:gd name="T11" fmla="*/ 0 h 27"/>
                <a:gd name="T12" fmla="*/ 3 w 62"/>
                <a:gd name="T13" fmla="*/ 9 h 27"/>
                <a:gd name="T14" fmla="*/ 3 w 62"/>
                <a:gd name="T15" fmla="*/ 9 h 27"/>
                <a:gd name="T16" fmla="*/ 3 w 62"/>
                <a:gd name="T17" fmla="*/ 18 h 27"/>
                <a:gd name="T18" fmla="*/ 3 w 62"/>
                <a:gd name="T19" fmla="*/ 27 h 27"/>
                <a:gd name="T20" fmla="*/ 3 w 62"/>
                <a:gd name="T21" fmla="*/ 27 h 27"/>
                <a:gd name="T22" fmla="*/ 0 w 62"/>
                <a:gd name="T23" fmla="*/ 27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27"/>
                <a:gd name="T38" fmla="*/ 62 w 62"/>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27">
                  <a:moveTo>
                    <a:pt x="0" y="27"/>
                  </a:moveTo>
                  <a:lnTo>
                    <a:pt x="0" y="27"/>
                  </a:lnTo>
                  <a:lnTo>
                    <a:pt x="0" y="18"/>
                  </a:lnTo>
                  <a:lnTo>
                    <a:pt x="27" y="0"/>
                  </a:lnTo>
                  <a:lnTo>
                    <a:pt x="53" y="0"/>
                  </a:lnTo>
                  <a:lnTo>
                    <a:pt x="62" y="0"/>
                  </a:lnTo>
                  <a:lnTo>
                    <a:pt x="62" y="9"/>
                  </a:lnTo>
                  <a:lnTo>
                    <a:pt x="53" y="9"/>
                  </a:lnTo>
                  <a:lnTo>
                    <a:pt x="35" y="18"/>
                  </a:lnTo>
                  <a:lnTo>
                    <a:pt x="18" y="27"/>
                  </a:lnTo>
                  <a:lnTo>
                    <a:pt x="9" y="27"/>
                  </a:lnTo>
                  <a:lnTo>
                    <a:pt x="0" y="27"/>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7" name="Freeform 126"/>
            <p:cNvSpPr>
              <a:spLocks/>
            </p:cNvSpPr>
            <p:nvPr/>
          </p:nvSpPr>
          <p:spPr bwMode="auto">
            <a:xfrm>
              <a:off x="4782" y="2646"/>
              <a:ext cx="52" cy="27"/>
            </a:xfrm>
            <a:custGeom>
              <a:avLst/>
              <a:gdLst>
                <a:gd name="T0" fmla="*/ 0 w 62"/>
                <a:gd name="T1" fmla="*/ 27 h 27"/>
                <a:gd name="T2" fmla="*/ 0 w 62"/>
                <a:gd name="T3" fmla="*/ 27 h 27"/>
                <a:gd name="T4" fmla="*/ 0 w 62"/>
                <a:gd name="T5" fmla="*/ 18 h 27"/>
                <a:gd name="T6" fmla="*/ 3 w 62"/>
                <a:gd name="T7" fmla="*/ 0 h 27"/>
                <a:gd name="T8" fmla="*/ 3 w 62"/>
                <a:gd name="T9" fmla="*/ 0 h 27"/>
                <a:gd name="T10" fmla="*/ 3 w 62"/>
                <a:gd name="T11" fmla="*/ 0 h 27"/>
                <a:gd name="T12" fmla="*/ 3 w 62"/>
                <a:gd name="T13" fmla="*/ 9 h 27"/>
                <a:gd name="T14" fmla="*/ 3 w 62"/>
                <a:gd name="T15" fmla="*/ 9 h 27"/>
                <a:gd name="T16" fmla="*/ 3 w 62"/>
                <a:gd name="T17" fmla="*/ 18 h 27"/>
                <a:gd name="T18" fmla="*/ 3 w 62"/>
                <a:gd name="T19" fmla="*/ 27 h 27"/>
                <a:gd name="T20" fmla="*/ 3 w 62"/>
                <a:gd name="T21" fmla="*/ 27 h 27"/>
                <a:gd name="T22" fmla="*/ 0 w 62"/>
                <a:gd name="T23" fmla="*/ 27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27"/>
                <a:gd name="T38" fmla="*/ 62 w 62"/>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27">
                  <a:moveTo>
                    <a:pt x="0" y="27"/>
                  </a:moveTo>
                  <a:lnTo>
                    <a:pt x="0" y="27"/>
                  </a:lnTo>
                  <a:lnTo>
                    <a:pt x="0" y="18"/>
                  </a:lnTo>
                  <a:lnTo>
                    <a:pt x="27" y="0"/>
                  </a:lnTo>
                  <a:lnTo>
                    <a:pt x="53" y="0"/>
                  </a:lnTo>
                  <a:lnTo>
                    <a:pt x="62" y="0"/>
                  </a:lnTo>
                  <a:lnTo>
                    <a:pt x="62" y="9"/>
                  </a:lnTo>
                  <a:lnTo>
                    <a:pt x="53" y="9"/>
                  </a:lnTo>
                  <a:lnTo>
                    <a:pt x="35" y="18"/>
                  </a:lnTo>
                  <a:lnTo>
                    <a:pt x="18" y="27"/>
                  </a:lnTo>
                  <a:lnTo>
                    <a:pt x="9" y="27"/>
                  </a:lnTo>
                  <a:lnTo>
                    <a:pt x="0" y="2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8" name="Freeform 127"/>
            <p:cNvSpPr>
              <a:spLocks/>
            </p:cNvSpPr>
            <p:nvPr/>
          </p:nvSpPr>
          <p:spPr bwMode="auto">
            <a:xfrm>
              <a:off x="4805" y="2709"/>
              <a:ext cx="59" cy="37"/>
            </a:xfrm>
            <a:custGeom>
              <a:avLst/>
              <a:gdLst>
                <a:gd name="T0" fmla="*/ 0 w 71"/>
                <a:gd name="T1" fmla="*/ 127 h 36"/>
                <a:gd name="T2" fmla="*/ 0 w 71"/>
                <a:gd name="T3" fmla="*/ 127 h 36"/>
                <a:gd name="T4" fmla="*/ 0 w 71"/>
                <a:gd name="T5" fmla="*/ 100 h 36"/>
                <a:gd name="T6" fmla="*/ 2 w 71"/>
                <a:gd name="T7" fmla="*/ 79 h 36"/>
                <a:gd name="T8" fmla="*/ 2 w 71"/>
                <a:gd name="T9" fmla="*/ 9 h 36"/>
                <a:gd name="T10" fmla="*/ 2 w 71"/>
                <a:gd name="T11" fmla="*/ 0 h 36"/>
                <a:gd name="T12" fmla="*/ 2 w 71"/>
                <a:gd name="T13" fmla="*/ 0 h 36"/>
                <a:gd name="T14" fmla="*/ 2 w 71"/>
                <a:gd name="T15" fmla="*/ 9 h 36"/>
                <a:gd name="T16" fmla="*/ 2 w 71"/>
                <a:gd name="T17" fmla="*/ 79 h 36"/>
                <a:gd name="T18" fmla="*/ 2 w 71"/>
                <a:gd name="T19" fmla="*/ 79 h 36"/>
                <a:gd name="T20" fmla="*/ 2 w 71"/>
                <a:gd name="T21" fmla="*/ 100 h 36"/>
                <a:gd name="T22" fmla="*/ 2 w 71"/>
                <a:gd name="T23" fmla="*/ 127 h 36"/>
                <a:gd name="T24" fmla="*/ 2 w 71"/>
                <a:gd name="T25" fmla="*/ 127 h 36"/>
                <a:gd name="T26" fmla="*/ 0 w 71"/>
                <a:gd name="T27" fmla="*/ 127 h 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1"/>
                <a:gd name="T43" fmla="*/ 0 h 36"/>
                <a:gd name="T44" fmla="*/ 71 w 71"/>
                <a:gd name="T45" fmla="*/ 36 h 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1" h="36">
                  <a:moveTo>
                    <a:pt x="0" y="36"/>
                  </a:moveTo>
                  <a:lnTo>
                    <a:pt x="0" y="36"/>
                  </a:lnTo>
                  <a:lnTo>
                    <a:pt x="0" y="27"/>
                  </a:lnTo>
                  <a:lnTo>
                    <a:pt x="17" y="18"/>
                  </a:lnTo>
                  <a:lnTo>
                    <a:pt x="44" y="9"/>
                  </a:lnTo>
                  <a:lnTo>
                    <a:pt x="53" y="0"/>
                  </a:lnTo>
                  <a:lnTo>
                    <a:pt x="62" y="0"/>
                  </a:lnTo>
                  <a:lnTo>
                    <a:pt x="71" y="9"/>
                  </a:lnTo>
                  <a:lnTo>
                    <a:pt x="71" y="18"/>
                  </a:lnTo>
                  <a:lnTo>
                    <a:pt x="53" y="18"/>
                  </a:lnTo>
                  <a:lnTo>
                    <a:pt x="44" y="27"/>
                  </a:lnTo>
                  <a:lnTo>
                    <a:pt x="35" y="36"/>
                  </a:lnTo>
                  <a:lnTo>
                    <a:pt x="17" y="36"/>
                  </a:lnTo>
                  <a:lnTo>
                    <a:pt x="0"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9" name="Freeform 128"/>
            <p:cNvSpPr>
              <a:spLocks/>
            </p:cNvSpPr>
            <p:nvPr/>
          </p:nvSpPr>
          <p:spPr bwMode="auto">
            <a:xfrm>
              <a:off x="4805" y="2709"/>
              <a:ext cx="59" cy="37"/>
            </a:xfrm>
            <a:custGeom>
              <a:avLst/>
              <a:gdLst>
                <a:gd name="T0" fmla="*/ 0 w 71"/>
                <a:gd name="T1" fmla="*/ 127 h 36"/>
                <a:gd name="T2" fmla="*/ 0 w 71"/>
                <a:gd name="T3" fmla="*/ 127 h 36"/>
                <a:gd name="T4" fmla="*/ 0 w 71"/>
                <a:gd name="T5" fmla="*/ 100 h 36"/>
                <a:gd name="T6" fmla="*/ 2 w 71"/>
                <a:gd name="T7" fmla="*/ 79 h 36"/>
                <a:gd name="T8" fmla="*/ 2 w 71"/>
                <a:gd name="T9" fmla="*/ 9 h 36"/>
                <a:gd name="T10" fmla="*/ 2 w 71"/>
                <a:gd name="T11" fmla="*/ 0 h 36"/>
                <a:gd name="T12" fmla="*/ 2 w 71"/>
                <a:gd name="T13" fmla="*/ 0 h 36"/>
                <a:gd name="T14" fmla="*/ 2 w 71"/>
                <a:gd name="T15" fmla="*/ 9 h 36"/>
                <a:gd name="T16" fmla="*/ 2 w 71"/>
                <a:gd name="T17" fmla="*/ 79 h 36"/>
                <a:gd name="T18" fmla="*/ 2 w 71"/>
                <a:gd name="T19" fmla="*/ 79 h 36"/>
                <a:gd name="T20" fmla="*/ 2 w 71"/>
                <a:gd name="T21" fmla="*/ 100 h 36"/>
                <a:gd name="T22" fmla="*/ 2 w 71"/>
                <a:gd name="T23" fmla="*/ 127 h 36"/>
                <a:gd name="T24" fmla="*/ 2 w 71"/>
                <a:gd name="T25" fmla="*/ 127 h 36"/>
                <a:gd name="T26" fmla="*/ 0 w 71"/>
                <a:gd name="T27" fmla="*/ 127 h 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1"/>
                <a:gd name="T43" fmla="*/ 0 h 36"/>
                <a:gd name="T44" fmla="*/ 71 w 71"/>
                <a:gd name="T45" fmla="*/ 36 h 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1" h="36">
                  <a:moveTo>
                    <a:pt x="0" y="36"/>
                  </a:moveTo>
                  <a:lnTo>
                    <a:pt x="0" y="36"/>
                  </a:lnTo>
                  <a:lnTo>
                    <a:pt x="0" y="27"/>
                  </a:lnTo>
                  <a:lnTo>
                    <a:pt x="17" y="18"/>
                  </a:lnTo>
                  <a:lnTo>
                    <a:pt x="44" y="9"/>
                  </a:lnTo>
                  <a:lnTo>
                    <a:pt x="53" y="0"/>
                  </a:lnTo>
                  <a:lnTo>
                    <a:pt x="62" y="0"/>
                  </a:lnTo>
                  <a:lnTo>
                    <a:pt x="71" y="9"/>
                  </a:lnTo>
                  <a:lnTo>
                    <a:pt x="71" y="18"/>
                  </a:lnTo>
                  <a:lnTo>
                    <a:pt x="53" y="18"/>
                  </a:lnTo>
                  <a:lnTo>
                    <a:pt x="44" y="27"/>
                  </a:lnTo>
                  <a:lnTo>
                    <a:pt x="35" y="36"/>
                  </a:lnTo>
                  <a:lnTo>
                    <a:pt x="17" y="36"/>
                  </a:lnTo>
                  <a:lnTo>
                    <a:pt x="0"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0" name="Freeform 129"/>
            <p:cNvSpPr>
              <a:spLocks/>
            </p:cNvSpPr>
            <p:nvPr/>
          </p:nvSpPr>
          <p:spPr bwMode="auto">
            <a:xfrm>
              <a:off x="4834" y="2782"/>
              <a:ext cx="51" cy="46"/>
            </a:xfrm>
            <a:custGeom>
              <a:avLst/>
              <a:gdLst>
                <a:gd name="T0" fmla="*/ 2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0 h 45"/>
                <a:gd name="T16" fmla="*/ 2 w 62"/>
                <a:gd name="T17" fmla="*/ 0 h 45"/>
                <a:gd name="T18" fmla="*/ 2 w 62"/>
                <a:gd name="T19" fmla="*/ 0 h 45"/>
                <a:gd name="T20" fmla="*/ 2 w 62"/>
                <a:gd name="T21" fmla="*/ 9 h 45"/>
                <a:gd name="T22" fmla="*/ 2 w 62"/>
                <a:gd name="T23" fmla="*/ 9 h 45"/>
                <a:gd name="T24" fmla="*/ 2 w 62"/>
                <a:gd name="T25" fmla="*/ 18 h 45"/>
                <a:gd name="T26" fmla="*/ 2 w 62"/>
                <a:gd name="T27" fmla="*/ 84 h 45"/>
                <a:gd name="T28" fmla="*/ 2 w 62"/>
                <a:gd name="T29" fmla="*/ 84 h 45"/>
                <a:gd name="T30" fmla="*/ 2 w 62"/>
                <a:gd name="T31" fmla="*/ 102 h 45"/>
                <a:gd name="T32" fmla="*/ 2 w 62"/>
                <a:gd name="T33" fmla="*/ 12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45"/>
                <a:gd name="T53" fmla="*/ 62 w 6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45">
                  <a:moveTo>
                    <a:pt x="9" y="45"/>
                  </a:moveTo>
                  <a:lnTo>
                    <a:pt x="0" y="36"/>
                  </a:lnTo>
                  <a:lnTo>
                    <a:pt x="0" y="27"/>
                  </a:lnTo>
                  <a:lnTo>
                    <a:pt x="9" y="18"/>
                  </a:lnTo>
                  <a:lnTo>
                    <a:pt x="27" y="9"/>
                  </a:lnTo>
                  <a:lnTo>
                    <a:pt x="36" y="9"/>
                  </a:lnTo>
                  <a:lnTo>
                    <a:pt x="45" y="0"/>
                  </a:lnTo>
                  <a:lnTo>
                    <a:pt x="53" y="0"/>
                  </a:lnTo>
                  <a:lnTo>
                    <a:pt x="62" y="9"/>
                  </a:lnTo>
                  <a:lnTo>
                    <a:pt x="53" y="18"/>
                  </a:lnTo>
                  <a:lnTo>
                    <a:pt x="45" y="27"/>
                  </a:lnTo>
                  <a:lnTo>
                    <a:pt x="27" y="27"/>
                  </a:lnTo>
                  <a:lnTo>
                    <a:pt x="18" y="36"/>
                  </a:lnTo>
                  <a:lnTo>
                    <a:pt x="9" y="45"/>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1" name="Freeform 130"/>
            <p:cNvSpPr>
              <a:spLocks/>
            </p:cNvSpPr>
            <p:nvPr/>
          </p:nvSpPr>
          <p:spPr bwMode="auto">
            <a:xfrm>
              <a:off x="4834" y="2782"/>
              <a:ext cx="51" cy="46"/>
            </a:xfrm>
            <a:custGeom>
              <a:avLst/>
              <a:gdLst>
                <a:gd name="T0" fmla="*/ 2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0 h 45"/>
                <a:gd name="T16" fmla="*/ 2 w 62"/>
                <a:gd name="T17" fmla="*/ 0 h 45"/>
                <a:gd name="T18" fmla="*/ 2 w 62"/>
                <a:gd name="T19" fmla="*/ 0 h 45"/>
                <a:gd name="T20" fmla="*/ 2 w 62"/>
                <a:gd name="T21" fmla="*/ 9 h 45"/>
                <a:gd name="T22" fmla="*/ 2 w 62"/>
                <a:gd name="T23" fmla="*/ 9 h 45"/>
                <a:gd name="T24" fmla="*/ 2 w 62"/>
                <a:gd name="T25" fmla="*/ 18 h 45"/>
                <a:gd name="T26" fmla="*/ 2 w 62"/>
                <a:gd name="T27" fmla="*/ 84 h 45"/>
                <a:gd name="T28" fmla="*/ 2 w 62"/>
                <a:gd name="T29" fmla="*/ 84 h 45"/>
                <a:gd name="T30" fmla="*/ 2 w 62"/>
                <a:gd name="T31" fmla="*/ 102 h 45"/>
                <a:gd name="T32" fmla="*/ 2 w 62"/>
                <a:gd name="T33" fmla="*/ 12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45"/>
                <a:gd name="T53" fmla="*/ 62 w 6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45">
                  <a:moveTo>
                    <a:pt x="9" y="45"/>
                  </a:moveTo>
                  <a:lnTo>
                    <a:pt x="0" y="36"/>
                  </a:lnTo>
                  <a:lnTo>
                    <a:pt x="0" y="27"/>
                  </a:lnTo>
                  <a:lnTo>
                    <a:pt x="9" y="18"/>
                  </a:lnTo>
                  <a:lnTo>
                    <a:pt x="27" y="9"/>
                  </a:lnTo>
                  <a:lnTo>
                    <a:pt x="36" y="9"/>
                  </a:lnTo>
                  <a:lnTo>
                    <a:pt x="45" y="0"/>
                  </a:lnTo>
                  <a:lnTo>
                    <a:pt x="53" y="0"/>
                  </a:lnTo>
                  <a:lnTo>
                    <a:pt x="62" y="9"/>
                  </a:lnTo>
                  <a:lnTo>
                    <a:pt x="53" y="18"/>
                  </a:lnTo>
                  <a:lnTo>
                    <a:pt x="45" y="27"/>
                  </a:lnTo>
                  <a:lnTo>
                    <a:pt x="27" y="27"/>
                  </a:lnTo>
                  <a:lnTo>
                    <a:pt x="18" y="36"/>
                  </a:lnTo>
                  <a:lnTo>
                    <a:pt x="9" y="45"/>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2" name="Freeform 131"/>
            <p:cNvSpPr>
              <a:spLocks/>
            </p:cNvSpPr>
            <p:nvPr/>
          </p:nvSpPr>
          <p:spPr bwMode="auto">
            <a:xfrm>
              <a:off x="4767" y="2873"/>
              <a:ext cx="208" cy="446"/>
            </a:xfrm>
            <a:custGeom>
              <a:avLst/>
              <a:gdLst>
                <a:gd name="T0" fmla="*/ 3 w 249"/>
                <a:gd name="T1" fmla="*/ 1419 h 435"/>
                <a:gd name="T2" fmla="*/ 3 w 249"/>
                <a:gd name="T3" fmla="*/ 1356 h 435"/>
                <a:gd name="T4" fmla="*/ 0 w 249"/>
                <a:gd name="T5" fmla="*/ 1325 h 435"/>
                <a:gd name="T6" fmla="*/ 3 w 249"/>
                <a:gd name="T7" fmla="*/ 1206 h 435"/>
                <a:gd name="T8" fmla="*/ 3 w 249"/>
                <a:gd name="T9" fmla="*/ 1147 h 435"/>
                <a:gd name="T10" fmla="*/ 3 w 249"/>
                <a:gd name="T11" fmla="*/ 1147 h 435"/>
                <a:gd name="T12" fmla="*/ 3 w 249"/>
                <a:gd name="T13" fmla="*/ 1028 h 435"/>
                <a:gd name="T14" fmla="*/ 3 w 249"/>
                <a:gd name="T15" fmla="*/ 965 h 435"/>
                <a:gd name="T16" fmla="*/ 3 w 249"/>
                <a:gd name="T17" fmla="*/ 873 h 435"/>
                <a:gd name="T18" fmla="*/ 3 w 249"/>
                <a:gd name="T19" fmla="*/ 873 h 435"/>
                <a:gd name="T20" fmla="*/ 3 w 249"/>
                <a:gd name="T21" fmla="*/ 819 h 435"/>
                <a:gd name="T22" fmla="*/ 3 w 249"/>
                <a:gd name="T23" fmla="*/ 725 h 435"/>
                <a:gd name="T24" fmla="*/ 3 w 249"/>
                <a:gd name="T25" fmla="*/ 609 h 435"/>
                <a:gd name="T26" fmla="*/ 3 w 249"/>
                <a:gd name="T27" fmla="*/ 662 h 435"/>
                <a:gd name="T28" fmla="*/ 3 w 249"/>
                <a:gd name="T29" fmla="*/ 542 h 435"/>
                <a:gd name="T30" fmla="*/ 3 w 249"/>
                <a:gd name="T31" fmla="*/ 486 h 435"/>
                <a:gd name="T32" fmla="*/ 3 w 249"/>
                <a:gd name="T33" fmla="*/ 389 h 435"/>
                <a:gd name="T34" fmla="*/ 3 w 249"/>
                <a:gd name="T35" fmla="*/ 419 h 435"/>
                <a:gd name="T36" fmla="*/ 3 w 249"/>
                <a:gd name="T37" fmla="*/ 298 h 435"/>
                <a:gd name="T38" fmla="*/ 3 w 249"/>
                <a:gd name="T39" fmla="*/ 268 h 435"/>
                <a:gd name="T40" fmla="*/ 3 w 249"/>
                <a:gd name="T41" fmla="*/ 214 h 435"/>
                <a:gd name="T42" fmla="*/ 3 w 249"/>
                <a:gd name="T43" fmla="*/ 18 h 435"/>
                <a:gd name="T44" fmla="*/ 3 w 249"/>
                <a:gd name="T45" fmla="*/ 115 h 435"/>
                <a:gd name="T46" fmla="*/ 3 w 249"/>
                <a:gd name="T47" fmla="*/ 9 h 435"/>
                <a:gd name="T48" fmla="*/ 3 w 249"/>
                <a:gd name="T49" fmla="*/ 18 h 435"/>
                <a:gd name="T50" fmla="*/ 3 w 249"/>
                <a:gd name="T51" fmla="*/ 175 h 435"/>
                <a:gd name="T52" fmla="*/ 3 w 249"/>
                <a:gd name="T53" fmla="*/ 268 h 435"/>
                <a:gd name="T54" fmla="*/ 3 w 249"/>
                <a:gd name="T55" fmla="*/ 239 h 435"/>
                <a:gd name="T56" fmla="*/ 3 w 249"/>
                <a:gd name="T57" fmla="*/ 298 h 435"/>
                <a:gd name="T58" fmla="*/ 3 w 249"/>
                <a:gd name="T59" fmla="*/ 364 h 435"/>
                <a:gd name="T60" fmla="*/ 3 w 249"/>
                <a:gd name="T61" fmla="*/ 298 h 435"/>
                <a:gd name="T62" fmla="*/ 3 w 249"/>
                <a:gd name="T63" fmla="*/ 389 h 435"/>
                <a:gd name="T64" fmla="*/ 3 w 249"/>
                <a:gd name="T65" fmla="*/ 512 h 435"/>
                <a:gd name="T66" fmla="*/ 3 w 249"/>
                <a:gd name="T67" fmla="*/ 542 h 435"/>
                <a:gd name="T68" fmla="*/ 3 w 249"/>
                <a:gd name="T69" fmla="*/ 512 h 435"/>
                <a:gd name="T70" fmla="*/ 3 w 249"/>
                <a:gd name="T71" fmla="*/ 631 h 435"/>
                <a:gd name="T72" fmla="*/ 3 w 249"/>
                <a:gd name="T73" fmla="*/ 571 h 435"/>
                <a:gd name="T74" fmla="*/ 3 w 249"/>
                <a:gd name="T75" fmla="*/ 609 h 435"/>
                <a:gd name="T76" fmla="*/ 3 w 249"/>
                <a:gd name="T77" fmla="*/ 843 h 435"/>
                <a:gd name="T78" fmla="*/ 3 w 249"/>
                <a:gd name="T79" fmla="*/ 843 h 435"/>
                <a:gd name="T80" fmla="*/ 3 w 249"/>
                <a:gd name="T81" fmla="*/ 760 h 435"/>
                <a:gd name="T82" fmla="*/ 3 w 249"/>
                <a:gd name="T83" fmla="*/ 873 h 435"/>
                <a:gd name="T84" fmla="*/ 3 w 249"/>
                <a:gd name="T85" fmla="*/ 873 h 435"/>
                <a:gd name="T86" fmla="*/ 3 w 249"/>
                <a:gd name="T87" fmla="*/ 906 h 435"/>
                <a:gd name="T88" fmla="*/ 3 w 249"/>
                <a:gd name="T89" fmla="*/ 1055 h 435"/>
                <a:gd name="T90" fmla="*/ 3 w 249"/>
                <a:gd name="T91" fmla="*/ 1176 h 435"/>
                <a:gd name="T92" fmla="*/ 3 w 249"/>
                <a:gd name="T93" fmla="*/ 1119 h 435"/>
                <a:gd name="T94" fmla="*/ 3 w 249"/>
                <a:gd name="T95" fmla="*/ 1083 h 435"/>
                <a:gd name="T96" fmla="*/ 3 w 249"/>
                <a:gd name="T97" fmla="*/ 1119 h 435"/>
                <a:gd name="T98" fmla="*/ 3 w 249"/>
                <a:gd name="T99" fmla="*/ 1176 h 435"/>
                <a:gd name="T100" fmla="*/ 3 w 249"/>
                <a:gd name="T101" fmla="*/ 1236 h 435"/>
                <a:gd name="T102" fmla="*/ 3 w 249"/>
                <a:gd name="T103" fmla="*/ 1325 h 435"/>
                <a:gd name="T104" fmla="*/ 3 w 249"/>
                <a:gd name="T105" fmla="*/ 1479 h 435"/>
                <a:gd name="T106" fmla="*/ 3 w 249"/>
                <a:gd name="T107" fmla="*/ 1387 h 435"/>
                <a:gd name="T108" fmla="*/ 3 w 249"/>
                <a:gd name="T109" fmla="*/ 1325 h 43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
                <a:gd name="T166" fmla="*/ 0 h 435"/>
                <a:gd name="T167" fmla="*/ 249 w 249"/>
                <a:gd name="T168" fmla="*/ 435 h 43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 h="435">
                  <a:moveTo>
                    <a:pt x="98" y="417"/>
                  </a:moveTo>
                  <a:lnTo>
                    <a:pt x="89" y="408"/>
                  </a:lnTo>
                  <a:lnTo>
                    <a:pt x="80" y="408"/>
                  </a:lnTo>
                  <a:lnTo>
                    <a:pt x="71" y="408"/>
                  </a:lnTo>
                  <a:lnTo>
                    <a:pt x="62" y="417"/>
                  </a:lnTo>
                  <a:lnTo>
                    <a:pt x="53" y="417"/>
                  </a:lnTo>
                  <a:lnTo>
                    <a:pt x="45" y="408"/>
                  </a:lnTo>
                  <a:lnTo>
                    <a:pt x="45" y="400"/>
                  </a:lnTo>
                  <a:lnTo>
                    <a:pt x="36" y="400"/>
                  </a:lnTo>
                  <a:lnTo>
                    <a:pt x="27" y="400"/>
                  </a:lnTo>
                  <a:lnTo>
                    <a:pt x="18" y="408"/>
                  </a:lnTo>
                  <a:lnTo>
                    <a:pt x="9" y="408"/>
                  </a:lnTo>
                  <a:lnTo>
                    <a:pt x="9" y="400"/>
                  </a:lnTo>
                  <a:lnTo>
                    <a:pt x="0" y="400"/>
                  </a:lnTo>
                  <a:lnTo>
                    <a:pt x="0" y="391"/>
                  </a:lnTo>
                  <a:lnTo>
                    <a:pt x="0" y="382"/>
                  </a:lnTo>
                  <a:lnTo>
                    <a:pt x="9" y="373"/>
                  </a:lnTo>
                  <a:lnTo>
                    <a:pt x="9" y="364"/>
                  </a:lnTo>
                  <a:lnTo>
                    <a:pt x="18" y="364"/>
                  </a:lnTo>
                  <a:lnTo>
                    <a:pt x="36" y="355"/>
                  </a:lnTo>
                  <a:lnTo>
                    <a:pt x="53" y="355"/>
                  </a:lnTo>
                  <a:lnTo>
                    <a:pt x="62" y="355"/>
                  </a:lnTo>
                  <a:lnTo>
                    <a:pt x="71" y="355"/>
                  </a:lnTo>
                  <a:lnTo>
                    <a:pt x="80" y="346"/>
                  </a:lnTo>
                  <a:lnTo>
                    <a:pt x="80" y="337"/>
                  </a:lnTo>
                  <a:lnTo>
                    <a:pt x="71" y="337"/>
                  </a:lnTo>
                  <a:lnTo>
                    <a:pt x="71" y="329"/>
                  </a:lnTo>
                  <a:lnTo>
                    <a:pt x="53" y="337"/>
                  </a:lnTo>
                  <a:lnTo>
                    <a:pt x="36" y="337"/>
                  </a:lnTo>
                  <a:lnTo>
                    <a:pt x="27" y="329"/>
                  </a:lnTo>
                  <a:lnTo>
                    <a:pt x="27" y="320"/>
                  </a:lnTo>
                  <a:lnTo>
                    <a:pt x="27" y="311"/>
                  </a:lnTo>
                  <a:lnTo>
                    <a:pt x="27" y="302"/>
                  </a:lnTo>
                  <a:lnTo>
                    <a:pt x="27" y="293"/>
                  </a:lnTo>
                  <a:lnTo>
                    <a:pt x="36" y="284"/>
                  </a:lnTo>
                  <a:lnTo>
                    <a:pt x="53" y="275"/>
                  </a:lnTo>
                  <a:lnTo>
                    <a:pt x="62" y="284"/>
                  </a:lnTo>
                  <a:lnTo>
                    <a:pt x="80" y="284"/>
                  </a:lnTo>
                  <a:lnTo>
                    <a:pt x="89" y="284"/>
                  </a:lnTo>
                  <a:lnTo>
                    <a:pt x="89" y="275"/>
                  </a:lnTo>
                  <a:lnTo>
                    <a:pt x="89" y="266"/>
                  </a:lnTo>
                  <a:lnTo>
                    <a:pt x="98" y="257"/>
                  </a:lnTo>
                  <a:lnTo>
                    <a:pt x="89" y="257"/>
                  </a:lnTo>
                  <a:lnTo>
                    <a:pt x="80" y="249"/>
                  </a:lnTo>
                  <a:lnTo>
                    <a:pt x="71" y="249"/>
                  </a:lnTo>
                  <a:lnTo>
                    <a:pt x="62" y="257"/>
                  </a:lnTo>
                  <a:lnTo>
                    <a:pt x="45" y="257"/>
                  </a:lnTo>
                  <a:lnTo>
                    <a:pt x="36" y="257"/>
                  </a:lnTo>
                  <a:lnTo>
                    <a:pt x="27" y="257"/>
                  </a:lnTo>
                  <a:lnTo>
                    <a:pt x="27" y="249"/>
                  </a:lnTo>
                  <a:lnTo>
                    <a:pt x="27" y="240"/>
                  </a:lnTo>
                  <a:lnTo>
                    <a:pt x="27" y="231"/>
                  </a:lnTo>
                  <a:lnTo>
                    <a:pt x="27" y="222"/>
                  </a:lnTo>
                  <a:lnTo>
                    <a:pt x="36" y="213"/>
                  </a:lnTo>
                  <a:lnTo>
                    <a:pt x="45" y="213"/>
                  </a:lnTo>
                  <a:lnTo>
                    <a:pt x="62" y="204"/>
                  </a:lnTo>
                  <a:lnTo>
                    <a:pt x="89" y="204"/>
                  </a:lnTo>
                  <a:lnTo>
                    <a:pt x="89" y="195"/>
                  </a:lnTo>
                  <a:lnTo>
                    <a:pt x="89" y="186"/>
                  </a:lnTo>
                  <a:lnTo>
                    <a:pt x="80" y="178"/>
                  </a:lnTo>
                  <a:lnTo>
                    <a:pt x="71" y="178"/>
                  </a:lnTo>
                  <a:lnTo>
                    <a:pt x="62" y="186"/>
                  </a:lnTo>
                  <a:lnTo>
                    <a:pt x="53" y="195"/>
                  </a:lnTo>
                  <a:lnTo>
                    <a:pt x="36" y="195"/>
                  </a:lnTo>
                  <a:lnTo>
                    <a:pt x="27" y="195"/>
                  </a:lnTo>
                  <a:lnTo>
                    <a:pt x="27" y="186"/>
                  </a:lnTo>
                  <a:lnTo>
                    <a:pt x="18" y="178"/>
                  </a:lnTo>
                  <a:lnTo>
                    <a:pt x="18" y="169"/>
                  </a:lnTo>
                  <a:lnTo>
                    <a:pt x="27" y="160"/>
                  </a:lnTo>
                  <a:lnTo>
                    <a:pt x="27" y="151"/>
                  </a:lnTo>
                  <a:lnTo>
                    <a:pt x="36" y="151"/>
                  </a:lnTo>
                  <a:lnTo>
                    <a:pt x="53" y="151"/>
                  </a:lnTo>
                  <a:lnTo>
                    <a:pt x="71" y="151"/>
                  </a:lnTo>
                  <a:lnTo>
                    <a:pt x="80" y="142"/>
                  </a:lnTo>
                  <a:lnTo>
                    <a:pt x="80" y="133"/>
                  </a:lnTo>
                  <a:lnTo>
                    <a:pt x="80" y="124"/>
                  </a:lnTo>
                  <a:lnTo>
                    <a:pt x="80" y="115"/>
                  </a:lnTo>
                  <a:lnTo>
                    <a:pt x="71" y="115"/>
                  </a:lnTo>
                  <a:lnTo>
                    <a:pt x="62" y="115"/>
                  </a:lnTo>
                  <a:lnTo>
                    <a:pt x="45" y="133"/>
                  </a:lnTo>
                  <a:lnTo>
                    <a:pt x="36" y="133"/>
                  </a:lnTo>
                  <a:lnTo>
                    <a:pt x="27" y="133"/>
                  </a:lnTo>
                  <a:lnTo>
                    <a:pt x="18" y="124"/>
                  </a:lnTo>
                  <a:lnTo>
                    <a:pt x="18" y="115"/>
                  </a:lnTo>
                  <a:lnTo>
                    <a:pt x="9" y="115"/>
                  </a:lnTo>
                  <a:lnTo>
                    <a:pt x="18" y="107"/>
                  </a:lnTo>
                  <a:lnTo>
                    <a:pt x="18" y="98"/>
                  </a:lnTo>
                  <a:lnTo>
                    <a:pt x="18" y="89"/>
                  </a:lnTo>
                  <a:lnTo>
                    <a:pt x="27" y="89"/>
                  </a:lnTo>
                  <a:lnTo>
                    <a:pt x="36" y="80"/>
                  </a:lnTo>
                  <a:lnTo>
                    <a:pt x="45" y="80"/>
                  </a:lnTo>
                  <a:lnTo>
                    <a:pt x="53" y="80"/>
                  </a:lnTo>
                  <a:lnTo>
                    <a:pt x="71" y="71"/>
                  </a:lnTo>
                  <a:lnTo>
                    <a:pt x="62" y="62"/>
                  </a:lnTo>
                  <a:lnTo>
                    <a:pt x="53" y="62"/>
                  </a:lnTo>
                  <a:lnTo>
                    <a:pt x="53" y="53"/>
                  </a:lnTo>
                  <a:lnTo>
                    <a:pt x="53" y="36"/>
                  </a:lnTo>
                  <a:lnTo>
                    <a:pt x="62" y="27"/>
                  </a:lnTo>
                  <a:lnTo>
                    <a:pt x="71" y="18"/>
                  </a:lnTo>
                  <a:lnTo>
                    <a:pt x="89" y="18"/>
                  </a:lnTo>
                  <a:lnTo>
                    <a:pt x="89" y="27"/>
                  </a:lnTo>
                  <a:lnTo>
                    <a:pt x="98" y="36"/>
                  </a:lnTo>
                  <a:lnTo>
                    <a:pt x="107" y="36"/>
                  </a:lnTo>
                  <a:lnTo>
                    <a:pt x="116" y="27"/>
                  </a:lnTo>
                  <a:lnTo>
                    <a:pt x="125" y="18"/>
                  </a:lnTo>
                  <a:lnTo>
                    <a:pt x="142" y="18"/>
                  </a:lnTo>
                  <a:lnTo>
                    <a:pt x="160" y="9"/>
                  </a:lnTo>
                  <a:lnTo>
                    <a:pt x="178" y="9"/>
                  </a:lnTo>
                  <a:lnTo>
                    <a:pt x="187" y="0"/>
                  </a:lnTo>
                  <a:lnTo>
                    <a:pt x="196" y="9"/>
                  </a:lnTo>
                  <a:lnTo>
                    <a:pt x="196" y="18"/>
                  </a:lnTo>
                  <a:lnTo>
                    <a:pt x="205" y="36"/>
                  </a:lnTo>
                  <a:lnTo>
                    <a:pt x="205" y="44"/>
                  </a:lnTo>
                  <a:lnTo>
                    <a:pt x="205" y="53"/>
                  </a:lnTo>
                  <a:lnTo>
                    <a:pt x="213" y="53"/>
                  </a:lnTo>
                  <a:lnTo>
                    <a:pt x="213" y="62"/>
                  </a:lnTo>
                  <a:lnTo>
                    <a:pt x="205" y="62"/>
                  </a:lnTo>
                  <a:lnTo>
                    <a:pt x="187" y="71"/>
                  </a:lnTo>
                  <a:lnTo>
                    <a:pt x="160" y="80"/>
                  </a:lnTo>
                  <a:lnTo>
                    <a:pt x="142" y="80"/>
                  </a:lnTo>
                  <a:lnTo>
                    <a:pt x="142" y="71"/>
                  </a:lnTo>
                  <a:lnTo>
                    <a:pt x="133" y="71"/>
                  </a:lnTo>
                  <a:lnTo>
                    <a:pt x="125" y="71"/>
                  </a:lnTo>
                  <a:lnTo>
                    <a:pt x="116" y="71"/>
                  </a:lnTo>
                  <a:lnTo>
                    <a:pt x="116" y="80"/>
                  </a:lnTo>
                  <a:lnTo>
                    <a:pt x="116" y="89"/>
                  </a:lnTo>
                  <a:lnTo>
                    <a:pt x="116" y="98"/>
                  </a:lnTo>
                  <a:lnTo>
                    <a:pt x="125" y="98"/>
                  </a:lnTo>
                  <a:lnTo>
                    <a:pt x="125" y="107"/>
                  </a:lnTo>
                  <a:lnTo>
                    <a:pt x="133" y="107"/>
                  </a:lnTo>
                  <a:lnTo>
                    <a:pt x="142" y="98"/>
                  </a:lnTo>
                  <a:lnTo>
                    <a:pt x="151" y="98"/>
                  </a:lnTo>
                  <a:lnTo>
                    <a:pt x="160" y="89"/>
                  </a:lnTo>
                  <a:lnTo>
                    <a:pt x="178" y="89"/>
                  </a:lnTo>
                  <a:lnTo>
                    <a:pt x="205" y="89"/>
                  </a:lnTo>
                  <a:lnTo>
                    <a:pt x="213" y="80"/>
                  </a:lnTo>
                  <a:lnTo>
                    <a:pt x="222" y="80"/>
                  </a:lnTo>
                  <a:lnTo>
                    <a:pt x="222" y="98"/>
                  </a:lnTo>
                  <a:lnTo>
                    <a:pt x="231" y="115"/>
                  </a:lnTo>
                  <a:lnTo>
                    <a:pt x="231" y="124"/>
                  </a:lnTo>
                  <a:lnTo>
                    <a:pt x="231" y="133"/>
                  </a:lnTo>
                  <a:lnTo>
                    <a:pt x="240" y="142"/>
                  </a:lnTo>
                  <a:lnTo>
                    <a:pt x="231" y="151"/>
                  </a:lnTo>
                  <a:lnTo>
                    <a:pt x="213" y="151"/>
                  </a:lnTo>
                  <a:lnTo>
                    <a:pt x="187" y="151"/>
                  </a:lnTo>
                  <a:lnTo>
                    <a:pt x="178" y="160"/>
                  </a:lnTo>
                  <a:lnTo>
                    <a:pt x="160" y="160"/>
                  </a:lnTo>
                  <a:lnTo>
                    <a:pt x="160" y="151"/>
                  </a:lnTo>
                  <a:lnTo>
                    <a:pt x="151" y="142"/>
                  </a:lnTo>
                  <a:lnTo>
                    <a:pt x="142" y="142"/>
                  </a:lnTo>
                  <a:lnTo>
                    <a:pt x="133" y="151"/>
                  </a:lnTo>
                  <a:lnTo>
                    <a:pt x="125" y="169"/>
                  </a:lnTo>
                  <a:lnTo>
                    <a:pt x="133" y="169"/>
                  </a:lnTo>
                  <a:lnTo>
                    <a:pt x="142" y="169"/>
                  </a:lnTo>
                  <a:lnTo>
                    <a:pt x="151" y="186"/>
                  </a:lnTo>
                  <a:lnTo>
                    <a:pt x="151" y="178"/>
                  </a:lnTo>
                  <a:lnTo>
                    <a:pt x="160" y="169"/>
                  </a:lnTo>
                  <a:lnTo>
                    <a:pt x="169" y="169"/>
                  </a:lnTo>
                  <a:lnTo>
                    <a:pt x="187" y="169"/>
                  </a:lnTo>
                  <a:lnTo>
                    <a:pt x="213" y="169"/>
                  </a:lnTo>
                  <a:lnTo>
                    <a:pt x="231" y="169"/>
                  </a:lnTo>
                  <a:lnTo>
                    <a:pt x="240" y="169"/>
                  </a:lnTo>
                  <a:lnTo>
                    <a:pt x="249" y="178"/>
                  </a:lnTo>
                  <a:lnTo>
                    <a:pt x="249" y="195"/>
                  </a:lnTo>
                  <a:lnTo>
                    <a:pt x="240" y="213"/>
                  </a:lnTo>
                  <a:lnTo>
                    <a:pt x="240" y="231"/>
                  </a:lnTo>
                  <a:lnTo>
                    <a:pt x="240" y="240"/>
                  </a:lnTo>
                  <a:lnTo>
                    <a:pt x="240" y="249"/>
                  </a:lnTo>
                  <a:lnTo>
                    <a:pt x="231" y="249"/>
                  </a:lnTo>
                  <a:lnTo>
                    <a:pt x="213" y="249"/>
                  </a:lnTo>
                  <a:lnTo>
                    <a:pt x="187" y="249"/>
                  </a:lnTo>
                  <a:lnTo>
                    <a:pt x="160" y="249"/>
                  </a:lnTo>
                  <a:lnTo>
                    <a:pt x="160" y="240"/>
                  </a:lnTo>
                  <a:lnTo>
                    <a:pt x="160" y="231"/>
                  </a:lnTo>
                  <a:lnTo>
                    <a:pt x="160" y="222"/>
                  </a:lnTo>
                  <a:lnTo>
                    <a:pt x="151" y="222"/>
                  </a:lnTo>
                  <a:lnTo>
                    <a:pt x="142" y="222"/>
                  </a:lnTo>
                  <a:lnTo>
                    <a:pt x="133" y="231"/>
                  </a:lnTo>
                  <a:lnTo>
                    <a:pt x="125" y="249"/>
                  </a:lnTo>
                  <a:lnTo>
                    <a:pt x="133" y="257"/>
                  </a:lnTo>
                  <a:lnTo>
                    <a:pt x="142" y="266"/>
                  </a:lnTo>
                  <a:lnTo>
                    <a:pt x="151" y="266"/>
                  </a:lnTo>
                  <a:lnTo>
                    <a:pt x="160" y="266"/>
                  </a:lnTo>
                  <a:lnTo>
                    <a:pt x="160" y="257"/>
                  </a:lnTo>
                  <a:lnTo>
                    <a:pt x="169" y="257"/>
                  </a:lnTo>
                  <a:lnTo>
                    <a:pt x="187" y="257"/>
                  </a:lnTo>
                  <a:lnTo>
                    <a:pt x="205" y="266"/>
                  </a:lnTo>
                  <a:lnTo>
                    <a:pt x="231" y="266"/>
                  </a:lnTo>
                  <a:lnTo>
                    <a:pt x="240" y="266"/>
                  </a:lnTo>
                  <a:lnTo>
                    <a:pt x="240" y="275"/>
                  </a:lnTo>
                  <a:lnTo>
                    <a:pt x="249" y="284"/>
                  </a:lnTo>
                  <a:lnTo>
                    <a:pt x="240" y="293"/>
                  </a:lnTo>
                  <a:lnTo>
                    <a:pt x="240" y="302"/>
                  </a:lnTo>
                  <a:lnTo>
                    <a:pt x="240" y="311"/>
                  </a:lnTo>
                  <a:lnTo>
                    <a:pt x="240" y="329"/>
                  </a:lnTo>
                  <a:lnTo>
                    <a:pt x="240" y="337"/>
                  </a:lnTo>
                  <a:lnTo>
                    <a:pt x="231" y="346"/>
                  </a:lnTo>
                  <a:lnTo>
                    <a:pt x="213" y="346"/>
                  </a:lnTo>
                  <a:lnTo>
                    <a:pt x="196" y="337"/>
                  </a:lnTo>
                  <a:lnTo>
                    <a:pt x="169" y="337"/>
                  </a:lnTo>
                  <a:lnTo>
                    <a:pt x="151" y="329"/>
                  </a:lnTo>
                  <a:lnTo>
                    <a:pt x="151" y="320"/>
                  </a:lnTo>
                  <a:lnTo>
                    <a:pt x="151" y="311"/>
                  </a:lnTo>
                  <a:lnTo>
                    <a:pt x="142" y="311"/>
                  </a:lnTo>
                  <a:lnTo>
                    <a:pt x="125" y="320"/>
                  </a:lnTo>
                  <a:lnTo>
                    <a:pt x="116" y="320"/>
                  </a:lnTo>
                  <a:lnTo>
                    <a:pt x="116" y="329"/>
                  </a:lnTo>
                  <a:lnTo>
                    <a:pt x="125" y="329"/>
                  </a:lnTo>
                  <a:lnTo>
                    <a:pt x="125" y="337"/>
                  </a:lnTo>
                  <a:lnTo>
                    <a:pt x="125" y="346"/>
                  </a:lnTo>
                  <a:lnTo>
                    <a:pt x="133" y="346"/>
                  </a:lnTo>
                  <a:lnTo>
                    <a:pt x="142" y="337"/>
                  </a:lnTo>
                  <a:lnTo>
                    <a:pt x="151" y="337"/>
                  </a:lnTo>
                  <a:lnTo>
                    <a:pt x="169" y="355"/>
                  </a:lnTo>
                  <a:lnTo>
                    <a:pt x="196" y="364"/>
                  </a:lnTo>
                  <a:lnTo>
                    <a:pt x="213" y="373"/>
                  </a:lnTo>
                  <a:lnTo>
                    <a:pt x="222" y="373"/>
                  </a:lnTo>
                  <a:lnTo>
                    <a:pt x="222" y="382"/>
                  </a:lnTo>
                  <a:lnTo>
                    <a:pt x="222" y="391"/>
                  </a:lnTo>
                  <a:lnTo>
                    <a:pt x="213" y="391"/>
                  </a:lnTo>
                  <a:lnTo>
                    <a:pt x="196" y="400"/>
                  </a:lnTo>
                  <a:lnTo>
                    <a:pt x="196" y="408"/>
                  </a:lnTo>
                  <a:lnTo>
                    <a:pt x="187" y="417"/>
                  </a:lnTo>
                  <a:lnTo>
                    <a:pt x="178" y="435"/>
                  </a:lnTo>
                  <a:lnTo>
                    <a:pt x="169" y="435"/>
                  </a:lnTo>
                  <a:lnTo>
                    <a:pt x="160" y="426"/>
                  </a:lnTo>
                  <a:lnTo>
                    <a:pt x="142" y="417"/>
                  </a:lnTo>
                  <a:lnTo>
                    <a:pt x="133" y="408"/>
                  </a:lnTo>
                  <a:lnTo>
                    <a:pt x="125" y="408"/>
                  </a:lnTo>
                  <a:lnTo>
                    <a:pt x="116" y="408"/>
                  </a:lnTo>
                  <a:lnTo>
                    <a:pt x="116" y="400"/>
                  </a:lnTo>
                  <a:lnTo>
                    <a:pt x="107" y="391"/>
                  </a:lnTo>
                  <a:lnTo>
                    <a:pt x="98" y="400"/>
                  </a:lnTo>
                  <a:lnTo>
                    <a:pt x="98" y="417"/>
                  </a:lnTo>
                  <a:close/>
                </a:path>
              </a:pathLst>
            </a:custGeom>
            <a:solidFill>
              <a:srgbClr val="FF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3" name="Freeform 132"/>
            <p:cNvSpPr>
              <a:spLocks/>
            </p:cNvSpPr>
            <p:nvPr/>
          </p:nvSpPr>
          <p:spPr bwMode="auto">
            <a:xfrm>
              <a:off x="4767" y="2873"/>
              <a:ext cx="208" cy="446"/>
            </a:xfrm>
            <a:custGeom>
              <a:avLst/>
              <a:gdLst>
                <a:gd name="T0" fmla="*/ 3 w 249"/>
                <a:gd name="T1" fmla="*/ 1419 h 435"/>
                <a:gd name="T2" fmla="*/ 3 w 249"/>
                <a:gd name="T3" fmla="*/ 1356 h 435"/>
                <a:gd name="T4" fmla="*/ 0 w 249"/>
                <a:gd name="T5" fmla="*/ 1325 h 435"/>
                <a:gd name="T6" fmla="*/ 3 w 249"/>
                <a:gd name="T7" fmla="*/ 1206 h 435"/>
                <a:gd name="T8" fmla="*/ 3 w 249"/>
                <a:gd name="T9" fmla="*/ 1147 h 435"/>
                <a:gd name="T10" fmla="*/ 3 w 249"/>
                <a:gd name="T11" fmla="*/ 1147 h 435"/>
                <a:gd name="T12" fmla="*/ 3 w 249"/>
                <a:gd name="T13" fmla="*/ 1028 h 435"/>
                <a:gd name="T14" fmla="*/ 3 w 249"/>
                <a:gd name="T15" fmla="*/ 965 h 435"/>
                <a:gd name="T16" fmla="*/ 3 w 249"/>
                <a:gd name="T17" fmla="*/ 873 h 435"/>
                <a:gd name="T18" fmla="*/ 3 w 249"/>
                <a:gd name="T19" fmla="*/ 873 h 435"/>
                <a:gd name="T20" fmla="*/ 3 w 249"/>
                <a:gd name="T21" fmla="*/ 819 h 435"/>
                <a:gd name="T22" fmla="*/ 3 w 249"/>
                <a:gd name="T23" fmla="*/ 725 h 435"/>
                <a:gd name="T24" fmla="*/ 3 w 249"/>
                <a:gd name="T25" fmla="*/ 609 h 435"/>
                <a:gd name="T26" fmla="*/ 3 w 249"/>
                <a:gd name="T27" fmla="*/ 662 h 435"/>
                <a:gd name="T28" fmla="*/ 3 w 249"/>
                <a:gd name="T29" fmla="*/ 542 h 435"/>
                <a:gd name="T30" fmla="*/ 3 w 249"/>
                <a:gd name="T31" fmla="*/ 486 h 435"/>
                <a:gd name="T32" fmla="*/ 3 w 249"/>
                <a:gd name="T33" fmla="*/ 389 h 435"/>
                <a:gd name="T34" fmla="*/ 3 w 249"/>
                <a:gd name="T35" fmla="*/ 419 h 435"/>
                <a:gd name="T36" fmla="*/ 3 w 249"/>
                <a:gd name="T37" fmla="*/ 298 h 435"/>
                <a:gd name="T38" fmla="*/ 3 w 249"/>
                <a:gd name="T39" fmla="*/ 268 h 435"/>
                <a:gd name="T40" fmla="*/ 3 w 249"/>
                <a:gd name="T41" fmla="*/ 214 h 435"/>
                <a:gd name="T42" fmla="*/ 3 w 249"/>
                <a:gd name="T43" fmla="*/ 18 h 435"/>
                <a:gd name="T44" fmla="*/ 3 w 249"/>
                <a:gd name="T45" fmla="*/ 115 h 435"/>
                <a:gd name="T46" fmla="*/ 3 w 249"/>
                <a:gd name="T47" fmla="*/ 9 h 435"/>
                <a:gd name="T48" fmla="*/ 3 w 249"/>
                <a:gd name="T49" fmla="*/ 18 h 435"/>
                <a:gd name="T50" fmla="*/ 3 w 249"/>
                <a:gd name="T51" fmla="*/ 175 h 435"/>
                <a:gd name="T52" fmla="*/ 3 w 249"/>
                <a:gd name="T53" fmla="*/ 268 h 435"/>
                <a:gd name="T54" fmla="*/ 3 w 249"/>
                <a:gd name="T55" fmla="*/ 239 h 435"/>
                <a:gd name="T56" fmla="*/ 3 w 249"/>
                <a:gd name="T57" fmla="*/ 298 h 435"/>
                <a:gd name="T58" fmla="*/ 3 w 249"/>
                <a:gd name="T59" fmla="*/ 364 h 435"/>
                <a:gd name="T60" fmla="*/ 3 w 249"/>
                <a:gd name="T61" fmla="*/ 298 h 435"/>
                <a:gd name="T62" fmla="*/ 3 w 249"/>
                <a:gd name="T63" fmla="*/ 389 h 435"/>
                <a:gd name="T64" fmla="*/ 3 w 249"/>
                <a:gd name="T65" fmla="*/ 512 h 435"/>
                <a:gd name="T66" fmla="*/ 3 w 249"/>
                <a:gd name="T67" fmla="*/ 542 h 435"/>
                <a:gd name="T68" fmla="*/ 3 w 249"/>
                <a:gd name="T69" fmla="*/ 512 h 435"/>
                <a:gd name="T70" fmla="*/ 3 w 249"/>
                <a:gd name="T71" fmla="*/ 631 h 435"/>
                <a:gd name="T72" fmla="*/ 3 w 249"/>
                <a:gd name="T73" fmla="*/ 571 h 435"/>
                <a:gd name="T74" fmla="*/ 3 w 249"/>
                <a:gd name="T75" fmla="*/ 609 h 435"/>
                <a:gd name="T76" fmla="*/ 3 w 249"/>
                <a:gd name="T77" fmla="*/ 843 h 435"/>
                <a:gd name="T78" fmla="*/ 3 w 249"/>
                <a:gd name="T79" fmla="*/ 843 h 435"/>
                <a:gd name="T80" fmla="*/ 3 w 249"/>
                <a:gd name="T81" fmla="*/ 760 h 435"/>
                <a:gd name="T82" fmla="*/ 3 w 249"/>
                <a:gd name="T83" fmla="*/ 873 h 435"/>
                <a:gd name="T84" fmla="*/ 3 w 249"/>
                <a:gd name="T85" fmla="*/ 873 h 435"/>
                <a:gd name="T86" fmla="*/ 3 w 249"/>
                <a:gd name="T87" fmla="*/ 906 h 435"/>
                <a:gd name="T88" fmla="*/ 3 w 249"/>
                <a:gd name="T89" fmla="*/ 1055 h 435"/>
                <a:gd name="T90" fmla="*/ 3 w 249"/>
                <a:gd name="T91" fmla="*/ 1176 h 435"/>
                <a:gd name="T92" fmla="*/ 3 w 249"/>
                <a:gd name="T93" fmla="*/ 1119 h 435"/>
                <a:gd name="T94" fmla="*/ 3 w 249"/>
                <a:gd name="T95" fmla="*/ 1083 h 435"/>
                <a:gd name="T96" fmla="*/ 3 w 249"/>
                <a:gd name="T97" fmla="*/ 1119 h 435"/>
                <a:gd name="T98" fmla="*/ 3 w 249"/>
                <a:gd name="T99" fmla="*/ 1176 h 435"/>
                <a:gd name="T100" fmla="*/ 3 w 249"/>
                <a:gd name="T101" fmla="*/ 1236 h 435"/>
                <a:gd name="T102" fmla="*/ 3 w 249"/>
                <a:gd name="T103" fmla="*/ 1325 h 435"/>
                <a:gd name="T104" fmla="*/ 3 w 249"/>
                <a:gd name="T105" fmla="*/ 1479 h 435"/>
                <a:gd name="T106" fmla="*/ 3 w 249"/>
                <a:gd name="T107" fmla="*/ 1387 h 435"/>
                <a:gd name="T108" fmla="*/ 3 w 249"/>
                <a:gd name="T109" fmla="*/ 1325 h 43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
                <a:gd name="T166" fmla="*/ 0 h 435"/>
                <a:gd name="T167" fmla="*/ 249 w 249"/>
                <a:gd name="T168" fmla="*/ 435 h 43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 h="435">
                  <a:moveTo>
                    <a:pt x="98" y="417"/>
                  </a:moveTo>
                  <a:lnTo>
                    <a:pt x="89" y="408"/>
                  </a:lnTo>
                  <a:lnTo>
                    <a:pt x="80" y="408"/>
                  </a:lnTo>
                  <a:lnTo>
                    <a:pt x="71" y="408"/>
                  </a:lnTo>
                  <a:lnTo>
                    <a:pt x="62" y="417"/>
                  </a:lnTo>
                  <a:lnTo>
                    <a:pt x="53" y="417"/>
                  </a:lnTo>
                  <a:lnTo>
                    <a:pt x="45" y="408"/>
                  </a:lnTo>
                  <a:lnTo>
                    <a:pt x="45" y="400"/>
                  </a:lnTo>
                  <a:lnTo>
                    <a:pt x="36" y="400"/>
                  </a:lnTo>
                  <a:lnTo>
                    <a:pt x="27" y="400"/>
                  </a:lnTo>
                  <a:lnTo>
                    <a:pt x="18" y="408"/>
                  </a:lnTo>
                  <a:lnTo>
                    <a:pt x="9" y="408"/>
                  </a:lnTo>
                  <a:lnTo>
                    <a:pt x="9" y="400"/>
                  </a:lnTo>
                  <a:lnTo>
                    <a:pt x="0" y="400"/>
                  </a:lnTo>
                  <a:lnTo>
                    <a:pt x="0" y="391"/>
                  </a:lnTo>
                  <a:lnTo>
                    <a:pt x="0" y="382"/>
                  </a:lnTo>
                  <a:lnTo>
                    <a:pt x="9" y="373"/>
                  </a:lnTo>
                  <a:lnTo>
                    <a:pt x="9" y="364"/>
                  </a:lnTo>
                  <a:lnTo>
                    <a:pt x="18" y="364"/>
                  </a:lnTo>
                  <a:lnTo>
                    <a:pt x="36" y="355"/>
                  </a:lnTo>
                  <a:lnTo>
                    <a:pt x="53" y="355"/>
                  </a:lnTo>
                  <a:lnTo>
                    <a:pt x="62" y="355"/>
                  </a:lnTo>
                  <a:lnTo>
                    <a:pt x="71" y="355"/>
                  </a:lnTo>
                  <a:lnTo>
                    <a:pt x="80" y="346"/>
                  </a:lnTo>
                  <a:lnTo>
                    <a:pt x="80" y="337"/>
                  </a:lnTo>
                  <a:lnTo>
                    <a:pt x="71" y="337"/>
                  </a:lnTo>
                  <a:lnTo>
                    <a:pt x="71" y="329"/>
                  </a:lnTo>
                  <a:lnTo>
                    <a:pt x="53" y="337"/>
                  </a:lnTo>
                  <a:lnTo>
                    <a:pt x="36" y="337"/>
                  </a:lnTo>
                  <a:lnTo>
                    <a:pt x="27" y="329"/>
                  </a:lnTo>
                  <a:lnTo>
                    <a:pt x="27" y="320"/>
                  </a:lnTo>
                  <a:lnTo>
                    <a:pt x="27" y="311"/>
                  </a:lnTo>
                  <a:lnTo>
                    <a:pt x="27" y="302"/>
                  </a:lnTo>
                  <a:lnTo>
                    <a:pt x="27" y="293"/>
                  </a:lnTo>
                  <a:lnTo>
                    <a:pt x="36" y="284"/>
                  </a:lnTo>
                  <a:lnTo>
                    <a:pt x="53" y="275"/>
                  </a:lnTo>
                  <a:lnTo>
                    <a:pt x="62" y="284"/>
                  </a:lnTo>
                  <a:lnTo>
                    <a:pt x="80" y="284"/>
                  </a:lnTo>
                  <a:lnTo>
                    <a:pt x="89" y="284"/>
                  </a:lnTo>
                  <a:lnTo>
                    <a:pt x="89" y="275"/>
                  </a:lnTo>
                  <a:lnTo>
                    <a:pt x="89" y="266"/>
                  </a:lnTo>
                  <a:lnTo>
                    <a:pt x="98" y="257"/>
                  </a:lnTo>
                  <a:lnTo>
                    <a:pt x="89" y="257"/>
                  </a:lnTo>
                  <a:lnTo>
                    <a:pt x="80" y="249"/>
                  </a:lnTo>
                  <a:lnTo>
                    <a:pt x="71" y="249"/>
                  </a:lnTo>
                  <a:lnTo>
                    <a:pt x="62" y="257"/>
                  </a:lnTo>
                  <a:lnTo>
                    <a:pt x="45" y="257"/>
                  </a:lnTo>
                  <a:lnTo>
                    <a:pt x="36" y="257"/>
                  </a:lnTo>
                  <a:lnTo>
                    <a:pt x="27" y="257"/>
                  </a:lnTo>
                  <a:lnTo>
                    <a:pt x="27" y="249"/>
                  </a:lnTo>
                  <a:lnTo>
                    <a:pt x="27" y="240"/>
                  </a:lnTo>
                  <a:lnTo>
                    <a:pt x="27" y="231"/>
                  </a:lnTo>
                  <a:lnTo>
                    <a:pt x="27" y="222"/>
                  </a:lnTo>
                  <a:lnTo>
                    <a:pt x="36" y="213"/>
                  </a:lnTo>
                  <a:lnTo>
                    <a:pt x="45" y="213"/>
                  </a:lnTo>
                  <a:lnTo>
                    <a:pt x="62" y="204"/>
                  </a:lnTo>
                  <a:lnTo>
                    <a:pt x="89" y="204"/>
                  </a:lnTo>
                  <a:lnTo>
                    <a:pt x="89" y="195"/>
                  </a:lnTo>
                  <a:lnTo>
                    <a:pt x="89" y="186"/>
                  </a:lnTo>
                  <a:lnTo>
                    <a:pt x="80" y="178"/>
                  </a:lnTo>
                  <a:lnTo>
                    <a:pt x="71" y="178"/>
                  </a:lnTo>
                  <a:lnTo>
                    <a:pt x="62" y="186"/>
                  </a:lnTo>
                  <a:lnTo>
                    <a:pt x="53" y="195"/>
                  </a:lnTo>
                  <a:lnTo>
                    <a:pt x="36" y="195"/>
                  </a:lnTo>
                  <a:lnTo>
                    <a:pt x="27" y="195"/>
                  </a:lnTo>
                  <a:lnTo>
                    <a:pt x="27" y="186"/>
                  </a:lnTo>
                  <a:lnTo>
                    <a:pt x="18" y="178"/>
                  </a:lnTo>
                  <a:lnTo>
                    <a:pt x="18" y="169"/>
                  </a:lnTo>
                  <a:lnTo>
                    <a:pt x="27" y="160"/>
                  </a:lnTo>
                  <a:lnTo>
                    <a:pt x="27" y="151"/>
                  </a:lnTo>
                  <a:lnTo>
                    <a:pt x="36" y="151"/>
                  </a:lnTo>
                  <a:lnTo>
                    <a:pt x="53" y="151"/>
                  </a:lnTo>
                  <a:lnTo>
                    <a:pt x="71" y="151"/>
                  </a:lnTo>
                  <a:lnTo>
                    <a:pt x="80" y="142"/>
                  </a:lnTo>
                  <a:lnTo>
                    <a:pt x="80" y="133"/>
                  </a:lnTo>
                  <a:lnTo>
                    <a:pt x="80" y="124"/>
                  </a:lnTo>
                  <a:lnTo>
                    <a:pt x="80" y="115"/>
                  </a:lnTo>
                  <a:lnTo>
                    <a:pt x="71" y="115"/>
                  </a:lnTo>
                  <a:lnTo>
                    <a:pt x="62" y="115"/>
                  </a:lnTo>
                  <a:lnTo>
                    <a:pt x="45" y="133"/>
                  </a:lnTo>
                  <a:lnTo>
                    <a:pt x="36" y="133"/>
                  </a:lnTo>
                  <a:lnTo>
                    <a:pt x="27" y="133"/>
                  </a:lnTo>
                  <a:lnTo>
                    <a:pt x="18" y="124"/>
                  </a:lnTo>
                  <a:lnTo>
                    <a:pt x="18" y="115"/>
                  </a:lnTo>
                  <a:lnTo>
                    <a:pt x="9" y="115"/>
                  </a:lnTo>
                  <a:lnTo>
                    <a:pt x="18" y="107"/>
                  </a:lnTo>
                  <a:lnTo>
                    <a:pt x="18" y="98"/>
                  </a:lnTo>
                  <a:lnTo>
                    <a:pt x="18" y="89"/>
                  </a:lnTo>
                  <a:lnTo>
                    <a:pt x="27" y="89"/>
                  </a:lnTo>
                  <a:lnTo>
                    <a:pt x="36" y="80"/>
                  </a:lnTo>
                  <a:lnTo>
                    <a:pt x="45" y="80"/>
                  </a:lnTo>
                  <a:lnTo>
                    <a:pt x="53" y="80"/>
                  </a:lnTo>
                  <a:lnTo>
                    <a:pt x="71" y="71"/>
                  </a:lnTo>
                  <a:lnTo>
                    <a:pt x="62" y="62"/>
                  </a:lnTo>
                  <a:lnTo>
                    <a:pt x="53" y="62"/>
                  </a:lnTo>
                  <a:lnTo>
                    <a:pt x="53" y="53"/>
                  </a:lnTo>
                  <a:lnTo>
                    <a:pt x="53" y="36"/>
                  </a:lnTo>
                  <a:lnTo>
                    <a:pt x="62" y="27"/>
                  </a:lnTo>
                  <a:lnTo>
                    <a:pt x="71" y="18"/>
                  </a:lnTo>
                  <a:lnTo>
                    <a:pt x="89" y="18"/>
                  </a:lnTo>
                  <a:lnTo>
                    <a:pt x="89" y="27"/>
                  </a:lnTo>
                  <a:lnTo>
                    <a:pt x="98" y="36"/>
                  </a:lnTo>
                  <a:lnTo>
                    <a:pt x="107" y="36"/>
                  </a:lnTo>
                  <a:lnTo>
                    <a:pt x="116" y="27"/>
                  </a:lnTo>
                  <a:lnTo>
                    <a:pt x="125" y="18"/>
                  </a:lnTo>
                  <a:lnTo>
                    <a:pt x="142" y="18"/>
                  </a:lnTo>
                  <a:lnTo>
                    <a:pt x="160" y="9"/>
                  </a:lnTo>
                  <a:lnTo>
                    <a:pt x="178" y="9"/>
                  </a:lnTo>
                  <a:lnTo>
                    <a:pt x="187" y="0"/>
                  </a:lnTo>
                  <a:lnTo>
                    <a:pt x="196" y="9"/>
                  </a:lnTo>
                  <a:lnTo>
                    <a:pt x="196" y="18"/>
                  </a:lnTo>
                  <a:lnTo>
                    <a:pt x="205" y="36"/>
                  </a:lnTo>
                  <a:lnTo>
                    <a:pt x="205" y="44"/>
                  </a:lnTo>
                  <a:lnTo>
                    <a:pt x="205" y="53"/>
                  </a:lnTo>
                  <a:lnTo>
                    <a:pt x="213" y="53"/>
                  </a:lnTo>
                  <a:lnTo>
                    <a:pt x="213" y="62"/>
                  </a:lnTo>
                  <a:lnTo>
                    <a:pt x="205" y="62"/>
                  </a:lnTo>
                  <a:lnTo>
                    <a:pt x="187" y="71"/>
                  </a:lnTo>
                  <a:lnTo>
                    <a:pt x="160" y="80"/>
                  </a:lnTo>
                  <a:lnTo>
                    <a:pt x="142" y="80"/>
                  </a:lnTo>
                  <a:lnTo>
                    <a:pt x="142" y="71"/>
                  </a:lnTo>
                  <a:lnTo>
                    <a:pt x="133" y="71"/>
                  </a:lnTo>
                  <a:lnTo>
                    <a:pt x="125" y="71"/>
                  </a:lnTo>
                  <a:lnTo>
                    <a:pt x="116" y="71"/>
                  </a:lnTo>
                  <a:lnTo>
                    <a:pt x="116" y="80"/>
                  </a:lnTo>
                  <a:lnTo>
                    <a:pt x="116" y="89"/>
                  </a:lnTo>
                  <a:lnTo>
                    <a:pt x="116" y="98"/>
                  </a:lnTo>
                  <a:lnTo>
                    <a:pt x="125" y="98"/>
                  </a:lnTo>
                  <a:lnTo>
                    <a:pt x="125" y="107"/>
                  </a:lnTo>
                  <a:lnTo>
                    <a:pt x="133" y="107"/>
                  </a:lnTo>
                  <a:lnTo>
                    <a:pt x="142" y="98"/>
                  </a:lnTo>
                  <a:lnTo>
                    <a:pt x="151" y="98"/>
                  </a:lnTo>
                  <a:lnTo>
                    <a:pt x="160" y="89"/>
                  </a:lnTo>
                  <a:lnTo>
                    <a:pt x="178" y="89"/>
                  </a:lnTo>
                  <a:lnTo>
                    <a:pt x="205" y="89"/>
                  </a:lnTo>
                  <a:lnTo>
                    <a:pt x="213" y="80"/>
                  </a:lnTo>
                  <a:lnTo>
                    <a:pt x="222" y="80"/>
                  </a:lnTo>
                  <a:lnTo>
                    <a:pt x="222" y="98"/>
                  </a:lnTo>
                  <a:lnTo>
                    <a:pt x="231" y="115"/>
                  </a:lnTo>
                  <a:lnTo>
                    <a:pt x="231" y="124"/>
                  </a:lnTo>
                  <a:lnTo>
                    <a:pt x="231" y="133"/>
                  </a:lnTo>
                  <a:lnTo>
                    <a:pt x="240" y="142"/>
                  </a:lnTo>
                  <a:lnTo>
                    <a:pt x="231" y="151"/>
                  </a:lnTo>
                  <a:lnTo>
                    <a:pt x="213" y="151"/>
                  </a:lnTo>
                  <a:lnTo>
                    <a:pt x="187" y="151"/>
                  </a:lnTo>
                  <a:lnTo>
                    <a:pt x="178" y="160"/>
                  </a:lnTo>
                  <a:lnTo>
                    <a:pt x="160" y="160"/>
                  </a:lnTo>
                  <a:lnTo>
                    <a:pt x="160" y="151"/>
                  </a:lnTo>
                  <a:lnTo>
                    <a:pt x="151" y="142"/>
                  </a:lnTo>
                  <a:lnTo>
                    <a:pt x="142" y="142"/>
                  </a:lnTo>
                  <a:lnTo>
                    <a:pt x="133" y="151"/>
                  </a:lnTo>
                  <a:lnTo>
                    <a:pt x="125" y="169"/>
                  </a:lnTo>
                  <a:lnTo>
                    <a:pt x="133" y="169"/>
                  </a:lnTo>
                  <a:lnTo>
                    <a:pt x="142" y="169"/>
                  </a:lnTo>
                  <a:lnTo>
                    <a:pt x="151" y="186"/>
                  </a:lnTo>
                  <a:lnTo>
                    <a:pt x="151" y="178"/>
                  </a:lnTo>
                  <a:lnTo>
                    <a:pt x="160" y="169"/>
                  </a:lnTo>
                  <a:lnTo>
                    <a:pt x="169" y="169"/>
                  </a:lnTo>
                  <a:lnTo>
                    <a:pt x="187" y="169"/>
                  </a:lnTo>
                  <a:lnTo>
                    <a:pt x="213" y="169"/>
                  </a:lnTo>
                  <a:lnTo>
                    <a:pt x="231" y="169"/>
                  </a:lnTo>
                  <a:lnTo>
                    <a:pt x="240" y="169"/>
                  </a:lnTo>
                  <a:lnTo>
                    <a:pt x="249" y="178"/>
                  </a:lnTo>
                  <a:lnTo>
                    <a:pt x="249" y="195"/>
                  </a:lnTo>
                  <a:lnTo>
                    <a:pt x="240" y="213"/>
                  </a:lnTo>
                  <a:lnTo>
                    <a:pt x="240" y="231"/>
                  </a:lnTo>
                  <a:lnTo>
                    <a:pt x="240" y="240"/>
                  </a:lnTo>
                  <a:lnTo>
                    <a:pt x="240" y="249"/>
                  </a:lnTo>
                  <a:lnTo>
                    <a:pt x="231" y="249"/>
                  </a:lnTo>
                  <a:lnTo>
                    <a:pt x="213" y="249"/>
                  </a:lnTo>
                  <a:lnTo>
                    <a:pt x="187" y="249"/>
                  </a:lnTo>
                  <a:lnTo>
                    <a:pt x="160" y="249"/>
                  </a:lnTo>
                  <a:lnTo>
                    <a:pt x="160" y="240"/>
                  </a:lnTo>
                  <a:lnTo>
                    <a:pt x="160" y="231"/>
                  </a:lnTo>
                  <a:lnTo>
                    <a:pt x="160" y="222"/>
                  </a:lnTo>
                  <a:lnTo>
                    <a:pt x="151" y="222"/>
                  </a:lnTo>
                  <a:lnTo>
                    <a:pt x="142" y="222"/>
                  </a:lnTo>
                  <a:lnTo>
                    <a:pt x="133" y="231"/>
                  </a:lnTo>
                  <a:lnTo>
                    <a:pt x="125" y="249"/>
                  </a:lnTo>
                  <a:lnTo>
                    <a:pt x="133" y="257"/>
                  </a:lnTo>
                  <a:lnTo>
                    <a:pt x="142" y="266"/>
                  </a:lnTo>
                  <a:lnTo>
                    <a:pt x="151" y="266"/>
                  </a:lnTo>
                  <a:lnTo>
                    <a:pt x="160" y="266"/>
                  </a:lnTo>
                  <a:lnTo>
                    <a:pt x="160" y="257"/>
                  </a:lnTo>
                  <a:lnTo>
                    <a:pt x="169" y="257"/>
                  </a:lnTo>
                  <a:lnTo>
                    <a:pt x="187" y="257"/>
                  </a:lnTo>
                  <a:lnTo>
                    <a:pt x="205" y="266"/>
                  </a:lnTo>
                  <a:lnTo>
                    <a:pt x="231" y="266"/>
                  </a:lnTo>
                  <a:lnTo>
                    <a:pt x="240" y="266"/>
                  </a:lnTo>
                  <a:lnTo>
                    <a:pt x="240" y="275"/>
                  </a:lnTo>
                  <a:lnTo>
                    <a:pt x="249" y="284"/>
                  </a:lnTo>
                  <a:lnTo>
                    <a:pt x="240" y="293"/>
                  </a:lnTo>
                  <a:lnTo>
                    <a:pt x="240" y="302"/>
                  </a:lnTo>
                  <a:lnTo>
                    <a:pt x="240" y="311"/>
                  </a:lnTo>
                  <a:lnTo>
                    <a:pt x="240" y="329"/>
                  </a:lnTo>
                  <a:lnTo>
                    <a:pt x="240" y="337"/>
                  </a:lnTo>
                  <a:lnTo>
                    <a:pt x="231" y="346"/>
                  </a:lnTo>
                  <a:lnTo>
                    <a:pt x="213" y="346"/>
                  </a:lnTo>
                  <a:lnTo>
                    <a:pt x="196" y="337"/>
                  </a:lnTo>
                  <a:lnTo>
                    <a:pt x="169" y="337"/>
                  </a:lnTo>
                  <a:lnTo>
                    <a:pt x="151" y="329"/>
                  </a:lnTo>
                  <a:lnTo>
                    <a:pt x="151" y="320"/>
                  </a:lnTo>
                  <a:lnTo>
                    <a:pt x="151" y="311"/>
                  </a:lnTo>
                  <a:lnTo>
                    <a:pt x="142" y="311"/>
                  </a:lnTo>
                  <a:lnTo>
                    <a:pt x="125" y="320"/>
                  </a:lnTo>
                  <a:lnTo>
                    <a:pt x="116" y="320"/>
                  </a:lnTo>
                  <a:lnTo>
                    <a:pt x="116" y="329"/>
                  </a:lnTo>
                  <a:lnTo>
                    <a:pt x="125" y="329"/>
                  </a:lnTo>
                  <a:lnTo>
                    <a:pt x="125" y="337"/>
                  </a:lnTo>
                  <a:lnTo>
                    <a:pt x="125" y="346"/>
                  </a:lnTo>
                  <a:lnTo>
                    <a:pt x="133" y="346"/>
                  </a:lnTo>
                  <a:lnTo>
                    <a:pt x="142" y="337"/>
                  </a:lnTo>
                  <a:lnTo>
                    <a:pt x="151" y="337"/>
                  </a:lnTo>
                  <a:lnTo>
                    <a:pt x="169" y="355"/>
                  </a:lnTo>
                  <a:lnTo>
                    <a:pt x="196" y="364"/>
                  </a:lnTo>
                  <a:lnTo>
                    <a:pt x="213" y="373"/>
                  </a:lnTo>
                  <a:lnTo>
                    <a:pt x="222" y="373"/>
                  </a:lnTo>
                  <a:lnTo>
                    <a:pt x="222" y="382"/>
                  </a:lnTo>
                  <a:lnTo>
                    <a:pt x="222" y="391"/>
                  </a:lnTo>
                  <a:lnTo>
                    <a:pt x="213" y="391"/>
                  </a:lnTo>
                  <a:lnTo>
                    <a:pt x="196" y="400"/>
                  </a:lnTo>
                  <a:lnTo>
                    <a:pt x="196" y="408"/>
                  </a:lnTo>
                  <a:lnTo>
                    <a:pt x="187" y="417"/>
                  </a:lnTo>
                  <a:lnTo>
                    <a:pt x="178" y="435"/>
                  </a:lnTo>
                  <a:lnTo>
                    <a:pt x="169" y="435"/>
                  </a:lnTo>
                  <a:lnTo>
                    <a:pt x="160" y="426"/>
                  </a:lnTo>
                  <a:lnTo>
                    <a:pt x="142" y="417"/>
                  </a:lnTo>
                  <a:lnTo>
                    <a:pt x="133" y="408"/>
                  </a:lnTo>
                  <a:lnTo>
                    <a:pt x="125" y="408"/>
                  </a:lnTo>
                  <a:lnTo>
                    <a:pt x="116" y="408"/>
                  </a:lnTo>
                  <a:lnTo>
                    <a:pt x="116" y="400"/>
                  </a:lnTo>
                  <a:lnTo>
                    <a:pt x="107" y="391"/>
                  </a:lnTo>
                  <a:lnTo>
                    <a:pt x="98" y="400"/>
                  </a:lnTo>
                  <a:lnTo>
                    <a:pt x="98" y="41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4" name="Freeform 133"/>
            <p:cNvSpPr>
              <a:spLocks/>
            </p:cNvSpPr>
            <p:nvPr/>
          </p:nvSpPr>
          <p:spPr bwMode="auto">
            <a:xfrm>
              <a:off x="4834" y="2937"/>
              <a:ext cx="22" cy="18"/>
            </a:xfrm>
            <a:custGeom>
              <a:avLst/>
              <a:gdLst>
                <a:gd name="T0" fmla="*/ 2 w 27"/>
                <a:gd name="T1" fmla="*/ 0 h 18"/>
                <a:gd name="T2" fmla="*/ 2 w 27"/>
                <a:gd name="T3" fmla="*/ 0 h 18"/>
                <a:gd name="T4" fmla="*/ 2 w 27"/>
                <a:gd name="T5" fmla="*/ 0 h 18"/>
                <a:gd name="T6" fmla="*/ 0 w 27"/>
                <a:gd name="T7" fmla="*/ 0 h 18"/>
                <a:gd name="T8" fmla="*/ 0 w 27"/>
                <a:gd name="T9" fmla="*/ 9 h 18"/>
                <a:gd name="T10" fmla="*/ 0 w 27"/>
                <a:gd name="T11" fmla="*/ 18 h 18"/>
                <a:gd name="T12" fmla="*/ 2 w 27"/>
                <a:gd name="T13" fmla="*/ 18 h 18"/>
                <a:gd name="T14" fmla="*/ 2 w 27"/>
                <a:gd name="T15" fmla="*/ 18 h 18"/>
                <a:gd name="T16" fmla="*/ 2 w 27"/>
                <a:gd name="T17" fmla="*/ 18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18"/>
                <a:gd name="T29" fmla="*/ 27 w 27"/>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18">
                  <a:moveTo>
                    <a:pt x="18" y="0"/>
                  </a:moveTo>
                  <a:lnTo>
                    <a:pt x="9" y="0"/>
                  </a:lnTo>
                  <a:lnTo>
                    <a:pt x="0" y="0"/>
                  </a:lnTo>
                  <a:lnTo>
                    <a:pt x="0" y="9"/>
                  </a:lnTo>
                  <a:lnTo>
                    <a:pt x="0" y="18"/>
                  </a:lnTo>
                  <a:lnTo>
                    <a:pt x="9" y="18"/>
                  </a:lnTo>
                  <a:lnTo>
                    <a:pt x="18" y="18"/>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5" name="Freeform 134"/>
            <p:cNvSpPr>
              <a:spLocks/>
            </p:cNvSpPr>
            <p:nvPr/>
          </p:nvSpPr>
          <p:spPr bwMode="auto">
            <a:xfrm>
              <a:off x="4826" y="2946"/>
              <a:ext cx="1" cy="1"/>
            </a:xfrm>
            <a:custGeom>
              <a:avLst/>
              <a:gdLst>
                <a:gd name="T0" fmla="*/ 0 w 1"/>
                <a:gd name="T1" fmla="*/ 0 h 1"/>
                <a:gd name="T2" fmla="*/ 0 w 1"/>
                <a:gd name="T3" fmla="*/ 0 h 1"/>
                <a:gd name="T4" fmla="*/ 0 w 1"/>
                <a:gd name="T5" fmla="*/ 0 h 1"/>
                <a:gd name="T6" fmla="*/ 0 60000 65536"/>
                <a:gd name="T7" fmla="*/ 0 60000 65536"/>
                <a:gd name="T8" fmla="*/ 0 60000 65536"/>
                <a:gd name="T9" fmla="*/ 0 w 1"/>
                <a:gd name="T10" fmla="*/ 0 h 1"/>
                <a:gd name="T11" fmla="*/ 1 w 1"/>
                <a:gd name="T12" fmla="*/ 1 h 1"/>
              </a:gdLst>
              <a:ahLst/>
              <a:cxnLst>
                <a:cxn ang="T6">
                  <a:pos x="T0" y="T1"/>
                </a:cxn>
                <a:cxn ang="T7">
                  <a:pos x="T2" y="T3"/>
                </a:cxn>
                <a:cxn ang="T8">
                  <a:pos x="T4" y="T5"/>
                </a:cxn>
              </a:cxnLst>
              <a:rect l="T9" t="T10" r="T11" b="T12"/>
              <a:pathLst>
                <a:path w="1" h="1">
                  <a:moveTo>
                    <a:pt x="0" y="0"/>
                  </a:move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6" name="Freeform 135"/>
            <p:cNvSpPr>
              <a:spLocks/>
            </p:cNvSpPr>
            <p:nvPr/>
          </p:nvSpPr>
          <p:spPr bwMode="auto">
            <a:xfrm>
              <a:off x="4834" y="2973"/>
              <a:ext cx="30" cy="18"/>
            </a:xfrm>
            <a:custGeom>
              <a:avLst/>
              <a:gdLst>
                <a:gd name="T0" fmla="*/ 3 w 36"/>
                <a:gd name="T1" fmla="*/ 0 h 17"/>
                <a:gd name="T2" fmla="*/ 3 w 36"/>
                <a:gd name="T3" fmla="*/ 0 h 17"/>
                <a:gd name="T4" fmla="*/ 3 w 36"/>
                <a:gd name="T5" fmla="*/ 0 h 17"/>
                <a:gd name="T6" fmla="*/ 0 w 36"/>
                <a:gd name="T7" fmla="*/ 164 h 17"/>
                <a:gd name="T8" fmla="*/ 0 w 36"/>
                <a:gd name="T9" fmla="*/ 259 h 17"/>
                <a:gd name="T10" fmla="*/ 0 60000 65536"/>
                <a:gd name="T11" fmla="*/ 0 60000 65536"/>
                <a:gd name="T12" fmla="*/ 0 60000 65536"/>
                <a:gd name="T13" fmla="*/ 0 60000 65536"/>
                <a:gd name="T14" fmla="*/ 0 60000 65536"/>
                <a:gd name="T15" fmla="*/ 0 w 36"/>
                <a:gd name="T16" fmla="*/ 0 h 17"/>
                <a:gd name="T17" fmla="*/ 36 w 36"/>
                <a:gd name="T18" fmla="*/ 17 h 17"/>
              </a:gdLst>
              <a:ahLst/>
              <a:cxnLst>
                <a:cxn ang="T10">
                  <a:pos x="T0" y="T1"/>
                </a:cxn>
                <a:cxn ang="T11">
                  <a:pos x="T2" y="T3"/>
                </a:cxn>
                <a:cxn ang="T12">
                  <a:pos x="T4" y="T5"/>
                </a:cxn>
                <a:cxn ang="T13">
                  <a:pos x="T6" y="T7"/>
                </a:cxn>
                <a:cxn ang="T14">
                  <a:pos x="T8" y="T9"/>
                </a:cxn>
              </a:cxnLst>
              <a:rect l="T15" t="T16" r="T17" b="T18"/>
              <a:pathLst>
                <a:path w="36" h="17">
                  <a:moveTo>
                    <a:pt x="36" y="0"/>
                  </a:moveTo>
                  <a:lnTo>
                    <a:pt x="27" y="0"/>
                  </a:lnTo>
                  <a:lnTo>
                    <a:pt x="9" y="0"/>
                  </a:lnTo>
                  <a:lnTo>
                    <a:pt x="0" y="9"/>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 name="Line 136"/>
            <p:cNvSpPr>
              <a:spLocks noChangeShapeType="1"/>
            </p:cNvSpPr>
            <p:nvPr/>
          </p:nvSpPr>
          <p:spPr bwMode="auto">
            <a:xfrm>
              <a:off x="4834" y="3009"/>
              <a:ext cx="7"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8" name="Freeform 137"/>
            <p:cNvSpPr>
              <a:spLocks/>
            </p:cNvSpPr>
            <p:nvPr/>
          </p:nvSpPr>
          <p:spPr bwMode="auto">
            <a:xfrm>
              <a:off x="4849" y="3000"/>
              <a:ext cx="15" cy="18"/>
            </a:xfrm>
            <a:custGeom>
              <a:avLst/>
              <a:gdLst>
                <a:gd name="T0" fmla="*/ 3 w 18"/>
                <a:gd name="T1" fmla="*/ 0 h 18"/>
                <a:gd name="T2" fmla="*/ 3 w 18"/>
                <a:gd name="T3" fmla="*/ 0 h 18"/>
                <a:gd name="T4" fmla="*/ 3 w 18"/>
                <a:gd name="T5" fmla="*/ 0 h 18"/>
                <a:gd name="T6" fmla="*/ 0 w 18"/>
                <a:gd name="T7" fmla="*/ 0 h 18"/>
                <a:gd name="T8" fmla="*/ 0 w 18"/>
                <a:gd name="T9" fmla="*/ 9 h 18"/>
                <a:gd name="T10" fmla="*/ 0 w 18"/>
                <a:gd name="T11" fmla="*/ 18 h 18"/>
                <a:gd name="T12" fmla="*/ 3 w 18"/>
                <a:gd name="T13" fmla="*/ 18 h 18"/>
                <a:gd name="T14" fmla="*/ 3 w 18"/>
                <a:gd name="T15" fmla="*/ 18 h 18"/>
                <a:gd name="T16" fmla="*/ 3 w 18"/>
                <a:gd name="T17" fmla="*/ 18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18"/>
                <a:gd name="T29" fmla="*/ 18 w 18"/>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18">
                  <a:moveTo>
                    <a:pt x="18" y="0"/>
                  </a:moveTo>
                  <a:lnTo>
                    <a:pt x="9" y="0"/>
                  </a:lnTo>
                  <a:lnTo>
                    <a:pt x="0" y="0"/>
                  </a:lnTo>
                  <a:lnTo>
                    <a:pt x="0" y="9"/>
                  </a:lnTo>
                  <a:lnTo>
                    <a:pt x="0" y="18"/>
                  </a:lnTo>
                  <a:lnTo>
                    <a:pt x="9" y="18"/>
                  </a:lnTo>
                  <a:lnTo>
                    <a:pt x="18"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9" name="Freeform 138"/>
            <p:cNvSpPr>
              <a:spLocks/>
            </p:cNvSpPr>
            <p:nvPr/>
          </p:nvSpPr>
          <p:spPr bwMode="auto">
            <a:xfrm>
              <a:off x="4841" y="3046"/>
              <a:ext cx="30" cy="18"/>
            </a:xfrm>
            <a:custGeom>
              <a:avLst/>
              <a:gdLst>
                <a:gd name="T0" fmla="*/ 3 w 36"/>
                <a:gd name="T1" fmla="*/ 0 h 17"/>
                <a:gd name="T2" fmla="*/ 3 w 36"/>
                <a:gd name="T3" fmla="*/ 0 h 17"/>
                <a:gd name="T4" fmla="*/ 3 w 36"/>
                <a:gd name="T5" fmla="*/ 0 h 17"/>
                <a:gd name="T6" fmla="*/ 3 w 36"/>
                <a:gd name="T7" fmla="*/ 164 h 17"/>
                <a:gd name="T8" fmla="*/ 0 w 36"/>
                <a:gd name="T9" fmla="*/ 259 h 17"/>
                <a:gd name="T10" fmla="*/ 0 60000 65536"/>
                <a:gd name="T11" fmla="*/ 0 60000 65536"/>
                <a:gd name="T12" fmla="*/ 0 60000 65536"/>
                <a:gd name="T13" fmla="*/ 0 60000 65536"/>
                <a:gd name="T14" fmla="*/ 0 60000 65536"/>
                <a:gd name="T15" fmla="*/ 0 w 36"/>
                <a:gd name="T16" fmla="*/ 0 h 17"/>
                <a:gd name="T17" fmla="*/ 36 w 36"/>
                <a:gd name="T18" fmla="*/ 17 h 17"/>
              </a:gdLst>
              <a:ahLst/>
              <a:cxnLst>
                <a:cxn ang="T10">
                  <a:pos x="T0" y="T1"/>
                </a:cxn>
                <a:cxn ang="T11">
                  <a:pos x="T2" y="T3"/>
                </a:cxn>
                <a:cxn ang="T12">
                  <a:pos x="T4" y="T5"/>
                </a:cxn>
                <a:cxn ang="T13">
                  <a:pos x="T6" y="T7"/>
                </a:cxn>
                <a:cxn ang="T14">
                  <a:pos x="T8" y="T9"/>
                </a:cxn>
              </a:cxnLst>
              <a:rect l="T15" t="T16" r="T17" b="T18"/>
              <a:pathLst>
                <a:path w="36" h="17">
                  <a:moveTo>
                    <a:pt x="36" y="0"/>
                  </a:moveTo>
                  <a:lnTo>
                    <a:pt x="27" y="0"/>
                  </a:lnTo>
                  <a:lnTo>
                    <a:pt x="18" y="0"/>
                  </a:lnTo>
                  <a:lnTo>
                    <a:pt x="9" y="9"/>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0" name="Freeform 139"/>
            <p:cNvSpPr>
              <a:spLocks/>
            </p:cNvSpPr>
            <p:nvPr/>
          </p:nvSpPr>
          <p:spPr bwMode="auto">
            <a:xfrm>
              <a:off x="4841" y="3082"/>
              <a:ext cx="8" cy="9"/>
            </a:xfrm>
            <a:custGeom>
              <a:avLst/>
              <a:gdLst>
                <a:gd name="T0" fmla="*/ 0 w 9"/>
                <a:gd name="T1" fmla="*/ 0 h 9"/>
                <a:gd name="T2" fmla="*/ 0 w 9"/>
                <a:gd name="T3" fmla="*/ 0 h 9"/>
                <a:gd name="T4" fmla="*/ 4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0"/>
                  </a:moveTo>
                  <a:lnTo>
                    <a:pt x="0" y="0"/>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1" name="Freeform 140"/>
            <p:cNvSpPr>
              <a:spLocks/>
            </p:cNvSpPr>
            <p:nvPr/>
          </p:nvSpPr>
          <p:spPr bwMode="auto">
            <a:xfrm>
              <a:off x="4856" y="3073"/>
              <a:ext cx="15" cy="27"/>
            </a:xfrm>
            <a:custGeom>
              <a:avLst/>
              <a:gdLst>
                <a:gd name="T0" fmla="*/ 3 w 18"/>
                <a:gd name="T1" fmla="*/ 0 h 27"/>
                <a:gd name="T2" fmla="*/ 3 w 18"/>
                <a:gd name="T3" fmla="*/ 0 h 27"/>
                <a:gd name="T4" fmla="*/ 3 w 18"/>
                <a:gd name="T5" fmla="*/ 0 h 27"/>
                <a:gd name="T6" fmla="*/ 0 w 18"/>
                <a:gd name="T7" fmla="*/ 0 h 27"/>
                <a:gd name="T8" fmla="*/ 0 w 18"/>
                <a:gd name="T9" fmla="*/ 9 h 27"/>
                <a:gd name="T10" fmla="*/ 0 w 18"/>
                <a:gd name="T11" fmla="*/ 18 h 27"/>
                <a:gd name="T12" fmla="*/ 0 w 18"/>
                <a:gd name="T13" fmla="*/ 18 h 27"/>
                <a:gd name="T14" fmla="*/ 3 w 18"/>
                <a:gd name="T15" fmla="*/ 27 h 27"/>
                <a:gd name="T16" fmla="*/ 3 w 18"/>
                <a:gd name="T17" fmla="*/ 27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27"/>
                <a:gd name="T29" fmla="*/ 18 w 18"/>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27">
                  <a:moveTo>
                    <a:pt x="18" y="0"/>
                  </a:moveTo>
                  <a:lnTo>
                    <a:pt x="9" y="0"/>
                  </a:lnTo>
                  <a:lnTo>
                    <a:pt x="0" y="0"/>
                  </a:lnTo>
                  <a:lnTo>
                    <a:pt x="0" y="9"/>
                  </a:lnTo>
                  <a:lnTo>
                    <a:pt x="0" y="18"/>
                  </a:lnTo>
                  <a:lnTo>
                    <a:pt x="9" y="27"/>
                  </a:lnTo>
                  <a:lnTo>
                    <a:pt x="18"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2" name="Freeform 141"/>
            <p:cNvSpPr>
              <a:spLocks/>
            </p:cNvSpPr>
            <p:nvPr/>
          </p:nvSpPr>
          <p:spPr bwMode="auto">
            <a:xfrm>
              <a:off x="4849" y="3128"/>
              <a:ext cx="22" cy="8"/>
            </a:xfrm>
            <a:custGeom>
              <a:avLst/>
              <a:gdLst>
                <a:gd name="T0" fmla="*/ 2 w 27"/>
                <a:gd name="T1" fmla="*/ 0 h 8"/>
                <a:gd name="T2" fmla="*/ 2 w 27"/>
                <a:gd name="T3" fmla="*/ 0 h 8"/>
                <a:gd name="T4" fmla="*/ 2 w 27"/>
                <a:gd name="T5" fmla="*/ 8 h 8"/>
                <a:gd name="T6" fmla="*/ 0 w 27"/>
                <a:gd name="T7" fmla="*/ 8 h 8"/>
                <a:gd name="T8" fmla="*/ 0 60000 65536"/>
                <a:gd name="T9" fmla="*/ 0 60000 65536"/>
                <a:gd name="T10" fmla="*/ 0 60000 65536"/>
                <a:gd name="T11" fmla="*/ 0 60000 65536"/>
                <a:gd name="T12" fmla="*/ 0 w 27"/>
                <a:gd name="T13" fmla="*/ 0 h 8"/>
                <a:gd name="T14" fmla="*/ 27 w 27"/>
                <a:gd name="T15" fmla="*/ 8 h 8"/>
              </a:gdLst>
              <a:ahLst/>
              <a:cxnLst>
                <a:cxn ang="T8">
                  <a:pos x="T0" y="T1"/>
                </a:cxn>
                <a:cxn ang="T9">
                  <a:pos x="T2" y="T3"/>
                </a:cxn>
                <a:cxn ang="T10">
                  <a:pos x="T4" y="T5"/>
                </a:cxn>
                <a:cxn ang="T11">
                  <a:pos x="T6" y="T7"/>
                </a:cxn>
              </a:cxnLst>
              <a:rect l="T12" t="T13" r="T14" b="T15"/>
              <a:pathLst>
                <a:path w="27" h="8">
                  <a:moveTo>
                    <a:pt x="27" y="0"/>
                  </a:moveTo>
                  <a:lnTo>
                    <a:pt x="18" y="0"/>
                  </a:lnTo>
                  <a:lnTo>
                    <a:pt x="9" y="8"/>
                  </a:ln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3" name="Line 142"/>
            <p:cNvSpPr>
              <a:spLocks noChangeShapeType="1"/>
            </p:cNvSpPr>
            <p:nvPr/>
          </p:nvSpPr>
          <p:spPr bwMode="auto">
            <a:xfrm>
              <a:off x="4841" y="31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4" name="Freeform 143"/>
            <p:cNvSpPr>
              <a:spLocks/>
            </p:cNvSpPr>
            <p:nvPr/>
          </p:nvSpPr>
          <p:spPr bwMode="auto">
            <a:xfrm>
              <a:off x="4856" y="3155"/>
              <a:ext cx="22" cy="27"/>
            </a:xfrm>
            <a:custGeom>
              <a:avLst/>
              <a:gdLst>
                <a:gd name="T0" fmla="*/ 3 w 26"/>
                <a:gd name="T1" fmla="*/ 0 h 27"/>
                <a:gd name="T2" fmla="*/ 3 w 26"/>
                <a:gd name="T3" fmla="*/ 0 h 27"/>
                <a:gd name="T4" fmla="*/ 3 w 26"/>
                <a:gd name="T5" fmla="*/ 0 h 27"/>
                <a:gd name="T6" fmla="*/ 0 w 26"/>
                <a:gd name="T7" fmla="*/ 9 h 27"/>
                <a:gd name="T8" fmla="*/ 0 w 26"/>
                <a:gd name="T9" fmla="*/ 18 h 27"/>
                <a:gd name="T10" fmla="*/ 3 w 26"/>
                <a:gd name="T11" fmla="*/ 18 h 27"/>
                <a:gd name="T12" fmla="*/ 3 w 26"/>
                <a:gd name="T13" fmla="*/ 27 h 27"/>
                <a:gd name="T14" fmla="*/ 3 w 26"/>
                <a:gd name="T15" fmla="*/ 27 h 27"/>
                <a:gd name="T16" fmla="*/ 3 w 26"/>
                <a:gd name="T17" fmla="*/ 18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
                <a:gd name="T28" fmla="*/ 0 h 27"/>
                <a:gd name="T29" fmla="*/ 26 w 26"/>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 h="27">
                  <a:moveTo>
                    <a:pt x="18" y="0"/>
                  </a:moveTo>
                  <a:lnTo>
                    <a:pt x="9" y="0"/>
                  </a:lnTo>
                  <a:lnTo>
                    <a:pt x="0" y="9"/>
                  </a:lnTo>
                  <a:lnTo>
                    <a:pt x="0" y="18"/>
                  </a:lnTo>
                  <a:lnTo>
                    <a:pt x="9" y="18"/>
                  </a:lnTo>
                  <a:lnTo>
                    <a:pt x="9" y="27"/>
                  </a:lnTo>
                  <a:lnTo>
                    <a:pt x="18" y="27"/>
                  </a:lnTo>
                  <a:lnTo>
                    <a:pt x="26"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5" name="Freeform 144"/>
            <p:cNvSpPr>
              <a:spLocks/>
            </p:cNvSpPr>
            <p:nvPr/>
          </p:nvSpPr>
          <p:spPr bwMode="auto">
            <a:xfrm>
              <a:off x="4834" y="3210"/>
              <a:ext cx="30" cy="8"/>
            </a:xfrm>
            <a:custGeom>
              <a:avLst/>
              <a:gdLst>
                <a:gd name="T0" fmla="*/ 3 w 36"/>
                <a:gd name="T1" fmla="*/ 0 h 8"/>
                <a:gd name="T2" fmla="*/ 3 w 36"/>
                <a:gd name="T3" fmla="*/ 0 h 8"/>
                <a:gd name="T4" fmla="*/ 3 w 36"/>
                <a:gd name="T5" fmla="*/ 8 h 8"/>
                <a:gd name="T6" fmla="*/ 0 w 36"/>
                <a:gd name="T7" fmla="*/ 8 h 8"/>
                <a:gd name="T8" fmla="*/ 0 60000 65536"/>
                <a:gd name="T9" fmla="*/ 0 60000 65536"/>
                <a:gd name="T10" fmla="*/ 0 60000 65536"/>
                <a:gd name="T11" fmla="*/ 0 60000 65536"/>
                <a:gd name="T12" fmla="*/ 0 w 36"/>
                <a:gd name="T13" fmla="*/ 0 h 8"/>
                <a:gd name="T14" fmla="*/ 36 w 36"/>
                <a:gd name="T15" fmla="*/ 8 h 8"/>
              </a:gdLst>
              <a:ahLst/>
              <a:cxnLst>
                <a:cxn ang="T8">
                  <a:pos x="T0" y="T1"/>
                </a:cxn>
                <a:cxn ang="T9">
                  <a:pos x="T2" y="T3"/>
                </a:cxn>
                <a:cxn ang="T10">
                  <a:pos x="T4" y="T5"/>
                </a:cxn>
                <a:cxn ang="T11">
                  <a:pos x="T6" y="T7"/>
                </a:cxn>
              </a:cxnLst>
              <a:rect l="T12" t="T13" r="T14" b="T15"/>
              <a:pathLst>
                <a:path w="36" h="8">
                  <a:moveTo>
                    <a:pt x="36" y="0"/>
                  </a:moveTo>
                  <a:lnTo>
                    <a:pt x="18" y="0"/>
                  </a:lnTo>
                  <a:lnTo>
                    <a:pt x="9" y="8"/>
                  </a:ln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6" name="Line 145"/>
            <p:cNvSpPr>
              <a:spLocks noChangeShapeType="1"/>
            </p:cNvSpPr>
            <p:nvPr/>
          </p:nvSpPr>
          <p:spPr bwMode="auto">
            <a:xfrm>
              <a:off x="4826" y="3237"/>
              <a:ext cx="8"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7" name="Freeform 146"/>
            <p:cNvSpPr>
              <a:spLocks/>
            </p:cNvSpPr>
            <p:nvPr/>
          </p:nvSpPr>
          <p:spPr bwMode="auto">
            <a:xfrm>
              <a:off x="4849" y="3237"/>
              <a:ext cx="15" cy="27"/>
            </a:xfrm>
            <a:custGeom>
              <a:avLst/>
              <a:gdLst>
                <a:gd name="T0" fmla="*/ 3 w 18"/>
                <a:gd name="T1" fmla="*/ 0 h 27"/>
                <a:gd name="T2" fmla="*/ 3 w 18"/>
                <a:gd name="T3" fmla="*/ 0 h 27"/>
                <a:gd name="T4" fmla="*/ 3 w 18"/>
                <a:gd name="T5" fmla="*/ 0 h 27"/>
                <a:gd name="T6" fmla="*/ 3 w 18"/>
                <a:gd name="T7" fmla="*/ 9 h 27"/>
                <a:gd name="T8" fmla="*/ 0 w 18"/>
                <a:gd name="T9" fmla="*/ 18 h 27"/>
                <a:gd name="T10" fmla="*/ 0 w 18"/>
                <a:gd name="T11" fmla="*/ 18 h 27"/>
                <a:gd name="T12" fmla="*/ 0 w 18"/>
                <a:gd name="T13" fmla="*/ 27 h 27"/>
                <a:gd name="T14" fmla="*/ 3 w 18"/>
                <a:gd name="T15" fmla="*/ 27 h 27"/>
                <a:gd name="T16" fmla="*/ 3 w 18"/>
                <a:gd name="T17" fmla="*/ 27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27"/>
                <a:gd name="T29" fmla="*/ 18 w 18"/>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27">
                  <a:moveTo>
                    <a:pt x="18" y="0"/>
                  </a:moveTo>
                  <a:lnTo>
                    <a:pt x="18" y="0"/>
                  </a:lnTo>
                  <a:lnTo>
                    <a:pt x="9" y="0"/>
                  </a:lnTo>
                  <a:lnTo>
                    <a:pt x="9" y="9"/>
                  </a:lnTo>
                  <a:lnTo>
                    <a:pt x="0" y="18"/>
                  </a:lnTo>
                  <a:lnTo>
                    <a:pt x="0" y="27"/>
                  </a:lnTo>
                  <a:lnTo>
                    <a:pt x="9" y="27"/>
                  </a:lnTo>
                  <a:lnTo>
                    <a:pt x="18"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8" name="Freeform 147"/>
            <p:cNvSpPr>
              <a:spLocks/>
            </p:cNvSpPr>
            <p:nvPr/>
          </p:nvSpPr>
          <p:spPr bwMode="auto">
            <a:xfrm>
              <a:off x="4864" y="2855"/>
              <a:ext cx="51" cy="46"/>
            </a:xfrm>
            <a:custGeom>
              <a:avLst/>
              <a:gdLst>
                <a:gd name="T0" fmla="*/ 0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9 h 45"/>
                <a:gd name="T16" fmla="*/ 2 w 62"/>
                <a:gd name="T17" fmla="*/ 18 h 45"/>
                <a:gd name="T18" fmla="*/ 2 w 62"/>
                <a:gd name="T19" fmla="*/ 84 h 45"/>
                <a:gd name="T20" fmla="*/ 2 w 62"/>
                <a:gd name="T21" fmla="*/ 84 h 45"/>
                <a:gd name="T22" fmla="*/ 2 w 62"/>
                <a:gd name="T23" fmla="*/ 102 h 45"/>
                <a:gd name="T24" fmla="*/ 2 w 62"/>
                <a:gd name="T25" fmla="*/ 102 h 45"/>
                <a:gd name="T26" fmla="*/ 0 w 62"/>
                <a:gd name="T27" fmla="*/ 123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2"/>
                <a:gd name="T43" fmla="*/ 0 h 45"/>
                <a:gd name="T44" fmla="*/ 62 w 62"/>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2" h="45">
                  <a:moveTo>
                    <a:pt x="0" y="45"/>
                  </a:moveTo>
                  <a:lnTo>
                    <a:pt x="0" y="36"/>
                  </a:lnTo>
                  <a:lnTo>
                    <a:pt x="0" y="27"/>
                  </a:lnTo>
                  <a:lnTo>
                    <a:pt x="17" y="18"/>
                  </a:lnTo>
                  <a:lnTo>
                    <a:pt x="35" y="9"/>
                  </a:lnTo>
                  <a:lnTo>
                    <a:pt x="53" y="9"/>
                  </a:lnTo>
                  <a:lnTo>
                    <a:pt x="62" y="0"/>
                  </a:lnTo>
                  <a:lnTo>
                    <a:pt x="62" y="9"/>
                  </a:lnTo>
                  <a:lnTo>
                    <a:pt x="62" y="18"/>
                  </a:lnTo>
                  <a:lnTo>
                    <a:pt x="53" y="27"/>
                  </a:lnTo>
                  <a:lnTo>
                    <a:pt x="44" y="27"/>
                  </a:lnTo>
                  <a:lnTo>
                    <a:pt x="26" y="36"/>
                  </a:lnTo>
                  <a:lnTo>
                    <a:pt x="9" y="36"/>
                  </a:lnTo>
                  <a:lnTo>
                    <a:pt x="0" y="45"/>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9" name="Freeform 148"/>
            <p:cNvSpPr>
              <a:spLocks/>
            </p:cNvSpPr>
            <p:nvPr/>
          </p:nvSpPr>
          <p:spPr bwMode="auto">
            <a:xfrm>
              <a:off x="4864" y="2855"/>
              <a:ext cx="51" cy="46"/>
            </a:xfrm>
            <a:custGeom>
              <a:avLst/>
              <a:gdLst>
                <a:gd name="T0" fmla="*/ 0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9 h 45"/>
                <a:gd name="T16" fmla="*/ 2 w 62"/>
                <a:gd name="T17" fmla="*/ 18 h 45"/>
                <a:gd name="T18" fmla="*/ 2 w 62"/>
                <a:gd name="T19" fmla="*/ 84 h 45"/>
                <a:gd name="T20" fmla="*/ 2 w 62"/>
                <a:gd name="T21" fmla="*/ 84 h 45"/>
                <a:gd name="T22" fmla="*/ 2 w 62"/>
                <a:gd name="T23" fmla="*/ 102 h 45"/>
                <a:gd name="T24" fmla="*/ 2 w 62"/>
                <a:gd name="T25" fmla="*/ 102 h 45"/>
                <a:gd name="T26" fmla="*/ 0 w 62"/>
                <a:gd name="T27" fmla="*/ 123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2"/>
                <a:gd name="T43" fmla="*/ 0 h 45"/>
                <a:gd name="T44" fmla="*/ 62 w 62"/>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2" h="45">
                  <a:moveTo>
                    <a:pt x="0" y="45"/>
                  </a:moveTo>
                  <a:lnTo>
                    <a:pt x="0" y="36"/>
                  </a:lnTo>
                  <a:lnTo>
                    <a:pt x="0" y="27"/>
                  </a:lnTo>
                  <a:lnTo>
                    <a:pt x="17" y="18"/>
                  </a:lnTo>
                  <a:lnTo>
                    <a:pt x="35" y="9"/>
                  </a:lnTo>
                  <a:lnTo>
                    <a:pt x="53" y="9"/>
                  </a:lnTo>
                  <a:lnTo>
                    <a:pt x="62" y="0"/>
                  </a:lnTo>
                  <a:lnTo>
                    <a:pt x="62" y="9"/>
                  </a:lnTo>
                  <a:lnTo>
                    <a:pt x="62" y="18"/>
                  </a:lnTo>
                  <a:lnTo>
                    <a:pt x="53" y="27"/>
                  </a:lnTo>
                  <a:lnTo>
                    <a:pt x="44" y="27"/>
                  </a:lnTo>
                  <a:lnTo>
                    <a:pt x="26" y="36"/>
                  </a:lnTo>
                  <a:lnTo>
                    <a:pt x="9" y="36"/>
                  </a:lnTo>
                  <a:lnTo>
                    <a:pt x="0" y="45"/>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0" name="Freeform 149"/>
            <p:cNvSpPr>
              <a:spLocks/>
            </p:cNvSpPr>
            <p:nvPr/>
          </p:nvSpPr>
          <p:spPr bwMode="auto">
            <a:xfrm>
              <a:off x="4885" y="2937"/>
              <a:ext cx="60" cy="36"/>
            </a:xfrm>
            <a:custGeom>
              <a:avLst/>
              <a:gdLst>
                <a:gd name="T0" fmla="*/ 0 w 71"/>
                <a:gd name="T1" fmla="*/ 36 h 36"/>
                <a:gd name="T2" fmla="*/ 0 w 71"/>
                <a:gd name="T3" fmla="*/ 27 h 36"/>
                <a:gd name="T4" fmla="*/ 0 w 71"/>
                <a:gd name="T5" fmla="*/ 18 h 36"/>
                <a:gd name="T6" fmla="*/ 3 w 71"/>
                <a:gd name="T7" fmla="*/ 18 h 36"/>
                <a:gd name="T8" fmla="*/ 3 w 71"/>
                <a:gd name="T9" fmla="*/ 18 h 36"/>
                <a:gd name="T10" fmla="*/ 3 w 71"/>
                <a:gd name="T11" fmla="*/ 9 h 36"/>
                <a:gd name="T12" fmla="*/ 3 w 71"/>
                <a:gd name="T13" fmla="*/ 9 h 36"/>
                <a:gd name="T14" fmla="*/ 3 w 71"/>
                <a:gd name="T15" fmla="*/ 0 h 36"/>
                <a:gd name="T16" fmla="*/ 3 w 71"/>
                <a:gd name="T17" fmla="*/ 9 h 36"/>
                <a:gd name="T18" fmla="*/ 3 w 71"/>
                <a:gd name="T19" fmla="*/ 18 h 36"/>
                <a:gd name="T20" fmla="*/ 3 w 71"/>
                <a:gd name="T21" fmla="*/ 18 h 36"/>
                <a:gd name="T22" fmla="*/ 3 w 71"/>
                <a:gd name="T23" fmla="*/ 27 h 36"/>
                <a:gd name="T24" fmla="*/ 3 w 71"/>
                <a:gd name="T25" fmla="*/ 27 h 36"/>
                <a:gd name="T26" fmla="*/ 3 w 71"/>
                <a:gd name="T27" fmla="*/ 27 h 36"/>
                <a:gd name="T28" fmla="*/ 3 w 71"/>
                <a:gd name="T29" fmla="*/ 27 h 36"/>
                <a:gd name="T30" fmla="*/ 0 w 71"/>
                <a:gd name="T31" fmla="*/ 36 h 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36"/>
                <a:gd name="T50" fmla="*/ 71 w 71"/>
                <a:gd name="T51" fmla="*/ 36 h 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36">
                  <a:moveTo>
                    <a:pt x="0" y="36"/>
                  </a:moveTo>
                  <a:lnTo>
                    <a:pt x="0" y="27"/>
                  </a:lnTo>
                  <a:lnTo>
                    <a:pt x="0" y="18"/>
                  </a:lnTo>
                  <a:lnTo>
                    <a:pt x="9" y="18"/>
                  </a:lnTo>
                  <a:lnTo>
                    <a:pt x="27" y="18"/>
                  </a:lnTo>
                  <a:lnTo>
                    <a:pt x="45" y="9"/>
                  </a:lnTo>
                  <a:lnTo>
                    <a:pt x="54" y="9"/>
                  </a:lnTo>
                  <a:lnTo>
                    <a:pt x="71" y="0"/>
                  </a:lnTo>
                  <a:lnTo>
                    <a:pt x="71" y="9"/>
                  </a:lnTo>
                  <a:lnTo>
                    <a:pt x="71" y="18"/>
                  </a:lnTo>
                  <a:lnTo>
                    <a:pt x="63" y="27"/>
                  </a:lnTo>
                  <a:lnTo>
                    <a:pt x="36" y="27"/>
                  </a:lnTo>
                  <a:lnTo>
                    <a:pt x="18" y="27"/>
                  </a:lnTo>
                  <a:lnTo>
                    <a:pt x="9" y="27"/>
                  </a:lnTo>
                  <a:lnTo>
                    <a:pt x="0"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1" name="Freeform 150"/>
            <p:cNvSpPr>
              <a:spLocks/>
            </p:cNvSpPr>
            <p:nvPr/>
          </p:nvSpPr>
          <p:spPr bwMode="auto">
            <a:xfrm>
              <a:off x="4885" y="2937"/>
              <a:ext cx="60" cy="36"/>
            </a:xfrm>
            <a:custGeom>
              <a:avLst/>
              <a:gdLst>
                <a:gd name="T0" fmla="*/ 0 w 71"/>
                <a:gd name="T1" fmla="*/ 36 h 36"/>
                <a:gd name="T2" fmla="*/ 0 w 71"/>
                <a:gd name="T3" fmla="*/ 27 h 36"/>
                <a:gd name="T4" fmla="*/ 0 w 71"/>
                <a:gd name="T5" fmla="*/ 18 h 36"/>
                <a:gd name="T6" fmla="*/ 3 w 71"/>
                <a:gd name="T7" fmla="*/ 18 h 36"/>
                <a:gd name="T8" fmla="*/ 3 w 71"/>
                <a:gd name="T9" fmla="*/ 18 h 36"/>
                <a:gd name="T10" fmla="*/ 3 w 71"/>
                <a:gd name="T11" fmla="*/ 9 h 36"/>
                <a:gd name="T12" fmla="*/ 3 w 71"/>
                <a:gd name="T13" fmla="*/ 9 h 36"/>
                <a:gd name="T14" fmla="*/ 3 w 71"/>
                <a:gd name="T15" fmla="*/ 0 h 36"/>
                <a:gd name="T16" fmla="*/ 3 w 71"/>
                <a:gd name="T17" fmla="*/ 9 h 36"/>
                <a:gd name="T18" fmla="*/ 3 w 71"/>
                <a:gd name="T19" fmla="*/ 18 h 36"/>
                <a:gd name="T20" fmla="*/ 3 w 71"/>
                <a:gd name="T21" fmla="*/ 18 h 36"/>
                <a:gd name="T22" fmla="*/ 3 w 71"/>
                <a:gd name="T23" fmla="*/ 27 h 36"/>
                <a:gd name="T24" fmla="*/ 3 w 71"/>
                <a:gd name="T25" fmla="*/ 27 h 36"/>
                <a:gd name="T26" fmla="*/ 3 w 71"/>
                <a:gd name="T27" fmla="*/ 27 h 36"/>
                <a:gd name="T28" fmla="*/ 3 w 71"/>
                <a:gd name="T29" fmla="*/ 27 h 36"/>
                <a:gd name="T30" fmla="*/ 0 w 71"/>
                <a:gd name="T31" fmla="*/ 36 h 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36"/>
                <a:gd name="T50" fmla="*/ 71 w 71"/>
                <a:gd name="T51" fmla="*/ 36 h 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36">
                  <a:moveTo>
                    <a:pt x="0" y="36"/>
                  </a:moveTo>
                  <a:lnTo>
                    <a:pt x="0" y="27"/>
                  </a:lnTo>
                  <a:lnTo>
                    <a:pt x="0" y="18"/>
                  </a:lnTo>
                  <a:lnTo>
                    <a:pt x="9" y="18"/>
                  </a:lnTo>
                  <a:lnTo>
                    <a:pt x="27" y="18"/>
                  </a:lnTo>
                  <a:lnTo>
                    <a:pt x="45" y="9"/>
                  </a:lnTo>
                  <a:lnTo>
                    <a:pt x="54" y="9"/>
                  </a:lnTo>
                  <a:lnTo>
                    <a:pt x="71" y="0"/>
                  </a:lnTo>
                  <a:lnTo>
                    <a:pt x="71" y="9"/>
                  </a:lnTo>
                  <a:lnTo>
                    <a:pt x="71" y="18"/>
                  </a:lnTo>
                  <a:lnTo>
                    <a:pt x="63" y="27"/>
                  </a:lnTo>
                  <a:lnTo>
                    <a:pt x="36" y="27"/>
                  </a:lnTo>
                  <a:lnTo>
                    <a:pt x="18" y="27"/>
                  </a:lnTo>
                  <a:lnTo>
                    <a:pt x="9" y="27"/>
                  </a:lnTo>
                  <a:lnTo>
                    <a:pt x="0"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2" name="Freeform 151"/>
            <p:cNvSpPr>
              <a:spLocks/>
            </p:cNvSpPr>
            <p:nvPr/>
          </p:nvSpPr>
          <p:spPr bwMode="auto">
            <a:xfrm>
              <a:off x="4900" y="3018"/>
              <a:ext cx="67" cy="28"/>
            </a:xfrm>
            <a:custGeom>
              <a:avLst/>
              <a:gdLst>
                <a:gd name="T0" fmla="*/ 3 w 80"/>
                <a:gd name="T1" fmla="*/ 149 h 27"/>
                <a:gd name="T2" fmla="*/ 0 w 80"/>
                <a:gd name="T3" fmla="*/ 149 h 27"/>
                <a:gd name="T4" fmla="*/ 0 w 80"/>
                <a:gd name="T5" fmla="*/ 108 h 27"/>
                <a:gd name="T6" fmla="*/ 3 w 80"/>
                <a:gd name="T7" fmla="*/ 9 h 27"/>
                <a:gd name="T8" fmla="*/ 3 w 80"/>
                <a:gd name="T9" fmla="*/ 9 h 27"/>
                <a:gd name="T10" fmla="*/ 3 w 80"/>
                <a:gd name="T11" fmla="*/ 9 h 27"/>
                <a:gd name="T12" fmla="*/ 3 w 80"/>
                <a:gd name="T13" fmla="*/ 0 h 27"/>
                <a:gd name="T14" fmla="*/ 3 w 80"/>
                <a:gd name="T15" fmla="*/ 9 h 27"/>
                <a:gd name="T16" fmla="*/ 3 w 80"/>
                <a:gd name="T17" fmla="*/ 108 h 27"/>
                <a:gd name="T18" fmla="*/ 3 w 80"/>
                <a:gd name="T19" fmla="*/ 149 h 27"/>
                <a:gd name="T20" fmla="*/ 3 w 80"/>
                <a:gd name="T21" fmla="*/ 149 h 27"/>
                <a:gd name="T22" fmla="*/ 3 w 80"/>
                <a:gd name="T23" fmla="*/ 149 h 27"/>
                <a:gd name="T24" fmla="*/ 3 w 80"/>
                <a:gd name="T25" fmla="*/ 149 h 27"/>
                <a:gd name="T26" fmla="*/ 3 w 80"/>
                <a:gd name="T27" fmla="*/ 149 h 27"/>
                <a:gd name="T28" fmla="*/ 3 w 80"/>
                <a:gd name="T29" fmla="*/ 149 h 27"/>
                <a:gd name="T30" fmla="*/ 3 w 80"/>
                <a:gd name="T31" fmla="*/ 149 h 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27"/>
                <a:gd name="T50" fmla="*/ 80 w 80"/>
                <a:gd name="T51" fmla="*/ 27 h 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27">
                  <a:moveTo>
                    <a:pt x="9" y="27"/>
                  </a:moveTo>
                  <a:lnTo>
                    <a:pt x="0" y="27"/>
                  </a:lnTo>
                  <a:lnTo>
                    <a:pt x="0" y="18"/>
                  </a:lnTo>
                  <a:lnTo>
                    <a:pt x="27" y="9"/>
                  </a:lnTo>
                  <a:lnTo>
                    <a:pt x="45" y="9"/>
                  </a:lnTo>
                  <a:lnTo>
                    <a:pt x="62" y="9"/>
                  </a:lnTo>
                  <a:lnTo>
                    <a:pt x="71" y="0"/>
                  </a:lnTo>
                  <a:lnTo>
                    <a:pt x="80" y="9"/>
                  </a:lnTo>
                  <a:lnTo>
                    <a:pt x="80" y="18"/>
                  </a:lnTo>
                  <a:lnTo>
                    <a:pt x="80" y="27"/>
                  </a:lnTo>
                  <a:lnTo>
                    <a:pt x="71" y="27"/>
                  </a:lnTo>
                  <a:lnTo>
                    <a:pt x="45" y="27"/>
                  </a:lnTo>
                  <a:lnTo>
                    <a:pt x="27" y="27"/>
                  </a:lnTo>
                  <a:lnTo>
                    <a:pt x="9" y="27"/>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3" name="Freeform 152"/>
            <p:cNvSpPr>
              <a:spLocks/>
            </p:cNvSpPr>
            <p:nvPr/>
          </p:nvSpPr>
          <p:spPr bwMode="auto">
            <a:xfrm>
              <a:off x="4900" y="3018"/>
              <a:ext cx="67" cy="28"/>
            </a:xfrm>
            <a:custGeom>
              <a:avLst/>
              <a:gdLst>
                <a:gd name="T0" fmla="*/ 3 w 80"/>
                <a:gd name="T1" fmla="*/ 149 h 27"/>
                <a:gd name="T2" fmla="*/ 0 w 80"/>
                <a:gd name="T3" fmla="*/ 149 h 27"/>
                <a:gd name="T4" fmla="*/ 0 w 80"/>
                <a:gd name="T5" fmla="*/ 108 h 27"/>
                <a:gd name="T6" fmla="*/ 3 w 80"/>
                <a:gd name="T7" fmla="*/ 9 h 27"/>
                <a:gd name="T8" fmla="*/ 3 w 80"/>
                <a:gd name="T9" fmla="*/ 9 h 27"/>
                <a:gd name="T10" fmla="*/ 3 w 80"/>
                <a:gd name="T11" fmla="*/ 9 h 27"/>
                <a:gd name="T12" fmla="*/ 3 w 80"/>
                <a:gd name="T13" fmla="*/ 0 h 27"/>
                <a:gd name="T14" fmla="*/ 3 w 80"/>
                <a:gd name="T15" fmla="*/ 9 h 27"/>
                <a:gd name="T16" fmla="*/ 3 w 80"/>
                <a:gd name="T17" fmla="*/ 108 h 27"/>
                <a:gd name="T18" fmla="*/ 3 w 80"/>
                <a:gd name="T19" fmla="*/ 149 h 27"/>
                <a:gd name="T20" fmla="*/ 3 w 80"/>
                <a:gd name="T21" fmla="*/ 149 h 27"/>
                <a:gd name="T22" fmla="*/ 3 w 80"/>
                <a:gd name="T23" fmla="*/ 149 h 27"/>
                <a:gd name="T24" fmla="*/ 3 w 80"/>
                <a:gd name="T25" fmla="*/ 149 h 27"/>
                <a:gd name="T26" fmla="*/ 3 w 80"/>
                <a:gd name="T27" fmla="*/ 149 h 27"/>
                <a:gd name="T28" fmla="*/ 3 w 80"/>
                <a:gd name="T29" fmla="*/ 149 h 27"/>
                <a:gd name="T30" fmla="*/ 3 w 80"/>
                <a:gd name="T31" fmla="*/ 149 h 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27"/>
                <a:gd name="T50" fmla="*/ 80 w 80"/>
                <a:gd name="T51" fmla="*/ 27 h 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27">
                  <a:moveTo>
                    <a:pt x="9" y="27"/>
                  </a:moveTo>
                  <a:lnTo>
                    <a:pt x="0" y="27"/>
                  </a:lnTo>
                  <a:lnTo>
                    <a:pt x="0" y="18"/>
                  </a:lnTo>
                  <a:lnTo>
                    <a:pt x="27" y="9"/>
                  </a:lnTo>
                  <a:lnTo>
                    <a:pt x="45" y="9"/>
                  </a:lnTo>
                  <a:lnTo>
                    <a:pt x="62" y="9"/>
                  </a:lnTo>
                  <a:lnTo>
                    <a:pt x="71" y="0"/>
                  </a:lnTo>
                  <a:lnTo>
                    <a:pt x="80" y="9"/>
                  </a:lnTo>
                  <a:lnTo>
                    <a:pt x="80" y="18"/>
                  </a:lnTo>
                  <a:lnTo>
                    <a:pt x="80" y="27"/>
                  </a:lnTo>
                  <a:lnTo>
                    <a:pt x="71" y="27"/>
                  </a:lnTo>
                  <a:lnTo>
                    <a:pt x="45" y="27"/>
                  </a:lnTo>
                  <a:lnTo>
                    <a:pt x="27" y="27"/>
                  </a:lnTo>
                  <a:lnTo>
                    <a:pt x="9" y="2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4" name="Freeform 153"/>
            <p:cNvSpPr>
              <a:spLocks/>
            </p:cNvSpPr>
            <p:nvPr/>
          </p:nvSpPr>
          <p:spPr bwMode="auto">
            <a:xfrm>
              <a:off x="4900" y="3128"/>
              <a:ext cx="67" cy="18"/>
            </a:xfrm>
            <a:custGeom>
              <a:avLst/>
              <a:gdLst>
                <a:gd name="T0" fmla="*/ 0 w 80"/>
                <a:gd name="T1" fmla="*/ 8 h 17"/>
                <a:gd name="T2" fmla="*/ 0 w 80"/>
                <a:gd name="T3" fmla="*/ 8 h 17"/>
                <a:gd name="T4" fmla="*/ 0 w 80"/>
                <a:gd name="T5" fmla="*/ 0 h 17"/>
                <a:gd name="T6" fmla="*/ 3 w 80"/>
                <a:gd name="T7" fmla="*/ 0 h 17"/>
                <a:gd name="T8" fmla="*/ 3 w 80"/>
                <a:gd name="T9" fmla="*/ 0 h 17"/>
                <a:gd name="T10" fmla="*/ 3 w 80"/>
                <a:gd name="T11" fmla="*/ 0 h 17"/>
                <a:gd name="T12" fmla="*/ 3 w 80"/>
                <a:gd name="T13" fmla="*/ 0 h 17"/>
                <a:gd name="T14" fmla="*/ 3 w 80"/>
                <a:gd name="T15" fmla="*/ 8 h 17"/>
                <a:gd name="T16" fmla="*/ 3 w 80"/>
                <a:gd name="T17" fmla="*/ 8 h 17"/>
                <a:gd name="T18" fmla="*/ 3 w 80"/>
                <a:gd name="T19" fmla="*/ 259 h 17"/>
                <a:gd name="T20" fmla="*/ 3 w 80"/>
                <a:gd name="T21" fmla="*/ 259 h 17"/>
                <a:gd name="T22" fmla="*/ 3 w 80"/>
                <a:gd name="T23" fmla="*/ 259 h 17"/>
                <a:gd name="T24" fmla="*/ 3 w 80"/>
                <a:gd name="T25" fmla="*/ 259 h 17"/>
                <a:gd name="T26" fmla="*/ 3 w 80"/>
                <a:gd name="T27" fmla="*/ 8 h 17"/>
                <a:gd name="T28" fmla="*/ 3 w 80"/>
                <a:gd name="T29" fmla="*/ 8 h 17"/>
                <a:gd name="T30" fmla="*/ 0 w 80"/>
                <a:gd name="T31" fmla="*/ 8 h 1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17"/>
                <a:gd name="T50" fmla="*/ 80 w 80"/>
                <a:gd name="T51" fmla="*/ 17 h 1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17">
                  <a:moveTo>
                    <a:pt x="0" y="8"/>
                  </a:moveTo>
                  <a:lnTo>
                    <a:pt x="0" y="8"/>
                  </a:lnTo>
                  <a:lnTo>
                    <a:pt x="0" y="0"/>
                  </a:lnTo>
                  <a:lnTo>
                    <a:pt x="18" y="0"/>
                  </a:lnTo>
                  <a:lnTo>
                    <a:pt x="45" y="0"/>
                  </a:lnTo>
                  <a:lnTo>
                    <a:pt x="62" y="0"/>
                  </a:lnTo>
                  <a:lnTo>
                    <a:pt x="80" y="0"/>
                  </a:lnTo>
                  <a:lnTo>
                    <a:pt x="80" y="8"/>
                  </a:lnTo>
                  <a:lnTo>
                    <a:pt x="80" y="17"/>
                  </a:lnTo>
                  <a:lnTo>
                    <a:pt x="71" y="17"/>
                  </a:lnTo>
                  <a:lnTo>
                    <a:pt x="53" y="17"/>
                  </a:lnTo>
                  <a:lnTo>
                    <a:pt x="36" y="17"/>
                  </a:lnTo>
                  <a:lnTo>
                    <a:pt x="27" y="8"/>
                  </a:lnTo>
                  <a:lnTo>
                    <a:pt x="9" y="8"/>
                  </a:lnTo>
                  <a:lnTo>
                    <a:pt x="0" y="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5" name="Freeform 154"/>
            <p:cNvSpPr>
              <a:spLocks/>
            </p:cNvSpPr>
            <p:nvPr/>
          </p:nvSpPr>
          <p:spPr bwMode="auto">
            <a:xfrm>
              <a:off x="4900" y="3128"/>
              <a:ext cx="67" cy="18"/>
            </a:xfrm>
            <a:custGeom>
              <a:avLst/>
              <a:gdLst>
                <a:gd name="T0" fmla="*/ 0 w 80"/>
                <a:gd name="T1" fmla="*/ 8 h 17"/>
                <a:gd name="T2" fmla="*/ 0 w 80"/>
                <a:gd name="T3" fmla="*/ 8 h 17"/>
                <a:gd name="T4" fmla="*/ 0 w 80"/>
                <a:gd name="T5" fmla="*/ 0 h 17"/>
                <a:gd name="T6" fmla="*/ 3 w 80"/>
                <a:gd name="T7" fmla="*/ 0 h 17"/>
                <a:gd name="T8" fmla="*/ 3 w 80"/>
                <a:gd name="T9" fmla="*/ 0 h 17"/>
                <a:gd name="T10" fmla="*/ 3 w 80"/>
                <a:gd name="T11" fmla="*/ 0 h 17"/>
                <a:gd name="T12" fmla="*/ 3 w 80"/>
                <a:gd name="T13" fmla="*/ 0 h 17"/>
                <a:gd name="T14" fmla="*/ 3 w 80"/>
                <a:gd name="T15" fmla="*/ 8 h 17"/>
                <a:gd name="T16" fmla="*/ 3 w 80"/>
                <a:gd name="T17" fmla="*/ 8 h 17"/>
                <a:gd name="T18" fmla="*/ 3 w 80"/>
                <a:gd name="T19" fmla="*/ 259 h 17"/>
                <a:gd name="T20" fmla="*/ 3 w 80"/>
                <a:gd name="T21" fmla="*/ 259 h 17"/>
                <a:gd name="T22" fmla="*/ 3 w 80"/>
                <a:gd name="T23" fmla="*/ 259 h 17"/>
                <a:gd name="T24" fmla="*/ 3 w 80"/>
                <a:gd name="T25" fmla="*/ 259 h 17"/>
                <a:gd name="T26" fmla="*/ 3 w 80"/>
                <a:gd name="T27" fmla="*/ 8 h 17"/>
                <a:gd name="T28" fmla="*/ 3 w 80"/>
                <a:gd name="T29" fmla="*/ 8 h 17"/>
                <a:gd name="T30" fmla="*/ 0 w 80"/>
                <a:gd name="T31" fmla="*/ 8 h 1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17"/>
                <a:gd name="T50" fmla="*/ 80 w 80"/>
                <a:gd name="T51" fmla="*/ 17 h 1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17">
                  <a:moveTo>
                    <a:pt x="0" y="8"/>
                  </a:moveTo>
                  <a:lnTo>
                    <a:pt x="0" y="8"/>
                  </a:lnTo>
                  <a:lnTo>
                    <a:pt x="0" y="0"/>
                  </a:lnTo>
                  <a:lnTo>
                    <a:pt x="18" y="0"/>
                  </a:lnTo>
                  <a:lnTo>
                    <a:pt x="45" y="0"/>
                  </a:lnTo>
                  <a:lnTo>
                    <a:pt x="62" y="0"/>
                  </a:lnTo>
                  <a:lnTo>
                    <a:pt x="80" y="0"/>
                  </a:lnTo>
                  <a:lnTo>
                    <a:pt x="80" y="8"/>
                  </a:lnTo>
                  <a:lnTo>
                    <a:pt x="80" y="17"/>
                  </a:lnTo>
                  <a:lnTo>
                    <a:pt x="71" y="17"/>
                  </a:lnTo>
                  <a:lnTo>
                    <a:pt x="53" y="17"/>
                  </a:lnTo>
                  <a:lnTo>
                    <a:pt x="36" y="17"/>
                  </a:lnTo>
                  <a:lnTo>
                    <a:pt x="27" y="8"/>
                  </a:lnTo>
                  <a:lnTo>
                    <a:pt x="9" y="8"/>
                  </a:lnTo>
                  <a:lnTo>
                    <a:pt x="0" y="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6" name="Freeform 155"/>
            <p:cNvSpPr>
              <a:spLocks/>
            </p:cNvSpPr>
            <p:nvPr/>
          </p:nvSpPr>
          <p:spPr bwMode="auto">
            <a:xfrm>
              <a:off x="4893" y="3210"/>
              <a:ext cx="67" cy="45"/>
            </a:xfrm>
            <a:custGeom>
              <a:avLst/>
              <a:gdLst>
                <a:gd name="T0" fmla="*/ 0 w 80"/>
                <a:gd name="T1" fmla="*/ 8 h 44"/>
                <a:gd name="T2" fmla="*/ 0 w 80"/>
                <a:gd name="T3" fmla="*/ 8 h 44"/>
                <a:gd name="T4" fmla="*/ 0 w 80"/>
                <a:gd name="T5" fmla="*/ 0 h 44"/>
                <a:gd name="T6" fmla="*/ 3 w 80"/>
                <a:gd name="T7" fmla="*/ 8 h 44"/>
                <a:gd name="T8" fmla="*/ 3 w 80"/>
                <a:gd name="T9" fmla="*/ 8 h 44"/>
                <a:gd name="T10" fmla="*/ 3 w 80"/>
                <a:gd name="T11" fmla="*/ 17 h 44"/>
                <a:gd name="T12" fmla="*/ 3 w 80"/>
                <a:gd name="T13" fmla="*/ 17 h 44"/>
                <a:gd name="T14" fmla="*/ 3 w 80"/>
                <a:gd name="T15" fmla="*/ 84 h 44"/>
                <a:gd name="T16" fmla="*/ 3 w 80"/>
                <a:gd name="T17" fmla="*/ 102 h 44"/>
                <a:gd name="T18" fmla="*/ 3 w 80"/>
                <a:gd name="T19" fmla="*/ 102 h 44"/>
                <a:gd name="T20" fmla="*/ 3 w 80"/>
                <a:gd name="T21" fmla="*/ 125 h 44"/>
                <a:gd name="T22" fmla="*/ 3 w 80"/>
                <a:gd name="T23" fmla="*/ 102 h 44"/>
                <a:gd name="T24" fmla="*/ 3 w 80"/>
                <a:gd name="T25" fmla="*/ 84 h 44"/>
                <a:gd name="T26" fmla="*/ 3 w 80"/>
                <a:gd name="T27" fmla="*/ 17 h 44"/>
                <a:gd name="T28" fmla="*/ 0 w 80"/>
                <a:gd name="T29" fmla="*/ 8 h 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0"/>
                <a:gd name="T46" fmla="*/ 0 h 44"/>
                <a:gd name="T47" fmla="*/ 80 w 80"/>
                <a:gd name="T48" fmla="*/ 44 h 4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0" h="44">
                  <a:moveTo>
                    <a:pt x="0" y="8"/>
                  </a:moveTo>
                  <a:lnTo>
                    <a:pt x="0" y="8"/>
                  </a:lnTo>
                  <a:lnTo>
                    <a:pt x="0" y="0"/>
                  </a:lnTo>
                  <a:lnTo>
                    <a:pt x="18" y="8"/>
                  </a:lnTo>
                  <a:lnTo>
                    <a:pt x="36" y="8"/>
                  </a:lnTo>
                  <a:lnTo>
                    <a:pt x="62" y="17"/>
                  </a:lnTo>
                  <a:lnTo>
                    <a:pt x="80" y="17"/>
                  </a:lnTo>
                  <a:lnTo>
                    <a:pt x="80" y="26"/>
                  </a:lnTo>
                  <a:lnTo>
                    <a:pt x="80" y="35"/>
                  </a:lnTo>
                  <a:lnTo>
                    <a:pt x="71" y="35"/>
                  </a:lnTo>
                  <a:lnTo>
                    <a:pt x="62" y="44"/>
                  </a:lnTo>
                  <a:lnTo>
                    <a:pt x="54" y="35"/>
                  </a:lnTo>
                  <a:lnTo>
                    <a:pt x="36" y="26"/>
                  </a:lnTo>
                  <a:lnTo>
                    <a:pt x="18" y="17"/>
                  </a:lnTo>
                  <a:lnTo>
                    <a:pt x="0" y="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7" name="Freeform 156"/>
            <p:cNvSpPr>
              <a:spLocks/>
            </p:cNvSpPr>
            <p:nvPr/>
          </p:nvSpPr>
          <p:spPr bwMode="auto">
            <a:xfrm>
              <a:off x="4893" y="3210"/>
              <a:ext cx="67" cy="45"/>
            </a:xfrm>
            <a:custGeom>
              <a:avLst/>
              <a:gdLst>
                <a:gd name="T0" fmla="*/ 0 w 80"/>
                <a:gd name="T1" fmla="*/ 8 h 44"/>
                <a:gd name="T2" fmla="*/ 0 w 80"/>
                <a:gd name="T3" fmla="*/ 8 h 44"/>
                <a:gd name="T4" fmla="*/ 0 w 80"/>
                <a:gd name="T5" fmla="*/ 0 h 44"/>
                <a:gd name="T6" fmla="*/ 3 w 80"/>
                <a:gd name="T7" fmla="*/ 8 h 44"/>
                <a:gd name="T8" fmla="*/ 3 w 80"/>
                <a:gd name="T9" fmla="*/ 8 h 44"/>
                <a:gd name="T10" fmla="*/ 3 w 80"/>
                <a:gd name="T11" fmla="*/ 17 h 44"/>
                <a:gd name="T12" fmla="*/ 3 w 80"/>
                <a:gd name="T13" fmla="*/ 17 h 44"/>
                <a:gd name="T14" fmla="*/ 3 w 80"/>
                <a:gd name="T15" fmla="*/ 84 h 44"/>
                <a:gd name="T16" fmla="*/ 3 w 80"/>
                <a:gd name="T17" fmla="*/ 102 h 44"/>
                <a:gd name="T18" fmla="*/ 3 w 80"/>
                <a:gd name="T19" fmla="*/ 102 h 44"/>
                <a:gd name="T20" fmla="*/ 3 w 80"/>
                <a:gd name="T21" fmla="*/ 125 h 44"/>
                <a:gd name="T22" fmla="*/ 3 w 80"/>
                <a:gd name="T23" fmla="*/ 102 h 44"/>
                <a:gd name="T24" fmla="*/ 3 w 80"/>
                <a:gd name="T25" fmla="*/ 84 h 44"/>
                <a:gd name="T26" fmla="*/ 3 w 80"/>
                <a:gd name="T27" fmla="*/ 17 h 44"/>
                <a:gd name="T28" fmla="*/ 0 w 80"/>
                <a:gd name="T29" fmla="*/ 8 h 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0"/>
                <a:gd name="T46" fmla="*/ 0 h 44"/>
                <a:gd name="T47" fmla="*/ 80 w 80"/>
                <a:gd name="T48" fmla="*/ 44 h 4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0" h="44">
                  <a:moveTo>
                    <a:pt x="0" y="8"/>
                  </a:moveTo>
                  <a:lnTo>
                    <a:pt x="0" y="8"/>
                  </a:lnTo>
                  <a:lnTo>
                    <a:pt x="0" y="0"/>
                  </a:lnTo>
                  <a:lnTo>
                    <a:pt x="18" y="8"/>
                  </a:lnTo>
                  <a:lnTo>
                    <a:pt x="36" y="8"/>
                  </a:lnTo>
                  <a:lnTo>
                    <a:pt x="62" y="17"/>
                  </a:lnTo>
                  <a:lnTo>
                    <a:pt x="80" y="17"/>
                  </a:lnTo>
                  <a:lnTo>
                    <a:pt x="80" y="26"/>
                  </a:lnTo>
                  <a:lnTo>
                    <a:pt x="80" y="35"/>
                  </a:lnTo>
                  <a:lnTo>
                    <a:pt x="71" y="35"/>
                  </a:lnTo>
                  <a:lnTo>
                    <a:pt x="62" y="44"/>
                  </a:lnTo>
                  <a:lnTo>
                    <a:pt x="54" y="35"/>
                  </a:lnTo>
                  <a:lnTo>
                    <a:pt x="36" y="26"/>
                  </a:lnTo>
                  <a:lnTo>
                    <a:pt x="18" y="17"/>
                  </a:lnTo>
                  <a:lnTo>
                    <a:pt x="0" y="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8" name="Freeform 157"/>
            <p:cNvSpPr>
              <a:spLocks/>
            </p:cNvSpPr>
            <p:nvPr/>
          </p:nvSpPr>
          <p:spPr bwMode="auto">
            <a:xfrm>
              <a:off x="4700" y="3291"/>
              <a:ext cx="208" cy="337"/>
            </a:xfrm>
            <a:custGeom>
              <a:avLst/>
              <a:gdLst>
                <a:gd name="T0" fmla="*/ 3 w 249"/>
                <a:gd name="T1" fmla="*/ 0 h 329"/>
                <a:gd name="T2" fmla="*/ 3 w 249"/>
                <a:gd name="T3" fmla="*/ 0 h 329"/>
                <a:gd name="T4" fmla="*/ 3 w 249"/>
                <a:gd name="T5" fmla="*/ 9 h 329"/>
                <a:gd name="T6" fmla="*/ 3 w 249"/>
                <a:gd name="T7" fmla="*/ 90 h 329"/>
                <a:gd name="T8" fmla="*/ 3 w 249"/>
                <a:gd name="T9" fmla="*/ 137 h 329"/>
                <a:gd name="T10" fmla="*/ 3 w 249"/>
                <a:gd name="T11" fmla="*/ 209 h 329"/>
                <a:gd name="T12" fmla="*/ 3 w 249"/>
                <a:gd name="T13" fmla="*/ 229 h 329"/>
                <a:gd name="T14" fmla="*/ 3 w 249"/>
                <a:gd name="T15" fmla="*/ 229 h 329"/>
                <a:gd name="T16" fmla="*/ 3 w 249"/>
                <a:gd name="T17" fmla="*/ 255 h 329"/>
                <a:gd name="T18" fmla="*/ 3 w 249"/>
                <a:gd name="T19" fmla="*/ 315 h 329"/>
                <a:gd name="T20" fmla="*/ 3 w 249"/>
                <a:gd name="T21" fmla="*/ 373 h 329"/>
                <a:gd name="T22" fmla="*/ 3 w 249"/>
                <a:gd name="T23" fmla="*/ 401 h 329"/>
                <a:gd name="T24" fmla="*/ 3 w 249"/>
                <a:gd name="T25" fmla="*/ 431 h 329"/>
                <a:gd name="T26" fmla="*/ 3 w 249"/>
                <a:gd name="T27" fmla="*/ 431 h 329"/>
                <a:gd name="T28" fmla="*/ 3 w 249"/>
                <a:gd name="T29" fmla="*/ 460 h 329"/>
                <a:gd name="T30" fmla="*/ 3 w 249"/>
                <a:gd name="T31" fmla="*/ 517 h 329"/>
                <a:gd name="T32" fmla="*/ 3 w 249"/>
                <a:gd name="T33" fmla="*/ 575 h 329"/>
                <a:gd name="T34" fmla="*/ 3 w 249"/>
                <a:gd name="T35" fmla="*/ 661 h 329"/>
                <a:gd name="T36" fmla="*/ 3 w 249"/>
                <a:gd name="T37" fmla="*/ 780 h 329"/>
                <a:gd name="T38" fmla="*/ 3 w 249"/>
                <a:gd name="T39" fmla="*/ 838 h 329"/>
                <a:gd name="T40" fmla="*/ 3 w 249"/>
                <a:gd name="T41" fmla="*/ 866 h 329"/>
                <a:gd name="T42" fmla="*/ 3 w 249"/>
                <a:gd name="T43" fmla="*/ 946 h 329"/>
                <a:gd name="T44" fmla="*/ 3 w 249"/>
                <a:gd name="T45" fmla="*/ 946 h 329"/>
                <a:gd name="T46" fmla="*/ 3 w 249"/>
                <a:gd name="T47" fmla="*/ 1010 h 329"/>
                <a:gd name="T48" fmla="*/ 3 w 249"/>
                <a:gd name="T49" fmla="*/ 1040 h 329"/>
                <a:gd name="T50" fmla="*/ 3 w 249"/>
                <a:gd name="T51" fmla="*/ 1066 h 329"/>
                <a:gd name="T52" fmla="*/ 3 w 249"/>
                <a:gd name="T53" fmla="*/ 1066 h 329"/>
                <a:gd name="T54" fmla="*/ 3 w 249"/>
                <a:gd name="T55" fmla="*/ 1040 h 329"/>
                <a:gd name="T56" fmla="*/ 3 w 249"/>
                <a:gd name="T57" fmla="*/ 1010 h 329"/>
                <a:gd name="T58" fmla="*/ 3 w 249"/>
                <a:gd name="T59" fmla="*/ 980 h 329"/>
                <a:gd name="T60" fmla="*/ 3 w 249"/>
                <a:gd name="T61" fmla="*/ 946 h 329"/>
                <a:gd name="T62" fmla="*/ 3 w 249"/>
                <a:gd name="T63" fmla="*/ 922 h 329"/>
                <a:gd name="T64" fmla="*/ 3 w 249"/>
                <a:gd name="T65" fmla="*/ 838 h 329"/>
                <a:gd name="T66" fmla="*/ 3 w 249"/>
                <a:gd name="T67" fmla="*/ 805 h 329"/>
                <a:gd name="T68" fmla="*/ 3 w 249"/>
                <a:gd name="T69" fmla="*/ 749 h 329"/>
                <a:gd name="T70" fmla="*/ 0 w 249"/>
                <a:gd name="T71" fmla="*/ 661 h 329"/>
                <a:gd name="T72" fmla="*/ 0 w 249"/>
                <a:gd name="T73" fmla="*/ 544 h 329"/>
                <a:gd name="T74" fmla="*/ 3 w 249"/>
                <a:gd name="T75" fmla="*/ 460 h 329"/>
                <a:gd name="T76" fmla="*/ 3 w 249"/>
                <a:gd name="T77" fmla="*/ 373 h 329"/>
                <a:gd name="T78" fmla="*/ 3 w 249"/>
                <a:gd name="T79" fmla="*/ 347 h 329"/>
                <a:gd name="T80" fmla="*/ 3 w 249"/>
                <a:gd name="T81" fmla="*/ 285 h 329"/>
                <a:gd name="T82" fmla="*/ 3 w 249"/>
                <a:gd name="T83" fmla="*/ 255 h 329"/>
                <a:gd name="T84" fmla="*/ 3 w 249"/>
                <a:gd name="T85" fmla="*/ 209 h 329"/>
                <a:gd name="T86" fmla="*/ 3 w 249"/>
                <a:gd name="T87" fmla="*/ 137 h 329"/>
                <a:gd name="T88" fmla="*/ 3 w 249"/>
                <a:gd name="T89" fmla="*/ 110 h 329"/>
                <a:gd name="T90" fmla="*/ 3 w 249"/>
                <a:gd name="T91" fmla="*/ 18 h 329"/>
                <a:gd name="T92" fmla="*/ 3 w 249"/>
                <a:gd name="T93" fmla="*/ 18 h 329"/>
                <a:gd name="T94" fmla="*/ 3 w 249"/>
                <a:gd name="T95" fmla="*/ 90 h 329"/>
                <a:gd name="T96" fmla="*/ 3 w 249"/>
                <a:gd name="T97" fmla="*/ 18 h 329"/>
                <a:gd name="T98" fmla="*/ 3 w 249"/>
                <a:gd name="T99" fmla="*/ 0 h 329"/>
                <a:gd name="T100" fmla="*/ 3 w 249"/>
                <a:gd name="T101" fmla="*/ 0 h 329"/>
                <a:gd name="T102" fmla="*/ 3 w 249"/>
                <a:gd name="T103" fmla="*/ 9 h 3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9"/>
                <a:gd name="T157" fmla="*/ 0 h 329"/>
                <a:gd name="T158" fmla="*/ 249 w 249"/>
                <a:gd name="T159" fmla="*/ 329 h 3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9" h="329">
                  <a:moveTo>
                    <a:pt x="187" y="9"/>
                  </a:moveTo>
                  <a:lnTo>
                    <a:pt x="187" y="0"/>
                  </a:lnTo>
                  <a:lnTo>
                    <a:pt x="196" y="0"/>
                  </a:lnTo>
                  <a:lnTo>
                    <a:pt x="205" y="0"/>
                  </a:lnTo>
                  <a:lnTo>
                    <a:pt x="213" y="0"/>
                  </a:lnTo>
                  <a:lnTo>
                    <a:pt x="222" y="9"/>
                  </a:lnTo>
                  <a:lnTo>
                    <a:pt x="240" y="18"/>
                  </a:lnTo>
                  <a:lnTo>
                    <a:pt x="249" y="27"/>
                  </a:lnTo>
                  <a:lnTo>
                    <a:pt x="249" y="36"/>
                  </a:lnTo>
                  <a:lnTo>
                    <a:pt x="249" y="45"/>
                  </a:lnTo>
                  <a:lnTo>
                    <a:pt x="240" y="54"/>
                  </a:lnTo>
                  <a:lnTo>
                    <a:pt x="240" y="63"/>
                  </a:lnTo>
                  <a:lnTo>
                    <a:pt x="240" y="71"/>
                  </a:lnTo>
                  <a:lnTo>
                    <a:pt x="231" y="71"/>
                  </a:lnTo>
                  <a:lnTo>
                    <a:pt x="213" y="80"/>
                  </a:lnTo>
                  <a:lnTo>
                    <a:pt x="205" y="89"/>
                  </a:lnTo>
                  <a:lnTo>
                    <a:pt x="205" y="98"/>
                  </a:lnTo>
                  <a:lnTo>
                    <a:pt x="205" y="107"/>
                  </a:lnTo>
                  <a:lnTo>
                    <a:pt x="205" y="116"/>
                  </a:lnTo>
                  <a:lnTo>
                    <a:pt x="196" y="125"/>
                  </a:lnTo>
                  <a:lnTo>
                    <a:pt x="187" y="125"/>
                  </a:lnTo>
                  <a:lnTo>
                    <a:pt x="169" y="134"/>
                  </a:lnTo>
                  <a:lnTo>
                    <a:pt x="160" y="134"/>
                  </a:lnTo>
                  <a:lnTo>
                    <a:pt x="151" y="134"/>
                  </a:lnTo>
                  <a:lnTo>
                    <a:pt x="133" y="134"/>
                  </a:lnTo>
                  <a:lnTo>
                    <a:pt x="116" y="142"/>
                  </a:lnTo>
                  <a:lnTo>
                    <a:pt x="107" y="142"/>
                  </a:lnTo>
                  <a:lnTo>
                    <a:pt x="98" y="142"/>
                  </a:lnTo>
                  <a:lnTo>
                    <a:pt x="80" y="160"/>
                  </a:lnTo>
                  <a:lnTo>
                    <a:pt x="62" y="169"/>
                  </a:lnTo>
                  <a:lnTo>
                    <a:pt x="62" y="178"/>
                  </a:lnTo>
                  <a:lnTo>
                    <a:pt x="62" y="187"/>
                  </a:lnTo>
                  <a:lnTo>
                    <a:pt x="54" y="205"/>
                  </a:lnTo>
                  <a:lnTo>
                    <a:pt x="54" y="222"/>
                  </a:lnTo>
                  <a:lnTo>
                    <a:pt x="54" y="240"/>
                  </a:lnTo>
                  <a:lnTo>
                    <a:pt x="54" y="249"/>
                  </a:lnTo>
                  <a:lnTo>
                    <a:pt x="54" y="258"/>
                  </a:lnTo>
                  <a:lnTo>
                    <a:pt x="62" y="267"/>
                  </a:lnTo>
                  <a:lnTo>
                    <a:pt x="71" y="284"/>
                  </a:lnTo>
                  <a:lnTo>
                    <a:pt x="71" y="293"/>
                  </a:lnTo>
                  <a:lnTo>
                    <a:pt x="80" y="293"/>
                  </a:lnTo>
                  <a:lnTo>
                    <a:pt x="80" y="302"/>
                  </a:lnTo>
                  <a:lnTo>
                    <a:pt x="80" y="311"/>
                  </a:lnTo>
                  <a:lnTo>
                    <a:pt x="89" y="311"/>
                  </a:lnTo>
                  <a:lnTo>
                    <a:pt x="89" y="320"/>
                  </a:lnTo>
                  <a:lnTo>
                    <a:pt x="98" y="320"/>
                  </a:lnTo>
                  <a:lnTo>
                    <a:pt x="98" y="329"/>
                  </a:lnTo>
                  <a:lnTo>
                    <a:pt x="80" y="320"/>
                  </a:lnTo>
                  <a:lnTo>
                    <a:pt x="71" y="320"/>
                  </a:lnTo>
                  <a:lnTo>
                    <a:pt x="71" y="311"/>
                  </a:lnTo>
                  <a:lnTo>
                    <a:pt x="62" y="311"/>
                  </a:lnTo>
                  <a:lnTo>
                    <a:pt x="62" y="302"/>
                  </a:lnTo>
                  <a:lnTo>
                    <a:pt x="54" y="293"/>
                  </a:lnTo>
                  <a:lnTo>
                    <a:pt x="45" y="284"/>
                  </a:lnTo>
                  <a:lnTo>
                    <a:pt x="36" y="284"/>
                  </a:lnTo>
                  <a:lnTo>
                    <a:pt x="36" y="258"/>
                  </a:lnTo>
                  <a:lnTo>
                    <a:pt x="18" y="258"/>
                  </a:lnTo>
                  <a:lnTo>
                    <a:pt x="18" y="249"/>
                  </a:lnTo>
                  <a:lnTo>
                    <a:pt x="9" y="249"/>
                  </a:lnTo>
                  <a:lnTo>
                    <a:pt x="9" y="240"/>
                  </a:lnTo>
                  <a:lnTo>
                    <a:pt x="9" y="231"/>
                  </a:lnTo>
                  <a:lnTo>
                    <a:pt x="9" y="213"/>
                  </a:lnTo>
                  <a:lnTo>
                    <a:pt x="0" y="205"/>
                  </a:lnTo>
                  <a:lnTo>
                    <a:pt x="0" y="178"/>
                  </a:lnTo>
                  <a:lnTo>
                    <a:pt x="0" y="169"/>
                  </a:lnTo>
                  <a:lnTo>
                    <a:pt x="0" y="160"/>
                  </a:lnTo>
                  <a:lnTo>
                    <a:pt x="9" y="142"/>
                  </a:lnTo>
                  <a:lnTo>
                    <a:pt x="9" y="125"/>
                  </a:lnTo>
                  <a:lnTo>
                    <a:pt x="9" y="116"/>
                  </a:lnTo>
                  <a:lnTo>
                    <a:pt x="18" y="107"/>
                  </a:lnTo>
                  <a:lnTo>
                    <a:pt x="27" y="98"/>
                  </a:lnTo>
                  <a:lnTo>
                    <a:pt x="27" y="89"/>
                  </a:lnTo>
                  <a:lnTo>
                    <a:pt x="27" y="80"/>
                  </a:lnTo>
                  <a:lnTo>
                    <a:pt x="27" y="71"/>
                  </a:lnTo>
                  <a:lnTo>
                    <a:pt x="36" y="63"/>
                  </a:lnTo>
                  <a:lnTo>
                    <a:pt x="54" y="54"/>
                  </a:lnTo>
                  <a:lnTo>
                    <a:pt x="71" y="45"/>
                  </a:lnTo>
                  <a:lnTo>
                    <a:pt x="71" y="36"/>
                  </a:lnTo>
                  <a:lnTo>
                    <a:pt x="80" y="27"/>
                  </a:lnTo>
                  <a:lnTo>
                    <a:pt x="89" y="18"/>
                  </a:lnTo>
                  <a:lnTo>
                    <a:pt x="98" y="18"/>
                  </a:lnTo>
                  <a:lnTo>
                    <a:pt x="107" y="18"/>
                  </a:lnTo>
                  <a:lnTo>
                    <a:pt x="116" y="27"/>
                  </a:lnTo>
                  <a:lnTo>
                    <a:pt x="125" y="27"/>
                  </a:lnTo>
                  <a:lnTo>
                    <a:pt x="133" y="18"/>
                  </a:lnTo>
                  <a:lnTo>
                    <a:pt x="133" y="9"/>
                  </a:lnTo>
                  <a:lnTo>
                    <a:pt x="151" y="0"/>
                  </a:lnTo>
                  <a:lnTo>
                    <a:pt x="160" y="0"/>
                  </a:lnTo>
                  <a:lnTo>
                    <a:pt x="169" y="0"/>
                  </a:lnTo>
                  <a:lnTo>
                    <a:pt x="187"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9" name="Freeform 158"/>
            <p:cNvSpPr>
              <a:spLocks/>
            </p:cNvSpPr>
            <p:nvPr/>
          </p:nvSpPr>
          <p:spPr bwMode="auto">
            <a:xfrm>
              <a:off x="4700" y="3291"/>
              <a:ext cx="208" cy="337"/>
            </a:xfrm>
            <a:custGeom>
              <a:avLst/>
              <a:gdLst>
                <a:gd name="T0" fmla="*/ 3 w 249"/>
                <a:gd name="T1" fmla="*/ 0 h 329"/>
                <a:gd name="T2" fmla="*/ 3 w 249"/>
                <a:gd name="T3" fmla="*/ 0 h 329"/>
                <a:gd name="T4" fmla="*/ 3 w 249"/>
                <a:gd name="T5" fmla="*/ 9 h 329"/>
                <a:gd name="T6" fmla="*/ 3 w 249"/>
                <a:gd name="T7" fmla="*/ 90 h 329"/>
                <a:gd name="T8" fmla="*/ 3 w 249"/>
                <a:gd name="T9" fmla="*/ 137 h 329"/>
                <a:gd name="T10" fmla="*/ 3 w 249"/>
                <a:gd name="T11" fmla="*/ 209 h 329"/>
                <a:gd name="T12" fmla="*/ 3 w 249"/>
                <a:gd name="T13" fmla="*/ 229 h 329"/>
                <a:gd name="T14" fmla="*/ 3 w 249"/>
                <a:gd name="T15" fmla="*/ 229 h 329"/>
                <a:gd name="T16" fmla="*/ 3 w 249"/>
                <a:gd name="T17" fmla="*/ 255 h 329"/>
                <a:gd name="T18" fmla="*/ 3 w 249"/>
                <a:gd name="T19" fmla="*/ 315 h 329"/>
                <a:gd name="T20" fmla="*/ 3 w 249"/>
                <a:gd name="T21" fmla="*/ 373 h 329"/>
                <a:gd name="T22" fmla="*/ 3 w 249"/>
                <a:gd name="T23" fmla="*/ 401 h 329"/>
                <a:gd name="T24" fmla="*/ 3 w 249"/>
                <a:gd name="T25" fmla="*/ 431 h 329"/>
                <a:gd name="T26" fmla="*/ 3 w 249"/>
                <a:gd name="T27" fmla="*/ 431 h 329"/>
                <a:gd name="T28" fmla="*/ 3 w 249"/>
                <a:gd name="T29" fmla="*/ 460 h 329"/>
                <a:gd name="T30" fmla="*/ 3 w 249"/>
                <a:gd name="T31" fmla="*/ 517 h 329"/>
                <a:gd name="T32" fmla="*/ 3 w 249"/>
                <a:gd name="T33" fmla="*/ 575 h 329"/>
                <a:gd name="T34" fmla="*/ 3 w 249"/>
                <a:gd name="T35" fmla="*/ 661 h 329"/>
                <a:gd name="T36" fmla="*/ 3 w 249"/>
                <a:gd name="T37" fmla="*/ 780 h 329"/>
                <a:gd name="T38" fmla="*/ 3 w 249"/>
                <a:gd name="T39" fmla="*/ 838 h 329"/>
                <a:gd name="T40" fmla="*/ 3 w 249"/>
                <a:gd name="T41" fmla="*/ 866 h 329"/>
                <a:gd name="T42" fmla="*/ 3 w 249"/>
                <a:gd name="T43" fmla="*/ 946 h 329"/>
                <a:gd name="T44" fmla="*/ 3 w 249"/>
                <a:gd name="T45" fmla="*/ 946 h 329"/>
                <a:gd name="T46" fmla="*/ 3 w 249"/>
                <a:gd name="T47" fmla="*/ 1010 h 329"/>
                <a:gd name="T48" fmla="*/ 3 w 249"/>
                <a:gd name="T49" fmla="*/ 1040 h 329"/>
                <a:gd name="T50" fmla="*/ 3 w 249"/>
                <a:gd name="T51" fmla="*/ 1066 h 329"/>
                <a:gd name="T52" fmla="*/ 3 w 249"/>
                <a:gd name="T53" fmla="*/ 1066 h 329"/>
                <a:gd name="T54" fmla="*/ 3 w 249"/>
                <a:gd name="T55" fmla="*/ 1040 h 329"/>
                <a:gd name="T56" fmla="*/ 3 w 249"/>
                <a:gd name="T57" fmla="*/ 1010 h 329"/>
                <a:gd name="T58" fmla="*/ 3 w 249"/>
                <a:gd name="T59" fmla="*/ 980 h 329"/>
                <a:gd name="T60" fmla="*/ 3 w 249"/>
                <a:gd name="T61" fmla="*/ 946 h 329"/>
                <a:gd name="T62" fmla="*/ 3 w 249"/>
                <a:gd name="T63" fmla="*/ 922 h 329"/>
                <a:gd name="T64" fmla="*/ 3 w 249"/>
                <a:gd name="T65" fmla="*/ 838 h 329"/>
                <a:gd name="T66" fmla="*/ 3 w 249"/>
                <a:gd name="T67" fmla="*/ 805 h 329"/>
                <a:gd name="T68" fmla="*/ 3 w 249"/>
                <a:gd name="T69" fmla="*/ 749 h 329"/>
                <a:gd name="T70" fmla="*/ 0 w 249"/>
                <a:gd name="T71" fmla="*/ 661 h 329"/>
                <a:gd name="T72" fmla="*/ 0 w 249"/>
                <a:gd name="T73" fmla="*/ 544 h 329"/>
                <a:gd name="T74" fmla="*/ 3 w 249"/>
                <a:gd name="T75" fmla="*/ 460 h 329"/>
                <a:gd name="T76" fmla="*/ 3 w 249"/>
                <a:gd name="T77" fmla="*/ 373 h 329"/>
                <a:gd name="T78" fmla="*/ 3 w 249"/>
                <a:gd name="T79" fmla="*/ 347 h 329"/>
                <a:gd name="T80" fmla="*/ 3 w 249"/>
                <a:gd name="T81" fmla="*/ 285 h 329"/>
                <a:gd name="T82" fmla="*/ 3 w 249"/>
                <a:gd name="T83" fmla="*/ 255 h 329"/>
                <a:gd name="T84" fmla="*/ 3 w 249"/>
                <a:gd name="T85" fmla="*/ 209 h 329"/>
                <a:gd name="T86" fmla="*/ 3 w 249"/>
                <a:gd name="T87" fmla="*/ 137 h 329"/>
                <a:gd name="T88" fmla="*/ 3 w 249"/>
                <a:gd name="T89" fmla="*/ 110 h 329"/>
                <a:gd name="T90" fmla="*/ 3 w 249"/>
                <a:gd name="T91" fmla="*/ 18 h 329"/>
                <a:gd name="T92" fmla="*/ 3 w 249"/>
                <a:gd name="T93" fmla="*/ 18 h 329"/>
                <a:gd name="T94" fmla="*/ 3 w 249"/>
                <a:gd name="T95" fmla="*/ 90 h 329"/>
                <a:gd name="T96" fmla="*/ 3 w 249"/>
                <a:gd name="T97" fmla="*/ 18 h 329"/>
                <a:gd name="T98" fmla="*/ 3 w 249"/>
                <a:gd name="T99" fmla="*/ 0 h 329"/>
                <a:gd name="T100" fmla="*/ 3 w 249"/>
                <a:gd name="T101" fmla="*/ 0 h 329"/>
                <a:gd name="T102" fmla="*/ 3 w 249"/>
                <a:gd name="T103" fmla="*/ 9 h 3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9"/>
                <a:gd name="T157" fmla="*/ 0 h 329"/>
                <a:gd name="T158" fmla="*/ 249 w 249"/>
                <a:gd name="T159" fmla="*/ 329 h 3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9" h="329">
                  <a:moveTo>
                    <a:pt x="187" y="9"/>
                  </a:moveTo>
                  <a:lnTo>
                    <a:pt x="187" y="0"/>
                  </a:lnTo>
                  <a:lnTo>
                    <a:pt x="196" y="0"/>
                  </a:lnTo>
                  <a:lnTo>
                    <a:pt x="205" y="0"/>
                  </a:lnTo>
                  <a:lnTo>
                    <a:pt x="213" y="0"/>
                  </a:lnTo>
                  <a:lnTo>
                    <a:pt x="222" y="9"/>
                  </a:lnTo>
                  <a:lnTo>
                    <a:pt x="240" y="18"/>
                  </a:lnTo>
                  <a:lnTo>
                    <a:pt x="249" y="27"/>
                  </a:lnTo>
                  <a:lnTo>
                    <a:pt x="249" y="36"/>
                  </a:lnTo>
                  <a:lnTo>
                    <a:pt x="249" y="45"/>
                  </a:lnTo>
                  <a:lnTo>
                    <a:pt x="240" y="54"/>
                  </a:lnTo>
                  <a:lnTo>
                    <a:pt x="240" y="63"/>
                  </a:lnTo>
                  <a:lnTo>
                    <a:pt x="240" y="71"/>
                  </a:lnTo>
                  <a:lnTo>
                    <a:pt x="231" y="71"/>
                  </a:lnTo>
                  <a:lnTo>
                    <a:pt x="213" y="80"/>
                  </a:lnTo>
                  <a:lnTo>
                    <a:pt x="205" y="89"/>
                  </a:lnTo>
                  <a:lnTo>
                    <a:pt x="205" y="98"/>
                  </a:lnTo>
                  <a:lnTo>
                    <a:pt x="205" y="107"/>
                  </a:lnTo>
                  <a:lnTo>
                    <a:pt x="205" y="116"/>
                  </a:lnTo>
                  <a:lnTo>
                    <a:pt x="196" y="125"/>
                  </a:lnTo>
                  <a:lnTo>
                    <a:pt x="187" y="125"/>
                  </a:lnTo>
                  <a:lnTo>
                    <a:pt x="169" y="134"/>
                  </a:lnTo>
                  <a:lnTo>
                    <a:pt x="160" y="134"/>
                  </a:lnTo>
                  <a:lnTo>
                    <a:pt x="151" y="134"/>
                  </a:lnTo>
                  <a:lnTo>
                    <a:pt x="133" y="134"/>
                  </a:lnTo>
                  <a:lnTo>
                    <a:pt x="116" y="142"/>
                  </a:lnTo>
                  <a:lnTo>
                    <a:pt x="107" y="142"/>
                  </a:lnTo>
                  <a:lnTo>
                    <a:pt x="98" y="142"/>
                  </a:lnTo>
                  <a:lnTo>
                    <a:pt x="80" y="160"/>
                  </a:lnTo>
                  <a:lnTo>
                    <a:pt x="62" y="169"/>
                  </a:lnTo>
                  <a:lnTo>
                    <a:pt x="62" y="178"/>
                  </a:lnTo>
                  <a:lnTo>
                    <a:pt x="62" y="187"/>
                  </a:lnTo>
                  <a:lnTo>
                    <a:pt x="54" y="205"/>
                  </a:lnTo>
                  <a:lnTo>
                    <a:pt x="54" y="222"/>
                  </a:lnTo>
                  <a:lnTo>
                    <a:pt x="54" y="240"/>
                  </a:lnTo>
                  <a:lnTo>
                    <a:pt x="54" y="249"/>
                  </a:lnTo>
                  <a:lnTo>
                    <a:pt x="54" y="258"/>
                  </a:lnTo>
                  <a:lnTo>
                    <a:pt x="62" y="267"/>
                  </a:lnTo>
                  <a:lnTo>
                    <a:pt x="71" y="284"/>
                  </a:lnTo>
                  <a:lnTo>
                    <a:pt x="71" y="293"/>
                  </a:lnTo>
                  <a:lnTo>
                    <a:pt x="80" y="293"/>
                  </a:lnTo>
                  <a:lnTo>
                    <a:pt x="80" y="302"/>
                  </a:lnTo>
                  <a:lnTo>
                    <a:pt x="80" y="311"/>
                  </a:lnTo>
                  <a:lnTo>
                    <a:pt x="89" y="311"/>
                  </a:lnTo>
                  <a:lnTo>
                    <a:pt x="89" y="320"/>
                  </a:lnTo>
                  <a:lnTo>
                    <a:pt x="98" y="320"/>
                  </a:lnTo>
                  <a:lnTo>
                    <a:pt x="98" y="329"/>
                  </a:lnTo>
                  <a:lnTo>
                    <a:pt x="80" y="320"/>
                  </a:lnTo>
                  <a:lnTo>
                    <a:pt x="71" y="320"/>
                  </a:lnTo>
                  <a:lnTo>
                    <a:pt x="71" y="311"/>
                  </a:lnTo>
                  <a:lnTo>
                    <a:pt x="62" y="311"/>
                  </a:lnTo>
                  <a:lnTo>
                    <a:pt x="62" y="302"/>
                  </a:lnTo>
                  <a:lnTo>
                    <a:pt x="54" y="293"/>
                  </a:lnTo>
                  <a:lnTo>
                    <a:pt x="45" y="284"/>
                  </a:lnTo>
                  <a:lnTo>
                    <a:pt x="36" y="284"/>
                  </a:lnTo>
                  <a:lnTo>
                    <a:pt x="36" y="258"/>
                  </a:lnTo>
                  <a:lnTo>
                    <a:pt x="18" y="258"/>
                  </a:lnTo>
                  <a:lnTo>
                    <a:pt x="18" y="249"/>
                  </a:lnTo>
                  <a:lnTo>
                    <a:pt x="9" y="249"/>
                  </a:lnTo>
                  <a:lnTo>
                    <a:pt x="9" y="240"/>
                  </a:lnTo>
                  <a:lnTo>
                    <a:pt x="9" y="231"/>
                  </a:lnTo>
                  <a:lnTo>
                    <a:pt x="9" y="213"/>
                  </a:lnTo>
                  <a:lnTo>
                    <a:pt x="0" y="205"/>
                  </a:lnTo>
                  <a:lnTo>
                    <a:pt x="0" y="178"/>
                  </a:lnTo>
                  <a:lnTo>
                    <a:pt x="0" y="169"/>
                  </a:lnTo>
                  <a:lnTo>
                    <a:pt x="0" y="160"/>
                  </a:lnTo>
                  <a:lnTo>
                    <a:pt x="9" y="142"/>
                  </a:lnTo>
                  <a:lnTo>
                    <a:pt x="9" y="125"/>
                  </a:lnTo>
                  <a:lnTo>
                    <a:pt x="9" y="116"/>
                  </a:lnTo>
                  <a:lnTo>
                    <a:pt x="18" y="107"/>
                  </a:lnTo>
                  <a:lnTo>
                    <a:pt x="27" y="98"/>
                  </a:lnTo>
                  <a:lnTo>
                    <a:pt x="27" y="89"/>
                  </a:lnTo>
                  <a:lnTo>
                    <a:pt x="27" y="80"/>
                  </a:lnTo>
                  <a:lnTo>
                    <a:pt x="27" y="71"/>
                  </a:lnTo>
                  <a:lnTo>
                    <a:pt x="36" y="63"/>
                  </a:lnTo>
                  <a:lnTo>
                    <a:pt x="54" y="54"/>
                  </a:lnTo>
                  <a:lnTo>
                    <a:pt x="71" y="45"/>
                  </a:lnTo>
                  <a:lnTo>
                    <a:pt x="71" y="36"/>
                  </a:lnTo>
                  <a:lnTo>
                    <a:pt x="80" y="27"/>
                  </a:lnTo>
                  <a:lnTo>
                    <a:pt x="89" y="18"/>
                  </a:lnTo>
                  <a:lnTo>
                    <a:pt x="98" y="18"/>
                  </a:lnTo>
                  <a:lnTo>
                    <a:pt x="107" y="18"/>
                  </a:lnTo>
                  <a:lnTo>
                    <a:pt x="116" y="27"/>
                  </a:lnTo>
                  <a:lnTo>
                    <a:pt x="125" y="27"/>
                  </a:lnTo>
                  <a:lnTo>
                    <a:pt x="133" y="18"/>
                  </a:lnTo>
                  <a:lnTo>
                    <a:pt x="133" y="9"/>
                  </a:lnTo>
                  <a:lnTo>
                    <a:pt x="151" y="0"/>
                  </a:lnTo>
                  <a:lnTo>
                    <a:pt x="160" y="0"/>
                  </a:lnTo>
                  <a:lnTo>
                    <a:pt x="169" y="0"/>
                  </a:lnTo>
                  <a:lnTo>
                    <a:pt x="187"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0" name="Freeform 159"/>
            <p:cNvSpPr>
              <a:spLocks/>
            </p:cNvSpPr>
            <p:nvPr/>
          </p:nvSpPr>
          <p:spPr bwMode="auto">
            <a:xfrm>
              <a:off x="4856" y="3300"/>
              <a:ext cx="44" cy="56"/>
            </a:xfrm>
            <a:custGeom>
              <a:avLst/>
              <a:gdLst>
                <a:gd name="T0" fmla="*/ 2 w 53"/>
                <a:gd name="T1" fmla="*/ 317 h 54"/>
                <a:gd name="T2" fmla="*/ 2 w 53"/>
                <a:gd name="T3" fmla="*/ 207 h 54"/>
                <a:gd name="T4" fmla="*/ 2 w 53"/>
                <a:gd name="T5" fmla="*/ 149 h 54"/>
                <a:gd name="T6" fmla="*/ 0 w 53"/>
                <a:gd name="T7" fmla="*/ 0 h 54"/>
                <a:gd name="T8" fmla="*/ 0 60000 65536"/>
                <a:gd name="T9" fmla="*/ 0 60000 65536"/>
                <a:gd name="T10" fmla="*/ 0 60000 65536"/>
                <a:gd name="T11" fmla="*/ 0 60000 65536"/>
                <a:gd name="T12" fmla="*/ 0 w 53"/>
                <a:gd name="T13" fmla="*/ 0 h 54"/>
                <a:gd name="T14" fmla="*/ 53 w 53"/>
                <a:gd name="T15" fmla="*/ 54 h 54"/>
              </a:gdLst>
              <a:ahLst/>
              <a:cxnLst>
                <a:cxn ang="T8">
                  <a:pos x="T0" y="T1"/>
                </a:cxn>
                <a:cxn ang="T9">
                  <a:pos x="T2" y="T3"/>
                </a:cxn>
                <a:cxn ang="T10">
                  <a:pos x="T4" y="T5"/>
                </a:cxn>
                <a:cxn ang="T11">
                  <a:pos x="T6" y="T7"/>
                </a:cxn>
              </a:cxnLst>
              <a:rect l="T12" t="T13" r="T14" b="T15"/>
              <a:pathLst>
                <a:path w="53" h="54">
                  <a:moveTo>
                    <a:pt x="53" y="54"/>
                  </a:moveTo>
                  <a:lnTo>
                    <a:pt x="35" y="36"/>
                  </a:lnTo>
                  <a:lnTo>
                    <a:pt x="18" y="27"/>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1" name="Freeform 160"/>
            <p:cNvSpPr>
              <a:spLocks/>
            </p:cNvSpPr>
            <p:nvPr/>
          </p:nvSpPr>
          <p:spPr bwMode="auto">
            <a:xfrm>
              <a:off x="4752" y="3346"/>
              <a:ext cx="119" cy="109"/>
            </a:xfrm>
            <a:custGeom>
              <a:avLst/>
              <a:gdLst>
                <a:gd name="T0" fmla="*/ 2 w 143"/>
                <a:gd name="T1" fmla="*/ 101 h 106"/>
                <a:gd name="T2" fmla="*/ 2 w 143"/>
                <a:gd name="T3" fmla="*/ 101 h 106"/>
                <a:gd name="T4" fmla="*/ 2 w 143"/>
                <a:gd name="T5" fmla="*/ 17 h 106"/>
                <a:gd name="T6" fmla="*/ 2 w 143"/>
                <a:gd name="T7" fmla="*/ 9 h 106"/>
                <a:gd name="T8" fmla="*/ 2 w 143"/>
                <a:gd name="T9" fmla="*/ 9 h 106"/>
                <a:gd name="T10" fmla="*/ 2 w 143"/>
                <a:gd name="T11" fmla="*/ 0 h 106"/>
                <a:gd name="T12" fmla="*/ 2 w 143"/>
                <a:gd name="T13" fmla="*/ 0 h 106"/>
                <a:gd name="T14" fmla="*/ 2 w 143"/>
                <a:gd name="T15" fmla="*/ 9 h 106"/>
                <a:gd name="T16" fmla="*/ 2 w 143"/>
                <a:gd name="T17" fmla="*/ 9 h 106"/>
                <a:gd name="T18" fmla="*/ 2 w 143"/>
                <a:gd name="T19" fmla="*/ 17 h 106"/>
                <a:gd name="T20" fmla="*/ 2 w 143"/>
                <a:gd name="T21" fmla="*/ 17 h 106"/>
                <a:gd name="T22" fmla="*/ 2 w 143"/>
                <a:gd name="T23" fmla="*/ 101 h 106"/>
                <a:gd name="T24" fmla="*/ 2 w 143"/>
                <a:gd name="T25" fmla="*/ 101 h 106"/>
                <a:gd name="T26" fmla="*/ 2 w 143"/>
                <a:gd name="T27" fmla="*/ 129 h 106"/>
                <a:gd name="T28" fmla="*/ 2 w 143"/>
                <a:gd name="T29" fmla="*/ 129 h 106"/>
                <a:gd name="T30" fmla="*/ 2 w 143"/>
                <a:gd name="T31" fmla="*/ 129 h 106"/>
                <a:gd name="T32" fmla="*/ 2 w 143"/>
                <a:gd name="T33" fmla="*/ 129 h 106"/>
                <a:gd name="T34" fmla="*/ 2 w 143"/>
                <a:gd name="T35" fmla="*/ 166 h 106"/>
                <a:gd name="T36" fmla="*/ 2 w 143"/>
                <a:gd name="T37" fmla="*/ 166 h 106"/>
                <a:gd name="T38" fmla="*/ 2 w 143"/>
                <a:gd name="T39" fmla="*/ 214 h 106"/>
                <a:gd name="T40" fmla="*/ 2 w 143"/>
                <a:gd name="T41" fmla="*/ 214 h 106"/>
                <a:gd name="T42" fmla="*/ 2 w 143"/>
                <a:gd name="T43" fmla="*/ 166 h 106"/>
                <a:gd name="T44" fmla="*/ 2 w 143"/>
                <a:gd name="T45" fmla="*/ 166 h 106"/>
                <a:gd name="T46" fmla="*/ 2 w 143"/>
                <a:gd name="T47" fmla="*/ 166 h 106"/>
                <a:gd name="T48" fmla="*/ 2 w 143"/>
                <a:gd name="T49" fmla="*/ 214 h 106"/>
                <a:gd name="T50" fmla="*/ 2 w 143"/>
                <a:gd name="T51" fmla="*/ 240 h 106"/>
                <a:gd name="T52" fmla="*/ 0 w 143"/>
                <a:gd name="T53" fmla="*/ 344 h 106"/>
                <a:gd name="T54" fmla="*/ 0 w 143"/>
                <a:gd name="T55" fmla="*/ 416 h 10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43"/>
                <a:gd name="T85" fmla="*/ 0 h 106"/>
                <a:gd name="T86" fmla="*/ 143 w 143"/>
                <a:gd name="T87" fmla="*/ 106 h 10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43" h="106">
                  <a:moveTo>
                    <a:pt x="143" y="26"/>
                  </a:moveTo>
                  <a:lnTo>
                    <a:pt x="143" y="26"/>
                  </a:lnTo>
                  <a:lnTo>
                    <a:pt x="143" y="17"/>
                  </a:lnTo>
                  <a:lnTo>
                    <a:pt x="143" y="9"/>
                  </a:lnTo>
                  <a:lnTo>
                    <a:pt x="125" y="0"/>
                  </a:lnTo>
                  <a:lnTo>
                    <a:pt x="116" y="0"/>
                  </a:lnTo>
                  <a:lnTo>
                    <a:pt x="107" y="9"/>
                  </a:lnTo>
                  <a:lnTo>
                    <a:pt x="98" y="9"/>
                  </a:lnTo>
                  <a:lnTo>
                    <a:pt x="98" y="17"/>
                  </a:lnTo>
                  <a:lnTo>
                    <a:pt x="98" y="26"/>
                  </a:lnTo>
                  <a:lnTo>
                    <a:pt x="89" y="35"/>
                  </a:lnTo>
                  <a:lnTo>
                    <a:pt x="80" y="35"/>
                  </a:lnTo>
                  <a:lnTo>
                    <a:pt x="71" y="44"/>
                  </a:lnTo>
                  <a:lnTo>
                    <a:pt x="63" y="53"/>
                  </a:lnTo>
                  <a:lnTo>
                    <a:pt x="54" y="53"/>
                  </a:lnTo>
                  <a:lnTo>
                    <a:pt x="45" y="44"/>
                  </a:lnTo>
                  <a:lnTo>
                    <a:pt x="27" y="44"/>
                  </a:lnTo>
                  <a:lnTo>
                    <a:pt x="18" y="44"/>
                  </a:lnTo>
                  <a:lnTo>
                    <a:pt x="9" y="53"/>
                  </a:lnTo>
                  <a:lnTo>
                    <a:pt x="9" y="62"/>
                  </a:lnTo>
                  <a:lnTo>
                    <a:pt x="0" y="88"/>
                  </a:lnTo>
                  <a:lnTo>
                    <a:pt x="0" y="10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2" name="Freeform 161"/>
            <p:cNvSpPr>
              <a:spLocks/>
            </p:cNvSpPr>
            <p:nvPr/>
          </p:nvSpPr>
          <p:spPr bwMode="auto">
            <a:xfrm>
              <a:off x="4767" y="3610"/>
              <a:ext cx="7" cy="9"/>
            </a:xfrm>
            <a:custGeom>
              <a:avLst/>
              <a:gdLst>
                <a:gd name="T0" fmla="*/ 2 w 9"/>
                <a:gd name="T1" fmla="*/ 0 h 9"/>
                <a:gd name="T2" fmla="*/ 2 w 9"/>
                <a:gd name="T3" fmla="*/ 9 h 9"/>
                <a:gd name="T4" fmla="*/ 0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9" y="0"/>
                  </a:move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3" name="Freeform 162"/>
            <p:cNvSpPr>
              <a:spLocks/>
            </p:cNvSpPr>
            <p:nvPr/>
          </p:nvSpPr>
          <p:spPr bwMode="auto">
            <a:xfrm>
              <a:off x="4759" y="3600"/>
              <a:ext cx="8" cy="10"/>
            </a:xfrm>
            <a:custGeom>
              <a:avLst/>
              <a:gdLst>
                <a:gd name="T0" fmla="*/ 0 w 9"/>
                <a:gd name="T1" fmla="*/ 1492 h 9"/>
                <a:gd name="T2" fmla="*/ 4 w 9"/>
                <a:gd name="T3" fmla="*/ 1492 h 9"/>
                <a:gd name="T4" fmla="*/ 4 w 9"/>
                <a:gd name="T5" fmla="*/ 0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9"/>
                  </a:move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4" name="Freeform 163"/>
            <p:cNvSpPr>
              <a:spLocks/>
            </p:cNvSpPr>
            <p:nvPr/>
          </p:nvSpPr>
          <p:spPr bwMode="auto">
            <a:xfrm>
              <a:off x="4745" y="3591"/>
              <a:ext cx="14" cy="1"/>
            </a:xfrm>
            <a:custGeom>
              <a:avLst/>
              <a:gdLst>
                <a:gd name="T0" fmla="*/ 2 w 17"/>
                <a:gd name="T1" fmla="*/ 0 h 1"/>
                <a:gd name="T2" fmla="*/ 2 w 17"/>
                <a:gd name="T3" fmla="*/ 0 h 1"/>
                <a:gd name="T4" fmla="*/ 2 w 17"/>
                <a:gd name="T5" fmla="*/ 0 h 1"/>
                <a:gd name="T6" fmla="*/ 0 w 17"/>
                <a:gd name="T7" fmla="*/ 0 h 1"/>
                <a:gd name="T8" fmla="*/ 0 60000 65536"/>
                <a:gd name="T9" fmla="*/ 0 60000 65536"/>
                <a:gd name="T10" fmla="*/ 0 60000 65536"/>
                <a:gd name="T11" fmla="*/ 0 60000 65536"/>
                <a:gd name="T12" fmla="*/ 0 w 17"/>
                <a:gd name="T13" fmla="*/ 0 h 1"/>
                <a:gd name="T14" fmla="*/ 17 w 17"/>
                <a:gd name="T15" fmla="*/ 1 h 1"/>
              </a:gdLst>
              <a:ahLst/>
              <a:cxnLst>
                <a:cxn ang="T8">
                  <a:pos x="T0" y="T1"/>
                </a:cxn>
                <a:cxn ang="T9">
                  <a:pos x="T2" y="T3"/>
                </a:cxn>
                <a:cxn ang="T10">
                  <a:pos x="T4" y="T5"/>
                </a:cxn>
                <a:cxn ang="T11">
                  <a:pos x="T6" y="T7"/>
                </a:cxn>
              </a:cxnLst>
              <a:rect l="T12" t="T13" r="T14" b="T15"/>
              <a:pathLst>
                <a:path w="17" h="1">
                  <a:moveTo>
                    <a:pt x="17" y="0"/>
                  </a:moveTo>
                  <a:lnTo>
                    <a:pt x="8" y="0"/>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5" name="Freeform 164"/>
            <p:cNvSpPr>
              <a:spLocks/>
            </p:cNvSpPr>
            <p:nvPr/>
          </p:nvSpPr>
          <p:spPr bwMode="auto">
            <a:xfrm>
              <a:off x="4730" y="3555"/>
              <a:ext cx="15" cy="1"/>
            </a:xfrm>
            <a:custGeom>
              <a:avLst/>
              <a:gdLst>
                <a:gd name="T0" fmla="*/ 0 w 18"/>
                <a:gd name="T1" fmla="*/ 0 h 1"/>
                <a:gd name="T2" fmla="*/ 3 w 18"/>
                <a:gd name="T3" fmla="*/ 0 h 1"/>
                <a:gd name="T4" fmla="*/ 3 w 18"/>
                <a:gd name="T5" fmla="*/ 0 h 1"/>
                <a:gd name="T6" fmla="*/ 0 60000 65536"/>
                <a:gd name="T7" fmla="*/ 0 60000 65536"/>
                <a:gd name="T8" fmla="*/ 0 60000 65536"/>
                <a:gd name="T9" fmla="*/ 0 w 18"/>
                <a:gd name="T10" fmla="*/ 0 h 1"/>
                <a:gd name="T11" fmla="*/ 18 w 18"/>
                <a:gd name="T12" fmla="*/ 1 h 1"/>
              </a:gdLst>
              <a:ahLst/>
              <a:cxnLst>
                <a:cxn ang="T6">
                  <a:pos x="T0" y="T1"/>
                </a:cxn>
                <a:cxn ang="T7">
                  <a:pos x="T2" y="T3"/>
                </a:cxn>
                <a:cxn ang="T8">
                  <a:pos x="T4" y="T5"/>
                </a:cxn>
              </a:cxnLst>
              <a:rect l="T9" t="T10" r="T11" b="T12"/>
              <a:pathLst>
                <a:path w="18" h="1">
                  <a:moveTo>
                    <a:pt x="0" y="0"/>
                  </a:moveTo>
                  <a:lnTo>
                    <a:pt x="9" y="0"/>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6" name="Freeform 165"/>
            <p:cNvSpPr>
              <a:spLocks/>
            </p:cNvSpPr>
            <p:nvPr/>
          </p:nvSpPr>
          <p:spPr bwMode="auto">
            <a:xfrm>
              <a:off x="4723" y="3473"/>
              <a:ext cx="7" cy="19"/>
            </a:xfrm>
            <a:custGeom>
              <a:avLst/>
              <a:gdLst>
                <a:gd name="T0" fmla="*/ 2 w 9"/>
                <a:gd name="T1" fmla="*/ 245 h 18"/>
                <a:gd name="T2" fmla="*/ 2 w 9"/>
                <a:gd name="T3" fmla="*/ 151 h 18"/>
                <a:gd name="T4" fmla="*/ 0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9" y="18"/>
                  </a:moveTo>
                  <a:lnTo>
                    <a:pt x="9"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7" name="Freeform 166"/>
            <p:cNvSpPr>
              <a:spLocks/>
            </p:cNvSpPr>
            <p:nvPr/>
          </p:nvSpPr>
          <p:spPr bwMode="auto">
            <a:xfrm>
              <a:off x="4723" y="3428"/>
              <a:ext cx="7" cy="18"/>
            </a:xfrm>
            <a:custGeom>
              <a:avLst/>
              <a:gdLst>
                <a:gd name="T0" fmla="*/ 0 w 9"/>
                <a:gd name="T1" fmla="*/ 259 h 17"/>
                <a:gd name="T2" fmla="*/ 2 w 9"/>
                <a:gd name="T3" fmla="*/ 259 h 17"/>
                <a:gd name="T4" fmla="*/ 2 w 9"/>
                <a:gd name="T5" fmla="*/ 8 h 17"/>
                <a:gd name="T6" fmla="*/ 2 w 9"/>
                <a:gd name="T7" fmla="*/ 0 h 17"/>
                <a:gd name="T8" fmla="*/ 2 w 9"/>
                <a:gd name="T9" fmla="*/ 0 h 17"/>
                <a:gd name="T10" fmla="*/ 2 w 9"/>
                <a:gd name="T11" fmla="*/ 0 h 17"/>
                <a:gd name="T12" fmla="*/ 0 60000 65536"/>
                <a:gd name="T13" fmla="*/ 0 60000 65536"/>
                <a:gd name="T14" fmla="*/ 0 60000 65536"/>
                <a:gd name="T15" fmla="*/ 0 60000 65536"/>
                <a:gd name="T16" fmla="*/ 0 60000 65536"/>
                <a:gd name="T17" fmla="*/ 0 60000 65536"/>
                <a:gd name="T18" fmla="*/ 0 w 9"/>
                <a:gd name="T19" fmla="*/ 0 h 17"/>
                <a:gd name="T20" fmla="*/ 9 w 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9" h="17">
                  <a:moveTo>
                    <a:pt x="0" y="17"/>
                  </a:moveTo>
                  <a:lnTo>
                    <a:pt x="9" y="17"/>
                  </a:lnTo>
                  <a:lnTo>
                    <a:pt x="9" y="8"/>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8" name="Freeform 167"/>
            <p:cNvSpPr>
              <a:spLocks/>
            </p:cNvSpPr>
            <p:nvPr/>
          </p:nvSpPr>
          <p:spPr bwMode="auto">
            <a:xfrm>
              <a:off x="4767" y="3346"/>
              <a:ext cx="7" cy="27"/>
            </a:xfrm>
            <a:custGeom>
              <a:avLst/>
              <a:gdLst>
                <a:gd name="T0" fmla="*/ 0 w 9"/>
                <a:gd name="T1" fmla="*/ 157 h 26"/>
                <a:gd name="T2" fmla="*/ 0 w 9"/>
                <a:gd name="T3" fmla="*/ 112 h 26"/>
                <a:gd name="T4" fmla="*/ 0 w 9"/>
                <a:gd name="T5" fmla="*/ 112 h 26"/>
                <a:gd name="T6" fmla="*/ 0 w 9"/>
                <a:gd name="T7" fmla="*/ 9 h 26"/>
                <a:gd name="T8" fmla="*/ 2 w 9"/>
                <a:gd name="T9" fmla="*/ 0 h 26"/>
                <a:gd name="T10" fmla="*/ 0 60000 65536"/>
                <a:gd name="T11" fmla="*/ 0 60000 65536"/>
                <a:gd name="T12" fmla="*/ 0 60000 65536"/>
                <a:gd name="T13" fmla="*/ 0 60000 65536"/>
                <a:gd name="T14" fmla="*/ 0 60000 65536"/>
                <a:gd name="T15" fmla="*/ 0 w 9"/>
                <a:gd name="T16" fmla="*/ 0 h 26"/>
                <a:gd name="T17" fmla="*/ 9 w 9"/>
                <a:gd name="T18" fmla="*/ 26 h 26"/>
              </a:gdLst>
              <a:ahLst/>
              <a:cxnLst>
                <a:cxn ang="T10">
                  <a:pos x="T0" y="T1"/>
                </a:cxn>
                <a:cxn ang="T11">
                  <a:pos x="T2" y="T3"/>
                </a:cxn>
                <a:cxn ang="T12">
                  <a:pos x="T4" y="T5"/>
                </a:cxn>
                <a:cxn ang="T13">
                  <a:pos x="T6" y="T7"/>
                </a:cxn>
                <a:cxn ang="T14">
                  <a:pos x="T8" y="T9"/>
                </a:cxn>
              </a:cxnLst>
              <a:rect l="T15" t="T16" r="T17" b="T18"/>
              <a:pathLst>
                <a:path w="9" h="26">
                  <a:moveTo>
                    <a:pt x="0" y="26"/>
                  </a:moveTo>
                  <a:lnTo>
                    <a:pt x="0" y="17"/>
                  </a:ln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9" name="Freeform 168"/>
            <p:cNvSpPr>
              <a:spLocks/>
            </p:cNvSpPr>
            <p:nvPr/>
          </p:nvSpPr>
          <p:spPr bwMode="auto">
            <a:xfrm>
              <a:off x="4811" y="3328"/>
              <a:ext cx="1" cy="28"/>
            </a:xfrm>
            <a:custGeom>
              <a:avLst/>
              <a:gdLst>
                <a:gd name="T0" fmla="*/ 0 w 1"/>
                <a:gd name="T1" fmla="*/ 108 h 27"/>
                <a:gd name="T2" fmla="*/ 0 w 1"/>
                <a:gd name="T3" fmla="*/ 149 h 27"/>
                <a:gd name="T4" fmla="*/ 0 w 1"/>
                <a:gd name="T5" fmla="*/ 149 h 27"/>
                <a:gd name="T6" fmla="*/ 0 w 1"/>
                <a:gd name="T7" fmla="*/ 108 h 27"/>
                <a:gd name="T8" fmla="*/ 0 w 1"/>
                <a:gd name="T9" fmla="*/ 9 h 27"/>
                <a:gd name="T10" fmla="*/ 0 w 1"/>
                <a:gd name="T11" fmla="*/ 9 h 27"/>
                <a:gd name="T12" fmla="*/ 0 w 1"/>
                <a:gd name="T13" fmla="*/ 0 h 27"/>
                <a:gd name="T14" fmla="*/ 0 60000 65536"/>
                <a:gd name="T15" fmla="*/ 0 60000 65536"/>
                <a:gd name="T16" fmla="*/ 0 60000 65536"/>
                <a:gd name="T17" fmla="*/ 0 60000 65536"/>
                <a:gd name="T18" fmla="*/ 0 60000 65536"/>
                <a:gd name="T19" fmla="*/ 0 60000 65536"/>
                <a:gd name="T20" fmla="*/ 0 60000 65536"/>
                <a:gd name="T21" fmla="*/ 0 w 1"/>
                <a:gd name="T22" fmla="*/ 0 h 27"/>
                <a:gd name="T23" fmla="*/ 1 w 1"/>
                <a:gd name="T24" fmla="*/ 27 h 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7">
                  <a:moveTo>
                    <a:pt x="0" y="18"/>
                  </a:moveTo>
                  <a:lnTo>
                    <a:pt x="0" y="27"/>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72" name="TextBox 171"/>
          <p:cNvSpPr txBox="1"/>
          <p:nvPr/>
        </p:nvSpPr>
        <p:spPr>
          <a:xfrm flipH="1">
            <a:off x="6811617" y="1704284"/>
            <a:ext cx="2160105" cy="369332"/>
          </a:xfrm>
          <a:custGeom>
            <a:avLst/>
            <a:gdLst>
              <a:gd name="connsiteX0" fmla="*/ 0 w 2160105"/>
              <a:gd name="connsiteY0" fmla="*/ 0 h 369332"/>
              <a:gd name="connsiteX1" fmla="*/ 496824 w 2160105"/>
              <a:gd name="connsiteY1" fmla="*/ 0 h 369332"/>
              <a:gd name="connsiteX2" fmla="*/ 972047 w 2160105"/>
              <a:gd name="connsiteY2" fmla="*/ 0 h 369332"/>
              <a:gd name="connsiteX3" fmla="*/ 1490472 w 2160105"/>
              <a:gd name="connsiteY3" fmla="*/ 0 h 369332"/>
              <a:gd name="connsiteX4" fmla="*/ 2160105 w 2160105"/>
              <a:gd name="connsiteY4" fmla="*/ 0 h 369332"/>
              <a:gd name="connsiteX5" fmla="*/ 2160105 w 2160105"/>
              <a:gd name="connsiteY5" fmla="*/ 369332 h 369332"/>
              <a:gd name="connsiteX6" fmla="*/ 1641680 w 2160105"/>
              <a:gd name="connsiteY6" fmla="*/ 369332 h 369332"/>
              <a:gd name="connsiteX7" fmla="*/ 1123255 w 2160105"/>
              <a:gd name="connsiteY7" fmla="*/ 369332 h 369332"/>
              <a:gd name="connsiteX8" fmla="*/ 561627 w 2160105"/>
              <a:gd name="connsiteY8" fmla="*/ 369332 h 369332"/>
              <a:gd name="connsiteX9" fmla="*/ 0 w 2160105"/>
              <a:gd name="connsiteY9" fmla="*/ 369332 h 369332"/>
              <a:gd name="connsiteX10" fmla="*/ 0 w 2160105"/>
              <a:gd name="connsiteY10"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0105" h="369332" fill="none" extrusionOk="0">
                <a:moveTo>
                  <a:pt x="0" y="0"/>
                </a:moveTo>
                <a:cubicBezTo>
                  <a:pt x="233672" y="-15561"/>
                  <a:pt x="393103" y="24840"/>
                  <a:pt x="496824" y="0"/>
                </a:cubicBezTo>
                <a:cubicBezTo>
                  <a:pt x="600545" y="-24840"/>
                  <a:pt x="764776" y="32939"/>
                  <a:pt x="972047" y="0"/>
                </a:cubicBezTo>
                <a:cubicBezTo>
                  <a:pt x="1179318" y="-32939"/>
                  <a:pt x="1344605" y="52385"/>
                  <a:pt x="1490472" y="0"/>
                </a:cubicBezTo>
                <a:cubicBezTo>
                  <a:pt x="1636340" y="-52385"/>
                  <a:pt x="1995391" y="54578"/>
                  <a:pt x="2160105" y="0"/>
                </a:cubicBezTo>
                <a:cubicBezTo>
                  <a:pt x="2176142" y="108821"/>
                  <a:pt x="2121720" y="268283"/>
                  <a:pt x="2160105" y="369332"/>
                </a:cubicBezTo>
                <a:cubicBezTo>
                  <a:pt x="1936250" y="410437"/>
                  <a:pt x="1762643" y="332775"/>
                  <a:pt x="1641680" y="369332"/>
                </a:cubicBezTo>
                <a:cubicBezTo>
                  <a:pt x="1520717" y="405889"/>
                  <a:pt x="1321866" y="340436"/>
                  <a:pt x="1123255" y="369332"/>
                </a:cubicBezTo>
                <a:cubicBezTo>
                  <a:pt x="924645" y="398228"/>
                  <a:pt x="684645" y="314450"/>
                  <a:pt x="561627" y="369332"/>
                </a:cubicBezTo>
                <a:cubicBezTo>
                  <a:pt x="438609" y="424214"/>
                  <a:pt x="235978" y="310608"/>
                  <a:pt x="0" y="369332"/>
                </a:cubicBezTo>
                <a:cubicBezTo>
                  <a:pt x="-28724" y="262138"/>
                  <a:pt x="26668" y="77751"/>
                  <a:pt x="0" y="0"/>
                </a:cubicBezTo>
                <a:close/>
              </a:path>
              <a:path w="2160105" h="369332" stroke="0" extrusionOk="0">
                <a:moveTo>
                  <a:pt x="0" y="0"/>
                </a:moveTo>
                <a:cubicBezTo>
                  <a:pt x="242430" y="-7455"/>
                  <a:pt x="330003" y="31718"/>
                  <a:pt x="583228" y="0"/>
                </a:cubicBezTo>
                <a:cubicBezTo>
                  <a:pt x="836453" y="-31718"/>
                  <a:pt x="922884" y="13723"/>
                  <a:pt x="1101654" y="0"/>
                </a:cubicBezTo>
                <a:cubicBezTo>
                  <a:pt x="1280424" y="-13723"/>
                  <a:pt x="1465361" y="15950"/>
                  <a:pt x="1598478" y="0"/>
                </a:cubicBezTo>
                <a:cubicBezTo>
                  <a:pt x="1731595" y="-15950"/>
                  <a:pt x="1918517" y="20693"/>
                  <a:pt x="2160105" y="0"/>
                </a:cubicBezTo>
                <a:cubicBezTo>
                  <a:pt x="2203721" y="172233"/>
                  <a:pt x="2137959" y="235842"/>
                  <a:pt x="2160105" y="369332"/>
                </a:cubicBezTo>
                <a:cubicBezTo>
                  <a:pt x="2025377" y="386814"/>
                  <a:pt x="1807319" y="315056"/>
                  <a:pt x="1576877" y="369332"/>
                </a:cubicBezTo>
                <a:cubicBezTo>
                  <a:pt x="1346435" y="423608"/>
                  <a:pt x="1165428" y="368386"/>
                  <a:pt x="1015249" y="369332"/>
                </a:cubicBezTo>
                <a:cubicBezTo>
                  <a:pt x="865070" y="370278"/>
                  <a:pt x="630084" y="362560"/>
                  <a:pt x="496824" y="369332"/>
                </a:cubicBezTo>
                <a:cubicBezTo>
                  <a:pt x="363564" y="376104"/>
                  <a:pt x="121481" y="361789"/>
                  <a:pt x="0" y="369332"/>
                </a:cubicBezTo>
                <a:cubicBezTo>
                  <a:pt x="-38785" y="242682"/>
                  <a:pt x="24718" y="121944"/>
                  <a:pt x="0" y="0"/>
                </a:cubicBezTo>
                <a:close/>
              </a:path>
            </a:pathLst>
          </a:custGeom>
          <a:solidFill>
            <a:srgbClr val="CC99FF"/>
          </a:solidFill>
          <a:ln>
            <a:solidFill>
              <a:schemeClr val="tx1"/>
            </a:solidFill>
            <a:extLst>
              <a:ext uri="{C807C97D-BFC1-408E-A445-0C87EB9F89A2}">
                <ask:lineSketchStyleProps xmlns:ask="http://schemas.microsoft.com/office/drawing/2018/sketchyshapes" sd="4279735777">
                  <a:prstGeom prst="rect">
                    <a:avLst/>
                  </a:prstGeom>
                  <ask:type>
                    <ask:lineSketchScribble/>
                  </ask:type>
                </ask:lineSketchStyleProps>
              </a:ext>
            </a:extLst>
          </a:ln>
        </p:spPr>
        <p:txBody>
          <a:bodyPr wrap="square" rtlCol="0">
            <a:spAutoFit/>
          </a:bodyPr>
          <a:lstStyle/>
          <a:p>
            <a:r>
              <a:rPr lang="en-GB" dirty="0"/>
              <a:t>Cervical Curve (7)</a:t>
            </a:r>
          </a:p>
        </p:txBody>
      </p:sp>
      <p:sp>
        <p:nvSpPr>
          <p:cNvPr id="176" name="TextBox 175"/>
          <p:cNvSpPr txBox="1"/>
          <p:nvPr/>
        </p:nvSpPr>
        <p:spPr>
          <a:xfrm>
            <a:off x="6811617" y="2692659"/>
            <a:ext cx="2160105" cy="369332"/>
          </a:xfrm>
          <a:custGeom>
            <a:avLst/>
            <a:gdLst>
              <a:gd name="connsiteX0" fmla="*/ 0 w 2160105"/>
              <a:gd name="connsiteY0" fmla="*/ 0 h 369332"/>
              <a:gd name="connsiteX1" fmla="*/ 496824 w 2160105"/>
              <a:gd name="connsiteY1" fmla="*/ 0 h 369332"/>
              <a:gd name="connsiteX2" fmla="*/ 1080053 w 2160105"/>
              <a:gd name="connsiteY2" fmla="*/ 0 h 369332"/>
              <a:gd name="connsiteX3" fmla="*/ 1555276 w 2160105"/>
              <a:gd name="connsiteY3" fmla="*/ 0 h 369332"/>
              <a:gd name="connsiteX4" fmla="*/ 2160105 w 2160105"/>
              <a:gd name="connsiteY4" fmla="*/ 0 h 369332"/>
              <a:gd name="connsiteX5" fmla="*/ 2160105 w 2160105"/>
              <a:gd name="connsiteY5" fmla="*/ 369332 h 369332"/>
              <a:gd name="connsiteX6" fmla="*/ 1641680 w 2160105"/>
              <a:gd name="connsiteY6" fmla="*/ 369332 h 369332"/>
              <a:gd name="connsiteX7" fmla="*/ 1058451 w 2160105"/>
              <a:gd name="connsiteY7" fmla="*/ 369332 h 369332"/>
              <a:gd name="connsiteX8" fmla="*/ 540026 w 2160105"/>
              <a:gd name="connsiteY8" fmla="*/ 369332 h 369332"/>
              <a:gd name="connsiteX9" fmla="*/ 0 w 2160105"/>
              <a:gd name="connsiteY9" fmla="*/ 369332 h 369332"/>
              <a:gd name="connsiteX10" fmla="*/ 0 w 2160105"/>
              <a:gd name="connsiteY10"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0105" h="369332" fill="none" extrusionOk="0">
                <a:moveTo>
                  <a:pt x="0" y="0"/>
                </a:moveTo>
                <a:cubicBezTo>
                  <a:pt x="237052" y="-55571"/>
                  <a:pt x="293687" y="304"/>
                  <a:pt x="496824" y="0"/>
                </a:cubicBezTo>
                <a:cubicBezTo>
                  <a:pt x="699961" y="-304"/>
                  <a:pt x="856402" y="35372"/>
                  <a:pt x="1080053" y="0"/>
                </a:cubicBezTo>
                <a:cubicBezTo>
                  <a:pt x="1303704" y="-35372"/>
                  <a:pt x="1446296" y="27455"/>
                  <a:pt x="1555276" y="0"/>
                </a:cubicBezTo>
                <a:cubicBezTo>
                  <a:pt x="1664256" y="-27455"/>
                  <a:pt x="1861475" y="32889"/>
                  <a:pt x="2160105" y="0"/>
                </a:cubicBezTo>
                <a:cubicBezTo>
                  <a:pt x="2173803" y="155961"/>
                  <a:pt x="2124896" y="245704"/>
                  <a:pt x="2160105" y="369332"/>
                </a:cubicBezTo>
                <a:cubicBezTo>
                  <a:pt x="1954824" y="419321"/>
                  <a:pt x="1747121" y="351162"/>
                  <a:pt x="1641680" y="369332"/>
                </a:cubicBezTo>
                <a:cubicBezTo>
                  <a:pt x="1536240" y="387502"/>
                  <a:pt x="1187860" y="334118"/>
                  <a:pt x="1058451" y="369332"/>
                </a:cubicBezTo>
                <a:cubicBezTo>
                  <a:pt x="929042" y="404546"/>
                  <a:pt x="721700" y="368326"/>
                  <a:pt x="540026" y="369332"/>
                </a:cubicBezTo>
                <a:cubicBezTo>
                  <a:pt x="358353" y="370338"/>
                  <a:pt x="157273" y="325848"/>
                  <a:pt x="0" y="369332"/>
                </a:cubicBezTo>
                <a:cubicBezTo>
                  <a:pt x="-5408" y="249366"/>
                  <a:pt x="9220" y="107925"/>
                  <a:pt x="0" y="0"/>
                </a:cubicBezTo>
                <a:close/>
              </a:path>
              <a:path w="2160105" h="369332" stroke="0" extrusionOk="0">
                <a:moveTo>
                  <a:pt x="0" y="0"/>
                </a:moveTo>
                <a:cubicBezTo>
                  <a:pt x="167888" y="-38092"/>
                  <a:pt x="249982" y="17656"/>
                  <a:pt x="475223" y="0"/>
                </a:cubicBezTo>
                <a:cubicBezTo>
                  <a:pt x="700464" y="-17656"/>
                  <a:pt x="869812" y="24745"/>
                  <a:pt x="1036850" y="0"/>
                </a:cubicBezTo>
                <a:cubicBezTo>
                  <a:pt x="1203888" y="-24745"/>
                  <a:pt x="1334059" y="56810"/>
                  <a:pt x="1598478" y="0"/>
                </a:cubicBezTo>
                <a:cubicBezTo>
                  <a:pt x="1862897" y="-56810"/>
                  <a:pt x="1908616" y="21837"/>
                  <a:pt x="2160105" y="0"/>
                </a:cubicBezTo>
                <a:cubicBezTo>
                  <a:pt x="2163607" y="116655"/>
                  <a:pt x="2132461" y="275613"/>
                  <a:pt x="2160105" y="369332"/>
                </a:cubicBezTo>
                <a:cubicBezTo>
                  <a:pt x="2025852" y="393771"/>
                  <a:pt x="1781189" y="311480"/>
                  <a:pt x="1641680" y="369332"/>
                </a:cubicBezTo>
                <a:cubicBezTo>
                  <a:pt x="1502171" y="427184"/>
                  <a:pt x="1227722" y="325933"/>
                  <a:pt x="1101654" y="369332"/>
                </a:cubicBezTo>
                <a:cubicBezTo>
                  <a:pt x="975586" y="412731"/>
                  <a:pt x="818814" y="351095"/>
                  <a:pt x="604829" y="369332"/>
                </a:cubicBezTo>
                <a:cubicBezTo>
                  <a:pt x="390844" y="387569"/>
                  <a:pt x="260527" y="305571"/>
                  <a:pt x="0" y="369332"/>
                </a:cubicBezTo>
                <a:cubicBezTo>
                  <a:pt x="-40391" y="253091"/>
                  <a:pt x="14321" y="99894"/>
                  <a:pt x="0" y="0"/>
                </a:cubicBezTo>
                <a:close/>
              </a:path>
            </a:pathLst>
          </a:custGeom>
          <a:solidFill>
            <a:srgbClr val="99FF99"/>
          </a:solidFill>
          <a:ln>
            <a:solidFill>
              <a:schemeClr val="tx1"/>
            </a:solidFill>
            <a:extLst>
              <a:ext uri="{C807C97D-BFC1-408E-A445-0C87EB9F89A2}">
                <ask:lineSketchStyleProps xmlns:ask="http://schemas.microsoft.com/office/drawing/2018/sketchyshapes" sd="109354575">
                  <a:prstGeom prst="rect">
                    <a:avLst/>
                  </a:prstGeom>
                  <ask:type>
                    <ask:lineSketchScribble/>
                  </ask:type>
                </ask:lineSketchStyleProps>
              </a:ext>
            </a:extLst>
          </a:ln>
        </p:spPr>
        <p:txBody>
          <a:bodyPr wrap="square" rtlCol="0">
            <a:spAutoFit/>
          </a:bodyPr>
          <a:lstStyle/>
          <a:p>
            <a:r>
              <a:rPr lang="en-GB" dirty="0"/>
              <a:t>Thoracic Curve (12)</a:t>
            </a:r>
          </a:p>
        </p:txBody>
      </p:sp>
      <p:sp>
        <p:nvSpPr>
          <p:cNvPr id="180" name="TextBox 179"/>
          <p:cNvSpPr txBox="1"/>
          <p:nvPr/>
        </p:nvSpPr>
        <p:spPr>
          <a:xfrm>
            <a:off x="6904383" y="4356843"/>
            <a:ext cx="2067339" cy="369332"/>
          </a:xfrm>
          <a:custGeom>
            <a:avLst/>
            <a:gdLst>
              <a:gd name="connsiteX0" fmla="*/ 0 w 2067339"/>
              <a:gd name="connsiteY0" fmla="*/ 0 h 369332"/>
              <a:gd name="connsiteX1" fmla="*/ 454815 w 2067339"/>
              <a:gd name="connsiteY1" fmla="*/ 0 h 369332"/>
              <a:gd name="connsiteX2" fmla="*/ 930303 w 2067339"/>
              <a:gd name="connsiteY2" fmla="*/ 0 h 369332"/>
              <a:gd name="connsiteX3" fmla="*/ 1467811 w 2067339"/>
              <a:gd name="connsiteY3" fmla="*/ 0 h 369332"/>
              <a:gd name="connsiteX4" fmla="*/ 2067339 w 2067339"/>
              <a:gd name="connsiteY4" fmla="*/ 0 h 369332"/>
              <a:gd name="connsiteX5" fmla="*/ 2067339 w 2067339"/>
              <a:gd name="connsiteY5" fmla="*/ 369332 h 369332"/>
              <a:gd name="connsiteX6" fmla="*/ 1612524 w 2067339"/>
              <a:gd name="connsiteY6" fmla="*/ 369332 h 369332"/>
              <a:gd name="connsiteX7" fmla="*/ 1075016 w 2067339"/>
              <a:gd name="connsiteY7" fmla="*/ 369332 h 369332"/>
              <a:gd name="connsiteX8" fmla="*/ 620202 w 2067339"/>
              <a:gd name="connsiteY8" fmla="*/ 369332 h 369332"/>
              <a:gd name="connsiteX9" fmla="*/ 0 w 2067339"/>
              <a:gd name="connsiteY9" fmla="*/ 369332 h 369332"/>
              <a:gd name="connsiteX10" fmla="*/ 0 w 2067339"/>
              <a:gd name="connsiteY10"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67339" h="369332" fill="none" extrusionOk="0">
                <a:moveTo>
                  <a:pt x="0" y="0"/>
                </a:moveTo>
                <a:cubicBezTo>
                  <a:pt x="159963" y="-27322"/>
                  <a:pt x="238546" y="20582"/>
                  <a:pt x="454815" y="0"/>
                </a:cubicBezTo>
                <a:cubicBezTo>
                  <a:pt x="671084" y="-20582"/>
                  <a:pt x="760579" y="751"/>
                  <a:pt x="930303" y="0"/>
                </a:cubicBezTo>
                <a:cubicBezTo>
                  <a:pt x="1100027" y="-751"/>
                  <a:pt x="1284137" y="13368"/>
                  <a:pt x="1467811" y="0"/>
                </a:cubicBezTo>
                <a:cubicBezTo>
                  <a:pt x="1651485" y="-13368"/>
                  <a:pt x="1839981" y="53110"/>
                  <a:pt x="2067339" y="0"/>
                </a:cubicBezTo>
                <a:cubicBezTo>
                  <a:pt x="2067780" y="174724"/>
                  <a:pt x="2051655" y="200815"/>
                  <a:pt x="2067339" y="369332"/>
                </a:cubicBezTo>
                <a:cubicBezTo>
                  <a:pt x="1925031" y="407698"/>
                  <a:pt x="1826761" y="346476"/>
                  <a:pt x="1612524" y="369332"/>
                </a:cubicBezTo>
                <a:cubicBezTo>
                  <a:pt x="1398288" y="392188"/>
                  <a:pt x="1321969" y="312484"/>
                  <a:pt x="1075016" y="369332"/>
                </a:cubicBezTo>
                <a:cubicBezTo>
                  <a:pt x="828063" y="426180"/>
                  <a:pt x="845694" y="318459"/>
                  <a:pt x="620202" y="369332"/>
                </a:cubicBezTo>
                <a:cubicBezTo>
                  <a:pt x="394710" y="420205"/>
                  <a:pt x="254408" y="316422"/>
                  <a:pt x="0" y="369332"/>
                </a:cubicBezTo>
                <a:cubicBezTo>
                  <a:pt x="-43254" y="217198"/>
                  <a:pt x="17180" y="89455"/>
                  <a:pt x="0" y="0"/>
                </a:cubicBezTo>
                <a:close/>
              </a:path>
              <a:path w="2067339" h="369332" stroke="0" extrusionOk="0">
                <a:moveTo>
                  <a:pt x="0" y="0"/>
                </a:moveTo>
                <a:cubicBezTo>
                  <a:pt x="226389" y="-805"/>
                  <a:pt x="440633" y="3159"/>
                  <a:pt x="558182" y="0"/>
                </a:cubicBezTo>
                <a:cubicBezTo>
                  <a:pt x="675731" y="-3159"/>
                  <a:pt x="882326" y="2577"/>
                  <a:pt x="1075016" y="0"/>
                </a:cubicBezTo>
                <a:cubicBezTo>
                  <a:pt x="1267706" y="-2577"/>
                  <a:pt x="1480608" y="40384"/>
                  <a:pt x="1612524" y="0"/>
                </a:cubicBezTo>
                <a:cubicBezTo>
                  <a:pt x="1744440" y="-40384"/>
                  <a:pt x="1891212" y="15511"/>
                  <a:pt x="2067339" y="0"/>
                </a:cubicBezTo>
                <a:cubicBezTo>
                  <a:pt x="2098902" y="173622"/>
                  <a:pt x="2052410" y="186520"/>
                  <a:pt x="2067339" y="369332"/>
                </a:cubicBezTo>
                <a:cubicBezTo>
                  <a:pt x="1921162" y="390152"/>
                  <a:pt x="1760345" y="359173"/>
                  <a:pt x="1612524" y="369332"/>
                </a:cubicBezTo>
                <a:cubicBezTo>
                  <a:pt x="1464703" y="379491"/>
                  <a:pt x="1268777" y="315203"/>
                  <a:pt x="1095690" y="369332"/>
                </a:cubicBezTo>
                <a:cubicBezTo>
                  <a:pt x="922603" y="423461"/>
                  <a:pt x="743009" y="357165"/>
                  <a:pt x="578855" y="369332"/>
                </a:cubicBezTo>
                <a:cubicBezTo>
                  <a:pt x="414701" y="381499"/>
                  <a:pt x="175505" y="320176"/>
                  <a:pt x="0" y="369332"/>
                </a:cubicBezTo>
                <a:cubicBezTo>
                  <a:pt x="-32841" y="273944"/>
                  <a:pt x="21841" y="183352"/>
                  <a:pt x="0" y="0"/>
                </a:cubicBezTo>
                <a:close/>
              </a:path>
            </a:pathLst>
          </a:custGeom>
          <a:solidFill>
            <a:srgbClr val="FFCCCC"/>
          </a:solidFill>
          <a:ln>
            <a:solidFill>
              <a:schemeClr val="tx1"/>
            </a:solidFill>
            <a:extLst>
              <a:ext uri="{C807C97D-BFC1-408E-A445-0C87EB9F89A2}">
                <ask:lineSketchStyleProps xmlns:ask="http://schemas.microsoft.com/office/drawing/2018/sketchyshapes" sd="3372837925">
                  <a:prstGeom prst="rect">
                    <a:avLst/>
                  </a:prstGeom>
                  <ask:type>
                    <ask:lineSketchScribble/>
                  </ask:type>
                </ask:lineSketchStyleProps>
              </a:ext>
            </a:extLst>
          </a:ln>
        </p:spPr>
        <p:txBody>
          <a:bodyPr wrap="square" rtlCol="0">
            <a:spAutoFit/>
          </a:bodyPr>
          <a:lstStyle/>
          <a:p>
            <a:r>
              <a:rPr lang="en-GB" dirty="0"/>
              <a:t>Lumbar Curve (5)</a:t>
            </a:r>
          </a:p>
        </p:txBody>
      </p:sp>
      <p:sp>
        <p:nvSpPr>
          <p:cNvPr id="181" name="TextBox 180"/>
          <p:cNvSpPr txBox="1"/>
          <p:nvPr/>
        </p:nvSpPr>
        <p:spPr>
          <a:xfrm>
            <a:off x="6904384" y="5028899"/>
            <a:ext cx="2067338" cy="369332"/>
          </a:xfrm>
          <a:custGeom>
            <a:avLst/>
            <a:gdLst>
              <a:gd name="connsiteX0" fmla="*/ 0 w 2067338"/>
              <a:gd name="connsiteY0" fmla="*/ 0 h 369332"/>
              <a:gd name="connsiteX1" fmla="*/ 516835 w 2067338"/>
              <a:gd name="connsiteY1" fmla="*/ 0 h 369332"/>
              <a:gd name="connsiteX2" fmla="*/ 1054342 w 2067338"/>
              <a:gd name="connsiteY2" fmla="*/ 0 h 369332"/>
              <a:gd name="connsiteX3" fmla="*/ 1591850 w 2067338"/>
              <a:gd name="connsiteY3" fmla="*/ 0 h 369332"/>
              <a:gd name="connsiteX4" fmla="*/ 2067338 w 2067338"/>
              <a:gd name="connsiteY4" fmla="*/ 0 h 369332"/>
              <a:gd name="connsiteX5" fmla="*/ 2067338 w 2067338"/>
              <a:gd name="connsiteY5" fmla="*/ 369332 h 369332"/>
              <a:gd name="connsiteX6" fmla="*/ 1529830 w 2067338"/>
              <a:gd name="connsiteY6" fmla="*/ 369332 h 369332"/>
              <a:gd name="connsiteX7" fmla="*/ 1033669 w 2067338"/>
              <a:gd name="connsiteY7" fmla="*/ 369332 h 369332"/>
              <a:gd name="connsiteX8" fmla="*/ 496161 w 2067338"/>
              <a:gd name="connsiteY8" fmla="*/ 369332 h 369332"/>
              <a:gd name="connsiteX9" fmla="*/ 0 w 2067338"/>
              <a:gd name="connsiteY9" fmla="*/ 369332 h 369332"/>
              <a:gd name="connsiteX10" fmla="*/ 0 w 2067338"/>
              <a:gd name="connsiteY10"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67338" h="369332" fill="none" extrusionOk="0">
                <a:moveTo>
                  <a:pt x="0" y="0"/>
                </a:moveTo>
                <a:cubicBezTo>
                  <a:pt x="239465" y="-42156"/>
                  <a:pt x="325044" y="5302"/>
                  <a:pt x="516835" y="0"/>
                </a:cubicBezTo>
                <a:cubicBezTo>
                  <a:pt x="708626" y="-5302"/>
                  <a:pt x="883290" y="56322"/>
                  <a:pt x="1054342" y="0"/>
                </a:cubicBezTo>
                <a:cubicBezTo>
                  <a:pt x="1225394" y="-56322"/>
                  <a:pt x="1457433" y="59403"/>
                  <a:pt x="1591850" y="0"/>
                </a:cubicBezTo>
                <a:cubicBezTo>
                  <a:pt x="1726267" y="-59403"/>
                  <a:pt x="1932982" y="55137"/>
                  <a:pt x="2067338" y="0"/>
                </a:cubicBezTo>
                <a:cubicBezTo>
                  <a:pt x="2071294" y="163802"/>
                  <a:pt x="2040742" y="268951"/>
                  <a:pt x="2067338" y="369332"/>
                </a:cubicBezTo>
                <a:cubicBezTo>
                  <a:pt x="1903350" y="423996"/>
                  <a:pt x="1670396" y="319634"/>
                  <a:pt x="1529830" y="369332"/>
                </a:cubicBezTo>
                <a:cubicBezTo>
                  <a:pt x="1389264" y="419030"/>
                  <a:pt x="1245074" y="359578"/>
                  <a:pt x="1033669" y="369332"/>
                </a:cubicBezTo>
                <a:cubicBezTo>
                  <a:pt x="822264" y="379086"/>
                  <a:pt x="733375" y="364139"/>
                  <a:pt x="496161" y="369332"/>
                </a:cubicBezTo>
                <a:cubicBezTo>
                  <a:pt x="258947" y="374525"/>
                  <a:pt x="215255" y="361323"/>
                  <a:pt x="0" y="369332"/>
                </a:cubicBezTo>
                <a:cubicBezTo>
                  <a:pt x="-42761" y="290994"/>
                  <a:pt x="9777" y="178760"/>
                  <a:pt x="0" y="0"/>
                </a:cubicBezTo>
                <a:close/>
              </a:path>
              <a:path w="2067338" h="369332" stroke="0" extrusionOk="0">
                <a:moveTo>
                  <a:pt x="0" y="0"/>
                </a:moveTo>
                <a:cubicBezTo>
                  <a:pt x="190882" y="-19255"/>
                  <a:pt x="355124" y="5422"/>
                  <a:pt x="558181" y="0"/>
                </a:cubicBezTo>
                <a:cubicBezTo>
                  <a:pt x="761238" y="-5422"/>
                  <a:pt x="955662" y="53016"/>
                  <a:pt x="1075016" y="0"/>
                </a:cubicBezTo>
                <a:cubicBezTo>
                  <a:pt x="1194370" y="-53016"/>
                  <a:pt x="1396174" y="1791"/>
                  <a:pt x="1529830" y="0"/>
                </a:cubicBezTo>
                <a:cubicBezTo>
                  <a:pt x="1663486" y="-1791"/>
                  <a:pt x="1872662" y="20496"/>
                  <a:pt x="2067338" y="0"/>
                </a:cubicBezTo>
                <a:cubicBezTo>
                  <a:pt x="2106806" y="148896"/>
                  <a:pt x="2048152" y="242712"/>
                  <a:pt x="2067338" y="369332"/>
                </a:cubicBezTo>
                <a:cubicBezTo>
                  <a:pt x="1879901" y="393385"/>
                  <a:pt x="1796381" y="343385"/>
                  <a:pt x="1591850" y="369332"/>
                </a:cubicBezTo>
                <a:cubicBezTo>
                  <a:pt x="1387319" y="395279"/>
                  <a:pt x="1273510" y="312542"/>
                  <a:pt x="1095689" y="369332"/>
                </a:cubicBezTo>
                <a:cubicBezTo>
                  <a:pt x="917868" y="426122"/>
                  <a:pt x="800995" y="364525"/>
                  <a:pt x="640875" y="369332"/>
                </a:cubicBezTo>
                <a:cubicBezTo>
                  <a:pt x="480755" y="374139"/>
                  <a:pt x="261006" y="339535"/>
                  <a:pt x="0" y="369332"/>
                </a:cubicBezTo>
                <a:cubicBezTo>
                  <a:pt x="-37643" y="243498"/>
                  <a:pt x="36376" y="141506"/>
                  <a:pt x="0" y="0"/>
                </a:cubicBezTo>
                <a:close/>
              </a:path>
            </a:pathLst>
          </a:custGeom>
          <a:solidFill>
            <a:srgbClr val="FFFFCC"/>
          </a:solidFill>
          <a:ln>
            <a:solidFill>
              <a:schemeClr val="tx1"/>
            </a:solidFill>
            <a:extLst>
              <a:ext uri="{C807C97D-BFC1-408E-A445-0C87EB9F89A2}">
                <ask:lineSketchStyleProps xmlns:ask="http://schemas.microsoft.com/office/drawing/2018/sketchyshapes" sd="1514658527">
                  <a:prstGeom prst="rect">
                    <a:avLst/>
                  </a:prstGeom>
                  <ask:type>
                    <ask:lineSketchScribble/>
                  </ask:type>
                </ask:lineSketchStyleProps>
              </a:ext>
            </a:extLst>
          </a:ln>
        </p:spPr>
        <p:txBody>
          <a:bodyPr wrap="square" rtlCol="0">
            <a:spAutoFit/>
          </a:bodyPr>
          <a:lstStyle/>
          <a:p>
            <a:r>
              <a:rPr lang="en-GB" dirty="0"/>
              <a:t>Sacrum &amp; Coccyx</a:t>
            </a:r>
          </a:p>
        </p:txBody>
      </p:sp>
      <p:sp>
        <p:nvSpPr>
          <p:cNvPr id="171" name="TextBox 170"/>
          <p:cNvSpPr txBox="1"/>
          <p:nvPr/>
        </p:nvSpPr>
        <p:spPr>
          <a:xfrm>
            <a:off x="2574448" y="253496"/>
            <a:ext cx="6712210" cy="584775"/>
          </a:xfrm>
          <a:prstGeom prst="rect">
            <a:avLst/>
          </a:prstGeom>
          <a:solidFill>
            <a:srgbClr val="002060"/>
          </a:solidFill>
        </p:spPr>
        <p:txBody>
          <a:bodyPr wrap="square" rtlCol="0">
            <a:spAutoFit/>
          </a:bodyPr>
          <a:lstStyle/>
          <a:p>
            <a:pPr algn="ctr"/>
            <a:r>
              <a:rPr lang="en-GB" sz="3200" b="1" dirty="0">
                <a:solidFill>
                  <a:schemeClr val="bg1"/>
                </a:solidFill>
              </a:rPr>
              <a:t>Anatomy of the Spine</a:t>
            </a:r>
          </a:p>
        </p:txBody>
      </p:sp>
    </p:spTree>
    <p:extLst>
      <p:ext uri="{BB962C8B-B14F-4D97-AF65-F5344CB8AC3E}">
        <p14:creationId xmlns:p14="http://schemas.microsoft.com/office/powerpoint/2010/main" val="3762292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2"/>
                                        </p:tgtEl>
                                        <p:attrNameLst>
                                          <p:attrName>style.visibility</p:attrName>
                                        </p:attrNameLst>
                                      </p:cBhvr>
                                      <p:to>
                                        <p:strVal val="visible"/>
                                      </p:to>
                                    </p:set>
                                    <p:animEffect transition="in" filter="fade">
                                      <p:cBhvr>
                                        <p:cTn id="12" dur="500"/>
                                        <p:tgtEl>
                                          <p:spTgt spid="17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6"/>
                                        </p:tgtEl>
                                        <p:attrNameLst>
                                          <p:attrName>style.visibility</p:attrName>
                                        </p:attrNameLst>
                                      </p:cBhvr>
                                      <p:to>
                                        <p:strVal val="visible"/>
                                      </p:to>
                                    </p:set>
                                    <p:animEffect transition="in" filter="fade">
                                      <p:cBhvr>
                                        <p:cTn id="17" dur="500"/>
                                        <p:tgtEl>
                                          <p:spTgt spid="17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visible"/>
                                      </p:to>
                                    </p:set>
                                    <p:animEffect transition="in" filter="fade">
                                      <p:cBhvr>
                                        <p:cTn id="22" dur="500"/>
                                        <p:tgtEl>
                                          <p:spTgt spid="18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1"/>
                                        </p:tgtEl>
                                        <p:attrNameLst>
                                          <p:attrName>style.visibility</p:attrName>
                                        </p:attrNameLst>
                                      </p:cBhvr>
                                      <p:to>
                                        <p:strVal val="visible"/>
                                      </p:to>
                                    </p:set>
                                    <p:animEffect transition="in" filter="fade">
                                      <p:cBhvr>
                                        <p:cTn id="27" dur="500"/>
                                        <p:tgtEl>
                                          <p:spTgt spid="18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3">
                                            <p:txEl>
                                              <p:pRg st="0" end="0"/>
                                            </p:txEl>
                                          </p:spTgt>
                                        </p:tgtEl>
                                        <p:attrNameLst>
                                          <p:attrName>style.visibility</p:attrName>
                                        </p:attrNameLst>
                                      </p:cBhvr>
                                      <p:to>
                                        <p:strVal val="visible"/>
                                      </p:to>
                                    </p:set>
                                    <p:animEffect transition="in" filter="fade">
                                      <p:cBhvr>
                                        <p:cTn id="32" dur="500"/>
                                        <p:tgtEl>
                                          <p:spTgt spid="18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3">
                                            <p:txEl>
                                              <p:pRg st="1" end="1"/>
                                            </p:txEl>
                                          </p:spTgt>
                                        </p:tgtEl>
                                        <p:attrNameLst>
                                          <p:attrName>style.visibility</p:attrName>
                                        </p:attrNameLst>
                                      </p:cBhvr>
                                      <p:to>
                                        <p:strVal val="visible"/>
                                      </p:to>
                                    </p:set>
                                    <p:animEffect transition="in" filter="fade">
                                      <p:cBhvr>
                                        <p:cTn id="37" dur="500"/>
                                        <p:tgtEl>
                                          <p:spTgt spid="183">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83">
                                            <p:txEl>
                                              <p:pRg st="2" end="2"/>
                                            </p:txEl>
                                          </p:spTgt>
                                        </p:tgtEl>
                                        <p:attrNameLst>
                                          <p:attrName>style.visibility</p:attrName>
                                        </p:attrNameLst>
                                      </p:cBhvr>
                                      <p:to>
                                        <p:strVal val="visible"/>
                                      </p:to>
                                    </p:set>
                                    <p:animEffect transition="in" filter="fade">
                                      <p:cBhvr>
                                        <p:cTn id="42" dur="500"/>
                                        <p:tgtEl>
                                          <p:spTgt spid="18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3">
                                            <p:txEl>
                                              <p:pRg st="3" end="3"/>
                                            </p:txEl>
                                          </p:spTgt>
                                        </p:tgtEl>
                                        <p:attrNameLst>
                                          <p:attrName>style.visibility</p:attrName>
                                        </p:attrNameLst>
                                      </p:cBhvr>
                                      <p:to>
                                        <p:strVal val="visible"/>
                                      </p:to>
                                    </p:set>
                                    <p:animEffect transition="in" filter="fade">
                                      <p:cBhvr>
                                        <p:cTn id="47" dur="500"/>
                                        <p:tgtEl>
                                          <p:spTgt spid="18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3">
                                            <p:txEl>
                                              <p:pRg st="4" end="4"/>
                                            </p:txEl>
                                          </p:spTgt>
                                        </p:tgtEl>
                                        <p:attrNameLst>
                                          <p:attrName>style.visibility</p:attrName>
                                        </p:attrNameLst>
                                      </p:cBhvr>
                                      <p:to>
                                        <p:strVal val="visible"/>
                                      </p:to>
                                    </p:set>
                                    <p:animEffect transition="in" filter="fade">
                                      <p:cBhvr>
                                        <p:cTn id="52" dur="500"/>
                                        <p:tgtEl>
                                          <p:spTgt spid="183">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83">
                                            <p:txEl>
                                              <p:pRg st="5" end="5"/>
                                            </p:txEl>
                                          </p:spTgt>
                                        </p:tgtEl>
                                        <p:attrNameLst>
                                          <p:attrName>style.visibility</p:attrName>
                                        </p:attrNameLst>
                                      </p:cBhvr>
                                      <p:to>
                                        <p:strVal val="visible"/>
                                      </p:to>
                                    </p:set>
                                    <p:animEffect transition="in" filter="fade">
                                      <p:cBhvr>
                                        <p:cTn id="57" dur="500"/>
                                        <p:tgtEl>
                                          <p:spTgt spid="18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3">
                                            <p:txEl>
                                              <p:pRg st="6" end="6"/>
                                            </p:txEl>
                                          </p:spTgt>
                                        </p:tgtEl>
                                        <p:attrNameLst>
                                          <p:attrName>style.visibility</p:attrName>
                                        </p:attrNameLst>
                                      </p:cBhvr>
                                      <p:to>
                                        <p:strVal val="visible"/>
                                      </p:to>
                                    </p:set>
                                    <p:animEffect transition="in" filter="fade">
                                      <p:cBhvr>
                                        <p:cTn id="62" dur="500"/>
                                        <p:tgtEl>
                                          <p:spTgt spid="183">
                                            <p:txEl>
                                              <p:pRg st="6" end="6"/>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83">
                                            <p:txEl>
                                              <p:pRg st="7" end="7"/>
                                            </p:txEl>
                                          </p:spTgt>
                                        </p:tgtEl>
                                        <p:attrNameLst>
                                          <p:attrName>style.visibility</p:attrName>
                                        </p:attrNameLst>
                                      </p:cBhvr>
                                      <p:to>
                                        <p:strVal val="visible"/>
                                      </p:to>
                                    </p:set>
                                    <p:animEffect transition="in" filter="fade">
                                      <p:cBhvr>
                                        <p:cTn id="67" dur="500"/>
                                        <p:tgtEl>
                                          <p:spTgt spid="1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 grpId="0" build="p"/>
      <p:bldP spid="172" grpId="0" animBg="1"/>
      <p:bldP spid="176" grpId="0" animBg="1"/>
      <p:bldP spid="180" grpId="0" animBg="1"/>
      <p:bldP spid="18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7712767" y="365125"/>
            <a:ext cx="3087756" cy="5598353"/>
          </a:xfrm>
          <a:prstGeom prst="rect">
            <a:avLst/>
          </a:prstGeom>
        </p:spPr>
      </p:pic>
      <p:sp>
        <p:nvSpPr>
          <p:cNvPr id="5" name="TextBox 4"/>
          <p:cNvSpPr txBox="1"/>
          <p:nvPr/>
        </p:nvSpPr>
        <p:spPr>
          <a:xfrm>
            <a:off x="2173354" y="1090952"/>
            <a:ext cx="1868557" cy="523220"/>
          </a:xfrm>
          <a:custGeom>
            <a:avLst/>
            <a:gdLst>
              <a:gd name="connsiteX0" fmla="*/ 0 w 1868557"/>
              <a:gd name="connsiteY0" fmla="*/ 0 h 523220"/>
              <a:gd name="connsiteX1" fmla="*/ 467139 w 1868557"/>
              <a:gd name="connsiteY1" fmla="*/ 0 h 523220"/>
              <a:gd name="connsiteX2" fmla="*/ 952964 w 1868557"/>
              <a:gd name="connsiteY2" fmla="*/ 0 h 523220"/>
              <a:gd name="connsiteX3" fmla="*/ 1457474 w 1868557"/>
              <a:gd name="connsiteY3" fmla="*/ 0 h 523220"/>
              <a:gd name="connsiteX4" fmla="*/ 1868557 w 1868557"/>
              <a:gd name="connsiteY4" fmla="*/ 0 h 523220"/>
              <a:gd name="connsiteX5" fmla="*/ 1868557 w 1868557"/>
              <a:gd name="connsiteY5" fmla="*/ 523220 h 523220"/>
              <a:gd name="connsiteX6" fmla="*/ 1382732 w 1868557"/>
              <a:gd name="connsiteY6" fmla="*/ 523220 h 523220"/>
              <a:gd name="connsiteX7" fmla="*/ 952964 w 1868557"/>
              <a:gd name="connsiteY7" fmla="*/ 523220 h 523220"/>
              <a:gd name="connsiteX8" fmla="*/ 485825 w 1868557"/>
              <a:gd name="connsiteY8" fmla="*/ 523220 h 523220"/>
              <a:gd name="connsiteX9" fmla="*/ 0 w 1868557"/>
              <a:gd name="connsiteY9" fmla="*/ 523220 h 523220"/>
              <a:gd name="connsiteX10" fmla="*/ 0 w 1868557"/>
              <a:gd name="connsiteY10"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68557" h="523220" fill="none" extrusionOk="0">
                <a:moveTo>
                  <a:pt x="0" y="0"/>
                </a:moveTo>
                <a:cubicBezTo>
                  <a:pt x="202802" y="-50161"/>
                  <a:pt x="346578" y="50851"/>
                  <a:pt x="467139" y="0"/>
                </a:cubicBezTo>
                <a:cubicBezTo>
                  <a:pt x="587700" y="-50851"/>
                  <a:pt x="735377" y="30234"/>
                  <a:pt x="952964" y="0"/>
                </a:cubicBezTo>
                <a:cubicBezTo>
                  <a:pt x="1170551" y="-30234"/>
                  <a:pt x="1296616" y="11035"/>
                  <a:pt x="1457474" y="0"/>
                </a:cubicBezTo>
                <a:cubicBezTo>
                  <a:pt x="1618332" y="-11035"/>
                  <a:pt x="1742839" y="413"/>
                  <a:pt x="1868557" y="0"/>
                </a:cubicBezTo>
                <a:cubicBezTo>
                  <a:pt x="1929804" y="199145"/>
                  <a:pt x="1858884" y="325999"/>
                  <a:pt x="1868557" y="523220"/>
                </a:cubicBezTo>
                <a:cubicBezTo>
                  <a:pt x="1671750" y="542803"/>
                  <a:pt x="1598545" y="499370"/>
                  <a:pt x="1382732" y="523220"/>
                </a:cubicBezTo>
                <a:cubicBezTo>
                  <a:pt x="1166920" y="547070"/>
                  <a:pt x="1112129" y="479193"/>
                  <a:pt x="952964" y="523220"/>
                </a:cubicBezTo>
                <a:cubicBezTo>
                  <a:pt x="793799" y="567247"/>
                  <a:pt x="587369" y="508596"/>
                  <a:pt x="485825" y="523220"/>
                </a:cubicBezTo>
                <a:cubicBezTo>
                  <a:pt x="384281" y="537844"/>
                  <a:pt x="163114" y="515046"/>
                  <a:pt x="0" y="523220"/>
                </a:cubicBezTo>
                <a:cubicBezTo>
                  <a:pt x="-32692" y="311571"/>
                  <a:pt x="7345" y="242254"/>
                  <a:pt x="0" y="0"/>
                </a:cubicBezTo>
                <a:close/>
              </a:path>
              <a:path w="1868557" h="523220" stroke="0" extrusionOk="0">
                <a:moveTo>
                  <a:pt x="0" y="0"/>
                </a:moveTo>
                <a:cubicBezTo>
                  <a:pt x="207767" y="-55569"/>
                  <a:pt x="234612" y="53190"/>
                  <a:pt x="467139" y="0"/>
                </a:cubicBezTo>
                <a:cubicBezTo>
                  <a:pt x="699666" y="-53190"/>
                  <a:pt x="870089" y="27914"/>
                  <a:pt x="971650" y="0"/>
                </a:cubicBezTo>
                <a:cubicBezTo>
                  <a:pt x="1073211" y="-27914"/>
                  <a:pt x="1679507" y="87157"/>
                  <a:pt x="1868557" y="0"/>
                </a:cubicBezTo>
                <a:cubicBezTo>
                  <a:pt x="1918262" y="123954"/>
                  <a:pt x="1852953" y="382759"/>
                  <a:pt x="1868557" y="523220"/>
                </a:cubicBezTo>
                <a:cubicBezTo>
                  <a:pt x="1636966" y="543622"/>
                  <a:pt x="1536363" y="490522"/>
                  <a:pt x="1364047" y="523220"/>
                </a:cubicBezTo>
                <a:cubicBezTo>
                  <a:pt x="1191731" y="555918"/>
                  <a:pt x="1028312" y="518977"/>
                  <a:pt x="915593" y="523220"/>
                </a:cubicBezTo>
                <a:cubicBezTo>
                  <a:pt x="802874" y="527463"/>
                  <a:pt x="623953" y="502294"/>
                  <a:pt x="467139" y="523220"/>
                </a:cubicBezTo>
                <a:cubicBezTo>
                  <a:pt x="310325" y="544146"/>
                  <a:pt x="135106" y="476934"/>
                  <a:pt x="0" y="523220"/>
                </a:cubicBezTo>
                <a:cubicBezTo>
                  <a:pt x="-37335" y="351122"/>
                  <a:pt x="26293" y="19617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661883444">
                  <a:prstGeom prst="rect">
                    <a:avLst/>
                  </a:prstGeom>
                  <ask:type>
                    <ask:lineSketchScribble/>
                  </ask:type>
                </ask:lineSketchStyleProps>
              </a:ext>
            </a:extLst>
          </a:ln>
        </p:spPr>
        <p:txBody>
          <a:bodyPr wrap="square" rtlCol="0">
            <a:spAutoFit/>
          </a:bodyPr>
          <a:lstStyle/>
          <a:p>
            <a:r>
              <a:rPr lang="en-GB" sz="2800" b="1" dirty="0"/>
              <a:t>Vertebrae</a:t>
            </a:r>
          </a:p>
        </p:txBody>
      </p:sp>
      <p:sp>
        <p:nvSpPr>
          <p:cNvPr id="6" name="TextBox 5"/>
          <p:cNvSpPr txBox="1"/>
          <p:nvPr/>
        </p:nvSpPr>
        <p:spPr>
          <a:xfrm flipH="1">
            <a:off x="2100767" y="2007323"/>
            <a:ext cx="1149217" cy="523220"/>
          </a:xfrm>
          <a:custGeom>
            <a:avLst/>
            <a:gdLst>
              <a:gd name="connsiteX0" fmla="*/ 0 w 1149217"/>
              <a:gd name="connsiteY0" fmla="*/ 0 h 523220"/>
              <a:gd name="connsiteX1" fmla="*/ 574609 w 1149217"/>
              <a:gd name="connsiteY1" fmla="*/ 0 h 523220"/>
              <a:gd name="connsiteX2" fmla="*/ 1149217 w 1149217"/>
              <a:gd name="connsiteY2" fmla="*/ 0 h 523220"/>
              <a:gd name="connsiteX3" fmla="*/ 1149217 w 1149217"/>
              <a:gd name="connsiteY3" fmla="*/ 523220 h 523220"/>
              <a:gd name="connsiteX4" fmla="*/ 563116 w 1149217"/>
              <a:gd name="connsiteY4" fmla="*/ 523220 h 523220"/>
              <a:gd name="connsiteX5" fmla="*/ 0 w 1149217"/>
              <a:gd name="connsiteY5" fmla="*/ 523220 h 523220"/>
              <a:gd name="connsiteX6" fmla="*/ 0 w 1149217"/>
              <a:gd name="connsiteY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9217" h="523220" fill="none" extrusionOk="0">
                <a:moveTo>
                  <a:pt x="0" y="0"/>
                </a:moveTo>
                <a:cubicBezTo>
                  <a:pt x="121093" y="-42601"/>
                  <a:pt x="391508" y="1198"/>
                  <a:pt x="574609" y="0"/>
                </a:cubicBezTo>
                <a:cubicBezTo>
                  <a:pt x="757710" y="-1198"/>
                  <a:pt x="916361" y="55217"/>
                  <a:pt x="1149217" y="0"/>
                </a:cubicBezTo>
                <a:cubicBezTo>
                  <a:pt x="1201416" y="225323"/>
                  <a:pt x="1136814" y="330643"/>
                  <a:pt x="1149217" y="523220"/>
                </a:cubicBezTo>
                <a:cubicBezTo>
                  <a:pt x="949056" y="579407"/>
                  <a:pt x="722714" y="505484"/>
                  <a:pt x="563116" y="523220"/>
                </a:cubicBezTo>
                <a:cubicBezTo>
                  <a:pt x="403518" y="540956"/>
                  <a:pt x="190712" y="466720"/>
                  <a:pt x="0" y="523220"/>
                </a:cubicBezTo>
                <a:cubicBezTo>
                  <a:pt x="-60922" y="271702"/>
                  <a:pt x="25285" y="191227"/>
                  <a:pt x="0" y="0"/>
                </a:cubicBezTo>
                <a:close/>
              </a:path>
              <a:path w="1149217" h="523220" stroke="0" extrusionOk="0">
                <a:moveTo>
                  <a:pt x="0" y="0"/>
                </a:moveTo>
                <a:cubicBezTo>
                  <a:pt x="271399" y="-65611"/>
                  <a:pt x="456963" y="29946"/>
                  <a:pt x="574609" y="0"/>
                </a:cubicBezTo>
                <a:cubicBezTo>
                  <a:pt x="692255" y="-29946"/>
                  <a:pt x="914129" y="21522"/>
                  <a:pt x="1149217" y="0"/>
                </a:cubicBezTo>
                <a:cubicBezTo>
                  <a:pt x="1155875" y="121274"/>
                  <a:pt x="1108752" y="262149"/>
                  <a:pt x="1149217" y="523220"/>
                </a:cubicBezTo>
                <a:cubicBezTo>
                  <a:pt x="943247" y="561386"/>
                  <a:pt x="780228" y="510621"/>
                  <a:pt x="609085" y="523220"/>
                </a:cubicBezTo>
                <a:cubicBezTo>
                  <a:pt x="437942" y="535819"/>
                  <a:pt x="202428" y="473040"/>
                  <a:pt x="0" y="523220"/>
                </a:cubicBezTo>
                <a:cubicBezTo>
                  <a:pt x="-37704" y="265590"/>
                  <a:pt x="25213" y="157965"/>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133923133">
                  <a:prstGeom prst="rect">
                    <a:avLst/>
                  </a:prstGeom>
                  <ask:type>
                    <ask:lineSketchScribble/>
                  </ask:type>
                </ask:lineSketchStyleProps>
              </a:ext>
            </a:extLst>
          </a:ln>
        </p:spPr>
        <p:txBody>
          <a:bodyPr wrap="square" rtlCol="0">
            <a:spAutoFit/>
          </a:bodyPr>
          <a:lstStyle/>
          <a:p>
            <a:r>
              <a:rPr lang="en-GB" sz="2800" b="1" dirty="0"/>
              <a:t>Disc</a:t>
            </a:r>
          </a:p>
        </p:txBody>
      </p:sp>
      <p:sp>
        <p:nvSpPr>
          <p:cNvPr id="7" name="TextBox 6"/>
          <p:cNvSpPr txBox="1"/>
          <p:nvPr/>
        </p:nvSpPr>
        <p:spPr>
          <a:xfrm>
            <a:off x="1178977" y="3313093"/>
            <a:ext cx="3087757" cy="954107"/>
          </a:xfrm>
          <a:custGeom>
            <a:avLst/>
            <a:gdLst>
              <a:gd name="connsiteX0" fmla="*/ 0 w 3087757"/>
              <a:gd name="connsiteY0" fmla="*/ 0 h 954107"/>
              <a:gd name="connsiteX1" fmla="*/ 545504 w 3087757"/>
              <a:gd name="connsiteY1" fmla="*/ 0 h 954107"/>
              <a:gd name="connsiteX2" fmla="*/ 1029252 w 3087757"/>
              <a:gd name="connsiteY2" fmla="*/ 0 h 954107"/>
              <a:gd name="connsiteX3" fmla="*/ 1482123 w 3087757"/>
              <a:gd name="connsiteY3" fmla="*/ 0 h 954107"/>
              <a:gd name="connsiteX4" fmla="*/ 2058505 w 3087757"/>
              <a:gd name="connsiteY4" fmla="*/ 0 h 954107"/>
              <a:gd name="connsiteX5" fmla="*/ 2480498 w 3087757"/>
              <a:gd name="connsiteY5" fmla="*/ 0 h 954107"/>
              <a:gd name="connsiteX6" fmla="*/ 3087757 w 3087757"/>
              <a:gd name="connsiteY6" fmla="*/ 0 h 954107"/>
              <a:gd name="connsiteX7" fmla="*/ 3087757 w 3087757"/>
              <a:gd name="connsiteY7" fmla="*/ 496136 h 954107"/>
              <a:gd name="connsiteX8" fmla="*/ 3087757 w 3087757"/>
              <a:gd name="connsiteY8" fmla="*/ 954107 h 954107"/>
              <a:gd name="connsiteX9" fmla="*/ 2665764 w 3087757"/>
              <a:gd name="connsiteY9" fmla="*/ 954107 h 954107"/>
              <a:gd name="connsiteX10" fmla="*/ 2151137 w 3087757"/>
              <a:gd name="connsiteY10" fmla="*/ 954107 h 954107"/>
              <a:gd name="connsiteX11" fmla="*/ 1698266 w 3087757"/>
              <a:gd name="connsiteY11" fmla="*/ 954107 h 954107"/>
              <a:gd name="connsiteX12" fmla="*/ 1121885 w 3087757"/>
              <a:gd name="connsiteY12" fmla="*/ 954107 h 954107"/>
              <a:gd name="connsiteX13" fmla="*/ 607259 w 3087757"/>
              <a:gd name="connsiteY13" fmla="*/ 954107 h 954107"/>
              <a:gd name="connsiteX14" fmla="*/ 0 w 3087757"/>
              <a:gd name="connsiteY14" fmla="*/ 954107 h 954107"/>
              <a:gd name="connsiteX15" fmla="*/ 0 w 3087757"/>
              <a:gd name="connsiteY15" fmla="*/ 457971 h 954107"/>
              <a:gd name="connsiteX16" fmla="*/ 0 w 3087757"/>
              <a:gd name="connsiteY16"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87757" h="954107" fill="none" extrusionOk="0">
                <a:moveTo>
                  <a:pt x="0" y="0"/>
                </a:moveTo>
                <a:cubicBezTo>
                  <a:pt x="233271" y="-15314"/>
                  <a:pt x="367885" y="12645"/>
                  <a:pt x="545504" y="0"/>
                </a:cubicBezTo>
                <a:cubicBezTo>
                  <a:pt x="723123" y="-12645"/>
                  <a:pt x="810308" y="50561"/>
                  <a:pt x="1029252" y="0"/>
                </a:cubicBezTo>
                <a:cubicBezTo>
                  <a:pt x="1248196" y="-50561"/>
                  <a:pt x="1309953" y="20272"/>
                  <a:pt x="1482123" y="0"/>
                </a:cubicBezTo>
                <a:cubicBezTo>
                  <a:pt x="1654293" y="-20272"/>
                  <a:pt x="1928626" y="3314"/>
                  <a:pt x="2058505" y="0"/>
                </a:cubicBezTo>
                <a:cubicBezTo>
                  <a:pt x="2188384" y="-3314"/>
                  <a:pt x="2365797" y="3715"/>
                  <a:pt x="2480498" y="0"/>
                </a:cubicBezTo>
                <a:cubicBezTo>
                  <a:pt x="2595199" y="-3715"/>
                  <a:pt x="2804929" y="28527"/>
                  <a:pt x="3087757" y="0"/>
                </a:cubicBezTo>
                <a:cubicBezTo>
                  <a:pt x="3115579" y="237833"/>
                  <a:pt x="3085237" y="376718"/>
                  <a:pt x="3087757" y="496136"/>
                </a:cubicBezTo>
                <a:cubicBezTo>
                  <a:pt x="3090277" y="615554"/>
                  <a:pt x="3041231" y="770220"/>
                  <a:pt x="3087757" y="954107"/>
                </a:cubicBezTo>
                <a:cubicBezTo>
                  <a:pt x="2916086" y="982467"/>
                  <a:pt x="2822999" y="912764"/>
                  <a:pt x="2665764" y="954107"/>
                </a:cubicBezTo>
                <a:cubicBezTo>
                  <a:pt x="2508529" y="995450"/>
                  <a:pt x="2397115" y="948889"/>
                  <a:pt x="2151137" y="954107"/>
                </a:cubicBezTo>
                <a:cubicBezTo>
                  <a:pt x="1905159" y="959325"/>
                  <a:pt x="1842213" y="939789"/>
                  <a:pt x="1698266" y="954107"/>
                </a:cubicBezTo>
                <a:cubicBezTo>
                  <a:pt x="1554319" y="968425"/>
                  <a:pt x="1304126" y="913768"/>
                  <a:pt x="1121885" y="954107"/>
                </a:cubicBezTo>
                <a:cubicBezTo>
                  <a:pt x="939644" y="994446"/>
                  <a:pt x="718587" y="953034"/>
                  <a:pt x="607259" y="954107"/>
                </a:cubicBezTo>
                <a:cubicBezTo>
                  <a:pt x="495931" y="955180"/>
                  <a:pt x="287516" y="911714"/>
                  <a:pt x="0" y="954107"/>
                </a:cubicBezTo>
                <a:cubicBezTo>
                  <a:pt x="-17735" y="745470"/>
                  <a:pt x="52417" y="628252"/>
                  <a:pt x="0" y="457971"/>
                </a:cubicBezTo>
                <a:cubicBezTo>
                  <a:pt x="-52417" y="287690"/>
                  <a:pt x="50489" y="101895"/>
                  <a:pt x="0" y="0"/>
                </a:cubicBezTo>
                <a:close/>
              </a:path>
              <a:path w="3087757" h="954107" stroke="0" extrusionOk="0">
                <a:moveTo>
                  <a:pt x="0" y="0"/>
                </a:moveTo>
                <a:cubicBezTo>
                  <a:pt x="270788" y="-22389"/>
                  <a:pt x="326869" y="11683"/>
                  <a:pt x="545504" y="0"/>
                </a:cubicBezTo>
                <a:cubicBezTo>
                  <a:pt x="764139" y="-11683"/>
                  <a:pt x="848883" y="46028"/>
                  <a:pt x="967497" y="0"/>
                </a:cubicBezTo>
                <a:cubicBezTo>
                  <a:pt x="1086111" y="-46028"/>
                  <a:pt x="1200770" y="42495"/>
                  <a:pt x="1420368" y="0"/>
                </a:cubicBezTo>
                <a:cubicBezTo>
                  <a:pt x="1639966" y="-42495"/>
                  <a:pt x="1679789" y="38278"/>
                  <a:pt x="1842362" y="0"/>
                </a:cubicBezTo>
                <a:cubicBezTo>
                  <a:pt x="2004935" y="-38278"/>
                  <a:pt x="2205484" y="7889"/>
                  <a:pt x="2418743" y="0"/>
                </a:cubicBezTo>
                <a:cubicBezTo>
                  <a:pt x="2632002" y="-7889"/>
                  <a:pt x="2807203" y="51806"/>
                  <a:pt x="3087757" y="0"/>
                </a:cubicBezTo>
                <a:cubicBezTo>
                  <a:pt x="3098031" y="126699"/>
                  <a:pt x="3040183" y="284040"/>
                  <a:pt x="3087757" y="477054"/>
                </a:cubicBezTo>
                <a:cubicBezTo>
                  <a:pt x="3135331" y="670068"/>
                  <a:pt x="3054738" y="749256"/>
                  <a:pt x="3087757" y="954107"/>
                </a:cubicBezTo>
                <a:cubicBezTo>
                  <a:pt x="2909497" y="967852"/>
                  <a:pt x="2846628" y="918976"/>
                  <a:pt x="2634886" y="954107"/>
                </a:cubicBezTo>
                <a:cubicBezTo>
                  <a:pt x="2423144" y="989238"/>
                  <a:pt x="2354233" y="937361"/>
                  <a:pt x="2151137" y="954107"/>
                </a:cubicBezTo>
                <a:cubicBezTo>
                  <a:pt x="1948041" y="970853"/>
                  <a:pt x="1823874" y="938969"/>
                  <a:pt x="1698266" y="954107"/>
                </a:cubicBezTo>
                <a:cubicBezTo>
                  <a:pt x="1572658" y="969245"/>
                  <a:pt x="1386199" y="918439"/>
                  <a:pt x="1245395" y="954107"/>
                </a:cubicBezTo>
                <a:cubicBezTo>
                  <a:pt x="1104591" y="989775"/>
                  <a:pt x="1029936" y="921178"/>
                  <a:pt x="823402" y="954107"/>
                </a:cubicBezTo>
                <a:cubicBezTo>
                  <a:pt x="616868" y="987036"/>
                  <a:pt x="193482" y="926689"/>
                  <a:pt x="0" y="954107"/>
                </a:cubicBezTo>
                <a:cubicBezTo>
                  <a:pt x="-25384" y="789667"/>
                  <a:pt x="32881" y="699399"/>
                  <a:pt x="0" y="496136"/>
                </a:cubicBezTo>
                <a:cubicBezTo>
                  <a:pt x="-32881" y="292873"/>
                  <a:pt x="47654" y="213019"/>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2407181994">
                  <a:prstGeom prst="rect">
                    <a:avLst/>
                  </a:prstGeom>
                  <ask:type>
                    <ask:lineSketchScribble/>
                  </ask:type>
                </ask:lineSketchStyleProps>
              </a:ext>
            </a:extLst>
          </a:ln>
        </p:spPr>
        <p:txBody>
          <a:bodyPr wrap="square" rtlCol="0">
            <a:spAutoFit/>
          </a:bodyPr>
          <a:lstStyle/>
          <a:p>
            <a:r>
              <a:rPr lang="en-GB" sz="2800" b="1" dirty="0"/>
              <a:t>Prolapsed(slipped) Disc</a:t>
            </a:r>
          </a:p>
        </p:txBody>
      </p:sp>
      <p:cxnSp>
        <p:nvCxnSpPr>
          <p:cNvPr id="12" name="Straight Arrow Connector 11"/>
          <p:cNvCxnSpPr/>
          <p:nvPr/>
        </p:nvCxnSpPr>
        <p:spPr>
          <a:xfrm>
            <a:off x="4094922" y="1431235"/>
            <a:ext cx="4108174" cy="5934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372678" y="2196428"/>
            <a:ext cx="4644887" cy="30930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4412974" y="3657600"/>
            <a:ext cx="4340089" cy="1824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Oval 20"/>
          <p:cNvSpPr/>
          <p:nvPr/>
        </p:nvSpPr>
        <p:spPr>
          <a:xfrm>
            <a:off x="8753063" y="3273085"/>
            <a:ext cx="1080050" cy="99411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8307069-F297-4220-97F4-1F77A0DDA518}"/>
              </a:ext>
            </a:extLst>
          </p:cNvPr>
          <p:cNvSpPr txBox="1"/>
          <p:nvPr/>
        </p:nvSpPr>
        <p:spPr>
          <a:xfrm>
            <a:off x="459898" y="191855"/>
            <a:ext cx="6712210" cy="584775"/>
          </a:xfrm>
          <a:prstGeom prst="rect">
            <a:avLst/>
          </a:prstGeom>
          <a:solidFill>
            <a:srgbClr val="002060"/>
          </a:solidFill>
        </p:spPr>
        <p:txBody>
          <a:bodyPr wrap="square" rtlCol="0">
            <a:spAutoFit/>
          </a:bodyPr>
          <a:lstStyle/>
          <a:p>
            <a:pPr algn="ctr"/>
            <a:r>
              <a:rPr lang="en-GB" sz="3200" b="1" dirty="0">
                <a:solidFill>
                  <a:schemeClr val="bg1"/>
                </a:solidFill>
              </a:rPr>
              <a:t>Anatomy of the Spine</a:t>
            </a:r>
          </a:p>
        </p:txBody>
      </p:sp>
    </p:spTree>
    <p:extLst>
      <p:ext uri="{BB962C8B-B14F-4D97-AF65-F5344CB8AC3E}">
        <p14:creationId xmlns:p14="http://schemas.microsoft.com/office/powerpoint/2010/main" val="34503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2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8C1BF-51F2-4703-92D2-8675E7BA6A32}"/>
              </a:ext>
            </a:extLst>
          </p:cNvPr>
          <p:cNvSpPr>
            <a:spLocks noGrp="1"/>
          </p:cNvSpPr>
          <p:nvPr>
            <p:ph type="title"/>
          </p:nvPr>
        </p:nvSpPr>
        <p:spPr>
          <a:xfrm>
            <a:off x="402431" y="299641"/>
            <a:ext cx="11387138" cy="534988"/>
          </a:xfrm>
          <a:solidFill>
            <a:srgbClr val="002060"/>
          </a:solidFill>
        </p:spPr>
        <p:txBody>
          <a:bodyPr>
            <a:normAutofit/>
          </a:bodyPr>
          <a:lstStyle/>
          <a:p>
            <a:pPr algn="ctr"/>
            <a:r>
              <a:rPr lang="en-GB" sz="3200" b="1" dirty="0">
                <a:solidFill>
                  <a:schemeClr val="bg1"/>
                </a:solidFill>
                <a:latin typeface="+mn-lt"/>
              </a:rPr>
              <a:t>Manual Handling</a:t>
            </a:r>
          </a:p>
        </p:txBody>
      </p:sp>
      <p:pic>
        <p:nvPicPr>
          <p:cNvPr id="4" name="Content Placeholder 3"/>
          <p:cNvPicPr>
            <a:picLocks noGrp="1" noChangeAspect="1"/>
          </p:cNvPicPr>
          <p:nvPr>
            <p:ph idx="4294967295"/>
          </p:nvPr>
        </p:nvPicPr>
        <p:blipFill>
          <a:blip r:embed="rId3"/>
          <a:stretch>
            <a:fillRect/>
          </a:stretch>
        </p:blipFill>
        <p:spPr>
          <a:xfrm>
            <a:off x="9722644" y="1323181"/>
            <a:ext cx="2066925" cy="4211638"/>
          </a:xfrm>
          <a:prstGeom prst="rect">
            <a:avLst/>
          </a:prstGeom>
        </p:spPr>
      </p:pic>
      <p:graphicFrame>
        <p:nvGraphicFramePr>
          <p:cNvPr id="3" name="Diagram 2">
            <a:extLst>
              <a:ext uri="{FF2B5EF4-FFF2-40B4-BE49-F238E27FC236}">
                <a16:creationId xmlns:a16="http://schemas.microsoft.com/office/drawing/2014/main" id="{E9996847-1270-4CC7-B344-CC0999C062CA}"/>
              </a:ext>
            </a:extLst>
          </p:cNvPr>
          <p:cNvGraphicFramePr/>
          <p:nvPr>
            <p:extLst>
              <p:ext uri="{D42A27DB-BD31-4B8C-83A1-F6EECF244321}">
                <p14:modId xmlns:p14="http://schemas.microsoft.com/office/powerpoint/2010/main" val="3150581781"/>
              </p:ext>
            </p:extLst>
          </p:nvPr>
        </p:nvGraphicFramePr>
        <p:xfrm>
          <a:off x="402431" y="534195"/>
          <a:ext cx="9059862" cy="55342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023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9ADFF80-0D26-4873-8E64-FC42D4A73B59}"/>
                                            </p:graphicEl>
                                          </p:spTgt>
                                        </p:tgtEl>
                                        <p:attrNameLst>
                                          <p:attrName>style.visibility</p:attrName>
                                        </p:attrNameLst>
                                      </p:cBhvr>
                                      <p:to>
                                        <p:strVal val="visible"/>
                                      </p:to>
                                    </p:set>
                                    <p:animEffect transition="in" filter="fade">
                                      <p:cBhvr>
                                        <p:cTn id="12" dur="500"/>
                                        <p:tgtEl>
                                          <p:spTgt spid="3">
                                            <p:graphicEl>
                                              <a:dgm id="{F9ADFF80-0D26-4873-8E64-FC42D4A73B5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2D05564-B66D-4664-B898-F78EAEA8892F}"/>
                                            </p:graphicEl>
                                          </p:spTgt>
                                        </p:tgtEl>
                                        <p:attrNameLst>
                                          <p:attrName>style.visibility</p:attrName>
                                        </p:attrNameLst>
                                      </p:cBhvr>
                                      <p:to>
                                        <p:strVal val="visible"/>
                                      </p:to>
                                    </p:set>
                                    <p:animEffect transition="in" filter="fade">
                                      <p:cBhvr>
                                        <p:cTn id="17" dur="500"/>
                                        <p:tgtEl>
                                          <p:spTgt spid="3">
                                            <p:graphicEl>
                                              <a:dgm id="{E2D05564-B66D-4664-B898-F78EAEA8892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6414E29-B41B-4A48-B01F-05257F177A09}"/>
                                            </p:graphicEl>
                                          </p:spTgt>
                                        </p:tgtEl>
                                        <p:attrNameLst>
                                          <p:attrName>style.visibility</p:attrName>
                                        </p:attrNameLst>
                                      </p:cBhvr>
                                      <p:to>
                                        <p:strVal val="visible"/>
                                      </p:to>
                                    </p:set>
                                    <p:animEffect transition="in" filter="fade">
                                      <p:cBhvr>
                                        <p:cTn id="22" dur="500"/>
                                        <p:tgtEl>
                                          <p:spTgt spid="3">
                                            <p:graphicEl>
                                              <a:dgm id="{C6414E29-B41B-4A48-B01F-05257F177A0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D5F96382-8123-41CA-BB1C-748FA5583958}"/>
                                            </p:graphicEl>
                                          </p:spTgt>
                                        </p:tgtEl>
                                        <p:attrNameLst>
                                          <p:attrName>style.visibility</p:attrName>
                                        </p:attrNameLst>
                                      </p:cBhvr>
                                      <p:to>
                                        <p:strVal val="visible"/>
                                      </p:to>
                                    </p:set>
                                    <p:animEffect transition="in" filter="fade">
                                      <p:cBhvr>
                                        <p:cTn id="27" dur="500"/>
                                        <p:tgtEl>
                                          <p:spTgt spid="3">
                                            <p:graphicEl>
                                              <a:dgm id="{D5F96382-8123-41CA-BB1C-748FA558395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56C3618B-2596-4DB2-B8C9-01804416393E}"/>
                                            </p:graphicEl>
                                          </p:spTgt>
                                        </p:tgtEl>
                                        <p:attrNameLst>
                                          <p:attrName>style.visibility</p:attrName>
                                        </p:attrNameLst>
                                      </p:cBhvr>
                                      <p:to>
                                        <p:strVal val="visible"/>
                                      </p:to>
                                    </p:set>
                                    <p:animEffect transition="in" filter="fade">
                                      <p:cBhvr>
                                        <p:cTn id="32" dur="500"/>
                                        <p:tgtEl>
                                          <p:spTgt spid="3">
                                            <p:graphicEl>
                                              <a:dgm id="{56C3618B-2596-4DB2-B8C9-01804416393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2C24C3DF-5F10-4D60-82FB-F120BFA689D6}"/>
                                            </p:graphicEl>
                                          </p:spTgt>
                                        </p:tgtEl>
                                        <p:attrNameLst>
                                          <p:attrName>style.visibility</p:attrName>
                                        </p:attrNameLst>
                                      </p:cBhvr>
                                      <p:to>
                                        <p:strVal val="visible"/>
                                      </p:to>
                                    </p:set>
                                    <p:animEffect transition="in" filter="fade">
                                      <p:cBhvr>
                                        <p:cTn id="37" dur="500"/>
                                        <p:tgtEl>
                                          <p:spTgt spid="3">
                                            <p:graphicEl>
                                              <a:dgm id="{2C24C3DF-5F10-4D60-82FB-F120BFA689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p:cNvPicPr>
            <a:picLocks noGrp="1" noChangeAspect="1"/>
          </p:cNvPicPr>
          <p:nvPr>
            <p:ph idx="1"/>
          </p:nvPr>
        </p:nvPicPr>
        <p:blipFill>
          <a:blip r:embed="rId3"/>
          <a:stretch>
            <a:fillRect/>
          </a:stretch>
        </p:blipFill>
        <p:spPr>
          <a:xfrm>
            <a:off x="7473917" y="1202979"/>
            <a:ext cx="4206805" cy="4015409"/>
          </a:xfrm>
          <a:prstGeom prst="rect">
            <a:avLst/>
          </a:prstGeom>
          <a:ln>
            <a:solidFill>
              <a:schemeClr val="tx1"/>
            </a:solidFill>
          </a:ln>
        </p:spPr>
      </p:pic>
      <p:sp>
        <p:nvSpPr>
          <p:cNvPr id="6" name="TextBox 5"/>
          <p:cNvSpPr txBox="1"/>
          <p:nvPr/>
        </p:nvSpPr>
        <p:spPr>
          <a:xfrm>
            <a:off x="383457" y="222717"/>
            <a:ext cx="11297265" cy="584775"/>
          </a:xfrm>
          <a:prstGeom prst="rect">
            <a:avLst/>
          </a:prstGeom>
          <a:solidFill>
            <a:srgbClr val="002060"/>
          </a:solidFill>
        </p:spPr>
        <p:txBody>
          <a:bodyPr wrap="square" rtlCol="0">
            <a:spAutoFit/>
          </a:bodyPr>
          <a:lstStyle/>
          <a:p>
            <a:pPr algn="ctr"/>
            <a:r>
              <a:rPr lang="en-GB" sz="3200" b="1" dirty="0">
                <a:solidFill>
                  <a:schemeClr val="bg1"/>
                </a:solidFill>
              </a:rPr>
              <a:t>Back Related Pain</a:t>
            </a:r>
          </a:p>
        </p:txBody>
      </p:sp>
      <p:graphicFrame>
        <p:nvGraphicFramePr>
          <p:cNvPr id="2" name="Diagram 1">
            <a:extLst>
              <a:ext uri="{FF2B5EF4-FFF2-40B4-BE49-F238E27FC236}">
                <a16:creationId xmlns:a16="http://schemas.microsoft.com/office/drawing/2014/main" id="{8212BF50-F612-4AEC-93DC-0914029D6C05}"/>
              </a:ext>
            </a:extLst>
          </p:cNvPr>
          <p:cNvGraphicFramePr/>
          <p:nvPr>
            <p:extLst>
              <p:ext uri="{D42A27DB-BD31-4B8C-83A1-F6EECF244321}">
                <p14:modId xmlns:p14="http://schemas.microsoft.com/office/powerpoint/2010/main" val="2663536773"/>
              </p:ext>
            </p:extLst>
          </p:nvPr>
        </p:nvGraphicFramePr>
        <p:xfrm>
          <a:off x="1000432" y="599925"/>
          <a:ext cx="5607665" cy="53308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4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50553B5-CA94-45E4-898E-73C58D0B43A6}"/>
                                            </p:graphicEl>
                                          </p:spTgt>
                                        </p:tgtEl>
                                        <p:attrNameLst>
                                          <p:attrName>style.visibility</p:attrName>
                                        </p:attrNameLst>
                                      </p:cBhvr>
                                      <p:to>
                                        <p:strVal val="visible"/>
                                      </p:to>
                                    </p:set>
                                    <p:animEffect transition="in" filter="fade">
                                      <p:cBhvr>
                                        <p:cTn id="12" dur="500"/>
                                        <p:tgtEl>
                                          <p:spTgt spid="2">
                                            <p:graphicEl>
                                              <a:dgm id="{250553B5-CA94-45E4-898E-73C58D0B43A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77F7C5B-D0B9-420A-AC31-C78AC8CADDC7}"/>
                                            </p:graphicEl>
                                          </p:spTgt>
                                        </p:tgtEl>
                                        <p:attrNameLst>
                                          <p:attrName>style.visibility</p:attrName>
                                        </p:attrNameLst>
                                      </p:cBhvr>
                                      <p:to>
                                        <p:strVal val="visible"/>
                                      </p:to>
                                    </p:set>
                                    <p:animEffect transition="in" filter="fade">
                                      <p:cBhvr>
                                        <p:cTn id="17" dur="500"/>
                                        <p:tgtEl>
                                          <p:spTgt spid="2">
                                            <p:graphicEl>
                                              <a:dgm id="{E77F7C5B-D0B9-420A-AC31-C78AC8CADDC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3169B13F-9E65-4D10-A2FD-4D172BFE8025}"/>
                                            </p:graphicEl>
                                          </p:spTgt>
                                        </p:tgtEl>
                                        <p:attrNameLst>
                                          <p:attrName>style.visibility</p:attrName>
                                        </p:attrNameLst>
                                      </p:cBhvr>
                                      <p:to>
                                        <p:strVal val="visible"/>
                                      </p:to>
                                    </p:set>
                                    <p:animEffect transition="in" filter="fade">
                                      <p:cBhvr>
                                        <p:cTn id="20" dur="500"/>
                                        <p:tgtEl>
                                          <p:spTgt spid="2">
                                            <p:graphicEl>
                                              <a:dgm id="{3169B13F-9E65-4D10-A2FD-4D172BFE802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1494E623-681C-4929-BFE3-21265F33536E}"/>
                                            </p:graphicEl>
                                          </p:spTgt>
                                        </p:tgtEl>
                                        <p:attrNameLst>
                                          <p:attrName>style.visibility</p:attrName>
                                        </p:attrNameLst>
                                      </p:cBhvr>
                                      <p:to>
                                        <p:strVal val="visible"/>
                                      </p:to>
                                    </p:set>
                                    <p:animEffect transition="in" filter="fade">
                                      <p:cBhvr>
                                        <p:cTn id="25" dur="500"/>
                                        <p:tgtEl>
                                          <p:spTgt spid="2">
                                            <p:graphicEl>
                                              <a:dgm id="{1494E623-681C-4929-BFE3-21265F33536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CC788333-8A4B-4358-A63A-760D5E0A24B5}"/>
                                            </p:graphicEl>
                                          </p:spTgt>
                                        </p:tgtEl>
                                        <p:attrNameLst>
                                          <p:attrName>style.visibility</p:attrName>
                                        </p:attrNameLst>
                                      </p:cBhvr>
                                      <p:to>
                                        <p:strVal val="visible"/>
                                      </p:to>
                                    </p:set>
                                    <p:animEffect transition="in" filter="fade">
                                      <p:cBhvr>
                                        <p:cTn id="28" dur="500"/>
                                        <p:tgtEl>
                                          <p:spTgt spid="2">
                                            <p:graphicEl>
                                              <a:dgm id="{CC788333-8A4B-4358-A63A-760D5E0A24B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5D1EB0E2-C614-470B-B37D-9FD5511609DE}"/>
                                            </p:graphicEl>
                                          </p:spTgt>
                                        </p:tgtEl>
                                        <p:attrNameLst>
                                          <p:attrName>style.visibility</p:attrName>
                                        </p:attrNameLst>
                                      </p:cBhvr>
                                      <p:to>
                                        <p:strVal val="visible"/>
                                      </p:to>
                                    </p:set>
                                    <p:animEffect transition="in" filter="fade">
                                      <p:cBhvr>
                                        <p:cTn id="33" dur="500"/>
                                        <p:tgtEl>
                                          <p:spTgt spid="2">
                                            <p:graphicEl>
                                              <a:dgm id="{5D1EB0E2-C614-470B-B37D-9FD5511609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58EC631D-704E-4AC7-9DE5-6B3581A6F188}"/>
                                            </p:graphicEl>
                                          </p:spTgt>
                                        </p:tgtEl>
                                        <p:attrNameLst>
                                          <p:attrName>style.visibility</p:attrName>
                                        </p:attrNameLst>
                                      </p:cBhvr>
                                      <p:to>
                                        <p:strVal val="visible"/>
                                      </p:to>
                                    </p:set>
                                    <p:animEffect transition="in" filter="fade">
                                      <p:cBhvr>
                                        <p:cTn id="36" dur="500"/>
                                        <p:tgtEl>
                                          <p:spTgt spid="2">
                                            <p:graphicEl>
                                              <a:dgm id="{58EC631D-704E-4AC7-9DE5-6B3581A6F18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p:cNvPicPr>
            <a:picLocks noChangeAspect="1"/>
          </p:cNvPicPr>
          <p:nvPr/>
        </p:nvPicPr>
        <p:blipFill>
          <a:blip r:embed="rId3"/>
          <a:stretch>
            <a:fillRect/>
          </a:stretch>
        </p:blipFill>
        <p:spPr>
          <a:xfrm>
            <a:off x="9321950" y="2678618"/>
            <a:ext cx="2685542" cy="3034146"/>
          </a:xfrm>
          <a:prstGeom prst="rect">
            <a:avLst/>
          </a:prstGeom>
        </p:spPr>
      </p:pic>
      <p:sp>
        <p:nvSpPr>
          <p:cNvPr id="7" name="TextBox 6"/>
          <p:cNvSpPr txBox="1"/>
          <p:nvPr/>
        </p:nvSpPr>
        <p:spPr>
          <a:xfrm>
            <a:off x="728663" y="265043"/>
            <a:ext cx="10629900" cy="584775"/>
          </a:xfrm>
          <a:prstGeom prst="rect">
            <a:avLst/>
          </a:prstGeom>
          <a:solidFill>
            <a:srgbClr val="002060"/>
          </a:solidFill>
        </p:spPr>
        <p:txBody>
          <a:bodyPr wrap="square" rtlCol="0">
            <a:spAutoFit/>
          </a:bodyPr>
          <a:lstStyle/>
          <a:p>
            <a:pPr algn="ctr"/>
            <a:r>
              <a:rPr lang="en-GB" sz="3200" b="1" dirty="0">
                <a:solidFill>
                  <a:schemeClr val="bg1"/>
                </a:solidFill>
              </a:rPr>
              <a:t>Back Care</a:t>
            </a:r>
          </a:p>
        </p:txBody>
      </p:sp>
      <p:graphicFrame>
        <p:nvGraphicFramePr>
          <p:cNvPr id="2" name="Diagram 1">
            <a:extLst>
              <a:ext uri="{FF2B5EF4-FFF2-40B4-BE49-F238E27FC236}">
                <a16:creationId xmlns:a16="http://schemas.microsoft.com/office/drawing/2014/main" id="{FD5EF191-392F-4433-AABE-C7935EB9348B}"/>
              </a:ext>
            </a:extLst>
          </p:cNvPr>
          <p:cNvGraphicFramePr/>
          <p:nvPr>
            <p:extLst>
              <p:ext uri="{D42A27DB-BD31-4B8C-83A1-F6EECF244321}">
                <p14:modId xmlns:p14="http://schemas.microsoft.com/office/powerpoint/2010/main" val="1696007839"/>
              </p:ext>
            </p:extLst>
          </p:nvPr>
        </p:nvGraphicFramePr>
        <p:xfrm>
          <a:off x="689229" y="1034577"/>
          <a:ext cx="8128000" cy="43902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61116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4A40FA-3DA1-4A10-BBC0-CF833BDD9145}"/>
                                            </p:graphicEl>
                                          </p:spTgt>
                                        </p:tgtEl>
                                        <p:attrNameLst>
                                          <p:attrName>style.visibility</p:attrName>
                                        </p:attrNameLst>
                                      </p:cBhvr>
                                      <p:to>
                                        <p:strVal val="visible"/>
                                      </p:to>
                                    </p:set>
                                    <p:animEffect transition="in" filter="fade">
                                      <p:cBhvr>
                                        <p:cTn id="12" dur="500"/>
                                        <p:tgtEl>
                                          <p:spTgt spid="2">
                                            <p:graphicEl>
                                              <a:dgm id="{984A40FA-3DA1-4A10-BBC0-CF833BDD91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09E0A37-A185-4255-8E2C-F92496BDF54D}"/>
                                            </p:graphicEl>
                                          </p:spTgt>
                                        </p:tgtEl>
                                        <p:attrNameLst>
                                          <p:attrName>style.visibility</p:attrName>
                                        </p:attrNameLst>
                                      </p:cBhvr>
                                      <p:to>
                                        <p:strVal val="visible"/>
                                      </p:to>
                                    </p:set>
                                    <p:animEffect transition="in" filter="fade">
                                      <p:cBhvr>
                                        <p:cTn id="17" dur="500"/>
                                        <p:tgtEl>
                                          <p:spTgt spid="2">
                                            <p:graphicEl>
                                              <a:dgm id="{409E0A37-A185-4255-8E2C-F92496BDF54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AEACA470-50A3-456C-AF1F-CB2F0224AF2D}"/>
                                            </p:graphicEl>
                                          </p:spTgt>
                                        </p:tgtEl>
                                        <p:attrNameLst>
                                          <p:attrName>style.visibility</p:attrName>
                                        </p:attrNameLst>
                                      </p:cBhvr>
                                      <p:to>
                                        <p:strVal val="visible"/>
                                      </p:to>
                                    </p:set>
                                    <p:animEffect transition="in" filter="fade">
                                      <p:cBhvr>
                                        <p:cTn id="20" dur="500"/>
                                        <p:tgtEl>
                                          <p:spTgt spid="2">
                                            <p:graphicEl>
                                              <a:dgm id="{AEACA470-50A3-456C-AF1F-CB2F0224AF2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6C48CAC-7304-4512-B903-82D14A8D9923}"/>
                                            </p:graphicEl>
                                          </p:spTgt>
                                        </p:tgtEl>
                                        <p:attrNameLst>
                                          <p:attrName>style.visibility</p:attrName>
                                        </p:attrNameLst>
                                      </p:cBhvr>
                                      <p:to>
                                        <p:strVal val="visible"/>
                                      </p:to>
                                    </p:set>
                                    <p:animEffect transition="in" filter="fade">
                                      <p:cBhvr>
                                        <p:cTn id="25" dur="500"/>
                                        <p:tgtEl>
                                          <p:spTgt spid="2">
                                            <p:graphicEl>
                                              <a:dgm id="{66C48CAC-7304-4512-B903-82D14A8D992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FE86437-6FFB-46B4-B3A1-94B43AA68AA5}"/>
                                            </p:graphicEl>
                                          </p:spTgt>
                                        </p:tgtEl>
                                        <p:attrNameLst>
                                          <p:attrName>style.visibility</p:attrName>
                                        </p:attrNameLst>
                                      </p:cBhvr>
                                      <p:to>
                                        <p:strVal val="visible"/>
                                      </p:to>
                                    </p:set>
                                    <p:animEffect transition="in" filter="fade">
                                      <p:cBhvr>
                                        <p:cTn id="28" dur="500"/>
                                        <p:tgtEl>
                                          <p:spTgt spid="2">
                                            <p:graphicEl>
                                              <a:dgm id="{4FE86437-6FFB-46B4-B3A1-94B43AA68A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690" y="132371"/>
            <a:ext cx="10484110" cy="584775"/>
          </a:xfrm>
          <a:prstGeom prst="rect">
            <a:avLst/>
          </a:prstGeom>
          <a:solidFill>
            <a:srgbClr val="002060"/>
          </a:solidFill>
        </p:spPr>
        <p:txBody>
          <a:bodyPr wrap="square" rtlCol="0">
            <a:spAutoFit/>
          </a:bodyPr>
          <a:lstStyle/>
          <a:p>
            <a:pPr algn="ctr"/>
            <a:r>
              <a:rPr lang="en-GB" sz="3200" b="1" dirty="0">
                <a:solidFill>
                  <a:schemeClr val="bg1"/>
                </a:solidFill>
              </a:rPr>
              <a:t>Manual Handling Regulations 1992 </a:t>
            </a:r>
          </a:p>
        </p:txBody>
      </p:sp>
      <p:sp>
        <p:nvSpPr>
          <p:cNvPr id="6" name="TextBox 5"/>
          <p:cNvSpPr txBox="1"/>
          <p:nvPr/>
        </p:nvSpPr>
        <p:spPr>
          <a:xfrm>
            <a:off x="1952625" y="809720"/>
            <a:ext cx="8286750" cy="461665"/>
          </a:xfrm>
          <a:custGeom>
            <a:avLst/>
            <a:gdLst>
              <a:gd name="connsiteX0" fmla="*/ 0 w 8286750"/>
              <a:gd name="connsiteY0" fmla="*/ 0 h 461665"/>
              <a:gd name="connsiteX1" fmla="*/ 674778 w 8286750"/>
              <a:gd name="connsiteY1" fmla="*/ 0 h 461665"/>
              <a:gd name="connsiteX2" fmla="*/ 1018086 w 8286750"/>
              <a:gd name="connsiteY2" fmla="*/ 0 h 461665"/>
              <a:gd name="connsiteX3" fmla="*/ 1775732 w 8286750"/>
              <a:gd name="connsiteY3" fmla="*/ 0 h 461665"/>
              <a:gd name="connsiteX4" fmla="*/ 2284775 w 8286750"/>
              <a:gd name="connsiteY4" fmla="*/ 0 h 461665"/>
              <a:gd name="connsiteX5" fmla="*/ 2793819 w 8286750"/>
              <a:gd name="connsiteY5" fmla="*/ 0 h 461665"/>
              <a:gd name="connsiteX6" fmla="*/ 3385729 w 8286750"/>
              <a:gd name="connsiteY6" fmla="*/ 0 h 461665"/>
              <a:gd name="connsiteX7" fmla="*/ 3894773 w 8286750"/>
              <a:gd name="connsiteY7" fmla="*/ 0 h 461665"/>
              <a:gd name="connsiteX8" fmla="*/ 4569551 w 8286750"/>
              <a:gd name="connsiteY8" fmla="*/ 0 h 461665"/>
              <a:gd name="connsiteX9" fmla="*/ 5161461 w 8286750"/>
              <a:gd name="connsiteY9" fmla="*/ 0 h 461665"/>
              <a:gd name="connsiteX10" fmla="*/ 5670505 w 8286750"/>
              <a:gd name="connsiteY10" fmla="*/ 0 h 461665"/>
              <a:gd name="connsiteX11" fmla="*/ 6096680 w 8286750"/>
              <a:gd name="connsiteY11" fmla="*/ 0 h 461665"/>
              <a:gd name="connsiteX12" fmla="*/ 6605724 w 8286750"/>
              <a:gd name="connsiteY12" fmla="*/ 0 h 461665"/>
              <a:gd name="connsiteX13" fmla="*/ 7363369 w 8286750"/>
              <a:gd name="connsiteY13" fmla="*/ 0 h 461665"/>
              <a:gd name="connsiteX14" fmla="*/ 8286750 w 8286750"/>
              <a:gd name="connsiteY14" fmla="*/ 0 h 461665"/>
              <a:gd name="connsiteX15" fmla="*/ 8286750 w 8286750"/>
              <a:gd name="connsiteY15" fmla="*/ 461665 h 461665"/>
              <a:gd name="connsiteX16" fmla="*/ 7694839 w 8286750"/>
              <a:gd name="connsiteY16" fmla="*/ 461665 h 461665"/>
              <a:gd name="connsiteX17" fmla="*/ 7268664 w 8286750"/>
              <a:gd name="connsiteY17" fmla="*/ 461665 h 461665"/>
              <a:gd name="connsiteX18" fmla="*/ 6676753 w 8286750"/>
              <a:gd name="connsiteY18" fmla="*/ 461665 h 461665"/>
              <a:gd name="connsiteX19" fmla="*/ 6084842 w 8286750"/>
              <a:gd name="connsiteY19" fmla="*/ 461665 h 461665"/>
              <a:gd name="connsiteX20" fmla="*/ 5492931 w 8286750"/>
              <a:gd name="connsiteY20" fmla="*/ 461665 h 461665"/>
              <a:gd name="connsiteX21" fmla="*/ 5066756 w 8286750"/>
              <a:gd name="connsiteY21" fmla="*/ 461665 h 461665"/>
              <a:gd name="connsiteX22" fmla="*/ 4474845 w 8286750"/>
              <a:gd name="connsiteY22" fmla="*/ 461665 h 461665"/>
              <a:gd name="connsiteX23" fmla="*/ 3800067 w 8286750"/>
              <a:gd name="connsiteY23" fmla="*/ 461665 h 461665"/>
              <a:gd name="connsiteX24" fmla="*/ 3208156 w 8286750"/>
              <a:gd name="connsiteY24" fmla="*/ 461665 h 461665"/>
              <a:gd name="connsiteX25" fmla="*/ 2450510 w 8286750"/>
              <a:gd name="connsiteY25" fmla="*/ 461665 h 461665"/>
              <a:gd name="connsiteX26" fmla="*/ 2107202 w 8286750"/>
              <a:gd name="connsiteY26" fmla="*/ 461665 h 461665"/>
              <a:gd name="connsiteX27" fmla="*/ 1763894 w 8286750"/>
              <a:gd name="connsiteY27" fmla="*/ 461665 h 461665"/>
              <a:gd name="connsiteX28" fmla="*/ 1254851 w 8286750"/>
              <a:gd name="connsiteY28" fmla="*/ 461665 h 461665"/>
              <a:gd name="connsiteX29" fmla="*/ 828675 w 8286750"/>
              <a:gd name="connsiteY29" fmla="*/ 461665 h 461665"/>
              <a:gd name="connsiteX30" fmla="*/ 0 w 8286750"/>
              <a:gd name="connsiteY30" fmla="*/ 461665 h 461665"/>
              <a:gd name="connsiteX31" fmla="*/ 0 w 8286750"/>
              <a:gd name="connsiteY31"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286750" h="461665" fill="none" extrusionOk="0">
                <a:moveTo>
                  <a:pt x="0" y="0"/>
                </a:moveTo>
                <a:cubicBezTo>
                  <a:pt x="155282" y="-69817"/>
                  <a:pt x="413380" y="56988"/>
                  <a:pt x="674778" y="0"/>
                </a:cubicBezTo>
                <a:cubicBezTo>
                  <a:pt x="936176" y="-56988"/>
                  <a:pt x="876135" y="30847"/>
                  <a:pt x="1018086" y="0"/>
                </a:cubicBezTo>
                <a:cubicBezTo>
                  <a:pt x="1160037" y="-30847"/>
                  <a:pt x="1474927" y="24841"/>
                  <a:pt x="1775732" y="0"/>
                </a:cubicBezTo>
                <a:cubicBezTo>
                  <a:pt x="2076537" y="-24841"/>
                  <a:pt x="2031766" y="55396"/>
                  <a:pt x="2284775" y="0"/>
                </a:cubicBezTo>
                <a:cubicBezTo>
                  <a:pt x="2537784" y="-55396"/>
                  <a:pt x="2687908" y="53544"/>
                  <a:pt x="2793819" y="0"/>
                </a:cubicBezTo>
                <a:cubicBezTo>
                  <a:pt x="2899730" y="-53544"/>
                  <a:pt x="3162840" y="5816"/>
                  <a:pt x="3385729" y="0"/>
                </a:cubicBezTo>
                <a:cubicBezTo>
                  <a:pt x="3608618" y="-5816"/>
                  <a:pt x="3748007" y="58336"/>
                  <a:pt x="3894773" y="0"/>
                </a:cubicBezTo>
                <a:cubicBezTo>
                  <a:pt x="4041539" y="-58336"/>
                  <a:pt x="4353091" y="79791"/>
                  <a:pt x="4569551" y="0"/>
                </a:cubicBezTo>
                <a:cubicBezTo>
                  <a:pt x="4786011" y="-79791"/>
                  <a:pt x="4942878" y="66568"/>
                  <a:pt x="5161461" y="0"/>
                </a:cubicBezTo>
                <a:cubicBezTo>
                  <a:pt x="5380044" y="-66568"/>
                  <a:pt x="5560429" y="3854"/>
                  <a:pt x="5670505" y="0"/>
                </a:cubicBezTo>
                <a:cubicBezTo>
                  <a:pt x="5780581" y="-3854"/>
                  <a:pt x="5963756" y="35185"/>
                  <a:pt x="6096680" y="0"/>
                </a:cubicBezTo>
                <a:cubicBezTo>
                  <a:pt x="6229604" y="-35185"/>
                  <a:pt x="6372162" y="32307"/>
                  <a:pt x="6605724" y="0"/>
                </a:cubicBezTo>
                <a:cubicBezTo>
                  <a:pt x="6839286" y="-32307"/>
                  <a:pt x="7092724" y="26909"/>
                  <a:pt x="7363369" y="0"/>
                </a:cubicBezTo>
                <a:cubicBezTo>
                  <a:pt x="7634015" y="-26909"/>
                  <a:pt x="7937394" y="40721"/>
                  <a:pt x="8286750" y="0"/>
                </a:cubicBezTo>
                <a:cubicBezTo>
                  <a:pt x="8289809" y="218050"/>
                  <a:pt x="8280616" y="313847"/>
                  <a:pt x="8286750" y="461665"/>
                </a:cubicBezTo>
                <a:cubicBezTo>
                  <a:pt x="8061515" y="500062"/>
                  <a:pt x="7879078" y="403295"/>
                  <a:pt x="7694839" y="461665"/>
                </a:cubicBezTo>
                <a:cubicBezTo>
                  <a:pt x="7510600" y="520035"/>
                  <a:pt x="7378988" y="414746"/>
                  <a:pt x="7268664" y="461665"/>
                </a:cubicBezTo>
                <a:cubicBezTo>
                  <a:pt x="7158341" y="508584"/>
                  <a:pt x="6889304" y="418113"/>
                  <a:pt x="6676753" y="461665"/>
                </a:cubicBezTo>
                <a:cubicBezTo>
                  <a:pt x="6464202" y="505217"/>
                  <a:pt x="6219233" y="445251"/>
                  <a:pt x="6084842" y="461665"/>
                </a:cubicBezTo>
                <a:cubicBezTo>
                  <a:pt x="5950451" y="478079"/>
                  <a:pt x="5652048" y="460872"/>
                  <a:pt x="5492931" y="461665"/>
                </a:cubicBezTo>
                <a:cubicBezTo>
                  <a:pt x="5333814" y="462458"/>
                  <a:pt x="5201019" y="455834"/>
                  <a:pt x="5066756" y="461665"/>
                </a:cubicBezTo>
                <a:cubicBezTo>
                  <a:pt x="4932494" y="467496"/>
                  <a:pt x="4641536" y="406224"/>
                  <a:pt x="4474845" y="461665"/>
                </a:cubicBezTo>
                <a:cubicBezTo>
                  <a:pt x="4308154" y="517106"/>
                  <a:pt x="3984765" y="423285"/>
                  <a:pt x="3800067" y="461665"/>
                </a:cubicBezTo>
                <a:cubicBezTo>
                  <a:pt x="3615369" y="500045"/>
                  <a:pt x="3438044" y="447574"/>
                  <a:pt x="3208156" y="461665"/>
                </a:cubicBezTo>
                <a:cubicBezTo>
                  <a:pt x="2978268" y="475756"/>
                  <a:pt x="2624279" y="417045"/>
                  <a:pt x="2450510" y="461665"/>
                </a:cubicBezTo>
                <a:cubicBezTo>
                  <a:pt x="2276741" y="506285"/>
                  <a:pt x="2259766" y="453422"/>
                  <a:pt x="2107202" y="461665"/>
                </a:cubicBezTo>
                <a:cubicBezTo>
                  <a:pt x="1954638" y="469908"/>
                  <a:pt x="1839700" y="427178"/>
                  <a:pt x="1763894" y="461665"/>
                </a:cubicBezTo>
                <a:cubicBezTo>
                  <a:pt x="1688088" y="496152"/>
                  <a:pt x="1367188" y="447302"/>
                  <a:pt x="1254851" y="461665"/>
                </a:cubicBezTo>
                <a:cubicBezTo>
                  <a:pt x="1142514" y="476028"/>
                  <a:pt x="1028508" y="439836"/>
                  <a:pt x="828675" y="461665"/>
                </a:cubicBezTo>
                <a:cubicBezTo>
                  <a:pt x="628842" y="483494"/>
                  <a:pt x="314596" y="407186"/>
                  <a:pt x="0" y="461665"/>
                </a:cubicBezTo>
                <a:cubicBezTo>
                  <a:pt x="-14539" y="343666"/>
                  <a:pt x="48201" y="103654"/>
                  <a:pt x="0" y="0"/>
                </a:cubicBezTo>
                <a:close/>
              </a:path>
              <a:path w="8286750" h="461665" stroke="0" extrusionOk="0">
                <a:moveTo>
                  <a:pt x="0" y="0"/>
                </a:moveTo>
                <a:cubicBezTo>
                  <a:pt x="124690" y="-17544"/>
                  <a:pt x="262754" y="1263"/>
                  <a:pt x="343308" y="0"/>
                </a:cubicBezTo>
                <a:cubicBezTo>
                  <a:pt x="423862" y="-1263"/>
                  <a:pt x="626170" y="32606"/>
                  <a:pt x="852351" y="0"/>
                </a:cubicBezTo>
                <a:cubicBezTo>
                  <a:pt x="1078532" y="-32606"/>
                  <a:pt x="1375247" y="66904"/>
                  <a:pt x="1527130" y="0"/>
                </a:cubicBezTo>
                <a:cubicBezTo>
                  <a:pt x="1679013" y="-66904"/>
                  <a:pt x="1949801" y="14435"/>
                  <a:pt x="2119040" y="0"/>
                </a:cubicBezTo>
                <a:cubicBezTo>
                  <a:pt x="2288279" y="-14435"/>
                  <a:pt x="2595212" y="51818"/>
                  <a:pt x="2793819" y="0"/>
                </a:cubicBezTo>
                <a:cubicBezTo>
                  <a:pt x="2992426" y="-51818"/>
                  <a:pt x="2974203" y="33395"/>
                  <a:pt x="3137127" y="0"/>
                </a:cubicBezTo>
                <a:cubicBezTo>
                  <a:pt x="3300051" y="-33395"/>
                  <a:pt x="3477449" y="29356"/>
                  <a:pt x="3729037" y="0"/>
                </a:cubicBezTo>
                <a:cubicBezTo>
                  <a:pt x="3980625" y="-29356"/>
                  <a:pt x="4240868" y="47920"/>
                  <a:pt x="4403816" y="0"/>
                </a:cubicBezTo>
                <a:cubicBezTo>
                  <a:pt x="4566764" y="-47920"/>
                  <a:pt x="4806774" y="31451"/>
                  <a:pt x="5161461" y="0"/>
                </a:cubicBezTo>
                <a:cubicBezTo>
                  <a:pt x="5516148" y="-31451"/>
                  <a:pt x="5533263" y="41894"/>
                  <a:pt x="5670505" y="0"/>
                </a:cubicBezTo>
                <a:cubicBezTo>
                  <a:pt x="5807747" y="-41894"/>
                  <a:pt x="5952173" y="27374"/>
                  <a:pt x="6096680" y="0"/>
                </a:cubicBezTo>
                <a:cubicBezTo>
                  <a:pt x="6241188" y="-27374"/>
                  <a:pt x="6419054" y="22639"/>
                  <a:pt x="6522856" y="0"/>
                </a:cubicBezTo>
                <a:cubicBezTo>
                  <a:pt x="6626658" y="-22639"/>
                  <a:pt x="7034639" y="33772"/>
                  <a:pt x="7197634" y="0"/>
                </a:cubicBezTo>
                <a:cubicBezTo>
                  <a:pt x="7360629" y="-33772"/>
                  <a:pt x="7542954" y="30706"/>
                  <a:pt x="7706677" y="0"/>
                </a:cubicBezTo>
                <a:cubicBezTo>
                  <a:pt x="7870400" y="-30706"/>
                  <a:pt x="8140287" y="23996"/>
                  <a:pt x="8286750" y="0"/>
                </a:cubicBezTo>
                <a:cubicBezTo>
                  <a:pt x="8320749" y="230100"/>
                  <a:pt x="8263309" y="288826"/>
                  <a:pt x="8286750" y="461665"/>
                </a:cubicBezTo>
                <a:cubicBezTo>
                  <a:pt x="8116740" y="500386"/>
                  <a:pt x="7929766" y="391612"/>
                  <a:pt x="7694839" y="461665"/>
                </a:cubicBezTo>
                <a:cubicBezTo>
                  <a:pt x="7459912" y="531718"/>
                  <a:pt x="7450189" y="453774"/>
                  <a:pt x="7351531" y="461665"/>
                </a:cubicBezTo>
                <a:cubicBezTo>
                  <a:pt x="7252873" y="469556"/>
                  <a:pt x="6905218" y="430301"/>
                  <a:pt x="6759620" y="461665"/>
                </a:cubicBezTo>
                <a:cubicBezTo>
                  <a:pt x="6614022" y="493029"/>
                  <a:pt x="6420495" y="424422"/>
                  <a:pt x="6167710" y="461665"/>
                </a:cubicBezTo>
                <a:cubicBezTo>
                  <a:pt x="5914925" y="498908"/>
                  <a:pt x="5916942" y="423928"/>
                  <a:pt x="5741534" y="461665"/>
                </a:cubicBezTo>
                <a:cubicBezTo>
                  <a:pt x="5566126" y="499402"/>
                  <a:pt x="5507756" y="437828"/>
                  <a:pt x="5315358" y="461665"/>
                </a:cubicBezTo>
                <a:cubicBezTo>
                  <a:pt x="5122960" y="485502"/>
                  <a:pt x="5001399" y="444555"/>
                  <a:pt x="4889183" y="461665"/>
                </a:cubicBezTo>
                <a:cubicBezTo>
                  <a:pt x="4776968" y="478775"/>
                  <a:pt x="4607519" y="417768"/>
                  <a:pt x="4463007" y="461665"/>
                </a:cubicBezTo>
                <a:cubicBezTo>
                  <a:pt x="4318495" y="505562"/>
                  <a:pt x="4185140" y="418400"/>
                  <a:pt x="3953964" y="461665"/>
                </a:cubicBezTo>
                <a:cubicBezTo>
                  <a:pt x="3722788" y="504930"/>
                  <a:pt x="3623011" y="420661"/>
                  <a:pt x="3362053" y="461665"/>
                </a:cubicBezTo>
                <a:cubicBezTo>
                  <a:pt x="3101095" y="502669"/>
                  <a:pt x="2956619" y="383999"/>
                  <a:pt x="2604407" y="461665"/>
                </a:cubicBezTo>
                <a:cubicBezTo>
                  <a:pt x="2252195" y="539331"/>
                  <a:pt x="2399666" y="452113"/>
                  <a:pt x="2261099" y="461665"/>
                </a:cubicBezTo>
                <a:cubicBezTo>
                  <a:pt x="2122532" y="471217"/>
                  <a:pt x="1892356" y="428059"/>
                  <a:pt x="1669188" y="461665"/>
                </a:cubicBezTo>
                <a:cubicBezTo>
                  <a:pt x="1446020" y="495271"/>
                  <a:pt x="1264903" y="396601"/>
                  <a:pt x="1077278" y="461665"/>
                </a:cubicBezTo>
                <a:cubicBezTo>
                  <a:pt x="889653" y="526729"/>
                  <a:pt x="814156" y="442520"/>
                  <a:pt x="651102" y="461665"/>
                </a:cubicBezTo>
                <a:cubicBezTo>
                  <a:pt x="488048" y="480810"/>
                  <a:pt x="275723" y="384188"/>
                  <a:pt x="0" y="461665"/>
                </a:cubicBezTo>
                <a:cubicBezTo>
                  <a:pt x="-31909" y="336713"/>
                  <a:pt x="27417" y="21633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88330880">
                  <a:prstGeom prst="rect">
                    <a:avLst/>
                  </a:prstGeom>
                  <ask:type>
                    <ask:lineSketchScribble/>
                  </ask:type>
                </ask:lineSketchStyleProps>
              </a:ext>
            </a:extLst>
          </a:ln>
        </p:spPr>
        <p:txBody>
          <a:bodyPr wrap="square" rtlCol="0">
            <a:spAutoFit/>
          </a:bodyPr>
          <a:lstStyle/>
          <a:p>
            <a:pPr algn="ctr"/>
            <a:r>
              <a:rPr lang="en-GB" sz="2400" dirty="0"/>
              <a:t>These regulations require employers to:</a:t>
            </a:r>
          </a:p>
        </p:txBody>
      </p:sp>
      <p:graphicFrame>
        <p:nvGraphicFramePr>
          <p:cNvPr id="2" name="Diagram 1">
            <a:extLst>
              <a:ext uri="{FF2B5EF4-FFF2-40B4-BE49-F238E27FC236}">
                <a16:creationId xmlns:a16="http://schemas.microsoft.com/office/drawing/2014/main" id="{BFD763B9-C061-42D9-BE1D-1E23A991CF90}"/>
              </a:ext>
            </a:extLst>
          </p:cNvPr>
          <p:cNvGraphicFramePr/>
          <p:nvPr>
            <p:extLst>
              <p:ext uri="{D42A27DB-BD31-4B8C-83A1-F6EECF244321}">
                <p14:modId xmlns:p14="http://schemas.microsoft.com/office/powerpoint/2010/main" val="2438307898"/>
              </p:ext>
            </p:extLst>
          </p:nvPr>
        </p:nvGraphicFramePr>
        <p:xfrm>
          <a:off x="1120877" y="1489587"/>
          <a:ext cx="9704439" cy="2875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B6F34830-84DE-49C4-8A86-3FF6327D285B}"/>
              </a:ext>
            </a:extLst>
          </p:cNvPr>
          <p:cNvSpPr/>
          <p:nvPr/>
        </p:nvSpPr>
        <p:spPr>
          <a:xfrm>
            <a:off x="1945558" y="4702886"/>
            <a:ext cx="8695710" cy="870155"/>
          </a:xfrm>
          <a:custGeom>
            <a:avLst/>
            <a:gdLst>
              <a:gd name="connsiteX0" fmla="*/ 0 w 8695710"/>
              <a:gd name="connsiteY0" fmla="*/ 0 h 870155"/>
              <a:gd name="connsiteX1" fmla="*/ 666671 w 8695710"/>
              <a:gd name="connsiteY1" fmla="*/ 0 h 870155"/>
              <a:gd name="connsiteX2" fmla="*/ 1333342 w 8695710"/>
              <a:gd name="connsiteY2" fmla="*/ 0 h 870155"/>
              <a:gd name="connsiteX3" fmla="*/ 1652185 w 8695710"/>
              <a:gd name="connsiteY3" fmla="*/ 0 h 870155"/>
              <a:gd name="connsiteX4" fmla="*/ 1971028 w 8695710"/>
              <a:gd name="connsiteY4" fmla="*/ 0 h 870155"/>
              <a:gd name="connsiteX5" fmla="*/ 2289870 w 8695710"/>
              <a:gd name="connsiteY5" fmla="*/ 0 h 870155"/>
              <a:gd name="connsiteX6" fmla="*/ 3043499 w 8695710"/>
              <a:gd name="connsiteY6" fmla="*/ 0 h 870155"/>
              <a:gd name="connsiteX7" fmla="*/ 3710170 w 8695710"/>
              <a:gd name="connsiteY7" fmla="*/ 0 h 870155"/>
              <a:gd name="connsiteX8" fmla="*/ 4029012 w 8695710"/>
              <a:gd name="connsiteY8" fmla="*/ 0 h 870155"/>
              <a:gd name="connsiteX9" fmla="*/ 4434812 w 8695710"/>
              <a:gd name="connsiteY9" fmla="*/ 0 h 870155"/>
              <a:gd name="connsiteX10" fmla="*/ 5014526 w 8695710"/>
              <a:gd name="connsiteY10" fmla="*/ 0 h 870155"/>
              <a:gd name="connsiteX11" fmla="*/ 5507283 w 8695710"/>
              <a:gd name="connsiteY11" fmla="*/ 0 h 870155"/>
              <a:gd name="connsiteX12" fmla="*/ 6173954 w 8695710"/>
              <a:gd name="connsiteY12" fmla="*/ 0 h 870155"/>
              <a:gd name="connsiteX13" fmla="*/ 6492797 w 8695710"/>
              <a:gd name="connsiteY13" fmla="*/ 0 h 870155"/>
              <a:gd name="connsiteX14" fmla="*/ 6985554 w 8695710"/>
              <a:gd name="connsiteY14" fmla="*/ 0 h 870155"/>
              <a:gd name="connsiteX15" fmla="*/ 7652225 w 8695710"/>
              <a:gd name="connsiteY15" fmla="*/ 0 h 870155"/>
              <a:gd name="connsiteX16" fmla="*/ 8695710 w 8695710"/>
              <a:gd name="connsiteY16" fmla="*/ 0 h 870155"/>
              <a:gd name="connsiteX17" fmla="*/ 8695710 w 8695710"/>
              <a:gd name="connsiteY17" fmla="*/ 443779 h 870155"/>
              <a:gd name="connsiteX18" fmla="*/ 8695710 w 8695710"/>
              <a:gd name="connsiteY18" fmla="*/ 870155 h 870155"/>
              <a:gd name="connsiteX19" fmla="*/ 8115996 w 8695710"/>
              <a:gd name="connsiteY19" fmla="*/ 870155 h 870155"/>
              <a:gd name="connsiteX20" fmla="*/ 7623239 w 8695710"/>
              <a:gd name="connsiteY20" fmla="*/ 870155 h 870155"/>
              <a:gd name="connsiteX21" fmla="*/ 7043525 w 8695710"/>
              <a:gd name="connsiteY21" fmla="*/ 870155 h 870155"/>
              <a:gd name="connsiteX22" fmla="*/ 6376854 w 8695710"/>
              <a:gd name="connsiteY22" fmla="*/ 870155 h 870155"/>
              <a:gd name="connsiteX23" fmla="*/ 5884097 w 8695710"/>
              <a:gd name="connsiteY23" fmla="*/ 870155 h 870155"/>
              <a:gd name="connsiteX24" fmla="*/ 5217426 w 8695710"/>
              <a:gd name="connsiteY24" fmla="*/ 870155 h 870155"/>
              <a:gd name="connsiteX25" fmla="*/ 4811626 w 8695710"/>
              <a:gd name="connsiteY25" fmla="*/ 870155 h 870155"/>
              <a:gd name="connsiteX26" fmla="*/ 4405826 w 8695710"/>
              <a:gd name="connsiteY26" fmla="*/ 870155 h 870155"/>
              <a:gd name="connsiteX27" fmla="*/ 3739155 w 8695710"/>
              <a:gd name="connsiteY27" fmla="*/ 870155 h 870155"/>
              <a:gd name="connsiteX28" fmla="*/ 3246398 w 8695710"/>
              <a:gd name="connsiteY28" fmla="*/ 870155 h 870155"/>
              <a:gd name="connsiteX29" fmla="*/ 2840599 w 8695710"/>
              <a:gd name="connsiteY29" fmla="*/ 870155 h 870155"/>
              <a:gd name="connsiteX30" fmla="*/ 2260885 w 8695710"/>
              <a:gd name="connsiteY30" fmla="*/ 870155 h 870155"/>
              <a:gd name="connsiteX31" fmla="*/ 1507256 w 8695710"/>
              <a:gd name="connsiteY31" fmla="*/ 870155 h 870155"/>
              <a:gd name="connsiteX32" fmla="*/ 1188414 w 8695710"/>
              <a:gd name="connsiteY32" fmla="*/ 870155 h 870155"/>
              <a:gd name="connsiteX33" fmla="*/ 695657 w 8695710"/>
              <a:gd name="connsiteY33" fmla="*/ 870155 h 870155"/>
              <a:gd name="connsiteX34" fmla="*/ 0 w 8695710"/>
              <a:gd name="connsiteY34" fmla="*/ 870155 h 870155"/>
              <a:gd name="connsiteX35" fmla="*/ 0 w 8695710"/>
              <a:gd name="connsiteY35" fmla="*/ 452481 h 870155"/>
              <a:gd name="connsiteX36" fmla="*/ 0 w 8695710"/>
              <a:gd name="connsiteY36" fmla="*/ 0 h 87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8695710" h="870155" fill="none" extrusionOk="0">
                <a:moveTo>
                  <a:pt x="0" y="0"/>
                </a:moveTo>
                <a:cubicBezTo>
                  <a:pt x="273479" y="-35373"/>
                  <a:pt x="464108" y="49069"/>
                  <a:pt x="666671" y="0"/>
                </a:cubicBezTo>
                <a:cubicBezTo>
                  <a:pt x="869234" y="-49069"/>
                  <a:pt x="1110748" y="57176"/>
                  <a:pt x="1333342" y="0"/>
                </a:cubicBezTo>
                <a:cubicBezTo>
                  <a:pt x="1555936" y="-57176"/>
                  <a:pt x="1530322" y="30248"/>
                  <a:pt x="1652185" y="0"/>
                </a:cubicBezTo>
                <a:cubicBezTo>
                  <a:pt x="1774048" y="-30248"/>
                  <a:pt x="1866373" y="14439"/>
                  <a:pt x="1971028" y="0"/>
                </a:cubicBezTo>
                <a:cubicBezTo>
                  <a:pt x="2075683" y="-14439"/>
                  <a:pt x="2196533" y="15698"/>
                  <a:pt x="2289870" y="0"/>
                </a:cubicBezTo>
                <a:cubicBezTo>
                  <a:pt x="2383207" y="-15698"/>
                  <a:pt x="2751749" y="11850"/>
                  <a:pt x="3043499" y="0"/>
                </a:cubicBezTo>
                <a:cubicBezTo>
                  <a:pt x="3335249" y="-11850"/>
                  <a:pt x="3552781" y="76775"/>
                  <a:pt x="3710170" y="0"/>
                </a:cubicBezTo>
                <a:cubicBezTo>
                  <a:pt x="3867559" y="-76775"/>
                  <a:pt x="3959666" y="6189"/>
                  <a:pt x="4029012" y="0"/>
                </a:cubicBezTo>
                <a:cubicBezTo>
                  <a:pt x="4098358" y="-6189"/>
                  <a:pt x="4276478" y="6804"/>
                  <a:pt x="4434812" y="0"/>
                </a:cubicBezTo>
                <a:cubicBezTo>
                  <a:pt x="4593146" y="-6804"/>
                  <a:pt x="4804863" y="19200"/>
                  <a:pt x="5014526" y="0"/>
                </a:cubicBezTo>
                <a:cubicBezTo>
                  <a:pt x="5224189" y="-19200"/>
                  <a:pt x="5272656" y="28571"/>
                  <a:pt x="5507283" y="0"/>
                </a:cubicBezTo>
                <a:cubicBezTo>
                  <a:pt x="5741910" y="-28571"/>
                  <a:pt x="5913975" y="17261"/>
                  <a:pt x="6173954" y="0"/>
                </a:cubicBezTo>
                <a:cubicBezTo>
                  <a:pt x="6433933" y="-17261"/>
                  <a:pt x="6355131" y="37149"/>
                  <a:pt x="6492797" y="0"/>
                </a:cubicBezTo>
                <a:cubicBezTo>
                  <a:pt x="6630463" y="-37149"/>
                  <a:pt x="6819307" y="36963"/>
                  <a:pt x="6985554" y="0"/>
                </a:cubicBezTo>
                <a:cubicBezTo>
                  <a:pt x="7151801" y="-36963"/>
                  <a:pt x="7510578" y="9222"/>
                  <a:pt x="7652225" y="0"/>
                </a:cubicBezTo>
                <a:cubicBezTo>
                  <a:pt x="7793872" y="-9222"/>
                  <a:pt x="8256893" y="116276"/>
                  <a:pt x="8695710" y="0"/>
                </a:cubicBezTo>
                <a:cubicBezTo>
                  <a:pt x="8722560" y="104353"/>
                  <a:pt x="8681169" y="266444"/>
                  <a:pt x="8695710" y="443779"/>
                </a:cubicBezTo>
                <a:cubicBezTo>
                  <a:pt x="8710251" y="621114"/>
                  <a:pt x="8670002" y="671636"/>
                  <a:pt x="8695710" y="870155"/>
                </a:cubicBezTo>
                <a:cubicBezTo>
                  <a:pt x="8474780" y="926632"/>
                  <a:pt x="8296224" y="800596"/>
                  <a:pt x="8115996" y="870155"/>
                </a:cubicBezTo>
                <a:cubicBezTo>
                  <a:pt x="7935768" y="939714"/>
                  <a:pt x="7845141" y="820514"/>
                  <a:pt x="7623239" y="870155"/>
                </a:cubicBezTo>
                <a:cubicBezTo>
                  <a:pt x="7401337" y="919796"/>
                  <a:pt x="7316527" y="867235"/>
                  <a:pt x="7043525" y="870155"/>
                </a:cubicBezTo>
                <a:cubicBezTo>
                  <a:pt x="6770523" y="873075"/>
                  <a:pt x="6531505" y="868085"/>
                  <a:pt x="6376854" y="870155"/>
                </a:cubicBezTo>
                <a:cubicBezTo>
                  <a:pt x="6222203" y="872225"/>
                  <a:pt x="6074560" y="853478"/>
                  <a:pt x="5884097" y="870155"/>
                </a:cubicBezTo>
                <a:cubicBezTo>
                  <a:pt x="5693634" y="886832"/>
                  <a:pt x="5370595" y="823105"/>
                  <a:pt x="5217426" y="870155"/>
                </a:cubicBezTo>
                <a:cubicBezTo>
                  <a:pt x="5064257" y="917205"/>
                  <a:pt x="5003097" y="852542"/>
                  <a:pt x="4811626" y="870155"/>
                </a:cubicBezTo>
                <a:cubicBezTo>
                  <a:pt x="4620155" y="887768"/>
                  <a:pt x="4593806" y="846256"/>
                  <a:pt x="4405826" y="870155"/>
                </a:cubicBezTo>
                <a:cubicBezTo>
                  <a:pt x="4217846" y="894054"/>
                  <a:pt x="4023663" y="840700"/>
                  <a:pt x="3739155" y="870155"/>
                </a:cubicBezTo>
                <a:cubicBezTo>
                  <a:pt x="3454647" y="899610"/>
                  <a:pt x="3438352" y="826651"/>
                  <a:pt x="3246398" y="870155"/>
                </a:cubicBezTo>
                <a:cubicBezTo>
                  <a:pt x="3054444" y="913659"/>
                  <a:pt x="2970020" y="855925"/>
                  <a:pt x="2840599" y="870155"/>
                </a:cubicBezTo>
                <a:cubicBezTo>
                  <a:pt x="2711178" y="884385"/>
                  <a:pt x="2377626" y="855234"/>
                  <a:pt x="2260885" y="870155"/>
                </a:cubicBezTo>
                <a:cubicBezTo>
                  <a:pt x="2144144" y="885076"/>
                  <a:pt x="1833397" y="788756"/>
                  <a:pt x="1507256" y="870155"/>
                </a:cubicBezTo>
                <a:cubicBezTo>
                  <a:pt x="1181115" y="951554"/>
                  <a:pt x="1298009" y="843176"/>
                  <a:pt x="1188414" y="870155"/>
                </a:cubicBezTo>
                <a:cubicBezTo>
                  <a:pt x="1078819" y="897134"/>
                  <a:pt x="846052" y="831223"/>
                  <a:pt x="695657" y="870155"/>
                </a:cubicBezTo>
                <a:cubicBezTo>
                  <a:pt x="545262" y="909087"/>
                  <a:pt x="340790" y="820761"/>
                  <a:pt x="0" y="870155"/>
                </a:cubicBezTo>
                <a:cubicBezTo>
                  <a:pt x="-47111" y="689764"/>
                  <a:pt x="6414" y="585899"/>
                  <a:pt x="0" y="452481"/>
                </a:cubicBezTo>
                <a:cubicBezTo>
                  <a:pt x="-6414" y="319063"/>
                  <a:pt x="38042" y="182206"/>
                  <a:pt x="0" y="0"/>
                </a:cubicBezTo>
                <a:close/>
              </a:path>
              <a:path w="8695710" h="870155" stroke="0" extrusionOk="0">
                <a:moveTo>
                  <a:pt x="0" y="0"/>
                </a:moveTo>
                <a:cubicBezTo>
                  <a:pt x="196654" y="-13709"/>
                  <a:pt x="309925" y="32741"/>
                  <a:pt x="492757" y="0"/>
                </a:cubicBezTo>
                <a:cubicBezTo>
                  <a:pt x="675589" y="-32741"/>
                  <a:pt x="782574" y="11159"/>
                  <a:pt x="898557" y="0"/>
                </a:cubicBezTo>
                <a:cubicBezTo>
                  <a:pt x="1014540" y="-11159"/>
                  <a:pt x="1176033" y="8282"/>
                  <a:pt x="1304357" y="0"/>
                </a:cubicBezTo>
                <a:cubicBezTo>
                  <a:pt x="1432681" y="-8282"/>
                  <a:pt x="1543145" y="6463"/>
                  <a:pt x="1710156" y="0"/>
                </a:cubicBezTo>
                <a:cubicBezTo>
                  <a:pt x="1877167" y="-6463"/>
                  <a:pt x="2125503" y="32566"/>
                  <a:pt x="2463785" y="0"/>
                </a:cubicBezTo>
                <a:cubicBezTo>
                  <a:pt x="2802067" y="-32566"/>
                  <a:pt x="2777417" y="37426"/>
                  <a:pt x="2956541" y="0"/>
                </a:cubicBezTo>
                <a:cubicBezTo>
                  <a:pt x="3135665" y="-37426"/>
                  <a:pt x="3546273" y="31715"/>
                  <a:pt x="3710170" y="0"/>
                </a:cubicBezTo>
                <a:cubicBezTo>
                  <a:pt x="3874067" y="-31715"/>
                  <a:pt x="4170240" y="64795"/>
                  <a:pt x="4463798" y="0"/>
                </a:cubicBezTo>
                <a:cubicBezTo>
                  <a:pt x="4757356" y="-64795"/>
                  <a:pt x="4631916" y="9181"/>
                  <a:pt x="4782640" y="0"/>
                </a:cubicBezTo>
                <a:cubicBezTo>
                  <a:pt x="4933364" y="-9181"/>
                  <a:pt x="5063034" y="33558"/>
                  <a:pt x="5275397" y="0"/>
                </a:cubicBezTo>
                <a:cubicBezTo>
                  <a:pt x="5487760" y="-33558"/>
                  <a:pt x="5502751" y="36326"/>
                  <a:pt x="5594240" y="0"/>
                </a:cubicBezTo>
                <a:cubicBezTo>
                  <a:pt x="5685729" y="-36326"/>
                  <a:pt x="5934499" y="20502"/>
                  <a:pt x="6260911" y="0"/>
                </a:cubicBezTo>
                <a:cubicBezTo>
                  <a:pt x="6587323" y="-20502"/>
                  <a:pt x="6608448" y="8489"/>
                  <a:pt x="6753668" y="0"/>
                </a:cubicBezTo>
                <a:cubicBezTo>
                  <a:pt x="6898888" y="-8489"/>
                  <a:pt x="6942014" y="11103"/>
                  <a:pt x="7072511" y="0"/>
                </a:cubicBezTo>
                <a:cubicBezTo>
                  <a:pt x="7203008" y="-11103"/>
                  <a:pt x="7335576" y="39459"/>
                  <a:pt x="7565268" y="0"/>
                </a:cubicBezTo>
                <a:cubicBezTo>
                  <a:pt x="7794960" y="-39459"/>
                  <a:pt x="7866495" y="1632"/>
                  <a:pt x="7971067" y="0"/>
                </a:cubicBezTo>
                <a:cubicBezTo>
                  <a:pt x="8075639" y="-1632"/>
                  <a:pt x="8428378" y="76223"/>
                  <a:pt x="8695710" y="0"/>
                </a:cubicBezTo>
                <a:cubicBezTo>
                  <a:pt x="8702133" y="138939"/>
                  <a:pt x="8642927" y="258646"/>
                  <a:pt x="8695710" y="452481"/>
                </a:cubicBezTo>
                <a:cubicBezTo>
                  <a:pt x="8748493" y="646316"/>
                  <a:pt x="8678204" y="730127"/>
                  <a:pt x="8695710" y="870155"/>
                </a:cubicBezTo>
                <a:cubicBezTo>
                  <a:pt x="8420304" y="889140"/>
                  <a:pt x="8286234" y="854599"/>
                  <a:pt x="8115996" y="870155"/>
                </a:cubicBezTo>
                <a:cubicBezTo>
                  <a:pt x="7945758" y="885711"/>
                  <a:pt x="7712738" y="797204"/>
                  <a:pt x="7362368" y="870155"/>
                </a:cubicBezTo>
                <a:cubicBezTo>
                  <a:pt x="7011998" y="943106"/>
                  <a:pt x="7083461" y="832154"/>
                  <a:pt x="6869611" y="870155"/>
                </a:cubicBezTo>
                <a:cubicBezTo>
                  <a:pt x="6655761" y="908156"/>
                  <a:pt x="6666349" y="849272"/>
                  <a:pt x="6550768" y="870155"/>
                </a:cubicBezTo>
                <a:cubicBezTo>
                  <a:pt x="6435187" y="891038"/>
                  <a:pt x="6043326" y="846021"/>
                  <a:pt x="5797140" y="870155"/>
                </a:cubicBezTo>
                <a:cubicBezTo>
                  <a:pt x="5550954" y="894289"/>
                  <a:pt x="5552287" y="861206"/>
                  <a:pt x="5391340" y="870155"/>
                </a:cubicBezTo>
                <a:cubicBezTo>
                  <a:pt x="5230393" y="879104"/>
                  <a:pt x="4993392" y="867375"/>
                  <a:pt x="4811626" y="870155"/>
                </a:cubicBezTo>
                <a:cubicBezTo>
                  <a:pt x="4629860" y="872935"/>
                  <a:pt x="4554767" y="826086"/>
                  <a:pt x="4405826" y="870155"/>
                </a:cubicBezTo>
                <a:cubicBezTo>
                  <a:pt x="4256885" y="914224"/>
                  <a:pt x="4054916" y="829283"/>
                  <a:pt x="3913070" y="870155"/>
                </a:cubicBezTo>
                <a:cubicBezTo>
                  <a:pt x="3771224" y="911027"/>
                  <a:pt x="3616515" y="844951"/>
                  <a:pt x="3507270" y="870155"/>
                </a:cubicBezTo>
                <a:cubicBezTo>
                  <a:pt x="3398025" y="895359"/>
                  <a:pt x="3103584" y="808801"/>
                  <a:pt x="2927556" y="870155"/>
                </a:cubicBezTo>
                <a:cubicBezTo>
                  <a:pt x="2751528" y="931509"/>
                  <a:pt x="2627126" y="827057"/>
                  <a:pt x="2521756" y="870155"/>
                </a:cubicBezTo>
                <a:cubicBezTo>
                  <a:pt x="2416386" y="913253"/>
                  <a:pt x="2218542" y="844737"/>
                  <a:pt x="2028999" y="870155"/>
                </a:cubicBezTo>
                <a:cubicBezTo>
                  <a:pt x="1839456" y="895573"/>
                  <a:pt x="1620980" y="787938"/>
                  <a:pt x="1275371" y="870155"/>
                </a:cubicBezTo>
                <a:cubicBezTo>
                  <a:pt x="929762" y="952372"/>
                  <a:pt x="896470" y="811727"/>
                  <a:pt x="695657" y="870155"/>
                </a:cubicBezTo>
                <a:cubicBezTo>
                  <a:pt x="494844" y="928583"/>
                  <a:pt x="182222" y="843097"/>
                  <a:pt x="0" y="870155"/>
                </a:cubicBezTo>
                <a:cubicBezTo>
                  <a:pt x="-10972" y="738040"/>
                  <a:pt x="287" y="621612"/>
                  <a:pt x="0" y="443779"/>
                </a:cubicBezTo>
                <a:cubicBezTo>
                  <a:pt x="-287" y="265946"/>
                  <a:pt x="19617" y="185662"/>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29911668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All </a:t>
            </a:r>
            <a:r>
              <a:rPr lang="en-GB" sz="2400" b="1" i="1" dirty="0">
                <a:solidFill>
                  <a:schemeClr val="tx1"/>
                </a:solidFill>
              </a:rPr>
              <a:t>employees </a:t>
            </a:r>
            <a:r>
              <a:rPr lang="en-GB" sz="2400" dirty="0">
                <a:solidFill>
                  <a:schemeClr val="tx1"/>
                </a:solidFill>
              </a:rPr>
              <a:t>must make proper use of safe work systems introduced by the employer to reduce risks from MH</a:t>
            </a:r>
          </a:p>
        </p:txBody>
      </p:sp>
    </p:spTree>
    <p:extLst>
      <p:ext uri="{BB962C8B-B14F-4D97-AF65-F5344CB8AC3E}">
        <p14:creationId xmlns:p14="http://schemas.microsoft.com/office/powerpoint/2010/main" val="2735328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169E2B-6C2D-445B-A5F2-7109AA2B36AC}"/>
                                            </p:graphicEl>
                                          </p:spTgt>
                                        </p:tgtEl>
                                        <p:attrNameLst>
                                          <p:attrName>style.visibility</p:attrName>
                                        </p:attrNameLst>
                                      </p:cBhvr>
                                      <p:to>
                                        <p:strVal val="visible"/>
                                      </p:to>
                                    </p:set>
                                    <p:animEffect transition="in" filter="fade">
                                      <p:cBhvr>
                                        <p:cTn id="7" dur="500"/>
                                        <p:tgtEl>
                                          <p:spTgt spid="2">
                                            <p:graphicEl>
                                              <a:dgm id="{8E169E2B-6C2D-445B-A5F2-7109AA2B36A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8A91BF-D969-41C8-AE7B-68FC07E48589}"/>
                                            </p:graphicEl>
                                          </p:spTgt>
                                        </p:tgtEl>
                                        <p:attrNameLst>
                                          <p:attrName>style.visibility</p:attrName>
                                        </p:attrNameLst>
                                      </p:cBhvr>
                                      <p:to>
                                        <p:strVal val="visible"/>
                                      </p:to>
                                    </p:set>
                                    <p:animEffect transition="in" filter="fade">
                                      <p:cBhvr>
                                        <p:cTn id="12" dur="500"/>
                                        <p:tgtEl>
                                          <p:spTgt spid="2">
                                            <p:graphicEl>
                                              <a:dgm id="{F68A91BF-D969-41C8-AE7B-68FC07E485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4C09A93-374F-4CF1-B1AE-41B8F6003449}"/>
                                            </p:graphicEl>
                                          </p:spTgt>
                                        </p:tgtEl>
                                        <p:attrNameLst>
                                          <p:attrName>style.visibility</p:attrName>
                                        </p:attrNameLst>
                                      </p:cBhvr>
                                      <p:to>
                                        <p:strVal val="visible"/>
                                      </p:to>
                                    </p:set>
                                    <p:animEffect transition="in" filter="fade">
                                      <p:cBhvr>
                                        <p:cTn id="17" dur="500"/>
                                        <p:tgtEl>
                                          <p:spTgt spid="2">
                                            <p:graphicEl>
                                              <a:dgm id="{34C09A93-374F-4CF1-B1AE-41B8F600344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EC3A804-6204-467F-8DB5-D5565161C290}"/>
                                            </p:graphicEl>
                                          </p:spTgt>
                                        </p:tgtEl>
                                        <p:attrNameLst>
                                          <p:attrName>style.visibility</p:attrName>
                                        </p:attrNameLst>
                                      </p:cBhvr>
                                      <p:to>
                                        <p:strVal val="visible"/>
                                      </p:to>
                                    </p:set>
                                    <p:animEffect transition="in" filter="fade">
                                      <p:cBhvr>
                                        <p:cTn id="22" dur="500"/>
                                        <p:tgtEl>
                                          <p:spTgt spid="2">
                                            <p:graphicEl>
                                              <a:dgm id="{3EC3A804-6204-467F-8DB5-D5565161C29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C2FC325-F0B8-474E-99A4-8F60F6DD69E5}"/>
                                            </p:graphicEl>
                                          </p:spTgt>
                                        </p:tgtEl>
                                        <p:attrNameLst>
                                          <p:attrName>style.visibility</p:attrName>
                                        </p:attrNameLst>
                                      </p:cBhvr>
                                      <p:to>
                                        <p:strVal val="visible"/>
                                      </p:to>
                                    </p:set>
                                    <p:animEffect transition="in" filter="fade">
                                      <p:cBhvr>
                                        <p:cTn id="27" dur="500"/>
                                        <p:tgtEl>
                                          <p:spTgt spid="2">
                                            <p:graphicEl>
                                              <a:dgm id="{FC2FC325-F0B8-474E-99A4-8F60F6DD69E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1CB4A269-C3BE-4844-9969-D18DE9EB4DCE}"/>
                                            </p:graphicEl>
                                          </p:spTgt>
                                        </p:tgtEl>
                                        <p:attrNameLst>
                                          <p:attrName>style.visibility</p:attrName>
                                        </p:attrNameLst>
                                      </p:cBhvr>
                                      <p:to>
                                        <p:strVal val="visible"/>
                                      </p:to>
                                    </p:set>
                                    <p:animEffect transition="in" filter="fade">
                                      <p:cBhvr>
                                        <p:cTn id="32" dur="500"/>
                                        <p:tgtEl>
                                          <p:spTgt spid="2">
                                            <p:graphicEl>
                                              <a:dgm id="{1CB4A269-C3BE-4844-9969-D18DE9EB4DC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Manual Handling Risk Assessment</a:t>
            </a:r>
          </a:p>
        </p:txBody>
      </p:sp>
      <p:pic>
        <p:nvPicPr>
          <p:cNvPr id="3" name="Picture 2"/>
          <p:cNvPicPr>
            <a:picLocks noChangeAspect="1"/>
          </p:cNvPicPr>
          <p:nvPr/>
        </p:nvPicPr>
        <p:blipFill rotWithShape="1">
          <a:blip r:embed="rId3"/>
          <a:srcRect l="49222" t="49224" r="6841" b="2471"/>
          <a:stretch/>
        </p:blipFill>
        <p:spPr>
          <a:xfrm>
            <a:off x="8836283" y="1892294"/>
            <a:ext cx="2457450" cy="2965452"/>
          </a:xfrm>
          <a:prstGeom prst="rect">
            <a:avLst/>
          </a:prstGeom>
          <a:ln w="38100">
            <a:solidFill>
              <a:srgbClr val="002060"/>
            </a:solidFill>
          </a:ln>
        </p:spPr>
      </p:pic>
      <p:pic>
        <p:nvPicPr>
          <p:cNvPr id="7" name="Picture 6"/>
          <p:cNvPicPr>
            <a:picLocks noChangeAspect="1"/>
          </p:cNvPicPr>
          <p:nvPr/>
        </p:nvPicPr>
        <p:blipFill rotWithShape="1">
          <a:blip r:embed="rId3"/>
          <a:srcRect l="5966" t="48799" r="49756" b="2895"/>
          <a:stretch/>
        </p:blipFill>
        <p:spPr>
          <a:xfrm>
            <a:off x="838200" y="1914520"/>
            <a:ext cx="2476500" cy="3000380"/>
          </a:xfrm>
          <a:prstGeom prst="rect">
            <a:avLst/>
          </a:prstGeom>
          <a:ln w="38100">
            <a:solidFill>
              <a:srgbClr val="002060"/>
            </a:solidFill>
          </a:ln>
        </p:spPr>
      </p:pic>
      <p:pic>
        <p:nvPicPr>
          <p:cNvPr id="8" name="Picture 7"/>
          <p:cNvPicPr>
            <a:picLocks noChangeAspect="1"/>
          </p:cNvPicPr>
          <p:nvPr/>
        </p:nvPicPr>
        <p:blipFill rotWithShape="1">
          <a:blip r:embed="rId3"/>
          <a:srcRect l="48542" t="1764" r="7522" b="49507"/>
          <a:stretch/>
        </p:blipFill>
        <p:spPr>
          <a:xfrm>
            <a:off x="3542206" y="1914520"/>
            <a:ext cx="2457450" cy="2959105"/>
          </a:xfrm>
          <a:prstGeom prst="rect">
            <a:avLst/>
          </a:prstGeom>
          <a:ln w="38100">
            <a:solidFill>
              <a:srgbClr val="002060"/>
            </a:solidFill>
          </a:ln>
        </p:spPr>
      </p:pic>
      <p:pic>
        <p:nvPicPr>
          <p:cNvPr id="9" name="Picture 8"/>
          <p:cNvPicPr>
            <a:picLocks noChangeAspect="1"/>
          </p:cNvPicPr>
          <p:nvPr/>
        </p:nvPicPr>
        <p:blipFill rotWithShape="1">
          <a:blip r:embed="rId3"/>
          <a:srcRect l="6374" t="1341" r="49689" b="49507"/>
          <a:stretch/>
        </p:blipFill>
        <p:spPr>
          <a:xfrm>
            <a:off x="6189244" y="1892294"/>
            <a:ext cx="2457451" cy="2965453"/>
          </a:xfrm>
          <a:prstGeom prst="rect">
            <a:avLst/>
          </a:prstGeom>
          <a:ln w="38100">
            <a:solidFill>
              <a:srgbClr val="002060"/>
            </a:solidFill>
          </a:ln>
        </p:spPr>
      </p:pic>
    </p:spTree>
    <p:extLst>
      <p:ext uri="{BB962C8B-B14F-4D97-AF65-F5344CB8AC3E}">
        <p14:creationId xmlns:p14="http://schemas.microsoft.com/office/powerpoint/2010/main" val="240451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3347" y="1367662"/>
            <a:ext cx="6724650" cy="4094093"/>
          </a:xfrm>
          <a:custGeom>
            <a:avLst/>
            <a:gdLst>
              <a:gd name="connsiteX0" fmla="*/ 0 w 6724650"/>
              <a:gd name="connsiteY0" fmla="*/ 0 h 4094093"/>
              <a:gd name="connsiteX1" fmla="*/ 694881 w 6724650"/>
              <a:gd name="connsiteY1" fmla="*/ 0 h 4094093"/>
              <a:gd name="connsiteX2" fmla="*/ 1053529 w 6724650"/>
              <a:gd name="connsiteY2" fmla="*/ 0 h 4094093"/>
              <a:gd name="connsiteX3" fmla="*/ 1613916 w 6724650"/>
              <a:gd name="connsiteY3" fmla="*/ 0 h 4094093"/>
              <a:gd name="connsiteX4" fmla="*/ 2107057 w 6724650"/>
              <a:gd name="connsiteY4" fmla="*/ 0 h 4094093"/>
              <a:gd name="connsiteX5" fmla="*/ 2465705 w 6724650"/>
              <a:gd name="connsiteY5" fmla="*/ 0 h 4094093"/>
              <a:gd name="connsiteX6" fmla="*/ 2824353 w 6724650"/>
              <a:gd name="connsiteY6" fmla="*/ 0 h 4094093"/>
              <a:gd name="connsiteX7" fmla="*/ 3250248 w 6724650"/>
              <a:gd name="connsiteY7" fmla="*/ 0 h 4094093"/>
              <a:gd name="connsiteX8" fmla="*/ 3877882 w 6724650"/>
              <a:gd name="connsiteY8" fmla="*/ 0 h 4094093"/>
              <a:gd name="connsiteX9" fmla="*/ 4438269 w 6724650"/>
              <a:gd name="connsiteY9" fmla="*/ 0 h 4094093"/>
              <a:gd name="connsiteX10" fmla="*/ 5065903 w 6724650"/>
              <a:gd name="connsiteY10" fmla="*/ 0 h 4094093"/>
              <a:gd name="connsiteX11" fmla="*/ 5424551 w 6724650"/>
              <a:gd name="connsiteY11" fmla="*/ 0 h 4094093"/>
              <a:gd name="connsiteX12" fmla="*/ 6052185 w 6724650"/>
              <a:gd name="connsiteY12" fmla="*/ 0 h 4094093"/>
              <a:gd name="connsiteX13" fmla="*/ 6724650 w 6724650"/>
              <a:gd name="connsiteY13" fmla="*/ 0 h 4094093"/>
              <a:gd name="connsiteX14" fmla="*/ 6724650 w 6724650"/>
              <a:gd name="connsiteY14" fmla="*/ 625811 h 4094093"/>
              <a:gd name="connsiteX15" fmla="*/ 6724650 w 6724650"/>
              <a:gd name="connsiteY15" fmla="*/ 1210682 h 4094093"/>
              <a:gd name="connsiteX16" fmla="*/ 6724650 w 6724650"/>
              <a:gd name="connsiteY16" fmla="*/ 1672729 h 4094093"/>
              <a:gd name="connsiteX17" fmla="*/ 6724650 w 6724650"/>
              <a:gd name="connsiteY17" fmla="*/ 2298541 h 4094093"/>
              <a:gd name="connsiteX18" fmla="*/ 6724650 w 6724650"/>
              <a:gd name="connsiteY18" fmla="*/ 2924352 h 4094093"/>
              <a:gd name="connsiteX19" fmla="*/ 6724650 w 6724650"/>
              <a:gd name="connsiteY19" fmla="*/ 3468282 h 4094093"/>
              <a:gd name="connsiteX20" fmla="*/ 6724650 w 6724650"/>
              <a:gd name="connsiteY20" fmla="*/ 4094093 h 4094093"/>
              <a:gd name="connsiteX21" fmla="*/ 6164263 w 6724650"/>
              <a:gd name="connsiteY21" fmla="*/ 4094093 h 4094093"/>
              <a:gd name="connsiteX22" fmla="*/ 5738368 w 6724650"/>
              <a:gd name="connsiteY22" fmla="*/ 4094093 h 4094093"/>
              <a:gd name="connsiteX23" fmla="*/ 5110734 w 6724650"/>
              <a:gd name="connsiteY23" fmla="*/ 4094093 h 4094093"/>
              <a:gd name="connsiteX24" fmla="*/ 4752086 w 6724650"/>
              <a:gd name="connsiteY24" fmla="*/ 4094093 h 4094093"/>
              <a:gd name="connsiteX25" fmla="*/ 4124452 w 6724650"/>
              <a:gd name="connsiteY25" fmla="*/ 4094093 h 4094093"/>
              <a:gd name="connsiteX26" fmla="*/ 3564065 w 6724650"/>
              <a:gd name="connsiteY26" fmla="*/ 4094093 h 4094093"/>
              <a:gd name="connsiteX27" fmla="*/ 3003677 w 6724650"/>
              <a:gd name="connsiteY27" fmla="*/ 4094093 h 4094093"/>
              <a:gd name="connsiteX28" fmla="*/ 2376043 w 6724650"/>
              <a:gd name="connsiteY28" fmla="*/ 4094093 h 4094093"/>
              <a:gd name="connsiteX29" fmla="*/ 1681163 w 6724650"/>
              <a:gd name="connsiteY29" fmla="*/ 4094093 h 4094093"/>
              <a:gd name="connsiteX30" fmla="*/ 1322515 w 6724650"/>
              <a:gd name="connsiteY30" fmla="*/ 4094093 h 4094093"/>
              <a:gd name="connsiteX31" fmla="*/ 829373 w 6724650"/>
              <a:gd name="connsiteY31" fmla="*/ 4094093 h 4094093"/>
              <a:gd name="connsiteX32" fmla="*/ 0 w 6724650"/>
              <a:gd name="connsiteY32" fmla="*/ 4094093 h 4094093"/>
              <a:gd name="connsiteX33" fmla="*/ 0 w 6724650"/>
              <a:gd name="connsiteY33" fmla="*/ 3632045 h 4094093"/>
              <a:gd name="connsiteX34" fmla="*/ 0 w 6724650"/>
              <a:gd name="connsiteY34" fmla="*/ 2965293 h 4094093"/>
              <a:gd name="connsiteX35" fmla="*/ 0 w 6724650"/>
              <a:gd name="connsiteY35" fmla="*/ 2339482 h 4094093"/>
              <a:gd name="connsiteX36" fmla="*/ 0 w 6724650"/>
              <a:gd name="connsiteY36" fmla="*/ 1713670 h 4094093"/>
              <a:gd name="connsiteX37" fmla="*/ 0 w 6724650"/>
              <a:gd name="connsiteY37" fmla="*/ 1210682 h 4094093"/>
              <a:gd name="connsiteX38" fmla="*/ 0 w 6724650"/>
              <a:gd name="connsiteY38" fmla="*/ 707693 h 4094093"/>
              <a:gd name="connsiteX39" fmla="*/ 0 w 6724650"/>
              <a:gd name="connsiteY39" fmla="*/ 0 h 4094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724650" h="4094093" fill="none" extrusionOk="0">
                <a:moveTo>
                  <a:pt x="0" y="0"/>
                </a:moveTo>
                <a:cubicBezTo>
                  <a:pt x="315029" y="-16468"/>
                  <a:pt x="543602" y="539"/>
                  <a:pt x="694881" y="0"/>
                </a:cubicBezTo>
                <a:cubicBezTo>
                  <a:pt x="846160" y="-539"/>
                  <a:pt x="964202" y="26358"/>
                  <a:pt x="1053529" y="0"/>
                </a:cubicBezTo>
                <a:cubicBezTo>
                  <a:pt x="1142856" y="-26358"/>
                  <a:pt x="1408612" y="63885"/>
                  <a:pt x="1613916" y="0"/>
                </a:cubicBezTo>
                <a:cubicBezTo>
                  <a:pt x="1819220" y="-63885"/>
                  <a:pt x="1990710" y="21878"/>
                  <a:pt x="2107057" y="0"/>
                </a:cubicBezTo>
                <a:cubicBezTo>
                  <a:pt x="2223404" y="-21878"/>
                  <a:pt x="2325889" y="12535"/>
                  <a:pt x="2465705" y="0"/>
                </a:cubicBezTo>
                <a:cubicBezTo>
                  <a:pt x="2605521" y="-12535"/>
                  <a:pt x="2721418" y="6467"/>
                  <a:pt x="2824353" y="0"/>
                </a:cubicBezTo>
                <a:cubicBezTo>
                  <a:pt x="2927288" y="-6467"/>
                  <a:pt x="3088822" y="46018"/>
                  <a:pt x="3250248" y="0"/>
                </a:cubicBezTo>
                <a:cubicBezTo>
                  <a:pt x="3411674" y="-46018"/>
                  <a:pt x="3704098" y="74277"/>
                  <a:pt x="3877882" y="0"/>
                </a:cubicBezTo>
                <a:cubicBezTo>
                  <a:pt x="4051666" y="-74277"/>
                  <a:pt x="4319800" y="35737"/>
                  <a:pt x="4438269" y="0"/>
                </a:cubicBezTo>
                <a:cubicBezTo>
                  <a:pt x="4556738" y="-35737"/>
                  <a:pt x="4934117" y="17467"/>
                  <a:pt x="5065903" y="0"/>
                </a:cubicBezTo>
                <a:cubicBezTo>
                  <a:pt x="5197689" y="-17467"/>
                  <a:pt x="5303246" y="27521"/>
                  <a:pt x="5424551" y="0"/>
                </a:cubicBezTo>
                <a:cubicBezTo>
                  <a:pt x="5545856" y="-27521"/>
                  <a:pt x="5908181" y="22985"/>
                  <a:pt x="6052185" y="0"/>
                </a:cubicBezTo>
                <a:cubicBezTo>
                  <a:pt x="6196189" y="-22985"/>
                  <a:pt x="6419011" y="73185"/>
                  <a:pt x="6724650" y="0"/>
                </a:cubicBezTo>
                <a:cubicBezTo>
                  <a:pt x="6726765" y="220485"/>
                  <a:pt x="6686398" y="445218"/>
                  <a:pt x="6724650" y="625811"/>
                </a:cubicBezTo>
                <a:cubicBezTo>
                  <a:pt x="6762902" y="806404"/>
                  <a:pt x="6703981" y="920704"/>
                  <a:pt x="6724650" y="1210682"/>
                </a:cubicBezTo>
                <a:cubicBezTo>
                  <a:pt x="6745319" y="1500660"/>
                  <a:pt x="6694177" y="1511681"/>
                  <a:pt x="6724650" y="1672729"/>
                </a:cubicBezTo>
                <a:cubicBezTo>
                  <a:pt x="6755123" y="1833777"/>
                  <a:pt x="6703939" y="2142336"/>
                  <a:pt x="6724650" y="2298541"/>
                </a:cubicBezTo>
                <a:cubicBezTo>
                  <a:pt x="6745361" y="2454746"/>
                  <a:pt x="6704407" y="2758577"/>
                  <a:pt x="6724650" y="2924352"/>
                </a:cubicBezTo>
                <a:cubicBezTo>
                  <a:pt x="6744893" y="3090127"/>
                  <a:pt x="6718433" y="3283272"/>
                  <a:pt x="6724650" y="3468282"/>
                </a:cubicBezTo>
                <a:cubicBezTo>
                  <a:pt x="6730867" y="3653292"/>
                  <a:pt x="6711615" y="3828563"/>
                  <a:pt x="6724650" y="4094093"/>
                </a:cubicBezTo>
                <a:cubicBezTo>
                  <a:pt x="6515848" y="4108318"/>
                  <a:pt x="6293717" y="4035113"/>
                  <a:pt x="6164263" y="4094093"/>
                </a:cubicBezTo>
                <a:cubicBezTo>
                  <a:pt x="6034809" y="4153073"/>
                  <a:pt x="5895751" y="4088078"/>
                  <a:pt x="5738368" y="4094093"/>
                </a:cubicBezTo>
                <a:cubicBezTo>
                  <a:pt x="5580985" y="4100108"/>
                  <a:pt x="5376826" y="4077992"/>
                  <a:pt x="5110734" y="4094093"/>
                </a:cubicBezTo>
                <a:cubicBezTo>
                  <a:pt x="4844642" y="4110194"/>
                  <a:pt x="4893552" y="4051992"/>
                  <a:pt x="4752086" y="4094093"/>
                </a:cubicBezTo>
                <a:cubicBezTo>
                  <a:pt x="4610620" y="4136194"/>
                  <a:pt x="4305788" y="4057608"/>
                  <a:pt x="4124452" y="4094093"/>
                </a:cubicBezTo>
                <a:cubicBezTo>
                  <a:pt x="3943116" y="4130578"/>
                  <a:pt x="3686166" y="4045570"/>
                  <a:pt x="3564065" y="4094093"/>
                </a:cubicBezTo>
                <a:cubicBezTo>
                  <a:pt x="3441964" y="4142616"/>
                  <a:pt x="3143992" y="4062694"/>
                  <a:pt x="3003677" y="4094093"/>
                </a:cubicBezTo>
                <a:cubicBezTo>
                  <a:pt x="2863362" y="4125492"/>
                  <a:pt x="2684408" y="4042804"/>
                  <a:pt x="2376043" y="4094093"/>
                </a:cubicBezTo>
                <a:cubicBezTo>
                  <a:pt x="2067678" y="4145382"/>
                  <a:pt x="1918289" y="4022716"/>
                  <a:pt x="1681163" y="4094093"/>
                </a:cubicBezTo>
                <a:cubicBezTo>
                  <a:pt x="1444037" y="4165470"/>
                  <a:pt x="1479828" y="4069355"/>
                  <a:pt x="1322515" y="4094093"/>
                </a:cubicBezTo>
                <a:cubicBezTo>
                  <a:pt x="1165202" y="4118831"/>
                  <a:pt x="983994" y="4092510"/>
                  <a:pt x="829373" y="4094093"/>
                </a:cubicBezTo>
                <a:cubicBezTo>
                  <a:pt x="674752" y="4095676"/>
                  <a:pt x="231276" y="4090205"/>
                  <a:pt x="0" y="4094093"/>
                </a:cubicBezTo>
                <a:cubicBezTo>
                  <a:pt x="-20002" y="3967107"/>
                  <a:pt x="44594" y="3769426"/>
                  <a:pt x="0" y="3632045"/>
                </a:cubicBezTo>
                <a:cubicBezTo>
                  <a:pt x="-44594" y="3494664"/>
                  <a:pt x="76087" y="3297113"/>
                  <a:pt x="0" y="2965293"/>
                </a:cubicBezTo>
                <a:cubicBezTo>
                  <a:pt x="-76087" y="2633473"/>
                  <a:pt x="26766" y="2533867"/>
                  <a:pt x="0" y="2339482"/>
                </a:cubicBezTo>
                <a:cubicBezTo>
                  <a:pt x="-26766" y="2145097"/>
                  <a:pt x="51297" y="2002478"/>
                  <a:pt x="0" y="1713670"/>
                </a:cubicBezTo>
                <a:cubicBezTo>
                  <a:pt x="-51297" y="1424862"/>
                  <a:pt x="20319" y="1359277"/>
                  <a:pt x="0" y="1210682"/>
                </a:cubicBezTo>
                <a:cubicBezTo>
                  <a:pt x="-20319" y="1062087"/>
                  <a:pt x="39497" y="877654"/>
                  <a:pt x="0" y="707693"/>
                </a:cubicBezTo>
                <a:cubicBezTo>
                  <a:pt x="-39497" y="537732"/>
                  <a:pt x="14703" y="221981"/>
                  <a:pt x="0" y="0"/>
                </a:cubicBezTo>
                <a:close/>
              </a:path>
              <a:path w="6724650" h="4094093" stroke="0" extrusionOk="0">
                <a:moveTo>
                  <a:pt x="0" y="0"/>
                </a:moveTo>
                <a:cubicBezTo>
                  <a:pt x="86277" y="-35580"/>
                  <a:pt x="194280" y="19163"/>
                  <a:pt x="358648" y="0"/>
                </a:cubicBezTo>
                <a:cubicBezTo>
                  <a:pt x="523016" y="-19163"/>
                  <a:pt x="786399" y="33029"/>
                  <a:pt x="919036" y="0"/>
                </a:cubicBezTo>
                <a:cubicBezTo>
                  <a:pt x="1051673" y="-33029"/>
                  <a:pt x="1401968" y="64227"/>
                  <a:pt x="1546669" y="0"/>
                </a:cubicBezTo>
                <a:cubicBezTo>
                  <a:pt x="1691370" y="-64227"/>
                  <a:pt x="1888481" y="5167"/>
                  <a:pt x="2039811" y="0"/>
                </a:cubicBezTo>
                <a:cubicBezTo>
                  <a:pt x="2191141" y="-5167"/>
                  <a:pt x="2429528" y="36309"/>
                  <a:pt x="2667445" y="0"/>
                </a:cubicBezTo>
                <a:cubicBezTo>
                  <a:pt x="2905362" y="-36309"/>
                  <a:pt x="3142514" y="56016"/>
                  <a:pt x="3295079" y="0"/>
                </a:cubicBezTo>
                <a:cubicBezTo>
                  <a:pt x="3447644" y="-56016"/>
                  <a:pt x="3563233" y="4759"/>
                  <a:pt x="3653727" y="0"/>
                </a:cubicBezTo>
                <a:cubicBezTo>
                  <a:pt x="3744221" y="-4759"/>
                  <a:pt x="4043773" y="331"/>
                  <a:pt x="4214114" y="0"/>
                </a:cubicBezTo>
                <a:cubicBezTo>
                  <a:pt x="4384455" y="-331"/>
                  <a:pt x="4606332" y="44607"/>
                  <a:pt x="4908995" y="0"/>
                </a:cubicBezTo>
                <a:cubicBezTo>
                  <a:pt x="5211658" y="-44607"/>
                  <a:pt x="5329188" y="43319"/>
                  <a:pt x="5536628" y="0"/>
                </a:cubicBezTo>
                <a:cubicBezTo>
                  <a:pt x="5744068" y="-43319"/>
                  <a:pt x="5795164" y="33079"/>
                  <a:pt x="5895276" y="0"/>
                </a:cubicBezTo>
                <a:cubicBezTo>
                  <a:pt x="5995388" y="-33079"/>
                  <a:pt x="6546420" y="72057"/>
                  <a:pt x="6724650" y="0"/>
                </a:cubicBezTo>
                <a:cubicBezTo>
                  <a:pt x="6730901" y="277417"/>
                  <a:pt x="6660779" y="298288"/>
                  <a:pt x="6724650" y="584870"/>
                </a:cubicBezTo>
                <a:cubicBezTo>
                  <a:pt x="6788521" y="871452"/>
                  <a:pt x="6711711" y="905366"/>
                  <a:pt x="6724650" y="1046918"/>
                </a:cubicBezTo>
                <a:cubicBezTo>
                  <a:pt x="6737589" y="1188470"/>
                  <a:pt x="6660445" y="1339153"/>
                  <a:pt x="6724650" y="1590848"/>
                </a:cubicBezTo>
                <a:cubicBezTo>
                  <a:pt x="6788855" y="1842543"/>
                  <a:pt x="6706217" y="1952230"/>
                  <a:pt x="6724650" y="2216659"/>
                </a:cubicBezTo>
                <a:cubicBezTo>
                  <a:pt x="6743083" y="2481088"/>
                  <a:pt x="6719452" y="2491973"/>
                  <a:pt x="6724650" y="2760588"/>
                </a:cubicBezTo>
                <a:cubicBezTo>
                  <a:pt x="6729848" y="3029203"/>
                  <a:pt x="6701834" y="3153683"/>
                  <a:pt x="6724650" y="3304518"/>
                </a:cubicBezTo>
                <a:cubicBezTo>
                  <a:pt x="6747466" y="3455353"/>
                  <a:pt x="6695718" y="3894371"/>
                  <a:pt x="6724650" y="4094093"/>
                </a:cubicBezTo>
                <a:cubicBezTo>
                  <a:pt x="6577906" y="4120830"/>
                  <a:pt x="6458952" y="4074927"/>
                  <a:pt x="6298756" y="4094093"/>
                </a:cubicBezTo>
                <a:cubicBezTo>
                  <a:pt x="6138560" y="4113259"/>
                  <a:pt x="6011365" y="4044860"/>
                  <a:pt x="5805615" y="4094093"/>
                </a:cubicBezTo>
                <a:cubicBezTo>
                  <a:pt x="5599865" y="4143326"/>
                  <a:pt x="5313589" y="4055714"/>
                  <a:pt x="5110734" y="4094093"/>
                </a:cubicBezTo>
                <a:cubicBezTo>
                  <a:pt x="4907879" y="4132472"/>
                  <a:pt x="4764041" y="4058834"/>
                  <a:pt x="4550347" y="4094093"/>
                </a:cubicBezTo>
                <a:cubicBezTo>
                  <a:pt x="4336653" y="4129352"/>
                  <a:pt x="4149734" y="4058277"/>
                  <a:pt x="3989959" y="4094093"/>
                </a:cubicBezTo>
                <a:cubicBezTo>
                  <a:pt x="3830184" y="4129909"/>
                  <a:pt x="3759031" y="4056015"/>
                  <a:pt x="3631311" y="4094093"/>
                </a:cubicBezTo>
                <a:cubicBezTo>
                  <a:pt x="3503591" y="4132171"/>
                  <a:pt x="3246361" y="4058313"/>
                  <a:pt x="3138170" y="4094093"/>
                </a:cubicBezTo>
                <a:cubicBezTo>
                  <a:pt x="3029979" y="4129873"/>
                  <a:pt x="2785011" y="4084402"/>
                  <a:pt x="2645029" y="4094093"/>
                </a:cubicBezTo>
                <a:cubicBezTo>
                  <a:pt x="2505047" y="4103784"/>
                  <a:pt x="2394475" y="4052935"/>
                  <a:pt x="2151888" y="4094093"/>
                </a:cubicBezTo>
                <a:cubicBezTo>
                  <a:pt x="1909301" y="4135251"/>
                  <a:pt x="1899866" y="4044474"/>
                  <a:pt x="1725993" y="4094093"/>
                </a:cubicBezTo>
                <a:cubicBezTo>
                  <a:pt x="1552120" y="4143712"/>
                  <a:pt x="1351099" y="4063214"/>
                  <a:pt x="1165606" y="4094093"/>
                </a:cubicBezTo>
                <a:cubicBezTo>
                  <a:pt x="980113" y="4124972"/>
                  <a:pt x="830038" y="4046519"/>
                  <a:pt x="739711" y="4094093"/>
                </a:cubicBezTo>
                <a:cubicBezTo>
                  <a:pt x="649384" y="4141667"/>
                  <a:pt x="303688" y="4054270"/>
                  <a:pt x="0" y="4094093"/>
                </a:cubicBezTo>
                <a:cubicBezTo>
                  <a:pt x="-26557" y="3982154"/>
                  <a:pt x="44186" y="3841901"/>
                  <a:pt x="0" y="3632045"/>
                </a:cubicBezTo>
                <a:cubicBezTo>
                  <a:pt x="-44186" y="3422189"/>
                  <a:pt x="70048" y="3275529"/>
                  <a:pt x="0" y="2965293"/>
                </a:cubicBezTo>
                <a:cubicBezTo>
                  <a:pt x="-70048" y="2655057"/>
                  <a:pt x="18331" y="2605027"/>
                  <a:pt x="0" y="2421364"/>
                </a:cubicBezTo>
                <a:cubicBezTo>
                  <a:pt x="-18331" y="2237701"/>
                  <a:pt x="69687" y="2081254"/>
                  <a:pt x="0" y="1836493"/>
                </a:cubicBezTo>
                <a:cubicBezTo>
                  <a:pt x="-69687" y="1591732"/>
                  <a:pt x="32545" y="1602762"/>
                  <a:pt x="0" y="1374446"/>
                </a:cubicBezTo>
                <a:cubicBezTo>
                  <a:pt x="-32545" y="1146130"/>
                  <a:pt x="23033" y="1043639"/>
                  <a:pt x="0" y="830516"/>
                </a:cubicBezTo>
                <a:cubicBezTo>
                  <a:pt x="-23033" y="617393"/>
                  <a:pt x="36730" y="23599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095247415">
                  <ask:type>
                    <ask:lineSketchScribble/>
                  </ask:type>
                </ask:lineSketchStyleProps>
              </a:ext>
            </a:extLst>
          </a:ln>
        </p:spPr>
        <p:txBody>
          <a:bodyPr>
            <a:normAutofit/>
          </a:bodyPr>
          <a:lstStyle/>
          <a:p>
            <a:r>
              <a:rPr lang="en-GB" sz="2400" dirty="0"/>
              <a:t>Excessive lifting or lowering</a:t>
            </a:r>
          </a:p>
          <a:p>
            <a:r>
              <a:rPr lang="en-GB" sz="2400" dirty="0"/>
              <a:t>Excessive distance or prolonged effort</a:t>
            </a:r>
          </a:p>
          <a:p>
            <a:r>
              <a:rPr lang="en-GB" sz="2400" dirty="0"/>
              <a:t>Placement of hands and feet</a:t>
            </a:r>
          </a:p>
          <a:p>
            <a:r>
              <a:rPr lang="en-GB" sz="2400" dirty="0"/>
              <a:t>Twisting</a:t>
            </a:r>
          </a:p>
          <a:p>
            <a:r>
              <a:rPr lang="en-GB" sz="2400" dirty="0"/>
              <a:t>Stooping</a:t>
            </a:r>
          </a:p>
          <a:p>
            <a:r>
              <a:rPr lang="en-GB" sz="2400" dirty="0"/>
              <a:t>Pulling or pushing</a:t>
            </a:r>
          </a:p>
          <a:p>
            <a:r>
              <a:rPr lang="en-GB" sz="2400" dirty="0"/>
              <a:t>Combined factors</a:t>
            </a:r>
          </a:p>
        </p:txBody>
      </p:sp>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Risk Factors: TASK</a:t>
            </a:r>
          </a:p>
        </p:txBody>
      </p:sp>
      <p:pic>
        <p:nvPicPr>
          <p:cNvPr id="6" name="Picture 5"/>
          <p:cNvPicPr>
            <a:picLocks noChangeAspect="1"/>
          </p:cNvPicPr>
          <p:nvPr/>
        </p:nvPicPr>
        <p:blipFill rotWithShape="1">
          <a:blip r:embed="rId3"/>
          <a:srcRect l="5966" t="48799" r="49756" b="2895"/>
          <a:stretch/>
        </p:blipFill>
        <p:spPr>
          <a:xfrm>
            <a:off x="1257300" y="1914519"/>
            <a:ext cx="2476500" cy="3000380"/>
          </a:xfrm>
          <a:prstGeom prst="rect">
            <a:avLst/>
          </a:prstGeom>
          <a:ln w="38100">
            <a:solidFill>
              <a:srgbClr val="002060"/>
            </a:solidFill>
          </a:ln>
        </p:spPr>
      </p:pic>
    </p:spTree>
    <p:extLst>
      <p:ext uri="{BB962C8B-B14F-4D97-AF65-F5344CB8AC3E}">
        <p14:creationId xmlns:p14="http://schemas.microsoft.com/office/powerpoint/2010/main" val="487924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472185" y="2163916"/>
            <a:ext cx="2112715" cy="2530168"/>
          </a:xfrm>
          <a:prstGeom prst="rect">
            <a:avLst/>
          </a:prstGeom>
        </p:spPr>
      </p:pic>
      <p:sp>
        <p:nvSpPr>
          <p:cNvPr id="6" name="TextBox 5"/>
          <p:cNvSpPr txBox="1"/>
          <p:nvPr/>
        </p:nvSpPr>
        <p:spPr>
          <a:xfrm>
            <a:off x="607100" y="265579"/>
            <a:ext cx="10977800" cy="584775"/>
          </a:xfrm>
          <a:prstGeom prst="rect">
            <a:avLst/>
          </a:prstGeom>
          <a:solidFill>
            <a:srgbClr val="002060"/>
          </a:solidFill>
        </p:spPr>
        <p:txBody>
          <a:bodyPr wrap="square" rtlCol="0">
            <a:spAutoFit/>
          </a:bodyPr>
          <a:lstStyle/>
          <a:p>
            <a:pPr algn="ctr"/>
            <a:r>
              <a:rPr lang="en-GB" sz="3200" b="1" dirty="0">
                <a:solidFill>
                  <a:schemeClr val="bg1"/>
                </a:solidFill>
              </a:rPr>
              <a:t>Risk Factors: INDIVIDUAL</a:t>
            </a:r>
          </a:p>
        </p:txBody>
      </p:sp>
      <p:graphicFrame>
        <p:nvGraphicFramePr>
          <p:cNvPr id="2" name="Diagram 1">
            <a:extLst>
              <a:ext uri="{FF2B5EF4-FFF2-40B4-BE49-F238E27FC236}">
                <a16:creationId xmlns:a16="http://schemas.microsoft.com/office/drawing/2014/main" id="{24DEAB72-17D6-40A5-9389-75E3322DD047}"/>
              </a:ext>
            </a:extLst>
          </p:cNvPr>
          <p:cNvGraphicFramePr/>
          <p:nvPr>
            <p:extLst>
              <p:ext uri="{D42A27DB-BD31-4B8C-83A1-F6EECF244321}">
                <p14:modId xmlns:p14="http://schemas.microsoft.com/office/powerpoint/2010/main" val="3167593461"/>
              </p:ext>
            </p:extLst>
          </p:nvPr>
        </p:nvGraphicFramePr>
        <p:xfrm>
          <a:off x="607099" y="457200"/>
          <a:ext cx="8507403" cy="55194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6048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E46E180-9E9A-4B30-89BD-B8C5C4E2F2E1}"/>
                                            </p:graphicEl>
                                          </p:spTgt>
                                        </p:tgtEl>
                                        <p:attrNameLst>
                                          <p:attrName>style.visibility</p:attrName>
                                        </p:attrNameLst>
                                      </p:cBhvr>
                                      <p:to>
                                        <p:strVal val="visible"/>
                                      </p:to>
                                    </p:set>
                                    <p:animEffect transition="in" filter="fade">
                                      <p:cBhvr>
                                        <p:cTn id="7" dur="500"/>
                                        <p:tgtEl>
                                          <p:spTgt spid="2">
                                            <p:graphicEl>
                                              <a:dgm id="{1E46E180-9E9A-4B30-89BD-B8C5C4E2F2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D5DCB-B684-46D3-B2D5-3D4859B352C6}"/>
                                            </p:graphicEl>
                                          </p:spTgt>
                                        </p:tgtEl>
                                        <p:attrNameLst>
                                          <p:attrName>style.visibility</p:attrName>
                                        </p:attrNameLst>
                                      </p:cBhvr>
                                      <p:to>
                                        <p:strVal val="visible"/>
                                      </p:to>
                                    </p:set>
                                    <p:animEffect transition="in" filter="fade">
                                      <p:cBhvr>
                                        <p:cTn id="12" dur="500"/>
                                        <p:tgtEl>
                                          <p:spTgt spid="2">
                                            <p:graphicEl>
                                              <a:dgm id="{BD3D5DCB-B684-46D3-B2D5-3D4859B352C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0999FC3-522E-441F-B47F-E0AEF53687CB}"/>
                                            </p:graphicEl>
                                          </p:spTgt>
                                        </p:tgtEl>
                                        <p:attrNameLst>
                                          <p:attrName>style.visibility</p:attrName>
                                        </p:attrNameLst>
                                      </p:cBhvr>
                                      <p:to>
                                        <p:strVal val="visible"/>
                                      </p:to>
                                    </p:set>
                                    <p:animEffect transition="in" filter="fade">
                                      <p:cBhvr>
                                        <p:cTn id="17" dur="500"/>
                                        <p:tgtEl>
                                          <p:spTgt spid="2">
                                            <p:graphicEl>
                                              <a:dgm id="{A0999FC3-522E-441F-B47F-E0AEF53687C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6DF8DAC-AC10-4393-BCC7-FB746F84947C}"/>
                                            </p:graphicEl>
                                          </p:spTgt>
                                        </p:tgtEl>
                                        <p:attrNameLst>
                                          <p:attrName>style.visibility</p:attrName>
                                        </p:attrNameLst>
                                      </p:cBhvr>
                                      <p:to>
                                        <p:strVal val="visible"/>
                                      </p:to>
                                    </p:set>
                                    <p:animEffect transition="in" filter="fade">
                                      <p:cBhvr>
                                        <p:cTn id="22" dur="500"/>
                                        <p:tgtEl>
                                          <p:spTgt spid="2">
                                            <p:graphicEl>
                                              <a:dgm id="{D6DF8DAC-AC10-4393-BCC7-FB746F8494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4F59E74-5596-45A5-A641-395249A4CCB1}"/>
                                            </p:graphicEl>
                                          </p:spTgt>
                                        </p:tgtEl>
                                        <p:attrNameLst>
                                          <p:attrName>style.visibility</p:attrName>
                                        </p:attrNameLst>
                                      </p:cBhvr>
                                      <p:to>
                                        <p:strVal val="visible"/>
                                      </p:to>
                                    </p:set>
                                    <p:animEffect transition="in" filter="fade">
                                      <p:cBhvr>
                                        <p:cTn id="27" dur="500"/>
                                        <p:tgtEl>
                                          <p:spTgt spid="2">
                                            <p:graphicEl>
                                              <a:dgm id="{E4F59E74-5596-45A5-A641-395249A4CCB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CCDC8D02-4EB4-4844-B493-EF9052011972}"/>
                                            </p:graphicEl>
                                          </p:spTgt>
                                        </p:tgtEl>
                                        <p:attrNameLst>
                                          <p:attrName>style.visibility</p:attrName>
                                        </p:attrNameLst>
                                      </p:cBhvr>
                                      <p:to>
                                        <p:strVal val="visible"/>
                                      </p:to>
                                    </p:set>
                                    <p:animEffect transition="in" filter="fade">
                                      <p:cBhvr>
                                        <p:cTn id="32" dur="500"/>
                                        <p:tgtEl>
                                          <p:spTgt spid="2">
                                            <p:graphicEl>
                                              <a:dgm id="{CCDC8D02-4EB4-4844-B493-EF90520119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8999215" y="2871787"/>
            <a:ext cx="1931793" cy="2996453"/>
          </a:xfrm>
          <a:prstGeom prst="rect">
            <a:avLst/>
          </a:prstGeom>
        </p:spPr>
      </p:pic>
      <p:sp>
        <p:nvSpPr>
          <p:cNvPr id="8" name="TextBox 7"/>
          <p:cNvSpPr txBox="1"/>
          <p:nvPr/>
        </p:nvSpPr>
        <p:spPr>
          <a:xfrm>
            <a:off x="457200" y="196266"/>
            <a:ext cx="11315700" cy="584775"/>
          </a:xfrm>
          <a:prstGeom prst="rect">
            <a:avLst/>
          </a:prstGeom>
          <a:solidFill>
            <a:srgbClr val="002060"/>
          </a:solidFill>
        </p:spPr>
        <p:txBody>
          <a:bodyPr wrap="square" rtlCol="0">
            <a:spAutoFit/>
          </a:bodyPr>
          <a:lstStyle/>
          <a:p>
            <a:pPr algn="ctr"/>
            <a:r>
              <a:rPr lang="en-GB" sz="3200" b="1" dirty="0">
                <a:solidFill>
                  <a:schemeClr val="bg1"/>
                </a:solidFill>
              </a:rPr>
              <a:t>Risk Factors: LOAD</a:t>
            </a:r>
          </a:p>
        </p:txBody>
      </p:sp>
      <p:pic>
        <p:nvPicPr>
          <p:cNvPr id="5" name="Picture 4"/>
          <p:cNvPicPr>
            <a:picLocks noChangeAspect="1"/>
          </p:cNvPicPr>
          <p:nvPr/>
        </p:nvPicPr>
        <p:blipFill rotWithShape="1">
          <a:blip r:embed="rId4"/>
          <a:srcRect l="6374" t="1341" r="49689" b="49507"/>
          <a:stretch/>
        </p:blipFill>
        <p:spPr>
          <a:xfrm>
            <a:off x="9965112" y="989760"/>
            <a:ext cx="1931793" cy="2331132"/>
          </a:xfrm>
          <a:prstGeom prst="rect">
            <a:avLst/>
          </a:prstGeom>
          <a:ln w="38100">
            <a:solidFill>
              <a:srgbClr val="002060"/>
            </a:solidFill>
          </a:ln>
        </p:spPr>
      </p:pic>
      <p:graphicFrame>
        <p:nvGraphicFramePr>
          <p:cNvPr id="2" name="Diagram 1">
            <a:extLst>
              <a:ext uri="{FF2B5EF4-FFF2-40B4-BE49-F238E27FC236}">
                <a16:creationId xmlns:a16="http://schemas.microsoft.com/office/drawing/2014/main" id="{E883F9C2-654A-42B2-B71E-94EF329C0DB3}"/>
              </a:ext>
            </a:extLst>
          </p:cNvPr>
          <p:cNvGraphicFramePr/>
          <p:nvPr>
            <p:extLst>
              <p:ext uri="{D42A27DB-BD31-4B8C-83A1-F6EECF244321}">
                <p14:modId xmlns:p14="http://schemas.microsoft.com/office/powerpoint/2010/main" val="4277161152"/>
              </p:ext>
            </p:extLst>
          </p:nvPr>
        </p:nvGraphicFramePr>
        <p:xfrm>
          <a:off x="566556" y="989760"/>
          <a:ext cx="8177394" cy="46398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963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BAD804B-50C6-4BD1-B6D6-C8B4AFDA69F2}"/>
                                            </p:graphicEl>
                                          </p:spTgt>
                                        </p:tgtEl>
                                        <p:attrNameLst>
                                          <p:attrName>style.visibility</p:attrName>
                                        </p:attrNameLst>
                                      </p:cBhvr>
                                      <p:to>
                                        <p:strVal val="visible"/>
                                      </p:to>
                                    </p:set>
                                    <p:animEffect transition="in" filter="fade">
                                      <p:cBhvr>
                                        <p:cTn id="7" dur="500"/>
                                        <p:tgtEl>
                                          <p:spTgt spid="2">
                                            <p:graphicEl>
                                              <a:dgm id="{0BAD804B-50C6-4BD1-B6D6-C8B4AFDA69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6A17E9-66C8-4D79-B459-AA37F81F85DC}"/>
                                            </p:graphicEl>
                                          </p:spTgt>
                                        </p:tgtEl>
                                        <p:attrNameLst>
                                          <p:attrName>style.visibility</p:attrName>
                                        </p:attrNameLst>
                                      </p:cBhvr>
                                      <p:to>
                                        <p:strVal val="visible"/>
                                      </p:to>
                                    </p:set>
                                    <p:animEffect transition="in" filter="fade">
                                      <p:cBhvr>
                                        <p:cTn id="12" dur="500"/>
                                        <p:tgtEl>
                                          <p:spTgt spid="2">
                                            <p:graphicEl>
                                              <a:dgm id="{DF6A17E9-66C8-4D79-B459-AA37F81F85D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5D8BE22-ECCE-45A6-A74C-BB5811D7724E}"/>
                                            </p:graphicEl>
                                          </p:spTgt>
                                        </p:tgtEl>
                                        <p:attrNameLst>
                                          <p:attrName>style.visibility</p:attrName>
                                        </p:attrNameLst>
                                      </p:cBhvr>
                                      <p:to>
                                        <p:strVal val="visible"/>
                                      </p:to>
                                    </p:set>
                                    <p:animEffect transition="in" filter="fade">
                                      <p:cBhvr>
                                        <p:cTn id="17" dur="500"/>
                                        <p:tgtEl>
                                          <p:spTgt spid="2">
                                            <p:graphicEl>
                                              <a:dgm id="{B5D8BE22-ECCE-45A6-A74C-BB5811D7724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18AC995-86AF-48DF-950F-CE5C6DB1FD29}"/>
                                            </p:graphicEl>
                                          </p:spTgt>
                                        </p:tgtEl>
                                        <p:attrNameLst>
                                          <p:attrName>style.visibility</p:attrName>
                                        </p:attrNameLst>
                                      </p:cBhvr>
                                      <p:to>
                                        <p:strVal val="visible"/>
                                      </p:to>
                                    </p:set>
                                    <p:animEffect transition="in" filter="fade">
                                      <p:cBhvr>
                                        <p:cTn id="22" dur="500"/>
                                        <p:tgtEl>
                                          <p:spTgt spid="2">
                                            <p:graphicEl>
                                              <a:dgm id="{718AC995-86AF-48DF-950F-CE5C6DB1FD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CA2FFD6E-53F8-46E4-9836-E5439084B484}"/>
                                            </p:graphicEl>
                                          </p:spTgt>
                                        </p:tgtEl>
                                        <p:attrNameLst>
                                          <p:attrName>style.visibility</p:attrName>
                                        </p:attrNameLst>
                                      </p:cBhvr>
                                      <p:to>
                                        <p:strVal val="visible"/>
                                      </p:to>
                                    </p:set>
                                    <p:animEffect transition="in" filter="fade">
                                      <p:cBhvr>
                                        <p:cTn id="27" dur="500"/>
                                        <p:tgtEl>
                                          <p:spTgt spid="2">
                                            <p:graphicEl>
                                              <a:dgm id="{CA2FFD6E-53F8-46E4-9836-E5439084B48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Isosceles Triangle 8"/>
          <p:cNvSpPr/>
          <p:nvPr/>
        </p:nvSpPr>
        <p:spPr>
          <a:xfrm>
            <a:off x="2385392" y="4664765"/>
            <a:ext cx="1616766" cy="1166191"/>
          </a:xfrm>
          <a:prstGeom prst="triangle">
            <a:avLst>
              <a:gd name="adj" fmla="val 48378"/>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p:cNvCxnSpPr/>
          <p:nvPr/>
        </p:nvCxnSpPr>
        <p:spPr>
          <a:xfrm>
            <a:off x="2398643" y="4333461"/>
            <a:ext cx="3149119" cy="13649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1934818" y="3302149"/>
            <a:ext cx="1351722" cy="646331"/>
          </a:xfrm>
          <a:prstGeom prst="rect">
            <a:avLst/>
          </a:prstGeom>
          <a:noFill/>
        </p:spPr>
        <p:txBody>
          <a:bodyPr wrap="square" rtlCol="0">
            <a:spAutoFit/>
          </a:bodyPr>
          <a:lstStyle/>
          <a:p>
            <a:r>
              <a:rPr lang="en-GB" sz="3600" dirty="0"/>
              <a:t>Effort</a:t>
            </a:r>
          </a:p>
        </p:txBody>
      </p:sp>
      <p:cxnSp>
        <p:nvCxnSpPr>
          <p:cNvPr id="24" name="Straight Arrow Connector 23"/>
          <p:cNvCxnSpPr/>
          <p:nvPr/>
        </p:nvCxnSpPr>
        <p:spPr>
          <a:xfrm flipH="1">
            <a:off x="2504661" y="3821113"/>
            <a:ext cx="3625" cy="512348"/>
          </a:xfrm>
          <a:prstGeom prst="straightConnector1">
            <a:avLst/>
          </a:prstGeom>
          <a:ln>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4933676" y="5131454"/>
            <a:ext cx="614086" cy="232812"/>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4744277" y="4200939"/>
            <a:ext cx="978109" cy="369332"/>
          </a:xfrm>
          <a:prstGeom prst="rect">
            <a:avLst/>
          </a:prstGeom>
          <a:noFill/>
        </p:spPr>
        <p:txBody>
          <a:bodyPr wrap="square" rtlCol="0">
            <a:spAutoFit/>
          </a:bodyPr>
          <a:lstStyle/>
          <a:p>
            <a:r>
              <a:rPr lang="en-GB" b="1" dirty="0"/>
              <a:t>Result</a:t>
            </a:r>
          </a:p>
        </p:txBody>
      </p:sp>
      <p:sp>
        <p:nvSpPr>
          <p:cNvPr id="33" name="Isosceles Triangle 32"/>
          <p:cNvSpPr/>
          <p:nvPr/>
        </p:nvSpPr>
        <p:spPr>
          <a:xfrm>
            <a:off x="8396980" y="4663333"/>
            <a:ext cx="1515645" cy="1167623"/>
          </a:xfrm>
          <a:prstGeom prst="triangle">
            <a:avLst>
              <a:gd name="adj" fmla="val 46252"/>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Connector 34"/>
          <p:cNvCxnSpPr/>
          <p:nvPr/>
        </p:nvCxnSpPr>
        <p:spPr>
          <a:xfrm>
            <a:off x="7092605" y="3405809"/>
            <a:ext cx="3297099" cy="2080591"/>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6838123" y="2691921"/>
            <a:ext cx="1219199" cy="369332"/>
          </a:xfrm>
          <a:prstGeom prst="rect">
            <a:avLst/>
          </a:prstGeom>
          <a:noFill/>
        </p:spPr>
        <p:txBody>
          <a:bodyPr wrap="square" rtlCol="0">
            <a:spAutoFit/>
          </a:bodyPr>
          <a:lstStyle/>
          <a:p>
            <a:r>
              <a:rPr lang="en-GB" b="1" dirty="0"/>
              <a:t>Effort</a:t>
            </a:r>
          </a:p>
        </p:txBody>
      </p:sp>
      <p:cxnSp>
        <p:nvCxnSpPr>
          <p:cNvPr id="42" name="Straight Arrow Connector 41"/>
          <p:cNvCxnSpPr/>
          <p:nvPr/>
        </p:nvCxnSpPr>
        <p:spPr>
          <a:xfrm>
            <a:off x="7262191" y="3006726"/>
            <a:ext cx="13252" cy="346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9912625" y="4770783"/>
            <a:ext cx="651704" cy="23853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9581322" y="3352803"/>
            <a:ext cx="1603513" cy="646331"/>
          </a:xfrm>
          <a:prstGeom prst="rect">
            <a:avLst/>
          </a:prstGeom>
          <a:noFill/>
        </p:spPr>
        <p:txBody>
          <a:bodyPr wrap="square" rtlCol="0">
            <a:spAutoFit/>
          </a:bodyPr>
          <a:lstStyle/>
          <a:p>
            <a:r>
              <a:rPr lang="en-GB" sz="3600" dirty="0"/>
              <a:t>Result</a:t>
            </a:r>
          </a:p>
        </p:txBody>
      </p:sp>
      <p:cxnSp>
        <p:nvCxnSpPr>
          <p:cNvPr id="11" name="Straight Arrow Connector 10"/>
          <p:cNvCxnSpPr>
            <a:endCxn id="28" idx="2"/>
          </p:cNvCxnSpPr>
          <p:nvPr/>
        </p:nvCxnSpPr>
        <p:spPr>
          <a:xfrm flipH="1" flipV="1">
            <a:off x="5233332" y="4570271"/>
            <a:ext cx="5933" cy="43905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10238477" y="3948480"/>
            <a:ext cx="0" cy="714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853945" y="317351"/>
            <a:ext cx="10484110" cy="584775"/>
          </a:xfrm>
          <a:prstGeom prst="rect">
            <a:avLst/>
          </a:prstGeom>
          <a:solidFill>
            <a:srgbClr val="002060"/>
          </a:solidFill>
        </p:spPr>
        <p:txBody>
          <a:bodyPr wrap="square" rtlCol="0">
            <a:spAutoFit/>
          </a:bodyPr>
          <a:lstStyle/>
          <a:p>
            <a:pPr algn="ctr"/>
            <a:r>
              <a:rPr lang="en-GB" sz="3200" b="1" dirty="0">
                <a:solidFill>
                  <a:schemeClr val="bg1"/>
                </a:solidFill>
              </a:rPr>
              <a:t>Leverage Effects</a:t>
            </a:r>
          </a:p>
        </p:txBody>
      </p:sp>
    </p:spTree>
    <p:extLst>
      <p:ext uri="{BB962C8B-B14F-4D97-AF65-F5344CB8AC3E}">
        <p14:creationId xmlns:p14="http://schemas.microsoft.com/office/powerpoint/2010/main" val="210868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63506" y="871707"/>
            <a:ext cx="2197532" cy="4055165"/>
          </a:xfrm>
          <a:prstGeom prst="rect">
            <a:avLst/>
          </a:prstGeom>
        </p:spPr>
      </p:pic>
      <p:pic>
        <p:nvPicPr>
          <p:cNvPr id="6" name="Picture 5"/>
          <p:cNvPicPr>
            <a:picLocks noChangeAspect="1"/>
          </p:cNvPicPr>
          <p:nvPr/>
        </p:nvPicPr>
        <p:blipFill>
          <a:blip r:embed="rId4"/>
          <a:stretch>
            <a:fillRect/>
          </a:stretch>
        </p:blipFill>
        <p:spPr>
          <a:xfrm>
            <a:off x="4422918" y="1046920"/>
            <a:ext cx="2720006" cy="3729451"/>
          </a:xfrm>
          <a:prstGeom prst="rect">
            <a:avLst/>
          </a:prstGeom>
        </p:spPr>
      </p:pic>
      <p:pic>
        <p:nvPicPr>
          <p:cNvPr id="7" name="Picture 6"/>
          <p:cNvPicPr>
            <a:picLocks noChangeAspect="1"/>
          </p:cNvPicPr>
          <p:nvPr/>
        </p:nvPicPr>
        <p:blipFill>
          <a:blip r:embed="rId5"/>
          <a:stretch>
            <a:fillRect/>
          </a:stretch>
        </p:blipFill>
        <p:spPr>
          <a:xfrm>
            <a:off x="7606748" y="1368805"/>
            <a:ext cx="2928730" cy="3419060"/>
          </a:xfrm>
          <a:prstGeom prst="rect">
            <a:avLst/>
          </a:prstGeom>
        </p:spPr>
      </p:pic>
      <p:sp>
        <p:nvSpPr>
          <p:cNvPr id="8" name="TextBox 7"/>
          <p:cNvSpPr txBox="1"/>
          <p:nvPr/>
        </p:nvSpPr>
        <p:spPr>
          <a:xfrm>
            <a:off x="1842053" y="5194853"/>
            <a:ext cx="1789043" cy="369332"/>
          </a:xfrm>
          <a:prstGeom prst="rect">
            <a:avLst/>
          </a:prstGeom>
          <a:noFill/>
        </p:spPr>
        <p:txBody>
          <a:bodyPr wrap="square" rtlCol="0">
            <a:spAutoFit/>
          </a:bodyPr>
          <a:lstStyle/>
          <a:p>
            <a:r>
              <a:rPr lang="en-GB" b="1" dirty="0"/>
              <a:t>3:1</a:t>
            </a:r>
            <a:r>
              <a:rPr lang="en-GB" dirty="0"/>
              <a:t> = </a:t>
            </a:r>
            <a:r>
              <a:rPr lang="en-GB" b="1" dirty="0">
                <a:solidFill>
                  <a:srgbClr val="FF0000"/>
                </a:solidFill>
              </a:rPr>
              <a:t>30kg</a:t>
            </a:r>
          </a:p>
        </p:txBody>
      </p:sp>
      <p:sp>
        <p:nvSpPr>
          <p:cNvPr id="9" name="TextBox 8"/>
          <p:cNvSpPr txBox="1"/>
          <p:nvPr/>
        </p:nvSpPr>
        <p:spPr>
          <a:xfrm>
            <a:off x="4616730" y="5194853"/>
            <a:ext cx="2332382" cy="369332"/>
          </a:xfrm>
          <a:prstGeom prst="rect">
            <a:avLst/>
          </a:prstGeom>
          <a:noFill/>
        </p:spPr>
        <p:txBody>
          <a:bodyPr wrap="square" rtlCol="0">
            <a:spAutoFit/>
          </a:bodyPr>
          <a:lstStyle/>
          <a:p>
            <a:r>
              <a:rPr lang="en-GB" b="1" dirty="0"/>
              <a:t>6:1</a:t>
            </a:r>
            <a:r>
              <a:rPr lang="en-GB" dirty="0"/>
              <a:t>= </a:t>
            </a:r>
            <a:r>
              <a:rPr lang="en-GB" b="1" dirty="0">
                <a:solidFill>
                  <a:srgbClr val="FF0000"/>
                </a:solidFill>
              </a:rPr>
              <a:t>60kg</a:t>
            </a:r>
          </a:p>
        </p:txBody>
      </p:sp>
      <p:sp>
        <p:nvSpPr>
          <p:cNvPr id="10" name="TextBox 9"/>
          <p:cNvSpPr txBox="1"/>
          <p:nvPr/>
        </p:nvSpPr>
        <p:spPr>
          <a:xfrm>
            <a:off x="7460974" y="5194853"/>
            <a:ext cx="2040835" cy="369332"/>
          </a:xfrm>
          <a:prstGeom prst="rect">
            <a:avLst/>
          </a:prstGeom>
          <a:noFill/>
        </p:spPr>
        <p:txBody>
          <a:bodyPr wrap="square" rtlCol="0">
            <a:spAutoFit/>
          </a:bodyPr>
          <a:lstStyle/>
          <a:p>
            <a:r>
              <a:rPr lang="en-GB" b="1" dirty="0"/>
              <a:t>10:1</a:t>
            </a:r>
            <a:r>
              <a:rPr lang="en-GB" dirty="0"/>
              <a:t> = </a:t>
            </a:r>
            <a:r>
              <a:rPr lang="en-GB" b="1" dirty="0">
                <a:solidFill>
                  <a:srgbClr val="FF0000"/>
                </a:solidFill>
              </a:rPr>
              <a:t>100kg</a:t>
            </a:r>
          </a:p>
        </p:txBody>
      </p:sp>
      <p:sp>
        <p:nvSpPr>
          <p:cNvPr id="11" name="TextBox 10"/>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Centre of Gravity (</a:t>
            </a:r>
            <a:r>
              <a:rPr lang="en-GB" sz="3200" b="1" dirty="0" err="1">
                <a:solidFill>
                  <a:schemeClr val="bg1"/>
                </a:solidFill>
              </a:rPr>
              <a:t>CoG</a:t>
            </a:r>
            <a:r>
              <a:rPr lang="en-GB" sz="3200" b="1" dirty="0">
                <a:solidFill>
                  <a:schemeClr val="bg1"/>
                </a:solidFill>
              </a:rPr>
              <a:t>) is your ‘balancing point’</a:t>
            </a:r>
          </a:p>
        </p:txBody>
      </p:sp>
    </p:spTree>
    <p:extLst>
      <p:ext uri="{BB962C8B-B14F-4D97-AF65-F5344CB8AC3E}">
        <p14:creationId xmlns:p14="http://schemas.microsoft.com/office/powerpoint/2010/main" val="39470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257300" y="1104901"/>
            <a:ext cx="9658350" cy="4667250"/>
          </a:xfrm>
          <a:prstGeom prst="rect">
            <a:avLst/>
          </a:prstGeom>
        </p:spPr>
      </p:pic>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Optimum Load Balancing</a:t>
            </a:r>
          </a:p>
        </p:txBody>
      </p:sp>
    </p:spTree>
    <p:extLst>
      <p:ext uri="{BB962C8B-B14F-4D97-AF65-F5344CB8AC3E}">
        <p14:creationId xmlns:p14="http://schemas.microsoft.com/office/powerpoint/2010/main" val="1190407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8205" y="265579"/>
            <a:ext cx="11208775" cy="584775"/>
          </a:xfrm>
          <a:prstGeom prst="rect">
            <a:avLst/>
          </a:prstGeom>
          <a:solidFill>
            <a:srgbClr val="002060"/>
          </a:solidFill>
        </p:spPr>
        <p:txBody>
          <a:bodyPr wrap="square" rtlCol="0">
            <a:spAutoFit/>
          </a:bodyPr>
          <a:lstStyle/>
          <a:p>
            <a:pPr algn="ctr"/>
            <a:r>
              <a:rPr lang="en-GB" sz="3200" b="1" dirty="0">
                <a:solidFill>
                  <a:schemeClr val="bg1"/>
                </a:solidFill>
              </a:rPr>
              <a:t>Risk Factors: ENVIRONMENT</a:t>
            </a:r>
          </a:p>
        </p:txBody>
      </p:sp>
      <p:pic>
        <p:nvPicPr>
          <p:cNvPr id="2" name="Picture 1"/>
          <p:cNvPicPr>
            <a:picLocks noChangeAspect="1"/>
          </p:cNvPicPr>
          <p:nvPr/>
        </p:nvPicPr>
        <p:blipFill>
          <a:blip r:embed="rId3"/>
          <a:stretch>
            <a:fillRect/>
          </a:stretch>
        </p:blipFill>
        <p:spPr>
          <a:xfrm>
            <a:off x="9794355" y="2339240"/>
            <a:ext cx="1812625" cy="2179519"/>
          </a:xfrm>
          <a:prstGeom prst="rect">
            <a:avLst/>
          </a:prstGeom>
        </p:spPr>
      </p:pic>
      <p:graphicFrame>
        <p:nvGraphicFramePr>
          <p:cNvPr id="4" name="Diagram 3">
            <a:extLst>
              <a:ext uri="{FF2B5EF4-FFF2-40B4-BE49-F238E27FC236}">
                <a16:creationId xmlns:a16="http://schemas.microsoft.com/office/drawing/2014/main" id="{8BE0B7CC-53CB-4FD2-859B-00B2DBFB6DB1}"/>
              </a:ext>
            </a:extLst>
          </p:cNvPr>
          <p:cNvGraphicFramePr/>
          <p:nvPr>
            <p:extLst>
              <p:ext uri="{D42A27DB-BD31-4B8C-83A1-F6EECF244321}">
                <p14:modId xmlns:p14="http://schemas.microsoft.com/office/powerpoint/2010/main" val="3556170973"/>
              </p:ext>
            </p:extLst>
          </p:nvPr>
        </p:nvGraphicFramePr>
        <p:xfrm>
          <a:off x="398206" y="977370"/>
          <a:ext cx="8642556" cy="4792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66597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9FFDFBE-6A02-48A7-8307-85371974962D}"/>
                                            </p:graphicEl>
                                          </p:spTgt>
                                        </p:tgtEl>
                                        <p:attrNameLst>
                                          <p:attrName>style.visibility</p:attrName>
                                        </p:attrNameLst>
                                      </p:cBhvr>
                                      <p:to>
                                        <p:strVal val="visible"/>
                                      </p:to>
                                    </p:set>
                                    <p:animEffect transition="in" filter="fade">
                                      <p:cBhvr>
                                        <p:cTn id="7" dur="500"/>
                                        <p:tgtEl>
                                          <p:spTgt spid="4">
                                            <p:graphicEl>
                                              <a:dgm id="{E9FFDFBE-6A02-48A7-8307-85371974962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59B62BD-7F56-49DC-A55E-A5611E06AC69}"/>
                                            </p:graphicEl>
                                          </p:spTgt>
                                        </p:tgtEl>
                                        <p:attrNameLst>
                                          <p:attrName>style.visibility</p:attrName>
                                        </p:attrNameLst>
                                      </p:cBhvr>
                                      <p:to>
                                        <p:strVal val="visible"/>
                                      </p:to>
                                    </p:set>
                                    <p:animEffect transition="in" filter="fade">
                                      <p:cBhvr>
                                        <p:cTn id="12" dur="500"/>
                                        <p:tgtEl>
                                          <p:spTgt spid="4">
                                            <p:graphicEl>
                                              <a:dgm id="{759B62BD-7F56-49DC-A55E-A5611E06AC6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C467084A-706F-4699-8913-0E12EEE830F5}"/>
                                            </p:graphicEl>
                                          </p:spTgt>
                                        </p:tgtEl>
                                        <p:attrNameLst>
                                          <p:attrName>style.visibility</p:attrName>
                                        </p:attrNameLst>
                                      </p:cBhvr>
                                      <p:to>
                                        <p:strVal val="visible"/>
                                      </p:to>
                                    </p:set>
                                    <p:animEffect transition="in" filter="fade">
                                      <p:cBhvr>
                                        <p:cTn id="15" dur="500"/>
                                        <p:tgtEl>
                                          <p:spTgt spid="4">
                                            <p:graphicEl>
                                              <a:dgm id="{C467084A-706F-4699-8913-0E12EEE830F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D3CABDEB-C96E-4361-8709-9D2D1D26BE21}"/>
                                            </p:graphicEl>
                                          </p:spTgt>
                                        </p:tgtEl>
                                        <p:attrNameLst>
                                          <p:attrName>style.visibility</p:attrName>
                                        </p:attrNameLst>
                                      </p:cBhvr>
                                      <p:to>
                                        <p:strVal val="visible"/>
                                      </p:to>
                                    </p:set>
                                    <p:animEffect transition="in" filter="fade">
                                      <p:cBhvr>
                                        <p:cTn id="20" dur="500"/>
                                        <p:tgtEl>
                                          <p:spTgt spid="4">
                                            <p:graphicEl>
                                              <a:dgm id="{D3CABDEB-C96E-4361-8709-9D2D1D26BE2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14D69A9-3E6B-4BC7-BC09-136ADCF0E76B}"/>
                                            </p:graphicEl>
                                          </p:spTgt>
                                        </p:tgtEl>
                                        <p:attrNameLst>
                                          <p:attrName>style.visibility</p:attrName>
                                        </p:attrNameLst>
                                      </p:cBhvr>
                                      <p:to>
                                        <p:strVal val="visible"/>
                                      </p:to>
                                    </p:set>
                                    <p:animEffect transition="in" filter="fade">
                                      <p:cBhvr>
                                        <p:cTn id="23" dur="500"/>
                                        <p:tgtEl>
                                          <p:spTgt spid="4">
                                            <p:graphicEl>
                                              <a:dgm id="{C14D69A9-3E6B-4BC7-BC09-136ADCF0E76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8ABC5A44-87EB-43ED-BB72-ECC3BCD0C278}"/>
                                            </p:graphicEl>
                                          </p:spTgt>
                                        </p:tgtEl>
                                        <p:attrNameLst>
                                          <p:attrName>style.visibility</p:attrName>
                                        </p:attrNameLst>
                                      </p:cBhvr>
                                      <p:to>
                                        <p:strVal val="visible"/>
                                      </p:to>
                                    </p:set>
                                    <p:animEffect transition="in" filter="fade">
                                      <p:cBhvr>
                                        <p:cTn id="28" dur="500"/>
                                        <p:tgtEl>
                                          <p:spTgt spid="4">
                                            <p:graphicEl>
                                              <a:dgm id="{8ABC5A44-87EB-43ED-BB72-ECC3BCD0C27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41F2578F-F4C3-4DF6-821D-1193796AF0C7}"/>
                                            </p:graphicEl>
                                          </p:spTgt>
                                        </p:tgtEl>
                                        <p:attrNameLst>
                                          <p:attrName>style.visibility</p:attrName>
                                        </p:attrNameLst>
                                      </p:cBhvr>
                                      <p:to>
                                        <p:strVal val="visible"/>
                                      </p:to>
                                    </p:set>
                                    <p:animEffect transition="in" filter="fade">
                                      <p:cBhvr>
                                        <p:cTn id="31" dur="500"/>
                                        <p:tgtEl>
                                          <p:spTgt spid="4">
                                            <p:graphicEl>
                                              <a:dgm id="{41F2578F-F4C3-4DF6-821D-1193796AF0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14563" y="1083556"/>
            <a:ext cx="8134350" cy="4334306"/>
          </a:xfrm>
          <a:prstGeom prst="rect">
            <a:avLst/>
          </a:prstGeom>
        </p:spPr>
      </p:pic>
      <p:sp>
        <p:nvSpPr>
          <p:cNvPr id="2" name="Title 1">
            <a:extLst>
              <a:ext uri="{FF2B5EF4-FFF2-40B4-BE49-F238E27FC236}">
                <a16:creationId xmlns:a16="http://schemas.microsoft.com/office/drawing/2014/main" id="{C10ED89B-E45C-4D68-B40E-ADE2EA70BA13}"/>
              </a:ext>
            </a:extLst>
          </p:cNvPr>
          <p:cNvSpPr>
            <a:spLocks noGrp="1"/>
          </p:cNvSpPr>
          <p:nvPr>
            <p:ph type="title"/>
          </p:nvPr>
        </p:nvSpPr>
        <p:spPr>
          <a:xfrm>
            <a:off x="838200" y="193675"/>
            <a:ext cx="10515600" cy="606425"/>
          </a:xfrm>
          <a:solidFill>
            <a:srgbClr val="002060"/>
          </a:solidFill>
        </p:spPr>
        <p:txBody>
          <a:bodyPr>
            <a:normAutofit/>
          </a:bodyPr>
          <a:lstStyle/>
          <a:p>
            <a:pPr algn="ctr"/>
            <a:r>
              <a:rPr lang="en-GB" sz="3200" b="1" dirty="0">
                <a:solidFill>
                  <a:schemeClr val="bg1"/>
                </a:solidFill>
                <a:latin typeface="+mn-lt"/>
              </a:rPr>
              <a:t>Manual Handling</a:t>
            </a:r>
          </a:p>
        </p:txBody>
      </p:sp>
    </p:spTree>
    <p:extLst>
      <p:ext uri="{BB962C8B-B14F-4D97-AF65-F5344CB8AC3E}">
        <p14:creationId xmlns:p14="http://schemas.microsoft.com/office/powerpoint/2010/main" val="2798280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59" y="172996"/>
            <a:ext cx="5922491" cy="2590800"/>
          </a:xfrm>
        </p:spPr>
        <p:txBody>
          <a:bodyPr>
            <a:normAutofit/>
          </a:bodyPr>
          <a:lstStyle/>
          <a:p>
            <a:pPr algn="ctr"/>
            <a:br>
              <a:rPr lang="en-GB" sz="2000" b="1" dirty="0">
                <a:solidFill>
                  <a:srgbClr val="FF0000"/>
                </a:solidFill>
              </a:rPr>
            </a:br>
            <a:br>
              <a:rPr lang="en-GB" sz="2000" b="1" dirty="0">
                <a:solidFill>
                  <a:srgbClr val="FF0000"/>
                </a:solidFill>
              </a:rPr>
            </a:br>
            <a:endParaRPr lang="en-GB" sz="2000" b="1" dirty="0">
              <a:solidFill>
                <a:srgbClr val="FF0000"/>
              </a:solidFill>
            </a:endParaRPr>
          </a:p>
        </p:txBody>
      </p:sp>
      <p:pic>
        <p:nvPicPr>
          <p:cNvPr id="4" name="Content Placeholder 3"/>
          <p:cNvPicPr>
            <a:picLocks noGrp="1" noChangeAspect="1"/>
          </p:cNvPicPr>
          <p:nvPr>
            <p:ph idx="1"/>
          </p:nvPr>
        </p:nvPicPr>
        <p:blipFill>
          <a:blip r:embed="rId3"/>
          <a:stretch>
            <a:fillRect/>
          </a:stretch>
        </p:blipFill>
        <p:spPr>
          <a:xfrm>
            <a:off x="748835" y="1210964"/>
            <a:ext cx="11037230" cy="3667408"/>
          </a:xfrm>
          <a:prstGeom prst="rect">
            <a:avLst/>
          </a:prstGeom>
        </p:spPr>
      </p:pic>
      <p:sp>
        <p:nvSpPr>
          <p:cNvPr id="6" name="TextBox 5"/>
          <p:cNvSpPr txBox="1"/>
          <p:nvPr/>
        </p:nvSpPr>
        <p:spPr>
          <a:xfrm>
            <a:off x="1532548" y="5277704"/>
            <a:ext cx="333012" cy="369332"/>
          </a:xfrm>
          <a:custGeom>
            <a:avLst/>
            <a:gdLst>
              <a:gd name="connsiteX0" fmla="*/ 0 w 333012"/>
              <a:gd name="connsiteY0" fmla="*/ 0 h 369332"/>
              <a:gd name="connsiteX1" fmla="*/ 333012 w 333012"/>
              <a:gd name="connsiteY1" fmla="*/ 0 h 369332"/>
              <a:gd name="connsiteX2" fmla="*/ 333012 w 333012"/>
              <a:gd name="connsiteY2" fmla="*/ 369332 h 369332"/>
              <a:gd name="connsiteX3" fmla="*/ 0 w 333012"/>
              <a:gd name="connsiteY3" fmla="*/ 369332 h 369332"/>
              <a:gd name="connsiteX4" fmla="*/ 0 w 333012"/>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3012" h="369332" fill="none" extrusionOk="0">
                <a:moveTo>
                  <a:pt x="0" y="0"/>
                </a:moveTo>
                <a:cubicBezTo>
                  <a:pt x="152496" y="-33641"/>
                  <a:pt x="262561" y="15164"/>
                  <a:pt x="333012" y="0"/>
                </a:cubicBezTo>
                <a:cubicBezTo>
                  <a:pt x="338396" y="149709"/>
                  <a:pt x="297787" y="211112"/>
                  <a:pt x="333012" y="369332"/>
                </a:cubicBezTo>
                <a:cubicBezTo>
                  <a:pt x="239179" y="369860"/>
                  <a:pt x="144689" y="369155"/>
                  <a:pt x="0" y="369332"/>
                </a:cubicBezTo>
                <a:cubicBezTo>
                  <a:pt x="-30785" y="215645"/>
                  <a:pt x="8734" y="165049"/>
                  <a:pt x="0" y="0"/>
                </a:cubicBezTo>
                <a:close/>
              </a:path>
              <a:path w="333012" h="369332" stroke="0" extrusionOk="0">
                <a:moveTo>
                  <a:pt x="0" y="0"/>
                </a:moveTo>
                <a:cubicBezTo>
                  <a:pt x="96165" y="-39116"/>
                  <a:pt x="221379" y="32966"/>
                  <a:pt x="333012" y="0"/>
                </a:cubicBezTo>
                <a:cubicBezTo>
                  <a:pt x="348549" y="92068"/>
                  <a:pt x="289638" y="282845"/>
                  <a:pt x="333012" y="369332"/>
                </a:cubicBezTo>
                <a:cubicBezTo>
                  <a:pt x="215896" y="390582"/>
                  <a:pt x="68521" y="351627"/>
                  <a:pt x="0" y="369332"/>
                </a:cubicBezTo>
                <a:cubicBezTo>
                  <a:pt x="-20425" y="258281"/>
                  <a:pt x="14403" y="18203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692514046">
                  <a:prstGeom prst="rect">
                    <a:avLst/>
                  </a:prstGeom>
                  <ask:type>
                    <ask:lineSketchScribble/>
                  </ask:type>
                </ask:lineSketchStyleProps>
              </a:ext>
            </a:extLst>
          </a:ln>
        </p:spPr>
        <p:txBody>
          <a:bodyPr wrap="square" rtlCol="0">
            <a:spAutoFit/>
          </a:bodyPr>
          <a:lstStyle/>
          <a:p>
            <a:r>
              <a:rPr lang="en-GB" dirty="0"/>
              <a:t>1</a:t>
            </a:r>
          </a:p>
        </p:txBody>
      </p:sp>
      <p:sp>
        <p:nvSpPr>
          <p:cNvPr id="7" name="TextBox 6"/>
          <p:cNvSpPr txBox="1"/>
          <p:nvPr/>
        </p:nvSpPr>
        <p:spPr>
          <a:xfrm>
            <a:off x="3770837" y="5277704"/>
            <a:ext cx="284205" cy="369332"/>
          </a:xfrm>
          <a:custGeom>
            <a:avLst/>
            <a:gdLst>
              <a:gd name="connsiteX0" fmla="*/ 0 w 284205"/>
              <a:gd name="connsiteY0" fmla="*/ 0 h 369332"/>
              <a:gd name="connsiteX1" fmla="*/ 284205 w 284205"/>
              <a:gd name="connsiteY1" fmla="*/ 0 h 369332"/>
              <a:gd name="connsiteX2" fmla="*/ 284205 w 284205"/>
              <a:gd name="connsiteY2" fmla="*/ 369332 h 369332"/>
              <a:gd name="connsiteX3" fmla="*/ 0 w 284205"/>
              <a:gd name="connsiteY3" fmla="*/ 369332 h 369332"/>
              <a:gd name="connsiteX4" fmla="*/ 0 w 284205"/>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05" h="369332" fill="none" extrusionOk="0">
                <a:moveTo>
                  <a:pt x="0" y="0"/>
                </a:moveTo>
                <a:cubicBezTo>
                  <a:pt x="88120" y="-32804"/>
                  <a:pt x="227342" y="31594"/>
                  <a:pt x="284205" y="0"/>
                </a:cubicBezTo>
                <a:cubicBezTo>
                  <a:pt x="313722" y="170984"/>
                  <a:pt x="283083" y="250965"/>
                  <a:pt x="284205" y="369332"/>
                </a:cubicBezTo>
                <a:cubicBezTo>
                  <a:pt x="178849" y="394262"/>
                  <a:pt x="105822" y="344339"/>
                  <a:pt x="0" y="369332"/>
                </a:cubicBezTo>
                <a:cubicBezTo>
                  <a:pt x="-17722" y="254087"/>
                  <a:pt x="37908" y="124021"/>
                  <a:pt x="0" y="0"/>
                </a:cubicBezTo>
                <a:close/>
              </a:path>
              <a:path w="284205" h="369332" stroke="0" extrusionOk="0">
                <a:moveTo>
                  <a:pt x="0" y="0"/>
                </a:moveTo>
                <a:cubicBezTo>
                  <a:pt x="122565" y="-13140"/>
                  <a:pt x="208281" y="9397"/>
                  <a:pt x="284205" y="0"/>
                </a:cubicBezTo>
                <a:cubicBezTo>
                  <a:pt x="305613" y="174740"/>
                  <a:pt x="277037" y="236384"/>
                  <a:pt x="284205" y="369332"/>
                </a:cubicBezTo>
                <a:cubicBezTo>
                  <a:pt x="164455" y="382844"/>
                  <a:pt x="83716" y="356950"/>
                  <a:pt x="0" y="369332"/>
                </a:cubicBezTo>
                <a:cubicBezTo>
                  <a:pt x="-41721" y="235954"/>
                  <a:pt x="4682" y="12719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721915357">
                  <a:prstGeom prst="rect">
                    <a:avLst/>
                  </a:prstGeom>
                  <ask:type>
                    <ask:lineSketchScribble/>
                  </ask:type>
                </ask:lineSketchStyleProps>
              </a:ext>
            </a:extLst>
          </a:ln>
        </p:spPr>
        <p:txBody>
          <a:bodyPr wrap="square" rtlCol="0">
            <a:spAutoFit/>
          </a:bodyPr>
          <a:lstStyle/>
          <a:p>
            <a:r>
              <a:rPr lang="en-GB" dirty="0"/>
              <a:t>2</a:t>
            </a:r>
          </a:p>
        </p:txBody>
      </p:sp>
      <p:sp>
        <p:nvSpPr>
          <p:cNvPr id="8" name="TextBox 7"/>
          <p:cNvSpPr txBox="1"/>
          <p:nvPr/>
        </p:nvSpPr>
        <p:spPr>
          <a:xfrm>
            <a:off x="5432953" y="5309487"/>
            <a:ext cx="311259" cy="369332"/>
          </a:xfrm>
          <a:custGeom>
            <a:avLst/>
            <a:gdLst>
              <a:gd name="connsiteX0" fmla="*/ 0 w 311259"/>
              <a:gd name="connsiteY0" fmla="*/ 0 h 369332"/>
              <a:gd name="connsiteX1" fmla="*/ 311259 w 311259"/>
              <a:gd name="connsiteY1" fmla="*/ 0 h 369332"/>
              <a:gd name="connsiteX2" fmla="*/ 311259 w 311259"/>
              <a:gd name="connsiteY2" fmla="*/ 369332 h 369332"/>
              <a:gd name="connsiteX3" fmla="*/ 0 w 311259"/>
              <a:gd name="connsiteY3" fmla="*/ 369332 h 369332"/>
              <a:gd name="connsiteX4" fmla="*/ 0 w 311259"/>
              <a:gd name="connsiteY4" fmla="*/ 0 h 369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1259" h="369332" fill="none" extrusionOk="0">
                <a:moveTo>
                  <a:pt x="0" y="0"/>
                </a:moveTo>
                <a:cubicBezTo>
                  <a:pt x="119093" y="-31048"/>
                  <a:pt x="177080" y="16568"/>
                  <a:pt x="311259" y="0"/>
                </a:cubicBezTo>
                <a:cubicBezTo>
                  <a:pt x="326022" y="146745"/>
                  <a:pt x="274128" y="206503"/>
                  <a:pt x="311259" y="369332"/>
                </a:cubicBezTo>
                <a:cubicBezTo>
                  <a:pt x="233408" y="390463"/>
                  <a:pt x="85007" y="367323"/>
                  <a:pt x="0" y="369332"/>
                </a:cubicBezTo>
                <a:cubicBezTo>
                  <a:pt x="-38851" y="263029"/>
                  <a:pt x="22167" y="89703"/>
                  <a:pt x="0" y="0"/>
                </a:cubicBezTo>
                <a:close/>
              </a:path>
              <a:path w="311259" h="369332" stroke="0" extrusionOk="0">
                <a:moveTo>
                  <a:pt x="0" y="0"/>
                </a:moveTo>
                <a:cubicBezTo>
                  <a:pt x="110781" y="-28703"/>
                  <a:pt x="190044" y="5329"/>
                  <a:pt x="311259" y="0"/>
                </a:cubicBezTo>
                <a:cubicBezTo>
                  <a:pt x="311713" y="154962"/>
                  <a:pt x="310069" y="209226"/>
                  <a:pt x="311259" y="369332"/>
                </a:cubicBezTo>
                <a:cubicBezTo>
                  <a:pt x="206658" y="370279"/>
                  <a:pt x="136116" y="356837"/>
                  <a:pt x="0" y="369332"/>
                </a:cubicBezTo>
                <a:cubicBezTo>
                  <a:pt x="-20470" y="223622"/>
                  <a:pt x="20868" y="10599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728290187">
                  <a:prstGeom prst="rect">
                    <a:avLst/>
                  </a:prstGeom>
                  <ask:type>
                    <ask:lineSketchScribble/>
                  </ask:type>
                </ask:lineSketchStyleProps>
              </a:ext>
            </a:extLst>
          </a:ln>
        </p:spPr>
        <p:txBody>
          <a:bodyPr wrap="square" rtlCol="0">
            <a:spAutoFit/>
          </a:bodyPr>
          <a:lstStyle/>
          <a:p>
            <a:r>
              <a:rPr lang="en-GB" dirty="0"/>
              <a:t>3</a:t>
            </a:r>
          </a:p>
        </p:txBody>
      </p:sp>
      <p:sp>
        <p:nvSpPr>
          <p:cNvPr id="9" name="TextBox 8"/>
          <p:cNvSpPr txBox="1"/>
          <p:nvPr/>
        </p:nvSpPr>
        <p:spPr>
          <a:xfrm>
            <a:off x="6895697" y="5309488"/>
            <a:ext cx="296562" cy="369331"/>
          </a:xfrm>
          <a:custGeom>
            <a:avLst/>
            <a:gdLst>
              <a:gd name="connsiteX0" fmla="*/ 0 w 296562"/>
              <a:gd name="connsiteY0" fmla="*/ 0 h 369331"/>
              <a:gd name="connsiteX1" fmla="*/ 296562 w 296562"/>
              <a:gd name="connsiteY1" fmla="*/ 0 h 369331"/>
              <a:gd name="connsiteX2" fmla="*/ 296562 w 296562"/>
              <a:gd name="connsiteY2" fmla="*/ 369331 h 369331"/>
              <a:gd name="connsiteX3" fmla="*/ 0 w 296562"/>
              <a:gd name="connsiteY3" fmla="*/ 369331 h 369331"/>
              <a:gd name="connsiteX4" fmla="*/ 0 w 296562"/>
              <a:gd name="connsiteY4" fmla="*/ 0 h 369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562" h="369331" fill="none" extrusionOk="0">
                <a:moveTo>
                  <a:pt x="0" y="0"/>
                </a:moveTo>
                <a:cubicBezTo>
                  <a:pt x="77091" y="-22421"/>
                  <a:pt x="214654" y="12480"/>
                  <a:pt x="296562" y="0"/>
                </a:cubicBezTo>
                <a:cubicBezTo>
                  <a:pt x="315452" y="104808"/>
                  <a:pt x="270427" y="206904"/>
                  <a:pt x="296562" y="369331"/>
                </a:cubicBezTo>
                <a:cubicBezTo>
                  <a:pt x="206969" y="381437"/>
                  <a:pt x="66900" y="354103"/>
                  <a:pt x="0" y="369331"/>
                </a:cubicBezTo>
                <a:cubicBezTo>
                  <a:pt x="-15358" y="243372"/>
                  <a:pt x="6562" y="85813"/>
                  <a:pt x="0" y="0"/>
                </a:cubicBezTo>
                <a:close/>
              </a:path>
              <a:path w="296562" h="369331" stroke="0" extrusionOk="0">
                <a:moveTo>
                  <a:pt x="0" y="0"/>
                </a:moveTo>
                <a:cubicBezTo>
                  <a:pt x="74497" y="-19356"/>
                  <a:pt x="190814" y="28127"/>
                  <a:pt x="296562" y="0"/>
                </a:cubicBezTo>
                <a:cubicBezTo>
                  <a:pt x="320974" y="115851"/>
                  <a:pt x="292773" y="198000"/>
                  <a:pt x="296562" y="369331"/>
                </a:cubicBezTo>
                <a:cubicBezTo>
                  <a:pt x="177894" y="372472"/>
                  <a:pt x="67784" y="360458"/>
                  <a:pt x="0" y="369331"/>
                </a:cubicBezTo>
                <a:cubicBezTo>
                  <a:pt x="-38632" y="270577"/>
                  <a:pt x="10164" y="9123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547109448">
                  <a:prstGeom prst="rect">
                    <a:avLst/>
                  </a:prstGeom>
                  <ask:type>
                    <ask:lineSketchScribble/>
                  </ask:type>
                </ask:lineSketchStyleProps>
              </a:ext>
            </a:extLst>
          </a:ln>
        </p:spPr>
        <p:txBody>
          <a:bodyPr wrap="square" rtlCol="0">
            <a:spAutoFit/>
          </a:bodyPr>
          <a:lstStyle/>
          <a:p>
            <a:r>
              <a:rPr lang="en-GB" dirty="0"/>
              <a:t>4</a:t>
            </a:r>
          </a:p>
        </p:txBody>
      </p:sp>
      <p:sp>
        <p:nvSpPr>
          <p:cNvPr id="10" name="TextBox 9"/>
          <p:cNvSpPr txBox="1"/>
          <p:nvPr/>
        </p:nvSpPr>
        <p:spPr>
          <a:xfrm>
            <a:off x="8642567" y="5309488"/>
            <a:ext cx="284205" cy="369331"/>
          </a:xfrm>
          <a:custGeom>
            <a:avLst/>
            <a:gdLst>
              <a:gd name="connsiteX0" fmla="*/ 0 w 284205"/>
              <a:gd name="connsiteY0" fmla="*/ 0 h 369331"/>
              <a:gd name="connsiteX1" fmla="*/ 284205 w 284205"/>
              <a:gd name="connsiteY1" fmla="*/ 0 h 369331"/>
              <a:gd name="connsiteX2" fmla="*/ 284205 w 284205"/>
              <a:gd name="connsiteY2" fmla="*/ 369331 h 369331"/>
              <a:gd name="connsiteX3" fmla="*/ 0 w 284205"/>
              <a:gd name="connsiteY3" fmla="*/ 369331 h 369331"/>
              <a:gd name="connsiteX4" fmla="*/ 0 w 284205"/>
              <a:gd name="connsiteY4" fmla="*/ 0 h 369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05" h="369331" fill="none" extrusionOk="0">
                <a:moveTo>
                  <a:pt x="0" y="0"/>
                </a:moveTo>
                <a:cubicBezTo>
                  <a:pt x="116068" y="-31095"/>
                  <a:pt x="176515" y="17932"/>
                  <a:pt x="284205" y="0"/>
                </a:cubicBezTo>
                <a:cubicBezTo>
                  <a:pt x="317293" y="136670"/>
                  <a:pt x="266232" y="186683"/>
                  <a:pt x="284205" y="369331"/>
                </a:cubicBezTo>
                <a:cubicBezTo>
                  <a:pt x="155640" y="378136"/>
                  <a:pt x="126311" y="357664"/>
                  <a:pt x="0" y="369331"/>
                </a:cubicBezTo>
                <a:cubicBezTo>
                  <a:pt x="-32824" y="275597"/>
                  <a:pt x="7182" y="120377"/>
                  <a:pt x="0" y="0"/>
                </a:cubicBezTo>
                <a:close/>
              </a:path>
              <a:path w="284205" h="369331" stroke="0" extrusionOk="0">
                <a:moveTo>
                  <a:pt x="0" y="0"/>
                </a:moveTo>
                <a:cubicBezTo>
                  <a:pt x="140034" y="-13153"/>
                  <a:pt x="213920" y="26610"/>
                  <a:pt x="284205" y="0"/>
                </a:cubicBezTo>
                <a:cubicBezTo>
                  <a:pt x="306530" y="82090"/>
                  <a:pt x="276012" y="251256"/>
                  <a:pt x="284205" y="369331"/>
                </a:cubicBezTo>
                <a:cubicBezTo>
                  <a:pt x="154196" y="401795"/>
                  <a:pt x="119607" y="362460"/>
                  <a:pt x="0" y="369331"/>
                </a:cubicBezTo>
                <a:cubicBezTo>
                  <a:pt x="-21926" y="198601"/>
                  <a:pt x="5831" y="145971"/>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019420900">
                  <a:prstGeom prst="rect">
                    <a:avLst/>
                  </a:prstGeom>
                  <ask:type>
                    <ask:lineSketchScribble/>
                  </ask:type>
                </ask:lineSketchStyleProps>
              </a:ext>
            </a:extLst>
          </a:ln>
        </p:spPr>
        <p:txBody>
          <a:bodyPr wrap="square" rtlCol="0">
            <a:spAutoFit/>
          </a:bodyPr>
          <a:lstStyle/>
          <a:p>
            <a:r>
              <a:rPr lang="en-GB" dirty="0"/>
              <a:t>5</a:t>
            </a:r>
          </a:p>
        </p:txBody>
      </p:sp>
      <p:sp>
        <p:nvSpPr>
          <p:cNvPr id="11" name="TextBox 10"/>
          <p:cNvSpPr txBox="1"/>
          <p:nvPr/>
        </p:nvSpPr>
        <p:spPr>
          <a:xfrm>
            <a:off x="10511171" y="5309488"/>
            <a:ext cx="296562" cy="369331"/>
          </a:xfrm>
          <a:custGeom>
            <a:avLst/>
            <a:gdLst>
              <a:gd name="connsiteX0" fmla="*/ 0 w 296562"/>
              <a:gd name="connsiteY0" fmla="*/ 0 h 369331"/>
              <a:gd name="connsiteX1" fmla="*/ 296562 w 296562"/>
              <a:gd name="connsiteY1" fmla="*/ 0 h 369331"/>
              <a:gd name="connsiteX2" fmla="*/ 296562 w 296562"/>
              <a:gd name="connsiteY2" fmla="*/ 369331 h 369331"/>
              <a:gd name="connsiteX3" fmla="*/ 0 w 296562"/>
              <a:gd name="connsiteY3" fmla="*/ 369331 h 369331"/>
              <a:gd name="connsiteX4" fmla="*/ 0 w 296562"/>
              <a:gd name="connsiteY4" fmla="*/ 0 h 369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562" h="369331" fill="none" extrusionOk="0">
                <a:moveTo>
                  <a:pt x="0" y="0"/>
                </a:moveTo>
                <a:cubicBezTo>
                  <a:pt x="135357" y="-11426"/>
                  <a:pt x="148293" y="21309"/>
                  <a:pt x="296562" y="0"/>
                </a:cubicBezTo>
                <a:cubicBezTo>
                  <a:pt x="297888" y="74077"/>
                  <a:pt x="279046" y="274339"/>
                  <a:pt x="296562" y="369331"/>
                </a:cubicBezTo>
                <a:cubicBezTo>
                  <a:pt x="202063" y="387852"/>
                  <a:pt x="82476" y="339289"/>
                  <a:pt x="0" y="369331"/>
                </a:cubicBezTo>
                <a:cubicBezTo>
                  <a:pt x="-25765" y="193320"/>
                  <a:pt x="16933" y="91230"/>
                  <a:pt x="0" y="0"/>
                </a:cubicBezTo>
                <a:close/>
              </a:path>
              <a:path w="296562" h="369331" stroke="0" extrusionOk="0">
                <a:moveTo>
                  <a:pt x="0" y="0"/>
                </a:moveTo>
                <a:cubicBezTo>
                  <a:pt x="90789" y="-14158"/>
                  <a:pt x="193911" y="14003"/>
                  <a:pt x="296562" y="0"/>
                </a:cubicBezTo>
                <a:cubicBezTo>
                  <a:pt x="338925" y="96247"/>
                  <a:pt x="284769" y="234859"/>
                  <a:pt x="296562" y="369331"/>
                </a:cubicBezTo>
                <a:cubicBezTo>
                  <a:pt x="203350" y="391974"/>
                  <a:pt x="136084" y="362197"/>
                  <a:pt x="0" y="369331"/>
                </a:cubicBezTo>
                <a:cubicBezTo>
                  <a:pt x="-24479" y="277150"/>
                  <a:pt x="26881" y="15473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515314018">
                  <a:prstGeom prst="rect">
                    <a:avLst/>
                  </a:prstGeom>
                  <ask:type>
                    <ask:lineSketchScribble/>
                  </ask:type>
                </ask:lineSketchStyleProps>
              </a:ext>
            </a:extLst>
          </a:ln>
        </p:spPr>
        <p:txBody>
          <a:bodyPr wrap="square" rtlCol="0">
            <a:spAutoFit/>
          </a:bodyPr>
          <a:lstStyle/>
          <a:p>
            <a:r>
              <a:rPr lang="en-GB" dirty="0"/>
              <a:t>6</a:t>
            </a:r>
          </a:p>
        </p:txBody>
      </p:sp>
      <p:sp>
        <p:nvSpPr>
          <p:cNvPr id="12" name="TextBox 11"/>
          <p:cNvSpPr txBox="1"/>
          <p:nvPr/>
        </p:nvSpPr>
        <p:spPr>
          <a:xfrm>
            <a:off x="6419850" y="265579"/>
            <a:ext cx="4902460" cy="584775"/>
          </a:xfrm>
          <a:prstGeom prst="rect">
            <a:avLst/>
          </a:prstGeom>
          <a:solidFill>
            <a:srgbClr val="002060"/>
          </a:solidFill>
        </p:spPr>
        <p:txBody>
          <a:bodyPr wrap="square" rtlCol="0">
            <a:spAutoFit/>
          </a:bodyPr>
          <a:lstStyle/>
          <a:p>
            <a:pPr algn="ctr"/>
            <a:r>
              <a:rPr lang="en-GB" sz="3200" b="1" dirty="0">
                <a:solidFill>
                  <a:schemeClr val="bg1"/>
                </a:solidFill>
              </a:rPr>
              <a:t>The ‘6 Point’ Lift</a:t>
            </a:r>
          </a:p>
        </p:txBody>
      </p:sp>
    </p:spTree>
    <p:extLst>
      <p:ext uri="{BB962C8B-B14F-4D97-AF65-F5344CB8AC3E}">
        <p14:creationId xmlns:p14="http://schemas.microsoft.com/office/powerpoint/2010/main" val="311506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67013" y="1065443"/>
            <a:ext cx="2718487" cy="2458995"/>
          </a:xfrm>
          <a:prstGeom prst="rect">
            <a:avLst/>
          </a:prstGeom>
        </p:spPr>
      </p:pic>
      <p:pic>
        <p:nvPicPr>
          <p:cNvPr id="5" name="Picture 4"/>
          <p:cNvPicPr>
            <a:picLocks noChangeAspect="1"/>
          </p:cNvPicPr>
          <p:nvPr/>
        </p:nvPicPr>
        <p:blipFill>
          <a:blip r:embed="rId4"/>
          <a:stretch>
            <a:fillRect/>
          </a:stretch>
        </p:blipFill>
        <p:spPr>
          <a:xfrm>
            <a:off x="7986115" y="1443288"/>
            <a:ext cx="1310754" cy="1475360"/>
          </a:xfrm>
          <a:prstGeom prst="rect">
            <a:avLst/>
          </a:prstGeom>
        </p:spPr>
      </p:pic>
      <p:sp>
        <p:nvSpPr>
          <p:cNvPr id="6" name="TextBox 5"/>
          <p:cNvSpPr txBox="1"/>
          <p:nvPr/>
        </p:nvSpPr>
        <p:spPr>
          <a:xfrm>
            <a:off x="1767013" y="345601"/>
            <a:ext cx="2025888" cy="400110"/>
          </a:xfrm>
          <a:custGeom>
            <a:avLst/>
            <a:gdLst>
              <a:gd name="connsiteX0" fmla="*/ 0 w 2025888"/>
              <a:gd name="connsiteY0" fmla="*/ 0 h 400110"/>
              <a:gd name="connsiteX1" fmla="*/ 526731 w 2025888"/>
              <a:gd name="connsiteY1" fmla="*/ 0 h 400110"/>
              <a:gd name="connsiteX2" fmla="*/ 1073721 w 2025888"/>
              <a:gd name="connsiteY2" fmla="*/ 0 h 400110"/>
              <a:gd name="connsiteX3" fmla="*/ 2025888 w 2025888"/>
              <a:gd name="connsiteY3" fmla="*/ 0 h 400110"/>
              <a:gd name="connsiteX4" fmla="*/ 2025888 w 2025888"/>
              <a:gd name="connsiteY4" fmla="*/ 400110 h 400110"/>
              <a:gd name="connsiteX5" fmla="*/ 1499157 w 2025888"/>
              <a:gd name="connsiteY5" fmla="*/ 400110 h 400110"/>
              <a:gd name="connsiteX6" fmla="*/ 1053462 w 2025888"/>
              <a:gd name="connsiteY6" fmla="*/ 400110 h 400110"/>
              <a:gd name="connsiteX7" fmla="*/ 526731 w 2025888"/>
              <a:gd name="connsiteY7" fmla="*/ 400110 h 400110"/>
              <a:gd name="connsiteX8" fmla="*/ 0 w 2025888"/>
              <a:gd name="connsiteY8" fmla="*/ 400110 h 400110"/>
              <a:gd name="connsiteX9" fmla="*/ 0 w 2025888"/>
              <a:gd name="connsiteY9"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25888" h="400110" fill="none" extrusionOk="0">
                <a:moveTo>
                  <a:pt x="0" y="0"/>
                </a:moveTo>
                <a:cubicBezTo>
                  <a:pt x="159723" y="-33614"/>
                  <a:pt x="389308" y="17235"/>
                  <a:pt x="526731" y="0"/>
                </a:cubicBezTo>
                <a:cubicBezTo>
                  <a:pt x="664154" y="-17235"/>
                  <a:pt x="807148" y="10868"/>
                  <a:pt x="1073721" y="0"/>
                </a:cubicBezTo>
                <a:cubicBezTo>
                  <a:pt x="1340294" y="-10868"/>
                  <a:pt x="1721731" y="33330"/>
                  <a:pt x="2025888" y="0"/>
                </a:cubicBezTo>
                <a:cubicBezTo>
                  <a:pt x="2066079" y="178030"/>
                  <a:pt x="1983494" y="304941"/>
                  <a:pt x="2025888" y="400110"/>
                </a:cubicBezTo>
                <a:cubicBezTo>
                  <a:pt x="1833732" y="455988"/>
                  <a:pt x="1721304" y="350290"/>
                  <a:pt x="1499157" y="400110"/>
                </a:cubicBezTo>
                <a:cubicBezTo>
                  <a:pt x="1277010" y="449930"/>
                  <a:pt x="1236313" y="362120"/>
                  <a:pt x="1053462" y="400110"/>
                </a:cubicBezTo>
                <a:cubicBezTo>
                  <a:pt x="870612" y="438100"/>
                  <a:pt x="719170" y="366380"/>
                  <a:pt x="526731" y="400110"/>
                </a:cubicBezTo>
                <a:cubicBezTo>
                  <a:pt x="334292" y="433840"/>
                  <a:pt x="199129" y="394482"/>
                  <a:pt x="0" y="400110"/>
                </a:cubicBezTo>
                <a:cubicBezTo>
                  <a:pt x="-12966" y="268037"/>
                  <a:pt x="3192" y="145118"/>
                  <a:pt x="0" y="0"/>
                </a:cubicBezTo>
                <a:close/>
              </a:path>
              <a:path w="2025888" h="400110" stroke="0" extrusionOk="0">
                <a:moveTo>
                  <a:pt x="0" y="0"/>
                </a:moveTo>
                <a:cubicBezTo>
                  <a:pt x="122636" y="-51330"/>
                  <a:pt x="231966" y="37797"/>
                  <a:pt x="445695" y="0"/>
                </a:cubicBezTo>
                <a:cubicBezTo>
                  <a:pt x="659425" y="-37797"/>
                  <a:pt x="725525" y="46361"/>
                  <a:pt x="911650" y="0"/>
                </a:cubicBezTo>
                <a:cubicBezTo>
                  <a:pt x="1097775" y="-46361"/>
                  <a:pt x="1204051" y="31882"/>
                  <a:pt x="1397863" y="0"/>
                </a:cubicBezTo>
                <a:cubicBezTo>
                  <a:pt x="1591675" y="-31882"/>
                  <a:pt x="1852921" y="39278"/>
                  <a:pt x="2025888" y="0"/>
                </a:cubicBezTo>
                <a:cubicBezTo>
                  <a:pt x="2026559" y="162075"/>
                  <a:pt x="2019431" y="227968"/>
                  <a:pt x="2025888" y="400110"/>
                </a:cubicBezTo>
                <a:cubicBezTo>
                  <a:pt x="1876172" y="422331"/>
                  <a:pt x="1736029" y="349729"/>
                  <a:pt x="1519416" y="400110"/>
                </a:cubicBezTo>
                <a:cubicBezTo>
                  <a:pt x="1302803" y="450491"/>
                  <a:pt x="1213244" y="355069"/>
                  <a:pt x="1073721" y="400110"/>
                </a:cubicBezTo>
                <a:cubicBezTo>
                  <a:pt x="934198" y="445151"/>
                  <a:pt x="753881" y="367747"/>
                  <a:pt x="546990" y="400110"/>
                </a:cubicBezTo>
                <a:cubicBezTo>
                  <a:pt x="340099" y="432473"/>
                  <a:pt x="226447" y="396142"/>
                  <a:pt x="0" y="400110"/>
                </a:cubicBezTo>
                <a:cubicBezTo>
                  <a:pt x="-14836" y="245962"/>
                  <a:pt x="40742" y="13277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014577994">
                  <a:prstGeom prst="rect">
                    <a:avLst/>
                  </a:prstGeom>
                  <ask:type>
                    <ask:lineSketchScribble/>
                  </ask:type>
                </ask:lineSketchStyleProps>
              </a:ext>
            </a:extLst>
          </a:ln>
        </p:spPr>
        <p:txBody>
          <a:bodyPr wrap="square" rtlCol="0">
            <a:spAutoFit/>
          </a:bodyPr>
          <a:lstStyle/>
          <a:p>
            <a:r>
              <a:rPr lang="en-GB" b="1" dirty="0"/>
              <a:t>Step 1 - </a:t>
            </a:r>
            <a:r>
              <a:rPr lang="en-GB" sz="2000" b="1" dirty="0"/>
              <a:t>Assess</a:t>
            </a:r>
          </a:p>
        </p:txBody>
      </p:sp>
      <p:sp>
        <p:nvSpPr>
          <p:cNvPr id="7" name="TextBox 6"/>
          <p:cNvSpPr txBox="1"/>
          <p:nvPr/>
        </p:nvSpPr>
        <p:spPr>
          <a:xfrm>
            <a:off x="7986115" y="395416"/>
            <a:ext cx="2504771" cy="400110"/>
          </a:xfrm>
          <a:custGeom>
            <a:avLst/>
            <a:gdLst>
              <a:gd name="connsiteX0" fmla="*/ 0 w 2504771"/>
              <a:gd name="connsiteY0" fmla="*/ 0 h 400110"/>
              <a:gd name="connsiteX1" fmla="*/ 526002 w 2504771"/>
              <a:gd name="connsiteY1" fmla="*/ 0 h 400110"/>
              <a:gd name="connsiteX2" fmla="*/ 1026956 w 2504771"/>
              <a:gd name="connsiteY2" fmla="*/ 0 h 400110"/>
              <a:gd name="connsiteX3" fmla="*/ 1527910 w 2504771"/>
              <a:gd name="connsiteY3" fmla="*/ 0 h 400110"/>
              <a:gd name="connsiteX4" fmla="*/ 2003817 w 2504771"/>
              <a:gd name="connsiteY4" fmla="*/ 0 h 400110"/>
              <a:gd name="connsiteX5" fmla="*/ 2504771 w 2504771"/>
              <a:gd name="connsiteY5" fmla="*/ 0 h 400110"/>
              <a:gd name="connsiteX6" fmla="*/ 2504771 w 2504771"/>
              <a:gd name="connsiteY6" fmla="*/ 400110 h 400110"/>
              <a:gd name="connsiteX7" fmla="*/ 2078960 w 2504771"/>
              <a:gd name="connsiteY7" fmla="*/ 400110 h 400110"/>
              <a:gd name="connsiteX8" fmla="*/ 1603053 w 2504771"/>
              <a:gd name="connsiteY8" fmla="*/ 400110 h 400110"/>
              <a:gd name="connsiteX9" fmla="*/ 1152195 w 2504771"/>
              <a:gd name="connsiteY9" fmla="*/ 400110 h 400110"/>
              <a:gd name="connsiteX10" fmla="*/ 726384 w 2504771"/>
              <a:gd name="connsiteY10" fmla="*/ 400110 h 400110"/>
              <a:gd name="connsiteX11" fmla="*/ 0 w 2504771"/>
              <a:gd name="connsiteY11" fmla="*/ 400110 h 400110"/>
              <a:gd name="connsiteX12" fmla="*/ 0 w 2504771"/>
              <a:gd name="connsiteY12"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04771" h="400110" fill="none" extrusionOk="0">
                <a:moveTo>
                  <a:pt x="0" y="0"/>
                </a:moveTo>
                <a:cubicBezTo>
                  <a:pt x="177013" y="-37184"/>
                  <a:pt x="352730" y="2721"/>
                  <a:pt x="526002" y="0"/>
                </a:cubicBezTo>
                <a:cubicBezTo>
                  <a:pt x="699274" y="-2721"/>
                  <a:pt x="913339" y="4305"/>
                  <a:pt x="1026956" y="0"/>
                </a:cubicBezTo>
                <a:cubicBezTo>
                  <a:pt x="1140573" y="-4305"/>
                  <a:pt x="1371953" y="51608"/>
                  <a:pt x="1527910" y="0"/>
                </a:cubicBezTo>
                <a:cubicBezTo>
                  <a:pt x="1683867" y="-51608"/>
                  <a:pt x="1843344" y="13570"/>
                  <a:pt x="2003817" y="0"/>
                </a:cubicBezTo>
                <a:cubicBezTo>
                  <a:pt x="2164290" y="-13570"/>
                  <a:pt x="2343015" y="20357"/>
                  <a:pt x="2504771" y="0"/>
                </a:cubicBezTo>
                <a:cubicBezTo>
                  <a:pt x="2550856" y="152913"/>
                  <a:pt x="2486384" y="209165"/>
                  <a:pt x="2504771" y="400110"/>
                </a:cubicBezTo>
                <a:cubicBezTo>
                  <a:pt x="2369765" y="403430"/>
                  <a:pt x="2212248" y="372686"/>
                  <a:pt x="2078960" y="400110"/>
                </a:cubicBezTo>
                <a:cubicBezTo>
                  <a:pt x="1945672" y="427534"/>
                  <a:pt x="1768202" y="356379"/>
                  <a:pt x="1603053" y="400110"/>
                </a:cubicBezTo>
                <a:cubicBezTo>
                  <a:pt x="1437904" y="443841"/>
                  <a:pt x="1315971" y="372921"/>
                  <a:pt x="1152195" y="400110"/>
                </a:cubicBezTo>
                <a:cubicBezTo>
                  <a:pt x="988419" y="427299"/>
                  <a:pt x="873251" y="365626"/>
                  <a:pt x="726384" y="400110"/>
                </a:cubicBezTo>
                <a:cubicBezTo>
                  <a:pt x="579517" y="434594"/>
                  <a:pt x="215539" y="368147"/>
                  <a:pt x="0" y="400110"/>
                </a:cubicBezTo>
                <a:cubicBezTo>
                  <a:pt x="-4520" y="254932"/>
                  <a:pt x="19186" y="111659"/>
                  <a:pt x="0" y="0"/>
                </a:cubicBezTo>
                <a:close/>
              </a:path>
              <a:path w="2504771" h="400110" stroke="0" extrusionOk="0">
                <a:moveTo>
                  <a:pt x="0" y="0"/>
                </a:moveTo>
                <a:cubicBezTo>
                  <a:pt x="212615" y="-55822"/>
                  <a:pt x="385722" y="48919"/>
                  <a:pt x="500954" y="0"/>
                </a:cubicBezTo>
                <a:cubicBezTo>
                  <a:pt x="616186" y="-48919"/>
                  <a:pt x="780529" y="50126"/>
                  <a:pt x="926765" y="0"/>
                </a:cubicBezTo>
                <a:cubicBezTo>
                  <a:pt x="1073001" y="-50126"/>
                  <a:pt x="1149261" y="1803"/>
                  <a:pt x="1352576" y="0"/>
                </a:cubicBezTo>
                <a:cubicBezTo>
                  <a:pt x="1555891" y="-1803"/>
                  <a:pt x="1719801" y="52845"/>
                  <a:pt x="1878578" y="0"/>
                </a:cubicBezTo>
                <a:cubicBezTo>
                  <a:pt x="2037355" y="-52845"/>
                  <a:pt x="2301871" y="27735"/>
                  <a:pt x="2504771" y="0"/>
                </a:cubicBezTo>
                <a:cubicBezTo>
                  <a:pt x="2505898" y="106730"/>
                  <a:pt x="2468067" y="224842"/>
                  <a:pt x="2504771" y="400110"/>
                </a:cubicBezTo>
                <a:cubicBezTo>
                  <a:pt x="2241620" y="459410"/>
                  <a:pt x="2226836" y="382499"/>
                  <a:pt x="1953721" y="400110"/>
                </a:cubicBezTo>
                <a:cubicBezTo>
                  <a:pt x="1680606" y="417721"/>
                  <a:pt x="1601523" y="359229"/>
                  <a:pt x="1427719" y="400110"/>
                </a:cubicBezTo>
                <a:cubicBezTo>
                  <a:pt x="1253915" y="440991"/>
                  <a:pt x="1115492" y="351422"/>
                  <a:pt x="976861" y="400110"/>
                </a:cubicBezTo>
                <a:cubicBezTo>
                  <a:pt x="838230" y="448798"/>
                  <a:pt x="660357" y="370013"/>
                  <a:pt x="551050" y="400110"/>
                </a:cubicBezTo>
                <a:cubicBezTo>
                  <a:pt x="441743" y="430207"/>
                  <a:pt x="123090" y="365767"/>
                  <a:pt x="0" y="400110"/>
                </a:cubicBezTo>
                <a:cubicBezTo>
                  <a:pt x="-8293" y="221023"/>
                  <a:pt x="26049" y="98422"/>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854543383">
                  <a:prstGeom prst="rect">
                    <a:avLst/>
                  </a:prstGeom>
                  <ask:type>
                    <ask:lineSketchScribble/>
                  </ask:type>
                </ask:lineSketchStyleProps>
              </a:ext>
            </a:extLst>
          </a:ln>
        </p:spPr>
        <p:txBody>
          <a:bodyPr wrap="square" rtlCol="0">
            <a:spAutoFit/>
          </a:bodyPr>
          <a:lstStyle/>
          <a:p>
            <a:r>
              <a:rPr lang="en-GB" b="1" dirty="0"/>
              <a:t>Step 2 – </a:t>
            </a:r>
            <a:r>
              <a:rPr lang="en-GB" sz="2000" b="1" dirty="0"/>
              <a:t>Position</a:t>
            </a:r>
            <a:r>
              <a:rPr lang="en-GB" b="1" dirty="0"/>
              <a:t> Feet</a:t>
            </a:r>
          </a:p>
        </p:txBody>
      </p:sp>
      <p:sp>
        <p:nvSpPr>
          <p:cNvPr id="8" name="TextBox 7"/>
          <p:cNvSpPr txBox="1"/>
          <p:nvPr/>
        </p:nvSpPr>
        <p:spPr>
          <a:xfrm>
            <a:off x="574588" y="3763792"/>
            <a:ext cx="5103339" cy="1938992"/>
          </a:xfrm>
          <a:custGeom>
            <a:avLst/>
            <a:gdLst>
              <a:gd name="connsiteX0" fmla="*/ 0 w 5103339"/>
              <a:gd name="connsiteY0" fmla="*/ 0 h 1938992"/>
              <a:gd name="connsiteX1" fmla="*/ 464971 w 5103339"/>
              <a:gd name="connsiteY1" fmla="*/ 0 h 1938992"/>
              <a:gd name="connsiteX2" fmla="*/ 929942 w 5103339"/>
              <a:gd name="connsiteY2" fmla="*/ 0 h 1938992"/>
              <a:gd name="connsiteX3" fmla="*/ 1548013 w 5103339"/>
              <a:gd name="connsiteY3" fmla="*/ 0 h 1938992"/>
              <a:gd name="connsiteX4" fmla="*/ 1961950 w 5103339"/>
              <a:gd name="connsiteY4" fmla="*/ 0 h 1938992"/>
              <a:gd name="connsiteX5" fmla="*/ 2631055 w 5103339"/>
              <a:gd name="connsiteY5" fmla="*/ 0 h 1938992"/>
              <a:gd name="connsiteX6" fmla="*/ 3147059 w 5103339"/>
              <a:gd name="connsiteY6" fmla="*/ 0 h 1938992"/>
              <a:gd name="connsiteX7" fmla="*/ 3612030 w 5103339"/>
              <a:gd name="connsiteY7" fmla="*/ 0 h 1938992"/>
              <a:gd name="connsiteX8" fmla="*/ 4281134 w 5103339"/>
              <a:gd name="connsiteY8" fmla="*/ 0 h 1938992"/>
              <a:gd name="connsiteX9" fmla="*/ 5103339 w 5103339"/>
              <a:gd name="connsiteY9" fmla="*/ 0 h 1938992"/>
              <a:gd name="connsiteX10" fmla="*/ 5103339 w 5103339"/>
              <a:gd name="connsiteY10" fmla="*/ 504138 h 1938992"/>
              <a:gd name="connsiteX11" fmla="*/ 5103339 w 5103339"/>
              <a:gd name="connsiteY11" fmla="*/ 1027666 h 1938992"/>
              <a:gd name="connsiteX12" fmla="*/ 5103339 w 5103339"/>
              <a:gd name="connsiteY12" fmla="*/ 1938992 h 1938992"/>
              <a:gd name="connsiteX13" fmla="*/ 4434235 w 5103339"/>
              <a:gd name="connsiteY13" fmla="*/ 1938992 h 1938992"/>
              <a:gd name="connsiteX14" fmla="*/ 3918230 w 5103339"/>
              <a:gd name="connsiteY14" fmla="*/ 1938992 h 1938992"/>
              <a:gd name="connsiteX15" fmla="*/ 3249126 w 5103339"/>
              <a:gd name="connsiteY15" fmla="*/ 1938992 h 1938992"/>
              <a:gd name="connsiteX16" fmla="*/ 2784155 w 5103339"/>
              <a:gd name="connsiteY16" fmla="*/ 1938992 h 1938992"/>
              <a:gd name="connsiteX17" fmla="*/ 2319184 w 5103339"/>
              <a:gd name="connsiteY17" fmla="*/ 1938992 h 1938992"/>
              <a:gd name="connsiteX18" fmla="*/ 1752146 w 5103339"/>
              <a:gd name="connsiteY18" fmla="*/ 1938992 h 1938992"/>
              <a:gd name="connsiteX19" fmla="*/ 1287176 w 5103339"/>
              <a:gd name="connsiteY19" fmla="*/ 1938992 h 1938992"/>
              <a:gd name="connsiteX20" fmla="*/ 873238 w 5103339"/>
              <a:gd name="connsiteY20" fmla="*/ 1938992 h 1938992"/>
              <a:gd name="connsiteX21" fmla="*/ 0 w 5103339"/>
              <a:gd name="connsiteY21" fmla="*/ 1938992 h 1938992"/>
              <a:gd name="connsiteX22" fmla="*/ 0 w 5103339"/>
              <a:gd name="connsiteY22" fmla="*/ 1415464 h 1938992"/>
              <a:gd name="connsiteX23" fmla="*/ 0 w 5103339"/>
              <a:gd name="connsiteY23" fmla="*/ 969496 h 1938992"/>
              <a:gd name="connsiteX24" fmla="*/ 0 w 5103339"/>
              <a:gd name="connsiteY24" fmla="*/ 504138 h 1938992"/>
              <a:gd name="connsiteX25" fmla="*/ 0 w 5103339"/>
              <a:gd name="connsiteY25" fmla="*/ 0 h 193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03339" h="1938992" fill="none" extrusionOk="0">
                <a:moveTo>
                  <a:pt x="0" y="0"/>
                </a:moveTo>
                <a:cubicBezTo>
                  <a:pt x="102386" y="-30446"/>
                  <a:pt x="364081" y="50841"/>
                  <a:pt x="464971" y="0"/>
                </a:cubicBezTo>
                <a:cubicBezTo>
                  <a:pt x="565861" y="-50841"/>
                  <a:pt x="733414" y="31971"/>
                  <a:pt x="929942" y="0"/>
                </a:cubicBezTo>
                <a:cubicBezTo>
                  <a:pt x="1126470" y="-31971"/>
                  <a:pt x="1356020" y="64882"/>
                  <a:pt x="1548013" y="0"/>
                </a:cubicBezTo>
                <a:cubicBezTo>
                  <a:pt x="1740006" y="-64882"/>
                  <a:pt x="1833324" y="36942"/>
                  <a:pt x="1961950" y="0"/>
                </a:cubicBezTo>
                <a:cubicBezTo>
                  <a:pt x="2090576" y="-36942"/>
                  <a:pt x="2405529" y="58035"/>
                  <a:pt x="2631055" y="0"/>
                </a:cubicBezTo>
                <a:cubicBezTo>
                  <a:pt x="2856581" y="-58035"/>
                  <a:pt x="3027945" y="16210"/>
                  <a:pt x="3147059" y="0"/>
                </a:cubicBezTo>
                <a:cubicBezTo>
                  <a:pt x="3266173" y="-16210"/>
                  <a:pt x="3460958" y="48993"/>
                  <a:pt x="3612030" y="0"/>
                </a:cubicBezTo>
                <a:cubicBezTo>
                  <a:pt x="3763102" y="-48993"/>
                  <a:pt x="4058694" y="13704"/>
                  <a:pt x="4281134" y="0"/>
                </a:cubicBezTo>
                <a:cubicBezTo>
                  <a:pt x="4503574" y="-13704"/>
                  <a:pt x="4778312" y="88046"/>
                  <a:pt x="5103339" y="0"/>
                </a:cubicBezTo>
                <a:cubicBezTo>
                  <a:pt x="5156213" y="116533"/>
                  <a:pt x="5085310" y="369191"/>
                  <a:pt x="5103339" y="504138"/>
                </a:cubicBezTo>
                <a:cubicBezTo>
                  <a:pt x="5121368" y="639085"/>
                  <a:pt x="5094274" y="770716"/>
                  <a:pt x="5103339" y="1027666"/>
                </a:cubicBezTo>
                <a:cubicBezTo>
                  <a:pt x="5112404" y="1284616"/>
                  <a:pt x="5095321" y="1656948"/>
                  <a:pt x="5103339" y="1938992"/>
                </a:cubicBezTo>
                <a:cubicBezTo>
                  <a:pt x="4900651" y="1987863"/>
                  <a:pt x="4622917" y="1932722"/>
                  <a:pt x="4434235" y="1938992"/>
                </a:cubicBezTo>
                <a:cubicBezTo>
                  <a:pt x="4245553" y="1945262"/>
                  <a:pt x="4039057" y="1937278"/>
                  <a:pt x="3918230" y="1938992"/>
                </a:cubicBezTo>
                <a:cubicBezTo>
                  <a:pt x="3797403" y="1940706"/>
                  <a:pt x="3546397" y="1921587"/>
                  <a:pt x="3249126" y="1938992"/>
                </a:cubicBezTo>
                <a:cubicBezTo>
                  <a:pt x="2951855" y="1956397"/>
                  <a:pt x="2878717" y="1909346"/>
                  <a:pt x="2784155" y="1938992"/>
                </a:cubicBezTo>
                <a:cubicBezTo>
                  <a:pt x="2689593" y="1968638"/>
                  <a:pt x="2416373" y="1904864"/>
                  <a:pt x="2319184" y="1938992"/>
                </a:cubicBezTo>
                <a:cubicBezTo>
                  <a:pt x="2221995" y="1973120"/>
                  <a:pt x="1937755" y="1898692"/>
                  <a:pt x="1752146" y="1938992"/>
                </a:cubicBezTo>
                <a:cubicBezTo>
                  <a:pt x="1566537" y="1979292"/>
                  <a:pt x="1488319" y="1900235"/>
                  <a:pt x="1287176" y="1938992"/>
                </a:cubicBezTo>
                <a:cubicBezTo>
                  <a:pt x="1086033" y="1977749"/>
                  <a:pt x="1016253" y="1892655"/>
                  <a:pt x="873238" y="1938992"/>
                </a:cubicBezTo>
                <a:cubicBezTo>
                  <a:pt x="730223" y="1985329"/>
                  <a:pt x="273395" y="1930440"/>
                  <a:pt x="0" y="1938992"/>
                </a:cubicBezTo>
                <a:cubicBezTo>
                  <a:pt x="-31975" y="1722306"/>
                  <a:pt x="40017" y="1542703"/>
                  <a:pt x="0" y="1415464"/>
                </a:cubicBezTo>
                <a:cubicBezTo>
                  <a:pt x="-40017" y="1288225"/>
                  <a:pt x="21661" y="1186200"/>
                  <a:pt x="0" y="969496"/>
                </a:cubicBezTo>
                <a:cubicBezTo>
                  <a:pt x="-21661" y="752792"/>
                  <a:pt x="20147" y="732467"/>
                  <a:pt x="0" y="504138"/>
                </a:cubicBezTo>
                <a:cubicBezTo>
                  <a:pt x="-20147" y="275809"/>
                  <a:pt x="38191" y="204858"/>
                  <a:pt x="0" y="0"/>
                </a:cubicBezTo>
                <a:close/>
              </a:path>
              <a:path w="5103339" h="1938992" stroke="0" extrusionOk="0">
                <a:moveTo>
                  <a:pt x="0" y="0"/>
                </a:moveTo>
                <a:cubicBezTo>
                  <a:pt x="243229" y="-53957"/>
                  <a:pt x="410429" y="69740"/>
                  <a:pt x="618071" y="0"/>
                </a:cubicBezTo>
                <a:cubicBezTo>
                  <a:pt x="825713" y="-69740"/>
                  <a:pt x="1135432" y="49284"/>
                  <a:pt x="1287176" y="0"/>
                </a:cubicBezTo>
                <a:cubicBezTo>
                  <a:pt x="1438920" y="-49284"/>
                  <a:pt x="1619562" y="9464"/>
                  <a:pt x="1905247" y="0"/>
                </a:cubicBezTo>
                <a:cubicBezTo>
                  <a:pt x="2190932" y="-9464"/>
                  <a:pt x="2297775" y="3093"/>
                  <a:pt x="2574351" y="0"/>
                </a:cubicBezTo>
                <a:cubicBezTo>
                  <a:pt x="2850927" y="-3093"/>
                  <a:pt x="2993096" y="18562"/>
                  <a:pt x="3243455" y="0"/>
                </a:cubicBezTo>
                <a:cubicBezTo>
                  <a:pt x="3493814" y="-18562"/>
                  <a:pt x="3619819" y="36604"/>
                  <a:pt x="3759460" y="0"/>
                </a:cubicBezTo>
                <a:cubicBezTo>
                  <a:pt x="3899101" y="-36604"/>
                  <a:pt x="4133624" y="11503"/>
                  <a:pt x="4377531" y="0"/>
                </a:cubicBezTo>
                <a:cubicBezTo>
                  <a:pt x="4621438" y="-11503"/>
                  <a:pt x="4812949" y="57749"/>
                  <a:pt x="5103339" y="0"/>
                </a:cubicBezTo>
                <a:cubicBezTo>
                  <a:pt x="5145305" y="175350"/>
                  <a:pt x="5102288" y="380138"/>
                  <a:pt x="5103339" y="484748"/>
                </a:cubicBezTo>
                <a:cubicBezTo>
                  <a:pt x="5104390" y="589358"/>
                  <a:pt x="5080772" y="820207"/>
                  <a:pt x="5103339" y="930716"/>
                </a:cubicBezTo>
                <a:cubicBezTo>
                  <a:pt x="5125906" y="1041225"/>
                  <a:pt x="5091135" y="1230442"/>
                  <a:pt x="5103339" y="1434854"/>
                </a:cubicBezTo>
                <a:cubicBezTo>
                  <a:pt x="5115543" y="1639266"/>
                  <a:pt x="5057881" y="1829604"/>
                  <a:pt x="5103339" y="1938992"/>
                </a:cubicBezTo>
                <a:cubicBezTo>
                  <a:pt x="4979288" y="1973893"/>
                  <a:pt x="4769696" y="1925011"/>
                  <a:pt x="4638368" y="1938992"/>
                </a:cubicBezTo>
                <a:cubicBezTo>
                  <a:pt x="4507040" y="1952973"/>
                  <a:pt x="4107507" y="1903800"/>
                  <a:pt x="3969264" y="1938992"/>
                </a:cubicBezTo>
                <a:cubicBezTo>
                  <a:pt x="3831021" y="1974184"/>
                  <a:pt x="3652457" y="1899213"/>
                  <a:pt x="3555326" y="1938992"/>
                </a:cubicBezTo>
                <a:cubicBezTo>
                  <a:pt x="3458195" y="1978771"/>
                  <a:pt x="3249265" y="1890863"/>
                  <a:pt x="3090355" y="1938992"/>
                </a:cubicBezTo>
                <a:cubicBezTo>
                  <a:pt x="2931445" y="1987121"/>
                  <a:pt x="2759435" y="1929622"/>
                  <a:pt x="2676418" y="1938992"/>
                </a:cubicBezTo>
                <a:cubicBezTo>
                  <a:pt x="2593401" y="1948362"/>
                  <a:pt x="2265653" y="1900199"/>
                  <a:pt x="2109380" y="1938992"/>
                </a:cubicBezTo>
                <a:cubicBezTo>
                  <a:pt x="1953107" y="1977785"/>
                  <a:pt x="1852456" y="1926383"/>
                  <a:pt x="1644409" y="1938992"/>
                </a:cubicBezTo>
                <a:cubicBezTo>
                  <a:pt x="1436362" y="1951601"/>
                  <a:pt x="1225015" y="1925825"/>
                  <a:pt x="975305" y="1938992"/>
                </a:cubicBezTo>
                <a:cubicBezTo>
                  <a:pt x="725595" y="1952159"/>
                  <a:pt x="353713" y="1826756"/>
                  <a:pt x="0" y="1938992"/>
                </a:cubicBezTo>
                <a:cubicBezTo>
                  <a:pt x="-41645" y="1766186"/>
                  <a:pt x="21614" y="1588225"/>
                  <a:pt x="0" y="1493024"/>
                </a:cubicBezTo>
                <a:cubicBezTo>
                  <a:pt x="-21614" y="1397823"/>
                  <a:pt x="19092" y="1156032"/>
                  <a:pt x="0" y="1027666"/>
                </a:cubicBezTo>
                <a:cubicBezTo>
                  <a:pt x="-19092" y="899300"/>
                  <a:pt x="9527" y="703993"/>
                  <a:pt x="0" y="562308"/>
                </a:cubicBezTo>
                <a:cubicBezTo>
                  <a:pt x="-9527" y="420623"/>
                  <a:pt x="64622" y="214737"/>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020727779">
                  <a:prstGeom prst="rect">
                    <a:avLst/>
                  </a:prstGeom>
                  <ask:type>
                    <ask:lineSketchScribble/>
                  </ask:type>
                </ask:lineSketchStyleProps>
              </a:ext>
            </a:extLst>
          </a:ln>
        </p:spPr>
        <p:txBody>
          <a:bodyPr wrap="square" rtlCol="0">
            <a:spAutoFit/>
          </a:bodyPr>
          <a:lstStyle/>
          <a:p>
            <a:r>
              <a:rPr lang="en-GB" sz="2000" b="1" i="1" dirty="0"/>
              <a:t>Stop, think, plan and prepare</a:t>
            </a:r>
          </a:p>
          <a:p>
            <a:r>
              <a:rPr lang="en-GB" sz="2000" b="1" i="1" dirty="0"/>
              <a:t>Use </a:t>
            </a:r>
            <a:r>
              <a:rPr lang="en-GB" sz="2000" dirty="0"/>
              <a:t>– appropriate handling aids if possible</a:t>
            </a:r>
          </a:p>
          <a:p>
            <a:r>
              <a:rPr lang="en-GB" sz="2000" b="1" i="1" dirty="0"/>
              <a:t>Help</a:t>
            </a:r>
            <a:r>
              <a:rPr lang="en-GB" sz="2000" i="1" dirty="0"/>
              <a:t> </a:t>
            </a:r>
            <a:r>
              <a:rPr lang="en-GB" sz="2000" dirty="0"/>
              <a:t>– Do you need the assistance of another person?</a:t>
            </a:r>
          </a:p>
          <a:p>
            <a:r>
              <a:rPr lang="en-GB" sz="2000" b="1" i="1" dirty="0"/>
              <a:t>Remove</a:t>
            </a:r>
            <a:r>
              <a:rPr lang="en-GB" sz="2000" i="1" dirty="0"/>
              <a:t> </a:t>
            </a:r>
            <a:r>
              <a:rPr lang="en-GB" sz="2000" dirty="0"/>
              <a:t>– obstructions, open doors etc.</a:t>
            </a:r>
          </a:p>
          <a:p>
            <a:r>
              <a:rPr lang="en-GB" sz="2000" b="1" i="1" dirty="0"/>
              <a:t>Render</a:t>
            </a:r>
            <a:r>
              <a:rPr lang="en-GB" sz="2000" dirty="0"/>
              <a:t> – the load safe and stable before lifting</a:t>
            </a:r>
          </a:p>
        </p:txBody>
      </p:sp>
      <p:sp>
        <p:nvSpPr>
          <p:cNvPr id="9" name="TextBox 8"/>
          <p:cNvSpPr txBox="1"/>
          <p:nvPr/>
        </p:nvSpPr>
        <p:spPr>
          <a:xfrm>
            <a:off x="7154562" y="3155609"/>
            <a:ext cx="3941806" cy="2554545"/>
          </a:xfrm>
          <a:custGeom>
            <a:avLst/>
            <a:gdLst>
              <a:gd name="connsiteX0" fmla="*/ 0 w 3941806"/>
              <a:gd name="connsiteY0" fmla="*/ 0 h 2554545"/>
              <a:gd name="connsiteX1" fmla="*/ 602533 w 3941806"/>
              <a:gd name="connsiteY1" fmla="*/ 0 h 2554545"/>
              <a:gd name="connsiteX2" fmla="*/ 1165648 w 3941806"/>
              <a:gd name="connsiteY2" fmla="*/ 0 h 2554545"/>
              <a:gd name="connsiteX3" fmla="*/ 1689345 w 3941806"/>
              <a:gd name="connsiteY3" fmla="*/ 0 h 2554545"/>
              <a:gd name="connsiteX4" fmla="*/ 2331297 w 3941806"/>
              <a:gd name="connsiteY4" fmla="*/ 0 h 2554545"/>
              <a:gd name="connsiteX5" fmla="*/ 2933830 w 3941806"/>
              <a:gd name="connsiteY5" fmla="*/ 0 h 2554545"/>
              <a:gd name="connsiteX6" fmla="*/ 3941806 w 3941806"/>
              <a:gd name="connsiteY6" fmla="*/ 0 h 2554545"/>
              <a:gd name="connsiteX7" fmla="*/ 3941806 w 3941806"/>
              <a:gd name="connsiteY7" fmla="*/ 434273 h 2554545"/>
              <a:gd name="connsiteX8" fmla="*/ 3941806 w 3941806"/>
              <a:gd name="connsiteY8" fmla="*/ 868545 h 2554545"/>
              <a:gd name="connsiteX9" fmla="*/ 3941806 w 3941806"/>
              <a:gd name="connsiteY9" fmla="*/ 1328363 h 2554545"/>
              <a:gd name="connsiteX10" fmla="*/ 3941806 w 3941806"/>
              <a:gd name="connsiteY10" fmla="*/ 1762636 h 2554545"/>
              <a:gd name="connsiteX11" fmla="*/ 3941806 w 3941806"/>
              <a:gd name="connsiteY11" fmla="*/ 2554545 h 2554545"/>
              <a:gd name="connsiteX12" fmla="*/ 3418109 w 3941806"/>
              <a:gd name="connsiteY12" fmla="*/ 2554545 h 2554545"/>
              <a:gd name="connsiteX13" fmla="*/ 2776158 w 3941806"/>
              <a:gd name="connsiteY13" fmla="*/ 2554545 h 2554545"/>
              <a:gd name="connsiteX14" fmla="*/ 2134206 w 3941806"/>
              <a:gd name="connsiteY14" fmla="*/ 2554545 h 2554545"/>
              <a:gd name="connsiteX15" fmla="*/ 1492255 w 3941806"/>
              <a:gd name="connsiteY15" fmla="*/ 2554545 h 2554545"/>
              <a:gd name="connsiteX16" fmla="*/ 1047394 w 3941806"/>
              <a:gd name="connsiteY16" fmla="*/ 2554545 h 2554545"/>
              <a:gd name="connsiteX17" fmla="*/ 523697 w 3941806"/>
              <a:gd name="connsiteY17" fmla="*/ 2554545 h 2554545"/>
              <a:gd name="connsiteX18" fmla="*/ 0 w 3941806"/>
              <a:gd name="connsiteY18" fmla="*/ 2554545 h 2554545"/>
              <a:gd name="connsiteX19" fmla="*/ 0 w 3941806"/>
              <a:gd name="connsiteY19" fmla="*/ 2069181 h 2554545"/>
              <a:gd name="connsiteX20" fmla="*/ 0 w 3941806"/>
              <a:gd name="connsiteY20" fmla="*/ 1532727 h 2554545"/>
              <a:gd name="connsiteX21" fmla="*/ 0 w 3941806"/>
              <a:gd name="connsiteY21" fmla="*/ 1072909 h 2554545"/>
              <a:gd name="connsiteX22" fmla="*/ 0 w 3941806"/>
              <a:gd name="connsiteY22" fmla="*/ 638636 h 2554545"/>
              <a:gd name="connsiteX23" fmla="*/ 0 w 3941806"/>
              <a:gd name="connsiteY23" fmla="*/ 0 h 2554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941806" h="2554545" fill="none" extrusionOk="0">
                <a:moveTo>
                  <a:pt x="0" y="0"/>
                </a:moveTo>
                <a:cubicBezTo>
                  <a:pt x="222217" y="-14753"/>
                  <a:pt x="334131" y="15578"/>
                  <a:pt x="602533" y="0"/>
                </a:cubicBezTo>
                <a:cubicBezTo>
                  <a:pt x="870935" y="-15578"/>
                  <a:pt x="970521" y="59815"/>
                  <a:pt x="1165648" y="0"/>
                </a:cubicBezTo>
                <a:cubicBezTo>
                  <a:pt x="1360776" y="-59815"/>
                  <a:pt x="1582816" y="16207"/>
                  <a:pt x="1689345" y="0"/>
                </a:cubicBezTo>
                <a:cubicBezTo>
                  <a:pt x="1795874" y="-16207"/>
                  <a:pt x="2088078" y="69347"/>
                  <a:pt x="2331297" y="0"/>
                </a:cubicBezTo>
                <a:cubicBezTo>
                  <a:pt x="2574516" y="-69347"/>
                  <a:pt x="2706238" y="34681"/>
                  <a:pt x="2933830" y="0"/>
                </a:cubicBezTo>
                <a:cubicBezTo>
                  <a:pt x="3161422" y="-34681"/>
                  <a:pt x="3735193" y="106218"/>
                  <a:pt x="3941806" y="0"/>
                </a:cubicBezTo>
                <a:cubicBezTo>
                  <a:pt x="3972988" y="138350"/>
                  <a:pt x="3908199" y="257142"/>
                  <a:pt x="3941806" y="434273"/>
                </a:cubicBezTo>
                <a:cubicBezTo>
                  <a:pt x="3975413" y="611404"/>
                  <a:pt x="3929764" y="737030"/>
                  <a:pt x="3941806" y="868545"/>
                </a:cubicBezTo>
                <a:cubicBezTo>
                  <a:pt x="3953848" y="1000060"/>
                  <a:pt x="3903694" y="1204388"/>
                  <a:pt x="3941806" y="1328363"/>
                </a:cubicBezTo>
                <a:cubicBezTo>
                  <a:pt x="3979918" y="1452338"/>
                  <a:pt x="3912232" y="1561694"/>
                  <a:pt x="3941806" y="1762636"/>
                </a:cubicBezTo>
                <a:cubicBezTo>
                  <a:pt x="3971380" y="1963578"/>
                  <a:pt x="3877913" y="2254388"/>
                  <a:pt x="3941806" y="2554545"/>
                </a:cubicBezTo>
                <a:cubicBezTo>
                  <a:pt x="3826969" y="2588995"/>
                  <a:pt x="3657789" y="2507799"/>
                  <a:pt x="3418109" y="2554545"/>
                </a:cubicBezTo>
                <a:cubicBezTo>
                  <a:pt x="3178429" y="2601291"/>
                  <a:pt x="3002161" y="2487263"/>
                  <a:pt x="2776158" y="2554545"/>
                </a:cubicBezTo>
                <a:cubicBezTo>
                  <a:pt x="2550155" y="2621827"/>
                  <a:pt x="2329611" y="2547785"/>
                  <a:pt x="2134206" y="2554545"/>
                </a:cubicBezTo>
                <a:cubicBezTo>
                  <a:pt x="1938801" y="2561305"/>
                  <a:pt x="1641006" y="2481067"/>
                  <a:pt x="1492255" y="2554545"/>
                </a:cubicBezTo>
                <a:cubicBezTo>
                  <a:pt x="1343504" y="2628023"/>
                  <a:pt x="1267359" y="2542884"/>
                  <a:pt x="1047394" y="2554545"/>
                </a:cubicBezTo>
                <a:cubicBezTo>
                  <a:pt x="827429" y="2566206"/>
                  <a:pt x="770871" y="2544573"/>
                  <a:pt x="523697" y="2554545"/>
                </a:cubicBezTo>
                <a:cubicBezTo>
                  <a:pt x="276523" y="2564517"/>
                  <a:pt x="253780" y="2505858"/>
                  <a:pt x="0" y="2554545"/>
                </a:cubicBezTo>
                <a:cubicBezTo>
                  <a:pt x="-21425" y="2331825"/>
                  <a:pt x="33145" y="2250754"/>
                  <a:pt x="0" y="2069181"/>
                </a:cubicBezTo>
                <a:cubicBezTo>
                  <a:pt x="-33145" y="1887608"/>
                  <a:pt x="31337" y="1665614"/>
                  <a:pt x="0" y="1532727"/>
                </a:cubicBezTo>
                <a:cubicBezTo>
                  <a:pt x="-31337" y="1399840"/>
                  <a:pt x="33752" y="1247220"/>
                  <a:pt x="0" y="1072909"/>
                </a:cubicBezTo>
                <a:cubicBezTo>
                  <a:pt x="-33752" y="898598"/>
                  <a:pt x="12515" y="844326"/>
                  <a:pt x="0" y="638636"/>
                </a:cubicBezTo>
                <a:cubicBezTo>
                  <a:pt x="-12515" y="432946"/>
                  <a:pt x="67258" y="303856"/>
                  <a:pt x="0" y="0"/>
                </a:cubicBezTo>
                <a:close/>
              </a:path>
              <a:path w="3941806" h="2554545" stroke="0" extrusionOk="0">
                <a:moveTo>
                  <a:pt x="0" y="0"/>
                </a:moveTo>
                <a:cubicBezTo>
                  <a:pt x="193273" y="-10326"/>
                  <a:pt x="327611" y="12939"/>
                  <a:pt x="523697" y="0"/>
                </a:cubicBezTo>
                <a:cubicBezTo>
                  <a:pt x="719783" y="-12939"/>
                  <a:pt x="801134" y="17997"/>
                  <a:pt x="968558" y="0"/>
                </a:cubicBezTo>
                <a:cubicBezTo>
                  <a:pt x="1135982" y="-17997"/>
                  <a:pt x="1313865" y="13345"/>
                  <a:pt x="1413419" y="0"/>
                </a:cubicBezTo>
                <a:cubicBezTo>
                  <a:pt x="1512973" y="-13345"/>
                  <a:pt x="1707727" y="5760"/>
                  <a:pt x="1937116" y="0"/>
                </a:cubicBezTo>
                <a:cubicBezTo>
                  <a:pt x="2166505" y="-5760"/>
                  <a:pt x="2284783" y="40282"/>
                  <a:pt x="2421395" y="0"/>
                </a:cubicBezTo>
                <a:cubicBezTo>
                  <a:pt x="2558007" y="-40282"/>
                  <a:pt x="2666050" y="9832"/>
                  <a:pt x="2866256" y="0"/>
                </a:cubicBezTo>
                <a:cubicBezTo>
                  <a:pt x="3066462" y="-9832"/>
                  <a:pt x="3141210" y="54467"/>
                  <a:pt x="3389953" y="0"/>
                </a:cubicBezTo>
                <a:cubicBezTo>
                  <a:pt x="3638696" y="-54467"/>
                  <a:pt x="3699561" y="29890"/>
                  <a:pt x="3941806" y="0"/>
                </a:cubicBezTo>
                <a:cubicBezTo>
                  <a:pt x="3947612" y="138843"/>
                  <a:pt x="3896367" y="419155"/>
                  <a:pt x="3941806" y="562000"/>
                </a:cubicBezTo>
                <a:cubicBezTo>
                  <a:pt x="3987245" y="704845"/>
                  <a:pt x="3896214" y="836731"/>
                  <a:pt x="3941806" y="1072909"/>
                </a:cubicBezTo>
                <a:cubicBezTo>
                  <a:pt x="3987398" y="1309087"/>
                  <a:pt x="3910896" y="1485533"/>
                  <a:pt x="3941806" y="1634909"/>
                </a:cubicBezTo>
                <a:cubicBezTo>
                  <a:pt x="3972716" y="1784285"/>
                  <a:pt x="3925966" y="1894631"/>
                  <a:pt x="3941806" y="2069181"/>
                </a:cubicBezTo>
                <a:cubicBezTo>
                  <a:pt x="3957646" y="2243731"/>
                  <a:pt x="3885458" y="2325507"/>
                  <a:pt x="3941806" y="2554545"/>
                </a:cubicBezTo>
                <a:cubicBezTo>
                  <a:pt x="3715709" y="2556813"/>
                  <a:pt x="3570930" y="2541575"/>
                  <a:pt x="3457527" y="2554545"/>
                </a:cubicBezTo>
                <a:cubicBezTo>
                  <a:pt x="3344124" y="2567515"/>
                  <a:pt x="2971234" y="2495887"/>
                  <a:pt x="2815576" y="2554545"/>
                </a:cubicBezTo>
                <a:cubicBezTo>
                  <a:pt x="2659918" y="2613203"/>
                  <a:pt x="2389698" y="2546239"/>
                  <a:pt x="2173624" y="2554545"/>
                </a:cubicBezTo>
                <a:cubicBezTo>
                  <a:pt x="1957550" y="2562851"/>
                  <a:pt x="1763076" y="2519547"/>
                  <a:pt x="1649927" y="2554545"/>
                </a:cubicBezTo>
                <a:cubicBezTo>
                  <a:pt x="1536778" y="2589543"/>
                  <a:pt x="1263618" y="2537988"/>
                  <a:pt x="1126230" y="2554545"/>
                </a:cubicBezTo>
                <a:cubicBezTo>
                  <a:pt x="988842" y="2571102"/>
                  <a:pt x="710472" y="2542453"/>
                  <a:pt x="602533" y="2554545"/>
                </a:cubicBezTo>
                <a:cubicBezTo>
                  <a:pt x="494594" y="2566637"/>
                  <a:pt x="275394" y="2532795"/>
                  <a:pt x="0" y="2554545"/>
                </a:cubicBezTo>
                <a:cubicBezTo>
                  <a:pt x="-41646" y="2300273"/>
                  <a:pt x="60878" y="2148484"/>
                  <a:pt x="0" y="1992545"/>
                </a:cubicBezTo>
                <a:cubicBezTo>
                  <a:pt x="-60878" y="1836606"/>
                  <a:pt x="35443" y="1720841"/>
                  <a:pt x="0" y="1558272"/>
                </a:cubicBezTo>
                <a:cubicBezTo>
                  <a:pt x="-35443" y="1395703"/>
                  <a:pt x="35949" y="1180716"/>
                  <a:pt x="0" y="1021818"/>
                </a:cubicBezTo>
                <a:cubicBezTo>
                  <a:pt x="-35949" y="862920"/>
                  <a:pt x="52453" y="772951"/>
                  <a:pt x="0" y="536454"/>
                </a:cubicBezTo>
                <a:cubicBezTo>
                  <a:pt x="-52453" y="299957"/>
                  <a:pt x="9270" y="122931"/>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864877237">
                  <a:prstGeom prst="rect">
                    <a:avLst/>
                  </a:prstGeom>
                  <ask:type>
                    <ask:lineSketchScribble/>
                  </ask:type>
                </ask:lineSketchStyleProps>
              </a:ext>
            </a:extLst>
          </a:ln>
        </p:spPr>
        <p:txBody>
          <a:bodyPr wrap="square" rtlCol="0">
            <a:spAutoFit/>
          </a:bodyPr>
          <a:lstStyle/>
          <a:p>
            <a:r>
              <a:rPr lang="en-GB" sz="2000" b="1" i="1" dirty="0"/>
              <a:t>Feet</a:t>
            </a:r>
            <a:r>
              <a:rPr lang="en-GB" sz="2000" dirty="0"/>
              <a:t> – Apart, balanced and stable</a:t>
            </a:r>
          </a:p>
          <a:p>
            <a:r>
              <a:rPr lang="en-GB" sz="2000" b="1" i="1" dirty="0"/>
              <a:t>Leg</a:t>
            </a:r>
            <a:r>
              <a:rPr lang="en-GB" sz="2000" dirty="0"/>
              <a:t> – Leading leg forward as far as possible</a:t>
            </a:r>
          </a:p>
          <a:p>
            <a:r>
              <a:rPr lang="en-GB" sz="2000" b="1" i="1" dirty="0"/>
              <a:t>Posture</a:t>
            </a:r>
            <a:r>
              <a:rPr lang="en-GB" sz="2000" i="1" dirty="0"/>
              <a:t> </a:t>
            </a:r>
            <a:r>
              <a:rPr lang="en-GB" sz="2000" dirty="0"/>
              <a:t>– Keep the back straight</a:t>
            </a:r>
          </a:p>
          <a:p>
            <a:r>
              <a:rPr lang="en-GB" sz="2000" dirty="0"/>
              <a:t>Bend the knees (but do not kneel or over- flex the knee</a:t>
            </a:r>
          </a:p>
          <a:p>
            <a:r>
              <a:rPr lang="en-GB" sz="2000" dirty="0"/>
              <a:t>Keep your shoulders level and facing the direction of your hips </a:t>
            </a:r>
          </a:p>
        </p:txBody>
      </p:sp>
    </p:spTree>
    <p:extLst>
      <p:ext uri="{BB962C8B-B14F-4D97-AF65-F5344CB8AC3E}">
        <p14:creationId xmlns:p14="http://schemas.microsoft.com/office/powerpoint/2010/main" val="2796976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729945" y="963828"/>
            <a:ext cx="2075935" cy="2261286"/>
          </a:xfrm>
          <a:prstGeom prst="rect">
            <a:avLst/>
          </a:prstGeom>
        </p:spPr>
      </p:pic>
      <p:pic>
        <p:nvPicPr>
          <p:cNvPr id="6" name="Picture 5"/>
          <p:cNvPicPr>
            <a:picLocks noChangeAspect="1"/>
          </p:cNvPicPr>
          <p:nvPr/>
        </p:nvPicPr>
        <p:blipFill>
          <a:blip r:embed="rId4"/>
          <a:stretch>
            <a:fillRect/>
          </a:stretch>
        </p:blipFill>
        <p:spPr>
          <a:xfrm>
            <a:off x="8316097" y="1180256"/>
            <a:ext cx="1977081" cy="2044857"/>
          </a:xfrm>
          <a:prstGeom prst="rect">
            <a:avLst/>
          </a:prstGeom>
        </p:spPr>
      </p:pic>
      <p:sp>
        <p:nvSpPr>
          <p:cNvPr id="7" name="TextBox 6"/>
          <p:cNvSpPr txBox="1"/>
          <p:nvPr/>
        </p:nvSpPr>
        <p:spPr>
          <a:xfrm>
            <a:off x="1572527" y="532712"/>
            <a:ext cx="2656702" cy="369332"/>
          </a:xfrm>
          <a:custGeom>
            <a:avLst/>
            <a:gdLst>
              <a:gd name="connsiteX0" fmla="*/ 0 w 2656702"/>
              <a:gd name="connsiteY0" fmla="*/ 0 h 369332"/>
              <a:gd name="connsiteX1" fmla="*/ 451639 w 2656702"/>
              <a:gd name="connsiteY1" fmla="*/ 0 h 369332"/>
              <a:gd name="connsiteX2" fmla="*/ 903279 w 2656702"/>
              <a:gd name="connsiteY2" fmla="*/ 0 h 369332"/>
              <a:gd name="connsiteX3" fmla="*/ 1461186 w 2656702"/>
              <a:gd name="connsiteY3" fmla="*/ 0 h 369332"/>
              <a:gd name="connsiteX4" fmla="*/ 2045661 w 2656702"/>
              <a:gd name="connsiteY4" fmla="*/ 0 h 369332"/>
              <a:gd name="connsiteX5" fmla="*/ 2656702 w 2656702"/>
              <a:gd name="connsiteY5" fmla="*/ 0 h 369332"/>
              <a:gd name="connsiteX6" fmla="*/ 2656702 w 2656702"/>
              <a:gd name="connsiteY6" fmla="*/ 369332 h 369332"/>
              <a:gd name="connsiteX7" fmla="*/ 2178496 w 2656702"/>
              <a:gd name="connsiteY7" fmla="*/ 369332 h 369332"/>
              <a:gd name="connsiteX8" fmla="*/ 1620588 w 2656702"/>
              <a:gd name="connsiteY8" fmla="*/ 369332 h 369332"/>
              <a:gd name="connsiteX9" fmla="*/ 1089248 w 2656702"/>
              <a:gd name="connsiteY9" fmla="*/ 369332 h 369332"/>
              <a:gd name="connsiteX10" fmla="*/ 531340 w 2656702"/>
              <a:gd name="connsiteY10" fmla="*/ 369332 h 369332"/>
              <a:gd name="connsiteX11" fmla="*/ 0 w 2656702"/>
              <a:gd name="connsiteY11" fmla="*/ 369332 h 369332"/>
              <a:gd name="connsiteX12" fmla="*/ 0 w 2656702"/>
              <a:gd name="connsiteY12"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6702" h="369332" fill="none" extrusionOk="0">
                <a:moveTo>
                  <a:pt x="0" y="0"/>
                </a:moveTo>
                <a:cubicBezTo>
                  <a:pt x="126846" y="-36892"/>
                  <a:pt x="260283" y="22819"/>
                  <a:pt x="451639" y="0"/>
                </a:cubicBezTo>
                <a:cubicBezTo>
                  <a:pt x="642995" y="-22819"/>
                  <a:pt x="762048" y="28229"/>
                  <a:pt x="903279" y="0"/>
                </a:cubicBezTo>
                <a:cubicBezTo>
                  <a:pt x="1044510" y="-28229"/>
                  <a:pt x="1263389" y="60017"/>
                  <a:pt x="1461186" y="0"/>
                </a:cubicBezTo>
                <a:cubicBezTo>
                  <a:pt x="1658983" y="-60017"/>
                  <a:pt x="1855577" y="57186"/>
                  <a:pt x="2045661" y="0"/>
                </a:cubicBezTo>
                <a:cubicBezTo>
                  <a:pt x="2235746" y="-57186"/>
                  <a:pt x="2501467" y="790"/>
                  <a:pt x="2656702" y="0"/>
                </a:cubicBezTo>
                <a:cubicBezTo>
                  <a:pt x="2685759" y="114285"/>
                  <a:pt x="2624679" y="263328"/>
                  <a:pt x="2656702" y="369332"/>
                </a:cubicBezTo>
                <a:cubicBezTo>
                  <a:pt x="2437328" y="393746"/>
                  <a:pt x="2313443" y="322877"/>
                  <a:pt x="2178496" y="369332"/>
                </a:cubicBezTo>
                <a:cubicBezTo>
                  <a:pt x="2043549" y="415787"/>
                  <a:pt x="1739864" y="333908"/>
                  <a:pt x="1620588" y="369332"/>
                </a:cubicBezTo>
                <a:cubicBezTo>
                  <a:pt x="1501312" y="404756"/>
                  <a:pt x="1292812" y="312877"/>
                  <a:pt x="1089248" y="369332"/>
                </a:cubicBezTo>
                <a:cubicBezTo>
                  <a:pt x="885684" y="425787"/>
                  <a:pt x="794433" y="342184"/>
                  <a:pt x="531340" y="369332"/>
                </a:cubicBezTo>
                <a:cubicBezTo>
                  <a:pt x="268247" y="396480"/>
                  <a:pt x="123712" y="342202"/>
                  <a:pt x="0" y="369332"/>
                </a:cubicBezTo>
                <a:cubicBezTo>
                  <a:pt x="-15716" y="243485"/>
                  <a:pt x="2161" y="174567"/>
                  <a:pt x="0" y="0"/>
                </a:cubicBezTo>
                <a:close/>
              </a:path>
              <a:path w="2656702" h="369332" stroke="0" extrusionOk="0">
                <a:moveTo>
                  <a:pt x="0" y="0"/>
                </a:moveTo>
                <a:cubicBezTo>
                  <a:pt x="266571" y="-49346"/>
                  <a:pt x="415007" y="54357"/>
                  <a:pt x="557907" y="0"/>
                </a:cubicBezTo>
                <a:cubicBezTo>
                  <a:pt x="700807" y="-54357"/>
                  <a:pt x="903456" y="37038"/>
                  <a:pt x="1115815" y="0"/>
                </a:cubicBezTo>
                <a:cubicBezTo>
                  <a:pt x="1328174" y="-37038"/>
                  <a:pt x="1359123" y="10051"/>
                  <a:pt x="1567454" y="0"/>
                </a:cubicBezTo>
                <a:cubicBezTo>
                  <a:pt x="1775785" y="-10051"/>
                  <a:pt x="2001083" y="57913"/>
                  <a:pt x="2125362" y="0"/>
                </a:cubicBezTo>
                <a:cubicBezTo>
                  <a:pt x="2249641" y="-57913"/>
                  <a:pt x="2487483" y="38987"/>
                  <a:pt x="2656702" y="0"/>
                </a:cubicBezTo>
                <a:cubicBezTo>
                  <a:pt x="2670834" y="97758"/>
                  <a:pt x="2641775" y="198468"/>
                  <a:pt x="2656702" y="369332"/>
                </a:cubicBezTo>
                <a:cubicBezTo>
                  <a:pt x="2508492" y="406707"/>
                  <a:pt x="2259698" y="325804"/>
                  <a:pt x="2151929" y="369332"/>
                </a:cubicBezTo>
                <a:cubicBezTo>
                  <a:pt x="2044160" y="412860"/>
                  <a:pt x="1769503" y="325745"/>
                  <a:pt x="1567454" y="369332"/>
                </a:cubicBezTo>
                <a:cubicBezTo>
                  <a:pt x="1365406" y="412919"/>
                  <a:pt x="1158297" y="339608"/>
                  <a:pt x="1036114" y="369332"/>
                </a:cubicBezTo>
                <a:cubicBezTo>
                  <a:pt x="913931" y="399056"/>
                  <a:pt x="695774" y="337750"/>
                  <a:pt x="478206" y="369332"/>
                </a:cubicBezTo>
                <a:cubicBezTo>
                  <a:pt x="260638" y="400914"/>
                  <a:pt x="158614" y="324445"/>
                  <a:pt x="0" y="369332"/>
                </a:cubicBezTo>
                <a:cubicBezTo>
                  <a:pt x="-5498" y="203323"/>
                  <a:pt x="13067" y="7489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788565004">
                  <a:prstGeom prst="rect">
                    <a:avLst/>
                  </a:prstGeom>
                  <ask:type>
                    <ask:lineSketchScribble/>
                  </ask:type>
                </ask:lineSketchStyleProps>
              </a:ext>
            </a:extLst>
          </a:ln>
        </p:spPr>
        <p:txBody>
          <a:bodyPr wrap="square" rtlCol="0">
            <a:spAutoFit/>
          </a:bodyPr>
          <a:lstStyle/>
          <a:p>
            <a:r>
              <a:rPr lang="en-GB" b="1" dirty="0"/>
              <a:t>Step 3 – Bend the knees</a:t>
            </a:r>
          </a:p>
        </p:txBody>
      </p:sp>
      <p:sp>
        <p:nvSpPr>
          <p:cNvPr id="8" name="TextBox 7"/>
          <p:cNvSpPr txBox="1"/>
          <p:nvPr/>
        </p:nvSpPr>
        <p:spPr>
          <a:xfrm>
            <a:off x="7690922" y="539661"/>
            <a:ext cx="2928551" cy="369332"/>
          </a:xfrm>
          <a:custGeom>
            <a:avLst/>
            <a:gdLst>
              <a:gd name="connsiteX0" fmla="*/ 0 w 2928551"/>
              <a:gd name="connsiteY0" fmla="*/ 0 h 369332"/>
              <a:gd name="connsiteX1" fmla="*/ 644281 w 2928551"/>
              <a:gd name="connsiteY1" fmla="*/ 0 h 369332"/>
              <a:gd name="connsiteX2" fmla="*/ 1259277 w 2928551"/>
              <a:gd name="connsiteY2" fmla="*/ 0 h 369332"/>
              <a:gd name="connsiteX3" fmla="*/ 1874273 w 2928551"/>
              <a:gd name="connsiteY3" fmla="*/ 0 h 369332"/>
              <a:gd name="connsiteX4" fmla="*/ 2928551 w 2928551"/>
              <a:gd name="connsiteY4" fmla="*/ 0 h 369332"/>
              <a:gd name="connsiteX5" fmla="*/ 2928551 w 2928551"/>
              <a:gd name="connsiteY5" fmla="*/ 369332 h 369332"/>
              <a:gd name="connsiteX6" fmla="*/ 2401412 w 2928551"/>
              <a:gd name="connsiteY6" fmla="*/ 369332 h 369332"/>
              <a:gd name="connsiteX7" fmla="*/ 1844987 w 2928551"/>
              <a:gd name="connsiteY7" fmla="*/ 369332 h 369332"/>
              <a:gd name="connsiteX8" fmla="*/ 1259277 w 2928551"/>
              <a:gd name="connsiteY8" fmla="*/ 369332 h 369332"/>
              <a:gd name="connsiteX9" fmla="*/ 732138 w 2928551"/>
              <a:gd name="connsiteY9" fmla="*/ 369332 h 369332"/>
              <a:gd name="connsiteX10" fmla="*/ 0 w 2928551"/>
              <a:gd name="connsiteY10" fmla="*/ 369332 h 369332"/>
              <a:gd name="connsiteX11" fmla="*/ 0 w 2928551"/>
              <a:gd name="connsiteY11" fmla="*/ 0 h 369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8551" h="369332" fill="none" extrusionOk="0">
                <a:moveTo>
                  <a:pt x="0" y="0"/>
                </a:moveTo>
                <a:cubicBezTo>
                  <a:pt x="259010" y="-22704"/>
                  <a:pt x="353795" y="8144"/>
                  <a:pt x="644281" y="0"/>
                </a:cubicBezTo>
                <a:cubicBezTo>
                  <a:pt x="934767" y="-8144"/>
                  <a:pt x="1100391" y="10068"/>
                  <a:pt x="1259277" y="0"/>
                </a:cubicBezTo>
                <a:cubicBezTo>
                  <a:pt x="1418163" y="-10068"/>
                  <a:pt x="1574487" y="42414"/>
                  <a:pt x="1874273" y="0"/>
                </a:cubicBezTo>
                <a:cubicBezTo>
                  <a:pt x="2174059" y="-42414"/>
                  <a:pt x="2543605" y="72804"/>
                  <a:pt x="2928551" y="0"/>
                </a:cubicBezTo>
                <a:cubicBezTo>
                  <a:pt x="2946938" y="158979"/>
                  <a:pt x="2893935" y="222691"/>
                  <a:pt x="2928551" y="369332"/>
                </a:cubicBezTo>
                <a:cubicBezTo>
                  <a:pt x="2815793" y="377201"/>
                  <a:pt x="2611073" y="364252"/>
                  <a:pt x="2401412" y="369332"/>
                </a:cubicBezTo>
                <a:cubicBezTo>
                  <a:pt x="2191751" y="374412"/>
                  <a:pt x="1987390" y="322898"/>
                  <a:pt x="1844987" y="369332"/>
                </a:cubicBezTo>
                <a:cubicBezTo>
                  <a:pt x="1702584" y="415766"/>
                  <a:pt x="1396811" y="301708"/>
                  <a:pt x="1259277" y="369332"/>
                </a:cubicBezTo>
                <a:cubicBezTo>
                  <a:pt x="1121743" y="436956"/>
                  <a:pt x="846371" y="307935"/>
                  <a:pt x="732138" y="369332"/>
                </a:cubicBezTo>
                <a:cubicBezTo>
                  <a:pt x="617905" y="430729"/>
                  <a:pt x="350634" y="296868"/>
                  <a:pt x="0" y="369332"/>
                </a:cubicBezTo>
                <a:cubicBezTo>
                  <a:pt x="-15905" y="202180"/>
                  <a:pt x="43583" y="182268"/>
                  <a:pt x="0" y="0"/>
                </a:cubicBezTo>
                <a:close/>
              </a:path>
              <a:path w="2928551" h="369332" stroke="0" extrusionOk="0">
                <a:moveTo>
                  <a:pt x="0" y="0"/>
                </a:moveTo>
                <a:cubicBezTo>
                  <a:pt x="167837" y="-32721"/>
                  <a:pt x="408692" y="29586"/>
                  <a:pt x="614996" y="0"/>
                </a:cubicBezTo>
                <a:cubicBezTo>
                  <a:pt x="821300" y="-29586"/>
                  <a:pt x="935237" y="25581"/>
                  <a:pt x="1171420" y="0"/>
                </a:cubicBezTo>
                <a:cubicBezTo>
                  <a:pt x="1407603" y="-25581"/>
                  <a:pt x="1532372" y="49848"/>
                  <a:pt x="1669274" y="0"/>
                </a:cubicBezTo>
                <a:cubicBezTo>
                  <a:pt x="1806176" y="-49848"/>
                  <a:pt x="1961217" y="12000"/>
                  <a:pt x="2196413" y="0"/>
                </a:cubicBezTo>
                <a:cubicBezTo>
                  <a:pt x="2431609" y="-12000"/>
                  <a:pt x="2597499" y="21748"/>
                  <a:pt x="2928551" y="0"/>
                </a:cubicBezTo>
                <a:cubicBezTo>
                  <a:pt x="2964293" y="179422"/>
                  <a:pt x="2927065" y="194522"/>
                  <a:pt x="2928551" y="369332"/>
                </a:cubicBezTo>
                <a:cubicBezTo>
                  <a:pt x="2766976" y="394643"/>
                  <a:pt x="2477566" y="346781"/>
                  <a:pt x="2284270" y="369332"/>
                </a:cubicBezTo>
                <a:cubicBezTo>
                  <a:pt x="2090974" y="391883"/>
                  <a:pt x="1829774" y="298713"/>
                  <a:pt x="1639989" y="369332"/>
                </a:cubicBezTo>
                <a:cubicBezTo>
                  <a:pt x="1450204" y="439951"/>
                  <a:pt x="1257944" y="342083"/>
                  <a:pt x="1112849" y="369332"/>
                </a:cubicBezTo>
                <a:cubicBezTo>
                  <a:pt x="967754" y="396581"/>
                  <a:pt x="504126" y="289419"/>
                  <a:pt x="0" y="369332"/>
                </a:cubicBezTo>
                <a:cubicBezTo>
                  <a:pt x="-2452" y="233254"/>
                  <a:pt x="18682" y="81716"/>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560809915">
                  <a:prstGeom prst="rect">
                    <a:avLst/>
                  </a:prstGeom>
                  <ask:type>
                    <ask:lineSketchScribble/>
                  </ask:type>
                </ask:lineSketchStyleProps>
              </a:ext>
            </a:extLst>
          </a:ln>
        </p:spPr>
        <p:txBody>
          <a:bodyPr wrap="square" rtlCol="0">
            <a:spAutoFit/>
          </a:bodyPr>
          <a:lstStyle/>
          <a:p>
            <a:r>
              <a:rPr lang="en-GB" b="1" dirty="0"/>
              <a:t>Step 4 – test the load &amp; grip</a:t>
            </a:r>
          </a:p>
        </p:txBody>
      </p:sp>
      <p:sp>
        <p:nvSpPr>
          <p:cNvPr id="9" name="TextBox 8"/>
          <p:cNvSpPr txBox="1"/>
          <p:nvPr/>
        </p:nvSpPr>
        <p:spPr>
          <a:xfrm>
            <a:off x="729049" y="3348683"/>
            <a:ext cx="4744994" cy="2246769"/>
          </a:xfrm>
          <a:custGeom>
            <a:avLst/>
            <a:gdLst>
              <a:gd name="connsiteX0" fmla="*/ 0 w 4744994"/>
              <a:gd name="connsiteY0" fmla="*/ 0 h 2246769"/>
              <a:gd name="connsiteX1" fmla="*/ 688024 w 4744994"/>
              <a:gd name="connsiteY1" fmla="*/ 0 h 2246769"/>
              <a:gd name="connsiteX2" fmla="*/ 1376048 w 4744994"/>
              <a:gd name="connsiteY2" fmla="*/ 0 h 2246769"/>
              <a:gd name="connsiteX3" fmla="*/ 1969173 w 4744994"/>
              <a:gd name="connsiteY3" fmla="*/ 0 h 2246769"/>
              <a:gd name="connsiteX4" fmla="*/ 2657197 w 4744994"/>
              <a:gd name="connsiteY4" fmla="*/ 0 h 2246769"/>
              <a:gd name="connsiteX5" fmla="*/ 3345221 w 4744994"/>
              <a:gd name="connsiteY5" fmla="*/ 0 h 2246769"/>
              <a:gd name="connsiteX6" fmla="*/ 3843445 w 4744994"/>
              <a:gd name="connsiteY6" fmla="*/ 0 h 2246769"/>
              <a:gd name="connsiteX7" fmla="*/ 4744994 w 4744994"/>
              <a:gd name="connsiteY7" fmla="*/ 0 h 2246769"/>
              <a:gd name="connsiteX8" fmla="*/ 4744994 w 4744994"/>
              <a:gd name="connsiteY8" fmla="*/ 539225 h 2246769"/>
              <a:gd name="connsiteX9" fmla="*/ 4744994 w 4744994"/>
              <a:gd name="connsiteY9" fmla="*/ 1055981 h 2246769"/>
              <a:gd name="connsiteX10" fmla="*/ 4744994 w 4744994"/>
              <a:gd name="connsiteY10" fmla="*/ 1640141 h 2246769"/>
              <a:gd name="connsiteX11" fmla="*/ 4744994 w 4744994"/>
              <a:gd name="connsiteY11" fmla="*/ 2246769 h 2246769"/>
              <a:gd name="connsiteX12" fmla="*/ 4104420 w 4744994"/>
              <a:gd name="connsiteY12" fmla="*/ 2246769 h 2246769"/>
              <a:gd name="connsiteX13" fmla="*/ 3463846 w 4744994"/>
              <a:gd name="connsiteY13" fmla="*/ 2246769 h 2246769"/>
              <a:gd name="connsiteX14" fmla="*/ 2870721 w 4744994"/>
              <a:gd name="connsiteY14" fmla="*/ 2246769 h 2246769"/>
              <a:gd name="connsiteX15" fmla="*/ 2182697 w 4744994"/>
              <a:gd name="connsiteY15" fmla="*/ 2246769 h 2246769"/>
              <a:gd name="connsiteX16" fmla="*/ 1637023 w 4744994"/>
              <a:gd name="connsiteY16" fmla="*/ 2246769 h 2246769"/>
              <a:gd name="connsiteX17" fmla="*/ 1186249 w 4744994"/>
              <a:gd name="connsiteY17" fmla="*/ 2246769 h 2246769"/>
              <a:gd name="connsiteX18" fmla="*/ 735474 w 4744994"/>
              <a:gd name="connsiteY18" fmla="*/ 2246769 h 2246769"/>
              <a:gd name="connsiteX19" fmla="*/ 0 w 4744994"/>
              <a:gd name="connsiteY19" fmla="*/ 2246769 h 2246769"/>
              <a:gd name="connsiteX20" fmla="*/ 0 w 4744994"/>
              <a:gd name="connsiteY20" fmla="*/ 1707544 h 2246769"/>
              <a:gd name="connsiteX21" fmla="*/ 0 w 4744994"/>
              <a:gd name="connsiteY21" fmla="*/ 1190788 h 2246769"/>
              <a:gd name="connsiteX22" fmla="*/ 0 w 4744994"/>
              <a:gd name="connsiteY22" fmla="*/ 696498 h 2246769"/>
              <a:gd name="connsiteX23" fmla="*/ 0 w 4744994"/>
              <a:gd name="connsiteY23" fmla="*/ 0 h 2246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744994" h="2246769" fill="none" extrusionOk="0">
                <a:moveTo>
                  <a:pt x="0" y="0"/>
                </a:moveTo>
                <a:cubicBezTo>
                  <a:pt x="301199" y="-41523"/>
                  <a:pt x="384942" y="48040"/>
                  <a:pt x="688024" y="0"/>
                </a:cubicBezTo>
                <a:cubicBezTo>
                  <a:pt x="991106" y="-48040"/>
                  <a:pt x="1182897" y="57100"/>
                  <a:pt x="1376048" y="0"/>
                </a:cubicBezTo>
                <a:cubicBezTo>
                  <a:pt x="1569199" y="-57100"/>
                  <a:pt x="1745125" y="67835"/>
                  <a:pt x="1969173" y="0"/>
                </a:cubicBezTo>
                <a:cubicBezTo>
                  <a:pt x="2193221" y="-67835"/>
                  <a:pt x="2391688" y="57928"/>
                  <a:pt x="2657197" y="0"/>
                </a:cubicBezTo>
                <a:cubicBezTo>
                  <a:pt x="2922706" y="-57928"/>
                  <a:pt x="3119869" y="37156"/>
                  <a:pt x="3345221" y="0"/>
                </a:cubicBezTo>
                <a:cubicBezTo>
                  <a:pt x="3570573" y="-37156"/>
                  <a:pt x="3613155" y="51689"/>
                  <a:pt x="3843445" y="0"/>
                </a:cubicBezTo>
                <a:cubicBezTo>
                  <a:pt x="4073735" y="-51689"/>
                  <a:pt x="4549659" y="51155"/>
                  <a:pt x="4744994" y="0"/>
                </a:cubicBezTo>
                <a:cubicBezTo>
                  <a:pt x="4761749" y="225485"/>
                  <a:pt x="4738518" y="285224"/>
                  <a:pt x="4744994" y="539225"/>
                </a:cubicBezTo>
                <a:cubicBezTo>
                  <a:pt x="4751470" y="793227"/>
                  <a:pt x="4714754" y="912459"/>
                  <a:pt x="4744994" y="1055981"/>
                </a:cubicBezTo>
                <a:cubicBezTo>
                  <a:pt x="4775234" y="1199503"/>
                  <a:pt x="4718062" y="1503282"/>
                  <a:pt x="4744994" y="1640141"/>
                </a:cubicBezTo>
                <a:cubicBezTo>
                  <a:pt x="4771926" y="1777000"/>
                  <a:pt x="4691182" y="2057090"/>
                  <a:pt x="4744994" y="2246769"/>
                </a:cubicBezTo>
                <a:cubicBezTo>
                  <a:pt x="4444083" y="2251683"/>
                  <a:pt x="4418857" y="2222815"/>
                  <a:pt x="4104420" y="2246769"/>
                </a:cubicBezTo>
                <a:cubicBezTo>
                  <a:pt x="3789983" y="2270723"/>
                  <a:pt x="3702097" y="2181663"/>
                  <a:pt x="3463846" y="2246769"/>
                </a:cubicBezTo>
                <a:cubicBezTo>
                  <a:pt x="3225595" y="2311875"/>
                  <a:pt x="2995676" y="2224207"/>
                  <a:pt x="2870721" y="2246769"/>
                </a:cubicBezTo>
                <a:cubicBezTo>
                  <a:pt x="2745767" y="2269331"/>
                  <a:pt x="2505235" y="2172754"/>
                  <a:pt x="2182697" y="2246769"/>
                </a:cubicBezTo>
                <a:cubicBezTo>
                  <a:pt x="1860159" y="2320784"/>
                  <a:pt x="1776117" y="2204100"/>
                  <a:pt x="1637023" y="2246769"/>
                </a:cubicBezTo>
                <a:cubicBezTo>
                  <a:pt x="1497929" y="2289438"/>
                  <a:pt x="1314989" y="2242959"/>
                  <a:pt x="1186249" y="2246769"/>
                </a:cubicBezTo>
                <a:cubicBezTo>
                  <a:pt x="1057509" y="2250579"/>
                  <a:pt x="880714" y="2201052"/>
                  <a:pt x="735474" y="2246769"/>
                </a:cubicBezTo>
                <a:cubicBezTo>
                  <a:pt x="590234" y="2292486"/>
                  <a:pt x="330592" y="2171021"/>
                  <a:pt x="0" y="2246769"/>
                </a:cubicBezTo>
                <a:cubicBezTo>
                  <a:pt x="-55942" y="2134132"/>
                  <a:pt x="60538" y="1973793"/>
                  <a:pt x="0" y="1707544"/>
                </a:cubicBezTo>
                <a:cubicBezTo>
                  <a:pt x="-60538" y="1441295"/>
                  <a:pt x="29489" y="1305225"/>
                  <a:pt x="0" y="1190788"/>
                </a:cubicBezTo>
                <a:cubicBezTo>
                  <a:pt x="-29489" y="1076351"/>
                  <a:pt x="9889" y="797218"/>
                  <a:pt x="0" y="696498"/>
                </a:cubicBezTo>
                <a:cubicBezTo>
                  <a:pt x="-9889" y="595778"/>
                  <a:pt x="73840" y="251952"/>
                  <a:pt x="0" y="0"/>
                </a:cubicBezTo>
                <a:close/>
              </a:path>
              <a:path w="4744994" h="2246769" stroke="0" extrusionOk="0">
                <a:moveTo>
                  <a:pt x="0" y="0"/>
                </a:moveTo>
                <a:cubicBezTo>
                  <a:pt x="127932" y="-722"/>
                  <a:pt x="363432" y="9145"/>
                  <a:pt x="593124" y="0"/>
                </a:cubicBezTo>
                <a:cubicBezTo>
                  <a:pt x="822816" y="-9145"/>
                  <a:pt x="887479" y="30143"/>
                  <a:pt x="1043899" y="0"/>
                </a:cubicBezTo>
                <a:cubicBezTo>
                  <a:pt x="1200319" y="-30143"/>
                  <a:pt x="1390562" y="58748"/>
                  <a:pt x="1731923" y="0"/>
                </a:cubicBezTo>
                <a:cubicBezTo>
                  <a:pt x="2073284" y="-58748"/>
                  <a:pt x="2035873" y="29831"/>
                  <a:pt x="2277597" y="0"/>
                </a:cubicBezTo>
                <a:cubicBezTo>
                  <a:pt x="2519321" y="-29831"/>
                  <a:pt x="2595551" y="28035"/>
                  <a:pt x="2728372" y="0"/>
                </a:cubicBezTo>
                <a:cubicBezTo>
                  <a:pt x="2861193" y="-28035"/>
                  <a:pt x="3008579" y="47528"/>
                  <a:pt x="3274046" y="0"/>
                </a:cubicBezTo>
                <a:cubicBezTo>
                  <a:pt x="3539513" y="-47528"/>
                  <a:pt x="3608485" y="34200"/>
                  <a:pt x="3867170" y="0"/>
                </a:cubicBezTo>
                <a:cubicBezTo>
                  <a:pt x="4125855" y="-34200"/>
                  <a:pt x="4552481" y="50058"/>
                  <a:pt x="4744994" y="0"/>
                </a:cubicBezTo>
                <a:cubicBezTo>
                  <a:pt x="4754665" y="260759"/>
                  <a:pt x="4725355" y="337696"/>
                  <a:pt x="4744994" y="606628"/>
                </a:cubicBezTo>
                <a:cubicBezTo>
                  <a:pt x="4764633" y="875560"/>
                  <a:pt x="4704126" y="898318"/>
                  <a:pt x="4744994" y="1168320"/>
                </a:cubicBezTo>
                <a:cubicBezTo>
                  <a:pt x="4785862" y="1438322"/>
                  <a:pt x="4670586" y="1816220"/>
                  <a:pt x="4744994" y="2246769"/>
                </a:cubicBezTo>
                <a:cubicBezTo>
                  <a:pt x="4550664" y="2266592"/>
                  <a:pt x="4436849" y="2225079"/>
                  <a:pt x="4294220" y="2246769"/>
                </a:cubicBezTo>
                <a:cubicBezTo>
                  <a:pt x="4151591" y="2268459"/>
                  <a:pt x="3914988" y="2230619"/>
                  <a:pt x="3653645" y="2246769"/>
                </a:cubicBezTo>
                <a:cubicBezTo>
                  <a:pt x="3392302" y="2262919"/>
                  <a:pt x="3265944" y="2237879"/>
                  <a:pt x="3155421" y="2246769"/>
                </a:cubicBezTo>
                <a:cubicBezTo>
                  <a:pt x="3044898" y="2255659"/>
                  <a:pt x="2655318" y="2216281"/>
                  <a:pt x="2514847" y="2246769"/>
                </a:cubicBezTo>
                <a:cubicBezTo>
                  <a:pt x="2374376" y="2277257"/>
                  <a:pt x="2071220" y="2238546"/>
                  <a:pt x="1874273" y="2246769"/>
                </a:cubicBezTo>
                <a:cubicBezTo>
                  <a:pt x="1677326" y="2254992"/>
                  <a:pt x="1571948" y="2193396"/>
                  <a:pt x="1376048" y="2246769"/>
                </a:cubicBezTo>
                <a:cubicBezTo>
                  <a:pt x="1180148" y="2300142"/>
                  <a:pt x="886660" y="2211061"/>
                  <a:pt x="735474" y="2246769"/>
                </a:cubicBezTo>
                <a:cubicBezTo>
                  <a:pt x="584288" y="2282477"/>
                  <a:pt x="289003" y="2163274"/>
                  <a:pt x="0" y="2246769"/>
                </a:cubicBezTo>
                <a:cubicBezTo>
                  <a:pt x="-16568" y="2058408"/>
                  <a:pt x="29091" y="1897223"/>
                  <a:pt x="0" y="1730012"/>
                </a:cubicBezTo>
                <a:cubicBezTo>
                  <a:pt x="-29091" y="1562801"/>
                  <a:pt x="48553" y="1264727"/>
                  <a:pt x="0" y="1145852"/>
                </a:cubicBezTo>
                <a:cubicBezTo>
                  <a:pt x="-48553" y="1026977"/>
                  <a:pt x="60185" y="734442"/>
                  <a:pt x="0" y="561692"/>
                </a:cubicBezTo>
                <a:cubicBezTo>
                  <a:pt x="-60185" y="388942"/>
                  <a:pt x="64908" y="18197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067578258">
                  <a:prstGeom prst="rect">
                    <a:avLst/>
                  </a:prstGeom>
                  <ask:type>
                    <ask:lineSketchScribble/>
                  </ask:type>
                </ask:lineSketchStyleProps>
              </a:ext>
            </a:extLst>
          </a:ln>
        </p:spPr>
        <p:txBody>
          <a:bodyPr wrap="square" rtlCol="0">
            <a:spAutoFit/>
          </a:bodyPr>
          <a:lstStyle/>
          <a:p>
            <a:r>
              <a:rPr lang="en-GB" sz="2000" b="1" i="1" dirty="0"/>
              <a:t>Test the load </a:t>
            </a:r>
            <a:r>
              <a:rPr lang="en-GB" sz="2000" dirty="0"/>
              <a:t>– test the load to assess the ease of handling</a:t>
            </a:r>
          </a:p>
          <a:p>
            <a:r>
              <a:rPr lang="en-GB" sz="2000" b="1" i="1" dirty="0"/>
              <a:t>Arms</a:t>
            </a:r>
            <a:r>
              <a:rPr lang="en-GB" sz="2000" dirty="0"/>
              <a:t> – keep the arms within the boundary formed by the legs</a:t>
            </a:r>
          </a:p>
          <a:p>
            <a:r>
              <a:rPr lang="en-GB" sz="2000" b="1" i="1" dirty="0"/>
              <a:t>Grip</a:t>
            </a:r>
            <a:r>
              <a:rPr lang="en-GB" sz="2000" i="1" dirty="0"/>
              <a:t> </a:t>
            </a:r>
            <a:r>
              <a:rPr lang="en-GB" sz="2000" dirty="0"/>
              <a:t>– a “hooked” grip is less fatiguing than a straight – fingered grip</a:t>
            </a:r>
          </a:p>
          <a:p>
            <a:r>
              <a:rPr lang="en-GB" sz="2000" dirty="0"/>
              <a:t>Safely vary the grip as you lift if necessary</a:t>
            </a:r>
          </a:p>
        </p:txBody>
      </p:sp>
      <p:sp>
        <p:nvSpPr>
          <p:cNvPr id="10" name="TextBox 9"/>
          <p:cNvSpPr txBox="1"/>
          <p:nvPr/>
        </p:nvSpPr>
        <p:spPr>
          <a:xfrm>
            <a:off x="7630681" y="3501784"/>
            <a:ext cx="3336324" cy="1631216"/>
          </a:xfrm>
          <a:custGeom>
            <a:avLst/>
            <a:gdLst>
              <a:gd name="connsiteX0" fmla="*/ 0 w 3336324"/>
              <a:gd name="connsiteY0" fmla="*/ 0 h 1631216"/>
              <a:gd name="connsiteX1" fmla="*/ 622780 w 3336324"/>
              <a:gd name="connsiteY1" fmla="*/ 0 h 1631216"/>
              <a:gd name="connsiteX2" fmla="*/ 1245561 w 3336324"/>
              <a:gd name="connsiteY2" fmla="*/ 0 h 1631216"/>
              <a:gd name="connsiteX3" fmla="*/ 1734888 w 3336324"/>
              <a:gd name="connsiteY3" fmla="*/ 0 h 1631216"/>
              <a:gd name="connsiteX4" fmla="*/ 2290942 w 3336324"/>
              <a:gd name="connsiteY4" fmla="*/ 0 h 1631216"/>
              <a:gd name="connsiteX5" fmla="*/ 3336324 w 3336324"/>
              <a:gd name="connsiteY5" fmla="*/ 0 h 1631216"/>
              <a:gd name="connsiteX6" fmla="*/ 3336324 w 3336324"/>
              <a:gd name="connsiteY6" fmla="*/ 576363 h 1631216"/>
              <a:gd name="connsiteX7" fmla="*/ 3336324 w 3336324"/>
              <a:gd name="connsiteY7" fmla="*/ 1087477 h 1631216"/>
              <a:gd name="connsiteX8" fmla="*/ 3336324 w 3336324"/>
              <a:gd name="connsiteY8" fmla="*/ 1631216 h 1631216"/>
              <a:gd name="connsiteX9" fmla="*/ 2713544 w 3336324"/>
              <a:gd name="connsiteY9" fmla="*/ 1631216 h 1631216"/>
              <a:gd name="connsiteX10" fmla="*/ 2157490 w 3336324"/>
              <a:gd name="connsiteY10" fmla="*/ 1631216 h 1631216"/>
              <a:gd name="connsiteX11" fmla="*/ 1634799 w 3336324"/>
              <a:gd name="connsiteY11" fmla="*/ 1631216 h 1631216"/>
              <a:gd name="connsiteX12" fmla="*/ 1045382 w 3336324"/>
              <a:gd name="connsiteY12" fmla="*/ 1631216 h 1631216"/>
              <a:gd name="connsiteX13" fmla="*/ 0 w 3336324"/>
              <a:gd name="connsiteY13" fmla="*/ 1631216 h 1631216"/>
              <a:gd name="connsiteX14" fmla="*/ 0 w 3336324"/>
              <a:gd name="connsiteY14" fmla="*/ 1071165 h 1631216"/>
              <a:gd name="connsiteX15" fmla="*/ 0 w 3336324"/>
              <a:gd name="connsiteY15" fmla="*/ 560051 h 1631216"/>
              <a:gd name="connsiteX16" fmla="*/ 0 w 3336324"/>
              <a:gd name="connsiteY16" fmla="*/ 0 h 1631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36324" h="1631216" fill="none" extrusionOk="0">
                <a:moveTo>
                  <a:pt x="0" y="0"/>
                </a:moveTo>
                <a:cubicBezTo>
                  <a:pt x="160244" y="-1282"/>
                  <a:pt x="429561" y="23599"/>
                  <a:pt x="622780" y="0"/>
                </a:cubicBezTo>
                <a:cubicBezTo>
                  <a:pt x="815999" y="-23599"/>
                  <a:pt x="962723" y="71788"/>
                  <a:pt x="1245561" y="0"/>
                </a:cubicBezTo>
                <a:cubicBezTo>
                  <a:pt x="1528399" y="-71788"/>
                  <a:pt x="1575178" y="3238"/>
                  <a:pt x="1734888" y="0"/>
                </a:cubicBezTo>
                <a:cubicBezTo>
                  <a:pt x="1894598" y="-3238"/>
                  <a:pt x="2160023" y="50711"/>
                  <a:pt x="2290942" y="0"/>
                </a:cubicBezTo>
                <a:cubicBezTo>
                  <a:pt x="2421861" y="-50711"/>
                  <a:pt x="2913474" y="48281"/>
                  <a:pt x="3336324" y="0"/>
                </a:cubicBezTo>
                <a:cubicBezTo>
                  <a:pt x="3405437" y="168925"/>
                  <a:pt x="3278317" y="339105"/>
                  <a:pt x="3336324" y="576363"/>
                </a:cubicBezTo>
                <a:cubicBezTo>
                  <a:pt x="3394331" y="813621"/>
                  <a:pt x="3276242" y="935586"/>
                  <a:pt x="3336324" y="1087477"/>
                </a:cubicBezTo>
                <a:cubicBezTo>
                  <a:pt x="3396406" y="1239368"/>
                  <a:pt x="3279893" y="1463969"/>
                  <a:pt x="3336324" y="1631216"/>
                </a:cubicBezTo>
                <a:cubicBezTo>
                  <a:pt x="3033422" y="1694151"/>
                  <a:pt x="2913429" y="1605079"/>
                  <a:pt x="2713544" y="1631216"/>
                </a:cubicBezTo>
                <a:cubicBezTo>
                  <a:pt x="2513659" y="1657353"/>
                  <a:pt x="2407255" y="1600183"/>
                  <a:pt x="2157490" y="1631216"/>
                </a:cubicBezTo>
                <a:cubicBezTo>
                  <a:pt x="1907725" y="1662249"/>
                  <a:pt x="1856009" y="1605327"/>
                  <a:pt x="1634799" y="1631216"/>
                </a:cubicBezTo>
                <a:cubicBezTo>
                  <a:pt x="1413589" y="1657105"/>
                  <a:pt x="1319987" y="1611087"/>
                  <a:pt x="1045382" y="1631216"/>
                </a:cubicBezTo>
                <a:cubicBezTo>
                  <a:pt x="770777" y="1651345"/>
                  <a:pt x="263666" y="1523551"/>
                  <a:pt x="0" y="1631216"/>
                </a:cubicBezTo>
                <a:cubicBezTo>
                  <a:pt x="-46043" y="1483852"/>
                  <a:pt x="39074" y="1277721"/>
                  <a:pt x="0" y="1071165"/>
                </a:cubicBezTo>
                <a:cubicBezTo>
                  <a:pt x="-39074" y="864609"/>
                  <a:pt x="18275" y="737141"/>
                  <a:pt x="0" y="560051"/>
                </a:cubicBezTo>
                <a:cubicBezTo>
                  <a:pt x="-18275" y="382961"/>
                  <a:pt x="48103" y="271518"/>
                  <a:pt x="0" y="0"/>
                </a:cubicBezTo>
                <a:close/>
              </a:path>
              <a:path w="3336324" h="1631216" stroke="0" extrusionOk="0">
                <a:moveTo>
                  <a:pt x="0" y="0"/>
                </a:moveTo>
                <a:cubicBezTo>
                  <a:pt x="224318" y="-40755"/>
                  <a:pt x="482886" y="13740"/>
                  <a:pt x="622780" y="0"/>
                </a:cubicBezTo>
                <a:cubicBezTo>
                  <a:pt x="762674" y="-13740"/>
                  <a:pt x="937040" y="37596"/>
                  <a:pt x="1245561" y="0"/>
                </a:cubicBezTo>
                <a:cubicBezTo>
                  <a:pt x="1554082" y="-37596"/>
                  <a:pt x="1613788" y="58871"/>
                  <a:pt x="1768252" y="0"/>
                </a:cubicBezTo>
                <a:cubicBezTo>
                  <a:pt x="1922716" y="-58871"/>
                  <a:pt x="2162038" y="20813"/>
                  <a:pt x="2290942" y="0"/>
                </a:cubicBezTo>
                <a:cubicBezTo>
                  <a:pt x="2419846" y="-20813"/>
                  <a:pt x="2628328" y="49476"/>
                  <a:pt x="2813633" y="0"/>
                </a:cubicBezTo>
                <a:cubicBezTo>
                  <a:pt x="2998938" y="-49476"/>
                  <a:pt x="3096770" y="42838"/>
                  <a:pt x="3336324" y="0"/>
                </a:cubicBezTo>
                <a:cubicBezTo>
                  <a:pt x="3386732" y="175370"/>
                  <a:pt x="3313910" y="372026"/>
                  <a:pt x="3336324" y="511114"/>
                </a:cubicBezTo>
                <a:cubicBezTo>
                  <a:pt x="3358738" y="650202"/>
                  <a:pt x="3302133" y="798323"/>
                  <a:pt x="3336324" y="1054853"/>
                </a:cubicBezTo>
                <a:cubicBezTo>
                  <a:pt x="3370515" y="1311383"/>
                  <a:pt x="3286074" y="1360253"/>
                  <a:pt x="3336324" y="1631216"/>
                </a:cubicBezTo>
                <a:cubicBezTo>
                  <a:pt x="3105624" y="1643824"/>
                  <a:pt x="2981269" y="1626582"/>
                  <a:pt x="2780270" y="1631216"/>
                </a:cubicBezTo>
                <a:cubicBezTo>
                  <a:pt x="2579271" y="1635850"/>
                  <a:pt x="2534299" y="1591866"/>
                  <a:pt x="2290942" y="1631216"/>
                </a:cubicBezTo>
                <a:cubicBezTo>
                  <a:pt x="2047585" y="1670566"/>
                  <a:pt x="1941053" y="1627681"/>
                  <a:pt x="1768252" y="1631216"/>
                </a:cubicBezTo>
                <a:cubicBezTo>
                  <a:pt x="1595451" y="1634751"/>
                  <a:pt x="1409050" y="1613302"/>
                  <a:pt x="1212198" y="1631216"/>
                </a:cubicBezTo>
                <a:cubicBezTo>
                  <a:pt x="1015346" y="1649130"/>
                  <a:pt x="857652" y="1582604"/>
                  <a:pt x="756233" y="1631216"/>
                </a:cubicBezTo>
                <a:cubicBezTo>
                  <a:pt x="654815" y="1679828"/>
                  <a:pt x="290304" y="1548428"/>
                  <a:pt x="0" y="1631216"/>
                </a:cubicBezTo>
                <a:cubicBezTo>
                  <a:pt x="-67103" y="1380624"/>
                  <a:pt x="18514" y="1232828"/>
                  <a:pt x="0" y="1054853"/>
                </a:cubicBezTo>
                <a:cubicBezTo>
                  <a:pt x="-18514" y="876878"/>
                  <a:pt x="29728" y="712121"/>
                  <a:pt x="0" y="494802"/>
                </a:cubicBezTo>
                <a:cubicBezTo>
                  <a:pt x="-29728" y="277483"/>
                  <a:pt x="5560" y="101409"/>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055984071">
                  <a:prstGeom prst="rect">
                    <a:avLst/>
                  </a:prstGeom>
                  <ask:type>
                    <ask:lineSketchScribble/>
                  </ask:type>
                </ask:lineSketchStyleProps>
              </a:ext>
            </a:extLst>
          </a:ln>
        </p:spPr>
        <p:txBody>
          <a:bodyPr wrap="square" rtlCol="0">
            <a:spAutoFit/>
          </a:bodyPr>
          <a:lstStyle/>
          <a:p>
            <a:r>
              <a:rPr lang="en-GB" sz="2000" b="1" i="1" dirty="0"/>
              <a:t>Lift</a:t>
            </a:r>
            <a:r>
              <a:rPr lang="en-GB" sz="2000" i="1" dirty="0"/>
              <a:t> </a:t>
            </a:r>
            <a:r>
              <a:rPr lang="en-GB" sz="2000" dirty="0"/>
              <a:t>– lift smoothly, don’t jerk</a:t>
            </a:r>
          </a:p>
          <a:p>
            <a:r>
              <a:rPr lang="en-GB" sz="2000" b="1" i="1" dirty="0"/>
              <a:t>Raise</a:t>
            </a:r>
            <a:r>
              <a:rPr lang="en-GB" sz="2000" i="1" dirty="0"/>
              <a:t> </a:t>
            </a:r>
            <a:r>
              <a:rPr lang="en-GB" sz="2000" dirty="0"/>
              <a:t>– raise the chin as the lift begins</a:t>
            </a:r>
          </a:p>
          <a:p>
            <a:r>
              <a:rPr lang="en-GB" sz="2000" b="1" i="1" dirty="0"/>
              <a:t>Control</a:t>
            </a:r>
            <a:r>
              <a:rPr lang="en-GB" sz="2000" i="1" dirty="0"/>
              <a:t> </a:t>
            </a:r>
            <a:r>
              <a:rPr lang="en-GB" sz="2000" dirty="0"/>
              <a:t>– keep control of the load</a:t>
            </a:r>
          </a:p>
        </p:txBody>
      </p:sp>
    </p:spTree>
    <p:extLst>
      <p:ext uri="{BB962C8B-B14F-4D97-AF65-F5344CB8AC3E}">
        <p14:creationId xmlns:p14="http://schemas.microsoft.com/office/powerpoint/2010/main" val="1398705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P spid="10"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68162" y="1000898"/>
            <a:ext cx="2607275" cy="2150076"/>
          </a:xfrm>
          <a:prstGeom prst="rect">
            <a:avLst/>
          </a:prstGeom>
        </p:spPr>
      </p:pic>
      <p:pic>
        <p:nvPicPr>
          <p:cNvPr id="6" name="Picture 5"/>
          <p:cNvPicPr>
            <a:picLocks noChangeAspect="1"/>
          </p:cNvPicPr>
          <p:nvPr/>
        </p:nvPicPr>
        <p:blipFill>
          <a:blip r:embed="rId4"/>
          <a:stretch>
            <a:fillRect/>
          </a:stretch>
        </p:blipFill>
        <p:spPr>
          <a:xfrm>
            <a:off x="7778965" y="1000898"/>
            <a:ext cx="2150076" cy="2150076"/>
          </a:xfrm>
          <a:prstGeom prst="rect">
            <a:avLst/>
          </a:prstGeom>
        </p:spPr>
      </p:pic>
      <p:sp>
        <p:nvSpPr>
          <p:cNvPr id="7" name="TextBox 6"/>
          <p:cNvSpPr txBox="1"/>
          <p:nvPr/>
        </p:nvSpPr>
        <p:spPr>
          <a:xfrm>
            <a:off x="1355124" y="291522"/>
            <a:ext cx="3079150" cy="400110"/>
          </a:xfrm>
          <a:custGeom>
            <a:avLst/>
            <a:gdLst>
              <a:gd name="connsiteX0" fmla="*/ 0 w 3079150"/>
              <a:gd name="connsiteY0" fmla="*/ 0 h 400110"/>
              <a:gd name="connsiteX1" fmla="*/ 451609 w 3079150"/>
              <a:gd name="connsiteY1" fmla="*/ 0 h 400110"/>
              <a:gd name="connsiteX2" fmla="*/ 872426 w 3079150"/>
              <a:gd name="connsiteY2" fmla="*/ 0 h 400110"/>
              <a:gd name="connsiteX3" fmla="*/ 1324035 w 3079150"/>
              <a:gd name="connsiteY3" fmla="*/ 0 h 400110"/>
              <a:gd name="connsiteX4" fmla="*/ 1744852 w 3079150"/>
              <a:gd name="connsiteY4" fmla="*/ 0 h 400110"/>
              <a:gd name="connsiteX5" fmla="*/ 2165669 w 3079150"/>
              <a:gd name="connsiteY5" fmla="*/ 0 h 400110"/>
              <a:gd name="connsiteX6" fmla="*/ 3079150 w 3079150"/>
              <a:gd name="connsiteY6" fmla="*/ 0 h 400110"/>
              <a:gd name="connsiteX7" fmla="*/ 3079150 w 3079150"/>
              <a:gd name="connsiteY7" fmla="*/ 400110 h 400110"/>
              <a:gd name="connsiteX8" fmla="*/ 2535167 w 3079150"/>
              <a:gd name="connsiteY8" fmla="*/ 400110 h 400110"/>
              <a:gd name="connsiteX9" fmla="*/ 2083558 w 3079150"/>
              <a:gd name="connsiteY9" fmla="*/ 400110 h 400110"/>
              <a:gd name="connsiteX10" fmla="*/ 1662741 w 3079150"/>
              <a:gd name="connsiteY10" fmla="*/ 400110 h 400110"/>
              <a:gd name="connsiteX11" fmla="*/ 1087966 w 3079150"/>
              <a:gd name="connsiteY11" fmla="*/ 400110 h 400110"/>
              <a:gd name="connsiteX12" fmla="*/ 667149 w 3079150"/>
              <a:gd name="connsiteY12" fmla="*/ 400110 h 400110"/>
              <a:gd name="connsiteX13" fmla="*/ 0 w 3079150"/>
              <a:gd name="connsiteY13" fmla="*/ 400110 h 400110"/>
              <a:gd name="connsiteX14" fmla="*/ 0 w 3079150"/>
              <a:gd name="connsiteY14"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79150" h="400110" fill="none" extrusionOk="0">
                <a:moveTo>
                  <a:pt x="0" y="0"/>
                </a:moveTo>
                <a:cubicBezTo>
                  <a:pt x="124361" y="-12305"/>
                  <a:pt x="322471" y="25127"/>
                  <a:pt x="451609" y="0"/>
                </a:cubicBezTo>
                <a:cubicBezTo>
                  <a:pt x="580747" y="-25127"/>
                  <a:pt x="707897" y="37788"/>
                  <a:pt x="872426" y="0"/>
                </a:cubicBezTo>
                <a:cubicBezTo>
                  <a:pt x="1036955" y="-37788"/>
                  <a:pt x="1205411" y="29921"/>
                  <a:pt x="1324035" y="0"/>
                </a:cubicBezTo>
                <a:cubicBezTo>
                  <a:pt x="1442659" y="-29921"/>
                  <a:pt x="1569073" y="30799"/>
                  <a:pt x="1744852" y="0"/>
                </a:cubicBezTo>
                <a:cubicBezTo>
                  <a:pt x="1920631" y="-30799"/>
                  <a:pt x="2040153" y="15565"/>
                  <a:pt x="2165669" y="0"/>
                </a:cubicBezTo>
                <a:cubicBezTo>
                  <a:pt x="2291185" y="-15565"/>
                  <a:pt x="2735167" y="69871"/>
                  <a:pt x="3079150" y="0"/>
                </a:cubicBezTo>
                <a:cubicBezTo>
                  <a:pt x="3082875" y="99497"/>
                  <a:pt x="3062748" y="267523"/>
                  <a:pt x="3079150" y="400110"/>
                </a:cubicBezTo>
                <a:cubicBezTo>
                  <a:pt x="2907638" y="415611"/>
                  <a:pt x="2762347" y="390793"/>
                  <a:pt x="2535167" y="400110"/>
                </a:cubicBezTo>
                <a:cubicBezTo>
                  <a:pt x="2307987" y="409427"/>
                  <a:pt x="2190549" y="396436"/>
                  <a:pt x="2083558" y="400110"/>
                </a:cubicBezTo>
                <a:cubicBezTo>
                  <a:pt x="1976567" y="403784"/>
                  <a:pt x="1808150" y="395100"/>
                  <a:pt x="1662741" y="400110"/>
                </a:cubicBezTo>
                <a:cubicBezTo>
                  <a:pt x="1517332" y="405120"/>
                  <a:pt x="1322924" y="371416"/>
                  <a:pt x="1087966" y="400110"/>
                </a:cubicBezTo>
                <a:cubicBezTo>
                  <a:pt x="853009" y="428804"/>
                  <a:pt x="846568" y="397967"/>
                  <a:pt x="667149" y="400110"/>
                </a:cubicBezTo>
                <a:cubicBezTo>
                  <a:pt x="487730" y="402253"/>
                  <a:pt x="305622" y="345157"/>
                  <a:pt x="0" y="400110"/>
                </a:cubicBezTo>
                <a:cubicBezTo>
                  <a:pt x="-44628" y="209078"/>
                  <a:pt x="19986" y="130972"/>
                  <a:pt x="0" y="0"/>
                </a:cubicBezTo>
                <a:close/>
              </a:path>
              <a:path w="3079150" h="400110" stroke="0" extrusionOk="0">
                <a:moveTo>
                  <a:pt x="0" y="0"/>
                </a:moveTo>
                <a:cubicBezTo>
                  <a:pt x="204628" y="-50547"/>
                  <a:pt x="351185" y="49353"/>
                  <a:pt x="451609" y="0"/>
                </a:cubicBezTo>
                <a:cubicBezTo>
                  <a:pt x="552033" y="-49353"/>
                  <a:pt x="814955" y="12559"/>
                  <a:pt x="995592" y="0"/>
                </a:cubicBezTo>
                <a:cubicBezTo>
                  <a:pt x="1176229" y="-12559"/>
                  <a:pt x="1302561" y="49414"/>
                  <a:pt x="1447201" y="0"/>
                </a:cubicBezTo>
                <a:cubicBezTo>
                  <a:pt x="1591841" y="-49414"/>
                  <a:pt x="1819710" y="36718"/>
                  <a:pt x="1929601" y="0"/>
                </a:cubicBezTo>
                <a:cubicBezTo>
                  <a:pt x="2039492" y="-36718"/>
                  <a:pt x="2267498" y="41321"/>
                  <a:pt x="2381209" y="0"/>
                </a:cubicBezTo>
                <a:cubicBezTo>
                  <a:pt x="2494920" y="-41321"/>
                  <a:pt x="2874730" y="5319"/>
                  <a:pt x="3079150" y="0"/>
                </a:cubicBezTo>
                <a:cubicBezTo>
                  <a:pt x="3088030" y="167894"/>
                  <a:pt x="3048818" y="202763"/>
                  <a:pt x="3079150" y="400110"/>
                </a:cubicBezTo>
                <a:cubicBezTo>
                  <a:pt x="2910568" y="457025"/>
                  <a:pt x="2732147" y="389121"/>
                  <a:pt x="2596750" y="400110"/>
                </a:cubicBezTo>
                <a:cubicBezTo>
                  <a:pt x="2461353" y="411099"/>
                  <a:pt x="2336593" y="364995"/>
                  <a:pt x="2145141" y="400110"/>
                </a:cubicBezTo>
                <a:cubicBezTo>
                  <a:pt x="1953689" y="435225"/>
                  <a:pt x="1822592" y="384418"/>
                  <a:pt x="1724324" y="400110"/>
                </a:cubicBezTo>
                <a:cubicBezTo>
                  <a:pt x="1626056" y="415802"/>
                  <a:pt x="1392323" y="368104"/>
                  <a:pt x="1272715" y="400110"/>
                </a:cubicBezTo>
                <a:cubicBezTo>
                  <a:pt x="1153107" y="432116"/>
                  <a:pt x="950467" y="344412"/>
                  <a:pt x="759524" y="400110"/>
                </a:cubicBezTo>
                <a:cubicBezTo>
                  <a:pt x="568581" y="455808"/>
                  <a:pt x="240550" y="355840"/>
                  <a:pt x="0" y="400110"/>
                </a:cubicBezTo>
                <a:cubicBezTo>
                  <a:pt x="-9582" y="295109"/>
                  <a:pt x="29151" y="9341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104741317">
                  <a:prstGeom prst="rect">
                    <a:avLst/>
                  </a:prstGeom>
                  <ask:type>
                    <ask:lineSketchScribble/>
                  </ask:type>
                </ask:lineSketchStyleProps>
              </a:ext>
            </a:extLst>
          </a:ln>
        </p:spPr>
        <p:txBody>
          <a:bodyPr wrap="square" rtlCol="0">
            <a:spAutoFit/>
          </a:bodyPr>
          <a:lstStyle/>
          <a:p>
            <a:r>
              <a:rPr lang="en-GB" sz="2000" b="1" dirty="0"/>
              <a:t>Step 5 – lift with the legs</a:t>
            </a:r>
          </a:p>
        </p:txBody>
      </p:sp>
      <p:sp>
        <p:nvSpPr>
          <p:cNvPr id="8" name="TextBox 7"/>
          <p:cNvSpPr txBox="1"/>
          <p:nvPr/>
        </p:nvSpPr>
        <p:spPr>
          <a:xfrm>
            <a:off x="7276199" y="322152"/>
            <a:ext cx="3361038" cy="400110"/>
          </a:xfrm>
          <a:custGeom>
            <a:avLst/>
            <a:gdLst>
              <a:gd name="connsiteX0" fmla="*/ 0 w 3361038"/>
              <a:gd name="connsiteY0" fmla="*/ 0 h 400110"/>
              <a:gd name="connsiteX1" fmla="*/ 526563 w 3361038"/>
              <a:gd name="connsiteY1" fmla="*/ 0 h 400110"/>
              <a:gd name="connsiteX2" fmla="*/ 1153956 w 3361038"/>
              <a:gd name="connsiteY2" fmla="*/ 0 h 400110"/>
              <a:gd name="connsiteX3" fmla="*/ 1646909 w 3361038"/>
              <a:gd name="connsiteY3" fmla="*/ 0 h 400110"/>
              <a:gd name="connsiteX4" fmla="*/ 2274302 w 3361038"/>
              <a:gd name="connsiteY4" fmla="*/ 0 h 400110"/>
              <a:gd name="connsiteX5" fmla="*/ 2868086 w 3361038"/>
              <a:gd name="connsiteY5" fmla="*/ 0 h 400110"/>
              <a:gd name="connsiteX6" fmla="*/ 3361038 w 3361038"/>
              <a:gd name="connsiteY6" fmla="*/ 0 h 400110"/>
              <a:gd name="connsiteX7" fmla="*/ 3361038 w 3361038"/>
              <a:gd name="connsiteY7" fmla="*/ 400110 h 400110"/>
              <a:gd name="connsiteX8" fmla="*/ 2901696 w 3361038"/>
              <a:gd name="connsiteY8" fmla="*/ 400110 h 400110"/>
              <a:gd name="connsiteX9" fmla="*/ 2442354 w 3361038"/>
              <a:gd name="connsiteY9" fmla="*/ 400110 h 400110"/>
              <a:gd name="connsiteX10" fmla="*/ 1814961 w 3361038"/>
              <a:gd name="connsiteY10" fmla="*/ 400110 h 400110"/>
              <a:gd name="connsiteX11" fmla="*/ 1322008 w 3361038"/>
              <a:gd name="connsiteY11" fmla="*/ 400110 h 400110"/>
              <a:gd name="connsiteX12" fmla="*/ 862666 w 3361038"/>
              <a:gd name="connsiteY12" fmla="*/ 400110 h 400110"/>
              <a:gd name="connsiteX13" fmla="*/ 0 w 3361038"/>
              <a:gd name="connsiteY13" fmla="*/ 400110 h 400110"/>
              <a:gd name="connsiteX14" fmla="*/ 0 w 3361038"/>
              <a:gd name="connsiteY14" fmla="*/ 0 h 400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1038" h="400110" fill="none" extrusionOk="0">
                <a:moveTo>
                  <a:pt x="0" y="0"/>
                </a:moveTo>
                <a:cubicBezTo>
                  <a:pt x="220718" y="-14193"/>
                  <a:pt x="372487" y="9632"/>
                  <a:pt x="526563" y="0"/>
                </a:cubicBezTo>
                <a:cubicBezTo>
                  <a:pt x="680639" y="-9632"/>
                  <a:pt x="895062" y="56946"/>
                  <a:pt x="1153956" y="0"/>
                </a:cubicBezTo>
                <a:cubicBezTo>
                  <a:pt x="1412850" y="-56946"/>
                  <a:pt x="1517605" y="28120"/>
                  <a:pt x="1646909" y="0"/>
                </a:cubicBezTo>
                <a:cubicBezTo>
                  <a:pt x="1776213" y="-28120"/>
                  <a:pt x="2081243" y="39606"/>
                  <a:pt x="2274302" y="0"/>
                </a:cubicBezTo>
                <a:cubicBezTo>
                  <a:pt x="2467361" y="-39606"/>
                  <a:pt x="2682643" y="32380"/>
                  <a:pt x="2868086" y="0"/>
                </a:cubicBezTo>
                <a:cubicBezTo>
                  <a:pt x="3053529" y="-32380"/>
                  <a:pt x="3119568" y="41973"/>
                  <a:pt x="3361038" y="0"/>
                </a:cubicBezTo>
                <a:cubicBezTo>
                  <a:pt x="3386288" y="160904"/>
                  <a:pt x="3358437" y="250143"/>
                  <a:pt x="3361038" y="400110"/>
                </a:cubicBezTo>
                <a:cubicBezTo>
                  <a:pt x="3188168" y="421127"/>
                  <a:pt x="3124788" y="345021"/>
                  <a:pt x="2901696" y="400110"/>
                </a:cubicBezTo>
                <a:cubicBezTo>
                  <a:pt x="2678604" y="455199"/>
                  <a:pt x="2572836" y="355490"/>
                  <a:pt x="2442354" y="400110"/>
                </a:cubicBezTo>
                <a:cubicBezTo>
                  <a:pt x="2311872" y="444730"/>
                  <a:pt x="2110594" y="329671"/>
                  <a:pt x="1814961" y="400110"/>
                </a:cubicBezTo>
                <a:cubicBezTo>
                  <a:pt x="1519328" y="470549"/>
                  <a:pt x="1560562" y="388176"/>
                  <a:pt x="1322008" y="400110"/>
                </a:cubicBezTo>
                <a:cubicBezTo>
                  <a:pt x="1083454" y="412044"/>
                  <a:pt x="1080054" y="384615"/>
                  <a:pt x="862666" y="400110"/>
                </a:cubicBezTo>
                <a:cubicBezTo>
                  <a:pt x="645278" y="415605"/>
                  <a:pt x="390504" y="318666"/>
                  <a:pt x="0" y="400110"/>
                </a:cubicBezTo>
                <a:cubicBezTo>
                  <a:pt x="-36724" y="202581"/>
                  <a:pt x="18577" y="124197"/>
                  <a:pt x="0" y="0"/>
                </a:cubicBezTo>
                <a:close/>
              </a:path>
              <a:path w="3361038" h="400110" stroke="0" extrusionOk="0">
                <a:moveTo>
                  <a:pt x="0" y="0"/>
                </a:moveTo>
                <a:cubicBezTo>
                  <a:pt x="160267" y="-15738"/>
                  <a:pt x="468001" y="43654"/>
                  <a:pt x="627394" y="0"/>
                </a:cubicBezTo>
                <a:cubicBezTo>
                  <a:pt x="786787" y="-43654"/>
                  <a:pt x="1067453" y="16487"/>
                  <a:pt x="1221177" y="0"/>
                </a:cubicBezTo>
                <a:cubicBezTo>
                  <a:pt x="1374901" y="-16487"/>
                  <a:pt x="1628550" y="24705"/>
                  <a:pt x="1747740" y="0"/>
                </a:cubicBezTo>
                <a:cubicBezTo>
                  <a:pt x="1866930" y="-24705"/>
                  <a:pt x="1995307" y="36270"/>
                  <a:pt x="2240692" y="0"/>
                </a:cubicBezTo>
                <a:cubicBezTo>
                  <a:pt x="2486077" y="-36270"/>
                  <a:pt x="2559412" y="41575"/>
                  <a:pt x="2834475" y="0"/>
                </a:cubicBezTo>
                <a:cubicBezTo>
                  <a:pt x="3109538" y="-41575"/>
                  <a:pt x="3180315" y="16053"/>
                  <a:pt x="3361038" y="0"/>
                </a:cubicBezTo>
                <a:cubicBezTo>
                  <a:pt x="3381990" y="90490"/>
                  <a:pt x="3314760" y="247738"/>
                  <a:pt x="3361038" y="400110"/>
                </a:cubicBezTo>
                <a:cubicBezTo>
                  <a:pt x="3192283" y="446734"/>
                  <a:pt x="2987346" y="374521"/>
                  <a:pt x="2868086" y="400110"/>
                </a:cubicBezTo>
                <a:cubicBezTo>
                  <a:pt x="2748826" y="425699"/>
                  <a:pt x="2383868" y="368948"/>
                  <a:pt x="2240692" y="400110"/>
                </a:cubicBezTo>
                <a:cubicBezTo>
                  <a:pt x="2097516" y="431272"/>
                  <a:pt x="1903036" y="335742"/>
                  <a:pt x="1680519" y="400110"/>
                </a:cubicBezTo>
                <a:cubicBezTo>
                  <a:pt x="1458002" y="464478"/>
                  <a:pt x="1345834" y="393055"/>
                  <a:pt x="1187567" y="400110"/>
                </a:cubicBezTo>
                <a:cubicBezTo>
                  <a:pt x="1029300" y="407165"/>
                  <a:pt x="806762" y="352247"/>
                  <a:pt x="661004" y="400110"/>
                </a:cubicBezTo>
                <a:cubicBezTo>
                  <a:pt x="515246" y="447973"/>
                  <a:pt x="243419" y="357982"/>
                  <a:pt x="0" y="400110"/>
                </a:cubicBezTo>
                <a:cubicBezTo>
                  <a:pt x="-19475" y="242586"/>
                  <a:pt x="6248" y="13796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467262486">
                  <a:prstGeom prst="rect">
                    <a:avLst/>
                  </a:prstGeom>
                  <ask:type>
                    <ask:lineSketchScribble/>
                  </ask:type>
                </ask:lineSketchStyleProps>
              </a:ext>
            </a:extLst>
          </a:ln>
        </p:spPr>
        <p:txBody>
          <a:bodyPr wrap="square" rtlCol="0">
            <a:spAutoFit/>
          </a:bodyPr>
          <a:lstStyle/>
          <a:p>
            <a:r>
              <a:rPr lang="en-GB" sz="2000" b="1" dirty="0"/>
              <a:t>Step 6 – put down with care</a:t>
            </a:r>
          </a:p>
        </p:txBody>
      </p:sp>
      <p:sp>
        <p:nvSpPr>
          <p:cNvPr id="9" name="TextBox 8"/>
          <p:cNvSpPr txBox="1"/>
          <p:nvPr/>
        </p:nvSpPr>
        <p:spPr>
          <a:xfrm>
            <a:off x="871538" y="3308137"/>
            <a:ext cx="4929701" cy="2246769"/>
          </a:xfrm>
          <a:custGeom>
            <a:avLst/>
            <a:gdLst>
              <a:gd name="connsiteX0" fmla="*/ 0 w 4929701"/>
              <a:gd name="connsiteY0" fmla="*/ 0 h 2246769"/>
              <a:gd name="connsiteX1" fmla="*/ 498448 w 4929701"/>
              <a:gd name="connsiteY1" fmla="*/ 0 h 2246769"/>
              <a:gd name="connsiteX2" fmla="*/ 947598 w 4929701"/>
              <a:gd name="connsiteY2" fmla="*/ 0 h 2246769"/>
              <a:gd name="connsiteX3" fmla="*/ 1347452 w 4929701"/>
              <a:gd name="connsiteY3" fmla="*/ 0 h 2246769"/>
              <a:gd name="connsiteX4" fmla="*/ 1747305 w 4929701"/>
              <a:gd name="connsiteY4" fmla="*/ 0 h 2246769"/>
              <a:gd name="connsiteX5" fmla="*/ 2344347 w 4929701"/>
              <a:gd name="connsiteY5" fmla="*/ 0 h 2246769"/>
              <a:gd name="connsiteX6" fmla="*/ 2941388 w 4929701"/>
              <a:gd name="connsiteY6" fmla="*/ 0 h 2246769"/>
              <a:gd name="connsiteX7" fmla="*/ 3390539 w 4929701"/>
              <a:gd name="connsiteY7" fmla="*/ 0 h 2246769"/>
              <a:gd name="connsiteX8" fmla="*/ 3839689 w 4929701"/>
              <a:gd name="connsiteY8" fmla="*/ 0 h 2246769"/>
              <a:gd name="connsiteX9" fmla="*/ 4436731 w 4929701"/>
              <a:gd name="connsiteY9" fmla="*/ 0 h 2246769"/>
              <a:gd name="connsiteX10" fmla="*/ 4929701 w 4929701"/>
              <a:gd name="connsiteY10" fmla="*/ 0 h 2246769"/>
              <a:gd name="connsiteX11" fmla="*/ 4929701 w 4929701"/>
              <a:gd name="connsiteY11" fmla="*/ 584160 h 2246769"/>
              <a:gd name="connsiteX12" fmla="*/ 4929701 w 4929701"/>
              <a:gd name="connsiteY12" fmla="*/ 1078449 h 2246769"/>
              <a:gd name="connsiteX13" fmla="*/ 4929701 w 4929701"/>
              <a:gd name="connsiteY13" fmla="*/ 1685077 h 2246769"/>
              <a:gd name="connsiteX14" fmla="*/ 4929701 w 4929701"/>
              <a:gd name="connsiteY14" fmla="*/ 2246769 h 2246769"/>
              <a:gd name="connsiteX15" fmla="*/ 4431253 w 4929701"/>
              <a:gd name="connsiteY15" fmla="*/ 2246769 h 2246769"/>
              <a:gd name="connsiteX16" fmla="*/ 4031400 w 4929701"/>
              <a:gd name="connsiteY16" fmla="*/ 2246769 h 2246769"/>
              <a:gd name="connsiteX17" fmla="*/ 3434358 w 4929701"/>
              <a:gd name="connsiteY17" fmla="*/ 2246769 h 2246769"/>
              <a:gd name="connsiteX18" fmla="*/ 2935911 w 4929701"/>
              <a:gd name="connsiteY18" fmla="*/ 2246769 h 2246769"/>
              <a:gd name="connsiteX19" fmla="*/ 2536057 w 4929701"/>
              <a:gd name="connsiteY19" fmla="*/ 2246769 h 2246769"/>
              <a:gd name="connsiteX20" fmla="*/ 1939016 w 4929701"/>
              <a:gd name="connsiteY20" fmla="*/ 2246769 h 2246769"/>
              <a:gd name="connsiteX21" fmla="*/ 1539162 w 4929701"/>
              <a:gd name="connsiteY21" fmla="*/ 2246769 h 2246769"/>
              <a:gd name="connsiteX22" fmla="*/ 1040715 w 4929701"/>
              <a:gd name="connsiteY22" fmla="*/ 2246769 h 2246769"/>
              <a:gd name="connsiteX23" fmla="*/ 0 w 4929701"/>
              <a:gd name="connsiteY23" fmla="*/ 2246769 h 2246769"/>
              <a:gd name="connsiteX24" fmla="*/ 0 w 4929701"/>
              <a:gd name="connsiteY24" fmla="*/ 1707544 h 2246769"/>
              <a:gd name="connsiteX25" fmla="*/ 0 w 4929701"/>
              <a:gd name="connsiteY25" fmla="*/ 1190788 h 2246769"/>
              <a:gd name="connsiteX26" fmla="*/ 0 w 4929701"/>
              <a:gd name="connsiteY26" fmla="*/ 651563 h 2246769"/>
              <a:gd name="connsiteX27" fmla="*/ 0 w 4929701"/>
              <a:gd name="connsiteY27" fmla="*/ 0 h 2246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929701" h="2246769" fill="none" extrusionOk="0">
                <a:moveTo>
                  <a:pt x="0" y="0"/>
                </a:moveTo>
                <a:cubicBezTo>
                  <a:pt x="206693" y="-19038"/>
                  <a:pt x="349392" y="3621"/>
                  <a:pt x="498448" y="0"/>
                </a:cubicBezTo>
                <a:cubicBezTo>
                  <a:pt x="647504" y="-3621"/>
                  <a:pt x="778864" y="22072"/>
                  <a:pt x="947598" y="0"/>
                </a:cubicBezTo>
                <a:cubicBezTo>
                  <a:pt x="1116332" y="-22072"/>
                  <a:pt x="1243573" y="43147"/>
                  <a:pt x="1347452" y="0"/>
                </a:cubicBezTo>
                <a:cubicBezTo>
                  <a:pt x="1451331" y="-43147"/>
                  <a:pt x="1580344" y="3836"/>
                  <a:pt x="1747305" y="0"/>
                </a:cubicBezTo>
                <a:cubicBezTo>
                  <a:pt x="1914266" y="-3836"/>
                  <a:pt x="2081501" y="56355"/>
                  <a:pt x="2344347" y="0"/>
                </a:cubicBezTo>
                <a:cubicBezTo>
                  <a:pt x="2607193" y="-56355"/>
                  <a:pt x="2817967" y="63377"/>
                  <a:pt x="2941388" y="0"/>
                </a:cubicBezTo>
                <a:cubicBezTo>
                  <a:pt x="3064809" y="-63377"/>
                  <a:pt x="3238067" y="35819"/>
                  <a:pt x="3390539" y="0"/>
                </a:cubicBezTo>
                <a:cubicBezTo>
                  <a:pt x="3543011" y="-35819"/>
                  <a:pt x="3736713" y="7748"/>
                  <a:pt x="3839689" y="0"/>
                </a:cubicBezTo>
                <a:cubicBezTo>
                  <a:pt x="3942665" y="-7748"/>
                  <a:pt x="4201351" y="14513"/>
                  <a:pt x="4436731" y="0"/>
                </a:cubicBezTo>
                <a:cubicBezTo>
                  <a:pt x="4672111" y="-14513"/>
                  <a:pt x="4802922" y="16317"/>
                  <a:pt x="4929701" y="0"/>
                </a:cubicBezTo>
                <a:cubicBezTo>
                  <a:pt x="4967269" y="159469"/>
                  <a:pt x="4894416" y="427827"/>
                  <a:pt x="4929701" y="584160"/>
                </a:cubicBezTo>
                <a:cubicBezTo>
                  <a:pt x="4964986" y="740493"/>
                  <a:pt x="4892440" y="904704"/>
                  <a:pt x="4929701" y="1078449"/>
                </a:cubicBezTo>
                <a:cubicBezTo>
                  <a:pt x="4966962" y="1252194"/>
                  <a:pt x="4903785" y="1470188"/>
                  <a:pt x="4929701" y="1685077"/>
                </a:cubicBezTo>
                <a:cubicBezTo>
                  <a:pt x="4955617" y="1899966"/>
                  <a:pt x="4888994" y="2027608"/>
                  <a:pt x="4929701" y="2246769"/>
                </a:cubicBezTo>
                <a:cubicBezTo>
                  <a:pt x="4806169" y="2303834"/>
                  <a:pt x="4593585" y="2235964"/>
                  <a:pt x="4431253" y="2246769"/>
                </a:cubicBezTo>
                <a:cubicBezTo>
                  <a:pt x="4268921" y="2257574"/>
                  <a:pt x="4115303" y="2202692"/>
                  <a:pt x="4031400" y="2246769"/>
                </a:cubicBezTo>
                <a:cubicBezTo>
                  <a:pt x="3947497" y="2290846"/>
                  <a:pt x="3580799" y="2222513"/>
                  <a:pt x="3434358" y="2246769"/>
                </a:cubicBezTo>
                <a:cubicBezTo>
                  <a:pt x="3287917" y="2271025"/>
                  <a:pt x="3082414" y="2213244"/>
                  <a:pt x="2935911" y="2246769"/>
                </a:cubicBezTo>
                <a:cubicBezTo>
                  <a:pt x="2789408" y="2280294"/>
                  <a:pt x="2645823" y="2231287"/>
                  <a:pt x="2536057" y="2246769"/>
                </a:cubicBezTo>
                <a:cubicBezTo>
                  <a:pt x="2426291" y="2262251"/>
                  <a:pt x="2070663" y="2202680"/>
                  <a:pt x="1939016" y="2246769"/>
                </a:cubicBezTo>
                <a:cubicBezTo>
                  <a:pt x="1807369" y="2290858"/>
                  <a:pt x="1727176" y="2240220"/>
                  <a:pt x="1539162" y="2246769"/>
                </a:cubicBezTo>
                <a:cubicBezTo>
                  <a:pt x="1351148" y="2253318"/>
                  <a:pt x="1219214" y="2243161"/>
                  <a:pt x="1040715" y="2246769"/>
                </a:cubicBezTo>
                <a:cubicBezTo>
                  <a:pt x="862216" y="2250377"/>
                  <a:pt x="484241" y="2183897"/>
                  <a:pt x="0" y="2246769"/>
                </a:cubicBezTo>
                <a:cubicBezTo>
                  <a:pt x="-38883" y="2083912"/>
                  <a:pt x="41908" y="1932186"/>
                  <a:pt x="0" y="1707544"/>
                </a:cubicBezTo>
                <a:cubicBezTo>
                  <a:pt x="-41908" y="1482902"/>
                  <a:pt x="27736" y="1295457"/>
                  <a:pt x="0" y="1190788"/>
                </a:cubicBezTo>
                <a:cubicBezTo>
                  <a:pt x="-27736" y="1086119"/>
                  <a:pt x="13401" y="794051"/>
                  <a:pt x="0" y="651563"/>
                </a:cubicBezTo>
                <a:cubicBezTo>
                  <a:pt x="-13401" y="509075"/>
                  <a:pt x="20498" y="203477"/>
                  <a:pt x="0" y="0"/>
                </a:cubicBezTo>
                <a:close/>
              </a:path>
              <a:path w="4929701" h="2246769" stroke="0" extrusionOk="0">
                <a:moveTo>
                  <a:pt x="0" y="0"/>
                </a:moveTo>
                <a:cubicBezTo>
                  <a:pt x="97948" y="-38187"/>
                  <a:pt x="215505" y="19272"/>
                  <a:pt x="399854" y="0"/>
                </a:cubicBezTo>
                <a:cubicBezTo>
                  <a:pt x="584203" y="-19272"/>
                  <a:pt x="753708" y="24611"/>
                  <a:pt x="947598" y="0"/>
                </a:cubicBezTo>
                <a:cubicBezTo>
                  <a:pt x="1141488" y="-24611"/>
                  <a:pt x="1300926" y="24964"/>
                  <a:pt x="1446046" y="0"/>
                </a:cubicBezTo>
                <a:cubicBezTo>
                  <a:pt x="1591166" y="-24964"/>
                  <a:pt x="1695667" y="54219"/>
                  <a:pt x="1944493" y="0"/>
                </a:cubicBezTo>
                <a:cubicBezTo>
                  <a:pt x="2193319" y="-54219"/>
                  <a:pt x="2213503" y="710"/>
                  <a:pt x="2442941" y="0"/>
                </a:cubicBezTo>
                <a:cubicBezTo>
                  <a:pt x="2672379" y="-710"/>
                  <a:pt x="2870857" y="58220"/>
                  <a:pt x="2990685" y="0"/>
                </a:cubicBezTo>
                <a:cubicBezTo>
                  <a:pt x="3110513" y="-58220"/>
                  <a:pt x="3236419" y="5346"/>
                  <a:pt x="3390539" y="0"/>
                </a:cubicBezTo>
                <a:cubicBezTo>
                  <a:pt x="3544659" y="-5346"/>
                  <a:pt x="3683457" y="28531"/>
                  <a:pt x="3839689" y="0"/>
                </a:cubicBezTo>
                <a:cubicBezTo>
                  <a:pt x="3995921" y="-28531"/>
                  <a:pt x="4102417" y="32787"/>
                  <a:pt x="4239543" y="0"/>
                </a:cubicBezTo>
                <a:cubicBezTo>
                  <a:pt x="4376669" y="-32787"/>
                  <a:pt x="4655189" y="44177"/>
                  <a:pt x="4929701" y="0"/>
                </a:cubicBezTo>
                <a:cubicBezTo>
                  <a:pt x="4985757" y="126511"/>
                  <a:pt x="4889552" y="358343"/>
                  <a:pt x="4929701" y="494289"/>
                </a:cubicBezTo>
                <a:cubicBezTo>
                  <a:pt x="4969850" y="630235"/>
                  <a:pt x="4870531" y="844477"/>
                  <a:pt x="4929701" y="1078449"/>
                </a:cubicBezTo>
                <a:cubicBezTo>
                  <a:pt x="4988871" y="1312421"/>
                  <a:pt x="4882813" y="1431821"/>
                  <a:pt x="4929701" y="1617674"/>
                </a:cubicBezTo>
                <a:cubicBezTo>
                  <a:pt x="4976589" y="1803528"/>
                  <a:pt x="4900468" y="2110358"/>
                  <a:pt x="4929701" y="2246769"/>
                </a:cubicBezTo>
                <a:cubicBezTo>
                  <a:pt x="4700844" y="2295116"/>
                  <a:pt x="4555198" y="2240884"/>
                  <a:pt x="4381956" y="2246769"/>
                </a:cubicBezTo>
                <a:cubicBezTo>
                  <a:pt x="4208714" y="2252654"/>
                  <a:pt x="4149779" y="2240607"/>
                  <a:pt x="3932806" y="2246769"/>
                </a:cubicBezTo>
                <a:cubicBezTo>
                  <a:pt x="3715833" y="2252931"/>
                  <a:pt x="3597618" y="2225464"/>
                  <a:pt x="3385061" y="2246769"/>
                </a:cubicBezTo>
                <a:cubicBezTo>
                  <a:pt x="3172504" y="2268074"/>
                  <a:pt x="2983494" y="2204365"/>
                  <a:pt x="2738723" y="2246769"/>
                </a:cubicBezTo>
                <a:cubicBezTo>
                  <a:pt x="2493952" y="2289173"/>
                  <a:pt x="2408428" y="2208358"/>
                  <a:pt x="2092384" y="2246769"/>
                </a:cubicBezTo>
                <a:cubicBezTo>
                  <a:pt x="1776340" y="2285180"/>
                  <a:pt x="1781648" y="2237606"/>
                  <a:pt x="1495343" y="2246769"/>
                </a:cubicBezTo>
                <a:cubicBezTo>
                  <a:pt x="1209038" y="2255932"/>
                  <a:pt x="1147583" y="2223736"/>
                  <a:pt x="996895" y="2246769"/>
                </a:cubicBezTo>
                <a:cubicBezTo>
                  <a:pt x="846207" y="2269802"/>
                  <a:pt x="465967" y="2138322"/>
                  <a:pt x="0" y="2246769"/>
                </a:cubicBezTo>
                <a:cubicBezTo>
                  <a:pt x="-37842" y="2085596"/>
                  <a:pt x="33952" y="1788205"/>
                  <a:pt x="0" y="1662609"/>
                </a:cubicBezTo>
                <a:cubicBezTo>
                  <a:pt x="-33952" y="1537013"/>
                  <a:pt x="2958" y="1322422"/>
                  <a:pt x="0" y="1123385"/>
                </a:cubicBezTo>
                <a:cubicBezTo>
                  <a:pt x="-2958" y="924348"/>
                  <a:pt x="13910" y="740750"/>
                  <a:pt x="0" y="606628"/>
                </a:cubicBezTo>
                <a:cubicBezTo>
                  <a:pt x="-13910" y="472506"/>
                  <a:pt x="69276" y="12923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978276020">
                  <a:prstGeom prst="rect">
                    <a:avLst/>
                  </a:prstGeom>
                  <ask:type>
                    <ask:lineSketchScribble/>
                  </ask:type>
                </ask:lineSketchStyleProps>
              </a:ext>
            </a:extLst>
          </a:ln>
        </p:spPr>
        <p:txBody>
          <a:bodyPr wrap="square" rtlCol="0">
            <a:spAutoFit/>
          </a:bodyPr>
          <a:lstStyle/>
          <a:p>
            <a:r>
              <a:rPr lang="en-GB" sz="2000" b="1" i="1" dirty="0"/>
              <a:t>Movement</a:t>
            </a:r>
            <a:r>
              <a:rPr lang="en-GB" sz="2000" dirty="0"/>
              <a:t> – do not twist your trunk</a:t>
            </a:r>
          </a:p>
          <a:p>
            <a:r>
              <a:rPr lang="en-GB" sz="2000" b="1" i="1" dirty="0"/>
              <a:t>Weight</a:t>
            </a:r>
            <a:r>
              <a:rPr lang="en-GB" sz="2000" b="1" dirty="0">
                <a:solidFill>
                  <a:srgbClr val="FF0000"/>
                </a:solidFill>
              </a:rPr>
              <a:t> </a:t>
            </a:r>
            <a:r>
              <a:rPr lang="en-GB" sz="2000" dirty="0"/>
              <a:t>– keep the heaviest side of the load near your trunk</a:t>
            </a:r>
          </a:p>
          <a:p>
            <a:r>
              <a:rPr lang="en-GB" sz="2000" b="1" i="1" dirty="0"/>
              <a:t>Slide</a:t>
            </a:r>
            <a:r>
              <a:rPr lang="en-GB" sz="2000" i="1" dirty="0"/>
              <a:t> </a:t>
            </a:r>
            <a:r>
              <a:rPr lang="en-GB" sz="2000" dirty="0"/>
              <a:t> - slide the load close to you rather than attempt to lift a load away from your trunk</a:t>
            </a:r>
          </a:p>
          <a:p>
            <a:r>
              <a:rPr lang="en-GB" sz="2000" b="1" i="1" dirty="0"/>
              <a:t>Conditions</a:t>
            </a:r>
            <a:r>
              <a:rPr lang="en-GB" sz="2000" dirty="0"/>
              <a:t> – Be aware of any environmental conditions that may affect the task</a:t>
            </a:r>
          </a:p>
        </p:txBody>
      </p:sp>
      <p:sp>
        <p:nvSpPr>
          <p:cNvPr id="10" name="TextBox 9"/>
          <p:cNvSpPr txBox="1"/>
          <p:nvPr/>
        </p:nvSpPr>
        <p:spPr>
          <a:xfrm>
            <a:off x="6862248" y="3308137"/>
            <a:ext cx="4188940" cy="1631216"/>
          </a:xfrm>
          <a:custGeom>
            <a:avLst/>
            <a:gdLst>
              <a:gd name="connsiteX0" fmla="*/ 0 w 4188940"/>
              <a:gd name="connsiteY0" fmla="*/ 0 h 1631216"/>
              <a:gd name="connsiteX1" fmla="*/ 556531 w 4188940"/>
              <a:gd name="connsiteY1" fmla="*/ 0 h 1631216"/>
              <a:gd name="connsiteX2" fmla="*/ 1196840 w 4188940"/>
              <a:gd name="connsiteY2" fmla="*/ 0 h 1631216"/>
              <a:gd name="connsiteX3" fmla="*/ 1753371 w 4188940"/>
              <a:gd name="connsiteY3" fmla="*/ 0 h 1631216"/>
              <a:gd name="connsiteX4" fmla="*/ 2393680 w 4188940"/>
              <a:gd name="connsiteY4" fmla="*/ 0 h 1631216"/>
              <a:gd name="connsiteX5" fmla="*/ 3033989 w 4188940"/>
              <a:gd name="connsiteY5" fmla="*/ 0 h 1631216"/>
              <a:gd name="connsiteX6" fmla="*/ 3590520 w 4188940"/>
              <a:gd name="connsiteY6" fmla="*/ 0 h 1631216"/>
              <a:gd name="connsiteX7" fmla="*/ 4188940 w 4188940"/>
              <a:gd name="connsiteY7" fmla="*/ 0 h 1631216"/>
              <a:gd name="connsiteX8" fmla="*/ 4188940 w 4188940"/>
              <a:gd name="connsiteY8" fmla="*/ 494802 h 1631216"/>
              <a:gd name="connsiteX9" fmla="*/ 4188940 w 4188940"/>
              <a:gd name="connsiteY9" fmla="*/ 1038541 h 1631216"/>
              <a:gd name="connsiteX10" fmla="*/ 4188940 w 4188940"/>
              <a:gd name="connsiteY10" fmla="*/ 1631216 h 1631216"/>
              <a:gd name="connsiteX11" fmla="*/ 3674299 w 4188940"/>
              <a:gd name="connsiteY11" fmla="*/ 1631216 h 1631216"/>
              <a:gd name="connsiteX12" fmla="*/ 3117768 w 4188940"/>
              <a:gd name="connsiteY12" fmla="*/ 1631216 h 1631216"/>
              <a:gd name="connsiteX13" fmla="*/ 2519348 w 4188940"/>
              <a:gd name="connsiteY13" fmla="*/ 1631216 h 1631216"/>
              <a:gd name="connsiteX14" fmla="*/ 1962818 w 4188940"/>
              <a:gd name="connsiteY14" fmla="*/ 1631216 h 1631216"/>
              <a:gd name="connsiteX15" fmla="*/ 1364398 w 4188940"/>
              <a:gd name="connsiteY15" fmla="*/ 1631216 h 1631216"/>
              <a:gd name="connsiteX16" fmla="*/ 765978 w 4188940"/>
              <a:gd name="connsiteY16" fmla="*/ 1631216 h 1631216"/>
              <a:gd name="connsiteX17" fmla="*/ 0 w 4188940"/>
              <a:gd name="connsiteY17" fmla="*/ 1631216 h 1631216"/>
              <a:gd name="connsiteX18" fmla="*/ 0 w 4188940"/>
              <a:gd name="connsiteY18" fmla="*/ 1136414 h 1631216"/>
              <a:gd name="connsiteX19" fmla="*/ 0 w 4188940"/>
              <a:gd name="connsiteY19" fmla="*/ 625299 h 1631216"/>
              <a:gd name="connsiteX20" fmla="*/ 0 w 4188940"/>
              <a:gd name="connsiteY20" fmla="*/ 0 h 1631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188940" h="1631216" fill="none" extrusionOk="0">
                <a:moveTo>
                  <a:pt x="0" y="0"/>
                </a:moveTo>
                <a:cubicBezTo>
                  <a:pt x="173515" y="-48507"/>
                  <a:pt x="328535" y="30682"/>
                  <a:pt x="556531" y="0"/>
                </a:cubicBezTo>
                <a:cubicBezTo>
                  <a:pt x="784527" y="-30682"/>
                  <a:pt x="1049036" y="18097"/>
                  <a:pt x="1196840" y="0"/>
                </a:cubicBezTo>
                <a:cubicBezTo>
                  <a:pt x="1344644" y="-18097"/>
                  <a:pt x="1539496" y="991"/>
                  <a:pt x="1753371" y="0"/>
                </a:cubicBezTo>
                <a:cubicBezTo>
                  <a:pt x="1967246" y="-991"/>
                  <a:pt x="2256486" y="16623"/>
                  <a:pt x="2393680" y="0"/>
                </a:cubicBezTo>
                <a:cubicBezTo>
                  <a:pt x="2530874" y="-16623"/>
                  <a:pt x="2837121" y="23381"/>
                  <a:pt x="3033989" y="0"/>
                </a:cubicBezTo>
                <a:cubicBezTo>
                  <a:pt x="3230857" y="-23381"/>
                  <a:pt x="3456830" y="10435"/>
                  <a:pt x="3590520" y="0"/>
                </a:cubicBezTo>
                <a:cubicBezTo>
                  <a:pt x="3724210" y="-10435"/>
                  <a:pt x="3914675" y="61464"/>
                  <a:pt x="4188940" y="0"/>
                </a:cubicBezTo>
                <a:cubicBezTo>
                  <a:pt x="4234277" y="163885"/>
                  <a:pt x="4158959" y="280061"/>
                  <a:pt x="4188940" y="494802"/>
                </a:cubicBezTo>
                <a:cubicBezTo>
                  <a:pt x="4218921" y="709543"/>
                  <a:pt x="4167398" y="837015"/>
                  <a:pt x="4188940" y="1038541"/>
                </a:cubicBezTo>
                <a:cubicBezTo>
                  <a:pt x="4210482" y="1240067"/>
                  <a:pt x="4126144" y="1508662"/>
                  <a:pt x="4188940" y="1631216"/>
                </a:cubicBezTo>
                <a:cubicBezTo>
                  <a:pt x="3940554" y="1656978"/>
                  <a:pt x="3876910" y="1571214"/>
                  <a:pt x="3674299" y="1631216"/>
                </a:cubicBezTo>
                <a:cubicBezTo>
                  <a:pt x="3471688" y="1691218"/>
                  <a:pt x="3299310" y="1626059"/>
                  <a:pt x="3117768" y="1631216"/>
                </a:cubicBezTo>
                <a:cubicBezTo>
                  <a:pt x="2936226" y="1636373"/>
                  <a:pt x="2801814" y="1598143"/>
                  <a:pt x="2519348" y="1631216"/>
                </a:cubicBezTo>
                <a:cubicBezTo>
                  <a:pt x="2236882" y="1664289"/>
                  <a:pt x="2169073" y="1588817"/>
                  <a:pt x="1962818" y="1631216"/>
                </a:cubicBezTo>
                <a:cubicBezTo>
                  <a:pt x="1756563" y="1673615"/>
                  <a:pt x="1601706" y="1571044"/>
                  <a:pt x="1364398" y="1631216"/>
                </a:cubicBezTo>
                <a:cubicBezTo>
                  <a:pt x="1127090" y="1691388"/>
                  <a:pt x="885992" y="1622143"/>
                  <a:pt x="765978" y="1631216"/>
                </a:cubicBezTo>
                <a:cubicBezTo>
                  <a:pt x="645964" y="1640289"/>
                  <a:pt x="198109" y="1593718"/>
                  <a:pt x="0" y="1631216"/>
                </a:cubicBezTo>
                <a:cubicBezTo>
                  <a:pt x="-6745" y="1494281"/>
                  <a:pt x="47730" y="1259506"/>
                  <a:pt x="0" y="1136414"/>
                </a:cubicBezTo>
                <a:cubicBezTo>
                  <a:pt x="-47730" y="1013322"/>
                  <a:pt x="8732" y="793722"/>
                  <a:pt x="0" y="625299"/>
                </a:cubicBezTo>
                <a:cubicBezTo>
                  <a:pt x="-8732" y="456876"/>
                  <a:pt x="13491" y="250056"/>
                  <a:pt x="0" y="0"/>
                </a:cubicBezTo>
                <a:close/>
              </a:path>
              <a:path w="4188940" h="1631216" stroke="0" extrusionOk="0">
                <a:moveTo>
                  <a:pt x="0" y="0"/>
                </a:moveTo>
                <a:cubicBezTo>
                  <a:pt x="120512" y="-48346"/>
                  <a:pt x="303127" y="43951"/>
                  <a:pt x="514641" y="0"/>
                </a:cubicBezTo>
                <a:cubicBezTo>
                  <a:pt x="726155" y="-43951"/>
                  <a:pt x="872889" y="17927"/>
                  <a:pt x="1113061" y="0"/>
                </a:cubicBezTo>
                <a:cubicBezTo>
                  <a:pt x="1353233" y="-17927"/>
                  <a:pt x="1549190" y="28860"/>
                  <a:pt x="1669592" y="0"/>
                </a:cubicBezTo>
                <a:cubicBezTo>
                  <a:pt x="1789994" y="-28860"/>
                  <a:pt x="1984796" y="22182"/>
                  <a:pt x="2184233" y="0"/>
                </a:cubicBezTo>
                <a:cubicBezTo>
                  <a:pt x="2383670" y="-22182"/>
                  <a:pt x="2529784" y="36366"/>
                  <a:pt x="2698874" y="0"/>
                </a:cubicBezTo>
                <a:cubicBezTo>
                  <a:pt x="2867964" y="-36366"/>
                  <a:pt x="3075206" y="28429"/>
                  <a:pt x="3213515" y="0"/>
                </a:cubicBezTo>
                <a:cubicBezTo>
                  <a:pt x="3351824" y="-28429"/>
                  <a:pt x="3957359" y="7909"/>
                  <a:pt x="4188940" y="0"/>
                </a:cubicBezTo>
                <a:cubicBezTo>
                  <a:pt x="4196703" y="202805"/>
                  <a:pt x="4137334" y="316728"/>
                  <a:pt x="4188940" y="527427"/>
                </a:cubicBezTo>
                <a:cubicBezTo>
                  <a:pt x="4240546" y="738126"/>
                  <a:pt x="4172398" y="800924"/>
                  <a:pt x="4188940" y="1022229"/>
                </a:cubicBezTo>
                <a:cubicBezTo>
                  <a:pt x="4205482" y="1243534"/>
                  <a:pt x="4156667" y="1462826"/>
                  <a:pt x="4188940" y="1631216"/>
                </a:cubicBezTo>
                <a:cubicBezTo>
                  <a:pt x="3998064" y="1676615"/>
                  <a:pt x="3896833" y="1626620"/>
                  <a:pt x="3716188" y="1631216"/>
                </a:cubicBezTo>
                <a:cubicBezTo>
                  <a:pt x="3535543" y="1635812"/>
                  <a:pt x="3402725" y="1626827"/>
                  <a:pt x="3159658" y="1631216"/>
                </a:cubicBezTo>
                <a:cubicBezTo>
                  <a:pt x="2916591" y="1635605"/>
                  <a:pt x="2811384" y="1575179"/>
                  <a:pt x="2561238" y="1631216"/>
                </a:cubicBezTo>
                <a:cubicBezTo>
                  <a:pt x="2311092" y="1687253"/>
                  <a:pt x="2143755" y="1597405"/>
                  <a:pt x="1920928" y="1631216"/>
                </a:cubicBezTo>
                <a:cubicBezTo>
                  <a:pt x="1698101" y="1665027"/>
                  <a:pt x="1556854" y="1629587"/>
                  <a:pt x="1280619" y="1631216"/>
                </a:cubicBezTo>
                <a:cubicBezTo>
                  <a:pt x="1004384" y="1632845"/>
                  <a:pt x="861419" y="1557081"/>
                  <a:pt x="640309" y="1631216"/>
                </a:cubicBezTo>
                <a:cubicBezTo>
                  <a:pt x="419199" y="1705351"/>
                  <a:pt x="145696" y="1629592"/>
                  <a:pt x="0" y="1631216"/>
                </a:cubicBezTo>
                <a:cubicBezTo>
                  <a:pt x="-63716" y="1476559"/>
                  <a:pt x="51605" y="1250886"/>
                  <a:pt x="0" y="1054853"/>
                </a:cubicBezTo>
                <a:cubicBezTo>
                  <a:pt x="-51605" y="858820"/>
                  <a:pt x="47629" y="746103"/>
                  <a:pt x="0" y="511114"/>
                </a:cubicBezTo>
                <a:cubicBezTo>
                  <a:pt x="-47629" y="276125"/>
                  <a:pt x="2367" y="232696"/>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062735290">
                  <a:prstGeom prst="rect">
                    <a:avLst/>
                  </a:prstGeom>
                  <ask:type>
                    <ask:lineSketchScribble/>
                  </ask:type>
                </ask:lineSketchStyleProps>
              </a:ext>
            </a:extLst>
          </a:ln>
        </p:spPr>
        <p:txBody>
          <a:bodyPr wrap="square" rtlCol="0">
            <a:spAutoFit/>
          </a:bodyPr>
          <a:lstStyle/>
          <a:p>
            <a:r>
              <a:rPr lang="en-GB" sz="2000" b="1" i="1" dirty="0"/>
              <a:t>Position</a:t>
            </a:r>
            <a:r>
              <a:rPr lang="en-GB" sz="2000" i="1" dirty="0"/>
              <a:t> </a:t>
            </a:r>
            <a:r>
              <a:rPr lang="en-GB" sz="2000" dirty="0"/>
              <a:t>– position the load as needed</a:t>
            </a:r>
          </a:p>
          <a:p>
            <a:r>
              <a:rPr lang="en-GB" sz="2000" b="1" i="1" dirty="0"/>
              <a:t>Lower</a:t>
            </a:r>
            <a:r>
              <a:rPr lang="en-GB" sz="2000" i="1" dirty="0"/>
              <a:t> </a:t>
            </a:r>
            <a:r>
              <a:rPr lang="en-GB" sz="2000" dirty="0"/>
              <a:t>– put the load down smoothly, don’t drop it suddenly</a:t>
            </a:r>
          </a:p>
          <a:p>
            <a:r>
              <a:rPr lang="en-GB" sz="2000" b="1" i="1" dirty="0"/>
              <a:t>Slide</a:t>
            </a:r>
            <a:r>
              <a:rPr lang="en-GB" sz="2000" dirty="0"/>
              <a:t> – slide the load into it’s final resting position</a:t>
            </a:r>
          </a:p>
        </p:txBody>
      </p:sp>
    </p:spTree>
    <p:extLst>
      <p:ext uri="{BB962C8B-B14F-4D97-AF65-F5344CB8AC3E}">
        <p14:creationId xmlns:p14="http://schemas.microsoft.com/office/powerpoint/2010/main" val="227737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animBg="1"/>
      <p:bldP spid="10"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Pushing and Pulling</a:t>
            </a:r>
          </a:p>
        </p:txBody>
      </p:sp>
      <p:graphicFrame>
        <p:nvGraphicFramePr>
          <p:cNvPr id="2" name="Diagram 1">
            <a:extLst>
              <a:ext uri="{FF2B5EF4-FFF2-40B4-BE49-F238E27FC236}">
                <a16:creationId xmlns:a16="http://schemas.microsoft.com/office/drawing/2014/main" id="{1B26C6F3-DB1C-44B0-ADAC-7D16155055BD}"/>
              </a:ext>
            </a:extLst>
          </p:cNvPr>
          <p:cNvGraphicFramePr/>
          <p:nvPr>
            <p:extLst>
              <p:ext uri="{D42A27DB-BD31-4B8C-83A1-F6EECF244321}">
                <p14:modId xmlns:p14="http://schemas.microsoft.com/office/powerpoint/2010/main" val="178980141"/>
              </p:ext>
            </p:extLst>
          </p:nvPr>
        </p:nvGraphicFramePr>
        <p:xfrm>
          <a:off x="1003300" y="1042387"/>
          <a:ext cx="9312276" cy="454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498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B01ED97-B295-4A27-8AB8-D5836EDFC7AA}"/>
                                            </p:graphicEl>
                                          </p:spTgt>
                                        </p:tgtEl>
                                        <p:attrNameLst>
                                          <p:attrName>style.visibility</p:attrName>
                                        </p:attrNameLst>
                                      </p:cBhvr>
                                      <p:to>
                                        <p:strVal val="visible"/>
                                      </p:to>
                                    </p:set>
                                    <p:animEffect transition="in" filter="fade">
                                      <p:cBhvr>
                                        <p:cTn id="7" dur="500"/>
                                        <p:tgtEl>
                                          <p:spTgt spid="2">
                                            <p:graphicEl>
                                              <a:dgm id="{1B01ED97-B295-4A27-8AB8-D5836EDFC7A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29FB0CE-4AC7-451B-8C39-61F637BE8493}"/>
                                            </p:graphicEl>
                                          </p:spTgt>
                                        </p:tgtEl>
                                        <p:attrNameLst>
                                          <p:attrName>style.visibility</p:attrName>
                                        </p:attrNameLst>
                                      </p:cBhvr>
                                      <p:to>
                                        <p:strVal val="visible"/>
                                      </p:to>
                                    </p:set>
                                    <p:animEffect transition="in" filter="fade">
                                      <p:cBhvr>
                                        <p:cTn id="10" dur="500"/>
                                        <p:tgtEl>
                                          <p:spTgt spid="2">
                                            <p:graphicEl>
                                              <a:dgm id="{D29FB0CE-4AC7-451B-8C39-61F637BE8493}"/>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655A9237-FA34-47E9-96F6-CB2F0651C608}"/>
                                            </p:graphicEl>
                                          </p:spTgt>
                                        </p:tgtEl>
                                        <p:attrNameLst>
                                          <p:attrName>style.visibility</p:attrName>
                                        </p:attrNameLst>
                                      </p:cBhvr>
                                      <p:to>
                                        <p:strVal val="visible"/>
                                      </p:to>
                                    </p:set>
                                    <p:animEffect transition="in" filter="fade">
                                      <p:cBhvr>
                                        <p:cTn id="13" dur="500"/>
                                        <p:tgtEl>
                                          <p:spTgt spid="2">
                                            <p:graphicEl>
                                              <a:dgm id="{655A9237-FA34-47E9-96F6-CB2F0651C608}"/>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23D4F4C0-6514-4117-B5CE-224EF5C9D7C5}"/>
                                            </p:graphicEl>
                                          </p:spTgt>
                                        </p:tgtEl>
                                        <p:attrNameLst>
                                          <p:attrName>style.visibility</p:attrName>
                                        </p:attrNameLst>
                                      </p:cBhvr>
                                      <p:to>
                                        <p:strVal val="visible"/>
                                      </p:to>
                                    </p:set>
                                    <p:animEffect transition="in" filter="fade">
                                      <p:cBhvr>
                                        <p:cTn id="16" dur="500"/>
                                        <p:tgtEl>
                                          <p:spTgt spid="2">
                                            <p:graphicEl>
                                              <a:dgm id="{23D4F4C0-6514-4117-B5CE-224EF5C9D7C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D18E2D57-5A97-45FB-A3C9-9BD0DF4651B2}"/>
                                            </p:graphicEl>
                                          </p:spTgt>
                                        </p:tgtEl>
                                        <p:attrNameLst>
                                          <p:attrName>style.visibility</p:attrName>
                                        </p:attrNameLst>
                                      </p:cBhvr>
                                      <p:to>
                                        <p:strVal val="visible"/>
                                      </p:to>
                                    </p:set>
                                    <p:animEffect transition="in" filter="fade">
                                      <p:cBhvr>
                                        <p:cTn id="19" dur="500"/>
                                        <p:tgtEl>
                                          <p:spTgt spid="2">
                                            <p:graphicEl>
                                              <a:dgm id="{D18E2D57-5A97-45FB-A3C9-9BD0DF4651B2}"/>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8B0D3E34-50A0-4B75-BCC1-741AE3F9BEFB}"/>
                                            </p:graphicEl>
                                          </p:spTgt>
                                        </p:tgtEl>
                                        <p:attrNameLst>
                                          <p:attrName>style.visibility</p:attrName>
                                        </p:attrNameLst>
                                      </p:cBhvr>
                                      <p:to>
                                        <p:strVal val="visible"/>
                                      </p:to>
                                    </p:set>
                                    <p:animEffect transition="in" filter="fade">
                                      <p:cBhvr>
                                        <p:cTn id="22" dur="500"/>
                                        <p:tgtEl>
                                          <p:spTgt spid="2">
                                            <p:graphicEl>
                                              <a:dgm id="{8B0D3E34-50A0-4B75-BCC1-741AE3F9BEF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4135652" y="1019290"/>
            <a:ext cx="3879636" cy="4819419"/>
          </a:xfrm>
          <a:prstGeom prst="rect">
            <a:avLst/>
          </a:prstGeom>
        </p:spPr>
      </p:pic>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a:solidFill>
                  <a:schemeClr val="bg1"/>
                </a:solidFill>
              </a:rPr>
              <a:t>Lifting or Lowering from a Height</a:t>
            </a:r>
          </a:p>
        </p:txBody>
      </p:sp>
    </p:spTree>
    <p:extLst>
      <p:ext uri="{BB962C8B-B14F-4D97-AF65-F5344CB8AC3E}">
        <p14:creationId xmlns:p14="http://schemas.microsoft.com/office/powerpoint/2010/main" val="9054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57200" y="265579"/>
            <a:ext cx="11169853" cy="461665"/>
          </a:xfrm>
          <a:prstGeom prst="rect">
            <a:avLst/>
          </a:prstGeom>
          <a:solidFill>
            <a:srgbClr val="002060"/>
          </a:solidFill>
        </p:spPr>
        <p:txBody>
          <a:bodyPr wrap="square" rtlCol="0">
            <a:spAutoFit/>
          </a:bodyPr>
          <a:lstStyle/>
          <a:p>
            <a:pPr algn="ctr"/>
            <a:r>
              <a:rPr lang="en-GB" sz="2400" b="1" dirty="0">
                <a:solidFill>
                  <a:schemeClr val="bg1"/>
                </a:solidFill>
              </a:rPr>
              <a:t>Dual and Team Lifting</a:t>
            </a:r>
          </a:p>
        </p:txBody>
      </p:sp>
      <p:graphicFrame>
        <p:nvGraphicFramePr>
          <p:cNvPr id="2" name="Diagram 1">
            <a:extLst>
              <a:ext uri="{FF2B5EF4-FFF2-40B4-BE49-F238E27FC236}">
                <a16:creationId xmlns:a16="http://schemas.microsoft.com/office/drawing/2014/main" id="{233356B3-01BB-4B38-8060-EA1CD195034A}"/>
              </a:ext>
            </a:extLst>
          </p:cNvPr>
          <p:cNvGraphicFramePr/>
          <p:nvPr>
            <p:extLst>
              <p:ext uri="{D42A27DB-BD31-4B8C-83A1-F6EECF244321}">
                <p14:modId xmlns:p14="http://schemas.microsoft.com/office/powerpoint/2010/main" val="2871580264"/>
              </p:ext>
            </p:extLst>
          </p:nvPr>
        </p:nvGraphicFramePr>
        <p:xfrm>
          <a:off x="457200" y="496411"/>
          <a:ext cx="6011863" cy="5059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8815BE2E-5E74-4C94-A62E-FA3592BEF029}"/>
              </a:ext>
            </a:extLst>
          </p:cNvPr>
          <p:cNvPicPr>
            <a:picLocks noChangeAspect="1"/>
          </p:cNvPicPr>
          <p:nvPr/>
        </p:nvPicPr>
        <p:blipFill>
          <a:blip r:embed="rId8"/>
          <a:stretch>
            <a:fillRect/>
          </a:stretch>
        </p:blipFill>
        <p:spPr>
          <a:xfrm>
            <a:off x="6986539" y="1734289"/>
            <a:ext cx="4523088" cy="2814639"/>
          </a:xfrm>
          <a:prstGeom prst="rect">
            <a:avLst/>
          </a:prstGeom>
        </p:spPr>
      </p:pic>
    </p:spTree>
    <p:extLst>
      <p:ext uri="{BB962C8B-B14F-4D97-AF65-F5344CB8AC3E}">
        <p14:creationId xmlns:p14="http://schemas.microsoft.com/office/powerpoint/2010/main" val="370957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10DA9FB-0A8B-487F-9C8B-A8E338AA10AE}"/>
                                            </p:graphicEl>
                                          </p:spTgt>
                                        </p:tgtEl>
                                        <p:attrNameLst>
                                          <p:attrName>style.visibility</p:attrName>
                                        </p:attrNameLst>
                                      </p:cBhvr>
                                      <p:to>
                                        <p:strVal val="visible"/>
                                      </p:to>
                                    </p:set>
                                    <p:animEffect transition="in" filter="fade">
                                      <p:cBhvr>
                                        <p:cTn id="7" dur="500"/>
                                        <p:tgtEl>
                                          <p:spTgt spid="2">
                                            <p:graphicEl>
                                              <a:dgm id="{410DA9FB-0A8B-487F-9C8B-A8E338AA10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AE66313-B9F2-4FFD-B5D1-558F78370DC8}"/>
                                            </p:graphicEl>
                                          </p:spTgt>
                                        </p:tgtEl>
                                        <p:attrNameLst>
                                          <p:attrName>style.visibility</p:attrName>
                                        </p:attrNameLst>
                                      </p:cBhvr>
                                      <p:to>
                                        <p:strVal val="visible"/>
                                      </p:to>
                                    </p:set>
                                    <p:animEffect transition="in" filter="fade">
                                      <p:cBhvr>
                                        <p:cTn id="12" dur="500"/>
                                        <p:tgtEl>
                                          <p:spTgt spid="2">
                                            <p:graphicEl>
                                              <a:dgm id="{0AE66313-B9F2-4FFD-B5D1-558F78370DC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8D19E34-DB9F-434C-AD93-3077A1EE8C62}"/>
                                            </p:graphicEl>
                                          </p:spTgt>
                                        </p:tgtEl>
                                        <p:attrNameLst>
                                          <p:attrName>style.visibility</p:attrName>
                                        </p:attrNameLst>
                                      </p:cBhvr>
                                      <p:to>
                                        <p:strVal val="visible"/>
                                      </p:to>
                                    </p:set>
                                    <p:animEffect transition="in" filter="fade">
                                      <p:cBhvr>
                                        <p:cTn id="17" dur="500"/>
                                        <p:tgtEl>
                                          <p:spTgt spid="2">
                                            <p:graphicEl>
                                              <a:dgm id="{B8D19E34-DB9F-434C-AD93-3077A1EE8C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0D62DD1-9C07-4D1D-8658-9512607D9D39}"/>
                                            </p:graphicEl>
                                          </p:spTgt>
                                        </p:tgtEl>
                                        <p:attrNameLst>
                                          <p:attrName>style.visibility</p:attrName>
                                        </p:attrNameLst>
                                      </p:cBhvr>
                                      <p:to>
                                        <p:strVal val="visible"/>
                                      </p:to>
                                    </p:set>
                                    <p:animEffect transition="in" filter="fade">
                                      <p:cBhvr>
                                        <p:cTn id="22" dur="500"/>
                                        <p:tgtEl>
                                          <p:spTgt spid="2">
                                            <p:graphicEl>
                                              <a:dgm id="{70D62DD1-9C07-4D1D-8658-9512607D9D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38200" y="108416"/>
            <a:ext cx="10484110" cy="584775"/>
          </a:xfrm>
          <a:prstGeom prst="rect">
            <a:avLst/>
          </a:prstGeom>
          <a:solidFill>
            <a:srgbClr val="002060"/>
          </a:solidFill>
        </p:spPr>
        <p:txBody>
          <a:bodyPr wrap="square" rtlCol="0">
            <a:spAutoFit/>
          </a:bodyPr>
          <a:lstStyle/>
          <a:p>
            <a:pPr algn="ctr"/>
            <a:r>
              <a:rPr lang="en-GB" sz="3200" b="1" dirty="0">
                <a:solidFill>
                  <a:schemeClr val="bg1"/>
                </a:solidFill>
              </a:rPr>
              <a:t>In summary ….</a:t>
            </a:r>
          </a:p>
        </p:txBody>
      </p:sp>
      <p:graphicFrame>
        <p:nvGraphicFramePr>
          <p:cNvPr id="2" name="Diagram 1">
            <a:extLst>
              <a:ext uri="{FF2B5EF4-FFF2-40B4-BE49-F238E27FC236}">
                <a16:creationId xmlns:a16="http://schemas.microsoft.com/office/drawing/2014/main" id="{64CE1116-9C71-4FBB-9632-7F68E64A4149}"/>
              </a:ext>
            </a:extLst>
          </p:cNvPr>
          <p:cNvGraphicFramePr/>
          <p:nvPr>
            <p:extLst>
              <p:ext uri="{D42A27DB-BD31-4B8C-83A1-F6EECF244321}">
                <p14:modId xmlns:p14="http://schemas.microsoft.com/office/powerpoint/2010/main" val="577755323"/>
              </p:ext>
            </p:extLst>
          </p:nvPr>
        </p:nvGraphicFramePr>
        <p:xfrm>
          <a:off x="838200" y="985578"/>
          <a:ext cx="10484110" cy="4816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138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2268DE1-23AB-4B2E-8B88-A33E343761C9}"/>
                                            </p:graphicEl>
                                          </p:spTgt>
                                        </p:tgtEl>
                                        <p:attrNameLst>
                                          <p:attrName>style.visibility</p:attrName>
                                        </p:attrNameLst>
                                      </p:cBhvr>
                                      <p:to>
                                        <p:strVal val="visible"/>
                                      </p:to>
                                    </p:set>
                                    <p:animEffect transition="in" filter="fade">
                                      <p:cBhvr>
                                        <p:cTn id="7" dur="500"/>
                                        <p:tgtEl>
                                          <p:spTgt spid="2">
                                            <p:graphicEl>
                                              <a:dgm id="{E2268DE1-23AB-4B2E-8B88-A33E343761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3AE3E7-39B3-4A43-8FB8-3AF349099087}"/>
                                            </p:graphicEl>
                                          </p:spTgt>
                                        </p:tgtEl>
                                        <p:attrNameLst>
                                          <p:attrName>style.visibility</p:attrName>
                                        </p:attrNameLst>
                                      </p:cBhvr>
                                      <p:to>
                                        <p:strVal val="visible"/>
                                      </p:to>
                                    </p:set>
                                    <p:animEffect transition="in" filter="fade">
                                      <p:cBhvr>
                                        <p:cTn id="12" dur="500"/>
                                        <p:tgtEl>
                                          <p:spTgt spid="2">
                                            <p:graphicEl>
                                              <a:dgm id="{AF3AE3E7-39B3-4A43-8FB8-3AF3490990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9D404B6-C61E-4240-A17B-73301274DDCF}"/>
                                            </p:graphicEl>
                                          </p:spTgt>
                                        </p:tgtEl>
                                        <p:attrNameLst>
                                          <p:attrName>style.visibility</p:attrName>
                                        </p:attrNameLst>
                                      </p:cBhvr>
                                      <p:to>
                                        <p:strVal val="visible"/>
                                      </p:to>
                                    </p:set>
                                    <p:animEffect transition="in" filter="fade">
                                      <p:cBhvr>
                                        <p:cTn id="17" dur="500"/>
                                        <p:tgtEl>
                                          <p:spTgt spid="2">
                                            <p:graphicEl>
                                              <a:dgm id="{29D404B6-C61E-4240-A17B-73301274DDC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31F5BF6-94DE-4FA1-856C-7267D6286938}"/>
                                            </p:graphicEl>
                                          </p:spTgt>
                                        </p:tgtEl>
                                        <p:attrNameLst>
                                          <p:attrName>style.visibility</p:attrName>
                                        </p:attrNameLst>
                                      </p:cBhvr>
                                      <p:to>
                                        <p:strVal val="visible"/>
                                      </p:to>
                                    </p:set>
                                    <p:animEffect transition="in" filter="fade">
                                      <p:cBhvr>
                                        <p:cTn id="22" dur="500"/>
                                        <p:tgtEl>
                                          <p:spTgt spid="2">
                                            <p:graphicEl>
                                              <a:dgm id="{B31F5BF6-94DE-4FA1-856C-7267D62869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D719337-0B09-4DD6-AE2D-2CFE0AC664F4}"/>
                                            </p:graphicEl>
                                          </p:spTgt>
                                        </p:tgtEl>
                                        <p:attrNameLst>
                                          <p:attrName>style.visibility</p:attrName>
                                        </p:attrNameLst>
                                      </p:cBhvr>
                                      <p:to>
                                        <p:strVal val="visible"/>
                                      </p:to>
                                    </p:set>
                                    <p:animEffect transition="in" filter="fade">
                                      <p:cBhvr>
                                        <p:cTn id="27" dur="500"/>
                                        <p:tgtEl>
                                          <p:spTgt spid="2">
                                            <p:graphicEl>
                                              <a:dgm id="{AD719337-0B09-4DD6-AE2D-2CFE0AC664F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9ADFFBE-82BB-4221-8434-AE49CBA6D1EC}"/>
                                            </p:graphicEl>
                                          </p:spTgt>
                                        </p:tgtEl>
                                        <p:attrNameLst>
                                          <p:attrName>style.visibility</p:attrName>
                                        </p:attrNameLst>
                                      </p:cBhvr>
                                      <p:to>
                                        <p:strVal val="visible"/>
                                      </p:to>
                                    </p:set>
                                    <p:animEffect transition="in" filter="fade">
                                      <p:cBhvr>
                                        <p:cTn id="32" dur="500"/>
                                        <p:tgtEl>
                                          <p:spTgt spid="2">
                                            <p:graphicEl>
                                              <a:dgm id="{99ADFFBE-82BB-4221-8434-AE49CBA6D1EC}"/>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B74C0D8A-7445-41BE-9596-AE082BB9C918}"/>
                                            </p:graphicEl>
                                          </p:spTgt>
                                        </p:tgtEl>
                                        <p:attrNameLst>
                                          <p:attrName>style.visibility</p:attrName>
                                        </p:attrNameLst>
                                      </p:cBhvr>
                                      <p:to>
                                        <p:strVal val="visible"/>
                                      </p:to>
                                    </p:set>
                                    <p:animEffect transition="in" filter="fade">
                                      <p:cBhvr>
                                        <p:cTn id="37" dur="500"/>
                                        <p:tgtEl>
                                          <p:spTgt spid="2">
                                            <p:graphicEl>
                                              <a:dgm id="{B74C0D8A-7445-41BE-9596-AE082BB9C91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8F91B10-962F-4B71-8F6B-349C86DB7302}"/>
                                            </p:graphicEl>
                                          </p:spTgt>
                                        </p:tgtEl>
                                        <p:attrNameLst>
                                          <p:attrName>style.visibility</p:attrName>
                                        </p:attrNameLst>
                                      </p:cBhvr>
                                      <p:to>
                                        <p:strVal val="visible"/>
                                      </p:to>
                                    </p:set>
                                    <p:animEffect transition="in" filter="fade">
                                      <p:cBhvr>
                                        <p:cTn id="42" dur="500"/>
                                        <p:tgtEl>
                                          <p:spTgt spid="2">
                                            <p:graphicEl>
                                              <a:dgm id="{28F91B10-962F-4B71-8F6B-349C86DB7302}"/>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D2D24BA0-83DE-4DA5-B578-2FA81EACCBC4}"/>
                                            </p:graphicEl>
                                          </p:spTgt>
                                        </p:tgtEl>
                                        <p:attrNameLst>
                                          <p:attrName>style.visibility</p:attrName>
                                        </p:attrNameLst>
                                      </p:cBhvr>
                                      <p:to>
                                        <p:strVal val="visible"/>
                                      </p:to>
                                    </p:set>
                                    <p:animEffect transition="in" filter="fade">
                                      <p:cBhvr>
                                        <p:cTn id="47" dur="500"/>
                                        <p:tgtEl>
                                          <p:spTgt spid="2">
                                            <p:graphicEl>
                                              <a:dgm id="{D2D24BA0-83DE-4DA5-B578-2FA81EACCBC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2137"/>
          </a:xfrm>
          <a:solidFill>
            <a:srgbClr val="002060"/>
          </a:solidFill>
        </p:spPr>
        <p:txBody>
          <a:bodyPr>
            <a:normAutofit/>
          </a:bodyPr>
          <a:lstStyle/>
          <a:p>
            <a:pPr algn="ctr"/>
            <a:r>
              <a:rPr lang="en-GB" sz="3200" dirty="0">
                <a:solidFill>
                  <a:schemeClr val="bg1"/>
                </a:solidFill>
                <a:latin typeface="+mn-lt"/>
              </a:rPr>
              <a:t>Heath and Safety Contact details</a:t>
            </a:r>
          </a:p>
        </p:txBody>
      </p:sp>
      <p:sp>
        <p:nvSpPr>
          <p:cNvPr id="3" name="Content Placeholder 2"/>
          <p:cNvSpPr>
            <a:spLocks noGrp="1"/>
          </p:cNvSpPr>
          <p:nvPr>
            <p:ph idx="1"/>
          </p:nvPr>
        </p:nvSpPr>
        <p:spPr>
          <a:xfrm>
            <a:off x="838200" y="1583871"/>
            <a:ext cx="10515600" cy="3759654"/>
          </a:xfrm>
          <a:custGeom>
            <a:avLst/>
            <a:gdLst>
              <a:gd name="connsiteX0" fmla="*/ 0 w 10515600"/>
              <a:gd name="connsiteY0" fmla="*/ 0 h 3759654"/>
              <a:gd name="connsiteX1" fmla="*/ 268732 w 10515600"/>
              <a:gd name="connsiteY1" fmla="*/ 0 h 3759654"/>
              <a:gd name="connsiteX2" fmla="*/ 852932 w 10515600"/>
              <a:gd name="connsiteY2" fmla="*/ 0 h 3759654"/>
              <a:gd name="connsiteX3" fmla="*/ 1437132 w 10515600"/>
              <a:gd name="connsiteY3" fmla="*/ 0 h 3759654"/>
              <a:gd name="connsiteX4" fmla="*/ 2126488 w 10515600"/>
              <a:gd name="connsiteY4" fmla="*/ 0 h 3759654"/>
              <a:gd name="connsiteX5" fmla="*/ 2500376 w 10515600"/>
              <a:gd name="connsiteY5" fmla="*/ 0 h 3759654"/>
              <a:gd name="connsiteX6" fmla="*/ 3084576 w 10515600"/>
              <a:gd name="connsiteY6" fmla="*/ 0 h 3759654"/>
              <a:gd name="connsiteX7" fmla="*/ 3879088 w 10515600"/>
              <a:gd name="connsiteY7" fmla="*/ 0 h 3759654"/>
              <a:gd name="connsiteX8" fmla="*/ 4147820 w 10515600"/>
              <a:gd name="connsiteY8" fmla="*/ 0 h 3759654"/>
              <a:gd name="connsiteX9" fmla="*/ 4732020 w 10515600"/>
              <a:gd name="connsiteY9" fmla="*/ 0 h 3759654"/>
              <a:gd name="connsiteX10" fmla="*/ 5211064 w 10515600"/>
              <a:gd name="connsiteY10" fmla="*/ 0 h 3759654"/>
              <a:gd name="connsiteX11" fmla="*/ 5900420 w 10515600"/>
              <a:gd name="connsiteY11" fmla="*/ 0 h 3759654"/>
              <a:gd name="connsiteX12" fmla="*/ 6274308 w 10515600"/>
              <a:gd name="connsiteY12" fmla="*/ 0 h 3759654"/>
              <a:gd name="connsiteX13" fmla="*/ 6648196 w 10515600"/>
              <a:gd name="connsiteY13" fmla="*/ 0 h 3759654"/>
              <a:gd name="connsiteX14" fmla="*/ 7127240 w 10515600"/>
              <a:gd name="connsiteY14" fmla="*/ 0 h 3759654"/>
              <a:gd name="connsiteX15" fmla="*/ 7606284 w 10515600"/>
              <a:gd name="connsiteY15" fmla="*/ 0 h 3759654"/>
              <a:gd name="connsiteX16" fmla="*/ 8400796 w 10515600"/>
              <a:gd name="connsiteY16" fmla="*/ 0 h 3759654"/>
              <a:gd name="connsiteX17" fmla="*/ 8774684 w 10515600"/>
              <a:gd name="connsiteY17" fmla="*/ 0 h 3759654"/>
              <a:gd name="connsiteX18" fmla="*/ 9358884 w 10515600"/>
              <a:gd name="connsiteY18" fmla="*/ 0 h 3759654"/>
              <a:gd name="connsiteX19" fmla="*/ 10515600 w 10515600"/>
              <a:gd name="connsiteY19" fmla="*/ 0 h 3759654"/>
              <a:gd name="connsiteX20" fmla="*/ 10515600 w 10515600"/>
              <a:gd name="connsiteY20" fmla="*/ 574690 h 3759654"/>
              <a:gd name="connsiteX21" fmla="*/ 10515600 w 10515600"/>
              <a:gd name="connsiteY21" fmla="*/ 998994 h 3759654"/>
              <a:gd name="connsiteX22" fmla="*/ 10515600 w 10515600"/>
              <a:gd name="connsiteY22" fmla="*/ 1573684 h 3759654"/>
              <a:gd name="connsiteX23" fmla="*/ 10515600 w 10515600"/>
              <a:gd name="connsiteY23" fmla="*/ 2073181 h 3759654"/>
              <a:gd name="connsiteX24" fmla="*/ 10515600 w 10515600"/>
              <a:gd name="connsiteY24" fmla="*/ 2572678 h 3759654"/>
              <a:gd name="connsiteX25" fmla="*/ 10515600 w 10515600"/>
              <a:gd name="connsiteY25" fmla="*/ 3072174 h 3759654"/>
              <a:gd name="connsiteX26" fmla="*/ 10515600 w 10515600"/>
              <a:gd name="connsiteY26" fmla="*/ 3759654 h 3759654"/>
              <a:gd name="connsiteX27" fmla="*/ 10141712 w 10515600"/>
              <a:gd name="connsiteY27" fmla="*/ 3759654 h 3759654"/>
              <a:gd name="connsiteX28" fmla="*/ 9767824 w 10515600"/>
              <a:gd name="connsiteY28" fmla="*/ 3759654 h 3759654"/>
              <a:gd name="connsiteX29" fmla="*/ 9288780 w 10515600"/>
              <a:gd name="connsiteY29" fmla="*/ 3759654 h 3759654"/>
              <a:gd name="connsiteX30" fmla="*/ 8494268 w 10515600"/>
              <a:gd name="connsiteY30" fmla="*/ 3759654 h 3759654"/>
              <a:gd name="connsiteX31" fmla="*/ 7699756 w 10515600"/>
              <a:gd name="connsiteY31" fmla="*/ 3759654 h 3759654"/>
              <a:gd name="connsiteX32" fmla="*/ 6905244 w 10515600"/>
              <a:gd name="connsiteY32" fmla="*/ 3759654 h 3759654"/>
              <a:gd name="connsiteX33" fmla="*/ 6636512 w 10515600"/>
              <a:gd name="connsiteY33" fmla="*/ 3759654 h 3759654"/>
              <a:gd name="connsiteX34" fmla="*/ 6262624 w 10515600"/>
              <a:gd name="connsiteY34" fmla="*/ 3759654 h 3759654"/>
              <a:gd name="connsiteX35" fmla="*/ 5573268 w 10515600"/>
              <a:gd name="connsiteY35" fmla="*/ 3759654 h 3759654"/>
              <a:gd name="connsiteX36" fmla="*/ 5304536 w 10515600"/>
              <a:gd name="connsiteY36" fmla="*/ 3759654 h 3759654"/>
              <a:gd name="connsiteX37" fmla="*/ 4510024 w 10515600"/>
              <a:gd name="connsiteY37" fmla="*/ 3759654 h 3759654"/>
              <a:gd name="connsiteX38" fmla="*/ 4241292 w 10515600"/>
              <a:gd name="connsiteY38" fmla="*/ 3759654 h 3759654"/>
              <a:gd name="connsiteX39" fmla="*/ 3446780 w 10515600"/>
              <a:gd name="connsiteY39" fmla="*/ 3759654 h 3759654"/>
              <a:gd name="connsiteX40" fmla="*/ 2967736 w 10515600"/>
              <a:gd name="connsiteY40" fmla="*/ 3759654 h 3759654"/>
              <a:gd name="connsiteX41" fmla="*/ 2699004 w 10515600"/>
              <a:gd name="connsiteY41" fmla="*/ 3759654 h 3759654"/>
              <a:gd name="connsiteX42" fmla="*/ 2009648 w 10515600"/>
              <a:gd name="connsiteY42" fmla="*/ 3759654 h 3759654"/>
              <a:gd name="connsiteX43" fmla="*/ 1215136 w 10515600"/>
              <a:gd name="connsiteY43" fmla="*/ 3759654 h 3759654"/>
              <a:gd name="connsiteX44" fmla="*/ 946404 w 10515600"/>
              <a:gd name="connsiteY44" fmla="*/ 3759654 h 3759654"/>
              <a:gd name="connsiteX45" fmla="*/ 0 w 10515600"/>
              <a:gd name="connsiteY45" fmla="*/ 3759654 h 3759654"/>
              <a:gd name="connsiteX46" fmla="*/ 0 w 10515600"/>
              <a:gd name="connsiteY46" fmla="*/ 3222561 h 3759654"/>
              <a:gd name="connsiteX47" fmla="*/ 0 w 10515600"/>
              <a:gd name="connsiteY47" fmla="*/ 2685467 h 3759654"/>
              <a:gd name="connsiteX48" fmla="*/ 0 w 10515600"/>
              <a:gd name="connsiteY48" fmla="*/ 2073181 h 3759654"/>
              <a:gd name="connsiteX49" fmla="*/ 0 w 10515600"/>
              <a:gd name="connsiteY49" fmla="*/ 1573684 h 3759654"/>
              <a:gd name="connsiteX50" fmla="*/ 0 w 10515600"/>
              <a:gd name="connsiteY50" fmla="*/ 998994 h 3759654"/>
              <a:gd name="connsiteX51" fmla="*/ 0 w 10515600"/>
              <a:gd name="connsiteY51" fmla="*/ 461900 h 3759654"/>
              <a:gd name="connsiteX52" fmla="*/ 0 w 10515600"/>
              <a:gd name="connsiteY52" fmla="*/ 0 h 3759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515600" h="3759654" fill="none" extrusionOk="0">
                <a:moveTo>
                  <a:pt x="0" y="0"/>
                </a:moveTo>
                <a:cubicBezTo>
                  <a:pt x="77174" y="-25943"/>
                  <a:pt x="152641" y="7922"/>
                  <a:pt x="268732" y="0"/>
                </a:cubicBezTo>
                <a:cubicBezTo>
                  <a:pt x="384823" y="-7922"/>
                  <a:pt x="669776" y="20684"/>
                  <a:pt x="852932" y="0"/>
                </a:cubicBezTo>
                <a:cubicBezTo>
                  <a:pt x="1036088" y="-20684"/>
                  <a:pt x="1208063" y="44747"/>
                  <a:pt x="1437132" y="0"/>
                </a:cubicBezTo>
                <a:cubicBezTo>
                  <a:pt x="1666201" y="-44747"/>
                  <a:pt x="1900386" y="4391"/>
                  <a:pt x="2126488" y="0"/>
                </a:cubicBezTo>
                <a:cubicBezTo>
                  <a:pt x="2352590" y="-4391"/>
                  <a:pt x="2341098" y="21356"/>
                  <a:pt x="2500376" y="0"/>
                </a:cubicBezTo>
                <a:cubicBezTo>
                  <a:pt x="2659654" y="-21356"/>
                  <a:pt x="2956449" y="37777"/>
                  <a:pt x="3084576" y="0"/>
                </a:cubicBezTo>
                <a:cubicBezTo>
                  <a:pt x="3212703" y="-37777"/>
                  <a:pt x="3627386" y="16417"/>
                  <a:pt x="3879088" y="0"/>
                </a:cubicBezTo>
                <a:cubicBezTo>
                  <a:pt x="4130790" y="-16417"/>
                  <a:pt x="4071498" y="19243"/>
                  <a:pt x="4147820" y="0"/>
                </a:cubicBezTo>
                <a:cubicBezTo>
                  <a:pt x="4224142" y="-19243"/>
                  <a:pt x="4493777" y="56509"/>
                  <a:pt x="4732020" y="0"/>
                </a:cubicBezTo>
                <a:cubicBezTo>
                  <a:pt x="4970263" y="-56509"/>
                  <a:pt x="4991624" y="21632"/>
                  <a:pt x="5211064" y="0"/>
                </a:cubicBezTo>
                <a:cubicBezTo>
                  <a:pt x="5430504" y="-21632"/>
                  <a:pt x="5563707" y="35607"/>
                  <a:pt x="5900420" y="0"/>
                </a:cubicBezTo>
                <a:cubicBezTo>
                  <a:pt x="6237133" y="-35607"/>
                  <a:pt x="6094745" y="6031"/>
                  <a:pt x="6274308" y="0"/>
                </a:cubicBezTo>
                <a:cubicBezTo>
                  <a:pt x="6453871" y="-6031"/>
                  <a:pt x="6464483" y="2235"/>
                  <a:pt x="6648196" y="0"/>
                </a:cubicBezTo>
                <a:cubicBezTo>
                  <a:pt x="6831909" y="-2235"/>
                  <a:pt x="7004771" y="38696"/>
                  <a:pt x="7127240" y="0"/>
                </a:cubicBezTo>
                <a:cubicBezTo>
                  <a:pt x="7249709" y="-38696"/>
                  <a:pt x="7470496" y="49422"/>
                  <a:pt x="7606284" y="0"/>
                </a:cubicBezTo>
                <a:cubicBezTo>
                  <a:pt x="7742072" y="-49422"/>
                  <a:pt x="8164032" y="25355"/>
                  <a:pt x="8400796" y="0"/>
                </a:cubicBezTo>
                <a:cubicBezTo>
                  <a:pt x="8637560" y="-25355"/>
                  <a:pt x="8659041" y="28925"/>
                  <a:pt x="8774684" y="0"/>
                </a:cubicBezTo>
                <a:cubicBezTo>
                  <a:pt x="8890327" y="-28925"/>
                  <a:pt x="9151801" y="11365"/>
                  <a:pt x="9358884" y="0"/>
                </a:cubicBezTo>
                <a:cubicBezTo>
                  <a:pt x="9565967" y="-11365"/>
                  <a:pt x="10189313" y="122940"/>
                  <a:pt x="10515600" y="0"/>
                </a:cubicBezTo>
                <a:cubicBezTo>
                  <a:pt x="10537271" y="217611"/>
                  <a:pt x="10478037" y="344223"/>
                  <a:pt x="10515600" y="574690"/>
                </a:cubicBezTo>
                <a:cubicBezTo>
                  <a:pt x="10553163" y="805157"/>
                  <a:pt x="10477122" y="818969"/>
                  <a:pt x="10515600" y="998994"/>
                </a:cubicBezTo>
                <a:cubicBezTo>
                  <a:pt x="10554078" y="1179019"/>
                  <a:pt x="10470378" y="1437378"/>
                  <a:pt x="10515600" y="1573684"/>
                </a:cubicBezTo>
                <a:cubicBezTo>
                  <a:pt x="10560822" y="1709990"/>
                  <a:pt x="10495548" y="1887388"/>
                  <a:pt x="10515600" y="2073181"/>
                </a:cubicBezTo>
                <a:cubicBezTo>
                  <a:pt x="10535652" y="2258974"/>
                  <a:pt x="10475193" y="2357205"/>
                  <a:pt x="10515600" y="2572678"/>
                </a:cubicBezTo>
                <a:cubicBezTo>
                  <a:pt x="10556007" y="2788151"/>
                  <a:pt x="10500228" y="2832596"/>
                  <a:pt x="10515600" y="3072174"/>
                </a:cubicBezTo>
                <a:cubicBezTo>
                  <a:pt x="10530972" y="3311752"/>
                  <a:pt x="10484385" y="3524861"/>
                  <a:pt x="10515600" y="3759654"/>
                </a:cubicBezTo>
                <a:cubicBezTo>
                  <a:pt x="10406857" y="3770726"/>
                  <a:pt x="10263133" y="3717147"/>
                  <a:pt x="10141712" y="3759654"/>
                </a:cubicBezTo>
                <a:cubicBezTo>
                  <a:pt x="10020291" y="3802161"/>
                  <a:pt x="9878373" y="3740604"/>
                  <a:pt x="9767824" y="3759654"/>
                </a:cubicBezTo>
                <a:cubicBezTo>
                  <a:pt x="9657275" y="3778704"/>
                  <a:pt x="9523704" y="3735635"/>
                  <a:pt x="9288780" y="3759654"/>
                </a:cubicBezTo>
                <a:cubicBezTo>
                  <a:pt x="9053856" y="3783673"/>
                  <a:pt x="8653253" y="3667497"/>
                  <a:pt x="8494268" y="3759654"/>
                </a:cubicBezTo>
                <a:cubicBezTo>
                  <a:pt x="8335283" y="3851811"/>
                  <a:pt x="7913966" y="3749574"/>
                  <a:pt x="7699756" y="3759654"/>
                </a:cubicBezTo>
                <a:cubicBezTo>
                  <a:pt x="7485546" y="3769734"/>
                  <a:pt x="7225949" y="3729557"/>
                  <a:pt x="6905244" y="3759654"/>
                </a:cubicBezTo>
                <a:cubicBezTo>
                  <a:pt x="6584539" y="3789751"/>
                  <a:pt x="6696991" y="3730672"/>
                  <a:pt x="6636512" y="3759654"/>
                </a:cubicBezTo>
                <a:cubicBezTo>
                  <a:pt x="6576033" y="3788636"/>
                  <a:pt x="6413794" y="3727751"/>
                  <a:pt x="6262624" y="3759654"/>
                </a:cubicBezTo>
                <a:cubicBezTo>
                  <a:pt x="6111454" y="3791557"/>
                  <a:pt x="5826600" y="3700971"/>
                  <a:pt x="5573268" y="3759654"/>
                </a:cubicBezTo>
                <a:cubicBezTo>
                  <a:pt x="5319936" y="3818337"/>
                  <a:pt x="5429757" y="3744142"/>
                  <a:pt x="5304536" y="3759654"/>
                </a:cubicBezTo>
                <a:cubicBezTo>
                  <a:pt x="5179315" y="3775166"/>
                  <a:pt x="4751255" y="3747055"/>
                  <a:pt x="4510024" y="3759654"/>
                </a:cubicBezTo>
                <a:cubicBezTo>
                  <a:pt x="4268793" y="3772253"/>
                  <a:pt x="4326887" y="3741995"/>
                  <a:pt x="4241292" y="3759654"/>
                </a:cubicBezTo>
                <a:cubicBezTo>
                  <a:pt x="4155697" y="3777313"/>
                  <a:pt x="3837135" y="3689999"/>
                  <a:pt x="3446780" y="3759654"/>
                </a:cubicBezTo>
                <a:cubicBezTo>
                  <a:pt x="3056425" y="3829309"/>
                  <a:pt x="3086770" y="3721363"/>
                  <a:pt x="2967736" y="3759654"/>
                </a:cubicBezTo>
                <a:cubicBezTo>
                  <a:pt x="2848702" y="3797945"/>
                  <a:pt x="2772256" y="3759531"/>
                  <a:pt x="2699004" y="3759654"/>
                </a:cubicBezTo>
                <a:cubicBezTo>
                  <a:pt x="2625752" y="3759777"/>
                  <a:pt x="2217644" y="3706326"/>
                  <a:pt x="2009648" y="3759654"/>
                </a:cubicBezTo>
                <a:cubicBezTo>
                  <a:pt x="1801652" y="3812982"/>
                  <a:pt x="1400035" y="3730128"/>
                  <a:pt x="1215136" y="3759654"/>
                </a:cubicBezTo>
                <a:cubicBezTo>
                  <a:pt x="1030237" y="3789180"/>
                  <a:pt x="1072549" y="3731327"/>
                  <a:pt x="946404" y="3759654"/>
                </a:cubicBezTo>
                <a:cubicBezTo>
                  <a:pt x="820259" y="3787981"/>
                  <a:pt x="258833" y="3721134"/>
                  <a:pt x="0" y="3759654"/>
                </a:cubicBezTo>
                <a:cubicBezTo>
                  <a:pt x="-37543" y="3559309"/>
                  <a:pt x="47833" y="3432596"/>
                  <a:pt x="0" y="3222561"/>
                </a:cubicBezTo>
                <a:cubicBezTo>
                  <a:pt x="-47833" y="3012526"/>
                  <a:pt x="45996" y="2919626"/>
                  <a:pt x="0" y="2685467"/>
                </a:cubicBezTo>
                <a:cubicBezTo>
                  <a:pt x="-45996" y="2451308"/>
                  <a:pt x="44452" y="2240691"/>
                  <a:pt x="0" y="2073181"/>
                </a:cubicBezTo>
                <a:cubicBezTo>
                  <a:pt x="-44452" y="1905671"/>
                  <a:pt x="40451" y="1765052"/>
                  <a:pt x="0" y="1573684"/>
                </a:cubicBezTo>
                <a:cubicBezTo>
                  <a:pt x="-40451" y="1382316"/>
                  <a:pt x="437" y="1183037"/>
                  <a:pt x="0" y="998994"/>
                </a:cubicBezTo>
                <a:cubicBezTo>
                  <a:pt x="-437" y="814951"/>
                  <a:pt x="25898" y="693029"/>
                  <a:pt x="0" y="461900"/>
                </a:cubicBezTo>
                <a:cubicBezTo>
                  <a:pt x="-25898" y="230771"/>
                  <a:pt x="30561" y="208399"/>
                  <a:pt x="0" y="0"/>
                </a:cubicBezTo>
                <a:close/>
              </a:path>
              <a:path w="10515600" h="3759654" stroke="0" extrusionOk="0">
                <a:moveTo>
                  <a:pt x="0" y="0"/>
                </a:moveTo>
                <a:cubicBezTo>
                  <a:pt x="188622" y="-78031"/>
                  <a:pt x="397316" y="66679"/>
                  <a:pt x="794512" y="0"/>
                </a:cubicBezTo>
                <a:cubicBezTo>
                  <a:pt x="1191708" y="-66679"/>
                  <a:pt x="1141624" y="11439"/>
                  <a:pt x="1273556" y="0"/>
                </a:cubicBezTo>
                <a:cubicBezTo>
                  <a:pt x="1405488" y="-11439"/>
                  <a:pt x="1812809" y="43986"/>
                  <a:pt x="1962912" y="0"/>
                </a:cubicBezTo>
                <a:cubicBezTo>
                  <a:pt x="2113015" y="-43986"/>
                  <a:pt x="2511371" y="48194"/>
                  <a:pt x="2757424" y="0"/>
                </a:cubicBezTo>
                <a:cubicBezTo>
                  <a:pt x="3003477" y="-48194"/>
                  <a:pt x="2908312" y="13537"/>
                  <a:pt x="3026156" y="0"/>
                </a:cubicBezTo>
                <a:cubicBezTo>
                  <a:pt x="3144000" y="-13537"/>
                  <a:pt x="3426732" y="43828"/>
                  <a:pt x="3610356" y="0"/>
                </a:cubicBezTo>
                <a:cubicBezTo>
                  <a:pt x="3793980" y="-43828"/>
                  <a:pt x="3847446" y="31097"/>
                  <a:pt x="3984244" y="0"/>
                </a:cubicBezTo>
                <a:cubicBezTo>
                  <a:pt x="4121042" y="-31097"/>
                  <a:pt x="4259321" y="18763"/>
                  <a:pt x="4358132" y="0"/>
                </a:cubicBezTo>
                <a:cubicBezTo>
                  <a:pt x="4456943" y="-18763"/>
                  <a:pt x="4712466" y="6797"/>
                  <a:pt x="5047488" y="0"/>
                </a:cubicBezTo>
                <a:cubicBezTo>
                  <a:pt x="5382510" y="-6797"/>
                  <a:pt x="5385157" y="50943"/>
                  <a:pt x="5631688" y="0"/>
                </a:cubicBezTo>
                <a:cubicBezTo>
                  <a:pt x="5878219" y="-50943"/>
                  <a:pt x="6023790" y="15551"/>
                  <a:pt x="6321044" y="0"/>
                </a:cubicBezTo>
                <a:cubicBezTo>
                  <a:pt x="6618298" y="-15551"/>
                  <a:pt x="6580030" y="40392"/>
                  <a:pt x="6800088" y="0"/>
                </a:cubicBezTo>
                <a:cubicBezTo>
                  <a:pt x="7020146" y="-40392"/>
                  <a:pt x="7066614" y="29751"/>
                  <a:pt x="7173976" y="0"/>
                </a:cubicBezTo>
                <a:cubicBezTo>
                  <a:pt x="7281338" y="-29751"/>
                  <a:pt x="7379663" y="11208"/>
                  <a:pt x="7442708" y="0"/>
                </a:cubicBezTo>
                <a:cubicBezTo>
                  <a:pt x="7505753" y="-11208"/>
                  <a:pt x="8065704" y="84272"/>
                  <a:pt x="8237220" y="0"/>
                </a:cubicBezTo>
                <a:cubicBezTo>
                  <a:pt x="8408736" y="-84272"/>
                  <a:pt x="8398374" y="20364"/>
                  <a:pt x="8505952" y="0"/>
                </a:cubicBezTo>
                <a:cubicBezTo>
                  <a:pt x="8613530" y="-20364"/>
                  <a:pt x="9009509" y="30323"/>
                  <a:pt x="9300464" y="0"/>
                </a:cubicBezTo>
                <a:cubicBezTo>
                  <a:pt x="9591419" y="-30323"/>
                  <a:pt x="9564489" y="12940"/>
                  <a:pt x="9779508" y="0"/>
                </a:cubicBezTo>
                <a:cubicBezTo>
                  <a:pt x="9994527" y="-12940"/>
                  <a:pt x="10246948" y="82876"/>
                  <a:pt x="10515600" y="0"/>
                </a:cubicBezTo>
                <a:cubicBezTo>
                  <a:pt x="10543811" y="181412"/>
                  <a:pt x="10510038" y="300655"/>
                  <a:pt x="10515600" y="461900"/>
                </a:cubicBezTo>
                <a:cubicBezTo>
                  <a:pt x="10521162" y="623145"/>
                  <a:pt x="10492087" y="752906"/>
                  <a:pt x="10515600" y="923801"/>
                </a:cubicBezTo>
                <a:cubicBezTo>
                  <a:pt x="10539113" y="1094696"/>
                  <a:pt x="10498577" y="1220996"/>
                  <a:pt x="10515600" y="1385701"/>
                </a:cubicBezTo>
                <a:cubicBezTo>
                  <a:pt x="10532623" y="1550406"/>
                  <a:pt x="10496214" y="1766215"/>
                  <a:pt x="10515600" y="1960391"/>
                </a:cubicBezTo>
                <a:cubicBezTo>
                  <a:pt x="10534986" y="2154567"/>
                  <a:pt x="10463196" y="2257623"/>
                  <a:pt x="10515600" y="2459888"/>
                </a:cubicBezTo>
                <a:cubicBezTo>
                  <a:pt x="10568004" y="2662153"/>
                  <a:pt x="10449266" y="2794722"/>
                  <a:pt x="10515600" y="3034578"/>
                </a:cubicBezTo>
                <a:cubicBezTo>
                  <a:pt x="10581934" y="3274434"/>
                  <a:pt x="10507454" y="3440543"/>
                  <a:pt x="10515600" y="3759654"/>
                </a:cubicBezTo>
                <a:cubicBezTo>
                  <a:pt x="10336701" y="3775683"/>
                  <a:pt x="10025229" y="3713141"/>
                  <a:pt x="9826244" y="3759654"/>
                </a:cubicBezTo>
                <a:cubicBezTo>
                  <a:pt x="9627259" y="3806167"/>
                  <a:pt x="9470019" y="3712594"/>
                  <a:pt x="9136888" y="3759654"/>
                </a:cubicBezTo>
                <a:cubicBezTo>
                  <a:pt x="8803757" y="3806714"/>
                  <a:pt x="8854079" y="3706511"/>
                  <a:pt x="8657844" y="3759654"/>
                </a:cubicBezTo>
                <a:cubicBezTo>
                  <a:pt x="8461609" y="3812797"/>
                  <a:pt x="8165660" y="3735212"/>
                  <a:pt x="7968488" y="3759654"/>
                </a:cubicBezTo>
                <a:cubicBezTo>
                  <a:pt x="7771316" y="3784096"/>
                  <a:pt x="7774666" y="3735085"/>
                  <a:pt x="7699756" y="3759654"/>
                </a:cubicBezTo>
                <a:cubicBezTo>
                  <a:pt x="7624846" y="3784223"/>
                  <a:pt x="7424588" y="3752132"/>
                  <a:pt x="7325868" y="3759654"/>
                </a:cubicBezTo>
                <a:cubicBezTo>
                  <a:pt x="7227148" y="3767176"/>
                  <a:pt x="7001369" y="3695735"/>
                  <a:pt x="6741668" y="3759654"/>
                </a:cubicBezTo>
                <a:cubicBezTo>
                  <a:pt x="6481967" y="3823573"/>
                  <a:pt x="6570835" y="3749738"/>
                  <a:pt x="6472936" y="3759654"/>
                </a:cubicBezTo>
                <a:cubicBezTo>
                  <a:pt x="6375037" y="3769570"/>
                  <a:pt x="5867874" y="3740541"/>
                  <a:pt x="5678424" y="3759654"/>
                </a:cubicBezTo>
                <a:cubicBezTo>
                  <a:pt x="5488974" y="3778767"/>
                  <a:pt x="5431428" y="3729639"/>
                  <a:pt x="5304536" y="3759654"/>
                </a:cubicBezTo>
                <a:cubicBezTo>
                  <a:pt x="5177644" y="3789669"/>
                  <a:pt x="5152125" y="3745105"/>
                  <a:pt x="5035804" y="3759654"/>
                </a:cubicBezTo>
                <a:cubicBezTo>
                  <a:pt x="4919483" y="3774203"/>
                  <a:pt x="4502586" y="3684468"/>
                  <a:pt x="4241292" y="3759654"/>
                </a:cubicBezTo>
                <a:cubicBezTo>
                  <a:pt x="3979998" y="3834840"/>
                  <a:pt x="3998056" y="3716302"/>
                  <a:pt x="3762248" y="3759654"/>
                </a:cubicBezTo>
                <a:cubicBezTo>
                  <a:pt x="3526440" y="3803006"/>
                  <a:pt x="3162813" y="3742256"/>
                  <a:pt x="2967736" y="3759654"/>
                </a:cubicBezTo>
                <a:cubicBezTo>
                  <a:pt x="2772659" y="3777052"/>
                  <a:pt x="2381422" y="3703495"/>
                  <a:pt x="2173224" y="3759654"/>
                </a:cubicBezTo>
                <a:cubicBezTo>
                  <a:pt x="1965026" y="3815813"/>
                  <a:pt x="1987189" y="3754029"/>
                  <a:pt x="1904492" y="3759654"/>
                </a:cubicBezTo>
                <a:cubicBezTo>
                  <a:pt x="1821795" y="3765279"/>
                  <a:pt x="1612919" y="3751353"/>
                  <a:pt x="1425448" y="3759654"/>
                </a:cubicBezTo>
                <a:cubicBezTo>
                  <a:pt x="1237977" y="3767955"/>
                  <a:pt x="1047711" y="3747242"/>
                  <a:pt x="946404" y="3759654"/>
                </a:cubicBezTo>
                <a:cubicBezTo>
                  <a:pt x="845097" y="3772066"/>
                  <a:pt x="654934" y="3747064"/>
                  <a:pt x="572516" y="3759654"/>
                </a:cubicBezTo>
                <a:cubicBezTo>
                  <a:pt x="490098" y="3772244"/>
                  <a:pt x="221742" y="3715792"/>
                  <a:pt x="0" y="3759654"/>
                </a:cubicBezTo>
                <a:cubicBezTo>
                  <a:pt x="-44564" y="3643634"/>
                  <a:pt x="56100" y="3401516"/>
                  <a:pt x="0" y="3260157"/>
                </a:cubicBezTo>
                <a:cubicBezTo>
                  <a:pt x="-56100" y="3118798"/>
                  <a:pt x="46665" y="3017931"/>
                  <a:pt x="0" y="2798257"/>
                </a:cubicBezTo>
                <a:cubicBezTo>
                  <a:pt x="-46665" y="2578583"/>
                  <a:pt x="23481" y="2439667"/>
                  <a:pt x="0" y="2298760"/>
                </a:cubicBezTo>
                <a:cubicBezTo>
                  <a:pt x="-23481" y="2157853"/>
                  <a:pt x="22804" y="2064510"/>
                  <a:pt x="0" y="1836860"/>
                </a:cubicBezTo>
                <a:cubicBezTo>
                  <a:pt x="-22804" y="1609210"/>
                  <a:pt x="42202" y="1561273"/>
                  <a:pt x="0" y="1337363"/>
                </a:cubicBezTo>
                <a:cubicBezTo>
                  <a:pt x="-42202" y="1113453"/>
                  <a:pt x="54212" y="1061315"/>
                  <a:pt x="0" y="837866"/>
                </a:cubicBezTo>
                <a:cubicBezTo>
                  <a:pt x="-54212" y="614417"/>
                  <a:pt x="52309" y="232348"/>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040890865">
                  <ask:type>
                    <ask:lineSketchScribble/>
                  </ask:type>
                </ask:lineSketchStyleProps>
              </a:ext>
            </a:extLst>
          </a:ln>
        </p:spPr>
        <p:txBody>
          <a:bodyPr>
            <a:normAutofit lnSpcReduction="10000"/>
          </a:bodyPr>
          <a:lstStyle/>
          <a:p>
            <a:pPr marL="0" indent="0" algn="ctr">
              <a:buNone/>
            </a:pPr>
            <a:r>
              <a:rPr lang="en-GB" b="1" i="1" u="sng" dirty="0"/>
              <a:t>Gwent</a:t>
            </a:r>
          </a:p>
          <a:p>
            <a:pPr marL="0" indent="0" algn="ctr">
              <a:buNone/>
            </a:pPr>
            <a:r>
              <a:rPr lang="en-GB" dirty="0"/>
              <a:t>Peter Thorne - Health &amp; Safety Advisor</a:t>
            </a:r>
          </a:p>
          <a:p>
            <a:pPr marL="0" indent="0" algn="ctr">
              <a:buNone/>
            </a:pPr>
            <a:r>
              <a:rPr lang="en-GB" dirty="0"/>
              <a:t>Human Resources</a:t>
            </a:r>
          </a:p>
          <a:p>
            <a:pPr marL="0" indent="0" algn="ctr">
              <a:buNone/>
            </a:pPr>
            <a:r>
              <a:rPr lang="en-GB" dirty="0"/>
              <a:t>Tel: 07572354832</a:t>
            </a:r>
          </a:p>
          <a:p>
            <a:pPr marL="0" indent="0" algn="ctr">
              <a:buNone/>
            </a:pPr>
            <a:r>
              <a:rPr lang="en-GB" b="1" i="1" u="sng" dirty="0"/>
              <a:t>SWP</a:t>
            </a:r>
          </a:p>
          <a:p>
            <a:pPr marL="0" indent="0" algn="ctr">
              <a:buNone/>
            </a:pPr>
            <a:r>
              <a:rPr lang="en-GB" dirty="0"/>
              <a:t>Isabel Roberts – Senior Health &amp; Safety Advisor</a:t>
            </a:r>
          </a:p>
          <a:p>
            <a:pPr marL="0" indent="0" algn="ctr">
              <a:buNone/>
            </a:pPr>
            <a:r>
              <a:rPr lang="en-GB" dirty="0"/>
              <a:t>Health, Safety &amp; Wellbeing Team</a:t>
            </a:r>
          </a:p>
          <a:p>
            <a:pPr marL="0" indent="0" algn="ctr">
              <a:buNone/>
            </a:pPr>
            <a:r>
              <a:rPr lang="en-GB" dirty="0"/>
              <a:t>Tel: 07870854526</a:t>
            </a:r>
          </a:p>
        </p:txBody>
      </p:sp>
    </p:spTree>
    <p:extLst>
      <p:ext uri="{BB962C8B-B14F-4D97-AF65-F5344CB8AC3E}">
        <p14:creationId xmlns:p14="http://schemas.microsoft.com/office/powerpoint/2010/main" val="382920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5387" y="1390650"/>
            <a:ext cx="4557713" cy="4131638"/>
          </a:xfrm>
          <a:prstGeom prst="rect">
            <a:avLst/>
          </a:prstGeom>
        </p:spPr>
      </p:pic>
      <p:pic>
        <p:nvPicPr>
          <p:cNvPr id="6" name="Picture 5"/>
          <p:cNvPicPr>
            <a:picLocks noChangeAspect="1"/>
          </p:cNvPicPr>
          <p:nvPr/>
        </p:nvPicPr>
        <p:blipFill>
          <a:blip r:embed="rId4"/>
          <a:stretch>
            <a:fillRect/>
          </a:stretch>
        </p:blipFill>
        <p:spPr>
          <a:xfrm>
            <a:off x="5998553" y="1475994"/>
            <a:ext cx="4699927" cy="3219450"/>
          </a:xfrm>
          <a:prstGeom prst="rect">
            <a:avLst/>
          </a:prstGeom>
        </p:spPr>
      </p:pic>
    </p:spTree>
    <p:extLst>
      <p:ext uri="{BB962C8B-B14F-4D97-AF65-F5344CB8AC3E}">
        <p14:creationId xmlns:p14="http://schemas.microsoft.com/office/powerpoint/2010/main" val="2464871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731008" y="1040130"/>
            <a:ext cx="7041642" cy="4316354"/>
          </a:xfrm>
          <a:prstGeom prst="rect">
            <a:avLst/>
          </a:prstGeom>
        </p:spPr>
      </p:pic>
    </p:spTree>
    <p:extLst>
      <p:ext uri="{BB962C8B-B14F-4D97-AF65-F5344CB8AC3E}">
        <p14:creationId xmlns:p14="http://schemas.microsoft.com/office/powerpoint/2010/main" val="3651550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2149</TotalTime>
  <Words>5686</Words>
  <Application>Microsoft Office PowerPoint</Application>
  <PresentationFormat>Widescreen</PresentationFormat>
  <Paragraphs>550</Paragraphs>
  <Slides>43</Slides>
  <Notes>43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Health &amp; Safety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Manual Handling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Manual Handling</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Heath and Safety Contact details</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169</cp:revision>
  <dcterms:created xsi:type="dcterms:W3CDTF">2018-01-30T11:09:50Z</dcterms:created>
  <dcterms:modified xsi:type="dcterms:W3CDTF">2023-01-04T13:50:58Z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423b7efd-c02b-4cbc-ac13-7e8fa6d09963</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2022-06-22T12:13:03Z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11f21e8f-7370-4bfc-b088-036ac48bc491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