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0"/>
  </p:notesMasterIdLst>
  <p:handoutMasterIdLst>
    <p:handoutMasterId r:id="rId21"/>
  </p:handoutMasterIdLst>
  <p:sldIdLst>
    <p:sldId id="256" r:id="rId2"/>
    <p:sldId id="260" r:id="rId3"/>
    <p:sldId id="276" r:id="rId4"/>
    <p:sldId id="264" r:id="rId5"/>
    <p:sldId id="263" r:id="rId6"/>
    <p:sldId id="262" r:id="rId7"/>
    <p:sldId id="261" r:id="rId8"/>
    <p:sldId id="265" r:id="rId9"/>
    <p:sldId id="266" r:id="rId10"/>
    <p:sldId id="267" r:id="rId11"/>
    <p:sldId id="268" r:id="rId12"/>
    <p:sldId id="275" r:id="rId13"/>
    <p:sldId id="269" r:id="rId14"/>
    <p:sldId id="270" r:id="rId15"/>
    <p:sldId id="271" r:id="rId16"/>
    <p:sldId id="272" r:id="rId17"/>
    <p:sldId id="277" r:id="rId18"/>
    <p:sldId id="278" r:id="rId19"/>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ser" initials="U" lastIdx="1" clrIdx="0">
    <p:extLst>
      <p:ext uri="{19B8F6BF-5375-455C-9EA6-DF929625EA0E}">
        <p15:presenceInfo xmlns:p15="http://schemas.microsoft.com/office/powerpoint/2012/main" userId="Us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EC20E35-A176-4012-BC5E-935CFFF8708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34" autoAdjust="0"/>
    <p:restoredTop sz="86492" autoAdjust="0"/>
  </p:normalViewPr>
  <p:slideViewPr>
    <p:cSldViewPr>
      <p:cViewPr>
        <p:scale>
          <a:sx n="100" d="100"/>
          <a:sy n="100" d="100"/>
        </p:scale>
        <p:origin x="1008" y="84"/>
      </p:cViewPr>
      <p:guideLst>
        <p:guide pos="3839"/>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52" d="100"/>
          <a:sy n="52" d="100"/>
        </p:scale>
        <p:origin x="2664" y="3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84AA43A-3F76-4A13-9CD6-36134EB429E3}" type="datetimeFigureOut">
              <a:rPr lang="en-US"/>
              <a:t>3/25/2020</a:t>
            </a:fld>
            <a:endParaRPr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850423A-8BCE-448E-A97B-03A88B2B12C1}" type="slidenum">
              <a:rPr/>
              <a:t>‹#›</a:t>
            </a:fld>
            <a:endParaRPr dirty="0"/>
          </a:p>
        </p:txBody>
      </p:sp>
    </p:spTree>
    <p:extLst>
      <p:ext uri="{BB962C8B-B14F-4D97-AF65-F5344CB8AC3E}">
        <p14:creationId xmlns:p14="http://schemas.microsoft.com/office/powerpoint/2010/main" val="4051395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674A4F-2B7A-4ECB-A400-260B2FFC03C1}" type="datetimeFigureOut">
              <a:rPr lang="en-US"/>
              <a:t>3/25/2020</a:t>
            </a:fld>
            <a:endParaRPr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F2A70B-78F2-4DCF-B53B-C990D2FAFB8A}" type="slidenum">
              <a:rPr/>
              <a:t>‹#›</a:t>
            </a:fld>
            <a:endParaRPr dirty="0"/>
          </a:p>
        </p:txBody>
      </p:sp>
    </p:spTree>
    <p:extLst>
      <p:ext uri="{BB962C8B-B14F-4D97-AF65-F5344CB8AC3E}">
        <p14:creationId xmlns:p14="http://schemas.microsoft.com/office/powerpoint/2010/main" val="2411570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solidFill>
                  <a:schemeClr val="bg1"/>
                </a:solidFill>
                <a:latin typeface="Arial" panose="020B0604020202020204" pitchFamily="34" charset="0"/>
                <a:cs typeface="Arial" panose="020B0604020202020204" pitchFamily="34" charset="0"/>
              </a:rPr>
              <a:t>Greetings</a:t>
            </a:r>
            <a:r>
              <a:rPr lang="en-GB" sz="1400" baseline="0" dirty="0" smtClean="0">
                <a:solidFill>
                  <a:schemeClr val="bg1"/>
                </a:solidFill>
                <a:latin typeface="Arial" panose="020B0604020202020204" pitchFamily="34" charset="0"/>
                <a:cs typeface="Arial" panose="020B0604020202020204" pitchFamily="34" charset="0"/>
              </a:rPr>
              <a:t> and welcome to my Presentation. This Presentation is to outline the scheduled tests conducted in a simulator and the results gathered to characterize the performance of a GP2 car in terms of aerodynamics. The range of setups that can be selected are through variations of Wing angle and Ride height both front and rear of the vehicle. The following slides outline to process of Planning, testing, analysing and concluding results, including the reasoning, issues and literature to back up said processes.  </a:t>
            </a:r>
            <a:endParaRPr lang="en-GB" dirty="0"/>
          </a:p>
        </p:txBody>
      </p:sp>
      <p:sp>
        <p:nvSpPr>
          <p:cNvPr id="4" name="Slide Number Placeholder 3"/>
          <p:cNvSpPr>
            <a:spLocks noGrp="1"/>
          </p:cNvSpPr>
          <p:nvPr>
            <p:ph type="sldNum" sz="quarter" idx="10"/>
          </p:nvPr>
        </p:nvSpPr>
        <p:spPr/>
        <p:txBody>
          <a:bodyPr/>
          <a:lstStyle/>
          <a:p>
            <a:fld id="{01F2A70B-78F2-4DCF-B53B-C990D2FAFB8A}" type="slidenum">
              <a:rPr lang="en-GB" smtClean="0"/>
              <a:t>1</a:t>
            </a:fld>
            <a:endParaRPr lang="en-GB" dirty="0"/>
          </a:p>
        </p:txBody>
      </p:sp>
    </p:spTree>
    <p:extLst>
      <p:ext uri="{BB962C8B-B14F-4D97-AF65-F5344CB8AC3E}">
        <p14:creationId xmlns:p14="http://schemas.microsoft.com/office/powerpoint/2010/main" val="11547293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a:t>
            </a:r>
            <a:r>
              <a:rPr lang="en-GB" baseline="0" dirty="0" smtClean="0"/>
              <a:t> first test prompted a opportunity for gathering key data (listed in slide). By knowing the range of the wing and ride setups a simple matrix </a:t>
            </a:r>
            <a:r>
              <a:rPr lang="en-GB" baseline="0" dirty="0" smtClean="0"/>
              <a:t>for each </a:t>
            </a:r>
            <a:r>
              <a:rPr lang="en-GB" baseline="0" dirty="0" smtClean="0"/>
              <a:t>could be created as seen in figure 1.  These matrixes incorporated together produces a one matrix of all possible setups in the minimum, medium and maximum range (seen in figure 2). By using excel and pre-designed formulas this matrix (figure 2) could be created upon arrival on test day. The intention was to quickly generate the setups selected. Selected setups (figure 2) intend to show the range of change in aerodynamics for both wing and ride independently of each other, comparing each other and extremes. </a:t>
            </a:r>
            <a:r>
              <a:rPr lang="en-GB" sz="1200" dirty="0" smtClean="0">
                <a:solidFill>
                  <a:schemeClr val="bg1"/>
                </a:solidFill>
              </a:rPr>
              <a:t>The plan used for test 1 is given in the appendices </a:t>
            </a:r>
            <a:r>
              <a:rPr lang="en-GB" sz="1200" dirty="0" smtClean="0"/>
              <a:t>(Standing, 2020). </a:t>
            </a:r>
          </a:p>
          <a:p>
            <a:endParaRPr lang="en-GB" dirty="0"/>
          </a:p>
        </p:txBody>
      </p:sp>
      <p:sp>
        <p:nvSpPr>
          <p:cNvPr id="4" name="Slide Number Placeholder 3"/>
          <p:cNvSpPr>
            <a:spLocks noGrp="1"/>
          </p:cNvSpPr>
          <p:nvPr>
            <p:ph type="sldNum" sz="quarter" idx="10"/>
          </p:nvPr>
        </p:nvSpPr>
        <p:spPr/>
        <p:txBody>
          <a:bodyPr/>
          <a:lstStyle/>
          <a:p>
            <a:fld id="{01F2A70B-78F2-4DCF-B53B-C990D2FAFB8A}" type="slidenum">
              <a:rPr lang="en-GB" smtClean="0"/>
              <a:t>2</a:t>
            </a:fld>
            <a:endParaRPr lang="en-GB" dirty="0"/>
          </a:p>
        </p:txBody>
      </p:sp>
    </p:spTree>
    <p:extLst>
      <p:ext uri="{BB962C8B-B14F-4D97-AF65-F5344CB8AC3E}">
        <p14:creationId xmlns:p14="http://schemas.microsoft.com/office/powerpoint/2010/main" val="3487590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the test is being run in a simulator</a:t>
            </a:r>
            <a:r>
              <a:rPr lang="en-GB" baseline="0" dirty="0" smtClean="0"/>
              <a:t> the gradient resistance has been negated as the track is flat, however in reality the </a:t>
            </a:r>
            <a:r>
              <a:rPr lang="en-GB" baseline="0" dirty="0" err="1" smtClean="0"/>
              <a:t>coastdown</a:t>
            </a:r>
            <a:r>
              <a:rPr lang="en-GB" baseline="0" dirty="0" smtClean="0"/>
              <a:t> test would be run twice in both directions on a runway/racetrack to see the difference or average. </a:t>
            </a:r>
          </a:p>
          <a:p>
            <a:endParaRPr lang="en-GB" baseline="0" dirty="0" smtClean="0"/>
          </a:p>
          <a:p>
            <a:r>
              <a:rPr lang="en-GB" baseline="0" dirty="0" smtClean="0"/>
              <a:t>Using the aerodynamic drag equation the Coefficient of drag can be found from the simulation. In addition the rolling resistance can be calculated at low speed deceleration force as the force required to maintain a low speed doesn’t contend with aerodynamic drag and tends to be equivalent to the force required for the vehicle to stay in motion (Newton’s 1</a:t>
            </a:r>
            <a:r>
              <a:rPr lang="en-GB" baseline="30000" dirty="0" smtClean="0"/>
              <a:t>st</a:t>
            </a:r>
            <a:r>
              <a:rPr lang="en-GB" baseline="0" dirty="0" smtClean="0"/>
              <a:t> law). In reality this can be calculated via pulling the vehicle along a flat surface with a force gauge at low speed. </a:t>
            </a:r>
            <a:endParaRPr lang="en-GB" dirty="0"/>
          </a:p>
        </p:txBody>
      </p:sp>
      <p:sp>
        <p:nvSpPr>
          <p:cNvPr id="4" name="Slide Number Placeholder 3"/>
          <p:cNvSpPr>
            <a:spLocks noGrp="1"/>
          </p:cNvSpPr>
          <p:nvPr>
            <p:ph type="sldNum" sz="quarter" idx="10"/>
          </p:nvPr>
        </p:nvSpPr>
        <p:spPr/>
        <p:txBody>
          <a:bodyPr/>
          <a:lstStyle/>
          <a:p>
            <a:fld id="{01F2A70B-78F2-4DCF-B53B-C990D2FAFB8A}" type="slidenum">
              <a:rPr lang="en-GB" smtClean="0"/>
              <a:t>3</a:t>
            </a:fld>
            <a:endParaRPr lang="en-GB" dirty="0"/>
          </a:p>
        </p:txBody>
      </p:sp>
    </p:spTree>
    <p:extLst>
      <p:ext uri="{BB962C8B-B14F-4D97-AF65-F5344CB8AC3E}">
        <p14:creationId xmlns:p14="http://schemas.microsoft.com/office/powerpoint/2010/main" val="124107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Refer to figure 2 where a amalgamation of the values gathered</a:t>
            </a:r>
            <a:r>
              <a:rPr lang="en-GB" baseline="0" dirty="0" smtClean="0"/>
              <a:t> from the setup range and the matrix are listed in figure 4. note the difference in middle value for wing angle between groups, in addition to the inclusion of varied values for setups 10, 11, and h10. </a:t>
            </a:r>
          </a:p>
          <a:p>
            <a:endParaRPr lang="en-GB" baseline="0" dirty="0" smtClean="0"/>
          </a:p>
          <a:p>
            <a:r>
              <a:rPr lang="en-GB" baseline="0" dirty="0" smtClean="0"/>
              <a:t>Slight variation referring to the difference in wing angle middle value, but as progress is made the variation between group setups by 1 </a:t>
            </a:r>
            <a:r>
              <a:rPr lang="en-GB" baseline="0" dirty="0" err="1" smtClean="0"/>
              <a:t>interger</a:t>
            </a:r>
            <a:r>
              <a:rPr lang="en-GB" baseline="0" dirty="0" smtClean="0"/>
              <a:t> of wing angle have little to no effect on the results as discussed </a:t>
            </a:r>
            <a:r>
              <a:rPr lang="en-GB" baseline="0" dirty="0" err="1" smtClean="0"/>
              <a:t>futher</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01F2A70B-78F2-4DCF-B53B-C990D2FAFB8A}" type="slidenum">
              <a:rPr lang="en-GB" smtClean="0"/>
              <a:t>4</a:t>
            </a:fld>
            <a:endParaRPr lang="en-GB" dirty="0"/>
          </a:p>
        </p:txBody>
      </p:sp>
    </p:spTree>
    <p:extLst>
      <p:ext uri="{BB962C8B-B14F-4D97-AF65-F5344CB8AC3E}">
        <p14:creationId xmlns:p14="http://schemas.microsoft.com/office/powerpoint/2010/main" val="2451698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Figure 8, baseline is a quick setup as its already setup</a:t>
            </a:r>
            <a:r>
              <a:rPr lang="en-GB" baseline="0" dirty="0" smtClean="0"/>
              <a:t> upon arrival in the simulator room making most effective use of time. Setup 2 has intention of being fast and no downforce from wing using only “ground effect” for downforce to compare to setup 3 where the wing remain the same however the ride is raised hence with the intention to show data without ground effect. Setup 4 has the intention of fast turn in however may have issues with  lack of downforce balancing to rear causing the vehicle to yaw due to lack of grip may in addition cause oversteer. Setup 5 showing max downforce from wings. Setups 6 and 7 showing alternating rake positive and negative for the same wing angle. 8 is the be compared with setup 3 for understeer effect on increasing rear wing, intention would be that the COP is more rearwards hence more force to level the car rake. </a:t>
            </a:r>
            <a:r>
              <a:rPr lang="en-GB" baseline="0" dirty="0" err="1" smtClean="0"/>
              <a:t>Ect</a:t>
            </a:r>
            <a:r>
              <a:rPr lang="en-GB" baseline="0" dirty="0" smtClean="0"/>
              <a:t>.. A full copy of the test 2</a:t>
            </a:r>
            <a:r>
              <a:rPr lang="en-GB" sz="1200" dirty="0" smtClean="0">
                <a:solidFill>
                  <a:schemeClr val="bg1"/>
                </a:solidFill>
              </a:rPr>
              <a:t> plan used for</a:t>
            </a:r>
            <a:r>
              <a:rPr lang="en-GB" sz="1200" baseline="0" dirty="0" smtClean="0">
                <a:solidFill>
                  <a:schemeClr val="bg1"/>
                </a:solidFill>
              </a:rPr>
              <a:t> </a:t>
            </a:r>
            <a:r>
              <a:rPr lang="en-GB" sz="1200" dirty="0" smtClean="0">
                <a:solidFill>
                  <a:schemeClr val="bg1"/>
                </a:solidFill>
              </a:rPr>
              <a:t>is given in the appendices </a:t>
            </a:r>
            <a:r>
              <a:rPr lang="en-GB" sz="1200" dirty="0" smtClean="0"/>
              <a:t>(Standing, 2020a). </a:t>
            </a:r>
          </a:p>
          <a:p>
            <a:endParaRPr lang="en-GB" dirty="0"/>
          </a:p>
        </p:txBody>
      </p:sp>
      <p:sp>
        <p:nvSpPr>
          <p:cNvPr id="4" name="Slide Number Placeholder 3"/>
          <p:cNvSpPr>
            <a:spLocks noGrp="1"/>
          </p:cNvSpPr>
          <p:nvPr>
            <p:ph type="sldNum" sz="quarter" idx="10"/>
          </p:nvPr>
        </p:nvSpPr>
        <p:spPr/>
        <p:txBody>
          <a:bodyPr/>
          <a:lstStyle/>
          <a:p>
            <a:fld id="{01F2A70B-78F2-4DCF-B53B-C990D2FAFB8A}" type="slidenum">
              <a:rPr lang="en-GB" smtClean="0"/>
              <a:t>6</a:t>
            </a:fld>
            <a:endParaRPr lang="en-GB" dirty="0"/>
          </a:p>
        </p:txBody>
      </p:sp>
    </p:spTree>
    <p:extLst>
      <p:ext uri="{BB962C8B-B14F-4D97-AF65-F5344CB8AC3E}">
        <p14:creationId xmlns:p14="http://schemas.microsoft.com/office/powerpoint/2010/main" val="472047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Number of flying laps was increased as per driver request as a single Outlap</a:t>
            </a:r>
            <a:r>
              <a:rPr lang="en-GB" baseline="0" dirty="0" smtClean="0"/>
              <a:t> was not sufficient enough to construct a good analysis for the group and for the driver to acknowledge the vehicle characterises and become accustomed. </a:t>
            </a:r>
            <a:endParaRPr lang="en-GB" dirty="0"/>
          </a:p>
        </p:txBody>
      </p:sp>
      <p:sp>
        <p:nvSpPr>
          <p:cNvPr id="4" name="Slide Number Placeholder 3"/>
          <p:cNvSpPr>
            <a:spLocks noGrp="1"/>
          </p:cNvSpPr>
          <p:nvPr>
            <p:ph type="sldNum" sz="quarter" idx="10"/>
          </p:nvPr>
        </p:nvSpPr>
        <p:spPr/>
        <p:txBody>
          <a:bodyPr/>
          <a:lstStyle/>
          <a:p>
            <a:fld id="{01F2A70B-78F2-4DCF-B53B-C990D2FAFB8A}" type="slidenum">
              <a:rPr lang="en-GB" smtClean="0"/>
              <a:t>7</a:t>
            </a:fld>
            <a:endParaRPr lang="en-GB" dirty="0"/>
          </a:p>
        </p:txBody>
      </p:sp>
    </p:spTree>
    <p:extLst>
      <p:ext uri="{BB962C8B-B14F-4D97-AF65-F5344CB8AC3E}">
        <p14:creationId xmlns:p14="http://schemas.microsoft.com/office/powerpoint/2010/main" val="20758168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the first graph</a:t>
            </a:r>
            <a:r>
              <a:rPr lang="en-GB" baseline="0" dirty="0" smtClean="0"/>
              <a:t> Setup C experiences the highest negative lift, indicating the highest downforce. This reciprocates in the drag force graph as the downforce (negative Lift) is Proportional to the drag force. </a:t>
            </a:r>
            <a:endParaRPr lang="en-GB" dirty="0"/>
          </a:p>
        </p:txBody>
      </p:sp>
      <p:sp>
        <p:nvSpPr>
          <p:cNvPr id="4" name="Slide Number Placeholder 3"/>
          <p:cNvSpPr>
            <a:spLocks noGrp="1"/>
          </p:cNvSpPr>
          <p:nvPr>
            <p:ph type="sldNum" sz="quarter" idx="10"/>
          </p:nvPr>
        </p:nvSpPr>
        <p:spPr/>
        <p:txBody>
          <a:bodyPr/>
          <a:lstStyle/>
          <a:p>
            <a:fld id="{01F2A70B-78F2-4DCF-B53B-C990D2FAFB8A}" type="slidenum">
              <a:rPr lang="en-GB" smtClean="0"/>
              <a:t>8</a:t>
            </a:fld>
            <a:endParaRPr lang="en-GB" dirty="0"/>
          </a:p>
        </p:txBody>
      </p:sp>
    </p:spTree>
    <p:extLst>
      <p:ext uri="{BB962C8B-B14F-4D97-AF65-F5344CB8AC3E}">
        <p14:creationId xmlns:p14="http://schemas.microsoft.com/office/powerpoint/2010/main" val="31102915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Here</a:t>
            </a:r>
            <a:r>
              <a:rPr lang="en-GB" sz="1200" kern="1200" baseline="0" dirty="0" smtClean="0">
                <a:solidFill>
                  <a:schemeClr val="tx1"/>
                </a:solidFill>
                <a:effectLst/>
                <a:latin typeface="+mn-lt"/>
                <a:ea typeface="+mn-ea"/>
                <a:cs typeface="+mn-cs"/>
              </a:rPr>
              <a:t> we look at the driver feedback for the laps compared to data. Prior to this figure other laps were checked and no points of regained change in variance occur, except in the setups 1A and B (Figure 14). As mentioned in the driver feedback section (Watkins, 2020) the note as seen in slide is made in conjunction with  “</a:t>
            </a:r>
            <a:r>
              <a:rPr lang="en-GB" sz="1200" kern="1200" dirty="0" smtClean="0">
                <a:solidFill>
                  <a:schemeClr val="tx1"/>
                </a:solidFill>
                <a:effectLst/>
                <a:latin typeface="+mn-lt"/>
                <a:ea typeface="+mn-ea"/>
                <a:cs typeface="+mn-cs"/>
              </a:rPr>
              <a:t>Well balanced at medium speeds” and “Good balance at high speed ‘turn in’ when cornering”. The last</a:t>
            </a:r>
            <a:r>
              <a:rPr lang="en-GB" sz="1200" kern="1200" baseline="0" dirty="0" smtClean="0">
                <a:solidFill>
                  <a:schemeClr val="tx1"/>
                </a:solidFill>
                <a:effectLst/>
                <a:latin typeface="+mn-lt"/>
                <a:ea typeface="+mn-ea"/>
                <a:cs typeface="+mn-cs"/>
              </a:rPr>
              <a:t> comment on high speed cornering can be seen in steering wheel % as all the inputs have very few correction especially in turns 4 and 5 where corrections are made by the other fast setups towards the end of the corner. Comparing this to the comments for setup 1A , </a:t>
            </a:r>
            <a:r>
              <a:rPr lang="en-GB" sz="1200" kern="1200" dirty="0" smtClean="0">
                <a:solidFill>
                  <a:schemeClr val="tx1"/>
                </a:solidFill>
                <a:effectLst/>
                <a:latin typeface="+mn-lt"/>
                <a:ea typeface="+mn-ea"/>
                <a:cs typeface="+mn-cs"/>
              </a:rPr>
              <a:t>“Considerably more understeer than previous setup, ran wide on first corner”. This can be</a:t>
            </a:r>
            <a:r>
              <a:rPr lang="en-GB" sz="1200" kern="1200" baseline="0" dirty="0" smtClean="0">
                <a:solidFill>
                  <a:schemeClr val="tx1"/>
                </a:solidFill>
                <a:effectLst/>
                <a:latin typeface="+mn-lt"/>
                <a:ea typeface="+mn-ea"/>
                <a:cs typeface="+mn-cs"/>
              </a:rPr>
              <a:t> seen in the late application of steering wheel leaving turn 1, however prior this lap faster due to the lack of downforce from wing set up causing drag. In addition this lack of downforce would also lead to lack of lateral grip and less downforce tending the car towards understeer. Lastly setup B was commented on “</a:t>
            </a:r>
            <a:r>
              <a:rPr lang="en-GB" sz="1200" kern="1200" dirty="0" smtClean="0">
                <a:solidFill>
                  <a:schemeClr val="tx1"/>
                </a:solidFill>
                <a:effectLst/>
                <a:latin typeface="+mn-lt"/>
                <a:ea typeface="+mn-ea"/>
                <a:cs typeface="+mn-cs"/>
              </a:rPr>
              <a:t>More balanced at low to medium speeds” and “A very small amount of understeer at high speeds” </a:t>
            </a:r>
          </a:p>
          <a:p>
            <a:endParaRPr lang="en-GB" dirty="0"/>
          </a:p>
        </p:txBody>
      </p:sp>
      <p:sp>
        <p:nvSpPr>
          <p:cNvPr id="4" name="Slide Number Placeholder 3"/>
          <p:cNvSpPr>
            <a:spLocks noGrp="1"/>
          </p:cNvSpPr>
          <p:nvPr>
            <p:ph type="sldNum" sz="quarter" idx="10"/>
          </p:nvPr>
        </p:nvSpPr>
        <p:spPr/>
        <p:txBody>
          <a:bodyPr/>
          <a:lstStyle/>
          <a:p>
            <a:fld id="{01F2A70B-78F2-4DCF-B53B-C990D2FAFB8A}" type="slidenum">
              <a:rPr lang="en-GB" smtClean="0"/>
              <a:t>13</a:t>
            </a:fld>
            <a:endParaRPr lang="en-GB" dirty="0"/>
          </a:p>
        </p:txBody>
      </p:sp>
    </p:spTree>
    <p:extLst>
      <p:ext uri="{BB962C8B-B14F-4D97-AF65-F5344CB8AC3E}">
        <p14:creationId xmlns:p14="http://schemas.microsoft.com/office/powerpoint/2010/main" val="8715398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Thanks</a:t>
            </a:r>
            <a:r>
              <a:rPr lang="en-GB" baseline="0" dirty="0" smtClean="0"/>
              <a:t> for taking the time to read this presentation.  </a:t>
            </a:r>
            <a:endParaRPr lang="en-GB" dirty="0"/>
          </a:p>
        </p:txBody>
      </p:sp>
      <p:sp>
        <p:nvSpPr>
          <p:cNvPr id="4" name="Slide Number Placeholder 3"/>
          <p:cNvSpPr>
            <a:spLocks noGrp="1"/>
          </p:cNvSpPr>
          <p:nvPr>
            <p:ph type="sldNum" sz="quarter" idx="10"/>
          </p:nvPr>
        </p:nvSpPr>
        <p:spPr/>
        <p:txBody>
          <a:bodyPr/>
          <a:lstStyle/>
          <a:p>
            <a:fld id="{01F2A70B-78F2-4DCF-B53B-C990D2FAFB8A}" type="slidenum">
              <a:rPr lang="en-GB" smtClean="0"/>
              <a:t>14</a:t>
            </a:fld>
            <a:endParaRPr lang="en-GB" dirty="0"/>
          </a:p>
        </p:txBody>
      </p:sp>
    </p:spTree>
    <p:extLst>
      <p:ext uri="{BB962C8B-B14F-4D97-AF65-F5344CB8AC3E}">
        <p14:creationId xmlns:p14="http://schemas.microsoft.com/office/powerpoint/2010/main" val="23796355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544" y="758952"/>
            <a:ext cx="9415867" cy="4041648"/>
          </a:xfrm>
        </p:spPr>
        <p:txBody>
          <a:bodyPr anchor="b">
            <a:normAutofit/>
          </a:bodyPr>
          <a:lstStyle>
            <a:lvl1pPr algn="l">
              <a:lnSpc>
                <a:spcPct val="85000"/>
              </a:lnSpc>
              <a:defRPr sz="7198" baseline="0">
                <a:solidFill>
                  <a:schemeClr val="tx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261544" y="4800600"/>
            <a:ext cx="9415867" cy="1691640"/>
          </a:xfrm>
        </p:spPr>
        <p:txBody>
          <a:bodyPr>
            <a:normAutofit/>
          </a:bodyPr>
          <a:lstStyle>
            <a:lvl1pPr marL="0" indent="0" algn="l">
              <a:buNone/>
              <a:defRPr sz="2199" baseline="0">
                <a:solidFill>
                  <a:schemeClr val="tx1">
                    <a:lumMod val="75000"/>
                  </a:schemeClr>
                </a:solidFill>
              </a:defRPr>
            </a:lvl1pPr>
            <a:lvl2pPr marL="457063" indent="0" algn="ctr">
              <a:buNone/>
              <a:defRPr sz="2199"/>
            </a:lvl2pPr>
            <a:lvl3pPr marL="914126" indent="0" algn="ctr">
              <a:buNone/>
              <a:defRPr sz="2199"/>
            </a:lvl3pPr>
            <a:lvl4pPr marL="1371189" indent="0" algn="ctr">
              <a:buNone/>
              <a:defRPr sz="1999"/>
            </a:lvl4pPr>
            <a:lvl5pPr marL="1828251" indent="0" algn="ctr">
              <a:buNone/>
              <a:defRPr sz="1999"/>
            </a:lvl5pPr>
            <a:lvl6pPr marL="2285314" indent="0" algn="ctr">
              <a:buNone/>
              <a:defRPr sz="1999"/>
            </a:lvl6pPr>
            <a:lvl7pPr marL="2742377" indent="0" algn="ctr">
              <a:buNone/>
              <a:defRPr sz="1999"/>
            </a:lvl7pPr>
            <a:lvl8pPr marL="3199440" indent="0" algn="ctr">
              <a:buNone/>
              <a:defRPr sz="1999"/>
            </a:lvl8pPr>
            <a:lvl9pPr marL="3656503" indent="0" algn="ctr">
              <a:buNone/>
              <a:defRPr sz="1999"/>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smtClean="0"/>
              <a:t>3/25/2020</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smtClean="0"/>
              <a:pPr/>
              <a:t>‹#›</a:t>
            </a:fld>
            <a:endParaRPr lang="en-US" dirty="0"/>
          </a:p>
        </p:txBody>
      </p:sp>
      <p:sp>
        <p:nvSpPr>
          <p:cNvPr id="7" name="Rectangle 6"/>
          <p:cNvSpPr/>
          <p:nvPr/>
        </p:nvSpPr>
        <p:spPr>
          <a:xfrm>
            <a:off x="0" y="0"/>
            <a:ext cx="45708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0915076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AFE8FB1-0A7A-443E-AAF7-31D4FA1AA312}" type="datetimeFigureOut">
              <a:rPr lang="en-US" smtClean="0"/>
              <a:t>3/25/2020</a:t>
            </a:fld>
            <a:endParaRPr lang="en-US"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BA54BD-C84D-46CE-8B72-31BFB26ABA43}" type="slidenum">
              <a:rPr lang="en-GB" smtClean="0"/>
              <a:t>‹#›</a:t>
            </a:fld>
            <a:endParaRPr lang="en-GB" dirty="0"/>
          </a:p>
        </p:txBody>
      </p:sp>
    </p:spTree>
    <p:extLst>
      <p:ext uri="{BB962C8B-B14F-4D97-AF65-F5344CB8AC3E}">
        <p14:creationId xmlns:p14="http://schemas.microsoft.com/office/powerpoint/2010/main" val="766293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544" y="758952"/>
            <a:ext cx="9415867" cy="4041648"/>
          </a:xfrm>
        </p:spPr>
        <p:txBody>
          <a:bodyPr anchor="b">
            <a:normAutofit/>
          </a:bodyPr>
          <a:lstStyle>
            <a:lvl1pPr>
              <a:lnSpc>
                <a:spcPct val="85000"/>
              </a:lnSpc>
              <a:defRPr sz="7198" b="0"/>
            </a:lvl1pPr>
          </a:lstStyle>
          <a:p>
            <a:r>
              <a:rPr lang="en-US" smtClean="0"/>
              <a:t>Click to edit Master title style</a:t>
            </a:r>
            <a:endParaRPr lang="en-US" dirty="0"/>
          </a:p>
        </p:txBody>
      </p:sp>
      <p:sp>
        <p:nvSpPr>
          <p:cNvPr id="3" name="Text Placeholder 2"/>
          <p:cNvSpPr>
            <a:spLocks noGrp="1"/>
          </p:cNvSpPr>
          <p:nvPr>
            <p:ph type="body" idx="1"/>
          </p:nvPr>
        </p:nvSpPr>
        <p:spPr>
          <a:xfrm>
            <a:off x="1261544" y="4800600"/>
            <a:ext cx="9415867" cy="1691640"/>
          </a:xfrm>
        </p:spPr>
        <p:txBody>
          <a:bodyPr anchor="t">
            <a:normAutofit/>
          </a:bodyPr>
          <a:lstStyle>
            <a:lvl1pPr marL="0" indent="0">
              <a:buNone/>
              <a:defRPr sz="2199">
                <a:solidFill>
                  <a:schemeClr val="tx1">
                    <a:lumMod val="65000"/>
                    <a:lumOff val="35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AFE8FB1-0A7A-443E-AAF7-31D4FA1AA312}" type="datetimeFigureOut">
              <a:rPr lang="en-US" smtClean="0"/>
              <a:t>3/25/2020</a:t>
            </a:fld>
            <a:endParaRPr lang="en-US"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BA54BD-C84D-46CE-8B72-31BFB26ABA43}" type="slidenum">
              <a:rPr lang="en-GB" smtClean="0"/>
              <a:t>‹#›</a:t>
            </a:fld>
            <a:endParaRPr lang="en-GB" dirty="0"/>
          </a:p>
        </p:txBody>
      </p:sp>
      <p:sp>
        <p:nvSpPr>
          <p:cNvPr id="7" name="Rectangle 6"/>
          <p:cNvSpPr/>
          <p:nvPr/>
        </p:nvSpPr>
        <p:spPr>
          <a:xfrm>
            <a:off x="0" y="0"/>
            <a:ext cx="45708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43312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61543" y="1828801"/>
            <a:ext cx="4479393" cy="4351337"/>
          </a:xfrm>
        </p:spPr>
        <p:txBody>
          <a:bodyPr/>
          <a:lstStyle>
            <a:lvl1pPr>
              <a:defRPr sz="1799"/>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24885" y="1828801"/>
            <a:ext cx="4479393" cy="4351337"/>
          </a:xfrm>
        </p:spPr>
        <p:txBody>
          <a:bodyPr/>
          <a:lstStyle>
            <a:lvl1pPr>
              <a:defRPr sz="1799"/>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AFE8FB1-0A7A-443E-AAF7-31D4FA1AA312}" type="datetimeFigureOut">
              <a:rPr lang="en-US" smtClean="0"/>
              <a:t>3/25/2020</a:t>
            </a:fld>
            <a:endParaRPr lang="en-US"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5BA54BD-C84D-46CE-8B72-31BFB26ABA43}" type="slidenum">
              <a:rPr lang="en-GB" smtClean="0"/>
              <a:t>‹#›</a:t>
            </a:fld>
            <a:endParaRPr lang="en-GB" dirty="0"/>
          </a:p>
        </p:txBody>
      </p:sp>
    </p:spTree>
    <p:extLst>
      <p:ext uri="{BB962C8B-B14F-4D97-AF65-F5344CB8AC3E}">
        <p14:creationId xmlns:p14="http://schemas.microsoft.com/office/powerpoint/2010/main" val="799057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61543" y="1713655"/>
            <a:ext cx="4479393" cy="731520"/>
          </a:xfrm>
        </p:spPr>
        <p:txBody>
          <a:bodyPr anchor="b">
            <a:normAutofit/>
          </a:bodyPr>
          <a:lstStyle>
            <a:lvl1pPr marL="0" indent="0">
              <a:spcBef>
                <a:spcPts val="0"/>
              </a:spcBef>
              <a:buNone/>
              <a:defRPr sz="1999" b="0">
                <a:solidFill>
                  <a:schemeClr val="tx2"/>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61543" y="2507550"/>
            <a:ext cx="4479393" cy="3664650"/>
          </a:xfrm>
        </p:spPr>
        <p:txBody>
          <a:bodyPr/>
          <a:lstStyle>
            <a:lvl1pPr>
              <a:defRPr sz="1799"/>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24885" y="1713655"/>
            <a:ext cx="4479393" cy="731520"/>
          </a:xfrm>
        </p:spPr>
        <p:txBody>
          <a:bodyPr anchor="b">
            <a:normAutofit/>
          </a:bodyPr>
          <a:lstStyle>
            <a:lvl1pPr marL="0" indent="0">
              <a:lnSpc>
                <a:spcPct val="95000"/>
              </a:lnSpc>
              <a:spcBef>
                <a:spcPts val="0"/>
              </a:spcBef>
              <a:buNone/>
              <a:defRPr lang="en-US" sz="1999" b="0" kern="1200" dirty="0">
                <a:solidFill>
                  <a:schemeClr val="tx2"/>
                </a:solidFill>
                <a:latin typeface="+mn-lt"/>
                <a:ea typeface="+mn-ea"/>
                <a:cs typeface="+mn-cs"/>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marL="0" lvl="0" indent="0" algn="l" defTabSz="914126" rtl="0" eaLnBrk="1" latinLnBrk="0" hangingPunct="1">
              <a:lnSpc>
                <a:spcPct val="90000"/>
              </a:lnSpc>
              <a:spcBef>
                <a:spcPts val="1999"/>
              </a:spcBef>
              <a:buFontTx/>
              <a:buNone/>
            </a:pPr>
            <a:r>
              <a:rPr lang="en-US" smtClean="0"/>
              <a:t>Click to edit Master text styles</a:t>
            </a:r>
          </a:p>
        </p:txBody>
      </p:sp>
      <p:sp>
        <p:nvSpPr>
          <p:cNvPr id="6" name="Content Placeholder 5"/>
          <p:cNvSpPr>
            <a:spLocks noGrp="1"/>
          </p:cNvSpPr>
          <p:nvPr>
            <p:ph sz="quarter" idx="4"/>
          </p:nvPr>
        </p:nvSpPr>
        <p:spPr>
          <a:xfrm>
            <a:off x="6124885" y="2507550"/>
            <a:ext cx="4479393" cy="3664650"/>
          </a:xfrm>
        </p:spPr>
        <p:txBody>
          <a:bodyPr/>
          <a:lstStyle>
            <a:lvl1pPr>
              <a:defRPr sz="1799"/>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AFE8FB1-0A7A-443E-AAF7-31D4FA1AA312}" type="datetimeFigureOut">
              <a:rPr lang="en-US" smtClean="0"/>
              <a:t>3/25/2020</a:t>
            </a:fld>
            <a:endParaRPr lang="en-US"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5BA54BD-C84D-46CE-8B72-31BFB26ABA43}" type="slidenum">
              <a:rPr lang="en-GB" smtClean="0"/>
              <a:t>‹#›</a:t>
            </a:fld>
            <a:endParaRPr lang="en-GB" dirty="0"/>
          </a:p>
        </p:txBody>
      </p:sp>
    </p:spTree>
    <p:extLst>
      <p:ext uri="{BB962C8B-B14F-4D97-AF65-F5344CB8AC3E}">
        <p14:creationId xmlns:p14="http://schemas.microsoft.com/office/powerpoint/2010/main" val="1418117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AFE8FB1-0A7A-443E-AAF7-31D4FA1AA312}" type="datetimeFigureOut">
              <a:rPr lang="en-US" smtClean="0"/>
              <a:t>3/25/2020</a:t>
            </a:fld>
            <a:endParaRPr lang="en-US"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5BA54BD-C84D-46CE-8B72-31BFB26ABA43}" type="slidenum">
              <a:rPr lang="en-GB" smtClean="0"/>
              <a:t>‹#›</a:t>
            </a:fld>
            <a:endParaRPr lang="en-GB" dirty="0"/>
          </a:p>
        </p:txBody>
      </p:sp>
    </p:spTree>
    <p:extLst>
      <p:ext uri="{BB962C8B-B14F-4D97-AF65-F5344CB8AC3E}">
        <p14:creationId xmlns:p14="http://schemas.microsoft.com/office/powerpoint/2010/main" val="900035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FE8FB1-0A7A-443E-AAF7-31D4FA1AA312}" type="datetimeFigureOut">
              <a:rPr lang="en-US" smtClean="0"/>
              <a:t>3/25/2020</a:t>
            </a:fld>
            <a:endParaRPr lang="en-US"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5BA54BD-C84D-46CE-8B72-31BFB26ABA43}" type="slidenum">
              <a:rPr lang="en-GB" smtClean="0"/>
              <a:t>‹#›</a:t>
            </a:fld>
            <a:endParaRPr lang="en-GB" dirty="0"/>
          </a:p>
        </p:txBody>
      </p:sp>
    </p:spTree>
    <p:extLst>
      <p:ext uri="{BB962C8B-B14F-4D97-AF65-F5344CB8AC3E}">
        <p14:creationId xmlns:p14="http://schemas.microsoft.com/office/powerpoint/2010/main" val="1650034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029" y="457201"/>
            <a:ext cx="3199567" cy="1600197"/>
          </a:xfrm>
        </p:spPr>
        <p:txBody>
          <a:bodyPr anchor="b">
            <a:normAutofit/>
          </a:bodyPr>
          <a:lstStyle>
            <a:lvl1pPr>
              <a:defRPr sz="3199" b="0" baseline="0"/>
            </a:lvl1pPr>
          </a:lstStyle>
          <a:p>
            <a:r>
              <a:rPr lang="en-US" smtClean="0"/>
              <a:t>Click to edit Master title style</a:t>
            </a:r>
            <a:endParaRPr lang="en-US" dirty="0"/>
          </a:p>
        </p:txBody>
      </p:sp>
      <p:sp>
        <p:nvSpPr>
          <p:cNvPr id="3" name="Content Placeholder 2"/>
          <p:cNvSpPr>
            <a:spLocks noGrp="1"/>
          </p:cNvSpPr>
          <p:nvPr>
            <p:ph idx="1"/>
          </p:nvPr>
        </p:nvSpPr>
        <p:spPr>
          <a:xfrm>
            <a:off x="4503094" y="685800"/>
            <a:ext cx="6077483" cy="5486400"/>
          </a:xfrm>
        </p:spPr>
        <p:txBody>
          <a:bodyPr/>
          <a:lstStyle>
            <a:lvl1pPr>
              <a:defRPr sz="1999"/>
            </a:lvl1pPr>
            <a:lvl2pPr>
              <a:defRPr sz="1799"/>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1029" y="2099735"/>
            <a:ext cx="3199567" cy="3810001"/>
          </a:xfrm>
        </p:spPr>
        <p:txBody>
          <a:bodyPr>
            <a:normAutofit/>
          </a:bodyPr>
          <a:lstStyle>
            <a:lvl1pPr marL="0" indent="0">
              <a:lnSpc>
                <a:spcPct val="114000"/>
              </a:lnSpc>
              <a:spcBef>
                <a:spcPts val="800"/>
              </a:spcBef>
              <a:buNone/>
              <a:defRPr sz="13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FE8FB1-0A7A-443E-AAF7-31D4FA1AA312}" type="datetimeFigureOut">
              <a:rPr lang="en-US" smtClean="0"/>
              <a:t>3/25/2020</a:t>
            </a:fld>
            <a:endParaRPr lang="en-US"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5BA54BD-C84D-46CE-8B72-31BFB26ABA43}" type="slidenum">
              <a:rPr lang="en-GB" smtClean="0"/>
              <a:t>‹#›</a:t>
            </a:fld>
            <a:endParaRPr lang="en-GB" dirty="0"/>
          </a:p>
        </p:txBody>
      </p:sp>
    </p:spTree>
    <p:extLst>
      <p:ext uri="{BB962C8B-B14F-4D97-AF65-F5344CB8AC3E}">
        <p14:creationId xmlns:p14="http://schemas.microsoft.com/office/powerpoint/2010/main" val="1701388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89899"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162" y="5257800"/>
            <a:ext cx="9979600" cy="914400"/>
          </a:xfrm>
        </p:spPr>
        <p:txBody>
          <a:bodyPr anchor="b">
            <a:normAutofit/>
          </a:bodyPr>
          <a:lstStyle>
            <a:lvl1pPr>
              <a:defRPr sz="2799" b="0">
                <a:solidFill>
                  <a:schemeClr val="bg1"/>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1289899" cy="5128923"/>
          </a:xfrm>
          <a:solidFill>
            <a:schemeClr val="accent1"/>
          </a:solidFill>
        </p:spPr>
        <p:txBody>
          <a:bodyPr anchor="t"/>
          <a:lstStyle>
            <a:lvl1pPr marL="0" indent="0">
              <a:buNone/>
              <a:defRPr sz="3199">
                <a:solidFill>
                  <a:schemeClr val="bg1"/>
                </a:solidFill>
              </a:defRPr>
            </a:lvl1pPr>
            <a:lvl2pPr marL="457063" indent="0">
              <a:buNone/>
              <a:defRPr sz="2799"/>
            </a:lvl2pPr>
            <a:lvl3pPr marL="914126" indent="0">
              <a:buNone/>
              <a:defRPr sz="2399"/>
            </a:lvl3pPr>
            <a:lvl4pPr marL="1371189" indent="0">
              <a:buNone/>
              <a:defRPr sz="1999"/>
            </a:lvl4pPr>
            <a:lvl5pPr marL="1828251" indent="0">
              <a:buNone/>
              <a:defRPr sz="1999"/>
            </a:lvl5pPr>
            <a:lvl6pPr marL="2285314" indent="0">
              <a:buNone/>
              <a:defRPr sz="1999"/>
            </a:lvl6pPr>
            <a:lvl7pPr marL="2742377" indent="0">
              <a:buNone/>
              <a:defRPr sz="1999"/>
            </a:lvl7pPr>
            <a:lvl8pPr marL="3199440" indent="0">
              <a:buNone/>
              <a:defRPr sz="1999"/>
            </a:lvl8pPr>
            <a:lvl9pPr marL="3656503" indent="0">
              <a:buNone/>
              <a:defRPr sz="1999"/>
            </a:lvl9pPr>
          </a:lstStyle>
          <a:p>
            <a:r>
              <a:rPr lang="en-US" dirty="0" smtClean="0"/>
              <a:t>Click icon to add picture</a:t>
            </a:r>
            <a:endParaRPr lang="en-US" dirty="0"/>
          </a:p>
        </p:txBody>
      </p:sp>
      <p:sp>
        <p:nvSpPr>
          <p:cNvPr id="4" name="Text Placeholder 3"/>
          <p:cNvSpPr>
            <a:spLocks noGrp="1"/>
          </p:cNvSpPr>
          <p:nvPr>
            <p:ph type="body" sz="half" idx="2"/>
          </p:nvPr>
        </p:nvSpPr>
        <p:spPr>
          <a:xfrm>
            <a:off x="914162" y="6108590"/>
            <a:ext cx="99796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FE8FB1-0A7A-443E-AAF7-31D4FA1AA312}" type="datetimeFigureOut">
              <a:rPr lang="en-US" smtClean="0"/>
              <a:t>3/25/2020</a:t>
            </a:fld>
            <a:endParaRPr lang="en-US"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5BA54BD-C84D-46CE-8B72-31BFB26ABA43}" type="slidenum">
              <a:rPr lang="en-GB" smtClean="0"/>
              <a:t>‹#›</a:t>
            </a:fld>
            <a:endParaRPr lang="en-GB" dirty="0"/>
          </a:p>
        </p:txBody>
      </p:sp>
    </p:spTree>
    <p:extLst>
      <p:ext uri="{BB962C8B-B14F-4D97-AF65-F5344CB8AC3E}">
        <p14:creationId xmlns:p14="http://schemas.microsoft.com/office/powerpoint/2010/main" val="589495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AFE8FB1-0A7A-443E-AAF7-31D4FA1AA312}" type="datetimeFigureOut">
              <a:rPr lang="en-US" smtClean="0"/>
              <a:t>3/25/2020</a:t>
            </a:fld>
            <a:endParaRPr lang="en-US"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BA54BD-C84D-46CE-8B72-31BFB26ABA43}" type="slidenum">
              <a:rPr lang="en-GB" smtClean="0"/>
              <a:t>‹#›</a:t>
            </a:fld>
            <a:endParaRPr lang="en-GB" dirty="0"/>
          </a:p>
        </p:txBody>
      </p:sp>
    </p:spTree>
    <p:extLst>
      <p:ext uri="{BB962C8B-B14F-4D97-AF65-F5344CB8AC3E}">
        <p14:creationId xmlns:p14="http://schemas.microsoft.com/office/powerpoint/2010/main" val="166812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6448" y="381000"/>
            <a:ext cx="2475855" cy="58975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61801" y="381000"/>
            <a:ext cx="7732286" cy="58975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AFE8FB1-0A7A-443E-AAF7-31D4FA1AA312}" type="datetimeFigureOut">
              <a:rPr lang="en-US" smtClean="0"/>
              <a:t>3/25/2020</a:t>
            </a:fld>
            <a:endParaRPr lang="en-US"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BA54BD-C84D-46CE-8B72-31BFB26ABA43}" type="slidenum">
              <a:rPr lang="en-GB" smtClean="0"/>
              <a:t>‹#›</a:t>
            </a:fld>
            <a:endParaRPr lang="en-GB" dirty="0"/>
          </a:p>
        </p:txBody>
      </p:sp>
    </p:spTree>
    <p:extLst>
      <p:ext uri="{BB962C8B-B14F-4D97-AF65-F5344CB8AC3E}">
        <p14:creationId xmlns:p14="http://schemas.microsoft.com/office/powerpoint/2010/main" val="2358363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89899" y="0"/>
            <a:ext cx="914162"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543" y="365760"/>
            <a:ext cx="9690116" cy="1325562"/>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61543" y="1828801"/>
            <a:ext cx="8593122" cy="435133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6200000">
            <a:off x="10794483" y="998585"/>
            <a:ext cx="1904999" cy="365030"/>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9AFE8FB1-0A7A-443E-AAF7-31D4FA1AA312}" type="datetimeFigureOut">
              <a:rPr lang="en-US" smtClean="0"/>
              <a:pPr/>
              <a:t>3/25/2020</a:t>
            </a:fld>
            <a:endParaRPr lang="en-US" dirty="0"/>
          </a:p>
        </p:txBody>
      </p:sp>
      <p:sp>
        <p:nvSpPr>
          <p:cNvPr id="5" name="Footer Placeholder 4"/>
          <p:cNvSpPr>
            <a:spLocks noGrp="1"/>
          </p:cNvSpPr>
          <p:nvPr>
            <p:ph type="ftr" sz="quarter" idx="3"/>
          </p:nvPr>
        </p:nvSpPr>
        <p:spPr>
          <a:xfrm rot="16200000">
            <a:off x="9956281" y="4046585"/>
            <a:ext cx="3581400" cy="365030"/>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89899" y="6172201"/>
            <a:ext cx="914162" cy="593725"/>
          </a:xfrm>
          <a:prstGeom prst="rect">
            <a:avLst/>
          </a:prstGeom>
        </p:spPr>
        <p:txBody>
          <a:bodyPr vert="horz" lIns="45720" tIns="45720" rIns="45720" bIns="45720" rtlCol="0" anchor="ctr">
            <a:normAutofit/>
          </a:bodyPr>
          <a:lstStyle>
            <a:lvl1pPr algn="ctr">
              <a:defRPr sz="3599">
                <a:solidFill>
                  <a:schemeClr val="tx2">
                    <a:lumMod val="60000"/>
                    <a:lumOff val="40000"/>
                  </a:schemeClr>
                </a:solidFill>
              </a:defRPr>
            </a:lvl1pPr>
          </a:lstStyle>
          <a:p>
            <a:fld id="{25BA54BD-C84D-46CE-8B72-31BFB26ABA43}" type="slidenum">
              <a:rPr lang="en-US" smtClean="0"/>
              <a:pPr/>
              <a:t>‹#›</a:t>
            </a:fld>
            <a:endParaRPr lang="en-US" dirty="0"/>
          </a:p>
        </p:txBody>
      </p:sp>
    </p:spTree>
    <p:extLst>
      <p:ext uri="{BB962C8B-B14F-4D97-AF65-F5344CB8AC3E}">
        <p14:creationId xmlns:p14="http://schemas.microsoft.com/office/powerpoint/2010/main" val="395900983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914126" rtl="0" eaLnBrk="1" latinLnBrk="0" hangingPunct="1">
        <a:lnSpc>
          <a:spcPct val="90000"/>
        </a:lnSpc>
        <a:spcBef>
          <a:spcPct val="0"/>
        </a:spcBef>
        <a:buNone/>
        <a:defRPr sz="4399" kern="1200" spc="-50" baseline="0">
          <a:solidFill>
            <a:schemeClr val="tx1"/>
          </a:solidFill>
          <a:latin typeface="+mj-lt"/>
          <a:ea typeface="+mj-ea"/>
          <a:cs typeface="+mj-cs"/>
        </a:defRPr>
      </a:lvl1pPr>
    </p:titleStyle>
    <p:bodyStyle>
      <a:lvl1pPr marL="182825" indent="-182825" algn="l" defTabSz="914126" rtl="0" eaLnBrk="1" latinLnBrk="0" hangingPunct="1">
        <a:lnSpc>
          <a:spcPct val="95000"/>
        </a:lnSpc>
        <a:spcBef>
          <a:spcPts val="1400"/>
        </a:spcBef>
        <a:spcAft>
          <a:spcPts val="200"/>
        </a:spcAft>
        <a:buClr>
          <a:schemeClr val="accent1"/>
        </a:buClr>
        <a:buSzPct val="80000"/>
        <a:buFont typeface="Arial" pitchFamily="34" charset="0"/>
        <a:buChar char="•"/>
        <a:defRPr sz="1799" kern="1200" spc="10" baseline="0">
          <a:solidFill>
            <a:schemeClr val="tx1"/>
          </a:solidFill>
          <a:latin typeface="+mn-lt"/>
          <a:ea typeface="+mn-ea"/>
          <a:cs typeface="+mn-cs"/>
        </a:defRPr>
      </a:lvl1pPr>
      <a:lvl2pPr marL="457063" indent="-182825" algn="l" defTabSz="914126"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301" indent="-182825" algn="l" defTabSz="914126"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538" indent="-182825" algn="l" defTabSz="914126"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79776" indent="-182825" algn="l" defTabSz="914126"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599520" indent="-228531" algn="l" defTabSz="914126"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899430" indent="-228531" algn="l" defTabSz="914126"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199340" indent="-228531" algn="l" defTabSz="914126"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499250" indent="-228531" algn="l" defTabSz="914126"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2.emf"/></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4.xml"/><Relationship Id="rId1" Type="http://schemas.openxmlformats.org/officeDocument/2006/relationships/slideLayout" Target="../slideLayouts/slideLayout9.xml"/><Relationship Id="rId5" Type="http://schemas.openxmlformats.org/officeDocument/2006/relationships/image" Target="../media/image7.emf"/><Relationship Id="rId4" Type="http://schemas.openxmlformats.org/officeDocument/2006/relationships/image" Target="../media/image6.emf"/></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emf"/><Relationship Id="rId1" Type="http://schemas.openxmlformats.org/officeDocument/2006/relationships/slideLayout" Target="../slideLayouts/slideLayout9.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hyperlink" Target="https://uowtsd-my.sharepoint.com/:w:/g/personal/lstanding_150310_student_uwtsd_ac_uk/ESxyQuxFFjhPhlryrKjO-rQBtLL3o2peKV4JaEQ5atXhkw?e=WDheAE" TargetMode="External"/><Relationship Id="rId2" Type="http://schemas.openxmlformats.org/officeDocument/2006/relationships/hyperlink" Target="https://uowtsd-my.sharepoint.com/:w:/g/personal/lstanding_150310_student_uwtsd_ac_uk/EXOXBy6g2AxGiOoq0QbwqTcBR2WLE7tTcPMWWXptrsW42w?e=lnAlPy" TargetMode="External"/><Relationship Id="rId1" Type="http://schemas.openxmlformats.org/officeDocument/2006/relationships/slideLayout" Target="../slideLayouts/slideLayout9.xml"/><Relationship Id="rId4" Type="http://schemas.openxmlformats.org/officeDocument/2006/relationships/hyperlink" Target="https://uowtsd-my.sharepoint.com/:x:/g/personal/lstanding_150310_student_uwtsd_ac_uk/EdtPYLGbWHdInqz-DFCdlFIB8CfXzwnoBiGoIzVs0upCXw?e=dPKkFZ"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9.xml"/><Relationship Id="rId5" Type="http://schemas.openxmlformats.org/officeDocument/2006/relationships/image" Target="../media/image23.png"/><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9.xml"/><Relationship Id="rId5" Type="http://schemas.openxmlformats.org/officeDocument/2006/relationships/image" Target="../media/image29.png"/><Relationship Id="rId4"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xmlns="" id="{B1499CCD-22E0-4AAB-9B70-F4B3FF93FB15}"/>
              </a:ext>
            </a:extLst>
          </p:cNvPr>
          <p:cNvSpPr/>
          <p:nvPr/>
        </p:nvSpPr>
        <p:spPr>
          <a:xfrm>
            <a:off x="-98276" y="5821126"/>
            <a:ext cx="12385376" cy="1092557"/>
          </a:xfrm>
          <a:prstGeom prst="rect">
            <a:avLst/>
          </a:prstGeom>
          <a:solidFill>
            <a:schemeClr val="tx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ctrTitle"/>
          </p:nvPr>
        </p:nvSpPr>
        <p:spPr>
          <a:xfrm>
            <a:off x="549796" y="620688"/>
            <a:ext cx="9415867" cy="1947664"/>
          </a:xfrm>
        </p:spPr>
        <p:txBody>
          <a:bodyPr>
            <a:normAutofit fontScale="90000"/>
          </a:bodyPr>
          <a:lstStyle/>
          <a:p>
            <a:r>
              <a:rPr lang="en-GB" b="1" dirty="0"/>
              <a:t>Aerodynamic Vehicle Testing and Analysis</a:t>
            </a:r>
            <a:endParaRPr lang="en-US" dirty="0"/>
          </a:p>
        </p:txBody>
      </p:sp>
      <p:sp>
        <p:nvSpPr>
          <p:cNvPr id="3" name="Subtitle 2"/>
          <p:cNvSpPr>
            <a:spLocks noGrp="1"/>
          </p:cNvSpPr>
          <p:nvPr>
            <p:ph type="subTitle" idx="1"/>
          </p:nvPr>
        </p:nvSpPr>
        <p:spPr>
          <a:xfrm>
            <a:off x="549795" y="2583180"/>
            <a:ext cx="9415867" cy="1691640"/>
          </a:xfrm>
        </p:spPr>
        <p:txBody>
          <a:bodyPr/>
          <a:lstStyle/>
          <a:p>
            <a:r>
              <a:rPr lang="en-US" dirty="0"/>
              <a:t>Liam Standing </a:t>
            </a:r>
          </a:p>
          <a:p>
            <a:r>
              <a:rPr lang="en-US" dirty="0"/>
              <a:t>P150310</a:t>
            </a:r>
          </a:p>
        </p:txBody>
      </p:sp>
      <p:sp>
        <p:nvSpPr>
          <p:cNvPr id="9" name="Subtitle 2">
            <a:extLst>
              <a:ext uri="{FF2B5EF4-FFF2-40B4-BE49-F238E27FC236}">
                <a16:creationId xmlns:a16="http://schemas.microsoft.com/office/drawing/2014/main" xmlns="" id="{D2A05C13-ABD6-42A6-925D-1F24BC5F0EB2}"/>
              </a:ext>
            </a:extLst>
          </p:cNvPr>
          <p:cNvSpPr txBox="1">
            <a:spLocks/>
          </p:cNvSpPr>
          <p:nvPr/>
        </p:nvSpPr>
        <p:spPr>
          <a:xfrm>
            <a:off x="549795" y="5949186"/>
            <a:ext cx="9415867" cy="836712"/>
          </a:xfrm>
          <a:prstGeom prst="rect">
            <a:avLst/>
          </a:prstGeom>
        </p:spPr>
        <p:txBody>
          <a:bodyPr vert="horz" lIns="91440" tIns="45720" rIns="91440" bIns="45720" rtlCol="0">
            <a:normAutofit fontScale="92500" lnSpcReduction="10000"/>
          </a:bodyPr>
          <a:lstStyle>
            <a:lvl1pPr marL="0" indent="0" algn="l" defTabSz="914126" rtl="0" eaLnBrk="1" latinLnBrk="0" hangingPunct="1">
              <a:lnSpc>
                <a:spcPct val="95000"/>
              </a:lnSpc>
              <a:spcBef>
                <a:spcPts val="1400"/>
              </a:spcBef>
              <a:spcAft>
                <a:spcPts val="200"/>
              </a:spcAft>
              <a:buClr>
                <a:schemeClr val="accent1"/>
              </a:buClr>
              <a:buSzPct val="80000"/>
              <a:buFont typeface="Arial" pitchFamily="34" charset="0"/>
              <a:buNone/>
              <a:defRPr sz="2199" kern="1200" spc="10" baseline="0">
                <a:solidFill>
                  <a:schemeClr val="tx1">
                    <a:lumMod val="75000"/>
                  </a:schemeClr>
                </a:solidFill>
                <a:latin typeface="+mn-lt"/>
                <a:ea typeface="+mn-ea"/>
                <a:cs typeface="+mn-cs"/>
              </a:defRPr>
            </a:lvl1pPr>
            <a:lvl2pPr marL="457063" indent="0" algn="ctr" defTabSz="914126" rtl="0" eaLnBrk="1" latinLnBrk="0" hangingPunct="1">
              <a:lnSpc>
                <a:spcPct val="90000"/>
              </a:lnSpc>
              <a:spcBef>
                <a:spcPts val="300"/>
              </a:spcBef>
              <a:spcAft>
                <a:spcPts val="300"/>
              </a:spcAft>
              <a:buClr>
                <a:schemeClr val="accent1"/>
              </a:buClr>
              <a:buFont typeface="Wingdings 2" pitchFamily="18" charset="2"/>
              <a:buNone/>
              <a:defRPr sz="2199" kern="1200">
                <a:solidFill>
                  <a:schemeClr val="tx1">
                    <a:lumMod val="85000"/>
                    <a:lumOff val="15000"/>
                  </a:schemeClr>
                </a:solidFill>
                <a:latin typeface="+mn-lt"/>
                <a:ea typeface="+mn-ea"/>
                <a:cs typeface="+mn-cs"/>
              </a:defRPr>
            </a:lvl2pPr>
            <a:lvl3pPr marL="914126" indent="0" algn="ctr" defTabSz="914126" rtl="0" eaLnBrk="1" latinLnBrk="0" hangingPunct="1">
              <a:lnSpc>
                <a:spcPct val="90000"/>
              </a:lnSpc>
              <a:spcBef>
                <a:spcPts val="300"/>
              </a:spcBef>
              <a:spcAft>
                <a:spcPts val="300"/>
              </a:spcAft>
              <a:buClr>
                <a:schemeClr val="accent1"/>
              </a:buClr>
              <a:buFont typeface="Wingdings 2" pitchFamily="18" charset="2"/>
              <a:buNone/>
              <a:defRPr sz="2199" kern="1200">
                <a:solidFill>
                  <a:schemeClr val="tx1">
                    <a:lumMod val="85000"/>
                    <a:lumOff val="15000"/>
                  </a:schemeClr>
                </a:solidFill>
                <a:latin typeface="+mn-lt"/>
                <a:ea typeface="+mn-ea"/>
                <a:cs typeface="+mn-cs"/>
              </a:defRPr>
            </a:lvl3pPr>
            <a:lvl4pPr marL="1371189" indent="0" algn="ctr" defTabSz="914126" rtl="0" eaLnBrk="1" latinLnBrk="0" hangingPunct="1">
              <a:lnSpc>
                <a:spcPct val="90000"/>
              </a:lnSpc>
              <a:spcBef>
                <a:spcPts val="300"/>
              </a:spcBef>
              <a:spcAft>
                <a:spcPts val="300"/>
              </a:spcAft>
              <a:buClr>
                <a:schemeClr val="accent1"/>
              </a:buClr>
              <a:buFont typeface="Wingdings 2" pitchFamily="18" charset="2"/>
              <a:buNone/>
              <a:defRPr sz="1999" kern="1200">
                <a:solidFill>
                  <a:schemeClr val="tx1">
                    <a:lumMod val="85000"/>
                    <a:lumOff val="15000"/>
                  </a:schemeClr>
                </a:solidFill>
                <a:latin typeface="+mn-lt"/>
                <a:ea typeface="+mn-ea"/>
                <a:cs typeface="+mn-cs"/>
              </a:defRPr>
            </a:lvl4pPr>
            <a:lvl5pPr marL="1828251" indent="0" algn="ctr" defTabSz="914126" rtl="0" eaLnBrk="1" latinLnBrk="0" hangingPunct="1">
              <a:lnSpc>
                <a:spcPct val="90000"/>
              </a:lnSpc>
              <a:spcBef>
                <a:spcPts val="300"/>
              </a:spcBef>
              <a:spcAft>
                <a:spcPts val="300"/>
              </a:spcAft>
              <a:buClr>
                <a:schemeClr val="accent1"/>
              </a:buClr>
              <a:buFont typeface="Wingdings 2" pitchFamily="18" charset="2"/>
              <a:buNone/>
              <a:defRPr sz="1999" kern="1200">
                <a:solidFill>
                  <a:schemeClr val="tx1">
                    <a:lumMod val="85000"/>
                    <a:lumOff val="15000"/>
                  </a:schemeClr>
                </a:solidFill>
                <a:latin typeface="+mn-lt"/>
                <a:ea typeface="+mn-ea"/>
                <a:cs typeface="+mn-cs"/>
              </a:defRPr>
            </a:lvl5pPr>
            <a:lvl6pPr marL="2285314" indent="0" algn="ctr" defTabSz="914126" rtl="0" eaLnBrk="1" latinLnBrk="0" hangingPunct="1">
              <a:lnSpc>
                <a:spcPct val="90000"/>
              </a:lnSpc>
              <a:spcBef>
                <a:spcPts val="300"/>
              </a:spcBef>
              <a:spcAft>
                <a:spcPts val="300"/>
              </a:spcAft>
              <a:buClr>
                <a:schemeClr val="accent1"/>
              </a:buClr>
              <a:buFont typeface="Wingdings 2" pitchFamily="18" charset="2"/>
              <a:buNone/>
              <a:defRPr sz="1999" kern="1200">
                <a:solidFill>
                  <a:schemeClr val="tx1">
                    <a:lumMod val="85000"/>
                    <a:lumOff val="15000"/>
                  </a:schemeClr>
                </a:solidFill>
                <a:latin typeface="+mn-lt"/>
                <a:ea typeface="+mn-ea"/>
                <a:cs typeface="+mn-cs"/>
              </a:defRPr>
            </a:lvl6pPr>
            <a:lvl7pPr marL="2742377" indent="0" algn="ctr" defTabSz="914126" rtl="0" eaLnBrk="1" latinLnBrk="0" hangingPunct="1">
              <a:lnSpc>
                <a:spcPct val="90000"/>
              </a:lnSpc>
              <a:spcBef>
                <a:spcPts val="300"/>
              </a:spcBef>
              <a:spcAft>
                <a:spcPts val="300"/>
              </a:spcAft>
              <a:buClr>
                <a:schemeClr val="accent1"/>
              </a:buClr>
              <a:buFont typeface="Wingdings 2" pitchFamily="18" charset="2"/>
              <a:buNone/>
              <a:defRPr sz="1999" kern="1200">
                <a:solidFill>
                  <a:schemeClr val="tx1">
                    <a:lumMod val="85000"/>
                    <a:lumOff val="15000"/>
                  </a:schemeClr>
                </a:solidFill>
                <a:latin typeface="+mn-lt"/>
                <a:ea typeface="+mn-ea"/>
                <a:cs typeface="+mn-cs"/>
              </a:defRPr>
            </a:lvl7pPr>
            <a:lvl8pPr marL="3199440" indent="0" algn="ctr" defTabSz="914126" rtl="0" eaLnBrk="1" latinLnBrk="0" hangingPunct="1">
              <a:lnSpc>
                <a:spcPct val="90000"/>
              </a:lnSpc>
              <a:spcBef>
                <a:spcPts val="300"/>
              </a:spcBef>
              <a:spcAft>
                <a:spcPts val="300"/>
              </a:spcAft>
              <a:buClr>
                <a:schemeClr val="accent1"/>
              </a:buClr>
              <a:buFont typeface="Wingdings 2" pitchFamily="18" charset="2"/>
              <a:buNone/>
              <a:defRPr sz="1999" kern="1200">
                <a:solidFill>
                  <a:schemeClr val="tx1">
                    <a:lumMod val="85000"/>
                    <a:lumOff val="15000"/>
                  </a:schemeClr>
                </a:solidFill>
                <a:latin typeface="+mn-lt"/>
                <a:ea typeface="+mn-ea"/>
                <a:cs typeface="+mn-cs"/>
              </a:defRPr>
            </a:lvl8pPr>
            <a:lvl9pPr marL="3656503" indent="0" algn="ctr" defTabSz="914126" rtl="0" eaLnBrk="1" latinLnBrk="0" hangingPunct="1">
              <a:lnSpc>
                <a:spcPct val="90000"/>
              </a:lnSpc>
              <a:spcBef>
                <a:spcPts val="300"/>
              </a:spcBef>
              <a:spcAft>
                <a:spcPts val="300"/>
              </a:spcAft>
              <a:buClr>
                <a:schemeClr val="accent1"/>
              </a:buClr>
              <a:buFont typeface="Wingdings 2" pitchFamily="18" charset="2"/>
              <a:buNone/>
              <a:defRPr sz="1999" kern="1200">
                <a:solidFill>
                  <a:schemeClr val="tx1">
                    <a:lumMod val="85000"/>
                    <a:lumOff val="15000"/>
                  </a:schemeClr>
                </a:solidFill>
                <a:latin typeface="+mn-lt"/>
                <a:ea typeface="+mn-ea"/>
                <a:cs typeface="+mn-cs"/>
              </a:defRPr>
            </a:lvl9pPr>
          </a:lstStyle>
          <a:p>
            <a:r>
              <a:rPr lang="en-GB" b="1" dirty="0">
                <a:latin typeface="Arial" panose="020B0604020202020204" pitchFamily="34" charset="0"/>
                <a:ea typeface="Times New Roman" panose="02020603050405020304" pitchFamily="18" charset="0"/>
              </a:rPr>
              <a:t>Race </a:t>
            </a:r>
            <a:r>
              <a:rPr lang="en-GB" sz="2200" b="1" dirty="0">
                <a:latin typeface="Arial" panose="020B0604020202020204" pitchFamily="34" charset="0"/>
                <a:ea typeface="Times New Roman" panose="02020603050405020304" pitchFamily="18" charset="0"/>
              </a:rPr>
              <a:t>Engineering</a:t>
            </a:r>
            <a:r>
              <a:rPr lang="en-GB" b="1" dirty="0">
                <a:latin typeface="Arial" panose="020B0604020202020204" pitchFamily="34" charset="0"/>
                <a:ea typeface="Times New Roman" panose="02020603050405020304" pitchFamily="18" charset="0"/>
              </a:rPr>
              <a:t> M6X02207</a:t>
            </a:r>
          </a:p>
          <a:p>
            <a:r>
              <a:rPr lang="en-GB" b="1" dirty="0">
                <a:latin typeface="Arial" panose="020B0604020202020204" pitchFamily="34" charset="0"/>
                <a:ea typeface="Times New Roman" panose="02020603050405020304" pitchFamily="18" charset="0"/>
              </a:rPr>
              <a:t>BSc Motorsport &amp; Automotive Engineering</a:t>
            </a:r>
            <a:endParaRPr lang="en-US" dirty="0"/>
          </a:p>
        </p:txBody>
      </p:sp>
      <p:grpSp>
        <p:nvGrpSpPr>
          <p:cNvPr id="19" name="Group 10">
            <a:extLst>
              <a:ext uri="{FF2B5EF4-FFF2-40B4-BE49-F238E27FC236}">
                <a16:creationId xmlns:a16="http://schemas.microsoft.com/office/drawing/2014/main" xmlns="" id="{BB6EB74F-0484-4E3C-8C7B-06092D1C17D7}"/>
              </a:ext>
            </a:extLst>
          </p:cNvPr>
          <p:cNvGrpSpPr>
            <a:grpSpLocks/>
          </p:cNvGrpSpPr>
          <p:nvPr/>
        </p:nvGrpSpPr>
        <p:grpSpPr bwMode="auto">
          <a:xfrm>
            <a:off x="5518348" y="4062920"/>
            <a:ext cx="6180137" cy="1730375"/>
            <a:chOff x="106855232" y="104635886"/>
            <a:chExt cx="6178920" cy="1730353"/>
          </a:xfrm>
        </p:grpSpPr>
        <p:sp>
          <p:nvSpPr>
            <p:cNvPr id="20" name="Freeform 11">
              <a:extLst>
                <a:ext uri="{FF2B5EF4-FFF2-40B4-BE49-F238E27FC236}">
                  <a16:creationId xmlns:a16="http://schemas.microsoft.com/office/drawing/2014/main" xmlns="" id="{F7E91FBC-8229-4B0A-80E3-3EFE50D0E0D6}"/>
                </a:ext>
              </a:extLst>
            </p:cNvPr>
            <p:cNvSpPr>
              <a:spLocks/>
            </p:cNvSpPr>
            <p:nvPr/>
          </p:nvSpPr>
          <p:spPr bwMode="auto">
            <a:xfrm>
              <a:off x="110106432" y="104869165"/>
              <a:ext cx="723590" cy="509240"/>
            </a:xfrm>
            <a:custGeom>
              <a:avLst/>
              <a:gdLst>
                <a:gd name="T0" fmla="*/ 566234 w 723590"/>
                <a:gd name="T1" fmla="*/ 22303 h 509240"/>
                <a:gd name="T2" fmla="*/ 328342 w 723590"/>
                <a:gd name="T3" fmla="*/ 29737 h 509240"/>
                <a:gd name="T4" fmla="*/ 90449 w 723590"/>
                <a:gd name="T5" fmla="*/ 200723 h 509240"/>
                <a:gd name="T6" fmla="*/ 1239 w 723590"/>
                <a:gd name="T7" fmla="*/ 394011 h 509240"/>
                <a:gd name="T8" fmla="*/ 97883 w 723590"/>
                <a:gd name="T9" fmla="*/ 498089 h 509240"/>
                <a:gd name="T10" fmla="*/ 387814 w 723590"/>
                <a:gd name="T11" fmla="*/ 460918 h 509240"/>
                <a:gd name="T12" fmla="*/ 670312 w 723590"/>
                <a:gd name="T13" fmla="*/ 371708 h 509240"/>
                <a:gd name="T14" fmla="*/ 707483 w 723590"/>
                <a:gd name="T15" fmla="*/ 208157 h 509240"/>
                <a:gd name="T16" fmla="*/ 670312 w 723590"/>
                <a:gd name="T17" fmla="*/ 104079 h 509240"/>
                <a:gd name="T18" fmla="*/ 566234 w 723590"/>
                <a:gd name="T19" fmla="*/ 22303 h 5092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3590" h="509240">
                  <a:moveTo>
                    <a:pt x="566234" y="22303"/>
                  </a:moveTo>
                  <a:cubicBezTo>
                    <a:pt x="515434" y="19825"/>
                    <a:pt x="407640" y="0"/>
                    <a:pt x="328342" y="29737"/>
                  </a:cubicBezTo>
                  <a:cubicBezTo>
                    <a:pt x="249044" y="59474"/>
                    <a:pt x="144966" y="140011"/>
                    <a:pt x="90449" y="200723"/>
                  </a:cubicBezTo>
                  <a:cubicBezTo>
                    <a:pt x="35932" y="261435"/>
                    <a:pt x="0" y="344450"/>
                    <a:pt x="1239" y="394011"/>
                  </a:cubicBezTo>
                  <a:cubicBezTo>
                    <a:pt x="2478" y="443572"/>
                    <a:pt x="33454" y="486938"/>
                    <a:pt x="97883" y="498089"/>
                  </a:cubicBezTo>
                  <a:cubicBezTo>
                    <a:pt x="162312" y="509240"/>
                    <a:pt x="292409" y="481981"/>
                    <a:pt x="387814" y="460918"/>
                  </a:cubicBezTo>
                  <a:cubicBezTo>
                    <a:pt x="483219" y="439855"/>
                    <a:pt x="617034" y="413835"/>
                    <a:pt x="670312" y="371708"/>
                  </a:cubicBezTo>
                  <a:cubicBezTo>
                    <a:pt x="723590" y="329581"/>
                    <a:pt x="707483" y="252762"/>
                    <a:pt x="707483" y="208157"/>
                  </a:cubicBezTo>
                  <a:cubicBezTo>
                    <a:pt x="707483" y="163552"/>
                    <a:pt x="693853" y="135055"/>
                    <a:pt x="670312" y="104079"/>
                  </a:cubicBezTo>
                  <a:cubicBezTo>
                    <a:pt x="646771" y="73103"/>
                    <a:pt x="587917" y="39340"/>
                    <a:pt x="566234" y="22303"/>
                  </a:cubicBezTo>
                  <a:close/>
                </a:path>
              </a:pathLst>
            </a:custGeom>
            <a:solidFill>
              <a:srgbClr val="37373A"/>
            </a:solidFill>
            <a:ln w="25400" cap="flat" cmpd="sng">
              <a:solidFill>
                <a:schemeClr val="tx1"/>
              </a:solidFill>
              <a:prstDash val="solid"/>
              <a:round/>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en-GB" dirty="0"/>
            </a:p>
          </p:txBody>
        </p:sp>
        <p:sp>
          <p:nvSpPr>
            <p:cNvPr id="21" name="Freeform 12">
              <a:extLst>
                <a:ext uri="{FF2B5EF4-FFF2-40B4-BE49-F238E27FC236}">
                  <a16:creationId xmlns:a16="http://schemas.microsoft.com/office/drawing/2014/main" xmlns="" id="{548DBF88-7E43-4A4B-8AAC-1B1DD5A6BA56}"/>
                </a:ext>
              </a:extLst>
            </p:cNvPr>
            <p:cNvSpPr>
              <a:spLocks/>
            </p:cNvSpPr>
            <p:nvPr/>
          </p:nvSpPr>
          <p:spPr bwMode="auto">
            <a:xfrm>
              <a:off x="107034280" y="104635886"/>
              <a:ext cx="5799472" cy="1687342"/>
            </a:xfrm>
            <a:custGeom>
              <a:avLst/>
              <a:gdLst>
                <a:gd name="T0" fmla="*/ 5744308 w 5799472"/>
                <a:gd name="T1" fmla="*/ 1272345 h 1687342"/>
                <a:gd name="T2" fmla="*/ 5209736 w 5799472"/>
                <a:gd name="T3" fmla="*/ 1370819 h 1687342"/>
                <a:gd name="T4" fmla="*/ 4084320 w 5799472"/>
                <a:gd name="T5" fmla="*/ 1624037 h 1687342"/>
                <a:gd name="T6" fmla="*/ 2550942 w 5799472"/>
                <a:gd name="T7" fmla="*/ 1638105 h 1687342"/>
                <a:gd name="T8" fmla="*/ 2227385 w 5799472"/>
                <a:gd name="T9" fmla="*/ 1328616 h 1687342"/>
                <a:gd name="T10" fmla="*/ 1847557 w 5799472"/>
                <a:gd name="T11" fmla="*/ 1230142 h 1687342"/>
                <a:gd name="T12" fmla="*/ 1298917 w 5799472"/>
                <a:gd name="T13" fmla="*/ 1384886 h 1687342"/>
                <a:gd name="T14" fmla="*/ 679939 w 5799472"/>
                <a:gd name="T15" fmla="*/ 1609969 h 1687342"/>
                <a:gd name="T16" fmla="*/ 75028 w 5799472"/>
                <a:gd name="T17" fmla="*/ 1553699 h 1687342"/>
                <a:gd name="T18" fmla="*/ 1130105 w 5799472"/>
                <a:gd name="T19" fmla="*/ 892517 h 1687342"/>
                <a:gd name="T20" fmla="*/ 1974167 w 5799472"/>
                <a:gd name="T21" fmla="*/ 611163 h 1687342"/>
                <a:gd name="T22" fmla="*/ 2804160 w 5799472"/>
                <a:gd name="T23" fmla="*/ 484554 h 1687342"/>
                <a:gd name="T24" fmla="*/ 2850366 w 5799472"/>
                <a:gd name="T25" fmla="*/ 738802 h 1687342"/>
                <a:gd name="T26" fmla="*/ 3445098 w 5799472"/>
                <a:gd name="T27" fmla="*/ 701631 h 1687342"/>
                <a:gd name="T28" fmla="*/ 3816805 w 5799472"/>
                <a:gd name="T29" fmla="*/ 545514 h 1687342"/>
                <a:gd name="T30" fmla="*/ 4028050 w 5799472"/>
                <a:gd name="T31" fmla="*/ 20320 h 1687342"/>
                <a:gd name="T32" fmla="*/ 5491090 w 5799472"/>
                <a:gd name="T33" fmla="*/ 667434 h 1687342"/>
                <a:gd name="T34" fmla="*/ 5758376 w 5799472"/>
                <a:gd name="T35" fmla="*/ 1005059 h 1687342"/>
                <a:gd name="T36" fmla="*/ 5737665 w 5799472"/>
                <a:gd name="T37" fmla="*/ 1292274 h 16873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799472" h="1687342">
                  <a:moveTo>
                    <a:pt x="5744308" y="1272345"/>
                  </a:moveTo>
                  <a:cubicBezTo>
                    <a:pt x="5652868" y="1288757"/>
                    <a:pt x="5486401" y="1312204"/>
                    <a:pt x="5209736" y="1370819"/>
                  </a:cubicBezTo>
                  <a:cubicBezTo>
                    <a:pt x="4933071" y="1429434"/>
                    <a:pt x="4527452" y="1579489"/>
                    <a:pt x="4084320" y="1624037"/>
                  </a:cubicBezTo>
                  <a:cubicBezTo>
                    <a:pt x="3641188" y="1668585"/>
                    <a:pt x="2860431" y="1687342"/>
                    <a:pt x="2550942" y="1638105"/>
                  </a:cubicBezTo>
                  <a:cubicBezTo>
                    <a:pt x="2241453" y="1588868"/>
                    <a:pt x="2344616" y="1396610"/>
                    <a:pt x="2227385" y="1328616"/>
                  </a:cubicBezTo>
                  <a:cubicBezTo>
                    <a:pt x="2110154" y="1260622"/>
                    <a:pt x="2002302" y="1220764"/>
                    <a:pt x="1847557" y="1230142"/>
                  </a:cubicBezTo>
                  <a:cubicBezTo>
                    <a:pt x="1692812" y="1239520"/>
                    <a:pt x="1493520" y="1321582"/>
                    <a:pt x="1298917" y="1384886"/>
                  </a:cubicBezTo>
                  <a:cubicBezTo>
                    <a:pt x="1104314" y="1448190"/>
                    <a:pt x="883921" y="1581834"/>
                    <a:pt x="679939" y="1609969"/>
                  </a:cubicBezTo>
                  <a:cubicBezTo>
                    <a:pt x="475957" y="1638104"/>
                    <a:pt x="0" y="1673274"/>
                    <a:pt x="75028" y="1553699"/>
                  </a:cubicBezTo>
                  <a:cubicBezTo>
                    <a:pt x="150056" y="1434124"/>
                    <a:pt x="813582" y="1049606"/>
                    <a:pt x="1130105" y="892517"/>
                  </a:cubicBezTo>
                  <a:cubicBezTo>
                    <a:pt x="1446628" y="735428"/>
                    <a:pt x="1695158" y="679157"/>
                    <a:pt x="1974167" y="611163"/>
                  </a:cubicBezTo>
                  <a:cubicBezTo>
                    <a:pt x="2253176" y="543169"/>
                    <a:pt x="2658127" y="463281"/>
                    <a:pt x="2804160" y="484554"/>
                  </a:cubicBezTo>
                  <a:cubicBezTo>
                    <a:pt x="2950193" y="505827"/>
                    <a:pt x="2743543" y="702622"/>
                    <a:pt x="2850366" y="738802"/>
                  </a:cubicBezTo>
                  <a:cubicBezTo>
                    <a:pt x="2957189" y="774982"/>
                    <a:pt x="3284025" y="733846"/>
                    <a:pt x="3445098" y="701631"/>
                  </a:cubicBezTo>
                  <a:cubicBezTo>
                    <a:pt x="3606171" y="669416"/>
                    <a:pt x="3719646" y="659066"/>
                    <a:pt x="3816805" y="545514"/>
                  </a:cubicBezTo>
                  <a:cubicBezTo>
                    <a:pt x="3913964" y="431962"/>
                    <a:pt x="3749003" y="0"/>
                    <a:pt x="4028050" y="20320"/>
                  </a:cubicBezTo>
                  <a:cubicBezTo>
                    <a:pt x="4307097" y="40640"/>
                    <a:pt x="5202702" y="503311"/>
                    <a:pt x="5491090" y="667434"/>
                  </a:cubicBezTo>
                  <a:cubicBezTo>
                    <a:pt x="5779478" y="831557"/>
                    <a:pt x="5717280" y="900919"/>
                    <a:pt x="5758376" y="1005059"/>
                  </a:cubicBezTo>
                  <a:cubicBezTo>
                    <a:pt x="5799472" y="1109199"/>
                    <a:pt x="5741980" y="1232438"/>
                    <a:pt x="5737665" y="1292274"/>
                  </a:cubicBezTo>
                </a:path>
              </a:pathLst>
            </a:custGeom>
            <a:noFill/>
            <a:ln w="25400" cap="flat">
              <a:solidFill>
                <a:schemeClr val="tx1"/>
              </a:solidFill>
              <a:round/>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en-GB" dirty="0"/>
            </a:p>
          </p:txBody>
        </p:sp>
        <p:sp>
          <p:nvSpPr>
            <p:cNvPr id="22" name="Rectangle 13">
              <a:extLst>
                <a:ext uri="{FF2B5EF4-FFF2-40B4-BE49-F238E27FC236}">
                  <a16:creationId xmlns:a16="http://schemas.microsoft.com/office/drawing/2014/main" xmlns="" id="{A15581B9-2F90-4B5D-BEED-73D9FB8C7A95}"/>
                </a:ext>
              </a:extLst>
            </p:cNvPr>
            <p:cNvSpPr>
              <a:spLocks noChangeArrowheads="1"/>
            </p:cNvSpPr>
            <p:nvPr/>
          </p:nvSpPr>
          <p:spPr bwMode="auto">
            <a:xfrm>
              <a:off x="112539437" y="104839086"/>
              <a:ext cx="494715" cy="815926"/>
            </a:xfrm>
            <a:prstGeom prst="rect">
              <a:avLst/>
            </a:prstGeom>
            <a:solidFill>
              <a:srgbClr val="37373A"/>
            </a:solidFill>
            <a:ln w="25400"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en-GB" dirty="0"/>
            </a:p>
          </p:txBody>
        </p:sp>
        <p:sp>
          <p:nvSpPr>
            <p:cNvPr id="23" name="Freeform 14">
              <a:extLst>
                <a:ext uri="{FF2B5EF4-FFF2-40B4-BE49-F238E27FC236}">
                  <a16:creationId xmlns:a16="http://schemas.microsoft.com/office/drawing/2014/main" xmlns="" id="{F1103CFB-04D9-4E9C-8D38-9D80D0F97264}"/>
                </a:ext>
              </a:extLst>
            </p:cNvPr>
            <p:cNvSpPr>
              <a:spLocks/>
            </p:cNvSpPr>
            <p:nvPr/>
          </p:nvSpPr>
          <p:spPr bwMode="auto">
            <a:xfrm>
              <a:off x="111242865" y="105918000"/>
              <a:ext cx="1457960" cy="358734"/>
            </a:xfrm>
            <a:custGeom>
              <a:avLst/>
              <a:gdLst>
                <a:gd name="T0" fmla="*/ 0 w 1457960"/>
                <a:gd name="T1" fmla="*/ 326265 h 358734"/>
                <a:gd name="T2" fmla="*/ 990972 w 1457960"/>
                <a:gd name="T3" fmla="*/ 356220 h 358734"/>
                <a:gd name="T4" fmla="*/ 1288338 w 1457960"/>
                <a:gd name="T5" fmla="*/ 341351 h 358734"/>
                <a:gd name="T6" fmla="*/ 1429586 w 1457960"/>
                <a:gd name="T7" fmla="*/ 326483 h 358734"/>
                <a:gd name="T8" fmla="*/ 1447800 w 1457960"/>
                <a:gd name="T9" fmla="*/ 201197 h 358734"/>
                <a:gd name="T10" fmla="*/ 1457960 w 1457960"/>
                <a:gd name="T11" fmla="*/ 0 h 358734"/>
              </a:gdLst>
              <a:ahLst/>
              <a:cxnLst>
                <a:cxn ang="0">
                  <a:pos x="T0" y="T1"/>
                </a:cxn>
                <a:cxn ang="0">
                  <a:pos x="T2" y="T3"/>
                </a:cxn>
                <a:cxn ang="0">
                  <a:pos x="T4" y="T5"/>
                </a:cxn>
                <a:cxn ang="0">
                  <a:pos x="T6" y="T7"/>
                </a:cxn>
                <a:cxn ang="0">
                  <a:pos x="T8" y="T9"/>
                </a:cxn>
                <a:cxn ang="0">
                  <a:pos x="T10" y="T11"/>
                </a:cxn>
              </a:cxnLst>
              <a:rect l="0" t="0" r="r" b="b"/>
              <a:pathLst>
                <a:path w="1457960" h="358734">
                  <a:moveTo>
                    <a:pt x="0" y="326265"/>
                  </a:moveTo>
                  <a:cubicBezTo>
                    <a:pt x="165162" y="331258"/>
                    <a:pt x="776249" y="353706"/>
                    <a:pt x="990972" y="356220"/>
                  </a:cubicBezTo>
                  <a:cubicBezTo>
                    <a:pt x="1205695" y="358734"/>
                    <a:pt x="1215236" y="346307"/>
                    <a:pt x="1288338" y="341351"/>
                  </a:cubicBezTo>
                  <a:cubicBezTo>
                    <a:pt x="1361440" y="336395"/>
                    <a:pt x="1403009" y="349842"/>
                    <a:pt x="1429586" y="326483"/>
                  </a:cubicBezTo>
                  <a:cubicBezTo>
                    <a:pt x="1456163" y="303124"/>
                    <a:pt x="1443071" y="255611"/>
                    <a:pt x="1447800" y="201197"/>
                  </a:cubicBezTo>
                  <a:cubicBezTo>
                    <a:pt x="1452529" y="146783"/>
                    <a:pt x="1455843" y="41916"/>
                    <a:pt x="1457960" y="0"/>
                  </a:cubicBezTo>
                </a:path>
              </a:pathLst>
            </a:custGeom>
            <a:noFill/>
            <a:ln w="25400" cap="flat">
              <a:solidFill>
                <a:schemeClr val="tx1"/>
              </a:solidFill>
              <a:round/>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en-GB" dirty="0"/>
            </a:p>
          </p:txBody>
        </p:sp>
        <p:sp>
          <p:nvSpPr>
            <p:cNvPr id="24" name="Freeform 15">
              <a:extLst>
                <a:ext uri="{FF2B5EF4-FFF2-40B4-BE49-F238E27FC236}">
                  <a16:creationId xmlns:a16="http://schemas.microsoft.com/office/drawing/2014/main" xmlns="" id="{593C8DF1-3652-4FDA-96A9-04C932FF6F85}"/>
                </a:ext>
              </a:extLst>
            </p:cNvPr>
            <p:cNvSpPr>
              <a:spLocks/>
            </p:cNvSpPr>
            <p:nvPr/>
          </p:nvSpPr>
          <p:spPr bwMode="auto">
            <a:xfrm>
              <a:off x="106855232" y="105968180"/>
              <a:ext cx="821473" cy="375425"/>
            </a:xfrm>
            <a:custGeom>
              <a:avLst/>
              <a:gdLst>
                <a:gd name="T0" fmla="*/ 821473 w 821473"/>
                <a:gd name="T1" fmla="*/ 30976 h 375425"/>
                <a:gd name="T2" fmla="*/ 687658 w 821473"/>
                <a:gd name="T3" fmla="*/ 127620 h 375425"/>
                <a:gd name="T4" fmla="*/ 509239 w 821473"/>
                <a:gd name="T5" fmla="*/ 194527 h 375425"/>
                <a:gd name="T6" fmla="*/ 204439 w 821473"/>
                <a:gd name="T7" fmla="*/ 254001 h 375425"/>
                <a:gd name="T8" fmla="*/ 26019 w 821473"/>
                <a:gd name="T9" fmla="*/ 350645 h 375425"/>
                <a:gd name="T10" fmla="*/ 360556 w 821473"/>
                <a:gd name="T11" fmla="*/ 358079 h 375425"/>
                <a:gd name="T12" fmla="*/ 717395 w 821473"/>
                <a:gd name="T13" fmla="*/ 320908 h 375425"/>
                <a:gd name="T14" fmla="*/ 821473 w 821473"/>
                <a:gd name="T15" fmla="*/ 30976 h 3754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21473" h="375425">
                  <a:moveTo>
                    <a:pt x="821473" y="30976"/>
                  </a:moveTo>
                  <a:cubicBezTo>
                    <a:pt x="790497" y="0"/>
                    <a:pt x="739697" y="100362"/>
                    <a:pt x="687658" y="127620"/>
                  </a:cubicBezTo>
                  <a:cubicBezTo>
                    <a:pt x="635619" y="154878"/>
                    <a:pt x="589775" y="173464"/>
                    <a:pt x="509239" y="194527"/>
                  </a:cubicBezTo>
                  <a:cubicBezTo>
                    <a:pt x="428703" y="215590"/>
                    <a:pt x="284976" y="227981"/>
                    <a:pt x="204439" y="254001"/>
                  </a:cubicBezTo>
                  <a:cubicBezTo>
                    <a:pt x="123902" y="280021"/>
                    <a:pt x="0" y="333299"/>
                    <a:pt x="26019" y="350645"/>
                  </a:cubicBezTo>
                  <a:cubicBezTo>
                    <a:pt x="52038" y="367991"/>
                    <a:pt x="245327" y="363035"/>
                    <a:pt x="360556" y="358079"/>
                  </a:cubicBezTo>
                  <a:cubicBezTo>
                    <a:pt x="475785" y="353123"/>
                    <a:pt x="640576" y="375425"/>
                    <a:pt x="717395" y="320908"/>
                  </a:cubicBezTo>
                  <a:cubicBezTo>
                    <a:pt x="794214" y="266391"/>
                    <a:pt x="799790" y="91378"/>
                    <a:pt x="821473" y="30976"/>
                  </a:cubicBezTo>
                  <a:close/>
                </a:path>
              </a:pathLst>
            </a:custGeom>
            <a:solidFill>
              <a:srgbClr val="37373A"/>
            </a:solidFill>
            <a:ln w="25400" cap="flat" cmpd="sng">
              <a:solidFill>
                <a:schemeClr val="tx1"/>
              </a:solidFill>
              <a:prstDash val="solid"/>
              <a:round/>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en-GB" dirty="0"/>
            </a:p>
          </p:txBody>
        </p:sp>
        <p:sp>
          <p:nvSpPr>
            <p:cNvPr id="25" name="Oval 16">
              <a:extLst>
                <a:ext uri="{FF2B5EF4-FFF2-40B4-BE49-F238E27FC236}">
                  <a16:creationId xmlns:a16="http://schemas.microsoft.com/office/drawing/2014/main" xmlns="" id="{340D514E-C650-43CB-8F54-24A43703CDF6}"/>
                </a:ext>
              </a:extLst>
            </p:cNvPr>
            <p:cNvSpPr>
              <a:spLocks noChangeArrowheads="1"/>
            </p:cNvSpPr>
            <p:nvPr/>
          </p:nvSpPr>
          <p:spPr bwMode="auto">
            <a:xfrm>
              <a:off x="108360646" y="105538239"/>
              <a:ext cx="828000" cy="828000"/>
            </a:xfrm>
            <a:prstGeom prst="ellipse">
              <a:avLst/>
            </a:prstGeom>
            <a:solidFill>
              <a:srgbClr val="37373A"/>
            </a:solidFill>
            <a:ln w="25400" algn="ctr">
              <a:solidFill>
                <a:schemeClr val="tx1"/>
              </a:solidFill>
              <a:round/>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en-GB" dirty="0"/>
            </a:p>
          </p:txBody>
        </p:sp>
        <p:sp>
          <p:nvSpPr>
            <p:cNvPr id="26" name="Oval 17">
              <a:extLst>
                <a:ext uri="{FF2B5EF4-FFF2-40B4-BE49-F238E27FC236}">
                  <a16:creationId xmlns:a16="http://schemas.microsoft.com/office/drawing/2014/main" xmlns="" id="{4EE412C3-7779-4DC7-80DC-260D2C3A1C1B}"/>
                </a:ext>
              </a:extLst>
            </p:cNvPr>
            <p:cNvSpPr>
              <a:spLocks noChangeArrowheads="1"/>
            </p:cNvSpPr>
            <p:nvPr/>
          </p:nvSpPr>
          <p:spPr bwMode="auto">
            <a:xfrm>
              <a:off x="111644217" y="105508503"/>
              <a:ext cx="846000" cy="846000"/>
            </a:xfrm>
            <a:prstGeom prst="ellipse">
              <a:avLst/>
            </a:prstGeom>
            <a:solidFill>
              <a:srgbClr val="37373A"/>
            </a:solidFill>
            <a:ln w="25400" algn="ctr">
              <a:solidFill>
                <a:schemeClr val="tx1"/>
              </a:solidFill>
              <a:round/>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en-GB" dirty="0"/>
            </a:p>
          </p:txBody>
        </p:sp>
      </p:grpSp>
    </p:spTree>
    <p:extLst>
      <p:ext uri="{BB962C8B-B14F-4D97-AF65-F5344CB8AC3E}">
        <p14:creationId xmlns:p14="http://schemas.microsoft.com/office/powerpoint/2010/main" val="1920111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pic>
        <p:nvPicPr>
          <p:cNvPr id="1025" name="Picture 7"/>
          <p:cNvPicPr>
            <a:picLocks noChangeAspect="1" noChangeArrowheads="1"/>
          </p:cNvPicPr>
          <p:nvPr/>
        </p:nvPicPr>
        <p:blipFill rotWithShape="1">
          <a:blip r:embed="rId3">
            <a:extLst>
              <a:ext uri="{28A0092B-C50C-407E-A947-70E740481C1C}">
                <a14:useLocalDpi xmlns:a14="http://schemas.microsoft.com/office/drawing/2010/main" val="0"/>
              </a:ext>
            </a:extLst>
          </a:blip>
          <a:srcRect l="-2" r="648" b="30870"/>
          <a:stretch/>
        </p:blipFill>
        <p:spPr bwMode="auto">
          <a:xfrm>
            <a:off x="6328523" y="1582131"/>
            <a:ext cx="5695950" cy="1744935"/>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2" y="5085184"/>
            <a:ext cx="11289600" cy="93610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p:cNvSpPr>
            <a:spLocks noGrp="1"/>
          </p:cNvSpPr>
          <p:nvPr>
            <p:ph type="title"/>
          </p:nvPr>
        </p:nvSpPr>
        <p:spPr>
          <a:xfrm>
            <a:off x="333772" y="188640"/>
            <a:ext cx="11305256" cy="504056"/>
          </a:xfrm>
        </p:spPr>
        <p:txBody>
          <a:bodyPr/>
          <a:lstStyle/>
          <a:p>
            <a:r>
              <a:rPr lang="en-GB" u="sng" dirty="0" smtClean="0"/>
              <a:t>Planning Test Session 1</a:t>
            </a:r>
            <a:endParaRPr lang="en-GB" u="sng" dirty="0"/>
          </a:p>
        </p:txBody>
      </p:sp>
      <p:sp>
        <p:nvSpPr>
          <p:cNvPr id="10" name="TextBox 9"/>
          <p:cNvSpPr txBox="1"/>
          <p:nvPr/>
        </p:nvSpPr>
        <p:spPr>
          <a:xfrm>
            <a:off x="117748" y="6062843"/>
            <a:ext cx="10784060" cy="584775"/>
          </a:xfrm>
          <a:prstGeom prst="rect">
            <a:avLst/>
          </a:prstGeom>
          <a:noFill/>
        </p:spPr>
        <p:txBody>
          <a:bodyPr wrap="square" rtlCol="0">
            <a:spAutoFit/>
          </a:bodyPr>
          <a:lstStyle/>
          <a:p>
            <a:r>
              <a:rPr lang="en-GB" sz="1600" dirty="0">
                <a:solidFill>
                  <a:schemeClr val="bg2">
                    <a:lumMod val="75000"/>
                  </a:schemeClr>
                </a:solidFill>
              </a:rPr>
              <a:t>Passmore, Martin A.. 2010. “The Measurement and Analysis of Road Vehicle Drag Forces”. </a:t>
            </a:r>
            <a:r>
              <a:rPr lang="en-GB" sz="1600" dirty="0" err="1">
                <a:solidFill>
                  <a:schemeClr val="bg2">
                    <a:lumMod val="75000"/>
                  </a:schemeClr>
                </a:solidFill>
              </a:rPr>
              <a:t>figshare</a:t>
            </a:r>
            <a:r>
              <a:rPr lang="en-GB" sz="1600" dirty="0">
                <a:solidFill>
                  <a:schemeClr val="bg2">
                    <a:lumMod val="75000"/>
                  </a:schemeClr>
                </a:solidFill>
              </a:rPr>
              <a:t>. https://hdl.handle.net/2134/7038.</a:t>
            </a:r>
            <a:endParaRPr lang="en-GB" sz="1600" dirty="0">
              <a:solidFill>
                <a:schemeClr val="bg2">
                  <a:lumMod val="75000"/>
                </a:schemeClr>
              </a:solidFill>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26183" y="134925"/>
            <a:ext cx="5698290" cy="918163"/>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3"/>
          <p:cNvSpPr>
            <a:spLocks noChangeArrowheads="1"/>
          </p:cNvSpPr>
          <p:nvPr/>
        </p:nvSpPr>
        <p:spPr bwMode="auto">
          <a:xfrm>
            <a:off x="-98276" y="206871"/>
            <a:ext cx="12188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12" name="Rectangle 4"/>
          <p:cNvSpPr>
            <a:spLocks noChangeArrowheads="1"/>
          </p:cNvSpPr>
          <p:nvPr/>
        </p:nvSpPr>
        <p:spPr bwMode="auto">
          <a:xfrm>
            <a:off x="-98276" y="1587996"/>
            <a:ext cx="1218882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13" name="Rectangle 5"/>
          <p:cNvSpPr>
            <a:spLocks noChangeArrowheads="1"/>
          </p:cNvSpPr>
          <p:nvPr/>
        </p:nvSpPr>
        <p:spPr bwMode="auto">
          <a:xfrm>
            <a:off x="-98276" y="4112121"/>
            <a:ext cx="1218882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pic>
        <p:nvPicPr>
          <p:cNvPr id="16" name="Picture 7"/>
          <p:cNvPicPr>
            <a:picLocks noChangeAspect="1" noChangeArrowheads="1"/>
          </p:cNvPicPr>
          <p:nvPr/>
        </p:nvPicPr>
        <p:blipFill rotWithShape="1">
          <a:blip r:embed="rId3">
            <a:extLst>
              <a:ext uri="{28A0092B-C50C-407E-A947-70E740481C1C}">
                <a14:useLocalDpi xmlns:a14="http://schemas.microsoft.com/office/drawing/2010/main" val="0"/>
              </a:ext>
            </a:extLst>
          </a:blip>
          <a:srcRect l="-2" t="75967" r="71259"/>
          <a:stretch/>
        </p:blipFill>
        <p:spPr bwMode="auto">
          <a:xfrm>
            <a:off x="10363972" y="3327066"/>
            <a:ext cx="1647800" cy="606598"/>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p:cNvSpPr txBox="1"/>
          <p:nvPr/>
        </p:nvSpPr>
        <p:spPr>
          <a:xfrm>
            <a:off x="6312923" y="1020859"/>
            <a:ext cx="5711550" cy="584775"/>
          </a:xfrm>
          <a:prstGeom prst="rect">
            <a:avLst/>
          </a:prstGeom>
          <a:noFill/>
        </p:spPr>
        <p:txBody>
          <a:bodyPr wrap="square" rtlCol="0">
            <a:spAutoFit/>
          </a:bodyPr>
          <a:lstStyle/>
          <a:p>
            <a:r>
              <a:rPr lang="en-GB" sz="1600" i="1" dirty="0" smtClean="0">
                <a:solidFill>
                  <a:schemeClr val="bg1"/>
                </a:solidFill>
              </a:rPr>
              <a:t>Figure 1, Front and Rear setup matrixes for Wing and Ride height, Standing 2020 </a:t>
            </a:r>
            <a:endParaRPr lang="en-GB" sz="1600" i="1" dirty="0">
              <a:solidFill>
                <a:schemeClr val="bg1"/>
              </a:solidFill>
            </a:endParaRPr>
          </a:p>
        </p:txBody>
      </p:sp>
      <p:sp>
        <p:nvSpPr>
          <p:cNvPr id="18" name="TextBox 17"/>
          <p:cNvSpPr txBox="1"/>
          <p:nvPr/>
        </p:nvSpPr>
        <p:spPr>
          <a:xfrm>
            <a:off x="6243324" y="3277393"/>
            <a:ext cx="4120648" cy="584775"/>
          </a:xfrm>
          <a:prstGeom prst="rect">
            <a:avLst/>
          </a:prstGeom>
          <a:noFill/>
        </p:spPr>
        <p:txBody>
          <a:bodyPr wrap="square" rtlCol="0">
            <a:spAutoFit/>
          </a:bodyPr>
          <a:lstStyle/>
          <a:p>
            <a:r>
              <a:rPr lang="en-GB" sz="1600" i="1" dirty="0" smtClean="0">
                <a:solidFill>
                  <a:schemeClr val="bg1"/>
                </a:solidFill>
              </a:rPr>
              <a:t>Figure 2,Wing and Ride height Matrix for all setups (Inc. Key) , Standing 2020 </a:t>
            </a:r>
            <a:endParaRPr lang="en-GB" sz="1600" i="1" dirty="0">
              <a:solidFill>
                <a:schemeClr val="bg1"/>
              </a:solidFill>
            </a:endParaRPr>
          </a:p>
        </p:txBody>
      </p:sp>
      <p:sp>
        <p:nvSpPr>
          <p:cNvPr id="6" name="Text Placeholder 5"/>
          <p:cNvSpPr>
            <a:spLocks noGrp="1"/>
          </p:cNvSpPr>
          <p:nvPr>
            <p:ph type="body" sz="half" idx="2"/>
          </p:nvPr>
        </p:nvSpPr>
        <p:spPr>
          <a:xfrm>
            <a:off x="235495" y="836712"/>
            <a:ext cx="6077428" cy="5247431"/>
          </a:xfrm>
        </p:spPr>
        <p:txBody>
          <a:bodyPr>
            <a:normAutofit/>
          </a:bodyPr>
          <a:lstStyle/>
          <a:p>
            <a:r>
              <a:rPr lang="en-GB" sz="1600" dirty="0" smtClean="0">
                <a:solidFill>
                  <a:schemeClr val="bg1"/>
                </a:solidFill>
              </a:rPr>
              <a:t>Test 1 intended to gather the following-</a:t>
            </a:r>
          </a:p>
          <a:p>
            <a:pPr marL="400050" indent="-400050">
              <a:buClr>
                <a:schemeClr val="bg1"/>
              </a:buClr>
              <a:buFont typeface="Wingdings" panose="05000000000000000000" pitchFamily="2" charset="2"/>
              <a:buChar char="Ø"/>
            </a:pPr>
            <a:r>
              <a:rPr lang="en-GB" sz="1600" dirty="0">
                <a:solidFill>
                  <a:schemeClr val="bg1"/>
                </a:solidFill>
              </a:rPr>
              <a:t>Range of Wing angle &amp; Ride height setups front and rear.</a:t>
            </a:r>
          </a:p>
          <a:p>
            <a:pPr marL="400050" indent="-400050">
              <a:buClr>
                <a:schemeClr val="bg1"/>
              </a:buClr>
              <a:buFont typeface="Wingdings" panose="05000000000000000000" pitchFamily="2" charset="2"/>
              <a:buChar char="Ø"/>
            </a:pPr>
            <a:r>
              <a:rPr lang="en-GB" sz="1600" dirty="0" smtClean="0">
                <a:solidFill>
                  <a:schemeClr val="bg1"/>
                </a:solidFill>
              </a:rPr>
              <a:t>Static vehicle data.</a:t>
            </a:r>
          </a:p>
          <a:p>
            <a:pPr marL="400050" indent="-400050">
              <a:buClr>
                <a:schemeClr val="bg1"/>
              </a:buClr>
              <a:buFont typeface="Wingdings" panose="05000000000000000000" pitchFamily="2" charset="2"/>
              <a:buChar char="Ø"/>
            </a:pPr>
            <a:r>
              <a:rPr lang="en-GB" sz="1600" dirty="0" smtClean="0">
                <a:solidFill>
                  <a:schemeClr val="bg1"/>
                </a:solidFill>
              </a:rPr>
              <a:t>Coast-down data. </a:t>
            </a:r>
          </a:p>
          <a:p>
            <a:pPr marL="400050" indent="-400050">
              <a:buClr>
                <a:schemeClr val="bg1"/>
              </a:buClr>
              <a:buFont typeface="Wingdings" panose="05000000000000000000" pitchFamily="2" charset="2"/>
              <a:buChar char="Ø"/>
            </a:pPr>
            <a:r>
              <a:rPr lang="en-GB" sz="1600" dirty="0" smtClean="0">
                <a:solidFill>
                  <a:schemeClr val="bg1"/>
                </a:solidFill>
              </a:rPr>
              <a:t>Steady state cornering data.</a:t>
            </a:r>
          </a:p>
          <a:p>
            <a:r>
              <a:rPr lang="en-GB" sz="1600" dirty="0">
                <a:solidFill>
                  <a:schemeClr val="bg1"/>
                </a:solidFill>
              </a:rPr>
              <a:t>A</a:t>
            </a:r>
            <a:r>
              <a:rPr lang="en-GB" sz="1600" dirty="0" smtClean="0">
                <a:solidFill>
                  <a:schemeClr val="bg1"/>
                </a:solidFill>
              </a:rPr>
              <a:t> basic understanding of aerodynamics can be made for each setup from the gathered data.</a:t>
            </a:r>
          </a:p>
          <a:p>
            <a:r>
              <a:rPr lang="en-GB" sz="1600" dirty="0" smtClean="0">
                <a:solidFill>
                  <a:schemeClr val="bg1"/>
                </a:solidFill>
              </a:rPr>
              <a:t>The range of setups will provide us with the min, mid and max values seen in figure 1, and used in the setup of the coast-down tests.   </a:t>
            </a:r>
          </a:p>
          <a:p>
            <a:endParaRPr lang="en-GB" sz="1600" dirty="0">
              <a:solidFill>
                <a:schemeClr val="bg1"/>
              </a:solidFill>
            </a:endParaRPr>
          </a:p>
        </p:txBody>
      </p:sp>
      <p:sp>
        <p:nvSpPr>
          <p:cNvPr id="17" name="TextBox 16"/>
          <p:cNvSpPr txBox="1"/>
          <p:nvPr/>
        </p:nvSpPr>
        <p:spPr>
          <a:xfrm>
            <a:off x="235495" y="4124227"/>
            <a:ext cx="9865096" cy="1323439"/>
          </a:xfrm>
          <a:prstGeom prst="rect">
            <a:avLst/>
          </a:prstGeom>
          <a:noFill/>
        </p:spPr>
        <p:txBody>
          <a:bodyPr wrap="square" rtlCol="0">
            <a:spAutoFit/>
          </a:bodyPr>
          <a:lstStyle/>
          <a:p>
            <a:r>
              <a:rPr lang="en-GB" sz="1600" dirty="0">
                <a:solidFill>
                  <a:schemeClr val="bg1"/>
                </a:solidFill>
              </a:rPr>
              <a:t>The Coast-down test will provide the necessary data to calculate lift and drag coefficients of each setup. </a:t>
            </a:r>
            <a:endParaRPr lang="en-GB" sz="1600" dirty="0" smtClean="0">
              <a:solidFill>
                <a:schemeClr val="bg1"/>
              </a:solidFill>
            </a:endParaRPr>
          </a:p>
          <a:p>
            <a:r>
              <a:rPr lang="en-GB" sz="1600" i="1" dirty="0" smtClean="0">
                <a:solidFill>
                  <a:schemeClr val="bg1"/>
                </a:solidFill>
              </a:rPr>
              <a:t>“In </a:t>
            </a:r>
            <a:r>
              <a:rPr lang="en-GB" sz="1600" i="1" dirty="0">
                <a:solidFill>
                  <a:schemeClr val="bg1"/>
                </a:solidFill>
              </a:rPr>
              <a:t>the </a:t>
            </a:r>
            <a:r>
              <a:rPr lang="en-GB" sz="1600" i="1" dirty="0" smtClean="0">
                <a:solidFill>
                  <a:schemeClr val="bg1"/>
                </a:solidFill>
              </a:rPr>
              <a:t>coast-down </a:t>
            </a:r>
            <a:r>
              <a:rPr lang="en-GB" sz="1600" i="1" dirty="0">
                <a:solidFill>
                  <a:schemeClr val="bg1"/>
                </a:solidFill>
              </a:rPr>
              <a:t>method the test vehicle is driven up to a </a:t>
            </a:r>
            <a:r>
              <a:rPr lang="en-GB" sz="1600" i="1" dirty="0" smtClean="0">
                <a:solidFill>
                  <a:schemeClr val="bg1"/>
                </a:solidFill>
              </a:rPr>
              <a:t>speed, </a:t>
            </a:r>
            <a:r>
              <a:rPr lang="en-GB" sz="1600" i="1" dirty="0">
                <a:solidFill>
                  <a:schemeClr val="bg1"/>
                </a:solidFill>
              </a:rPr>
              <a:t>the gears are shifted to neutral and the vehicle is allowed to coast freely along the track</a:t>
            </a:r>
            <a:r>
              <a:rPr lang="en-GB" sz="1600" i="1" dirty="0" smtClean="0">
                <a:solidFill>
                  <a:schemeClr val="bg1"/>
                </a:solidFill>
              </a:rPr>
              <a:t>.”</a:t>
            </a:r>
            <a:r>
              <a:rPr lang="en-GB" sz="1600" dirty="0" smtClean="0">
                <a:solidFill>
                  <a:schemeClr val="bg1"/>
                </a:solidFill>
              </a:rPr>
              <a:t>(Passmore. M.A, 2010)</a:t>
            </a:r>
            <a:endParaRPr lang="en-GB" sz="1600" dirty="0">
              <a:solidFill>
                <a:schemeClr val="bg1"/>
              </a:solidFill>
            </a:endParaRPr>
          </a:p>
          <a:p>
            <a:endParaRPr lang="en-GB" sz="1600" dirty="0">
              <a:solidFill>
                <a:schemeClr val="bg1"/>
              </a:solidFill>
            </a:endParaRPr>
          </a:p>
        </p:txBody>
      </p:sp>
    </p:spTree>
    <p:extLst>
      <p:ext uri="{BB962C8B-B14F-4D97-AF65-F5344CB8AC3E}">
        <p14:creationId xmlns:p14="http://schemas.microsoft.com/office/powerpoint/2010/main" val="587601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8" name="Rectangle 7"/>
          <p:cNvSpPr/>
          <p:nvPr/>
        </p:nvSpPr>
        <p:spPr>
          <a:xfrm>
            <a:off x="-2" y="5085184"/>
            <a:ext cx="11289600" cy="93610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p:cNvSpPr>
            <a:spLocks noGrp="1"/>
          </p:cNvSpPr>
          <p:nvPr>
            <p:ph type="title"/>
          </p:nvPr>
        </p:nvSpPr>
        <p:spPr>
          <a:xfrm>
            <a:off x="333772" y="188640"/>
            <a:ext cx="11305256" cy="504056"/>
          </a:xfrm>
        </p:spPr>
        <p:txBody>
          <a:bodyPr/>
          <a:lstStyle/>
          <a:p>
            <a:r>
              <a:rPr lang="en-GB" u="sng" dirty="0" smtClean="0"/>
              <a:t>Planning Test Session 1</a:t>
            </a:r>
            <a:endParaRPr lang="en-GB" u="sng" dirty="0"/>
          </a:p>
        </p:txBody>
      </p:sp>
      <p:sp>
        <p:nvSpPr>
          <p:cNvPr id="10" name="TextBox 9"/>
          <p:cNvSpPr txBox="1"/>
          <p:nvPr/>
        </p:nvSpPr>
        <p:spPr>
          <a:xfrm>
            <a:off x="350912" y="6052492"/>
            <a:ext cx="10784060" cy="584775"/>
          </a:xfrm>
          <a:prstGeom prst="rect">
            <a:avLst/>
          </a:prstGeom>
          <a:noFill/>
        </p:spPr>
        <p:txBody>
          <a:bodyPr wrap="square" rtlCol="0">
            <a:spAutoFit/>
          </a:bodyPr>
          <a:lstStyle/>
          <a:p>
            <a:r>
              <a:rPr lang="en-US" sz="1600" dirty="0" err="1">
                <a:solidFill>
                  <a:schemeClr val="tx2">
                    <a:lumMod val="40000"/>
                    <a:lumOff val="60000"/>
                  </a:schemeClr>
                </a:solidFill>
              </a:rPr>
              <a:t>Ehsani</a:t>
            </a:r>
            <a:r>
              <a:rPr lang="en-US" sz="1600" dirty="0">
                <a:solidFill>
                  <a:schemeClr val="tx2">
                    <a:lumMod val="40000"/>
                    <a:lumOff val="60000"/>
                  </a:schemeClr>
                </a:solidFill>
              </a:rPr>
              <a:t> , M., Gao, Y. &amp; </a:t>
            </a:r>
            <a:r>
              <a:rPr lang="en-US" sz="1600" dirty="0" err="1">
                <a:solidFill>
                  <a:schemeClr val="tx2">
                    <a:lumMod val="40000"/>
                    <a:lumOff val="60000"/>
                  </a:schemeClr>
                </a:solidFill>
              </a:rPr>
              <a:t>Emadi</a:t>
            </a:r>
            <a:r>
              <a:rPr lang="en-US" sz="1600" dirty="0">
                <a:solidFill>
                  <a:schemeClr val="tx2">
                    <a:lumMod val="40000"/>
                    <a:lumOff val="60000"/>
                  </a:schemeClr>
                </a:solidFill>
              </a:rPr>
              <a:t>, A., 2010. </a:t>
            </a:r>
            <a:r>
              <a:rPr lang="en-US" sz="1600" i="1" dirty="0">
                <a:solidFill>
                  <a:schemeClr val="tx2">
                    <a:lumMod val="40000"/>
                    <a:lumOff val="60000"/>
                  </a:schemeClr>
                </a:solidFill>
              </a:rPr>
              <a:t>Modern Electric, Hybrid Electric, and Fuel Cell Vehicles. </a:t>
            </a:r>
            <a:r>
              <a:rPr lang="en-US" sz="1600" dirty="0">
                <a:solidFill>
                  <a:schemeClr val="tx2">
                    <a:lumMod val="40000"/>
                    <a:lumOff val="60000"/>
                  </a:schemeClr>
                </a:solidFill>
              </a:rPr>
              <a:t>2nd ed. FL,US: CRC Press.</a:t>
            </a:r>
            <a:endParaRPr lang="en-GB" sz="1600" dirty="0">
              <a:solidFill>
                <a:schemeClr val="tx2">
                  <a:lumMod val="40000"/>
                  <a:lumOff val="60000"/>
                </a:schemeClr>
              </a:solidFill>
            </a:endParaRPr>
          </a:p>
        </p:txBody>
      </p:sp>
      <p:sp>
        <p:nvSpPr>
          <p:cNvPr id="11" name="Rectangle 3"/>
          <p:cNvSpPr>
            <a:spLocks noChangeArrowheads="1"/>
          </p:cNvSpPr>
          <p:nvPr/>
        </p:nvSpPr>
        <p:spPr bwMode="auto">
          <a:xfrm>
            <a:off x="-98276" y="206871"/>
            <a:ext cx="12188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12" name="Rectangle 4"/>
          <p:cNvSpPr>
            <a:spLocks noChangeArrowheads="1"/>
          </p:cNvSpPr>
          <p:nvPr/>
        </p:nvSpPr>
        <p:spPr bwMode="auto">
          <a:xfrm>
            <a:off x="-98276" y="1587996"/>
            <a:ext cx="1218882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13" name="Rectangle 5"/>
          <p:cNvSpPr>
            <a:spLocks noChangeArrowheads="1"/>
          </p:cNvSpPr>
          <p:nvPr/>
        </p:nvSpPr>
        <p:spPr bwMode="auto">
          <a:xfrm>
            <a:off x="-98276" y="4112121"/>
            <a:ext cx="1218882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14" name="TextBox 13"/>
          <p:cNvSpPr txBox="1"/>
          <p:nvPr/>
        </p:nvSpPr>
        <p:spPr>
          <a:xfrm>
            <a:off x="6841988" y="5039308"/>
            <a:ext cx="5711550" cy="338554"/>
          </a:xfrm>
          <a:prstGeom prst="rect">
            <a:avLst/>
          </a:prstGeom>
          <a:noFill/>
        </p:spPr>
        <p:txBody>
          <a:bodyPr wrap="square" rtlCol="0">
            <a:spAutoFit/>
          </a:bodyPr>
          <a:lstStyle/>
          <a:p>
            <a:r>
              <a:rPr lang="en-GB" sz="1600" i="1" dirty="0" smtClean="0">
                <a:solidFill>
                  <a:schemeClr val="bg1"/>
                </a:solidFill>
              </a:rPr>
              <a:t>Figure 3, Example of Coast down test, Standing 2020. </a:t>
            </a:r>
            <a:endParaRPr lang="en-GB" sz="1600" i="1" dirty="0">
              <a:solidFill>
                <a:schemeClr val="bg1"/>
              </a:solidFill>
            </a:endParaRPr>
          </a:p>
        </p:txBody>
      </p:sp>
      <mc:AlternateContent xmlns:mc="http://schemas.openxmlformats.org/markup-compatibility/2006">
        <mc:Choice xmlns:a14="http://schemas.microsoft.com/office/drawing/2010/main" Requires="a14">
          <p:sp>
            <p:nvSpPr>
              <p:cNvPr id="17" name="TextBox 16"/>
              <p:cNvSpPr txBox="1"/>
              <p:nvPr/>
            </p:nvSpPr>
            <p:spPr>
              <a:xfrm>
                <a:off x="229194" y="1150968"/>
                <a:ext cx="6623832" cy="3155223"/>
              </a:xfrm>
              <a:prstGeom prst="rect">
                <a:avLst/>
              </a:prstGeom>
              <a:noFill/>
            </p:spPr>
            <p:txBody>
              <a:bodyPr wrap="square" rtlCol="0">
                <a:spAutoFit/>
              </a:bodyPr>
              <a:lstStyle/>
              <a:p>
                <a:r>
                  <a:rPr lang="en-GB" sz="1600" dirty="0" smtClean="0">
                    <a:solidFill>
                      <a:schemeClr val="bg1">
                        <a:lumMod val="95000"/>
                      </a:schemeClr>
                    </a:solidFill>
                  </a:rPr>
                  <a:t>As mentioned my Passmore, M.A prior the, once neutral is engaged the vehicle begins to slow down. This is due to the rolling resistance, aerodynamic drag and gradient resistance </a:t>
                </a:r>
                <a:r>
                  <a:rPr lang="en-GB" sz="1600" dirty="0">
                    <a:solidFill>
                      <a:schemeClr val="bg1">
                        <a:lumMod val="95000"/>
                      </a:schemeClr>
                    </a:solidFill>
                  </a:rPr>
                  <a:t>(</a:t>
                </a:r>
                <a:r>
                  <a:rPr lang="en-GB" sz="1600" dirty="0" err="1" smtClean="0">
                    <a:solidFill>
                      <a:schemeClr val="bg1">
                        <a:lumMod val="95000"/>
                      </a:schemeClr>
                    </a:solidFill>
                  </a:rPr>
                  <a:t>Ehsani</a:t>
                </a:r>
                <a:r>
                  <a:rPr lang="en-GB" sz="1600" dirty="0" smtClean="0">
                    <a:solidFill>
                      <a:schemeClr val="bg1">
                        <a:lumMod val="95000"/>
                      </a:schemeClr>
                    </a:solidFill>
                  </a:rPr>
                  <a:t>, </a:t>
                </a:r>
                <a:r>
                  <a:rPr lang="en-GB" sz="1600" dirty="0">
                    <a:solidFill>
                      <a:schemeClr val="bg1">
                        <a:lumMod val="95000"/>
                      </a:schemeClr>
                    </a:solidFill>
                  </a:rPr>
                  <a:t>et al., 2010</a:t>
                </a:r>
                <a:r>
                  <a:rPr lang="en-GB" sz="1600" dirty="0" smtClean="0">
                    <a:solidFill>
                      <a:schemeClr val="bg1">
                        <a:lumMod val="95000"/>
                      </a:schemeClr>
                    </a:solidFill>
                  </a:rPr>
                  <a:t>). </a:t>
                </a:r>
              </a:p>
              <a:p>
                <a:endParaRPr lang="en-GB" sz="1600" dirty="0">
                  <a:solidFill>
                    <a:schemeClr val="bg1">
                      <a:lumMod val="95000"/>
                    </a:schemeClr>
                  </a:solidFill>
                </a:endParaRPr>
              </a:p>
              <a:p>
                <a:endParaRPr lang="en-GB" sz="1600" dirty="0" smtClean="0">
                  <a:solidFill>
                    <a:schemeClr val="bg1">
                      <a:lumMod val="95000"/>
                    </a:schemeClr>
                  </a:solidFill>
                </a:endParaRPr>
              </a:p>
              <a:p>
                <a14:m>
                  <m:oMath xmlns:m="http://schemas.openxmlformats.org/officeDocument/2006/math">
                    <m:r>
                      <a:rPr lang="en-US" sz="1600" i="1" smtClean="0">
                        <a:solidFill>
                          <a:schemeClr val="bg1">
                            <a:lumMod val="95000"/>
                          </a:schemeClr>
                        </a:solidFill>
                      </a:rPr>
                      <m:t>𝐴𝑒𝑟𝑜𝑑𝑦𝑛𝑎𝑚𝑖𝑐</m:t>
                    </m:r>
                    <m:r>
                      <a:rPr lang="en-US" sz="1600" i="1" smtClean="0">
                        <a:solidFill>
                          <a:schemeClr val="bg1">
                            <a:lumMod val="95000"/>
                          </a:schemeClr>
                        </a:solidFill>
                      </a:rPr>
                      <m:t> </m:t>
                    </m:r>
                    <m:r>
                      <a:rPr lang="en-GB" sz="1600" b="0" i="1" smtClean="0">
                        <a:solidFill>
                          <a:schemeClr val="bg1">
                            <a:lumMod val="95000"/>
                          </a:schemeClr>
                        </a:solidFill>
                      </a:rPr>
                      <m:t>𝑑𝑟𝑎𝑔</m:t>
                    </m:r>
                    <m:r>
                      <a:rPr lang="en-US" sz="1600" i="1">
                        <a:solidFill>
                          <a:schemeClr val="bg1">
                            <a:lumMod val="95000"/>
                          </a:schemeClr>
                        </a:solidFill>
                      </a:rPr>
                      <m:t>= </m:t>
                    </m:r>
                    <m:f>
                      <m:fPr>
                        <m:ctrlPr>
                          <a:rPr lang="en-GB" sz="1600" i="1">
                            <a:solidFill>
                              <a:schemeClr val="bg1">
                                <a:lumMod val="95000"/>
                              </a:schemeClr>
                            </a:solidFill>
                          </a:rPr>
                        </m:ctrlPr>
                      </m:fPr>
                      <m:num>
                        <m:r>
                          <a:rPr lang="en-US" sz="1600" i="1">
                            <a:solidFill>
                              <a:schemeClr val="bg1">
                                <a:lumMod val="95000"/>
                              </a:schemeClr>
                            </a:solidFill>
                          </a:rPr>
                          <m:t>1</m:t>
                        </m:r>
                      </m:num>
                      <m:den>
                        <m:r>
                          <a:rPr lang="en-US" sz="1600" i="1">
                            <a:solidFill>
                              <a:schemeClr val="bg1">
                                <a:lumMod val="95000"/>
                              </a:schemeClr>
                            </a:solidFill>
                          </a:rPr>
                          <m:t>2</m:t>
                        </m:r>
                      </m:den>
                    </m:f>
                    <m:r>
                      <a:rPr lang="en-US" sz="1600" i="1">
                        <a:solidFill>
                          <a:schemeClr val="bg1">
                            <a:lumMod val="95000"/>
                          </a:schemeClr>
                        </a:solidFill>
                      </a:rPr>
                      <m:t>∗</m:t>
                    </m:r>
                    <m:r>
                      <a:rPr lang="en-US" sz="1600" i="1">
                        <a:solidFill>
                          <a:schemeClr val="bg1">
                            <a:lumMod val="95000"/>
                          </a:schemeClr>
                        </a:solidFill>
                      </a:rPr>
                      <m:t>𝐶𝑑</m:t>
                    </m:r>
                    <m:r>
                      <a:rPr lang="en-US" sz="1600" i="1">
                        <a:solidFill>
                          <a:schemeClr val="bg1">
                            <a:lumMod val="95000"/>
                          </a:schemeClr>
                        </a:solidFill>
                      </a:rPr>
                      <m:t>∗</m:t>
                    </m:r>
                    <m:r>
                      <a:rPr lang="en-US" sz="1600" i="1">
                        <a:solidFill>
                          <a:schemeClr val="bg1">
                            <a:lumMod val="95000"/>
                          </a:schemeClr>
                        </a:solidFill>
                      </a:rPr>
                      <m:t>𝐴</m:t>
                    </m:r>
                    <m:r>
                      <a:rPr lang="en-US" sz="1600" i="1">
                        <a:solidFill>
                          <a:schemeClr val="bg1">
                            <a:lumMod val="95000"/>
                          </a:schemeClr>
                        </a:solidFill>
                      </a:rPr>
                      <m:t>∗ </m:t>
                    </m:r>
                    <m:r>
                      <a:rPr lang="en-US" sz="1600" i="1">
                        <a:solidFill>
                          <a:schemeClr val="bg1">
                            <a:lumMod val="95000"/>
                          </a:schemeClr>
                        </a:solidFill>
                      </a:rPr>
                      <m:t>𝜌</m:t>
                    </m:r>
                    <m:r>
                      <a:rPr lang="en-US" sz="1600" i="1">
                        <a:solidFill>
                          <a:schemeClr val="bg1">
                            <a:lumMod val="95000"/>
                          </a:schemeClr>
                        </a:solidFill>
                      </a:rPr>
                      <m:t>∗</m:t>
                    </m:r>
                    <m:sSup>
                      <m:sSupPr>
                        <m:ctrlPr>
                          <a:rPr lang="en-GB" sz="1600" i="1">
                            <a:solidFill>
                              <a:schemeClr val="bg1">
                                <a:lumMod val="95000"/>
                              </a:schemeClr>
                            </a:solidFill>
                          </a:rPr>
                        </m:ctrlPr>
                      </m:sSupPr>
                      <m:e>
                        <m:r>
                          <a:rPr lang="en-US" sz="1600" i="1">
                            <a:solidFill>
                              <a:schemeClr val="bg1">
                                <a:lumMod val="95000"/>
                              </a:schemeClr>
                            </a:solidFill>
                          </a:rPr>
                          <m:t>𝑣</m:t>
                        </m:r>
                      </m:e>
                      <m:sup>
                        <m:r>
                          <a:rPr lang="en-US" sz="1600" i="1">
                            <a:solidFill>
                              <a:schemeClr val="bg1">
                                <a:lumMod val="95000"/>
                              </a:schemeClr>
                            </a:solidFill>
                          </a:rPr>
                          <m:t>2</m:t>
                        </m:r>
                      </m:sup>
                    </m:sSup>
                  </m:oMath>
                </a14:m>
                <a:r>
                  <a:rPr lang="en-US" sz="1600" i="1" dirty="0">
                    <a:solidFill>
                      <a:schemeClr val="bg1">
                        <a:lumMod val="95000"/>
                      </a:schemeClr>
                    </a:solidFill>
                  </a:rPr>
                  <a:t>(</a:t>
                </a:r>
                <a:r>
                  <a:rPr lang="en-US" sz="1600" i="1" dirty="0" err="1">
                    <a:solidFill>
                      <a:schemeClr val="bg1">
                        <a:lumMod val="95000"/>
                      </a:schemeClr>
                    </a:solidFill>
                  </a:rPr>
                  <a:t>Ehsani</a:t>
                </a:r>
                <a:r>
                  <a:rPr lang="en-US" sz="1600" i="1" dirty="0">
                    <a:solidFill>
                      <a:schemeClr val="bg1">
                        <a:lumMod val="95000"/>
                      </a:schemeClr>
                    </a:solidFill>
                  </a:rPr>
                  <a:t> , et </a:t>
                </a:r>
                <a:r>
                  <a:rPr lang="en-US" sz="1600" i="1" dirty="0" smtClean="0">
                    <a:solidFill>
                      <a:schemeClr val="bg1">
                        <a:lumMod val="95000"/>
                      </a:schemeClr>
                    </a:solidFill>
                  </a:rPr>
                  <a:t>al, </a:t>
                </a:r>
                <a:r>
                  <a:rPr lang="en-US" sz="1600" i="1" dirty="0">
                    <a:solidFill>
                      <a:schemeClr val="bg1">
                        <a:lumMod val="95000"/>
                      </a:schemeClr>
                    </a:solidFill>
                  </a:rPr>
                  <a:t>2010</a:t>
                </a:r>
                <a:r>
                  <a:rPr lang="en-US" sz="1600" i="1" dirty="0" smtClean="0">
                    <a:solidFill>
                      <a:schemeClr val="bg1">
                        <a:lumMod val="95000"/>
                      </a:schemeClr>
                    </a:solidFill>
                  </a:rPr>
                  <a:t>)</a:t>
                </a:r>
                <a:endParaRPr lang="en-GB" sz="1600" i="1" dirty="0">
                  <a:solidFill>
                    <a:schemeClr val="bg1">
                      <a:lumMod val="95000"/>
                    </a:schemeClr>
                  </a:solidFill>
                </a:endParaRPr>
              </a:p>
              <a:p>
                <a:endParaRPr lang="en-GB" sz="1600" dirty="0" smtClean="0">
                  <a:solidFill>
                    <a:schemeClr val="bg1">
                      <a:lumMod val="95000"/>
                    </a:schemeClr>
                  </a:solidFill>
                </a:endParaRPr>
              </a:p>
              <a:p>
                <a:r>
                  <a:rPr lang="en-GB" sz="1600" dirty="0" smtClean="0">
                    <a:solidFill>
                      <a:schemeClr val="bg1">
                        <a:lumMod val="95000"/>
                      </a:schemeClr>
                    </a:solidFill>
                  </a:rPr>
                  <a:t>“</a:t>
                </a:r>
                <a:r>
                  <a:rPr lang="en-GB" sz="1600" i="1" dirty="0" smtClean="0">
                    <a:solidFill>
                      <a:schemeClr val="bg1">
                        <a:lumMod val="95000"/>
                      </a:schemeClr>
                    </a:solidFill>
                  </a:rPr>
                  <a:t>An </a:t>
                </a:r>
                <a:r>
                  <a:rPr lang="en-GB" sz="1600" i="1" dirty="0">
                    <a:solidFill>
                      <a:schemeClr val="bg1">
                        <a:lumMod val="95000"/>
                      </a:schemeClr>
                    </a:solidFill>
                  </a:rPr>
                  <a:t>object at rest stays at rest and an object in motion stays in motion at a constant speed and direction unless acted upon by an unbalanced force</a:t>
                </a:r>
                <a:r>
                  <a:rPr lang="en-GB" sz="1600" i="1" dirty="0" smtClean="0">
                    <a:solidFill>
                      <a:schemeClr val="bg1">
                        <a:lumMod val="95000"/>
                      </a:schemeClr>
                    </a:solidFill>
                  </a:rPr>
                  <a:t>.” ~Newton</a:t>
                </a:r>
                <a:endParaRPr lang="en-GB" sz="1600" i="1" dirty="0">
                  <a:solidFill>
                    <a:schemeClr val="bg1">
                      <a:lumMod val="95000"/>
                    </a:schemeClr>
                  </a:solidFill>
                </a:endParaRPr>
              </a:p>
              <a:p>
                <a:r>
                  <a:rPr lang="en-GB" sz="1600" dirty="0" smtClean="0">
                    <a:solidFill>
                      <a:schemeClr val="bg1"/>
                    </a:solidFill>
                  </a:rPr>
                  <a:t> </a:t>
                </a:r>
              </a:p>
              <a:p>
                <a:endParaRPr lang="en-GB" sz="1600" dirty="0">
                  <a:solidFill>
                    <a:schemeClr val="bg1"/>
                  </a:solidFill>
                </a:endParaRPr>
              </a:p>
            </p:txBody>
          </p:sp>
        </mc:Choice>
        <mc:Fallback>
          <p:sp>
            <p:nvSpPr>
              <p:cNvPr id="17" name="TextBox 16"/>
              <p:cNvSpPr txBox="1">
                <a:spLocks noRot="1" noChangeAspect="1" noMove="1" noResize="1" noEditPoints="1" noAdjustHandles="1" noChangeArrowheads="1" noChangeShapeType="1" noTextEdit="1"/>
              </p:cNvSpPr>
              <p:nvPr/>
            </p:nvSpPr>
            <p:spPr>
              <a:xfrm>
                <a:off x="229194" y="1150968"/>
                <a:ext cx="6623832" cy="3155223"/>
              </a:xfrm>
              <a:prstGeom prst="rect">
                <a:avLst/>
              </a:prstGeom>
              <a:blipFill rotWithShape="0">
                <a:blip r:embed="rId3"/>
                <a:stretch>
                  <a:fillRect l="-552" t="-580" r="-1289"/>
                </a:stretch>
              </a:blipFill>
            </p:spPr>
            <p:txBody>
              <a:bodyPr/>
              <a:lstStyle/>
              <a:p>
                <a:r>
                  <a:rPr lang="en-GB">
                    <a:noFill/>
                  </a:rPr>
                  <a:t> </a:t>
                </a:r>
              </a:p>
            </p:txBody>
          </p:sp>
        </mc:Fallback>
      </mc:AlternateContent>
      <p:pic>
        <p:nvPicPr>
          <p:cNvPr id="2" name="Picture 1"/>
          <p:cNvPicPr>
            <a:picLocks noChangeAspect="1"/>
          </p:cNvPicPr>
          <p:nvPr/>
        </p:nvPicPr>
        <p:blipFill>
          <a:blip r:embed="rId4"/>
          <a:stretch>
            <a:fillRect/>
          </a:stretch>
        </p:blipFill>
        <p:spPr>
          <a:xfrm>
            <a:off x="7031482" y="268658"/>
            <a:ext cx="4915113" cy="4751652"/>
          </a:xfrm>
          <a:prstGeom prst="rect">
            <a:avLst/>
          </a:prstGeom>
        </p:spPr>
      </p:pic>
    </p:spTree>
    <p:extLst>
      <p:ext uri="{BB962C8B-B14F-4D97-AF65-F5344CB8AC3E}">
        <p14:creationId xmlns:p14="http://schemas.microsoft.com/office/powerpoint/2010/main" val="2448253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8" name="Rectangle 7"/>
          <p:cNvSpPr/>
          <p:nvPr/>
        </p:nvSpPr>
        <p:spPr>
          <a:xfrm>
            <a:off x="-2" y="5085184"/>
            <a:ext cx="11289600" cy="93610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p:cNvSpPr>
            <a:spLocks noGrp="1"/>
          </p:cNvSpPr>
          <p:nvPr>
            <p:ph type="title"/>
          </p:nvPr>
        </p:nvSpPr>
        <p:spPr>
          <a:xfrm>
            <a:off x="333772" y="188640"/>
            <a:ext cx="10801200" cy="504056"/>
          </a:xfrm>
        </p:spPr>
        <p:txBody>
          <a:bodyPr/>
          <a:lstStyle/>
          <a:p>
            <a:r>
              <a:rPr lang="en-GB" u="sng" dirty="0" smtClean="0"/>
              <a:t>Test 1 Review &amp; Results </a:t>
            </a:r>
            <a:endParaRPr lang="en-GB" u="sng" dirty="0"/>
          </a:p>
        </p:txBody>
      </p:sp>
      <p:sp>
        <p:nvSpPr>
          <p:cNvPr id="6" name="Text Placeholder 5"/>
          <p:cNvSpPr>
            <a:spLocks noGrp="1"/>
          </p:cNvSpPr>
          <p:nvPr>
            <p:ph type="body" sz="half" idx="2"/>
          </p:nvPr>
        </p:nvSpPr>
        <p:spPr>
          <a:xfrm>
            <a:off x="333772" y="836712"/>
            <a:ext cx="7560840" cy="5040560"/>
          </a:xfrm>
        </p:spPr>
        <p:txBody>
          <a:bodyPr>
            <a:normAutofit/>
          </a:bodyPr>
          <a:lstStyle/>
          <a:p>
            <a:r>
              <a:rPr lang="en-GB" sz="1600" dirty="0" smtClean="0">
                <a:solidFill>
                  <a:schemeClr val="bg1"/>
                </a:solidFill>
              </a:rPr>
              <a:t>The Outcome of Test 1-</a:t>
            </a:r>
          </a:p>
          <a:p>
            <a:pPr marL="285750" indent="-285750">
              <a:buClr>
                <a:schemeClr val="bg1"/>
              </a:buClr>
              <a:buFont typeface="Wingdings" panose="05000000000000000000" pitchFamily="2" charset="2"/>
              <a:buChar char="Ø"/>
            </a:pPr>
            <a:r>
              <a:rPr lang="en-GB" sz="1600" dirty="0" smtClean="0">
                <a:solidFill>
                  <a:schemeClr val="bg1"/>
                </a:solidFill>
              </a:rPr>
              <a:t>Data of the vehicle was gathered including static, steady state cornering and coast-down data. </a:t>
            </a:r>
          </a:p>
          <a:p>
            <a:pPr marL="285750" indent="-285750">
              <a:buClr>
                <a:schemeClr val="bg1"/>
              </a:buClr>
              <a:buFont typeface="Wingdings" panose="05000000000000000000" pitchFamily="2" charset="2"/>
              <a:buChar char="Ø"/>
            </a:pPr>
            <a:r>
              <a:rPr lang="en-GB" sz="1600" dirty="0" smtClean="0">
                <a:solidFill>
                  <a:schemeClr val="bg1"/>
                </a:solidFill>
              </a:rPr>
              <a:t>Issue with gearing during test disrupted time management, invalidating 8 setups on incorrected gear. Leading the acquiring Group A data for analysis. </a:t>
            </a:r>
          </a:p>
          <a:p>
            <a:r>
              <a:rPr lang="en-GB" sz="1600" dirty="0" smtClean="0">
                <a:solidFill>
                  <a:schemeClr val="bg1"/>
                </a:solidFill>
              </a:rPr>
              <a:t>As seen in figure 4 the list of setups used for both groups. </a:t>
            </a:r>
            <a:endParaRPr lang="en-GB" sz="1600" dirty="0">
              <a:solidFill>
                <a:schemeClr val="bg1"/>
              </a:solidFill>
            </a:endParaRPr>
          </a:p>
          <a:p>
            <a:r>
              <a:rPr lang="en-GB" sz="1600" dirty="0" smtClean="0">
                <a:solidFill>
                  <a:schemeClr val="bg1"/>
                </a:solidFill>
              </a:rPr>
              <a:t>Results for Group B and A can be seen in figure 5 and 6 respectively. In figure 5 the results highlighted in green show the extent of invalid data. Comparing to similar setups (slight </a:t>
            </a:r>
            <a:r>
              <a:rPr lang="en-GB" sz="1600" dirty="0">
                <a:solidFill>
                  <a:schemeClr val="bg1"/>
                </a:solidFill>
              </a:rPr>
              <a:t>variation</a:t>
            </a:r>
            <a:r>
              <a:rPr lang="en-GB" sz="1600" dirty="0" smtClean="0">
                <a:solidFill>
                  <a:schemeClr val="bg1"/>
                </a:solidFill>
              </a:rPr>
              <a:t>) to Group A these errors can be replaced apart from 3A and 3I.  </a:t>
            </a:r>
          </a:p>
          <a:p>
            <a:endParaRPr lang="en-GB" sz="1600" dirty="0" smtClean="0">
              <a:solidFill>
                <a:schemeClr val="bg1"/>
              </a:solidFill>
            </a:endParaRPr>
          </a:p>
          <a:p>
            <a:pPr marL="285750" indent="-285750">
              <a:buFont typeface="Wingdings" panose="05000000000000000000" pitchFamily="2" charset="2"/>
              <a:buChar char="Ø"/>
            </a:pPr>
            <a:endParaRPr lang="en-GB" sz="1600" dirty="0" smtClean="0">
              <a:solidFill>
                <a:schemeClr val="bg1"/>
              </a:solidFill>
            </a:endParaRPr>
          </a:p>
          <a:p>
            <a:pPr marL="342900" indent="-342900">
              <a:buClr>
                <a:schemeClr val="bg1"/>
              </a:buClr>
              <a:buFont typeface="Wingdings" panose="05000000000000000000" pitchFamily="2" charset="2"/>
              <a:buChar char="Ø"/>
            </a:pPr>
            <a:endParaRPr lang="en-GB" sz="1600" dirty="0" smtClean="0">
              <a:solidFill>
                <a:schemeClr val="bg1"/>
              </a:solidFill>
            </a:endParaRPr>
          </a:p>
          <a:p>
            <a:pPr marL="285750" indent="-285750">
              <a:buFont typeface="Wingdings" panose="05000000000000000000" pitchFamily="2" charset="2"/>
              <a:buChar char="Ø"/>
            </a:pPr>
            <a:endParaRPr lang="en-GB" sz="1600" dirty="0"/>
          </a:p>
        </p:txBody>
      </p:sp>
      <p:sp>
        <p:nvSpPr>
          <p:cNvPr id="10" name="TextBox 9"/>
          <p:cNvSpPr txBox="1"/>
          <p:nvPr/>
        </p:nvSpPr>
        <p:spPr>
          <a:xfrm>
            <a:off x="350912" y="6052492"/>
            <a:ext cx="10784060" cy="338554"/>
          </a:xfrm>
          <a:prstGeom prst="rect">
            <a:avLst/>
          </a:prstGeom>
          <a:noFill/>
        </p:spPr>
        <p:txBody>
          <a:bodyPr wrap="square" rtlCol="0">
            <a:spAutoFit/>
          </a:bodyPr>
          <a:lstStyle/>
          <a:p>
            <a:r>
              <a:rPr lang="en-GB" sz="1600" dirty="0" smtClean="0">
                <a:solidFill>
                  <a:schemeClr val="bg1"/>
                </a:solidFill>
              </a:rPr>
              <a:t>Yousouf </a:t>
            </a:r>
            <a:r>
              <a:rPr lang="en-GB" sz="1600" dirty="0" err="1" smtClean="0">
                <a:solidFill>
                  <a:schemeClr val="bg1"/>
                </a:solidFill>
              </a:rPr>
              <a:t>Boukra</a:t>
            </a:r>
            <a:r>
              <a:rPr lang="en-GB" sz="1600" dirty="0" smtClean="0">
                <a:solidFill>
                  <a:schemeClr val="bg1"/>
                </a:solidFill>
              </a:rPr>
              <a:t>, 2020, “Group A Setup table”  </a:t>
            </a:r>
            <a:endParaRPr lang="en-GB" sz="1600" dirty="0">
              <a:solidFill>
                <a:schemeClr val="bg1"/>
              </a:solidFill>
            </a:endParaRPr>
          </a:p>
        </p:txBody>
      </p:sp>
      <p:pic>
        <p:nvPicPr>
          <p:cNvPr id="15" name="Picture 14"/>
          <p:cNvPicPr>
            <a:picLocks noChangeAspect="1"/>
          </p:cNvPicPr>
          <p:nvPr/>
        </p:nvPicPr>
        <p:blipFill>
          <a:blip r:embed="rId3"/>
          <a:stretch>
            <a:fillRect/>
          </a:stretch>
        </p:blipFill>
        <p:spPr>
          <a:xfrm>
            <a:off x="7894612" y="181025"/>
            <a:ext cx="2073793" cy="3705235"/>
          </a:xfrm>
          <a:prstGeom prst="rect">
            <a:avLst/>
          </a:prstGeom>
        </p:spPr>
      </p:pic>
      <p:pic>
        <p:nvPicPr>
          <p:cNvPr id="16" name="Picture 15"/>
          <p:cNvPicPr>
            <a:picLocks noChangeAspect="1"/>
          </p:cNvPicPr>
          <p:nvPr/>
        </p:nvPicPr>
        <p:blipFill>
          <a:blip r:embed="rId4"/>
          <a:stretch>
            <a:fillRect/>
          </a:stretch>
        </p:blipFill>
        <p:spPr>
          <a:xfrm>
            <a:off x="10157719" y="197439"/>
            <a:ext cx="1879046" cy="3672407"/>
          </a:xfrm>
          <a:prstGeom prst="rect">
            <a:avLst/>
          </a:prstGeom>
        </p:spPr>
      </p:pic>
      <p:sp>
        <p:nvSpPr>
          <p:cNvPr id="17" name="TextBox 16"/>
          <p:cNvSpPr txBox="1"/>
          <p:nvPr/>
        </p:nvSpPr>
        <p:spPr>
          <a:xfrm>
            <a:off x="7894612" y="3917464"/>
            <a:ext cx="4142152" cy="584775"/>
          </a:xfrm>
          <a:prstGeom prst="rect">
            <a:avLst/>
          </a:prstGeom>
          <a:noFill/>
        </p:spPr>
        <p:txBody>
          <a:bodyPr wrap="square" rtlCol="0">
            <a:spAutoFit/>
          </a:bodyPr>
          <a:lstStyle/>
          <a:p>
            <a:r>
              <a:rPr lang="en-GB" sz="1600" i="1" dirty="0" smtClean="0">
                <a:solidFill>
                  <a:schemeClr val="bg1"/>
                </a:solidFill>
              </a:rPr>
              <a:t>Figure 4, Setup data for Group B and A. Standing, 2020 &amp; Source (</a:t>
            </a:r>
            <a:r>
              <a:rPr lang="en-GB" sz="1600" i="1" dirty="0" err="1" smtClean="0">
                <a:solidFill>
                  <a:schemeClr val="bg1"/>
                </a:solidFill>
              </a:rPr>
              <a:t>Boukra</a:t>
            </a:r>
            <a:r>
              <a:rPr lang="en-GB" sz="1600" i="1" dirty="0" smtClean="0">
                <a:solidFill>
                  <a:schemeClr val="bg1"/>
                </a:solidFill>
              </a:rPr>
              <a:t>, 2020)</a:t>
            </a:r>
            <a:endParaRPr lang="en-GB" sz="1600" i="1" dirty="0">
              <a:solidFill>
                <a:schemeClr val="bg1"/>
              </a:solidFill>
            </a:endParaRPr>
          </a:p>
        </p:txBody>
      </p:sp>
      <p:pic>
        <p:nvPicPr>
          <p:cNvPr id="18" name="Picture 17"/>
          <p:cNvPicPr>
            <a:picLocks noChangeAspect="1"/>
          </p:cNvPicPr>
          <p:nvPr/>
        </p:nvPicPr>
        <p:blipFill>
          <a:blip r:embed="rId5"/>
          <a:stretch>
            <a:fillRect/>
          </a:stretch>
        </p:blipFill>
        <p:spPr>
          <a:xfrm>
            <a:off x="0" y="4498258"/>
            <a:ext cx="12166300" cy="1078653"/>
          </a:xfrm>
          <a:prstGeom prst="rect">
            <a:avLst/>
          </a:prstGeom>
        </p:spPr>
      </p:pic>
      <p:sp>
        <p:nvSpPr>
          <p:cNvPr id="19" name="TextBox 18"/>
          <p:cNvSpPr txBox="1"/>
          <p:nvPr/>
        </p:nvSpPr>
        <p:spPr>
          <a:xfrm>
            <a:off x="-34035" y="5569922"/>
            <a:ext cx="11169007" cy="338554"/>
          </a:xfrm>
          <a:prstGeom prst="rect">
            <a:avLst/>
          </a:prstGeom>
          <a:noFill/>
        </p:spPr>
        <p:txBody>
          <a:bodyPr wrap="square" rtlCol="0">
            <a:spAutoFit/>
          </a:bodyPr>
          <a:lstStyle/>
          <a:p>
            <a:r>
              <a:rPr lang="en-GB" sz="1600" i="1" dirty="0" smtClean="0">
                <a:solidFill>
                  <a:schemeClr val="bg1"/>
                </a:solidFill>
              </a:rPr>
              <a:t>Figure 5, Resulting data for Group B, Standing, 2020. </a:t>
            </a:r>
            <a:endParaRPr lang="en-GB" sz="1600" i="1" dirty="0">
              <a:solidFill>
                <a:schemeClr val="bg1"/>
              </a:solidFill>
            </a:endParaRPr>
          </a:p>
        </p:txBody>
      </p:sp>
    </p:spTree>
    <p:extLst>
      <p:ext uri="{BB962C8B-B14F-4D97-AF65-F5344CB8AC3E}">
        <p14:creationId xmlns:p14="http://schemas.microsoft.com/office/powerpoint/2010/main" val="4066018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8" name="Rectangle 7"/>
          <p:cNvSpPr/>
          <p:nvPr/>
        </p:nvSpPr>
        <p:spPr>
          <a:xfrm>
            <a:off x="-2" y="5085184"/>
            <a:ext cx="11289600" cy="93610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p:cNvSpPr>
            <a:spLocks noGrp="1"/>
          </p:cNvSpPr>
          <p:nvPr>
            <p:ph type="title"/>
          </p:nvPr>
        </p:nvSpPr>
        <p:spPr>
          <a:xfrm>
            <a:off x="333772" y="188640"/>
            <a:ext cx="10801200" cy="504056"/>
          </a:xfrm>
        </p:spPr>
        <p:txBody>
          <a:bodyPr/>
          <a:lstStyle/>
          <a:p>
            <a:r>
              <a:rPr lang="en-GB" dirty="0" smtClean="0"/>
              <a:t>Results continued… </a:t>
            </a:r>
            <a:endParaRPr lang="en-GB" dirty="0"/>
          </a:p>
        </p:txBody>
      </p:sp>
      <p:pic>
        <p:nvPicPr>
          <p:cNvPr id="5" name="Picture 4"/>
          <p:cNvPicPr>
            <a:picLocks noChangeAspect="1"/>
          </p:cNvPicPr>
          <p:nvPr/>
        </p:nvPicPr>
        <p:blipFill>
          <a:blip r:embed="rId2"/>
          <a:stretch>
            <a:fillRect/>
          </a:stretch>
        </p:blipFill>
        <p:spPr>
          <a:xfrm>
            <a:off x="237427" y="606787"/>
            <a:ext cx="11886245" cy="1089867"/>
          </a:xfrm>
          <a:prstGeom prst="rect">
            <a:avLst/>
          </a:prstGeom>
        </p:spPr>
      </p:pic>
      <p:sp>
        <p:nvSpPr>
          <p:cNvPr id="6" name="Text Placeholder 5"/>
          <p:cNvSpPr>
            <a:spLocks noGrp="1"/>
          </p:cNvSpPr>
          <p:nvPr>
            <p:ph type="body" sz="half" idx="2"/>
          </p:nvPr>
        </p:nvSpPr>
        <p:spPr>
          <a:xfrm>
            <a:off x="333772" y="2210428"/>
            <a:ext cx="10801200" cy="3666844"/>
          </a:xfrm>
        </p:spPr>
        <p:txBody>
          <a:bodyPr>
            <a:normAutofit/>
          </a:bodyPr>
          <a:lstStyle/>
          <a:p>
            <a:endParaRPr lang="en-GB" sz="1600" dirty="0"/>
          </a:p>
        </p:txBody>
      </p:sp>
      <p:sp>
        <p:nvSpPr>
          <p:cNvPr id="10" name="TextBox 9"/>
          <p:cNvSpPr txBox="1"/>
          <p:nvPr/>
        </p:nvSpPr>
        <p:spPr>
          <a:xfrm>
            <a:off x="350912" y="6052492"/>
            <a:ext cx="10784060" cy="338554"/>
          </a:xfrm>
          <a:prstGeom prst="rect">
            <a:avLst/>
          </a:prstGeom>
          <a:noFill/>
        </p:spPr>
        <p:txBody>
          <a:bodyPr wrap="square" rtlCol="0">
            <a:spAutoFit/>
          </a:bodyPr>
          <a:lstStyle/>
          <a:p>
            <a:r>
              <a:rPr lang="en-GB" sz="1600" dirty="0" smtClean="0">
                <a:solidFill>
                  <a:schemeClr val="bg1"/>
                </a:solidFill>
              </a:rPr>
              <a:t>Click to add text</a:t>
            </a:r>
            <a:endParaRPr lang="en-GB" sz="1600" dirty="0">
              <a:solidFill>
                <a:schemeClr val="bg1"/>
              </a:solidFill>
            </a:endParaRPr>
          </a:p>
        </p:txBody>
      </p:sp>
      <p:sp>
        <p:nvSpPr>
          <p:cNvPr id="9" name="TextBox 8"/>
          <p:cNvSpPr txBox="1"/>
          <p:nvPr/>
        </p:nvSpPr>
        <p:spPr>
          <a:xfrm>
            <a:off x="237427" y="1680487"/>
            <a:ext cx="11169007" cy="338554"/>
          </a:xfrm>
          <a:prstGeom prst="rect">
            <a:avLst/>
          </a:prstGeom>
          <a:noFill/>
        </p:spPr>
        <p:txBody>
          <a:bodyPr wrap="square" rtlCol="0">
            <a:spAutoFit/>
          </a:bodyPr>
          <a:lstStyle/>
          <a:p>
            <a:r>
              <a:rPr lang="en-GB" sz="1600" i="1" dirty="0" smtClean="0">
                <a:solidFill>
                  <a:schemeClr val="bg1"/>
                </a:solidFill>
              </a:rPr>
              <a:t>Figure 6, Resulting data for Group A, Standing, 2020 (source from group A). </a:t>
            </a:r>
            <a:endParaRPr lang="en-GB" sz="1600" i="1" dirty="0">
              <a:solidFill>
                <a:schemeClr val="bg1"/>
              </a:solidFill>
            </a:endParaRPr>
          </a:p>
        </p:txBody>
      </p:sp>
      <p:pic>
        <p:nvPicPr>
          <p:cNvPr id="7" name="Picture 6"/>
          <p:cNvPicPr>
            <a:picLocks noChangeAspect="1"/>
          </p:cNvPicPr>
          <p:nvPr/>
        </p:nvPicPr>
        <p:blipFill>
          <a:blip r:embed="rId3"/>
          <a:stretch>
            <a:fillRect/>
          </a:stretch>
        </p:blipFill>
        <p:spPr>
          <a:xfrm>
            <a:off x="179146" y="2114668"/>
            <a:ext cx="4630637" cy="1997199"/>
          </a:xfrm>
          <a:prstGeom prst="rect">
            <a:avLst/>
          </a:prstGeom>
        </p:spPr>
      </p:pic>
      <p:pic>
        <p:nvPicPr>
          <p:cNvPr id="13" name="Picture 12"/>
          <p:cNvPicPr>
            <a:picLocks noChangeAspect="1"/>
          </p:cNvPicPr>
          <p:nvPr/>
        </p:nvPicPr>
        <p:blipFill>
          <a:blip r:embed="rId4"/>
          <a:stretch>
            <a:fillRect/>
          </a:stretch>
        </p:blipFill>
        <p:spPr>
          <a:xfrm>
            <a:off x="4980680" y="2103581"/>
            <a:ext cx="4800399" cy="2008286"/>
          </a:xfrm>
          <a:prstGeom prst="rect">
            <a:avLst/>
          </a:prstGeom>
        </p:spPr>
      </p:pic>
      <p:pic>
        <p:nvPicPr>
          <p:cNvPr id="14" name="Picture 13"/>
          <p:cNvPicPr>
            <a:picLocks noChangeAspect="1"/>
          </p:cNvPicPr>
          <p:nvPr/>
        </p:nvPicPr>
        <p:blipFill>
          <a:blip r:embed="rId5"/>
          <a:stretch>
            <a:fillRect/>
          </a:stretch>
        </p:blipFill>
        <p:spPr>
          <a:xfrm>
            <a:off x="179146" y="4207494"/>
            <a:ext cx="4630637" cy="2350023"/>
          </a:xfrm>
          <a:prstGeom prst="rect">
            <a:avLst/>
          </a:prstGeom>
        </p:spPr>
      </p:pic>
      <p:pic>
        <p:nvPicPr>
          <p:cNvPr id="15" name="Picture 14"/>
          <p:cNvPicPr>
            <a:picLocks noChangeAspect="1"/>
          </p:cNvPicPr>
          <p:nvPr/>
        </p:nvPicPr>
        <p:blipFill>
          <a:blip r:embed="rId6"/>
          <a:stretch>
            <a:fillRect/>
          </a:stretch>
        </p:blipFill>
        <p:spPr>
          <a:xfrm>
            <a:off x="4988931" y="4207494"/>
            <a:ext cx="4792148" cy="2350023"/>
          </a:xfrm>
          <a:prstGeom prst="rect">
            <a:avLst/>
          </a:prstGeom>
        </p:spPr>
      </p:pic>
      <p:sp>
        <p:nvSpPr>
          <p:cNvPr id="16" name="TextBox 15"/>
          <p:cNvSpPr txBox="1"/>
          <p:nvPr/>
        </p:nvSpPr>
        <p:spPr>
          <a:xfrm>
            <a:off x="120591" y="6506550"/>
            <a:ext cx="11169007" cy="338554"/>
          </a:xfrm>
          <a:prstGeom prst="rect">
            <a:avLst/>
          </a:prstGeom>
          <a:noFill/>
        </p:spPr>
        <p:txBody>
          <a:bodyPr wrap="square" rtlCol="0">
            <a:spAutoFit/>
          </a:bodyPr>
          <a:lstStyle/>
          <a:p>
            <a:r>
              <a:rPr lang="en-GB" sz="1600" i="1" dirty="0" smtClean="0">
                <a:solidFill>
                  <a:schemeClr val="bg1"/>
                </a:solidFill>
              </a:rPr>
              <a:t>Figure 7, Resulting Graphs for Group B, Standing, 2020. </a:t>
            </a:r>
            <a:endParaRPr lang="en-GB" sz="1600" i="1" dirty="0">
              <a:solidFill>
                <a:schemeClr val="bg1"/>
              </a:solidFill>
            </a:endParaRPr>
          </a:p>
        </p:txBody>
      </p:sp>
    </p:spTree>
    <p:extLst>
      <p:ext uri="{BB962C8B-B14F-4D97-AF65-F5344CB8AC3E}">
        <p14:creationId xmlns:p14="http://schemas.microsoft.com/office/powerpoint/2010/main" val="1534978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8" name="Rectangle 7"/>
          <p:cNvSpPr/>
          <p:nvPr/>
        </p:nvSpPr>
        <p:spPr>
          <a:xfrm>
            <a:off x="0" y="4979067"/>
            <a:ext cx="11289600" cy="93610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p:cNvSpPr>
            <a:spLocks noGrp="1"/>
          </p:cNvSpPr>
          <p:nvPr>
            <p:ph type="title"/>
          </p:nvPr>
        </p:nvSpPr>
        <p:spPr>
          <a:xfrm>
            <a:off x="333772" y="188640"/>
            <a:ext cx="10801200" cy="504056"/>
          </a:xfrm>
        </p:spPr>
        <p:txBody>
          <a:bodyPr/>
          <a:lstStyle/>
          <a:p>
            <a:r>
              <a:rPr lang="en-GB" u="sng" dirty="0" smtClean="0"/>
              <a:t>Planning </a:t>
            </a:r>
            <a:r>
              <a:rPr lang="en-GB" u="sng" dirty="0"/>
              <a:t>T</a:t>
            </a:r>
            <a:r>
              <a:rPr lang="en-GB" u="sng" dirty="0" smtClean="0"/>
              <a:t>est </a:t>
            </a:r>
            <a:r>
              <a:rPr lang="en-GB" u="sng" dirty="0"/>
              <a:t>S</a:t>
            </a:r>
            <a:r>
              <a:rPr lang="en-GB" u="sng" dirty="0" smtClean="0"/>
              <a:t>ession 2 </a:t>
            </a:r>
            <a:endParaRPr lang="en-GB" u="sng" dirty="0"/>
          </a:p>
        </p:txBody>
      </p:sp>
      <p:sp>
        <p:nvSpPr>
          <p:cNvPr id="6" name="Text Placeholder 5"/>
          <p:cNvSpPr>
            <a:spLocks noGrp="1"/>
          </p:cNvSpPr>
          <p:nvPr>
            <p:ph type="body" sz="half" idx="2"/>
          </p:nvPr>
        </p:nvSpPr>
        <p:spPr>
          <a:xfrm>
            <a:off x="333772" y="836712"/>
            <a:ext cx="10657184" cy="5040560"/>
          </a:xfrm>
        </p:spPr>
        <p:txBody>
          <a:bodyPr>
            <a:normAutofit/>
          </a:bodyPr>
          <a:lstStyle/>
          <a:p>
            <a:r>
              <a:rPr lang="en-GB" sz="1600" dirty="0" smtClean="0"/>
              <a:t>After looking at the resulting graphs from test 1 the plan for test 2 was created. The intention of Test 2 is to use the understanding from the test prior to select setups based from driver feedback a conclude of a recommendation setup.</a:t>
            </a:r>
          </a:p>
          <a:p>
            <a:r>
              <a:rPr lang="en-GB" sz="1600" dirty="0" smtClean="0"/>
              <a:t>The list of the setups outline in the plan can be seen in figure 8.</a:t>
            </a:r>
          </a:p>
          <a:p>
            <a:r>
              <a:rPr lang="en-GB" sz="1600" dirty="0" smtClean="0"/>
              <a:t> </a:t>
            </a:r>
            <a:endParaRPr lang="en-GB" sz="1600" dirty="0"/>
          </a:p>
        </p:txBody>
      </p:sp>
      <p:sp>
        <p:nvSpPr>
          <p:cNvPr id="10" name="TextBox 9"/>
          <p:cNvSpPr txBox="1"/>
          <p:nvPr/>
        </p:nvSpPr>
        <p:spPr>
          <a:xfrm>
            <a:off x="318517" y="6029250"/>
            <a:ext cx="10784060" cy="338554"/>
          </a:xfrm>
          <a:prstGeom prst="rect">
            <a:avLst/>
          </a:prstGeom>
          <a:noFill/>
        </p:spPr>
        <p:txBody>
          <a:bodyPr wrap="square" rtlCol="0">
            <a:spAutoFit/>
          </a:bodyPr>
          <a:lstStyle/>
          <a:p>
            <a:r>
              <a:rPr lang="en-GB" sz="1600" dirty="0" smtClean="0">
                <a:solidFill>
                  <a:schemeClr val="bg1"/>
                </a:solidFill>
              </a:rPr>
              <a:t>Oliver Gordon, 2020. “Group B Circuit Setup Plan for Test 2” </a:t>
            </a:r>
            <a:endParaRPr lang="en-GB" sz="1600" dirty="0">
              <a:solidFill>
                <a:schemeClr val="bg1"/>
              </a:solidFill>
            </a:endParaRPr>
          </a:p>
        </p:txBody>
      </p:sp>
      <p:pic>
        <p:nvPicPr>
          <p:cNvPr id="3" name="Picture 2"/>
          <p:cNvPicPr>
            <a:picLocks noChangeAspect="1"/>
          </p:cNvPicPr>
          <p:nvPr/>
        </p:nvPicPr>
        <p:blipFill>
          <a:blip r:embed="rId3"/>
          <a:stretch>
            <a:fillRect/>
          </a:stretch>
        </p:blipFill>
        <p:spPr>
          <a:xfrm>
            <a:off x="2782044" y="2384621"/>
            <a:ext cx="4291956" cy="2341067"/>
          </a:xfrm>
          <a:prstGeom prst="rect">
            <a:avLst/>
          </a:prstGeom>
        </p:spPr>
      </p:pic>
      <p:sp>
        <p:nvSpPr>
          <p:cNvPr id="9" name="TextBox 8"/>
          <p:cNvSpPr txBox="1"/>
          <p:nvPr/>
        </p:nvSpPr>
        <p:spPr>
          <a:xfrm>
            <a:off x="2854052" y="4697432"/>
            <a:ext cx="4680521" cy="584775"/>
          </a:xfrm>
          <a:prstGeom prst="rect">
            <a:avLst/>
          </a:prstGeom>
          <a:noFill/>
        </p:spPr>
        <p:txBody>
          <a:bodyPr wrap="square" rtlCol="0">
            <a:spAutoFit/>
          </a:bodyPr>
          <a:lstStyle/>
          <a:p>
            <a:r>
              <a:rPr lang="en-GB" sz="1600" i="1" dirty="0" smtClean="0">
                <a:solidFill>
                  <a:schemeClr val="bg1"/>
                </a:solidFill>
              </a:rPr>
              <a:t>Figure 8, Test 2 Circuit setups planned. Gordon, 2020</a:t>
            </a:r>
            <a:endParaRPr lang="en-GB" sz="1600" i="1" dirty="0">
              <a:solidFill>
                <a:schemeClr val="bg1"/>
              </a:solidFill>
            </a:endParaRPr>
          </a:p>
        </p:txBody>
      </p:sp>
    </p:spTree>
    <p:extLst>
      <p:ext uri="{BB962C8B-B14F-4D97-AF65-F5344CB8AC3E}">
        <p14:creationId xmlns:p14="http://schemas.microsoft.com/office/powerpoint/2010/main" val="3325543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8" name="Rectangle 7"/>
          <p:cNvSpPr/>
          <p:nvPr/>
        </p:nvSpPr>
        <p:spPr>
          <a:xfrm>
            <a:off x="-2" y="5085184"/>
            <a:ext cx="11289600" cy="93610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p:cNvSpPr>
            <a:spLocks noGrp="1"/>
          </p:cNvSpPr>
          <p:nvPr>
            <p:ph type="title"/>
          </p:nvPr>
        </p:nvSpPr>
        <p:spPr>
          <a:xfrm>
            <a:off x="333772" y="188640"/>
            <a:ext cx="10801200" cy="504056"/>
          </a:xfrm>
        </p:spPr>
        <p:txBody>
          <a:bodyPr/>
          <a:lstStyle/>
          <a:p>
            <a:r>
              <a:rPr lang="en-GB" u="sng" dirty="0"/>
              <a:t>Test </a:t>
            </a:r>
            <a:r>
              <a:rPr lang="en-GB" u="sng" dirty="0" smtClean="0"/>
              <a:t>2 </a:t>
            </a:r>
            <a:r>
              <a:rPr lang="en-GB" u="sng" dirty="0"/>
              <a:t>Review &amp; Results </a:t>
            </a:r>
          </a:p>
        </p:txBody>
      </p:sp>
      <p:sp>
        <p:nvSpPr>
          <p:cNvPr id="6" name="Text Placeholder 5"/>
          <p:cNvSpPr>
            <a:spLocks noGrp="1"/>
          </p:cNvSpPr>
          <p:nvPr>
            <p:ph type="body" sz="half" idx="2"/>
          </p:nvPr>
        </p:nvSpPr>
        <p:spPr>
          <a:xfrm>
            <a:off x="333772" y="980728"/>
            <a:ext cx="10801200" cy="4896544"/>
          </a:xfrm>
        </p:spPr>
        <p:txBody>
          <a:bodyPr>
            <a:normAutofit/>
          </a:bodyPr>
          <a:lstStyle/>
          <a:p>
            <a:r>
              <a:rPr lang="en-GB" sz="1600" dirty="0" smtClean="0"/>
              <a:t>After conducting the test-</a:t>
            </a:r>
          </a:p>
          <a:p>
            <a:r>
              <a:rPr lang="en-GB" sz="1600" dirty="0" smtClean="0"/>
              <a:t>Following the plan the number of setups outlined in the plan was insufficient hence more setups were selected during testing. These can be seen in appendices (Standing, 2020c). No major issues incurred from test 2 however, the plan designed was altered as mentioned and increasing the number of flying laps. </a:t>
            </a:r>
          </a:p>
          <a:p>
            <a:endParaRPr lang="en-GB" sz="1600" dirty="0"/>
          </a:p>
          <a:p>
            <a:endParaRPr lang="en-GB" sz="1600" dirty="0" smtClean="0"/>
          </a:p>
          <a:p>
            <a:endParaRPr lang="en-GB" sz="1600" dirty="0" smtClean="0"/>
          </a:p>
        </p:txBody>
      </p:sp>
    </p:spTree>
    <p:extLst>
      <p:ext uri="{BB962C8B-B14F-4D97-AF65-F5344CB8AC3E}">
        <p14:creationId xmlns:p14="http://schemas.microsoft.com/office/powerpoint/2010/main" val="2699388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8" name="Rectangle 7"/>
          <p:cNvSpPr/>
          <p:nvPr/>
        </p:nvSpPr>
        <p:spPr>
          <a:xfrm>
            <a:off x="-2" y="5085184"/>
            <a:ext cx="11289600" cy="93610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p:cNvSpPr>
            <a:spLocks noGrp="1"/>
          </p:cNvSpPr>
          <p:nvPr>
            <p:ph type="title"/>
          </p:nvPr>
        </p:nvSpPr>
        <p:spPr>
          <a:xfrm>
            <a:off x="333772" y="188640"/>
            <a:ext cx="10801200" cy="504056"/>
          </a:xfrm>
        </p:spPr>
        <p:txBody>
          <a:bodyPr>
            <a:normAutofit/>
          </a:bodyPr>
          <a:lstStyle/>
          <a:p>
            <a:r>
              <a:rPr lang="en-GB" u="sng" dirty="0"/>
              <a:t>Test 2 </a:t>
            </a:r>
            <a:r>
              <a:rPr lang="en-GB" u="sng" dirty="0" smtClean="0"/>
              <a:t>Results </a:t>
            </a:r>
            <a:endParaRPr lang="en-GB" u="sng" dirty="0"/>
          </a:p>
        </p:txBody>
      </p:sp>
      <p:pic>
        <p:nvPicPr>
          <p:cNvPr id="2" name="Picture 1"/>
          <p:cNvPicPr>
            <a:picLocks noChangeAspect="1"/>
          </p:cNvPicPr>
          <p:nvPr/>
        </p:nvPicPr>
        <p:blipFill>
          <a:blip r:embed="rId3"/>
          <a:stretch>
            <a:fillRect/>
          </a:stretch>
        </p:blipFill>
        <p:spPr>
          <a:xfrm>
            <a:off x="350912" y="871389"/>
            <a:ext cx="10044447" cy="4577685"/>
          </a:xfrm>
          <a:prstGeom prst="rect">
            <a:avLst/>
          </a:prstGeom>
        </p:spPr>
      </p:pic>
      <p:sp>
        <p:nvSpPr>
          <p:cNvPr id="3" name="Rectangle 2"/>
          <p:cNvSpPr/>
          <p:nvPr/>
        </p:nvSpPr>
        <p:spPr>
          <a:xfrm>
            <a:off x="3142084" y="256002"/>
            <a:ext cx="5529078" cy="369332"/>
          </a:xfrm>
          <a:prstGeom prst="rect">
            <a:avLst/>
          </a:prstGeom>
        </p:spPr>
        <p:txBody>
          <a:bodyPr wrap="none">
            <a:spAutoFit/>
          </a:bodyPr>
          <a:lstStyle/>
          <a:p>
            <a:r>
              <a:rPr lang="en-GB" dirty="0">
                <a:solidFill>
                  <a:schemeClr val="bg1">
                    <a:lumMod val="95000"/>
                  </a:schemeClr>
                </a:solidFill>
              </a:rPr>
              <a:t>Red (Setup C), Black (Baseline), Green (Setup 1E)</a:t>
            </a:r>
          </a:p>
        </p:txBody>
      </p:sp>
      <p:sp>
        <p:nvSpPr>
          <p:cNvPr id="9" name="TextBox 8"/>
          <p:cNvSpPr txBox="1"/>
          <p:nvPr/>
        </p:nvSpPr>
        <p:spPr>
          <a:xfrm>
            <a:off x="120591" y="6506550"/>
            <a:ext cx="11169007" cy="338554"/>
          </a:xfrm>
          <a:prstGeom prst="rect">
            <a:avLst/>
          </a:prstGeom>
          <a:noFill/>
        </p:spPr>
        <p:txBody>
          <a:bodyPr wrap="square" rtlCol="0">
            <a:spAutoFit/>
          </a:bodyPr>
          <a:lstStyle/>
          <a:p>
            <a:r>
              <a:rPr lang="en-GB" sz="1600" i="1" dirty="0" smtClean="0">
                <a:solidFill>
                  <a:schemeClr val="bg1"/>
                </a:solidFill>
              </a:rPr>
              <a:t>Figure 9, Resulting Graphs for Group B, Standing, 2020. </a:t>
            </a:r>
            <a:endParaRPr lang="en-GB" sz="1600" i="1" dirty="0">
              <a:solidFill>
                <a:schemeClr val="bg1"/>
              </a:solidFill>
            </a:endParaRPr>
          </a:p>
        </p:txBody>
      </p:sp>
    </p:spTree>
    <p:extLst>
      <p:ext uri="{BB962C8B-B14F-4D97-AF65-F5344CB8AC3E}">
        <p14:creationId xmlns:p14="http://schemas.microsoft.com/office/powerpoint/2010/main" val="3379978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8" name="Rectangle 7"/>
          <p:cNvSpPr/>
          <p:nvPr/>
        </p:nvSpPr>
        <p:spPr>
          <a:xfrm>
            <a:off x="-2" y="5085184"/>
            <a:ext cx="11289600" cy="93610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p:cNvSpPr>
            <a:spLocks noGrp="1"/>
          </p:cNvSpPr>
          <p:nvPr>
            <p:ph type="title"/>
          </p:nvPr>
        </p:nvSpPr>
        <p:spPr>
          <a:xfrm>
            <a:off x="333772" y="188640"/>
            <a:ext cx="10801200" cy="504056"/>
          </a:xfrm>
        </p:spPr>
        <p:txBody>
          <a:bodyPr/>
          <a:lstStyle/>
          <a:p>
            <a:r>
              <a:rPr lang="en-GB" dirty="0"/>
              <a:t>Red </a:t>
            </a:r>
            <a:r>
              <a:rPr lang="en-GB" dirty="0" smtClean="0"/>
              <a:t>(Setup C), Black (Setup 1E), Green (Baseline)</a:t>
            </a:r>
            <a:endParaRPr lang="en-GB" dirty="0"/>
          </a:p>
        </p:txBody>
      </p:sp>
      <p:pic>
        <p:nvPicPr>
          <p:cNvPr id="2" name="Picture 1"/>
          <p:cNvPicPr>
            <a:picLocks noChangeAspect="1"/>
          </p:cNvPicPr>
          <p:nvPr/>
        </p:nvPicPr>
        <p:blipFill>
          <a:blip r:embed="rId2"/>
          <a:stretch>
            <a:fillRect/>
          </a:stretch>
        </p:blipFill>
        <p:spPr>
          <a:xfrm>
            <a:off x="306684" y="836712"/>
            <a:ext cx="10201271" cy="4680520"/>
          </a:xfrm>
          <a:prstGeom prst="rect">
            <a:avLst/>
          </a:prstGeom>
        </p:spPr>
      </p:pic>
      <p:sp>
        <p:nvSpPr>
          <p:cNvPr id="7" name="TextBox 6"/>
          <p:cNvSpPr txBox="1"/>
          <p:nvPr/>
        </p:nvSpPr>
        <p:spPr>
          <a:xfrm>
            <a:off x="120591" y="6506550"/>
            <a:ext cx="11169007" cy="338554"/>
          </a:xfrm>
          <a:prstGeom prst="rect">
            <a:avLst/>
          </a:prstGeom>
          <a:noFill/>
        </p:spPr>
        <p:txBody>
          <a:bodyPr wrap="square" rtlCol="0">
            <a:spAutoFit/>
          </a:bodyPr>
          <a:lstStyle/>
          <a:p>
            <a:r>
              <a:rPr lang="en-GB" sz="1600" i="1" dirty="0" smtClean="0">
                <a:solidFill>
                  <a:schemeClr val="bg1"/>
                </a:solidFill>
              </a:rPr>
              <a:t>Figure 10, Resulting Graphs for Group B, Standing, 2020. </a:t>
            </a:r>
            <a:endParaRPr lang="en-GB" sz="1600" i="1" dirty="0">
              <a:solidFill>
                <a:schemeClr val="bg1"/>
              </a:solidFill>
            </a:endParaRPr>
          </a:p>
        </p:txBody>
      </p:sp>
    </p:spTree>
    <p:extLst>
      <p:ext uri="{BB962C8B-B14F-4D97-AF65-F5344CB8AC3E}">
        <p14:creationId xmlns:p14="http://schemas.microsoft.com/office/powerpoint/2010/main" val="89861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8" name="Rectangle 7"/>
          <p:cNvSpPr/>
          <p:nvPr/>
        </p:nvSpPr>
        <p:spPr>
          <a:xfrm>
            <a:off x="-2" y="5085184"/>
            <a:ext cx="11289600" cy="93610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p:cNvSpPr>
            <a:spLocks noGrp="1"/>
          </p:cNvSpPr>
          <p:nvPr>
            <p:ph type="title"/>
          </p:nvPr>
        </p:nvSpPr>
        <p:spPr>
          <a:xfrm>
            <a:off x="333772" y="188640"/>
            <a:ext cx="10801200" cy="504056"/>
          </a:xfrm>
        </p:spPr>
        <p:txBody>
          <a:bodyPr/>
          <a:lstStyle/>
          <a:p>
            <a:r>
              <a:rPr lang="en-GB" dirty="0">
                <a:solidFill>
                  <a:schemeClr val="bg1">
                    <a:lumMod val="95000"/>
                  </a:schemeClr>
                </a:solidFill>
              </a:rPr>
              <a:t>Red (Setup C), Black (Baseline), Green (Setup 4</a:t>
            </a:r>
            <a:r>
              <a:rPr lang="en-GB" dirty="0" smtClean="0">
                <a:solidFill>
                  <a:schemeClr val="bg1">
                    <a:lumMod val="95000"/>
                  </a:schemeClr>
                </a:solidFill>
              </a:rPr>
              <a:t>)</a:t>
            </a:r>
            <a:endParaRPr lang="en-GB" dirty="0">
              <a:solidFill>
                <a:schemeClr val="bg1">
                  <a:lumMod val="95000"/>
                </a:schemeClr>
              </a:solidFill>
            </a:endParaRPr>
          </a:p>
        </p:txBody>
      </p:sp>
      <p:pic>
        <p:nvPicPr>
          <p:cNvPr id="2" name="Picture 1"/>
          <p:cNvPicPr>
            <a:picLocks noChangeAspect="1"/>
          </p:cNvPicPr>
          <p:nvPr/>
        </p:nvPicPr>
        <p:blipFill>
          <a:blip r:embed="rId2"/>
          <a:stretch>
            <a:fillRect/>
          </a:stretch>
        </p:blipFill>
        <p:spPr>
          <a:xfrm>
            <a:off x="333772" y="836737"/>
            <a:ext cx="9845456" cy="4536479"/>
          </a:xfrm>
          <a:prstGeom prst="rect">
            <a:avLst/>
          </a:prstGeom>
        </p:spPr>
      </p:pic>
      <p:sp>
        <p:nvSpPr>
          <p:cNvPr id="7" name="TextBox 6"/>
          <p:cNvSpPr txBox="1"/>
          <p:nvPr/>
        </p:nvSpPr>
        <p:spPr>
          <a:xfrm>
            <a:off x="120591" y="6506550"/>
            <a:ext cx="11169007" cy="338554"/>
          </a:xfrm>
          <a:prstGeom prst="rect">
            <a:avLst/>
          </a:prstGeom>
          <a:noFill/>
        </p:spPr>
        <p:txBody>
          <a:bodyPr wrap="square" rtlCol="0">
            <a:spAutoFit/>
          </a:bodyPr>
          <a:lstStyle/>
          <a:p>
            <a:r>
              <a:rPr lang="en-GB" sz="1600" i="1" dirty="0" smtClean="0">
                <a:solidFill>
                  <a:schemeClr val="bg1"/>
                </a:solidFill>
              </a:rPr>
              <a:t>Figure 11, Resulting Graphs for Group B, Standing, 2020. </a:t>
            </a:r>
            <a:endParaRPr lang="en-GB" sz="1600" i="1" dirty="0">
              <a:solidFill>
                <a:schemeClr val="bg1"/>
              </a:solidFill>
            </a:endParaRPr>
          </a:p>
        </p:txBody>
      </p:sp>
    </p:spTree>
    <p:extLst>
      <p:ext uri="{BB962C8B-B14F-4D97-AF65-F5344CB8AC3E}">
        <p14:creationId xmlns:p14="http://schemas.microsoft.com/office/powerpoint/2010/main" val="3889333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8" name="Rectangle 7"/>
          <p:cNvSpPr/>
          <p:nvPr/>
        </p:nvSpPr>
        <p:spPr>
          <a:xfrm>
            <a:off x="-2" y="5085184"/>
            <a:ext cx="11289600" cy="93610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p:cNvSpPr>
            <a:spLocks noGrp="1"/>
          </p:cNvSpPr>
          <p:nvPr>
            <p:ph type="title"/>
          </p:nvPr>
        </p:nvSpPr>
        <p:spPr>
          <a:xfrm>
            <a:off x="333772" y="188640"/>
            <a:ext cx="10801200" cy="504056"/>
          </a:xfrm>
        </p:spPr>
        <p:txBody>
          <a:bodyPr/>
          <a:lstStyle/>
          <a:p>
            <a:r>
              <a:rPr lang="en-GB" dirty="0">
                <a:solidFill>
                  <a:schemeClr val="bg1">
                    <a:lumMod val="95000"/>
                  </a:schemeClr>
                </a:solidFill>
              </a:rPr>
              <a:t>Red (Setup C), Black (Baseline), Green (Setup 1E)</a:t>
            </a:r>
            <a:endParaRPr lang="en-GB" dirty="0">
              <a:solidFill>
                <a:schemeClr val="bg1">
                  <a:lumMod val="95000"/>
                </a:schemeClr>
              </a:solidFill>
            </a:endParaRPr>
          </a:p>
        </p:txBody>
      </p:sp>
      <p:pic>
        <p:nvPicPr>
          <p:cNvPr id="2" name="Picture 1"/>
          <p:cNvPicPr>
            <a:picLocks noChangeAspect="1"/>
          </p:cNvPicPr>
          <p:nvPr/>
        </p:nvPicPr>
        <p:blipFill>
          <a:blip r:embed="rId2"/>
          <a:stretch>
            <a:fillRect/>
          </a:stretch>
        </p:blipFill>
        <p:spPr>
          <a:xfrm>
            <a:off x="299095" y="809847"/>
            <a:ext cx="10691861" cy="4895747"/>
          </a:xfrm>
          <a:prstGeom prst="rect">
            <a:avLst/>
          </a:prstGeom>
        </p:spPr>
      </p:pic>
      <p:sp>
        <p:nvSpPr>
          <p:cNvPr id="7" name="TextBox 6"/>
          <p:cNvSpPr txBox="1"/>
          <p:nvPr/>
        </p:nvSpPr>
        <p:spPr>
          <a:xfrm>
            <a:off x="120591" y="6506550"/>
            <a:ext cx="11169007" cy="338554"/>
          </a:xfrm>
          <a:prstGeom prst="rect">
            <a:avLst/>
          </a:prstGeom>
          <a:noFill/>
        </p:spPr>
        <p:txBody>
          <a:bodyPr wrap="square" rtlCol="0">
            <a:spAutoFit/>
          </a:bodyPr>
          <a:lstStyle/>
          <a:p>
            <a:r>
              <a:rPr lang="en-GB" sz="1600" i="1" dirty="0" smtClean="0">
                <a:solidFill>
                  <a:schemeClr val="bg1"/>
                </a:solidFill>
              </a:rPr>
              <a:t>Figure 12, Resulting Graphs for Group B, Standing, 2020. </a:t>
            </a:r>
            <a:endParaRPr lang="en-GB" sz="1600" i="1" dirty="0">
              <a:solidFill>
                <a:schemeClr val="bg1"/>
              </a:solidFill>
            </a:endParaRPr>
          </a:p>
        </p:txBody>
      </p:sp>
    </p:spTree>
    <p:extLst>
      <p:ext uri="{BB962C8B-B14F-4D97-AF65-F5344CB8AC3E}">
        <p14:creationId xmlns:p14="http://schemas.microsoft.com/office/powerpoint/2010/main" val="197472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8" name="Rectangle 7"/>
          <p:cNvSpPr/>
          <p:nvPr/>
        </p:nvSpPr>
        <p:spPr>
          <a:xfrm>
            <a:off x="-2" y="5085184"/>
            <a:ext cx="11289600" cy="93610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p:cNvSpPr>
            <a:spLocks noGrp="1"/>
          </p:cNvSpPr>
          <p:nvPr>
            <p:ph type="title"/>
          </p:nvPr>
        </p:nvSpPr>
        <p:spPr>
          <a:xfrm>
            <a:off x="333772" y="188640"/>
            <a:ext cx="10801200" cy="504056"/>
          </a:xfrm>
        </p:spPr>
        <p:txBody>
          <a:bodyPr/>
          <a:lstStyle/>
          <a:p>
            <a:r>
              <a:rPr lang="en-GB" dirty="0">
                <a:solidFill>
                  <a:schemeClr val="bg1">
                    <a:lumMod val="95000"/>
                  </a:schemeClr>
                </a:solidFill>
              </a:rPr>
              <a:t>Red (Setup C), Black (Baseline), Green (Setup </a:t>
            </a:r>
            <a:r>
              <a:rPr lang="en-GB" dirty="0" smtClean="0">
                <a:solidFill>
                  <a:schemeClr val="bg1">
                    <a:lumMod val="95000"/>
                  </a:schemeClr>
                </a:solidFill>
              </a:rPr>
              <a:t>7A)</a:t>
            </a:r>
            <a:endParaRPr lang="en-GB" dirty="0">
              <a:solidFill>
                <a:schemeClr val="bg1">
                  <a:lumMod val="95000"/>
                </a:schemeClr>
              </a:solidFill>
            </a:endParaRPr>
          </a:p>
        </p:txBody>
      </p:sp>
      <p:pic>
        <p:nvPicPr>
          <p:cNvPr id="5" name="Picture 4"/>
          <p:cNvPicPr>
            <a:picLocks noChangeAspect="1"/>
          </p:cNvPicPr>
          <p:nvPr/>
        </p:nvPicPr>
        <p:blipFill>
          <a:blip r:embed="rId2"/>
          <a:stretch>
            <a:fillRect/>
          </a:stretch>
        </p:blipFill>
        <p:spPr>
          <a:xfrm>
            <a:off x="333773" y="744092"/>
            <a:ext cx="10801200" cy="4882734"/>
          </a:xfrm>
          <a:prstGeom prst="rect">
            <a:avLst/>
          </a:prstGeom>
        </p:spPr>
      </p:pic>
      <p:sp>
        <p:nvSpPr>
          <p:cNvPr id="9" name="TextBox 8"/>
          <p:cNvSpPr txBox="1"/>
          <p:nvPr/>
        </p:nvSpPr>
        <p:spPr>
          <a:xfrm>
            <a:off x="120591" y="6506550"/>
            <a:ext cx="11169007" cy="338554"/>
          </a:xfrm>
          <a:prstGeom prst="rect">
            <a:avLst/>
          </a:prstGeom>
          <a:noFill/>
        </p:spPr>
        <p:txBody>
          <a:bodyPr wrap="square" rtlCol="0">
            <a:spAutoFit/>
          </a:bodyPr>
          <a:lstStyle/>
          <a:p>
            <a:r>
              <a:rPr lang="en-GB" sz="1600" i="1" dirty="0" smtClean="0">
                <a:solidFill>
                  <a:schemeClr val="bg1"/>
                </a:solidFill>
              </a:rPr>
              <a:t>Figure 13, Resulting Graphs for Group B, Standing, 2020. </a:t>
            </a:r>
            <a:endParaRPr lang="en-GB" sz="1600" i="1" dirty="0">
              <a:solidFill>
                <a:schemeClr val="bg1"/>
              </a:solidFill>
            </a:endParaRPr>
          </a:p>
        </p:txBody>
      </p:sp>
    </p:spTree>
    <p:extLst>
      <p:ext uri="{BB962C8B-B14F-4D97-AF65-F5344CB8AC3E}">
        <p14:creationId xmlns:p14="http://schemas.microsoft.com/office/powerpoint/2010/main" val="1188171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8" name="Rectangle 7"/>
          <p:cNvSpPr/>
          <p:nvPr/>
        </p:nvSpPr>
        <p:spPr>
          <a:xfrm>
            <a:off x="-2" y="5085184"/>
            <a:ext cx="11289600" cy="93610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p:cNvSpPr>
            <a:spLocks noGrp="1"/>
          </p:cNvSpPr>
          <p:nvPr>
            <p:ph type="title"/>
          </p:nvPr>
        </p:nvSpPr>
        <p:spPr>
          <a:xfrm>
            <a:off x="333772" y="188640"/>
            <a:ext cx="10801200" cy="504056"/>
          </a:xfrm>
        </p:spPr>
        <p:txBody>
          <a:bodyPr/>
          <a:lstStyle/>
          <a:p>
            <a:r>
              <a:rPr lang="en-GB" u="sng" dirty="0" smtClean="0"/>
              <a:t>Driver Feedback compared to lap time.  </a:t>
            </a:r>
            <a:endParaRPr lang="en-GB" u="sng" dirty="0"/>
          </a:p>
        </p:txBody>
      </p:sp>
      <p:sp>
        <p:nvSpPr>
          <p:cNvPr id="6" name="Text Placeholder 5"/>
          <p:cNvSpPr>
            <a:spLocks noGrp="1"/>
          </p:cNvSpPr>
          <p:nvPr>
            <p:ph type="body" sz="half" idx="2"/>
          </p:nvPr>
        </p:nvSpPr>
        <p:spPr>
          <a:xfrm>
            <a:off x="333772" y="836712"/>
            <a:ext cx="10801200" cy="5040560"/>
          </a:xfrm>
        </p:spPr>
        <p:txBody>
          <a:bodyPr>
            <a:normAutofit/>
          </a:bodyPr>
          <a:lstStyle/>
          <a:p>
            <a:r>
              <a:rPr lang="en-GB" sz="1600" dirty="0" smtClean="0"/>
              <a:t>Red (Setup C) “</a:t>
            </a:r>
            <a:r>
              <a:rPr lang="en-GB" sz="1600" dirty="0"/>
              <a:t>best </a:t>
            </a:r>
            <a:r>
              <a:rPr lang="en-GB" sz="1600" dirty="0" smtClean="0"/>
              <a:t>setup so far” </a:t>
            </a:r>
            <a:r>
              <a:rPr lang="en-GB" sz="1600" dirty="0"/>
              <a:t>according to driver. </a:t>
            </a:r>
            <a:r>
              <a:rPr lang="en-GB" sz="1600" dirty="0" smtClean="0"/>
              <a:t>Black (Setup 1A), </a:t>
            </a:r>
            <a:r>
              <a:rPr lang="en-GB" sz="1600" dirty="0"/>
              <a:t>P</a:t>
            </a:r>
            <a:r>
              <a:rPr lang="en-GB" sz="1600" dirty="0" smtClean="0"/>
              <a:t>ink (Setup B) </a:t>
            </a:r>
            <a:endParaRPr lang="en-GB" sz="1600" dirty="0"/>
          </a:p>
          <a:p>
            <a:endParaRPr lang="en-GB" sz="1600" dirty="0"/>
          </a:p>
        </p:txBody>
      </p:sp>
      <p:pic>
        <p:nvPicPr>
          <p:cNvPr id="2" name="Picture 1"/>
          <p:cNvPicPr>
            <a:picLocks noChangeAspect="1"/>
          </p:cNvPicPr>
          <p:nvPr/>
        </p:nvPicPr>
        <p:blipFill>
          <a:blip r:embed="rId3"/>
          <a:stretch>
            <a:fillRect/>
          </a:stretch>
        </p:blipFill>
        <p:spPr>
          <a:xfrm>
            <a:off x="313902" y="1268760"/>
            <a:ext cx="9759747" cy="4392488"/>
          </a:xfrm>
          <a:prstGeom prst="rect">
            <a:avLst/>
          </a:prstGeom>
        </p:spPr>
      </p:pic>
      <p:sp>
        <p:nvSpPr>
          <p:cNvPr id="7" name="TextBox 6"/>
          <p:cNvSpPr txBox="1"/>
          <p:nvPr/>
        </p:nvSpPr>
        <p:spPr>
          <a:xfrm>
            <a:off x="120591" y="6506550"/>
            <a:ext cx="11169007" cy="338554"/>
          </a:xfrm>
          <a:prstGeom prst="rect">
            <a:avLst/>
          </a:prstGeom>
          <a:noFill/>
        </p:spPr>
        <p:txBody>
          <a:bodyPr wrap="square" rtlCol="0">
            <a:spAutoFit/>
          </a:bodyPr>
          <a:lstStyle/>
          <a:p>
            <a:r>
              <a:rPr lang="en-GB" sz="1600" i="1" dirty="0" smtClean="0">
                <a:solidFill>
                  <a:schemeClr val="bg1"/>
                </a:solidFill>
              </a:rPr>
              <a:t>Figure 14, Variance in lap time for fastest Setups, Standing, 2020. </a:t>
            </a:r>
            <a:endParaRPr lang="en-GB" sz="1600" i="1" dirty="0">
              <a:solidFill>
                <a:schemeClr val="bg1"/>
              </a:solidFill>
            </a:endParaRPr>
          </a:p>
        </p:txBody>
      </p:sp>
    </p:spTree>
    <p:extLst>
      <p:ext uri="{BB962C8B-B14F-4D97-AF65-F5344CB8AC3E}">
        <p14:creationId xmlns:p14="http://schemas.microsoft.com/office/powerpoint/2010/main" val="2199143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8" name="Rectangle 7"/>
          <p:cNvSpPr/>
          <p:nvPr/>
        </p:nvSpPr>
        <p:spPr>
          <a:xfrm>
            <a:off x="0" y="5085184"/>
            <a:ext cx="11289600" cy="93610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p:cNvSpPr>
            <a:spLocks noGrp="1"/>
          </p:cNvSpPr>
          <p:nvPr>
            <p:ph type="title"/>
          </p:nvPr>
        </p:nvSpPr>
        <p:spPr>
          <a:xfrm>
            <a:off x="333772" y="188640"/>
            <a:ext cx="10801200" cy="504056"/>
          </a:xfrm>
        </p:spPr>
        <p:txBody>
          <a:bodyPr/>
          <a:lstStyle/>
          <a:p>
            <a:r>
              <a:rPr lang="en-GB" u="sng" dirty="0" smtClean="0"/>
              <a:t>Conclusion </a:t>
            </a:r>
            <a:endParaRPr lang="en-GB" u="sng" dirty="0"/>
          </a:p>
        </p:txBody>
      </p:sp>
      <p:sp>
        <p:nvSpPr>
          <p:cNvPr id="6" name="Text Placeholder 5"/>
          <p:cNvSpPr>
            <a:spLocks noGrp="1"/>
          </p:cNvSpPr>
          <p:nvPr>
            <p:ph type="body" sz="half" idx="2"/>
          </p:nvPr>
        </p:nvSpPr>
        <p:spPr>
          <a:xfrm>
            <a:off x="333772" y="836712"/>
            <a:ext cx="10801200" cy="5040560"/>
          </a:xfrm>
        </p:spPr>
        <p:txBody>
          <a:bodyPr>
            <a:normAutofit/>
          </a:bodyPr>
          <a:lstStyle/>
          <a:p>
            <a:r>
              <a:rPr lang="en-GB" sz="1600" dirty="0" smtClean="0"/>
              <a:t>To Conclude the suggestion for the setup for the designated driver to use is the setup 5G (figure 4, slide 4) of group B or the similar alternative from group A setup “C”. As mention on the previous slide over this setup received the most approval from the driver in addition to delivering the fastest lap. </a:t>
            </a:r>
          </a:p>
          <a:p>
            <a:r>
              <a:rPr lang="en-GB" sz="1600" dirty="0" smtClean="0"/>
              <a:t>In addition the planning of the test procedure benefited the group in understanding the individual roles allowing for good cohesion and smooth test procedure throughout. However in these tests time management played a major factor in the quantity of data collected. Test 1 involved too many setups for the timeframe and this caused a simple mishap is gearing. Hence the second test plan gave 6 minutes per setup however as a group we were efficient and able to collect data for 14 setups in the hour instead of 10. </a:t>
            </a:r>
            <a:r>
              <a:rPr lang="en-GB" sz="1600" dirty="0"/>
              <a:t>I</a:t>
            </a:r>
            <a:r>
              <a:rPr lang="en-GB" sz="1600" dirty="0" smtClean="0"/>
              <a:t>n the timeframe to choose more, the setups selected were justified in the case of repeating the baseline as a comparator, as well as providing the drivers best regarded choice of setup. </a:t>
            </a:r>
          </a:p>
          <a:p>
            <a:r>
              <a:rPr lang="en-GB" sz="1600" dirty="0" smtClean="0"/>
              <a:t>MoTeC software used has provide useful graphical data, however can sometimes experience issues. Put simply the software is easy to use and learn but can faulty as certain times. </a:t>
            </a:r>
            <a:endParaRPr lang="en-GB" sz="1600" dirty="0"/>
          </a:p>
          <a:p>
            <a:r>
              <a:rPr lang="en-GB" sz="1600" dirty="0" smtClean="0"/>
              <a:t>The Excel and Planning for each test can be seen in the appendices, if any details of plan or calculations haven’t been expressed in full in this presentation. </a:t>
            </a:r>
          </a:p>
          <a:p>
            <a:endParaRPr lang="en-GB" sz="1600" dirty="0" smtClean="0"/>
          </a:p>
        </p:txBody>
      </p:sp>
    </p:spTree>
    <p:extLst>
      <p:ext uri="{BB962C8B-B14F-4D97-AF65-F5344CB8AC3E}">
        <p14:creationId xmlns:p14="http://schemas.microsoft.com/office/powerpoint/2010/main" val="3743438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8" name="Rectangle 7"/>
          <p:cNvSpPr/>
          <p:nvPr/>
        </p:nvSpPr>
        <p:spPr>
          <a:xfrm>
            <a:off x="-2" y="5085184"/>
            <a:ext cx="11289600" cy="93610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p:cNvSpPr>
            <a:spLocks noGrp="1"/>
          </p:cNvSpPr>
          <p:nvPr>
            <p:ph type="title"/>
          </p:nvPr>
        </p:nvSpPr>
        <p:spPr>
          <a:xfrm>
            <a:off x="333772" y="188640"/>
            <a:ext cx="10801200" cy="504056"/>
          </a:xfrm>
        </p:spPr>
        <p:txBody>
          <a:bodyPr/>
          <a:lstStyle/>
          <a:p>
            <a:r>
              <a:rPr lang="en-GB" dirty="0" smtClean="0"/>
              <a:t>Appendices</a:t>
            </a:r>
            <a:endParaRPr lang="en-GB" dirty="0"/>
          </a:p>
        </p:txBody>
      </p:sp>
      <p:sp>
        <p:nvSpPr>
          <p:cNvPr id="6" name="Text Placeholder 5"/>
          <p:cNvSpPr>
            <a:spLocks noGrp="1"/>
          </p:cNvSpPr>
          <p:nvPr>
            <p:ph type="body" sz="half" idx="2"/>
          </p:nvPr>
        </p:nvSpPr>
        <p:spPr>
          <a:xfrm>
            <a:off x="333772" y="836712"/>
            <a:ext cx="10801200" cy="5040560"/>
          </a:xfrm>
        </p:spPr>
        <p:txBody>
          <a:bodyPr>
            <a:normAutofit/>
          </a:bodyPr>
          <a:lstStyle/>
          <a:p>
            <a:r>
              <a:rPr lang="en-GB" sz="1600" dirty="0" smtClean="0"/>
              <a:t>Test 1, Plan </a:t>
            </a:r>
            <a:r>
              <a:rPr lang="en-GB" sz="1600" dirty="0"/>
              <a:t>and </a:t>
            </a:r>
            <a:r>
              <a:rPr lang="en-GB" sz="1600" dirty="0" smtClean="0"/>
              <a:t>Schedule, (Standing, 2020)</a:t>
            </a:r>
          </a:p>
          <a:p>
            <a:r>
              <a:rPr lang="en-GB" sz="1600" dirty="0" smtClean="0">
                <a:hlinkClick r:id="rId2"/>
              </a:rPr>
              <a:t>https</a:t>
            </a:r>
            <a:r>
              <a:rPr lang="en-GB" sz="1600" dirty="0">
                <a:hlinkClick r:id="rId2"/>
              </a:rPr>
              <a:t>://uowtsd-my.sharepoint.com/:w:/</a:t>
            </a:r>
            <a:r>
              <a:rPr lang="en-GB" sz="1600" dirty="0" smtClean="0">
                <a:hlinkClick r:id="rId2"/>
              </a:rPr>
              <a:t>g/personal/lstanding_150310_student_uwtsd_ac_uk/EXOXBy6g2AxGiOoq0QbwqTcBR2WLE7tTcPMWWXptrsW42w?e=lnAlPy</a:t>
            </a:r>
            <a:r>
              <a:rPr lang="en-GB" sz="1600" dirty="0" smtClean="0"/>
              <a:t> </a:t>
            </a:r>
          </a:p>
          <a:p>
            <a:endParaRPr lang="en-GB" sz="1600" dirty="0"/>
          </a:p>
          <a:p>
            <a:r>
              <a:rPr lang="en-GB" sz="1600" dirty="0" smtClean="0"/>
              <a:t>Test 2, Plan and schedule </a:t>
            </a:r>
            <a:r>
              <a:rPr lang="en-GB" sz="1600" dirty="0"/>
              <a:t>(Standing, </a:t>
            </a:r>
            <a:r>
              <a:rPr lang="en-GB" sz="1600" dirty="0" smtClean="0"/>
              <a:t>2020a)</a:t>
            </a:r>
          </a:p>
          <a:p>
            <a:r>
              <a:rPr lang="en-GB" sz="1600" dirty="0">
                <a:hlinkClick r:id="rId3"/>
              </a:rPr>
              <a:t>https://uowtsd-my.sharepoint.com/:w:/</a:t>
            </a:r>
            <a:r>
              <a:rPr lang="en-GB" sz="1600" dirty="0" smtClean="0">
                <a:hlinkClick r:id="rId3"/>
              </a:rPr>
              <a:t>g/personal/lstanding_150310_student_uwtsd_ac_uk/ESxyQuxFFjhPhlryrKjO-rQBtLL3o2peKV4JaEQ5atXhkw?e=WDheAE</a:t>
            </a:r>
            <a:r>
              <a:rPr lang="en-GB" sz="1600" dirty="0" smtClean="0"/>
              <a:t>  </a:t>
            </a:r>
          </a:p>
          <a:p>
            <a:endParaRPr lang="en-GB" sz="1600" dirty="0"/>
          </a:p>
          <a:p>
            <a:r>
              <a:rPr lang="en-GB" sz="1600" dirty="0" smtClean="0"/>
              <a:t>Excel for calculations of test 1 and 2</a:t>
            </a:r>
          </a:p>
          <a:p>
            <a:r>
              <a:rPr lang="en-GB" sz="1600" dirty="0">
                <a:hlinkClick r:id="rId4"/>
              </a:rPr>
              <a:t>https://uowtsd-my.sharepoint.com/:x:/</a:t>
            </a:r>
            <a:r>
              <a:rPr lang="en-GB" sz="1600" dirty="0" smtClean="0">
                <a:hlinkClick r:id="rId4"/>
              </a:rPr>
              <a:t>g/personal/lstanding_150310_student_uwtsd_ac_uk/EdtPYLGbWHdInqz-DFCdlFIB8CfXzwnoBiGoIzVs0upCXw?e=dPKkFZ</a:t>
            </a:r>
            <a:endParaRPr lang="en-GB" sz="1600" dirty="0" smtClean="0"/>
          </a:p>
          <a:p>
            <a:endParaRPr lang="en-GB" sz="1600" dirty="0"/>
          </a:p>
        </p:txBody>
      </p:sp>
      <p:sp>
        <p:nvSpPr>
          <p:cNvPr id="10" name="TextBox 9"/>
          <p:cNvSpPr txBox="1"/>
          <p:nvPr/>
        </p:nvSpPr>
        <p:spPr>
          <a:xfrm>
            <a:off x="350912" y="6052492"/>
            <a:ext cx="10784060" cy="338554"/>
          </a:xfrm>
          <a:prstGeom prst="rect">
            <a:avLst/>
          </a:prstGeom>
          <a:noFill/>
        </p:spPr>
        <p:txBody>
          <a:bodyPr wrap="square" rtlCol="0">
            <a:spAutoFit/>
          </a:bodyPr>
          <a:lstStyle/>
          <a:p>
            <a:r>
              <a:rPr lang="en-GB" sz="1600" dirty="0" smtClean="0">
                <a:solidFill>
                  <a:schemeClr val="bg1"/>
                </a:solidFill>
              </a:rPr>
              <a:t>Click to add text</a:t>
            </a:r>
            <a:endParaRPr lang="en-GB" sz="1600" dirty="0">
              <a:solidFill>
                <a:schemeClr val="bg1"/>
              </a:solidFill>
            </a:endParaRPr>
          </a:p>
        </p:txBody>
      </p:sp>
    </p:spTree>
    <p:extLst>
      <p:ext uri="{BB962C8B-B14F-4D97-AF65-F5344CB8AC3E}">
        <p14:creationId xmlns:p14="http://schemas.microsoft.com/office/powerpoint/2010/main" val="4265940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8" name="Rectangle 7"/>
          <p:cNvSpPr/>
          <p:nvPr/>
        </p:nvSpPr>
        <p:spPr>
          <a:xfrm>
            <a:off x="-2" y="5085184"/>
            <a:ext cx="11289600" cy="93610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p:cNvSpPr>
            <a:spLocks noGrp="1"/>
          </p:cNvSpPr>
          <p:nvPr>
            <p:ph type="title"/>
          </p:nvPr>
        </p:nvSpPr>
        <p:spPr>
          <a:xfrm>
            <a:off x="333772" y="188640"/>
            <a:ext cx="10801200" cy="504056"/>
          </a:xfrm>
        </p:spPr>
        <p:txBody>
          <a:bodyPr/>
          <a:lstStyle/>
          <a:p>
            <a:r>
              <a:rPr lang="en-GB" dirty="0" smtClean="0"/>
              <a:t>Notes taken during testing </a:t>
            </a:r>
            <a:endParaRPr lang="en-GB" dirty="0"/>
          </a:p>
        </p:txBody>
      </p:sp>
      <p:pic>
        <p:nvPicPr>
          <p:cNvPr id="2" name="Picture 1"/>
          <p:cNvPicPr>
            <a:picLocks noChangeAspect="1"/>
          </p:cNvPicPr>
          <p:nvPr/>
        </p:nvPicPr>
        <p:blipFill rotWithShape="1">
          <a:blip r:embed="rId2"/>
          <a:srcRect l="14900" r="15264"/>
          <a:stretch/>
        </p:blipFill>
        <p:spPr>
          <a:xfrm>
            <a:off x="2823541" y="1738261"/>
            <a:ext cx="3312859" cy="2668359"/>
          </a:xfrm>
          <a:prstGeom prst="rect">
            <a:avLst/>
          </a:prstGeom>
        </p:spPr>
      </p:pic>
      <p:pic>
        <p:nvPicPr>
          <p:cNvPr id="3" name="Picture 2"/>
          <p:cNvPicPr>
            <a:picLocks noChangeAspect="1"/>
          </p:cNvPicPr>
          <p:nvPr/>
        </p:nvPicPr>
        <p:blipFill rotWithShape="1">
          <a:blip r:embed="rId3"/>
          <a:srcRect l="7842" t="21485" r="8408" b="26172"/>
          <a:stretch/>
        </p:blipFill>
        <p:spPr>
          <a:xfrm>
            <a:off x="375269" y="1738261"/>
            <a:ext cx="2399135" cy="2665706"/>
          </a:xfrm>
          <a:prstGeom prst="rect">
            <a:avLst/>
          </a:prstGeom>
        </p:spPr>
      </p:pic>
      <p:sp>
        <p:nvSpPr>
          <p:cNvPr id="11" name="Text Placeholder 5"/>
          <p:cNvSpPr txBox="1">
            <a:spLocks/>
          </p:cNvSpPr>
          <p:nvPr/>
        </p:nvSpPr>
        <p:spPr>
          <a:xfrm>
            <a:off x="310505" y="4484234"/>
            <a:ext cx="1895079" cy="339348"/>
          </a:xfrm>
          <a:prstGeom prst="rect">
            <a:avLst/>
          </a:prstGeom>
        </p:spPr>
        <p:txBody>
          <a:bodyPr vert="horz" lIns="91440" tIns="45720" rIns="91440" bIns="45720" rtlCol="0">
            <a:normAutofit lnSpcReduction="10000"/>
          </a:bodyPr>
          <a:lstStyle>
            <a:lvl1pPr marL="0" indent="0" algn="l" defTabSz="914126" rtl="0" eaLnBrk="1" latinLnBrk="0" hangingPunct="1">
              <a:lnSpc>
                <a:spcPct val="100000"/>
              </a:lnSpc>
              <a:spcBef>
                <a:spcPts val="800"/>
              </a:spcBef>
              <a:spcAft>
                <a:spcPts val="200"/>
              </a:spcAft>
              <a:buClr>
                <a:schemeClr val="accent1"/>
              </a:buClr>
              <a:buSzPct val="80000"/>
              <a:buFont typeface="Arial" pitchFamily="34" charset="0"/>
              <a:buNone/>
              <a:defRPr sz="1300" kern="1200" spc="10" baseline="0">
                <a:solidFill>
                  <a:schemeClr val="bg1">
                    <a:lumMod val="85000"/>
                  </a:schemeClr>
                </a:solidFill>
                <a:latin typeface="+mn-lt"/>
                <a:ea typeface="+mn-ea"/>
                <a:cs typeface="+mn-cs"/>
              </a:defRPr>
            </a:lvl1pPr>
            <a:lvl2pPr marL="457063" indent="0" algn="l" defTabSz="914126"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126" indent="0" algn="l" defTabSz="914126"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189"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251"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5314"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2377"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199440"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6503"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r>
              <a:rPr lang="en-GB" sz="1600" dirty="0" smtClean="0"/>
              <a:t>(Standing, 2020b)</a:t>
            </a:r>
          </a:p>
          <a:p>
            <a:endParaRPr lang="en-GB" sz="1600" dirty="0"/>
          </a:p>
        </p:txBody>
      </p:sp>
      <p:sp>
        <p:nvSpPr>
          <p:cNvPr id="12" name="Text Placeholder 5"/>
          <p:cNvSpPr txBox="1">
            <a:spLocks/>
          </p:cNvSpPr>
          <p:nvPr/>
        </p:nvSpPr>
        <p:spPr>
          <a:xfrm>
            <a:off x="6136400" y="2837573"/>
            <a:ext cx="1895079" cy="339348"/>
          </a:xfrm>
          <a:prstGeom prst="rect">
            <a:avLst/>
          </a:prstGeom>
        </p:spPr>
        <p:txBody>
          <a:bodyPr vert="horz" lIns="91440" tIns="45720" rIns="91440" bIns="45720" rtlCol="0">
            <a:normAutofit lnSpcReduction="10000"/>
          </a:bodyPr>
          <a:lstStyle>
            <a:lvl1pPr marL="0" indent="0" algn="l" defTabSz="914126" rtl="0" eaLnBrk="1" latinLnBrk="0" hangingPunct="1">
              <a:lnSpc>
                <a:spcPct val="100000"/>
              </a:lnSpc>
              <a:spcBef>
                <a:spcPts val="800"/>
              </a:spcBef>
              <a:spcAft>
                <a:spcPts val="200"/>
              </a:spcAft>
              <a:buClr>
                <a:schemeClr val="accent1"/>
              </a:buClr>
              <a:buSzPct val="80000"/>
              <a:buFont typeface="Arial" pitchFamily="34" charset="0"/>
              <a:buNone/>
              <a:defRPr sz="1300" kern="1200" spc="10" baseline="0">
                <a:solidFill>
                  <a:schemeClr val="bg1">
                    <a:lumMod val="85000"/>
                  </a:schemeClr>
                </a:solidFill>
                <a:latin typeface="+mn-lt"/>
                <a:ea typeface="+mn-ea"/>
                <a:cs typeface="+mn-cs"/>
              </a:defRPr>
            </a:lvl1pPr>
            <a:lvl2pPr marL="457063" indent="0" algn="l" defTabSz="914126"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126" indent="0" algn="l" defTabSz="914126"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189"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251"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5314"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2377"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199440"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6503"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r>
              <a:rPr lang="en-GB" sz="1600" dirty="0" smtClean="0"/>
              <a:t>(Standing, 2020d)</a:t>
            </a:r>
          </a:p>
          <a:p>
            <a:endParaRPr lang="en-GB" sz="1600" dirty="0"/>
          </a:p>
        </p:txBody>
      </p:sp>
      <p:pic>
        <p:nvPicPr>
          <p:cNvPr id="15" name="Picture 14"/>
          <p:cNvPicPr>
            <a:picLocks noChangeAspect="1"/>
          </p:cNvPicPr>
          <p:nvPr/>
        </p:nvPicPr>
        <p:blipFill>
          <a:blip r:embed="rId4"/>
          <a:stretch>
            <a:fillRect/>
          </a:stretch>
        </p:blipFill>
        <p:spPr>
          <a:xfrm>
            <a:off x="6193177" y="153219"/>
            <a:ext cx="4169228" cy="2720307"/>
          </a:xfrm>
          <a:prstGeom prst="rect">
            <a:avLst/>
          </a:prstGeom>
        </p:spPr>
      </p:pic>
      <p:pic>
        <p:nvPicPr>
          <p:cNvPr id="17" name="Picture 16"/>
          <p:cNvPicPr>
            <a:picLocks noChangeAspect="1"/>
          </p:cNvPicPr>
          <p:nvPr/>
        </p:nvPicPr>
        <p:blipFill>
          <a:blip r:embed="rId5"/>
          <a:stretch>
            <a:fillRect/>
          </a:stretch>
        </p:blipFill>
        <p:spPr>
          <a:xfrm>
            <a:off x="6193177" y="3140968"/>
            <a:ext cx="4169228" cy="3320683"/>
          </a:xfrm>
          <a:prstGeom prst="rect">
            <a:avLst/>
          </a:prstGeom>
        </p:spPr>
      </p:pic>
      <p:sp>
        <p:nvSpPr>
          <p:cNvPr id="18" name="Text Placeholder 5"/>
          <p:cNvSpPr txBox="1">
            <a:spLocks/>
          </p:cNvSpPr>
          <p:nvPr/>
        </p:nvSpPr>
        <p:spPr>
          <a:xfrm>
            <a:off x="2903933" y="4632080"/>
            <a:ext cx="1895079" cy="339348"/>
          </a:xfrm>
          <a:prstGeom prst="rect">
            <a:avLst/>
          </a:prstGeom>
        </p:spPr>
        <p:txBody>
          <a:bodyPr vert="horz" lIns="91440" tIns="45720" rIns="91440" bIns="45720" rtlCol="0">
            <a:normAutofit lnSpcReduction="10000"/>
          </a:bodyPr>
          <a:lstStyle>
            <a:lvl1pPr marL="0" indent="0" algn="l" defTabSz="914126" rtl="0" eaLnBrk="1" latinLnBrk="0" hangingPunct="1">
              <a:lnSpc>
                <a:spcPct val="100000"/>
              </a:lnSpc>
              <a:spcBef>
                <a:spcPts val="800"/>
              </a:spcBef>
              <a:spcAft>
                <a:spcPts val="200"/>
              </a:spcAft>
              <a:buClr>
                <a:schemeClr val="accent1"/>
              </a:buClr>
              <a:buSzPct val="80000"/>
              <a:buFont typeface="Arial" pitchFamily="34" charset="0"/>
              <a:buNone/>
              <a:defRPr sz="1300" kern="1200" spc="10" baseline="0">
                <a:solidFill>
                  <a:schemeClr val="bg1">
                    <a:lumMod val="85000"/>
                  </a:schemeClr>
                </a:solidFill>
                <a:latin typeface="+mn-lt"/>
                <a:ea typeface="+mn-ea"/>
                <a:cs typeface="+mn-cs"/>
              </a:defRPr>
            </a:lvl1pPr>
            <a:lvl2pPr marL="457063" indent="0" algn="l" defTabSz="914126"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126" indent="0" algn="l" defTabSz="914126"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189"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251"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5314"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2377"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199440"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6503"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r>
              <a:rPr lang="en-GB" sz="1600" dirty="0" smtClean="0"/>
              <a:t>(Standing, 2020c)</a:t>
            </a:r>
          </a:p>
          <a:p>
            <a:endParaRPr lang="en-GB" sz="1600" dirty="0"/>
          </a:p>
        </p:txBody>
      </p:sp>
      <p:sp>
        <p:nvSpPr>
          <p:cNvPr id="19" name="Text Placeholder 5"/>
          <p:cNvSpPr txBox="1">
            <a:spLocks/>
          </p:cNvSpPr>
          <p:nvPr/>
        </p:nvSpPr>
        <p:spPr>
          <a:xfrm>
            <a:off x="6136399" y="6448604"/>
            <a:ext cx="1895079" cy="339348"/>
          </a:xfrm>
          <a:prstGeom prst="rect">
            <a:avLst/>
          </a:prstGeom>
        </p:spPr>
        <p:txBody>
          <a:bodyPr vert="horz" lIns="91440" tIns="45720" rIns="91440" bIns="45720" rtlCol="0">
            <a:normAutofit lnSpcReduction="10000"/>
          </a:bodyPr>
          <a:lstStyle>
            <a:lvl1pPr marL="0" indent="0" algn="l" defTabSz="914126" rtl="0" eaLnBrk="1" latinLnBrk="0" hangingPunct="1">
              <a:lnSpc>
                <a:spcPct val="100000"/>
              </a:lnSpc>
              <a:spcBef>
                <a:spcPts val="800"/>
              </a:spcBef>
              <a:spcAft>
                <a:spcPts val="200"/>
              </a:spcAft>
              <a:buClr>
                <a:schemeClr val="accent1"/>
              </a:buClr>
              <a:buSzPct val="80000"/>
              <a:buFont typeface="Arial" pitchFamily="34" charset="0"/>
              <a:buNone/>
              <a:defRPr sz="1300" kern="1200" spc="10" baseline="0">
                <a:solidFill>
                  <a:schemeClr val="bg1">
                    <a:lumMod val="85000"/>
                  </a:schemeClr>
                </a:solidFill>
                <a:latin typeface="+mn-lt"/>
                <a:ea typeface="+mn-ea"/>
                <a:cs typeface="+mn-cs"/>
              </a:defRPr>
            </a:lvl1pPr>
            <a:lvl2pPr marL="457063" indent="0" algn="l" defTabSz="914126"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126" indent="0" algn="l" defTabSz="914126"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189"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251"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5314"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2377"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199440"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6503"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r>
              <a:rPr lang="en-GB" sz="1600" dirty="0" smtClean="0"/>
              <a:t>(Standing, 2020e)</a:t>
            </a:r>
          </a:p>
          <a:p>
            <a:endParaRPr lang="en-GB" sz="1600" dirty="0"/>
          </a:p>
        </p:txBody>
      </p:sp>
    </p:spTree>
    <p:extLst>
      <p:ext uri="{BB962C8B-B14F-4D97-AF65-F5344CB8AC3E}">
        <p14:creationId xmlns:p14="http://schemas.microsoft.com/office/powerpoint/2010/main" val="1181305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8" name="Rectangle 7"/>
          <p:cNvSpPr/>
          <p:nvPr/>
        </p:nvSpPr>
        <p:spPr>
          <a:xfrm>
            <a:off x="-2" y="5085184"/>
            <a:ext cx="11289600" cy="93610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p:cNvSpPr>
            <a:spLocks noGrp="1"/>
          </p:cNvSpPr>
          <p:nvPr>
            <p:ph type="title"/>
          </p:nvPr>
        </p:nvSpPr>
        <p:spPr>
          <a:xfrm>
            <a:off x="333772" y="188640"/>
            <a:ext cx="10801200" cy="504056"/>
          </a:xfrm>
        </p:spPr>
        <p:txBody>
          <a:bodyPr>
            <a:normAutofit/>
          </a:bodyPr>
          <a:lstStyle/>
          <a:p>
            <a:r>
              <a:rPr lang="en-GB" dirty="0" smtClean="0"/>
              <a:t>Driver feedback </a:t>
            </a:r>
            <a:r>
              <a:rPr lang="en-GB" sz="2800" dirty="0"/>
              <a:t>(Watkins, 2020</a:t>
            </a:r>
            <a:r>
              <a:rPr lang="en-GB" sz="2800" dirty="0" smtClean="0"/>
              <a:t>)</a:t>
            </a:r>
            <a:endParaRPr lang="en-GB" dirty="0"/>
          </a:p>
        </p:txBody>
      </p:sp>
      <p:sp>
        <p:nvSpPr>
          <p:cNvPr id="10" name="TextBox 9"/>
          <p:cNvSpPr txBox="1"/>
          <p:nvPr/>
        </p:nvSpPr>
        <p:spPr>
          <a:xfrm>
            <a:off x="350912" y="6052492"/>
            <a:ext cx="10784060" cy="338554"/>
          </a:xfrm>
          <a:prstGeom prst="rect">
            <a:avLst/>
          </a:prstGeom>
          <a:noFill/>
        </p:spPr>
        <p:txBody>
          <a:bodyPr wrap="square" rtlCol="0">
            <a:spAutoFit/>
          </a:bodyPr>
          <a:lstStyle/>
          <a:p>
            <a:r>
              <a:rPr lang="en-GB" sz="1600" dirty="0" smtClean="0">
                <a:solidFill>
                  <a:schemeClr val="bg1"/>
                </a:solidFill>
              </a:rPr>
              <a:t>Davis Watkins, 2020. “Test session 2, Driver Feedback”</a:t>
            </a:r>
            <a:endParaRPr lang="en-GB" sz="1600" dirty="0">
              <a:solidFill>
                <a:schemeClr val="bg1"/>
              </a:solidFill>
            </a:endParaRPr>
          </a:p>
        </p:txBody>
      </p:sp>
      <p:sp>
        <p:nvSpPr>
          <p:cNvPr id="11" name="Text Placeholder 5"/>
          <p:cNvSpPr txBox="1">
            <a:spLocks/>
          </p:cNvSpPr>
          <p:nvPr/>
        </p:nvSpPr>
        <p:spPr>
          <a:xfrm>
            <a:off x="202889" y="4748029"/>
            <a:ext cx="1895079" cy="339348"/>
          </a:xfrm>
          <a:prstGeom prst="rect">
            <a:avLst/>
          </a:prstGeom>
        </p:spPr>
        <p:txBody>
          <a:bodyPr vert="horz" lIns="91440" tIns="45720" rIns="91440" bIns="45720" rtlCol="0">
            <a:normAutofit/>
          </a:bodyPr>
          <a:lstStyle>
            <a:lvl1pPr marL="0" indent="0" algn="l" defTabSz="914126" rtl="0" eaLnBrk="1" latinLnBrk="0" hangingPunct="1">
              <a:lnSpc>
                <a:spcPct val="100000"/>
              </a:lnSpc>
              <a:spcBef>
                <a:spcPts val="800"/>
              </a:spcBef>
              <a:spcAft>
                <a:spcPts val="200"/>
              </a:spcAft>
              <a:buClr>
                <a:schemeClr val="accent1"/>
              </a:buClr>
              <a:buSzPct val="80000"/>
              <a:buFont typeface="Arial" pitchFamily="34" charset="0"/>
              <a:buNone/>
              <a:defRPr sz="1300" kern="1200" spc="10" baseline="0">
                <a:solidFill>
                  <a:schemeClr val="bg1">
                    <a:lumMod val="85000"/>
                  </a:schemeClr>
                </a:solidFill>
                <a:latin typeface="+mn-lt"/>
                <a:ea typeface="+mn-ea"/>
                <a:cs typeface="+mn-cs"/>
              </a:defRPr>
            </a:lvl1pPr>
            <a:lvl2pPr marL="457063" indent="0" algn="l" defTabSz="914126"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126" indent="0" algn="l" defTabSz="914126"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189"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251"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5314"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2377"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199440"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6503" indent="0" algn="l" defTabSz="914126"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endParaRPr lang="en-GB" sz="1600" dirty="0"/>
          </a:p>
        </p:txBody>
      </p:sp>
      <p:pic>
        <p:nvPicPr>
          <p:cNvPr id="13" name="Picture 12"/>
          <p:cNvPicPr>
            <a:picLocks noChangeAspect="1"/>
          </p:cNvPicPr>
          <p:nvPr/>
        </p:nvPicPr>
        <p:blipFill>
          <a:blip r:embed="rId2"/>
          <a:stretch>
            <a:fillRect/>
          </a:stretch>
        </p:blipFill>
        <p:spPr>
          <a:xfrm>
            <a:off x="350912" y="768192"/>
            <a:ext cx="5934633" cy="3907829"/>
          </a:xfrm>
          <a:prstGeom prst="rect">
            <a:avLst/>
          </a:prstGeom>
        </p:spPr>
      </p:pic>
      <p:pic>
        <p:nvPicPr>
          <p:cNvPr id="7" name="Picture 6"/>
          <p:cNvPicPr>
            <a:picLocks noChangeAspect="1"/>
          </p:cNvPicPr>
          <p:nvPr/>
        </p:nvPicPr>
        <p:blipFill>
          <a:blip r:embed="rId3"/>
          <a:stretch>
            <a:fillRect/>
          </a:stretch>
        </p:blipFill>
        <p:spPr>
          <a:xfrm>
            <a:off x="6302685" y="768192"/>
            <a:ext cx="3605397" cy="2156752"/>
          </a:xfrm>
          <a:prstGeom prst="rect">
            <a:avLst/>
          </a:prstGeom>
        </p:spPr>
      </p:pic>
    </p:spTree>
    <p:extLst>
      <p:ext uri="{BB962C8B-B14F-4D97-AF65-F5344CB8AC3E}">
        <p14:creationId xmlns:p14="http://schemas.microsoft.com/office/powerpoint/2010/main" val="893006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6" name="Text Placeholder 5"/>
          <p:cNvSpPr>
            <a:spLocks noGrp="1"/>
          </p:cNvSpPr>
          <p:nvPr>
            <p:ph type="body" sz="half" idx="2"/>
          </p:nvPr>
        </p:nvSpPr>
        <p:spPr>
          <a:xfrm>
            <a:off x="333772" y="836712"/>
            <a:ext cx="10801200" cy="5040560"/>
          </a:xfrm>
        </p:spPr>
        <p:txBody>
          <a:bodyPr>
            <a:normAutofit/>
          </a:bodyPr>
          <a:lstStyle/>
          <a:p>
            <a:endParaRPr lang="en-GB" sz="1600" dirty="0"/>
          </a:p>
        </p:txBody>
      </p:sp>
      <p:sp>
        <p:nvSpPr>
          <p:cNvPr id="8" name="Rectangle 7"/>
          <p:cNvSpPr/>
          <p:nvPr/>
        </p:nvSpPr>
        <p:spPr>
          <a:xfrm>
            <a:off x="-2" y="5085184"/>
            <a:ext cx="11289600" cy="93610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3"/>
          <p:cNvSpPr>
            <a:spLocks noGrp="1"/>
          </p:cNvSpPr>
          <p:nvPr>
            <p:ph type="title"/>
          </p:nvPr>
        </p:nvSpPr>
        <p:spPr>
          <a:xfrm>
            <a:off x="333772" y="188640"/>
            <a:ext cx="10801200" cy="504056"/>
          </a:xfrm>
        </p:spPr>
        <p:txBody>
          <a:bodyPr/>
          <a:lstStyle/>
          <a:p>
            <a:r>
              <a:rPr lang="en-GB" dirty="0" smtClean="0"/>
              <a:t>Additional graphs</a:t>
            </a:r>
            <a:endParaRPr lang="en-GB" dirty="0"/>
          </a:p>
        </p:txBody>
      </p:sp>
      <p:sp>
        <p:nvSpPr>
          <p:cNvPr id="10" name="TextBox 9"/>
          <p:cNvSpPr txBox="1"/>
          <p:nvPr/>
        </p:nvSpPr>
        <p:spPr>
          <a:xfrm>
            <a:off x="350912" y="6052492"/>
            <a:ext cx="10784060" cy="338554"/>
          </a:xfrm>
          <a:prstGeom prst="rect">
            <a:avLst/>
          </a:prstGeom>
          <a:noFill/>
        </p:spPr>
        <p:txBody>
          <a:bodyPr wrap="square" rtlCol="0">
            <a:spAutoFit/>
          </a:bodyPr>
          <a:lstStyle/>
          <a:p>
            <a:r>
              <a:rPr lang="en-GB" sz="1600" dirty="0" smtClean="0">
                <a:solidFill>
                  <a:schemeClr val="bg1"/>
                </a:solidFill>
              </a:rPr>
              <a:t>Click to add text</a:t>
            </a:r>
            <a:endParaRPr lang="en-GB" sz="1600" dirty="0">
              <a:solidFill>
                <a:schemeClr val="bg1"/>
              </a:solidFill>
            </a:endParaRPr>
          </a:p>
        </p:txBody>
      </p:sp>
      <p:pic>
        <p:nvPicPr>
          <p:cNvPr id="7" name="Picture 6"/>
          <p:cNvPicPr>
            <a:picLocks noChangeAspect="1"/>
          </p:cNvPicPr>
          <p:nvPr/>
        </p:nvPicPr>
        <p:blipFill>
          <a:blip r:embed="rId2"/>
          <a:stretch>
            <a:fillRect/>
          </a:stretch>
        </p:blipFill>
        <p:spPr>
          <a:xfrm>
            <a:off x="13345" y="664657"/>
            <a:ext cx="12188825" cy="1707648"/>
          </a:xfrm>
          <a:prstGeom prst="rect">
            <a:avLst/>
          </a:prstGeom>
        </p:spPr>
      </p:pic>
      <p:pic>
        <p:nvPicPr>
          <p:cNvPr id="9" name="Picture 8"/>
          <p:cNvPicPr>
            <a:picLocks noChangeAspect="1"/>
          </p:cNvPicPr>
          <p:nvPr/>
        </p:nvPicPr>
        <p:blipFill>
          <a:blip r:embed="rId3"/>
          <a:stretch>
            <a:fillRect/>
          </a:stretch>
        </p:blipFill>
        <p:spPr>
          <a:xfrm>
            <a:off x="0" y="4302333"/>
            <a:ext cx="12188825" cy="1726173"/>
          </a:xfrm>
          <a:prstGeom prst="rect">
            <a:avLst/>
          </a:prstGeom>
        </p:spPr>
      </p:pic>
      <p:pic>
        <p:nvPicPr>
          <p:cNvPr id="15" name="Picture 14"/>
          <p:cNvPicPr>
            <a:picLocks noChangeAspect="1"/>
          </p:cNvPicPr>
          <p:nvPr/>
        </p:nvPicPr>
        <p:blipFill>
          <a:blip r:embed="rId4"/>
          <a:stretch>
            <a:fillRect/>
          </a:stretch>
        </p:blipFill>
        <p:spPr>
          <a:xfrm>
            <a:off x="13345" y="2381234"/>
            <a:ext cx="3920827" cy="1879973"/>
          </a:xfrm>
          <a:prstGeom prst="rect">
            <a:avLst/>
          </a:prstGeom>
        </p:spPr>
      </p:pic>
      <p:pic>
        <p:nvPicPr>
          <p:cNvPr id="17" name="Picture 16"/>
          <p:cNvPicPr>
            <a:picLocks noChangeAspect="1"/>
          </p:cNvPicPr>
          <p:nvPr/>
        </p:nvPicPr>
        <p:blipFill>
          <a:blip r:embed="rId5"/>
          <a:stretch>
            <a:fillRect/>
          </a:stretch>
        </p:blipFill>
        <p:spPr>
          <a:xfrm>
            <a:off x="13345" y="6176774"/>
            <a:ext cx="3920827" cy="2013512"/>
          </a:xfrm>
          <a:prstGeom prst="rect">
            <a:avLst/>
          </a:prstGeom>
        </p:spPr>
      </p:pic>
    </p:spTree>
    <p:extLst>
      <p:ext uri="{BB962C8B-B14F-4D97-AF65-F5344CB8AC3E}">
        <p14:creationId xmlns:p14="http://schemas.microsoft.com/office/powerpoint/2010/main" val="4248602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TM03457515[[fn=View]]</Template>
  <TotalTime>1676</TotalTime>
  <Words>2186</Words>
  <Application>Microsoft Office PowerPoint</Application>
  <PresentationFormat>Custom</PresentationFormat>
  <Paragraphs>113</Paragraphs>
  <Slides>18</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Century Schoolbook</vt:lpstr>
      <vt:lpstr>Corbel</vt:lpstr>
      <vt:lpstr>Times New Roman</vt:lpstr>
      <vt:lpstr>Wingdings</vt:lpstr>
      <vt:lpstr>Wingdings 2</vt:lpstr>
      <vt:lpstr>View</vt:lpstr>
      <vt:lpstr>Aerodynamic Vehicle Testing and Analysis</vt:lpstr>
      <vt:lpstr>Planning Test Session 1</vt:lpstr>
      <vt:lpstr>Planning Test Session 1</vt:lpstr>
      <vt:lpstr>Test 1 Review &amp; Results </vt:lpstr>
      <vt:lpstr>Results continued… </vt:lpstr>
      <vt:lpstr>Planning Test Session 2 </vt:lpstr>
      <vt:lpstr>Test 2 Review &amp; Results </vt:lpstr>
      <vt:lpstr>Test 2 Results </vt:lpstr>
      <vt:lpstr>Red (Setup C), Black (Setup 1E), Green (Baseline)</vt:lpstr>
      <vt:lpstr>Red (Setup C), Black (Baseline), Green (Setup 4)</vt:lpstr>
      <vt:lpstr>Red (Setup C), Black (Baseline), Green (Setup 1E)</vt:lpstr>
      <vt:lpstr>Red (Setup C), Black (Baseline), Green (Setup 7A)</vt:lpstr>
      <vt:lpstr>Driver Feedback compared to lap time.  </vt:lpstr>
      <vt:lpstr>Conclusion </vt:lpstr>
      <vt:lpstr>Appendices</vt:lpstr>
      <vt:lpstr>Notes taken during testing </vt:lpstr>
      <vt:lpstr>Driver feedback (Watkins, 2020)</vt:lpstr>
      <vt:lpstr>Additional graphs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Liam Standing (P150310)</dc:creator>
  <cp:lastModifiedBy>User</cp:lastModifiedBy>
  <cp:revision>65</cp:revision>
  <dcterms:created xsi:type="dcterms:W3CDTF">2020-01-24T20:34:05Z</dcterms:created>
  <dcterms:modified xsi:type="dcterms:W3CDTF">2020-03-26T08:29:10Z</dcterms:modified>
</cp:coreProperties>
</file>