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11" d="100"/>
          <a:sy n="111" d="100"/>
        </p:scale>
        <p:origin x="5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7301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3B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778240" y="-1463040"/>
            <a:ext cx="5029200" cy="5029200"/>
          </a:xfrm>
          <a:prstGeom prst="ellipse">
            <a:avLst/>
          </a:prstGeom>
          <a:solidFill>
            <a:srgbClr val="2C5F2D">
              <a:alpha val="60000"/>
            </a:srgbClr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3" name="Shape 1"/>
          <p:cNvSpPr/>
          <p:nvPr/>
        </p:nvSpPr>
        <p:spPr>
          <a:xfrm>
            <a:off x="10332720" y="4206240"/>
            <a:ext cx="3840480" cy="3840480"/>
          </a:xfrm>
          <a:prstGeom prst="ellipse">
            <a:avLst/>
          </a:prstGeom>
          <a:solidFill>
            <a:srgbClr val="97BC62">
              <a:alpha val="45000"/>
            </a:srgbClr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4" name="Shape 2"/>
          <p:cNvSpPr/>
          <p:nvPr/>
        </p:nvSpPr>
        <p:spPr>
          <a:xfrm>
            <a:off x="-1280160" y="5120640"/>
            <a:ext cx="3291840" cy="3291840"/>
          </a:xfrm>
          <a:prstGeom prst="ellipse">
            <a:avLst/>
          </a:prstGeom>
          <a:solidFill>
            <a:srgbClr val="97BC62">
              <a:alpha val="40000"/>
            </a:srgbClr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5" name="Text 3"/>
          <p:cNvSpPr/>
          <p:nvPr/>
        </p:nvSpPr>
        <p:spPr>
          <a:xfrm>
            <a:off x="822960" y="141732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300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CONSULTANCY CASE STUDY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777240" y="1783080"/>
            <a:ext cx="100584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Green Haven Florists</a:t>
            </a:r>
            <a:endParaRPr lang="en-US" sz="4600" dirty="0"/>
          </a:p>
        </p:txBody>
      </p:sp>
      <p:sp>
        <p:nvSpPr>
          <p:cNvPr id="7" name="Text 5"/>
          <p:cNvSpPr/>
          <p:nvPr/>
        </p:nvSpPr>
        <p:spPr>
          <a:xfrm>
            <a:off x="822960" y="2880360"/>
            <a:ext cx="9601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D8E6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Diagnosing the Decline in In-Store Sales and Charting a Path Forward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918210" y="3977640"/>
            <a:ext cx="6035040" cy="2148840"/>
          </a:xfrm>
          <a:prstGeom prst="roundRect">
            <a:avLst>
              <a:gd name="adj" fmla="val 5106"/>
            </a:avLst>
          </a:prstGeom>
          <a:solidFill>
            <a:srgbClr val="FFFFFF">
              <a:alpha val="96000"/>
            </a:srgbClr>
          </a:solidFill>
          <a:ln/>
        </p:spPr>
        <p:txBody>
          <a:bodyPr/>
          <a:lstStyle/>
          <a:p>
            <a:endParaRPr lang="ro-RO" dirty="0"/>
          </a:p>
        </p:txBody>
      </p:sp>
      <p:sp>
        <p:nvSpPr>
          <p:cNvPr id="9" name="Text 7"/>
          <p:cNvSpPr/>
          <p:nvPr/>
        </p:nvSpPr>
        <p:spPr>
          <a:xfrm>
            <a:off x="1097280" y="4160520"/>
            <a:ext cx="2103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3246120" y="4160520"/>
            <a:ext cx="3429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1097280" y="4590288"/>
            <a:ext cx="2103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3246120" y="4590288"/>
            <a:ext cx="3429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1097280" y="5020056"/>
            <a:ext cx="2103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3246120" y="5020056"/>
            <a:ext cx="3429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15" name="Text 13"/>
          <p:cNvSpPr/>
          <p:nvPr/>
        </p:nvSpPr>
        <p:spPr>
          <a:xfrm>
            <a:off x="1097280" y="5449824"/>
            <a:ext cx="2103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3246120" y="5449824"/>
            <a:ext cx="3429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504FC19-F5B8-268B-8EF5-89C94CEC1F38}"/>
              </a:ext>
            </a:extLst>
          </p:cNvPr>
          <p:cNvSpPr txBox="1"/>
          <p:nvPr/>
        </p:nvSpPr>
        <p:spPr>
          <a:xfrm>
            <a:off x="2705100" y="4196980"/>
            <a:ext cx="32537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200" dirty="0"/>
              <a:t>George Antonio Campean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03DC6D8-61BD-012A-6CE6-B197E635FC79}"/>
              </a:ext>
            </a:extLst>
          </p:cNvPr>
          <p:cNvSpPr txBox="1"/>
          <p:nvPr/>
        </p:nvSpPr>
        <p:spPr>
          <a:xfrm>
            <a:off x="2705100" y="4634668"/>
            <a:ext cx="13792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200" dirty="0"/>
              <a:t>2516676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959D96B-E175-40AE-D96F-D11C7ACBF128}"/>
              </a:ext>
            </a:extLst>
          </p:cNvPr>
          <p:cNvSpPr txBox="1"/>
          <p:nvPr/>
        </p:nvSpPr>
        <p:spPr>
          <a:xfrm>
            <a:off x="2705100" y="5494204"/>
            <a:ext cx="2362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200" dirty="0"/>
              <a:t>Charles Obinwa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B5A7E89-1659-C217-28B1-4BC3832591EB}"/>
              </a:ext>
            </a:extLst>
          </p:cNvPr>
          <p:cNvSpPr txBox="1"/>
          <p:nvPr/>
        </p:nvSpPr>
        <p:spPr>
          <a:xfrm>
            <a:off x="2705100" y="5064436"/>
            <a:ext cx="37985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200" dirty="0"/>
              <a:t>Problem Solving and Decision Making (LCLM4004_LON)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Presentation Roadmap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457200" y="960120"/>
            <a:ext cx="112471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structured, evidence-based diagnosis of Green Haven Florists' declining in-store sales.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457200" y="1600200"/>
            <a:ext cx="3611880" cy="1417320"/>
          </a:xfrm>
          <a:prstGeom prst="roundRect">
            <a:avLst>
              <a:gd name="adj" fmla="val 6452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5" name="Shape 3"/>
          <p:cNvSpPr/>
          <p:nvPr/>
        </p:nvSpPr>
        <p:spPr>
          <a:xfrm>
            <a:off x="658368" y="1801368"/>
            <a:ext cx="502920" cy="502920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6" name="Text 4"/>
          <p:cNvSpPr/>
          <p:nvPr/>
        </p:nvSpPr>
        <p:spPr>
          <a:xfrm>
            <a:off x="658368" y="180136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430" dirty="0"/>
          </a:p>
        </p:txBody>
      </p:sp>
      <p:sp>
        <p:nvSpPr>
          <p:cNvPr id="7" name="Text 5"/>
          <p:cNvSpPr/>
          <p:nvPr/>
        </p:nvSpPr>
        <p:spPr>
          <a:xfrm>
            <a:off x="1280160" y="1764792"/>
            <a:ext cx="2606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Context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658368" y="2350008"/>
            <a:ext cx="320954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 of Green Haven Florists and its trading environment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4251960" y="1600200"/>
            <a:ext cx="3611880" cy="1417320"/>
          </a:xfrm>
          <a:prstGeom prst="roundRect">
            <a:avLst>
              <a:gd name="adj" fmla="val 6452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10" name="Shape 8"/>
          <p:cNvSpPr/>
          <p:nvPr/>
        </p:nvSpPr>
        <p:spPr>
          <a:xfrm>
            <a:off x="4453128" y="1801368"/>
            <a:ext cx="502920" cy="502920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1" name="Text 9"/>
          <p:cNvSpPr/>
          <p:nvPr/>
        </p:nvSpPr>
        <p:spPr>
          <a:xfrm>
            <a:off x="4453128" y="180136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430" dirty="0"/>
          </a:p>
        </p:txBody>
      </p:sp>
      <p:sp>
        <p:nvSpPr>
          <p:cNvPr id="12" name="Text 10"/>
          <p:cNvSpPr/>
          <p:nvPr/>
        </p:nvSpPr>
        <p:spPr>
          <a:xfrm>
            <a:off x="5074920" y="1764792"/>
            <a:ext cx="2606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Nature &amp; Scope of Issues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453128" y="2350008"/>
            <a:ext cx="320954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driving the decline in in-store sales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8046720" y="1600200"/>
            <a:ext cx="3611880" cy="1417320"/>
          </a:xfrm>
          <a:prstGeom prst="roundRect">
            <a:avLst>
              <a:gd name="adj" fmla="val 6452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15" name="Shape 13"/>
          <p:cNvSpPr/>
          <p:nvPr/>
        </p:nvSpPr>
        <p:spPr>
          <a:xfrm>
            <a:off x="8247888" y="1801368"/>
            <a:ext cx="502920" cy="502920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6" name="Text 14"/>
          <p:cNvSpPr/>
          <p:nvPr/>
        </p:nvSpPr>
        <p:spPr>
          <a:xfrm>
            <a:off x="8247888" y="180136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430" dirty="0"/>
          </a:p>
        </p:txBody>
      </p:sp>
      <p:sp>
        <p:nvSpPr>
          <p:cNvPr id="17" name="Text 15"/>
          <p:cNvSpPr/>
          <p:nvPr/>
        </p:nvSpPr>
        <p:spPr>
          <a:xfrm>
            <a:off x="8869680" y="1764792"/>
            <a:ext cx="2606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5W2H Model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8247888" y="2350008"/>
            <a:ext cx="320954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Framing the problem: What, Why, Who, Where, When, How, How much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457200" y="3246120"/>
            <a:ext cx="3611880" cy="1417320"/>
          </a:xfrm>
          <a:prstGeom prst="roundRect">
            <a:avLst>
              <a:gd name="adj" fmla="val 6452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20" name="Shape 18"/>
          <p:cNvSpPr/>
          <p:nvPr/>
        </p:nvSpPr>
        <p:spPr>
          <a:xfrm>
            <a:off x="658368" y="3447288"/>
            <a:ext cx="502920" cy="502920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1" name="Text 19"/>
          <p:cNvSpPr/>
          <p:nvPr/>
        </p:nvSpPr>
        <p:spPr>
          <a:xfrm>
            <a:off x="658368" y="344728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430" dirty="0"/>
          </a:p>
        </p:txBody>
      </p:sp>
      <p:sp>
        <p:nvSpPr>
          <p:cNvPr id="22" name="Text 20"/>
          <p:cNvSpPr/>
          <p:nvPr/>
        </p:nvSpPr>
        <p:spPr>
          <a:xfrm>
            <a:off x="1280160" y="3410712"/>
            <a:ext cx="2606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PESTEL Analysis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658368" y="3995928"/>
            <a:ext cx="320954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macro-environment forces at play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251960" y="3246120"/>
            <a:ext cx="3611880" cy="1417320"/>
          </a:xfrm>
          <a:prstGeom prst="roundRect">
            <a:avLst>
              <a:gd name="adj" fmla="val 6452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25" name="Shape 23"/>
          <p:cNvSpPr/>
          <p:nvPr/>
        </p:nvSpPr>
        <p:spPr>
          <a:xfrm>
            <a:off x="4453128" y="3447288"/>
            <a:ext cx="502920" cy="502920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6" name="Text 24"/>
          <p:cNvSpPr/>
          <p:nvPr/>
        </p:nvSpPr>
        <p:spPr>
          <a:xfrm>
            <a:off x="4453128" y="344728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430" dirty="0"/>
          </a:p>
        </p:txBody>
      </p:sp>
      <p:sp>
        <p:nvSpPr>
          <p:cNvPr id="27" name="Text 25"/>
          <p:cNvSpPr/>
          <p:nvPr/>
        </p:nvSpPr>
        <p:spPr>
          <a:xfrm>
            <a:off x="5074920" y="3410712"/>
            <a:ext cx="2606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Fishbone Diagram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4453128" y="3995928"/>
            <a:ext cx="320954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Root-cause analysis of the sales decline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8046720" y="3246120"/>
            <a:ext cx="3611880" cy="1417320"/>
          </a:xfrm>
          <a:prstGeom prst="roundRect">
            <a:avLst>
              <a:gd name="adj" fmla="val 6452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30" name="Shape 28"/>
          <p:cNvSpPr/>
          <p:nvPr/>
        </p:nvSpPr>
        <p:spPr>
          <a:xfrm>
            <a:off x="8247888" y="3447288"/>
            <a:ext cx="502920" cy="502920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31" name="Text 29"/>
          <p:cNvSpPr/>
          <p:nvPr/>
        </p:nvSpPr>
        <p:spPr>
          <a:xfrm>
            <a:off x="8247888" y="344728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430" dirty="0"/>
          </a:p>
        </p:txBody>
      </p:sp>
      <p:sp>
        <p:nvSpPr>
          <p:cNvPr id="32" name="Text 30"/>
          <p:cNvSpPr/>
          <p:nvPr/>
        </p:nvSpPr>
        <p:spPr>
          <a:xfrm>
            <a:off x="8869680" y="3410712"/>
            <a:ext cx="2606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Findings</a:t>
            </a:r>
            <a:endParaRPr lang="en-US" sz="1400" dirty="0"/>
          </a:p>
        </p:txBody>
      </p:sp>
      <p:sp>
        <p:nvSpPr>
          <p:cNvPr id="33" name="Text 31"/>
          <p:cNvSpPr/>
          <p:nvPr/>
        </p:nvSpPr>
        <p:spPr>
          <a:xfrm>
            <a:off x="8247888" y="3995928"/>
            <a:ext cx="320954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Summary of the most critical insights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45720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 Haven Florists</a:t>
            </a:r>
            <a:endParaRPr lang="en-US" sz="900" dirty="0"/>
          </a:p>
        </p:txBody>
      </p:sp>
      <p:sp>
        <p:nvSpPr>
          <p:cNvPr id="35" name="Text 33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Context: Green Haven Florists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457200" y="1143000"/>
            <a:ext cx="6949440" cy="5029200"/>
          </a:xfrm>
          <a:prstGeom prst="roundRect">
            <a:avLst>
              <a:gd name="adj" fmla="val 2182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4" name="Text 2"/>
          <p:cNvSpPr/>
          <p:nvPr/>
        </p:nvSpPr>
        <p:spPr>
          <a:xfrm>
            <a:off x="731520" y="1371600"/>
            <a:ext cx="6400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community-rooted, independent florist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31520" y="1828800"/>
            <a:ext cx="6400800" cy="4160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Founded in 2016 by partners Liam and Priya Patel in Norwich, UK.</a:t>
            </a:r>
            <a:endParaRPr lang="en-US" sz="13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a reputation for bespoke floral arrangements, eco-friendly packaging, and strong community ties.</a:t>
            </a:r>
            <a:endParaRPr lang="en-US" sz="13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Served a broad customer base </a:t>
            </a:r>
            <a:r>
              <a:rPr lang="ro-RO" sz="13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3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from walk-in shoppers to corporate clients and weddings.</a:t>
            </a:r>
            <a:endParaRPr lang="en-US" sz="13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model thrived on personal touch and a sustainable, environmentally-conscious ethos.</a:t>
            </a:r>
            <a:endParaRPr lang="en-US" sz="13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Now faces a significant downturn in revenue and footfall, driven by rising costs and intensifying online competition.</a:t>
            </a:r>
            <a:endParaRPr lang="en-US" sz="1350" dirty="0"/>
          </a:p>
        </p:txBody>
      </p:sp>
      <p:sp>
        <p:nvSpPr>
          <p:cNvPr id="6" name="Shape 4"/>
          <p:cNvSpPr/>
          <p:nvPr/>
        </p:nvSpPr>
        <p:spPr>
          <a:xfrm>
            <a:off x="7589520" y="1143000"/>
            <a:ext cx="4114800" cy="1572768"/>
          </a:xfrm>
          <a:prstGeom prst="roundRect">
            <a:avLst>
              <a:gd name="adj" fmla="val 6977"/>
            </a:avLst>
          </a:prstGeom>
          <a:solidFill>
            <a:srgbClr val="2C5F2D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7" name="Text 5"/>
          <p:cNvSpPr/>
          <p:nvPr/>
        </p:nvSpPr>
        <p:spPr>
          <a:xfrm>
            <a:off x="7772400" y="1307592"/>
            <a:ext cx="3749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2016</a:t>
            </a:r>
            <a:endParaRPr lang="en-US" sz="2600" dirty="0"/>
          </a:p>
        </p:txBody>
      </p:sp>
      <p:sp>
        <p:nvSpPr>
          <p:cNvPr id="8" name="Text 6"/>
          <p:cNvSpPr/>
          <p:nvPr/>
        </p:nvSpPr>
        <p:spPr>
          <a:xfrm>
            <a:off x="7772400" y="201168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D8E6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founded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7589520" y="2926080"/>
            <a:ext cx="4114800" cy="1572768"/>
          </a:xfrm>
          <a:prstGeom prst="roundRect">
            <a:avLst>
              <a:gd name="adj" fmla="val 6977"/>
            </a:avLst>
          </a:prstGeom>
          <a:solidFill>
            <a:srgbClr val="2C5F2D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10" name="Text 8"/>
          <p:cNvSpPr/>
          <p:nvPr/>
        </p:nvSpPr>
        <p:spPr>
          <a:xfrm>
            <a:off x="7772400" y="3090672"/>
            <a:ext cx="3749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Norwich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7772400" y="379476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D8E6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High-street location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7589520" y="4709160"/>
            <a:ext cx="4114800" cy="1572768"/>
          </a:xfrm>
          <a:prstGeom prst="roundRect">
            <a:avLst>
              <a:gd name="adj" fmla="val 6977"/>
            </a:avLst>
          </a:prstGeom>
          <a:solidFill>
            <a:srgbClr val="2C5F2D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13" name="Text 11"/>
          <p:cNvSpPr/>
          <p:nvPr/>
        </p:nvSpPr>
        <p:spPr>
          <a:xfrm>
            <a:off x="7772400" y="4873752"/>
            <a:ext cx="3749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B2C &amp; B2B</a:t>
            </a:r>
            <a:endParaRPr lang="en-US" sz="2600" dirty="0"/>
          </a:p>
        </p:txBody>
      </p:sp>
      <p:sp>
        <p:nvSpPr>
          <p:cNvPr id="14" name="Text 12"/>
          <p:cNvSpPr/>
          <p:nvPr/>
        </p:nvSpPr>
        <p:spPr>
          <a:xfrm>
            <a:off x="7772400" y="557784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D8E6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Retail, corporate &amp; wedding clients</a:t>
            </a:r>
            <a:endParaRPr lang="en-US" sz="1250" dirty="0"/>
          </a:p>
        </p:txBody>
      </p:sp>
      <p:sp>
        <p:nvSpPr>
          <p:cNvPr id="15" name="Text 13"/>
          <p:cNvSpPr/>
          <p:nvPr/>
        </p:nvSpPr>
        <p:spPr>
          <a:xfrm>
            <a:off x="45720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 Haven Florists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Nature &amp; Scope of the Issues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457200" y="1097280"/>
            <a:ext cx="2743200" cy="4937760"/>
          </a:xfrm>
          <a:prstGeom prst="roundRect">
            <a:avLst>
              <a:gd name="adj" fmla="val 4000"/>
            </a:avLst>
          </a:prstGeom>
          <a:solidFill>
            <a:srgbClr val="2C5F2D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4" name="Text 2"/>
          <p:cNvSpPr/>
          <p:nvPr/>
        </p:nvSpPr>
        <p:spPr>
          <a:xfrm>
            <a:off x="457200" y="1828800"/>
            <a:ext cx="27432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5000" b="1" dirty="0">
                <a:solidFill>
                  <a:srgbClr val="D98C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-30%</a:t>
            </a:r>
            <a:endParaRPr lang="en-US" sz="5000" dirty="0"/>
          </a:p>
        </p:txBody>
      </p:sp>
      <p:sp>
        <p:nvSpPr>
          <p:cNvPr id="5" name="Text 3"/>
          <p:cNvSpPr/>
          <p:nvPr/>
        </p:nvSpPr>
        <p:spPr>
          <a:xfrm>
            <a:off x="685800" y="2788920"/>
            <a:ext cx="22860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decline in in-store sales over the last 12 months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85800" y="4846320"/>
            <a:ext cx="22860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D8E6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Online orders have risen only slightly </a:t>
            </a:r>
            <a:r>
              <a:rPr lang="ro-RO" sz="1100" i="1" dirty="0">
                <a:solidFill>
                  <a:srgbClr val="D8E6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100" i="1" dirty="0">
                <a:solidFill>
                  <a:srgbClr val="D8E6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nowhere near enough to offset lost footfall.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3429000" y="1097280"/>
            <a:ext cx="3977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External Market Pressures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3429000" y="1508760"/>
            <a:ext cx="3977640" cy="4389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High-street footfall down after nearby business closures and a shift to online shopping</a:t>
            </a:r>
            <a:endParaRPr lang="en-US" sz="12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new competitors: an Instagram-led boutique florist and a national chain with aggressive pricing and wide delivery coverage</a:t>
            </a:r>
            <a:endParaRPr lang="en-US" sz="12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cost of imported flowers (e.g. orchids, tulips) from supply-chain disruption and inflation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7589520" y="1097280"/>
            <a:ext cx="3977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Internal Business Challenges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7589520" y="1508760"/>
            <a:ext cx="3977640" cy="4389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cost of sustainable materials </a:t>
            </a:r>
            <a:r>
              <a:rPr lang="ro-RO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biodegradable wrapping and locally sourced blooms</a:t>
            </a:r>
            <a:endParaRPr lang="en-US" sz="12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Outdated, hard-to-navigate website; limited flexible delivery/subscription options</a:t>
            </a:r>
            <a:endParaRPr lang="en-US" sz="12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Reliance on word-of-mouth; slow adoption of digital marketing trends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457200" y="6263640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i="1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IBISWorld (2025a, 2025b); Salience (2026); FloralDaily (2025); Savills (2025).</a:t>
            </a:r>
            <a:endParaRPr lang="en-US" sz="950" dirty="0"/>
          </a:p>
        </p:txBody>
      </p:sp>
      <p:sp>
        <p:nvSpPr>
          <p:cNvPr id="12" name="Text 10"/>
          <p:cNvSpPr/>
          <p:nvPr/>
        </p:nvSpPr>
        <p:spPr>
          <a:xfrm>
            <a:off x="45720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 Haven Florists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5W2H Model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457200" y="960120"/>
            <a:ext cx="11247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Framing the in-store sales decline as a structured problem statement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508760"/>
            <a:ext cx="1828800" cy="457200"/>
          </a:xfrm>
          <a:prstGeom prst="rect">
            <a:avLst/>
          </a:prstGeom>
          <a:solidFill>
            <a:srgbClr val="2C5F2D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5" name="Shape 3"/>
          <p:cNvSpPr/>
          <p:nvPr/>
        </p:nvSpPr>
        <p:spPr>
          <a:xfrm>
            <a:off x="2286000" y="1508760"/>
            <a:ext cx="9418320" cy="457200"/>
          </a:xfrm>
          <a:prstGeom prst="rect">
            <a:avLst/>
          </a:prstGeom>
          <a:solidFill>
            <a:srgbClr val="2C5F2D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6" name="Text 4"/>
          <p:cNvSpPr/>
          <p:nvPr/>
        </p:nvSpPr>
        <p:spPr>
          <a:xfrm>
            <a:off x="457200" y="1508760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Element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2286000" y="1508760"/>
            <a:ext cx="9418320" cy="457200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Application to Green Haven Florists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457200" y="1965960"/>
            <a:ext cx="1828800" cy="585216"/>
          </a:xfrm>
          <a:prstGeom prst="rect">
            <a:avLst/>
          </a:prstGeom>
          <a:solidFill>
            <a:srgbClr val="EEF4E7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9" name="Shape 7"/>
          <p:cNvSpPr/>
          <p:nvPr/>
        </p:nvSpPr>
        <p:spPr>
          <a:xfrm>
            <a:off x="2286000" y="1965960"/>
            <a:ext cx="9418320" cy="585216"/>
          </a:xfrm>
          <a:prstGeom prst="rect">
            <a:avLst/>
          </a:prstGeom>
          <a:solidFill>
            <a:srgbClr val="EEF4E7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0" name="Text 8"/>
          <p:cNvSpPr/>
          <p:nvPr/>
        </p:nvSpPr>
        <p:spPr>
          <a:xfrm>
            <a:off x="457200" y="1965960"/>
            <a:ext cx="182880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2423160" y="1965960"/>
            <a:ext cx="914400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30% decline in Green Haven Florists' in-store sales over the past 12 months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57200" y="2551176"/>
            <a:ext cx="1828800" cy="585216"/>
          </a:xfrm>
          <a:prstGeom prst="rect">
            <a:avLst/>
          </a:prstGeom>
          <a:solidFill>
            <a:srgbClr val="FFFFFF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3" name="Shape 11"/>
          <p:cNvSpPr/>
          <p:nvPr/>
        </p:nvSpPr>
        <p:spPr>
          <a:xfrm>
            <a:off x="2286000" y="2551176"/>
            <a:ext cx="9418320" cy="585216"/>
          </a:xfrm>
          <a:prstGeom prst="rect">
            <a:avLst/>
          </a:prstGeom>
          <a:solidFill>
            <a:srgbClr val="FFFFFF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4" name="Text 12"/>
          <p:cNvSpPr/>
          <p:nvPr/>
        </p:nvSpPr>
        <p:spPr>
          <a:xfrm>
            <a:off x="457200" y="2551176"/>
            <a:ext cx="182880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2423160" y="2551176"/>
            <a:ext cx="914400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input costs, growing online/national competition, and a weak digital presence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57200" y="3136392"/>
            <a:ext cx="1828800" cy="585216"/>
          </a:xfrm>
          <a:prstGeom prst="rect">
            <a:avLst/>
          </a:prstGeom>
          <a:solidFill>
            <a:srgbClr val="EEF4E7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7" name="Shape 15"/>
          <p:cNvSpPr/>
          <p:nvPr/>
        </p:nvSpPr>
        <p:spPr>
          <a:xfrm>
            <a:off x="2286000" y="3136392"/>
            <a:ext cx="9418320" cy="585216"/>
          </a:xfrm>
          <a:prstGeom prst="rect">
            <a:avLst/>
          </a:prstGeom>
          <a:solidFill>
            <a:srgbClr val="EEF4E7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8" name="Text 16"/>
          <p:cNvSpPr/>
          <p:nvPr/>
        </p:nvSpPr>
        <p:spPr>
          <a:xfrm>
            <a:off x="457200" y="3136392"/>
            <a:ext cx="182880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2423160" y="3136392"/>
            <a:ext cx="914400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Affects owners Liam &amp; Priya Patel, loyal high-street customers, and staff; driven by rival online and boutique florists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57200" y="3721608"/>
            <a:ext cx="1828800" cy="585216"/>
          </a:xfrm>
          <a:prstGeom prst="rect">
            <a:avLst/>
          </a:prstGeom>
          <a:solidFill>
            <a:srgbClr val="FFFFFF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1" name="Shape 19"/>
          <p:cNvSpPr/>
          <p:nvPr/>
        </p:nvSpPr>
        <p:spPr>
          <a:xfrm>
            <a:off x="2286000" y="3721608"/>
            <a:ext cx="9418320" cy="585216"/>
          </a:xfrm>
          <a:prstGeom prst="rect">
            <a:avLst/>
          </a:prstGeom>
          <a:solidFill>
            <a:srgbClr val="FFFFFF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2" name="Text 20"/>
          <p:cNvSpPr/>
          <p:nvPr/>
        </p:nvSpPr>
        <p:spPr>
          <a:xfrm>
            <a:off x="457200" y="3721608"/>
            <a:ext cx="182880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 err="1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</a:t>
            </a:r>
            <a:r>
              <a:rPr lang="ro-RO" sz="1150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2423160" y="3721608"/>
            <a:ext cx="914400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shop's high-street location in Norwich, once busy, now sees reduced passing trade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57200" y="4306824"/>
            <a:ext cx="1828800" cy="585216"/>
          </a:xfrm>
          <a:prstGeom prst="rect">
            <a:avLst/>
          </a:prstGeom>
          <a:solidFill>
            <a:srgbClr val="EEF4E7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5" name="Shape 23"/>
          <p:cNvSpPr/>
          <p:nvPr/>
        </p:nvSpPr>
        <p:spPr>
          <a:xfrm>
            <a:off x="2286000" y="4306824"/>
            <a:ext cx="9418320" cy="585216"/>
          </a:xfrm>
          <a:prstGeom prst="rect">
            <a:avLst/>
          </a:prstGeom>
          <a:solidFill>
            <a:srgbClr val="EEF4E7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6" name="Text 24"/>
          <p:cNvSpPr/>
          <p:nvPr/>
        </p:nvSpPr>
        <p:spPr>
          <a:xfrm>
            <a:off x="457200" y="4306824"/>
            <a:ext cx="182880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</a:t>
            </a:r>
            <a:endParaRPr lang="en-US" sz="1150" dirty="0"/>
          </a:p>
        </p:txBody>
      </p:sp>
      <p:sp>
        <p:nvSpPr>
          <p:cNvPr id="27" name="Text 25"/>
          <p:cNvSpPr/>
          <p:nvPr/>
        </p:nvSpPr>
        <p:spPr>
          <a:xfrm>
            <a:off x="2423160" y="4306824"/>
            <a:ext cx="914400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Accelerating over the last 12 months, alongside the closure of neighbouring businesses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57200" y="4892040"/>
            <a:ext cx="1828800" cy="585216"/>
          </a:xfrm>
          <a:prstGeom prst="rect">
            <a:avLst/>
          </a:prstGeom>
          <a:solidFill>
            <a:srgbClr val="FFFFFF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9" name="Shape 27"/>
          <p:cNvSpPr/>
          <p:nvPr/>
        </p:nvSpPr>
        <p:spPr>
          <a:xfrm>
            <a:off x="2286000" y="4892040"/>
            <a:ext cx="9418320" cy="585216"/>
          </a:xfrm>
          <a:prstGeom prst="rect">
            <a:avLst/>
          </a:prstGeom>
          <a:solidFill>
            <a:srgbClr val="FFFFFF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30" name="Text 28"/>
          <p:cNvSpPr/>
          <p:nvPr/>
        </p:nvSpPr>
        <p:spPr>
          <a:xfrm>
            <a:off x="457200" y="4892040"/>
            <a:ext cx="182880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</a:t>
            </a:r>
            <a:endParaRPr lang="en-US" sz="1150" dirty="0"/>
          </a:p>
        </p:txBody>
      </p:sp>
      <p:sp>
        <p:nvSpPr>
          <p:cNvPr id="31" name="Text 29"/>
          <p:cNvSpPr/>
          <p:nvPr/>
        </p:nvSpPr>
        <p:spPr>
          <a:xfrm>
            <a:off x="2423160" y="4892040"/>
            <a:ext cx="914400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Through the combined effect of higher supply costs, digital marketing gaps, and new market entrants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457200" y="5477256"/>
            <a:ext cx="1828800" cy="585216"/>
          </a:xfrm>
          <a:prstGeom prst="rect">
            <a:avLst/>
          </a:prstGeom>
          <a:solidFill>
            <a:srgbClr val="EEF4E7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33" name="Shape 31"/>
          <p:cNvSpPr/>
          <p:nvPr/>
        </p:nvSpPr>
        <p:spPr>
          <a:xfrm>
            <a:off x="2286000" y="5477256"/>
            <a:ext cx="9418320" cy="585216"/>
          </a:xfrm>
          <a:prstGeom prst="rect">
            <a:avLst/>
          </a:prstGeom>
          <a:solidFill>
            <a:srgbClr val="EEF4E7"/>
          </a:solidFill>
          <a:ln w="635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34" name="Text 32"/>
          <p:cNvSpPr/>
          <p:nvPr/>
        </p:nvSpPr>
        <p:spPr>
          <a:xfrm>
            <a:off x="457200" y="5477256"/>
            <a:ext cx="182880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Much</a:t>
            </a:r>
            <a:endParaRPr lang="en-US" sz="1150" dirty="0"/>
          </a:p>
        </p:txBody>
      </p:sp>
      <p:sp>
        <p:nvSpPr>
          <p:cNvPr id="35" name="Text 33"/>
          <p:cNvSpPr/>
          <p:nvPr/>
        </p:nvSpPr>
        <p:spPr>
          <a:xfrm>
            <a:off x="2423160" y="5477256"/>
            <a:ext cx="914400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30% sales decline; import surcharges of up to £145 per consignment; UK florist industry revenue contracting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457200" y="6263640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i="1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IBISWorld (2025a); FloralDaily (2025).</a:t>
            </a:r>
            <a:endParaRPr lang="en-US" sz="950" dirty="0"/>
          </a:p>
        </p:txBody>
      </p:sp>
      <p:sp>
        <p:nvSpPr>
          <p:cNvPr id="37" name="Text 35"/>
          <p:cNvSpPr/>
          <p:nvPr/>
        </p:nvSpPr>
        <p:spPr>
          <a:xfrm>
            <a:off x="45720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 Haven Florists</a:t>
            </a:r>
            <a:endParaRPr lang="en-US" sz="900" dirty="0"/>
          </a:p>
        </p:txBody>
      </p:sp>
      <p:sp>
        <p:nvSpPr>
          <p:cNvPr id="38" name="Text 36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PESTEL Analysis (1 of 2)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3639312" cy="4754880"/>
          </a:xfrm>
          <a:prstGeom prst="roundRect">
            <a:avLst>
              <a:gd name="adj" fmla="val 3015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4" name="Shape 2"/>
          <p:cNvSpPr/>
          <p:nvPr/>
        </p:nvSpPr>
        <p:spPr>
          <a:xfrm>
            <a:off x="731520" y="1508760"/>
            <a:ext cx="640080" cy="640080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5" name="Text 3"/>
          <p:cNvSpPr/>
          <p:nvPr/>
        </p:nvSpPr>
        <p:spPr>
          <a:xfrm>
            <a:off x="731520" y="150876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2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</a:t>
            </a:r>
            <a:endParaRPr lang="en-US" sz="1820" dirty="0"/>
          </a:p>
        </p:txBody>
      </p:sp>
      <p:sp>
        <p:nvSpPr>
          <p:cNvPr id="6" name="Text 4"/>
          <p:cNvSpPr/>
          <p:nvPr/>
        </p:nvSpPr>
        <p:spPr>
          <a:xfrm>
            <a:off x="731520" y="2331720"/>
            <a:ext cx="3108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Political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731520" y="2788920"/>
            <a:ext cx="3108960" cy="3017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border-inspection charges (e.g. the Common User Charge, up to £145 per consignment) raise import costs, hitting small florists hardest.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4279392" y="1234440"/>
            <a:ext cx="3639312" cy="4754880"/>
          </a:xfrm>
          <a:prstGeom prst="roundRect">
            <a:avLst>
              <a:gd name="adj" fmla="val 3015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9" name="Shape 7"/>
          <p:cNvSpPr/>
          <p:nvPr/>
        </p:nvSpPr>
        <p:spPr>
          <a:xfrm>
            <a:off x="4553712" y="1508760"/>
            <a:ext cx="640080" cy="640080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0" name="Text 8"/>
          <p:cNvSpPr/>
          <p:nvPr/>
        </p:nvSpPr>
        <p:spPr>
          <a:xfrm>
            <a:off x="4553712" y="150876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2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</a:t>
            </a:r>
            <a:endParaRPr lang="en-US" sz="1820" dirty="0"/>
          </a:p>
        </p:txBody>
      </p:sp>
      <p:sp>
        <p:nvSpPr>
          <p:cNvPr id="11" name="Text 9"/>
          <p:cNvSpPr/>
          <p:nvPr/>
        </p:nvSpPr>
        <p:spPr>
          <a:xfrm>
            <a:off x="4553712" y="2331720"/>
            <a:ext cx="3108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Economic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4553712" y="2788920"/>
            <a:ext cx="3108960" cy="3017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Cost-of-living pressures and energy/fertiliser inflation have pushed up flower and operating costs, while the UK florist industry revenue is contracting.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8101584" y="1234440"/>
            <a:ext cx="3639312" cy="4754880"/>
          </a:xfrm>
          <a:prstGeom prst="roundRect">
            <a:avLst>
              <a:gd name="adj" fmla="val 3015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14" name="Shape 12"/>
          <p:cNvSpPr/>
          <p:nvPr/>
        </p:nvSpPr>
        <p:spPr>
          <a:xfrm>
            <a:off x="8375904" y="1508760"/>
            <a:ext cx="640080" cy="640080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5" name="Text 13"/>
          <p:cNvSpPr/>
          <p:nvPr/>
        </p:nvSpPr>
        <p:spPr>
          <a:xfrm>
            <a:off x="8375904" y="150876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2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</a:t>
            </a:r>
            <a:endParaRPr lang="en-US" sz="1820" dirty="0"/>
          </a:p>
        </p:txBody>
      </p:sp>
      <p:sp>
        <p:nvSpPr>
          <p:cNvPr id="16" name="Text 14"/>
          <p:cNvSpPr/>
          <p:nvPr/>
        </p:nvSpPr>
        <p:spPr>
          <a:xfrm>
            <a:off x="8375904" y="2331720"/>
            <a:ext cx="3108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8375904" y="2788920"/>
            <a:ext cx="3108960" cy="3017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Consumers increasingly favour the convenience of online/same-day delivery, yet many still value sustainability, quality and personal service.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457200" y="6263640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i="1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FloralDaily (2025); Just Blooms (2025); IBISWorld (2025a); Grand View Research (2025).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45720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 Haven Florists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PESTEL Analysis (2 of 2)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3639312" cy="4754880"/>
          </a:xfrm>
          <a:prstGeom prst="roundRect">
            <a:avLst>
              <a:gd name="adj" fmla="val 3015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4" name="Shape 2"/>
          <p:cNvSpPr/>
          <p:nvPr/>
        </p:nvSpPr>
        <p:spPr>
          <a:xfrm>
            <a:off x="731520" y="1508760"/>
            <a:ext cx="640080" cy="640080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5" name="Text 3"/>
          <p:cNvSpPr/>
          <p:nvPr/>
        </p:nvSpPr>
        <p:spPr>
          <a:xfrm>
            <a:off x="731520" y="150876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2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</a:t>
            </a:r>
            <a:endParaRPr lang="en-US" sz="1820" dirty="0"/>
          </a:p>
        </p:txBody>
      </p:sp>
      <p:sp>
        <p:nvSpPr>
          <p:cNvPr id="6" name="Text 4"/>
          <p:cNvSpPr/>
          <p:nvPr/>
        </p:nvSpPr>
        <p:spPr>
          <a:xfrm>
            <a:off x="731520" y="2331720"/>
            <a:ext cx="3108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Technological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731520" y="2788920"/>
            <a:ext cx="3108960" cy="3017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Digitally-savvy florists with strong SEO and social media are growing fast (e.g. +114% visibility for one online rival), while laggards lose ground.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4279392" y="1234440"/>
            <a:ext cx="3639312" cy="4754880"/>
          </a:xfrm>
          <a:prstGeom prst="roundRect">
            <a:avLst>
              <a:gd name="adj" fmla="val 3015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9" name="Shape 7"/>
          <p:cNvSpPr/>
          <p:nvPr/>
        </p:nvSpPr>
        <p:spPr>
          <a:xfrm>
            <a:off x="4553712" y="1508760"/>
            <a:ext cx="640080" cy="640080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0" name="Text 8"/>
          <p:cNvSpPr/>
          <p:nvPr/>
        </p:nvSpPr>
        <p:spPr>
          <a:xfrm>
            <a:off x="4553712" y="150876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2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</a:t>
            </a:r>
            <a:endParaRPr lang="en-US" sz="1820" dirty="0"/>
          </a:p>
        </p:txBody>
      </p:sp>
      <p:sp>
        <p:nvSpPr>
          <p:cNvPr id="11" name="Text 9"/>
          <p:cNvSpPr/>
          <p:nvPr/>
        </p:nvSpPr>
        <p:spPr>
          <a:xfrm>
            <a:off x="4553712" y="2331720"/>
            <a:ext cx="3108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Environmental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4553712" y="2788920"/>
            <a:ext cx="3108960" cy="3017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Demand for locally-grown, low-carbon flowers is rising </a:t>
            </a:r>
            <a:r>
              <a:rPr lang="ro-RO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UK-grown cut flower value grew 8.5% (2022-23) </a:t>
            </a:r>
            <a:r>
              <a:rPr lang="ro-RO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but sustainable packaging adds cost.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8101584" y="1234440"/>
            <a:ext cx="3639312" cy="4754880"/>
          </a:xfrm>
          <a:prstGeom prst="roundRect">
            <a:avLst>
              <a:gd name="adj" fmla="val 3015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14" name="Shape 12"/>
          <p:cNvSpPr/>
          <p:nvPr/>
        </p:nvSpPr>
        <p:spPr>
          <a:xfrm>
            <a:off x="8375904" y="1508760"/>
            <a:ext cx="640080" cy="640080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5" name="Text 13"/>
          <p:cNvSpPr/>
          <p:nvPr/>
        </p:nvSpPr>
        <p:spPr>
          <a:xfrm>
            <a:off x="8375904" y="150876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2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</a:t>
            </a:r>
            <a:endParaRPr lang="en-US" sz="1820" dirty="0"/>
          </a:p>
        </p:txBody>
      </p:sp>
      <p:sp>
        <p:nvSpPr>
          <p:cNvPr id="16" name="Text 14"/>
          <p:cNvSpPr/>
          <p:nvPr/>
        </p:nvSpPr>
        <p:spPr>
          <a:xfrm>
            <a:off x="8375904" y="2331720"/>
            <a:ext cx="3108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Legal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8375904" y="2788920"/>
            <a:ext cx="3108960" cy="3017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import/border compliance charges and packaging-waste obligations increase the regulatory and cost burden on small independent retailers.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457200" y="6263640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i="1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Salience (2026); Savills (2025); FloralDaily (2025).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45720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 Haven Florists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21005" y="104140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Fishbone Diagram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421005" y="571500"/>
            <a:ext cx="11247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Root-cause analysis of the 30% decline in in-store sales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822960" y="3931920"/>
            <a:ext cx="9418320" cy="0"/>
          </a:xfrm>
          <a:prstGeom prst="line">
            <a:avLst/>
          </a:prstGeom>
          <a:noFill/>
          <a:ln w="31750">
            <a:solidFill>
              <a:srgbClr val="27321F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5" name="Shape 3"/>
          <p:cNvSpPr/>
          <p:nvPr/>
        </p:nvSpPr>
        <p:spPr>
          <a:xfrm>
            <a:off x="10561320" y="3429000"/>
            <a:ext cx="1463040" cy="1005840"/>
          </a:xfrm>
          <a:prstGeom prst="roundRect">
            <a:avLst>
              <a:gd name="adj" fmla="val 9091"/>
            </a:avLst>
          </a:prstGeom>
          <a:solidFill>
            <a:srgbClr val="D98C4A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6" name="Text 4"/>
          <p:cNvSpPr/>
          <p:nvPr/>
        </p:nvSpPr>
        <p:spPr>
          <a:xfrm>
            <a:off x="10561320" y="3429000"/>
            <a:ext cx="14630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3B1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30% Decline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B3B1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 In-Store Sales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 rot="5400000">
            <a:off x="10231755" y="3794760"/>
            <a:ext cx="274320" cy="274320"/>
          </a:xfrm>
          <a:prstGeom prst="triangle">
            <a:avLst/>
          </a:prstGeom>
          <a:solidFill>
            <a:srgbClr val="27321F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8" name="Shape 6"/>
          <p:cNvSpPr/>
          <p:nvPr/>
        </p:nvSpPr>
        <p:spPr>
          <a:xfrm>
            <a:off x="2377440" y="1417320"/>
            <a:ext cx="1188720" cy="2514600"/>
          </a:xfrm>
          <a:prstGeom prst="line">
            <a:avLst/>
          </a:prstGeom>
          <a:noFill/>
          <a:ln w="25400">
            <a:solidFill>
              <a:srgbClr val="97BC62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9" name="Shape 7"/>
          <p:cNvSpPr/>
          <p:nvPr/>
        </p:nvSpPr>
        <p:spPr>
          <a:xfrm>
            <a:off x="1691640" y="960120"/>
            <a:ext cx="2286000" cy="457200"/>
          </a:xfrm>
          <a:prstGeom prst="roundRect">
            <a:avLst>
              <a:gd name="adj" fmla="val 12000"/>
            </a:avLst>
          </a:prstGeom>
          <a:solidFill>
            <a:srgbClr val="2C5F2D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10" name="Text 8"/>
          <p:cNvSpPr/>
          <p:nvPr/>
        </p:nvSpPr>
        <p:spPr>
          <a:xfrm>
            <a:off x="1691640" y="960120"/>
            <a:ext cx="2286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Price / Cost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2331720" y="1221740"/>
            <a:ext cx="2377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imported flower prices; new import surcharges (CUC)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937760" y="1417320"/>
            <a:ext cx="1188720" cy="2514600"/>
          </a:xfrm>
          <a:prstGeom prst="line">
            <a:avLst/>
          </a:prstGeom>
          <a:noFill/>
          <a:ln w="25400">
            <a:solidFill>
              <a:srgbClr val="97BC62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3" name="Shape 11"/>
          <p:cNvSpPr/>
          <p:nvPr/>
        </p:nvSpPr>
        <p:spPr>
          <a:xfrm>
            <a:off x="4251960" y="960120"/>
            <a:ext cx="2286000" cy="457200"/>
          </a:xfrm>
          <a:prstGeom prst="roundRect">
            <a:avLst>
              <a:gd name="adj" fmla="val 12000"/>
            </a:avLst>
          </a:prstGeom>
          <a:solidFill>
            <a:srgbClr val="2C5F2D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14" name="Text 12"/>
          <p:cNvSpPr/>
          <p:nvPr/>
        </p:nvSpPr>
        <p:spPr>
          <a:xfrm>
            <a:off x="4251960" y="960120"/>
            <a:ext cx="2286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Promotion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855845" y="1216152"/>
            <a:ext cx="2377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Outdated website; limited social media &amp; digital marketing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7498080" y="1417320"/>
            <a:ext cx="1188720" cy="2514600"/>
          </a:xfrm>
          <a:prstGeom prst="line">
            <a:avLst/>
          </a:prstGeom>
          <a:noFill/>
          <a:ln w="25400">
            <a:solidFill>
              <a:srgbClr val="97BC62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7" name="Shape 15"/>
          <p:cNvSpPr/>
          <p:nvPr/>
        </p:nvSpPr>
        <p:spPr>
          <a:xfrm>
            <a:off x="6812280" y="960120"/>
            <a:ext cx="2286000" cy="457200"/>
          </a:xfrm>
          <a:prstGeom prst="roundRect">
            <a:avLst>
              <a:gd name="adj" fmla="val 12000"/>
            </a:avLst>
          </a:prstGeom>
          <a:solidFill>
            <a:srgbClr val="2C5F2D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18" name="Text 16"/>
          <p:cNvSpPr/>
          <p:nvPr/>
        </p:nvSpPr>
        <p:spPr>
          <a:xfrm>
            <a:off x="6812280" y="960120"/>
            <a:ext cx="2286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Competition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7437120" y="1216152"/>
            <a:ext cx="2377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Boutique Instagram florist; national chain, aggressive pricing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2377440" y="3931920"/>
            <a:ext cx="1188720" cy="1874520"/>
          </a:xfrm>
          <a:prstGeom prst="line">
            <a:avLst/>
          </a:prstGeom>
          <a:noFill/>
          <a:ln w="25400">
            <a:solidFill>
              <a:srgbClr val="97BC62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1" name="Shape 19"/>
          <p:cNvSpPr/>
          <p:nvPr/>
        </p:nvSpPr>
        <p:spPr>
          <a:xfrm>
            <a:off x="1691640" y="5806440"/>
            <a:ext cx="2286000" cy="457200"/>
          </a:xfrm>
          <a:prstGeom prst="roundRect">
            <a:avLst>
              <a:gd name="adj" fmla="val 12000"/>
            </a:avLst>
          </a:prstGeom>
          <a:solidFill>
            <a:srgbClr val="2C5F2D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22" name="Text 20"/>
          <p:cNvSpPr/>
          <p:nvPr/>
        </p:nvSpPr>
        <p:spPr>
          <a:xfrm>
            <a:off x="1691640" y="5806440"/>
            <a:ext cx="2286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Place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1143000" y="5166360"/>
            <a:ext cx="23774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High-street decline; nearby business closures cut footfall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4937760" y="3931920"/>
            <a:ext cx="1188720" cy="1874520"/>
          </a:xfrm>
          <a:prstGeom prst="line">
            <a:avLst/>
          </a:prstGeom>
          <a:noFill/>
          <a:ln w="25400">
            <a:solidFill>
              <a:srgbClr val="97BC62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5" name="Shape 23"/>
          <p:cNvSpPr/>
          <p:nvPr/>
        </p:nvSpPr>
        <p:spPr>
          <a:xfrm>
            <a:off x="4251960" y="5806440"/>
            <a:ext cx="2286000" cy="457200"/>
          </a:xfrm>
          <a:prstGeom prst="roundRect">
            <a:avLst>
              <a:gd name="adj" fmla="val 12000"/>
            </a:avLst>
          </a:prstGeom>
          <a:solidFill>
            <a:srgbClr val="2C5F2D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26" name="Text 24"/>
          <p:cNvSpPr/>
          <p:nvPr/>
        </p:nvSpPr>
        <p:spPr>
          <a:xfrm>
            <a:off x="4251960" y="5806440"/>
            <a:ext cx="2286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Product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3726180" y="5166360"/>
            <a:ext cx="23774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flexible delivery / subscription options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7498080" y="3931920"/>
            <a:ext cx="1188720" cy="1874520"/>
          </a:xfrm>
          <a:prstGeom prst="line">
            <a:avLst/>
          </a:prstGeom>
          <a:noFill/>
          <a:ln w="25400">
            <a:solidFill>
              <a:srgbClr val="97BC62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9" name="Shape 27"/>
          <p:cNvSpPr/>
          <p:nvPr/>
        </p:nvSpPr>
        <p:spPr>
          <a:xfrm>
            <a:off x="6812280" y="5806440"/>
            <a:ext cx="2286000" cy="457200"/>
          </a:xfrm>
          <a:prstGeom prst="roundRect">
            <a:avLst>
              <a:gd name="adj" fmla="val 12000"/>
            </a:avLst>
          </a:prstGeom>
          <a:solidFill>
            <a:srgbClr val="2C5F2D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30" name="Text 28"/>
          <p:cNvSpPr/>
          <p:nvPr/>
        </p:nvSpPr>
        <p:spPr>
          <a:xfrm>
            <a:off x="6812280" y="5806440"/>
            <a:ext cx="2286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People &amp; Process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6240780" y="5166360"/>
            <a:ext cx="23774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digital skills; reliance on word-of-mouth</a:t>
            </a:r>
            <a:endParaRPr lang="en-US" sz="950" dirty="0"/>
          </a:p>
        </p:txBody>
      </p:sp>
      <p:sp>
        <p:nvSpPr>
          <p:cNvPr id="32" name="Text 30"/>
          <p:cNvSpPr/>
          <p:nvPr/>
        </p:nvSpPr>
        <p:spPr>
          <a:xfrm>
            <a:off x="457200" y="6263640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i="1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FloralDaily (2025); Salience (2026); IBISWorld (2025a).</a:t>
            </a:r>
            <a:endParaRPr lang="en-US" sz="950" dirty="0"/>
          </a:p>
        </p:txBody>
      </p:sp>
      <p:sp>
        <p:nvSpPr>
          <p:cNvPr id="33" name="Text 31"/>
          <p:cNvSpPr/>
          <p:nvPr/>
        </p:nvSpPr>
        <p:spPr>
          <a:xfrm>
            <a:off x="45720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 Haven Florists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Fishbone: Key Causal Insights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11247120" cy="1188720"/>
          </a:xfrm>
          <a:prstGeom prst="roundRect">
            <a:avLst>
              <a:gd name="adj" fmla="val 7692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4" name="Shape 2"/>
          <p:cNvSpPr/>
          <p:nvPr/>
        </p:nvSpPr>
        <p:spPr>
          <a:xfrm>
            <a:off x="685800" y="1490472"/>
            <a:ext cx="658368" cy="658368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5" name="Text 3"/>
          <p:cNvSpPr/>
          <p:nvPr/>
        </p:nvSpPr>
        <p:spPr>
          <a:xfrm>
            <a:off x="685800" y="1490472"/>
            <a:ext cx="658368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72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72" dirty="0"/>
          </a:p>
        </p:txBody>
      </p:sp>
      <p:sp>
        <p:nvSpPr>
          <p:cNvPr id="6" name="Text 4"/>
          <p:cNvSpPr/>
          <p:nvPr/>
        </p:nvSpPr>
        <p:spPr>
          <a:xfrm>
            <a:off x="1554480" y="1344168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Cost pressure is structural, not temporary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554480" y="1737360"/>
            <a:ext cx="98755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Import surcharges (up to £145/consignment) and rising fertiliser/energy costs are industry-wide, squeezing margins on fresh, imported stock.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457200" y="2532888"/>
            <a:ext cx="11247120" cy="1188720"/>
          </a:xfrm>
          <a:prstGeom prst="roundRect">
            <a:avLst>
              <a:gd name="adj" fmla="val 7692"/>
            </a:avLst>
          </a:prstGeom>
          <a:solidFill>
            <a:srgbClr val="FFFFFF"/>
          </a:solidFill>
          <a:ln w="1270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9" name="Shape 7"/>
          <p:cNvSpPr/>
          <p:nvPr/>
        </p:nvSpPr>
        <p:spPr>
          <a:xfrm>
            <a:off x="685800" y="2788920"/>
            <a:ext cx="658368" cy="658368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0" name="Text 8"/>
          <p:cNvSpPr/>
          <p:nvPr/>
        </p:nvSpPr>
        <p:spPr>
          <a:xfrm>
            <a:off x="685800" y="2788920"/>
            <a:ext cx="658368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72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72" dirty="0"/>
          </a:p>
        </p:txBody>
      </p:sp>
      <p:sp>
        <p:nvSpPr>
          <p:cNvPr id="11" name="Text 9"/>
          <p:cNvSpPr/>
          <p:nvPr/>
        </p:nvSpPr>
        <p:spPr>
          <a:xfrm>
            <a:off x="1554480" y="2642616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Competition has intensified on two fronts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554480" y="3035808"/>
            <a:ext cx="98755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digitally-native boutique rival and a national chain with deep pricing power both target the same local customers.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457200" y="3831336"/>
            <a:ext cx="11247120" cy="1188720"/>
          </a:xfrm>
          <a:prstGeom prst="roundRect">
            <a:avLst>
              <a:gd name="adj" fmla="val 7692"/>
            </a:avLst>
          </a:prstGeom>
          <a:solidFill>
            <a:srgbClr val="EEF4E7"/>
          </a:solidFill>
          <a:ln/>
        </p:spPr>
        <p:txBody>
          <a:bodyPr/>
          <a:lstStyle/>
          <a:p>
            <a:endParaRPr lang="ro-RO"/>
          </a:p>
        </p:txBody>
      </p:sp>
      <p:sp>
        <p:nvSpPr>
          <p:cNvPr id="14" name="Shape 12"/>
          <p:cNvSpPr/>
          <p:nvPr/>
        </p:nvSpPr>
        <p:spPr>
          <a:xfrm>
            <a:off x="685800" y="4087368"/>
            <a:ext cx="658368" cy="658368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5" name="Text 13"/>
          <p:cNvSpPr/>
          <p:nvPr/>
        </p:nvSpPr>
        <p:spPr>
          <a:xfrm>
            <a:off x="685800" y="4087368"/>
            <a:ext cx="658368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72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72" dirty="0"/>
          </a:p>
        </p:txBody>
      </p:sp>
      <p:sp>
        <p:nvSpPr>
          <p:cNvPr id="16" name="Text 14"/>
          <p:cNvSpPr/>
          <p:nvPr/>
        </p:nvSpPr>
        <p:spPr>
          <a:xfrm>
            <a:off x="1554480" y="3941064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promotion gap compounds the problem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554480" y="4334256"/>
            <a:ext cx="98755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outdated website and limited social media presence mean Green Haven is losing visibility just as digital-first rivals grow fastest.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457200" y="5129784"/>
            <a:ext cx="11247120" cy="1188720"/>
          </a:xfrm>
          <a:prstGeom prst="roundRect">
            <a:avLst>
              <a:gd name="adj" fmla="val 7692"/>
            </a:avLst>
          </a:prstGeom>
          <a:solidFill>
            <a:srgbClr val="FFFFFF"/>
          </a:solidFill>
          <a:ln w="12700">
            <a:solidFill>
              <a:srgbClr val="DCE7D3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19" name="Shape 17"/>
          <p:cNvSpPr/>
          <p:nvPr/>
        </p:nvSpPr>
        <p:spPr>
          <a:xfrm>
            <a:off x="685800" y="5385816"/>
            <a:ext cx="658368" cy="658368"/>
          </a:xfrm>
          <a:prstGeom prst="ellipse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ro-RO"/>
          </a:p>
        </p:txBody>
      </p:sp>
      <p:sp>
        <p:nvSpPr>
          <p:cNvPr id="20" name="Text 18"/>
          <p:cNvSpPr/>
          <p:nvPr/>
        </p:nvSpPr>
        <p:spPr>
          <a:xfrm>
            <a:off x="685800" y="5385816"/>
            <a:ext cx="658368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72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872" dirty="0"/>
          </a:p>
        </p:txBody>
      </p:sp>
      <p:sp>
        <p:nvSpPr>
          <p:cNvPr id="21" name="Text 19"/>
          <p:cNvSpPr/>
          <p:nvPr/>
        </p:nvSpPr>
        <p:spPr>
          <a:xfrm>
            <a:off x="1554480" y="5239512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Footfall decline reflects a wider high-street shift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1554480" y="5632704"/>
            <a:ext cx="98755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Closures of neighbouring businesses and the broader move to online shopping have reduced passing trade beyond Green Haven's control.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457200" y="6263640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i="1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FloralDaily (2025); Salience (2026); Just Blooms (2025).</a:t>
            </a:r>
            <a:endParaRPr lang="en-US" sz="950" dirty="0"/>
          </a:p>
        </p:txBody>
      </p:sp>
      <p:sp>
        <p:nvSpPr>
          <p:cNvPr id="24" name="Text 22"/>
          <p:cNvSpPr/>
          <p:nvPr/>
        </p:nvSpPr>
        <p:spPr>
          <a:xfrm>
            <a:off x="45720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 Haven Florists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B3B1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Findings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48640" y="1371600"/>
            <a:ext cx="11064240" cy="4846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600"/>
              </a:spcAft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In-store sales at Green Haven Florists have fallen 30% in 12 months, only partly offset by a small rise in online orders</a:t>
            </a:r>
            <a:endParaRPr lang="en-US" sz="1500" dirty="0"/>
          </a:p>
          <a:p>
            <a:pPr marL="342900" indent="-342900">
              <a:spcAft>
                <a:spcPts val="1600"/>
              </a:spcAft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Structural cost pressures </a:t>
            </a:r>
            <a:r>
              <a:rPr lang="ro-RO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import surcharges, energy and fertiliser inflation </a:t>
            </a:r>
            <a:r>
              <a:rPr lang="ro-RO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are squeezing margins across the whole florist sector</a:t>
            </a:r>
            <a:endParaRPr lang="en-US" sz="1500" dirty="0"/>
          </a:p>
          <a:p>
            <a:pPr marL="342900" indent="-342900">
              <a:spcAft>
                <a:spcPts val="1600"/>
              </a:spcAft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new competitors, one boutique and one national chain, are directly targeting Green Haven's local customer base</a:t>
            </a:r>
            <a:endParaRPr lang="en-US" sz="1500" dirty="0"/>
          </a:p>
          <a:p>
            <a:pPr marL="342900" indent="-342900">
              <a:spcAft>
                <a:spcPts val="1600"/>
              </a:spcAft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weak digital presence (outdated website, limited social media) is costing visibility just as digitally-led rivals accelerate</a:t>
            </a:r>
            <a:endParaRPr lang="en-US" sz="1500" dirty="0"/>
          </a:p>
          <a:p>
            <a:pPr marL="342900" indent="-342900">
              <a:spcAft>
                <a:spcPts val="1600"/>
              </a:spcAft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Declining high-street footfall reflects a wider structural shift toward online retail, beyond the shop's direct control</a:t>
            </a:r>
            <a:endParaRPr lang="en-US" sz="1500" dirty="0"/>
          </a:p>
          <a:p>
            <a:pPr marL="342900" indent="-342900">
              <a:spcAft>
                <a:spcPts val="1600"/>
              </a:spcAft>
              <a:buSzPct val="100000"/>
              <a:buChar char="•"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Sustainability remains a genuine strength and point of differentiation, but is becoming more costly to maintain</a:t>
            </a:r>
            <a:endParaRPr lang="en-US" sz="1500" dirty="0"/>
          </a:p>
        </p:txBody>
      </p:sp>
      <p:sp>
        <p:nvSpPr>
          <p:cNvPr id="4" name="Text 2"/>
          <p:cNvSpPr/>
          <p:nvPr/>
        </p:nvSpPr>
        <p:spPr>
          <a:xfrm>
            <a:off x="45720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 Haven Florists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8FAE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 Haven Florists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FAE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2C5F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 List 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457200" y="1143000"/>
            <a:ext cx="11247120" cy="5212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1200"/>
              </a:spcAft>
              <a:buNone/>
            </a:pPr>
            <a:r>
              <a:rPr lang="en-US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FloralDaily (2025) 'UK flower and plant imports beset by confusion, rising costs, and delays', FloralDaily, 13 May. Available at: https://www.floraldaily.com/article/9731403/uk-flower-and-plant-imports-beset-by-confusion-rising-costs-and-delays/ (Accessed: 3 August 2026).</a:t>
            </a:r>
            <a:endParaRPr lang="en-US" sz="1150" dirty="0"/>
          </a:p>
          <a:p>
            <a:pPr marL="0" indent="0">
              <a:spcAft>
                <a:spcPts val="1200"/>
              </a:spcAft>
              <a:buNone/>
            </a:pPr>
            <a:r>
              <a:rPr lang="en-US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Grand View Research (2025) UK Flower Delivery Service Market Size &amp; Outlook, 2030. Available at: https://www.grandviewresearch.com/horizon/outlook/flower-delivery-service-market/uk (Accessed: 3 August 2026).</a:t>
            </a:r>
            <a:endParaRPr lang="en-US" sz="1150" dirty="0"/>
          </a:p>
          <a:p>
            <a:pPr marL="0" indent="0">
              <a:spcAft>
                <a:spcPts val="1200"/>
              </a:spcAft>
              <a:buNone/>
            </a:pPr>
            <a:r>
              <a:rPr lang="en-US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IBISWorld (2025a) Florists in the UK </a:t>
            </a:r>
            <a:r>
              <a:rPr lang="ro-RO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Industry Report SP0.136. Available at: https://img2.ibisworld.com/united-kingdom/industry/florists/6015 (Accessed: 3 August 2026).</a:t>
            </a:r>
            <a:endParaRPr lang="en-US" sz="1150" dirty="0"/>
          </a:p>
          <a:p>
            <a:pPr marL="0" indent="0">
              <a:spcAft>
                <a:spcPts val="1200"/>
              </a:spcAft>
              <a:buNone/>
            </a:pPr>
            <a:r>
              <a:rPr lang="en-US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IBISWorld (2025b) Online Flower Retailers in the UK – Industry Report SP0.149. Available at: https://img3.ibisworld.com/united-kingdom/industry/online-flower-retailers/5149 (Accessed: 3 August 2026).</a:t>
            </a:r>
            <a:endParaRPr lang="en-US" sz="1150" dirty="0"/>
          </a:p>
          <a:p>
            <a:pPr marL="0" indent="0">
              <a:spcAft>
                <a:spcPts val="1200"/>
              </a:spcAft>
              <a:buNone/>
            </a:pPr>
            <a:r>
              <a:rPr lang="en-US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 Blooms (2025) Blooming Costs: The Global Surge in Stem Prices. Available at: https://justbloomshk.com/journal/blooming-costs-the-global-surge-in-stem-prices (Accessed: 3 August 2026).</a:t>
            </a:r>
            <a:endParaRPr lang="en-US" sz="1150" dirty="0"/>
          </a:p>
          <a:p>
            <a:pPr marL="0" indent="0">
              <a:spcAft>
                <a:spcPts val="1200"/>
              </a:spcAft>
              <a:buNone/>
            </a:pPr>
            <a:r>
              <a:rPr lang="en-US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Florist Day (no date) Facts, Figures &amp; Timelines. Available at: https://nationalfloristday.co.uk/floristry-in-numbers/ (Accessed: 3 August 2026).</a:t>
            </a:r>
            <a:endParaRPr lang="en-US" sz="1150" dirty="0"/>
          </a:p>
          <a:p>
            <a:pPr marL="0" indent="0">
              <a:spcAft>
                <a:spcPts val="1200"/>
              </a:spcAft>
              <a:buNone/>
            </a:pPr>
            <a:r>
              <a:rPr lang="en-US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Salience (2026) 2026 UK Florist Industry Report. Available at: https://salience.co.uk/report/florist-retailers-market-performance-report (Accessed: 3 August 2026).</a:t>
            </a:r>
            <a:endParaRPr lang="en-US" sz="1150" dirty="0"/>
          </a:p>
          <a:p>
            <a:pPr marL="0" indent="0">
              <a:spcAft>
                <a:spcPts val="1200"/>
              </a:spcAft>
              <a:buNone/>
            </a:pPr>
            <a:r>
              <a:rPr lang="en-US" sz="1150" dirty="0">
                <a:solidFill>
                  <a:srgbClr val="2732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Savills (2025) An Opportunity in Bloom: Supporting the UK's Flower Industry. Available at: https://www.savills.co.uk/blog/article/376984/rural-property/an-opportunity-in-bloom--supporting-the-uk-s-flower-industry.aspx (Accessed: 3 August 2026).</a:t>
            </a:r>
            <a:endParaRPr lang="en-US" sz="1150" dirty="0"/>
          </a:p>
        </p:txBody>
      </p:sp>
      <p:sp>
        <p:nvSpPr>
          <p:cNvPr id="4" name="Text 2"/>
          <p:cNvSpPr/>
          <p:nvPr/>
        </p:nvSpPr>
        <p:spPr>
          <a:xfrm>
            <a:off x="45720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 Haven Florists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22484</TotalTime>
  <Words>1458</Words>
  <Application>Microsoft Office PowerPoint</Application>
  <PresentationFormat>Widescreen</PresentationFormat>
  <Paragraphs>178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George Antonio Campean (2516676)</cp:lastModifiedBy>
  <cp:revision>2</cp:revision>
  <dcterms:created xsi:type="dcterms:W3CDTF">2026-08-03T09:03:59Z</dcterms:created>
  <dcterms:modified xsi:type="dcterms:W3CDTF">2026-08-18T23:58:34Z</dcterms:modified>
</cp:coreProperties>
</file>