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66" r:id="rId3"/>
    <p:sldId id="257" r:id="rId4"/>
    <p:sldId id="265" r:id="rId5"/>
    <p:sldId id="259" r:id="rId6"/>
    <p:sldId id="269" r:id="rId7"/>
    <p:sldId id="272" r:id="rId8"/>
    <p:sldId id="261" r:id="rId9"/>
    <p:sldId id="262" r:id="rId10"/>
    <p:sldId id="271" r:id="rId11"/>
    <p:sldId id="270" r:id="rId12"/>
    <p:sldId id="264"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F8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4" autoAdjust="0"/>
    <p:restoredTop sz="78850" autoAdjust="0"/>
  </p:normalViewPr>
  <p:slideViewPr>
    <p:cSldViewPr snapToGrid="0">
      <p:cViewPr>
        <p:scale>
          <a:sx n="60" d="100"/>
          <a:sy n="60" d="100"/>
        </p:scale>
        <p:origin x="9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5.svg"/><Relationship Id="rId1" Type="http://schemas.openxmlformats.org/officeDocument/2006/relationships/image" Target="../media/image22.png"/><Relationship Id="rId6" Type="http://schemas.openxmlformats.org/officeDocument/2006/relationships/image" Target="../media/image19.svg"/><Relationship Id="rId5" Type="http://schemas.openxmlformats.org/officeDocument/2006/relationships/image" Target="../media/image2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ADD5DD-251F-43E8-9918-520FFBBDE9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F88E4A7-2A2B-49C8-971F-32134AECAEB1}">
      <dgm:prSet/>
      <dgm:spPr/>
      <dgm:t>
        <a:bodyPr/>
        <a:lstStyle/>
        <a:p>
          <a:r>
            <a:rPr lang="en-GB" dirty="0">
              <a:latin typeface="Calibri Light" panose="020F0302020204030204" pitchFamily="34" charset="0"/>
              <a:cs typeface="Calibri Light" panose="020F0302020204030204" pitchFamily="34" charset="0"/>
            </a:rPr>
            <a:t>I am a student </a:t>
          </a:r>
          <a:endParaRPr lang="en-US" dirty="0">
            <a:latin typeface="Calibri Light" panose="020F0302020204030204" pitchFamily="34" charset="0"/>
            <a:cs typeface="Calibri Light" panose="020F0302020204030204" pitchFamily="34" charset="0"/>
          </a:endParaRPr>
        </a:p>
      </dgm:t>
    </dgm:pt>
    <dgm:pt modelId="{6B115938-BA35-4484-9B8F-7CED7BBB1E08}" type="parTrans" cxnId="{3E90B051-F60B-470E-A1B1-511DF5F38639}">
      <dgm:prSet/>
      <dgm:spPr/>
      <dgm:t>
        <a:bodyPr/>
        <a:lstStyle/>
        <a:p>
          <a:endParaRPr lang="en-US"/>
        </a:p>
      </dgm:t>
    </dgm:pt>
    <dgm:pt modelId="{F6D561CB-230B-4052-8C5F-5CECC1BE2759}" type="sibTrans" cxnId="{3E90B051-F60B-470E-A1B1-511DF5F38639}">
      <dgm:prSet/>
      <dgm:spPr/>
      <dgm:t>
        <a:bodyPr/>
        <a:lstStyle/>
        <a:p>
          <a:endParaRPr lang="en-US"/>
        </a:p>
      </dgm:t>
    </dgm:pt>
    <dgm:pt modelId="{E0F50EBF-4F4D-4679-B8CB-5335E7AAD149}">
      <dgm:prSet/>
      <dgm:spPr/>
      <dgm:t>
        <a:bodyPr/>
        <a:lstStyle/>
        <a:p>
          <a:r>
            <a:rPr lang="en-GB" dirty="0">
              <a:latin typeface="Calibri Light" panose="020F0302020204030204" pitchFamily="34" charset="0"/>
              <a:cs typeface="Calibri Light" panose="020F0302020204030204" pitchFamily="34" charset="0"/>
            </a:rPr>
            <a:t>Clear outcome delivered directly to you </a:t>
          </a:r>
          <a:endParaRPr lang="en-US" dirty="0">
            <a:latin typeface="Calibri Light" panose="020F0302020204030204" pitchFamily="34" charset="0"/>
            <a:cs typeface="Calibri Light" panose="020F0302020204030204" pitchFamily="34" charset="0"/>
          </a:endParaRPr>
        </a:p>
      </dgm:t>
    </dgm:pt>
    <dgm:pt modelId="{165D579D-8F55-48F9-9CCA-E0AC1B5A537C}" type="parTrans" cxnId="{6DD8BE94-16F5-4D81-B28B-0C8484426170}">
      <dgm:prSet/>
      <dgm:spPr/>
      <dgm:t>
        <a:bodyPr/>
        <a:lstStyle/>
        <a:p>
          <a:endParaRPr lang="en-US"/>
        </a:p>
      </dgm:t>
    </dgm:pt>
    <dgm:pt modelId="{BF59B0B0-08F6-4D8E-8061-771EB9FCAE2F}" type="sibTrans" cxnId="{6DD8BE94-16F5-4D81-B28B-0C8484426170}">
      <dgm:prSet/>
      <dgm:spPr/>
      <dgm:t>
        <a:bodyPr/>
        <a:lstStyle/>
        <a:p>
          <a:endParaRPr lang="en-US"/>
        </a:p>
      </dgm:t>
    </dgm:pt>
    <dgm:pt modelId="{92FA5CD3-A3FC-40F9-93C5-8558DF911863}">
      <dgm:prSet/>
      <dgm:spPr/>
      <dgm:t>
        <a:bodyPr/>
        <a:lstStyle/>
        <a:p>
          <a:r>
            <a:rPr lang="en-GB" dirty="0">
              <a:latin typeface="Calibri Light" panose="020F0302020204030204" pitchFamily="34" charset="0"/>
              <a:cs typeface="Calibri Light" panose="020F0302020204030204" pitchFamily="34" charset="0"/>
            </a:rPr>
            <a:t>Cost effective</a:t>
          </a:r>
          <a:endParaRPr lang="en-US" dirty="0">
            <a:latin typeface="Calibri Light" panose="020F0302020204030204" pitchFamily="34" charset="0"/>
            <a:cs typeface="Calibri Light" panose="020F0302020204030204" pitchFamily="34" charset="0"/>
          </a:endParaRPr>
        </a:p>
      </dgm:t>
    </dgm:pt>
    <dgm:pt modelId="{9EE5A66F-B65A-4CEB-AFC4-6878C8FB35AC}" type="parTrans" cxnId="{F26FE826-AB28-455C-A2B9-CAC266BE6B96}">
      <dgm:prSet/>
      <dgm:spPr/>
      <dgm:t>
        <a:bodyPr/>
        <a:lstStyle/>
        <a:p>
          <a:endParaRPr lang="en-US"/>
        </a:p>
      </dgm:t>
    </dgm:pt>
    <dgm:pt modelId="{F42671F7-928E-4FF0-9E3B-2FC4895506B2}" type="sibTrans" cxnId="{F26FE826-AB28-455C-A2B9-CAC266BE6B96}">
      <dgm:prSet/>
      <dgm:spPr/>
      <dgm:t>
        <a:bodyPr/>
        <a:lstStyle/>
        <a:p>
          <a:endParaRPr lang="en-US"/>
        </a:p>
      </dgm:t>
    </dgm:pt>
    <dgm:pt modelId="{344AC568-991B-47CE-85C6-C55C01E11002}">
      <dgm:prSet/>
      <dgm:spPr/>
      <dgm:t>
        <a:bodyPr/>
        <a:lstStyle/>
        <a:p>
          <a:r>
            <a:rPr lang="en-GB" dirty="0">
              <a:latin typeface="Calibri Light" panose="020F0302020204030204" pitchFamily="34" charset="0"/>
              <a:cs typeface="Calibri Light" panose="020F0302020204030204" pitchFamily="34" charset="0"/>
            </a:rPr>
            <a:t>Academic resource </a:t>
          </a:r>
          <a:endParaRPr lang="en-US" dirty="0">
            <a:latin typeface="Calibri Light" panose="020F0302020204030204" pitchFamily="34" charset="0"/>
            <a:cs typeface="Calibri Light" panose="020F0302020204030204" pitchFamily="34" charset="0"/>
          </a:endParaRPr>
        </a:p>
      </dgm:t>
    </dgm:pt>
    <dgm:pt modelId="{841736F9-DF6F-4BD8-BF15-44AA674D4910}" type="parTrans" cxnId="{E1F04AB5-8EB9-4ADD-B3C5-183CB0C68C72}">
      <dgm:prSet/>
      <dgm:spPr/>
      <dgm:t>
        <a:bodyPr/>
        <a:lstStyle/>
        <a:p>
          <a:endParaRPr lang="en-US"/>
        </a:p>
      </dgm:t>
    </dgm:pt>
    <dgm:pt modelId="{DFA42AE3-7A47-4DDD-B518-F20B88706072}" type="sibTrans" cxnId="{E1F04AB5-8EB9-4ADD-B3C5-183CB0C68C72}">
      <dgm:prSet/>
      <dgm:spPr/>
      <dgm:t>
        <a:bodyPr/>
        <a:lstStyle/>
        <a:p>
          <a:endParaRPr lang="en-US"/>
        </a:p>
      </dgm:t>
    </dgm:pt>
    <dgm:pt modelId="{6A8E63CF-23D3-4D07-8F7A-837D056D51EC}" type="pres">
      <dgm:prSet presAssocID="{2EADD5DD-251F-43E8-9918-520FFBBDE9D6}" presName="root" presStyleCnt="0">
        <dgm:presLayoutVars>
          <dgm:dir/>
          <dgm:resizeHandles val="exact"/>
        </dgm:presLayoutVars>
      </dgm:prSet>
      <dgm:spPr/>
    </dgm:pt>
    <dgm:pt modelId="{DA55C1B8-C48B-4EE8-96F3-34F413EF35A5}" type="pres">
      <dgm:prSet presAssocID="{4F88E4A7-2A2B-49C8-971F-32134AECAEB1}" presName="compNode" presStyleCnt="0"/>
      <dgm:spPr/>
    </dgm:pt>
    <dgm:pt modelId="{3F8008B9-1000-4B6A-87D1-0BD1DC6EE007}" type="pres">
      <dgm:prSet presAssocID="{4F88E4A7-2A2B-49C8-971F-32134AECAEB1}" presName="bgRect" presStyleLbl="bgShp" presStyleIdx="0" presStyleCnt="4"/>
      <dgm:spPr/>
    </dgm:pt>
    <dgm:pt modelId="{407A3873-247F-4F42-99CD-B90576D7269E}" type="pres">
      <dgm:prSet presAssocID="{4F88E4A7-2A2B-49C8-971F-32134AECAE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duation Cap"/>
        </a:ext>
      </dgm:extLst>
    </dgm:pt>
    <dgm:pt modelId="{D3914F09-94AF-4380-9C9D-0D9268B9CFCF}" type="pres">
      <dgm:prSet presAssocID="{4F88E4A7-2A2B-49C8-971F-32134AECAEB1}" presName="spaceRect" presStyleCnt="0"/>
      <dgm:spPr/>
    </dgm:pt>
    <dgm:pt modelId="{8623B60D-E3C1-4B78-A05E-D2E03F2268DD}" type="pres">
      <dgm:prSet presAssocID="{4F88E4A7-2A2B-49C8-971F-32134AECAEB1}" presName="parTx" presStyleLbl="revTx" presStyleIdx="0" presStyleCnt="4">
        <dgm:presLayoutVars>
          <dgm:chMax val="0"/>
          <dgm:chPref val="0"/>
        </dgm:presLayoutVars>
      </dgm:prSet>
      <dgm:spPr/>
    </dgm:pt>
    <dgm:pt modelId="{CD9FAC6B-F5EB-448F-BFF3-5869B23B0F6A}" type="pres">
      <dgm:prSet presAssocID="{F6D561CB-230B-4052-8C5F-5CECC1BE2759}" presName="sibTrans" presStyleCnt="0"/>
      <dgm:spPr/>
    </dgm:pt>
    <dgm:pt modelId="{E0618551-3023-4905-99F5-9EEC86A44F83}" type="pres">
      <dgm:prSet presAssocID="{E0F50EBF-4F4D-4679-B8CB-5335E7AAD149}" presName="compNode" presStyleCnt="0"/>
      <dgm:spPr/>
    </dgm:pt>
    <dgm:pt modelId="{DFAD8009-EC93-4607-A595-C3E7709398B0}" type="pres">
      <dgm:prSet presAssocID="{E0F50EBF-4F4D-4679-B8CB-5335E7AAD149}" presName="bgRect" presStyleLbl="bgShp" presStyleIdx="1" presStyleCnt="4"/>
      <dgm:spPr/>
    </dgm:pt>
    <dgm:pt modelId="{81183D87-4012-4CD1-8C72-FED62B239636}" type="pres">
      <dgm:prSet presAssocID="{E0F50EBF-4F4D-4679-B8CB-5335E7AAD1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6E338081-A2DB-4EBF-848B-3D7084CC45AA}" type="pres">
      <dgm:prSet presAssocID="{E0F50EBF-4F4D-4679-B8CB-5335E7AAD149}" presName="spaceRect" presStyleCnt="0"/>
      <dgm:spPr/>
    </dgm:pt>
    <dgm:pt modelId="{E6E04A2B-C125-47C8-B73C-375218AE777C}" type="pres">
      <dgm:prSet presAssocID="{E0F50EBF-4F4D-4679-B8CB-5335E7AAD149}" presName="parTx" presStyleLbl="revTx" presStyleIdx="1" presStyleCnt="4">
        <dgm:presLayoutVars>
          <dgm:chMax val="0"/>
          <dgm:chPref val="0"/>
        </dgm:presLayoutVars>
      </dgm:prSet>
      <dgm:spPr/>
    </dgm:pt>
    <dgm:pt modelId="{CD7E0C35-656D-4C73-91D1-801218174AF9}" type="pres">
      <dgm:prSet presAssocID="{BF59B0B0-08F6-4D8E-8061-771EB9FCAE2F}" presName="sibTrans" presStyleCnt="0"/>
      <dgm:spPr/>
    </dgm:pt>
    <dgm:pt modelId="{7F018022-383A-4CB0-B66C-9DF63CF8B752}" type="pres">
      <dgm:prSet presAssocID="{92FA5CD3-A3FC-40F9-93C5-8558DF911863}" presName="compNode" presStyleCnt="0"/>
      <dgm:spPr/>
    </dgm:pt>
    <dgm:pt modelId="{49542278-2A58-477D-8D63-6646D881D66B}" type="pres">
      <dgm:prSet presAssocID="{92FA5CD3-A3FC-40F9-93C5-8558DF911863}" presName="bgRect" presStyleLbl="bgShp" presStyleIdx="2" presStyleCnt="4"/>
      <dgm:spPr/>
    </dgm:pt>
    <dgm:pt modelId="{058ED264-75FE-4D06-A938-2410F22D88AE}" type="pres">
      <dgm:prSet presAssocID="{92FA5CD3-A3FC-40F9-93C5-8558DF9118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00A8EA8-BF08-4079-A487-A83D490E1147}" type="pres">
      <dgm:prSet presAssocID="{92FA5CD3-A3FC-40F9-93C5-8558DF911863}" presName="spaceRect" presStyleCnt="0"/>
      <dgm:spPr/>
    </dgm:pt>
    <dgm:pt modelId="{65EE6FD6-2B99-4F65-8103-127BB388AAFA}" type="pres">
      <dgm:prSet presAssocID="{92FA5CD3-A3FC-40F9-93C5-8558DF911863}" presName="parTx" presStyleLbl="revTx" presStyleIdx="2" presStyleCnt="4">
        <dgm:presLayoutVars>
          <dgm:chMax val="0"/>
          <dgm:chPref val="0"/>
        </dgm:presLayoutVars>
      </dgm:prSet>
      <dgm:spPr/>
    </dgm:pt>
    <dgm:pt modelId="{1EC91617-F8CB-4CC3-935E-1E71D9497921}" type="pres">
      <dgm:prSet presAssocID="{F42671F7-928E-4FF0-9E3B-2FC4895506B2}" presName="sibTrans" presStyleCnt="0"/>
      <dgm:spPr/>
    </dgm:pt>
    <dgm:pt modelId="{E136E69D-443E-4E5E-B59F-98C7F53971A3}" type="pres">
      <dgm:prSet presAssocID="{344AC568-991B-47CE-85C6-C55C01E11002}" presName="compNode" presStyleCnt="0"/>
      <dgm:spPr/>
    </dgm:pt>
    <dgm:pt modelId="{AFCD4186-C552-43E5-B4E0-637CD9C00BA2}" type="pres">
      <dgm:prSet presAssocID="{344AC568-991B-47CE-85C6-C55C01E11002}" presName="bgRect" presStyleLbl="bgShp" presStyleIdx="3" presStyleCnt="4" custLinFactNeighborX="-442" custLinFactNeighborY="197"/>
      <dgm:spPr/>
    </dgm:pt>
    <dgm:pt modelId="{DB934088-8925-47A4-B0A5-486094854728}" type="pres">
      <dgm:prSet presAssocID="{344AC568-991B-47CE-85C6-C55C01E1100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B0126D3C-6A8E-45AB-AB94-081EB0161BE6}" type="pres">
      <dgm:prSet presAssocID="{344AC568-991B-47CE-85C6-C55C01E11002}" presName="spaceRect" presStyleCnt="0"/>
      <dgm:spPr/>
    </dgm:pt>
    <dgm:pt modelId="{1DA2F79D-A56C-4F09-8F4C-16D89FB2A9BC}" type="pres">
      <dgm:prSet presAssocID="{344AC568-991B-47CE-85C6-C55C01E11002}" presName="parTx" presStyleLbl="revTx" presStyleIdx="3" presStyleCnt="4">
        <dgm:presLayoutVars>
          <dgm:chMax val="0"/>
          <dgm:chPref val="0"/>
        </dgm:presLayoutVars>
      </dgm:prSet>
      <dgm:spPr/>
    </dgm:pt>
  </dgm:ptLst>
  <dgm:cxnLst>
    <dgm:cxn modelId="{F26FE826-AB28-455C-A2B9-CAC266BE6B96}" srcId="{2EADD5DD-251F-43E8-9918-520FFBBDE9D6}" destId="{92FA5CD3-A3FC-40F9-93C5-8558DF911863}" srcOrd="2" destOrd="0" parTransId="{9EE5A66F-B65A-4CEB-AFC4-6878C8FB35AC}" sibTransId="{F42671F7-928E-4FF0-9E3B-2FC4895506B2}"/>
    <dgm:cxn modelId="{113F7743-D220-4BBD-98F5-C3CDC22220E2}" type="presOf" srcId="{4F88E4A7-2A2B-49C8-971F-32134AECAEB1}" destId="{8623B60D-E3C1-4B78-A05E-D2E03F2268DD}" srcOrd="0" destOrd="0" presId="urn:microsoft.com/office/officeart/2018/2/layout/IconVerticalSolidList"/>
    <dgm:cxn modelId="{3E90B051-F60B-470E-A1B1-511DF5F38639}" srcId="{2EADD5DD-251F-43E8-9918-520FFBBDE9D6}" destId="{4F88E4A7-2A2B-49C8-971F-32134AECAEB1}" srcOrd="0" destOrd="0" parTransId="{6B115938-BA35-4484-9B8F-7CED7BBB1E08}" sibTransId="{F6D561CB-230B-4052-8C5F-5CECC1BE2759}"/>
    <dgm:cxn modelId="{D0BBE559-4A55-44F2-B0AB-233A7E98D1DC}" type="presOf" srcId="{344AC568-991B-47CE-85C6-C55C01E11002}" destId="{1DA2F79D-A56C-4F09-8F4C-16D89FB2A9BC}" srcOrd="0" destOrd="0" presId="urn:microsoft.com/office/officeart/2018/2/layout/IconVerticalSolidList"/>
    <dgm:cxn modelId="{6DD8BE94-16F5-4D81-B28B-0C8484426170}" srcId="{2EADD5DD-251F-43E8-9918-520FFBBDE9D6}" destId="{E0F50EBF-4F4D-4679-B8CB-5335E7AAD149}" srcOrd="1" destOrd="0" parTransId="{165D579D-8F55-48F9-9CCA-E0AC1B5A537C}" sibTransId="{BF59B0B0-08F6-4D8E-8061-771EB9FCAE2F}"/>
    <dgm:cxn modelId="{B444DC98-7711-452E-B258-74810C95846D}" type="presOf" srcId="{E0F50EBF-4F4D-4679-B8CB-5335E7AAD149}" destId="{E6E04A2B-C125-47C8-B73C-375218AE777C}" srcOrd="0" destOrd="0" presId="urn:microsoft.com/office/officeart/2018/2/layout/IconVerticalSolidList"/>
    <dgm:cxn modelId="{E1F04AB5-8EB9-4ADD-B3C5-183CB0C68C72}" srcId="{2EADD5DD-251F-43E8-9918-520FFBBDE9D6}" destId="{344AC568-991B-47CE-85C6-C55C01E11002}" srcOrd="3" destOrd="0" parTransId="{841736F9-DF6F-4BD8-BF15-44AA674D4910}" sibTransId="{DFA42AE3-7A47-4DDD-B518-F20B88706072}"/>
    <dgm:cxn modelId="{9B84E9CE-C778-4CC5-9433-30A6692910F5}" type="presOf" srcId="{92FA5CD3-A3FC-40F9-93C5-8558DF911863}" destId="{65EE6FD6-2B99-4F65-8103-127BB388AAFA}" srcOrd="0" destOrd="0" presId="urn:microsoft.com/office/officeart/2018/2/layout/IconVerticalSolidList"/>
    <dgm:cxn modelId="{7117D2F4-4B91-4000-9E6A-8358C138F677}" type="presOf" srcId="{2EADD5DD-251F-43E8-9918-520FFBBDE9D6}" destId="{6A8E63CF-23D3-4D07-8F7A-837D056D51EC}" srcOrd="0" destOrd="0" presId="urn:microsoft.com/office/officeart/2018/2/layout/IconVerticalSolidList"/>
    <dgm:cxn modelId="{B3754F6C-B8D3-460D-A124-3C8230FAB1C8}" type="presParOf" srcId="{6A8E63CF-23D3-4D07-8F7A-837D056D51EC}" destId="{DA55C1B8-C48B-4EE8-96F3-34F413EF35A5}" srcOrd="0" destOrd="0" presId="urn:microsoft.com/office/officeart/2018/2/layout/IconVerticalSolidList"/>
    <dgm:cxn modelId="{6E8EC450-1182-4C02-8C74-222A03B2659B}" type="presParOf" srcId="{DA55C1B8-C48B-4EE8-96F3-34F413EF35A5}" destId="{3F8008B9-1000-4B6A-87D1-0BD1DC6EE007}" srcOrd="0" destOrd="0" presId="urn:microsoft.com/office/officeart/2018/2/layout/IconVerticalSolidList"/>
    <dgm:cxn modelId="{ACB08C5D-2B6D-436B-A5BB-F561E6E2A39B}" type="presParOf" srcId="{DA55C1B8-C48B-4EE8-96F3-34F413EF35A5}" destId="{407A3873-247F-4F42-99CD-B90576D7269E}" srcOrd="1" destOrd="0" presId="urn:microsoft.com/office/officeart/2018/2/layout/IconVerticalSolidList"/>
    <dgm:cxn modelId="{115FBD38-6AE7-45D0-9E64-13E8515A7CC2}" type="presParOf" srcId="{DA55C1B8-C48B-4EE8-96F3-34F413EF35A5}" destId="{D3914F09-94AF-4380-9C9D-0D9268B9CFCF}" srcOrd="2" destOrd="0" presId="urn:microsoft.com/office/officeart/2018/2/layout/IconVerticalSolidList"/>
    <dgm:cxn modelId="{747091D0-D4DE-4464-819F-D44746499344}" type="presParOf" srcId="{DA55C1B8-C48B-4EE8-96F3-34F413EF35A5}" destId="{8623B60D-E3C1-4B78-A05E-D2E03F2268DD}" srcOrd="3" destOrd="0" presId="urn:microsoft.com/office/officeart/2018/2/layout/IconVerticalSolidList"/>
    <dgm:cxn modelId="{5AD1DC3B-E36A-4B37-8800-36336BAFF8F8}" type="presParOf" srcId="{6A8E63CF-23D3-4D07-8F7A-837D056D51EC}" destId="{CD9FAC6B-F5EB-448F-BFF3-5869B23B0F6A}" srcOrd="1" destOrd="0" presId="urn:microsoft.com/office/officeart/2018/2/layout/IconVerticalSolidList"/>
    <dgm:cxn modelId="{A1FD2465-1CB0-4C37-BFDA-4099D37EEC39}" type="presParOf" srcId="{6A8E63CF-23D3-4D07-8F7A-837D056D51EC}" destId="{E0618551-3023-4905-99F5-9EEC86A44F83}" srcOrd="2" destOrd="0" presId="urn:microsoft.com/office/officeart/2018/2/layout/IconVerticalSolidList"/>
    <dgm:cxn modelId="{C9597A87-B435-4744-BFB9-277C1CA74783}" type="presParOf" srcId="{E0618551-3023-4905-99F5-9EEC86A44F83}" destId="{DFAD8009-EC93-4607-A595-C3E7709398B0}" srcOrd="0" destOrd="0" presId="urn:microsoft.com/office/officeart/2018/2/layout/IconVerticalSolidList"/>
    <dgm:cxn modelId="{1385C0EC-487C-4270-A348-BC5531BB11F6}" type="presParOf" srcId="{E0618551-3023-4905-99F5-9EEC86A44F83}" destId="{81183D87-4012-4CD1-8C72-FED62B239636}" srcOrd="1" destOrd="0" presId="urn:microsoft.com/office/officeart/2018/2/layout/IconVerticalSolidList"/>
    <dgm:cxn modelId="{DF3EBB34-5A8B-43EF-98A4-09E51613613A}" type="presParOf" srcId="{E0618551-3023-4905-99F5-9EEC86A44F83}" destId="{6E338081-A2DB-4EBF-848B-3D7084CC45AA}" srcOrd="2" destOrd="0" presId="urn:microsoft.com/office/officeart/2018/2/layout/IconVerticalSolidList"/>
    <dgm:cxn modelId="{7408D1B0-7CB5-402C-AE7B-60D6A3679752}" type="presParOf" srcId="{E0618551-3023-4905-99F5-9EEC86A44F83}" destId="{E6E04A2B-C125-47C8-B73C-375218AE777C}" srcOrd="3" destOrd="0" presId="urn:microsoft.com/office/officeart/2018/2/layout/IconVerticalSolidList"/>
    <dgm:cxn modelId="{614F3E5B-9D32-4950-9695-77EBB98092BF}" type="presParOf" srcId="{6A8E63CF-23D3-4D07-8F7A-837D056D51EC}" destId="{CD7E0C35-656D-4C73-91D1-801218174AF9}" srcOrd="3" destOrd="0" presId="urn:microsoft.com/office/officeart/2018/2/layout/IconVerticalSolidList"/>
    <dgm:cxn modelId="{7F73B366-6AD4-4175-AEBC-8BB3404BE91A}" type="presParOf" srcId="{6A8E63CF-23D3-4D07-8F7A-837D056D51EC}" destId="{7F018022-383A-4CB0-B66C-9DF63CF8B752}" srcOrd="4" destOrd="0" presId="urn:microsoft.com/office/officeart/2018/2/layout/IconVerticalSolidList"/>
    <dgm:cxn modelId="{5DEB1E2A-0026-4624-836C-E1FEB6970A13}" type="presParOf" srcId="{7F018022-383A-4CB0-B66C-9DF63CF8B752}" destId="{49542278-2A58-477D-8D63-6646D881D66B}" srcOrd="0" destOrd="0" presId="urn:microsoft.com/office/officeart/2018/2/layout/IconVerticalSolidList"/>
    <dgm:cxn modelId="{67C90FB3-9202-4DCC-91E0-1D07A2182901}" type="presParOf" srcId="{7F018022-383A-4CB0-B66C-9DF63CF8B752}" destId="{058ED264-75FE-4D06-A938-2410F22D88AE}" srcOrd="1" destOrd="0" presId="urn:microsoft.com/office/officeart/2018/2/layout/IconVerticalSolidList"/>
    <dgm:cxn modelId="{BCEE01D0-17EF-4F06-BB27-D557E663814C}" type="presParOf" srcId="{7F018022-383A-4CB0-B66C-9DF63CF8B752}" destId="{900A8EA8-BF08-4079-A487-A83D490E1147}" srcOrd="2" destOrd="0" presId="urn:microsoft.com/office/officeart/2018/2/layout/IconVerticalSolidList"/>
    <dgm:cxn modelId="{5438A099-FFFD-4CFA-9357-7807B257B1EC}" type="presParOf" srcId="{7F018022-383A-4CB0-B66C-9DF63CF8B752}" destId="{65EE6FD6-2B99-4F65-8103-127BB388AAFA}" srcOrd="3" destOrd="0" presId="urn:microsoft.com/office/officeart/2018/2/layout/IconVerticalSolidList"/>
    <dgm:cxn modelId="{F26A2578-569A-4038-9ED5-B0BA732F2338}" type="presParOf" srcId="{6A8E63CF-23D3-4D07-8F7A-837D056D51EC}" destId="{1EC91617-F8CB-4CC3-935E-1E71D9497921}" srcOrd="5" destOrd="0" presId="urn:microsoft.com/office/officeart/2018/2/layout/IconVerticalSolidList"/>
    <dgm:cxn modelId="{97E9C6F9-F76E-41A5-9D6C-A719DFE2AE32}" type="presParOf" srcId="{6A8E63CF-23D3-4D07-8F7A-837D056D51EC}" destId="{E136E69D-443E-4E5E-B59F-98C7F53971A3}" srcOrd="6" destOrd="0" presId="urn:microsoft.com/office/officeart/2018/2/layout/IconVerticalSolidList"/>
    <dgm:cxn modelId="{CD17329A-334F-4EEC-BD3B-412CEEEC4FE6}" type="presParOf" srcId="{E136E69D-443E-4E5E-B59F-98C7F53971A3}" destId="{AFCD4186-C552-43E5-B4E0-637CD9C00BA2}" srcOrd="0" destOrd="0" presId="urn:microsoft.com/office/officeart/2018/2/layout/IconVerticalSolidList"/>
    <dgm:cxn modelId="{5FC50FE7-1F69-4193-BC05-63CA1513988E}" type="presParOf" srcId="{E136E69D-443E-4E5E-B59F-98C7F53971A3}" destId="{DB934088-8925-47A4-B0A5-486094854728}" srcOrd="1" destOrd="0" presId="urn:microsoft.com/office/officeart/2018/2/layout/IconVerticalSolidList"/>
    <dgm:cxn modelId="{A87E1602-0C82-4823-B7A3-82BAD9496BFE}" type="presParOf" srcId="{E136E69D-443E-4E5E-B59F-98C7F53971A3}" destId="{B0126D3C-6A8E-45AB-AB94-081EB0161BE6}" srcOrd="2" destOrd="0" presId="urn:microsoft.com/office/officeart/2018/2/layout/IconVerticalSolidList"/>
    <dgm:cxn modelId="{57351FA6-B81B-453D-870A-CD0AF22C4D5A}" type="presParOf" srcId="{E136E69D-443E-4E5E-B59F-98C7F53971A3}" destId="{1DA2F79D-A56C-4F09-8F4C-16D89FB2A9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008B9-1000-4B6A-87D1-0BD1DC6EE007}">
      <dsp:nvSpPr>
        <dsp:cNvPr id="0" name=""/>
        <dsp:cNvSpPr/>
      </dsp:nvSpPr>
      <dsp:spPr>
        <a:xfrm>
          <a:off x="0" y="2118"/>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7A3873-247F-4F42-99CD-B90576D7269E}">
      <dsp:nvSpPr>
        <dsp:cNvPr id="0" name=""/>
        <dsp:cNvSpPr/>
      </dsp:nvSpPr>
      <dsp:spPr>
        <a:xfrm>
          <a:off x="324863" y="243752"/>
          <a:ext cx="590660" cy="5906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623B60D-E3C1-4B78-A05E-D2E03F2268DD}">
      <dsp:nvSpPr>
        <dsp:cNvPr id="0" name=""/>
        <dsp:cNvSpPr/>
      </dsp:nvSpPr>
      <dsp:spPr>
        <a:xfrm>
          <a:off x="1240387" y="2118"/>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977900">
            <a:lnSpc>
              <a:spcPct val="90000"/>
            </a:lnSpc>
            <a:spcBef>
              <a:spcPct val="0"/>
            </a:spcBef>
            <a:spcAft>
              <a:spcPct val="35000"/>
            </a:spcAft>
            <a:buNone/>
          </a:pPr>
          <a:r>
            <a:rPr lang="en-GB" sz="2200" kern="1200" dirty="0">
              <a:latin typeface="Calibri Light" panose="020F0302020204030204" pitchFamily="34" charset="0"/>
              <a:cs typeface="Calibri Light" panose="020F0302020204030204" pitchFamily="34" charset="0"/>
            </a:rPr>
            <a:t>I am a student </a:t>
          </a:r>
          <a:endParaRPr lang="en-US" sz="2200" kern="1200" dirty="0">
            <a:latin typeface="Calibri Light" panose="020F0302020204030204" pitchFamily="34" charset="0"/>
            <a:cs typeface="Calibri Light" panose="020F0302020204030204" pitchFamily="34" charset="0"/>
          </a:endParaRPr>
        </a:p>
      </dsp:txBody>
      <dsp:txXfrm>
        <a:off x="1240387" y="2118"/>
        <a:ext cx="5252487" cy="1073928"/>
      </dsp:txXfrm>
    </dsp:sp>
    <dsp:sp modelId="{DFAD8009-EC93-4607-A595-C3E7709398B0}">
      <dsp:nvSpPr>
        <dsp:cNvPr id="0" name=""/>
        <dsp:cNvSpPr/>
      </dsp:nvSpPr>
      <dsp:spPr>
        <a:xfrm>
          <a:off x="0" y="1344530"/>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83D87-4012-4CD1-8C72-FED62B239636}">
      <dsp:nvSpPr>
        <dsp:cNvPr id="0" name=""/>
        <dsp:cNvSpPr/>
      </dsp:nvSpPr>
      <dsp:spPr>
        <a:xfrm>
          <a:off x="324863" y="1586164"/>
          <a:ext cx="590660" cy="5906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E04A2B-C125-47C8-B73C-375218AE777C}">
      <dsp:nvSpPr>
        <dsp:cNvPr id="0" name=""/>
        <dsp:cNvSpPr/>
      </dsp:nvSpPr>
      <dsp:spPr>
        <a:xfrm>
          <a:off x="1240387" y="1344530"/>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977900">
            <a:lnSpc>
              <a:spcPct val="90000"/>
            </a:lnSpc>
            <a:spcBef>
              <a:spcPct val="0"/>
            </a:spcBef>
            <a:spcAft>
              <a:spcPct val="35000"/>
            </a:spcAft>
            <a:buNone/>
          </a:pPr>
          <a:r>
            <a:rPr lang="en-GB" sz="2200" kern="1200" dirty="0">
              <a:latin typeface="Calibri Light" panose="020F0302020204030204" pitchFamily="34" charset="0"/>
              <a:cs typeface="Calibri Light" panose="020F0302020204030204" pitchFamily="34" charset="0"/>
            </a:rPr>
            <a:t>Clear outcome delivered directly to you </a:t>
          </a:r>
          <a:endParaRPr lang="en-US" sz="2200" kern="1200" dirty="0">
            <a:latin typeface="Calibri Light" panose="020F0302020204030204" pitchFamily="34" charset="0"/>
            <a:cs typeface="Calibri Light" panose="020F0302020204030204" pitchFamily="34" charset="0"/>
          </a:endParaRPr>
        </a:p>
      </dsp:txBody>
      <dsp:txXfrm>
        <a:off x="1240387" y="1344530"/>
        <a:ext cx="5252487" cy="1073928"/>
      </dsp:txXfrm>
    </dsp:sp>
    <dsp:sp modelId="{49542278-2A58-477D-8D63-6646D881D66B}">
      <dsp:nvSpPr>
        <dsp:cNvPr id="0" name=""/>
        <dsp:cNvSpPr/>
      </dsp:nvSpPr>
      <dsp:spPr>
        <a:xfrm>
          <a:off x="0" y="2686941"/>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8ED264-75FE-4D06-A938-2410F22D88AE}">
      <dsp:nvSpPr>
        <dsp:cNvPr id="0" name=""/>
        <dsp:cNvSpPr/>
      </dsp:nvSpPr>
      <dsp:spPr>
        <a:xfrm>
          <a:off x="324863" y="2928575"/>
          <a:ext cx="590660" cy="5906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EE6FD6-2B99-4F65-8103-127BB388AAFA}">
      <dsp:nvSpPr>
        <dsp:cNvPr id="0" name=""/>
        <dsp:cNvSpPr/>
      </dsp:nvSpPr>
      <dsp:spPr>
        <a:xfrm>
          <a:off x="1240387" y="2686941"/>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977900">
            <a:lnSpc>
              <a:spcPct val="90000"/>
            </a:lnSpc>
            <a:spcBef>
              <a:spcPct val="0"/>
            </a:spcBef>
            <a:spcAft>
              <a:spcPct val="35000"/>
            </a:spcAft>
            <a:buNone/>
          </a:pPr>
          <a:r>
            <a:rPr lang="en-GB" sz="2200" kern="1200" dirty="0">
              <a:latin typeface="Calibri Light" panose="020F0302020204030204" pitchFamily="34" charset="0"/>
              <a:cs typeface="Calibri Light" panose="020F0302020204030204" pitchFamily="34" charset="0"/>
            </a:rPr>
            <a:t>Cost effective</a:t>
          </a:r>
          <a:endParaRPr lang="en-US" sz="2200" kern="1200" dirty="0">
            <a:latin typeface="Calibri Light" panose="020F0302020204030204" pitchFamily="34" charset="0"/>
            <a:cs typeface="Calibri Light" panose="020F0302020204030204" pitchFamily="34" charset="0"/>
          </a:endParaRPr>
        </a:p>
      </dsp:txBody>
      <dsp:txXfrm>
        <a:off x="1240387" y="2686941"/>
        <a:ext cx="5252487" cy="1073928"/>
      </dsp:txXfrm>
    </dsp:sp>
    <dsp:sp modelId="{AFCD4186-C552-43E5-B4E0-637CD9C00BA2}">
      <dsp:nvSpPr>
        <dsp:cNvPr id="0" name=""/>
        <dsp:cNvSpPr/>
      </dsp:nvSpPr>
      <dsp:spPr>
        <a:xfrm>
          <a:off x="0" y="4031467"/>
          <a:ext cx="6492875" cy="10739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34088-8925-47A4-B0A5-486094854728}">
      <dsp:nvSpPr>
        <dsp:cNvPr id="0" name=""/>
        <dsp:cNvSpPr/>
      </dsp:nvSpPr>
      <dsp:spPr>
        <a:xfrm>
          <a:off x="324863" y="4270986"/>
          <a:ext cx="590660" cy="5906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A2F79D-A56C-4F09-8F4C-16D89FB2A9BC}">
      <dsp:nvSpPr>
        <dsp:cNvPr id="0" name=""/>
        <dsp:cNvSpPr/>
      </dsp:nvSpPr>
      <dsp:spPr>
        <a:xfrm>
          <a:off x="1240387" y="4029352"/>
          <a:ext cx="5252487" cy="1073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657" tIns="113657" rIns="113657" bIns="113657" numCol="1" spcCol="1270" anchor="ctr" anchorCtr="0">
          <a:noAutofit/>
        </a:bodyPr>
        <a:lstStyle/>
        <a:p>
          <a:pPr marL="0" lvl="0" indent="0" algn="l" defTabSz="977900">
            <a:lnSpc>
              <a:spcPct val="90000"/>
            </a:lnSpc>
            <a:spcBef>
              <a:spcPct val="0"/>
            </a:spcBef>
            <a:spcAft>
              <a:spcPct val="35000"/>
            </a:spcAft>
            <a:buNone/>
          </a:pPr>
          <a:r>
            <a:rPr lang="en-GB" sz="2200" kern="1200" dirty="0">
              <a:latin typeface="Calibri Light" panose="020F0302020204030204" pitchFamily="34" charset="0"/>
              <a:cs typeface="Calibri Light" panose="020F0302020204030204" pitchFamily="34" charset="0"/>
            </a:rPr>
            <a:t>Academic resource </a:t>
          </a:r>
          <a:endParaRPr lang="en-US" sz="2200" kern="1200" dirty="0">
            <a:latin typeface="Calibri Light" panose="020F0302020204030204" pitchFamily="34" charset="0"/>
            <a:cs typeface="Calibri Light" panose="020F0302020204030204" pitchFamily="34" charset="0"/>
          </a:endParaRPr>
        </a:p>
      </dsp:txBody>
      <dsp:txXfrm>
        <a:off x="1240387" y="4029352"/>
        <a:ext cx="5252487" cy="107392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8199F5-4820-4133-BAF5-D94C618CF583}"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9E08B8-9813-4BC8-8B53-800FA3C6B705}" type="slidenum">
              <a:rPr lang="en-GB" smtClean="0"/>
              <a:t>‹#›</a:t>
            </a:fld>
            <a:endParaRPr lang="en-GB"/>
          </a:p>
        </p:txBody>
      </p:sp>
    </p:spTree>
    <p:extLst>
      <p:ext uri="{BB962C8B-B14F-4D97-AF65-F5344CB8AC3E}">
        <p14:creationId xmlns:p14="http://schemas.microsoft.com/office/powerpoint/2010/main" val="2613755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2</a:t>
            </a:fld>
            <a:endParaRPr lang="en-GB"/>
          </a:p>
        </p:txBody>
      </p:sp>
    </p:spTree>
    <p:extLst>
      <p:ext uri="{BB962C8B-B14F-4D97-AF65-F5344CB8AC3E}">
        <p14:creationId xmlns:p14="http://schemas.microsoft.com/office/powerpoint/2010/main" val="3724564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As we know Techniquest is the UK’s longest established science centre, they offer interactive experiences through the form of science that are enjoyed by many and accessible to all. Techniquest is an independent registered educational charity that has been open for 34 years, since then Techniquest has welcomed 5 million visitors through their doors.1.5 million of these visitors are school groups who are their main target market, their other target market are young families. As mentioned their main target market are primarily primary schools as they offer services to schools and teachers to complement formal education in Wales, and the organisation are passionate to educate and inspire all visitors that walk through the door. </a:t>
            </a:r>
          </a:p>
          <a:p>
            <a:pPr algn="just"/>
            <a:endParaRPr lang="en-GB" dirty="0"/>
          </a:p>
          <a:p>
            <a:pPr algn="just"/>
            <a:r>
              <a:rPr lang="en-GB" dirty="0"/>
              <a:t>The issues I have identified relate to the new expansion called the Science Capital Project. The issue with this is that it is not being promoted well and not enough people know about it. The next issue surrounding Techniquest is that they are not attracting a diverse audience. In order for the organisation to be sustainable they need to attract a wider audience. </a:t>
            </a:r>
          </a:p>
        </p:txBody>
      </p:sp>
      <p:sp>
        <p:nvSpPr>
          <p:cNvPr id="4" name="Slide Number Placeholder 3"/>
          <p:cNvSpPr>
            <a:spLocks noGrp="1"/>
          </p:cNvSpPr>
          <p:nvPr>
            <p:ph type="sldNum" sz="quarter" idx="5"/>
          </p:nvPr>
        </p:nvSpPr>
        <p:spPr/>
        <p:txBody>
          <a:bodyPr/>
          <a:lstStyle/>
          <a:p>
            <a:fld id="{809E08B8-9813-4BC8-8B53-800FA3C6B705}" type="slidenum">
              <a:rPr lang="en-GB" smtClean="0"/>
              <a:t>3</a:t>
            </a:fld>
            <a:endParaRPr lang="en-GB"/>
          </a:p>
        </p:txBody>
      </p:sp>
    </p:spTree>
    <p:extLst>
      <p:ext uri="{BB962C8B-B14F-4D97-AF65-F5344CB8AC3E}">
        <p14:creationId xmlns:p14="http://schemas.microsoft.com/office/powerpoint/2010/main" val="3174122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Science Capital Project is going to transform Techniquest, it involves a significant expansion to entice new visitors and make science accessible to everyone in Wales. As Techniquest is one of the smallest science centres in the UK the only way they will be able to achieve this is by radically transforming the current site. The expansion will provide an additional 60% floor space which will allow them to offer 60 new exhibits. These new exhibits will be focusing on five key themes which are Environment, Medical Biology, Space, Chemistry and World Issues, the variety of the themes are expected to appeal to a wide range of audience. Some of the new exciting exhibits that are ready for the grand opening in 2020 include an earthquake simulator, a hurricane tunnel and a virtual operating table.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The project was first introduced in 2018 and is planning to open by the summer of 2020. The aim of this project is to appeal to a more diverse audience which will broaden their target market encouraging the old and the young generations to be invested in STEM. STEM stands for Science, Technology, Engineering and Mathematics, the new Techniquest will house innovative content developed by businesses and academics who are at the forefront of STEM. The funding for the expansion has come from a variety of funders such as Garfield Weston Foundation, Welsh Government’s Invest to Save fund and Wellcome Trust’s Inspiring Science Fund to name just a few and the experts behind the expansion are project manager Lee </a:t>
            </a:r>
            <a:r>
              <a:rPr lang="en-GB" sz="1200" b="0" i="0" u="none" strike="noStrike" kern="1200" dirty="0" err="1">
                <a:solidFill>
                  <a:schemeClr val="tx1"/>
                </a:solidFill>
                <a:effectLst/>
                <a:latin typeface="+mn-lt"/>
                <a:ea typeface="+mn-ea"/>
                <a:cs typeface="+mn-cs"/>
              </a:rPr>
              <a:t>Wakemans</a:t>
            </a:r>
            <a:r>
              <a:rPr lang="en-GB" sz="1200" b="0" i="0" u="none" strike="noStrike" kern="1200" dirty="0">
                <a:solidFill>
                  <a:schemeClr val="tx1"/>
                </a:solidFill>
                <a:effectLst/>
                <a:latin typeface="+mn-lt"/>
                <a:ea typeface="+mn-ea"/>
                <a:cs typeface="+mn-cs"/>
              </a:rPr>
              <a:t>, architects HLM and engineers Hydrock. </a:t>
            </a:r>
          </a:p>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4</a:t>
            </a:fld>
            <a:endParaRPr lang="en-GB"/>
          </a:p>
        </p:txBody>
      </p:sp>
    </p:spTree>
    <p:extLst>
      <p:ext uri="{BB962C8B-B14F-4D97-AF65-F5344CB8AC3E}">
        <p14:creationId xmlns:p14="http://schemas.microsoft.com/office/powerpoint/2010/main" val="1794713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After identifying the issues the organisation face this is when I developed my consultancy project. The consultancy project is to improve and develop current marketing strategies in order to boost outbound tourism into Techniquest. The consultancy projects main focus will be on events, marketing and advertising of Techniquest and looking at ways to improve these sectors and offerings in order to boost tourism. With the grand opening of the Science Capital Project later this year it gives Techniquest a unique selling point already and with further recommendations Techniquest can welcome tourist from all over the world to enjoy the new exhibits on offer. </a:t>
            </a:r>
          </a:p>
          <a:p>
            <a:endParaRPr lang="en-GB" dirty="0"/>
          </a:p>
        </p:txBody>
      </p:sp>
      <p:sp>
        <p:nvSpPr>
          <p:cNvPr id="4" name="Slide Number Placeholder 3"/>
          <p:cNvSpPr>
            <a:spLocks noGrp="1"/>
          </p:cNvSpPr>
          <p:nvPr>
            <p:ph type="sldNum" sz="quarter" idx="5"/>
          </p:nvPr>
        </p:nvSpPr>
        <p:spPr/>
        <p:txBody>
          <a:bodyPr/>
          <a:lstStyle/>
          <a:p>
            <a:fld id="{809E08B8-9813-4BC8-8B53-800FA3C6B705}" type="slidenum">
              <a:rPr lang="en-GB" smtClean="0"/>
              <a:t>5</a:t>
            </a:fld>
            <a:endParaRPr lang="en-GB"/>
          </a:p>
        </p:txBody>
      </p:sp>
    </p:spTree>
    <p:extLst>
      <p:ext uri="{BB962C8B-B14F-4D97-AF65-F5344CB8AC3E}">
        <p14:creationId xmlns:p14="http://schemas.microsoft.com/office/powerpoint/2010/main" val="1251678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dirty="0">
                <a:solidFill>
                  <a:schemeClr val="tx1"/>
                </a:solidFill>
                <a:effectLst/>
                <a:latin typeface="+mn-lt"/>
                <a:ea typeface="+mn-ea"/>
                <a:cs typeface="+mn-cs"/>
              </a:rPr>
              <a:t>The consultancy’s project main aim is to boost outbound tourism. The project will focus on improving Techniquest's marketing and advertising strategies and planning for future events that are tailored around world wide celebrations.</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For this project I have come up with three SMART objectives. </a:t>
            </a:r>
          </a:p>
          <a:p>
            <a:pPr algn="just"/>
            <a:r>
              <a:rPr lang="en-GB" sz="1200" b="0" i="0" u="none" strike="noStrike" kern="1200" dirty="0">
                <a:solidFill>
                  <a:schemeClr val="tx1"/>
                </a:solidFill>
                <a:effectLst/>
                <a:latin typeface="+mn-lt"/>
                <a:ea typeface="+mn-ea"/>
                <a:cs typeface="+mn-cs"/>
              </a:rPr>
              <a:t>My first objective will be to investigate their current marketing and advertising strategies. This will allow me to understand what their current marketing and advertisement involves. By using online and social media resources I will be able to develop strategic recommendations to improve what they currently offer to appeal and reach outbound tourism. </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The second objective is to plan strategic event ideas that will be held during populated tourist times such as Chinese new year and during the Rugby Six Nations matches. </a:t>
            </a:r>
          </a:p>
          <a:p>
            <a:pPr algn="just"/>
            <a:endParaRPr lang="en-GB" sz="1200" b="0" i="0" u="none" strike="noStrike" kern="1200" dirty="0">
              <a:solidFill>
                <a:schemeClr val="tx1"/>
              </a:solidFill>
              <a:effectLst/>
              <a:latin typeface="+mn-lt"/>
              <a:ea typeface="+mn-ea"/>
              <a:cs typeface="+mn-cs"/>
            </a:endParaRPr>
          </a:p>
          <a:p>
            <a:pPr algn="just"/>
            <a:r>
              <a:rPr lang="en-GB" sz="1200" b="0" i="0" u="none" strike="noStrike" kern="1200" dirty="0">
                <a:solidFill>
                  <a:schemeClr val="tx1"/>
                </a:solidFill>
                <a:effectLst/>
                <a:latin typeface="+mn-lt"/>
                <a:ea typeface="+mn-ea"/>
                <a:cs typeface="+mn-cs"/>
              </a:rPr>
              <a:t>The last objective will be to seek partnership with Cardiff Airport. By advertising Techniquest in and around Cardiff airport this will target the foreign visitors we are hoping to attract. This will ideal be done before the new science capital project opens to give the project as much promotion as possible beforehand.</a:t>
            </a:r>
          </a:p>
        </p:txBody>
      </p:sp>
      <p:sp>
        <p:nvSpPr>
          <p:cNvPr id="4" name="Slide Number Placeholder 3"/>
          <p:cNvSpPr>
            <a:spLocks noGrp="1"/>
          </p:cNvSpPr>
          <p:nvPr>
            <p:ph type="sldNum" sz="quarter" idx="5"/>
          </p:nvPr>
        </p:nvSpPr>
        <p:spPr/>
        <p:txBody>
          <a:bodyPr/>
          <a:lstStyle/>
          <a:p>
            <a:fld id="{809E08B8-9813-4BC8-8B53-800FA3C6B705}" type="slidenum">
              <a:rPr lang="en-GB" smtClean="0"/>
              <a:t>6</a:t>
            </a:fld>
            <a:endParaRPr lang="en-GB"/>
          </a:p>
        </p:txBody>
      </p:sp>
    </p:spTree>
    <p:extLst>
      <p:ext uri="{BB962C8B-B14F-4D97-AF65-F5344CB8AC3E}">
        <p14:creationId xmlns:p14="http://schemas.microsoft.com/office/powerpoint/2010/main" val="748898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 believe that the promotional mix is the best marketing tool for the problems Techniquest has. The promotional mix is a blend of promotional tools that businesses use in order to continue gaining customers, achieving success and effectively promote their products and services. </a:t>
            </a:r>
          </a:p>
          <a:p>
            <a:pPr algn="just"/>
            <a:endParaRPr lang="en-GB" dirty="0"/>
          </a:p>
          <a:p>
            <a:pPr algn="just"/>
            <a:r>
              <a:rPr lang="en-GB" dirty="0"/>
              <a:t>For my consultancy project I will be using three of the promotional mix stages. These are advertising, sales promotion and direct marketing. I believe these three stages are the most applicable stages to my project. </a:t>
            </a:r>
          </a:p>
          <a:p>
            <a:pPr algn="just"/>
            <a:endParaRPr lang="en-GB" dirty="0"/>
          </a:p>
          <a:p>
            <a:pPr algn="just"/>
            <a:r>
              <a:rPr lang="en-GB" dirty="0"/>
              <a:t>Advertising methods will be in the form of leaflets, radio adverts, television adverts and social media. </a:t>
            </a:r>
          </a:p>
          <a:p>
            <a:pPr algn="just"/>
            <a:endParaRPr lang="en-GB" dirty="0"/>
          </a:p>
          <a:p>
            <a:pPr algn="just"/>
            <a:r>
              <a:rPr lang="en-GB" dirty="0"/>
              <a:t>Sales promotion methods used will be discounted family tickets or buy one get one free promotion to encourage new visitors. </a:t>
            </a:r>
          </a:p>
          <a:p>
            <a:pPr algn="just"/>
            <a:endParaRPr lang="en-GB" dirty="0"/>
          </a:p>
          <a:p>
            <a:pPr algn="just"/>
            <a:r>
              <a:rPr lang="en-GB" dirty="0"/>
              <a:t>Direct marketing will be targeting Techniquest's target demographic. The target market is overseas tourists. Direct marketing will be done via social media. </a:t>
            </a:r>
          </a:p>
        </p:txBody>
      </p:sp>
      <p:sp>
        <p:nvSpPr>
          <p:cNvPr id="4" name="Slide Number Placeholder 3"/>
          <p:cNvSpPr>
            <a:spLocks noGrp="1"/>
          </p:cNvSpPr>
          <p:nvPr>
            <p:ph type="sldNum" sz="quarter" idx="5"/>
          </p:nvPr>
        </p:nvSpPr>
        <p:spPr/>
        <p:txBody>
          <a:bodyPr/>
          <a:lstStyle/>
          <a:p>
            <a:fld id="{809E08B8-9813-4BC8-8B53-800FA3C6B705}" type="slidenum">
              <a:rPr lang="en-GB" smtClean="0"/>
              <a:t>7</a:t>
            </a:fld>
            <a:endParaRPr lang="en-GB"/>
          </a:p>
        </p:txBody>
      </p:sp>
    </p:spTree>
    <p:extLst>
      <p:ext uri="{BB962C8B-B14F-4D97-AF65-F5344CB8AC3E}">
        <p14:creationId xmlns:p14="http://schemas.microsoft.com/office/powerpoint/2010/main" val="3047354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I believe this consultancy project is important and valuable for Techniquest. Firstly it is tackling one of the organisations main issues. The main issue being they aren’t attracting tourists from outside of Wales and therefore only have a very limited market who visit. By conducting this consultancy project the possibility of attracting wider audiences from all over the world will be beneficial to organisation in terms of sustainability. As Techniquest is a charity organisation the more tourists they attract the more funding they get for future developments, events and to ensure it has a  sustainable future. Attracting a more diverse audience and tourists from outside the UK will ensure a sustainable future.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dirty="0">
              <a:latin typeface="Calibri Light" panose="020F0302020204030204" pitchFamily="34" charset="0"/>
              <a:cs typeface="Calibri Light" panose="020F030202020403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latin typeface="Calibri Light" panose="020F0302020204030204" pitchFamily="34" charset="0"/>
                <a:cs typeface="Calibri Light" panose="020F0302020204030204" pitchFamily="34" charset="0"/>
              </a:rPr>
              <a:t>The Science Capital Project will be opening in the summer of 2020. The project will need to be promoted and advertised so that it can reach as many tourists as possible before the opening. The project was created in order to attract more tourists, the Science Capital Project and the consultancy project I am presenting will work hand in hand to attract as many tourists from outside of Wales as possible. </a:t>
            </a:r>
          </a:p>
          <a:p>
            <a:endParaRPr lang="en-GB" dirty="0"/>
          </a:p>
          <a:p>
            <a:r>
              <a:rPr lang="en-GB" dirty="0"/>
              <a:t>This project will allow more people to have access to the science centre. One of Techniquest's main aims is to educate and encourage more people to participate in science in a fun way. This project will reach the audiences that the organisation is currently struggling to reach and get people from all over the world invested, interested and excited about science. </a:t>
            </a:r>
          </a:p>
        </p:txBody>
      </p:sp>
      <p:sp>
        <p:nvSpPr>
          <p:cNvPr id="4" name="Slide Number Placeholder 3"/>
          <p:cNvSpPr>
            <a:spLocks noGrp="1"/>
          </p:cNvSpPr>
          <p:nvPr>
            <p:ph type="sldNum" sz="quarter" idx="5"/>
          </p:nvPr>
        </p:nvSpPr>
        <p:spPr/>
        <p:txBody>
          <a:bodyPr/>
          <a:lstStyle/>
          <a:p>
            <a:fld id="{809E08B8-9813-4BC8-8B53-800FA3C6B705}" type="slidenum">
              <a:rPr lang="en-GB" smtClean="0"/>
              <a:t>8</a:t>
            </a:fld>
            <a:endParaRPr lang="en-GB"/>
          </a:p>
        </p:txBody>
      </p:sp>
    </p:spTree>
    <p:extLst>
      <p:ext uri="{BB962C8B-B14F-4D97-AF65-F5344CB8AC3E}">
        <p14:creationId xmlns:p14="http://schemas.microsoft.com/office/powerpoint/2010/main" val="37841423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Before the consultancy project begins I have identified some constraints that I may face. </a:t>
            </a:r>
          </a:p>
          <a:p>
            <a:pPr algn="just"/>
            <a:endParaRPr lang="en-GB" dirty="0"/>
          </a:p>
          <a:p>
            <a:pPr algn="just"/>
            <a:r>
              <a:rPr lang="en-GB" dirty="0"/>
              <a:t>Firstly the budget. There may be a limited budget for this project, from having worked in a charity organisation before I know that budgets can be limited, however as Techniquest is a larger charity organisation there may a larger budget available. Though I am not yet aware of the budget, this is an issue I may be faced with, to overcome this I will have to budget marketing costs efficiently and prioritise. </a:t>
            </a:r>
          </a:p>
          <a:p>
            <a:pPr algn="just"/>
            <a:endParaRPr lang="en-GB" dirty="0"/>
          </a:p>
          <a:p>
            <a:pPr algn="just"/>
            <a:r>
              <a:rPr lang="en-GB" dirty="0"/>
              <a:t>There is limited time for this project to be completed before the 2020 opening of the Science Capital Project, therefore being organised is essential and time management will be key in completing this project on time.</a:t>
            </a:r>
          </a:p>
          <a:p>
            <a:pPr algn="just"/>
            <a:endParaRPr lang="en-GB" dirty="0"/>
          </a:p>
          <a:p>
            <a:pPr algn="just"/>
            <a:r>
              <a:rPr lang="en-GB" dirty="0"/>
              <a:t>The aim of my consultancy project is to attract an audience outside of Wales to visit Techniquest, this in itself is a constraint. In order for my project to work I have to attract tourists who have not yet planned to visit Wales or Techniquest, therefore a lot of advertisement and social media work will have to be completed to attract these tourists and draw them to Techniquest once they are in Cardiff. </a:t>
            </a:r>
          </a:p>
          <a:p>
            <a:pPr algn="just"/>
            <a:endParaRPr lang="en-GB" dirty="0"/>
          </a:p>
          <a:p>
            <a:pPr algn="just"/>
            <a:r>
              <a:rPr lang="en-GB" dirty="0"/>
              <a:t>As I am a student and an individual carrying out this project I may have limited resources. The limited resources is the fact that I am not working in a large consultancy or marketing team. To overcome this I will have to prioritise jobs, organise them sensibly, improvise if needed and remain focused at all times. I will also have to use all valuable and reliable resources that I have access through via the university. </a:t>
            </a:r>
          </a:p>
        </p:txBody>
      </p:sp>
      <p:sp>
        <p:nvSpPr>
          <p:cNvPr id="4" name="Slide Number Placeholder 3"/>
          <p:cNvSpPr>
            <a:spLocks noGrp="1"/>
          </p:cNvSpPr>
          <p:nvPr>
            <p:ph type="sldNum" sz="quarter" idx="5"/>
          </p:nvPr>
        </p:nvSpPr>
        <p:spPr/>
        <p:txBody>
          <a:bodyPr/>
          <a:lstStyle/>
          <a:p>
            <a:fld id="{809E08B8-9813-4BC8-8B53-800FA3C6B705}" type="slidenum">
              <a:rPr lang="en-GB" smtClean="0"/>
              <a:t>9</a:t>
            </a:fld>
            <a:endParaRPr lang="en-GB"/>
          </a:p>
        </p:txBody>
      </p:sp>
    </p:spTree>
    <p:extLst>
      <p:ext uri="{BB962C8B-B14F-4D97-AF65-F5344CB8AC3E}">
        <p14:creationId xmlns:p14="http://schemas.microsoft.com/office/powerpoint/2010/main" val="19842829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I believe you should choose me to carry out this project for your organisation because of the following points. I have studied Travel and Tourism for over five years and I am at the brink of graduating, throughout the years I have gained knowledge, skills and confidence in this industry.</a:t>
            </a:r>
          </a:p>
          <a:p>
            <a:pPr algn="just"/>
            <a:endParaRPr lang="en-GB" dirty="0"/>
          </a:p>
          <a:p>
            <a:pPr algn="just"/>
            <a:r>
              <a:rPr lang="en-GB" dirty="0"/>
              <a:t>The next reason that you should choose me is because I will deliver the outcome straight to you. Throughout the process of running this project I will be staying in contact with the organisation as much as I can and the final project will be delivered to you with clear steps and outcomes to overcome the issues faced. </a:t>
            </a:r>
          </a:p>
          <a:p>
            <a:pPr algn="just"/>
            <a:endParaRPr lang="en-GB" dirty="0"/>
          </a:p>
          <a:p>
            <a:pPr algn="just"/>
            <a:r>
              <a:rPr lang="en-GB" dirty="0"/>
              <a:t>Choosing me for this project will be cost effective as I am not charging you a fee for my time, ideas and the work I will be putting into this. Whereas other consultancy agency would charge a heavy price. </a:t>
            </a:r>
          </a:p>
          <a:p>
            <a:pPr algn="just"/>
            <a:endParaRPr lang="en-GB" dirty="0"/>
          </a:p>
          <a:p>
            <a:pPr algn="just"/>
            <a:r>
              <a:rPr lang="en-GB" dirty="0"/>
              <a:t>The last reason that you should choose me is because I have access to academic resources that will be valuable in completing this project. Having easy access to academic resources will help me carry out my research and complete this project successfully. </a:t>
            </a:r>
          </a:p>
        </p:txBody>
      </p:sp>
      <p:sp>
        <p:nvSpPr>
          <p:cNvPr id="4" name="Slide Number Placeholder 3"/>
          <p:cNvSpPr>
            <a:spLocks noGrp="1"/>
          </p:cNvSpPr>
          <p:nvPr>
            <p:ph type="sldNum" sz="quarter" idx="5"/>
          </p:nvPr>
        </p:nvSpPr>
        <p:spPr/>
        <p:txBody>
          <a:bodyPr/>
          <a:lstStyle/>
          <a:p>
            <a:fld id="{809E08B8-9813-4BC8-8B53-800FA3C6B705}" type="slidenum">
              <a:rPr lang="en-GB" smtClean="0"/>
              <a:t>10</a:t>
            </a:fld>
            <a:endParaRPr lang="en-GB"/>
          </a:p>
        </p:txBody>
      </p:sp>
    </p:spTree>
    <p:extLst>
      <p:ext uri="{BB962C8B-B14F-4D97-AF65-F5344CB8AC3E}">
        <p14:creationId xmlns:p14="http://schemas.microsoft.com/office/powerpoint/2010/main" val="2649002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Gantt chart displays the next steps that I will be taking in order to complete this consultancy project. The tasks that I need to complete and the deadline it needs to be completed by is all listed within the chart. </a:t>
            </a:r>
          </a:p>
        </p:txBody>
      </p:sp>
      <p:sp>
        <p:nvSpPr>
          <p:cNvPr id="4" name="Slide Number Placeholder 3"/>
          <p:cNvSpPr>
            <a:spLocks noGrp="1"/>
          </p:cNvSpPr>
          <p:nvPr>
            <p:ph type="sldNum" sz="quarter" idx="5"/>
          </p:nvPr>
        </p:nvSpPr>
        <p:spPr/>
        <p:txBody>
          <a:bodyPr/>
          <a:lstStyle/>
          <a:p>
            <a:fld id="{809E08B8-9813-4BC8-8B53-800FA3C6B705}" type="slidenum">
              <a:rPr lang="en-GB" smtClean="0"/>
              <a:t>11</a:t>
            </a:fld>
            <a:endParaRPr lang="en-GB"/>
          </a:p>
        </p:txBody>
      </p:sp>
    </p:spTree>
    <p:extLst>
      <p:ext uri="{BB962C8B-B14F-4D97-AF65-F5344CB8AC3E}">
        <p14:creationId xmlns:p14="http://schemas.microsoft.com/office/powerpoint/2010/main" val="425662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7391204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52894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649644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AAEFC6-A2E0-48FE-9835-49C1FFAAEC7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552444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AAEFC6-A2E0-48FE-9835-49C1FFAAEC79}"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89869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AAEFC6-A2E0-48FE-9835-49C1FFAAEC79}"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04899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AAEFC6-A2E0-48FE-9835-49C1FFAAEC79}"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5989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68301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93274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AAEFC6-A2E0-48FE-9835-49C1FFAAEC79}"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905542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0837248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44545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5392280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1246504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8281425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37548100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AAEFC6-A2E0-48FE-9835-49C1FFAAEC79}"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53E757-93E7-4455-80EC-2E44841C5ED3}" type="slidenum">
              <a:rPr lang="en-GB" smtClean="0"/>
              <a:t>‹#›</a:t>
            </a:fld>
            <a:endParaRPr lang="en-GB"/>
          </a:p>
        </p:txBody>
      </p:sp>
    </p:spTree>
    <p:extLst>
      <p:ext uri="{BB962C8B-B14F-4D97-AF65-F5344CB8AC3E}">
        <p14:creationId xmlns:p14="http://schemas.microsoft.com/office/powerpoint/2010/main" val="248097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2AAEFC6-A2E0-48FE-9835-49C1FFAAEC79}" type="datetimeFigureOut">
              <a:rPr lang="en-GB" smtClean="0"/>
              <a:t>11/02/2020</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853E757-93E7-4455-80EC-2E44841C5ED3}" type="slidenum">
              <a:rPr lang="en-GB" smtClean="0"/>
              <a:t>‹#›</a:t>
            </a:fld>
            <a:endParaRPr lang="en-GB"/>
          </a:p>
        </p:txBody>
      </p:sp>
    </p:spTree>
    <p:extLst>
      <p:ext uri="{BB962C8B-B14F-4D97-AF65-F5344CB8AC3E}">
        <p14:creationId xmlns:p14="http://schemas.microsoft.com/office/powerpoint/2010/main" val="223624867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mymarketresearchmethods.com/an-overview-of-market-research-methods/" TargetMode="External"/><Relationship Id="rId13" Type="http://schemas.openxmlformats.org/officeDocument/2006/relationships/hyperlink" Target="https://www.techniquest.org/" TargetMode="External"/><Relationship Id="rId3" Type="http://schemas.openxmlformats.org/officeDocument/2006/relationships/hyperlink" Target="https://businessjargons.com/promotion-mix.html" TargetMode="External"/><Relationship Id="rId7" Type="http://schemas.openxmlformats.org/officeDocument/2006/relationships/hyperlink" Target="https://www.youtube.com/watch?v=Y8KOPHoEF78" TargetMode="External"/><Relationship Id="rId12" Type="http://schemas.openxmlformats.org/officeDocument/2006/relationships/hyperlink" Target="https://www.techniquest.org/blog/techniquest-gets-planetarium-makeover-thanks-12000-donation/" TargetMode="External"/><Relationship Id="rId2" Type="http://schemas.openxmlformats.org/officeDocument/2006/relationships/hyperlink" Target="https://www.bbc.co.uk/news/uk-wales-politics-37234805" TargetMode="External"/><Relationship Id="rId1" Type="http://schemas.openxmlformats.org/officeDocument/2006/relationships/slideLayout" Target="../slideLayouts/slideLayout2.xml"/><Relationship Id="rId6" Type="http://schemas.openxmlformats.org/officeDocument/2006/relationships/hyperlink" Target="https://www.youtube.com/watch?time_continue=16&amp;v=eG7C3MoqMvo&amp;feature=emb_title" TargetMode="External"/><Relationship Id="rId11" Type="http://schemas.openxmlformats.org/officeDocument/2006/relationships/hyperlink" Target="https://www.techniquest.org/about-us/the-science-capital/" TargetMode="External"/><Relationship Id="rId5" Type="http://schemas.openxmlformats.org/officeDocument/2006/relationships/hyperlink" Target="http://www.kdaviationconsulting.com/aviation-project-management/" TargetMode="External"/><Relationship Id="rId10" Type="http://schemas.openxmlformats.org/officeDocument/2006/relationships/hyperlink" Target="https://www.techniquest.org/about-us/the-story-of-techniquest/" TargetMode="External"/><Relationship Id="rId4" Type="http://schemas.openxmlformats.org/officeDocument/2006/relationships/hyperlink" Target="https://disher.com/2017/02/17/product-constraints-can-catalyst-great-design/" TargetMode="External"/><Relationship Id="rId9" Type="http://schemas.openxmlformats.org/officeDocument/2006/relationships/hyperlink" Target="https://www.youtube.com/watch?v=r9YgNlFHcaE" TargetMode="External"/><Relationship Id="rId14" Type="http://schemas.openxmlformats.org/officeDocument/2006/relationships/hyperlink" Target="https://www.visitwales.com/product/5851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F3DC5-B7D5-4F67-92AB-D6CBF5E09A98}"/>
              </a:ext>
            </a:extLst>
          </p:cNvPr>
          <p:cNvSpPr>
            <a:spLocks noGrp="1"/>
          </p:cNvSpPr>
          <p:nvPr>
            <p:ph type="ctrTitle"/>
          </p:nvPr>
        </p:nvSpPr>
        <p:spPr>
          <a:xfrm>
            <a:off x="792481" y="1272209"/>
            <a:ext cx="10550431" cy="4771173"/>
          </a:xfrm>
        </p:spPr>
        <p:txBody>
          <a:bodyPr anchor="ctr">
            <a:normAutofit/>
          </a:bodyPr>
          <a:lstStyle/>
          <a:p>
            <a:pPr algn="ctr"/>
            <a:r>
              <a:rPr lang="en-GB" sz="7200" dirty="0">
                <a:latin typeface="Calibri Light" panose="020F0302020204030204" pitchFamily="34" charset="0"/>
                <a:cs typeface="Calibri Light" panose="020F0302020204030204" pitchFamily="34" charset="0"/>
              </a:rPr>
              <a:t>Bid Presentation </a:t>
            </a:r>
            <a:br>
              <a:rPr lang="en-GB" sz="7200" dirty="0">
                <a:latin typeface="Calibri Light" panose="020F0302020204030204" pitchFamily="34" charset="0"/>
                <a:cs typeface="Calibri Light" panose="020F0302020204030204" pitchFamily="34" charset="0"/>
              </a:rPr>
            </a:br>
            <a:r>
              <a:rPr lang="en-GB" sz="7200" b="1" dirty="0">
                <a:latin typeface="Calibri Light" panose="020F0302020204030204" pitchFamily="34" charset="0"/>
                <a:cs typeface="Calibri Light" panose="020F0302020204030204" pitchFamily="34" charset="0"/>
              </a:rPr>
              <a:t>TECHNIQUEST</a:t>
            </a:r>
            <a:r>
              <a:rPr lang="en-GB" sz="7200" dirty="0">
                <a:latin typeface="Calibri Light" panose="020F0302020204030204" pitchFamily="34" charset="0"/>
                <a:cs typeface="Calibri Light" panose="020F0302020204030204" pitchFamily="34" charset="0"/>
              </a:rPr>
              <a:t> </a:t>
            </a:r>
            <a:br>
              <a:rPr lang="en-GB" dirty="0">
                <a:latin typeface="Calibri Light" panose="020F0302020204030204" pitchFamily="34" charset="0"/>
                <a:cs typeface="Calibri Light" panose="020F0302020204030204" pitchFamily="34" charset="0"/>
              </a:rPr>
            </a:br>
            <a:endParaRPr lang="en-GB" dirty="0">
              <a:latin typeface="Calibri Light" panose="020F0302020204030204" pitchFamily="34" charset="0"/>
              <a:cs typeface="Calibri Light" panose="020F0302020204030204" pitchFamily="34" charset="0"/>
            </a:endParaRPr>
          </a:p>
        </p:txBody>
      </p:sp>
      <p:sp>
        <p:nvSpPr>
          <p:cNvPr id="3" name="Subtitle 2">
            <a:extLst>
              <a:ext uri="{FF2B5EF4-FFF2-40B4-BE49-F238E27FC236}">
                <a16:creationId xmlns:a16="http://schemas.microsoft.com/office/drawing/2014/main" id="{1024F1DF-EAA0-4421-9AAB-B6CBD51A2D48}"/>
              </a:ext>
            </a:extLst>
          </p:cNvPr>
          <p:cNvSpPr>
            <a:spLocks noGrp="1"/>
          </p:cNvSpPr>
          <p:nvPr>
            <p:ph type="subTitle" idx="1"/>
          </p:nvPr>
        </p:nvSpPr>
        <p:spPr>
          <a:xfrm>
            <a:off x="8636000" y="5856701"/>
            <a:ext cx="3556000" cy="1007534"/>
          </a:xfrm>
        </p:spPr>
        <p:txBody>
          <a:bodyPr anchor="ctr">
            <a:normAutofit/>
          </a:bodyPr>
          <a:lstStyle/>
          <a:p>
            <a:pPr algn="l"/>
            <a:r>
              <a:rPr lang="en-GB" sz="2400" dirty="0">
                <a:latin typeface="Calibri Light" panose="020F0302020204030204" pitchFamily="34" charset="0"/>
                <a:cs typeface="Calibri Light" panose="020F0302020204030204" pitchFamily="34" charset="0"/>
              </a:rPr>
              <a:t>Presented by Mhairi Price </a:t>
            </a:r>
          </a:p>
        </p:txBody>
      </p:sp>
    </p:spTree>
    <p:extLst>
      <p:ext uri="{BB962C8B-B14F-4D97-AF65-F5344CB8AC3E}">
        <p14:creationId xmlns:p14="http://schemas.microsoft.com/office/powerpoint/2010/main" val="878029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A9B8F-4E37-4F64-9F15-A2135345FA81}"/>
              </a:ext>
            </a:extLst>
          </p:cNvPr>
          <p:cNvSpPr>
            <a:spLocks noGrp="1"/>
          </p:cNvSpPr>
          <p:nvPr>
            <p:ph type="title"/>
          </p:nvPr>
        </p:nvSpPr>
        <p:spPr>
          <a:xfrm>
            <a:off x="2048933" y="543717"/>
            <a:ext cx="8737600" cy="1752599"/>
          </a:xfrm>
        </p:spPr>
        <p:txBody>
          <a:bodyPr>
            <a:normAutofit/>
          </a:bodyPr>
          <a:lstStyle/>
          <a:p>
            <a:r>
              <a:rPr lang="en-GB" sz="4800" dirty="0">
                <a:latin typeface="Calibri Light" panose="020F0302020204030204" pitchFamily="34" charset="0"/>
                <a:cs typeface="Calibri Light" panose="020F0302020204030204" pitchFamily="34" charset="0"/>
              </a:rPr>
              <a:t>Contents Page</a:t>
            </a:r>
          </a:p>
        </p:txBody>
      </p:sp>
      <p:sp>
        <p:nvSpPr>
          <p:cNvPr id="3" name="Content Placeholder 2">
            <a:extLst>
              <a:ext uri="{FF2B5EF4-FFF2-40B4-BE49-F238E27FC236}">
                <a16:creationId xmlns:a16="http://schemas.microsoft.com/office/drawing/2014/main" id="{DC5A13C6-2852-40FD-AF6D-9166CD63DB55}"/>
              </a:ext>
            </a:extLst>
          </p:cNvPr>
          <p:cNvSpPr>
            <a:spLocks noGrp="1"/>
          </p:cNvSpPr>
          <p:nvPr>
            <p:ph idx="1"/>
          </p:nvPr>
        </p:nvSpPr>
        <p:spPr>
          <a:xfrm>
            <a:off x="1410244" y="2691200"/>
            <a:ext cx="5747778" cy="4138352"/>
          </a:xfrm>
        </p:spPr>
        <p:txBody>
          <a:bodyPr>
            <a:normAutofit lnSpcReduction="10000"/>
          </a:bodyPr>
          <a:lstStyle/>
          <a:p>
            <a:pPr marL="0" indent="0">
              <a:buNone/>
            </a:pPr>
            <a:r>
              <a:rPr lang="en-GB" sz="2600" dirty="0">
                <a:latin typeface="Calibri Light" panose="020F0302020204030204" pitchFamily="34" charset="0"/>
                <a:cs typeface="Calibri Light" panose="020F0302020204030204" pitchFamily="34" charset="0"/>
              </a:rPr>
              <a:t>1. TECHNIQUEST</a:t>
            </a:r>
          </a:p>
          <a:p>
            <a:pPr marL="0" indent="0">
              <a:buNone/>
            </a:pPr>
            <a:r>
              <a:rPr lang="en-GB" sz="2600" dirty="0">
                <a:latin typeface="Calibri Light" panose="020F0302020204030204" pitchFamily="34" charset="0"/>
                <a:cs typeface="Calibri Light" panose="020F0302020204030204" pitchFamily="34" charset="0"/>
              </a:rPr>
              <a:t>2. The Science Capital Project </a:t>
            </a:r>
          </a:p>
          <a:p>
            <a:pPr marL="0" indent="0">
              <a:buNone/>
            </a:pPr>
            <a:r>
              <a:rPr lang="en-GB" sz="2600" dirty="0">
                <a:latin typeface="Calibri Light" panose="020F0302020204030204" pitchFamily="34" charset="0"/>
                <a:cs typeface="Calibri Light" panose="020F0302020204030204" pitchFamily="34" charset="0"/>
              </a:rPr>
              <a:t>3. Consultancy Project </a:t>
            </a:r>
          </a:p>
          <a:p>
            <a:pPr marL="0" indent="0">
              <a:buNone/>
            </a:pPr>
            <a:r>
              <a:rPr lang="en-GB" sz="2600" dirty="0">
                <a:latin typeface="Calibri Light" panose="020F0302020204030204" pitchFamily="34" charset="0"/>
                <a:cs typeface="Calibri Light" panose="020F0302020204030204" pitchFamily="34" charset="0"/>
              </a:rPr>
              <a:t>4. Aims and Objectives </a:t>
            </a:r>
          </a:p>
          <a:p>
            <a:pPr marL="0" indent="0">
              <a:buNone/>
            </a:pPr>
            <a:r>
              <a:rPr lang="en-GB" sz="2600" dirty="0">
                <a:latin typeface="Calibri Light" panose="020F0302020204030204" pitchFamily="34" charset="0"/>
                <a:cs typeface="Calibri Light" panose="020F0302020204030204" pitchFamily="34" charset="0"/>
              </a:rPr>
              <a:t>5. Research</a:t>
            </a:r>
          </a:p>
          <a:p>
            <a:pPr marL="0" indent="0">
              <a:buNone/>
            </a:pPr>
            <a:r>
              <a:rPr lang="en-GB" sz="2600" dirty="0">
                <a:latin typeface="Calibri Light" panose="020F0302020204030204" pitchFamily="34" charset="0"/>
                <a:cs typeface="Calibri Light" panose="020F0302020204030204" pitchFamily="34" charset="0"/>
              </a:rPr>
              <a:t>6. Constraints</a:t>
            </a:r>
          </a:p>
          <a:p>
            <a:pPr marL="0" indent="0">
              <a:buNone/>
            </a:pPr>
            <a:r>
              <a:rPr lang="en-GB" sz="2600" dirty="0">
                <a:latin typeface="Calibri Light" panose="020F0302020204030204" pitchFamily="34" charset="0"/>
                <a:cs typeface="Calibri Light" panose="020F0302020204030204" pitchFamily="34" charset="0"/>
              </a:rPr>
              <a:t>7. Why Me</a:t>
            </a:r>
          </a:p>
          <a:p>
            <a:pPr marL="0" indent="0">
              <a:buNone/>
            </a:pPr>
            <a:r>
              <a:rPr lang="en-GB" sz="2600" dirty="0">
                <a:latin typeface="Calibri Light" panose="020F0302020204030204" pitchFamily="34" charset="0"/>
                <a:cs typeface="Calibri Light" panose="020F0302020204030204" pitchFamily="34" charset="0"/>
              </a:rPr>
              <a:t>8. The Next Step </a:t>
            </a:r>
          </a:p>
          <a:p>
            <a:pPr marL="457200" indent="-457200">
              <a:lnSpc>
                <a:spcPct val="90000"/>
              </a:lnSpc>
              <a:buFont typeface="+mj-lt"/>
              <a:buAutoNum type="arabicPeriod"/>
            </a:pPr>
            <a:endParaRPr lang="en-GB" sz="1700" dirty="0"/>
          </a:p>
          <a:p>
            <a:pPr marL="457200" indent="-457200">
              <a:lnSpc>
                <a:spcPct val="90000"/>
              </a:lnSpc>
              <a:buFont typeface="+mj-lt"/>
              <a:buAutoNum type="arabicPeriod"/>
            </a:pPr>
            <a:endParaRPr lang="en-GB" sz="1700" dirty="0"/>
          </a:p>
          <a:p>
            <a:pPr marL="457200" indent="-457200">
              <a:lnSpc>
                <a:spcPct val="90000"/>
              </a:lnSpc>
              <a:buFont typeface="+mj-lt"/>
              <a:buAutoNum type="arabicPeriod"/>
            </a:pPr>
            <a:endParaRPr lang="en-GB" sz="1700" dirty="0"/>
          </a:p>
          <a:p>
            <a:pPr marL="457200" indent="-457200">
              <a:lnSpc>
                <a:spcPct val="90000"/>
              </a:lnSpc>
              <a:buFont typeface="+mj-lt"/>
              <a:buAutoNum type="arabicPeriod"/>
            </a:pPr>
            <a:endParaRPr lang="en-GB" sz="1700" dirty="0"/>
          </a:p>
        </p:txBody>
      </p:sp>
      <p:pic>
        <p:nvPicPr>
          <p:cNvPr id="10" name="Picture 9" descr="A group of people standing in front of a building&#10;&#10;Description automatically generated">
            <a:extLst>
              <a:ext uri="{FF2B5EF4-FFF2-40B4-BE49-F238E27FC236}">
                <a16:creationId xmlns:a16="http://schemas.microsoft.com/office/drawing/2014/main" id="{03E26872-C59F-47F9-BFDB-A314D1F578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37990" y="1904075"/>
            <a:ext cx="6554010" cy="43688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Rectangle 10">
            <a:extLst>
              <a:ext uri="{FF2B5EF4-FFF2-40B4-BE49-F238E27FC236}">
                <a16:creationId xmlns:a16="http://schemas.microsoft.com/office/drawing/2014/main" id="{CE17AADD-5E23-488B-A5F2-8EF93B713A56}"/>
              </a:ext>
            </a:extLst>
          </p:cNvPr>
          <p:cNvSpPr/>
          <p:nvPr/>
        </p:nvSpPr>
        <p:spPr>
          <a:xfrm>
            <a:off x="10292506" y="6314283"/>
            <a:ext cx="1773242" cy="261610"/>
          </a:xfrm>
          <a:prstGeom prst="rect">
            <a:avLst/>
          </a:prstGeom>
        </p:spPr>
        <p:txBody>
          <a:bodyPr wrap="none">
            <a:spAutoFit/>
          </a:bodyPr>
          <a:lstStyle/>
          <a:p>
            <a:pPr lvl="0" defTabSz="914400">
              <a:defRPr/>
            </a:pPr>
            <a:r>
              <a:rPr lang="en-GB" sz="1100" dirty="0">
                <a:latin typeface="Calibri Light" panose="020F0302020204030204" pitchFamily="34" charset="0"/>
                <a:cs typeface="Calibri Light" panose="020F0302020204030204" pitchFamily="34" charset="0"/>
              </a:rPr>
              <a:t>Source: (Techniquest, 2016)</a:t>
            </a:r>
          </a:p>
        </p:txBody>
      </p:sp>
    </p:spTree>
    <p:extLst>
      <p:ext uri="{BB962C8B-B14F-4D97-AF65-F5344CB8AC3E}">
        <p14:creationId xmlns:p14="http://schemas.microsoft.com/office/powerpoint/2010/main" val="3253035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9F94D-B9CD-421F-BA13-845FB0AA6A00}"/>
              </a:ext>
            </a:extLst>
          </p:cNvPr>
          <p:cNvSpPr>
            <a:spLocks noGrp="1"/>
          </p:cNvSpPr>
          <p:nvPr>
            <p:ph type="title"/>
          </p:nvPr>
        </p:nvSpPr>
        <p:spPr>
          <a:xfrm>
            <a:off x="1071756" y="819291"/>
            <a:ext cx="10048488" cy="1504335"/>
          </a:xfrm>
        </p:spPr>
        <p:txBody>
          <a:bodyPr>
            <a:normAutofit/>
          </a:bodyPr>
          <a:lstStyle/>
          <a:p>
            <a:r>
              <a:rPr lang="en-GB" sz="4800" dirty="0">
                <a:latin typeface="Calibri Light" panose="020F0302020204030204" pitchFamily="34" charset="0"/>
                <a:cs typeface="Calibri Light" panose="020F0302020204030204" pitchFamily="34" charset="0"/>
              </a:rPr>
              <a:t>TECHNIQUEST</a:t>
            </a:r>
            <a:endParaRPr lang="en-GB" sz="3200"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FA90E468-C81F-463D-9C3C-EB186F176497}"/>
              </a:ext>
            </a:extLst>
          </p:cNvPr>
          <p:cNvSpPr>
            <a:spLocks noGrp="1"/>
          </p:cNvSpPr>
          <p:nvPr>
            <p:ph idx="1"/>
          </p:nvPr>
        </p:nvSpPr>
        <p:spPr>
          <a:xfrm>
            <a:off x="1236134" y="2103303"/>
            <a:ext cx="4859866" cy="4410185"/>
          </a:xfrm>
        </p:spPr>
        <p:txBody>
          <a:bodyPr anchor="t">
            <a:normAutofit fontScale="25000" lnSpcReduction="20000"/>
          </a:bodyPr>
          <a:lstStyle/>
          <a:p>
            <a:pPr marL="0" indent="0">
              <a:lnSpc>
                <a:spcPct val="150000"/>
              </a:lnSpc>
              <a:buNone/>
            </a:pPr>
            <a:r>
              <a:rPr lang="en-GB" sz="8000" dirty="0">
                <a:latin typeface="Calibri Light" panose="020F0302020204030204" pitchFamily="34" charset="0"/>
                <a:cs typeface="Calibri Light" panose="020F0302020204030204" pitchFamily="34" charset="0"/>
              </a:rPr>
              <a:t>Background</a:t>
            </a:r>
          </a:p>
          <a:p>
            <a:pPr>
              <a:lnSpc>
                <a:spcPct val="150000"/>
              </a:lnSpc>
            </a:pPr>
            <a:r>
              <a:rPr lang="en-GB" sz="8000" dirty="0">
                <a:latin typeface="Calibri Light" panose="020F0302020204030204" pitchFamily="34" charset="0"/>
                <a:cs typeface="Calibri Light" panose="020F0302020204030204" pitchFamily="34" charset="0"/>
              </a:rPr>
              <a:t>UK’s longest established science centre</a:t>
            </a:r>
          </a:p>
          <a:p>
            <a:pPr>
              <a:lnSpc>
                <a:spcPct val="150000"/>
              </a:lnSpc>
            </a:pPr>
            <a:r>
              <a:rPr lang="en-GB" sz="8000" dirty="0">
                <a:latin typeface="Calibri Light" panose="020F0302020204030204" pitchFamily="34" charset="0"/>
                <a:cs typeface="Calibri Light" panose="020F0302020204030204" pitchFamily="34" charset="0"/>
              </a:rPr>
              <a:t>Registered educational charity</a:t>
            </a:r>
          </a:p>
          <a:p>
            <a:pPr>
              <a:lnSpc>
                <a:spcPct val="150000"/>
              </a:lnSpc>
            </a:pPr>
            <a:r>
              <a:rPr lang="en-GB" sz="8000" dirty="0">
                <a:latin typeface="Calibri Light" panose="020F0302020204030204" pitchFamily="34" charset="0"/>
                <a:cs typeface="Calibri Light" panose="020F0302020204030204" pitchFamily="34" charset="0"/>
              </a:rPr>
              <a:t>Primarily attract primary school visits </a:t>
            </a:r>
          </a:p>
          <a:p>
            <a:pPr marL="0" indent="0">
              <a:lnSpc>
                <a:spcPct val="150000"/>
              </a:lnSpc>
              <a:buNone/>
            </a:pPr>
            <a:r>
              <a:rPr lang="en-GB" sz="8000" dirty="0">
                <a:latin typeface="Calibri Light" panose="020F0302020204030204" pitchFamily="34" charset="0"/>
                <a:cs typeface="Calibri Light" panose="020F0302020204030204" pitchFamily="34" charset="0"/>
              </a:rPr>
              <a:t>Issues Faced</a:t>
            </a:r>
          </a:p>
          <a:p>
            <a:pPr>
              <a:lnSpc>
                <a:spcPct val="150000"/>
              </a:lnSpc>
            </a:pPr>
            <a:r>
              <a:rPr lang="en-GB" sz="8000" dirty="0">
                <a:latin typeface="Calibri Light" panose="020F0302020204030204" pitchFamily="34" charset="0"/>
                <a:cs typeface="Calibri Light" panose="020F0302020204030204" pitchFamily="34" charset="0"/>
              </a:rPr>
              <a:t>New expansion “The Science Capital Project” not being promoted well </a:t>
            </a:r>
          </a:p>
          <a:p>
            <a:pPr>
              <a:lnSpc>
                <a:spcPct val="150000"/>
              </a:lnSpc>
            </a:pPr>
            <a:r>
              <a:rPr lang="en-GB" sz="8000" dirty="0">
                <a:latin typeface="Calibri Light" panose="020F0302020204030204" pitchFamily="34" charset="0"/>
                <a:cs typeface="Calibri Light" panose="020F0302020204030204" pitchFamily="34" charset="0"/>
              </a:rPr>
              <a:t>Need to attract a wider audience from outside of Wales </a:t>
            </a:r>
          </a:p>
          <a:p>
            <a:pPr>
              <a:lnSpc>
                <a:spcPct val="150000"/>
              </a:lnSpc>
            </a:pPr>
            <a:endParaRPr lang="en-GB" sz="8000" dirty="0">
              <a:latin typeface="Calibri Light" panose="020F0302020204030204" pitchFamily="34" charset="0"/>
              <a:cs typeface="Calibri Light" panose="020F0302020204030204" pitchFamily="34" charset="0"/>
            </a:endParaRPr>
          </a:p>
          <a:p>
            <a:pPr>
              <a:lnSpc>
                <a:spcPct val="150000"/>
              </a:lnSpc>
            </a:pPr>
            <a:endParaRPr lang="en-GB" sz="2000" dirty="0">
              <a:latin typeface="Calibri Light" panose="020F0302020204030204" pitchFamily="34" charset="0"/>
              <a:cs typeface="Calibri Light" panose="020F0302020204030204" pitchFamily="34" charset="0"/>
            </a:endParaRPr>
          </a:p>
          <a:p>
            <a:pPr marL="0" indent="0">
              <a:buNone/>
            </a:pPr>
            <a:r>
              <a:rPr lang="en-GB" sz="1600" dirty="0"/>
              <a:t> </a:t>
            </a:r>
          </a:p>
          <a:p>
            <a:endParaRPr lang="en-GB" sz="1600" dirty="0"/>
          </a:p>
        </p:txBody>
      </p:sp>
      <p:pic>
        <p:nvPicPr>
          <p:cNvPr id="10" name="Picture 9" descr="A close up of a logo&#10;&#10;Description automatically generated">
            <a:extLst>
              <a:ext uri="{FF2B5EF4-FFF2-40B4-BE49-F238E27FC236}">
                <a16:creationId xmlns:a16="http://schemas.microsoft.com/office/drawing/2014/main" id="{EF547D64-425D-4CC9-BD39-2F30F6EFA8B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1883359"/>
            <a:ext cx="6096000" cy="453437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Rectangle 10">
            <a:extLst>
              <a:ext uri="{FF2B5EF4-FFF2-40B4-BE49-F238E27FC236}">
                <a16:creationId xmlns:a16="http://schemas.microsoft.com/office/drawing/2014/main" id="{081A8709-9A6D-4DCE-B62C-12F13A70924D}"/>
              </a:ext>
            </a:extLst>
          </p:cNvPr>
          <p:cNvSpPr/>
          <p:nvPr/>
        </p:nvSpPr>
        <p:spPr>
          <a:xfrm>
            <a:off x="10170497" y="6456812"/>
            <a:ext cx="1899494" cy="261610"/>
          </a:xfrm>
          <a:prstGeom prst="rect">
            <a:avLst/>
          </a:prstGeom>
        </p:spPr>
        <p:txBody>
          <a:bodyPr wrap="square">
            <a:spAutoFit/>
          </a:bodyPr>
          <a:lstStyle/>
          <a:p>
            <a:pPr lvl="0" defTabSz="914400">
              <a:defRPr/>
            </a:pPr>
            <a:r>
              <a:rPr lang="en-GB" sz="1100" dirty="0">
                <a:latin typeface="Calibri Light" panose="020F0302020204030204" pitchFamily="34" charset="0"/>
                <a:cs typeface="Calibri Light" panose="020F0302020204030204" pitchFamily="34" charset="0"/>
              </a:rPr>
              <a:t>Source: (Techniquest, 2020)</a:t>
            </a:r>
          </a:p>
        </p:txBody>
      </p:sp>
    </p:spTree>
    <p:extLst>
      <p:ext uri="{BB962C8B-B14F-4D97-AF65-F5344CB8AC3E}">
        <p14:creationId xmlns:p14="http://schemas.microsoft.com/office/powerpoint/2010/main" val="445327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group of people standing in front of a building&#10;&#10;Description automatically generated">
            <a:extLst>
              <a:ext uri="{FF2B5EF4-FFF2-40B4-BE49-F238E27FC236}">
                <a16:creationId xmlns:a16="http://schemas.microsoft.com/office/drawing/2014/main" id="{BFEA46B8-D6AC-4BF5-ABBA-4C416D6FF3B2}"/>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t="14449"/>
          <a:stretch/>
        </p:blipFill>
        <p:spPr>
          <a:xfrm>
            <a:off x="20" y="10"/>
            <a:ext cx="12191980" cy="6857990"/>
          </a:xfrm>
          <a:prstGeom prst="rect">
            <a:avLst/>
          </a:prstGeom>
        </p:spPr>
      </p:pic>
      <p:sp>
        <p:nvSpPr>
          <p:cNvPr id="2" name="Title 1">
            <a:extLst>
              <a:ext uri="{FF2B5EF4-FFF2-40B4-BE49-F238E27FC236}">
                <a16:creationId xmlns:a16="http://schemas.microsoft.com/office/drawing/2014/main" id="{9CD00BBD-C03A-453D-814A-19B3BC99CC7A}"/>
              </a:ext>
            </a:extLst>
          </p:cNvPr>
          <p:cNvSpPr>
            <a:spLocks noGrp="1"/>
          </p:cNvSpPr>
          <p:nvPr>
            <p:ph type="title"/>
          </p:nvPr>
        </p:nvSpPr>
        <p:spPr/>
        <p:txBody>
          <a:bodyPr anchor="b">
            <a:normAutofit/>
          </a:bodyPr>
          <a:lstStyle/>
          <a:p>
            <a:r>
              <a:rPr lang="en-GB" dirty="0">
                <a:latin typeface="Calibri Light" panose="020F0302020204030204" pitchFamily="34" charset="0"/>
                <a:cs typeface="Calibri Light" panose="020F0302020204030204" pitchFamily="34" charset="0"/>
              </a:rPr>
              <a:t>The Science Capital Project </a:t>
            </a:r>
          </a:p>
        </p:txBody>
      </p:sp>
      <p:sp>
        <p:nvSpPr>
          <p:cNvPr id="3" name="Content Placeholder 2">
            <a:extLst>
              <a:ext uri="{FF2B5EF4-FFF2-40B4-BE49-F238E27FC236}">
                <a16:creationId xmlns:a16="http://schemas.microsoft.com/office/drawing/2014/main" id="{A6D8263B-E009-4876-9A60-DEE7D0E3F837}"/>
              </a:ext>
            </a:extLst>
          </p:cNvPr>
          <p:cNvSpPr>
            <a:spLocks noGrp="1"/>
          </p:cNvSpPr>
          <p:nvPr>
            <p:ph idx="1"/>
          </p:nvPr>
        </p:nvSpPr>
        <p:spPr>
          <a:xfrm>
            <a:off x="1269402" y="2797791"/>
            <a:ext cx="10233621" cy="3688097"/>
          </a:xfrm>
        </p:spPr>
        <p:txBody>
          <a:bodyPr anchor="t">
            <a:normAutofit lnSpcReduction="10000"/>
          </a:bodyPr>
          <a:lstStyle/>
          <a:p>
            <a:pPr>
              <a:lnSpc>
                <a:spcPct val="90000"/>
              </a:lnSpc>
            </a:pPr>
            <a:r>
              <a:rPr lang="en-GB" dirty="0">
                <a:latin typeface="Calibri Light" panose="020F0302020204030204" pitchFamily="34" charset="0"/>
                <a:cs typeface="Calibri Light" panose="020F0302020204030204" pitchFamily="34" charset="0"/>
              </a:rPr>
              <a:t>Expand, transform and entice</a:t>
            </a:r>
          </a:p>
          <a:p>
            <a:pPr>
              <a:lnSpc>
                <a:spcPct val="90000"/>
              </a:lnSpc>
            </a:pPr>
            <a:r>
              <a:rPr lang="en-GB" dirty="0">
                <a:latin typeface="Calibri Light" panose="020F0302020204030204" pitchFamily="34" charset="0"/>
                <a:cs typeface="Calibri Light" panose="020F0302020204030204" pitchFamily="34" charset="0"/>
              </a:rPr>
              <a:t>60% expansion + 60 new exhibits focusing on five key themes</a:t>
            </a:r>
          </a:p>
          <a:p>
            <a:pPr>
              <a:lnSpc>
                <a:spcPct val="90000"/>
              </a:lnSpc>
            </a:pPr>
            <a:r>
              <a:rPr lang="en-GB" i="1" dirty="0">
                <a:latin typeface="Calibri Light" panose="020F0302020204030204" pitchFamily="34" charset="0"/>
                <a:cs typeface="Calibri Light" panose="020F0302020204030204" pitchFamily="34" charset="0"/>
              </a:rPr>
              <a:t>“The Science Capital is a project where we will radically transform our science discovery centre, allowing us to expand our offering and attract a more diverse audience.” </a:t>
            </a:r>
            <a:r>
              <a:rPr lang="en-GB" dirty="0">
                <a:latin typeface="Calibri Light" panose="020F0302020204030204" pitchFamily="34" charset="0"/>
                <a:cs typeface="Calibri Light" panose="020F0302020204030204" pitchFamily="34" charset="0"/>
              </a:rPr>
              <a:t>(Techniquest, 2018). </a:t>
            </a:r>
          </a:p>
          <a:p>
            <a:pPr>
              <a:lnSpc>
                <a:spcPct val="90000"/>
              </a:lnSpc>
            </a:pPr>
            <a:r>
              <a:rPr lang="en-GB" dirty="0">
                <a:latin typeface="Calibri Light" panose="020F0302020204030204" pitchFamily="34" charset="0"/>
                <a:cs typeface="Calibri Light" panose="020F0302020204030204" pitchFamily="34" charset="0"/>
              </a:rPr>
              <a:t>First introduced in 2018, plan to open in summer 2020 </a:t>
            </a:r>
          </a:p>
          <a:p>
            <a:pPr>
              <a:lnSpc>
                <a:spcPct val="90000"/>
              </a:lnSpc>
            </a:pPr>
            <a:r>
              <a:rPr lang="en-GB" dirty="0">
                <a:latin typeface="Calibri Light" panose="020F0302020204030204" pitchFamily="34" charset="0"/>
                <a:cs typeface="Calibri Light" panose="020F0302020204030204" pitchFamily="34" charset="0"/>
              </a:rPr>
              <a:t>Encourage people to engage and participate with STEM related activities </a:t>
            </a:r>
          </a:p>
          <a:p>
            <a:pPr>
              <a:lnSpc>
                <a:spcPct val="90000"/>
              </a:lnSpc>
            </a:pPr>
            <a:r>
              <a:rPr lang="en-GB" dirty="0">
                <a:latin typeface="Calibri Light" panose="020F0302020204030204" pitchFamily="34" charset="0"/>
                <a:cs typeface="Calibri Light" panose="020F0302020204030204" pitchFamily="34" charset="0"/>
              </a:rPr>
              <a:t>The aim of this project is to give an insight into STEM and attract a more diverse audience </a:t>
            </a:r>
          </a:p>
          <a:p>
            <a:pPr>
              <a:lnSpc>
                <a:spcPct val="90000"/>
              </a:lnSpc>
            </a:pPr>
            <a:endParaRPr lang="en-GB" sz="1900" dirty="0"/>
          </a:p>
          <a:p>
            <a:pPr>
              <a:lnSpc>
                <a:spcPct val="90000"/>
              </a:lnSpc>
            </a:pPr>
            <a:endParaRPr lang="en-GB" sz="1900" dirty="0"/>
          </a:p>
        </p:txBody>
      </p:sp>
      <p:sp>
        <p:nvSpPr>
          <p:cNvPr id="4" name="TextBox 3">
            <a:extLst>
              <a:ext uri="{FF2B5EF4-FFF2-40B4-BE49-F238E27FC236}">
                <a16:creationId xmlns:a16="http://schemas.microsoft.com/office/drawing/2014/main" id="{53E4A575-AF3E-4E5B-BC9A-A43BD9D36540}"/>
              </a:ext>
            </a:extLst>
          </p:cNvPr>
          <p:cNvSpPr txBox="1"/>
          <p:nvPr/>
        </p:nvSpPr>
        <p:spPr>
          <a:xfrm>
            <a:off x="10227733" y="6485888"/>
            <a:ext cx="1778669" cy="261610"/>
          </a:xfrm>
          <a:prstGeom prst="rect">
            <a:avLst/>
          </a:prstGeom>
          <a:noFill/>
        </p:spPr>
        <p:txBody>
          <a:bodyPr wrap="square" rtlCol="0">
            <a:spAutoFit/>
          </a:bodyPr>
          <a:lstStyle/>
          <a:p>
            <a:pPr>
              <a:spcAft>
                <a:spcPts val="600"/>
              </a:spcAft>
            </a:pPr>
            <a:r>
              <a:rPr lang="en-GB" sz="1100" dirty="0">
                <a:latin typeface="Calibri Light" panose="020F0302020204030204" pitchFamily="34" charset="0"/>
                <a:cs typeface="Calibri Light" panose="020F0302020204030204" pitchFamily="34" charset="0"/>
              </a:rPr>
              <a:t>Source: (Techniquest, 2016)</a:t>
            </a:r>
          </a:p>
        </p:txBody>
      </p:sp>
    </p:spTree>
    <p:extLst>
      <p:ext uri="{BB962C8B-B14F-4D97-AF65-F5344CB8AC3E}">
        <p14:creationId xmlns:p14="http://schemas.microsoft.com/office/powerpoint/2010/main" val="194593865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C170A-E2E5-4387-92AB-2135BE4EB311}"/>
              </a:ext>
            </a:extLst>
          </p:cNvPr>
          <p:cNvSpPr>
            <a:spLocks noGrp="1"/>
          </p:cNvSpPr>
          <p:nvPr>
            <p:ph type="title"/>
          </p:nvPr>
        </p:nvSpPr>
        <p:spPr>
          <a:xfrm>
            <a:off x="1395651" y="439636"/>
            <a:ext cx="9739265" cy="2065026"/>
          </a:xfrm>
          <a:effectLst/>
        </p:spPr>
        <p:txBody>
          <a:bodyPr anchor="ctr">
            <a:normAutofit/>
          </a:bodyPr>
          <a:lstStyle/>
          <a:p>
            <a:r>
              <a:rPr lang="en-GB" dirty="0">
                <a:solidFill>
                  <a:schemeClr val="tx2"/>
                </a:solidFill>
                <a:latin typeface="Calibri Light" panose="020F0302020204030204" pitchFamily="34" charset="0"/>
                <a:cs typeface="Calibri Light" panose="020F0302020204030204" pitchFamily="34" charset="0"/>
              </a:rPr>
              <a:t>Consultancy Project</a:t>
            </a:r>
          </a:p>
        </p:txBody>
      </p:sp>
      <p:sp>
        <p:nvSpPr>
          <p:cNvPr id="3" name="Content Placeholder 2">
            <a:extLst>
              <a:ext uri="{FF2B5EF4-FFF2-40B4-BE49-F238E27FC236}">
                <a16:creationId xmlns:a16="http://schemas.microsoft.com/office/drawing/2014/main" id="{65E5BCEB-0E88-489A-87FF-F387DA30B428}"/>
              </a:ext>
            </a:extLst>
          </p:cNvPr>
          <p:cNvSpPr>
            <a:spLocks noGrp="1"/>
          </p:cNvSpPr>
          <p:nvPr>
            <p:ph idx="1"/>
          </p:nvPr>
        </p:nvSpPr>
        <p:spPr>
          <a:xfrm>
            <a:off x="1057084" y="1759858"/>
            <a:ext cx="6831546" cy="4928808"/>
          </a:xfrm>
        </p:spPr>
        <p:txBody>
          <a:bodyPr anchor="ctr">
            <a:normAutofit/>
          </a:bodyPr>
          <a:lstStyle/>
          <a:p>
            <a:pPr marL="0" indent="0">
              <a:buNone/>
            </a:pPr>
            <a:r>
              <a:rPr lang="en-US" sz="2000" b="1" dirty="0">
                <a:latin typeface="Calibri Light" panose="020F0302020204030204" pitchFamily="34" charset="0"/>
                <a:cs typeface="Calibri Light" panose="020F0302020204030204" pitchFamily="34" charset="0"/>
              </a:rPr>
              <a:t> Improve and develop current marketing strategies in order to boost outbound tourism into TECHNIQUEST</a:t>
            </a:r>
            <a:endParaRPr lang="en-US" sz="2000" dirty="0">
              <a:latin typeface="Calibri Light" panose="020F0302020204030204" pitchFamily="34" charset="0"/>
              <a:cs typeface="Calibri Light" panose="020F0302020204030204" pitchFamily="34" charset="0"/>
            </a:endParaRPr>
          </a:p>
          <a:p>
            <a:pPr algn="just"/>
            <a:r>
              <a:rPr lang="en-US" sz="2000" dirty="0">
                <a:latin typeface="Calibri Light" panose="020F0302020204030204" pitchFamily="34" charset="0"/>
                <a:cs typeface="Calibri Light" panose="020F0302020204030204" pitchFamily="34" charset="0"/>
              </a:rPr>
              <a:t>Generate ideas and ways to attract a wider audience outside of Cardiff and South Wales to Techniquest. </a:t>
            </a:r>
          </a:p>
          <a:p>
            <a:pPr algn="just"/>
            <a:r>
              <a:rPr lang="en-GB" sz="2000" dirty="0">
                <a:latin typeface="Calibri Light" panose="020F0302020204030204" pitchFamily="34" charset="0"/>
                <a:cs typeface="Calibri Light" panose="020F0302020204030204" pitchFamily="34" charset="0"/>
              </a:rPr>
              <a:t>My focus will be channelled through </a:t>
            </a:r>
            <a:r>
              <a:rPr lang="en-GB" sz="2000" b="1" dirty="0">
                <a:latin typeface="Calibri Light" panose="020F0302020204030204" pitchFamily="34" charset="0"/>
                <a:cs typeface="Calibri Light" panose="020F0302020204030204" pitchFamily="34" charset="0"/>
              </a:rPr>
              <a:t>strategic marketing</a:t>
            </a:r>
            <a:r>
              <a:rPr lang="en-GB" sz="2000" dirty="0">
                <a:latin typeface="Calibri Light" panose="020F0302020204030204" pitchFamily="34" charset="0"/>
                <a:cs typeface="Calibri Light" panose="020F0302020204030204" pitchFamily="34" charset="0"/>
              </a:rPr>
              <a:t>, </a:t>
            </a:r>
            <a:r>
              <a:rPr lang="en-GB" sz="2000" b="1" dirty="0">
                <a:latin typeface="Calibri Light" panose="020F0302020204030204" pitchFamily="34" charset="0"/>
                <a:cs typeface="Calibri Light" panose="020F0302020204030204" pitchFamily="34" charset="0"/>
              </a:rPr>
              <a:t>advertisement</a:t>
            </a:r>
            <a:r>
              <a:rPr lang="en-GB" sz="2000" dirty="0">
                <a:latin typeface="Calibri Light" panose="020F0302020204030204" pitchFamily="34" charset="0"/>
                <a:cs typeface="Calibri Light" panose="020F0302020204030204" pitchFamily="34" charset="0"/>
              </a:rPr>
              <a:t> and </a:t>
            </a:r>
            <a:r>
              <a:rPr lang="en-GB" sz="2000" b="1" dirty="0">
                <a:latin typeface="Calibri Light" panose="020F0302020204030204" pitchFamily="34" charset="0"/>
                <a:cs typeface="Calibri Light" panose="020F0302020204030204" pitchFamily="34" charset="0"/>
              </a:rPr>
              <a:t>events</a:t>
            </a:r>
            <a:r>
              <a:rPr lang="en-GB" sz="2000" dirty="0">
                <a:latin typeface="Calibri Light" panose="020F0302020204030204" pitchFamily="34" charset="0"/>
                <a:cs typeface="Calibri Light" panose="020F0302020204030204" pitchFamily="34" charset="0"/>
              </a:rPr>
              <a:t>. </a:t>
            </a:r>
          </a:p>
          <a:p>
            <a:pPr algn="just"/>
            <a:r>
              <a:rPr lang="en-US" sz="2000" dirty="0">
                <a:latin typeface="Calibri Light" panose="020F0302020204030204" pitchFamily="34" charset="0"/>
                <a:cs typeface="Calibri Light" panose="020F0302020204030204" pitchFamily="34" charset="0"/>
              </a:rPr>
              <a:t>The introduction of “The Science Capital Project” will be Techniquest’s best opportunity to appeal to new visitors.</a:t>
            </a:r>
          </a:p>
          <a:p>
            <a:pPr algn="just"/>
            <a:r>
              <a:rPr lang="en-GB" sz="2000" dirty="0">
                <a:latin typeface="Calibri Light" panose="020F0302020204030204" pitchFamily="34" charset="0"/>
                <a:cs typeface="Calibri Light" panose="020F0302020204030204" pitchFamily="34" charset="0"/>
              </a:rPr>
              <a:t>The Science Capital project will give Techniquest a new unique selling point and with my recommendations Techniquest can use the project to interest new visitors. </a:t>
            </a:r>
          </a:p>
        </p:txBody>
      </p:sp>
      <p:pic>
        <p:nvPicPr>
          <p:cNvPr id="5" name="Picture 4" descr="A group of people sitting at a table&#10;&#10;Description automatically generated">
            <a:extLst>
              <a:ext uri="{FF2B5EF4-FFF2-40B4-BE49-F238E27FC236}">
                <a16:creationId xmlns:a16="http://schemas.microsoft.com/office/drawing/2014/main" id="{11FB15CE-0E9C-40DF-BB8E-854E931F4E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75499" y="2789956"/>
            <a:ext cx="4216501" cy="28686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6" name="Rectangle 5">
            <a:extLst>
              <a:ext uri="{FF2B5EF4-FFF2-40B4-BE49-F238E27FC236}">
                <a16:creationId xmlns:a16="http://schemas.microsoft.com/office/drawing/2014/main" id="{B8BACD34-1070-4D97-9213-F88945D31DA6}"/>
              </a:ext>
            </a:extLst>
          </p:cNvPr>
          <p:cNvSpPr/>
          <p:nvPr/>
        </p:nvSpPr>
        <p:spPr>
          <a:xfrm>
            <a:off x="9671827" y="5658569"/>
            <a:ext cx="3874839" cy="261610"/>
          </a:xfrm>
          <a:prstGeom prst="rect">
            <a:avLst/>
          </a:prstGeom>
        </p:spPr>
        <p:txBody>
          <a:bodyPr wrap="square">
            <a:spAutoFit/>
          </a:bodyPr>
          <a:lstStyle/>
          <a:p>
            <a:r>
              <a:rPr lang="en-GB" sz="1100" dirty="0">
                <a:latin typeface="Calibri" panose="020F0502020204030204" pitchFamily="34" charset="0"/>
                <a:ea typeface="Calibri" panose="020F0502020204030204" pitchFamily="34" charset="0"/>
                <a:cs typeface="Times New Roman" panose="02020603050405020304" pitchFamily="18" charset="0"/>
              </a:rPr>
              <a:t>Source: (KD Aviation Consulting, 2013). </a:t>
            </a:r>
            <a:endParaRPr lang="en-GB" sz="1100" dirty="0"/>
          </a:p>
        </p:txBody>
      </p:sp>
    </p:spTree>
    <p:extLst>
      <p:ext uri="{BB962C8B-B14F-4D97-AF65-F5344CB8AC3E}">
        <p14:creationId xmlns:p14="http://schemas.microsoft.com/office/powerpoint/2010/main" val="1976380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BD293-31CB-46FD-82C7-6859E451D508}"/>
              </a:ext>
            </a:extLst>
          </p:cNvPr>
          <p:cNvSpPr>
            <a:spLocks noGrp="1"/>
          </p:cNvSpPr>
          <p:nvPr>
            <p:ph type="title"/>
          </p:nvPr>
        </p:nvSpPr>
        <p:spPr/>
        <p:txBody>
          <a:bodyPr/>
          <a:lstStyle/>
          <a:p>
            <a:r>
              <a:rPr lang="en-GB">
                <a:latin typeface="Calibri Light" panose="020F0302020204030204" pitchFamily="34" charset="0"/>
                <a:cs typeface="Calibri Light" panose="020F0302020204030204" pitchFamily="34" charset="0"/>
              </a:rPr>
              <a:t>Aim and Objectives </a:t>
            </a:r>
            <a:endParaRPr lang="en-GB"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4B670476-330A-49AA-ACD1-6017C6ECA44E}"/>
              </a:ext>
            </a:extLst>
          </p:cNvPr>
          <p:cNvSpPr>
            <a:spLocks noGrp="1"/>
          </p:cNvSpPr>
          <p:nvPr>
            <p:ph idx="1"/>
          </p:nvPr>
        </p:nvSpPr>
        <p:spPr>
          <a:xfrm>
            <a:off x="1630888" y="2799346"/>
            <a:ext cx="10018713" cy="4247147"/>
          </a:xfrm>
        </p:spPr>
        <p:txBody>
          <a:bodyPr>
            <a:normAutofit fontScale="25000" lnSpcReduction="20000"/>
          </a:bodyPr>
          <a:lstStyle/>
          <a:p>
            <a:pPr marL="0" indent="0">
              <a:buNone/>
            </a:pPr>
            <a:r>
              <a:rPr lang="en-GB" sz="8000" dirty="0">
                <a:latin typeface="Calibri Light" panose="020F0302020204030204" pitchFamily="34" charset="0"/>
                <a:cs typeface="Calibri Light" panose="020F0302020204030204" pitchFamily="34" charset="0"/>
              </a:rPr>
              <a:t>Aim:</a:t>
            </a:r>
          </a:p>
          <a:p>
            <a:pPr marL="0" indent="0" algn="just">
              <a:buNone/>
            </a:pPr>
            <a:r>
              <a:rPr lang="en-GB" sz="8000" dirty="0">
                <a:latin typeface="Calibri Light" panose="020F0302020204030204" pitchFamily="34" charset="0"/>
                <a:cs typeface="Calibri Light" panose="020F0302020204030204" pitchFamily="34" charset="0"/>
              </a:rPr>
              <a:t>Overall aim is to boost outbound tourism into Techniquest by improving marketing, advertisement strategies and planning for additional future events tailored around world wide celebrations. </a:t>
            </a:r>
          </a:p>
          <a:p>
            <a:pPr marL="0" indent="0">
              <a:buNone/>
            </a:pPr>
            <a:r>
              <a:rPr lang="en-GB" sz="8000" dirty="0">
                <a:latin typeface="Calibri Light" panose="020F0302020204030204" pitchFamily="34" charset="0"/>
                <a:cs typeface="Calibri Light" panose="020F0302020204030204" pitchFamily="34" charset="0"/>
              </a:rPr>
              <a:t>Objectives:</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Investigate current marketing and advertising strategies and look at ways of improving them by March 2020. </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Forecast higher populated tourist times and plan strategic tailored events </a:t>
            </a:r>
            <a:r>
              <a:rPr lang="en-GB" sz="8000" dirty="0" err="1">
                <a:latin typeface="Calibri Light" panose="020F0302020204030204" pitchFamily="34" charset="0"/>
                <a:cs typeface="Calibri Light" panose="020F0302020204030204" pitchFamily="34" charset="0"/>
              </a:rPr>
              <a:t>e.g</a:t>
            </a:r>
            <a:r>
              <a:rPr lang="en-GB" sz="8000" dirty="0">
                <a:latin typeface="Calibri Light" panose="020F0302020204030204" pitchFamily="34" charset="0"/>
                <a:cs typeface="Calibri Light" panose="020F0302020204030204" pitchFamily="34" charset="0"/>
              </a:rPr>
              <a:t> Chinese new Years/ Rugby 6 Nations. </a:t>
            </a:r>
          </a:p>
          <a:p>
            <a:pPr marL="457200" indent="-457200">
              <a:buFont typeface="+mj-lt"/>
              <a:buAutoNum type="arabicPeriod"/>
            </a:pPr>
            <a:r>
              <a:rPr lang="en-GB" sz="8000" dirty="0">
                <a:latin typeface="Calibri Light" panose="020F0302020204030204" pitchFamily="34" charset="0"/>
                <a:cs typeface="Calibri Light" panose="020F0302020204030204" pitchFamily="34" charset="0"/>
              </a:rPr>
              <a:t>Seek partnership with Cardiff Airport to advertise Techniquest around the Airport. Targeting foreign visitors by April/ May 2020 before the opening in the summer of 2020.</a:t>
            </a:r>
          </a:p>
          <a:p>
            <a:pPr marL="457200" indent="-457200">
              <a:buFont typeface="+mj-lt"/>
              <a:buAutoNum type="arabicPeriod"/>
            </a:pPr>
            <a:endParaRPr lang="en-GB" sz="8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457200" indent="-457200">
              <a:buFont typeface="+mj-lt"/>
              <a:buAutoNum type="arabicPeriod"/>
            </a:pPr>
            <a:endParaRPr lang="en-GB" sz="2000" dirty="0">
              <a:latin typeface="Calibri Light" panose="020F0302020204030204" pitchFamily="34" charset="0"/>
              <a:cs typeface="Calibri Light" panose="020F0302020204030204" pitchFamily="34" charset="0"/>
            </a:endParaRPr>
          </a:p>
          <a:p>
            <a:pPr marL="0" indent="0">
              <a:buNone/>
            </a:pPr>
            <a:endParaRPr lang="en-GB" sz="2000" dirty="0">
              <a:latin typeface="Calibri Light" panose="020F0302020204030204" pitchFamily="34" charset="0"/>
              <a:cs typeface="Calibri Light" panose="020F0302020204030204" pitchFamily="34" charset="0"/>
            </a:endParaRPr>
          </a:p>
          <a:p>
            <a:pPr marL="0" indent="0">
              <a:buNone/>
            </a:pPr>
            <a:r>
              <a:rPr lang="en-GB" dirty="0"/>
              <a:t> </a:t>
            </a:r>
          </a:p>
        </p:txBody>
      </p:sp>
      <p:pic>
        <p:nvPicPr>
          <p:cNvPr id="5" name="Graphic 4" descr="Bullseye">
            <a:extLst>
              <a:ext uri="{FF2B5EF4-FFF2-40B4-BE49-F238E27FC236}">
                <a16:creationId xmlns:a16="http://schemas.microsoft.com/office/drawing/2014/main" id="{5443CE0E-1584-4395-81D7-AEAD35117F2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37732" y="324853"/>
            <a:ext cx="2286000" cy="2286000"/>
          </a:xfrm>
          <a:prstGeom prst="rect">
            <a:avLst/>
          </a:prstGeom>
        </p:spPr>
      </p:pic>
      <p:pic>
        <p:nvPicPr>
          <p:cNvPr id="7" name="Graphic 6" descr="Presentation with checklist RTL">
            <a:extLst>
              <a:ext uri="{FF2B5EF4-FFF2-40B4-BE49-F238E27FC236}">
                <a16:creationId xmlns:a16="http://schemas.microsoft.com/office/drawing/2014/main" id="{FEA0B23C-5A7A-4ADD-9306-AEA96B83FCF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63601" y="324853"/>
            <a:ext cx="2286000" cy="2286000"/>
          </a:xfrm>
          <a:prstGeom prst="rect">
            <a:avLst/>
          </a:prstGeom>
        </p:spPr>
      </p:pic>
    </p:spTree>
    <p:extLst>
      <p:ext uri="{BB962C8B-B14F-4D97-AF65-F5344CB8AC3E}">
        <p14:creationId xmlns:p14="http://schemas.microsoft.com/office/powerpoint/2010/main" val="22939734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36"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7"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8"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9"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0"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1"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43" name="Rectangle 42">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DB13007-F66A-4762-97D4-30C5A97540E2}"/>
              </a:ext>
            </a:extLst>
          </p:cNvPr>
          <p:cNvPicPr>
            <a:picLocks noChangeAspect="1"/>
          </p:cNvPicPr>
          <p:nvPr/>
        </p:nvPicPr>
        <p:blipFill rotWithShape="1">
          <a:blip r:embed="rId3">
            <a:alphaModFix amt="40000"/>
            <a:extLst>
              <a:ext uri="{28A0092B-C50C-407E-A947-70E740481C1C}">
                <a14:useLocalDpi xmlns:a14="http://schemas.microsoft.com/office/drawing/2010/main" val="0"/>
              </a:ext>
            </a:extLst>
          </a:blip>
          <a:srcRect r="4446"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17E49351-DFDF-49C5-9A00-1BBF4B4157A7}"/>
              </a:ext>
            </a:extLst>
          </p:cNvPr>
          <p:cNvSpPr>
            <a:spLocks noGrp="1"/>
          </p:cNvSpPr>
          <p:nvPr>
            <p:ph type="title"/>
          </p:nvPr>
        </p:nvSpPr>
        <p:spPr>
          <a:xfrm>
            <a:off x="3360730" y="3840635"/>
            <a:ext cx="8574622" cy="2616199"/>
          </a:xfrm>
        </p:spPr>
        <p:txBody>
          <a:bodyPr vert="horz" lIns="91440" tIns="45720" rIns="91440" bIns="45720" rtlCol="0" anchor="b">
            <a:normAutofit/>
          </a:bodyPr>
          <a:lstStyle/>
          <a:p>
            <a:pPr algn="r"/>
            <a:r>
              <a:rPr lang="en-US" sz="6000" dirty="0"/>
              <a:t>Promotion Mix</a:t>
            </a:r>
          </a:p>
        </p:txBody>
      </p:sp>
      <p:sp>
        <p:nvSpPr>
          <p:cNvPr id="4" name="TextBox 3">
            <a:extLst>
              <a:ext uri="{FF2B5EF4-FFF2-40B4-BE49-F238E27FC236}">
                <a16:creationId xmlns:a16="http://schemas.microsoft.com/office/drawing/2014/main" id="{9F66A72D-D839-4961-B107-11BBFB6E64DF}"/>
              </a:ext>
            </a:extLst>
          </p:cNvPr>
          <p:cNvSpPr txBox="1"/>
          <p:nvPr/>
        </p:nvSpPr>
        <p:spPr>
          <a:xfrm>
            <a:off x="10178549" y="6530459"/>
            <a:ext cx="4548104" cy="261610"/>
          </a:xfrm>
          <a:prstGeom prst="rect">
            <a:avLst/>
          </a:prstGeom>
          <a:noFill/>
        </p:spPr>
        <p:txBody>
          <a:bodyPr wrap="square" rtlCol="0">
            <a:spAutoFit/>
          </a:bodyPr>
          <a:lstStyle/>
          <a:p>
            <a:r>
              <a:rPr lang="en-GB" sz="1100" dirty="0">
                <a:latin typeface="Calibri Light" panose="020F0302020204030204" pitchFamily="34" charset="0"/>
                <a:cs typeface="Calibri Light" panose="020F0302020204030204" pitchFamily="34" charset="0"/>
              </a:rPr>
              <a:t>Source: (</a:t>
            </a:r>
            <a:r>
              <a:rPr lang="en-GB" sz="1100" dirty="0">
                <a:latin typeface="Calibri Light" panose="020F0302020204030204" pitchFamily="34" charset="0"/>
                <a:ea typeface="Calibri" panose="020F0502020204030204" pitchFamily="34" charset="0"/>
                <a:cs typeface="Calibri Light" panose="020F0302020204030204" pitchFamily="34" charset="0"/>
              </a:rPr>
              <a:t>Business Jargons, 2017) </a:t>
            </a:r>
            <a:endParaRPr lang="en-GB" sz="11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29431846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2282D-23E0-47E0-A41B-8131BFB9B505}"/>
              </a:ext>
            </a:extLst>
          </p:cNvPr>
          <p:cNvSpPr>
            <a:spLocks noGrp="1"/>
          </p:cNvSpPr>
          <p:nvPr>
            <p:ph type="title"/>
          </p:nvPr>
        </p:nvSpPr>
        <p:spPr/>
        <p:txBody>
          <a:bodyPr/>
          <a:lstStyle/>
          <a:p>
            <a:r>
              <a:rPr lang="en-GB" dirty="0">
                <a:latin typeface="Calibri Light" panose="020F0302020204030204" pitchFamily="34" charset="0"/>
                <a:cs typeface="Calibri Light" panose="020F0302020204030204" pitchFamily="34" charset="0"/>
              </a:rPr>
              <a:t>Why this project</a:t>
            </a:r>
          </a:p>
        </p:txBody>
      </p:sp>
      <p:sp>
        <p:nvSpPr>
          <p:cNvPr id="3" name="Content Placeholder 2">
            <a:extLst>
              <a:ext uri="{FF2B5EF4-FFF2-40B4-BE49-F238E27FC236}">
                <a16:creationId xmlns:a16="http://schemas.microsoft.com/office/drawing/2014/main" id="{4F5B1131-1953-49CF-9188-A0C595CFC7B8}"/>
              </a:ext>
            </a:extLst>
          </p:cNvPr>
          <p:cNvSpPr>
            <a:spLocks noGrp="1"/>
          </p:cNvSpPr>
          <p:nvPr>
            <p:ph idx="1"/>
          </p:nvPr>
        </p:nvSpPr>
        <p:spPr>
          <a:xfrm>
            <a:off x="1484310" y="2630904"/>
            <a:ext cx="10018713" cy="4419601"/>
          </a:xfrm>
        </p:spPr>
        <p:txBody>
          <a:bodyPr>
            <a:normAutofit lnSpcReduction="10000"/>
          </a:bodyPr>
          <a:lstStyle/>
          <a:p>
            <a:pPr marL="0" indent="0">
              <a:lnSpc>
                <a:spcPct val="150000"/>
              </a:lnSpc>
              <a:buNone/>
            </a:pPr>
            <a:r>
              <a:rPr lang="en-GB" dirty="0">
                <a:latin typeface="Calibri Light" panose="020F0302020204030204" pitchFamily="34" charset="0"/>
                <a:cs typeface="Calibri Light" panose="020F0302020204030204" pitchFamily="34" charset="0"/>
              </a:rPr>
              <a:t> </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It is tackling one of the organisations main issues</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Ensures Techniquest has a sustainable future</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Carrying out this consultancy project now also helps with the promotion of the new Science Capital Project</a:t>
            </a:r>
          </a:p>
          <a:p>
            <a:pPr marL="457200" indent="-457200">
              <a:lnSpc>
                <a:spcPct val="150000"/>
              </a:lnSpc>
              <a:buFont typeface="+mj-lt"/>
              <a:buAutoNum type="arabicPeriod"/>
            </a:pPr>
            <a:r>
              <a:rPr lang="en-GB" dirty="0">
                <a:latin typeface="Calibri Light" panose="020F0302020204030204" pitchFamily="34" charset="0"/>
                <a:cs typeface="Calibri Light" panose="020F0302020204030204" pitchFamily="34" charset="0"/>
              </a:rPr>
              <a:t>Educating more people and get them interested in science  </a:t>
            </a:r>
          </a:p>
          <a:p>
            <a:pPr marL="0" indent="0">
              <a:buNone/>
            </a:pPr>
            <a:r>
              <a:rPr lang="en-GB" dirty="0"/>
              <a:t> </a:t>
            </a:r>
          </a:p>
          <a:p>
            <a:endParaRPr lang="en-GB" dirty="0"/>
          </a:p>
          <a:p>
            <a:endParaRPr lang="en-GB" dirty="0"/>
          </a:p>
        </p:txBody>
      </p:sp>
      <p:pic>
        <p:nvPicPr>
          <p:cNvPr id="5" name="Graphic 4" descr="Question mark">
            <a:extLst>
              <a:ext uri="{FF2B5EF4-FFF2-40B4-BE49-F238E27FC236}">
                <a16:creationId xmlns:a16="http://schemas.microsoft.com/office/drawing/2014/main" id="{8D053709-1A79-44A6-8F6F-DBEFF89AB86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91117" y="-434106"/>
            <a:ext cx="4451673" cy="4718240"/>
          </a:xfrm>
          <a:prstGeom prst="rect">
            <a:avLst/>
          </a:prstGeom>
        </p:spPr>
      </p:pic>
    </p:spTree>
    <p:extLst>
      <p:ext uri="{BB962C8B-B14F-4D97-AF65-F5344CB8AC3E}">
        <p14:creationId xmlns:p14="http://schemas.microsoft.com/office/powerpoint/2010/main" val="2616698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person&#10;&#10;Description automatically generated">
            <a:extLst>
              <a:ext uri="{FF2B5EF4-FFF2-40B4-BE49-F238E27FC236}">
                <a16:creationId xmlns:a16="http://schemas.microsoft.com/office/drawing/2014/main" id="{68AF6DEE-736A-46BD-9635-67DF2B67E34D}"/>
              </a:ext>
            </a:extLst>
          </p:cNvPr>
          <p:cNvPicPr>
            <a:picLocks noChangeAspect="1"/>
          </p:cNvPicPr>
          <p:nvPr/>
        </p:nvPicPr>
        <p:blipFill rotWithShape="1">
          <a:blip r:embed="rId3">
            <a:alphaModFix amt="25000"/>
            <a:extLst>
              <a:ext uri="{28A0092B-C50C-407E-A947-70E740481C1C}">
                <a14:useLocalDpi xmlns:a14="http://schemas.microsoft.com/office/drawing/2010/main" val="0"/>
              </a:ext>
            </a:extLst>
          </a:blip>
          <a:srcRect r="25778"/>
          <a:stretch/>
        </p:blipFill>
        <p:spPr>
          <a:xfrm>
            <a:off x="20" y="10"/>
            <a:ext cx="12191980" cy="6857990"/>
          </a:xfrm>
          <a:prstGeom prst="rect">
            <a:avLst/>
          </a:prstGeom>
        </p:spPr>
      </p:pic>
      <p:sp>
        <p:nvSpPr>
          <p:cNvPr id="2" name="Title 1">
            <a:extLst>
              <a:ext uri="{FF2B5EF4-FFF2-40B4-BE49-F238E27FC236}">
                <a16:creationId xmlns:a16="http://schemas.microsoft.com/office/drawing/2014/main" id="{0C406667-0B25-4595-915A-9111FD8F1728}"/>
              </a:ext>
            </a:extLst>
          </p:cNvPr>
          <p:cNvSpPr>
            <a:spLocks noGrp="1"/>
          </p:cNvSpPr>
          <p:nvPr>
            <p:ph type="title"/>
          </p:nvPr>
        </p:nvSpPr>
        <p:spPr>
          <a:xfrm>
            <a:off x="1484311" y="685800"/>
            <a:ext cx="10018713" cy="1752599"/>
          </a:xfrm>
        </p:spPr>
        <p:txBody>
          <a:bodyPr anchor="b">
            <a:normAutofit/>
          </a:bodyPr>
          <a:lstStyle/>
          <a:p>
            <a:pPr algn="l"/>
            <a:r>
              <a:rPr lang="en-GB" dirty="0">
                <a:latin typeface="Calibri Light" panose="020F0302020204030204" pitchFamily="34" charset="0"/>
                <a:cs typeface="Calibri Light" panose="020F0302020204030204" pitchFamily="34" charset="0"/>
              </a:rPr>
              <a:t>Constraints </a:t>
            </a:r>
            <a:endParaRPr lang="en-GB">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02C637AC-D1F8-4CDB-9114-657D84413B86}"/>
              </a:ext>
            </a:extLst>
          </p:cNvPr>
          <p:cNvSpPr>
            <a:spLocks noGrp="1"/>
          </p:cNvSpPr>
          <p:nvPr>
            <p:ph idx="1"/>
          </p:nvPr>
        </p:nvSpPr>
        <p:spPr>
          <a:xfrm>
            <a:off x="1269402" y="2666999"/>
            <a:ext cx="10233621" cy="3124201"/>
          </a:xfrm>
        </p:spPr>
        <p:txBody>
          <a:bodyPr anchor="t">
            <a:normAutofit/>
          </a:bodyPr>
          <a:lstStyle/>
          <a:p>
            <a:pPr marL="0" indent="0">
              <a:buNone/>
            </a:pPr>
            <a:r>
              <a:rPr lang="en-GB" dirty="0">
                <a:latin typeface="Calibri Light" panose="020F0302020204030204" pitchFamily="34" charset="0"/>
                <a:cs typeface="Calibri Light" panose="020F0302020204030204" pitchFamily="34" charset="0"/>
              </a:rPr>
              <a:t>The constraints that challenge the consultancy project are: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Budget - may be limited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Time – not a lot of time before the summer opening of the science capital project</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Scope - targeting an audience that hasn’t planned to come to Wales yet </a:t>
            </a:r>
          </a:p>
          <a:p>
            <a:pPr marL="457200" indent="-457200">
              <a:buFont typeface="+mj-lt"/>
              <a:buAutoNum type="arabicPeriod"/>
            </a:pPr>
            <a:r>
              <a:rPr lang="en-GB" dirty="0">
                <a:latin typeface="Calibri Light" panose="020F0302020204030204" pitchFamily="34" charset="0"/>
                <a:cs typeface="Calibri Light" panose="020F0302020204030204" pitchFamily="34" charset="0"/>
              </a:rPr>
              <a:t>Resources - one student not a full marketing team</a:t>
            </a:r>
          </a:p>
        </p:txBody>
      </p:sp>
      <p:sp>
        <p:nvSpPr>
          <p:cNvPr id="4" name="TextBox 3">
            <a:extLst>
              <a:ext uri="{FF2B5EF4-FFF2-40B4-BE49-F238E27FC236}">
                <a16:creationId xmlns:a16="http://schemas.microsoft.com/office/drawing/2014/main" id="{707908CE-1F05-486D-9A1D-44AC9FE580C8}"/>
              </a:ext>
            </a:extLst>
          </p:cNvPr>
          <p:cNvSpPr txBox="1"/>
          <p:nvPr/>
        </p:nvSpPr>
        <p:spPr>
          <a:xfrm>
            <a:off x="10747493" y="6602969"/>
            <a:ext cx="1444487" cy="246221"/>
          </a:xfrm>
          <a:prstGeom prst="rect">
            <a:avLst/>
          </a:prstGeom>
          <a:noFill/>
        </p:spPr>
        <p:txBody>
          <a:bodyPr wrap="square" rtlCol="0">
            <a:spAutoFit/>
          </a:bodyPr>
          <a:lstStyle/>
          <a:p>
            <a:r>
              <a:rPr lang="en-GB" sz="1000" dirty="0">
                <a:latin typeface="Calibri Light" panose="020F0302020204030204" pitchFamily="34" charset="0"/>
                <a:cs typeface="Calibri Light" panose="020F0302020204030204" pitchFamily="34" charset="0"/>
              </a:rPr>
              <a:t>Source: (Disher J, 2017)</a:t>
            </a:r>
          </a:p>
        </p:txBody>
      </p:sp>
    </p:spTree>
    <p:extLst>
      <p:ext uri="{BB962C8B-B14F-4D97-AF65-F5344CB8AC3E}">
        <p14:creationId xmlns:p14="http://schemas.microsoft.com/office/powerpoint/2010/main" val="401430799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01B78C-241C-4EBF-A616-8A969AEC744A}"/>
              </a:ext>
            </a:extLst>
          </p:cNvPr>
          <p:cNvSpPr>
            <a:spLocks noGrp="1"/>
          </p:cNvSpPr>
          <p:nvPr>
            <p:ph type="title"/>
          </p:nvPr>
        </p:nvSpPr>
        <p:spPr>
          <a:xfrm>
            <a:off x="5639" y="1239116"/>
            <a:ext cx="3205706" cy="2798618"/>
          </a:xfrm>
        </p:spPr>
        <p:txBody>
          <a:bodyPr>
            <a:normAutofit/>
          </a:bodyPr>
          <a:lstStyle/>
          <a:p>
            <a:r>
              <a:rPr lang="en-GB" sz="5400" dirty="0">
                <a:solidFill>
                  <a:srgbClr val="FFFFFF"/>
                </a:solidFill>
                <a:latin typeface="Calibri Light" panose="020F0302020204030204" pitchFamily="34" charset="0"/>
                <a:cs typeface="Calibri Light" panose="020F0302020204030204" pitchFamily="34" charset="0"/>
              </a:rPr>
              <a:t>Why Me</a:t>
            </a: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a16="http://schemas.microsoft.com/office/drawing/2014/main" id="{E2BDA23C-7AF4-42E4-9EB9-DB43A9DA1624}"/>
              </a:ext>
            </a:extLst>
          </p:cNvPr>
          <p:cNvGraphicFramePr>
            <a:graphicFrameLocks noGrp="1"/>
          </p:cNvGraphicFramePr>
          <p:nvPr>
            <p:ph idx="1"/>
            <p:extLst>
              <p:ext uri="{D42A27DB-BD31-4B8C-83A1-F6EECF244321}">
                <p14:modId xmlns:p14="http://schemas.microsoft.com/office/powerpoint/2010/main" val="3082058816"/>
              </p:ext>
            </p:extLst>
          </p:nvPr>
        </p:nvGraphicFramePr>
        <p:xfrm>
          <a:off x="5119285" y="966787"/>
          <a:ext cx="6492875"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9549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A228B-C563-432C-AAB3-5AD7A5E2EA0B}"/>
              </a:ext>
            </a:extLst>
          </p:cNvPr>
          <p:cNvSpPr>
            <a:spLocks noGrp="1"/>
          </p:cNvSpPr>
          <p:nvPr>
            <p:ph type="title"/>
          </p:nvPr>
        </p:nvSpPr>
        <p:spPr>
          <a:xfrm>
            <a:off x="3256755" y="665225"/>
            <a:ext cx="6041904" cy="709366"/>
          </a:xfrm>
        </p:spPr>
        <p:txBody>
          <a:bodyPr>
            <a:normAutofit/>
          </a:bodyPr>
          <a:lstStyle/>
          <a:p>
            <a:r>
              <a:rPr lang="en-GB" dirty="0"/>
              <a:t>The Next Step</a:t>
            </a:r>
          </a:p>
        </p:txBody>
      </p:sp>
      <p:pic>
        <p:nvPicPr>
          <p:cNvPr id="4" name="Picture 3">
            <a:extLst>
              <a:ext uri="{FF2B5EF4-FFF2-40B4-BE49-F238E27FC236}">
                <a16:creationId xmlns:a16="http://schemas.microsoft.com/office/drawing/2014/main" id="{E06AC719-4DBB-47A4-9470-0CA0615B151C}"/>
              </a:ext>
            </a:extLst>
          </p:cNvPr>
          <p:cNvPicPr>
            <a:picLocks noChangeAspect="1"/>
          </p:cNvPicPr>
          <p:nvPr/>
        </p:nvPicPr>
        <p:blipFill rotWithShape="1">
          <a:blip r:embed="rId3"/>
          <a:srcRect l="1843" t="29061" r="4960" b="37480"/>
          <a:stretch/>
        </p:blipFill>
        <p:spPr>
          <a:xfrm>
            <a:off x="0" y="2203554"/>
            <a:ext cx="12192000" cy="3207895"/>
          </a:xfrm>
          <a:prstGeom prst="rect">
            <a:avLst/>
          </a:prstGeom>
        </p:spPr>
      </p:pic>
    </p:spTree>
    <p:extLst>
      <p:ext uri="{BB962C8B-B14F-4D97-AF65-F5344CB8AC3E}">
        <p14:creationId xmlns:p14="http://schemas.microsoft.com/office/powerpoint/2010/main" val="11863650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71795F-A314-4C41-848B-9546CE6060C7}"/>
              </a:ext>
            </a:extLst>
          </p:cNvPr>
          <p:cNvSpPr>
            <a:spLocks noGrp="1"/>
          </p:cNvSpPr>
          <p:nvPr>
            <p:ph idx="1"/>
          </p:nvPr>
        </p:nvSpPr>
        <p:spPr>
          <a:xfrm>
            <a:off x="1086643" y="728133"/>
            <a:ext cx="10018713" cy="5401733"/>
          </a:xfrm>
        </p:spPr>
        <p:txBody>
          <a:bodyPr>
            <a:normAutofit/>
          </a:bodyPr>
          <a:lstStyle/>
          <a:p>
            <a:pPr marL="0" indent="0" algn="ctr">
              <a:buNone/>
            </a:pPr>
            <a:r>
              <a:rPr lang="en-GB" sz="6600" dirty="0">
                <a:latin typeface="Calibri Light" panose="020F0302020204030204" pitchFamily="34" charset="0"/>
                <a:cs typeface="Calibri Light" panose="020F0302020204030204" pitchFamily="34" charset="0"/>
              </a:rPr>
              <a:t> Thank You For Listening. </a:t>
            </a:r>
          </a:p>
          <a:p>
            <a:pPr marL="0" indent="0" algn="ctr">
              <a:buNone/>
            </a:pPr>
            <a:r>
              <a:rPr lang="en-GB" sz="6600" dirty="0">
                <a:latin typeface="Calibri Light" panose="020F0302020204030204" pitchFamily="34" charset="0"/>
                <a:cs typeface="Calibri Light" panose="020F0302020204030204" pitchFamily="34" charset="0"/>
              </a:rPr>
              <a:t>    Any Questions?</a:t>
            </a:r>
          </a:p>
        </p:txBody>
      </p:sp>
    </p:spTree>
    <p:extLst>
      <p:ext uri="{BB962C8B-B14F-4D97-AF65-F5344CB8AC3E}">
        <p14:creationId xmlns:p14="http://schemas.microsoft.com/office/powerpoint/2010/main" val="33081987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3826C-F80D-48D4-A334-39701435FF7E}"/>
              </a:ext>
            </a:extLst>
          </p:cNvPr>
          <p:cNvSpPr>
            <a:spLocks noGrp="1"/>
          </p:cNvSpPr>
          <p:nvPr>
            <p:ph type="title"/>
          </p:nvPr>
        </p:nvSpPr>
        <p:spPr>
          <a:xfrm>
            <a:off x="1086643" y="152400"/>
            <a:ext cx="10018713" cy="819763"/>
          </a:xfrm>
        </p:spPr>
        <p:txBody>
          <a:bodyPr>
            <a:normAutofit/>
          </a:bodyPr>
          <a:lstStyle/>
          <a:p>
            <a:r>
              <a:rPr lang="en-GB" sz="3200" dirty="0">
                <a:latin typeface="Calibri Light" panose="020F0302020204030204" pitchFamily="34" charset="0"/>
                <a:cs typeface="Calibri Light" panose="020F0302020204030204" pitchFamily="34" charset="0"/>
              </a:rPr>
              <a:t>Reference List </a:t>
            </a:r>
          </a:p>
        </p:txBody>
      </p:sp>
      <p:sp>
        <p:nvSpPr>
          <p:cNvPr id="4" name="Rectangle 3">
            <a:extLst>
              <a:ext uri="{FF2B5EF4-FFF2-40B4-BE49-F238E27FC236}">
                <a16:creationId xmlns:a16="http://schemas.microsoft.com/office/drawing/2014/main" id="{5CF249F4-21C2-4A37-9645-1E71FE65AC02}"/>
              </a:ext>
            </a:extLst>
          </p:cNvPr>
          <p:cNvSpPr/>
          <p:nvPr/>
        </p:nvSpPr>
        <p:spPr>
          <a:xfrm>
            <a:off x="135467" y="819763"/>
            <a:ext cx="12192000" cy="5726824"/>
          </a:xfrm>
          <a:prstGeom prst="rect">
            <a:avLst/>
          </a:prstGeom>
        </p:spPr>
        <p:txBody>
          <a:bodyPr wrap="square">
            <a:spAutoFit/>
          </a:bodyPr>
          <a:lstStyle/>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BBC News. (2016). </a:t>
            </a:r>
            <a:r>
              <a:rPr lang="en-GB" sz="1200" i="1" dirty="0">
                <a:latin typeface="Calibri" panose="020F0502020204030204" pitchFamily="34" charset="0"/>
                <a:ea typeface="Calibri" panose="020F0502020204030204" pitchFamily="34" charset="0"/>
                <a:cs typeface="Times New Roman" panose="02020603050405020304" pitchFamily="18" charset="0"/>
              </a:rPr>
              <a:t>Welsh Government Techniquest funding to end from 2021.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https://www.bbc.co.uk/news/uk-wales-politics-37234805</a:t>
            </a:r>
            <a:r>
              <a:rPr lang="en-GB" sz="1200" dirty="0">
                <a:latin typeface="Calibri" panose="020F0502020204030204" pitchFamily="34" charset="0"/>
                <a:ea typeface="Calibri" panose="020F0502020204030204" pitchFamily="34" charset="0"/>
                <a:cs typeface="Times New Roman" panose="02020603050405020304" pitchFamily="18" charset="0"/>
              </a:rPr>
              <a:t>. (Accessed: 28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Business Jargons. (2017). </a:t>
            </a:r>
            <a:r>
              <a:rPr lang="en-GB" sz="1200" i="1" dirty="0">
                <a:latin typeface="Calibri" panose="020F0502020204030204" pitchFamily="34" charset="0"/>
                <a:ea typeface="Calibri" panose="020F0502020204030204" pitchFamily="34" charset="0"/>
                <a:cs typeface="Times New Roman" panose="02020603050405020304" pitchFamily="18" charset="0"/>
              </a:rPr>
              <a:t>Promotion Mix.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dirty="0">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https://businessjargons.com/promotion-mix.html</a:t>
            </a:r>
            <a:r>
              <a:rPr lang="en-GB" sz="1200" dirty="0">
                <a:latin typeface="Calibri" panose="020F0502020204030204" pitchFamily="34" charset="0"/>
                <a:ea typeface="Calibri" panose="020F0502020204030204" pitchFamily="34" charset="0"/>
                <a:cs typeface="Times New Roman" panose="02020603050405020304" pitchFamily="18" charset="0"/>
              </a:rPr>
              <a:t>. (Accessed: 10 February 2020).</a:t>
            </a:r>
          </a:p>
          <a:p>
            <a:pPr algn="just">
              <a:lnSpc>
                <a:spcPct val="150000"/>
              </a:lnSpc>
              <a:spcAft>
                <a:spcPts val="800"/>
              </a:spcAft>
            </a:pPr>
            <a:r>
              <a:rPr lang="en-GB" sz="1200" dirty="0" err="1">
                <a:latin typeface="Calibri" panose="020F0502020204030204" pitchFamily="34" charset="0"/>
                <a:ea typeface="Calibri" panose="020F0502020204030204" pitchFamily="34" charset="0"/>
                <a:cs typeface="Times New Roman" panose="02020603050405020304" pitchFamily="18" charset="0"/>
              </a:rPr>
              <a:t>Disher</a:t>
            </a:r>
            <a:r>
              <a:rPr lang="en-GB" sz="1200" dirty="0">
                <a:latin typeface="Calibri" panose="020F0502020204030204" pitchFamily="34" charset="0"/>
                <a:ea typeface="Calibri" panose="020F0502020204030204" pitchFamily="34" charset="0"/>
                <a:cs typeface="Times New Roman" panose="02020603050405020304" pitchFamily="18" charset="0"/>
              </a:rPr>
              <a:t>, J. (2017). </a:t>
            </a:r>
            <a:r>
              <a:rPr lang="en-GB" sz="1200" i="1" dirty="0">
                <a:latin typeface="Calibri" panose="020F0502020204030204" pitchFamily="34" charset="0"/>
                <a:ea typeface="Calibri" panose="020F0502020204030204" pitchFamily="34" charset="0"/>
                <a:cs typeface="Times New Roman" panose="02020603050405020304" pitchFamily="18" charset="0"/>
              </a:rPr>
              <a:t>PRODUCT CONSTRAINTS CAN BE A CATALYST TO A GREAT DESIGN.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https://disher.com/2017/02/17/product-constraints-can-catalyst-great-design/</a:t>
            </a:r>
            <a:r>
              <a:rPr lang="en-GB" sz="1200" dirty="0">
                <a:latin typeface="Calibri" panose="020F0502020204030204" pitchFamily="34" charset="0"/>
                <a:ea typeface="Calibri" panose="020F0502020204030204" pitchFamily="34" charset="0"/>
                <a:cs typeface="Times New Roman" panose="02020603050405020304" pitchFamily="18" charset="0"/>
              </a:rPr>
              <a:t>. (Accessed: 25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KD Aviation Consulting. (2013). </a:t>
            </a:r>
            <a:r>
              <a:rPr lang="en-GB" sz="1200" i="1" dirty="0">
                <a:latin typeface="Calibri" panose="020F0502020204030204" pitchFamily="34" charset="0"/>
                <a:ea typeface="Calibri" panose="020F0502020204030204" pitchFamily="34" charset="0"/>
                <a:cs typeface="Times New Roman" panose="02020603050405020304" pitchFamily="18" charset="0"/>
              </a:rPr>
              <a:t>AVIATION PROJECT MANAGEMENT.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http://www.kdaviationconsulting.com/aviation-project-management/</a:t>
            </a:r>
            <a:r>
              <a:rPr lang="en-GB" sz="1200" dirty="0">
                <a:latin typeface="Calibri" panose="020F0502020204030204" pitchFamily="34" charset="0"/>
                <a:ea typeface="Calibri" panose="020F0502020204030204" pitchFamily="34" charset="0"/>
                <a:cs typeface="Times New Roman" panose="02020603050405020304" pitchFamily="18" charset="0"/>
              </a:rPr>
              <a:t>. (Accessed: 29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Kirkpatrick, L. (2018). </a:t>
            </a:r>
            <a:r>
              <a:rPr lang="en-GB" sz="1200" i="1" dirty="0">
                <a:latin typeface="Calibri" panose="020F0502020204030204" pitchFamily="34" charset="0"/>
                <a:ea typeface="Calibri" panose="020F0502020204030204" pitchFamily="34" charset="0"/>
                <a:cs typeface="Times New Roman" panose="02020603050405020304" pitchFamily="18" charset="0"/>
              </a:rPr>
              <a:t>Science Capital. </a:t>
            </a:r>
            <a:r>
              <a:rPr lang="en-GB" sz="1200" dirty="0">
                <a:latin typeface="Calibri" panose="020F0502020204030204" pitchFamily="34" charset="0"/>
                <a:ea typeface="Calibri" panose="020F0502020204030204" pitchFamily="34" charset="0"/>
                <a:cs typeface="Times New Roman" panose="02020603050405020304" pitchFamily="18" charset="0"/>
              </a:rPr>
              <a:t>[video]. 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https://www.youtube.com/watch?time_continue=16&amp;v=eG7C3MoqMvo&amp;feature=emb_title</a:t>
            </a:r>
            <a:r>
              <a:rPr lang="en-GB" sz="1200" dirty="0">
                <a:latin typeface="Calibri" panose="020F0502020204030204" pitchFamily="34" charset="0"/>
                <a:ea typeface="Calibri" panose="020F0502020204030204" pitchFamily="34" charset="0"/>
                <a:cs typeface="Times New Roman" panose="02020603050405020304" pitchFamily="18" charset="0"/>
              </a:rPr>
              <a:t>. (Accessed: 24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Kirkpatrick, L. (2018). </a:t>
            </a:r>
            <a:r>
              <a:rPr lang="en-GB" sz="1200" i="1" dirty="0">
                <a:latin typeface="Calibri" panose="020F0502020204030204" pitchFamily="34" charset="0"/>
                <a:ea typeface="Calibri" panose="020F0502020204030204" pitchFamily="34" charset="0"/>
                <a:cs typeface="Times New Roman" panose="02020603050405020304" pitchFamily="18" charset="0"/>
              </a:rPr>
              <a:t>Techniquest’s ‘Science Capital’. Secures £3m in funding’. </a:t>
            </a:r>
            <a:r>
              <a:rPr lang="en-GB" sz="1200" dirty="0">
                <a:latin typeface="Calibri" panose="020F0502020204030204" pitchFamily="34" charset="0"/>
                <a:ea typeface="Calibri" panose="020F0502020204030204" pitchFamily="34" charset="0"/>
                <a:cs typeface="Times New Roman" panose="02020603050405020304" pitchFamily="18" charset="0"/>
              </a:rPr>
              <a:t>[video]. 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https://www.youtube.com/watch?v=Y8KOPHoEF78</a:t>
            </a:r>
            <a:r>
              <a:rPr lang="en-GB" sz="1200" dirty="0">
                <a:latin typeface="Calibri" panose="020F0502020204030204" pitchFamily="34" charset="0"/>
                <a:ea typeface="Calibri" panose="020F0502020204030204" pitchFamily="34" charset="0"/>
                <a:cs typeface="Times New Roman" panose="02020603050405020304" pitchFamily="18" charset="0"/>
              </a:rPr>
              <a:t>. (Accessed: 24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Market Research Guy. (2019). </a:t>
            </a:r>
            <a:r>
              <a:rPr lang="en-GB" sz="1200" i="1" dirty="0">
                <a:latin typeface="Calibri" panose="020F0502020204030204" pitchFamily="34" charset="0"/>
                <a:ea typeface="Calibri" panose="020F0502020204030204" pitchFamily="34" charset="0"/>
                <a:cs typeface="Calibri" panose="020F0502020204030204" pitchFamily="34" charset="0"/>
              </a:rPr>
              <a:t>An Overview of Market Research Methods.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8">
                  <a:extLst>
                    <a:ext uri="{A12FA001-AC4F-418D-AE19-62706E023703}">
                      <ahyp:hlinkClr xmlns:ahyp="http://schemas.microsoft.com/office/drawing/2018/hyperlinkcolor" val="tx"/>
                    </a:ext>
                  </a:extLst>
                </a:hlinkClick>
              </a:rPr>
              <a:t>https://www.mymarketresearchmethods.com/an-overview-of-market-research-methods/</a:t>
            </a:r>
            <a:r>
              <a:rPr lang="en-GB" sz="1200" dirty="0">
                <a:latin typeface="Calibri" panose="020F0502020204030204" pitchFamily="34" charset="0"/>
                <a:ea typeface="Calibri" panose="020F0502020204030204" pitchFamily="34" charset="0"/>
                <a:cs typeface="Calibri" panose="020F0502020204030204" pitchFamily="34" charset="0"/>
              </a:rPr>
              <a:t>. (Accessed: 27 January 2020).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Sampson, A. (2018). </a:t>
            </a:r>
            <a:r>
              <a:rPr lang="en-GB" sz="1200" i="1" dirty="0">
                <a:latin typeface="Calibri" panose="020F0502020204030204" pitchFamily="34" charset="0"/>
                <a:ea typeface="Calibri" panose="020F0502020204030204" pitchFamily="34" charset="0"/>
                <a:cs typeface="Times New Roman" panose="02020603050405020304" pitchFamily="18" charset="0"/>
              </a:rPr>
              <a:t>Techniquest’s Science Capital: Brining design to life with </a:t>
            </a:r>
            <a:r>
              <a:rPr lang="en-GB" sz="1200" i="1" dirty="0" err="1">
                <a:latin typeface="Calibri" panose="020F0502020204030204" pitchFamily="34" charset="0"/>
                <a:ea typeface="Calibri" panose="020F0502020204030204" pitchFamily="34" charset="0"/>
                <a:cs typeface="Times New Roman" panose="02020603050405020304" pitchFamily="18" charset="0"/>
              </a:rPr>
              <a:t>Huttinger</a:t>
            </a:r>
            <a:r>
              <a:rPr lang="en-GB" sz="1200" i="1" dirty="0">
                <a:latin typeface="Calibri" panose="020F0502020204030204" pitchFamily="34" charset="0"/>
                <a:ea typeface="Calibri" panose="020F0502020204030204" pitchFamily="34" charset="0"/>
                <a:cs typeface="Times New Roman" panose="02020603050405020304" pitchFamily="18" charset="0"/>
              </a:rPr>
              <a:t>’. </a:t>
            </a:r>
            <a:r>
              <a:rPr lang="en-GB" sz="1200" dirty="0">
                <a:latin typeface="Calibri" panose="020F0502020204030204" pitchFamily="34" charset="0"/>
                <a:ea typeface="Calibri" panose="020F0502020204030204" pitchFamily="34" charset="0"/>
                <a:cs typeface="Times New Roman" panose="02020603050405020304" pitchFamily="18" charset="0"/>
              </a:rPr>
              <a:t>[video]. 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https://www.youtube.com/watch?v=r9YgNlFHcaE</a:t>
            </a:r>
            <a:r>
              <a:rPr lang="en-GB" sz="1200" dirty="0">
                <a:latin typeface="Calibri" panose="020F0502020204030204" pitchFamily="34" charset="0"/>
                <a:ea typeface="Calibri" panose="020F0502020204030204" pitchFamily="34" charset="0"/>
                <a:cs typeface="Times New Roman" panose="02020603050405020304" pitchFamily="18" charset="0"/>
              </a:rPr>
              <a:t>. (Accessed: 24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Techniquest. (2016</a:t>
            </a:r>
            <a:r>
              <a:rPr lang="en-GB" sz="1200" dirty="0">
                <a:latin typeface="Calibri" panose="020F0502020204030204" pitchFamily="34" charset="0"/>
                <a:ea typeface="Calibri" panose="020F0502020204030204" pitchFamily="34" charset="0"/>
                <a:cs typeface="Calibri" panose="020F0502020204030204" pitchFamily="34" charset="0"/>
              </a:rPr>
              <a:t>). </a:t>
            </a:r>
            <a:r>
              <a:rPr lang="en-GB" sz="1200" i="1" dirty="0">
                <a:latin typeface="Calibri" panose="020F0502020204030204" pitchFamily="34" charset="0"/>
                <a:ea typeface="Calibri" panose="020F0502020204030204" pitchFamily="34" charset="0"/>
                <a:cs typeface="Calibri" panose="020F0502020204030204" pitchFamily="34" charset="0"/>
              </a:rPr>
              <a:t>Techniquest’s mission is to embed science in Welsh culture through interactive engagement. </a:t>
            </a:r>
            <a:r>
              <a:rPr lang="en-GB" sz="1200" u="sng" dirty="0">
                <a:latin typeface="Calibri" panose="020F0502020204030204" pitchFamily="34" charset="0"/>
                <a:ea typeface="Calibri" panose="020F0502020204030204" pitchFamily="34" charset="0"/>
                <a:cs typeface="Calibri" panose="020F0502020204030204" pitchFamily="34" charset="0"/>
                <a:hlinkClick r:id="rId10">
                  <a:extLst>
                    <a:ext uri="{A12FA001-AC4F-418D-AE19-62706E023703}">
                      <ahyp:hlinkClr xmlns:ahyp="http://schemas.microsoft.com/office/drawing/2018/hyperlinkcolor" val="tx"/>
                    </a:ext>
                  </a:extLst>
                </a:hlinkClick>
              </a:rPr>
              <a:t>https://www.techniquest.org/about-us/the-story-of-techniquest/</a:t>
            </a:r>
            <a:r>
              <a:rPr lang="en-GB" sz="1200" dirty="0">
                <a:latin typeface="Calibri" panose="020F0502020204030204" pitchFamily="34" charset="0"/>
                <a:ea typeface="Calibri" panose="020F0502020204030204" pitchFamily="34" charset="0"/>
                <a:cs typeface="Calibri" panose="020F0502020204030204" pitchFamily="34" charset="0"/>
              </a:rPr>
              <a:t>.</a:t>
            </a:r>
            <a:r>
              <a:rPr lang="en-GB" sz="1200" i="1" dirty="0">
                <a:latin typeface="Calibri" panose="020F0502020204030204" pitchFamily="34" charset="0"/>
                <a:ea typeface="Calibri" panose="020F0502020204030204" pitchFamily="34" charset="0"/>
                <a:cs typeface="Calibri" panose="020F0502020204030204" pitchFamily="34" charset="0"/>
              </a:rPr>
              <a:t> </a:t>
            </a:r>
            <a:r>
              <a:rPr lang="en-GB" sz="1200" dirty="0">
                <a:latin typeface="Calibri" panose="020F0502020204030204" pitchFamily="34" charset="0"/>
                <a:ea typeface="Calibri" panose="020F0502020204030204" pitchFamily="34" charset="0"/>
                <a:cs typeface="Calibri" panose="020F0502020204030204" pitchFamily="34" charset="0"/>
              </a:rPr>
              <a:t>(Accessed: 24 January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Calibri" panose="020F0502020204030204" pitchFamily="34" charset="0"/>
                <a:ea typeface="Calibri" panose="020F0502020204030204" pitchFamily="34" charset="0"/>
                <a:cs typeface="Calibri" panose="020F0502020204030204" pitchFamily="34" charset="0"/>
              </a:rPr>
              <a:t>Techniquest. (2018). </a:t>
            </a:r>
            <a:r>
              <a:rPr lang="en-GB" sz="1200" i="1" dirty="0">
                <a:latin typeface="Calibri" panose="020F0502020204030204" pitchFamily="34" charset="0"/>
                <a:ea typeface="Calibri" panose="020F0502020204030204" pitchFamily="34" charset="0"/>
                <a:cs typeface="Calibri" panose="020F0502020204030204" pitchFamily="34" charset="0"/>
              </a:rPr>
              <a:t>The Science Capital. </a:t>
            </a:r>
            <a:r>
              <a:rPr lang="en-GB" sz="1200" dirty="0">
                <a:latin typeface="Calibri" panose="020F0502020204030204" pitchFamily="34" charset="0"/>
                <a:ea typeface="Calibri" panose="020F0502020204030204" pitchFamily="34" charset="0"/>
                <a:cs typeface="Calibri" panose="020F0502020204030204" pitchFamily="34" charset="0"/>
              </a:rPr>
              <a:t>Available at: </a:t>
            </a:r>
            <a:r>
              <a:rPr lang="en-GB" sz="1200" u="sng" dirty="0">
                <a:latin typeface="Calibri" panose="020F0502020204030204" pitchFamily="34" charset="0"/>
                <a:ea typeface="Calibri" panose="020F0502020204030204" pitchFamily="34" charset="0"/>
                <a:cs typeface="Calibri" panose="020F0502020204030204" pitchFamily="34" charset="0"/>
                <a:hlinkClick r:id="rId11">
                  <a:extLst>
                    <a:ext uri="{A12FA001-AC4F-418D-AE19-62706E023703}">
                      <ahyp:hlinkClr xmlns:ahyp="http://schemas.microsoft.com/office/drawing/2018/hyperlinkcolor" val="tx"/>
                    </a:ext>
                  </a:extLst>
                </a:hlinkClick>
              </a:rPr>
              <a:t>https://www.techniquest.org/about-us/the-science-capital/</a:t>
            </a:r>
            <a:r>
              <a:rPr lang="en-GB" sz="1200" dirty="0">
                <a:latin typeface="Calibri" panose="020F0502020204030204" pitchFamily="34" charset="0"/>
                <a:ea typeface="Calibri" panose="020F0502020204030204" pitchFamily="34" charset="0"/>
                <a:cs typeface="Calibri" panose="020F0502020204030204" pitchFamily="34" charset="0"/>
              </a:rPr>
              <a:t>. (Accessed: 27 January 2020).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Techniquest. (2020). </a:t>
            </a:r>
            <a:r>
              <a:rPr lang="en-GB" sz="1200" i="1" dirty="0">
                <a:latin typeface="Calibri" panose="020F0502020204030204" pitchFamily="34" charset="0"/>
                <a:ea typeface="Calibri" panose="020F0502020204030204" pitchFamily="34" charset="0"/>
                <a:cs typeface="Times New Roman" panose="02020603050405020304" pitchFamily="18" charset="0"/>
              </a:rPr>
              <a:t>AFTER THE MAKEOVER.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12">
                  <a:extLst>
                    <a:ext uri="{A12FA001-AC4F-418D-AE19-62706E023703}">
                      <ahyp:hlinkClr xmlns:ahyp="http://schemas.microsoft.com/office/drawing/2018/hyperlinkcolor" val="tx"/>
                    </a:ext>
                  </a:extLst>
                </a:hlinkClick>
              </a:rPr>
              <a:t>https://www.techniquest.org/blog/techniquest-gets-planetarium-makeover-thanks-12000-donation/</a:t>
            </a:r>
            <a:r>
              <a:rPr lang="en-GB" sz="1200" dirty="0">
                <a:latin typeface="Calibri" panose="020F0502020204030204" pitchFamily="34" charset="0"/>
                <a:ea typeface="Calibri" panose="020F0502020204030204" pitchFamily="34" charset="0"/>
                <a:cs typeface="Times New Roman" panose="02020603050405020304" pitchFamily="18" charset="0"/>
              </a:rPr>
              <a:t>. (Accessed: 27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Techniquest. (2020). </a:t>
            </a:r>
            <a:r>
              <a:rPr lang="en-GB" sz="1200" i="1" dirty="0">
                <a:latin typeface="Calibri" panose="020F0502020204030204" pitchFamily="34" charset="0"/>
                <a:ea typeface="Calibri" panose="020F0502020204030204" pitchFamily="34" charset="0"/>
                <a:cs typeface="Times New Roman" panose="02020603050405020304" pitchFamily="18" charset="0"/>
              </a:rPr>
              <a:t>Logo. </a:t>
            </a:r>
            <a:r>
              <a:rPr lang="en-GB" sz="1200" dirty="0">
                <a:latin typeface="Calibri" panose="020F0502020204030204" pitchFamily="34" charset="0"/>
                <a:ea typeface="Calibri" panose="020F0502020204030204" pitchFamily="34" charset="0"/>
                <a:cs typeface="Times New Roman" panose="02020603050405020304" pitchFamily="18" charset="0"/>
              </a:rPr>
              <a:t>Available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13">
                  <a:extLst>
                    <a:ext uri="{A12FA001-AC4F-418D-AE19-62706E023703}">
                      <ahyp:hlinkClr xmlns:ahyp="http://schemas.microsoft.com/office/drawing/2018/hyperlinkcolor" val="tx"/>
                    </a:ext>
                  </a:extLst>
                </a:hlinkClick>
              </a:rPr>
              <a:t>https://www.techniquest.org/</a:t>
            </a:r>
            <a:r>
              <a:rPr lang="en-GB" sz="1200" dirty="0">
                <a:latin typeface="Calibri" panose="020F0502020204030204" pitchFamily="34" charset="0"/>
                <a:ea typeface="Calibri" panose="020F0502020204030204" pitchFamily="34" charset="0"/>
                <a:cs typeface="Times New Roman" panose="02020603050405020304" pitchFamily="18" charset="0"/>
              </a:rPr>
              <a:t>. (Accessed: 27 January 2020). </a:t>
            </a:r>
          </a:p>
          <a:p>
            <a:pPr algn="just">
              <a:lnSpc>
                <a:spcPct val="150000"/>
              </a:lnSpc>
              <a:spcAft>
                <a:spcPts val="800"/>
              </a:spcAft>
            </a:pPr>
            <a:r>
              <a:rPr lang="en-GB" sz="1200" dirty="0">
                <a:latin typeface="Calibri" panose="020F0502020204030204" pitchFamily="34" charset="0"/>
                <a:ea typeface="Calibri" panose="020F0502020204030204" pitchFamily="34" charset="0"/>
                <a:cs typeface="Times New Roman" panose="02020603050405020304" pitchFamily="18" charset="0"/>
              </a:rPr>
              <a:t>Visit Wales. (2019). </a:t>
            </a:r>
            <a:r>
              <a:rPr lang="en-GB" sz="1200" i="1" dirty="0">
                <a:latin typeface="Calibri" panose="020F0502020204030204" pitchFamily="34" charset="0"/>
                <a:ea typeface="Calibri" panose="020F0502020204030204" pitchFamily="34" charset="0"/>
                <a:cs typeface="Times New Roman" panose="02020603050405020304" pitchFamily="18" charset="0"/>
              </a:rPr>
              <a:t>Techniquest. </a:t>
            </a:r>
            <a:r>
              <a:rPr lang="en-GB" sz="1200" dirty="0">
                <a:latin typeface="Calibri" panose="020F0502020204030204" pitchFamily="34" charset="0"/>
                <a:ea typeface="Calibri" panose="020F0502020204030204" pitchFamily="34" charset="0"/>
                <a:cs typeface="Times New Roman" panose="02020603050405020304" pitchFamily="18" charset="0"/>
              </a:rPr>
              <a:t>Available at:</a:t>
            </a:r>
            <a:r>
              <a:rPr lang="en-GB" sz="1200" i="1" dirty="0">
                <a:latin typeface="Calibri" panose="020F0502020204030204" pitchFamily="34" charset="0"/>
                <a:ea typeface="Calibri" panose="020F0502020204030204" pitchFamily="34" charset="0"/>
                <a:cs typeface="Times New Roman" panose="02020603050405020304" pitchFamily="18" charset="0"/>
              </a:rPr>
              <a:t> </a:t>
            </a:r>
            <a:r>
              <a:rPr lang="en-GB" sz="1200" u="sng" dirty="0">
                <a:latin typeface="Calibri" panose="020F0502020204030204" pitchFamily="34" charset="0"/>
                <a:ea typeface="Calibri" panose="020F0502020204030204" pitchFamily="34" charset="0"/>
                <a:cs typeface="Times New Roman" panose="02020603050405020304" pitchFamily="18" charset="0"/>
                <a:hlinkClick r:id="rId14">
                  <a:extLst>
                    <a:ext uri="{A12FA001-AC4F-418D-AE19-62706E023703}">
                      <ahyp:hlinkClr xmlns:ahyp="http://schemas.microsoft.com/office/drawing/2018/hyperlinkcolor" val="tx"/>
                    </a:ext>
                  </a:extLst>
                </a:hlinkClick>
              </a:rPr>
              <a:t>https://www.visitwales.com/product/585185</a:t>
            </a:r>
            <a:r>
              <a:rPr lang="en-GB" sz="1200" dirty="0">
                <a:latin typeface="Calibri" panose="020F0502020204030204" pitchFamily="34" charset="0"/>
                <a:ea typeface="Calibri" panose="020F0502020204030204" pitchFamily="34" charset="0"/>
                <a:cs typeface="Times New Roman" panose="02020603050405020304" pitchFamily="18" charset="0"/>
              </a:rPr>
              <a:t>. (Accessed: 25 January 2020). </a:t>
            </a:r>
          </a:p>
        </p:txBody>
      </p:sp>
    </p:spTree>
    <p:extLst>
      <p:ext uri="{BB962C8B-B14F-4D97-AF65-F5344CB8AC3E}">
        <p14:creationId xmlns:p14="http://schemas.microsoft.com/office/powerpoint/2010/main" val="251954990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2736</Words>
  <Application>Microsoft Office PowerPoint</Application>
  <PresentationFormat>Widescreen</PresentationFormat>
  <Paragraphs>149</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Corbel</vt:lpstr>
      <vt:lpstr>Parallax</vt:lpstr>
      <vt:lpstr>Bid Presentation  TECHNIQUEST  </vt:lpstr>
      <vt:lpstr>Contents Page</vt:lpstr>
      <vt:lpstr>TECHNIQUEST</vt:lpstr>
      <vt:lpstr>The Science Capital Project </vt:lpstr>
      <vt:lpstr>Consultancy Project</vt:lpstr>
      <vt:lpstr>Aim and Objectives </vt:lpstr>
      <vt:lpstr>Promotion Mix</vt:lpstr>
      <vt:lpstr>Why this project</vt:lpstr>
      <vt:lpstr>Constraints </vt:lpstr>
      <vt:lpstr>Why Me</vt:lpstr>
      <vt:lpstr>The Next Step</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Bid Presentation  TECHNIQUEST  </dc:title>
  <dc:creator>Mhairi Price (1708315)</dc:creator>
  <cp:lastModifiedBy>Mhairi Price (1708315)</cp:lastModifiedBy>
  <cp:revision>21</cp:revision>
  <dcterms:created xsi:type="dcterms:W3CDTF">2020-02-11T18:06:03Z</dcterms:created>
  <dcterms:modified xsi:type="dcterms:W3CDTF">2020-02-11T20:39:16Z</dcterms:modified>
</cp:coreProperties>
</file>