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5" d="100"/>
          <a:sy n="55" d="100"/>
        </p:scale>
        <p:origin x="22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0E9EE-E6AA-F90B-A1F0-7C64B6F55B9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C02068-4F09-5F0A-7120-46C8CDAB64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640827-73BE-6554-12B1-EE90355B1EE7}"/>
              </a:ext>
            </a:extLst>
          </p:cNvPr>
          <p:cNvSpPr>
            <a:spLocks noGrp="1"/>
          </p:cNvSpPr>
          <p:nvPr>
            <p:ph type="dt" sz="half" idx="10"/>
          </p:nvPr>
        </p:nvSpPr>
        <p:spPr/>
        <p:txBody>
          <a:bodyPr/>
          <a:lstStyle/>
          <a:p>
            <a:fld id="{10B53282-ED1C-4183-AA78-D0A38203263E}" type="datetimeFigureOut">
              <a:rPr lang="en-GB" smtClean="0"/>
              <a:t>09/02/2026</a:t>
            </a:fld>
            <a:endParaRPr lang="en-GB"/>
          </a:p>
        </p:txBody>
      </p:sp>
      <p:sp>
        <p:nvSpPr>
          <p:cNvPr id="5" name="Footer Placeholder 4">
            <a:extLst>
              <a:ext uri="{FF2B5EF4-FFF2-40B4-BE49-F238E27FC236}">
                <a16:creationId xmlns:a16="http://schemas.microsoft.com/office/drawing/2014/main" id="{684E1FCE-CDFE-B9B8-B19D-D8A7841E39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0AA085-4335-4A85-C375-60340F4862A2}"/>
              </a:ext>
            </a:extLst>
          </p:cNvPr>
          <p:cNvSpPr>
            <a:spLocks noGrp="1"/>
          </p:cNvSpPr>
          <p:nvPr>
            <p:ph type="sldNum" sz="quarter" idx="12"/>
          </p:nvPr>
        </p:nvSpPr>
        <p:spPr/>
        <p:txBody>
          <a:bodyPr/>
          <a:lstStyle/>
          <a:p>
            <a:fld id="{1A2D3683-AA47-4BB5-A65B-1AAA31E65ADF}" type="slidenum">
              <a:rPr lang="en-GB" smtClean="0"/>
              <a:t>‹#›</a:t>
            </a:fld>
            <a:endParaRPr lang="en-GB"/>
          </a:p>
        </p:txBody>
      </p:sp>
    </p:spTree>
    <p:extLst>
      <p:ext uri="{BB962C8B-B14F-4D97-AF65-F5344CB8AC3E}">
        <p14:creationId xmlns:p14="http://schemas.microsoft.com/office/powerpoint/2010/main" val="990770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9C9FC-46E1-F6F3-25C2-931B2F85F3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3458BB-B06E-9771-D628-6AB52D1D38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58DA96-E45B-C9AC-B3C7-DF41599EF7F7}"/>
              </a:ext>
            </a:extLst>
          </p:cNvPr>
          <p:cNvSpPr>
            <a:spLocks noGrp="1"/>
          </p:cNvSpPr>
          <p:nvPr>
            <p:ph type="dt" sz="half" idx="10"/>
          </p:nvPr>
        </p:nvSpPr>
        <p:spPr/>
        <p:txBody>
          <a:bodyPr/>
          <a:lstStyle/>
          <a:p>
            <a:fld id="{10B53282-ED1C-4183-AA78-D0A38203263E}" type="datetimeFigureOut">
              <a:rPr lang="en-GB" smtClean="0"/>
              <a:t>09/02/2026</a:t>
            </a:fld>
            <a:endParaRPr lang="en-GB"/>
          </a:p>
        </p:txBody>
      </p:sp>
      <p:sp>
        <p:nvSpPr>
          <p:cNvPr id="5" name="Footer Placeholder 4">
            <a:extLst>
              <a:ext uri="{FF2B5EF4-FFF2-40B4-BE49-F238E27FC236}">
                <a16:creationId xmlns:a16="http://schemas.microsoft.com/office/drawing/2014/main" id="{CFB048EE-18FE-D863-9039-AC2F7F753B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4B6C77-D51F-18EC-D34D-DD820497E24A}"/>
              </a:ext>
            </a:extLst>
          </p:cNvPr>
          <p:cNvSpPr>
            <a:spLocks noGrp="1"/>
          </p:cNvSpPr>
          <p:nvPr>
            <p:ph type="sldNum" sz="quarter" idx="12"/>
          </p:nvPr>
        </p:nvSpPr>
        <p:spPr/>
        <p:txBody>
          <a:bodyPr/>
          <a:lstStyle/>
          <a:p>
            <a:fld id="{1A2D3683-AA47-4BB5-A65B-1AAA31E65ADF}" type="slidenum">
              <a:rPr lang="en-GB" smtClean="0"/>
              <a:t>‹#›</a:t>
            </a:fld>
            <a:endParaRPr lang="en-GB"/>
          </a:p>
        </p:txBody>
      </p:sp>
    </p:spTree>
    <p:extLst>
      <p:ext uri="{BB962C8B-B14F-4D97-AF65-F5344CB8AC3E}">
        <p14:creationId xmlns:p14="http://schemas.microsoft.com/office/powerpoint/2010/main" val="4156714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C89B5-1856-7FBE-4408-9AACC39199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790F4C-B5F6-ED91-B9A3-3AB2B43A203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08B931-6B2F-B7C2-1D44-61EB34A1527F}"/>
              </a:ext>
            </a:extLst>
          </p:cNvPr>
          <p:cNvSpPr>
            <a:spLocks noGrp="1"/>
          </p:cNvSpPr>
          <p:nvPr>
            <p:ph type="dt" sz="half" idx="10"/>
          </p:nvPr>
        </p:nvSpPr>
        <p:spPr/>
        <p:txBody>
          <a:bodyPr/>
          <a:lstStyle/>
          <a:p>
            <a:fld id="{10B53282-ED1C-4183-AA78-D0A38203263E}" type="datetimeFigureOut">
              <a:rPr lang="en-GB" smtClean="0"/>
              <a:t>09/02/2026</a:t>
            </a:fld>
            <a:endParaRPr lang="en-GB"/>
          </a:p>
        </p:txBody>
      </p:sp>
      <p:sp>
        <p:nvSpPr>
          <p:cNvPr id="5" name="Footer Placeholder 4">
            <a:extLst>
              <a:ext uri="{FF2B5EF4-FFF2-40B4-BE49-F238E27FC236}">
                <a16:creationId xmlns:a16="http://schemas.microsoft.com/office/drawing/2014/main" id="{ACD67533-32C6-12F2-D005-50758ABB21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CC5CB7-648F-ED31-B5FB-F402C36FF5CA}"/>
              </a:ext>
            </a:extLst>
          </p:cNvPr>
          <p:cNvSpPr>
            <a:spLocks noGrp="1"/>
          </p:cNvSpPr>
          <p:nvPr>
            <p:ph type="sldNum" sz="quarter" idx="12"/>
          </p:nvPr>
        </p:nvSpPr>
        <p:spPr/>
        <p:txBody>
          <a:bodyPr/>
          <a:lstStyle/>
          <a:p>
            <a:fld id="{1A2D3683-AA47-4BB5-A65B-1AAA31E65ADF}" type="slidenum">
              <a:rPr lang="en-GB" smtClean="0"/>
              <a:t>‹#›</a:t>
            </a:fld>
            <a:endParaRPr lang="en-GB"/>
          </a:p>
        </p:txBody>
      </p:sp>
    </p:spTree>
    <p:extLst>
      <p:ext uri="{BB962C8B-B14F-4D97-AF65-F5344CB8AC3E}">
        <p14:creationId xmlns:p14="http://schemas.microsoft.com/office/powerpoint/2010/main" val="3979994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3ED68-6889-8516-A601-C0DA584452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47AC66-6AF3-2B34-D628-9903DE8A00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764EAE-72E5-2B8C-0FD1-A8E4E8D835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E0F01C-B026-4636-4B2E-4E0C79AD8836}"/>
              </a:ext>
            </a:extLst>
          </p:cNvPr>
          <p:cNvSpPr>
            <a:spLocks noGrp="1"/>
          </p:cNvSpPr>
          <p:nvPr>
            <p:ph type="dt" sz="half" idx="10"/>
          </p:nvPr>
        </p:nvSpPr>
        <p:spPr/>
        <p:txBody>
          <a:bodyPr/>
          <a:lstStyle/>
          <a:p>
            <a:fld id="{10B53282-ED1C-4183-AA78-D0A38203263E}" type="datetimeFigureOut">
              <a:rPr lang="en-GB" smtClean="0"/>
              <a:t>09/02/2026</a:t>
            </a:fld>
            <a:endParaRPr lang="en-GB"/>
          </a:p>
        </p:txBody>
      </p:sp>
      <p:sp>
        <p:nvSpPr>
          <p:cNvPr id="6" name="Footer Placeholder 5">
            <a:extLst>
              <a:ext uri="{FF2B5EF4-FFF2-40B4-BE49-F238E27FC236}">
                <a16:creationId xmlns:a16="http://schemas.microsoft.com/office/drawing/2014/main" id="{D795263B-28D1-D08F-1CC1-706273225F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450A25-40B3-40A1-8AE7-CA0EAEF6E48A}"/>
              </a:ext>
            </a:extLst>
          </p:cNvPr>
          <p:cNvSpPr>
            <a:spLocks noGrp="1"/>
          </p:cNvSpPr>
          <p:nvPr>
            <p:ph type="sldNum" sz="quarter" idx="12"/>
          </p:nvPr>
        </p:nvSpPr>
        <p:spPr/>
        <p:txBody>
          <a:bodyPr/>
          <a:lstStyle/>
          <a:p>
            <a:fld id="{1A2D3683-AA47-4BB5-A65B-1AAA31E65ADF}" type="slidenum">
              <a:rPr lang="en-GB" smtClean="0"/>
              <a:t>‹#›</a:t>
            </a:fld>
            <a:endParaRPr lang="en-GB"/>
          </a:p>
        </p:txBody>
      </p:sp>
    </p:spTree>
    <p:extLst>
      <p:ext uri="{BB962C8B-B14F-4D97-AF65-F5344CB8AC3E}">
        <p14:creationId xmlns:p14="http://schemas.microsoft.com/office/powerpoint/2010/main" val="1297505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7C9F2-D825-EFDE-81EC-EA5302E9B3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4DA737-5B72-2204-01DF-CA8B9B7F1A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C71579B-94F2-C7D8-958D-0A6A610DCED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B75C24-D7C6-3E60-56D7-003514B9E2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236518-8F1E-36B0-D28B-DB0F1D67775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DC18344-52D1-8E0C-D387-DCFE9B64F4F0}"/>
              </a:ext>
            </a:extLst>
          </p:cNvPr>
          <p:cNvSpPr>
            <a:spLocks noGrp="1"/>
          </p:cNvSpPr>
          <p:nvPr>
            <p:ph type="dt" sz="half" idx="10"/>
          </p:nvPr>
        </p:nvSpPr>
        <p:spPr/>
        <p:txBody>
          <a:bodyPr/>
          <a:lstStyle/>
          <a:p>
            <a:fld id="{10B53282-ED1C-4183-AA78-D0A38203263E}" type="datetimeFigureOut">
              <a:rPr lang="en-GB" smtClean="0"/>
              <a:t>09/02/2026</a:t>
            </a:fld>
            <a:endParaRPr lang="en-GB"/>
          </a:p>
        </p:txBody>
      </p:sp>
      <p:sp>
        <p:nvSpPr>
          <p:cNvPr id="8" name="Footer Placeholder 7">
            <a:extLst>
              <a:ext uri="{FF2B5EF4-FFF2-40B4-BE49-F238E27FC236}">
                <a16:creationId xmlns:a16="http://schemas.microsoft.com/office/drawing/2014/main" id="{E2B8150D-CD03-CE3C-24FE-82980E18334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1AF2F8-666B-05CE-D5E8-978ADB656131}"/>
              </a:ext>
            </a:extLst>
          </p:cNvPr>
          <p:cNvSpPr>
            <a:spLocks noGrp="1"/>
          </p:cNvSpPr>
          <p:nvPr>
            <p:ph type="sldNum" sz="quarter" idx="12"/>
          </p:nvPr>
        </p:nvSpPr>
        <p:spPr/>
        <p:txBody>
          <a:bodyPr/>
          <a:lstStyle/>
          <a:p>
            <a:fld id="{1A2D3683-AA47-4BB5-A65B-1AAA31E65ADF}" type="slidenum">
              <a:rPr lang="en-GB" smtClean="0"/>
              <a:t>‹#›</a:t>
            </a:fld>
            <a:endParaRPr lang="en-GB"/>
          </a:p>
        </p:txBody>
      </p:sp>
    </p:spTree>
    <p:extLst>
      <p:ext uri="{BB962C8B-B14F-4D97-AF65-F5344CB8AC3E}">
        <p14:creationId xmlns:p14="http://schemas.microsoft.com/office/powerpoint/2010/main" val="4021630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E709B-1010-5B85-1FA4-34D451AECD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F2D37C-8DB0-D30F-C983-E1788D075159}"/>
              </a:ext>
            </a:extLst>
          </p:cNvPr>
          <p:cNvSpPr>
            <a:spLocks noGrp="1"/>
          </p:cNvSpPr>
          <p:nvPr>
            <p:ph type="dt" sz="half" idx="10"/>
          </p:nvPr>
        </p:nvSpPr>
        <p:spPr/>
        <p:txBody>
          <a:bodyPr/>
          <a:lstStyle/>
          <a:p>
            <a:fld id="{10B53282-ED1C-4183-AA78-D0A38203263E}" type="datetimeFigureOut">
              <a:rPr lang="en-GB" smtClean="0"/>
              <a:t>09/02/2026</a:t>
            </a:fld>
            <a:endParaRPr lang="en-GB"/>
          </a:p>
        </p:txBody>
      </p:sp>
      <p:sp>
        <p:nvSpPr>
          <p:cNvPr id="4" name="Footer Placeholder 3">
            <a:extLst>
              <a:ext uri="{FF2B5EF4-FFF2-40B4-BE49-F238E27FC236}">
                <a16:creationId xmlns:a16="http://schemas.microsoft.com/office/drawing/2014/main" id="{AA72520D-E076-3764-404D-7D2F7C0EC9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F6175D-154B-EF01-6E89-B7710E8CB095}"/>
              </a:ext>
            </a:extLst>
          </p:cNvPr>
          <p:cNvSpPr>
            <a:spLocks noGrp="1"/>
          </p:cNvSpPr>
          <p:nvPr>
            <p:ph type="sldNum" sz="quarter" idx="12"/>
          </p:nvPr>
        </p:nvSpPr>
        <p:spPr/>
        <p:txBody>
          <a:bodyPr/>
          <a:lstStyle/>
          <a:p>
            <a:fld id="{1A2D3683-AA47-4BB5-A65B-1AAA31E65ADF}" type="slidenum">
              <a:rPr lang="en-GB" smtClean="0"/>
              <a:t>‹#›</a:t>
            </a:fld>
            <a:endParaRPr lang="en-GB"/>
          </a:p>
        </p:txBody>
      </p:sp>
    </p:spTree>
    <p:extLst>
      <p:ext uri="{BB962C8B-B14F-4D97-AF65-F5344CB8AC3E}">
        <p14:creationId xmlns:p14="http://schemas.microsoft.com/office/powerpoint/2010/main" val="3453247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C3E088-6281-3918-9EDC-52AB15999354}"/>
              </a:ext>
            </a:extLst>
          </p:cNvPr>
          <p:cNvSpPr>
            <a:spLocks noGrp="1"/>
          </p:cNvSpPr>
          <p:nvPr>
            <p:ph type="dt" sz="half" idx="10"/>
          </p:nvPr>
        </p:nvSpPr>
        <p:spPr/>
        <p:txBody>
          <a:bodyPr/>
          <a:lstStyle/>
          <a:p>
            <a:fld id="{10B53282-ED1C-4183-AA78-D0A38203263E}" type="datetimeFigureOut">
              <a:rPr lang="en-GB" smtClean="0"/>
              <a:t>09/02/2026</a:t>
            </a:fld>
            <a:endParaRPr lang="en-GB"/>
          </a:p>
        </p:txBody>
      </p:sp>
      <p:sp>
        <p:nvSpPr>
          <p:cNvPr id="3" name="Footer Placeholder 2">
            <a:extLst>
              <a:ext uri="{FF2B5EF4-FFF2-40B4-BE49-F238E27FC236}">
                <a16:creationId xmlns:a16="http://schemas.microsoft.com/office/drawing/2014/main" id="{9DA54A42-903F-6A99-5D6B-EBE7ADF394C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267B14B-3BB6-1EDC-2A9B-F62B2AEDC14B}"/>
              </a:ext>
            </a:extLst>
          </p:cNvPr>
          <p:cNvSpPr>
            <a:spLocks noGrp="1"/>
          </p:cNvSpPr>
          <p:nvPr>
            <p:ph type="sldNum" sz="quarter" idx="12"/>
          </p:nvPr>
        </p:nvSpPr>
        <p:spPr/>
        <p:txBody>
          <a:bodyPr/>
          <a:lstStyle/>
          <a:p>
            <a:fld id="{1A2D3683-AA47-4BB5-A65B-1AAA31E65ADF}" type="slidenum">
              <a:rPr lang="en-GB" smtClean="0"/>
              <a:t>‹#›</a:t>
            </a:fld>
            <a:endParaRPr lang="en-GB"/>
          </a:p>
        </p:txBody>
      </p:sp>
    </p:spTree>
    <p:extLst>
      <p:ext uri="{BB962C8B-B14F-4D97-AF65-F5344CB8AC3E}">
        <p14:creationId xmlns:p14="http://schemas.microsoft.com/office/powerpoint/2010/main" val="4247580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16F8C-378F-EFEE-EE7F-4EF8C67C6F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3602D1-1A41-7295-D555-32845F394A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8127B0-D18B-6C66-96F7-F558FD875C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E5A847-2B99-0DCB-3303-83F20C68C22F}"/>
              </a:ext>
            </a:extLst>
          </p:cNvPr>
          <p:cNvSpPr>
            <a:spLocks noGrp="1"/>
          </p:cNvSpPr>
          <p:nvPr>
            <p:ph type="dt" sz="half" idx="10"/>
          </p:nvPr>
        </p:nvSpPr>
        <p:spPr/>
        <p:txBody>
          <a:bodyPr/>
          <a:lstStyle/>
          <a:p>
            <a:fld id="{10B53282-ED1C-4183-AA78-D0A38203263E}" type="datetimeFigureOut">
              <a:rPr lang="en-GB" smtClean="0"/>
              <a:t>09/02/2026</a:t>
            </a:fld>
            <a:endParaRPr lang="en-GB"/>
          </a:p>
        </p:txBody>
      </p:sp>
      <p:sp>
        <p:nvSpPr>
          <p:cNvPr id="6" name="Footer Placeholder 5">
            <a:extLst>
              <a:ext uri="{FF2B5EF4-FFF2-40B4-BE49-F238E27FC236}">
                <a16:creationId xmlns:a16="http://schemas.microsoft.com/office/drawing/2014/main" id="{865F9D57-CE0B-3A64-3CCA-6DFB3EAE8F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0AE31E-C2E8-E68E-539B-06C89CB80B6B}"/>
              </a:ext>
            </a:extLst>
          </p:cNvPr>
          <p:cNvSpPr>
            <a:spLocks noGrp="1"/>
          </p:cNvSpPr>
          <p:nvPr>
            <p:ph type="sldNum" sz="quarter" idx="12"/>
          </p:nvPr>
        </p:nvSpPr>
        <p:spPr/>
        <p:txBody>
          <a:bodyPr/>
          <a:lstStyle/>
          <a:p>
            <a:fld id="{1A2D3683-AA47-4BB5-A65B-1AAA31E65ADF}" type="slidenum">
              <a:rPr lang="en-GB" smtClean="0"/>
              <a:t>‹#›</a:t>
            </a:fld>
            <a:endParaRPr lang="en-GB"/>
          </a:p>
        </p:txBody>
      </p:sp>
    </p:spTree>
    <p:extLst>
      <p:ext uri="{BB962C8B-B14F-4D97-AF65-F5344CB8AC3E}">
        <p14:creationId xmlns:p14="http://schemas.microsoft.com/office/powerpoint/2010/main" val="282506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1408F-2B74-C4F2-96DF-61BB07171B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A3EA1A-2366-481B-36CA-31B9B97AB8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23AE60-2A4C-EEB8-F264-7AFDA2CCD0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BB4A21-5C6F-21AE-CAFE-DB891F0A5131}"/>
              </a:ext>
            </a:extLst>
          </p:cNvPr>
          <p:cNvSpPr>
            <a:spLocks noGrp="1"/>
          </p:cNvSpPr>
          <p:nvPr>
            <p:ph type="dt" sz="half" idx="10"/>
          </p:nvPr>
        </p:nvSpPr>
        <p:spPr/>
        <p:txBody>
          <a:bodyPr/>
          <a:lstStyle/>
          <a:p>
            <a:fld id="{10B53282-ED1C-4183-AA78-D0A38203263E}" type="datetimeFigureOut">
              <a:rPr lang="en-GB" smtClean="0"/>
              <a:t>09/02/2026</a:t>
            </a:fld>
            <a:endParaRPr lang="en-GB"/>
          </a:p>
        </p:txBody>
      </p:sp>
      <p:sp>
        <p:nvSpPr>
          <p:cNvPr id="6" name="Footer Placeholder 5">
            <a:extLst>
              <a:ext uri="{FF2B5EF4-FFF2-40B4-BE49-F238E27FC236}">
                <a16:creationId xmlns:a16="http://schemas.microsoft.com/office/drawing/2014/main" id="{42EBC409-5CAA-1565-4B5C-3953B91417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84E20C-1D28-07C0-AE51-826DDA4CE2F9}"/>
              </a:ext>
            </a:extLst>
          </p:cNvPr>
          <p:cNvSpPr>
            <a:spLocks noGrp="1"/>
          </p:cNvSpPr>
          <p:nvPr>
            <p:ph type="sldNum" sz="quarter" idx="12"/>
          </p:nvPr>
        </p:nvSpPr>
        <p:spPr/>
        <p:txBody>
          <a:bodyPr/>
          <a:lstStyle/>
          <a:p>
            <a:fld id="{1A2D3683-AA47-4BB5-A65B-1AAA31E65ADF}" type="slidenum">
              <a:rPr lang="en-GB" smtClean="0"/>
              <a:t>‹#›</a:t>
            </a:fld>
            <a:endParaRPr lang="en-GB"/>
          </a:p>
        </p:txBody>
      </p:sp>
    </p:spTree>
    <p:extLst>
      <p:ext uri="{BB962C8B-B14F-4D97-AF65-F5344CB8AC3E}">
        <p14:creationId xmlns:p14="http://schemas.microsoft.com/office/powerpoint/2010/main" val="95921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69CF6-04E8-F18C-06B0-84C427FB550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6400AF-C146-6E0B-00DA-B84B5C21CE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BD4187-F4FA-1CC4-0E5D-F82D69C60C18}"/>
              </a:ext>
            </a:extLst>
          </p:cNvPr>
          <p:cNvSpPr>
            <a:spLocks noGrp="1"/>
          </p:cNvSpPr>
          <p:nvPr>
            <p:ph type="dt" sz="half" idx="10"/>
          </p:nvPr>
        </p:nvSpPr>
        <p:spPr/>
        <p:txBody>
          <a:bodyPr/>
          <a:lstStyle/>
          <a:p>
            <a:fld id="{10B53282-ED1C-4183-AA78-D0A38203263E}" type="datetimeFigureOut">
              <a:rPr lang="en-GB" smtClean="0"/>
              <a:t>09/02/2026</a:t>
            </a:fld>
            <a:endParaRPr lang="en-GB"/>
          </a:p>
        </p:txBody>
      </p:sp>
      <p:sp>
        <p:nvSpPr>
          <p:cNvPr id="5" name="Footer Placeholder 4">
            <a:extLst>
              <a:ext uri="{FF2B5EF4-FFF2-40B4-BE49-F238E27FC236}">
                <a16:creationId xmlns:a16="http://schemas.microsoft.com/office/drawing/2014/main" id="{F356A0EE-3736-A4BE-3676-8524A99972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AD3AAA-946C-0438-369B-1F9F21232281}"/>
              </a:ext>
            </a:extLst>
          </p:cNvPr>
          <p:cNvSpPr>
            <a:spLocks noGrp="1"/>
          </p:cNvSpPr>
          <p:nvPr>
            <p:ph type="sldNum" sz="quarter" idx="12"/>
          </p:nvPr>
        </p:nvSpPr>
        <p:spPr/>
        <p:txBody>
          <a:bodyPr/>
          <a:lstStyle/>
          <a:p>
            <a:fld id="{1A2D3683-AA47-4BB5-A65B-1AAA31E65ADF}" type="slidenum">
              <a:rPr lang="en-GB" smtClean="0"/>
              <a:t>‹#›</a:t>
            </a:fld>
            <a:endParaRPr lang="en-GB"/>
          </a:p>
        </p:txBody>
      </p:sp>
    </p:spTree>
    <p:extLst>
      <p:ext uri="{BB962C8B-B14F-4D97-AF65-F5344CB8AC3E}">
        <p14:creationId xmlns:p14="http://schemas.microsoft.com/office/powerpoint/2010/main" val="2428101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770B38-44CE-9C0B-0C54-1320F05319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8CD97E-DB01-B5B9-4930-6D3DA551FD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2D496C-B7D3-ACCD-F9BE-A93B9ABAC8EB}"/>
              </a:ext>
            </a:extLst>
          </p:cNvPr>
          <p:cNvSpPr>
            <a:spLocks noGrp="1"/>
          </p:cNvSpPr>
          <p:nvPr>
            <p:ph type="dt" sz="half" idx="10"/>
          </p:nvPr>
        </p:nvSpPr>
        <p:spPr/>
        <p:txBody>
          <a:bodyPr/>
          <a:lstStyle/>
          <a:p>
            <a:fld id="{10B53282-ED1C-4183-AA78-D0A38203263E}" type="datetimeFigureOut">
              <a:rPr lang="en-GB" smtClean="0"/>
              <a:t>09/02/2026</a:t>
            </a:fld>
            <a:endParaRPr lang="en-GB"/>
          </a:p>
        </p:txBody>
      </p:sp>
      <p:sp>
        <p:nvSpPr>
          <p:cNvPr id="5" name="Footer Placeholder 4">
            <a:extLst>
              <a:ext uri="{FF2B5EF4-FFF2-40B4-BE49-F238E27FC236}">
                <a16:creationId xmlns:a16="http://schemas.microsoft.com/office/drawing/2014/main" id="{7167728F-AD98-6ECA-1855-9DC311BD0F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9F3AFD-5E1D-6A28-4103-75A2C57E1B8C}"/>
              </a:ext>
            </a:extLst>
          </p:cNvPr>
          <p:cNvSpPr>
            <a:spLocks noGrp="1"/>
          </p:cNvSpPr>
          <p:nvPr>
            <p:ph type="sldNum" sz="quarter" idx="12"/>
          </p:nvPr>
        </p:nvSpPr>
        <p:spPr/>
        <p:txBody>
          <a:bodyPr/>
          <a:lstStyle/>
          <a:p>
            <a:fld id="{1A2D3683-AA47-4BB5-A65B-1AAA31E65ADF}" type="slidenum">
              <a:rPr lang="en-GB" smtClean="0"/>
              <a:t>‹#›</a:t>
            </a:fld>
            <a:endParaRPr lang="en-GB"/>
          </a:p>
        </p:txBody>
      </p:sp>
    </p:spTree>
    <p:extLst>
      <p:ext uri="{BB962C8B-B14F-4D97-AF65-F5344CB8AC3E}">
        <p14:creationId xmlns:p14="http://schemas.microsoft.com/office/powerpoint/2010/main" val="1972221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FDCDB7-5FD3-2539-D028-D1D5D610BE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744EE3-F51A-A4F5-EA63-84D292EFF7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C71502-6260-13FE-0916-988E7CCAA1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B53282-ED1C-4183-AA78-D0A38203263E}" type="datetimeFigureOut">
              <a:rPr lang="en-GB" smtClean="0"/>
              <a:t>09/02/2026</a:t>
            </a:fld>
            <a:endParaRPr lang="en-GB"/>
          </a:p>
        </p:txBody>
      </p:sp>
      <p:sp>
        <p:nvSpPr>
          <p:cNvPr id="5" name="Footer Placeholder 4">
            <a:extLst>
              <a:ext uri="{FF2B5EF4-FFF2-40B4-BE49-F238E27FC236}">
                <a16:creationId xmlns:a16="http://schemas.microsoft.com/office/drawing/2014/main" id="{EB2C4646-4A8E-614B-9B96-EC87D1780A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1D1F1DA-DC18-26DF-6E0F-0CB220A1B7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2D3683-AA47-4BB5-A65B-1AAA31E65ADF}" type="slidenum">
              <a:rPr lang="en-GB" smtClean="0"/>
              <a:t>‹#›</a:t>
            </a:fld>
            <a:endParaRPr lang="en-GB"/>
          </a:p>
        </p:txBody>
      </p:sp>
    </p:spTree>
    <p:extLst>
      <p:ext uri="{BB962C8B-B14F-4D97-AF65-F5344CB8AC3E}">
        <p14:creationId xmlns:p14="http://schemas.microsoft.com/office/powerpoint/2010/main" val="14336988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FEAFF9-64D8-2100-10F2-F4E875C7EEE9}"/>
              </a:ext>
            </a:extLst>
          </p:cNvPr>
          <p:cNvSpPr>
            <a:spLocks noGrp="1"/>
          </p:cNvSpPr>
          <p:nvPr>
            <p:ph type="ctrTitle"/>
          </p:nvPr>
        </p:nvSpPr>
        <p:spPr>
          <a:xfrm>
            <a:off x="4162567" y="818984"/>
            <a:ext cx="6714699" cy="3178689"/>
          </a:xfrm>
        </p:spPr>
        <p:txBody>
          <a:bodyPr>
            <a:normAutofit/>
          </a:bodyPr>
          <a:lstStyle/>
          <a:p>
            <a:pPr algn="l"/>
            <a:r>
              <a:rPr lang="en-GB" sz="4800">
                <a:solidFill>
                  <a:srgbClr val="FFFFFF"/>
                </a:solidFill>
              </a:rPr>
              <a:t>Health and wellbeing </a:t>
            </a:r>
          </a:p>
        </p:txBody>
      </p:sp>
      <p:sp>
        <p:nvSpPr>
          <p:cNvPr id="31" name="Rectangle 3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8A6F2C8-341D-2AE9-BEB8-447C86369FD2}"/>
              </a:ext>
            </a:extLst>
          </p:cNvPr>
          <p:cNvSpPr>
            <a:spLocks noGrp="1"/>
          </p:cNvSpPr>
          <p:nvPr>
            <p:ph type="subTitle" idx="1"/>
          </p:nvPr>
        </p:nvSpPr>
        <p:spPr>
          <a:xfrm>
            <a:off x="4285397" y="4960961"/>
            <a:ext cx="7055893" cy="1078054"/>
          </a:xfrm>
        </p:spPr>
        <p:txBody>
          <a:bodyPr>
            <a:normAutofit/>
          </a:bodyPr>
          <a:lstStyle/>
          <a:p>
            <a:pPr algn="l"/>
            <a:r>
              <a:rPr lang="en-GB">
                <a:solidFill>
                  <a:srgbClr val="FFFFFF"/>
                </a:solidFill>
              </a:rPr>
              <a:t>Therapeutic relationships </a:t>
            </a:r>
          </a:p>
        </p:txBody>
      </p:sp>
    </p:spTree>
    <p:extLst>
      <p:ext uri="{BB962C8B-B14F-4D97-AF65-F5344CB8AC3E}">
        <p14:creationId xmlns:p14="http://schemas.microsoft.com/office/powerpoint/2010/main" val="3034075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Rectangle 4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1C6848-0970-0E48-CF5D-CE017AD2B9C1}"/>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Introduction to Health and Well-Being</a:t>
            </a:r>
            <a:br>
              <a:rPr lang="en-US" sz="4000" b="1">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52B58AA4-915E-D8F1-3547-1BBCD810A800}"/>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US" sz="2000" b="1"/>
              <a:t>Definition of Health</a:t>
            </a:r>
            <a:r>
              <a:rPr lang="en-US" sz="2000"/>
              <a:t>: Health is often defined by the World Health Organization (WHO) as a state of complete physical, mental, and social well-being, and not merely the absence of disease or infirmity.</a:t>
            </a:r>
          </a:p>
          <a:p>
            <a:pPr>
              <a:buFont typeface="Arial" panose="020B0604020202020204" pitchFamily="34" charset="0"/>
              <a:buChar char="•"/>
            </a:pPr>
            <a:r>
              <a:rPr lang="en-US" sz="2000" b="1"/>
              <a:t>Definition of Well-being</a:t>
            </a:r>
            <a:r>
              <a:rPr lang="en-US" sz="2000"/>
              <a:t>: Well-being can be considered the overall happiness, health, and quality of life an individual experiences.</a:t>
            </a:r>
          </a:p>
          <a:p>
            <a:endParaRPr lang="en-GB" sz="2000"/>
          </a:p>
        </p:txBody>
      </p:sp>
    </p:spTree>
    <p:extLst>
      <p:ext uri="{BB962C8B-B14F-4D97-AF65-F5344CB8AC3E}">
        <p14:creationId xmlns:p14="http://schemas.microsoft.com/office/powerpoint/2010/main" val="3775741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2C2CCD-8C29-7860-D10C-88DEB24E5E9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are the risks to H&amp;W for AHP</a:t>
            </a:r>
          </a:p>
        </p:txBody>
      </p:sp>
      <p:sp>
        <p:nvSpPr>
          <p:cNvPr id="3" name="Content Placeholder 2">
            <a:extLst>
              <a:ext uri="{FF2B5EF4-FFF2-40B4-BE49-F238E27FC236}">
                <a16:creationId xmlns:a16="http://schemas.microsoft.com/office/drawing/2014/main" id="{1496796D-B666-BD2D-9E79-9A771CFE4404}"/>
              </a:ext>
            </a:extLst>
          </p:cNvPr>
          <p:cNvSpPr>
            <a:spLocks noGrp="1"/>
          </p:cNvSpPr>
          <p:nvPr>
            <p:ph idx="1"/>
          </p:nvPr>
        </p:nvSpPr>
        <p:spPr>
          <a:xfrm>
            <a:off x="4810259" y="649480"/>
            <a:ext cx="6555347" cy="5546047"/>
          </a:xfrm>
        </p:spPr>
        <p:txBody>
          <a:bodyPr anchor="ctr">
            <a:normAutofit/>
          </a:bodyPr>
          <a:lstStyle/>
          <a:p>
            <a:pPr marL="0" indent="0">
              <a:buNone/>
            </a:pPr>
            <a:r>
              <a:rPr lang="en-US" sz="2000" b="1"/>
              <a:t>Emotional Burnout and Compassion Fatigue</a:t>
            </a:r>
          </a:p>
          <a:p>
            <a:pPr>
              <a:buFont typeface="Arial" panose="020B0604020202020204" pitchFamily="34" charset="0"/>
              <a:buChar char="•"/>
            </a:pPr>
            <a:r>
              <a:rPr lang="en-US" sz="2000" b="1"/>
              <a:t>Burnout</a:t>
            </a:r>
            <a:r>
              <a:rPr lang="en-US" sz="2000"/>
              <a:t>: AHPs often work in emotionally demanding environments, particularly in roles involving clients with chronic conditions, disabilities, or trauma. The constant emotional investment can lead to exhaustion, decreased job satisfaction, and emotional detachment.</a:t>
            </a:r>
          </a:p>
          <a:p>
            <a:pPr>
              <a:buFont typeface="Arial" panose="020B0604020202020204" pitchFamily="34" charset="0"/>
              <a:buChar char="•"/>
            </a:pPr>
            <a:r>
              <a:rPr lang="en-US" sz="2000" b="1"/>
              <a:t>Compassion Fatigue</a:t>
            </a:r>
            <a:r>
              <a:rPr lang="en-US" sz="2000"/>
              <a:t>: Being empathetic and emotionally supportive can result in secondary trauma or compassion fatigue. Hearing distressing stories or witnessing patient suffering can lead to emotional exhaustion, making it harder for the professional to connect with future clients effectively.</a:t>
            </a:r>
          </a:p>
          <a:p>
            <a:endParaRPr lang="en-GB" sz="2000"/>
          </a:p>
        </p:txBody>
      </p:sp>
    </p:spTree>
    <p:extLst>
      <p:ext uri="{BB962C8B-B14F-4D97-AF65-F5344CB8AC3E}">
        <p14:creationId xmlns:p14="http://schemas.microsoft.com/office/powerpoint/2010/main" val="943894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AD93A3-94B3-B521-FD0E-A35CA4EACD7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Risks to H&amp;W for AHP</a:t>
            </a:r>
          </a:p>
        </p:txBody>
      </p:sp>
      <p:sp>
        <p:nvSpPr>
          <p:cNvPr id="3" name="Content Placeholder 2">
            <a:extLst>
              <a:ext uri="{FF2B5EF4-FFF2-40B4-BE49-F238E27FC236}">
                <a16:creationId xmlns:a16="http://schemas.microsoft.com/office/drawing/2014/main" id="{DA63C78D-3220-D0FC-A3EF-0559C0B86177}"/>
              </a:ext>
            </a:extLst>
          </p:cNvPr>
          <p:cNvSpPr>
            <a:spLocks noGrp="1"/>
          </p:cNvSpPr>
          <p:nvPr>
            <p:ph idx="1"/>
          </p:nvPr>
        </p:nvSpPr>
        <p:spPr>
          <a:xfrm>
            <a:off x="4810259" y="649480"/>
            <a:ext cx="6555347" cy="5546047"/>
          </a:xfrm>
        </p:spPr>
        <p:txBody>
          <a:bodyPr anchor="ctr">
            <a:normAutofit/>
          </a:bodyPr>
          <a:lstStyle/>
          <a:p>
            <a:pPr marL="0" indent="0">
              <a:buNone/>
            </a:pPr>
            <a:r>
              <a:rPr lang="en-GB" sz="2000" b="1"/>
              <a:t>Vicarious Trauma</a:t>
            </a:r>
          </a:p>
          <a:p>
            <a:pPr>
              <a:buFont typeface="Arial" panose="020B0604020202020204" pitchFamily="34" charset="0"/>
              <a:buChar char="•"/>
            </a:pPr>
            <a:r>
              <a:rPr lang="en-GB" sz="2000"/>
              <a:t>AHPs may experience vicarious trauma from listening to and being exposed to clients’ traumatic experiences. This can impact their emotional and psychological state, leading to symptoms like anxiety, hypervigilance, and emotional numbness, similar to post-traumatic stress disorder (PTSD).</a:t>
            </a:r>
          </a:p>
          <a:p>
            <a:endParaRPr lang="en-GB" sz="2000"/>
          </a:p>
        </p:txBody>
      </p:sp>
    </p:spTree>
    <p:extLst>
      <p:ext uri="{BB962C8B-B14F-4D97-AF65-F5344CB8AC3E}">
        <p14:creationId xmlns:p14="http://schemas.microsoft.com/office/powerpoint/2010/main" val="3103834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E5F467-0B6A-7392-2D03-E9BD7A5CBF6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Risks to H&amp;W for AHP</a:t>
            </a:r>
          </a:p>
        </p:txBody>
      </p:sp>
      <p:sp>
        <p:nvSpPr>
          <p:cNvPr id="3" name="Content Placeholder 2">
            <a:extLst>
              <a:ext uri="{FF2B5EF4-FFF2-40B4-BE49-F238E27FC236}">
                <a16:creationId xmlns:a16="http://schemas.microsoft.com/office/drawing/2014/main" id="{6AA77FE4-DE9F-7F7A-FD0D-84D4F005100B}"/>
              </a:ext>
            </a:extLst>
          </p:cNvPr>
          <p:cNvSpPr>
            <a:spLocks noGrp="1"/>
          </p:cNvSpPr>
          <p:nvPr>
            <p:ph idx="1"/>
          </p:nvPr>
        </p:nvSpPr>
        <p:spPr>
          <a:xfrm>
            <a:off x="4810259" y="649480"/>
            <a:ext cx="6555347" cy="5546047"/>
          </a:xfrm>
        </p:spPr>
        <p:txBody>
          <a:bodyPr anchor="ctr">
            <a:normAutofit/>
          </a:bodyPr>
          <a:lstStyle/>
          <a:p>
            <a:pPr marL="0" indent="0">
              <a:buNone/>
            </a:pPr>
            <a:r>
              <a:rPr lang="en-US" sz="2000" b="1"/>
              <a:t>Boundary Issues</a:t>
            </a:r>
          </a:p>
          <a:p>
            <a:pPr>
              <a:buFont typeface="Arial" panose="020B0604020202020204" pitchFamily="34" charset="0"/>
              <a:buChar char="•"/>
            </a:pPr>
            <a:r>
              <a:rPr lang="en-US" sz="2000"/>
              <a:t>In therapeutic relationships, AHPs must maintain clear professional boundaries. However, sometimes these boundaries can blur, especially when clients develop strong emotional attachments or rely on the therapist for emotional support. This can lead to ethical dilemmas, such as over-identifying with clients or feeling a personal responsibility for their outcomes, which increases stress for the professional.</a:t>
            </a:r>
          </a:p>
          <a:p>
            <a:endParaRPr lang="en-GB" sz="2000"/>
          </a:p>
        </p:txBody>
      </p:sp>
    </p:spTree>
    <p:extLst>
      <p:ext uri="{BB962C8B-B14F-4D97-AF65-F5344CB8AC3E}">
        <p14:creationId xmlns:p14="http://schemas.microsoft.com/office/powerpoint/2010/main" val="1038754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9C8051-0FAC-E4BF-0A5A-5EB515DC254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Risks to H&amp;W for AHP</a:t>
            </a:r>
          </a:p>
        </p:txBody>
      </p:sp>
      <p:sp>
        <p:nvSpPr>
          <p:cNvPr id="3" name="Content Placeholder 2">
            <a:extLst>
              <a:ext uri="{FF2B5EF4-FFF2-40B4-BE49-F238E27FC236}">
                <a16:creationId xmlns:a16="http://schemas.microsoft.com/office/drawing/2014/main" id="{2DA25367-272C-0D64-CF0A-A9EAD90FA9EB}"/>
              </a:ext>
            </a:extLst>
          </p:cNvPr>
          <p:cNvSpPr>
            <a:spLocks noGrp="1"/>
          </p:cNvSpPr>
          <p:nvPr>
            <p:ph idx="1"/>
          </p:nvPr>
        </p:nvSpPr>
        <p:spPr>
          <a:xfrm>
            <a:off x="4810259" y="649480"/>
            <a:ext cx="6555347" cy="5546047"/>
          </a:xfrm>
        </p:spPr>
        <p:txBody>
          <a:bodyPr anchor="ctr">
            <a:normAutofit/>
          </a:bodyPr>
          <a:lstStyle/>
          <a:p>
            <a:pPr marL="0" indent="0">
              <a:buNone/>
            </a:pPr>
            <a:r>
              <a:rPr lang="en-US" sz="2000" b="1"/>
              <a:t>Physical and Mental Stress</a:t>
            </a:r>
          </a:p>
          <a:p>
            <a:pPr>
              <a:buFont typeface="Arial" panose="020B0604020202020204" pitchFamily="34" charset="0"/>
              <a:buChar char="•"/>
            </a:pPr>
            <a:r>
              <a:rPr lang="en-US" sz="2000" b="1"/>
              <a:t>Physical strain</a:t>
            </a:r>
            <a:r>
              <a:rPr lang="en-US" sz="2000"/>
              <a:t>: Many allied health professionals, such as physiotherapists or occupational therapists, engage in physically demanding work. Lifting, supporting, or demonstrating exercises for clients can lead to musculoskeletal strain or injury.</a:t>
            </a:r>
          </a:p>
          <a:p>
            <a:pPr>
              <a:buFont typeface="Arial" panose="020B0604020202020204" pitchFamily="34" charset="0"/>
              <a:buChar char="•"/>
            </a:pPr>
            <a:r>
              <a:rPr lang="en-US" sz="2000" b="1"/>
              <a:t>Mental stress</a:t>
            </a:r>
            <a:r>
              <a:rPr lang="en-US" sz="2000"/>
              <a:t>: Managing complex cases or navigating difficult dynamics in therapeutic relationships can also take a mental toll. Stress from decision-making, problem-solving, or dealing with difficult clients can increase anxiety, affect concentration, and lead to mental exhaustion.</a:t>
            </a:r>
          </a:p>
          <a:p>
            <a:endParaRPr lang="en-GB" sz="2000"/>
          </a:p>
        </p:txBody>
      </p:sp>
    </p:spTree>
    <p:extLst>
      <p:ext uri="{BB962C8B-B14F-4D97-AF65-F5344CB8AC3E}">
        <p14:creationId xmlns:p14="http://schemas.microsoft.com/office/powerpoint/2010/main" val="2422364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EDDBCD-E58C-7F05-4A45-7593883D433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Risks to H&amp;W for AHP</a:t>
            </a:r>
          </a:p>
        </p:txBody>
      </p:sp>
      <p:sp>
        <p:nvSpPr>
          <p:cNvPr id="3" name="Content Placeholder 2">
            <a:extLst>
              <a:ext uri="{FF2B5EF4-FFF2-40B4-BE49-F238E27FC236}">
                <a16:creationId xmlns:a16="http://schemas.microsoft.com/office/drawing/2014/main" id="{EDB6E035-1147-B193-3F3B-EDB223062EC5}"/>
              </a:ext>
            </a:extLst>
          </p:cNvPr>
          <p:cNvSpPr>
            <a:spLocks noGrp="1"/>
          </p:cNvSpPr>
          <p:nvPr>
            <p:ph idx="1"/>
          </p:nvPr>
        </p:nvSpPr>
        <p:spPr>
          <a:xfrm>
            <a:off x="4810259" y="649480"/>
            <a:ext cx="6555347" cy="5546047"/>
          </a:xfrm>
        </p:spPr>
        <p:txBody>
          <a:bodyPr anchor="ctr">
            <a:normAutofit/>
          </a:bodyPr>
          <a:lstStyle/>
          <a:p>
            <a:pPr marL="0" indent="0">
              <a:buNone/>
            </a:pPr>
            <a:r>
              <a:rPr lang="en-US" sz="2000" b="1"/>
              <a:t>Ethical and Moral Distress</a:t>
            </a:r>
          </a:p>
          <a:p>
            <a:pPr>
              <a:buFont typeface="Arial" panose="020B0604020202020204" pitchFamily="34" charset="0"/>
              <a:buChar char="•"/>
            </a:pPr>
            <a:r>
              <a:rPr lang="en-US" sz="2000"/>
              <a:t>Sometimes, AHPs might find themselves in situations where the client's values, goals, or behaviors conflict with the professional’s ethical principles or personal beliefs. This can lead to moral distress, particularly when the therapist feels unable to act in the best interest of the client due to professional limitations or constraints.</a:t>
            </a:r>
          </a:p>
          <a:p>
            <a:endParaRPr lang="en-GB" sz="2000"/>
          </a:p>
        </p:txBody>
      </p:sp>
    </p:spTree>
    <p:extLst>
      <p:ext uri="{BB962C8B-B14F-4D97-AF65-F5344CB8AC3E}">
        <p14:creationId xmlns:p14="http://schemas.microsoft.com/office/powerpoint/2010/main" val="1026001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6FE3F-91F8-C89E-1680-2566BD48981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Risks to H&amp;W for AHP</a:t>
            </a:r>
          </a:p>
        </p:txBody>
      </p:sp>
      <p:sp>
        <p:nvSpPr>
          <p:cNvPr id="3" name="Content Placeholder 2">
            <a:extLst>
              <a:ext uri="{FF2B5EF4-FFF2-40B4-BE49-F238E27FC236}">
                <a16:creationId xmlns:a16="http://schemas.microsoft.com/office/drawing/2014/main" id="{AB1002AF-375F-5CC1-70DB-0E2F1C739C8D}"/>
              </a:ext>
            </a:extLst>
          </p:cNvPr>
          <p:cNvSpPr>
            <a:spLocks noGrp="1"/>
          </p:cNvSpPr>
          <p:nvPr>
            <p:ph idx="1"/>
          </p:nvPr>
        </p:nvSpPr>
        <p:spPr>
          <a:xfrm>
            <a:off x="4810259" y="649480"/>
            <a:ext cx="6555347" cy="5546047"/>
          </a:xfrm>
        </p:spPr>
        <p:txBody>
          <a:bodyPr anchor="ctr">
            <a:normAutofit/>
          </a:bodyPr>
          <a:lstStyle/>
          <a:p>
            <a:pPr marL="0" indent="0">
              <a:buNone/>
            </a:pPr>
            <a:r>
              <a:rPr lang="en-US" sz="2000" b="1"/>
              <a:t>Isolation and Lack of Support</a:t>
            </a:r>
          </a:p>
          <a:p>
            <a:pPr>
              <a:buFont typeface="Arial" panose="020B0604020202020204" pitchFamily="34" charset="0"/>
              <a:buChar char="•"/>
            </a:pPr>
            <a:r>
              <a:rPr lang="en-US" sz="2000"/>
              <a:t>AHPs working in remote areas, small teams, or independent practices may experience professional isolation. Without a network of colleagues for advice or shared experience, the stress from challenging client relationships may become overwhelming, contributing to burnout and declining mental health.</a:t>
            </a:r>
          </a:p>
          <a:p>
            <a:endParaRPr lang="en-GB" sz="2000"/>
          </a:p>
        </p:txBody>
      </p:sp>
    </p:spTree>
    <p:extLst>
      <p:ext uri="{BB962C8B-B14F-4D97-AF65-F5344CB8AC3E}">
        <p14:creationId xmlns:p14="http://schemas.microsoft.com/office/powerpoint/2010/main" val="343495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1C6FEB-CEA4-EC0D-2C88-BA391D6ED4E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Risks to H&amp;W for AHP</a:t>
            </a:r>
          </a:p>
        </p:txBody>
      </p:sp>
      <p:sp>
        <p:nvSpPr>
          <p:cNvPr id="3" name="Content Placeholder 2">
            <a:extLst>
              <a:ext uri="{FF2B5EF4-FFF2-40B4-BE49-F238E27FC236}">
                <a16:creationId xmlns:a16="http://schemas.microsoft.com/office/drawing/2014/main" id="{D775E510-7AD1-BD05-A418-B1BFA183FC1A}"/>
              </a:ext>
            </a:extLst>
          </p:cNvPr>
          <p:cNvSpPr>
            <a:spLocks noGrp="1"/>
          </p:cNvSpPr>
          <p:nvPr>
            <p:ph idx="1"/>
          </p:nvPr>
        </p:nvSpPr>
        <p:spPr>
          <a:xfrm>
            <a:off x="4810259" y="649480"/>
            <a:ext cx="6555347" cy="5546047"/>
          </a:xfrm>
        </p:spPr>
        <p:txBody>
          <a:bodyPr anchor="ctr">
            <a:normAutofit/>
          </a:bodyPr>
          <a:lstStyle/>
          <a:p>
            <a:pPr marL="0" indent="0">
              <a:buNone/>
            </a:pPr>
            <a:r>
              <a:rPr lang="en-US" sz="2000" b="1"/>
              <a:t>Legal and Liability Risks</a:t>
            </a:r>
          </a:p>
          <a:p>
            <a:pPr>
              <a:buFont typeface="Arial" panose="020B0604020202020204" pitchFamily="34" charset="0"/>
              <a:buChar char="•"/>
            </a:pPr>
            <a:r>
              <a:rPr lang="en-US" sz="2000"/>
              <a:t>There’s a potential for AHPs to face legal and ethical challenges, especially if a therapeutic relationship goes wrong (e.g., if a client feels their expectations have not been met or they’ve been harmed). This can result in professional stress and anxiety related to the threat of lawsuits or reputational damage.</a:t>
            </a:r>
          </a:p>
          <a:p>
            <a:endParaRPr lang="en-GB" sz="2000"/>
          </a:p>
        </p:txBody>
      </p:sp>
    </p:spTree>
    <p:extLst>
      <p:ext uri="{BB962C8B-B14F-4D97-AF65-F5344CB8AC3E}">
        <p14:creationId xmlns:p14="http://schemas.microsoft.com/office/powerpoint/2010/main" val="712974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082BB-DE20-D201-3F35-10641C46420A}"/>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How to manage the risks</a:t>
            </a:r>
            <a:br>
              <a:rPr lang="en-US" sz="4000" b="1">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7918D463-9780-A42A-01C6-580E2A70A4F4}"/>
              </a:ext>
            </a:extLst>
          </p:cNvPr>
          <p:cNvSpPr>
            <a:spLocks noGrp="1"/>
          </p:cNvSpPr>
          <p:nvPr>
            <p:ph idx="1"/>
          </p:nvPr>
        </p:nvSpPr>
        <p:spPr>
          <a:xfrm>
            <a:off x="4810259" y="649480"/>
            <a:ext cx="6555347" cy="5546047"/>
          </a:xfrm>
        </p:spPr>
        <p:txBody>
          <a:bodyPr anchor="ctr">
            <a:normAutofit/>
          </a:bodyPr>
          <a:lstStyle/>
          <a:p>
            <a:r>
              <a:rPr lang="en-US" sz="2000"/>
              <a:t>Self-care</a:t>
            </a:r>
          </a:p>
          <a:p>
            <a:r>
              <a:rPr lang="en-US" sz="2000"/>
              <a:t>Boundaries</a:t>
            </a:r>
          </a:p>
          <a:p>
            <a:r>
              <a:rPr lang="en-US" sz="2000"/>
              <a:t>Ethical practices</a:t>
            </a:r>
          </a:p>
          <a:p>
            <a:r>
              <a:rPr lang="en-US" sz="2000"/>
              <a:t>Supervisory support</a:t>
            </a:r>
          </a:p>
          <a:p>
            <a:r>
              <a:rPr lang="en-US" sz="2000"/>
              <a:t>Peer networks </a:t>
            </a:r>
          </a:p>
          <a:p>
            <a:r>
              <a:rPr lang="en-US" sz="2000"/>
              <a:t>Professional development </a:t>
            </a:r>
          </a:p>
          <a:p>
            <a:r>
              <a:rPr lang="en-US" sz="2000"/>
              <a:t>Regular reflection</a:t>
            </a:r>
            <a:endParaRPr lang="en-GB" sz="2000"/>
          </a:p>
        </p:txBody>
      </p:sp>
    </p:spTree>
    <p:extLst>
      <p:ext uri="{BB962C8B-B14F-4D97-AF65-F5344CB8AC3E}">
        <p14:creationId xmlns:p14="http://schemas.microsoft.com/office/powerpoint/2010/main" val="165314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TotalTime>
  <Words>602</Words>
  <Application>Microsoft Office PowerPoint</Application>
  <PresentationFormat>Widescreen</PresentationFormat>
  <Paragraphs>36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Health and wellbeing </vt:lpstr>
      <vt:lpstr>Introduction to Health and Well-Being </vt:lpstr>
      <vt:lpstr>What are the risks to H&amp;W for AHP</vt:lpstr>
      <vt:lpstr>Risks to H&amp;W for AHP</vt:lpstr>
      <vt:lpstr>Risks to H&amp;W for AHP</vt:lpstr>
      <vt:lpstr>Risks to H&amp;W for AHP</vt:lpstr>
      <vt:lpstr>Risks to H&amp;W for AHP</vt:lpstr>
      <vt:lpstr>Risks to H&amp;W for AHP</vt:lpstr>
      <vt:lpstr>Risks to H&amp;W for AHP</vt:lpstr>
      <vt:lpstr>How to manage the risks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collins</dc:creator>
  <cp:lastModifiedBy>sarah collins</cp:lastModifiedBy>
  <cp:revision>3</cp:revision>
  <dcterms:created xsi:type="dcterms:W3CDTF">2025-02-05T22:56:24Z</dcterms:created>
  <dcterms:modified xsi:type="dcterms:W3CDTF">2026-02-09T20:13:22Z</dcterms:modified>
</cp:coreProperties>
</file>