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4" r:id="rId4"/>
    <p:sldId id="265" r:id="rId5"/>
    <p:sldId id="270" r:id="rId6"/>
    <p:sldId id="272" r:id="rId7"/>
    <p:sldId id="27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-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11/30/2022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804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285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112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11/30/2022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381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11/30/2022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108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11/30/2022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7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11/30/2022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634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11/30/2022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293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11/30/2022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492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558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11/30/2022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461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11/30/2022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4426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AA28543D-7BF0-8BCB-39E2-C9FCDD42FA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143" r="-1" b="9479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445655-F8A7-53CF-A394-5486F1D1B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386135"/>
            <a:ext cx="7063739" cy="2884981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Psychology is Important as a Family Social Worke</a:t>
            </a:r>
            <a: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br>
              <a:rPr lang="en-US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7E753-61E5-5F87-6263-6A65147FD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67054" y="3023193"/>
            <a:ext cx="5317806" cy="1655762"/>
          </a:xfrm>
        </p:spPr>
        <p:txBody>
          <a:bodyPr>
            <a:normAutofit fontScale="25000" lnSpcReduction="20000"/>
          </a:bodyPr>
          <a:lstStyle/>
          <a:p>
            <a:pPr algn="just"/>
            <a:r>
              <a:rPr lang="en-US" sz="7400" b="1" dirty="0">
                <a:solidFill>
                  <a:schemeClr val="bg1"/>
                </a:solidFill>
                <a:latin typeface="Arial"/>
                <a:cs typeface="Arial"/>
              </a:rPr>
              <a:t>Scott </a:t>
            </a:r>
            <a:r>
              <a:rPr lang="en-US" sz="7400" b="1" dirty="0" err="1">
                <a:solidFill>
                  <a:schemeClr val="bg1"/>
                </a:solidFill>
                <a:latin typeface="Arial"/>
                <a:cs typeface="Arial"/>
              </a:rPr>
              <a:t>Uwafiokun</a:t>
            </a:r>
            <a:r>
              <a:rPr lang="en-US" sz="74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US" sz="7400" b="1" dirty="0" err="1">
                <a:solidFill>
                  <a:schemeClr val="bg1"/>
                </a:solidFill>
                <a:latin typeface="Arial"/>
                <a:cs typeface="Arial"/>
              </a:rPr>
              <a:t>Eweka</a:t>
            </a:r>
            <a:r>
              <a:rPr lang="en-US" sz="7400" b="1" dirty="0">
                <a:solidFill>
                  <a:schemeClr val="bg1"/>
                </a:solidFill>
                <a:latin typeface="Arial"/>
                <a:cs typeface="Arial"/>
              </a:rPr>
              <a:t> 222699</a:t>
            </a:r>
          </a:p>
          <a:p>
            <a:pPr algn="just"/>
            <a:r>
              <a:rPr lang="en-US" sz="7400" b="1" dirty="0">
                <a:solidFill>
                  <a:schemeClr val="bg1"/>
                </a:solidFill>
                <a:latin typeface="Arial"/>
                <a:cs typeface="Arial"/>
              </a:rPr>
              <a:t>University Of Wales Trinity Saint David</a:t>
            </a:r>
          </a:p>
          <a:p>
            <a:pPr algn="just"/>
            <a:r>
              <a:rPr lang="en-US" sz="7400" b="1" dirty="0">
                <a:solidFill>
                  <a:schemeClr val="bg1"/>
                </a:solidFill>
                <a:latin typeface="Arial"/>
                <a:cs typeface="Arial"/>
              </a:rPr>
              <a:t>Module BMSW 4003</a:t>
            </a:r>
          </a:p>
          <a:p>
            <a:pPr algn="just"/>
            <a:r>
              <a:rPr lang="en-US" sz="7400" b="1" dirty="0">
                <a:solidFill>
                  <a:schemeClr val="bg1"/>
                </a:solidFill>
                <a:latin typeface="Arial"/>
                <a:cs typeface="Arial"/>
              </a:rPr>
              <a:t>Psychology for Health and Social Care</a:t>
            </a:r>
          </a:p>
          <a:p>
            <a:pPr algn="just"/>
            <a:r>
              <a:rPr lang="en-US" sz="7400" b="1" dirty="0">
                <a:solidFill>
                  <a:schemeClr val="bg1"/>
                </a:solidFill>
                <a:latin typeface="Arial"/>
                <a:cs typeface="Arial"/>
              </a:rPr>
              <a:t>Lecturer: Dr. Hayley Trower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684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AA28543D-7BF0-8BCB-39E2-C9FCDD42FA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143" r="-1" b="9479"/>
          <a:stretch/>
        </p:blipFill>
        <p:spPr>
          <a:xfrm>
            <a:off x="3049" y="-157880"/>
            <a:ext cx="12188951" cy="7015879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445655-F8A7-53CF-A394-5486F1D1B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3427" y="663916"/>
            <a:ext cx="7063739" cy="113710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What is psychology?</a:t>
            </a:r>
            <a:b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7E753-61E5-5F87-6263-6A65147FD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5" y="2610677"/>
            <a:ext cx="7063739" cy="2663403"/>
          </a:xfrm>
        </p:spPr>
        <p:txBody>
          <a:bodyPr>
            <a:normAutofit lnSpcReduction="10000"/>
          </a:bodyPr>
          <a:lstStyle/>
          <a:p>
            <a:r>
              <a:rPr lang="en-US" sz="2400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(Gross, 2015) Psychology is derived from the Greek word psyche (mind, soul, or spirit) and </a:t>
            </a:r>
            <a:r>
              <a:rPr lang="en-US" sz="2400" b="1" dirty="0" err="1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ogos</a:t>
            </a:r>
            <a:r>
              <a:rPr lang="en-US" sz="2400" b="1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(knowledge, discourse, or study). Literally, then, Psychology is the ‘study of the mind’.   Consequently,  Psychology is the  study of the Mind in relation to Human behavior from communication and reminiscence to </a:t>
            </a:r>
            <a:r>
              <a:rPr 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beliefs and sentiment </a:t>
            </a:r>
            <a:endParaRPr lang="en-US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183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AA28543D-7BF0-8BCB-39E2-C9FCDD42FA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143" r="-1" b="9479"/>
          <a:stretch/>
        </p:blipFill>
        <p:spPr>
          <a:xfrm>
            <a:off x="-24191" y="31889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445655-F8A7-53CF-A394-5486F1D1B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7076" y="619355"/>
            <a:ext cx="7063739" cy="1141922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What does a Family Social worker do?</a:t>
            </a:r>
            <a:br>
              <a:rPr lang="en-US" sz="2800" b="1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</a:b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7E753-61E5-5F87-6263-6A65147FD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10" y="1583919"/>
            <a:ext cx="10690456" cy="5174689"/>
          </a:xfrm>
        </p:spPr>
        <p:txBody>
          <a:bodyPr>
            <a:normAutofit fontScale="85000" lnSpcReduction="10000"/>
          </a:bodyPr>
          <a:lstStyle/>
          <a:p>
            <a:pPr marL="342900" indent="-342900" algn="just">
              <a:lnSpc>
                <a:spcPct val="150000"/>
              </a:lnSpc>
              <a:buFont typeface="Courier New"/>
              <a:buChar char="o"/>
            </a:pPr>
            <a:r>
              <a:rPr lang="en-US" sz="2600" b="1" dirty="0">
                <a:solidFill>
                  <a:schemeClr val="bg1">
                    <a:alpha val="80000"/>
                  </a:schemeClr>
                </a:solidFill>
                <a:latin typeface="Arial"/>
                <a:cs typeface="Arial"/>
              </a:rPr>
              <a:t>(Starfield &amp; Shi, 2007) Family Social Care Workers are crucial health care providers that may help address the intersections of social, economic, psychological, and biological issues affecting health outcomes. </a:t>
            </a:r>
          </a:p>
          <a:p>
            <a:pPr marL="342900" indent="-342900" algn="just">
              <a:lnSpc>
                <a:spcPct val="150000"/>
              </a:lnSpc>
              <a:buFont typeface="Courier New"/>
              <a:buChar char="o"/>
            </a:pPr>
            <a:r>
              <a:rPr lang="en-US" sz="2600" b="1" dirty="0">
                <a:solidFill>
                  <a:schemeClr val="bg1">
                    <a:alpha val="80000"/>
                  </a:schemeClr>
                </a:solidFill>
                <a:latin typeface="Arial"/>
                <a:cs typeface="Arial"/>
              </a:rPr>
              <a:t>The family social worker assists families in getting through challenging times and receiving pertinent support. </a:t>
            </a:r>
            <a:endParaRPr lang="en-US" sz="2600" b="1" dirty="0">
              <a:solidFill>
                <a:schemeClr val="bg1">
                  <a:alpha val="80000"/>
                </a:schemeClr>
              </a:solidFill>
              <a:latin typeface="Arial"/>
              <a:cs typeface="Calibri Light"/>
            </a:endParaRPr>
          </a:p>
          <a:p>
            <a:pPr marL="342900" indent="-342900" algn="just">
              <a:lnSpc>
                <a:spcPct val="150000"/>
              </a:lnSpc>
              <a:buFont typeface="Courier New"/>
              <a:buChar char="o"/>
            </a:pPr>
            <a:r>
              <a:rPr lang="en-US" sz="2600" b="1" dirty="0">
                <a:solidFill>
                  <a:schemeClr val="bg1">
                    <a:alpha val="80000"/>
                  </a:schemeClr>
                </a:solidFill>
                <a:latin typeface="Arial"/>
                <a:cs typeface="Arial"/>
              </a:rPr>
              <a:t>They aid by letting people and families know about the unique services that are available to them and by helping to organize a schedule and appointments for utilizing those services.</a:t>
            </a:r>
          </a:p>
          <a:p>
            <a:pPr marL="342900" indent="-342900" algn="just">
              <a:lnSpc>
                <a:spcPct val="150000"/>
              </a:lnSpc>
              <a:buFont typeface="Courier New"/>
              <a:buChar char="o"/>
            </a:pPr>
            <a:r>
              <a:rPr lang="en-US" sz="2600" b="1" dirty="0">
                <a:solidFill>
                  <a:schemeClr val="bg1">
                    <a:alpha val="80000"/>
                  </a:schemeClr>
                </a:solidFill>
                <a:latin typeface="Arial"/>
                <a:cs typeface="Arial"/>
              </a:rPr>
              <a:t> A family social worker can help to restore harmony by providing services to families in crisis. 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033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AA28543D-7BF0-8BCB-39E2-C9FCDD42FA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143" r="-1" b="9479"/>
          <a:stretch/>
        </p:blipFill>
        <p:spPr>
          <a:xfrm>
            <a:off x="-1526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445655-F8A7-53CF-A394-5486F1D1B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4755" y="474759"/>
            <a:ext cx="9992289" cy="1165542"/>
          </a:xfrm>
        </p:spPr>
        <p:txBody>
          <a:bodyPr>
            <a:normAutofit fontScale="90000"/>
          </a:bodyPr>
          <a:lstStyle/>
          <a:p>
            <a:r>
              <a:rPr lang="en-GB" sz="3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Why is Psychology important as a Family Social Worker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7E753-61E5-5F87-6263-6A65147FD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837" y="1473006"/>
            <a:ext cx="11492137" cy="5384984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Four important concepts from psychology have enhanced both medical and social care in practice these are: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Self-Efficacy Theory, 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Stress, and coping Theory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Learned helplessness Theory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support Theory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Self-efficacy refers to a person's belief in their own capacity to mobilize the motivation, mental energy, and new initiatives necessary to meet various contextual needs.(Gonzalez, et al., 1990)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b="1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0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AA28543D-7BF0-8BCB-39E2-C9FCDD42FA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143" r="-1" b="9479"/>
          <a:stretch/>
        </p:blipFill>
        <p:spPr>
          <a:xfrm>
            <a:off x="-1526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445655-F8A7-53CF-A394-5486F1D1B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4755" y="474759"/>
            <a:ext cx="9992289" cy="1165542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Erikson’s 8 stages of Psychosocial Development</a:t>
            </a:r>
            <a:r>
              <a:rPr lang="en-GB" sz="24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7E753-61E5-5F87-6263-6A65147FD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830" y="2228380"/>
            <a:ext cx="11492137" cy="5384984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b="1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DF7764-09D2-BC1B-30D0-95DA7BBE4E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2355" y="2115050"/>
            <a:ext cx="5810250" cy="393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34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AA28543D-7BF0-8BCB-39E2-C9FCDD42FA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143" r="-1" b="9479"/>
          <a:stretch/>
        </p:blipFill>
        <p:spPr>
          <a:xfrm>
            <a:off x="-1526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445655-F8A7-53CF-A394-5486F1D1B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4755" y="474759"/>
            <a:ext cx="9992289" cy="1165542"/>
          </a:xfrm>
        </p:spPr>
        <p:txBody>
          <a:bodyPr>
            <a:normAutofit fontScale="90000"/>
          </a:bodyPr>
          <a:lstStyle/>
          <a:p>
            <a:br>
              <a:rPr lang="en-GB" sz="3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Family Social Worker way to support my service user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7E753-61E5-5F87-6263-6A65147FD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837" y="1473006"/>
            <a:ext cx="11492137" cy="53849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While engaging as a family social worker with a rheumatism sufferer, one optimal tactic for nurturing expertise is to motivate the client to stroll half a block 4 times per week and afterward broaden the workload by 10% weekly basis. Applying Skill Mastery Theory is most likely to improve greatly. And, when working with adults with learning disabilities, Erikson’s Theory stage 2 shows me that the client needs more help in their own choices in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life.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300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AA28543D-7BF0-8BCB-39E2-C9FCDD42FA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143" r="-1" b="9479"/>
          <a:stretch/>
        </p:blipFill>
        <p:spPr>
          <a:xfrm>
            <a:off x="-1526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0445655-F8A7-53CF-A394-5486F1D1B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4755" y="474759"/>
            <a:ext cx="9992289" cy="1165542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b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97E753-61E5-5F87-6263-6A65147FD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837" y="1473006"/>
            <a:ext cx="11492137" cy="5384984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6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Cherry, K., 2022. </a:t>
            </a:r>
            <a:r>
              <a:rPr lang="en-GB" sz="960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Verywell</a:t>
            </a:r>
            <a:r>
              <a:rPr lang="en-GB" sz="96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Mind .com. </a:t>
            </a:r>
            <a: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96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https://www.verywellmind.com/erik-eriksons-stages-of-psychosocial-development-2795740</a:t>
            </a:r>
            <a:b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23 November 2022].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Gonzalez, V. M., </a:t>
            </a:r>
            <a:r>
              <a:rPr lang="en-GB" sz="96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Goeppinger</a:t>
            </a:r>
            <a: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&amp; </a:t>
            </a:r>
            <a:r>
              <a:rPr lang="en-GB" sz="96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Lorig</a:t>
            </a:r>
            <a: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1990. Four psychosocial theories and their application to patient education and clinical practice. </a:t>
            </a:r>
            <a:r>
              <a:rPr lang="en-GB" sz="96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Arthritis &amp; Rheumatism: Official Journal of the American College of Rheumatology, </a:t>
            </a:r>
            <a:r>
              <a:rPr lang="en-GB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3(3), pp. 132-143.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Gross, R., 2015. </a:t>
            </a:r>
            <a:r>
              <a:rPr lang="en-US" sz="96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Psychology: The science of the mind and behavior . </a:t>
            </a:r>
            <a:r>
              <a:rPr lang="en-US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 ed. London: Hodder Education Group. </a:t>
            </a:r>
            <a:endParaRPr lang="en-GB" sz="96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Starfield, B. &amp; Shi,  L., 2007. Primary care and health outcomes. </a:t>
            </a:r>
            <a:r>
              <a:rPr lang="en-US" sz="96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health services research challenge,  </a:t>
            </a:r>
            <a:r>
              <a:rPr lang="en-US" sz="96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Volume 42, p. 2252–2255</a:t>
            </a:r>
            <a:r>
              <a:rPr lang="en-US" sz="9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..</a:t>
            </a:r>
            <a:endParaRPr lang="en-GB" sz="9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b="1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b="1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106243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LightSeedLeftStep">
      <a:dk1>
        <a:srgbClr val="000000"/>
      </a:dk1>
      <a:lt1>
        <a:srgbClr val="FFFFFF"/>
      </a:lt1>
      <a:dk2>
        <a:srgbClr val="3C2441"/>
      </a:dk2>
      <a:lt2>
        <a:srgbClr val="E2E5E8"/>
      </a:lt2>
      <a:accent1>
        <a:srgbClr val="C49B6D"/>
      </a:accent1>
      <a:accent2>
        <a:srgbClr val="C67B72"/>
      </a:accent2>
      <a:accent3>
        <a:srgbClr val="D18CA1"/>
      </a:accent3>
      <a:accent4>
        <a:srgbClr val="C672B0"/>
      </a:accent4>
      <a:accent5>
        <a:srgbClr val="C78CD1"/>
      </a:accent5>
      <a:accent6>
        <a:srgbClr val="9772C6"/>
      </a:accent6>
      <a:hlink>
        <a:srgbClr val="6184AA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540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Courier New</vt:lpstr>
      <vt:lpstr>Gill Sans Nova</vt:lpstr>
      <vt:lpstr>Symbol</vt:lpstr>
      <vt:lpstr>Times New Roman</vt:lpstr>
      <vt:lpstr>ConfettiVTI</vt:lpstr>
      <vt:lpstr>Why Psychology is Important as a Family Social Worker  </vt:lpstr>
      <vt:lpstr>What is psychology? </vt:lpstr>
      <vt:lpstr>What does a Family Social worker do? </vt:lpstr>
      <vt:lpstr>Why is Psychology important as a Family Social Worker </vt:lpstr>
      <vt:lpstr>Erikson’s 8 stages of Psychosocial Development   </vt:lpstr>
      <vt:lpstr> Family Social Worker way to support my service user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Psychology is Important as a Family Social Worker  </dc:title>
  <dc:creator>edobaeweka@yahoo.com</dc:creator>
  <cp:lastModifiedBy>edobaeweka@yahoo.com</cp:lastModifiedBy>
  <cp:revision>1</cp:revision>
  <dcterms:created xsi:type="dcterms:W3CDTF">2022-11-30T22:24:25Z</dcterms:created>
  <dcterms:modified xsi:type="dcterms:W3CDTF">2022-12-01T03:19:19Z</dcterms:modified>
</cp:coreProperties>
</file>