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65" r:id="rId3"/>
    <p:sldId id="332" r:id="rId5"/>
    <p:sldId id="371" r:id="rId6"/>
    <p:sldId id="372" r:id="rId7"/>
    <p:sldId id="374" r:id="rId8"/>
    <p:sldId id="373" r:id="rId9"/>
    <p:sldId id="375" r:id="rId10"/>
    <p:sldId id="35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602B7D-D2D3-4F11-9773-40ECCB3E06A5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FD4ABE-8835-4781-8D2A-87709A615339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zh-CN" altLang="en-US"/>
              <a:t>禹卫书法行书简体</a:t>
            </a: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0CADA0B-BAD0-4801-B6AC-DA70516EF4C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Box 2"/>
          <p:cNvSpPr txBox="1">
            <a:spLocks noChangeArrowheads="1"/>
          </p:cNvSpPr>
          <p:nvPr/>
        </p:nvSpPr>
        <p:spPr bwMode="auto">
          <a:xfrm>
            <a:off x="3090862" y="4435475"/>
            <a:ext cx="7911917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4400" b="1" dirty="0">
                <a:solidFill>
                  <a:srgbClr val="40404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我在学校食堂吃饭</a:t>
            </a:r>
            <a:endParaRPr lang="zh-CN" altLang="en-US" sz="4400" b="1" dirty="0">
              <a:solidFill>
                <a:srgbClr val="40404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89013" y="4435475"/>
            <a:ext cx="2303462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第</a:t>
            </a:r>
            <a:r>
              <a:rPr lang="en-US" altLang="zh-CN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11</a:t>
            </a:r>
            <a:r>
              <a:rPr lang="zh-CN" alt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课</a:t>
            </a:r>
            <a:endParaRPr lang="zh-CN" altLang="en-US" sz="4400" b="1" dirty="0">
              <a:solidFill>
                <a:schemeClr val="tx1">
                  <a:lumMod val="75000"/>
                  <a:lumOff val="25000"/>
                </a:schemeClr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Oval 3"/>
          <p:cNvSpPr/>
          <p:nvPr/>
        </p:nvSpPr>
        <p:spPr>
          <a:xfrm>
            <a:off x="8529320" y="504825"/>
            <a:ext cx="3067685" cy="12687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/>
              <a:t>复习</a:t>
            </a:r>
            <a:endParaRPr lang="zh-CN" altLang="en-US" sz="2800"/>
          </a:p>
          <a:p>
            <a:pPr algn="ctr"/>
            <a:r>
              <a:rPr lang="en-US" altLang="zh-CN" sz="2800"/>
              <a:t>Review</a:t>
            </a:r>
            <a:endParaRPr lang="en-US" altLang="zh-CN" sz="2800"/>
          </a:p>
        </p:txBody>
      </p:sp>
      <p:sp>
        <p:nvSpPr>
          <p:cNvPr id="5" name="Content Placeholder 4"/>
          <p:cNvSpPr/>
          <p:nvPr>
            <p:ph idx="1"/>
          </p:nvPr>
        </p:nvSpPr>
        <p:spPr>
          <a:xfrm>
            <a:off x="629285" y="504825"/>
            <a:ext cx="12297410" cy="6261100"/>
          </a:xfrm>
        </p:spPr>
        <p:txBody>
          <a:bodyPr>
            <a:normAutofit fontScale="90000" lnSpcReduction="20000"/>
          </a:bodyPr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r>
              <a:rPr lang="zh-CN" altLang="en-US"/>
              <a:t>我   是    留学生。   我   每天    六点半          起床，     起床      以后    先  洗澡，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wǒ shì liúxuéshēng  wǒ měitiān liùdiǎn bàn qǐchuáng  qǐchuáng yǐhòu xiān xǐzǎo ，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r>
              <a:rPr lang="zh-CN" altLang="en-US">
                <a:sym typeface="+mn-ea"/>
              </a:rPr>
              <a:t> 然后     吃  早饭。 我  差一 刻  八点    去  教室      上课。   我们     每天     八点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ránhòu chī zǎofàn   wǒ chà yī kè bādiǎn qù jiāoshì shàngkè  wǒmen měitiān bādiǎn 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r>
              <a:rPr lang="zh-CN" altLang="en-US"/>
              <a:t>开始     上课，  十一点      半   下课。下午    我     常常           </a:t>
            </a:r>
            <a:r>
              <a:rPr lang="zh-CN" altLang="en-US">
                <a:sym typeface="+mn-ea"/>
              </a:rPr>
              <a:t>去  图书馆       看书。</a:t>
            </a:r>
            <a:endParaRPr lang="zh-CN" altLang="en-US"/>
          </a:p>
          <a:p>
            <a:pPr marL="0" indent="0">
              <a:buNone/>
            </a:pPr>
            <a:r>
              <a:rPr lang="zh-CN" altLang="en-US">
                <a:sym typeface="+mn-ea"/>
              </a:rPr>
              <a:t>kāishǐ shàngkè   shí yī diǎn bàn xiàkè     xiàwǔ wǒ chángcháng  </a:t>
            </a:r>
            <a:r>
              <a:rPr lang="zh-CN" altLang="en-US">
                <a:sym typeface="+mn-ea"/>
              </a:rPr>
              <a:t>qù túshūguǎn kànshū </a:t>
            </a:r>
            <a:endParaRPr lang="zh-CN" altLang="en-US">
              <a:sym typeface="+mn-ea"/>
            </a:endParaRPr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r>
              <a:rPr lang="zh-CN" altLang="en-US"/>
              <a:t>   晚上       我    学习  汉语，   有时候        也    看电视、    上网。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wǎnshàng wǒ xuéxí  hànyǔ    yǒushíhòu     yě kàndiànshì  shàngwǎng </a:t>
            </a:r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7" name="图片 1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8623935" y="160020"/>
            <a:ext cx="3376930" cy="25330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3"/>
          <p:cNvSpPr txBox="1"/>
          <p:nvPr/>
        </p:nvSpPr>
        <p:spPr>
          <a:xfrm>
            <a:off x="658495" y="375920"/>
            <a:ext cx="10875010" cy="67392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600"/>
              <a:t>1. “</a:t>
            </a:r>
            <a:r>
              <a:rPr lang="zh-CN" altLang="en-US" sz="3600"/>
              <a:t>我</a:t>
            </a:r>
            <a:r>
              <a:rPr lang="en-US" sz="3600"/>
              <a:t>”   </a:t>
            </a:r>
            <a:r>
              <a:rPr lang="zh-CN" altLang="en-US" sz="3600"/>
              <a:t>每天     几点    起床？</a:t>
            </a:r>
            <a:endParaRPr lang="zh-CN" altLang="en-US" sz="3600"/>
          </a:p>
          <a:p>
            <a:r>
              <a:rPr lang="zh-CN" altLang="en-US" sz="3600"/>
              <a:t>    “wǒ ”měitiān  jǐdiǎn qǐchuáng ？</a:t>
            </a:r>
            <a:endParaRPr lang="zh-CN" altLang="en-US" sz="3600"/>
          </a:p>
          <a:p>
            <a:endParaRPr lang="zh-CN" altLang="en-US" sz="3600"/>
          </a:p>
          <a:p>
            <a:r>
              <a:rPr lang="en-US" altLang="zh-CN" sz="3600"/>
              <a:t>2. “</a:t>
            </a:r>
            <a:r>
              <a:rPr lang="zh-CN" altLang="en-US" sz="3600"/>
              <a:t>我</a:t>
            </a:r>
            <a:r>
              <a:rPr lang="en-US" altLang="zh-CN" sz="3600"/>
              <a:t>”  </a:t>
            </a:r>
            <a:r>
              <a:rPr lang="zh-CN" altLang="en-US" sz="3600"/>
              <a:t>几点   开始    上课？</a:t>
            </a:r>
            <a:endParaRPr lang="zh-CN" altLang="en-US" sz="3600"/>
          </a:p>
          <a:p>
            <a:r>
              <a:rPr lang="zh-CN" altLang="en-US" sz="3600"/>
              <a:t>    “wǒ ” jǐdiǎn kāishǐ shàngkè ？</a:t>
            </a:r>
            <a:endParaRPr lang="zh-CN" altLang="en-US" sz="3600"/>
          </a:p>
          <a:p>
            <a:endParaRPr lang="zh-CN" altLang="en-US" sz="3600"/>
          </a:p>
          <a:p>
            <a:r>
              <a:rPr lang="en-US" altLang="zh-CN" sz="3600"/>
              <a:t>3. </a:t>
            </a:r>
            <a:r>
              <a:rPr lang="zh-CN" altLang="en-US" sz="3600"/>
              <a:t>下午</a:t>
            </a:r>
            <a:r>
              <a:rPr lang="en-US" altLang="zh-CN" sz="3600"/>
              <a:t>“</a:t>
            </a:r>
            <a:r>
              <a:rPr lang="zh-CN" altLang="en-US" sz="3600"/>
              <a:t>我</a:t>
            </a:r>
            <a:r>
              <a:rPr lang="en-US" altLang="zh-CN" sz="3600"/>
              <a:t>”        </a:t>
            </a:r>
            <a:r>
              <a:rPr lang="zh-CN" altLang="en-US" sz="3600"/>
              <a:t>常常          做      什么？</a:t>
            </a:r>
            <a:endParaRPr lang="zh-CN" altLang="en-US" sz="3600"/>
          </a:p>
          <a:p>
            <a:r>
              <a:rPr lang="zh-CN" altLang="en-US" sz="3600"/>
              <a:t>    xiàwǔ “wǒ ”chángcháng zuò  </a:t>
            </a:r>
            <a:r>
              <a:rPr lang="zh-CN" altLang="en-US" sz="3600">
                <a:sym typeface="+mn-ea"/>
              </a:rPr>
              <a:t>shén</a:t>
            </a:r>
            <a:r>
              <a:rPr lang="zh-CN" altLang="en-US" sz="3600"/>
              <a:t>me ？</a:t>
            </a:r>
            <a:endParaRPr lang="zh-CN" altLang="en-US" sz="3600"/>
          </a:p>
          <a:p>
            <a:endParaRPr lang="zh-CN" altLang="en-US" sz="3600"/>
          </a:p>
          <a:p>
            <a:r>
              <a:rPr lang="en-US" altLang="zh-CN" sz="3600"/>
              <a:t>4. “</a:t>
            </a:r>
            <a:r>
              <a:rPr lang="zh-CN" altLang="en-US" sz="3600"/>
              <a:t>我</a:t>
            </a:r>
            <a:r>
              <a:rPr lang="en-US" altLang="zh-CN" sz="3600"/>
              <a:t>”    </a:t>
            </a:r>
            <a:r>
              <a:rPr lang="zh-CN" altLang="en-US" sz="3600"/>
              <a:t>晚上        做   什么？</a:t>
            </a:r>
            <a:endParaRPr lang="zh-CN" altLang="en-US" sz="3600"/>
          </a:p>
          <a:p>
            <a:r>
              <a:rPr lang="zh-CN" altLang="en-US" sz="3600"/>
              <a:t>    “wǒ ”wǎnshàng zuò sh</a:t>
            </a:r>
            <a:r>
              <a:rPr lang="zh-CN" altLang="en-US" sz="3600">
                <a:sym typeface="+mn-ea"/>
              </a:rPr>
              <a:t>én</a:t>
            </a:r>
            <a:r>
              <a:rPr lang="zh-CN" altLang="en-US" sz="3600"/>
              <a:t>me ？</a:t>
            </a:r>
            <a:endParaRPr lang="zh-CN" altLang="en-US" sz="3600"/>
          </a:p>
          <a:p>
            <a:endParaRPr lang="zh-CN" altLang="en-US" sz="36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363855"/>
            <a:ext cx="11316970" cy="4351655"/>
          </a:xfrm>
        </p:spPr>
        <p:txBody>
          <a:bodyPr>
            <a:normAutofit/>
          </a:bodyPr>
          <a:p>
            <a:pPr marL="0" indent="0">
              <a:buNone/>
            </a:pPr>
            <a:r>
              <a:rPr lang="en-US" altLang="zh-CN"/>
              <a:t>1. </a:t>
            </a:r>
            <a:r>
              <a:rPr lang="zh-CN" altLang="en-US"/>
              <a:t>我的  同屋     是      中国     人， 他 在  一家  汽车     公司   工作。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   wǒde tóngwū shì zhōngguó rén    tā  zài   y</a:t>
            </a:r>
            <a:r>
              <a:rPr lang="zh-CN" altLang="en-US">
                <a:sym typeface="+mn-ea"/>
              </a:rPr>
              <a:t>ì</a:t>
            </a:r>
            <a:r>
              <a:rPr lang="zh-CN" altLang="en-US"/>
              <a:t>jiā  qìchē gōngsī gōngzuò 。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zh-CN" altLang="en-US"/>
          </a:p>
        </p:txBody>
      </p:sp>
      <p:sp>
        <p:nvSpPr>
          <p:cNvPr id="6" name="Oval 5"/>
          <p:cNvSpPr/>
          <p:nvPr/>
        </p:nvSpPr>
        <p:spPr>
          <a:xfrm>
            <a:off x="8625205" y="1334770"/>
            <a:ext cx="3940175" cy="24098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/>
              <a:t>同学 tóng xué  </a:t>
            </a:r>
            <a:endParaRPr lang="zh-CN" altLang="en-US" sz="2800"/>
          </a:p>
          <a:p>
            <a:pPr algn="ctr"/>
            <a:r>
              <a:rPr lang="zh-CN" altLang="en-US" sz="2800">
                <a:sym typeface="+mn-ea"/>
              </a:rPr>
              <a:t>同桌 tóngzhuō </a:t>
            </a:r>
            <a:endParaRPr lang="zh-CN" altLang="en-US" sz="2800">
              <a:sym typeface="+mn-ea"/>
            </a:endParaRPr>
          </a:p>
          <a:p>
            <a:pPr algn="ctr"/>
            <a:r>
              <a:rPr lang="zh-CN" altLang="en-US" sz="2800">
                <a:sym typeface="+mn-ea"/>
              </a:rPr>
              <a:t>朋友 péng yǒu </a:t>
            </a:r>
            <a:endParaRPr lang="zh-CN" altLang="en-US" sz="2800">
              <a:sym typeface="+mn-ea"/>
            </a:endParaRPr>
          </a:p>
          <a:p>
            <a:pPr algn="ctr"/>
            <a:endParaRPr lang="zh-CN" altLang="en-US" sz="2800"/>
          </a:p>
          <a:p>
            <a:pPr algn="ctr"/>
            <a:r>
              <a:rPr lang="zh-CN" altLang="en-US" sz="2800"/>
              <a:t>家人</a:t>
            </a:r>
            <a:endParaRPr lang="zh-CN" altLang="en-US" sz="2800"/>
          </a:p>
        </p:txBody>
      </p:sp>
      <p:pic>
        <p:nvPicPr>
          <p:cNvPr id="8" name="Content Placeholder 7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-59690" y="1334770"/>
            <a:ext cx="8684895" cy="478155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8496935" y="3854450"/>
            <a:ext cx="3681730" cy="2489200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/>
              <a:t>在 </a:t>
            </a:r>
            <a:r>
              <a:rPr lang="en-US" altLang="zh-CN" sz="2800"/>
              <a:t>is a preposition. </a:t>
            </a:r>
            <a:r>
              <a:rPr lang="zh-CN" altLang="en-US" sz="2800"/>
              <a:t>在</a:t>
            </a:r>
            <a:r>
              <a:rPr lang="en-US" altLang="zh-CN" sz="2800"/>
              <a:t>+ </a:t>
            </a:r>
            <a:r>
              <a:rPr lang="zh-CN" altLang="en-US" sz="2800"/>
              <a:t>地方（</a:t>
            </a:r>
            <a:r>
              <a:rPr lang="en-US" altLang="zh-CN" sz="2800"/>
              <a:t>location</a:t>
            </a:r>
            <a:r>
              <a:rPr lang="zh-CN" altLang="en-US" sz="2800"/>
              <a:t>）</a:t>
            </a:r>
            <a:r>
              <a:rPr lang="en-US" altLang="zh-CN" sz="2800"/>
              <a:t>is put beofore a verb and used as an adverbial of place.</a:t>
            </a:r>
            <a:endParaRPr lang="en-US" altLang="zh-CN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6225" y="365125"/>
            <a:ext cx="11670030" cy="4351655"/>
          </a:xfrm>
        </p:spPr>
        <p:txBody>
          <a:bodyPr/>
          <a:p>
            <a:pPr marL="0" indent="0">
              <a:buNone/>
            </a:pPr>
            <a:r>
              <a:rPr lang="zh-CN" altLang="en-US">
                <a:sym typeface="+mn-ea"/>
              </a:rPr>
              <a:t>他 每天      都     很忙，   从    早上         八点     到    下午  五点     都   在       </a:t>
            </a:r>
            <a:endParaRPr lang="zh-CN" altLang="en-US">
              <a:sym typeface="+mn-ea"/>
            </a:endParaRPr>
          </a:p>
          <a:p>
            <a:pPr marL="0" indent="0">
              <a:buNone/>
            </a:pPr>
            <a:r>
              <a:rPr lang="en-US">
                <a:sym typeface="+mn-ea"/>
              </a:rPr>
              <a:t>tā měitiān dōu hěnmáng cóng zǎoshàng bādiǎn dào xiàwǔ wǔdiǎn dōu zài </a:t>
            </a:r>
            <a:endParaRPr lang="en-US">
              <a:sym typeface="+mn-ea"/>
            </a:endParaRPr>
          </a:p>
          <a:p>
            <a:pPr marL="0" indent="0">
              <a:buNone/>
            </a:pPr>
            <a:r>
              <a:rPr lang="zh-CN" altLang="en-US">
                <a:sym typeface="+mn-ea"/>
              </a:rPr>
              <a:t>公司     上班，      有时候           周末      </a:t>
            </a:r>
            <a:r>
              <a:rPr lang="zh-CN" altLang="en-US">
                <a:sym typeface="+mn-ea"/>
              </a:rPr>
              <a:t>也去   上班。</a:t>
            </a:r>
            <a:endParaRPr lang="zh-CN" altLang="en-US">
              <a:sym typeface="+mn-ea"/>
            </a:endParaRPr>
          </a:p>
          <a:p>
            <a:pPr marL="0" indent="0">
              <a:buNone/>
            </a:pPr>
            <a:r>
              <a:rPr lang="en-US">
                <a:sym typeface="+mn-ea"/>
              </a:rPr>
              <a:t>gōngsī shàngbān    </a:t>
            </a:r>
            <a:r>
              <a:rPr lang="en-US">
                <a:sym typeface="+mn-ea"/>
              </a:rPr>
              <a:t>yǒushíhòu  zhōumò   yě qù shàngbān </a:t>
            </a:r>
            <a:endParaRPr lang="zh-CN" alt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</p:txBody>
      </p:sp>
      <p:pic>
        <p:nvPicPr>
          <p:cNvPr id="6" name="Content Placeholder 5"/>
          <p:cNvPicPr>
            <a:picLocks noChangeAspect="1"/>
          </p:cNvPicPr>
          <p:nvPr>
            <p:ph sz="half" idx="2"/>
          </p:nvPr>
        </p:nvPicPr>
        <p:blipFill>
          <a:blip r:embed="rId1"/>
          <a:srcRect t="15921"/>
          <a:stretch>
            <a:fillRect/>
          </a:stretch>
        </p:blipFill>
        <p:spPr>
          <a:xfrm>
            <a:off x="132080" y="2385060"/>
            <a:ext cx="8401050" cy="4320540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8388985" y="3187065"/>
            <a:ext cx="3869690" cy="2858770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800"/>
              <a:t>The structure </a:t>
            </a:r>
            <a:r>
              <a:rPr lang="zh-CN" altLang="en-US" sz="2800"/>
              <a:t>从</a:t>
            </a:r>
            <a:r>
              <a:rPr lang="en-US" altLang="zh-CN" sz="2800"/>
              <a:t>……</a:t>
            </a:r>
            <a:r>
              <a:rPr lang="zh-CN" altLang="en-US" sz="2800"/>
              <a:t>到</a:t>
            </a:r>
            <a:r>
              <a:rPr lang="en-US" altLang="zh-CN" sz="2800"/>
              <a:t>…… means from...to... or from...till... to connect words of time or place. It is put before a verb or an adjective.</a:t>
            </a:r>
            <a:endParaRPr lang="en-US" altLang="zh-CN" sz="2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635" y="-165735"/>
            <a:ext cx="10803890" cy="4351655"/>
          </a:xfrm>
        </p:spPr>
        <p:txBody>
          <a:bodyPr>
            <a:normAutofit lnSpcReduction="20000"/>
          </a:bodyPr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r>
              <a:rPr lang="zh-CN" altLang="en-US">
                <a:sym typeface="+mn-ea"/>
              </a:rPr>
              <a:t>平时     我  在   学校     食堂     吃饭，   他也不  在 家  吃饭。</a:t>
            </a:r>
            <a:endParaRPr lang="zh-CN" altLang="en-US">
              <a:sym typeface="+mn-ea"/>
            </a:endParaRPr>
          </a:p>
          <a:p>
            <a:pPr marL="0" indent="0">
              <a:buNone/>
            </a:pPr>
            <a:r>
              <a:rPr lang="zh-CN" altLang="en-US"/>
              <a:t>píngshí wǒ zài xuéxiào shítáng chīfàn      tā yě bú zài jiā chī fàn 。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endParaRPr lang="en-US"/>
          </a:p>
        </p:txBody>
      </p:sp>
      <p:pic>
        <p:nvPicPr>
          <p:cNvPr id="5" name="Content Placeholder 4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469265" y="1409700"/>
            <a:ext cx="9229725" cy="5110480"/>
          </a:xfrm>
          <a:prstGeom prst="rect">
            <a:avLst/>
          </a:prstGeom>
        </p:spPr>
      </p:pic>
      <p:sp>
        <p:nvSpPr>
          <p:cNvPr id="7" name="Rectangular Callout 6"/>
          <p:cNvSpPr/>
          <p:nvPr/>
        </p:nvSpPr>
        <p:spPr>
          <a:xfrm>
            <a:off x="9476740" y="2204720"/>
            <a:ext cx="2795270" cy="1686560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800"/>
              <a:t>Sometimes the adverbial of time is placed before the subject.</a:t>
            </a:r>
            <a:endParaRPr lang="en-US" sz="2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5815" y="653415"/>
            <a:ext cx="10786745" cy="4351655"/>
          </a:xfrm>
        </p:spPr>
        <p:txBody>
          <a:bodyPr/>
          <a:p>
            <a:pPr marL="0" indent="0">
              <a:buNone/>
            </a:pPr>
            <a:r>
              <a:rPr lang="zh-CN" altLang="en-US">
                <a:sym typeface="+mn-ea"/>
              </a:rPr>
              <a:t>休息的   时候，我们      在 家  做饭。</a:t>
            </a:r>
            <a:endParaRPr lang="zh-CN" altLang="en-US">
              <a:sym typeface="+mn-ea"/>
            </a:endParaRPr>
          </a:p>
          <a:p>
            <a:pPr marL="0" indent="0">
              <a:buNone/>
            </a:pPr>
            <a:r>
              <a:rPr lang="zh-CN" altLang="en-US"/>
              <a:t>xiūxī de shíhòu   wǒmen zài jiā zuòfàn 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r>
              <a:rPr lang="zh-CN" altLang="en-US">
                <a:sym typeface="+mn-ea"/>
              </a:rPr>
              <a:t>我   做   韩国     菜，他做      中国      菜，  我们   一起 吃饭   聊天儿。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wǒ zuò hánguó cài    tā zuò zhōngguó cài   wǒmen yīqǐ  chīfàn liáotiān</a:t>
            </a:r>
            <a:r>
              <a:rPr lang="en-US" altLang="zh-CN"/>
              <a:t>r</a:t>
            </a:r>
            <a:r>
              <a:rPr lang="zh-CN" altLang="en-US"/>
              <a:t> </a:t>
            </a:r>
            <a:endParaRPr lang="zh-CN" altLang="en-US"/>
          </a:p>
          <a:p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7950"/>
            <a:ext cx="10515600" cy="1325563"/>
          </a:xfrm>
        </p:spPr>
        <p:txBody>
          <a:bodyPr>
            <a:normAutofit/>
          </a:bodyPr>
          <a:p>
            <a:r>
              <a:rPr lang="zh-CN" altLang="en-US" sz="2800"/>
              <a:t>小调查 </a:t>
            </a:r>
            <a:r>
              <a:rPr lang="en-US" altLang="zh-CN" sz="2800"/>
              <a:t>make a little survey and ask three people about their daily arrangements.</a:t>
            </a:r>
            <a:endParaRPr lang="en-US" altLang="zh-CN" sz="280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p>
            <a:endParaRPr lang="en-US"/>
          </a:p>
        </p:txBody>
      </p:sp>
      <p:graphicFrame>
        <p:nvGraphicFramePr>
          <p:cNvPr id="5" name="Content Placeholder 4"/>
          <p:cNvGraphicFramePr/>
          <p:nvPr>
            <p:ph sz="half" idx="1"/>
          </p:nvPr>
        </p:nvGraphicFramePr>
        <p:xfrm>
          <a:off x="114935" y="1216660"/>
          <a:ext cx="11962130" cy="45326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6970"/>
                <a:gridCol w="2473325"/>
                <a:gridCol w="2717800"/>
                <a:gridCol w="2800985"/>
                <a:gridCol w="2813050"/>
              </a:tblGrid>
              <a:tr h="10928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/>
                        <a:t>名字</a:t>
                      </a:r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/>
                        <a:t>秦老师</a:t>
                      </a:r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en-US"/>
                    </a:p>
                  </a:txBody>
                  <a:tcPr/>
                </a:tc>
              </a:tr>
              <a:tr h="883920"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</a:rPr>
                        <a:t>上午</a:t>
                      </a: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  <a:p>
                      <a:pPr algn="l"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</a:rPr>
                        <a:t>shàngwǔ </a:t>
                      </a: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/>
                        <a:t>8</a:t>
                      </a:r>
                      <a:r>
                        <a:rPr lang="zh-CN" altLang="en-US"/>
                        <a:t>点起床   qǐ chuáng </a:t>
                      </a:r>
                      <a:endParaRPr lang="zh-CN" altLang="en-US"/>
                    </a:p>
                    <a:p>
                      <a:pPr>
                        <a:buNone/>
                      </a:pPr>
                      <a:r>
                        <a:rPr lang="en-US" altLang="zh-CN"/>
                        <a:t>10</a:t>
                      </a:r>
                      <a:r>
                        <a:rPr lang="zh-CN" altLang="en-US"/>
                        <a:t>点上课 </a:t>
                      </a:r>
                      <a:r>
                        <a:rPr lang="zh-CN" altLang="en-US" sz="1800">
                          <a:sym typeface="+mn-ea"/>
                        </a:rPr>
                        <a:t> shàng kè 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en-US"/>
                    </a:p>
                  </a:txBody>
                  <a:tcPr/>
                </a:tc>
              </a:tr>
              <a:tr h="1092835"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</a:rPr>
                        <a:t>下午</a:t>
                      </a: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  <a:p>
                      <a:pPr algn="l"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  <a:sym typeface="+mn-ea"/>
                        </a:rPr>
                        <a:t>xiàwǔ</a:t>
                      </a: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/>
                        <a:t>1</a:t>
                      </a:r>
                      <a:r>
                        <a:rPr lang="zh-CN" altLang="en-US"/>
                        <a:t>点下课 </a:t>
                      </a:r>
                      <a:r>
                        <a:rPr lang="zh-CN" altLang="en-US" sz="1800">
                          <a:sym typeface="+mn-ea"/>
                        </a:rPr>
                        <a:t> xià kè </a:t>
                      </a:r>
                      <a:endParaRPr lang="zh-CN" altLang="en-US"/>
                    </a:p>
                    <a:p>
                      <a:pPr>
                        <a:buNone/>
                      </a:pPr>
                      <a:r>
                        <a:rPr lang="zh-CN" altLang="en-US"/>
                        <a:t>吃饭 </a:t>
                      </a:r>
                      <a:r>
                        <a:rPr lang="zh-CN" altLang="en-US" sz="1800">
                          <a:sym typeface="+mn-ea"/>
                        </a:rPr>
                        <a:t>chī fàn</a:t>
                      </a:r>
                      <a:endParaRPr lang="zh-CN" altLang="en-US"/>
                    </a:p>
                    <a:p>
                      <a:pPr>
                        <a:buNone/>
                      </a:pPr>
                      <a:r>
                        <a:rPr lang="zh-CN" altLang="en-US"/>
                        <a:t>工作 </a:t>
                      </a:r>
                      <a:r>
                        <a:rPr lang="zh-CN" altLang="en-US" sz="1800">
                          <a:sym typeface="+mn-ea"/>
                        </a:rPr>
                        <a:t>gōng zuò 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en-US"/>
                    </a:p>
                  </a:txBody>
                  <a:tcPr/>
                </a:tc>
              </a:tr>
              <a:tr h="1092835"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</a:rPr>
                        <a:t>晚上</a:t>
                      </a: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  <a:p>
                      <a:pPr algn="l"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  <a:sym typeface="+mn-ea"/>
                        </a:rPr>
                        <a:t>wǎn shàng </a:t>
                      </a:r>
                      <a:endParaRPr lang="zh-CN" altLang="en-US" sz="2800" b="1">
                        <a:solidFill>
                          <a:schemeClr val="tx1"/>
                        </a:solidFill>
                        <a:sym typeface="+mn-ea"/>
                      </a:endParaRPr>
                    </a:p>
                    <a:p>
                      <a:pPr algn="l">
                        <a:buNone/>
                      </a:pP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/>
                        <a:t>7</a:t>
                      </a:r>
                      <a:r>
                        <a:rPr lang="zh-CN" altLang="en-US"/>
                        <a:t>：</a:t>
                      </a:r>
                      <a:r>
                        <a:rPr lang="en-US" altLang="zh-CN"/>
                        <a:t>00</a:t>
                      </a:r>
                      <a:r>
                        <a:rPr lang="zh-CN" altLang="en-US"/>
                        <a:t>练琴 </a:t>
                      </a:r>
                      <a:r>
                        <a:rPr lang="zh-CN" altLang="en-US" sz="1800">
                          <a:sym typeface="+mn-ea"/>
                        </a:rPr>
                        <a:t>liàn qín</a:t>
                      </a:r>
                      <a:endParaRPr lang="zh-CN" altLang="en-US"/>
                    </a:p>
                    <a:p>
                      <a:pPr>
                        <a:buNone/>
                      </a:pPr>
                      <a:r>
                        <a:rPr lang="en-US" altLang="zh-CN"/>
                        <a:t>8</a:t>
                      </a:r>
                      <a:r>
                        <a:rPr lang="zh-CN" altLang="en-US"/>
                        <a:t>：</a:t>
                      </a:r>
                      <a:r>
                        <a:rPr lang="en-US" altLang="zh-CN"/>
                        <a:t>00~10</a:t>
                      </a:r>
                      <a:r>
                        <a:rPr lang="zh-CN" altLang="en-US"/>
                        <a:t>：</a:t>
                      </a:r>
                      <a:r>
                        <a:rPr lang="en-US" altLang="zh-CN"/>
                        <a:t>00</a:t>
                      </a:r>
                      <a:r>
                        <a:rPr lang="zh-CN" altLang="en-US"/>
                        <a:t>上网、看书 </a:t>
                      </a:r>
                      <a:r>
                        <a:rPr lang="zh-CN" altLang="en-US" sz="1800">
                          <a:sym typeface="+mn-ea"/>
                        </a:rPr>
                        <a:t>shàng wǎng 、kàn shū </a:t>
                      </a:r>
                      <a:endParaRPr lang="zh-CN" altLang="en-US"/>
                    </a:p>
                    <a:p>
                      <a:pPr>
                        <a:buNone/>
                      </a:pPr>
                      <a:r>
                        <a:rPr lang="en-US" altLang="zh-CN"/>
                        <a:t>10</a:t>
                      </a:r>
                      <a:r>
                        <a:rPr lang="zh-CN" altLang="en-US"/>
                        <a:t>：</a:t>
                      </a:r>
                      <a:r>
                        <a:rPr lang="en-US" altLang="zh-CN"/>
                        <a:t>00</a:t>
                      </a:r>
                      <a:r>
                        <a:rPr lang="zh-CN" altLang="en-US"/>
                        <a:t>洗澡  </a:t>
                      </a:r>
                      <a:r>
                        <a:rPr lang="zh-CN" altLang="en-US" sz="1800">
                          <a:sym typeface="+mn-ea"/>
                        </a:rPr>
                        <a:t>xǐ zǎo </a:t>
                      </a:r>
                      <a:endParaRPr lang="zh-CN" altLang="en-US"/>
                    </a:p>
                    <a:p>
                      <a:pPr>
                        <a:buNone/>
                      </a:pPr>
                      <a:r>
                        <a:rPr lang="en-US" altLang="zh-CN"/>
                        <a:t>11</a:t>
                      </a:r>
                      <a:r>
                        <a:rPr lang="zh-CN" altLang="en-US"/>
                        <a:t>：</a:t>
                      </a:r>
                      <a:r>
                        <a:rPr lang="en-US" altLang="zh-CN"/>
                        <a:t>30 </a:t>
                      </a:r>
                      <a:r>
                        <a:rPr lang="zh-CN" altLang="en-US"/>
                        <a:t>睡觉  </a:t>
                      </a:r>
                      <a:r>
                        <a:rPr lang="zh-CN" altLang="en-US" sz="1800">
                          <a:sym typeface="+mn-ea"/>
                        </a:rPr>
                        <a:t>shuì jiào </a:t>
                      </a:r>
                      <a:endParaRPr lang="zh-CN" altLang="en-US" sz="1800">
                        <a:sym typeface="+mn-ea"/>
                      </a:endParaRPr>
                    </a:p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2103</Words>
  <Application>WPS Presentation</Application>
  <PresentationFormat>Widescreen</PresentationFormat>
  <Paragraphs>107</Paragraphs>
  <Slides>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9" baseType="lpstr">
      <vt:lpstr>Arial</vt:lpstr>
      <vt:lpstr>SimSun</vt:lpstr>
      <vt:lpstr>Wingdings</vt:lpstr>
      <vt:lpstr>Calibri</vt:lpstr>
      <vt:lpstr>KaiTi</vt:lpstr>
      <vt:lpstr>Microsoft YaHei</vt:lpstr>
      <vt:lpstr>Arial Unicode MS</vt:lpstr>
      <vt:lpstr>Calibri Light</vt:lpstr>
      <vt:lpstr>DengXian</vt:lpstr>
      <vt:lpstr>DengXian Light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小调查 make a little survey and ask three people about their daily arrangements.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复习</dc:title>
  <dc:creator>995055838@qq.com</dc:creator>
  <cp:lastModifiedBy>99505</cp:lastModifiedBy>
  <cp:revision>268</cp:revision>
  <dcterms:created xsi:type="dcterms:W3CDTF">2018-02-23T14:24:00Z</dcterms:created>
  <dcterms:modified xsi:type="dcterms:W3CDTF">2018-10-05T11:56:27Z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1033-10.2.0.7456</vt:lpwstr>
  </property>
</Properties>
</file>