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77" r:id="rId3"/>
    <p:sldId id="257" r:id="rId4"/>
    <p:sldId id="256" r:id="rId5"/>
    <p:sldId id="258" r:id="rId6"/>
    <p:sldId id="260" r:id="rId7"/>
    <p:sldId id="266" r:id="rId8"/>
    <p:sldId id="267" r:id="rId9"/>
    <p:sldId id="268" r:id="rId10"/>
    <p:sldId id="269" r:id="rId11"/>
    <p:sldId id="270" r:id="rId12"/>
    <p:sldId id="276" r:id="rId13"/>
    <p:sldId id="271" r:id="rId14"/>
    <p:sldId id="272"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easandru2311@yahoo.com" initials="a" lastIdx="1" clrIdx="0">
    <p:extLst>
      <p:ext uri="{19B8F6BF-5375-455C-9EA6-DF929625EA0E}">
        <p15:presenceInfo xmlns:p15="http://schemas.microsoft.com/office/powerpoint/2012/main" userId="f61e585372b304c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017" autoAdjust="0"/>
    <p:restoredTop sz="94660"/>
  </p:normalViewPr>
  <p:slideViewPr>
    <p:cSldViewPr snapToGrid="0">
      <p:cViewPr varScale="1">
        <p:scale>
          <a:sx n="67" d="100"/>
          <a:sy n="67" d="100"/>
        </p:scale>
        <p:origin x="75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0E9AA-3610-4557-8E4F-417D31F787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B195B1-BF7D-4D6C-82A2-BBA4E75C1A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B80E2F-EA6C-4D57-8BB3-4DC5B7795678}"/>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5" name="Footer Placeholder 4">
            <a:extLst>
              <a:ext uri="{FF2B5EF4-FFF2-40B4-BE49-F238E27FC236}">
                <a16:creationId xmlns:a16="http://schemas.microsoft.com/office/drawing/2014/main" id="{121B2AEB-476C-4131-8CA9-FF010587F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C14FD-4407-4ED7-9344-06598B8A4F34}"/>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1270855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C8962-E072-46D0-835D-97626546AD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B46B4F-BA55-481E-A949-8229D9755F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BA361-6890-4415-8CA7-10A30AD56D2D}"/>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5" name="Footer Placeholder 4">
            <a:extLst>
              <a:ext uri="{FF2B5EF4-FFF2-40B4-BE49-F238E27FC236}">
                <a16:creationId xmlns:a16="http://schemas.microsoft.com/office/drawing/2014/main" id="{A8AA6E37-6B71-4802-BDB9-6F0F72B87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E86CCD-CC63-4671-BA3E-C780A3516C11}"/>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2523953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8B399-CFB7-464E-B590-000D0EFD26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CB91DF-26A4-434A-A4AB-3E84AD272B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D4A816-008C-4EE0-9318-4B11059BCB76}"/>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5" name="Footer Placeholder 4">
            <a:extLst>
              <a:ext uri="{FF2B5EF4-FFF2-40B4-BE49-F238E27FC236}">
                <a16:creationId xmlns:a16="http://schemas.microsoft.com/office/drawing/2014/main" id="{C69A2176-7096-407D-B6D3-1F0BAD230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017E9F-05F0-430F-A8F4-267D23E92DB4}"/>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375580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33D6-54CA-4C8A-B94F-D86A3C0D14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96B4C5-A681-4AEB-BE09-A1E48D41F4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04E2EB-DAEE-44FB-8DAF-0EEA0C90A7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383AB9-2B26-4056-AF92-CB4549F89B30}"/>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6" name="Footer Placeholder 5">
            <a:extLst>
              <a:ext uri="{FF2B5EF4-FFF2-40B4-BE49-F238E27FC236}">
                <a16:creationId xmlns:a16="http://schemas.microsoft.com/office/drawing/2014/main" id="{79AF8A35-F7F2-4632-A279-6B994CC778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6F9F29-4F0A-4751-8A6D-FB2F42E3F6CB}"/>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2735123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6C24A-E758-4238-A883-54A987A199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583B54-302E-45DE-91AE-1919348481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49B7A8-0F09-4B8D-AC8D-B1E752A5E3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FCA102-942F-4941-A4FF-391613FE13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B13848-22E4-496D-982F-8ED3317BDB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9B97C1-C157-432C-AD59-65F342ADC038}"/>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8" name="Footer Placeholder 7">
            <a:extLst>
              <a:ext uri="{FF2B5EF4-FFF2-40B4-BE49-F238E27FC236}">
                <a16:creationId xmlns:a16="http://schemas.microsoft.com/office/drawing/2014/main" id="{A467FBC9-6F45-4ABD-A17E-A81C9B8B7A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74853E-D2E4-4D66-8727-419607CB9082}"/>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2043422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99163-718C-4A5A-9A53-C4788C8F6E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67F919-2D15-4E77-883F-D62ED1162E10}"/>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4" name="Footer Placeholder 3">
            <a:extLst>
              <a:ext uri="{FF2B5EF4-FFF2-40B4-BE49-F238E27FC236}">
                <a16:creationId xmlns:a16="http://schemas.microsoft.com/office/drawing/2014/main" id="{660B5375-E32B-4905-A0DF-C2DE7B9669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EC11D3-0230-474E-B453-34E65F3074B0}"/>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2604888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6C35E6-693B-4545-903F-1F0C76691803}"/>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3" name="Footer Placeholder 2">
            <a:extLst>
              <a:ext uri="{FF2B5EF4-FFF2-40B4-BE49-F238E27FC236}">
                <a16:creationId xmlns:a16="http://schemas.microsoft.com/office/drawing/2014/main" id="{5492D8C7-73A7-4725-A88A-03BEFF541D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2C4BAD-B1EA-406C-93FC-7265C4D3285A}"/>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987884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102DF-76C2-4539-AAE3-79992AA48C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BACB64-7A13-4036-BBA1-547D7A50C7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B67E83-AF75-46FF-9519-8BABC14F68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0FDB99-4BD3-4C83-925A-60BCACB736B5}"/>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6" name="Footer Placeholder 5">
            <a:extLst>
              <a:ext uri="{FF2B5EF4-FFF2-40B4-BE49-F238E27FC236}">
                <a16:creationId xmlns:a16="http://schemas.microsoft.com/office/drawing/2014/main" id="{70A7EB37-3EE7-4ADA-8BD0-931826767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0528BB-E31F-4338-9D15-228E75BF8203}"/>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3062577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78886-BE3D-4526-A3E3-FF96CFB90E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377743-ECC0-457C-BD80-8DD75A443B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79E8D8-70CA-4D72-9AB8-49D2182D8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496E74-FEF7-4F5E-90DE-E67D5FE88484}"/>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6" name="Footer Placeholder 5">
            <a:extLst>
              <a:ext uri="{FF2B5EF4-FFF2-40B4-BE49-F238E27FC236}">
                <a16:creationId xmlns:a16="http://schemas.microsoft.com/office/drawing/2014/main" id="{98E030BC-DB6D-47C8-A5DE-7228C1F377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5B31C-6F56-400F-879B-10C423DF768A}"/>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2041039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91B83-2A64-48CC-8592-3FE1C703DE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4E3111-8634-46A8-B55D-DB7465D242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3D9A6-F299-4FB1-896E-6524DD7B5772}"/>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5" name="Footer Placeholder 4">
            <a:extLst>
              <a:ext uri="{FF2B5EF4-FFF2-40B4-BE49-F238E27FC236}">
                <a16:creationId xmlns:a16="http://schemas.microsoft.com/office/drawing/2014/main" id="{75D0CEEB-C74F-467D-A727-D3906E70CE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82DAA-72A1-4880-BFDC-B66BDADDE3B5}"/>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3476832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C55D86-2F9A-4A45-A13D-597FB85B32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64F9FC-04F0-49C2-B078-841DF0D78B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D9DC74-5CC2-4B3B-869D-D97B58BEBAA3}"/>
              </a:ext>
            </a:extLst>
          </p:cNvPr>
          <p:cNvSpPr>
            <a:spLocks noGrp="1"/>
          </p:cNvSpPr>
          <p:nvPr>
            <p:ph type="dt" sz="half" idx="10"/>
          </p:nvPr>
        </p:nvSpPr>
        <p:spPr/>
        <p:txBody>
          <a:bodyPr/>
          <a:lstStyle/>
          <a:p>
            <a:fld id="{445D7CA0-0175-4445-8DB5-85DCAFF602A9}" type="datetimeFigureOut">
              <a:rPr lang="en-GB" smtClean="0"/>
              <a:t>12/03/2020</a:t>
            </a:fld>
            <a:endParaRPr lang="en-GB"/>
          </a:p>
        </p:txBody>
      </p:sp>
      <p:sp>
        <p:nvSpPr>
          <p:cNvPr id="5" name="Footer Placeholder 4">
            <a:extLst>
              <a:ext uri="{FF2B5EF4-FFF2-40B4-BE49-F238E27FC236}">
                <a16:creationId xmlns:a16="http://schemas.microsoft.com/office/drawing/2014/main" id="{B54539FE-8772-4917-9BED-4C8187BFD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5BA58C-0873-4E1E-87BC-A8275525960C}"/>
              </a:ext>
            </a:extLst>
          </p:cNvPr>
          <p:cNvSpPr>
            <a:spLocks noGrp="1"/>
          </p:cNvSpPr>
          <p:nvPr>
            <p:ph type="sldNum" sz="quarter" idx="12"/>
          </p:nvPr>
        </p:nvSpPr>
        <p:spPr/>
        <p:txBody>
          <a:bodyPr/>
          <a:lstStyle/>
          <a:p>
            <a:fld id="{129F2246-537F-4126-B461-1EF524CD85C2}" type="slidenum">
              <a:rPr lang="en-GB" smtClean="0"/>
              <a:t>‹#›</a:t>
            </a:fld>
            <a:endParaRPr lang="en-GB"/>
          </a:p>
        </p:txBody>
      </p:sp>
    </p:spTree>
    <p:extLst>
      <p:ext uri="{BB962C8B-B14F-4D97-AF65-F5344CB8AC3E}">
        <p14:creationId xmlns:p14="http://schemas.microsoft.com/office/powerpoint/2010/main" val="2157882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A279DA-2F32-480E-AB6D-16428AA70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2F9168-450C-4CC0-8E7F-B4926C222F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398933-3437-4B78-9FC6-A39E371AB1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5D7CA0-0175-4445-8DB5-85DCAFF602A9}" type="datetimeFigureOut">
              <a:rPr lang="en-GB" smtClean="0"/>
              <a:t>12/03/2020</a:t>
            </a:fld>
            <a:endParaRPr lang="en-GB"/>
          </a:p>
        </p:txBody>
      </p:sp>
      <p:sp>
        <p:nvSpPr>
          <p:cNvPr id="5" name="Footer Placeholder 4">
            <a:extLst>
              <a:ext uri="{FF2B5EF4-FFF2-40B4-BE49-F238E27FC236}">
                <a16:creationId xmlns:a16="http://schemas.microsoft.com/office/drawing/2014/main" id="{20BDED80-A714-464E-885E-1497A1E9B1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7148EF-C50E-417D-AA0B-41E71D6EA9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9F2246-537F-4126-B461-1EF524CD85C2}" type="slidenum">
              <a:rPr lang="en-GB" smtClean="0"/>
              <a:t>‹#›</a:t>
            </a:fld>
            <a:endParaRPr lang="en-GB"/>
          </a:p>
        </p:txBody>
      </p:sp>
    </p:spTree>
    <p:extLst>
      <p:ext uri="{BB962C8B-B14F-4D97-AF65-F5344CB8AC3E}">
        <p14:creationId xmlns:p14="http://schemas.microsoft.com/office/powerpoint/2010/main" val="1726416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8.xml"/><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8.xm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8.xml"/><Relationship Id="rId4" Type="http://schemas.openxmlformats.org/officeDocument/2006/relationships/image" Target="../media/image27.jpg"/></Relationships>
</file>

<file path=ppt/slides/_rels/slide1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68BE48-7131-4167-87A3-A76761EC0D67}"/>
              </a:ext>
            </a:extLst>
          </p:cNvPr>
          <p:cNvPicPr>
            <a:picLocks noChangeAspect="1"/>
          </p:cNvPicPr>
          <p:nvPr/>
        </p:nvPicPr>
        <p:blipFill rotWithShape="1">
          <a:blip r:embed="rId2"/>
          <a:srcRect t="12507" b="12493"/>
          <a:stretch/>
        </p:blipFill>
        <p:spPr>
          <a:xfrm>
            <a:off x="20" y="28585"/>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TextBox 2">
            <a:extLst>
              <a:ext uri="{FF2B5EF4-FFF2-40B4-BE49-F238E27FC236}">
                <a16:creationId xmlns:a16="http://schemas.microsoft.com/office/drawing/2014/main" id="{931291F0-8060-437D-949E-12D5B2C79B34}"/>
              </a:ext>
            </a:extLst>
          </p:cNvPr>
          <p:cNvSpPr txBox="1"/>
          <p:nvPr/>
        </p:nvSpPr>
        <p:spPr>
          <a:xfrm>
            <a:off x="8022021" y="3231931"/>
            <a:ext cx="3852041" cy="18340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500" b="1" dirty="0">
                <a:latin typeface="+mj-lt"/>
                <a:ea typeface="+mj-ea"/>
                <a:cs typeface="+mj-cs"/>
              </a:rPr>
              <a:t>Anantara Uluwatu Bali Resort</a:t>
            </a:r>
          </a:p>
          <a:p>
            <a:pPr algn="ctr">
              <a:lnSpc>
                <a:spcPct val="90000"/>
              </a:lnSpc>
              <a:spcBef>
                <a:spcPct val="0"/>
              </a:spcBef>
              <a:spcAft>
                <a:spcPts val="600"/>
              </a:spcAft>
            </a:pPr>
            <a:r>
              <a:rPr lang="en-US" sz="2500" b="1" dirty="0">
                <a:latin typeface="+mj-lt"/>
                <a:ea typeface="+mj-ea"/>
                <a:cs typeface="+mj-cs"/>
              </a:rPr>
              <a:t>Name : Costica Munteanu</a:t>
            </a:r>
          </a:p>
          <a:p>
            <a:pPr algn="ctr">
              <a:lnSpc>
                <a:spcPct val="90000"/>
              </a:lnSpc>
              <a:spcBef>
                <a:spcPct val="0"/>
              </a:spcBef>
              <a:spcAft>
                <a:spcPts val="600"/>
              </a:spcAft>
            </a:pPr>
            <a:r>
              <a:rPr lang="en-US" sz="2500" b="1" dirty="0">
                <a:latin typeface="+mj-lt"/>
                <a:ea typeface="+mj-ea"/>
                <a:cs typeface="+mj-cs"/>
              </a:rPr>
              <a:t>Student number : 1815196</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94007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B2BC93D-6FEA-445E-AE3A-FC6A7FB7FF4A}"/>
              </a:ext>
            </a:extLst>
          </p:cNvPr>
          <p:cNvSpPr txBox="1"/>
          <p:nvPr/>
        </p:nvSpPr>
        <p:spPr>
          <a:xfrm>
            <a:off x="643468" y="623392"/>
            <a:ext cx="3363974" cy="1607060"/>
          </a:xfrm>
          <a:prstGeom prst="rect">
            <a:avLst/>
          </a:prstGeom>
          <a:noFill/>
          <a:ln w="19050">
            <a:solidFill>
              <a:schemeClr val="tx1"/>
            </a:solidFill>
          </a:ln>
        </p:spPr>
        <p:txBody>
          <a:bodyPr vert="horz" wrap="square" lIns="91440" tIns="45720" rIns="91440" bIns="45720" rtlCol="0" anchor="ctr">
            <a:normAutofit/>
          </a:bodyPr>
          <a:lstStyle/>
          <a:p>
            <a:pPr algn="ctr">
              <a:lnSpc>
                <a:spcPct val="90000"/>
              </a:lnSpc>
              <a:spcBef>
                <a:spcPct val="0"/>
              </a:spcBef>
              <a:spcAft>
                <a:spcPts val="600"/>
              </a:spcAft>
            </a:pPr>
            <a:r>
              <a:rPr lang="en-US" sz="2800" kern="1200" dirty="0">
                <a:solidFill>
                  <a:schemeClr val="tx1"/>
                </a:solidFill>
                <a:latin typeface="+mj-lt"/>
                <a:ea typeface="+mj-ea"/>
                <a:cs typeface="+mj-cs"/>
              </a:rPr>
              <a:t>Guestology</a:t>
            </a:r>
          </a:p>
          <a:p>
            <a:pPr algn="ctr">
              <a:lnSpc>
                <a:spcPct val="90000"/>
              </a:lnSpc>
              <a:spcBef>
                <a:spcPct val="0"/>
              </a:spcBef>
              <a:spcAft>
                <a:spcPts val="600"/>
              </a:spcAft>
            </a:pPr>
            <a:endParaRPr lang="en-US" sz="28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F795B06A-5570-4CB7-84E4-3B54F41ECD4C}"/>
              </a:ext>
            </a:extLst>
          </p:cNvPr>
          <p:cNvSpPr txBox="1"/>
          <p:nvPr/>
        </p:nvSpPr>
        <p:spPr>
          <a:xfrm>
            <a:off x="643468" y="2638043"/>
            <a:ext cx="3363974" cy="3415623"/>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1700" dirty="0"/>
              <a:t>      The purpose of Guestology is to create and support a business that can request to the guests needs and expectations and still make profit. The Guestology involves a lot of things such as elements that attracts customers for keeping them and make them to come back, trying new methods for improving their business and the services that they provide.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GB" dirty="0"/>
              <a:t>Taking care of the customer is the heart of the hospitality business. </a:t>
            </a:r>
            <a:r>
              <a:rPr lang="en-US" sz="1700" dirty="0"/>
              <a:t> ( Bagdan  P. )</a:t>
            </a:r>
          </a:p>
        </p:txBody>
      </p:sp>
      <p:pic>
        <p:nvPicPr>
          <p:cNvPr id="5" name="Picture 4" descr="A person wearing a suit and tie smiling at the camera&#10;&#10;Description automatically generated">
            <a:extLst>
              <a:ext uri="{FF2B5EF4-FFF2-40B4-BE49-F238E27FC236}">
                <a16:creationId xmlns:a16="http://schemas.microsoft.com/office/drawing/2014/main" id="{74D8521B-A7CC-4355-8183-0D81ABC6C6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7763" y="1395201"/>
            <a:ext cx="6250769" cy="3906730"/>
          </a:xfrm>
          <a:prstGeom prst="rect">
            <a:avLst/>
          </a:prstGeom>
        </p:spPr>
      </p:pic>
    </p:spTree>
    <p:extLst>
      <p:ext uri="{BB962C8B-B14F-4D97-AF65-F5344CB8AC3E}">
        <p14:creationId xmlns:p14="http://schemas.microsoft.com/office/powerpoint/2010/main" val="19082992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resort near the water&#10;&#10;Description automatically generated">
            <a:extLst>
              <a:ext uri="{FF2B5EF4-FFF2-40B4-BE49-F238E27FC236}">
                <a16:creationId xmlns:a16="http://schemas.microsoft.com/office/drawing/2014/main" id="{824C4708-C924-4B6E-A288-5B46A8148587}"/>
              </a:ext>
            </a:extLst>
          </p:cNvPr>
          <p:cNvPicPr>
            <a:picLocks noChangeAspect="1"/>
          </p:cNvPicPr>
          <p:nvPr/>
        </p:nvPicPr>
        <p:blipFill rotWithShape="1">
          <a:blip r:embed="rId2">
            <a:extLst>
              <a:ext uri="{28A0092B-C50C-407E-A947-70E740481C1C}">
                <a14:useLocalDpi xmlns:a14="http://schemas.microsoft.com/office/drawing/2010/main" val="0"/>
              </a:ext>
            </a:extLst>
          </a:blip>
          <a:srcRect l="7441" r="19544"/>
          <a:stretch/>
        </p:blipFill>
        <p:spPr>
          <a:xfrm>
            <a:off x="20" y="10"/>
            <a:ext cx="9272902" cy="685799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p:spPr>
      </p:pic>
      <p:sp>
        <p:nvSpPr>
          <p:cNvPr id="10"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2"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1" name="TextBox 10">
            <a:extLst>
              <a:ext uri="{FF2B5EF4-FFF2-40B4-BE49-F238E27FC236}">
                <a16:creationId xmlns:a16="http://schemas.microsoft.com/office/drawing/2014/main" id="{2142AA8A-15A9-4A29-815E-C73B52E0BDC3}"/>
              </a:ext>
            </a:extLst>
          </p:cNvPr>
          <p:cNvSpPr txBox="1"/>
          <p:nvPr/>
        </p:nvSpPr>
        <p:spPr>
          <a:xfrm>
            <a:off x="9272922" y="2810577"/>
            <a:ext cx="2181141" cy="3970318"/>
          </a:xfrm>
          <a:prstGeom prst="rect">
            <a:avLst/>
          </a:prstGeom>
          <a:noFill/>
        </p:spPr>
        <p:txBody>
          <a:bodyPr wrap="square" rtlCol="0">
            <a:spAutoFit/>
          </a:bodyPr>
          <a:lstStyle/>
          <a:p>
            <a:pPr marL="285750" indent="-285750">
              <a:buFont typeface="Arial" panose="020B0604020202020204" pitchFamily="34" charset="0"/>
              <a:buChar char="•"/>
            </a:pPr>
            <a:r>
              <a:rPr lang="en-GB" dirty="0"/>
              <a:t>The 5-star resort.</a:t>
            </a:r>
          </a:p>
          <a:p>
            <a:pPr marL="285750" indent="-285750">
              <a:buFont typeface="Arial" panose="020B0604020202020204" pitchFamily="34" charset="0"/>
              <a:buChar char="•"/>
            </a:pPr>
            <a:r>
              <a:rPr lang="en-GB" dirty="0"/>
              <a:t>Is situated on a dramatic cliffside over the Indian Ocean.</a:t>
            </a:r>
          </a:p>
          <a:p>
            <a:pPr marL="285750" indent="-285750">
              <a:buFont typeface="Arial" panose="020B0604020202020204" pitchFamily="34" charset="0"/>
              <a:buChar char="•"/>
            </a:pPr>
            <a:r>
              <a:rPr lang="en-GB" dirty="0"/>
              <a:t>This resort is ideal for families and couples.</a:t>
            </a:r>
          </a:p>
          <a:p>
            <a:pPr marL="285750" indent="-285750">
              <a:buFont typeface="Arial" panose="020B0604020202020204" pitchFamily="34" charset="0"/>
              <a:buChar char="•"/>
            </a:pPr>
            <a:r>
              <a:rPr lang="en-GB" dirty="0"/>
              <a:t>Activities : Yoga , Surfing , Detox , Traditional Therapies.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5762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9A6F9A-02CF-4535-9B0E-928EB4554EC4}"/>
              </a:ext>
            </a:extLst>
          </p:cNvPr>
          <p:cNvPicPr>
            <a:picLocks noChangeAspect="1"/>
          </p:cNvPicPr>
          <p:nvPr/>
        </p:nvPicPr>
        <p:blipFill rotWithShape="1">
          <a:blip r:embed="rId2"/>
          <a:srcRect t="9274"/>
          <a:stretch/>
        </p:blipFill>
        <p:spPr>
          <a:xfrm>
            <a:off x="0" y="-846221"/>
            <a:ext cx="12192000" cy="4732421"/>
          </a:xfrm>
          <a:prstGeom prst="rect">
            <a:avLst/>
          </a:prstGeom>
        </p:spPr>
      </p:pic>
      <p:sp>
        <p:nvSpPr>
          <p:cNvPr id="7" name="TextBox 6">
            <a:extLst>
              <a:ext uri="{FF2B5EF4-FFF2-40B4-BE49-F238E27FC236}">
                <a16:creationId xmlns:a16="http://schemas.microsoft.com/office/drawing/2014/main" id="{DC7C0E7D-47D2-4503-8A45-65FEA158F0F3}"/>
              </a:ext>
            </a:extLst>
          </p:cNvPr>
          <p:cNvSpPr txBox="1"/>
          <p:nvPr/>
        </p:nvSpPr>
        <p:spPr>
          <a:xfrm>
            <a:off x="500514" y="4312118"/>
            <a:ext cx="3801979" cy="954107"/>
          </a:xfrm>
          <a:prstGeom prst="rect">
            <a:avLst/>
          </a:prstGeom>
          <a:noFill/>
        </p:spPr>
        <p:txBody>
          <a:bodyPr wrap="square" rtlCol="0">
            <a:spAutoFit/>
          </a:bodyPr>
          <a:lstStyle/>
          <a:p>
            <a:r>
              <a:rPr lang="en-GB" sz="2800" i="1" dirty="0"/>
              <a:t>Anantara Uluwatu</a:t>
            </a:r>
          </a:p>
          <a:p>
            <a:r>
              <a:rPr lang="en-GB" sz="2800" i="1" dirty="0"/>
              <a:t>Bali Resort </a:t>
            </a:r>
          </a:p>
        </p:txBody>
      </p:sp>
      <p:sp>
        <p:nvSpPr>
          <p:cNvPr id="8" name="TextBox 7">
            <a:extLst>
              <a:ext uri="{FF2B5EF4-FFF2-40B4-BE49-F238E27FC236}">
                <a16:creationId xmlns:a16="http://schemas.microsoft.com/office/drawing/2014/main" id="{A92CD2BA-1FDB-49BD-896C-46FB52A1406B}"/>
              </a:ext>
            </a:extLst>
          </p:cNvPr>
          <p:cNvSpPr txBox="1"/>
          <p:nvPr/>
        </p:nvSpPr>
        <p:spPr>
          <a:xfrm rot="5400000">
            <a:off x="5638800" y="2971800"/>
            <a:ext cx="914400" cy="914400"/>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FA37A47C-7960-45FB-8500-59C9AA7E4054}"/>
              </a:ext>
            </a:extLst>
          </p:cNvPr>
          <p:cNvSpPr txBox="1"/>
          <p:nvPr/>
        </p:nvSpPr>
        <p:spPr>
          <a:xfrm rot="10800000" flipV="1">
            <a:off x="3951922" y="3323723"/>
            <a:ext cx="5202555" cy="2585323"/>
          </a:xfrm>
          <a:prstGeom prst="rect">
            <a:avLst/>
          </a:prstGeom>
          <a:noFill/>
        </p:spPr>
        <p:txBody>
          <a:bodyPr wrap="square" rtlCol="0">
            <a:spAutoFit/>
          </a:bodyPr>
          <a:lstStyle/>
          <a:p>
            <a:endParaRPr lang="en-GB" dirty="0"/>
          </a:p>
          <a:p>
            <a:endParaRPr lang="en-GB" dirty="0"/>
          </a:p>
          <a:p>
            <a:r>
              <a:rPr lang="en-GB" dirty="0"/>
              <a:t>Antantara experience was built-in 2012 near the beach :</a:t>
            </a:r>
          </a:p>
          <a:p>
            <a:pPr marL="285750" indent="-285750">
              <a:buFont typeface="Arial" panose="020B0604020202020204" pitchFamily="34" charset="0"/>
              <a:buChar char="•"/>
            </a:pPr>
            <a:r>
              <a:rPr lang="en-GB" dirty="0"/>
              <a:t>3.4 mi from Uluwatu Temple</a:t>
            </a:r>
          </a:p>
          <a:p>
            <a:pPr marL="285750" indent="-285750">
              <a:buFont typeface="Arial" panose="020B0604020202020204" pitchFamily="34" charset="0"/>
              <a:buChar char="•"/>
            </a:pPr>
            <a:r>
              <a:rPr lang="en-GB" dirty="0"/>
              <a:t>3.5 mi from Uluwatu Beach</a:t>
            </a:r>
          </a:p>
          <a:p>
            <a:pPr marL="285750" indent="-285750">
              <a:buFont typeface="Arial" panose="020B0604020202020204" pitchFamily="34" charset="0"/>
              <a:buChar char="•"/>
            </a:pPr>
            <a:r>
              <a:rPr lang="en-GB" dirty="0"/>
              <a:t>74 air-conditioned rooms (minibars and plasma TVs).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5073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C1CC56A-EB27-4B72-BD86-6ADCA663B8D1}"/>
              </a:ext>
            </a:extLst>
          </p:cNvPr>
          <p:cNvPicPr>
            <a:picLocks noChangeAspect="1"/>
          </p:cNvPicPr>
          <p:nvPr/>
        </p:nvPicPr>
        <p:blipFill rotWithShape="1">
          <a:blip r:embed="rId2"/>
          <a:srcRect l="24272" r="2728"/>
          <a:stretch/>
        </p:blipFill>
        <p:spPr>
          <a:xfrm>
            <a:off x="20" y="10"/>
            <a:ext cx="4635480" cy="3428986"/>
          </a:xfrm>
          <a:prstGeom prst="rect">
            <a:avLst/>
          </a:prstGeom>
        </p:spPr>
      </p:pic>
      <p:pic>
        <p:nvPicPr>
          <p:cNvPr id="4" name="Picture 3">
            <a:extLst>
              <a:ext uri="{FF2B5EF4-FFF2-40B4-BE49-F238E27FC236}">
                <a16:creationId xmlns:a16="http://schemas.microsoft.com/office/drawing/2014/main" id="{6EF1F001-4326-4529-ABF2-0D83EF4CE7EB}"/>
              </a:ext>
            </a:extLst>
          </p:cNvPr>
          <p:cNvPicPr>
            <a:picLocks noChangeAspect="1"/>
          </p:cNvPicPr>
          <p:nvPr/>
        </p:nvPicPr>
        <p:blipFill rotWithShape="1">
          <a:blip r:embed="rId3"/>
          <a:srcRect l="9652" r="17053"/>
          <a:stretch/>
        </p:blipFill>
        <p:spPr>
          <a:xfrm flipH="1">
            <a:off x="20" y="3428999"/>
            <a:ext cx="4654276" cy="3428999"/>
          </a:xfrm>
          <a:prstGeom prst="rect">
            <a:avLst/>
          </a:prstGeom>
        </p:spPr>
      </p:pic>
      <p:pic>
        <p:nvPicPr>
          <p:cNvPr id="5" name="Picture 4">
            <a:extLst>
              <a:ext uri="{FF2B5EF4-FFF2-40B4-BE49-F238E27FC236}">
                <a16:creationId xmlns:a16="http://schemas.microsoft.com/office/drawing/2014/main" id="{023C99E0-4877-47EC-AD3C-B127B8ADC6E5}"/>
              </a:ext>
            </a:extLst>
          </p:cNvPr>
          <p:cNvPicPr>
            <a:picLocks noChangeAspect="1"/>
          </p:cNvPicPr>
          <p:nvPr/>
        </p:nvPicPr>
        <p:blipFill rotWithShape="1">
          <a:blip r:embed="rId4"/>
          <a:srcRect l="30752" r="11978"/>
          <a:stretch/>
        </p:blipFill>
        <p:spPr>
          <a:xfrm>
            <a:off x="4693920" y="4526276"/>
            <a:ext cx="2472942" cy="2331725"/>
          </a:xfrm>
          <a:prstGeom prst="rect">
            <a:avLst/>
          </a:prstGeom>
        </p:spPr>
      </p:pic>
      <p:cxnSp>
        <p:nvCxnSpPr>
          <p:cNvPr id="14" name="Straight Connector 13">
            <a:extLst>
              <a:ext uri="{FF2B5EF4-FFF2-40B4-BE49-F238E27FC236}">
                <a16:creationId xmlns:a16="http://schemas.microsoft.com/office/drawing/2014/main" id="{CFCD9506-7D13-4435-85CE-91C78F60BF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6864" y="4526275"/>
            <a:ext cx="0" cy="2331725"/>
          </a:xfrm>
          <a:prstGeom prst="line">
            <a:avLst/>
          </a:prstGeom>
          <a:ln w="63500" cap="sq">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E34759C-4AE2-4708-B4E9-7FC6FA69BC28}"/>
              </a:ext>
            </a:extLst>
          </p:cNvPr>
          <p:cNvPicPr>
            <a:picLocks noChangeAspect="1"/>
          </p:cNvPicPr>
          <p:nvPr/>
        </p:nvPicPr>
        <p:blipFill rotWithShape="1">
          <a:blip r:embed="rId5"/>
          <a:srcRect l="17287" r="25442"/>
          <a:stretch/>
        </p:blipFill>
        <p:spPr>
          <a:xfrm>
            <a:off x="7206488" y="4526276"/>
            <a:ext cx="2472942" cy="2331725"/>
          </a:xfrm>
          <a:prstGeom prst="rect">
            <a:avLst/>
          </a:prstGeom>
        </p:spPr>
      </p:pic>
      <p:cxnSp>
        <p:nvCxnSpPr>
          <p:cNvPr id="16" name="Straight Connector 15">
            <a:extLst>
              <a:ext uri="{FF2B5EF4-FFF2-40B4-BE49-F238E27FC236}">
                <a16:creationId xmlns:a16="http://schemas.microsoft.com/office/drawing/2014/main" id="{FE3C5E11-2CF0-4625-B686-BBC822C67C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79432" y="4526275"/>
            <a:ext cx="0" cy="2331725"/>
          </a:xfrm>
          <a:prstGeom prst="line">
            <a:avLst/>
          </a:prstGeom>
          <a:ln w="63500" cap="sq">
            <a:solidFill>
              <a:schemeClr val="bg1"/>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B57A8628-747B-4390-9E43-E90B0FCD4ACE}"/>
              </a:ext>
            </a:extLst>
          </p:cNvPr>
          <p:cNvPicPr>
            <a:picLocks noChangeAspect="1"/>
          </p:cNvPicPr>
          <p:nvPr/>
        </p:nvPicPr>
        <p:blipFill rotWithShape="1">
          <a:blip r:embed="rId6"/>
          <a:srcRect l="22995" r="19735"/>
          <a:stretch/>
        </p:blipFill>
        <p:spPr>
          <a:xfrm>
            <a:off x="9719054" y="4526274"/>
            <a:ext cx="2472939" cy="2331726"/>
          </a:xfrm>
          <a:prstGeom prst="rect">
            <a:avLst/>
          </a:prstGeom>
        </p:spPr>
      </p:pic>
      <p:cxnSp>
        <p:nvCxnSpPr>
          <p:cNvPr id="18" name="Straight Connector 17">
            <a:extLst>
              <a:ext uri="{FF2B5EF4-FFF2-40B4-BE49-F238E27FC236}">
                <a16:creationId xmlns:a16="http://schemas.microsoft.com/office/drawing/2014/main" id="{C0C42060-C51A-4747-8EF1-1ECC341A63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8403336" y="777240"/>
            <a:ext cx="0" cy="7498080"/>
          </a:xfrm>
          <a:prstGeom prst="line">
            <a:avLst/>
          </a:prstGeom>
          <a:ln w="63500" cap="sq">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ADCBCE9-1F58-407A-ADB9-78411AAEBA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0"/>
            <a:ext cx="0" cy="6858000"/>
          </a:xfrm>
          <a:prstGeom prst="line">
            <a:avLst/>
          </a:prstGeom>
          <a:ln w="63500" cap="sq">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CCF9C6-EE24-4435-BE37-FF68188A3C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2308860" y="1120141"/>
            <a:ext cx="0" cy="4617720"/>
          </a:xfrm>
          <a:prstGeom prst="line">
            <a:avLst/>
          </a:prstGeom>
          <a:ln w="63500" cap="sq">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3380E7E-3841-4A0F-ABF5-76CFDC44E009}"/>
              </a:ext>
            </a:extLst>
          </p:cNvPr>
          <p:cNvSpPr txBox="1"/>
          <p:nvPr/>
        </p:nvSpPr>
        <p:spPr>
          <a:xfrm>
            <a:off x="5007977" y="323850"/>
            <a:ext cx="6860163" cy="2246769"/>
          </a:xfrm>
          <a:prstGeom prst="rect">
            <a:avLst/>
          </a:prstGeom>
          <a:noFill/>
        </p:spPr>
        <p:txBody>
          <a:bodyPr wrap="square" rtlCol="0">
            <a:spAutoFit/>
          </a:bodyPr>
          <a:lstStyle/>
          <a:p>
            <a:r>
              <a:rPr lang="en-GB" sz="3200" dirty="0">
                <a:solidFill>
                  <a:schemeClr val="accent2">
                    <a:lumMod val="75000"/>
                  </a:schemeClr>
                </a:solidFill>
              </a:rPr>
              <a:t>ACCOMMODATION</a:t>
            </a:r>
            <a:r>
              <a:rPr lang="en-GB" dirty="0"/>
              <a:t> </a:t>
            </a:r>
          </a:p>
          <a:p>
            <a:endParaRPr lang="en-GB" dirty="0"/>
          </a:p>
          <a:p>
            <a:pPr marL="285750" indent="-285750">
              <a:buFont typeface="Arial" panose="020B0604020202020204" pitchFamily="34" charset="0"/>
              <a:buChar char="•"/>
            </a:pPr>
            <a:r>
              <a:rPr lang="en-GB" dirty="0"/>
              <a:t>Every single room is spacious and has its own luxuries from ocean view jacuzzi to a private pool , to decadent penthouse living unrivaled to other Bali beach resorts.</a:t>
            </a:r>
          </a:p>
          <a:p>
            <a:pPr marL="285750" indent="-285750">
              <a:buFont typeface="Arial" panose="020B0604020202020204" pitchFamily="34" charset="0"/>
              <a:buChar char="•"/>
            </a:pPr>
            <a:r>
              <a:rPr lang="en-GB" dirty="0"/>
              <a:t>All rooms include Wi-Fi</a:t>
            </a:r>
          </a:p>
          <a:p>
            <a:pPr marL="285750" indent="-285750">
              <a:buFont typeface="Arial" panose="020B0604020202020204" pitchFamily="34" charset="0"/>
              <a:buChar char="•"/>
            </a:pPr>
            <a:r>
              <a:rPr lang="en-GB" dirty="0"/>
              <a:t>	</a:t>
            </a:r>
          </a:p>
        </p:txBody>
      </p:sp>
    </p:spTree>
    <p:extLst>
      <p:ext uri="{BB962C8B-B14F-4D97-AF65-F5344CB8AC3E}">
        <p14:creationId xmlns:p14="http://schemas.microsoft.com/office/powerpoint/2010/main" val="2483046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083419A2-F21F-4051-B7A6-7C76DD0B3E96}"/>
              </a:ext>
            </a:extLst>
          </p:cNvPr>
          <p:cNvPicPr>
            <a:picLocks noChangeAspect="1"/>
          </p:cNvPicPr>
          <p:nvPr/>
        </p:nvPicPr>
        <p:blipFill rotWithShape="1">
          <a:blip r:embed="rId2">
            <a:extLst>
              <a:ext uri="{28A0092B-C50C-407E-A947-70E740481C1C}">
                <a14:useLocalDpi xmlns:a14="http://schemas.microsoft.com/office/drawing/2010/main" val="0"/>
              </a:ext>
            </a:extLst>
          </a:blip>
          <a:srcRect t="6902" b="21895"/>
          <a:stretch/>
        </p:blipFill>
        <p:spPr>
          <a:xfrm>
            <a:off x="20" y="10"/>
            <a:ext cx="12191980" cy="6857990"/>
          </a:xfrm>
          <a:prstGeom prst="rect">
            <a:avLst/>
          </a:prstGeom>
        </p:spPr>
      </p:pic>
    </p:spTree>
    <p:extLst>
      <p:ext uri="{BB962C8B-B14F-4D97-AF65-F5344CB8AC3E}">
        <p14:creationId xmlns:p14="http://schemas.microsoft.com/office/powerpoint/2010/main" val="294536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living room filled with furniture and a large window&#10;&#10;Description automatically generated">
            <a:extLst>
              <a:ext uri="{FF2B5EF4-FFF2-40B4-BE49-F238E27FC236}">
                <a16:creationId xmlns:a16="http://schemas.microsoft.com/office/drawing/2014/main" id="{5A30DBC4-47B4-439D-AB7C-76629AEF6DAE}"/>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7006" r="-1" b="-1"/>
          <a:stretch/>
        </p:blipFill>
        <p:spPr>
          <a:xfrm>
            <a:off x="-182887" y="-164597"/>
            <a:ext cx="6447707" cy="4622292"/>
          </a:xfrm>
          <a:prstGeom prst="rect">
            <a:avLst/>
          </a:prstGeom>
          <a:effectLst>
            <a:softEdge rad="533400"/>
          </a:effectLst>
        </p:spPr>
      </p:pic>
      <p:pic>
        <p:nvPicPr>
          <p:cNvPr id="5" name="Picture 4" descr="A group of people sitting at a beach&#10;&#10;Description automatically generated">
            <a:extLst>
              <a:ext uri="{FF2B5EF4-FFF2-40B4-BE49-F238E27FC236}">
                <a16:creationId xmlns:a16="http://schemas.microsoft.com/office/drawing/2014/main" id="{CFC9AB9E-25A5-43D4-B6BE-936B182E4BB0}"/>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10313" r="-2" b="-2"/>
          <a:stretch/>
        </p:blipFill>
        <p:spPr>
          <a:xfrm>
            <a:off x="-186572" y="3184613"/>
            <a:ext cx="6447707" cy="3845519"/>
          </a:xfrm>
          <a:prstGeom prst="rect">
            <a:avLst/>
          </a:prstGeom>
          <a:effectLst>
            <a:softEdge rad="533400"/>
          </a:effectLst>
        </p:spPr>
      </p:pic>
      <p:pic>
        <p:nvPicPr>
          <p:cNvPr id="34" name="Picture 25">
            <a:extLst>
              <a:ext uri="{FF2B5EF4-FFF2-40B4-BE49-F238E27FC236}">
                <a16:creationId xmlns:a16="http://schemas.microsoft.com/office/drawing/2014/main" id="{D2D2C3D0-D5DB-4464-BB3E-2DF035FDB8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Subtitle 2">
            <a:extLst>
              <a:ext uri="{FF2B5EF4-FFF2-40B4-BE49-F238E27FC236}">
                <a16:creationId xmlns:a16="http://schemas.microsoft.com/office/drawing/2014/main" id="{F4A10570-5D98-404D-AFAB-5A022511C4B7}"/>
              </a:ext>
            </a:extLst>
          </p:cNvPr>
          <p:cNvSpPr>
            <a:spLocks noGrp="1"/>
          </p:cNvSpPr>
          <p:nvPr>
            <p:ph type="subTitle" idx="1"/>
          </p:nvPr>
        </p:nvSpPr>
        <p:spPr>
          <a:xfrm>
            <a:off x="6586187" y="0"/>
            <a:ext cx="4539014" cy="6181725"/>
          </a:xfrm>
        </p:spPr>
        <p:txBody>
          <a:bodyPr anchor="b">
            <a:normAutofit fontScale="25000" lnSpcReduction="20000"/>
          </a:bodyPr>
          <a:lstStyle/>
          <a:p>
            <a:pPr marL="342900" indent="-342900" algn="l">
              <a:buFont typeface="Wingdings" panose="05000000000000000000" pitchFamily="2" charset="2"/>
              <a:buChar char="§"/>
            </a:pPr>
            <a:endParaRPr lang="en-US" sz="5600" dirty="0">
              <a:solidFill>
                <a:srgbClr val="000000"/>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
            </a:pPr>
            <a:endParaRPr lang="en-US" sz="5600" dirty="0">
              <a:solidFill>
                <a:srgbClr val="000000"/>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
            </a:pPr>
            <a:endParaRPr lang="en-US" sz="5600" dirty="0">
              <a:solidFill>
                <a:srgbClr val="000000"/>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
            </a:pPr>
            <a:endParaRPr lang="en-US" sz="5600" dirty="0">
              <a:solidFill>
                <a:srgbClr val="000000"/>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
            </a:pPr>
            <a:endParaRPr lang="en-US" sz="5600" dirty="0">
              <a:solidFill>
                <a:srgbClr val="000000"/>
              </a:solidFill>
              <a:latin typeface="Arial" panose="020B0604020202020204" pitchFamily="34" charset="0"/>
              <a:cs typeface="Arial" panose="020B0604020202020204" pitchFamily="34" charset="0"/>
            </a:endParaRPr>
          </a:p>
          <a:p>
            <a:pPr algn="l"/>
            <a:r>
              <a:rPr lang="en-US" sz="5600" dirty="0">
                <a:solidFill>
                  <a:srgbClr val="000000"/>
                </a:solidFill>
                <a:latin typeface="Arial" panose="020B0604020202020204" pitchFamily="34" charset="0"/>
                <a:cs typeface="Arial" panose="020B0604020202020204" pitchFamily="34" charset="0"/>
              </a:rPr>
              <a:t>                                                                                            </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Pool outside</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Gym opened all the time</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Hair salon</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Spa (feel free to choose massage, treatments</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Restaurant 360 with international cuisine </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Roundtrip airport and free valet parking</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Barbecue grill</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Dry cleaning/laundry service</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Elevator</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24-hour front desk</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Concierge services</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AC</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DVD player</a:t>
            </a:r>
          </a:p>
          <a:p>
            <a:pPr marL="342900" indent="-342900" algn="l">
              <a:buFont typeface="Wingdings" panose="05000000000000000000" pitchFamily="2" charset="2"/>
              <a:buChar char="§"/>
            </a:pPr>
            <a:r>
              <a:rPr lang="en-US" sz="5600" dirty="0">
                <a:solidFill>
                  <a:srgbClr val="000000"/>
                </a:solidFill>
                <a:latin typeface="Arial" panose="020B0604020202020204" pitchFamily="34" charset="0"/>
                <a:cs typeface="Arial" panose="020B0604020202020204" pitchFamily="34" charset="0"/>
              </a:rPr>
              <a:t>Garden</a:t>
            </a:r>
          </a:p>
          <a:p>
            <a:pPr marL="342900" indent="-342900" algn="l">
              <a:buFont typeface="Wingdings" panose="05000000000000000000" pitchFamily="2" charset="2"/>
              <a:buChar char="§"/>
            </a:pPr>
            <a:r>
              <a:rPr lang="nb-NO" sz="6400" dirty="0">
                <a:latin typeface="Arial" panose="020B0604020202020204" pitchFamily="34" charset="0"/>
                <a:cs typeface="Arial" panose="020B0604020202020204" pitchFamily="34" charset="0"/>
              </a:rPr>
              <a:t>Safe-deposit box at front desk</a:t>
            </a:r>
            <a:endParaRPr lang="en-US" sz="6400" dirty="0">
              <a:solidFill>
                <a:srgbClr val="000000"/>
              </a:solidFill>
              <a:latin typeface="Arial" panose="020B0604020202020204" pitchFamily="34" charset="0"/>
              <a:cs typeface="Arial" panose="020B0604020202020204" pitchFamily="34" charset="0"/>
            </a:endParaRPr>
          </a:p>
          <a:p>
            <a:pPr marL="171450" indent="-171450" algn="l">
              <a:buFont typeface="Wingdings" panose="05000000000000000000" pitchFamily="2" charset="2"/>
              <a:buChar char="§"/>
            </a:pPr>
            <a:endParaRPr lang="en-US" sz="500" dirty="0">
              <a:solidFill>
                <a:srgbClr val="000000"/>
              </a:solidFill>
              <a:latin typeface="Arial" panose="020B0604020202020204" pitchFamily="34" charset="0"/>
              <a:cs typeface="Arial" panose="020B0604020202020204" pitchFamily="34" charset="0"/>
            </a:endParaRPr>
          </a:p>
          <a:p>
            <a:pPr algn="l"/>
            <a:endParaRPr lang="en-GB" sz="5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947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 up of a blackboard&#10;&#10;Description automatically generated">
            <a:extLst>
              <a:ext uri="{FF2B5EF4-FFF2-40B4-BE49-F238E27FC236}">
                <a16:creationId xmlns:a16="http://schemas.microsoft.com/office/drawing/2014/main" id="{762F99E6-4518-4C51-893A-A581778089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59438" y="1685925"/>
            <a:ext cx="5219700" cy="3476625"/>
          </a:xfrm>
        </p:spPr>
      </p:pic>
      <p:sp>
        <p:nvSpPr>
          <p:cNvPr id="4" name="Text Placeholder 3">
            <a:extLst>
              <a:ext uri="{FF2B5EF4-FFF2-40B4-BE49-F238E27FC236}">
                <a16:creationId xmlns:a16="http://schemas.microsoft.com/office/drawing/2014/main" id="{90845C05-1FBF-4750-80E7-39958776FCF6}"/>
              </a:ext>
            </a:extLst>
          </p:cNvPr>
          <p:cNvSpPr>
            <a:spLocks noGrp="1"/>
          </p:cNvSpPr>
          <p:nvPr>
            <p:ph type="body" sz="half" idx="2"/>
          </p:nvPr>
        </p:nvSpPr>
        <p:spPr>
          <a:xfrm>
            <a:off x="839788" y="638629"/>
            <a:ext cx="4646612" cy="5230359"/>
          </a:xfrm>
        </p:spPr>
        <p:txBody>
          <a:bodyPr>
            <a:normAutofit/>
          </a:bodyPr>
          <a:lstStyle/>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Free bottled water</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All inclusive</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Free cribs/ infant beds</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Jetted bathtub</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Reasonable prices</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Smoke-free property</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Different types of cuisine</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Food for vegetarians</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Places to play for babies, pools for babies</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Free trips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2786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12">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EFEFEF"/>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E2DBA9-9503-424D-BBB3-A1291E142064}"/>
              </a:ext>
            </a:extLst>
          </p:cNvPr>
          <p:cNvSpPr>
            <a:spLocks noGrp="1"/>
          </p:cNvSpPr>
          <p:nvPr>
            <p:ph type="title"/>
          </p:nvPr>
        </p:nvSpPr>
        <p:spPr>
          <a:xfrm>
            <a:off x="1051560" y="4440602"/>
            <a:ext cx="3538728" cy="1645920"/>
          </a:xfrm>
        </p:spPr>
        <p:txBody>
          <a:bodyPr vert="horz" lIns="91440" tIns="45720" rIns="91440" bIns="45720" rtlCol="0" anchor="ctr">
            <a:normAutofit/>
          </a:bodyPr>
          <a:lstStyle/>
          <a:p>
            <a:r>
              <a:rPr lang="en-US" kern="1200">
                <a:solidFill>
                  <a:schemeClr val="tx1"/>
                </a:solidFill>
                <a:latin typeface="+mj-lt"/>
                <a:ea typeface="+mj-ea"/>
                <a:cs typeface="+mj-cs"/>
              </a:rPr>
              <a:t>Guest Strategy </a:t>
            </a:r>
          </a:p>
        </p:txBody>
      </p:sp>
      <p:pic>
        <p:nvPicPr>
          <p:cNvPr id="8" name="Picture 7" descr="A person in a kitchen&#10;&#10;Description automatically generated">
            <a:extLst>
              <a:ext uri="{FF2B5EF4-FFF2-40B4-BE49-F238E27FC236}">
                <a16:creationId xmlns:a16="http://schemas.microsoft.com/office/drawing/2014/main" id="{7C744541-20A7-4527-94AE-D0C34853749B}"/>
              </a:ext>
            </a:extLst>
          </p:cNvPr>
          <p:cNvPicPr>
            <a:picLocks noChangeAspect="1"/>
          </p:cNvPicPr>
          <p:nvPr/>
        </p:nvPicPr>
        <p:blipFill rotWithShape="1">
          <a:blip r:embed="rId2">
            <a:extLst>
              <a:ext uri="{28A0092B-C50C-407E-A947-70E740481C1C}">
                <a14:useLocalDpi xmlns:a14="http://schemas.microsoft.com/office/drawing/2010/main" val="0"/>
              </a:ext>
            </a:extLst>
          </a:blip>
          <a:srcRect l="11310" r="7202" b="2"/>
          <a:stretch/>
        </p:blipFill>
        <p:spPr>
          <a:xfrm>
            <a:off x="6" y="10"/>
            <a:ext cx="4884383" cy="3995918"/>
          </a:xfrm>
          <a:prstGeom prst="rect">
            <a:avLst/>
          </a:prstGeom>
        </p:spPr>
      </p:pic>
      <p:pic>
        <p:nvPicPr>
          <p:cNvPr id="6" name="Picture 5" descr="A boat is docked next to a body of water&#10;&#10;Description automatically generated">
            <a:extLst>
              <a:ext uri="{FF2B5EF4-FFF2-40B4-BE49-F238E27FC236}">
                <a16:creationId xmlns:a16="http://schemas.microsoft.com/office/drawing/2014/main" id="{227C3B73-3B4C-454E-B73A-DF5F3677859D}"/>
              </a:ext>
            </a:extLst>
          </p:cNvPr>
          <p:cNvPicPr>
            <a:picLocks noChangeAspect="1"/>
          </p:cNvPicPr>
          <p:nvPr/>
        </p:nvPicPr>
        <p:blipFill rotWithShape="1">
          <a:blip r:embed="rId3">
            <a:extLst>
              <a:ext uri="{28A0092B-C50C-407E-A947-70E740481C1C}">
                <a14:useLocalDpi xmlns:a14="http://schemas.microsoft.com/office/drawing/2010/main" val="0"/>
              </a:ext>
            </a:extLst>
          </a:blip>
          <a:srcRect t="15783" r="-2" b="-2"/>
          <a:stretch/>
        </p:blipFill>
        <p:spPr>
          <a:xfrm>
            <a:off x="5074877" y="9535"/>
            <a:ext cx="7117118" cy="3995918"/>
          </a:xfrm>
          <a:prstGeom prst="rect">
            <a:avLst/>
          </a:prstGeom>
        </p:spPr>
      </p:pic>
      <p:sp>
        <p:nvSpPr>
          <p:cNvPr id="17" name="Rectangle 16">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9" name="Rectangle 18">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E8AF0317-85D7-41D1-A576-541738956DDF}"/>
              </a:ext>
            </a:extLst>
          </p:cNvPr>
          <p:cNvSpPr>
            <a:spLocks noGrp="1"/>
          </p:cNvSpPr>
          <p:nvPr>
            <p:ph type="body" sz="half" idx="2"/>
          </p:nvPr>
        </p:nvSpPr>
        <p:spPr>
          <a:xfrm>
            <a:off x="5349240" y="4440602"/>
            <a:ext cx="6007608" cy="1645920"/>
          </a:xfrm>
        </p:spPr>
        <p:txBody>
          <a:bodyPr vert="horz" lIns="91440" tIns="45720" rIns="91440" bIns="45720" rtlCol="0" anchor="ctr">
            <a:normAutofit/>
          </a:bodyPr>
          <a:lstStyle/>
          <a:p>
            <a:pPr marL="285750"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The employers take part to classes for learning new languages</a:t>
            </a:r>
          </a:p>
          <a:p>
            <a:pPr marL="285750"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Listening guest voice</a:t>
            </a:r>
          </a:p>
          <a:p>
            <a:pPr marL="285750"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Checking all the time the reviews</a:t>
            </a:r>
          </a:p>
          <a:p>
            <a:pPr marL="285750"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Improve their services</a:t>
            </a:r>
          </a:p>
          <a:p>
            <a:pPr marL="285750"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Adapt all the time for new technology</a:t>
            </a:r>
          </a:p>
        </p:txBody>
      </p:sp>
    </p:spTree>
    <p:extLst>
      <p:ext uri="{BB962C8B-B14F-4D97-AF65-F5344CB8AC3E}">
        <p14:creationId xmlns:p14="http://schemas.microsoft.com/office/powerpoint/2010/main" val="389775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large bed in a room&#10;&#10;Description automatically generated">
            <a:extLst>
              <a:ext uri="{FF2B5EF4-FFF2-40B4-BE49-F238E27FC236}">
                <a16:creationId xmlns:a16="http://schemas.microsoft.com/office/drawing/2014/main" id="{1FD6A05E-19D6-4BB4-8891-2D5675E8ADBF}"/>
              </a:ext>
            </a:extLst>
          </p:cNvPr>
          <p:cNvPicPr>
            <a:picLocks noChangeAspect="1"/>
          </p:cNvPicPr>
          <p:nvPr/>
        </p:nvPicPr>
        <p:blipFill rotWithShape="1">
          <a:blip r:embed="rId2">
            <a:extLst>
              <a:ext uri="{28A0092B-C50C-407E-A947-70E740481C1C}">
                <a14:useLocalDpi xmlns:a14="http://schemas.microsoft.com/office/drawing/2010/main" val="0"/>
              </a:ext>
            </a:extLst>
          </a:blip>
          <a:srcRect t="336" r="1" b="1"/>
          <a:stretch/>
        </p:blipFill>
        <p:spPr>
          <a:xfrm>
            <a:off x="8066819" y="448056"/>
            <a:ext cx="3639312" cy="2401554"/>
          </a:xfrm>
          <a:prstGeom prst="rect">
            <a:avLst/>
          </a:prstGeom>
        </p:spPr>
      </p:pic>
      <p:sp>
        <p:nvSpPr>
          <p:cNvPr id="29"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3014989"/>
            <a:ext cx="3639311" cy="338764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78E0204-CABD-4E91-A35D-BB73847C5B21}"/>
              </a:ext>
            </a:extLst>
          </p:cNvPr>
          <p:cNvSpPr>
            <a:spLocks noGrp="1"/>
          </p:cNvSpPr>
          <p:nvPr>
            <p:ph type="title"/>
          </p:nvPr>
        </p:nvSpPr>
        <p:spPr>
          <a:xfrm>
            <a:off x="774701" y="3326767"/>
            <a:ext cx="3054640" cy="2692564"/>
          </a:xfrm>
        </p:spPr>
        <p:txBody>
          <a:bodyPr vert="horz" lIns="91440" tIns="45720" rIns="91440" bIns="45720" rtlCol="0" anchor="ctr">
            <a:normAutofit/>
          </a:bodyPr>
          <a:lstStyle/>
          <a:p>
            <a:r>
              <a:rPr lang="en-US" sz="3600" kern="1200" dirty="0">
                <a:solidFill>
                  <a:srgbClr val="FFFFFF"/>
                </a:solidFill>
                <a:latin typeface="+mj-lt"/>
                <a:ea typeface="+mj-ea"/>
                <a:cs typeface="+mj-cs"/>
              </a:rPr>
              <a:t>Bullet points </a:t>
            </a:r>
          </a:p>
        </p:txBody>
      </p:sp>
      <p:pic>
        <p:nvPicPr>
          <p:cNvPr id="6" name="Picture 5" descr="A person standing in front of water&#10;&#10;Description automatically generated">
            <a:extLst>
              <a:ext uri="{FF2B5EF4-FFF2-40B4-BE49-F238E27FC236}">
                <a16:creationId xmlns:a16="http://schemas.microsoft.com/office/drawing/2014/main" id="{902A2699-60FA-408F-A599-A6BF505121E6}"/>
              </a:ext>
            </a:extLst>
          </p:cNvPr>
          <p:cNvPicPr>
            <a:picLocks noChangeAspect="1"/>
          </p:cNvPicPr>
          <p:nvPr/>
        </p:nvPicPr>
        <p:blipFill rotWithShape="1">
          <a:blip r:embed="rId3">
            <a:extLst>
              <a:ext uri="{28A0092B-C50C-407E-A947-70E740481C1C}">
                <a14:useLocalDpi xmlns:a14="http://schemas.microsoft.com/office/drawing/2010/main" val="0"/>
              </a:ext>
            </a:extLst>
          </a:blip>
          <a:srcRect t="35372" r="-1" b="-1"/>
          <a:stretch/>
        </p:blipFill>
        <p:spPr>
          <a:xfrm>
            <a:off x="462058" y="448056"/>
            <a:ext cx="3639312" cy="2401554"/>
          </a:xfrm>
          <a:prstGeom prst="rect">
            <a:avLst/>
          </a:prstGeom>
        </p:spPr>
      </p:pic>
      <p:pic>
        <p:nvPicPr>
          <p:cNvPr id="10" name="Picture 9" descr="An island in the middle of a room&#10;&#10;Description automatically generated">
            <a:extLst>
              <a:ext uri="{FF2B5EF4-FFF2-40B4-BE49-F238E27FC236}">
                <a16:creationId xmlns:a16="http://schemas.microsoft.com/office/drawing/2014/main" id="{0E50C277-3EBC-42A7-9401-A306B9BDB5AF}"/>
              </a:ext>
            </a:extLst>
          </p:cNvPr>
          <p:cNvPicPr>
            <a:picLocks noChangeAspect="1"/>
          </p:cNvPicPr>
          <p:nvPr/>
        </p:nvPicPr>
        <p:blipFill rotWithShape="1">
          <a:blip r:embed="rId4">
            <a:extLst>
              <a:ext uri="{28A0092B-C50C-407E-A947-70E740481C1C}">
                <a14:useLocalDpi xmlns:a14="http://schemas.microsoft.com/office/drawing/2010/main" val="0"/>
              </a:ext>
            </a:extLst>
          </a:blip>
          <a:srcRect t="1016" r="-2" b="-2"/>
          <a:stretch/>
        </p:blipFill>
        <p:spPr>
          <a:xfrm>
            <a:off x="4263362" y="448056"/>
            <a:ext cx="3639312" cy="2401554"/>
          </a:xfrm>
          <a:prstGeom prst="rect">
            <a:avLst/>
          </a:prstGeom>
        </p:spPr>
      </p:pic>
      <p:sp>
        <p:nvSpPr>
          <p:cNvPr id="30" name="Rectangle 1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362" y="3010775"/>
            <a:ext cx="5841454" cy="33876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AD7D4FE-DD0E-40BE-AC85-8426C0AB3A62}"/>
              </a:ext>
            </a:extLst>
          </p:cNvPr>
          <p:cNvSpPr>
            <a:spLocks noGrp="1"/>
          </p:cNvSpPr>
          <p:nvPr>
            <p:ph type="body" sz="half" idx="2"/>
          </p:nvPr>
        </p:nvSpPr>
        <p:spPr>
          <a:xfrm>
            <a:off x="4684424" y="3133725"/>
            <a:ext cx="5067629" cy="2885605"/>
          </a:xfrm>
        </p:spPr>
        <p:txBody>
          <a:bodyPr vert="horz" lIns="91440" tIns="45720" rIns="91440" bIns="45720" rtlCol="0" anchor="ctr">
            <a:normAutofit/>
          </a:bodyPr>
          <a:lstStyle/>
          <a:p>
            <a:pPr marL="342900" indent="-228600">
              <a:buFont typeface="Arial" panose="020B0604020202020204" pitchFamily="34" charset="0"/>
              <a:buChar char="•"/>
            </a:pPr>
            <a:r>
              <a:rPr lang="en-US" sz="1900" dirty="0"/>
              <a:t>24-hour room services</a:t>
            </a:r>
          </a:p>
          <a:p>
            <a:pPr marL="342900" indent="-228600">
              <a:buFont typeface="Arial" panose="020B0604020202020204" pitchFamily="34" charset="0"/>
              <a:buChar char="•"/>
            </a:pPr>
            <a:r>
              <a:rPr lang="en-US" sz="1900" dirty="0"/>
              <a:t>All inclusive</a:t>
            </a:r>
          </a:p>
          <a:p>
            <a:pPr marL="342900" indent="-228600">
              <a:buFont typeface="Arial" panose="020B0604020202020204" pitchFamily="34" charset="0"/>
              <a:buChar char="•"/>
            </a:pPr>
            <a:r>
              <a:rPr lang="en-US" sz="1900" dirty="0"/>
              <a:t>Cleaning all the are all the time</a:t>
            </a:r>
          </a:p>
          <a:p>
            <a:pPr marL="342900" indent="-228600">
              <a:buFont typeface="Arial" panose="020B0604020202020204" pitchFamily="34" charset="0"/>
              <a:buChar char="•"/>
            </a:pPr>
            <a:r>
              <a:rPr lang="en-US" sz="1900" dirty="0"/>
              <a:t>Free facilities</a:t>
            </a:r>
          </a:p>
          <a:p>
            <a:pPr marL="342900" indent="-228600">
              <a:buFont typeface="Arial" panose="020B0604020202020204" pitchFamily="34" charset="0"/>
              <a:buChar char="•"/>
            </a:pPr>
            <a:r>
              <a:rPr lang="en-US" sz="1900" dirty="0"/>
              <a:t>Free transport airport-hotel</a:t>
            </a:r>
          </a:p>
          <a:p>
            <a:pPr marL="342900" indent="-228600">
              <a:buFont typeface="Arial" panose="020B0604020202020204" pitchFamily="34" charset="0"/>
              <a:buChar char="•"/>
            </a:pPr>
            <a:r>
              <a:rPr lang="en-US" sz="1900" dirty="0"/>
              <a:t>Build in 2012 ( new)</a:t>
            </a:r>
          </a:p>
          <a:p>
            <a:pPr marL="342900" indent="-228600">
              <a:buFont typeface="Arial" panose="020B0604020202020204" pitchFamily="34" charset="0"/>
              <a:buChar char="•"/>
            </a:pPr>
            <a:r>
              <a:rPr lang="en-US" sz="1900" dirty="0"/>
              <a:t>Every room has private balcony</a:t>
            </a:r>
          </a:p>
          <a:p>
            <a:pPr marL="342900" indent="-228600">
              <a:buFont typeface="Arial" panose="020B0604020202020204" pitchFamily="34" charset="0"/>
              <a:buChar char="•"/>
            </a:pPr>
            <a:endParaRPr lang="en-US" sz="1900" dirty="0"/>
          </a:p>
        </p:txBody>
      </p:sp>
      <p:sp>
        <p:nvSpPr>
          <p:cNvPr id="19" name="Rectangle 18">
            <a:extLst>
              <a:ext uri="{FF2B5EF4-FFF2-40B4-BE49-F238E27FC236}">
                <a16:creationId xmlns:a16="http://schemas.microsoft.com/office/drawing/2014/main" id="{64C1ECFF-79D4-4304-8755-639B1BB1E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67273" y="3010775"/>
            <a:ext cx="1438858" cy="1623110"/>
          </a:xfrm>
          <a:prstGeom prst="rect">
            <a:avLst/>
          </a:prstGeom>
          <a:solidFill>
            <a:srgbClr val="601E3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67273" y="4775310"/>
            <a:ext cx="1438858" cy="1623110"/>
          </a:xfrm>
          <a:prstGeom prst="rect">
            <a:avLst/>
          </a:prstGeom>
          <a:solidFill>
            <a:srgbClr val="601E3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860731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2B3F1-9C2C-467F-8EE8-5FAFF1EDBBBE}"/>
              </a:ext>
            </a:extLst>
          </p:cNvPr>
          <p:cNvSpPr>
            <a:spLocks noGrp="1"/>
          </p:cNvSpPr>
          <p:nvPr>
            <p:ph type="title"/>
          </p:nvPr>
        </p:nvSpPr>
        <p:spPr/>
        <p:txBody>
          <a:bodyPr/>
          <a:lstStyle/>
          <a:p>
            <a:r>
              <a:rPr lang="en-US" dirty="0"/>
              <a:t>Customer Service</a:t>
            </a:r>
            <a:br>
              <a:rPr lang="en-US" dirty="0"/>
            </a:br>
            <a:endParaRPr lang="en-GB" dirty="0"/>
          </a:p>
        </p:txBody>
      </p:sp>
      <p:graphicFrame>
        <p:nvGraphicFramePr>
          <p:cNvPr id="3" name="Table 4">
            <a:extLst>
              <a:ext uri="{FF2B5EF4-FFF2-40B4-BE49-F238E27FC236}">
                <a16:creationId xmlns:a16="http://schemas.microsoft.com/office/drawing/2014/main" id="{1A6DA2A0-4391-4427-B7A0-D8234BCA575A}"/>
              </a:ext>
            </a:extLst>
          </p:cNvPr>
          <p:cNvGraphicFramePr>
            <a:graphicFrameLocks noGrp="1"/>
          </p:cNvGraphicFramePr>
          <p:nvPr>
            <p:extLst>
              <p:ext uri="{D42A27DB-BD31-4B8C-83A1-F6EECF244321}">
                <p14:modId xmlns:p14="http://schemas.microsoft.com/office/powerpoint/2010/main" val="1952282687"/>
              </p:ext>
            </p:extLst>
          </p:nvPr>
        </p:nvGraphicFramePr>
        <p:xfrm>
          <a:off x="6927849" y="0"/>
          <a:ext cx="4454525" cy="2103120"/>
        </p:xfrm>
        <a:graphic>
          <a:graphicData uri="http://schemas.openxmlformats.org/drawingml/2006/table">
            <a:tbl>
              <a:tblPr firstRow="1" bandRow="1">
                <a:tableStyleId>{5C22544A-7EE6-4342-B048-85BDC9FD1C3A}</a:tableStyleId>
              </a:tblPr>
              <a:tblGrid>
                <a:gridCol w="4454525">
                  <a:extLst>
                    <a:ext uri="{9D8B030D-6E8A-4147-A177-3AD203B41FA5}">
                      <a16:colId xmlns:a16="http://schemas.microsoft.com/office/drawing/2014/main" val="358913221"/>
                    </a:ext>
                  </a:extLst>
                </a:gridCol>
              </a:tblGrid>
              <a:tr h="283633">
                <a:tc>
                  <a:txBody>
                    <a:bodyPr/>
                    <a:lstStyle/>
                    <a:p>
                      <a:r>
                        <a:rPr lang="en-US" dirty="0"/>
                        <a:t>Setting </a:t>
                      </a:r>
                      <a:endParaRPr lang="en-GB" dirty="0"/>
                    </a:p>
                  </a:txBody>
                  <a:tcPr/>
                </a:tc>
                <a:extLst>
                  <a:ext uri="{0D108BD9-81ED-4DB2-BD59-A6C34878D82A}">
                    <a16:rowId xmlns:a16="http://schemas.microsoft.com/office/drawing/2014/main" val="3441828399"/>
                  </a:ext>
                </a:extLst>
              </a:tr>
              <a:tr h="297604">
                <a:tc>
                  <a:txBody>
                    <a:bodyPr/>
                    <a:lstStyle/>
                    <a:p>
                      <a:r>
                        <a:rPr lang="en-US" dirty="0"/>
                        <a:t>-Snacks, coffee, tea- 24 hour</a:t>
                      </a:r>
                    </a:p>
                    <a:p>
                      <a:r>
                        <a:rPr lang="en-US" dirty="0"/>
                        <a:t>- Different type of food every day </a:t>
                      </a:r>
                    </a:p>
                    <a:p>
                      <a:r>
                        <a:rPr lang="en-US" dirty="0"/>
                        <a:t>- Vegetarian food </a:t>
                      </a:r>
                    </a:p>
                    <a:p>
                      <a:r>
                        <a:rPr lang="en-US" dirty="0"/>
                        <a:t>-Business Centre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-Wedding Services</a:t>
                      </a:r>
                    </a:p>
                    <a:p>
                      <a:endParaRPr lang="en-GB" dirty="0"/>
                    </a:p>
                  </a:txBody>
                  <a:tcPr/>
                </a:tc>
                <a:extLst>
                  <a:ext uri="{0D108BD9-81ED-4DB2-BD59-A6C34878D82A}">
                    <a16:rowId xmlns:a16="http://schemas.microsoft.com/office/drawing/2014/main" val="199970963"/>
                  </a:ext>
                </a:extLst>
              </a:tr>
            </a:tbl>
          </a:graphicData>
        </a:graphic>
      </p:graphicFrame>
      <p:graphicFrame>
        <p:nvGraphicFramePr>
          <p:cNvPr id="6" name="Table 6">
            <a:extLst>
              <a:ext uri="{FF2B5EF4-FFF2-40B4-BE49-F238E27FC236}">
                <a16:creationId xmlns:a16="http://schemas.microsoft.com/office/drawing/2014/main" id="{9774FD4E-2546-4CA4-8F8C-B58AD779B814}"/>
              </a:ext>
            </a:extLst>
          </p:cNvPr>
          <p:cNvGraphicFramePr>
            <a:graphicFrameLocks noGrp="1"/>
          </p:cNvGraphicFramePr>
          <p:nvPr>
            <p:extLst>
              <p:ext uri="{D42A27DB-BD31-4B8C-83A1-F6EECF244321}">
                <p14:modId xmlns:p14="http://schemas.microsoft.com/office/powerpoint/2010/main" val="199921168"/>
              </p:ext>
            </p:extLst>
          </p:nvPr>
        </p:nvGraphicFramePr>
        <p:xfrm>
          <a:off x="6518275" y="3838575"/>
          <a:ext cx="4530725" cy="2545965"/>
        </p:xfrm>
        <a:graphic>
          <a:graphicData uri="http://schemas.openxmlformats.org/drawingml/2006/table">
            <a:tbl>
              <a:tblPr firstRow="1" bandRow="1">
                <a:tableStyleId>{5C22544A-7EE6-4342-B048-85BDC9FD1C3A}</a:tableStyleId>
              </a:tblPr>
              <a:tblGrid>
                <a:gridCol w="4530725">
                  <a:extLst>
                    <a:ext uri="{9D8B030D-6E8A-4147-A177-3AD203B41FA5}">
                      <a16:colId xmlns:a16="http://schemas.microsoft.com/office/drawing/2014/main" val="4167104348"/>
                    </a:ext>
                  </a:extLst>
                </a:gridCol>
              </a:tblGrid>
              <a:tr h="443388">
                <a:tc>
                  <a:txBody>
                    <a:bodyPr/>
                    <a:lstStyle/>
                    <a:p>
                      <a:r>
                        <a:rPr lang="en-US" dirty="0"/>
                        <a:t>Delivery</a:t>
                      </a:r>
                      <a:endParaRPr lang="en-GB" dirty="0"/>
                    </a:p>
                  </a:txBody>
                  <a:tcPr/>
                </a:tc>
                <a:extLst>
                  <a:ext uri="{0D108BD9-81ED-4DB2-BD59-A6C34878D82A}">
                    <a16:rowId xmlns:a16="http://schemas.microsoft.com/office/drawing/2014/main" val="1537289512"/>
                  </a:ext>
                </a:extLst>
              </a:tr>
              <a:tr h="2102577">
                <a:tc>
                  <a:txBody>
                    <a:bodyPr/>
                    <a:lstStyle/>
                    <a:p>
                      <a:r>
                        <a:rPr lang="en-US" dirty="0"/>
                        <a:t>-Workers know to deliver the best services to the customers</a:t>
                      </a:r>
                    </a:p>
                    <a:p>
                      <a:r>
                        <a:rPr lang="en-US" dirty="0"/>
                        <a:t>- The resort it is new, everything is new and this is a plus for the services delivery</a:t>
                      </a:r>
                    </a:p>
                    <a:p>
                      <a:endParaRPr lang="en-US" dirty="0"/>
                    </a:p>
                    <a:p>
                      <a:endParaRPr lang="en-GB" dirty="0"/>
                    </a:p>
                  </a:txBody>
                  <a:tcPr/>
                </a:tc>
                <a:extLst>
                  <a:ext uri="{0D108BD9-81ED-4DB2-BD59-A6C34878D82A}">
                    <a16:rowId xmlns:a16="http://schemas.microsoft.com/office/drawing/2014/main" val="1904692012"/>
                  </a:ext>
                </a:extLst>
              </a:tr>
            </a:tbl>
          </a:graphicData>
        </a:graphic>
      </p:graphicFrame>
      <p:graphicFrame>
        <p:nvGraphicFramePr>
          <p:cNvPr id="8" name="Table 8">
            <a:extLst>
              <a:ext uri="{FF2B5EF4-FFF2-40B4-BE49-F238E27FC236}">
                <a16:creationId xmlns:a16="http://schemas.microsoft.com/office/drawing/2014/main" id="{FDFFBF99-9355-4462-B4AD-E93C190CB69B}"/>
              </a:ext>
            </a:extLst>
          </p:cNvPr>
          <p:cNvGraphicFramePr>
            <a:graphicFrameLocks noGrp="1"/>
          </p:cNvGraphicFramePr>
          <p:nvPr>
            <p:extLst>
              <p:ext uri="{D42A27DB-BD31-4B8C-83A1-F6EECF244321}">
                <p14:modId xmlns:p14="http://schemas.microsoft.com/office/powerpoint/2010/main" val="3280470272"/>
              </p:ext>
            </p:extLst>
          </p:nvPr>
        </p:nvGraphicFramePr>
        <p:xfrm>
          <a:off x="250825" y="2103120"/>
          <a:ext cx="5273675" cy="1918970"/>
        </p:xfrm>
        <a:graphic>
          <a:graphicData uri="http://schemas.openxmlformats.org/drawingml/2006/table">
            <a:tbl>
              <a:tblPr firstRow="1" bandRow="1">
                <a:tableStyleId>{5C22544A-7EE6-4342-B048-85BDC9FD1C3A}</a:tableStyleId>
              </a:tblPr>
              <a:tblGrid>
                <a:gridCol w="5273675">
                  <a:extLst>
                    <a:ext uri="{9D8B030D-6E8A-4147-A177-3AD203B41FA5}">
                      <a16:colId xmlns:a16="http://schemas.microsoft.com/office/drawing/2014/main" val="2594044599"/>
                    </a:ext>
                  </a:extLst>
                </a:gridCol>
              </a:tblGrid>
              <a:tr h="553695">
                <a:tc>
                  <a:txBody>
                    <a:bodyPr/>
                    <a:lstStyle/>
                    <a:p>
                      <a:r>
                        <a:rPr lang="en-US" dirty="0"/>
                        <a:t>Quality</a:t>
                      </a:r>
                      <a:endParaRPr lang="en-GB" dirty="0"/>
                    </a:p>
                  </a:txBody>
                  <a:tcPr/>
                </a:tc>
                <a:extLst>
                  <a:ext uri="{0D108BD9-81ED-4DB2-BD59-A6C34878D82A}">
                    <a16:rowId xmlns:a16="http://schemas.microsoft.com/office/drawing/2014/main" val="3723341334"/>
                  </a:ext>
                </a:extLst>
              </a:tr>
              <a:tr h="1365275">
                <a:tc>
                  <a:txBody>
                    <a:bodyPr/>
                    <a:lstStyle/>
                    <a:p>
                      <a:r>
                        <a:rPr lang="en-GB" dirty="0"/>
                        <a:t>-All the services are at a high level</a:t>
                      </a:r>
                    </a:p>
                    <a:p>
                      <a:r>
                        <a:rPr lang="en-GB" dirty="0"/>
                        <a:t>-2 building , 3 restaurants</a:t>
                      </a:r>
                    </a:p>
                    <a:p>
                      <a:r>
                        <a:rPr lang="en-GB" dirty="0"/>
                        <a:t>-The employers threat every guest as a VIP.</a:t>
                      </a:r>
                    </a:p>
                  </a:txBody>
                  <a:tcPr/>
                </a:tc>
                <a:extLst>
                  <a:ext uri="{0D108BD9-81ED-4DB2-BD59-A6C34878D82A}">
                    <a16:rowId xmlns:a16="http://schemas.microsoft.com/office/drawing/2014/main" val="190855425"/>
                  </a:ext>
                </a:extLst>
              </a:tr>
            </a:tbl>
          </a:graphicData>
        </a:graphic>
      </p:graphicFrame>
      <p:cxnSp>
        <p:nvCxnSpPr>
          <p:cNvPr id="12" name="Straight Arrow Connector 11">
            <a:extLst>
              <a:ext uri="{FF2B5EF4-FFF2-40B4-BE49-F238E27FC236}">
                <a16:creationId xmlns:a16="http://schemas.microsoft.com/office/drawing/2014/main" id="{636D10B7-BD2C-4A88-A810-3021B37A425C}"/>
              </a:ext>
            </a:extLst>
          </p:cNvPr>
          <p:cNvCxnSpPr/>
          <p:nvPr/>
        </p:nvCxnSpPr>
        <p:spPr>
          <a:xfrm flipV="1">
            <a:off x="5264152" y="1051560"/>
            <a:ext cx="1079498" cy="42481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90DC331-83FA-4CBE-8899-41BE2CE0FD6B}"/>
              </a:ext>
            </a:extLst>
          </p:cNvPr>
          <p:cNvCxnSpPr/>
          <p:nvPr/>
        </p:nvCxnSpPr>
        <p:spPr>
          <a:xfrm>
            <a:off x="8115300" y="2619375"/>
            <a:ext cx="352425" cy="101917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5FAC857-268D-4941-B056-3B903E66EAD0}"/>
              </a:ext>
            </a:extLst>
          </p:cNvPr>
          <p:cNvCxnSpPr/>
          <p:nvPr/>
        </p:nvCxnSpPr>
        <p:spPr>
          <a:xfrm flipH="1" flipV="1">
            <a:off x="4276725" y="4400550"/>
            <a:ext cx="1527176" cy="96202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0458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D60E71B4-DE6B-4668-8007-AAE6137E4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13" descr="Bitcoin">
            <a:extLst>
              <a:ext uri="{FF2B5EF4-FFF2-40B4-BE49-F238E27FC236}">
                <a16:creationId xmlns:a16="http://schemas.microsoft.com/office/drawing/2014/main" id="{EA8403A2-7166-4FB0-82DE-0C8B152235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529" y="1370992"/>
            <a:ext cx="3506256" cy="3506256"/>
          </a:xfrm>
          <a:prstGeom prst="rect">
            <a:avLst/>
          </a:prstGeom>
        </p:spPr>
      </p:pic>
      <p:grpSp>
        <p:nvGrpSpPr>
          <p:cNvPr id="26" name="Group 18">
            <a:extLst>
              <a:ext uri="{FF2B5EF4-FFF2-40B4-BE49-F238E27FC236}">
                <a16:creationId xmlns:a16="http://schemas.microsoft.com/office/drawing/2014/main" id="{F6E4C944-4BB6-469F-81D8-BD81B4A1B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652632" y="1135060"/>
            <a:ext cx="1080325" cy="5357935"/>
            <a:chOff x="4484269" y="1135060"/>
            <a:chExt cx="1080325" cy="5357935"/>
          </a:xfrm>
        </p:grpSpPr>
        <p:sp>
          <p:nvSpPr>
            <p:cNvPr id="20" name="Freeform 5">
              <a:extLst>
                <a:ext uri="{FF2B5EF4-FFF2-40B4-BE49-F238E27FC236}">
                  <a16:creationId xmlns:a16="http://schemas.microsoft.com/office/drawing/2014/main" id="{049C18AF-F7F1-4882-AD18-7B2F41ECE3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
              <a:extLst>
                <a:ext uri="{FF2B5EF4-FFF2-40B4-BE49-F238E27FC236}">
                  <a16:creationId xmlns:a16="http://schemas.microsoft.com/office/drawing/2014/main" id="{30A22449-086C-4824-B1B9-BF39EA117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3D4E73C1-53C3-46BA-B103-34DE7B5138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 name="Rectangle 8">
            <a:extLst>
              <a:ext uri="{FF2B5EF4-FFF2-40B4-BE49-F238E27FC236}">
                <a16:creationId xmlns:a16="http://schemas.microsoft.com/office/drawing/2014/main" id="{0595ECE5-BD7E-4F71-820D-40971970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5957" y="1124043"/>
            <a:ext cx="6477540"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extBox 5">
            <a:extLst>
              <a:ext uri="{FF2B5EF4-FFF2-40B4-BE49-F238E27FC236}">
                <a16:creationId xmlns:a16="http://schemas.microsoft.com/office/drawing/2014/main" id="{79B655D9-D348-4478-8464-4C23D29F69B3}"/>
              </a:ext>
            </a:extLst>
          </p:cNvPr>
          <p:cNvSpPr txBox="1"/>
          <p:nvPr/>
        </p:nvSpPr>
        <p:spPr>
          <a:xfrm rot="10800000" flipV="1">
            <a:off x="4195710" y="724489"/>
            <a:ext cx="4702756" cy="369332"/>
          </a:xfrm>
          <a:prstGeom prst="rect">
            <a:avLst/>
          </a:prstGeom>
          <a:noFill/>
        </p:spPr>
        <p:txBody>
          <a:bodyPr wrap="square" rtlCol="0">
            <a:spAutoFit/>
          </a:bodyPr>
          <a:lstStyle/>
          <a:p>
            <a:pPr>
              <a:spcAft>
                <a:spcPts val="600"/>
              </a:spcAft>
            </a:pPr>
            <a:r>
              <a:rPr lang="en-GB">
                <a:latin typeface="Arial" panose="020B0604020202020204" pitchFamily="34" charset="0"/>
                <a:cs typeface="Arial" panose="020B0604020202020204" pitchFamily="34" charset="0"/>
              </a:rPr>
              <a:t>              SWOT ANALYSIS</a:t>
            </a:r>
          </a:p>
        </p:txBody>
      </p:sp>
      <p:sp>
        <p:nvSpPr>
          <p:cNvPr id="7" name="TextBox 6">
            <a:extLst>
              <a:ext uri="{FF2B5EF4-FFF2-40B4-BE49-F238E27FC236}">
                <a16:creationId xmlns:a16="http://schemas.microsoft.com/office/drawing/2014/main" id="{8BDC36CF-24A0-4E4D-BA56-47FED19350FA}"/>
              </a:ext>
            </a:extLst>
          </p:cNvPr>
          <p:cNvSpPr txBox="1"/>
          <p:nvPr/>
        </p:nvSpPr>
        <p:spPr>
          <a:xfrm>
            <a:off x="694266" y="1933574"/>
            <a:ext cx="4174067" cy="2769989"/>
          </a:xfrm>
          <a:prstGeom prst="rect">
            <a:avLst/>
          </a:prstGeom>
          <a:solidFill>
            <a:schemeClr val="accent2">
              <a:lumMod val="20000"/>
              <a:lumOff val="80000"/>
            </a:schemeClr>
          </a:solidFill>
          <a:ln w="57150">
            <a:solidFill>
              <a:schemeClr val="accent2">
                <a:lumMod val="75000"/>
              </a:schemeClr>
            </a:solidFill>
          </a:ln>
        </p:spPr>
        <p:txBody>
          <a:bodyPr wrap="square" rtlCol="0">
            <a:spAutoFit/>
          </a:bodyPr>
          <a:lstStyle/>
          <a:p>
            <a:pPr>
              <a:spcAft>
                <a:spcPts val="600"/>
              </a:spcAft>
            </a:pPr>
            <a:r>
              <a:rPr lang="en-GB">
                <a:latin typeface="Arial" panose="020B0604020202020204" pitchFamily="34" charset="0"/>
                <a:cs typeface="Arial" panose="020B0604020202020204" pitchFamily="34" charset="0"/>
              </a:rPr>
              <a:t>Strengths </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The employees are trained more and more and don’t accept mistakes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Vouchers for costumers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The place where the hotel is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Different types of cuisine</a:t>
            </a:r>
          </a:p>
          <a:p>
            <a:pPr>
              <a:spcAft>
                <a:spcPts val="600"/>
              </a:spcAft>
            </a:pPr>
            <a:endParaRPr lang="en-GB"/>
          </a:p>
          <a:p>
            <a:pPr marL="285750" indent="-285750">
              <a:spcAft>
                <a:spcPts val="600"/>
              </a:spcAft>
              <a:buFont typeface="Arial" panose="020B0604020202020204" pitchFamily="34" charset="0"/>
              <a:buChar char="•"/>
            </a:pPr>
            <a:endParaRPr lang="en-GB"/>
          </a:p>
        </p:txBody>
      </p:sp>
      <p:sp>
        <p:nvSpPr>
          <p:cNvPr id="8" name="TextBox 7">
            <a:extLst>
              <a:ext uri="{FF2B5EF4-FFF2-40B4-BE49-F238E27FC236}">
                <a16:creationId xmlns:a16="http://schemas.microsoft.com/office/drawing/2014/main" id="{52B90AFB-8051-44FF-875D-3F4E436912C2}"/>
              </a:ext>
            </a:extLst>
          </p:cNvPr>
          <p:cNvSpPr txBox="1"/>
          <p:nvPr/>
        </p:nvSpPr>
        <p:spPr>
          <a:xfrm>
            <a:off x="6968067" y="1862665"/>
            <a:ext cx="3871383" cy="1354217"/>
          </a:xfrm>
          <a:prstGeom prst="rect">
            <a:avLst/>
          </a:prstGeom>
          <a:solidFill>
            <a:schemeClr val="accent5">
              <a:lumMod val="20000"/>
              <a:lumOff val="80000"/>
            </a:schemeClr>
          </a:solidFill>
          <a:ln w="28575">
            <a:solidFill>
              <a:schemeClr val="accent2">
                <a:lumMod val="60000"/>
                <a:lumOff val="40000"/>
              </a:schemeClr>
            </a:solidFill>
          </a:ln>
        </p:spPr>
        <p:txBody>
          <a:bodyPr wrap="square" rtlCol="0">
            <a:spAutoFit/>
          </a:bodyPr>
          <a:lstStyle/>
          <a:p>
            <a:pPr>
              <a:spcAft>
                <a:spcPts val="600"/>
              </a:spcAft>
            </a:pPr>
            <a:r>
              <a:rPr lang="en-GB">
                <a:latin typeface="Arial" panose="020B0604020202020204" pitchFamily="34" charset="0"/>
                <a:cs typeface="Arial" panose="020B0604020202020204" pitchFamily="34" charset="0"/>
              </a:rPr>
              <a:t>Weaknesses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Higher costs than comparable Hotels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Not currently using food delivery </a:t>
            </a:r>
          </a:p>
        </p:txBody>
      </p:sp>
      <p:sp>
        <p:nvSpPr>
          <p:cNvPr id="9" name="TextBox 8">
            <a:extLst>
              <a:ext uri="{FF2B5EF4-FFF2-40B4-BE49-F238E27FC236}">
                <a16:creationId xmlns:a16="http://schemas.microsoft.com/office/drawing/2014/main" id="{252CE919-36E6-4134-8703-28BCA7A6F088}"/>
              </a:ext>
            </a:extLst>
          </p:cNvPr>
          <p:cNvSpPr txBox="1"/>
          <p:nvPr/>
        </p:nvSpPr>
        <p:spPr>
          <a:xfrm>
            <a:off x="474134" y="4571999"/>
            <a:ext cx="4394199" cy="1431161"/>
          </a:xfrm>
          <a:prstGeom prst="rect">
            <a:avLst/>
          </a:prstGeom>
          <a:solidFill>
            <a:schemeClr val="accent1">
              <a:lumMod val="20000"/>
              <a:lumOff val="80000"/>
            </a:schemeClr>
          </a:solidFill>
          <a:ln>
            <a:solidFill>
              <a:srgbClr val="92D050"/>
            </a:solidFill>
          </a:ln>
        </p:spPr>
        <p:txBody>
          <a:bodyPr wrap="square" rtlCol="0">
            <a:spAutoFit/>
          </a:bodyPr>
          <a:lstStyle/>
          <a:p>
            <a:pPr>
              <a:spcAft>
                <a:spcPts val="600"/>
              </a:spcAft>
            </a:pPr>
            <a:r>
              <a:rPr lang="en-GB">
                <a:latin typeface="Arial" panose="020B0604020202020204" pitchFamily="34" charset="0"/>
                <a:cs typeface="Arial" panose="020B0604020202020204" pitchFamily="34" charset="0"/>
              </a:rPr>
              <a:t>Opportunities </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New free trips </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Improve the cuisine</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Expand the business</a:t>
            </a:r>
          </a:p>
        </p:txBody>
      </p:sp>
      <p:sp>
        <p:nvSpPr>
          <p:cNvPr id="10" name="TextBox 9">
            <a:extLst>
              <a:ext uri="{FF2B5EF4-FFF2-40B4-BE49-F238E27FC236}">
                <a16:creationId xmlns:a16="http://schemas.microsoft.com/office/drawing/2014/main" id="{6B8A0200-906B-4946-9CFE-C652355724A9}"/>
              </a:ext>
            </a:extLst>
          </p:cNvPr>
          <p:cNvSpPr txBox="1"/>
          <p:nvPr/>
        </p:nvSpPr>
        <p:spPr>
          <a:xfrm>
            <a:off x="6968067" y="4478866"/>
            <a:ext cx="3871383" cy="1077218"/>
          </a:xfrm>
          <a:prstGeom prst="rect">
            <a:avLst/>
          </a:prstGeom>
          <a:solidFill>
            <a:schemeClr val="accent4">
              <a:lumMod val="40000"/>
              <a:lumOff val="60000"/>
            </a:schemeClr>
          </a:solidFill>
          <a:ln>
            <a:solidFill>
              <a:srgbClr val="FF0000"/>
            </a:solidFill>
            <a:prstDash val="solid"/>
          </a:ln>
        </p:spPr>
        <p:txBody>
          <a:bodyPr wrap="square" rtlCol="0">
            <a:spAutoFit/>
          </a:bodyPr>
          <a:lstStyle/>
          <a:p>
            <a:pPr>
              <a:spcAft>
                <a:spcPts val="600"/>
              </a:spcAft>
            </a:pPr>
            <a:r>
              <a:rPr lang="en-GB">
                <a:latin typeface="Arial" panose="020B0604020202020204" pitchFamily="34" charset="0"/>
                <a:cs typeface="Arial" panose="020B0604020202020204" pitchFamily="34" charset="0"/>
              </a:rPr>
              <a:t>Threats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Emerging competitors</a:t>
            </a:r>
          </a:p>
          <a:p>
            <a:pPr marL="285750" indent="-285750">
              <a:spcAft>
                <a:spcPts val="600"/>
              </a:spcAft>
              <a:buFont typeface="Arial" panose="020B0604020202020204" pitchFamily="34" charset="0"/>
              <a:buChar char="•"/>
            </a:pPr>
            <a:r>
              <a:rPr lang="en-GB">
                <a:latin typeface="Arial" panose="020B0604020202020204" pitchFamily="34" charset="0"/>
                <a:cs typeface="Arial" panose="020B0604020202020204" pitchFamily="34" charset="0"/>
              </a:rPr>
              <a:t>Coronavirus</a:t>
            </a:r>
          </a:p>
        </p:txBody>
      </p:sp>
    </p:spTree>
    <p:extLst>
      <p:ext uri="{BB962C8B-B14F-4D97-AF65-F5344CB8AC3E}">
        <p14:creationId xmlns:p14="http://schemas.microsoft.com/office/powerpoint/2010/main" val="3923111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433B5-B297-4FAA-9E22-F049D1124821}"/>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Feedbacks</a:t>
            </a:r>
          </a:p>
        </p:txBody>
      </p:sp>
      <p:pic>
        <p:nvPicPr>
          <p:cNvPr id="6" name="Content Placeholder 5" descr="A screenshot of a cell phone&#10;&#10;Description automatically generated">
            <a:extLst>
              <a:ext uri="{FF2B5EF4-FFF2-40B4-BE49-F238E27FC236}">
                <a16:creationId xmlns:a16="http://schemas.microsoft.com/office/drawing/2014/main" id="{4FB5F566-755E-4127-B653-AA33D7998B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3648" y="307731"/>
            <a:ext cx="2718393" cy="3997637"/>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46707DCD-10E8-423A-ADEA-483BC3ACD4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8233" y="307731"/>
            <a:ext cx="2848316" cy="3997637"/>
          </a:xfrm>
          <a:prstGeom prst="rect">
            <a:avLst/>
          </a:prstGeom>
        </p:spPr>
      </p:pic>
      <p:cxnSp>
        <p:nvCxnSpPr>
          <p:cNvPr id="19" name="Straight Connector 18">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 name="Picture 9" descr="A screenshot of a cell phone&#10;&#10;Description automatically generated">
            <a:extLst>
              <a:ext uri="{FF2B5EF4-FFF2-40B4-BE49-F238E27FC236}">
                <a16:creationId xmlns:a16="http://schemas.microsoft.com/office/drawing/2014/main" id="{7E2E5C14-F599-405A-8B6F-98F920C99F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12481" y="330045"/>
            <a:ext cx="2698404" cy="3997637"/>
          </a:xfrm>
          <a:prstGeom prst="rect">
            <a:avLst/>
          </a:prstGeom>
        </p:spPr>
      </p:pic>
      <p:cxnSp>
        <p:nvCxnSpPr>
          <p:cNvPr id="21" name="Straight Connector 20">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7084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8CAF2A91-601A-4956-9109-9ABDA8E70B7B}"/>
              </a:ext>
            </a:extLst>
          </p:cNvPr>
          <p:cNvGraphicFramePr>
            <a:graphicFrameLocks noGrp="1"/>
          </p:cNvGraphicFramePr>
          <p:nvPr>
            <p:extLst>
              <p:ext uri="{D42A27DB-BD31-4B8C-83A1-F6EECF244321}">
                <p14:modId xmlns:p14="http://schemas.microsoft.com/office/powerpoint/2010/main" val="2649276536"/>
              </p:ext>
            </p:extLst>
          </p:nvPr>
        </p:nvGraphicFramePr>
        <p:xfrm>
          <a:off x="1661319" y="2087245"/>
          <a:ext cx="8120856" cy="3889100"/>
        </p:xfrm>
        <a:graphic>
          <a:graphicData uri="http://schemas.openxmlformats.org/drawingml/2006/table">
            <a:tbl>
              <a:tblPr firstRow="1" bandRow="1">
                <a:tableStyleId>{5C22544A-7EE6-4342-B048-85BDC9FD1C3A}</a:tableStyleId>
              </a:tblPr>
              <a:tblGrid>
                <a:gridCol w="3701256">
                  <a:extLst>
                    <a:ext uri="{9D8B030D-6E8A-4147-A177-3AD203B41FA5}">
                      <a16:colId xmlns:a16="http://schemas.microsoft.com/office/drawing/2014/main" val="1613187844"/>
                    </a:ext>
                  </a:extLst>
                </a:gridCol>
                <a:gridCol w="4419600">
                  <a:extLst>
                    <a:ext uri="{9D8B030D-6E8A-4147-A177-3AD203B41FA5}">
                      <a16:colId xmlns:a16="http://schemas.microsoft.com/office/drawing/2014/main" val="2241221122"/>
                    </a:ext>
                  </a:extLst>
                </a:gridCol>
              </a:tblGrid>
              <a:tr h="0">
                <a:tc>
                  <a:txBody>
                    <a:bodyPr/>
                    <a:lstStyle/>
                    <a:p>
                      <a:r>
                        <a:rPr lang="en-GB" dirty="0"/>
                        <a:t>Antantara Uluwatu Bali Resort</a:t>
                      </a:r>
                    </a:p>
                  </a:txBody>
                  <a:tcPr/>
                </a:tc>
                <a:tc>
                  <a:txBody>
                    <a:bodyPr/>
                    <a:lstStyle/>
                    <a:p>
                      <a:r>
                        <a:rPr lang="en-GB" dirty="0"/>
                        <a:t>Hotel Marina Spain</a:t>
                      </a:r>
                    </a:p>
                  </a:txBody>
                  <a:tcPr/>
                </a:tc>
                <a:extLst>
                  <a:ext uri="{0D108BD9-81ED-4DB2-BD59-A6C34878D82A}">
                    <a16:rowId xmlns:a16="http://schemas.microsoft.com/office/drawing/2014/main" val="4107357993"/>
                  </a:ext>
                </a:extLst>
              </a:tr>
              <a:tr h="448490">
                <a:tc>
                  <a:txBody>
                    <a:bodyPr/>
                    <a:lstStyle/>
                    <a:p>
                      <a:r>
                        <a:rPr lang="en-GB" dirty="0"/>
                        <a:t>1)Quality : Smile all the time</a:t>
                      </a:r>
                    </a:p>
                    <a:p>
                      <a:r>
                        <a:rPr lang="en-GB" dirty="0"/>
                        <a:t>                   Every guest it is special</a:t>
                      </a:r>
                    </a:p>
                  </a:txBody>
                  <a:tcPr/>
                </a:tc>
                <a:tc>
                  <a:txBody>
                    <a:bodyPr/>
                    <a:lstStyle/>
                    <a:p>
                      <a:r>
                        <a:rPr lang="en-GB" dirty="0"/>
                        <a:t>1)Quality : Workers unprofessional</a:t>
                      </a:r>
                    </a:p>
                    <a:p>
                      <a:r>
                        <a:rPr lang="en-GB" dirty="0"/>
                        <a:t>                   Staff must have the last word</a:t>
                      </a:r>
                    </a:p>
                  </a:txBody>
                  <a:tcPr/>
                </a:tc>
                <a:extLst>
                  <a:ext uri="{0D108BD9-81ED-4DB2-BD59-A6C34878D82A}">
                    <a16:rowId xmlns:a16="http://schemas.microsoft.com/office/drawing/2014/main" val="2815857196"/>
                  </a:ext>
                </a:extLst>
              </a:tr>
              <a:tr h="1025121">
                <a:tc>
                  <a:txBody>
                    <a:bodyPr/>
                    <a:lstStyle/>
                    <a:p>
                      <a:r>
                        <a:rPr lang="en-GB" dirty="0"/>
                        <a:t>2)Setting : Every room with balcony</a:t>
                      </a:r>
                    </a:p>
                    <a:p>
                      <a:r>
                        <a:rPr lang="en-GB" dirty="0"/>
                        <a:t>                   Air conditioner</a:t>
                      </a:r>
                    </a:p>
                    <a:p>
                      <a:r>
                        <a:rPr lang="en-GB" dirty="0"/>
                        <a:t>                   Different types of food</a:t>
                      </a:r>
                    </a:p>
                  </a:txBody>
                  <a:tcPr/>
                </a:tc>
                <a:tc>
                  <a:txBody>
                    <a:bodyPr/>
                    <a:lstStyle/>
                    <a:p>
                      <a:r>
                        <a:rPr lang="en-GB" dirty="0"/>
                        <a:t>2)Setting : No air conditioner</a:t>
                      </a:r>
                    </a:p>
                    <a:p>
                      <a:r>
                        <a:rPr lang="en-GB" dirty="0"/>
                        <a:t>                   Not enough food at the buffet</a:t>
                      </a:r>
                    </a:p>
                    <a:p>
                      <a:r>
                        <a:rPr lang="en-GB" dirty="0"/>
                        <a:t>                   Music to loud from the pool (guests can’t sleep)</a:t>
                      </a:r>
                    </a:p>
                    <a:p>
                      <a:r>
                        <a:rPr lang="en-GB" dirty="0"/>
                        <a:t>                   Furniture it is old</a:t>
                      </a:r>
                    </a:p>
                  </a:txBody>
                  <a:tcPr/>
                </a:tc>
                <a:extLst>
                  <a:ext uri="{0D108BD9-81ED-4DB2-BD59-A6C34878D82A}">
                    <a16:rowId xmlns:a16="http://schemas.microsoft.com/office/drawing/2014/main" val="414688392"/>
                  </a:ext>
                </a:extLst>
              </a:tr>
              <a:tr h="1420220">
                <a:tc>
                  <a:txBody>
                    <a:bodyPr/>
                    <a:lstStyle/>
                    <a:p>
                      <a:r>
                        <a:rPr lang="en-GB" dirty="0"/>
                        <a:t>3)Delivery : Workers know that it is important to deliver the services on a high level</a:t>
                      </a:r>
                    </a:p>
                  </a:txBody>
                  <a:tcPr/>
                </a:tc>
                <a:tc>
                  <a:txBody>
                    <a:bodyPr/>
                    <a:lstStyle/>
                    <a:p>
                      <a:r>
                        <a:rPr lang="en-GB" dirty="0"/>
                        <a:t>3)Delivery : Staff don’t know to deliver their services , aren’t implicate in helping the customers</a:t>
                      </a:r>
                    </a:p>
                  </a:txBody>
                  <a:tcPr/>
                </a:tc>
                <a:extLst>
                  <a:ext uri="{0D108BD9-81ED-4DB2-BD59-A6C34878D82A}">
                    <a16:rowId xmlns:a16="http://schemas.microsoft.com/office/drawing/2014/main" val="2278120583"/>
                  </a:ext>
                </a:extLst>
              </a:tr>
            </a:tbl>
          </a:graphicData>
        </a:graphic>
      </p:graphicFrame>
      <p:sp>
        <p:nvSpPr>
          <p:cNvPr id="9" name="Rectangle 8">
            <a:extLst>
              <a:ext uri="{FF2B5EF4-FFF2-40B4-BE49-F238E27FC236}">
                <a16:creationId xmlns:a16="http://schemas.microsoft.com/office/drawing/2014/main" id="{2E1D6599-F07C-42EB-ABA0-6AABA563816C}"/>
              </a:ext>
            </a:extLst>
          </p:cNvPr>
          <p:cNvSpPr/>
          <p:nvPr/>
        </p:nvSpPr>
        <p:spPr>
          <a:xfrm rot="21439775">
            <a:off x="4226102" y="474530"/>
            <a:ext cx="3377848" cy="923330"/>
          </a:xfrm>
          <a:prstGeom prst="rect">
            <a:avLst/>
          </a:prstGeom>
          <a:noFill/>
        </p:spPr>
        <p:txBody>
          <a:bodyPr wrap="none" lIns="91440" tIns="45720" rIns="91440" bIns="45720">
            <a:spAutoFit/>
          </a:bodyPr>
          <a:lstStyle/>
          <a:p>
            <a:pPr algn="ctr"/>
            <a:r>
              <a:rPr lang="en-US" sz="5400" b="1" u="sng"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rial" panose="020B0604020202020204" pitchFamily="34" charset="0"/>
                <a:cs typeface="Arial" panose="020B0604020202020204" pitchFamily="34" charset="0"/>
              </a:rPr>
              <a:t>Compare </a:t>
            </a:r>
            <a:endPar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3980929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E8643-D82B-4369-8D51-691B5E603820}"/>
              </a:ext>
            </a:extLst>
          </p:cNvPr>
          <p:cNvSpPr>
            <a:spLocks noGrp="1"/>
          </p:cNvSpPr>
          <p:nvPr>
            <p:ph type="title"/>
          </p:nvPr>
        </p:nvSpPr>
        <p:spPr>
          <a:xfrm>
            <a:off x="801098" y="1396289"/>
            <a:ext cx="5712824" cy="1325563"/>
          </a:xfrm>
        </p:spPr>
        <p:txBody>
          <a:bodyPr vert="horz" lIns="91440" tIns="45720" rIns="91440" bIns="45720" rtlCol="0" anchor="ctr">
            <a:normAutofit/>
          </a:bodyPr>
          <a:lstStyle/>
          <a:p>
            <a:r>
              <a:rPr lang="en-US" sz="4400" kern="1200">
                <a:solidFill>
                  <a:schemeClr val="tx1"/>
                </a:solidFill>
                <a:latin typeface="+mj-lt"/>
                <a:ea typeface="+mj-ea"/>
                <a:cs typeface="+mj-cs"/>
              </a:rPr>
              <a:t>Findings </a:t>
            </a:r>
          </a:p>
        </p:txBody>
      </p:sp>
      <p:sp>
        <p:nvSpPr>
          <p:cNvPr id="4" name="Text Placeholder 3">
            <a:extLst>
              <a:ext uri="{FF2B5EF4-FFF2-40B4-BE49-F238E27FC236}">
                <a16:creationId xmlns:a16="http://schemas.microsoft.com/office/drawing/2014/main" id="{598E40AE-9C3E-41FF-8EA0-93A44C949416}"/>
              </a:ext>
            </a:extLst>
          </p:cNvPr>
          <p:cNvSpPr>
            <a:spLocks noGrp="1"/>
          </p:cNvSpPr>
          <p:nvPr>
            <p:ph type="body" sz="half" idx="2"/>
          </p:nvPr>
        </p:nvSpPr>
        <p:spPr>
          <a:xfrm>
            <a:off x="805543" y="2871982"/>
            <a:ext cx="4558309" cy="3181684"/>
          </a:xfrm>
        </p:spPr>
        <p:txBody>
          <a:bodyPr vert="horz" lIns="91440" tIns="45720" rIns="91440" bIns="45720" rtlCol="0" anchor="t">
            <a:normAutofit/>
          </a:bodyPr>
          <a:lstStyle/>
          <a:p>
            <a:pPr marL="342900" indent="-228600">
              <a:buFont typeface="Arial" panose="020B0604020202020204" pitchFamily="34" charset="0"/>
              <a:buChar char="•"/>
            </a:pPr>
            <a:r>
              <a:rPr lang="en-US" sz="1800"/>
              <a:t>Amazing view from the balcony</a:t>
            </a:r>
          </a:p>
          <a:p>
            <a:pPr marL="342900" indent="-228600">
              <a:buFont typeface="Arial" panose="020B0604020202020204" pitchFamily="34" charset="0"/>
              <a:buChar char="•"/>
            </a:pPr>
            <a:r>
              <a:rPr lang="en-US" sz="1800"/>
              <a:t>Playground for kids</a:t>
            </a:r>
          </a:p>
          <a:p>
            <a:pPr marL="342900" indent="-228600">
              <a:buFont typeface="Arial" panose="020B0604020202020204" pitchFamily="34" charset="0"/>
              <a:buChar char="•"/>
            </a:pPr>
            <a:r>
              <a:rPr lang="en-US" sz="1800"/>
              <a:t>High level services</a:t>
            </a:r>
          </a:p>
          <a:p>
            <a:pPr marL="342900" indent="-228600">
              <a:buFont typeface="Arial" panose="020B0604020202020204" pitchFamily="34" charset="0"/>
              <a:buChar char="•"/>
            </a:pPr>
            <a:r>
              <a:rPr lang="en-US" sz="1800"/>
              <a:t>Astonishing gardens </a:t>
            </a:r>
          </a:p>
          <a:p>
            <a:pPr marL="342900" indent="-228600">
              <a:buFont typeface="Arial" panose="020B0604020202020204" pitchFamily="34" charset="0"/>
              <a:buChar char="•"/>
            </a:pPr>
            <a:endParaRPr lang="en-US" sz="1800"/>
          </a:p>
        </p:txBody>
      </p:sp>
      <p:sp>
        <p:nvSpPr>
          <p:cNvPr id="35" name="Oval 14">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16">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picture containing outdoor, umbrella, table, sitting&#10;&#10;Description automatically generated">
            <a:extLst>
              <a:ext uri="{FF2B5EF4-FFF2-40B4-BE49-F238E27FC236}">
                <a16:creationId xmlns:a16="http://schemas.microsoft.com/office/drawing/2014/main" id="{7143EF17-C5FC-4C27-B00E-4988AE507185}"/>
              </a:ext>
            </a:extLst>
          </p:cNvPr>
          <p:cNvPicPr>
            <a:picLocks noChangeAspect="1"/>
          </p:cNvPicPr>
          <p:nvPr/>
        </p:nvPicPr>
        <p:blipFill rotWithShape="1">
          <a:blip r:embed="rId2">
            <a:extLst>
              <a:ext uri="{28A0092B-C50C-407E-A947-70E740481C1C}">
                <a14:useLocalDpi xmlns:a14="http://schemas.microsoft.com/office/drawing/2010/main" val="0"/>
              </a:ext>
            </a:extLst>
          </a:blip>
          <a:srcRect l="17460" r="20542" b="3"/>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6" name="Picture 5" descr="A green plant in a garden&#10;&#10;Description automatically generated">
            <a:extLst>
              <a:ext uri="{FF2B5EF4-FFF2-40B4-BE49-F238E27FC236}">
                <a16:creationId xmlns:a16="http://schemas.microsoft.com/office/drawing/2014/main" id="{72239BF4-DC07-4FC4-BF05-953B2CEE0DE6}"/>
              </a:ext>
            </a:extLst>
          </p:cNvPr>
          <p:cNvPicPr>
            <a:picLocks noChangeAspect="1"/>
          </p:cNvPicPr>
          <p:nvPr/>
        </p:nvPicPr>
        <p:blipFill rotWithShape="1">
          <a:blip r:embed="rId3">
            <a:extLst>
              <a:ext uri="{28A0092B-C50C-407E-A947-70E740481C1C}">
                <a14:useLocalDpi xmlns:a14="http://schemas.microsoft.com/office/drawing/2010/main" val="0"/>
              </a:ext>
            </a:extLst>
          </a:blip>
          <a:srcRect l="18213" r="16696" b="-2"/>
          <a:stretch/>
        </p:blipFill>
        <p:spPr>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37" name="Freeform: Shape 18">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picture containing indoor, table, window, water&#10;&#10;Description automatically generated">
            <a:extLst>
              <a:ext uri="{FF2B5EF4-FFF2-40B4-BE49-F238E27FC236}">
                <a16:creationId xmlns:a16="http://schemas.microsoft.com/office/drawing/2014/main" id="{EFE78271-7240-4013-9FA2-C77C24B88A8B}"/>
              </a:ext>
            </a:extLst>
          </p:cNvPr>
          <p:cNvPicPr>
            <a:picLocks noChangeAspect="1"/>
          </p:cNvPicPr>
          <p:nvPr/>
        </p:nvPicPr>
        <p:blipFill rotWithShape="1">
          <a:blip r:embed="rId4">
            <a:extLst>
              <a:ext uri="{28A0092B-C50C-407E-A947-70E740481C1C}">
                <a14:useLocalDpi xmlns:a14="http://schemas.microsoft.com/office/drawing/2010/main" val="0"/>
              </a:ext>
            </a:extLst>
          </a:blip>
          <a:srcRect l="38371" r="24763" b="-2"/>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46147990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81C6-E6B4-4D20-A36A-FCBE1928366F}"/>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sz="4400"/>
              <a:t>Conclusion </a:t>
            </a:r>
          </a:p>
        </p:txBody>
      </p:sp>
      <p:cxnSp>
        <p:nvCxnSpPr>
          <p:cNvPr id="12"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D904BF3E-34FC-4674-AA31-9C9BFFE2C8D7}"/>
              </a:ext>
            </a:extLst>
          </p:cNvPr>
          <p:cNvSpPr>
            <a:spLocks noGrp="1"/>
          </p:cNvSpPr>
          <p:nvPr>
            <p:ph type="body" sz="half" idx="2"/>
          </p:nvPr>
        </p:nvSpPr>
        <p:spPr>
          <a:xfrm>
            <a:off x="655321" y="2575034"/>
            <a:ext cx="5120113" cy="3462228"/>
          </a:xfrm>
        </p:spPr>
        <p:txBody>
          <a:bodyPr vert="horz" lIns="91440" tIns="45720" rIns="91440" bIns="45720" rtlCol="0">
            <a:normAutofit/>
          </a:bodyPr>
          <a:lstStyle/>
          <a:p>
            <a:pPr marL="342900" indent="-228600">
              <a:buFont typeface="Arial" panose="020B0604020202020204" pitchFamily="34" charset="0"/>
              <a:buChar char="•"/>
            </a:pPr>
            <a:r>
              <a:rPr lang="en-US" sz="1800" dirty="0"/>
              <a:t>Amazing services</a:t>
            </a:r>
          </a:p>
          <a:p>
            <a:pPr marL="342900" indent="-228600">
              <a:buFont typeface="Arial" panose="020B0604020202020204" pitchFamily="34" charset="0"/>
              <a:buChar char="•"/>
            </a:pPr>
            <a:r>
              <a:rPr lang="en-US" sz="1800" dirty="0"/>
              <a:t>Perfect for family, honeymoon or even for organizing your wedding there </a:t>
            </a:r>
          </a:p>
          <a:p>
            <a:pPr marL="342900" indent="-228600">
              <a:buFont typeface="Arial" panose="020B0604020202020204" pitchFamily="34" charset="0"/>
              <a:buChar char="•"/>
            </a:pPr>
            <a:r>
              <a:rPr lang="en-US" sz="1800" dirty="0"/>
              <a:t>Relaxing environment </a:t>
            </a:r>
          </a:p>
          <a:p>
            <a:pPr marL="342900" indent="-228600">
              <a:buFont typeface="Arial" panose="020B0604020202020204" pitchFamily="34" charset="0"/>
              <a:buChar char="•"/>
            </a:pPr>
            <a:r>
              <a:rPr lang="en-US" sz="1800" dirty="0"/>
              <a:t>Exceptional, fresh and different cuisine </a:t>
            </a:r>
          </a:p>
          <a:p>
            <a:pPr marL="342900" indent="-228600">
              <a:buFont typeface="Arial" panose="020B0604020202020204" pitchFamily="34" charset="0"/>
              <a:buChar char="•"/>
            </a:pPr>
            <a:endParaRPr lang="en-US" sz="1800" dirty="0"/>
          </a:p>
        </p:txBody>
      </p:sp>
      <p:pic>
        <p:nvPicPr>
          <p:cNvPr id="5" name="Picture 4">
            <a:extLst>
              <a:ext uri="{FF2B5EF4-FFF2-40B4-BE49-F238E27FC236}">
                <a16:creationId xmlns:a16="http://schemas.microsoft.com/office/drawing/2014/main" id="{6209E21C-1EBC-4DA1-9C0C-E043B2927A5F}"/>
              </a:ext>
            </a:extLst>
          </p:cNvPr>
          <p:cNvPicPr>
            <a:picLocks noChangeAspect="1"/>
          </p:cNvPicPr>
          <p:nvPr/>
        </p:nvPicPr>
        <p:blipFill rotWithShape="1">
          <a:blip r:embed="rId2">
            <a:extLst>
              <a:ext uri="{28A0092B-C50C-407E-A947-70E740481C1C}">
                <a14:useLocalDpi xmlns:a14="http://schemas.microsoft.com/office/drawing/2010/main" val="0"/>
              </a:ext>
            </a:extLst>
          </a:blip>
          <a:srcRect l="11637" r="11958"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28196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B501B-5D14-4983-A9D6-B87732E99A40}"/>
              </a:ext>
            </a:extLst>
          </p:cNvPr>
          <p:cNvSpPr>
            <a:spLocks noGrp="1"/>
          </p:cNvSpPr>
          <p:nvPr>
            <p:ph type="title"/>
          </p:nvPr>
        </p:nvSpPr>
        <p:spPr>
          <a:xfrm>
            <a:off x="4129881" y="76200"/>
            <a:ext cx="3932237" cy="1600200"/>
          </a:xfrm>
        </p:spPr>
        <p:txBody>
          <a:bodyPr/>
          <a:lstStyle/>
          <a:p>
            <a:r>
              <a:rPr lang="en-US" dirty="0"/>
              <a:t>References </a:t>
            </a:r>
            <a:endParaRPr lang="en-GB" dirty="0"/>
          </a:p>
        </p:txBody>
      </p:sp>
      <p:sp>
        <p:nvSpPr>
          <p:cNvPr id="4" name="Text Placeholder 3">
            <a:extLst>
              <a:ext uri="{FF2B5EF4-FFF2-40B4-BE49-F238E27FC236}">
                <a16:creationId xmlns:a16="http://schemas.microsoft.com/office/drawing/2014/main" id="{2E6F82C0-0E28-484C-9D8E-BA2B963E578D}"/>
              </a:ext>
            </a:extLst>
          </p:cNvPr>
          <p:cNvSpPr>
            <a:spLocks noGrp="1"/>
          </p:cNvSpPr>
          <p:nvPr>
            <p:ph type="body" sz="half" idx="2"/>
          </p:nvPr>
        </p:nvSpPr>
        <p:spPr>
          <a:xfrm>
            <a:off x="1095375" y="1676400"/>
            <a:ext cx="10545082" cy="4884057"/>
          </a:xfrm>
        </p:spPr>
        <p:txBody>
          <a:bodyPr>
            <a:normAutofit/>
          </a:bodyPr>
          <a:lstStyle/>
          <a:p>
            <a:pPr marL="342900" indent="-342900" algn="just">
              <a:buAutoNum type="arabicPeriod"/>
            </a:pPr>
            <a:r>
              <a:rPr lang="en-GB" sz="2000" dirty="0">
                <a:latin typeface="Arial" panose="020B0604020202020204" pitchFamily="34" charset="0"/>
                <a:cs typeface="Arial" panose="020B0604020202020204" pitchFamily="34" charset="0"/>
              </a:rPr>
              <a:t>Bagdan, P. (n.d.). </a:t>
            </a:r>
            <a:r>
              <a:rPr lang="en-GB" sz="2000" i="1" dirty="0">
                <a:latin typeface="Arial" panose="020B0604020202020204" pitchFamily="34" charset="0"/>
                <a:cs typeface="Arial" panose="020B0604020202020204" pitchFamily="34" charset="0"/>
              </a:rPr>
              <a:t>Guest service in the hospitality industry.</a:t>
            </a:r>
          </a:p>
          <a:p>
            <a:pPr marL="342900" indent="-342900" algn="just">
              <a:buAutoNum type="arabicPeriod"/>
            </a:pPr>
            <a:r>
              <a:rPr lang="en-GB" sz="2000" dirty="0">
                <a:latin typeface="Arial" panose="020B0604020202020204" pitchFamily="34" charset="0"/>
                <a:cs typeface="Arial" panose="020B0604020202020204" pitchFamily="34" charset="0"/>
              </a:rPr>
              <a:t>Fogli, L. (2006). </a:t>
            </a:r>
            <a:r>
              <a:rPr lang="en-GB" sz="2000" i="1" dirty="0">
                <a:latin typeface="Arial" panose="020B0604020202020204" pitchFamily="34" charset="0"/>
                <a:cs typeface="Arial" panose="020B0604020202020204" pitchFamily="34" charset="0"/>
              </a:rPr>
              <a:t>Customer service delivery</a:t>
            </a:r>
            <a:r>
              <a:rPr lang="en-GB" sz="2000" dirty="0">
                <a:latin typeface="Arial" panose="020B0604020202020204" pitchFamily="34" charset="0"/>
                <a:cs typeface="Arial" panose="020B0604020202020204" pitchFamily="34" charset="0"/>
              </a:rPr>
              <a:t>. San Francisco: Jossey-Bass.</a:t>
            </a:r>
          </a:p>
          <a:p>
            <a:pPr marL="342900" indent="-342900" algn="just">
              <a:buAutoNum type="arabicPeriod"/>
            </a:pPr>
            <a:r>
              <a:rPr lang="en-GB" sz="2000" dirty="0">
                <a:latin typeface="Arial" panose="020B0604020202020204" pitchFamily="34" charset="0"/>
                <a:cs typeface="Arial" panose="020B0604020202020204" pitchFamily="34" charset="0"/>
              </a:rPr>
              <a:t>Ford, R. and Heaton, C. (2000). </a:t>
            </a:r>
            <a:r>
              <a:rPr lang="en-GB" sz="2000" i="1" dirty="0">
                <a:latin typeface="Arial" panose="020B0604020202020204" pitchFamily="34" charset="0"/>
                <a:cs typeface="Arial" panose="020B0604020202020204" pitchFamily="34" charset="0"/>
              </a:rPr>
              <a:t>Managing the guest experience in hospitality</a:t>
            </a:r>
            <a:r>
              <a:rPr lang="en-GB" sz="2000" dirty="0">
                <a:latin typeface="Arial" panose="020B0604020202020204" pitchFamily="34" charset="0"/>
                <a:cs typeface="Arial" panose="020B0604020202020204" pitchFamily="34" charset="0"/>
              </a:rPr>
              <a:t>. </a:t>
            </a:r>
          </a:p>
          <a:p>
            <a:pPr algn="just"/>
            <a:r>
              <a:rPr lang="en-GB" sz="2000" dirty="0">
                <a:latin typeface="Arial" panose="020B0604020202020204" pitchFamily="34" charset="0"/>
                <a:cs typeface="Arial" panose="020B0604020202020204" pitchFamily="34" charset="0"/>
              </a:rPr>
              <a:t>Albany, NY: Delmar/Thomson Learning.</a:t>
            </a:r>
          </a:p>
          <a:p>
            <a:pPr algn="just"/>
            <a:r>
              <a:rPr lang="en-GB" sz="2000" dirty="0">
                <a:latin typeface="Arial" panose="020B0604020202020204" pitchFamily="34" charset="0"/>
                <a:cs typeface="Arial" panose="020B0604020202020204" pitchFamily="34" charset="0"/>
              </a:rPr>
              <a:t>4. Kandampully, J., Mok, C. and Sparks, B. (n.d.). </a:t>
            </a:r>
            <a:r>
              <a:rPr lang="en-GB" sz="2000" i="1" dirty="0">
                <a:latin typeface="Arial" panose="020B0604020202020204" pitchFamily="34" charset="0"/>
                <a:cs typeface="Arial" panose="020B0604020202020204" pitchFamily="34" charset="0"/>
              </a:rPr>
              <a:t>Service quality management in hospitality, tourism, and leisure</a:t>
            </a:r>
            <a:r>
              <a:rPr lang="en-GB" sz="2000" dirty="0">
                <a:latin typeface="Arial" panose="020B0604020202020204" pitchFamily="34" charset="0"/>
                <a:cs typeface="Arial" panose="020B0604020202020204" pitchFamily="34" charset="0"/>
              </a:rPr>
              <a:t>.</a:t>
            </a:r>
          </a:p>
          <a:p>
            <a:pPr algn="just"/>
            <a:r>
              <a:rPr lang="en-GB" sz="2000" dirty="0">
                <a:latin typeface="Arial" panose="020B0604020202020204" pitchFamily="34" charset="0"/>
                <a:cs typeface="Arial" panose="020B0604020202020204" pitchFamily="34" charset="0"/>
              </a:rPr>
              <a:t>5. Martin, D. and Waalen, J. (1994). </a:t>
            </a:r>
            <a:r>
              <a:rPr lang="en-GB" sz="2000" i="1" dirty="0">
                <a:latin typeface="Arial" panose="020B0604020202020204" pitchFamily="34" charset="0"/>
                <a:cs typeface="Arial" panose="020B0604020202020204" pitchFamily="34" charset="0"/>
              </a:rPr>
              <a:t>An importance/performance analysis of service providers' perception of quality service in the hotel industry</a:t>
            </a:r>
            <a:r>
              <a:rPr lang="en-GB" sz="2000" dirty="0">
                <a:latin typeface="Arial" panose="020B0604020202020204" pitchFamily="34" charset="0"/>
                <a:cs typeface="Arial" panose="020B0604020202020204" pitchFamily="34" charset="0"/>
              </a:rPr>
              <a:t>. Toronto: School of Hospitality and Tourism Management, Faculty of Business, Ryerson Polytechnic University.</a:t>
            </a:r>
          </a:p>
          <a:p>
            <a:pPr algn="just"/>
            <a:r>
              <a:rPr lang="en-GB" sz="2000" dirty="0">
                <a:latin typeface="Arial" panose="020B0604020202020204" pitchFamily="34" charset="0"/>
                <a:cs typeface="Arial" panose="020B0604020202020204" pitchFamily="34" charset="0"/>
              </a:rPr>
              <a:t>6. Peters, M. and Pikkemaat, B. (2012). </a:t>
            </a:r>
            <a:r>
              <a:rPr lang="en-GB" sz="2000" i="1" dirty="0">
                <a:latin typeface="Arial" panose="020B0604020202020204" pitchFamily="34" charset="0"/>
                <a:cs typeface="Arial" panose="020B0604020202020204" pitchFamily="34" charset="0"/>
              </a:rPr>
              <a:t>Innovation in hospitality and tourism</a:t>
            </a:r>
            <a:r>
              <a:rPr lang="en-GB" sz="2000" dirty="0">
                <a:latin typeface="Arial" panose="020B0604020202020204" pitchFamily="34" charset="0"/>
                <a:cs typeface="Arial" panose="020B0604020202020204" pitchFamily="34" charset="0"/>
              </a:rPr>
              <a:t>. Hoboken: Taylor and Francis.</a:t>
            </a:r>
          </a:p>
          <a:p>
            <a:pPr algn="just"/>
            <a:r>
              <a:rPr lang="en-GB" sz="2000" dirty="0">
                <a:latin typeface="Arial" panose="020B0604020202020204" pitchFamily="34" charset="0"/>
                <a:cs typeface="Arial" panose="020B0604020202020204" pitchFamily="34" charset="0"/>
              </a:rPr>
              <a:t>7.</a:t>
            </a:r>
            <a:r>
              <a:rPr lang="en-GB" dirty="0"/>
              <a:t> </a:t>
            </a:r>
            <a:r>
              <a:rPr lang="en-GB" sz="1900" dirty="0">
                <a:latin typeface="Arial" panose="020B0604020202020204" pitchFamily="34" charset="0"/>
                <a:cs typeface="Arial" panose="020B0604020202020204" pitchFamily="34" charset="0"/>
              </a:rPr>
              <a:t>Bali, A., 2020. </a:t>
            </a:r>
            <a:r>
              <a:rPr lang="en-GB" sz="1900" i="1" dirty="0">
                <a:latin typeface="Arial" panose="020B0604020202020204" pitchFamily="34" charset="0"/>
                <a:cs typeface="Arial" panose="020B0604020202020204" pitchFamily="34" charset="0"/>
              </a:rPr>
              <a:t>★★★★★ Anantara Uluwatu Bali Resort, Uluwatu, Indonesia</a:t>
            </a:r>
            <a:r>
              <a:rPr lang="en-GB" sz="1900" dirty="0">
                <a:latin typeface="Arial" panose="020B0604020202020204" pitchFamily="34" charset="0"/>
                <a:cs typeface="Arial" panose="020B0604020202020204" pitchFamily="34" charset="0"/>
              </a:rPr>
              <a:t>. [online] Booking.com. Available at: &lt;https://www.booking.com/hotel/id/anantara-bali-uluwatu-resort.en-gb.html?aid=375654&amp;label= [Accessed 12 March 2020].</a:t>
            </a:r>
          </a:p>
        </p:txBody>
      </p:sp>
    </p:spTree>
    <p:extLst>
      <p:ext uri="{BB962C8B-B14F-4D97-AF65-F5344CB8AC3E}">
        <p14:creationId xmlns:p14="http://schemas.microsoft.com/office/powerpoint/2010/main" val="2468506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864</Words>
  <Application>Microsoft Office PowerPoint</Application>
  <PresentationFormat>Widescreen</PresentationFormat>
  <Paragraphs>135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Guest Strategy </vt:lpstr>
      <vt:lpstr>Bullet points </vt:lpstr>
      <vt:lpstr>Customer Service </vt:lpstr>
      <vt:lpstr>PowerPoint Presentation</vt:lpstr>
      <vt:lpstr>Feedbacks</vt:lpstr>
      <vt:lpstr>PowerPoint Presentation</vt:lpstr>
      <vt:lpstr>Findings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gunifrate@yahoo.com</dc:creator>
  <cp:lastModifiedBy>gunifrate@yahoo.com</cp:lastModifiedBy>
  <cp:revision>2</cp:revision>
  <dcterms:created xsi:type="dcterms:W3CDTF">2020-03-12T09:37:21Z</dcterms:created>
  <dcterms:modified xsi:type="dcterms:W3CDTF">2020-03-12T09:56:14Z</dcterms:modified>
</cp:coreProperties>
</file>