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61" r:id="rId5"/>
    <p:sldId id="263" r:id="rId6"/>
    <p:sldId id="262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8"/>
    <p:restoredTop sz="87658"/>
  </p:normalViewPr>
  <p:slideViewPr>
    <p:cSldViewPr snapToGrid="0" snapToObjects="1">
      <p:cViewPr varScale="1">
        <p:scale>
          <a:sx n="98" d="100"/>
          <a:sy n="98" d="100"/>
        </p:scale>
        <p:origin x="15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FBE8A-301C-3843-B308-752B051CDA7C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9EA16-92D6-CD43-B610-7D1AB3AD8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06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Minute YouTube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16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Gain students opinions and interpretations on this quote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46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760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Name the facilities used at the games. </a:t>
            </a:r>
          </a:p>
          <a:p>
            <a:r>
              <a:rPr lang="en-US" dirty="0"/>
              <a:t>Has anyone experienced any facilities?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477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task and assign specific facilities to groups.</a:t>
            </a:r>
          </a:p>
          <a:p>
            <a:r>
              <a:rPr lang="en-US" dirty="0"/>
              <a:t>Groups of 3?</a:t>
            </a:r>
          </a:p>
          <a:p>
            <a:r>
              <a:rPr lang="en-US" dirty="0"/>
              <a:t>10 minutes to research and then groups will feedback to peers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23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about the general legacy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944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Carbon Neutral Legacy</a:t>
            </a:r>
          </a:p>
          <a:p>
            <a:endParaRPr lang="en-US" dirty="0"/>
          </a:p>
          <a:p>
            <a:r>
              <a:rPr lang="en-US" dirty="0"/>
              <a:t>If </a:t>
            </a:r>
            <a:r>
              <a:rPr lang="en-US" dirty="0" err="1"/>
              <a:t>there’ss</a:t>
            </a:r>
            <a:r>
              <a:rPr lang="en-US" dirty="0"/>
              <a:t> time show the official video released </a:t>
            </a:r>
          </a:p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=lsV9-FzwoPg&amp;t=80s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49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the students what they think and encourage a debate possibly?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F9EA16-92D6-CD43-B610-7D1AB3AD8A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611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29C9-79B9-A942-84F8-E9B9E020F4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525B82-E2C5-1345-93CD-6AFAEF7A1E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BED2D-0494-BD4A-99BF-F5F254C58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444F5-922F-7648-8366-FC9809A2B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8DF7-8F4E-2B4D-8F2E-2D789802D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72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BC2AD-8478-9843-A237-7D9D4C4FB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09E15-D8EC-8841-A5EA-85EC0B107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323838-6B70-6847-AACE-3BC840DFC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2CEDE-EDE9-594E-8774-B67CC3D19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DC5C3-DF9C-0F46-8D2B-2410E39EB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683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48E5-1B79-1D4D-950F-BC3272736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1CE20-ADCD-B64B-BC20-8E21B3DA08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B27B9-A59C-1042-9184-33BA090DB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4A17B-F5BE-EA4D-812E-E2C56DA06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640B6-A6F4-0F43-A2E5-467D06CF9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535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A6CDF-5879-7B42-9380-0B1156903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F7AAF-12E4-A44D-B53B-DBDA23E884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1101ED-8AF8-B04B-9F3B-28D614FF89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84373-3F87-534D-ABD0-0E1930CD4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E55422-C2F6-DB4F-B21F-A464ADDBB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1C183A-F38D-A644-A9EC-5BA59A788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590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B52EF-5E51-6D40-802E-448143714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DF23-DAEC-5342-8F7E-C8B5992FC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CBDC29-E5CF-EE41-A553-7D29746D07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B68A2D-6147-E743-9D48-1285A4DBF4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AE523-687B-8842-BB9C-8A119DA2B5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CE36FC-4D95-5D4C-B08E-717916E2A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19E76A-488A-8F45-95AA-F53E75804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97AD0F-1650-B947-B92E-A95FBA705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69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C810B-23A8-4E4F-BCC2-DE2CC7C2C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9E2B5-A0E0-AA4F-A547-78DD63E83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11A503-7043-6146-9765-674AB60E6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55DC6-1F74-734B-BC9B-CD48DC9B5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593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A73E22-A34F-A543-8115-2E3767348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0BBE33-28DD-7447-AC23-EB88D9BB1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4D700-2B4F-5C40-81C5-E7B38A8EA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48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8AF38-94BE-494C-88F6-C3A69D479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3F490-4041-1442-A660-EF42E3BAD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9CA9D-3C9A-F64E-81F3-859F7F2BD4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0BA77A-2440-7746-A6EE-B2DDF68F1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4EC9C-E093-A349-9776-6C3025CA1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436F2-19C1-1D4A-B18F-49F1021F0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B9B97-89F6-F74F-8760-D959B462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A84CAB-2F71-4447-8715-960A73EC83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6D4413-B54E-354D-BE61-9DADBD198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94EDE6-FD0E-E64A-BDC0-15A0F96C0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40DCA-070D-F04B-8017-209BE8460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2C7BD-3D49-AF49-B156-734BC37E4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3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35B90-6615-3A4C-B436-DDA65BFC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57FCA4-C6DF-C646-A16A-5E686E9986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B8A38-368F-994D-8A7C-1CBB4A5AB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CC564-AE8C-884E-BF73-099580E98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CAB37-75AC-D24C-90C6-3F3A6A53B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B15386-CC92-0246-BFCB-4A732658E5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E9AA5A-8A97-5A44-8854-50DAFC0C1B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6C05B-CEF5-0243-8697-093FF0B85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247C9-4FE9-754E-BB87-CDFE63C3C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67533-D683-8647-B357-E1B9E79F6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603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9FE0A-B92B-E345-8FD1-C1776A8A3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FBEF6-E62F-334D-BAB8-1CAA04206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D0929-8E92-6D4F-ABF9-0795E04B36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C662D0-9A0F-7B43-821C-6BAFC8EF12E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C44967-383E-BD4A-93F8-8DB9128BEA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91953-5984-D144-905A-0E9C6BBFDB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3FBA6-F4F6-D44D-B011-7360B103C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98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gzcyftf7P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Rectangle 104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ight Triangle 104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E5425-0398-6244-B31E-36A41EF726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3514364"/>
          </a:xfrm>
        </p:spPr>
        <p:txBody>
          <a:bodyPr anchor="b">
            <a:normAutofit/>
          </a:bodyPr>
          <a:lstStyle/>
          <a:p>
            <a:pPr algn="r"/>
            <a:r>
              <a:rPr lang="en-GB" sz="44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  <a:t>Sports Infrastructure</a:t>
            </a:r>
            <a:endParaRPr lang="en-US" sz="1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5120C-618A-8348-A463-A5BA8C7D68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4582814"/>
            <a:ext cx="3689094" cy="1312657"/>
          </a:xfrm>
        </p:spPr>
        <p:txBody>
          <a:bodyPr anchor="t">
            <a:normAutofit/>
          </a:bodyPr>
          <a:lstStyle/>
          <a:p>
            <a:pPr algn="r"/>
            <a:endParaRPr lang="en-US" sz="2000"/>
          </a:p>
        </p:txBody>
      </p:sp>
      <p:pic>
        <p:nvPicPr>
          <p:cNvPr id="1026" name="Picture 2" descr="The new logo">
            <a:extLst>
              <a:ext uri="{FF2B5EF4-FFF2-40B4-BE49-F238E27FC236}">
                <a16:creationId xmlns:a16="http://schemas.microsoft.com/office/drawing/2014/main" id="{85510956-F92A-E040-B6B5-D4998A0A82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2" t="3347" r="26518" b="3763"/>
          <a:stretch/>
        </p:blipFill>
        <p:spPr bwMode="auto">
          <a:xfrm>
            <a:off x="6096000" y="736600"/>
            <a:ext cx="4064831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7318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0CDDA-5FB4-8644-9043-E6909E4C4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endParaRPr lang="en-US" sz="66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AD92F-F0B1-564E-932E-3DA19B91D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US" sz="2400">
                <a:hlinkClick r:id="rId3"/>
              </a:rPr>
              <a:t>https://www.youtube.com/watch?v=Fgzcyftf7Pw</a:t>
            </a:r>
            <a:r>
              <a:rPr 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2658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34BB535-BCAF-0C4E-92F5-4EE47DE39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159" t="34221" r="24484" b="12587"/>
          <a:stretch/>
        </p:blipFill>
        <p:spPr>
          <a:xfrm>
            <a:off x="962163" y="994853"/>
            <a:ext cx="7746709" cy="4826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462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5" name="Rectangle 206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Volunteers-at-the-Gold-Coast-2018-Commonwealth-Games-3">
            <a:extLst>
              <a:ext uri="{FF2B5EF4-FFF2-40B4-BE49-F238E27FC236}">
                <a16:creationId xmlns:a16="http://schemas.microsoft.com/office/drawing/2014/main" id="{5F3FDFA2-CC7E-7D4E-B2BC-C0A8D3F7F0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0" r="24452"/>
          <a:stretch/>
        </p:blipFill>
        <p:spPr bwMode="auto">
          <a:xfrm>
            <a:off x="621675" y="623275"/>
            <a:ext cx="5474323" cy="560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Right Triangle 207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7" name="Rectangle 2072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0F24A-00AC-6E4C-804C-36FBC65F5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833" y="1188637"/>
            <a:ext cx="4218138" cy="1597228"/>
          </a:xfrm>
        </p:spPr>
        <p:txBody>
          <a:bodyPr>
            <a:normAutofit/>
          </a:bodyPr>
          <a:lstStyle/>
          <a:p>
            <a:r>
              <a:rPr lang="en-US" sz="5400" dirty="0"/>
              <a:t>Facts and Figures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F9B8-3841-4748-BA21-778AC4EDC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7673" y="2785865"/>
            <a:ext cx="4089663" cy="2106175"/>
          </a:xfrm>
        </p:spPr>
        <p:txBody>
          <a:bodyPr anchor="t">
            <a:normAutofit/>
          </a:bodyPr>
          <a:lstStyle/>
          <a:p>
            <a:r>
              <a:rPr lang="en-US" sz="1400" dirty="0"/>
              <a:t>£778 million investment into Birmingham and the West Midlands </a:t>
            </a:r>
          </a:p>
          <a:p>
            <a:r>
              <a:rPr lang="en-GB" sz="1400" b="0" i="0" dirty="0">
                <a:effectLst/>
              </a:rPr>
              <a:t>40,000 new jobs and volunteering opportunities</a:t>
            </a:r>
          </a:p>
          <a:p>
            <a:r>
              <a:rPr lang="en-GB" sz="1400" dirty="0"/>
              <a:t>14,000 volunteers (500 were people aged 14-17)</a:t>
            </a:r>
            <a:r>
              <a:rPr lang="en-GB" sz="1400" b="0" i="0" dirty="0">
                <a:effectLst/>
              </a:rPr>
              <a:t> </a:t>
            </a:r>
          </a:p>
          <a:p>
            <a:r>
              <a:rPr lang="en-GB" sz="1400" dirty="0"/>
              <a:t>£5 million investment went into the Jobs and Skills Academy </a:t>
            </a:r>
          </a:p>
          <a:p>
            <a:pPr lvl="1"/>
            <a:r>
              <a:rPr lang="en-GB" sz="1400" dirty="0"/>
              <a:t>Over 7,500 people were trained specifically for the Games</a:t>
            </a:r>
          </a:p>
          <a:p>
            <a:pPr lvl="1"/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61482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5" name="Rectangle 307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B2022 Athlete-Villages">
            <a:extLst>
              <a:ext uri="{FF2B5EF4-FFF2-40B4-BE49-F238E27FC236}">
                <a16:creationId xmlns:a16="http://schemas.microsoft.com/office/drawing/2014/main" id="{068C59C7-B461-2D47-AE61-4CD425911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75" y="1559103"/>
            <a:ext cx="5474323" cy="373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6" name="Right Triangle 308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7" name="Rectangle 3082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ABA3B-BF07-7F4E-BAA4-50D7F682B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833" y="1188637"/>
            <a:ext cx="4218138" cy="1597228"/>
          </a:xfrm>
        </p:spPr>
        <p:txBody>
          <a:bodyPr>
            <a:normAutofit/>
          </a:bodyPr>
          <a:lstStyle/>
          <a:p>
            <a:r>
              <a:rPr lang="en-US" sz="5400" dirty="0"/>
              <a:t>The Facilities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481F1-9E0F-BC4C-ABE9-AB6BBF3F6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9832" y="2998278"/>
            <a:ext cx="4114773" cy="1893762"/>
          </a:xfrm>
        </p:spPr>
        <p:txBody>
          <a:bodyPr anchor="t">
            <a:normAutofit/>
          </a:bodyPr>
          <a:lstStyle/>
          <a:p>
            <a:r>
              <a:rPr lang="en-US" sz="1400" dirty="0"/>
              <a:t>Alexander Stadium</a:t>
            </a:r>
          </a:p>
          <a:p>
            <a:r>
              <a:rPr lang="en-US" sz="1400" dirty="0" err="1"/>
              <a:t>Sandwell</a:t>
            </a:r>
            <a:r>
              <a:rPr lang="en-US" sz="1400" dirty="0"/>
              <a:t> Aquatics Centre</a:t>
            </a:r>
          </a:p>
          <a:p>
            <a:r>
              <a:rPr lang="en-US" sz="1400" dirty="0"/>
              <a:t>The National Exhibit Centre (NEC)</a:t>
            </a:r>
          </a:p>
          <a:p>
            <a:r>
              <a:rPr lang="en-US" sz="1400" dirty="0"/>
              <a:t>Coventry Arena and Stadium</a:t>
            </a:r>
          </a:p>
          <a:p>
            <a:r>
              <a:rPr lang="en-US" sz="1400" dirty="0" err="1"/>
              <a:t>SmithField</a:t>
            </a:r>
            <a:r>
              <a:rPr lang="en-US" sz="1400" dirty="0"/>
              <a:t> </a:t>
            </a:r>
          </a:p>
          <a:p>
            <a:r>
              <a:rPr lang="en-US" sz="1400" dirty="0"/>
              <a:t>Lee Valley </a:t>
            </a:r>
            <a:r>
              <a:rPr lang="en-US" sz="1400" dirty="0" err="1"/>
              <a:t>VeloPark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21770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69478-A73D-F04A-9DB8-95E2A8FB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6000" dirty="0"/>
              <a:t>The Facilities: Task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17A6C-E349-624E-8EF0-93568BD17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US" sz="2000" dirty="0"/>
              <a:t>Birmingham 2022 used a range of venues across Birmingham and the West Midlands, most of which were repurposed for the event.</a:t>
            </a:r>
          </a:p>
          <a:p>
            <a:r>
              <a:rPr lang="en-US" sz="2000" dirty="0"/>
              <a:t>In groups, can you research one of the main facilities and answer the following questions;</a:t>
            </a:r>
          </a:p>
          <a:p>
            <a:pPr lvl="1"/>
            <a:r>
              <a:rPr lang="en-US" sz="1600" dirty="0"/>
              <a:t>What was it used for?</a:t>
            </a:r>
          </a:p>
          <a:p>
            <a:pPr lvl="1"/>
            <a:r>
              <a:rPr lang="en-US" sz="1600" dirty="0"/>
              <a:t>How much did it cost?</a:t>
            </a:r>
          </a:p>
          <a:p>
            <a:pPr lvl="1"/>
            <a:r>
              <a:rPr lang="en-US" sz="1600" dirty="0"/>
              <a:t>What is it used as now?</a:t>
            </a:r>
          </a:p>
          <a:p>
            <a:pPr lvl="1"/>
            <a:r>
              <a:rPr lang="en-US" sz="1600" dirty="0"/>
              <a:t>Is it sustainable in the long term?</a:t>
            </a:r>
          </a:p>
          <a:p>
            <a:endParaRPr lang="en-US" sz="20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7226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AB5E4-F446-3746-8204-4CE88D578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6600"/>
              <a:t>The Legacy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52FC-48C8-804E-9F1B-0FAE6079C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US" sz="2400" dirty="0"/>
              <a:t>'The Games for everyone’</a:t>
            </a:r>
          </a:p>
          <a:p>
            <a:r>
              <a:rPr lang="en-GB" sz="2400" b="0" i="0" dirty="0">
                <a:effectLst/>
              </a:rPr>
              <a:t>The Legacy Programme, provides a way to get communities involved from the ground up driven by significant public investment</a:t>
            </a:r>
          </a:p>
          <a:p>
            <a:r>
              <a:rPr lang="en-GB" sz="2400" b="0" i="0" dirty="0">
                <a:effectLst/>
              </a:rPr>
              <a:t>Sandwell Aquatic Centre leads the way as one of the few fully accessible competition pools in the world.</a:t>
            </a:r>
          </a:p>
          <a:p>
            <a:pPr marL="0" indent="0">
              <a:buNone/>
            </a:pPr>
            <a:endParaRPr lang="en-GB" sz="2400" b="0" i="0" dirty="0">
              <a:effectLst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0701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Birmingham 2022_Sustainability highlights">
            <a:extLst>
              <a:ext uri="{FF2B5EF4-FFF2-40B4-BE49-F238E27FC236}">
                <a16:creationId xmlns:a16="http://schemas.microsoft.com/office/drawing/2014/main" id="{52A8CED8-BB33-5449-A80F-3EE2DE8F2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75" y="1800699"/>
            <a:ext cx="5474323" cy="325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ight Triangle 410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5708C-93C7-414D-B9AF-D041704BF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833" y="1188637"/>
            <a:ext cx="4218138" cy="1597228"/>
          </a:xfrm>
        </p:spPr>
        <p:txBody>
          <a:bodyPr>
            <a:normAutofit/>
          </a:bodyPr>
          <a:lstStyle/>
          <a:p>
            <a:r>
              <a:rPr lang="en-US" sz="5000"/>
              <a:t>Carbon Neutral 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A6C86-1750-F441-83E1-B9D0A376F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9832" y="2998278"/>
            <a:ext cx="4114773" cy="2932622"/>
          </a:xfrm>
        </p:spPr>
        <p:txBody>
          <a:bodyPr anchor="t">
            <a:normAutofit fontScale="70000" lnSpcReduction="20000"/>
          </a:bodyPr>
          <a:lstStyle/>
          <a:p>
            <a:r>
              <a:rPr lang="en-US" sz="2300" dirty="0"/>
              <a:t>The Legacy Forrest</a:t>
            </a:r>
          </a:p>
          <a:p>
            <a:pPr lvl="1"/>
            <a:r>
              <a:rPr lang="en-US" sz="1800" dirty="0"/>
              <a:t>2022 acres of forestry planted (85,200 trees)</a:t>
            </a:r>
          </a:p>
          <a:p>
            <a:pPr lvl="1"/>
            <a:r>
              <a:rPr lang="en-US" sz="1800" dirty="0"/>
              <a:t>Offsetting an estimated 201,800 </a:t>
            </a:r>
            <a:r>
              <a:rPr lang="en-US" sz="1800" dirty="0" err="1"/>
              <a:t>tonnes</a:t>
            </a:r>
            <a:r>
              <a:rPr lang="en-US" sz="1800" dirty="0"/>
              <a:t> of CO2 by its completion in 2025</a:t>
            </a:r>
          </a:p>
          <a:p>
            <a:r>
              <a:rPr lang="en-US" sz="2300" dirty="0"/>
              <a:t>The 7 Pillars of Sustainability</a:t>
            </a:r>
          </a:p>
          <a:p>
            <a:pPr lvl="1"/>
            <a:r>
              <a:rPr lang="en-US" sz="2300" dirty="0"/>
              <a:t>Accessibility</a:t>
            </a:r>
          </a:p>
          <a:p>
            <a:pPr lvl="1"/>
            <a:r>
              <a:rPr lang="en-US" sz="2300" dirty="0"/>
              <a:t>Equality and Inclusion</a:t>
            </a:r>
          </a:p>
          <a:p>
            <a:pPr lvl="1"/>
            <a:r>
              <a:rPr lang="en-GB" sz="2300" dirty="0"/>
              <a:t>Job Creation and Social Value</a:t>
            </a:r>
          </a:p>
          <a:p>
            <a:pPr lvl="1"/>
            <a:r>
              <a:rPr lang="en-GB" sz="2300" dirty="0"/>
              <a:t>Human Rights</a:t>
            </a:r>
          </a:p>
          <a:p>
            <a:pPr lvl="1"/>
            <a:r>
              <a:rPr lang="en-GB" sz="2300" dirty="0"/>
              <a:t>Carbon and Air Quality</a:t>
            </a:r>
          </a:p>
          <a:p>
            <a:pPr lvl="1"/>
            <a:r>
              <a:rPr lang="en-GB" sz="2300" dirty="0"/>
              <a:t>Circular Economy Principles to Minimise Waste</a:t>
            </a:r>
          </a:p>
          <a:p>
            <a:pPr lvl="1"/>
            <a:r>
              <a:rPr lang="en-GB" sz="2300" dirty="0"/>
              <a:t>Conservation</a:t>
            </a:r>
          </a:p>
          <a:p>
            <a:pPr marL="457200" lvl="1" indent="0">
              <a:buNone/>
            </a:pPr>
            <a:endParaRPr lang="en-US" sz="800" dirty="0"/>
          </a:p>
          <a:p>
            <a:pPr lvl="1"/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8556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27">
            <a:extLst>
              <a:ext uri="{FF2B5EF4-FFF2-40B4-BE49-F238E27FC236}">
                <a16:creationId xmlns:a16="http://schemas.microsoft.com/office/drawing/2014/main" id="{879EECFE-814E-4B68-96A7-86A795BD2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ight Triangle 29">
            <a:extLst>
              <a:ext uri="{FF2B5EF4-FFF2-40B4-BE49-F238E27FC236}">
                <a16:creationId xmlns:a16="http://schemas.microsoft.com/office/drawing/2014/main" id="{AF180F00-B4B2-4196-BB1C-ECD21B03F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08B1B-FD25-3340-B949-3C3AC37A2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4742" y="1581326"/>
            <a:ext cx="6705067" cy="37795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 you think Birmingham 2022 was successful?</a:t>
            </a:r>
          </a:p>
        </p:txBody>
      </p:sp>
      <p:cxnSp>
        <p:nvCxnSpPr>
          <p:cNvPr id="39" name="Straight Connector 33">
            <a:extLst>
              <a:ext uri="{FF2B5EF4-FFF2-40B4-BE49-F238E27FC236}">
                <a16:creationId xmlns:a16="http://schemas.microsoft.com/office/drawing/2014/main" id="{BDF0D3DE-EC74-4C9F-AFA1-DC5CE5236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6347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599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</TotalTime>
  <Words>370</Words>
  <Application>Microsoft Office PowerPoint</Application>
  <PresentationFormat>Widescreen</PresentationFormat>
  <Paragraphs>60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Sports Infrastructure</vt:lpstr>
      <vt:lpstr>PowerPoint Presentation</vt:lpstr>
      <vt:lpstr>PowerPoint Presentation</vt:lpstr>
      <vt:lpstr>Facts and Figures </vt:lpstr>
      <vt:lpstr>The Facilities </vt:lpstr>
      <vt:lpstr>The Facilities: Task</vt:lpstr>
      <vt:lpstr>The Legacy</vt:lpstr>
      <vt:lpstr>Carbon Neutral Legacy</vt:lpstr>
      <vt:lpstr>Do you think Birmingham 2022 was successful?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Infrastructure</dc:title>
  <dc:creator>Evan Daley (1903810)</dc:creator>
  <cp:lastModifiedBy>Andrew Thomas</cp:lastModifiedBy>
  <cp:revision>2</cp:revision>
  <dcterms:created xsi:type="dcterms:W3CDTF">2023-02-08T01:20:59Z</dcterms:created>
  <dcterms:modified xsi:type="dcterms:W3CDTF">2025-02-05T18:13:13Z</dcterms:modified>
</cp:coreProperties>
</file>