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1958" dt="2026-10-19T19:34:09.071"/>
    <p1510:client id="{09102DA6-0C55-293B-D5FD-6B2BBD451067}" v="317" dt="2026-10-19T16:54:23.644"/>
    <p1510:client id="{A22499E7-4531-0B37-BFC4-CE009FB2E68D}" v="41" dt="2026-10-20T12:14:50.8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FBB420-783A-4F39-A0AA-D905B3E8EF4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06C402C-2772-4E16-B87B-DC721F974E5B}">
      <dgm:prSet/>
      <dgm:spPr/>
      <dgm:t>
        <a:bodyPr/>
        <a:lstStyle/>
        <a:p>
          <a:r>
            <a:rPr lang="en-US"/>
            <a:t>My aim is to create a one-minute 3D animated short film combining character performance with cinematic layout.</a:t>
          </a:r>
        </a:p>
      </dgm:t>
    </dgm:pt>
    <dgm:pt modelId="{CCA3EB50-21E0-4DFF-A963-FFB48B303E34}" type="parTrans" cxnId="{80789ED8-F243-40B2-ADA8-92C32DA06402}">
      <dgm:prSet/>
      <dgm:spPr/>
      <dgm:t>
        <a:bodyPr/>
        <a:lstStyle/>
        <a:p>
          <a:endParaRPr lang="en-US"/>
        </a:p>
      </dgm:t>
    </dgm:pt>
    <dgm:pt modelId="{7D21FD44-B859-404E-9D4A-C68C166F6A91}" type="sibTrans" cxnId="{80789ED8-F243-40B2-ADA8-92C32DA06402}">
      <dgm:prSet/>
      <dgm:spPr/>
      <dgm:t>
        <a:bodyPr/>
        <a:lstStyle/>
        <a:p>
          <a:endParaRPr lang="en-US"/>
        </a:p>
      </dgm:t>
    </dgm:pt>
    <dgm:pt modelId="{11634F76-8ED8-43DC-9319-30ACB967217A}">
      <dgm:prSet/>
      <dgm:spPr/>
      <dgm:t>
        <a:bodyPr/>
        <a:lstStyle/>
        <a:p>
          <a:r>
            <a:rPr lang="en-US"/>
            <a:t>I want to improve my skills in body mechanics, timing, posing and physical acting, while experimenting with basic facial animation.</a:t>
          </a:r>
        </a:p>
      </dgm:t>
    </dgm:pt>
    <dgm:pt modelId="{2904C0ED-6B08-410B-9C11-8DB386FD3775}" type="parTrans" cxnId="{1CFFBD9E-0816-4F20-A742-86995222BAA2}">
      <dgm:prSet/>
      <dgm:spPr/>
      <dgm:t>
        <a:bodyPr/>
        <a:lstStyle/>
        <a:p>
          <a:endParaRPr lang="en-US"/>
        </a:p>
      </dgm:t>
    </dgm:pt>
    <dgm:pt modelId="{DF729ADA-17A4-4FCC-84F4-20D67AC9851D}" type="sibTrans" cxnId="{1CFFBD9E-0816-4F20-A742-86995222BAA2}">
      <dgm:prSet/>
      <dgm:spPr/>
      <dgm:t>
        <a:bodyPr/>
        <a:lstStyle/>
        <a:p>
          <a:endParaRPr lang="en-US"/>
        </a:p>
      </dgm:t>
    </dgm:pt>
    <dgm:pt modelId="{76D365EE-11DC-439F-B2BD-355927A1BE32}">
      <dgm:prSet/>
      <dgm:spPr/>
      <dgm:t>
        <a:bodyPr/>
        <a:lstStyle/>
        <a:p>
          <a:r>
            <a:rPr lang="en-US"/>
            <a:t>I also main to develop my understanding of composition, camera placement and visual storytelling.</a:t>
          </a:r>
        </a:p>
      </dgm:t>
    </dgm:pt>
    <dgm:pt modelId="{5CEA3E18-D3AD-4C54-94CF-F6EC916624FF}" type="parTrans" cxnId="{D1300551-D7D9-4905-9EE3-76A4E955C14C}">
      <dgm:prSet/>
      <dgm:spPr/>
      <dgm:t>
        <a:bodyPr/>
        <a:lstStyle/>
        <a:p>
          <a:endParaRPr lang="en-US"/>
        </a:p>
      </dgm:t>
    </dgm:pt>
    <dgm:pt modelId="{2368E750-D7FC-4F0D-B8F6-5E4B999339C6}" type="sibTrans" cxnId="{D1300551-D7D9-4905-9EE3-76A4E955C14C}">
      <dgm:prSet/>
      <dgm:spPr/>
      <dgm:t>
        <a:bodyPr/>
        <a:lstStyle/>
        <a:p>
          <a:endParaRPr lang="en-US"/>
        </a:p>
      </dgm:t>
    </dgm:pt>
    <dgm:pt modelId="{9C7ABC6C-A1BD-48C6-BB08-D8B61DD09723}" type="pres">
      <dgm:prSet presAssocID="{18FBB420-783A-4F39-A0AA-D905B3E8EF43}" presName="linear" presStyleCnt="0">
        <dgm:presLayoutVars>
          <dgm:animLvl val="lvl"/>
          <dgm:resizeHandles val="exact"/>
        </dgm:presLayoutVars>
      </dgm:prSet>
      <dgm:spPr/>
    </dgm:pt>
    <dgm:pt modelId="{41F64CE4-0EB0-476B-8C38-56E8D24FC9D1}" type="pres">
      <dgm:prSet presAssocID="{806C402C-2772-4E16-B87B-DC721F974E5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D1EAD4A-FD3C-42CF-9823-8AF090599258}" type="pres">
      <dgm:prSet presAssocID="{7D21FD44-B859-404E-9D4A-C68C166F6A91}" presName="spacer" presStyleCnt="0"/>
      <dgm:spPr/>
    </dgm:pt>
    <dgm:pt modelId="{E0266B7B-88E1-4B51-9337-A63DEC964BFD}" type="pres">
      <dgm:prSet presAssocID="{11634F76-8ED8-43DC-9319-30ACB967217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926DC18-90A0-459F-A1C9-58BA24BDD85D}" type="pres">
      <dgm:prSet presAssocID="{DF729ADA-17A4-4FCC-84F4-20D67AC9851D}" presName="spacer" presStyleCnt="0"/>
      <dgm:spPr/>
    </dgm:pt>
    <dgm:pt modelId="{DE2C23D5-C88C-478D-9FEF-FB637B16F9CE}" type="pres">
      <dgm:prSet presAssocID="{76D365EE-11DC-439F-B2BD-355927A1BE3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45F3D06-A93D-4B00-9DDA-3A32D1A3D051}" type="presOf" srcId="{18FBB420-783A-4F39-A0AA-D905B3E8EF43}" destId="{9C7ABC6C-A1BD-48C6-BB08-D8B61DD09723}" srcOrd="0" destOrd="0" presId="urn:microsoft.com/office/officeart/2005/8/layout/vList2"/>
    <dgm:cxn modelId="{D1300551-D7D9-4905-9EE3-76A4E955C14C}" srcId="{18FBB420-783A-4F39-A0AA-D905B3E8EF43}" destId="{76D365EE-11DC-439F-B2BD-355927A1BE32}" srcOrd="2" destOrd="0" parTransId="{5CEA3E18-D3AD-4C54-94CF-F6EC916624FF}" sibTransId="{2368E750-D7FC-4F0D-B8F6-5E4B999339C6}"/>
    <dgm:cxn modelId="{F1B49A75-2E9B-4C62-8211-EF67BE86316E}" type="presOf" srcId="{11634F76-8ED8-43DC-9319-30ACB967217A}" destId="{E0266B7B-88E1-4B51-9337-A63DEC964BFD}" srcOrd="0" destOrd="0" presId="urn:microsoft.com/office/officeart/2005/8/layout/vList2"/>
    <dgm:cxn modelId="{95E60D7C-4DE7-4441-85C4-61D9962D6B84}" type="presOf" srcId="{76D365EE-11DC-439F-B2BD-355927A1BE32}" destId="{DE2C23D5-C88C-478D-9FEF-FB637B16F9CE}" srcOrd="0" destOrd="0" presId="urn:microsoft.com/office/officeart/2005/8/layout/vList2"/>
    <dgm:cxn modelId="{1CFFBD9E-0816-4F20-A742-86995222BAA2}" srcId="{18FBB420-783A-4F39-A0AA-D905B3E8EF43}" destId="{11634F76-8ED8-43DC-9319-30ACB967217A}" srcOrd="1" destOrd="0" parTransId="{2904C0ED-6B08-410B-9C11-8DB386FD3775}" sibTransId="{DF729ADA-17A4-4FCC-84F4-20D67AC9851D}"/>
    <dgm:cxn modelId="{80789ED8-F243-40B2-ADA8-92C32DA06402}" srcId="{18FBB420-783A-4F39-A0AA-D905B3E8EF43}" destId="{806C402C-2772-4E16-B87B-DC721F974E5B}" srcOrd="0" destOrd="0" parTransId="{CCA3EB50-21E0-4DFF-A963-FFB48B303E34}" sibTransId="{7D21FD44-B859-404E-9D4A-C68C166F6A91}"/>
    <dgm:cxn modelId="{5D7DE4EA-30AB-4876-A573-4E2C579C4669}" type="presOf" srcId="{806C402C-2772-4E16-B87B-DC721F974E5B}" destId="{41F64CE4-0EB0-476B-8C38-56E8D24FC9D1}" srcOrd="0" destOrd="0" presId="urn:microsoft.com/office/officeart/2005/8/layout/vList2"/>
    <dgm:cxn modelId="{CDFA1056-1D94-4318-BE0A-35685C06542C}" type="presParOf" srcId="{9C7ABC6C-A1BD-48C6-BB08-D8B61DD09723}" destId="{41F64CE4-0EB0-476B-8C38-56E8D24FC9D1}" srcOrd="0" destOrd="0" presId="urn:microsoft.com/office/officeart/2005/8/layout/vList2"/>
    <dgm:cxn modelId="{1388364B-3F5B-40C0-AC25-E266679DC41D}" type="presParOf" srcId="{9C7ABC6C-A1BD-48C6-BB08-D8B61DD09723}" destId="{7D1EAD4A-FD3C-42CF-9823-8AF090599258}" srcOrd="1" destOrd="0" presId="urn:microsoft.com/office/officeart/2005/8/layout/vList2"/>
    <dgm:cxn modelId="{98287B81-59BA-4BE9-8E28-48EE35BF8900}" type="presParOf" srcId="{9C7ABC6C-A1BD-48C6-BB08-D8B61DD09723}" destId="{E0266B7B-88E1-4B51-9337-A63DEC964BFD}" srcOrd="2" destOrd="0" presId="urn:microsoft.com/office/officeart/2005/8/layout/vList2"/>
    <dgm:cxn modelId="{5672611A-FC70-4DAC-BE2F-5DF271165EC1}" type="presParOf" srcId="{9C7ABC6C-A1BD-48C6-BB08-D8B61DD09723}" destId="{5926DC18-90A0-459F-A1C9-58BA24BDD85D}" srcOrd="3" destOrd="0" presId="urn:microsoft.com/office/officeart/2005/8/layout/vList2"/>
    <dgm:cxn modelId="{766A3AD6-CDAC-4D7B-ADC2-2EEF38D1B13B}" type="presParOf" srcId="{9C7ABC6C-A1BD-48C6-BB08-D8B61DD09723}" destId="{DE2C23D5-C88C-478D-9FEF-FB637B16F9C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F64CE4-0EB0-476B-8C38-56E8D24FC9D1}">
      <dsp:nvSpPr>
        <dsp:cNvPr id="0" name=""/>
        <dsp:cNvSpPr/>
      </dsp:nvSpPr>
      <dsp:spPr>
        <a:xfrm>
          <a:off x="0" y="215097"/>
          <a:ext cx="5170651" cy="14496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My aim is to create a one-minute 3D animated short film combining character performance with cinematic layout.</a:t>
          </a:r>
        </a:p>
      </dsp:txBody>
      <dsp:txXfrm>
        <a:off x="70765" y="285862"/>
        <a:ext cx="5029121" cy="1308099"/>
      </dsp:txXfrm>
    </dsp:sp>
    <dsp:sp modelId="{E0266B7B-88E1-4B51-9337-A63DEC964BFD}">
      <dsp:nvSpPr>
        <dsp:cNvPr id="0" name=""/>
        <dsp:cNvSpPr/>
      </dsp:nvSpPr>
      <dsp:spPr>
        <a:xfrm>
          <a:off x="0" y="1725207"/>
          <a:ext cx="5170651" cy="14496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 want to improve my skills in body mechanics, timing, posing and physical acting, while experimenting with basic facial animation.</a:t>
          </a:r>
        </a:p>
      </dsp:txBody>
      <dsp:txXfrm>
        <a:off x="70765" y="1795972"/>
        <a:ext cx="5029121" cy="1308099"/>
      </dsp:txXfrm>
    </dsp:sp>
    <dsp:sp modelId="{DE2C23D5-C88C-478D-9FEF-FB637B16F9CE}">
      <dsp:nvSpPr>
        <dsp:cNvPr id="0" name=""/>
        <dsp:cNvSpPr/>
      </dsp:nvSpPr>
      <dsp:spPr>
        <a:xfrm>
          <a:off x="0" y="3235317"/>
          <a:ext cx="5170651" cy="14496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 also main to develop my understanding of composition, camera placement and visual storytelling.</a:t>
          </a:r>
        </a:p>
      </dsp:txBody>
      <dsp:txXfrm>
        <a:off x="70765" y="3306082"/>
        <a:ext cx="5029121" cy="13080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6955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943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565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17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661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564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396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381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572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220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9039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7033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3581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11895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6846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0251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986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4597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10">
            <a:extLst>
              <a:ext uri="{FF2B5EF4-FFF2-40B4-BE49-F238E27FC236}">
                <a16:creationId xmlns:a16="http://schemas.microsoft.com/office/drawing/2014/main" id="{7A675F33-98AF-4B83-A3BB-0780A2314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4F2953C-5D3F-8E64-CA6D-BE6D3996B2A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/>
          <a:stretch>
            <a:fillRect/>
          </a:stretch>
        </p:blipFill>
        <p:spPr>
          <a:xfrm>
            <a:off x="-3175" y="10"/>
            <a:ext cx="12192000" cy="685799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>
            <a:normAutofit/>
          </a:bodyPr>
          <a:lstStyle/>
          <a:p>
            <a:r>
              <a:rPr lang="es-ES"/>
              <a:t>INDEPENDENT PROJECT:</a:t>
            </a:r>
            <a:br>
              <a:rPr lang="es-ES" b="1"/>
            </a:br>
            <a:r>
              <a:rPr lang="es-ES" b="1">
                <a:latin typeface="Comic Sans MS"/>
              </a:rPr>
              <a:t>THE FIRST MOVE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765100" cy="446080"/>
          </a:xfrm>
        </p:spPr>
        <p:txBody>
          <a:bodyPr>
            <a:normAutofit/>
          </a:bodyPr>
          <a:lstStyle/>
          <a:p>
            <a:r>
              <a:rPr lang="es-ES" err="1">
                <a:solidFill>
                  <a:schemeClr val="tx1"/>
                </a:solidFill>
              </a:rPr>
              <a:t>Monica</a:t>
            </a:r>
            <a:r>
              <a:rPr lang="es-ES">
                <a:solidFill>
                  <a:schemeClr val="tx1"/>
                </a:solidFill>
              </a:rPr>
              <a:t> Winn </a:t>
            </a:r>
            <a:r>
              <a:rPr lang="es-ES" err="1">
                <a:solidFill>
                  <a:schemeClr val="tx1"/>
                </a:solidFill>
              </a:rPr>
              <a:t>Sanchez</a:t>
            </a:r>
            <a:r>
              <a:rPr lang="es-ES">
                <a:solidFill>
                  <a:schemeClr val="tx1"/>
                </a:solidFill>
              </a:rPr>
              <a:t> - 2405896</a:t>
            </a:r>
          </a:p>
        </p:txBody>
      </p:sp>
    </p:spTree>
    <p:extLst>
      <p:ext uri="{BB962C8B-B14F-4D97-AF65-F5344CB8AC3E}">
        <p14:creationId xmlns:p14="http://schemas.microsoft.com/office/powerpoint/2010/main" val="2406273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5" name="Rectangle 124">
            <a:extLst>
              <a:ext uri="{FF2B5EF4-FFF2-40B4-BE49-F238E27FC236}">
                <a16:creationId xmlns:a16="http://schemas.microsoft.com/office/drawing/2014/main" id="{321515B3-D7DF-4C4F-A467-0453818807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5360257-B123-F98E-D228-013C5DE82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7733" y="974381"/>
            <a:ext cx="3961090" cy="938797"/>
          </a:xfrm>
        </p:spPr>
        <p:txBody>
          <a:bodyPr>
            <a:normAutofit/>
          </a:bodyPr>
          <a:lstStyle/>
          <a:p>
            <a:r>
              <a:rPr lang="es-ES" b="1"/>
              <a:t>Story </a:t>
            </a:r>
            <a:r>
              <a:rPr lang="es-ES" b="1" err="1"/>
              <a:t>Synopsis</a:t>
            </a:r>
            <a:endParaRPr lang="es-ES" b="1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B0B6A7-7F4F-B8A4-6F46-D61F8B10D7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684" r="25743" b="2"/>
          <a:stretch>
            <a:fillRect/>
          </a:stretch>
        </p:blipFill>
        <p:spPr>
          <a:xfrm>
            <a:off x="831" y="10"/>
            <a:ext cx="3502025" cy="4206230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4BCD52-756E-9AB2-8DF5-7E775FC92F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818" b="529"/>
          <a:stretch>
            <a:fillRect/>
          </a:stretch>
        </p:blipFill>
        <p:spPr>
          <a:xfrm>
            <a:off x="-2343" y="4206240"/>
            <a:ext cx="3505199" cy="2651760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B70E96B-4AD4-BD12-75D4-9265232947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8341" y="1912749"/>
            <a:ext cx="6626072" cy="36152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ES" sz="1600">
                <a:solidFill>
                  <a:schemeClr val="bg1"/>
                </a:solidFill>
              </a:rPr>
              <a:t>A </a:t>
            </a:r>
            <a:r>
              <a:rPr lang="es-ES" sz="1600" err="1">
                <a:solidFill>
                  <a:schemeClr val="bg1"/>
                </a:solidFill>
              </a:rPr>
              <a:t>young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samurai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apprentice</a:t>
            </a:r>
            <a:r>
              <a:rPr lang="es-ES" sz="1600">
                <a:solidFill>
                  <a:schemeClr val="bg1"/>
                </a:solidFill>
              </a:rPr>
              <a:t> prepares </a:t>
            </a:r>
            <a:r>
              <a:rPr lang="es-ES" sz="1600" err="1">
                <a:solidFill>
                  <a:schemeClr val="bg1"/>
                </a:solidFill>
              </a:rPr>
              <a:t>to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demonstrate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his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skills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to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his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experienced</a:t>
            </a:r>
            <a:r>
              <a:rPr lang="es-ES" sz="1600">
                <a:solidFill>
                  <a:schemeClr val="bg1"/>
                </a:solidFill>
              </a:rPr>
              <a:t> master. </a:t>
            </a:r>
            <a:r>
              <a:rPr lang="es-ES" sz="1600" err="1">
                <a:solidFill>
                  <a:schemeClr val="bg1"/>
                </a:solidFill>
              </a:rPr>
              <a:t>Nervous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but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eager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to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impress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him</a:t>
            </a:r>
            <a:r>
              <a:rPr lang="es-ES" sz="1600">
                <a:solidFill>
                  <a:schemeClr val="bg1"/>
                </a:solidFill>
              </a:rPr>
              <a:t>, he </a:t>
            </a:r>
            <a:r>
              <a:rPr lang="es-ES" sz="1600" err="1">
                <a:solidFill>
                  <a:schemeClr val="bg1"/>
                </a:solidFill>
              </a:rPr>
              <a:t>adopts</a:t>
            </a:r>
            <a:r>
              <a:rPr lang="es-ES" sz="1600">
                <a:solidFill>
                  <a:schemeClr val="bg1"/>
                </a:solidFill>
              </a:rPr>
              <a:t> a </a:t>
            </a:r>
            <a:r>
              <a:rPr lang="es-ES" sz="1600" err="1">
                <a:solidFill>
                  <a:schemeClr val="bg1"/>
                </a:solidFill>
              </a:rPr>
              <a:t>fightning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stance</a:t>
            </a:r>
            <a:r>
              <a:rPr lang="es-ES" sz="1600">
                <a:solidFill>
                  <a:schemeClr val="bg1"/>
                </a:solidFill>
              </a:rPr>
              <a:t> and </a:t>
            </a:r>
            <a:r>
              <a:rPr lang="es-ES" sz="1600" err="1">
                <a:solidFill>
                  <a:schemeClr val="bg1"/>
                </a:solidFill>
              </a:rPr>
              <a:t>attempts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his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first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attack</a:t>
            </a:r>
            <a:r>
              <a:rPr lang="es-ES" sz="160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s-ES" sz="1600" err="1">
                <a:solidFill>
                  <a:schemeClr val="bg1"/>
                </a:solidFill>
              </a:rPr>
              <a:t>However</a:t>
            </a:r>
            <a:r>
              <a:rPr lang="es-ES" sz="1600">
                <a:solidFill>
                  <a:schemeClr val="bg1"/>
                </a:solidFill>
              </a:rPr>
              <a:t>, he loses </a:t>
            </a:r>
            <a:r>
              <a:rPr lang="es-ES" sz="1600" err="1">
                <a:solidFill>
                  <a:schemeClr val="bg1"/>
                </a:solidFill>
              </a:rPr>
              <a:t>his</a:t>
            </a:r>
            <a:r>
              <a:rPr lang="es-ES" sz="1600">
                <a:solidFill>
                  <a:schemeClr val="bg1"/>
                </a:solidFill>
              </a:rPr>
              <a:t> balance and </a:t>
            </a:r>
            <a:r>
              <a:rPr lang="es-ES" sz="1600" err="1">
                <a:solidFill>
                  <a:schemeClr val="bg1"/>
                </a:solidFill>
              </a:rPr>
              <a:t>nearly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falls</a:t>
            </a:r>
            <a:r>
              <a:rPr lang="es-ES" sz="1600">
                <a:solidFill>
                  <a:schemeClr val="bg1"/>
                </a:solidFill>
              </a:rPr>
              <a:t>. </a:t>
            </a:r>
            <a:r>
              <a:rPr lang="es-ES" sz="1600" err="1">
                <a:solidFill>
                  <a:schemeClr val="bg1"/>
                </a:solidFill>
              </a:rPr>
              <a:t>Embarrased</a:t>
            </a:r>
            <a:r>
              <a:rPr lang="es-ES" sz="1600">
                <a:solidFill>
                  <a:schemeClr val="bg1"/>
                </a:solidFill>
              </a:rPr>
              <a:t>, he </a:t>
            </a:r>
            <a:r>
              <a:rPr lang="es-ES" sz="1600" err="1">
                <a:solidFill>
                  <a:schemeClr val="bg1"/>
                </a:solidFill>
              </a:rPr>
              <a:t>hesitates</a:t>
            </a:r>
            <a:r>
              <a:rPr lang="es-ES" sz="1600">
                <a:solidFill>
                  <a:schemeClr val="bg1"/>
                </a:solidFill>
              </a:rPr>
              <a:t>, </a:t>
            </a:r>
            <a:r>
              <a:rPr lang="es-ES" sz="1600" err="1">
                <a:solidFill>
                  <a:schemeClr val="bg1"/>
                </a:solidFill>
              </a:rPr>
              <a:t>unsure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whether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to</a:t>
            </a:r>
            <a:r>
              <a:rPr lang="es-ES" sz="1600">
                <a:solidFill>
                  <a:schemeClr val="bg1"/>
                </a:solidFill>
              </a:rPr>
              <a:t> continue.</a:t>
            </a: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s-ES" sz="1600" err="1">
                <a:solidFill>
                  <a:schemeClr val="bg1"/>
                </a:solidFill>
              </a:rPr>
              <a:t>Instead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of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criticising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him</a:t>
            </a:r>
            <a:r>
              <a:rPr lang="es-ES" sz="1600">
                <a:solidFill>
                  <a:schemeClr val="bg1"/>
                </a:solidFill>
              </a:rPr>
              <a:t>, </a:t>
            </a:r>
            <a:r>
              <a:rPr lang="es-ES" sz="1600" err="1">
                <a:solidFill>
                  <a:schemeClr val="bg1"/>
                </a:solidFill>
              </a:rPr>
              <a:t>the</a:t>
            </a:r>
            <a:r>
              <a:rPr lang="es-ES" sz="1600">
                <a:solidFill>
                  <a:schemeClr val="bg1"/>
                </a:solidFill>
              </a:rPr>
              <a:t> master </a:t>
            </a:r>
            <a:r>
              <a:rPr lang="es-ES" sz="1600" err="1">
                <a:solidFill>
                  <a:schemeClr val="bg1"/>
                </a:solidFill>
              </a:rPr>
              <a:t>calmly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gives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him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another</a:t>
            </a:r>
            <a:r>
              <a:rPr lang="es-ES" sz="1600">
                <a:solidFill>
                  <a:schemeClr val="bg1"/>
                </a:solidFill>
              </a:rPr>
              <a:t> chance. The </a:t>
            </a:r>
            <a:r>
              <a:rPr lang="es-ES" sz="1600" err="1">
                <a:solidFill>
                  <a:schemeClr val="bg1"/>
                </a:solidFill>
              </a:rPr>
              <a:t>apprentice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takes</a:t>
            </a:r>
            <a:r>
              <a:rPr lang="es-ES" sz="1600">
                <a:solidFill>
                  <a:schemeClr val="bg1"/>
                </a:solidFill>
              </a:rPr>
              <a:t> a </a:t>
            </a:r>
            <a:r>
              <a:rPr lang="es-ES" sz="1600" err="1">
                <a:solidFill>
                  <a:schemeClr val="bg1"/>
                </a:solidFill>
              </a:rPr>
              <a:t>breath</a:t>
            </a:r>
            <a:r>
              <a:rPr lang="es-ES" sz="1600">
                <a:solidFill>
                  <a:schemeClr val="bg1"/>
                </a:solidFill>
              </a:rPr>
              <a:t>, </a:t>
            </a:r>
            <a:r>
              <a:rPr lang="es-ES" sz="1600" err="1">
                <a:solidFill>
                  <a:schemeClr val="bg1"/>
                </a:solidFill>
              </a:rPr>
              <a:t>regains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his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focus</a:t>
            </a:r>
            <a:r>
              <a:rPr lang="es-ES" sz="1600">
                <a:solidFill>
                  <a:schemeClr val="bg1"/>
                </a:solidFill>
              </a:rPr>
              <a:t> and prepares </a:t>
            </a:r>
            <a:r>
              <a:rPr lang="es-ES" sz="1600" err="1">
                <a:solidFill>
                  <a:schemeClr val="bg1"/>
                </a:solidFill>
              </a:rPr>
              <a:t>to</a:t>
            </a:r>
            <a:r>
              <a:rPr lang="es-ES" sz="1600">
                <a:solidFill>
                  <a:schemeClr val="bg1"/>
                </a:solidFill>
              </a:rPr>
              <a:t> try </a:t>
            </a:r>
            <a:r>
              <a:rPr lang="es-ES" sz="1600" err="1">
                <a:solidFill>
                  <a:schemeClr val="bg1"/>
                </a:solidFill>
              </a:rPr>
              <a:t>again</a:t>
            </a:r>
            <a:r>
              <a:rPr lang="es-ES" sz="160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s-ES" sz="1600">
                <a:solidFill>
                  <a:schemeClr val="bg1"/>
                </a:solidFill>
              </a:rPr>
              <a:t>The </a:t>
            </a:r>
            <a:r>
              <a:rPr lang="es-ES" sz="1600" err="1">
                <a:solidFill>
                  <a:schemeClr val="bg1"/>
                </a:solidFill>
              </a:rPr>
              <a:t>story</a:t>
            </a:r>
            <a:r>
              <a:rPr lang="es-ES" sz="1600">
                <a:solidFill>
                  <a:schemeClr val="bg1"/>
                </a:solidFill>
              </a:rPr>
              <a:t> explores </a:t>
            </a:r>
            <a:r>
              <a:rPr lang="es-ES" sz="1600" err="1">
                <a:solidFill>
                  <a:schemeClr val="bg1"/>
                </a:solidFill>
              </a:rPr>
              <a:t>courage</a:t>
            </a:r>
            <a:r>
              <a:rPr lang="es-ES" sz="1600">
                <a:solidFill>
                  <a:schemeClr val="bg1"/>
                </a:solidFill>
              </a:rPr>
              <a:t>, </a:t>
            </a:r>
            <a:r>
              <a:rPr lang="es-ES" sz="1600" err="1">
                <a:solidFill>
                  <a:schemeClr val="bg1"/>
                </a:solidFill>
              </a:rPr>
              <a:t>perseverance</a:t>
            </a:r>
            <a:r>
              <a:rPr lang="es-ES" sz="1600">
                <a:solidFill>
                  <a:schemeClr val="bg1"/>
                </a:solidFill>
              </a:rPr>
              <a:t> and </a:t>
            </a:r>
            <a:r>
              <a:rPr lang="es-ES" sz="1600" err="1">
                <a:solidFill>
                  <a:schemeClr val="bg1"/>
                </a:solidFill>
              </a:rPr>
              <a:t>learning</a:t>
            </a:r>
            <a:r>
              <a:rPr lang="es-ES" sz="1600">
                <a:solidFill>
                  <a:schemeClr val="bg1"/>
                </a:solidFill>
              </a:rPr>
              <a:t> </a:t>
            </a:r>
            <a:r>
              <a:rPr lang="es-ES" sz="1600" err="1">
                <a:solidFill>
                  <a:schemeClr val="bg1"/>
                </a:solidFill>
              </a:rPr>
              <a:t>mistakes</a:t>
            </a:r>
            <a:r>
              <a:rPr lang="es-ES" sz="160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s-ES" sz="1600">
                <a:solidFill>
                  <a:schemeClr val="bg1"/>
                </a:solidFill>
              </a:rPr>
              <a:t>Main </a:t>
            </a:r>
            <a:r>
              <a:rPr lang="es-ES" sz="1600" err="1">
                <a:solidFill>
                  <a:schemeClr val="bg1"/>
                </a:solidFill>
              </a:rPr>
              <a:t>themes</a:t>
            </a:r>
            <a:r>
              <a:rPr lang="es-ES" sz="1600">
                <a:solidFill>
                  <a:schemeClr val="bg1"/>
                </a:solidFill>
              </a:rPr>
              <a:t>: Courage, </a:t>
            </a:r>
            <a:r>
              <a:rPr lang="es-ES" sz="1600" err="1">
                <a:solidFill>
                  <a:schemeClr val="bg1"/>
                </a:solidFill>
              </a:rPr>
              <a:t>self-confidence</a:t>
            </a:r>
            <a:r>
              <a:rPr lang="es-ES" sz="1600">
                <a:solidFill>
                  <a:schemeClr val="bg1"/>
                </a:solidFill>
              </a:rPr>
              <a:t> and </a:t>
            </a:r>
            <a:r>
              <a:rPr lang="es-ES" sz="1600" err="1">
                <a:solidFill>
                  <a:schemeClr val="bg1"/>
                </a:solidFill>
              </a:rPr>
              <a:t>perseverance</a:t>
            </a:r>
            <a:r>
              <a:rPr lang="es-ES" sz="1600">
                <a:solidFill>
                  <a:schemeClr val="bg1"/>
                </a:solidFill>
              </a:rPr>
              <a:t>.</a:t>
            </a:r>
          </a:p>
        </p:txBody>
      </p: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1D0D9B5C-0C7A-4DB1-BD34-5F267130C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B9667085-F7BD-4A03-92CF-22ED6F2B46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54411341-4997-4B9D-BB9B-4BF14574AC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F868991E-A4D1-4796-86E1-C2DC1C97E9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CC468045-48FC-43D1-9CAC-BB8A5598B6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8E9FBD81-3F27-4C7D-8DEA-3E15112C50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46257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0FE681-1E05-478A-89DC-5F7AB37CF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18569B-EBF6-5684-A494-C21781826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3876263" cy="4892040"/>
          </a:xfrm>
        </p:spPr>
        <p:txBody>
          <a:bodyPr>
            <a:normAutofit/>
          </a:bodyPr>
          <a:lstStyle/>
          <a:p>
            <a:pPr algn="r"/>
            <a:r>
              <a:rPr lang="en-US" b="1"/>
              <a:t>Character </a:t>
            </a:r>
            <a:r>
              <a:rPr lang="en-US" b="1" err="1"/>
              <a:t>permormance</a:t>
            </a:r>
            <a:r>
              <a:rPr lang="en-US" b="1"/>
              <a:t> &amp; Movement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E2F21DC-5F0E-42CF-B89C-C1E25E175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0783" y="1532373"/>
            <a:ext cx="0" cy="3198892"/>
          </a:xfrm>
          <a:prstGeom prst="line">
            <a:avLst/>
          </a:prstGeom>
          <a:ln w="1905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3FE8AE-F4C1-82FB-0CA9-A6E9220025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2231" y="355978"/>
            <a:ext cx="6288260" cy="614308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err="1">
                <a:solidFill>
                  <a:schemeClr val="tx1"/>
                </a:solidFill>
              </a:rPr>
              <a:t>Nervoussness</a:t>
            </a:r>
            <a:r>
              <a:rPr lang="en-US" b="1">
                <a:solidFill>
                  <a:schemeClr val="tx1"/>
                </a:solidFill>
              </a:rPr>
              <a:t>: </a:t>
            </a:r>
          </a:p>
          <a:p>
            <a:pPr>
              <a:buClr>
                <a:srgbClr val="FFFFFF"/>
              </a:buClr>
            </a:pPr>
            <a:r>
              <a:rPr lang="en-US">
                <a:solidFill>
                  <a:schemeClr val="tx1"/>
                </a:solidFill>
              </a:rPr>
              <a:t>The apprentice notice his master</a:t>
            </a:r>
          </a:p>
          <a:p>
            <a:pPr>
              <a:buClr>
                <a:srgbClr val="FFFFFF"/>
              </a:buClr>
            </a:pPr>
            <a:r>
              <a:rPr lang="en-US">
                <a:solidFill>
                  <a:schemeClr val="tx1"/>
                </a:solidFill>
              </a:rPr>
              <a:t>He tries to look confident</a:t>
            </a:r>
          </a:p>
          <a:p>
            <a:pPr>
              <a:buClr>
                <a:srgbClr val="FFFFFF"/>
              </a:buClr>
            </a:pPr>
            <a:r>
              <a:rPr lang="en-US">
                <a:solidFill>
                  <a:schemeClr val="tx1"/>
                </a:solidFill>
              </a:rPr>
              <a:t>He adjusts his grip on the wooden sword</a:t>
            </a:r>
          </a:p>
          <a:p>
            <a:pPr marL="0" indent="0">
              <a:buClr>
                <a:srgbClr val="FFFFFF"/>
              </a:buClr>
              <a:buNone/>
            </a:pPr>
            <a:endParaRPr lang="en-US">
              <a:solidFill>
                <a:schemeClr val="tx1"/>
              </a:solidFill>
            </a:endParaRPr>
          </a:p>
          <a:p>
            <a:pPr marL="0" indent="0">
              <a:buClr>
                <a:srgbClr val="FFFFFF"/>
              </a:buClr>
              <a:buNone/>
            </a:pPr>
            <a:r>
              <a:rPr lang="en-US" b="1">
                <a:solidFill>
                  <a:schemeClr val="tx1"/>
                </a:solidFill>
              </a:rPr>
              <a:t>Preparation:</a:t>
            </a:r>
          </a:p>
          <a:p>
            <a:pPr marL="342900" indent="-342900"/>
            <a:r>
              <a:rPr lang="en-US">
                <a:solidFill>
                  <a:schemeClr val="tx1"/>
                </a:solidFill>
              </a:rPr>
              <a:t>He positions his feet</a:t>
            </a:r>
          </a:p>
          <a:p>
            <a:pPr marL="342900" indent="-342900">
              <a:buClr>
                <a:srgbClr val="FFFFFF"/>
              </a:buClr>
            </a:pPr>
            <a:r>
              <a:rPr lang="en-US">
                <a:solidFill>
                  <a:schemeClr val="tx1"/>
                </a:solidFill>
              </a:rPr>
              <a:t>He adopts a fighting stance</a:t>
            </a:r>
          </a:p>
          <a:p>
            <a:pPr marL="342900" indent="-342900">
              <a:buClr>
                <a:srgbClr val="FFFFFF"/>
              </a:buClr>
            </a:pPr>
            <a:r>
              <a:rPr lang="en-US">
                <a:solidFill>
                  <a:schemeClr val="tx1"/>
                </a:solidFill>
              </a:rPr>
              <a:t>He takes a deep breath before attacking</a:t>
            </a:r>
          </a:p>
          <a:p>
            <a:pPr marL="0" indent="0">
              <a:buClr>
                <a:srgbClr val="FFFFFF"/>
              </a:buClr>
              <a:buNone/>
            </a:pPr>
            <a:endParaRPr lang="en-US">
              <a:solidFill>
                <a:schemeClr val="tx1"/>
              </a:solidFill>
            </a:endParaRPr>
          </a:p>
          <a:p>
            <a:pPr marL="0" indent="0">
              <a:buClr>
                <a:srgbClr val="FFFFFF"/>
              </a:buClr>
              <a:buNone/>
            </a:pPr>
            <a:r>
              <a:rPr lang="en-US" b="1">
                <a:solidFill>
                  <a:schemeClr val="tx1"/>
                </a:solidFill>
              </a:rPr>
              <a:t>Failure:</a:t>
            </a:r>
          </a:p>
          <a:p>
            <a:pPr marL="342900" indent="-342900"/>
            <a:r>
              <a:rPr lang="en-US">
                <a:solidFill>
                  <a:schemeClr val="tx1"/>
                </a:solidFill>
              </a:rPr>
              <a:t>He makes his first move</a:t>
            </a:r>
          </a:p>
          <a:p>
            <a:pPr marL="342900" indent="-342900">
              <a:buClr>
                <a:srgbClr val="FFFFFF"/>
              </a:buClr>
            </a:pPr>
            <a:r>
              <a:rPr lang="en-US">
                <a:solidFill>
                  <a:schemeClr val="tx1"/>
                </a:solidFill>
              </a:rPr>
              <a:t>He loses his balance and nearly falls</a:t>
            </a:r>
          </a:p>
          <a:p>
            <a:pPr marL="342900" indent="-342900">
              <a:buClr>
                <a:srgbClr val="FFFFFF"/>
              </a:buClr>
            </a:pPr>
            <a:r>
              <a:rPr lang="en-US">
                <a:solidFill>
                  <a:schemeClr val="tx1"/>
                </a:solidFill>
              </a:rPr>
              <a:t>He hesitates, feeling embarrassed</a:t>
            </a:r>
          </a:p>
          <a:p>
            <a:pPr marL="0" indent="0">
              <a:buClr>
                <a:srgbClr val="FFFFFF"/>
              </a:buClr>
              <a:buNone/>
            </a:pPr>
            <a:endParaRPr lang="en-US">
              <a:solidFill>
                <a:schemeClr val="tx1"/>
              </a:solidFill>
            </a:endParaRPr>
          </a:p>
          <a:p>
            <a:pPr marL="0" indent="0">
              <a:buClr>
                <a:srgbClr val="FFFFFF"/>
              </a:buClr>
              <a:buNone/>
            </a:pPr>
            <a:r>
              <a:rPr lang="en-US" b="1">
                <a:solidFill>
                  <a:schemeClr val="tx1"/>
                </a:solidFill>
              </a:rPr>
              <a:t>Recovery:</a:t>
            </a:r>
          </a:p>
          <a:p>
            <a:pPr marL="342900" indent="-342900"/>
            <a:r>
              <a:rPr lang="en-US">
                <a:solidFill>
                  <a:schemeClr val="tx1"/>
                </a:solidFill>
              </a:rPr>
              <a:t>The master gives him another chance</a:t>
            </a:r>
          </a:p>
          <a:p>
            <a:pPr marL="342900" indent="-342900">
              <a:buClr>
                <a:srgbClr val="FFFFFF"/>
              </a:buClr>
            </a:pPr>
            <a:r>
              <a:rPr lang="en-US">
                <a:solidFill>
                  <a:schemeClr val="tx1"/>
                </a:solidFill>
              </a:rPr>
              <a:t>The apprentice regains his focus</a:t>
            </a:r>
          </a:p>
          <a:p>
            <a:pPr marL="342900" indent="-342900">
              <a:buClr>
                <a:srgbClr val="FFFFFF"/>
              </a:buClr>
            </a:pPr>
            <a:r>
              <a:rPr lang="en-US">
                <a:solidFill>
                  <a:schemeClr val="tx1"/>
                </a:solidFill>
              </a:rPr>
              <a:t>He prepares to try again with greater determination</a:t>
            </a:r>
          </a:p>
        </p:txBody>
      </p:sp>
    </p:spTree>
    <p:extLst>
      <p:ext uri="{BB962C8B-B14F-4D97-AF65-F5344CB8AC3E}">
        <p14:creationId xmlns:p14="http://schemas.microsoft.com/office/powerpoint/2010/main" val="4184473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4" name="Rectangle 163">
            <a:extLst>
              <a:ext uri="{FF2B5EF4-FFF2-40B4-BE49-F238E27FC236}">
                <a16:creationId xmlns:a16="http://schemas.microsoft.com/office/drawing/2014/main" id="{BDF23B52-A9BE-4DD6-B2A7-FD8853FB7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EFCA32-29F2-B87D-0973-EA1A67511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7029" y="961467"/>
            <a:ext cx="4205003" cy="1507067"/>
          </a:xfrm>
        </p:spPr>
        <p:txBody>
          <a:bodyPr>
            <a:normAutofit/>
          </a:bodyPr>
          <a:lstStyle/>
          <a:p>
            <a:r>
              <a:rPr lang="en-US" sz="3200" b="1"/>
              <a:t>Visual Research &amp; Inspiration</a:t>
            </a:r>
          </a:p>
        </p:txBody>
      </p:sp>
      <p:sp>
        <p:nvSpPr>
          <p:cNvPr id="166" name="Snip Diagonal Corner Rectangle 20">
            <a:extLst>
              <a:ext uri="{FF2B5EF4-FFF2-40B4-BE49-F238E27FC236}">
                <a16:creationId xmlns:a16="http://schemas.microsoft.com/office/drawing/2014/main" id="{B3B22232-B94E-4FC4-B87D-7C1738BCB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5101637" cy="5266944"/>
          </a:xfrm>
          <a:prstGeom prst="snip2DiagRect">
            <a:avLst>
              <a:gd name="adj1" fmla="val 9954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241111-8690-B4D3-A870-2565BD5F622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6" b="12998"/>
          <a:stretch>
            <a:fillRect/>
          </a:stretch>
        </p:blipFill>
        <p:spPr>
          <a:xfrm>
            <a:off x="797205" y="786109"/>
            <a:ext cx="2356616" cy="2562724"/>
          </a:xfrm>
          <a:custGeom>
            <a:avLst/>
            <a:gdLst/>
            <a:ahLst/>
            <a:cxnLst/>
            <a:rect l="l" t="t" r="r" b="b"/>
            <a:pathLst>
              <a:path w="2338016" h="2562724">
                <a:moveTo>
                  <a:pt x="478762" y="0"/>
                </a:moveTo>
                <a:lnTo>
                  <a:pt x="2338016" y="0"/>
                </a:lnTo>
                <a:lnTo>
                  <a:pt x="2338016" y="2562724"/>
                </a:lnTo>
                <a:lnTo>
                  <a:pt x="0" y="2562724"/>
                </a:lnTo>
                <a:lnTo>
                  <a:pt x="0" y="478762"/>
                </a:lnTo>
                <a:close/>
              </a:path>
            </a:pathLst>
          </a:cu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9C7BC84-858A-32DF-3795-4B5EBEB0A03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45" r="355" b="1"/>
          <a:stretch>
            <a:fillRect/>
          </a:stretch>
        </p:blipFill>
        <p:spPr>
          <a:xfrm>
            <a:off x="3282510" y="786612"/>
            <a:ext cx="2324438" cy="25622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8089F2-6900-4832-5C0F-53AD36A2B9E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064" r="-3" b="-3"/>
          <a:stretch>
            <a:fillRect/>
          </a:stretch>
        </p:blipFill>
        <p:spPr>
          <a:xfrm>
            <a:off x="797779" y="3461657"/>
            <a:ext cx="4809744" cy="2297931"/>
          </a:xfrm>
          <a:custGeom>
            <a:avLst/>
            <a:gdLst/>
            <a:ahLst/>
            <a:cxnLst/>
            <a:rect l="l" t="t" r="r" b="b"/>
            <a:pathLst>
              <a:path w="4809744" h="2246151">
                <a:moveTo>
                  <a:pt x="0" y="0"/>
                </a:moveTo>
                <a:lnTo>
                  <a:pt x="4809744" y="0"/>
                </a:lnTo>
                <a:lnTo>
                  <a:pt x="4809744" y="1767389"/>
                </a:lnTo>
                <a:lnTo>
                  <a:pt x="4330982" y="2246151"/>
                </a:lnTo>
                <a:lnTo>
                  <a:pt x="0" y="224615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7A205-E00E-6A8F-47CF-38531667CE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8" y="2067732"/>
            <a:ext cx="4819653" cy="3615267"/>
          </a:xfrm>
        </p:spPr>
        <p:txBody>
          <a:bodyPr>
            <a:normAutofit/>
          </a:bodyPr>
          <a:lstStyle/>
          <a:p>
            <a:r>
              <a:rPr lang="en-US" sz="1800"/>
              <a:t>Mi visual research will focus on traditional  Japanese architecture, historical clothing and wooden training swords.</a:t>
            </a:r>
          </a:p>
          <a:p>
            <a:pPr>
              <a:buClr>
                <a:srgbClr val="FFFFFF"/>
              </a:buClr>
            </a:pPr>
            <a:r>
              <a:rPr lang="en-US" sz="1800"/>
              <a:t>I will research historical references to ensure that the characters, props and environment are visualy consistent with the chosen period.</a:t>
            </a:r>
          </a:p>
        </p:txBody>
      </p:sp>
      <p:grpSp>
        <p:nvGrpSpPr>
          <p:cNvPr id="168" name="Group 167">
            <a:extLst>
              <a:ext uri="{FF2B5EF4-FFF2-40B4-BE49-F238E27FC236}">
                <a16:creationId xmlns:a16="http://schemas.microsoft.com/office/drawing/2014/main" id="{4FFC36AD-3DD4-4CBD-B2A6-78674F345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473D8520-3355-461D-8EA6-7E640EF5AF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6EAFEF53-7B76-46E5-BD95-FE1F254A0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128B7F70-DD92-4964-B9C1-99E47CBEE5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90FF380B-8F2F-497A-B24A-06B033EAA6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5444AF83-DBC4-4A00-881E-4C8483E294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94500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8F4E830A-06F9-4EAA-9E65-110CF2421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5558FF7-37C7-0D53-E045-DFD6CFD4C5E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b="443"/>
          <a:stretch>
            <a:fillRect/>
          </a:stretch>
        </p:blipFill>
        <p:spPr>
          <a:xfrm>
            <a:off x="3174" y="10"/>
            <a:ext cx="1219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271D38-1278-6F99-074D-F4E52FC41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645" y="2679004"/>
            <a:ext cx="3359625" cy="1507067"/>
          </a:xfrm>
        </p:spPr>
        <p:txBody>
          <a:bodyPr>
            <a:normAutofit fontScale="90000"/>
          </a:bodyPr>
          <a:lstStyle/>
          <a:p>
            <a:r>
              <a:rPr lang="en-US" b="1"/>
              <a:t>Cinematic </a:t>
            </a:r>
            <a:br>
              <a:rPr lang="en-US" b="1"/>
            </a:br>
            <a:r>
              <a:rPr lang="en-US" b="1"/>
              <a:t>Layout &amp; Composition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7BE56F-5EFA-07F6-BAF2-287DEB964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0091" y="223359"/>
            <a:ext cx="6770794" cy="6408814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90000"/>
              </a:lnSpc>
              <a:buClr>
                <a:srgbClr val="FFFFFF"/>
              </a:buClr>
              <a:buNone/>
            </a:pPr>
            <a:endParaRPr lang="en-US" sz="1500">
              <a:solidFill>
                <a:schemeClr val="tx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500" b="1">
                <a:solidFill>
                  <a:schemeClr val="tx1"/>
                </a:solidFill>
              </a:rPr>
              <a:t>SHOT 1 – Establishing shot</a:t>
            </a:r>
            <a:endParaRPr lang="en-US" sz="15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n-US" sz="1500">
                <a:solidFill>
                  <a:schemeClr val="tx1"/>
                </a:solidFill>
              </a:rPr>
              <a:t>A wide shot introduces temple and dojo</a:t>
            </a: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n-US" sz="1500">
                <a:solidFill>
                  <a:schemeClr val="tx1"/>
                </a:solidFill>
              </a:rPr>
              <a:t>Both characters are visible, establishing the distance between them</a:t>
            </a:r>
          </a:p>
          <a:p>
            <a:pPr>
              <a:lnSpc>
                <a:spcPct val="90000"/>
              </a:lnSpc>
              <a:buClr>
                <a:srgbClr val="FFFFFF"/>
              </a:buClr>
            </a:pPr>
            <a:endParaRPr lang="en-US" sz="1500">
              <a:solidFill>
                <a:schemeClr val="tx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500" b="1">
                <a:solidFill>
                  <a:schemeClr val="tx1"/>
                </a:solidFill>
              </a:rPr>
              <a:t>SHOT 2 – Character performance</a:t>
            </a:r>
            <a:endParaRPr lang="en-US" sz="15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n-US" sz="1500">
                <a:solidFill>
                  <a:schemeClr val="tx1"/>
                </a:solidFill>
              </a:rPr>
              <a:t>A medium shot shows the apprentice preparing to attack.</a:t>
            </a: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n-US" sz="1500">
                <a:solidFill>
                  <a:schemeClr val="tx1"/>
                </a:solidFill>
              </a:rPr>
              <a:t>The framing </a:t>
            </a:r>
            <a:r>
              <a:rPr lang="en-US" sz="1500" err="1">
                <a:solidFill>
                  <a:schemeClr val="tx1"/>
                </a:solidFill>
              </a:rPr>
              <a:t>emphasises</a:t>
            </a:r>
            <a:r>
              <a:rPr lang="en-US" sz="1500">
                <a:solidFill>
                  <a:schemeClr val="tx1"/>
                </a:solidFill>
              </a:rPr>
              <a:t> his posture and nervous movements</a:t>
            </a:r>
          </a:p>
          <a:p>
            <a:pPr marL="0" indent="0">
              <a:lnSpc>
                <a:spcPct val="90000"/>
              </a:lnSpc>
              <a:buNone/>
            </a:pPr>
            <a:endParaRPr lang="en-US" sz="1500" b="1">
              <a:solidFill>
                <a:schemeClr val="tx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500" b="1">
                <a:solidFill>
                  <a:schemeClr val="tx1"/>
                </a:solidFill>
              </a:rPr>
              <a:t>SHOT 3 – The failed move</a:t>
            </a:r>
            <a:endParaRPr lang="en-US" sz="15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n-US" sz="1500">
                <a:solidFill>
                  <a:schemeClr val="tx1"/>
                </a:solidFill>
              </a:rPr>
              <a:t>A wider or medium shot shows the apprentice losing his balance</a:t>
            </a: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n-US" sz="1500">
                <a:solidFill>
                  <a:schemeClr val="tx1"/>
                </a:solidFill>
              </a:rPr>
              <a:t>The audience can clearly read the action</a:t>
            </a:r>
          </a:p>
          <a:p>
            <a:pPr marL="0" indent="0">
              <a:lnSpc>
                <a:spcPct val="90000"/>
              </a:lnSpc>
              <a:buNone/>
            </a:pPr>
            <a:endParaRPr lang="en-US" sz="1500" b="1">
              <a:solidFill>
                <a:schemeClr val="tx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500" b="1">
                <a:solidFill>
                  <a:schemeClr val="tx1"/>
                </a:solidFill>
              </a:rPr>
              <a:t>SHOT 4 – The resolution</a:t>
            </a:r>
            <a:endParaRPr lang="en-US" sz="15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n-US" sz="1500">
                <a:solidFill>
                  <a:schemeClr val="tx1"/>
                </a:solidFill>
              </a:rPr>
              <a:t>A medium shot shows the master giving the apprentice another chance</a:t>
            </a:r>
          </a:p>
          <a:p>
            <a:pPr>
              <a:lnSpc>
                <a:spcPct val="90000"/>
              </a:lnSpc>
              <a:buClr>
                <a:srgbClr val="FFFFFF"/>
              </a:buClr>
            </a:pPr>
            <a:r>
              <a:rPr lang="en-US" sz="1500">
                <a:solidFill>
                  <a:schemeClr val="tx1"/>
                </a:solidFill>
              </a:rPr>
              <a:t>The final composition </a:t>
            </a:r>
            <a:r>
              <a:rPr lang="en-US" sz="1500" err="1">
                <a:solidFill>
                  <a:schemeClr val="tx1"/>
                </a:solidFill>
              </a:rPr>
              <a:t>emphasises</a:t>
            </a:r>
            <a:r>
              <a:rPr lang="en-US" sz="1500">
                <a:solidFill>
                  <a:schemeClr val="tx1"/>
                </a:solidFill>
              </a:rPr>
              <a:t> the apprentice's renewed determination</a:t>
            </a:r>
          </a:p>
          <a:p>
            <a:pPr marL="0" indent="0">
              <a:lnSpc>
                <a:spcPct val="90000"/>
              </a:lnSpc>
              <a:buNone/>
            </a:pPr>
            <a:endParaRPr lang="en-US" sz="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440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>
            <a:extLst>
              <a:ext uri="{FF2B5EF4-FFF2-40B4-BE49-F238E27FC236}">
                <a16:creationId xmlns:a16="http://schemas.microsoft.com/office/drawing/2014/main" id="{2103B461-323C-4912-BFFD-C375826620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BC21318-F4F4-4524-95D1-6B7FE0A788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D9FFA8E5-974F-409E-89C6-E185BD909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C384E2B1-7008-45EE-9F2E-FEF3A08978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D4563410-7FE9-4955-89C6-0FB9326CD3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AD14C0E-D5DF-4BDC-BD92-642CFF180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7E633E68-B925-44AC-A7C1-894D907EE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408201-5A8D-9E2B-FB9F-B3F397FE4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056" y="191434"/>
            <a:ext cx="8701465" cy="6477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651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AAE52-6ECE-B1D0-8EE6-177E1BFA4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38303"/>
            <a:ext cx="5170652" cy="1052142"/>
          </a:xfrm>
        </p:spPr>
        <p:txBody>
          <a:bodyPr/>
          <a:lstStyle/>
          <a:p>
            <a:r>
              <a:rPr lang="en-US" b="1"/>
              <a:t>Aims &amp; Objectives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15DE8918-996F-7887-3227-10963C587B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4256868"/>
              </p:ext>
            </p:extLst>
          </p:nvPr>
        </p:nvGraphicFramePr>
        <p:xfrm>
          <a:off x="684212" y="1452811"/>
          <a:ext cx="5170652" cy="49000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E91271F-CBB9-51E4-AC24-2EFC511BF1A1}"/>
              </a:ext>
            </a:extLst>
          </p:cNvPr>
          <p:cNvSpPr txBox="1"/>
          <p:nvPr/>
        </p:nvSpPr>
        <p:spPr>
          <a:xfrm>
            <a:off x="6094124" y="637563"/>
            <a:ext cx="518842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/>
              <a:t>PRODUCTION PLAN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755E59-F047-767A-09A8-1856B4AEC1C6}"/>
              </a:ext>
            </a:extLst>
          </p:cNvPr>
          <p:cNvSpPr txBox="1"/>
          <p:nvPr/>
        </p:nvSpPr>
        <p:spPr>
          <a:xfrm>
            <a:off x="6093439" y="1712493"/>
            <a:ext cx="4688006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 b="1">
                <a:solidFill>
                  <a:schemeClr val="bg1"/>
                </a:solidFill>
              </a:rPr>
              <a:t>Characters:</a:t>
            </a:r>
            <a:r>
              <a:rPr lang="en-US" sz="2000">
                <a:solidFill>
                  <a:schemeClr val="bg1"/>
                </a:solidFill>
              </a:rPr>
              <a:t> Two -  an apprentice and his master.</a:t>
            </a:r>
          </a:p>
          <a:p>
            <a:endParaRPr lang="en-US" sz="20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000" b="1">
                <a:solidFill>
                  <a:schemeClr val="bg1"/>
                </a:solidFill>
              </a:rPr>
              <a:t>Environment:</a:t>
            </a:r>
            <a:r>
              <a:rPr lang="en-US" sz="2000">
                <a:solidFill>
                  <a:schemeClr val="bg1"/>
                </a:solidFill>
              </a:rPr>
              <a:t> One main location – a temple with traditional dojo.</a:t>
            </a:r>
          </a:p>
          <a:p>
            <a:endParaRPr lang="en-US" sz="20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000" b="1">
                <a:solidFill>
                  <a:schemeClr val="bg1"/>
                </a:solidFill>
              </a:rPr>
              <a:t>Props:</a:t>
            </a:r>
            <a:r>
              <a:rPr lang="en-US" sz="2000">
                <a:solidFill>
                  <a:schemeClr val="bg1"/>
                </a:solidFill>
              </a:rPr>
              <a:t> Wooden training swords.</a:t>
            </a:r>
          </a:p>
          <a:p>
            <a:endParaRPr lang="en-US" sz="20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000" b="1">
                <a:solidFill>
                  <a:schemeClr val="bg1"/>
                </a:solidFill>
              </a:rPr>
              <a:t>Animation:</a:t>
            </a:r>
            <a:r>
              <a:rPr lang="en-US" sz="2000">
                <a:solidFill>
                  <a:schemeClr val="bg1"/>
                </a:solidFill>
              </a:rPr>
              <a:t> Physical acting, anticipation, balance and character interaction.</a:t>
            </a:r>
          </a:p>
          <a:p>
            <a:endParaRPr lang="en-US" sz="20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2000" b="1">
                <a:solidFill>
                  <a:schemeClr val="bg1"/>
                </a:solidFill>
              </a:rPr>
              <a:t>Visual approach:</a:t>
            </a:r>
            <a:r>
              <a:rPr lang="en-US" sz="2000">
                <a:solidFill>
                  <a:schemeClr val="bg1"/>
                </a:solidFill>
              </a:rPr>
              <a:t> Cinematic framing and natural lightning.</a:t>
            </a:r>
          </a:p>
        </p:txBody>
      </p:sp>
    </p:spTree>
    <p:extLst>
      <p:ext uri="{BB962C8B-B14F-4D97-AF65-F5344CB8AC3E}">
        <p14:creationId xmlns:p14="http://schemas.microsoft.com/office/powerpoint/2010/main" val="804032814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Slice</vt:lpstr>
      <vt:lpstr>INDEPENDENT PROJECT: THE FIRST MOVE</vt:lpstr>
      <vt:lpstr>Story Synopsis</vt:lpstr>
      <vt:lpstr>Character permormance &amp; Movement</vt:lpstr>
      <vt:lpstr>Visual Research &amp; Inspiration</vt:lpstr>
      <vt:lpstr>Cinematic  Layout &amp; Composition</vt:lpstr>
      <vt:lpstr>PowerPoint Presentation</vt:lpstr>
      <vt:lpstr>Aims &amp; Objectives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31</cp:revision>
  <dcterms:created xsi:type="dcterms:W3CDTF">2026-10-19T16:34:44Z</dcterms:created>
  <dcterms:modified xsi:type="dcterms:W3CDTF">2026-10-20T12:15:36Z</dcterms:modified>
</cp:coreProperties>
</file>