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8" r:id="rId3"/>
  </p:sldMasterIdLst>
  <p:notesMasterIdLst>
    <p:notesMasterId r:id="rId44"/>
  </p:notesMasterIdLst>
  <p:sldIdLst>
    <p:sldId id="256" r:id="rId4"/>
    <p:sldId id="257" r:id="rId5"/>
    <p:sldId id="260" r:id="rId6"/>
    <p:sldId id="261" r:id="rId7"/>
    <p:sldId id="262" r:id="rId8"/>
    <p:sldId id="263" r:id="rId9"/>
    <p:sldId id="264" r:id="rId10"/>
    <p:sldId id="265" r:id="rId11"/>
    <p:sldId id="258" r:id="rId12"/>
    <p:sldId id="259"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92" r:id="rId28"/>
    <p:sldId id="293" r:id="rId29"/>
    <p:sldId id="294" r:id="rId30"/>
    <p:sldId id="295" r:id="rId31"/>
    <p:sldId id="266" r:id="rId32"/>
    <p:sldId id="267" r:id="rId33"/>
    <p:sldId id="268" r:id="rId34"/>
    <p:sldId id="269" r:id="rId35"/>
    <p:sldId id="270" r:id="rId36"/>
    <p:sldId id="271" r:id="rId37"/>
    <p:sldId id="272" r:id="rId38"/>
    <p:sldId id="273" r:id="rId39"/>
    <p:sldId id="274" r:id="rId40"/>
    <p:sldId id="275" r:id="rId41"/>
    <p:sldId id="276" r:id="rId42"/>
    <p:sldId id="277"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1BAB7"/>
    <a:srgbClr val="54E4C1"/>
    <a:srgbClr val="A09691"/>
    <a:srgbClr val="5E858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A2E9A3-22E7-43DC-9EE7-2300560C3EDA}" v="12" dt="2026-10-06T10:08:47.7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40" autoAdjust="0"/>
    <p:restoredTop sz="65379" autoAdjust="0"/>
  </p:normalViewPr>
  <p:slideViewPr>
    <p:cSldViewPr snapToGrid="0">
      <p:cViewPr varScale="1">
        <p:scale>
          <a:sx n="72" d="100"/>
          <a:sy n="72" d="100"/>
        </p:scale>
        <p:origin x="178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microsoft.com/office/2015/10/relationships/revisionInfo" Target="revisionInfo.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PK"/>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1D0527-40CC-4841-AE78-6DFE27CDDFD0}" type="datetimeFigureOut">
              <a:rPr lang="en-PK" smtClean="0"/>
              <a:t>10/10/2026</a:t>
            </a:fld>
            <a:endParaRPr lang="en-PK"/>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PK"/>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K"/>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PK"/>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853174-44C4-4E3A-A7EE-A4FFA7CC88C0}" type="slidenum">
              <a:rPr lang="en-PK" smtClean="0"/>
              <a:t>‹#›</a:t>
            </a:fld>
            <a:endParaRPr lang="en-PK"/>
          </a:p>
        </p:txBody>
      </p:sp>
    </p:spTree>
    <p:extLst>
      <p:ext uri="{BB962C8B-B14F-4D97-AF65-F5344CB8AC3E}">
        <p14:creationId xmlns:p14="http://schemas.microsoft.com/office/powerpoint/2010/main" val="155694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gov.uk/government/publications/stopping-the-start-our-new-plan-to-create-a-smokefree-generation"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s://www.gov.uk/government/statistics/smoking-profile-july-2026-update/smoking-profile-statistical-commentary-july-2026" TargetMode="External"/><Relationship Id="rId5" Type="http://schemas.openxmlformats.org/officeDocument/2006/relationships/hyperlink" Target="https://www.nice.org.uk/guidance/ng209" TargetMode="External"/><Relationship Id="rId4" Type="http://schemas.openxmlformats.org/officeDocument/2006/relationships/hyperlink" Target="https://digital.nhs.uk/data-and-information/publications/statistical/smoking-drinking-and-drug-use-among-young-people-in-england/2023"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1200"/>
              </a:spcAft>
            </a:pPr>
            <a:r>
              <a:rPr lang="en-GB" sz="1800" b="1" i="1" kern="0" dirty="0">
                <a:effectLst/>
                <a:latin typeface="Times New Roman" panose="02020603050405020304" pitchFamily="18" charset="0"/>
                <a:ea typeface="Times New Roman" panose="02020603050405020304" pitchFamily="18" charset="0"/>
                <a:cs typeface="Times New Roman" panose="02020603050405020304" pitchFamily="18" charset="0"/>
              </a:rPr>
              <a:t>Introduction to the Fresh Choice Campaign</a:t>
            </a:r>
            <a:endParaRPr lang="en-PK" sz="1800" b="1" i="1" kern="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5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Fresh Choice is a proposed local council health-promotion campaign designed to prevent smoking initiation among teenagers aged 13–17 years. Health promotion is an activity aimed at increasing knowledge, helping make healthier choices and influencing factors that affect behaviour. Since smoking initiation in adolescence is linked to increased risk of subsequent tobacco use and nicotine dependence in adulthood (Le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Foll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et al., 2022), this is an even more critical period to focus on prevention efforts. The campaign is thus aimed at the prevention of experimentation before occasional smoking becomes a regular habit. Through positive and age-appropriate messages, Fresh Choice will advocate for remaining smoke-free as a viable and desirable option to smoking, not just a health warning.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PK" dirty="0"/>
          </a:p>
        </p:txBody>
      </p:sp>
      <p:sp>
        <p:nvSpPr>
          <p:cNvPr id="4" name="Slide Number Placeholder 3"/>
          <p:cNvSpPr>
            <a:spLocks noGrp="1"/>
          </p:cNvSpPr>
          <p:nvPr>
            <p:ph type="sldNum" sz="quarter" idx="5"/>
          </p:nvPr>
        </p:nvSpPr>
        <p:spPr/>
        <p:txBody>
          <a:bodyPr/>
          <a:lstStyle/>
          <a:p>
            <a:fld id="{53853174-44C4-4E3A-A7EE-A4FFA7CC88C0}" type="slidenum">
              <a:rPr lang="en-PK" smtClean="0"/>
              <a:t>2</a:t>
            </a:fld>
            <a:endParaRPr lang="en-PK"/>
          </a:p>
        </p:txBody>
      </p:sp>
    </p:spTree>
    <p:extLst>
      <p:ext uri="{BB962C8B-B14F-4D97-AF65-F5344CB8AC3E}">
        <p14:creationId xmlns:p14="http://schemas.microsoft.com/office/powerpoint/2010/main" val="31250110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1200"/>
              </a:spcAft>
            </a:pPr>
            <a:r>
              <a:rPr lang="en-GB" sz="1800" b="1" i="1" kern="0" dirty="0">
                <a:effectLst/>
                <a:latin typeface="Times New Roman" panose="02020603050405020304" pitchFamily="18" charset="0"/>
                <a:ea typeface="Times New Roman" panose="02020603050405020304" pitchFamily="18" charset="0"/>
                <a:cs typeface="Times New Roman" panose="02020603050405020304" pitchFamily="18" charset="0"/>
              </a:rPr>
              <a:t>Rationale for Targeting Teen Smoking</a:t>
            </a:r>
            <a:endParaRPr lang="en-PK" sz="1800" b="1" i="1" kern="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5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Teenagers are considered an important target group as adolescence is a formative period where behaviours acquired during this period, through experimentation and companionship, can become lasting patterns of health. It is therefore a public-health priority to prevent the initiation of smoking before it becomes regular use. The Smoking, Drinking and Drug Use among Young People survey in 2024 in England showed that 11% of pupils aged between 11 and 15 years have smoked at least once in their lifetime, and 5% are current smokers (NHS, 2025). The statistics indicate that there is still exposure to and experimentation with cigarettes among school-age children, although most are not smokers. In addition, there is evidence that younger initiation is linked to more problems quitting and prolonged tobacco-related harm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Vrinten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et al., 2022). Friends and family, as well as broader contexts, can also exert strong social pressures on teenagers, and prevention is more effective if it builds knowledge and resistance to pressure instead of merely increasing awareness of health risks. The target group for Fresh Choice, therefore, is before experimentation becomes established smoking behaviour.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PK" dirty="0"/>
          </a:p>
        </p:txBody>
      </p:sp>
      <p:sp>
        <p:nvSpPr>
          <p:cNvPr id="4" name="Slide Number Placeholder 3"/>
          <p:cNvSpPr>
            <a:spLocks noGrp="1"/>
          </p:cNvSpPr>
          <p:nvPr>
            <p:ph type="sldNum" sz="quarter" idx="5"/>
          </p:nvPr>
        </p:nvSpPr>
        <p:spPr/>
        <p:txBody>
          <a:bodyPr/>
          <a:lstStyle/>
          <a:p>
            <a:fld id="{53853174-44C4-4E3A-A7EE-A4FFA7CC88C0}" type="slidenum">
              <a:rPr lang="en-PK" smtClean="0"/>
              <a:t>3</a:t>
            </a:fld>
            <a:endParaRPr lang="en-PK"/>
          </a:p>
        </p:txBody>
      </p:sp>
    </p:spTree>
    <p:extLst>
      <p:ext uri="{BB962C8B-B14F-4D97-AF65-F5344CB8AC3E}">
        <p14:creationId xmlns:p14="http://schemas.microsoft.com/office/powerpoint/2010/main" val="3622620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1200"/>
              </a:spcAft>
            </a:pPr>
            <a:r>
              <a:rPr lang="en-GB" sz="1800" b="1" i="1" kern="0" dirty="0">
                <a:effectLst/>
                <a:latin typeface="Times New Roman" panose="02020603050405020304" pitchFamily="18" charset="0"/>
                <a:ea typeface="Times New Roman" panose="02020603050405020304" pitchFamily="18" charset="0"/>
                <a:cs typeface="Times New Roman" panose="02020603050405020304" pitchFamily="18" charset="0"/>
              </a:rPr>
              <a:t>National Guidelines and Current Smoking Behaviour</a:t>
            </a:r>
            <a:endParaRPr lang="en-PK" sz="1800" b="1" i="1" kern="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5000"/>
              </a:lnSpc>
              <a:spcAft>
                <a:spcPts val="800"/>
              </a:spcAft>
            </a:pPr>
            <a:r>
              <a:rPr lang="en-GB" sz="1800" dirty="0">
                <a:effectLst/>
                <a:latin typeface="Geist Fallback"/>
                <a:ea typeface="Calibri" panose="020F0502020204030204" pitchFamily="34" charset="0"/>
                <a:cs typeface="Times New Roman" panose="02020603050405020304" pitchFamily="18" charset="0"/>
              </a:rPr>
              <a:t>The Department of Health and Social Care (DHSC, 20UK tobacco-control guidance sets standards for not smoking as the default behaviour of children and young people. 23) sets reducing smoking uptake among young people as a key tobacco-control priority, while NICE (2021) recommends interventions that prevent children and young people from taking up smoking. Current statistics reflect the need for this to be done. The 2024 Smoking, Drinking and Drug Use among Young People survey in England revealed that 5% of 11–15-year-olds were current smokers (around one in 20 pupils) and 11% had consumed at least one cigarette (NHS, 2025). Smoking rates were also higher across age bands, with 1% of 11-year-olds and 10% of 15-year-olds smoking. In current smokers, 39% said they smoked 1 or more times per week, suggesting that smoking may become more than just a trial stage. More pupils reported exposure to nicotine products, with 24% saying they had tried vaping and 6% having ever used a heated tobacco product. These statistics reveal that while many teenagers avoid or quit smoking, smoking still happens during adolescence. The Fresh Choice targets teenagers in order to address national priorities of prevention before the establishment of tobacco use.</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PK" dirty="0"/>
          </a:p>
        </p:txBody>
      </p:sp>
      <p:sp>
        <p:nvSpPr>
          <p:cNvPr id="4" name="Slide Number Placeholder 3"/>
          <p:cNvSpPr>
            <a:spLocks noGrp="1"/>
          </p:cNvSpPr>
          <p:nvPr>
            <p:ph type="sldNum" sz="quarter" idx="5"/>
          </p:nvPr>
        </p:nvSpPr>
        <p:spPr/>
        <p:txBody>
          <a:bodyPr/>
          <a:lstStyle/>
          <a:p>
            <a:fld id="{53853174-44C4-4E3A-A7EE-A4FFA7CC88C0}" type="slidenum">
              <a:rPr lang="en-PK" smtClean="0"/>
              <a:t>4</a:t>
            </a:fld>
            <a:endParaRPr lang="en-PK"/>
          </a:p>
        </p:txBody>
      </p:sp>
    </p:spTree>
    <p:extLst>
      <p:ext uri="{BB962C8B-B14F-4D97-AF65-F5344CB8AC3E}">
        <p14:creationId xmlns:p14="http://schemas.microsoft.com/office/powerpoint/2010/main" val="2685127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1200"/>
              </a:spcAft>
            </a:pPr>
            <a:r>
              <a:rPr lang="en-GB" sz="1800" b="1" i="1" kern="0" dirty="0">
                <a:effectLst/>
                <a:latin typeface="Times New Roman" panose="02020603050405020304" pitchFamily="18" charset="0"/>
                <a:ea typeface="Times New Roman" panose="02020603050405020304" pitchFamily="18" charset="0"/>
                <a:cs typeface="Times New Roman" panose="02020603050405020304" pitchFamily="18" charset="0"/>
              </a:rPr>
              <a:t>Short-Term Consequences of Teen Smoking</a:t>
            </a:r>
            <a:endParaRPr lang="en-PK" sz="1800" b="1" i="1" kern="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5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Smoking is a behaviour that may interfere with a teen's everyday functioning before they have developed a serious disease. Nicotine is highly addictive, and repeated smoking can create cravings, irritability and difficulty focusing due to a lack of nicotine, which can interfere with schoolwork and routines (NHS, 2025). Smoking irritates the airways and can lead to coughing, phlegm and wheezing, which can make sport and physical activity more difficult. This is especially important for teenagers involved in football, running or other sports where breathlessness plays a role in performance. The financial burden of regular smoking is significant, as cigarettes are continuously bought and can never be used for other essential needs such as food, leisure, or other future expenses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Rahmah</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and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Mohlas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2025). Linking smoking to a certain peer group may cause social consequences, and a public smoking ban may trigger a practical inconvenience. Importantly, dependence can influence teenagers to schedule their day around tobacco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Vrinten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et al., 2022). Thus, Fresh Choice reaches potentially every part of a teenager's life by talking about consequences they can understand today, not just future disease risks.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PK" dirty="0"/>
          </a:p>
        </p:txBody>
      </p:sp>
      <p:sp>
        <p:nvSpPr>
          <p:cNvPr id="4" name="Slide Number Placeholder 3"/>
          <p:cNvSpPr>
            <a:spLocks noGrp="1"/>
          </p:cNvSpPr>
          <p:nvPr>
            <p:ph type="sldNum" sz="quarter" idx="5"/>
          </p:nvPr>
        </p:nvSpPr>
        <p:spPr/>
        <p:txBody>
          <a:bodyPr/>
          <a:lstStyle/>
          <a:p>
            <a:fld id="{53853174-44C4-4E3A-A7EE-A4FFA7CC88C0}" type="slidenum">
              <a:rPr lang="en-PK" smtClean="0"/>
              <a:t>5</a:t>
            </a:fld>
            <a:endParaRPr lang="en-PK"/>
          </a:p>
        </p:txBody>
      </p:sp>
    </p:spTree>
    <p:extLst>
      <p:ext uri="{BB962C8B-B14F-4D97-AF65-F5344CB8AC3E}">
        <p14:creationId xmlns:p14="http://schemas.microsoft.com/office/powerpoint/2010/main" val="37961656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1200"/>
              </a:spcAft>
            </a:pPr>
            <a:r>
              <a:rPr lang="en-GB" sz="1800" b="1" i="1" kern="0" dirty="0">
                <a:effectLst/>
                <a:latin typeface="Times New Roman" panose="02020603050405020304" pitchFamily="18" charset="0"/>
                <a:ea typeface="Times New Roman" panose="02020603050405020304" pitchFamily="18" charset="0"/>
                <a:cs typeface="Times New Roman" panose="02020603050405020304" pitchFamily="18" charset="0"/>
              </a:rPr>
              <a:t>Long-Term Consequences of Smoking Initiation</a:t>
            </a:r>
            <a:endParaRPr lang="en-PK" sz="1800" b="1" i="1" kern="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5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Smoking in the teenage years can lead to addiction to nicotine when the body and brain are still developing, and make it more likely that tobacco use will persist into adulthood. The sooner a person starts smoking, the more he or she will be exposed to the harmful chemicals in tobacco products throughout his or her life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Sakthisankaran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et al., 2024). Smoking is a significant risk factor for cardiovascular diseases, chronic obstructive pulmonary disease (COPD), stroke and many other cancers such as lung cancer (NHS, 2025). Smoking-related deaths account for approximately 64,000 deaths each year in England, highlighting the significant impact of long-term smoking (OHID, 2026). Early use also raises the likelihood of developing established dependence, which will make it more difficult to quit at a later point in time (NICE, 2021). When a teenager starts smoking, they are carrying an addictive behaviour into adulthood, which will affect the person's future healthcare costs and healthy life span. In Fresh Choice, the focus is on preventing the onset of regular smoking in adolescents and their likelihood of developing cardiovascular, respiratory and cancer health problems in the future. </a:t>
            </a:r>
            <a:endParaRPr lang="en-PK"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PK" dirty="0"/>
          </a:p>
        </p:txBody>
      </p:sp>
      <p:sp>
        <p:nvSpPr>
          <p:cNvPr id="4" name="Slide Number Placeholder 3"/>
          <p:cNvSpPr>
            <a:spLocks noGrp="1"/>
          </p:cNvSpPr>
          <p:nvPr>
            <p:ph type="sldNum" sz="quarter" idx="5"/>
          </p:nvPr>
        </p:nvSpPr>
        <p:spPr/>
        <p:txBody>
          <a:bodyPr/>
          <a:lstStyle/>
          <a:p>
            <a:fld id="{53853174-44C4-4E3A-A7EE-A4FFA7CC88C0}" type="slidenum">
              <a:rPr lang="en-PK" smtClean="0"/>
              <a:t>6</a:t>
            </a:fld>
            <a:endParaRPr lang="en-PK"/>
          </a:p>
        </p:txBody>
      </p:sp>
    </p:spTree>
    <p:extLst>
      <p:ext uri="{BB962C8B-B14F-4D97-AF65-F5344CB8AC3E}">
        <p14:creationId xmlns:p14="http://schemas.microsoft.com/office/powerpoint/2010/main" val="10594526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Rationale for the Fresh Choice Approach</a:t>
            </a:r>
          </a:p>
          <a:p>
            <a:r>
              <a:rPr lang="en-US" dirty="0"/>
              <a:t>Fresh Choice uses a positive prevention approach because information about disease alone may not address the social and </a:t>
            </a:r>
            <a:r>
              <a:rPr lang="en-US" dirty="0" err="1"/>
              <a:t>behavioural</a:t>
            </a:r>
            <a:r>
              <a:rPr lang="en-US" dirty="0"/>
              <a:t> factors that influence teenagers’ smoking decisions. Tobacco prevention efforts should focus on the attitudes, social influences and skills of young people, and not just on health risk information (NICE 2021). Thus, the campaign positions smoke-free choices as an active and attainable decision, featuring short, youth-tailored language, refusal-skills activities, and peer dialogue and decision-making scenarios. This is relevant because adolescents might be exposed to smoking at school or through friends or family members, where they may feel social pressure to conform by smoking. Studies have shown that social influence and perceived peer norms are additional factors that play a role in young people's smoking </a:t>
            </a:r>
            <a:r>
              <a:rPr lang="en-US" dirty="0" err="1"/>
              <a:t>behaviour</a:t>
            </a:r>
            <a:r>
              <a:rPr lang="en-US" dirty="0"/>
              <a:t> (Montes et al., 2023). Fresh Choice will help young people to challenge the idea that smoking is part of their normal social routine or 'must' be the thing to do and to gain confidence in refusing cigarettes. This method connects to the learner's long-term memory, allowing teenagers to develop and keep these smoke-free habits, and not just remember the dangers of smoking. </a:t>
            </a:r>
          </a:p>
          <a:p>
            <a:endParaRPr lang="en-PK" dirty="0"/>
          </a:p>
        </p:txBody>
      </p:sp>
      <p:sp>
        <p:nvSpPr>
          <p:cNvPr id="4" name="Slide Number Placeholder 3"/>
          <p:cNvSpPr>
            <a:spLocks noGrp="1"/>
          </p:cNvSpPr>
          <p:nvPr>
            <p:ph type="sldNum" sz="quarter" idx="5"/>
          </p:nvPr>
        </p:nvSpPr>
        <p:spPr/>
        <p:txBody>
          <a:bodyPr/>
          <a:lstStyle/>
          <a:p>
            <a:fld id="{53853174-44C4-4E3A-A7EE-A4FFA7CC88C0}" type="slidenum">
              <a:rPr lang="en-PK" smtClean="0"/>
              <a:t>7</a:t>
            </a:fld>
            <a:endParaRPr lang="en-PK"/>
          </a:p>
        </p:txBody>
      </p:sp>
    </p:spTree>
    <p:extLst>
      <p:ext uri="{BB962C8B-B14F-4D97-AF65-F5344CB8AC3E}">
        <p14:creationId xmlns:p14="http://schemas.microsoft.com/office/powerpoint/2010/main" val="17137593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Three Measurable Campaign Aims</a:t>
            </a:r>
          </a:p>
          <a:p>
            <a:pPr lvl="0"/>
            <a:r>
              <a:rPr lang="en-GB" sz="1200" kern="1200" dirty="0">
                <a:solidFill>
                  <a:schemeClr val="tx1"/>
                </a:solidFill>
                <a:effectLst/>
                <a:latin typeface="+mn-lt"/>
                <a:ea typeface="+mn-ea"/>
                <a:cs typeface="+mn-cs"/>
              </a:rPr>
              <a:t>Increase by 20% the percentage of participating teens who are able to accurately name three health impacts of smoking based on pre- and post-camp questionnaires. </a:t>
            </a:r>
          </a:p>
          <a:p>
            <a:pPr lvl="0"/>
            <a:r>
              <a:rPr lang="en-GB" sz="1200" kern="1200" dirty="0">
                <a:solidFill>
                  <a:schemeClr val="tx1"/>
                </a:solidFill>
                <a:effectLst/>
                <a:latin typeface="+mn-lt"/>
                <a:ea typeface="+mn-ea"/>
                <a:cs typeface="+mn-cs"/>
              </a:rPr>
              <a:t>Using pre-and post-campaign confidence scales, increase by 20% the percentage of teens who report that they are confident they would refuse a cigarette offer from a peer. </a:t>
            </a:r>
          </a:p>
          <a:p>
            <a:pPr lvl="0"/>
            <a:r>
              <a:rPr lang="en-GB" sz="1200" kern="1200" dirty="0">
                <a:solidFill>
                  <a:schemeClr val="tx1"/>
                </a:solidFill>
                <a:effectLst/>
                <a:latin typeface="+mn-lt"/>
                <a:ea typeface="+mn-ea"/>
                <a:cs typeface="+mn-cs"/>
              </a:rPr>
              <a:t>Reduce by 15%, based on anonymous pre- and post-campaign questionnaires, the proportion of teens who intend to try smoking within the next 12 months. </a:t>
            </a:r>
          </a:p>
          <a:p>
            <a:r>
              <a:rPr lang="en-GB" sz="1200" kern="1200" dirty="0">
                <a:solidFill>
                  <a:schemeClr val="tx1"/>
                </a:solidFill>
                <a:effectLst/>
                <a:latin typeface="+mn-lt"/>
                <a:ea typeface="+mn-ea"/>
                <a:cs typeface="+mn-cs"/>
              </a:rPr>
              <a:t>Together, the aims address three stages of prevention: knowledge, capability and behavioural intention. The council will be able to see if campaign activities led to a meaningful change by assessing each outcome before and after Fresh Choice. These goals would help increase knowledge and enhance the resilience of adolescents to peer pressure and decrease their intentions to start smoking. </a:t>
            </a:r>
          </a:p>
        </p:txBody>
      </p:sp>
      <p:sp>
        <p:nvSpPr>
          <p:cNvPr id="4" name="Slide Number Placeholder 3"/>
          <p:cNvSpPr>
            <a:spLocks noGrp="1"/>
          </p:cNvSpPr>
          <p:nvPr>
            <p:ph type="sldNum" sz="quarter" idx="5"/>
          </p:nvPr>
        </p:nvSpPr>
        <p:spPr/>
        <p:txBody>
          <a:bodyPr/>
          <a:lstStyle/>
          <a:p>
            <a:fld id="{53853174-44C4-4E3A-A7EE-A4FFA7CC88C0}" type="slidenum">
              <a:rPr lang="en-PK" smtClean="0"/>
              <a:t>8</a:t>
            </a:fld>
            <a:endParaRPr lang="en-PK"/>
          </a:p>
        </p:txBody>
      </p:sp>
    </p:spTree>
    <p:extLst>
      <p:ext uri="{BB962C8B-B14F-4D97-AF65-F5344CB8AC3E}">
        <p14:creationId xmlns:p14="http://schemas.microsoft.com/office/powerpoint/2010/main" val="19713550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Benefit of Achieving the Aims</a:t>
            </a:r>
          </a:p>
          <a:p>
            <a:r>
              <a:rPr lang="en-US" dirty="0"/>
              <a:t>The rationale for Fresh Choice is supported by evidence that although the country's national tobacco-control policies are effective, smoking initiation still persists among young people. Prevention continues to be relevant because in England 11% of Year 6 pupils smoke now or have smoked at least once in their lives, and 5% of those aged 11-15 currently smoke (NHS, 2025). The campaign addresses a national focus on stopping children and young people from taking up smoking (DHSC, 2023; NICE, 2021). Fulfilling the first objective would enhance teenagers' understanding of the short- and long-term effects of smoking, aiding their decision-making process. The second could bolster confidence in refusing cigarettes, which helps combat social factors that might facilitate initiation. The third would show a decrease in the number of people who say they intend to quit smoking, which is a huge </a:t>
            </a:r>
            <a:r>
              <a:rPr lang="en-US" dirty="0" err="1"/>
              <a:t>behavioural</a:t>
            </a:r>
            <a:r>
              <a:rPr lang="en-US" dirty="0"/>
              <a:t> measure of success for prevention. Altogether, these results go beyond passive health message delivery to building knowledge and personally valued capacity and commitment to stay smoke-free. This helps maintain a healthier lifestyle and decreases the odds of experimentation becoming addiction and continued tobacco use.</a:t>
            </a:r>
          </a:p>
          <a:p>
            <a:endParaRPr lang="en-PK" dirty="0"/>
          </a:p>
        </p:txBody>
      </p:sp>
      <p:sp>
        <p:nvSpPr>
          <p:cNvPr id="4" name="Slide Number Placeholder 3"/>
          <p:cNvSpPr>
            <a:spLocks noGrp="1"/>
          </p:cNvSpPr>
          <p:nvPr>
            <p:ph type="sldNum" sz="quarter" idx="5"/>
          </p:nvPr>
        </p:nvSpPr>
        <p:spPr/>
        <p:txBody>
          <a:bodyPr/>
          <a:lstStyle/>
          <a:p>
            <a:fld id="{53853174-44C4-4E3A-A7EE-A4FFA7CC88C0}" type="slidenum">
              <a:rPr lang="en-PK" smtClean="0"/>
              <a:t>9</a:t>
            </a:fld>
            <a:endParaRPr lang="en-PK"/>
          </a:p>
        </p:txBody>
      </p:sp>
    </p:spTree>
    <p:extLst>
      <p:ext uri="{BB962C8B-B14F-4D97-AF65-F5344CB8AC3E}">
        <p14:creationId xmlns:p14="http://schemas.microsoft.com/office/powerpoint/2010/main" val="13981357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u="sng" kern="1200" dirty="0">
                <a:solidFill>
                  <a:schemeClr val="tx1"/>
                </a:solidFill>
                <a:effectLst/>
                <a:latin typeface="+mn-lt"/>
                <a:ea typeface="+mn-ea"/>
                <a:cs typeface="+mn-cs"/>
              </a:rPr>
              <a:t>References</a:t>
            </a:r>
            <a:endParaRPr lang="en-GB" sz="1200" b="1" i="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DHSC (2023). </a:t>
            </a:r>
            <a:r>
              <a:rPr lang="en-GB" sz="1200" i="1" kern="1200" dirty="0">
                <a:solidFill>
                  <a:schemeClr val="tx1"/>
                </a:solidFill>
                <a:effectLst/>
                <a:latin typeface="+mn-lt"/>
                <a:ea typeface="+mn-ea"/>
                <a:cs typeface="+mn-cs"/>
              </a:rPr>
              <a:t>Stopping the start: Our new plan to create a </a:t>
            </a:r>
            <a:r>
              <a:rPr lang="en-GB" sz="1200" i="1" kern="1200" dirty="0" err="1">
                <a:solidFill>
                  <a:schemeClr val="tx1"/>
                </a:solidFill>
                <a:effectLst/>
                <a:latin typeface="+mn-lt"/>
                <a:ea typeface="+mn-ea"/>
                <a:cs typeface="+mn-cs"/>
              </a:rPr>
              <a:t>smokefree</a:t>
            </a:r>
            <a:r>
              <a:rPr lang="en-GB" sz="1200" i="1" kern="1200" dirty="0">
                <a:solidFill>
                  <a:schemeClr val="tx1"/>
                </a:solidFill>
                <a:effectLst/>
                <a:latin typeface="+mn-lt"/>
                <a:ea typeface="+mn-ea"/>
                <a:cs typeface="+mn-cs"/>
              </a:rPr>
              <a:t> generation</a:t>
            </a:r>
            <a:r>
              <a:rPr lang="en-GB" sz="1200" kern="1200" dirty="0">
                <a:solidFill>
                  <a:schemeClr val="tx1"/>
                </a:solidFill>
                <a:effectLst/>
                <a:latin typeface="+mn-lt"/>
                <a:ea typeface="+mn-ea"/>
                <a:cs typeface="+mn-cs"/>
              </a:rPr>
              <a:t>. [online] GOV.UK. Available at: </a:t>
            </a:r>
            <a:r>
              <a:rPr lang="en-GB" sz="1200" u="sng" kern="1200" dirty="0">
                <a:solidFill>
                  <a:schemeClr val="tx1"/>
                </a:solidFill>
                <a:effectLst/>
                <a:latin typeface="+mn-lt"/>
                <a:ea typeface="+mn-ea"/>
                <a:cs typeface="+mn-cs"/>
                <a:hlinkClick r:id="rId3"/>
              </a:rPr>
              <a:t>https://www.gov.uk/government/publications/stopping-the-start-our-new-plan-to-create-a-smokefree-generation</a:t>
            </a:r>
            <a:r>
              <a:rPr lang="en-GB" sz="1200" kern="1200" dirty="0">
                <a:solidFill>
                  <a:schemeClr val="tx1"/>
                </a:solidFill>
                <a:effectLst/>
                <a:latin typeface="+mn-lt"/>
                <a:ea typeface="+mn-ea"/>
                <a:cs typeface="+mn-cs"/>
              </a:rPr>
              <a:t> [Accessed 28 Sept. 2026].</a:t>
            </a:r>
          </a:p>
          <a:p>
            <a:r>
              <a:rPr lang="en-GB" sz="1200" kern="1200" dirty="0">
                <a:solidFill>
                  <a:schemeClr val="tx1"/>
                </a:solidFill>
                <a:effectLst/>
                <a:latin typeface="+mn-lt"/>
                <a:ea typeface="+mn-ea"/>
                <a:cs typeface="+mn-cs"/>
              </a:rPr>
              <a:t>Le </a:t>
            </a:r>
            <a:r>
              <a:rPr lang="en-GB" sz="1200" kern="1200" dirty="0" err="1">
                <a:solidFill>
                  <a:schemeClr val="tx1"/>
                </a:solidFill>
                <a:effectLst/>
                <a:latin typeface="+mn-lt"/>
                <a:ea typeface="+mn-ea"/>
                <a:cs typeface="+mn-cs"/>
              </a:rPr>
              <a:t>Foll</a:t>
            </a:r>
            <a:r>
              <a:rPr lang="en-GB" sz="1200" kern="1200" dirty="0">
                <a:solidFill>
                  <a:schemeClr val="tx1"/>
                </a:solidFill>
                <a:effectLst/>
                <a:latin typeface="+mn-lt"/>
                <a:ea typeface="+mn-ea"/>
                <a:cs typeface="+mn-cs"/>
              </a:rPr>
              <a:t>, B., Piper, M.E., Fowler, C.D., </a:t>
            </a:r>
            <a:r>
              <a:rPr lang="en-GB" sz="1200" kern="1200" dirty="0" err="1">
                <a:solidFill>
                  <a:schemeClr val="tx1"/>
                </a:solidFill>
                <a:effectLst/>
                <a:latin typeface="+mn-lt"/>
                <a:ea typeface="+mn-ea"/>
                <a:cs typeface="+mn-cs"/>
              </a:rPr>
              <a:t>Tonstad</a:t>
            </a:r>
            <a:r>
              <a:rPr lang="en-GB" sz="1200" kern="1200" dirty="0">
                <a:solidFill>
                  <a:schemeClr val="tx1"/>
                </a:solidFill>
                <a:effectLst/>
                <a:latin typeface="+mn-lt"/>
                <a:ea typeface="+mn-ea"/>
                <a:cs typeface="+mn-cs"/>
              </a:rPr>
              <a:t>, S., </a:t>
            </a:r>
            <a:r>
              <a:rPr lang="en-GB" sz="1200" kern="1200" dirty="0" err="1">
                <a:solidFill>
                  <a:schemeClr val="tx1"/>
                </a:solidFill>
                <a:effectLst/>
                <a:latin typeface="+mn-lt"/>
                <a:ea typeface="+mn-ea"/>
                <a:cs typeface="+mn-cs"/>
              </a:rPr>
              <a:t>Bierut</a:t>
            </a:r>
            <a:r>
              <a:rPr lang="en-GB" sz="1200" kern="1200" dirty="0">
                <a:solidFill>
                  <a:schemeClr val="tx1"/>
                </a:solidFill>
                <a:effectLst/>
                <a:latin typeface="+mn-lt"/>
                <a:ea typeface="+mn-ea"/>
                <a:cs typeface="+mn-cs"/>
              </a:rPr>
              <a:t>, L., Lu, L., Jha, P. and Hall, W.D., (2022). Tobacco and nicotine use. </a:t>
            </a:r>
            <a:r>
              <a:rPr lang="en-GB" sz="1200" i="1" kern="1200" dirty="0">
                <a:solidFill>
                  <a:schemeClr val="tx1"/>
                </a:solidFill>
                <a:effectLst/>
                <a:latin typeface="+mn-lt"/>
                <a:ea typeface="+mn-ea"/>
                <a:cs typeface="+mn-cs"/>
              </a:rPr>
              <a:t>Nature Reviews Disease Primers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8</a:t>
            </a:r>
            <a:r>
              <a:rPr lang="en-GB" sz="1200" kern="1200" dirty="0">
                <a:solidFill>
                  <a:schemeClr val="tx1"/>
                </a:solidFill>
                <a:effectLst/>
                <a:latin typeface="+mn-lt"/>
                <a:ea typeface="+mn-ea"/>
                <a:cs typeface="+mn-cs"/>
              </a:rPr>
              <a:t>(1), p.19.</a:t>
            </a:r>
          </a:p>
          <a:p>
            <a:r>
              <a:rPr lang="en-GB" sz="1200" kern="1200" dirty="0">
                <a:solidFill>
                  <a:schemeClr val="tx1"/>
                </a:solidFill>
                <a:effectLst/>
                <a:latin typeface="+mn-lt"/>
                <a:ea typeface="+mn-ea"/>
                <a:cs typeface="+mn-cs"/>
              </a:rPr>
              <a:t>Montes, F., Blanco, M., </a:t>
            </a:r>
            <a:r>
              <a:rPr lang="en-GB" sz="1200" kern="1200" dirty="0" err="1">
                <a:solidFill>
                  <a:schemeClr val="tx1"/>
                </a:solidFill>
                <a:effectLst/>
                <a:latin typeface="+mn-lt"/>
                <a:ea typeface="+mn-ea"/>
                <a:cs typeface="+mn-cs"/>
              </a:rPr>
              <a:t>Useche</a:t>
            </a:r>
            <a:r>
              <a:rPr lang="en-GB" sz="1200" kern="1200" dirty="0">
                <a:solidFill>
                  <a:schemeClr val="tx1"/>
                </a:solidFill>
                <a:effectLst/>
                <a:latin typeface="+mn-lt"/>
                <a:ea typeface="+mn-ea"/>
                <a:cs typeface="+mn-cs"/>
              </a:rPr>
              <a:t>, A.F., Sanchez-Franco, S., Caro, C., Tong, L., Li, J., Zhou, H., Murray, J.M., Sarmiento, O.L. and Kee, F., (2023). Exploring the mechanistic pathways of how social network influences social norms in adolescent smoking prevention interventions. </a:t>
            </a:r>
            <a:r>
              <a:rPr lang="en-GB" sz="1200" i="1" kern="1200" dirty="0">
                <a:solidFill>
                  <a:schemeClr val="tx1"/>
                </a:solidFill>
                <a:effectLst/>
                <a:latin typeface="+mn-lt"/>
                <a:ea typeface="+mn-ea"/>
                <a:cs typeface="+mn-cs"/>
              </a:rPr>
              <a:t>Scientific Reports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13</a:t>
            </a:r>
            <a:r>
              <a:rPr lang="en-GB" sz="1200" kern="1200" dirty="0">
                <a:solidFill>
                  <a:schemeClr val="tx1"/>
                </a:solidFill>
                <a:effectLst/>
                <a:latin typeface="+mn-lt"/>
                <a:ea typeface="+mn-ea"/>
                <a:cs typeface="+mn-cs"/>
              </a:rPr>
              <a:t>(1), p.3017.</a:t>
            </a:r>
          </a:p>
          <a:p>
            <a:r>
              <a:rPr lang="en-GB" sz="1200" kern="1200" dirty="0">
                <a:solidFill>
                  <a:schemeClr val="tx1"/>
                </a:solidFill>
                <a:effectLst/>
                <a:latin typeface="+mn-lt"/>
                <a:ea typeface="+mn-ea"/>
                <a:cs typeface="+mn-cs"/>
              </a:rPr>
              <a:t>NHS (2025). </a:t>
            </a:r>
            <a:r>
              <a:rPr lang="en-GB" sz="1200" i="1" kern="1200" dirty="0">
                <a:solidFill>
                  <a:schemeClr val="tx1"/>
                </a:solidFill>
                <a:effectLst/>
                <a:latin typeface="+mn-lt"/>
                <a:ea typeface="+mn-ea"/>
                <a:cs typeface="+mn-cs"/>
              </a:rPr>
              <a:t>Smoking, drinking and drug use among young people in England, 2023</a:t>
            </a:r>
            <a:r>
              <a:rPr lang="en-GB" sz="1200" kern="1200" dirty="0">
                <a:solidFill>
                  <a:schemeClr val="tx1"/>
                </a:solidFill>
                <a:effectLst/>
                <a:latin typeface="+mn-lt"/>
                <a:ea typeface="+mn-ea"/>
                <a:cs typeface="+mn-cs"/>
              </a:rPr>
              <a:t>. [online] Digital.nhs.uk. Available at: </a:t>
            </a:r>
            <a:r>
              <a:rPr lang="en-GB" sz="1200" u="sng" kern="1200" dirty="0">
                <a:solidFill>
                  <a:schemeClr val="tx1"/>
                </a:solidFill>
                <a:effectLst/>
                <a:latin typeface="+mn-lt"/>
                <a:ea typeface="+mn-ea"/>
                <a:cs typeface="+mn-cs"/>
                <a:hlinkClick r:id="rId4"/>
              </a:rPr>
              <a:t>https://digital.nhs.uk/data-and-information/publications/statistical/smoking-drinking-and-drug-use-among-young-people-in-england/2023</a:t>
            </a:r>
            <a:r>
              <a:rPr lang="en-GB" sz="1200" kern="1200" dirty="0">
                <a:solidFill>
                  <a:schemeClr val="tx1"/>
                </a:solidFill>
                <a:effectLst/>
                <a:latin typeface="+mn-lt"/>
                <a:ea typeface="+mn-ea"/>
                <a:cs typeface="+mn-cs"/>
              </a:rPr>
              <a:t> [Accessed 28 Sept. 2026].</a:t>
            </a:r>
          </a:p>
          <a:p>
            <a:r>
              <a:rPr lang="en-GB" sz="1200" kern="1200" dirty="0">
                <a:solidFill>
                  <a:schemeClr val="tx1"/>
                </a:solidFill>
                <a:effectLst/>
                <a:latin typeface="+mn-lt"/>
                <a:ea typeface="+mn-ea"/>
                <a:cs typeface="+mn-cs"/>
              </a:rPr>
              <a:t>NICE (2021). </a:t>
            </a:r>
            <a:r>
              <a:rPr lang="en-GB" sz="1200" i="1" kern="1200" dirty="0">
                <a:solidFill>
                  <a:schemeClr val="tx1"/>
                </a:solidFill>
                <a:effectLst/>
                <a:latin typeface="+mn-lt"/>
                <a:ea typeface="+mn-ea"/>
                <a:cs typeface="+mn-cs"/>
              </a:rPr>
              <a:t>Overview | tobacco: Preventing uptake, promoting quitting and treating dependence | guidance | NICE</a:t>
            </a:r>
            <a:r>
              <a:rPr lang="en-GB" sz="1200" kern="1200" dirty="0">
                <a:solidFill>
                  <a:schemeClr val="tx1"/>
                </a:solidFill>
                <a:effectLst/>
                <a:latin typeface="+mn-lt"/>
                <a:ea typeface="+mn-ea"/>
                <a:cs typeface="+mn-cs"/>
              </a:rPr>
              <a:t>. [online] www.nice.org.uk. Available at: </a:t>
            </a:r>
            <a:r>
              <a:rPr lang="en-GB" sz="1200" u="sng" kern="1200" dirty="0">
                <a:solidFill>
                  <a:schemeClr val="tx1"/>
                </a:solidFill>
                <a:effectLst/>
                <a:latin typeface="+mn-lt"/>
                <a:ea typeface="+mn-ea"/>
                <a:cs typeface="+mn-cs"/>
                <a:hlinkClick r:id="rId5"/>
              </a:rPr>
              <a:t>https://www.nice.org.uk/guidance/ng209</a:t>
            </a:r>
            <a:r>
              <a:rPr lang="en-GB" sz="1200" kern="1200" dirty="0">
                <a:solidFill>
                  <a:schemeClr val="tx1"/>
                </a:solidFill>
                <a:effectLst/>
                <a:latin typeface="+mn-lt"/>
                <a:ea typeface="+mn-ea"/>
                <a:cs typeface="+mn-cs"/>
              </a:rPr>
              <a:t> [Accessed 28 Sept. 2026].</a:t>
            </a:r>
          </a:p>
          <a:p>
            <a:r>
              <a:rPr lang="en-GB" sz="1200" kern="1200" dirty="0">
                <a:solidFill>
                  <a:schemeClr val="tx1"/>
                </a:solidFill>
                <a:effectLst/>
                <a:latin typeface="+mn-lt"/>
                <a:ea typeface="+mn-ea"/>
                <a:cs typeface="+mn-cs"/>
              </a:rPr>
              <a:t>OHID (2026). </a:t>
            </a:r>
            <a:r>
              <a:rPr lang="en-GB" sz="1200" i="1" kern="1200" dirty="0">
                <a:solidFill>
                  <a:schemeClr val="tx1"/>
                </a:solidFill>
                <a:effectLst/>
                <a:latin typeface="+mn-lt"/>
                <a:ea typeface="+mn-ea"/>
                <a:cs typeface="+mn-cs"/>
              </a:rPr>
              <a:t>Smoking profile: Statistical commentary, </a:t>
            </a:r>
            <a:r>
              <a:rPr lang="en-GB" sz="1200" i="1" kern="1200" dirty="0" err="1">
                <a:solidFill>
                  <a:schemeClr val="tx1"/>
                </a:solidFill>
                <a:effectLst/>
                <a:latin typeface="+mn-lt"/>
                <a:ea typeface="+mn-ea"/>
                <a:cs typeface="+mn-cs"/>
              </a:rPr>
              <a:t>july</a:t>
            </a:r>
            <a:r>
              <a:rPr lang="en-GB" sz="1200" i="1" kern="1200" dirty="0">
                <a:solidFill>
                  <a:schemeClr val="tx1"/>
                </a:solidFill>
                <a:effectLst/>
                <a:latin typeface="+mn-lt"/>
                <a:ea typeface="+mn-ea"/>
                <a:cs typeface="+mn-cs"/>
              </a:rPr>
              <a:t> 2026</a:t>
            </a:r>
            <a:r>
              <a:rPr lang="en-GB" sz="1200" kern="1200" dirty="0">
                <a:solidFill>
                  <a:schemeClr val="tx1"/>
                </a:solidFill>
                <a:effectLst/>
                <a:latin typeface="+mn-lt"/>
                <a:ea typeface="+mn-ea"/>
                <a:cs typeface="+mn-cs"/>
              </a:rPr>
              <a:t>. [online] GOV.UK. Available at: </a:t>
            </a:r>
            <a:r>
              <a:rPr lang="en-GB" sz="1200" u="sng" kern="1200" dirty="0">
                <a:solidFill>
                  <a:schemeClr val="tx1"/>
                </a:solidFill>
                <a:effectLst/>
                <a:latin typeface="+mn-lt"/>
                <a:ea typeface="+mn-ea"/>
                <a:cs typeface="+mn-cs"/>
                <a:hlinkClick r:id="rId6"/>
              </a:rPr>
              <a:t>https://www.gov.uk/government/statistics/smoking-profile-july-2026-update/smoking-profile-statistical-commentary-july-2026</a:t>
            </a:r>
            <a:r>
              <a:rPr lang="en-GB" sz="1200" kern="1200" dirty="0">
                <a:solidFill>
                  <a:schemeClr val="tx1"/>
                </a:solidFill>
                <a:effectLst/>
                <a:latin typeface="+mn-lt"/>
                <a:ea typeface="+mn-ea"/>
                <a:cs typeface="+mn-cs"/>
              </a:rPr>
              <a:t> [Accessed 28 Sept. 2026].</a:t>
            </a:r>
          </a:p>
          <a:p>
            <a:r>
              <a:rPr lang="en-GB" sz="1200" kern="1200" dirty="0" err="1">
                <a:solidFill>
                  <a:schemeClr val="tx1"/>
                </a:solidFill>
                <a:effectLst/>
                <a:latin typeface="+mn-lt"/>
                <a:ea typeface="+mn-ea"/>
                <a:cs typeface="+mn-cs"/>
              </a:rPr>
              <a:t>Rohmah</a:t>
            </a:r>
            <a:r>
              <a:rPr lang="en-GB" sz="1200" kern="1200" dirty="0">
                <a:solidFill>
                  <a:schemeClr val="tx1"/>
                </a:solidFill>
                <a:effectLst/>
                <a:latin typeface="+mn-lt"/>
                <a:ea typeface="+mn-ea"/>
                <a:cs typeface="+mn-cs"/>
              </a:rPr>
              <a:t>, S. and </a:t>
            </a:r>
            <a:r>
              <a:rPr lang="en-GB" sz="1200" kern="1200" dirty="0" err="1">
                <a:solidFill>
                  <a:schemeClr val="tx1"/>
                </a:solidFill>
                <a:effectLst/>
                <a:latin typeface="+mn-lt"/>
                <a:ea typeface="+mn-ea"/>
                <a:cs typeface="+mn-cs"/>
              </a:rPr>
              <a:t>Mohlas</a:t>
            </a:r>
            <a:r>
              <a:rPr lang="en-GB" sz="1200" kern="1200" dirty="0">
                <a:solidFill>
                  <a:schemeClr val="tx1"/>
                </a:solidFill>
                <a:effectLst/>
                <a:latin typeface="+mn-lt"/>
                <a:ea typeface="+mn-ea"/>
                <a:cs typeface="+mn-cs"/>
              </a:rPr>
              <a:t>, M., (2025). Consumptive Behaviour Smoking Intensity Factors Worsening Student Financial Management Financial Literacy Self-Control Implications. </a:t>
            </a:r>
            <a:r>
              <a:rPr lang="en-GB" sz="1200" i="1" kern="1200" dirty="0">
                <a:solidFill>
                  <a:schemeClr val="tx1"/>
                </a:solidFill>
                <a:effectLst/>
                <a:latin typeface="+mn-lt"/>
                <a:ea typeface="+mn-ea"/>
                <a:cs typeface="+mn-cs"/>
              </a:rPr>
              <a:t>Islamic Finance and Economic Insights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1</a:t>
            </a:r>
            <a:r>
              <a:rPr lang="en-GB" sz="1200" kern="1200" dirty="0">
                <a:solidFill>
                  <a:schemeClr val="tx1"/>
                </a:solidFill>
                <a:effectLst/>
                <a:latin typeface="+mn-lt"/>
                <a:ea typeface="+mn-ea"/>
                <a:cs typeface="+mn-cs"/>
              </a:rPr>
              <a:t>(3), pp.136-148.</a:t>
            </a:r>
          </a:p>
          <a:p>
            <a:r>
              <a:rPr lang="en-GB" sz="1200" kern="1200" dirty="0">
                <a:solidFill>
                  <a:schemeClr val="tx1"/>
                </a:solidFill>
                <a:effectLst/>
                <a:latin typeface="+mn-lt"/>
                <a:ea typeface="+mn-ea"/>
                <a:cs typeface="+mn-cs"/>
              </a:rPr>
              <a:t>Sakthisankaran, S.M., </a:t>
            </a:r>
            <a:r>
              <a:rPr lang="en-GB" sz="1200" kern="1200" dirty="0" err="1">
                <a:solidFill>
                  <a:schemeClr val="tx1"/>
                </a:solidFill>
                <a:effectLst/>
                <a:latin typeface="+mn-lt"/>
                <a:ea typeface="+mn-ea"/>
                <a:cs typeface="+mn-cs"/>
              </a:rPr>
              <a:t>Sakthipriya</a:t>
            </a:r>
            <a:r>
              <a:rPr lang="en-GB" sz="1200" kern="1200" dirty="0">
                <a:solidFill>
                  <a:schemeClr val="tx1"/>
                </a:solidFill>
                <a:effectLst/>
                <a:latin typeface="+mn-lt"/>
                <a:ea typeface="+mn-ea"/>
                <a:cs typeface="+mn-cs"/>
              </a:rPr>
              <a:t>, D. and </a:t>
            </a:r>
            <a:r>
              <a:rPr lang="en-GB" sz="1200" kern="1200" dirty="0" err="1">
                <a:solidFill>
                  <a:schemeClr val="tx1"/>
                </a:solidFill>
                <a:effectLst/>
                <a:latin typeface="+mn-lt"/>
                <a:ea typeface="+mn-ea"/>
                <a:cs typeface="+mn-cs"/>
              </a:rPr>
              <a:t>Swamivelmanickam</a:t>
            </a:r>
            <a:r>
              <a:rPr lang="en-GB" sz="1200" kern="1200" dirty="0">
                <a:solidFill>
                  <a:schemeClr val="tx1"/>
                </a:solidFill>
                <a:effectLst/>
                <a:latin typeface="+mn-lt"/>
                <a:ea typeface="+mn-ea"/>
                <a:cs typeface="+mn-cs"/>
              </a:rPr>
              <a:t>, M., (2024). Health Risks Associated with Tobacco Consumption in Humans: An Overview. </a:t>
            </a:r>
            <a:r>
              <a:rPr lang="en-GB" sz="1200" i="1" kern="1200" dirty="0">
                <a:solidFill>
                  <a:schemeClr val="tx1"/>
                </a:solidFill>
                <a:effectLst/>
                <a:latin typeface="+mn-lt"/>
                <a:ea typeface="+mn-ea"/>
                <a:cs typeface="+mn-cs"/>
              </a:rPr>
              <a:t>Journal of Drug Delivery &amp; Therapeutics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14</a:t>
            </a:r>
            <a:r>
              <a:rPr lang="en-GB" sz="1200" kern="1200" dirty="0">
                <a:solidFill>
                  <a:schemeClr val="tx1"/>
                </a:solidFill>
                <a:effectLst/>
                <a:latin typeface="+mn-lt"/>
                <a:ea typeface="+mn-ea"/>
                <a:cs typeface="+mn-cs"/>
              </a:rPr>
              <a:t>(5), p.163.</a:t>
            </a:r>
          </a:p>
          <a:p>
            <a:r>
              <a:rPr lang="en-GB" sz="1200" kern="1200" dirty="0" err="1">
                <a:solidFill>
                  <a:schemeClr val="tx1"/>
                </a:solidFill>
                <a:effectLst/>
                <a:latin typeface="+mn-lt"/>
                <a:ea typeface="+mn-ea"/>
                <a:cs typeface="+mn-cs"/>
              </a:rPr>
              <a:t>Vrinten</a:t>
            </a:r>
            <a:r>
              <a:rPr lang="en-GB" sz="1200" kern="1200" dirty="0">
                <a:solidFill>
                  <a:schemeClr val="tx1"/>
                </a:solidFill>
                <a:effectLst/>
                <a:latin typeface="+mn-lt"/>
                <a:ea typeface="+mn-ea"/>
                <a:cs typeface="+mn-cs"/>
              </a:rPr>
              <a:t>, C., </a:t>
            </a:r>
            <a:r>
              <a:rPr lang="en-GB" sz="1200" kern="1200" dirty="0" err="1">
                <a:solidFill>
                  <a:schemeClr val="tx1"/>
                </a:solidFill>
                <a:effectLst/>
                <a:latin typeface="+mn-lt"/>
                <a:ea typeface="+mn-ea"/>
                <a:cs typeface="+mn-cs"/>
              </a:rPr>
              <a:t>Parnham</a:t>
            </a:r>
            <a:r>
              <a:rPr lang="en-GB" sz="1200" kern="1200" dirty="0">
                <a:solidFill>
                  <a:schemeClr val="tx1"/>
                </a:solidFill>
                <a:effectLst/>
                <a:latin typeface="+mn-lt"/>
                <a:ea typeface="+mn-ea"/>
                <a:cs typeface="+mn-cs"/>
              </a:rPr>
              <a:t>, J.C., </a:t>
            </a:r>
            <a:r>
              <a:rPr lang="en-GB" sz="1200" kern="1200" dirty="0" err="1">
                <a:solidFill>
                  <a:schemeClr val="tx1"/>
                </a:solidFill>
                <a:effectLst/>
                <a:latin typeface="+mn-lt"/>
                <a:ea typeface="+mn-ea"/>
                <a:cs typeface="+mn-cs"/>
              </a:rPr>
              <a:t>Filippidis</a:t>
            </a:r>
            <a:r>
              <a:rPr lang="en-GB" sz="1200" kern="1200" dirty="0">
                <a:solidFill>
                  <a:schemeClr val="tx1"/>
                </a:solidFill>
                <a:effectLst/>
                <a:latin typeface="+mn-lt"/>
                <a:ea typeface="+mn-ea"/>
                <a:cs typeface="+mn-cs"/>
              </a:rPr>
              <a:t>, F.T., Hopkinson, N.S. and Laverty, A.A., (2022). Risk factors for adolescent smoking uptake: analysis of prospective data from the UK Millennium Cohort Study. </a:t>
            </a:r>
            <a:r>
              <a:rPr lang="en-GB" sz="1200" i="1" kern="1200" dirty="0">
                <a:solidFill>
                  <a:schemeClr val="tx1"/>
                </a:solidFill>
                <a:effectLst/>
                <a:latin typeface="+mn-lt"/>
                <a:ea typeface="+mn-ea"/>
                <a:cs typeface="+mn-cs"/>
              </a:rPr>
              <a:t>Tobacco Induced Diseases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20</a:t>
            </a:r>
            <a:r>
              <a:rPr lang="en-GB" sz="1200" kern="1200" dirty="0">
                <a:solidFill>
                  <a:schemeClr val="tx1"/>
                </a:solidFill>
                <a:effectLst/>
                <a:latin typeface="+mn-lt"/>
                <a:ea typeface="+mn-ea"/>
                <a:cs typeface="+mn-cs"/>
              </a:rPr>
              <a:t>, p.83.</a:t>
            </a:r>
          </a:p>
          <a:p>
            <a:endParaRPr lang="en-GB" dirty="0"/>
          </a:p>
        </p:txBody>
      </p:sp>
      <p:sp>
        <p:nvSpPr>
          <p:cNvPr id="4" name="Slide Number Placeholder 3"/>
          <p:cNvSpPr>
            <a:spLocks noGrp="1"/>
          </p:cNvSpPr>
          <p:nvPr>
            <p:ph type="sldNum" sz="quarter" idx="5"/>
          </p:nvPr>
        </p:nvSpPr>
        <p:spPr/>
        <p:txBody>
          <a:bodyPr/>
          <a:lstStyle/>
          <a:p>
            <a:fld id="{53853174-44C4-4E3A-A7EE-A4FFA7CC88C0}" type="slidenum">
              <a:rPr lang="en-PK" smtClean="0"/>
              <a:t>10</a:t>
            </a:fld>
            <a:endParaRPr lang="en-PK"/>
          </a:p>
        </p:txBody>
      </p:sp>
    </p:spTree>
    <p:extLst>
      <p:ext uri="{BB962C8B-B14F-4D97-AF65-F5344CB8AC3E}">
        <p14:creationId xmlns:p14="http://schemas.microsoft.com/office/powerpoint/2010/main" val="13070618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638" y="1524000"/>
            <a:ext cx="7313613" cy="4114800"/>
          </a:xfrm>
          <a:prstGeom prst="rect">
            <a:avLst/>
          </a:prstGeom>
        </p:spPr>
      </p:sp>
      <p:sp>
        <p:nvSpPr>
          <p:cNvPr id="3" name="Notes Placeholder 2"/>
          <p:cNvSpPr>
            <a:spLocks noGrp="1"/>
          </p:cNvSpPr>
          <p:nvPr>
            <p:ph type="body" idx="1"/>
          </p:nvPr>
        </p:nvSpPr>
        <p:spPr>
          <a:xfrm>
            <a:off x="160020" y="5867400"/>
            <a:ext cx="6697980" cy="480060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KE" sz="1200" kern="1200" dirty="0">
                <a:solidFill>
                  <a:schemeClr val="tx1"/>
                </a:solidFill>
                <a:effectLst/>
                <a:latin typeface="+mn-lt"/>
                <a:ea typeface="+mn-ea"/>
                <a:cs typeface="+mn-cs"/>
              </a:rPr>
              <a:t>Fresh Choice is a proposed six-week, school-based and community-linked campaign for young people aged 13–17 in Birmingham. Its primary aim is to prevent smoking initiation and also offer respectful early intervention for adolescents who have tried smoking or are already smoking. The campaign integrates education with peer discussion, practising refusal skills, media literacy, coping and confidential support. Instead of focusing on smoking as an individual choice, Fresh Choice understands that the behaviour of adolescents is influenced by social, environmental and psychological factors.</a:t>
            </a:r>
          </a:p>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638" y="1524000"/>
            <a:ext cx="7313613" cy="4114800"/>
          </a:xfrm>
          <a:prstGeom prst="rect">
            <a:avLst/>
          </a:prstGeom>
        </p:spPr>
      </p:sp>
      <p:sp>
        <p:nvSpPr>
          <p:cNvPr id="3" name="Notes Placeholder 2"/>
          <p:cNvSpPr>
            <a:spLocks noGrp="1"/>
          </p:cNvSpPr>
          <p:nvPr>
            <p:ph type="body" idx="1"/>
          </p:nvPr>
        </p:nvSpPr>
        <p:spPr>
          <a:xfrm>
            <a:off x="160020" y="5867400"/>
            <a:ext cx="6697980" cy="480060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KE" sz="1200" kern="1200" dirty="0">
                <a:solidFill>
                  <a:schemeClr val="tx1"/>
                </a:solidFill>
                <a:effectLst/>
                <a:latin typeface="+mn-lt"/>
                <a:ea typeface="+mn-ea"/>
                <a:cs typeface="+mn-cs"/>
              </a:rPr>
              <a:t>There has been a significant reduction in smoking among adolescents in England; however, it is still significant to prevent it. In 2023, 11% of pupils aged 11–15 had ever smoked, 3% were current smokers and 1% smoked regularly (NHS England, 2024). Smoking becomes more common as young people get older, with about 7% of 15-year-olds currently smoking. ASH (2025) highlights that most adults who smoke first experimented before age 18. Fresh Choice thus emphasises adolescence as a significant period for prevention. However, the national survey covers ages 11 to 15; hence, its prevalence data cannot be directly compared to the prevalence age group of 16-17.</a:t>
            </a:r>
          </a:p>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638" y="1524000"/>
            <a:ext cx="7313613" cy="4114800"/>
          </a:xfrm>
          <a:prstGeom prst="rect">
            <a:avLst/>
          </a:prstGeom>
        </p:spPr>
      </p:sp>
      <p:sp>
        <p:nvSpPr>
          <p:cNvPr id="3" name="Notes Placeholder 2"/>
          <p:cNvSpPr>
            <a:spLocks noGrp="1"/>
          </p:cNvSpPr>
          <p:nvPr>
            <p:ph type="body" idx="1"/>
          </p:nvPr>
        </p:nvSpPr>
        <p:spPr>
          <a:xfrm>
            <a:off x="160020" y="5867400"/>
            <a:ext cx="6697980" cy="480060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KE" sz="1200" kern="1200" dirty="0">
                <a:solidFill>
                  <a:schemeClr val="tx1"/>
                </a:solidFill>
                <a:effectLst/>
                <a:latin typeface="+mn-lt"/>
                <a:ea typeface="+mn-ea"/>
                <a:cs typeface="+mn-cs"/>
              </a:rPr>
              <a:t>Social epidemiology examines differences in health behaviours across social groups and environments. Smoking among adolescents does not occur randomly. According to the national statistics, smoking increases with age, but as of 2023, current levels of smoking among boys and girls were equal. Socioeconomic status also matters: Gautam et al. (2023) find that lower socioeconomic status is associated with younger people starting to smoke earlier, whereas </a:t>
            </a:r>
            <a:r>
              <a:rPr lang="en-KE" sz="1200" kern="1200" dirty="0" err="1">
                <a:solidFill>
                  <a:schemeClr val="tx1"/>
                </a:solidFill>
                <a:effectLst/>
                <a:latin typeface="+mn-lt"/>
                <a:ea typeface="+mn-ea"/>
                <a:cs typeface="+mn-cs"/>
              </a:rPr>
              <a:t>Littlecott</a:t>
            </a:r>
            <a:r>
              <a:rPr lang="en-KE" sz="1200" kern="1200" dirty="0">
                <a:solidFill>
                  <a:schemeClr val="tx1"/>
                </a:solidFill>
                <a:effectLst/>
                <a:latin typeface="+mn-lt"/>
                <a:ea typeface="+mn-ea"/>
                <a:cs typeface="+mn-cs"/>
              </a:rPr>
              <a:t> et al. (2022) report that inequalities might persist even as youth smoking declines. Childhood deprivation is also high in Birmingham, with 51% of under-16s living in the most deprived national decile, and 27.6% living in income-deprived households. These numbers represent social vulnerability, rather than the prevalence of smoking locally.</a:t>
            </a:r>
          </a:p>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638" y="1524000"/>
            <a:ext cx="7313613" cy="4114800"/>
          </a:xfrm>
          <a:prstGeom prst="rect">
            <a:avLst/>
          </a:prstGeom>
        </p:spPr>
      </p:sp>
      <p:sp>
        <p:nvSpPr>
          <p:cNvPr id="3" name="Notes Placeholder 2"/>
          <p:cNvSpPr>
            <a:spLocks noGrp="1"/>
          </p:cNvSpPr>
          <p:nvPr>
            <p:ph type="body" idx="1"/>
          </p:nvPr>
        </p:nvSpPr>
        <p:spPr>
          <a:xfrm>
            <a:off x="160020" y="5867400"/>
            <a:ext cx="6697980" cy="480060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KE" sz="1200" kern="1200" dirty="0">
                <a:solidFill>
                  <a:schemeClr val="tx1"/>
                </a:solidFill>
                <a:effectLst/>
                <a:latin typeface="+mn-lt"/>
                <a:ea typeface="+mn-ea"/>
                <a:cs typeface="+mn-cs"/>
              </a:rPr>
              <a:t>Adolescent smoking cannot be perceived merely as a bad personal decision. The risk of smoking is influenced by several factors that interact. Family smoking can offer modelling and easier accessibility, whereas friendships can influence belonging, identity and attitudes towards cigarettes. </a:t>
            </a:r>
            <a:r>
              <a:rPr lang="en-KE" sz="1200" kern="1200" dirty="0" err="1">
                <a:solidFill>
                  <a:schemeClr val="tx1"/>
                </a:solidFill>
                <a:effectLst/>
                <a:latin typeface="+mn-lt"/>
                <a:ea typeface="+mn-ea"/>
                <a:cs typeface="+mn-cs"/>
              </a:rPr>
              <a:t>Littlecott</a:t>
            </a:r>
            <a:r>
              <a:rPr lang="en-KE" sz="1200" kern="1200" dirty="0">
                <a:solidFill>
                  <a:schemeClr val="tx1"/>
                </a:solidFill>
                <a:effectLst/>
                <a:latin typeface="+mn-lt"/>
                <a:ea typeface="+mn-ea"/>
                <a:cs typeface="+mn-cs"/>
              </a:rPr>
              <a:t> et al. (2023) found that peer influence is shaped by the peer-group structure, school smoking culture, and the broader social context. Some adolescents may also be concerned with stress and coping. Media is also important, as Hassanein et al. (2022) discovered that exposure to more smoking in movies was connected to increased smoking uptake in the youth.</a:t>
            </a:r>
          </a:p>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638" y="1524000"/>
            <a:ext cx="7313613" cy="4114800"/>
          </a:xfrm>
          <a:prstGeom prst="rect">
            <a:avLst/>
          </a:prstGeom>
        </p:spPr>
      </p:sp>
      <p:sp>
        <p:nvSpPr>
          <p:cNvPr id="3" name="Notes Placeholder 2"/>
          <p:cNvSpPr>
            <a:spLocks noGrp="1"/>
          </p:cNvSpPr>
          <p:nvPr>
            <p:ph type="body" idx="1"/>
          </p:nvPr>
        </p:nvSpPr>
        <p:spPr>
          <a:xfrm>
            <a:off x="160020" y="5867400"/>
            <a:ext cx="6697980" cy="4800600"/>
          </a:xfrm>
          <a:prstGeom prst="rect">
            <a:avLst/>
          </a:prstGeom>
        </p:spPr>
        <p:txBody>
          <a:bodyPr/>
          <a:lstStyle/>
          <a:p>
            <a:r>
              <a:rPr lang="en-KE" sz="1200" kern="1200" dirty="0">
                <a:solidFill>
                  <a:schemeClr val="tx1"/>
                </a:solidFill>
                <a:effectLst/>
                <a:latin typeface="+mn-lt"/>
                <a:ea typeface="+mn-ea"/>
                <a:cs typeface="+mn-cs"/>
              </a:rPr>
              <a:t>Fresh Choice incorporates early support with primary prevention. Its goals are knowledge, refusal confidence, awareness of support and smoking susceptibility as these are the determinants targeted by the intervention. Ba-Break et al. (2023) identified awareness, practice of refusal skills, social influences, and confidence as significant elements of smoking-prevention programmes in schools. The targets were designed for Fresh Choice to gauge the programme's success and were not based on past research findings. Smokers who seek help will receive confidential support or a referral, rather than being expected to quit within the six-week programme. Separate measurements of long-term smoking risk are then taken three months after the programme ends.</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638" y="1524000"/>
            <a:ext cx="7313613" cy="4114800"/>
          </a:xfrm>
          <a:prstGeom prst="rect">
            <a:avLst/>
          </a:prstGeom>
        </p:spPr>
      </p:sp>
      <p:sp>
        <p:nvSpPr>
          <p:cNvPr id="3" name="Notes Placeholder 2"/>
          <p:cNvSpPr>
            <a:spLocks noGrp="1"/>
          </p:cNvSpPr>
          <p:nvPr>
            <p:ph type="body" idx="1"/>
          </p:nvPr>
        </p:nvSpPr>
        <p:spPr>
          <a:xfrm>
            <a:off x="160020" y="5867400"/>
            <a:ext cx="6697980" cy="4800600"/>
          </a:xfrm>
          <a:prstGeom prst="rect">
            <a:avLst/>
          </a:prstGeom>
        </p:spPr>
        <p:txBody>
          <a:bodyPr/>
          <a:lstStyle/>
          <a:p>
            <a:r>
              <a:rPr lang="en-KE" sz="1200" kern="1200" dirty="0">
                <a:solidFill>
                  <a:schemeClr val="tx1"/>
                </a:solidFill>
                <a:effectLst/>
                <a:latin typeface="+mn-lt"/>
                <a:ea typeface="+mn-ea"/>
                <a:cs typeface="+mn-cs"/>
              </a:rPr>
              <a:t>Fresh Choice aims at 13-17 years, as this is a critical age to avoid experimentation with smoking before it becomes a habit. According to National data, experimentation and smoking tend to rise with age, whereas ASH points out that smoking tendencies start before adulthood. Schools are an appropriate environment because they provide youth with consistent learning, opportunities to talk about smoking with their peers, and chances to practice valuable skills. Fresh Choice does not, however, serve everyone the same: never-smokers are supported by prevention and those who experiment or are current smokers have access to confidential early assistance. Birmingham's School Health Support Service provides confidential support and specifically includes smoking among issues addressed with students aged 11 and above. This offers a suitable route to teenagers who require further support.</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638" y="1524000"/>
            <a:ext cx="7313613" cy="4114800"/>
          </a:xfrm>
          <a:prstGeom prst="rect">
            <a:avLst/>
          </a:prstGeom>
        </p:spPr>
      </p:sp>
      <p:sp>
        <p:nvSpPr>
          <p:cNvPr id="3" name="Notes Placeholder 2"/>
          <p:cNvSpPr>
            <a:spLocks noGrp="1"/>
          </p:cNvSpPr>
          <p:nvPr>
            <p:ph type="body" idx="1"/>
          </p:nvPr>
        </p:nvSpPr>
        <p:spPr>
          <a:xfrm>
            <a:off x="160020" y="5867400"/>
            <a:ext cx="6697980" cy="480060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KE" sz="1200" kern="1200" dirty="0">
                <a:solidFill>
                  <a:schemeClr val="tx1"/>
                </a:solidFill>
                <a:effectLst/>
                <a:latin typeface="+mn-lt"/>
                <a:ea typeface="+mn-ea"/>
                <a:cs typeface="+mn-cs"/>
              </a:rPr>
              <a:t>Fresh Choice employs six connected sessions rather than one health education session. Week 1 provides young people with basic knowledge, whereas Week 2 prompts them to think more deeply about how media can influence smoking. Week 3 concentrates on the power of friendships, fitting in and the social expectations in influencing smoking. Weeks 4 and 5 are highly practical: teenagers practice saying no and consider healthier ways to cope with stress or boredom. Ba-Break et al. (2023) found that effective interventions commonly included social-influence approaches, role-play, practice, feedback and positive non-smoking role models. Week 6 strengthens personal Choice, evaluates short-term change and offers confidential support information to anyone seeking additional assistance.</a:t>
            </a:r>
          </a:p>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638" y="1524000"/>
            <a:ext cx="7313613" cy="4114800"/>
          </a:xfrm>
          <a:prstGeom prst="rect">
            <a:avLst/>
          </a:prstGeom>
        </p:spPr>
      </p:sp>
      <p:sp>
        <p:nvSpPr>
          <p:cNvPr id="3" name="Notes Placeholder 2"/>
          <p:cNvSpPr>
            <a:spLocks noGrp="1"/>
          </p:cNvSpPr>
          <p:nvPr>
            <p:ph type="body" idx="1"/>
          </p:nvPr>
        </p:nvSpPr>
        <p:spPr>
          <a:xfrm>
            <a:off x="160020" y="5867400"/>
            <a:ext cx="6697980" cy="480060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KE" sz="1200" kern="1200" dirty="0">
                <a:solidFill>
                  <a:schemeClr val="tx1"/>
                </a:solidFill>
                <a:effectLst/>
                <a:latin typeface="+mn-lt"/>
                <a:ea typeface="+mn-ea"/>
                <a:cs typeface="+mn-cs"/>
              </a:rPr>
              <a:t>The COM-B model, developed by Michie, van Stralen, and West (2011), provides the primary behaviour-change framework for Fresh Choice. Behaviour is influenced by not only the information a person receives but also by their skills, opportunities and motivation. Capability is strengthened through knowledge, practice in refusal skills, and coping strategies. Opportunity is addressed through supportive peers, the school setting, and available professional support. Motivation is targeted by challenging beliefs about smoking, building confidence and setting personal goals. Ba-Break et al. (2023) mapped smoking-prevention interventions to capability, opportunity and motivation and found that effective programmes commonly addressed several of these domains. COM-B offers a systematic description of how Fresh Choice could work; however, this does not mean it will be effective in all schools or adolescent groups.</a:t>
            </a:r>
          </a:p>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638" y="1524000"/>
            <a:ext cx="7313613" cy="4114800"/>
          </a:xfrm>
          <a:prstGeom prst="rect">
            <a:avLst/>
          </a:prstGeom>
        </p:spPr>
      </p:sp>
      <p:sp>
        <p:nvSpPr>
          <p:cNvPr id="3" name="Notes Placeholder 2"/>
          <p:cNvSpPr>
            <a:spLocks noGrp="1"/>
          </p:cNvSpPr>
          <p:nvPr>
            <p:ph type="body" idx="1"/>
          </p:nvPr>
        </p:nvSpPr>
        <p:spPr>
          <a:xfrm>
            <a:off x="160020" y="5867400"/>
            <a:ext cx="6697980" cy="480060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KE" sz="1200" kern="1200" dirty="0">
                <a:solidFill>
                  <a:schemeClr val="tx1"/>
                </a:solidFill>
                <a:effectLst/>
                <a:latin typeface="+mn-lt"/>
                <a:ea typeface="+mn-ea"/>
                <a:cs typeface="+mn-cs"/>
              </a:rPr>
              <a:t>Fresh Choice is multi-component in nature since adolescent smoking is characterised by several interacting determinants. </a:t>
            </a:r>
            <a:r>
              <a:rPr lang="en-KE" sz="1200" kern="1200" dirty="0" err="1">
                <a:solidFill>
                  <a:schemeClr val="tx1"/>
                </a:solidFill>
                <a:effectLst/>
                <a:latin typeface="+mn-lt"/>
                <a:ea typeface="+mn-ea"/>
                <a:cs typeface="+mn-cs"/>
              </a:rPr>
              <a:t>Littlecott</a:t>
            </a:r>
            <a:r>
              <a:rPr lang="en-KE" sz="1200" kern="1200" dirty="0">
                <a:solidFill>
                  <a:schemeClr val="tx1"/>
                </a:solidFill>
                <a:effectLst/>
                <a:latin typeface="+mn-lt"/>
                <a:ea typeface="+mn-ea"/>
                <a:cs typeface="+mn-cs"/>
              </a:rPr>
              <a:t> et al. (2023) demonstrate that peer influence is related to belonging, identity, and school context, thereby supporting peer discussion rather than discussion based on health information. Ba-Break et al. (2023) identified refusal-skill demonstration, practice, feedback, peer education and social-influence strategies in effective interventions. Hassanein et al. (2022) endorse the notion of incorporating media awareness as smoking imagery is linked to smoking initiation. </a:t>
            </a:r>
            <a:r>
              <a:rPr lang="en-KE" sz="1200" kern="1200" dirty="0" err="1">
                <a:solidFill>
                  <a:schemeClr val="tx1"/>
                </a:solidFill>
                <a:effectLst/>
                <a:latin typeface="+mn-lt"/>
                <a:ea typeface="+mn-ea"/>
                <a:cs typeface="+mn-cs"/>
              </a:rPr>
              <a:t>Vaihekoski</a:t>
            </a:r>
            <a:r>
              <a:rPr lang="en-KE" sz="1200" kern="1200" dirty="0">
                <a:solidFill>
                  <a:schemeClr val="tx1"/>
                </a:solidFill>
                <a:effectLst/>
                <a:latin typeface="+mn-lt"/>
                <a:ea typeface="+mn-ea"/>
                <a:cs typeface="+mn-cs"/>
              </a:rPr>
              <a:t> et al. (2022) also found that questionnaire-based interventions can affect adolescents' attitudes, but not all are effective across age groups or intervention formats. Fresh Choice thus modifies evidence-based elements without expecting to get the same Birmingham results in other populations.</a:t>
            </a:r>
          </a:p>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638" y="1524000"/>
            <a:ext cx="7313613" cy="4114800"/>
          </a:xfrm>
          <a:prstGeom prst="rect">
            <a:avLst/>
          </a:prstGeom>
        </p:spPr>
      </p:sp>
      <p:sp>
        <p:nvSpPr>
          <p:cNvPr id="3" name="Notes Placeholder 2"/>
          <p:cNvSpPr>
            <a:spLocks noGrp="1"/>
          </p:cNvSpPr>
          <p:nvPr>
            <p:ph type="body" idx="1"/>
          </p:nvPr>
        </p:nvSpPr>
        <p:spPr>
          <a:xfrm>
            <a:off x="160020" y="5867400"/>
            <a:ext cx="6697980" cy="480060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KE" sz="1200" kern="1200" dirty="0">
                <a:solidFill>
                  <a:schemeClr val="tx1"/>
                </a:solidFill>
                <a:effectLst/>
                <a:latin typeface="+mn-lt"/>
                <a:ea typeface="+mn-ea"/>
                <a:cs typeface="+mn-cs"/>
              </a:rPr>
              <a:t>By engaging partners, Fresh Choice can reach young people in the locality and secure the campaign's endorsement from reputable national organisations. Birmingham School Health Support Service is particularly relevant because its multidisciplinary school nursing teams can offer safeguarding and confidential support, including support regarding smoking. Birmingham City Council Public Health may facilitate coordination and connection with local tobacco-control services. NHS Better Health offers evidence-based smoking education, planning, and support materials. </a:t>
            </a:r>
            <a:r>
              <a:rPr lang="en-KE" sz="1200" kern="1200" dirty="0" err="1">
                <a:solidFill>
                  <a:schemeClr val="tx1"/>
                </a:solidFill>
                <a:effectLst/>
                <a:latin typeface="+mn-lt"/>
                <a:ea typeface="+mn-ea"/>
                <a:cs typeface="+mn-cs"/>
              </a:rPr>
              <a:t>ASH's</a:t>
            </a:r>
            <a:r>
              <a:rPr lang="en-KE" sz="1200" kern="1200" dirty="0">
                <a:solidFill>
                  <a:schemeClr val="tx1"/>
                </a:solidFill>
                <a:effectLst/>
                <a:latin typeface="+mn-lt"/>
                <a:ea typeface="+mn-ea"/>
                <a:cs typeface="+mn-cs"/>
              </a:rPr>
              <a:t> current communications toolkit provides core messages and resources for public-health partners. Such organisations can be identified as potential partners, as there is currently no agreement between Fresh Choice and them.</a:t>
            </a:r>
          </a:p>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638" y="1524000"/>
            <a:ext cx="7313613" cy="4114800"/>
          </a:xfrm>
          <a:prstGeom prst="rect">
            <a:avLst/>
          </a:prstGeom>
        </p:spPr>
      </p:sp>
      <p:sp>
        <p:nvSpPr>
          <p:cNvPr id="3" name="Notes Placeholder 2"/>
          <p:cNvSpPr>
            <a:spLocks noGrp="1"/>
          </p:cNvSpPr>
          <p:nvPr>
            <p:ph type="body" idx="1"/>
          </p:nvPr>
        </p:nvSpPr>
        <p:spPr>
          <a:xfrm>
            <a:off x="160020" y="5867400"/>
            <a:ext cx="6697980" cy="480060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KE" sz="1200" kern="1200" dirty="0">
                <a:solidFill>
                  <a:schemeClr val="tx1"/>
                </a:solidFill>
                <a:effectLst/>
                <a:latin typeface="+mn-lt"/>
                <a:ea typeface="+mn-ea"/>
                <a:cs typeface="+mn-cs"/>
              </a:rPr>
              <a:t>Fresh Choice may follow good communication principles rather than imitating adult cessation campaigns. Find Freedom From Smoking in Birmingham employs empowering, positive messages that spread across social media, digital media, radio, and outdoor advertising, and refers smokers to support. Fresh Choice can use this method to create youth-friendly school posters, screens and QR links. NHS Better Health offers personalised planning and progress-monitoring, which may be used to inform a basic Fresh Choice progress card and a goal-setting exercise. The toolkit provided by ASH highlights the importance of shared core messages among the organisations involved. Notably, cessation messages targeted at adults should be developmentally adapted rather than blindly copied and applied to adolescents.</a:t>
            </a:r>
          </a:p>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638" y="1524000"/>
            <a:ext cx="7313613" cy="4114800"/>
          </a:xfrm>
          <a:prstGeom prst="rect">
            <a:avLst/>
          </a:prstGeom>
        </p:spPr>
      </p:sp>
      <p:sp>
        <p:nvSpPr>
          <p:cNvPr id="3" name="Notes Placeholder 2"/>
          <p:cNvSpPr>
            <a:spLocks noGrp="1"/>
          </p:cNvSpPr>
          <p:nvPr>
            <p:ph type="body" idx="1"/>
          </p:nvPr>
        </p:nvSpPr>
        <p:spPr>
          <a:xfrm>
            <a:off x="160020" y="5867400"/>
            <a:ext cx="6697980" cy="480060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KE" sz="1200" kern="1200" dirty="0">
                <a:solidFill>
                  <a:schemeClr val="tx1"/>
                </a:solidFill>
                <a:effectLst/>
                <a:latin typeface="+mn-lt"/>
                <a:ea typeface="+mn-ea"/>
                <a:cs typeface="+mn-cs"/>
              </a:rPr>
              <a:t>Fresh Choice is tailored to fit within the current school infrastructure. Among the necessary conditions are trained facilitators, peer ambassadors, a suitable space, activity materials, questionnaires, and a confidential support pathway. Peer ambassadors facilitate discussion and positive modelling but must not act as a counsellor or cessation specialist. Birmingham's School Health Support Service provides an existing safeguarding and confidential support structure. Skivington et al. (2021) stress that it is important to consider the real-world implementation, reach, context and resources whilst maintaining the core functionality of an intervention. Fresh Choice thus separates basic elements and additions such as digital displays or booster messages, and gives schools the needed flexibility without sacrificing the very mechanics of the programme.</a:t>
            </a:r>
          </a:p>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638" y="1524000"/>
            <a:ext cx="7313613" cy="4114800"/>
          </a:xfrm>
          <a:prstGeom prst="rect">
            <a:avLst/>
          </a:prstGeom>
        </p:spPr>
      </p:sp>
      <p:sp>
        <p:nvSpPr>
          <p:cNvPr id="3" name="Notes Placeholder 2"/>
          <p:cNvSpPr>
            <a:spLocks noGrp="1"/>
          </p:cNvSpPr>
          <p:nvPr>
            <p:ph type="body" idx="1"/>
          </p:nvPr>
        </p:nvSpPr>
        <p:spPr>
          <a:xfrm>
            <a:off x="160020" y="5867400"/>
            <a:ext cx="6697980" cy="480060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KE" sz="1200" kern="1200" dirty="0">
                <a:solidFill>
                  <a:schemeClr val="tx1"/>
                </a:solidFill>
                <a:effectLst/>
                <a:latin typeface="+mn-lt"/>
                <a:ea typeface="+mn-ea"/>
                <a:cs typeface="+mn-cs"/>
              </a:rPr>
              <a:t>Fresh Choice integrates process, impact and outcome evaluation. Process evaluation assesses how the campaign was delivered as planned by measuring reach, attendance, completion, and fidelity. Skivington et al. (2021) state that process evaluation helps clarify the quality of implementation, mechanisms, and contextual impacts. Impact evaluation compares the immediate change in knowledge, refusal confidence and knowledge of support at Week 6. Outcome evaluation, in turn, measures whether young people who did not smoke initially are less likely to think about smoking three months later, and smoking initiation and use of support services are also documented. Outcomes are based primarily on confidential self-report, which potentially creates reporting error. Assessment should confirm that the programme achieved its intended goals without attributing the changes solely to the Fresh Choice programme.</a:t>
            </a:r>
          </a:p>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638" y="1524000"/>
            <a:ext cx="7313613" cy="4114800"/>
          </a:xfrm>
          <a:prstGeom prst="rect">
            <a:avLst/>
          </a:prstGeom>
        </p:spPr>
      </p:sp>
      <p:sp>
        <p:nvSpPr>
          <p:cNvPr id="3" name="Notes Placeholder 2"/>
          <p:cNvSpPr>
            <a:spLocks noGrp="1"/>
          </p:cNvSpPr>
          <p:nvPr>
            <p:ph type="body" idx="1"/>
          </p:nvPr>
        </p:nvSpPr>
        <p:spPr>
          <a:xfrm>
            <a:off x="160020" y="5867400"/>
            <a:ext cx="6697980" cy="480060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KE" sz="1200" kern="1200" dirty="0">
                <a:solidFill>
                  <a:schemeClr val="tx1"/>
                </a:solidFill>
                <a:effectLst/>
                <a:latin typeface="+mn-lt"/>
                <a:ea typeface="+mn-ea"/>
                <a:cs typeface="+mn-cs"/>
              </a:rPr>
              <a:t>The poster is translated into a message that directly targets adolescents. It also employs the use of short action phrases: Know It, Spot It, Own It, Switch It and Choose It to convey the activities of the campaigns in plain language. The benefits focus on confidence, autonomy, coping, and access to support, rather than on fear or disease imagery. The method also prevents stigmatisation of already smoking adolescents. The poster also includes all the elements required in the brief: the campaign title and slogan, a focus on smoking prevention, and the activities and benefits. It also guides young people to confidential assistance if they wish further support.</a:t>
            </a:r>
          </a:p>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638" y="1524000"/>
            <a:ext cx="7313613" cy="4114800"/>
          </a:xfrm>
          <a:prstGeom prst="rect">
            <a:avLst/>
          </a:prstGeom>
        </p:spPr>
      </p:sp>
      <p:sp>
        <p:nvSpPr>
          <p:cNvPr id="3" name="Notes Placeholder 2"/>
          <p:cNvSpPr>
            <a:spLocks noGrp="1"/>
          </p:cNvSpPr>
          <p:nvPr>
            <p:ph type="body" idx="1"/>
          </p:nvPr>
        </p:nvSpPr>
        <p:spPr>
          <a:xfrm>
            <a:off x="160020" y="5867400"/>
            <a:ext cx="6697980" cy="480060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KE" sz="1200" kern="1200" dirty="0">
                <a:solidFill>
                  <a:schemeClr val="tx1"/>
                </a:solidFill>
                <a:effectLst/>
                <a:latin typeface="+mn-lt"/>
                <a:ea typeface="+mn-ea"/>
                <a:cs typeface="+mn-cs"/>
              </a:rPr>
              <a:t>This slide contains the eight peer-reviewed academic sources underpinning the epidemiological, behavioural and intervention components of Fresh Choice. They comprise systematic reviews, meta-analyses and complex-intervention guidance. </a:t>
            </a:r>
          </a:p>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638" y="1524000"/>
            <a:ext cx="7313613" cy="4114800"/>
          </a:xfrm>
          <a:prstGeom prst="rect">
            <a:avLst/>
          </a:prstGeom>
        </p:spPr>
      </p:sp>
      <p:sp>
        <p:nvSpPr>
          <p:cNvPr id="3" name="Notes Placeholder 2"/>
          <p:cNvSpPr>
            <a:spLocks noGrp="1"/>
          </p:cNvSpPr>
          <p:nvPr>
            <p:ph type="body" idx="1"/>
          </p:nvPr>
        </p:nvSpPr>
        <p:spPr>
          <a:xfrm>
            <a:off x="160020" y="5867400"/>
            <a:ext cx="6697980" cy="480060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KE" sz="1200" kern="1200" dirty="0">
                <a:solidFill>
                  <a:schemeClr val="tx1"/>
                </a:solidFill>
                <a:effectLst/>
                <a:latin typeface="+mn-lt"/>
                <a:ea typeface="+mn-ea"/>
                <a:cs typeface="+mn-cs"/>
              </a:rPr>
              <a:t>These seven sources contain the official national data, the local environment of Birmingham, local support systems and campaign materials applied in Fresh Choice. Together with the eight academic references on the previous slide, they give the presentation 15 references in total. They also ensure that local claims are backed by sources in Birmingham, whereas national prevalence rates are provided by NHS England and are not derived from local deprivation data.</a:t>
            </a:r>
          </a:p>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Quitting smoking has numerous important physiological advantages for teenagers. Nicotine and tobacco smoke lead to damage of lung tissues, decreased oxygen supply, and raised inflammation, which </a:t>
            </a:r>
            <a:r>
              <a:rPr lang="en-US" sz="1200" b="0" i="0" kern="1200" dirty="0">
                <a:solidFill>
                  <a:schemeClr val="tx1"/>
                </a:solidFill>
                <a:effectLst/>
                <a:latin typeface="+mn-lt"/>
                <a:ea typeface="+mn-ea"/>
                <a:cs typeface="+mn-cs"/>
              </a:rPr>
              <a:t>Kopa-Stojak and Pawliczak (2024) explain can lead to chronic conditions and even death in severe cases</a:t>
            </a:r>
            <a:r>
              <a:rPr lang="en-US" sz="1200" kern="1200" dirty="0">
                <a:solidFill>
                  <a:schemeClr val="tx1"/>
                </a:solidFill>
                <a:effectLst/>
                <a:latin typeface="+mn-lt"/>
                <a:ea typeface="+mn-ea"/>
                <a:cs typeface="+mn-cs"/>
              </a:rPr>
              <a:t>. Quitting smoking is one of the ways that can gradually restore the functioning of the lungs while lowering exposure to harmful chemicals. The subsequent risk of respiratory diseases and cardiovascular problems is also reduced after giving up on smoking. Chugh et al. (2022) stipulates that tobacco use is a preventable cause of diseases, which results in significant health advantages, especially when quitting is done at an early age, like in adolescence. Such changes can encourage teenagers to see that quitting is a desirable and possible change.</a:t>
            </a:r>
          </a:p>
          <a:p>
            <a:pPr>
              <a:lnSpc>
                <a:spcPct val="150000"/>
              </a:lnSpc>
            </a:pPr>
            <a:endParaRPr lang="en-US" dirty="0"/>
          </a:p>
        </p:txBody>
      </p:sp>
      <p:sp>
        <p:nvSpPr>
          <p:cNvPr id="4" name="Slide Number Placeholder 3"/>
          <p:cNvSpPr>
            <a:spLocks noGrp="1"/>
          </p:cNvSpPr>
          <p:nvPr>
            <p:ph type="sldNum" sz="quarter" idx="5"/>
          </p:nvPr>
        </p:nvSpPr>
        <p:spPr/>
        <p:txBody>
          <a:bodyPr/>
          <a:lstStyle/>
          <a:p>
            <a:fld id="{7CE61174-1120-49CE-9F0B-F9CF702F65AA}" type="slidenum">
              <a:rPr lang="en-US" smtClean="0"/>
              <a:t>30</a:t>
            </a:fld>
            <a:endParaRPr lang="en-US"/>
          </a:p>
        </p:txBody>
      </p:sp>
    </p:spTree>
    <p:extLst>
      <p:ext uri="{BB962C8B-B14F-4D97-AF65-F5344CB8AC3E}">
        <p14:creationId xmlns:p14="http://schemas.microsoft.com/office/powerpoint/2010/main" val="11157340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Quitting smoking can result in better psychological well-being among teenagers. Even though not all the youths think that smoking helps ease stress, nicotine dependence can make the addicted individual develop some withdrawal symptoms and relapse. The cycle may be derailed in order to increase a feeling of control and confidence. Evidence by Alanazi et al. (2022) shows that successful quitting may result in increased self-efficacy, where one develops the sense of being able to handle stressful situations. But withdrawal can cause temporary issues such as irritability or anxiety when quitting, though Connor et al. (2022) state that with time, the issues start to reduce. Therefore, as a form of behavior change, support and realistic details as well as coping mechanisms should be provided through campaigns so that teenagers can overcome the emotional issues.</a:t>
            </a:r>
          </a:p>
          <a:p>
            <a:endParaRPr lang="en-US" dirty="0"/>
          </a:p>
        </p:txBody>
      </p:sp>
      <p:sp>
        <p:nvSpPr>
          <p:cNvPr id="4" name="Slide Number Placeholder 3"/>
          <p:cNvSpPr>
            <a:spLocks noGrp="1"/>
          </p:cNvSpPr>
          <p:nvPr>
            <p:ph type="sldNum" sz="quarter" idx="5"/>
          </p:nvPr>
        </p:nvSpPr>
        <p:spPr/>
        <p:txBody>
          <a:bodyPr/>
          <a:lstStyle/>
          <a:p>
            <a:fld id="{7CE61174-1120-49CE-9F0B-F9CF702F65AA}" type="slidenum">
              <a:rPr lang="en-US" smtClean="0"/>
              <a:t>31</a:t>
            </a:fld>
            <a:endParaRPr lang="en-US"/>
          </a:p>
        </p:txBody>
      </p:sp>
    </p:spTree>
    <p:extLst>
      <p:ext uri="{BB962C8B-B14F-4D97-AF65-F5344CB8AC3E}">
        <p14:creationId xmlns:p14="http://schemas.microsoft.com/office/powerpoint/2010/main" val="18102154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change in smoking behavior can also result in social good to the health of the people, as well as to the health of others. By quitting smoking, the teenagers can be able to have more positive relations with their non-smoking relatives and classmates. Avoidance of tobacco can also assist in eradicating cases when the teenagers feel like they are out-of-place due to smoking restrictions. Healthy activities with peers become more affordable, as teenagers can now save more money. Adolescent behavior is much affected by the social environment, as the social learning theory brings out (Martínez et al., 2023). Thus, this consequently leads to the conclusion that a campaign that encourages more peer networks than personal empowerment should be embraced since the social factors can either discourage or encourage quitting.</a:t>
            </a:r>
          </a:p>
          <a:p>
            <a:endParaRPr lang="en-US" dirty="0"/>
          </a:p>
        </p:txBody>
      </p:sp>
      <p:sp>
        <p:nvSpPr>
          <p:cNvPr id="4" name="Slide Number Placeholder 3"/>
          <p:cNvSpPr>
            <a:spLocks noGrp="1"/>
          </p:cNvSpPr>
          <p:nvPr>
            <p:ph type="sldNum" sz="quarter" idx="5"/>
          </p:nvPr>
        </p:nvSpPr>
        <p:spPr/>
        <p:txBody>
          <a:bodyPr/>
          <a:lstStyle/>
          <a:p>
            <a:fld id="{7CE61174-1120-49CE-9F0B-F9CF702F65AA}" type="slidenum">
              <a:rPr lang="en-US" smtClean="0"/>
              <a:t>32</a:t>
            </a:fld>
            <a:endParaRPr lang="en-US"/>
          </a:p>
        </p:txBody>
      </p:sp>
    </p:spTree>
    <p:extLst>
      <p:ext uri="{BB962C8B-B14F-4D97-AF65-F5344CB8AC3E}">
        <p14:creationId xmlns:p14="http://schemas.microsoft.com/office/powerpoint/2010/main" val="16673016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Teenagers need to overcome multiple challenges when quitting smoking. The influence of peers is essential since adolescence is a stage where a friend may influence another in making decisions. Nicotine addiction leads to withdrawal symptoms such as intense cravings, which Le Foll et al. (2022) state that increases the risk of relapse. Coping with stress, boredom, or emotional problems can drive one to continue smoking; hence, there is a need for behavioral change to achieve the desired change. This aligns with the principles of the COM-B model, which states that the change in behavior depends on one’s capability, opportunity, and motivation (</a:t>
            </a:r>
            <a:r>
              <a:rPr lang="en-US" sz="1200" kern="1200" dirty="0" err="1">
                <a:solidFill>
                  <a:schemeClr val="tx1"/>
                </a:solidFill>
                <a:effectLst/>
                <a:latin typeface="+mn-lt"/>
                <a:ea typeface="+mn-ea"/>
                <a:cs typeface="+mn-cs"/>
              </a:rPr>
              <a:t>Daryabeygi-Khotbehsara</a:t>
            </a:r>
            <a:r>
              <a:rPr lang="en-US" sz="1200" kern="1200" dirty="0">
                <a:solidFill>
                  <a:schemeClr val="tx1"/>
                </a:solidFill>
                <a:effectLst/>
                <a:latin typeface="+mn-lt"/>
                <a:ea typeface="+mn-ea"/>
                <a:cs typeface="+mn-cs"/>
              </a:rPr>
              <a:t> et al., 2024). Therefore, any successful interventions should be based on personal competencies, social environment, and motivation and not on the belief that teenagers only need to obtain more information.</a:t>
            </a:r>
          </a:p>
          <a:p>
            <a:endParaRPr lang="en-US" dirty="0"/>
          </a:p>
        </p:txBody>
      </p:sp>
      <p:sp>
        <p:nvSpPr>
          <p:cNvPr id="4" name="Slide Number Placeholder 3"/>
          <p:cNvSpPr>
            <a:spLocks noGrp="1"/>
          </p:cNvSpPr>
          <p:nvPr>
            <p:ph type="sldNum" sz="quarter" idx="5"/>
          </p:nvPr>
        </p:nvSpPr>
        <p:spPr/>
        <p:txBody>
          <a:bodyPr/>
          <a:lstStyle/>
          <a:p>
            <a:fld id="{7CE61174-1120-49CE-9F0B-F9CF702F65AA}" type="slidenum">
              <a:rPr lang="en-US" smtClean="0"/>
              <a:t>33</a:t>
            </a:fld>
            <a:endParaRPr lang="en-US"/>
          </a:p>
        </p:txBody>
      </p:sp>
    </p:spTree>
    <p:extLst>
      <p:ext uri="{BB962C8B-B14F-4D97-AF65-F5344CB8AC3E}">
        <p14:creationId xmlns:p14="http://schemas.microsoft.com/office/powerpoint/2010/main" val="19663471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COM-B model is applied in explaining that behavior occurs where individuals are capable, get an opportunity to act, and are motivated to act (</a:t>
            </a:r>
            <a:r>
              <a:rPr lang="en-US" sz="1200" kern="1200" dirty="0" err="1">
                <a:solidFill>
                  <a:schemeClr val="tx1"/>
                </a:solidFill>
                <a:effectLst/>
                <a:latin typeface="+mn-lt"/>
                <a:ea typeface="+mn-ea"/>
                <a:cs typeface="+mn-cs"/>
              </a:rPr>
              <a:t>Daryabeygi-Khotbehsara</a:t>
            </a:r>
            <a:r>
              <a:rPr lang="en-US" sz="1200" kern="1200" dirty="0">
                <a:solidFill>
                  <a:schemeClr val="tx1"/>
                </a:solidFill>
                <a:effectLst/>
                <a:latin typeface="+mn-lt"/>
                <a:ea typeface="+mn-ea"/>
                <a:cs typeface="+mn-cs"/>
              </a:rPr>
              <a:t> et al., 2024). In this case, capability involves knowledge on the dangers of smoking and skills to resist cravings in case of smoking cessation among teens. The existence of the favorable environments in the form of schools, families, and health services is linked to opportunity. The motivation entails personal motivation to quit and hope to make positive changes. With the help of the COM-B, campaigns are able to identify the individual barriers and to create activities that will help reduce or quit smoking.</a:t>
            </a:r>
          </a:p>
          <a:p>
            <a:endParaRPr lang="en-US" dirty="0"/>
          </a:p>
        </p:txBody>
      </p:sp>
      <p:sp>
        <p:nvSpPr>
          <p:cNvPr id="4" name="Slide Number Placeholder 3"/>
          <p:cNvSpPr>
            <a:spLocks noGrp="1"/>
          </p:cNvSpPr>
          <p:nvPr>
            <p:ph type="sldNum" sz="quarter" idx="5"/>
          </p:nvPr>
        </p:nvSpPr>
        <p:spPr/>
        <p:txBody>
          <a:bodyPr/>
          <a:lstStyle/>
          <a:p>
            <a:fld id="{7CE61174-1120-49CE-9F0B-F9CF702F65AA}" type="slidenum">
              <a:rPr lang="en-US" smtClean="0"/>
              <a:t>34</a:t>
            </a:fld>
            <a:endParaRPr lang="en-US"/>
          </a:p>
        </p:txBody>
      </p:sp>
    </p:spTree>
    <p:extLst>
      <p:ext uri="{BB962C8B-B14F-4D97-AF65-F5344CB8AC3E}">
        <p14:creationId xmlns:p14="http://schemas.microsoft.com/office/powerpoint/2010/main" val="150906948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Health Belief Model describes the role of beliefs in making health-related decisions, which influences one’s behavior (Zhao et al., 2022). Teenagers may be smoking because they do not understand the danger of smoking in the future or they claim that the adverse consequences are too distant. Behavior change is affected by the perceived susceptibility, severity, benefits, and barriers as per the health belief model (Taflinger &amp; Sattler, 2024). The immediate and long-term effects and benefits of quitting, such as improved physical shape and self-reliance, can be increased through a smoking prevention campaign. Availability of resources, reminders, and peer support can all be used as reminders and cues that will ensure that teenagers begin and remain active in the better behaviors.</a:t>
            </a:r>
          </a:p>
          <a:p>
            <a:endParaRPr lang="en-US" dirty="0"/>
          </a:p>
        </p:txBody>
      </p:sp>
      <p:sp>
        <p:nvSpPr>
          <p:cNvPr id="4" name="Slide Number Placeholder 3"/>
          <p:cNvSpPr>
            <a:spLocks noGrp="1"/>
          </p:cNvSpPr>
          <p:nvPr>
            <p:ph type="sldNum" sz="quarter" idx="5"/>
          </p:nvPr>
        </p:nvSpPr>
        <p:spPr/>
        <p:txBody>
          <a:bodyPr/>
          <a:lstStyle/>
          <a:p>
            <a:fld id="{7CE61174-1120-49CE-9F0B-F9CF702F65AA}" type="slidenum">
              <a:rPr lang="en-US" smtClean="0"/>
              <a:t>35</a:t>
            </a:fld>
            <a:endParaRPr lang="en-US"/>
          </a:p>
        </p:txBody>
      </p:sp>
    </p:spTree>
    <p:extLst>
      <p:ext uri="{BB962C8B-B14F-4D97-AF65-F5344CB8AC3E}">
        <p14:creationId xmlns:p14="http://schemas.microsoft.com/office/powerpoint/2010/main" val="15668574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social cognitive theory emphasizes the idea that when there is an interaction between personal factors, behaviors, and the environment, the teenagers get an opportunity to learn behaviors. This is because the theory explains that people tend to develop behaviors based on their surrounding factors (Lin et al., 2023). Young people can emulate smoking habits that they see from their friends, relatives, or media. Nevertheless, healthier options can be encouraged with the help of the positive role models and peer support. Bandura’s social cognitive theory pointed out the significance of self-efficacy, which presupposes the confidence in doing something effectively (Nickerson, 2024). Peer ambassadors, quitting stories, and practical coping skills can be included in a campaign, as guided by this theory. Such strategies can make teens feel that they can quit while ensuring that environments that promote smoke-free lifestyles are formed.</a:t>
            </a:r>
          </a:p>
          <a:p>
            <a:endParaRPr lang="en-US" dirty="0"/>
          </a:p>
        </p:txBody>
      </p:sp>
      <p:sp>
        <p:nvSpPr>
          <p:cNvPr id="4" name="Slide Number Placeholder 3"/>
          <p:cNvSpPr>
            <a:spLocks noGrp="1"/>
          </p:cNvSpPr>
          <p:nvPr>
            <p:ph type="sldNum" sz="quarter" idx="5"/>
          </p:nvPr>
        </p:nvSpPr>
        <p:spPr/>
        <p:txBody>
          <a:bodyPr/>
          <a:lstStyle/>
          <a:p>
            <a:fld id="{7CE61174-1120-49CE-9F0B-F9CF702F65AA}" type="slidenum">
              <a:rPr lang="en-US" smtClean="0"/>
              <a:t>36</a:t>
            </a:fld>
            <a:endParaRPr lang="en-US"/>
          </a:p>
        </p:txBody>
      </p:sp>
    </p:spTree>
    <p:extLst>
      <p:ext uri="{BB962C8B-B14F-4D97-AF65-F5344CB8AC3E}">
        <p14:creationId xmlns:p14="http://schemas.microsoft.com/office/powerpoint/2010/main" val="27831980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 campaign on smoking among teenagers should provide effective solutions to address the barriers identified. People can be made to believe that they are not the only ones who undergo such experiences and that they have people they can relate with such experiences through peer groups. Stress management meetings can educate teenagers more on healthy alternatives to smoking, such as exercising or relaxing, which can help them to manage their stress better (</a:t>
            </a:r>
            <a:r>
              <a:rPr lang="en-US" sz="1200" b="0" i="0" kern="1200" dirty="0">
                <a:solidFill>
                  <a:schemeClr val="tx1"/>
                </a:solidFill>
                <a:effectLst/>
                <a:latin typeface="+mn-lt"/>
                <a:ea typeface="+mn-ea"/>
                <a:cs typeface="+mn-cs"/>
              </a:rPr>
              <a:t>Abdullah &amp; Younis, 2025)</a:t>
            </a:r>
            <a:r>
              <a:rPr lang="en-US" sz="1200" kern="1200" dirty="0">
                <a:solidFill>
                  <a:schemeClr val="tx1"/>
                </a:solidFill>
                <a:effectLst/>
                <a:latin typeface="+mn-lt"/>
                <a:ea typeface="+mn-ea"/>
                <a:cs typeface="+mn-cs"/>
              </a:rPr>
              <a:t>. Schools can also be able to offer students accessible education and refer them to the relevant support services. The interaction can also be enhanced using online resources because adolescents often resort to online sources. Behavioral support interventions are suggested by the National Institute of Health and Care Excellence (NICE, 2025) as one of the tobacco control interventions. The introduction of new approaches will bring about the likelihood of behavioral change in the long run.</a:t>
            </a:r>
          </a:p>
          <a:p>
            <a:endParaRPr lang="en-US" dirty="0"/>
          </a:p>
        </p:txBody>
      </p:sp>
      <p:sp>
        <p:nvSpPr>
          <p:cNvPr id="4" name="Slide Number Placeholder 3"/>
          <p:cNvSpPr>
            <a:spLocks noGrp="1"/>
          </p:cNvSpPr>
          <p:nvPr>
            <p:ph type="sldNum" sz="quarter" idx="5"/>
          </p:nvPr>
        </p:nvSpPr>
        <p:spPr/>
        <p:txBody>
          <a:bodyPr/>
          <a:lstStyle/>
          <a:p>
            <a:fld id="{7CE61174-1120-49CE-9F0B-F9CF702F65AA}" type="slidenum">
              <a:rPr lang="en-US" smtClean="0"/>
              <a:t>37</a:t>
            </a:fld>
            <a:endParaRPr lang="en-US"/>
          </a:p>
        </p:txBody>
      </p:sp>
    </p:spTree>
    <p:extLst>
      <p:ext uri="{BB962C8B-B14F-4D97-AF65-F5344CB8AC3E}">
        <p14:creationId xmlns:p14="http://schemas.microsoft.com/office/powerpoint/2010/main" val="34066221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Maintenance of smoking cessation involves ongoing support since teenagers are likely to relapse whenever they are stressed, put under social pressure, or come into contact with smoking circumstances. Bitar et al. (2024) add that it is important to involve family and friends in the smoking cessation process to reduce the risk of relapse. The establishment of confidence, healthy behavior, and progressive motivation will be important in long-term success. Behavior change is not always a one-time occurrence, but it entails repeated measures and numerous changes. This aligns with what the transtheoretical model suggests, that individuals go through the stages in their change of behaviors, which consist of preparation, action, and maintenance (Park &amp; Song, 2024). Thus, the campaigns must also persist to give follow-up encouragement and relapse prevention as opposed to ceasing when the quitting process commences.</a:t>
            </a:r>
          </a:p>
          <a:p>
            <a:endParaRPr lang="en-US" dirty="0"/>
          </a:p>
        </p:txBody>
      </p:sp>
      <p:sp>
        <p:nvSpPr>
          <p:cNvPr id="4" name="Slide Number Placeholder 3"/>
          <p:cNvSpPr>
            <a:spLocks noGrp="1"/>
          </p:cNvSpPr>
          <p:nvPr>
            <p:ph type="sldNum" sz="quarter" idx="5"/>
          </p:nvPr>
        </p:nvSpPr>
        <p:spPr/>
        <p:txBody>
          <a:bodyPr/>
          <a:lstStyle/>
          <a:p>
            <a:fld id="{7CE61174-1120-49CE-9F0B-F9CF702F65AA}" type="slidenum">
              <a:rPr lang="en-US" smtClean="0"/>
              <a:t>38</a:t>
            </a:fld>
            <a:endParaRPr lang="en-US"/>
          </a:p>
        </p:txBody>
      </p:sp>
    </p:spTree>
    <p:extLst>
      <p:ext uri="{BB962C8B-B14F-4D97-AF65-F5344CB8AC3E}">
        <p14:creationId xmlns:p14="http://schemas.microsoft.com/office/powerpoint/2010/main" val="8652524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87F66-7E9F-47F5-9000-64EE8DDC911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B308E93-250F-4D15-B7C6-5115A6DB407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3F7BC81-6FE3-4796-97F1-AFA8CE1545D7}"/>
              </a:ext>
            </a:extLst>
          </p:cNvPr>
          <p:cNvSpPr>
            <a:spLocks noGrp="1"/>
          </p:cNvSpPr>
          <p:nvPr>
            <p:ph type="dt" sz="half" idx="10"/>
          </p:nvPr>
        </p:nvSpPr>
        <p:spPr/>
        <p:txBody>
          <a:bodyPr/>
          <a:lstStyle/>
          <a:p>
            <a:fld id="{293FD3B1-20E7-4009-B119-73A7F6311C60}" type="datetimeFigureOut">
              <a:rPr lang="en-US" smtClean="0"/>
              <a:t>10/10/2026</a:t>
            </a:fld>
            <a:endParaRPr lang="en-US"/>
          </a:p>
        </p:txBody>
      </p:sp>
      <p:sp>
        <p:nvSpPr>
          <p:cNvPr id="5" name="Footer Placeholder 4">
            <a:extLst>
              <a:ext uri="{FF2B5EF4-FFF2-40B4-BE49-F238E27FC236}">
                <a16:creationId xmlns:a16="http://schemas.microsoft.com/office/drawing/2014/main" id="{64EC8488-83C2-40FA-8845-53D44FB3BB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B1D7C8-1EC4-4518-8801-6311DE30E3B6}"/>
              </a:ext>
            </a:extLst>
          </p:cNvPr>
          <p:cNvSpPr>
            <a:spLocks noGrp="1"/>
          </p:cNvSpPr>
          <p:nvPr>
            <p:ph type="sldNum" sz="quarter" idx="12"/>
          </p:nvPr>
        </p:nvSpPr>
        <p:spPr/>
        <p:txBody>
          <a:bodyPr/>
          <a:lstStyle/>
          <a:p>
            <a:fld id="{0717686A-9BA2-4958-AD31-18FA537B7B9D}" type="slidenum">
              <a:rPr lang="en-US" smtClean="0"/>
              <a:t>‹#›</a:t>
            </a:fld>
            <a:endParaRPr lang="en-US"/>
          </a:p>
        </p:txBody>
      </p:sp>
    </p:spTree>
    <p:extLst>
      <p:ext uri="{BB962C8B-B14F-4D97-AF65-F5344CB8AC3E}">
        <p14:creationId xmlns:p14="http://schemas.microsoft.com/office/powerpoint/2010/main" val="731762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62E1A-D919-4B88-9039-65CCF187843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838068E-4E50-4484-95B1-DDE7F095211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403E1B2-2CBA-40A6-A2CB-A9B739D4AE7D}"/>
              </a:ext>
            </a:extLst>
          </p:cNvPr>
          <p:cNvSpPr>
            <a:spLocks noGrp="1"/>
          </p:cNvSpPr>
          <p:nvPr>
            <p:ph type="dt" sz="half" idx="10"/>
          </p:nvPr>
        </p:nvSpPr>
        <p:spPr/>
        <p:txBody>
          <a:bodyPr/>
          <a:lstStyle/>
          <a:p>
            <a:fld id="{293FD3B1-20E7-4009-B119-73A7F6311C60}" type="datetimeFigureOut">
              <a:rPr lang="en-US" smtClean="0"/>
              <a:t>10/10/2026</a:t>
            </a:fld>
            <a:endParaRPr lang="en-US"/>
          </a:p>
        </p:txBody>
      </p:sp>
      <p:sp>
        <p:nvSpPr>
          <p:cNvPr id="5" name="Footer Placeholder 4">
            <a:extLst>
              <a:ext uri="{FF2B5EF4-FFF2-40B4-BE49-F238E27FC236}">
                <a16:creationId xmlns:a16="http://schemas.microsoft.com/office/drawing/2014/main" id="{7E3DAE1E-4A16-413D-84AC-70FC00785F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87455A-0A78-487E-B5B3-B77B36280041}"/>
              </a:ext>
            </a:extLst>
          </p:cNvPr>
          <p:cNvSpPr>
            <a:spLocks noGrp="1"/>
          </p:cNvSpPr>
          <p:nvPr>
            <p:ph type="sldNum" sz="quarter" idx="12"/>
          </p:nvPr>
        </p:nvSpPr>
        <p:spPr/>
        <p:txBody>
          <a:bodyPr/>
          <a:lstStyle/>
          <a:p>
            <a:fld id="{0717686A-9BA2-4958-AD31-18FA537B7B9D}" type="slidenum">
              <a:rPr lang="en-US" smtClean="0"/>
              <a:t>‹#›</a:t>
            </a:fld>
            <a:endParaRPr lang="en-US"/>
          </a:p>
        </p:txBody>
      </p:sp>
    </p:spTree>
    <p:extLst>
      <p:ext uri="{BB962C8B-B14F-4D97-AF65-F5344CB8AC3E}">
        <p14:creationId xmlns:p14="http://schemas.microsoft.com/office/powerpoint/2010/main" val="41531214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13B73-908F-4CC5-A795-1C83A36FDDA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2BE341C-A325-49ED-A4F1-921B7F99B1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A31670E-FEC5-4550-9EC7-690838819CCE}"/>
              </a:ext>
            </a:extLst>
          </p:cNvPr>
          <p:cNvSpPr>
            <a:spLocks noGrp="1"/>
          </p:cNvSpPr>
          <p:nvPr>
            <p:ph type="dt" sz="half" idx="10"/>
          </p:nvPr>
        </p:nvSpPr>
        <p:spPr/>
        <p:txBody>
          <a:bodyPr/>
          <a:lstStyle/>
          <a:p>
            <a:fld id="{293FD3B1-20E7-4009-B119-73A7F6311C60}" type="datetimeFigureOut">
              <a:rPr lang="en-US" smtClean="0"/>
              <a:t>10/10/2026</a:t>
            </a:fld>
            <a:endParaRPr lang="en-US"/>
          </a:p>
        </p:txBody>
      </p:sp>
      <p:sp>
        <p:nvSpPr>
          <p:cNvPr id="5" name="Footer Placeholder 4">
            <a:extLst>
              <a:ext uri="{FF2B5EF4-FFF2-40B4-BE49-F238E27FC236}">
                <a16:creationId xmlns:a16="http://schemas.microsoft.com/office/drawing/2014/main" id="{C0CD6E83-430C-4520-98E7-AE3806E058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1A9AE0-22B8-49B2-9018-7733BD903B71}"/>
              </a:ext>
            </a:extLst>
          </p:cNvPr>
          <p:cNvSpPr>
            <a:spLocks noGrp="1"/>
          </p:cNvSpPr>
          <p:nvPr>
            <p:ph type="sldNum" sz="quarter" idx="12"/>
          </p:nvPr>
        </p:nvSpPr>
        <p:spPr/>
        <p:txBody>
          <a:bodyPr/>
          <a:lstStyle/>
          <a:p>
            <a:fld id="{0717686A-9BA2-4958-AD31-18FA537B7B9D}" type="slidenum">
              <a:rPr lang="en-US" smtClean="0"/>
              <a:t>‹#›</a:t>
            </a:fld>
            <a:endParaRPr lang="en-US"/>
          </a:p>
        </p:txBody>
      </p:sp>
    </p:spTree>
    <p:extLst>
      <p:ext uri="{BB962C8B-B14F-4D97-AF65-F5344CB8AC3E}">
        <p14:creationId xmlns:p14="http://schemas.microsoft.com/office/powerpoint/2010/main" val="45081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51726-435A-4950-B6A0-A688F3B3EDF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045808D-2367-4CDB-A19A-6AE81A05613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D373113-5003-4652-8C69-07A10F23E76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3289128-10B0-4E23-81FE-1C13CB9BA4D5}"/>
              </a:ext>
            </a:extLst>
          </p:cNvPr>
          <p:cNvSpPr>
            <a:spLocks noGrp="1"/>
          </p:cNvSpPr>
          <p:nvPr>
            <p:ph type="dt" sz="half" idx="10"/>
          </p:nvPr>
        </p:nvSpPr>
        <p:spPr/>
        <p:txBody>
          <a:bodyPr/>
          <a:lstStyle/>
          <a:p>
            <a:fld id="{293FD3B1-20E7-4009-B119-73A7F6311C60}" type="datetimeFigureOut">
              <a:rPr lang="en-US" smtClean="0"/>
              <a:t>10/10/2026</a:t>
            </a:fld>
            <a:endParaRPr lang="en-US"/>
          </a:p>
        </p:txBody>
      </p:sp>
      <p:sp>
        <p:nvSpPr>
          <p:cNvPr id="6" name="Footer Placeholder 5">
            <a:extLst>
              <a:ext uri="{FF2B5EF4-FFF2-40B4-BE49-F238E27FC236}">
                <a16:creationId xmlns:a16="http://schemas.microsoft.com/office/drawing/2014/main" id="{DA0D2FAB-52B4-4CEA-A9F1-8114DADB965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A8563C8-0B23-4F8F-998F-E72E4EF7BA82}"/>
              </a:ext>
            </a:extLst>
          </p:cNvPr>
          <p:cNvSpPr>
            <a:spLocks noGrp="1"/>
          </p:cNvSpPr>
          <p:nvPr>
            <p:ph type="sldNum" sz="quarter" idx="12"/>
          </p:nvPr>
        </p:nvSpPr>
        <p:spPr/>
        <p:txBody>
          <a:bodyPr/>
          <a:lstStyle/>
          <a:p>
            <a:fld id="{0717686A-9BA2-4958-AD31-18FA537B7B9D}" type="slidenum">
              <a:rPr lang="en-US" smtClean="0"/>
              <a:t>‹#›</a:t>
            </a:fld>
            <a:endParaRPr lang="en-US"/>
          </a:p>
        </p:txBody>
      </p:sp>
    </p:spTree>
    <p:extLst>
      <p:ext uri="{BB962C8B-B14F-4D97-AF65-F5344CB8AC3E}">
        <p14:creationId xmlns:p14="http://schemas.microsoft.com/office/powerpoint/2010/main" val="611328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5320-F0AD-47FB-8B95-DEC5729C3A8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5300598-C719-4FC7-AFAD-D4B19AC8A07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BADD7A5-5C07-46B4-B19B-BA2130881C2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735706A-BDB6-46AF-83BF-04761CAA96E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828E320-3F55-411A-ADAB-B95941CFACF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6417BCA-A01F-433F-9958-3F26980BB7D7}"/>
              </a:ext>
            </a:extLst>
          </p:cNvPr>
          <p:cNvSpPr>
            <a:spLocks noGrp="1"/>
          </p:cNvSpPr>
          <p:nvPr>
            <p:ph type="dt" sz="half" idx="10"/>
          </p:nvPr>
        </p:nvSpPr>
        <p:spPr/>
        <p:txBody>
          <a:bodyPr/>
          <a:lstStyle/>
          <a:p>
            <a:fld id="{293FD3B1-20E7-4009-B119-73A7F6311C60}" type="datetimeFigureOut">
              <a:rPr lang="en-US" smtClean="0"/>
              <a:t>10/10/2026</a:t>
            </a:fld>
            <a:endParaRPr lang="en-US"/>
          </a:p>
        </p:txBody>
      </p:sp>
      <p:sp>
        <p:nvSpPr>
          <p:cNvPr id="8" name="Footer Placeholder 7">
            <a:extLst>
              <a:ext uri="{FF2B5EF4-FFF2-40B4-BE49-F238E27FC236}">
                <a16:creationId xmlns:a16="http://schemas.microsoft.com/office/drawing/2014/main" id="{B58766B3-6AB1-49E1-876F-3A4434E0848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AC9FAAC-06F5-40CD-ABA6-99DED267A1D3}"/>
              </a:ext>
            </a:extLst>
          </p:cNvPr>
          <p:cNvSpPr>
            <a:spLocks noGrp="1"/>
          </p:cNvSpPr>
          <p:nvPr>
            <p:ph type="sldNum" sz="quarter" idx="12"/>
          </p:nvPr>
        </p:nvSpPr>
        <p:spPr/>
        <p:txBody>
          <a:bodyPr/>
          <a:lstStyle/>
          <a:p>
            <a:fld id="{0717686A-9BA2-4958-AD31-18FA537B7B9D}" type="slidenum">
              <a:rPr lang="en-US" smtClean="0"/>
              <a:t>‹#›</a:t>
            </a:fld>
            <a:endParaRPr lang="en-US"/>
          </a:p>
        </p:txBody>
      </p:sp>
    </p:spTree>
    <p:extLst>
      <p:ext uri="{BB962C8B-B14F-4D97-AF65-F5344CB8AC3E}">
        <p14:creationId xmlns:p14="http://schemas.microsoft.com/office/powerpoint/2010/main" val="115292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DC011-DB51-45E6-AE9F-A46642C409F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9743CB3-A1A0-4B36-9A98-7D0899C59009}"/>
              </a:ext>
            </a:extLst>
          </p:cNvPr>
          <p:cNvSpPr>
            <a:spLocks noGrp="1"/>
          </p:cNvSpPr>
          <p:nvPr>
            <p:ph type="dt" sz="half" idx="10"/>
          </p:nvPr>
        </p:nvSpPr>
        <p:spPr/>
        <p:txBody>
          <a:bodyPr/>
          <a:lstStyle/>
          <a:p>
            <a:fld id="{293FD3B1-20E7-4009-B119-73A7F6311C60}" type="datetimeFigureOut">
              <a:rPr lang="en-US" smtClean="0"/>
              <a:t>10/10/2026</a:t>
            </a:fld>
            <a:endParaRPr lang="en-US"/>
          </a:p>
        </p:txBody>
      </p:sp>
      <p:sp>
        <p:nvSpPr>
          <p:cNvPr id="4" name="Footer Placeholder 3">
            <a:extLst>
              <a:ext uri="{FF2B5EF4-FFF2-40B4-BE49-F238E27FC236}">
                <a16:creationId xmlns:a16="http://schemas.microsoft.com/office/drawing/2014/main" id="{4E89439E-5EEA-40E6-ADA7-6DC946D5255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16921B2-9B90-44A3-B868-47FB127C4684}"/>
              </a:ext>
            </a:extLst>
          </p:cNvPr>
          <p:cNvSpPr>
            <a:spLocks noGrp="1"/>
          </p:cNvSpPr>
          <p:nvPr>
            <p:ph type="sldNum" sz="quarter" idx="12"/>
          </p:nvPr>
        </p:nvSpPr>
        <p:spPr/>
        <p:txBody>
          <a:bodyPr/>
          <a:lstStyle/>
          <a:p>
            <a:fld id="{0717686A-9BA2-4958-AD31-18FA537B7B9D}" type="slidenum">
              <a:rPr lang="en-US" smtClean="0"/>
              <a:t>‹#›</a:t>
            </a:fld>
            <a:endParaRPr lang="en-US"/>
          </a:p>
        </p:txBody>
      </p:sp>
    </p:spTree>
    <p:extLst>
      <p:ext uri="{BB962C8B-B14F-4D97-AF65-F5344CB8AC3E}">
        <p14:creationId xmlns:p14="http://schemas.microsoft.com/office/powerpoint/2010/main" val="1431005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1E76C4F-9A35-41A7-B68C-F41676E6B06D}"/>
              </a:ext>
            </a:extLst>
          </p:cNvPr>
          <p:cNvSpPr>
            <a:spLocks noGrp="1"/>
          </p:cNvSpPr>
          <p:nvPr>
            <p:ph type="dt" sz="half" idx="10"/>
          </p:nvPr>
        </p:nvSpPr>
        <p:spPr/>
        <p:txBody>
          <a:bodyPr/>
          <a:lstStyle/>
          <a:p>
            <a:fld id="{293FD3B1-20E7-4009-B119-73A7F6311C60}" type="datetimeFigureOut">
              <a:rPr lang="en-US" smtClean="0"/>
              <a:t>10/10/2026</a:t>
            </a:fld>
            <a:endParaRPr lang="en-US"/>
          </a:p>
        </p:txBody>
      </p:sp>
      <p:sp>
        <p:nvSpPr>
          <p:cNvPr id="3" name="Footer Placeholder 2">
            <a:extLst>
              <a:ext uri="{FF2B5EF4-FFF2-40B4-BE49-F238E27FC236}">
                <a16:creationId xmlns:a16="http://schemas.microsoft.com/office/drawing/2014/main" id="{2F9EA064-1264-4203-96DE-EBADD503C00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D6C804A-B458-4CD2-B049-4DD29BE1211C}"/>
              </a:ext>
            </a:extLst>
          </p:cNvPr>
          <p:cNvSpPr>
            <a:spLocks noGrp="1"/>
          </p:cNvSpPr>
          <p:nvPr>
            <p:ph type="sldNum" sz="quarter" idx="12"/>
          </p:nvPr>
        </p:nvSpPr>
        <p:spPr/>
        <p:txBody>
          <a:bodyPr/>
          <a:lstStyle/>
          <a:p>
            <a:fld id="{0717686A-9BA2-4958-AD31-18FA537B7B9D}" type="slidenum">
              <a:rPr lang="en-US" smtClean="0"/>
              <a:t>‹#›</a:t>
            </a:fld>
            <a:endParaRPr lang="en-US"/>
          </a:p>
        </p:txBody>
      </p:sp>
    </p:spTree>
    <p:extLst>
      <p:ext uri="{BB962C8B-B14F-4D97-AF65-F5344CB8AC3E}">
        <p14:creationId xmlns:p14="http://schemas.microsoft.com/office/powerpoint/2010/main" val="17909094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A76C3-DFD1-4947-AAE6-7614E42A2B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3F1CAA6-869B-4EFB-8B5D-B11328CBA5B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C646A10-C580-4F4E-AC9A-A6F05D9ACD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77C3E85-8F5D-4939-A202-7F3DF1BC56E2}"/>
              </a:ext>
            </a:extLst>
          </p:cNvPr>
          <p:cNvSpPr>
            <a:spLocks noGrp="1"/>
          </p:cNvSpPr>
          <p:nvPr>
            <p:ph type="dt" sz="half" idx="10"/>
          </p:nvPr>
        </p:nvSpPr>
        <p:spPr/>
        <p:txBody>
          <a:bodyPr/>
          <a:lstStyle/>
          <a:p>
            <a:fld id="{293FD3B1-20E7-4009-B119-73A7F6311C60}" type="datetimeFigureOut">
              <a:rPr lang="en-US" smtClean="0"/>
              <a:t>10/10/2026</a:t>
            </a:fld>
            <a:endParaRPr lang="en-US"/>
          </a:p>
        </p:txBody>
      </p:sp>
      <p:sp>
        <p:nvSpPr>
          <p:cNvPr id="6" name="Footer Placeholder 5">
            <a:extLst>
              <a:ext uri="{FF2B5EF4-FFF2-40B4-BE49-F238E27FC236}">
                <a16:creationId xmlns:a16="http://schemas.microsoft.com/office/drawing/2014/main" id="{E6B8BCB4-6CC1-4C2B-BF79-ADB37F92CFE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13F6B97-D5CD-44E6-BACC-3FDFBC2853DD}"/>
              </a:ext>
            </a:extLst>
          </p:cNvPr>
          <p:cNvSpPr>
            <a:spLocks noGrp="1"/>
          </p:cNvSpPr>
          <p:nvPr>
            <p:ph type="sldNum" sz="quarter" idx="12"/>
          </p:nvPr>
        </p:nvSpPr>
        <p:spPr/>
        <p:txBody>
          <a:bodyPr/>
          <a:lstStyle/>
          <a:p>
            <a:fld id="{0717686A-9BA2-4958-AD31-18FA537B7B9D}" type="slidenum">
              <a:rPr lang="en-US" smtClean="0"/>
              <a:t>‹#›</a:t>
            </a:fld>
            <a:endParaRPr lang="en-US"/>
          </a:p>
        </p:txBody>
      </p:sp>
    </p:spTree>
    <p:extLst>
      <p:ext uri="{BB962C8B-B14F-4D97-AF65-F5344CB8AC3E}">
        <p14:creationId xmlns:p14="http://schemas.microsoft.com/office/powerpoint/2010/main" val="1032803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A6A80-A992-4420-AC77-D22ABA3F84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E7C25FB-BE5C-4C92-BC04-0EDF6B266C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1447B92-BBE3-4BB0-84D8-F4D6B29DCA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D32B47C-6B7E-4099-AAFB-0FE98443C1C3}"/>
              </a:ext>
            </a:extLst>
          </p:cNvPr>
          <p:cNvSpPr>
            <a:spLocks noGrp="1"/>
          </p:cNvSpPr>
          <p:nvPr>
            <p:ph type="dt" sz="half" idx="10"/>
          </p:nvPr>
        </p:nvSpPr>
        <p:spPr/>
        <p:txBody>
          <a:bodyPr/>
          <a:lstStyle/>
          <a:p>
            <a:fld id="{293FD3B1-20E7-4009-B119-73A7F6311C60}" type="datetimeFigureOut">
              <a:rPr lang="en-US" smtClean="0"/>
              <a:t>10/10/2026</a:t>
            </a:fld>
            <a:endParaRPr lang="en-US"/>
          </a:p>
        </p:txBody>
      </p:sp>
      <p:sp>
        <p:nvSpPr>
          <p:cNvPr id="6" name="Footer Placeholder 5">
            <a:extLst>
              <a:ext uri="{FF2B5EF4-FFF2-40B4-BE49-F238E27FC236}">
                <a16:creationId xmlns:a16="http://schemas.microsoft.com/office/drawing/2014/main" id="{3F1A59B7-80C1-45C2-B76E-7C157005119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E69DBD-3CD6-4304-81CE-FE5BBE5BE96F}"/>
              </a:ext>
            </a:extLst>
          </p:cNvPr>
          <p:cNvSpPr>
            <a:spLocks noGrp="1"/>
          </p:cNvSpPr>
          <p:nvPr>
            <p:ph type="sldNum" sz="quarter" idx="12"/>
          </p:nvPr>
        </p:nvSpPr>
        <p:spPr/>
        <p:txBody>
          <a:bodyPr/>
          <a:lstStyle/>
          <a:p>
            <a:fld id="{0717686A-9BA2-4958-AD31-18FA537B7B9D}" type="slidenum">
              <a:rPr lang="en-US" smtClean="0"/>
              <a:t>‹#›</a:t>
            </a:fld>
            <a:endParaRPr lang="en-US"/>
          </a:p>
        </p:txBody>
      </p:sp>
    </p:spTree>
    <p:extLst>
      <p:ext uri="{BB962C8B-B14F-4D97-AF65-F5344CB8AC3E}">
        <p14:creationId xmlns:p14="http://schemas.microsoft.com/office/powerpoint/2010/main" val="2461833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44CE4-55B1-474C-A696-78E3882676E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3452EDF-5D83-4CBF-ADBA-8FB5B364871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DC5C7F-E72C-4448-B141-991497B100C8}"/>
              </a:ext>
            </a:extLst>
          </p:cNvPr>
          <p:cNvSpPr>
            <a:spLocks noGrp="1"/>
          </p:cNvSpPr>
          <p:nvPr>
            <p:ph type="dt" sz="half" idx="10"/>
          </p:nvPr>
        </p:nvSpPr>
        <p:spPr/>
        <p:txBody>
          <a:bodyPr/>
          <a:lstStyle/>
          <a:p>
            <a:fld id="{293FD3B1-20E7-4009-B119-73A7F6311C60}" type="datetimeFigureOut">
              <a:rPr lang="en-US" smtClean="0"/>
              <a:t>10/10/2026</a:t>
            </a:fld>
            <a:endParaRPr lang="en-US"/>
          </a:p>
        </p:txBody>
      </p:sp>
      <p:sp>
        <p:nvSpPr>
          <p:cNvPr id="5" name="Footer Placeholder 4">
            <a:extLst>
              <a:ext uri="{FF2B5EF4-FFF2-40B4-BE49-F238E27FC236}">
                <a16:creationId xmlns:a16="http://schemas.microsoft.com/office/drawing/2014/main" id="{C112D8E3-6F70-4E10-84A6-7CF19270AD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420008-AE83-4A2D-9DCF-F7644CE355D3}"/>
              </a:ext>
            </a:extLst>
          </p:cNvPr>
          <p:cNvSpPr>
            <a:spLocks noGrp="1"/>
          </p:cNvSpPr>
          <p:nvPr>
            <p:ph type="sldNum" sz="quarter" idx="12"/>
          </p:nvPr>
        </p:nvSpPr>
        <p:spPr/>
        <p:txBody>
          <a:bodyPr/>
          <a:lstStyle/>
          <a:p>
            <a:fld id="{0717686A-9BA2-4958-AD31-18FA537B7B9D}" type="slidenum">
              <a:rPr lang="en-US" smtClean="0"/>
              <a:t>‹#›</a:t>
            </a:fld>
            <a:endParaRPr lang="en-US"/>
          </a:p>
        </p:txBody>
      </p:sp>
    </p:spTree>
    <p:extLst>
      <p:ext uri="{BB962C8B-B14F-4D97-AF65-F5344CB8AC3E}">
        <p14:creationId xmlns:p14="http://schemas.microsoft.com/office/powerpoint/2010/main" val="39532677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950A17-3268-4263-A092-EED1A448247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7C71752-34DC-4622-A6A7-0FEC7E85DC5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4429FB8-FE24-46E1-B367-489C3838EED4}"/>
              </a:ext>
            </a:extLst>
          </p:cNvPr>
          <p:cNvSpPr>
            <a:spLocks noGrp="1"/>
          </p:cNvSpPr>
          <p:nvPr>
            <p:ph type="dt" sz="half" idx="10"/>
          </p:nvPr>
        </p:nvSpPr>
        <p:spPr/>
        <p:txBody>
          <a:bodyPr/>
          <a:lstStyle/>
          <a:p>
            <a:fld id="{293FD3B1-20E7-4009-B119-73A7F6311C60}" type="datetimeFigureOut">
              <a:rPr lang="en-US" smtClean="0"/>
              <a:t>10/10/2026</a:t>
            </a:fld>
            <a:endParaRPr lang="en-US"/>
          </a:p>
        </p:txBody>
      </p:sp>
      <p:sp>
        <p:nvSpPr>
          <p:cNvPr id="5" name="Footer Placeholder 4">
            <a:extLst>
              <a:ext uri="{FF2B5EF4-FFF2-40B4-BE49-F238E27FC236}">
                <a16:creationId xmlns:a16="http://schemas.microsoft.com/office/drawing/2014/main" id="{59753311-C5EC-40F5-9819-AFD96A3F0A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F15195-4030-4552-AB7B-EE0C1E4AA014}"/>
              </a:ext>
            </a:extLst>
          </p:cNvPr>
          <p:cNvSpPr>
            <a:spLocks noGrp="1"/>
          </p:cNvSpPr>
          <p:nvPr>
            <p:ph type="sldNum" sz="quarter" idx="12"/>
          </p:nvPr>
        </p:nvSpPr>
        <p:spPr/>
        <p:txBody>
          <a:bodyPr/>
          <a:lstStyle/>
          <a:p>
            <a:fld id="{0717686A-9BA2-4958-AD31-18FA537B7B9D}" type="slidenum">
              <a:rPr lang="en-US" smtClean="0"/>
              <a:t>‹#›</a:t>
            </a:fld>
            <a:endParaRPr lang="en-US"/>
          </a:p>
        </p:txBody>
      </p:sp>
    </p:spTree>
    <p:extLst>
      <p:ext uri="{BB962C8B-B14F-4D97-AF65-F5344CB8AC3E}">
        <p14:creationId xmlns:p14="http://schemas.microsoft.com/office/powerpoint/2010/main" val="42512910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A180A8E-4668-486A-95D0-DBD6BDD7C43F}"/>
              </a:ext>
              <a:ext uri="{C183D7F6-B498-43B3-948B-1728B52AA6E4}">
                <adec:decorative xmlns:adec="http://schemas.microsoft.com/office/drawing/2017/decorative" val="1"/>
              </a:ext>
            </a:extLst>
          </p:cNvPr>
          <p:cNvSpPr/>
          <p:nvPr/>
        </p:nvSpPr>
        <p:spPr>
          <a:xfrm>
            <a:off x="0" y="0"/>
            <a:ext cx="12192000"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3" name="Straight Connector 12">
            <a:extLst>
              <a:ext uri="{FF2B5EF4-FFF2-40B4-BE49-F238E27FC236}">
                <a16:creationId xmlns:a16="http://schemas.microsoft.com/office/drawing/2014/main" id="{1CBB8E81-5147-5506-5F4B-DBC0E7AF26E1}"/>
              </a:ext>
              <a:ext uri="{C183D7F6-B498-43B3-948B-1728B52AA6E4}">
                <adec:decorative xmlns:adec="http://schemas.microsoft.com/office/drawing/2017/decorative" val="1"/>
              </a:ext>
            </a:extLst>
          </p:cNvPr>
          <p:cNvCxnSpPr>
            <a:cxnSpLocks/>
          </p:cNvCxnSpPr>
          <p:nvPr/>
        </p:nvCxnSpPr>
        <p:spPr>
          <a:xfrm>
            <a:off x="11506200" y="637890"/>
            <a:ext cx="0" cy="5572410"/>
          </a:xfrm>
          <a:prstGeom prst="line">
            <a:avLst/>
          </a:prstGeom>
          <a:ln w="12700">
            <a:solidFill>
              <a:schemeClr val="tx2">
                <a:alpha val="50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34852B95-CFB8-EEBE-3973-7363B361118A}"/>
              </a:ext>
              <a:ext uri="{C183D7F6-B498-43B3-948B-1728B52AA6E4}">
                <adec:decorative xmlns:adec="http://schemas.microsoft.com/office/drawing/2017/decorative" val="1"/>
              </a:ext>
            </a:extLst>
          </p:cNvPr>
          <p:cNvCxnSpPr>
            <a:cxnSpLocks/>
          </p:cNvCxnSpPr>
          <p:nvPr/>
        </p:nvCxnSpPr>
        <p:spPr>
          <a:xfrm>
            <a:off x="696332" y="768924"/>
            <a:ext cx="0" cy="4800600"/>
          </a:xfrm>
          <a:prstGeom prst="line">
            <a:avLst/>
          </a:prstGeom>
          <a:ln w="12700">
            <a:solidFill>
              <a:schemeClr val="tx2">
                <a:alpha val="75000"/>
              </a:schemeClr>
            </a:solidFill>
          </a:ln>
        </p:spPr>
        <p:style>
          <a:lnRef idx="1">
            <a:schemeClr val="accent1"/>
          </a:lnRef>
          <a:fillRef idx="0">
            <a:schemeClr val="accent1"/>
          </a:fillRef>
          <a:effectRef idx="0">
            <a:schemeClr val="accent1"/>
          </a:effectRef>
          <a:fontRef idx="minor">
            <a:schemeClr val="tx1"/>
          </a:fontRef>
        </p:style>
      </p:cxnSp>
      <p:sp>
        <p:nvSpPr>
          <p:cNvPr id="10" name="Picture Placeholder 9">
            <a:extLst>
              <a:ext uri="{FF2B5EF4-FFF2-40B4-BE49-F238E27FC236}">
                <a16:creationId xmlns:a16="http://schemas.microsoft.com/office/drawing/2014/main" id="{F1A205B3-F30A-B2B0-2AFF-593443D32773}"/>
              </a:ext>
              <a:ext uri="{C183D7F6-B498-43B3-948B-1728B52AA6E4}">
                <adec:decorative xmlns:adec="http://schemas.microsoft.com/office/drawing/2017/decorative" val="0"/>
              </a:ext>
            </a:extLst>
          </p:cNvPr>
          <p:cNvSpPr>
            <a:spLocks noGrp="1"/>
          </p:cNvSpPr>
          <p:nvPr>
            <p:ph type="pic" sz="quarter" idx="14" hasCustomPrompt="1"/>
          </p:nvPr>
        </p:nvSpPr>
        <p:spPr>
          <a:xfrm>
            <a:off x="5503863" y="1354138"/>
            <a:ext cx="5322887" cy="4481512"/>
          </a:xfrm>
          <a:blipFill>
            <a:blip r:embed="rId2">
              <a:alphaModFix amt="70000"/>
            </a:blip>
            <a:stretch>
              <a:fillRect/>
            </a:stretch>
          </a:blipFill>
        </p:spPr>
        <p:txBody>
          <a:bodyPr/>
          <a:lstStyle>
            <a:lvl1pPr marL="0" indent="0">
              <a:buNone/>
              <a:defRPr/>
            </a:lvl1pPr>
          </a:lstStyle>
          <a:p>
            <a:r>
              <a:rPr lang="en-US" dirty="0"/>
              <a:t> </a:t>
            </a:r>
          </a:p>
        </p:txBody>
      </p:sp>
      <p:sp>
        <p:nvSpPr>
          <p:cNvPr id="2" name="Title 1">
            <a:extLst>
              <a:ext uri="{FF2B5EF4-FFF2-40B4-BE49-F238E27FC236}">
                <a16:creationId xmlns:a16="http://schemas.microsoft.com/office/drawing/2014/main" id="{DE07B916-0B90-35E7-AFFD-50AAA1ED4584}"/>
              </a:ext>
            </a:extLst>
          </p:cNvPr>
          <p:cNvSpPr>
            <a:spLocks noGrp="1"/>
          </p:cNvSpPr>
          <p:nvPr>
            <p:ph type="ctrTitle"/>
          </p:nvPr>
        </p:nvSpPr>
        <p:spPr>
          <a:xfrm>
            <a:off x="914400" y="831992"/>
            <a:ext cx="5897880" cy="4258956"/>
          </a:xfrm>
          <a:solidFill>
            <a:schemeClr val="bg2"/>
          </a:solidFill>
        </p:spPr>
        <p:txBody>
          <a:bodyPr lIns="182880" rIns="228600" bIns="91440" anchor="b">
            <a:normAutofit/>
          </a:bodyPr>
          <a:lstStyle>
            <a:lvl1pPr algn="r">
              <a:lnSpc>
                <a:spcPct val="80000"/>
              </a:lnSpc>
              <a:defRPr sz="7200">
                <a:solidFill>
                  <a:schemeClr val="accent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926AEA00-2D64-E177-C13E-F879B49AC353}"/>
              </a:ext>
            </a:extLst>
          </p:cNvPr>
          <p:cNvSpPr>
            <a:spLocks noGrp="1"/>
          </p:cNvSpPr>
          <p:nvPr>
            <p:ph type="subTitle" idx="1"/>
          </p:nvPr>
        </p:nvSpPr>
        <p:spPr>
          <a:xfrm>
            <a:off x="605431" y="5372809"/>
            <a:ext cx="2364946" cy="909119"/>
          </a:xfrm>
          <a:solidFill>
            <a:schemeClr val="bg2"/>
          </a:solidFill>
        </p:spPr>
        <p:txBody>
          <a:bodyPr vert="horz" lIns="91440" tIns="45720" rIns="91440" bIns="45720" rtlCol="0" anchor="b">
            <a:normAutofit/>
          </a:bodyPr>
          <a:lstStyle>
            <a:lvl1pPr marL="0" indent="0">
              <a:lnSpc>
                <a:spcPct val="100000"/>
              </a:lnSpc>
              <a:buNone/>
              <a:defRPr lang="en-US" sz="1600" cap="all" baseline="0" dirty="0">
                <a:solidFill>
                  <a:schemeClr val="accent3">
                    <a:lumMod val="75000"/>
                  </a:schemeClr>
                </a:solidFill>
                <a:latin typeface="+mj-lt"/>
              </a:defRPr>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4098519F-6576-5C5F-82CA-E9D93EB8AD91}"/>
              </a:ext>
            </a:extLst>
          </p:cNvPr>
          <p:cNvSpPr>
            <a:spLocks noGrp="1"/>
          </p:cNvSpPr>
          <p:nvPr>
            <p:ph type="ftr" sz="quarter" idx="11"/>
          </p:nvPr>
        </p:nvSpPr>
        <p:spPr>
          <a:xfrm>
            <a:off x="9547529" y="612251"/>
            <a:ext cx="2070397" cy="518965"/>
          </a:xfrm>
          <a:solidFill>
            <a:schemeClr val="bg2"/>
          </a:solidFill>
        </p:spPr>
        <p:txBody>
          <a:bodyPr anchor="t"/>
          <a:lstStyle>
            <a:lvl1pPr algn="r">
              <a:defRPr sz="1050"/>
            </a:lvl1pPr>
          </a:lstStyle>
          <a:p>
            <a:endParaRPr lang="en-US"/>
          </a:p>
        </p:txBody>
      </p:sp>
      <p:sp>
        <p:nvSpPr>
          <p:cNvPr id="4" name="Date Placeholder 3">
            <a:extLst>
              <a:ext uri="{FF2B5EF4-FFF2-40B4-BE49-F238E27FC236}">
                <a16:creationId xmlns:a16="http://schemas.microsoft.com/office/drawing/2014/main" id="{F8C94BB4-778E-86AE-EEFF-88EE621D2809}"/>
              </a:ext>
            </a:extLst>
          </p:cNvPr>
          <p:cNvSpPr>
            <a:spLocks noGrp="1"/>
          </p:cNvSpPr>
          <p:nvPr>
            <p:ph type="dt" sz="half" idx="10"/>
          </p:nvPr>
        </p:nvSpPr>
        <p:spPr>
          <a:xfrm rot="5400000">
            <a:off x="10897326" y="5229935"/>
            <a:ext cx="1223795" cy="365125"/>
          </a:xfrm>
          <a:solidFill>
            <a:schemeClr val="bg2"/>
          </a:solidFill>
        </p:spPr>
        <p:txBody>
          <a:bodyPr rIns="182880"/>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758D55B4-EFB5-E5DE-2242-A16C643CABC8}"/>
              </a:ext>
            </a:extLst>
          </p:cNvPr>
          <p:cNvSpPr>
            <a:spLocks noGrp="1"/>
          </p:cNvSpPr>
          <p:nvPr>
            <p:ph type="sldNum" sz="quarter" idx="12"/>
          </p:nvPr>
        </p:nvSpPr>
        <p:spPr>
          <a:xfrm>
            <a:off x="11201400" y="6029866"/>
            <a:ext cx="461438" cy="365125"/>
          </a:xfrm>
          <a:solidFill>
            <a:schemeClr val="bg2"/>
          </a:solidFill>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22193122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917DD-3691-27F7-68C8-EACE32AEAF6A}"/>
              </a:ext>
            </a:extLst>
          </p:cNvPr>
          <p:cNvSpPr>
            <a:spLocks noGrp="1"/>
          </p:cNvSpPr>
          <p:nvPr>
            <p:ph type="title" hasCustomPrompt="1"/>
          </p:nvPr>
        </p:nvSpPr>
        <p:spPr>
          <a:xfrm>
            <a:off x="602986" y="265728"/>
            <a:ext cx="10981137" cy="1325563"/>
          </a:xfrm>
          <a:noFill/>
        </p:spPr>
        <p:txBody>
          <a:bodyPr/>
          <a:lstStyle>
            <a:lvl1pPr>
              <a:defRPr/>
            </a:lvl1pPr>
          </a:lstStyle>
          <a:p>
            <a:r>
              <a:rPr lang="en-US" dirty="0"/>
              <a:t>Click to Edit Master title style</a:t>
            </a:r>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p:nvPr>
        </p:nvSpPr>
        <p:spPr>
          <a:xfrm>
            <a:off x="602986" y="1736176"/>
            <a:ext cx="10981137" cy="41988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1D27EA8-C1D8-B105-9F54-16985594DB0A}"/>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4C64A704-5499-D0F7-F550-5994C49F8C26}"/>
              </a:ext>
            </a:extLst>
          </p:cNvPr>
          <p:cNvSpPr>
            <a:spLocks noGrp="1"/>
          </p:cNvSpPr>
          <p:nvPr>
            <p:ph type="dt" sz="half" idx="10"/>
          </p:nvPr>
        </p:nvSpPr>
        <p:spPr/>
        <p:txBody>
          <a:body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AD2F2DDE-AF7B-917E-704F-1E12AB9BFFCD}"/>
              </a:ext>
            </a:extLst>
          </p:cNvPr>
          <p:cNvSpPr>
            <a:spLocks noGrp="1"/>
          </p:cNvSpPr>
          <p:nvPr>
            <p:ph type="sldNum" sz="quarter" idx="12"/>
          </p:nvPr>
        </p:nvSpPr>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14308315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C4281C-DEF6-4D7C-EC36-131C16834D55}"/>
              </a:ext>
              <a:ext uri="{C183D7F6-B498-43B3-948B-1728B52AA6E4}">
                <adec:decorative xmlns:adec="http://schemas.microsoft.com/office/drawing/2017/decorative" val="1"/>
              </a:ext>
            </a:extLst>
          </p:cNvPr>
          <p:cNvSpPr/>
          <p:nvPr/>
        </p:nvSpPr>
        <p:spPr>
          <a:xfrm>
            <a:off x="0" y="0"/>
            <a:ext cx="12192000"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8" name="Straight Connector 7">
            <a:extLst>
              <a:ext uri="{FF2B5EF4-FFF2-40B4-BE49-F238E27FC236}">
                <a16:creationId xmlns:a16="http://schemas.microsoft.com/office/drawing/2014/main" id="{9B7AE09E-7342-F8D6-76B9-3191D2C214A6}"/>
              </a:ext>
              <a:ext uri="{C183D7F6-B498-43B3-948B-1728B52AA6E4}">
                <adec:decorative xmlns:adec="http://schemas.microsoft.com/office/drawing/2017/decorative" val="1"/>
              </a:ext>
            </a:extLst>
          </p:cNvPr>
          <p:cNvCxnSpPr>
            <a:cxnSpLocks/>
          </p:cNvCxnSpPr>
          <p:nvPr/>
        </p:nvCxnSpPr>
        <p:spPr>
          <a:xfrm>
            <a:off x="11502895" y="1090397"/>
            <a:ext cx="0" cy="4396003"/>
          </a:xfrm>
          <a:prstGeom prst="line">
            <a:avLst/>
          </a:prstGeom>
          <a:ln w="12700">
            <a:solidFill>
              <a:schemeClr val="tx2">
                <a:alpha val="75000"/>
              </a:schemeClr>
            </a:solidFill>
          </a:ln>
        </p:spPr>
        <p:style>
          <a:lnRef idx="1">
            <a:schemeClr val="accent1"/>
          </a:lnRef>
          <a:fillRef idx="0">
            <a:schemeClr val="accent1"/>
          </a:fillRef>
          <a:effectRef idx="0">
            <a:schemeClr val="accent1"/>
          </a:effectRef>
          <a:fontRef idx="minor">
            <a:schemeClr val="tx1"/>
          </a:fontRef>
        </p:style>
      </p:cxnSp>
      <p:sp>
        <p:nvSpPr>
          <p:cNvPr id="13" name="Picture Placeholder 12">
            <a:extLst>
              <a:ext uri="{FF2B5EF4-FFF2-40B4-BE49-F238E27FC236}">
                <a16:creationId xmlns:a16="http://schemas.microsoft.com/office/drawing/2014/main" id="{FD120947-D69A-84F3-7617-0239E8E5C7F8}"/>
              </a:ext>
              <a:ext uri="{C183D7F6-B498-43B3-948B-1728B52AA6E4}">
                <adec:decorative xmlns:adec="http://schemas.microsoft.com/office/drawing/2017/decorative" val="0"/>
              </a:ext>
            </a:extLst>
          </p:cNvPr>
          <p:cNvSpPr>
            <a:spLocks noGrp="1"/>
          </p:cNvSpPr>
          <p:nvPr>
            <p:ph type="pic" sz="quarter" idx="13" hasCustomPrompt="1"/>
          </p:nvPr>
        </p:nvSpPr>
        <p:spPr>
          <a:xfrm>
            <a:off x="-791" y="1371600"/>
            <a:ext cx="6706392" cy="5486400"/>
          </a:xfrm>
          <a:blipFill>
            <a:blip r:embed="rId2">
              <a:alphaModFix amt="70000"/>
            </a:blip>
            <a:stretch>
              <a:fillRect/>
            </a:stretch>
          </a:blipFill>
        </p:spPr>
        <p:txBody>
          <a:bodyPr/>
          <a:lstStyle>
            <a:lvl1pPr marL="0" indent="0">
              <a:buNone/>
              <a:defRPr/>
            </a:lvl1pPr>
          </a:lstStyle>
          <a:p>
            <a:r>
              <a:rPr lang="en-US" dirty="0"/>
              <a:t> </a:t>
            </a:r>
          </a:p>
        </p:txBody>
      </p:sp>
      <p:sp>
        <p:nvSpPr>
          <p:cNvPr id="2" name="Title 1">
            <a:extLst>
              <a:ext uri="{FF2B5EF4-FFF2-40B4-BE49-F238E27FC236}">
                <a16:creationId xmlns:a16="http://schemas.microsoft.com/office/drawing/2014/main" id="{DE07B916-0B90-35E7-AFFD-50AAA1ED4584}"/>
              </a:ext>
            </a:extLst>
          </p:cNvPr>
          <p:cNvSpPr>
            <a:spLocks noGrp="1"/>
          </p:cNvSpPr>
          <p:nvPr>
            <p:ph type="ctrTitle"/>
          </p:nvPr>
        </p:nvSpPr>
        <p:spPr>
          <a:xfrm>
            <a:off x="4133850" y="685799"/>
            <a:ext cx="6373670" cy="2743201"/>
          </a:xfrm>
          <a:solidFill>
            <a:schemeClr val="bg2"/>
          </a:solidFill>
        </p:spPr>
        <p:txBody>
          <a:bodyPr vert="horz" lIns="182880" tIns="45720" rIns="91440" bIns="91440" rtlCol="0" anchor="b">
            <a:normAutofit/>
          </a:bodyPr>
          <a:lstStyle>
            <a:lvl1pPr>
              <a:lnSpc>
                <a:spcPct val="80000"/>
              </a:lnSpc>
              <a:defRPr lang="en-US" sz="6800" dirty="0">
                <a:solidFill>
                  <a:schemeClr val="accent1"/>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926AEA00-2D64-E177-C13E-F879B49AC353}"/>
              </a:ext>
            </a:extLst>
          </p:cNvPr>
          <p:cNvSpPr>
            <a:spLocks noGrp="1"/>
          </p:cNvSpPr>
          <p:nvPr>
            <p:ph type="subTitle" idx="1"/>
          </p:nvPr>
        </p:nvSpPr>
        <p:spPr>
          <a:xfrm>
            <a:off x="7500457" y="5570290"/>
            <a:ext cx="4114799" cy="699518"/>
          </a:xfrm>
        </p:spPr>
        <p:txBody>
          <a:bodyPr vert="horz" lIns="91440" tIns="45720" rIns="91440" bIns="45720" rtlCol="0" anchor="b">
            <a:normAutofit/>
          </a:bodyPr>
          <a:lstStyle>
            <a:lvl1pPr marL="0" indent="0" algn="r">
              <a:buNone/>
              <a:defRPr lang="en-US" sz="1600" cap="all" baseline="0" dirty="0">
                <a:solidFill>
                  <a:schemeClr val="accent3">
                    <a:lumMod val="75000"/>
                  </a:schemeClr>
                </a:solidFill>
                <a:latin typeface="+mj-lt"/>
              </a:defRPr>
            </a:lvl1pPr>
          </a:lstStyle>
          <a:p>
            <a:pPr lvl="0"/>
            <a:r>
              <a:rPr lang="en-US"/>
              <a:t>Click to edit Master subtitle style</a:t>
            </a:r>
            <a:endParaRPr lang="en-US" dirty="0"/>
          </a:p>
        </p:txBody>
      </p:sp>
      <p:sp>
        <p:nvSpPr>
          <p:cNvPr id="6" name="Slide Number Placeholder 5">
            <a:extLst>
              <a:ext uri="{FF2B5EF4-FFF2-40B4-BE49-F238E27FC236}">
                <a16:creationId xmlns:a16="http://schemas.microsoft.com/office/drawing/2014/main" id="{B945FE83-3A40-27CC-D68D-E889297B8CA2}"/>
              </a:ext>
            </a:extLst>
          </p:cNvPr>
          <p:cNvSpPr>
            <a:spLocks noGrp="1"/>
          </p:cNvSpPr>
          <p:nvPr>
            <p:ph type="sldNum" sz="quarter" idx="14"/>
          </p:nvPr>
        </p:nvSpPr>
        <p:spPr>
          <a:xfrm>
            <a:off x="145716" y="508084"/>
            <a:ext cx="429372" cy="365125"/>
          </a:xfrm>
          <a:noFill/>
        </p:spPr>
        <p:txBody>
          <a:bodyPr/>
          <a:lstStyle/>
          <a:p>
            <a:fld id="{1C69A568-4988-4014-8916-CA946A4BC9F1}" type="slidenum">
              <a:rPr lang="en-US" smtClean="0"/>
              <a:t>‹#›</a:t>
            </a:fld>
            <a:endParaRPr lang="en-US"/>
          </a:p>
        </p:txBody>
      </p:sp>
      <p:sp>
        <p:nvSpPr>
          <p:cNvPr id="4" name="Date Placeholder 3">
            <a:extLst>
              <a:ext uri="{FF2B5EF4-FFF2-40B4-BE49-F238E27FC236}">
                <a16:creationId xmlns:a16="http://schemas.microsoft.com/office/drawing/2014/main" id="{F8C94BB4-778E-86AE-EEFF-88EE621D2809}"/>
              </a:ext>
            </a:extLst>
          </p:cNvPr>
          <p:cNvSpPr>
            <a:spLocks noGrp="1"/>
          </p:cNvSpPr>
          <p:nvPr>
            <p:ph type="dt" sz="half" idx="10"/>
          </p:nvPr>
        </p:nvSpPr>
        <p:spPr>
          <a:xfrm>
            <a:off x="603663" y="508084"/>
            <a:ext cx="1203320" cy="365125"/>
          </a:xfrm>
          <a:solidFill>
            <a:schemeClr val="bg2"/>
          </a:solidFill>
        </p:spPr>
        <p:txBody>
          <a:bodyPr/>
          <a:lstStyle>
            <a:lvl1pPr algn="l">
              <a:defRPr/>
            </a:lvl1pPr>
          </a:lstStyle>
          <a:p>
            <a:fld id="{89B06616-AA01-480B-BF21-BB59FA2DA74D}" type="datetimeFigureOut">
              <a:rPr lang="en-US" smtClean="0"/>
              <a:t>10/10/2026</a:t>
            </a:fld>
            <a:endParaRPr lang="en-US"/>
          </a:p>
        </p:txBody>
      </p:sp>
      <p:sp>
        <p:nvSpPr>
          <p:cNvPr id="5" name="Footer Placeholder 4">
            <a:extLst>
              <a:ext uri="{FF2B5EF4-FFF2-40B4-BE49-F238E27FC236}">
                <a16:creationId xmlns:a16="http://schemas.microsoft.com/office/drawing/2014/main" id="{4098519F-6576-5C5F-82CA-E9D93EB8AD91}"/>
              </a:ext>
            </a:extLst>
          </p:cNvPr>
          <p:cNvSpPr>
            <a:spLocks noGrp="1"/>
          </p:cNvSpPr>
          <p:nvPr>
            <p:ph type="ftr" sz="quarter" idx="11"/>
          </p:nvPr>
        </p:nvSpPr>
        <p:spPr>
          <a:xfrm>
            <a:off x="10134603" y="612063"/>
            <a:ext cx="1487296" cy="478334"/>
          </a:xfrm>
          <a:solidFill>
            <a:schemeClr val="bg2"/>
          </a:solidFill>
        </p:spPr>
        <p:txBody>
          <a:bodyPr anchor="t"/>
          <a:lstStyle>
            <a:lvl1pPr algn="r">
              <a:defRPr sz="1050"/>
            </a:lvl1pPr>
          </a:lstStyle>
          <a:p>
            <a:endParaRPr lang="en-US"/>
          </a:p>
        </p:txBody>
      </p:sp>
    </p:spTree>
    <p:extLst>
      <p:ext uri="{BB962C8B-B14F-4D97-AF65-F5344CB8AC3E}">
        <p14:creationId xmlns:p14="http://schemas.microsoft.com/office/powerpoint/2010/main" val="2747015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C4281C-DEF6-4D7C-EC36-131C16834D55}"/>
              </a:ext>
              <a:ext uri="{C183D7F6-B498-43B3-948B-1728B52AA6E4}">
                <adec:decorative xmlns:adec="http://schemas.microsoft.com/office/drawing/2017/decorative" val="1"/>
              </a:ext>
            </a:extLst>
          </p:cNvPr>
          <p:cNvSpPr/>
          <p:nvPr/>
        </p:nvSpPr>
        <p:spPr>
          <a:xfrm>
            <a:off x="0" y="0"/>
            <a:ext cx="12192000"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8" name="Straight Connector 7">
            <a:extLst>
              <a:ext uri="{FF2B5EF4-FFF2-40B4-BE49-F238E27FC236}">
                <a16:creationId xmlns:a16="http://schemas.microsoft.com/office/drawing/2014/main" id="{9B7AE09E-7342-F8D6-76B9-3191D2C214A6}"/>
              </a:ext>
              <a:ext uri="{C183D7F6-B498-43B3-948B-1728B52AA6E4}">
                <adec:decorative xmlns:adec="http://schemas.microsoft.com/office/drawing/2017/decorative" val="1"/>
              </a:ext>
            </a:extLst>
          </p:cNvPr>
          <p:cNvCxnSpPr>
            <a:cxnSpLocks/>
          </p:cNvCxnSpPr>
          <p:nvPr/>
        </p:nvCxnSpPr>
        <p:spPr>
          <a:xfrm>
            <a:off x="11502895" y="1033580"/>
            <a:ext cx="0" cy="4800292"/>
          </a:xfrm>
          <a:prstGeom prst="line">
            <a:avLst/>
          </a:prstGeom>
          <a:ln w="12700">
            <a:solidFill>
              <a:schemeClr val="tx2">
                <a:alpha val="75000"/>
              </a:scheme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E07B916-0B90-35E7-AFFD-50AAA1ED4584}"/>
              </a:ext>
            </a:extLst>
          </p:cNvPr>
          <p:cNvSpPr>
            <a:spLocks noGrp="1"/>
          </p:cNvSpPr>
          <p:nvPr>
            <p:ph type="ctrTitle"/>
          </p:nvPr>
        </p:nvSpPr>
        <p:spPr>
          <a:xfrm>
            <a:off x="137159" y="338328"/>
            <a:ext cx="8168640" cy="4462272"/>
          </a:xfrm>
          <a:noFill/>
        </p:spPr>
        <p:txBody>
          <a:bodyPr vert="horz" lIns="91440" tIns="45720" rIns="91440" bIns="137160" rtlCol="0" anchor="t">
            <a:normAutofit/>
          </a:bodyPr>
          <a:lstStyle>
            <a:lvl1pPr>
              <a:lnSpc>
                <a:spcPct val="80000"/>
              </a:lnSpc>
              <a:defRPr lang="en-US" sz="9600" spc="-100" baseline="0" dirty="0">
                <a:solidFill>
                  <a:schemeClr val="accent1"/>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926AEA00-2D64-E177-C13E-F879B49AC353}"/>
              </a:ext>
            </a:extLst>
          </p:cNvPr>
          <p:cNvSpPr>
            <a:spLocks noGrp="1"/>
          </p:cNvSpPr>
          <p:nvPr>
            <p:ph type="subTitle" idx="1"/>
          </p:nvPr>
        </p:nvSpPr>
        <p:spPr>
          <a:xfrm>
            <a:off x="8534400" y="4754729"/>
            <a:ext cx="3084441" cy="1080302"/>
          </a:xfrm>
          <a:solidFill>
            <a:schemeClr val="bg2"/>
          </a:solidFill>
        </p:spPr>
        <p:txBody>
          <a:bodyPr vert="horz" lIns="91440" tIns="45720" rIns="91440" bIns="45720" rtlCol="0" anchor="b">
            <a:normAutofit/>
          </a:bodyPr>
          <a:lstStyle>
            <a:lvl1pPr marL="0" indent="0" algn="r">
              <a:buNone/>
              <a:defRPr lang="en-US" sz="1600" cap="all" spc="100" baseline="0" dirty="0">
                <a:solidFill>
                  <a:schemeClr val="accent5"/>
                </a:solidFill>
                <a:latin typeface="+mj-lt"/>
              </a:defRPr>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4098519F-6576-5C5F-82CA-E9D93EB8AD91}"/>
              </a:ext>
            </a:extLst>
          </p:cNvPr>
          <p:cNvSpPr>
            <a:spLocks noGrp="1"/>
          </p:cNvSpPr>
          <p:nvPr>
            <p:ph type="ftr" sz="quarter" idx="11"/>
          </p:nvPr>
        </p:nvSpPr>
        <p:spPr>
          <a:xfrm>
            <a:off x="9144000" y="447579"/>
            <a:ext cx="2477899" cy="586001"/>
          </a:xfrm>
          <a:noFill/>
        </p:spPr>
        <p:txBody>
          <a:bodyPr/>
          <a:lstStyle>
            <a:lvl1pPr algn="r">
              <a:defRPr sz="1050"/>
            </a:lvl1pPr>
          </a:lstStyle>
          <a:p>
            <a:endParaRPr lang="en-US"/>
          </a:p>
        </p:txBody>
      </p:sp>
      <p:sp>
        <p:nvSpPr>
          <p:cNvPr id="4" name="Date Placeholder 3">
            <a:extLst>
              <a:ext uri="{FF2B5EF4-FFF2-40B4-BE49-F238E27FC236}">
                <a16:creationId xmlns:a16="http://schemas.microsoft.com/office/drawing/2014/main" id="{F8C94BB4-778E-86AE-EEFF-88EE621D2809}"/>
              </a:ext>
            </a:extLst>
          </p:cNvPr>
          <p:cNvSpPr>
            <a:spLocks noGrp="1"/>
          </p:cNvSpPr>
          <p:nvPr>
            <p:ph type="dt" sz="half" idx="10"/>
          </p:nvPr>
        </p:nvSpPr>
        <p:spPr>
          <a:noFill/>
        </p:spPr>
        <p:txBody>
          <a:body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758D55B4-EFB5-E5DE-2242-A16C643CABC8}"/>
              </a:ext>
            </a:extLst>
          </p:cNvPr>
          <p:cNvSpPr>
            <a:spLocks noGrp="1"/>
          </p:cNvSpPr>
          <p:nvPr>
            <p:ph type="sldNum" sz="quarter" idx="12"/>
          </p:nvPr>
        </p:nvSpPr>
        <p:spPr>
          <a:noFill/>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1679929444"/>
      </p:ext>
    </p:extLst>
  </p:cSld>
  <p:clrMapOvr>
    <a:masterClrMapping/>
  </p:clrMapOvr>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D3069F5-8FDE-3652-E906-3619BF9A5D95}"/>
              </a:ext>
              <a:ext uri="{C183D7F6-B498-43B3-948B-1728B52AA6E4}">
                <adec:decorative xmlns:adec="http://schemas.microsoft.com/office/drawing/2017/decorative" val="1"/>
              </a:ext>
            </a:extLst>
          </p:cNvPr>
          <p:cNvSpPr/>
          <p:nvPr/>
        </p:nvSpPr>
        <p:spPr>
          <a:xfrm>
            <a:off x="0" y="0"/>
            <a:ext cx="12192000" cy="6858000"/>
          </a:xfrm>
          <a:prstGeom prst="rect">
            <a:avLst/>
          </a:prstGeom>
          <a:solidFill>
            <a:schemeClr val="accent1"/>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FB286"/>
              </a:solidFill>
            </a:endParaRPr>
          </a:p>
        </p:txBody>
      </p:sp>
      <p:cxnSp>
        <p:nvCxnSpPr>
          <p:cNvPr id="8" name="Straight Connector 7">
            <a:extLst>
              <a:ext uri="{FF2B5EF4-FFF2-40B4-BE49-F238E27FC236}">
                <a16:creationId xmlns:a16="http://schemas.microsoft.com/office/drawing/2014/main" id="{7F3E913D-4F8E-6F1A-DB89-A9E5CB7D266C}"/>
              </a:ext>
              <a:ext uri="{C183D7F6-B498-43B3-948B-1728B52AA6E4}">
                <adec:decorative xmlns:adec="http://schemas.microsoft.com/office/drawing/2017/decorative" val="1"/>
              </a:ext>
            </a:extLst>
          </p:cNvPr>
          <p:cNvCxnSpPr>
            <a:cxnSpLocks/>
          </p:cNvCxnSpPr>
          <p:nvPr/>
        </p:nvCxnSpPr>
        <p:spPr>
          <a:xfrm flipH="1">
            <a:off x="926297" y="6172185"/>
            <a:ext cx="10326757" cy="0"/>
          </a:xfrm>
          <a:prstGeom prst="line">
            <a:avLst/>
          </a:prstGeom>
          <a:ln w="12700">
            <a:solidFill>
              <a:schemeClr val="bg2">
                <a:alpha val="47000"/>
              </a:schemeClr>
            </a:solidFill>
          </a:ln>
        </p:spPr>
        <p:style>
          <a:lnRef idx="1">
            <a:schemeClr val="accent1"/>
          </a:lnRef>
          <a:fillRef idx="0">
            <a:schemeClr val="accent1"/>
          </a:fillRef>
          <a:effectRef idx="0">
            <a:schemeClr val="accent1"/>
          </a:effectRef>
          <a:fontRef idx="minor">
            <a:schemeClr val="tx1"/>
          </a:fontRef>
        </p:style>
      </p:cxnSp>
      <p:sp>
        <p:nvSpPr>
          <p:cNvPr id="9" name="Title 8">
            <a:extLst>
              <a:ext uri="{FF2B5EF4-FFF2-40B4-BE49-F238E27FC236}">
                <a16:creationId xmlns:a16="http://schemas.microsoft.com/office/drawing/2014/main" id="{15478846-46FB-2BEE-98D6-C903223E25CA}"/>
              </a:ext>
            </a:extLst>
          </p:cNvPr>
          <p:cNvSpPr>
            <a:spLocks noGrp="1"/>
          </p:cNvSpPr>
          <p:nvPr>
            <p:ph type="title" hasCustomPrompt="1"/>
          </p:nvPr>
        </p:nvSpPr>
        <p:spPr>
          <a:xfrm>
            <a:off x="128016" y="365760"/>
            <a:ext cx="11534790" cy="5525653"/>
          </a:xfrm>
          <a:noFill/>
        </p:spPr>
        <p:txBody>
          <a:bodyPr anchor="t">
            <a:normAutofit/>
          </a:bodyPr>
          <a:lstStyle>
            <a:lvl1pPr>
              <a:defRPr sz="11500" baseline="0">
                <a:ln>
                  <a:solidFill>
                    <a:schemeClr val="bg1"/>
                  </a:solidFill>
                </a:ln>
                <a:solidFill>
                  <a:schemeClr val="accent1"/>
                </a:solidFill>
              </a:defRPr>
            </a:lvl1pPr>
          </a:lstStyle>
          <a:p>
            <a:r>
              <a:rPr lang="en-US" dirty="0"/>
              <a:t>Section Header</a:t>
            </a:r>
          </a:p>
        </p:txBody>
      </p:sp>
      <p:sp>
        <p:nvSpPr>
          <p:cNvPr id="5" name="Footer Placeholder 4">
            <a:extLst>
              <a:ext uri="{FF2B5EF4-FFF2-40B4-BE49-F238E27FC236}">
                <a16:creationId xmlns:a16="http://schemas.microsoft.com/office/drawing/2014/main" id="{37A8544F-8D58-BFED-5A2B-2F718BA6F4F4}"/>
              </a:ext>
            </a:extLst>
          </p:cNvPr>
          <p:cNvSpPr>
            <a:spLocks noGrp="1"/>
          </p:cNvSpPr>
          <p:nvPr>
            <p:ph type="ftr" sz="quarter" idx="11"/>
          </p:nvPr>
        </p:nvSpPr>
        <p:spPr>
          <a:solidFill>
            <a:schemeClr val="accent1"/>
          </a:solidFill>
        </p:spPr>
        <p:txBody>
          <a:bodyPr/>
          <a:lstStyle>
            <a:lvl1pPr>
              <a:defRPr>
                <a:solidFill>
                  <a:schemeClr val="bg1"/>
                </a:solidFill>
              </a:defRPr>
            </a:lvl1pPr>
          </a:lstStyle>
          <a:p>
            <a:endParaRPr lang="en-US"/>
          </a:p>
        </p:txBody>
      </p:sp>
      <p:sp>
        <p:nvSpPr>
          <p:cNvPr id="4" name="Date Placeholder 3">
            <a:extLst>
              <a:ext uri="{FF2B5EF4-FFF2-40B4-BE49-F238E27FC236}">
                <a16:creationId xmlns:a16="http://schemas.microsoft.com/office/drawing/2014/main" id="{AB70139D-4890-4E0D-B3FD-098A02AB4ADF}"/>
              </a:ext>
            </a:extLst>
          </p:cNvPr>
          <p:cNvSpPr>
            <a:spLocks noGrp="1"/>
          </p:cNvSpPr>
          <p:nvPr>
            <p:ph type="dt" sz="half" idx="10"/>
          </p:nvPr>
        </p:nvSpPr>
        <p:spPr>
          <a:solidFill>
            <a:schemeClr val="accent1"/>
          </a:solidFill>
        </p:spPr>
        <p:txBody>
          <a:bodyPr/>
          <a:lstStyle>
            <a:lvl1pPr>
              <a:defRPr>
                <a:solidFill>
                  <a:schemeClr val="bg1"/>
                </a:solidFill>
              </a:defRPr>
            </a:lvl1p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BA1CD1DB-3989-A34F-B5F7-DF66E018CF83}"/>
              </a:ext>
            </a:extLst>
          </p:cNvPr>
          <p:cNvSpPr>
            <a:spLocks noGrp="1"/>
          </p:cNvSpPr>
          <p:nvPr>
            <p:ph type="sldNum" sz="quarter" idx="12"/>
          </p:nvPr>
        </p:nvSpPr>
        <p:spPr>
          <a:solidFill>
            <a:schemeClr val="accent1"/>
          </a:solidFill>
        </p:spPr>
        <p:txBody>
          <a:bodyPr/>
          <a:lstStyle>
            <a:lvl1pPr>
              <a:defRPr>
                <a:solidFill>
                  <a:schemeClr val="bg1"/>
                </a:solidFill>
              </a:defRPr>
            </a:lvl1pPr>
          </a:lstStyle>
          <a:p>
            <a:fld id="{1C69A568-4988-4014-8916-CA946A4BC9F1}" type="slidenum">
              <a:rPr lang="en-US" smtClean="0"/>
              <a:t>‹#›</a:t>
            </a:fld>
            <a:endParaRPr lang="en-US"/>
          </a:p>
        </p:txBody>
      </p:sp>
    </p:spTree>
    <p:extLst>
      <p:ext uri="{BB962C8B-B14F-4D97-AF65-F5344CB8AC3E}">
        <p14:creationId xmlns:p14="http://schemas.microsoft.com/office/powerpoint/2010/main" val="7894388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Agenda">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53CEDCC-8645-A5B4-D871-D690615124B2}"/>
              </a:ext>
              <a:ext uri="{C183D7F6-B498-43B3-948B-1728B52AA6E4}">
                <adec:decorative xmlns:adec="http://schemas.microsoft.com/office/drawing/2017/decorative" val="1"/>
              </a:ext>
            </a:extLst>
          </p:cNvPr>
          <p:cNvSpPr/>
          <p:nvPr/>
        </p:nvSpPr>
        <p:spPr>
          <a:xfrm>
            <a:off x="1" y="0"/>
            <a:ext cx="12191996" cy="6858000"/>
          </a:xfrm>
          <a:prstGeom prst="rect">
            <a:avLst/>
          </a:prstGeom>
          <a:solidFill>
            <a:schemeClr val="bg2">
              <a:lumMod val="90000"/>
            </a:schemeClr>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F8A4F"/>
              </a:solidFill>
            </a:endParaRPr>
          </a:p>
        </p:txBody>
      </p:sp>
      <p:cxnSp>
        <p:nvCxnSpPr>
          <p:cNvPr id="9" name="Straight Connector 8">
            <a:extLst>
              <a:ext uri="{FF2B5EF4-FFF2-40B4-BE49-F238E27FC236}">
                <a16:creationId xmlns:a16="http://schemas.microsoft.com/office/drawing/2014/main" id="{65A45860-DB3A-9EDB-7B6D-FBF1001212E9}"/>
              </a:ext>
              <a:ext uri="{C183D7F6-B498-43B3-948B-1728B52AA6E4}">
                <adec:decorative xmlns:adec="http://schemas.microsoft.com/office/drawing/2017/decorative" val="1"/>
              </a:ext>
            </a:extLst>
          </p:cNvPr>
          <p:cNvCxnSpPr>
            <a:cxnSpLocks/>
          </p:cNvCxnSpPr>
          <p:nvPr/>
        </p:nvCxnSpPr>
        <p:spPr>
          <a:xfrm flipH="1">
            <a:off x="1321906" y="685800"/>
            <a:ext cx="10184294" cy="0"/>
          </a:xfrm>
          <a:prstGeom prst="line">
            <a:avLst/>
          </a:prstGeom>
          <a:ln w="12700">
            <a:solidFill>
              <a:schemeClr val="tx2">
                <a:alpha val="75000"/>
              </a:schemeClr>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CC2FAA59-861A-3F3D-3441-F663554088BE}"/>
              </a:ext>
              <a:ext uri="{C183D7F6-B498-43B3-948B-1728B52AA6E4}">
                <adec:decorative xmlns:adec="http://schemas.microsoft.com/office/drawing/2017/decorative" val="1"/>
              </a:ext>
            </a:extLst>
          </p:cNvPr>
          <p:cNvSpPr/>
          <p:nvPr/>
        </p:nvSpPr>
        <p:spPr>
          <a:xfrm>
            <a:off x="4724403" y="2043904"/>
            <a:ext cx="7467597" cy="481409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1917DD-3691-27F7-68C8-EACE32AEAF6A}"/>
              </a:ext>
            </a:extLst>
          </p:cNvPr>
          <p:cNvSpPr>
            <a:spLocks noGrp="1"/>
          </p:cNvSpPr>
          <p:nvPr>
            <p:ph type="title" hasCustomPrompt="1"/>
          </p:nvPr>
        </p:nvSpPr>
        <p:spPr>
          <a:xfrm rot="16200000">
            <a:off x="-1406175" y="2720396"/>
            <a:ext cx="5645423" cy="2494309"/>
          </a:xfrm>
          <a:solidFill>
            <a:schemeClr val="bg2">
              <a:lumMod val="90000"/>
            </a:schemeClr>
          </a:solidFill>
        </p:spPr>
        <p:txBody>
          <a:bodyPr vert="horz" lIns="91440" tIns="45720" rIns="91440" bIns="137160" rtlCol="0" anchor="t">
            <a:normAutofit/>
          </a:bodyPr>
          <a:lstStyle>
            <a:lvl1pPr>
              <a:defRPr lang="en-US" sz="12000" dirty="0">
                <a:solidFill>
                  <a:schemeClr val="accent2"/>
                </a:solidFill>
              </a:defRPr>
            </a:lvl1pPr>
          </a:lstStyle>
          <a:p>
            <a:pPr lvl="0"/>
            <a:r>
              <a:rPr lang="en-US" dirty="0"/>
              <a:t>Agenda</a:t>
            </a:r>
          </a:p>
        </p:txBody>
      </p:sp>
      <p:sp>
        <p:nvSpPr>
          <p:cNvPr id="5" name="Footer Placeholder 4">
            <a:extLst>
              <a:ext uri="{FF2B5EF4-FFF2-40B4-BE49-F238E27FC236}">
                <a16:creationId xmlns:a16="http://schemas.microsoft.com/office/drawing/2014/main" id="{A1D27EA8-C1D8-B105-9F54-16985594DB0A}"/>
              </a:ext>
            </a:extLst>
          </p:cNvPr>
          <p:cNvSpPr>
            <a:spLocks noGrp="1"/>
          </p:cNvSpPr>
          <p:nvPr>
            <p:ph type="ftr" sz="quarter" idx="11"/>
          </p:nvPr>
        </p:nvSpPr>
        <p:spPr>
          <a:xfrm>
            <a:off x="586410" y="569843"/>
            <a:ext cx="1470992" cy="541698"/>
          </a:xfrm>
          <a:solidFill>
            <a:schemeClr val="bg2">
              <a:lumMod val="90000"/>
            </a:schemeClr>
          </a:solidFill>
        </p:spPr>
        <p:txBody>
          <a:bodyPr anchor="t"/>
          <a:lstStyle>
            <a:lvl1pPr algn="l">
              <a:defRPr sz="1050"/>
            </a:lvl1pPr>
          </a:lstStyle>
          <a:p>
            <a:endParaRPr lang="en-US"/>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p:nvPr>
        </p:nvSpPr>
        <p:spPr>
          <a:xfrm>
            <a:off x="5410198" y="2743202"/>
            <a:ext cx="6096001" cy="3467098"/>
          </a:xfrm>
        </p:spPr>
        <p:txBody>
          <a:bodyPr>
            <a:normAutofit/>
          </a:bodyPr>
          <a:lstStyle>
            <a:lvl1pPr marL="342900" indent="-342900">
              <a:buClr>
                <a:schemeClr val="accent2"/>
              </a:buClr>
              <a:buFont typeface="+mj-lt"/>
              <a:buAutoNum type="arabicPeriod"/>
              <a:defRPr sz="1800"/>
            </a:lvl1pPr>
            <a:lvl2pPr marL="800100" indent="-342900">
              <a:buClr>
                <a:schemeClr val="accent2"/>
              </a:buClr>
              <a:buFont typeface="+mj-lt"/>
              <a:buAutoNum type="arabicPeriod"/>
              <a:defRPr sz="1600"/>
            </a:lvl2pPr>
            <a:lvl3pPr marL="1257300" indent="-342900">
              <a:buClr>
                <a:schemeClr val="accent2"/>
              </a:buClr>
              <a:buFont typeface="+mj-lt"/>
              <a:buAutoNum type="arabicPeriod"/>
              <a:defRPr sz="1400"/>
            </a:lvl3pPr>
            <a:lvl4pPr>
              <a:buClr>
                <a:schemeClr val="accent2"/>
              </a:buClr>
              <a:buFont typeface="+mj-lt"/>
              <a:buAutoNum type="arabicPeriod"/>
              <a:defRPr sz="1200"/>
            </a:lvl4pPr>
            <a:lvl5pPr>
              <a:buClr>
                <a:schemeClr val="accent2"/>
              </a:buClr>
              <a:buFont typeface="+mj-lt"/>
              <a:buAutoNum type="arabicPeriod"/>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C64A704-5499-D0F7-F550-5994C49F8C26}"/>
              </a:ext>
            </a:extLst>
          </p:cNvPr>
          <p:cNvSpPr>
            <a:spLocks noGrp="1"/>
          </p:cNvSpPr>
          <p:nvPr>
            <p:ph type="dt" sz="half" idx="10"/>
          </p:nvPr>
        </p:nvSpPr>
        <p:spPr>
          <a:xfrm>
            <a:off x="9900458" y="413627"/>
            <a:ext cx="1256738" cy="545500"/>
          </a:xfrm>
          <a:solidFill>
            <a:schemeClr val="bg2">
              <a:lumMod val="90000"/>
            </a:schemeClr>
          </a:solidFill>
        </p:spPr>
        <p:txBody>
          <a:body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AD2F2DDE-AF7B-917E-704F-1E12AB9BFFCD}"/>
              </a:ext>
            </a:extLst>
          </p:cNvPr>
          <p:cNvSpPr>
            <a:spLocks noGrp="1"/>
          </p:cNvSpPr>
          <p:nvPr>
            <p:ph type="sldNum" sz="quarter" idx="12"/>
          </p:nvPr>
        </p:nvSpPr>
        <p:spPr>
          <a:xfrm>
            <a:off x="11157196" y="413627"/>
            <a:ext cx="429372" cy="545500"/>
          </a:xfrm>
          <a:solidFill>
            <a:schemeClr val="bg2">
              <a:lumMod val="90000"/>
            </a:schemeClr>
          </a:solidFill>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13330998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Agenda with Pictu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53CEDCC-8645-A5B4-D871-D690615124B2}"/>
              </a:ext>
              <a:ext uri="{C183D7F6-B498-43B3-948B-1728B52AA6E4}">
                <adec:decorative xmlns:adec="http://schemas.microsoft.com/office/drawing/2017/decorative" val="1"/>
              </a:ext>
            </a:extLst>
          </p:cNvPr>
          <p:cNvSpPr/>
          <p:nvPr/>
        </p:nvSpPr>
        <p:spPr>
          <a:xfrm>
            <a:off x="1" y="0"/>
            <a:ext cx="12191996" cy="6858000"/>
          </a:xfrm>
          <a:prstGeom prst="rect">
            <a:avLst/>
          </a:prstGeom>
          <a:solidFill>
            <a:schemeClr val="bg2">
              <a:lumMod val="90000"/>
            </a:schemeClr>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F8A4F"/>
              </a:solidFill>
            </a:endParaRPr>
          </a:p>
        </p:txBody>
      </p:sp>
      <p:sp>
        <p:nvSpPr>
          <p:cNvPr id="8" name="Rectangle 7">
            <a:extLst>
              <a:ext uri="{FF2B5EF4-FFF2-40B4-BE49-F238E27FC236}">
                <a16:creationId xmlns:a16="http://schemas.microsoft.com/office/drawing/2014/main" id="{CC2FAA59-861A-3F3D-3441-F663554088BE}"/>
              </a:ext>
              <a:ext uri="{C183D7F6-B498-43B3-948B-1728B52AA6E4}">
                <adec:decorative xmlns:adec="http://schemas.microsoft.com/office/drawing/2017/decorative" val="1"/>
              </a:ext>
            </a:extLst>
          </p:cNvPr>
          <p:cNvSpPr/>
          <p:nvPr/>
        </p:nvSpPr>
        <p:spPr>
          <a:xfrm>
            <a:off x="1371603" y="3415504"/>
            <a:ext cx="10820397" cy="344249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a:extLst>
              <a:ext uri="{FF2B5EF4-FFF2-40B4-BE49-F238E27FC236}">
                <a16:creationId xmlns:a16="http://schemas.microsoft.com/office/drawing/2014/main" id="{65A45860-DB3A-9EDB-7B6D-FBF1001212E9}"/>
              </a:ext>
              <a:ext uri="{C183D7F6-B498-43B3-948B-1728B52AA6E4}">
                <adec:decorative xmlns:adec="http://schemas.microsoft.com/office/drawing/2017/decorative" val="1"/>
              </a:ext>
            </a:extLst>
          </p:cNvPr>
          <p:cNvCxnSpPr>
            <a:cxnSpLocks/>
          </p:cNvCxnSpPr>
          <p:nvPr/>
        </p:nvCxnSpPr>
        <p:spPr>
          <a:xfrm flipV="1">
            <a:off x="11506200" y="1113182"/>
            <a:ext cx="0" cy="1704012"/>
          </a:xfrm>
          <a:prstGeom prst="line">
            <a:avLst/>
          </a:prstGeom>
          <a:ln w="12700">
            <a:solidFill>
              <a:schemeClr val="tx2">
                <a:alpha val="75000"/>
              </a:scheme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21917DD-3691-27F7-68C8-EACE32AEAF6A}"/>
              </a:ext>
            </a:extLst>
          </p:cNvPr>
          <p:cNvSpPr>
            <a:spLocks noGrp="1"/>
          </p:cNvSpPr>
          <p:nvPr>
            <p:ph type="title" hasCustomPrompt="1"/>
          </p:nvPr>
        </p:nvSpPr>
        <p:spPr>
          <a:xfrm>
            <a:off x="146306" y="182880"/>
            <a:ext cx="7930892" cy="2238587"/>
          </a:xfrm>
          <a:noFill/>
        </p:spPr>
        <p:txBody>
          <a:bodyPr anchor="t">
            <a:normAutofit/>
          </a:bodyPr>
          <a:lstStyle>
            <a:lvl1pPr>
              <a:defRPr sz="12000" spc="-50" baseline="0">
                <a:solidFill>
                  <a:schemeClr val="accent2"/>
                </a:solidFill>
              </a:defRPr>
            </a:lvl1pPr>
          </a:lstStyle>
          <a:p>
            <a:r>
              <a:rPr lang="en-US" dirty="0"/>
              <a:t>Agenda</a:t>
            </a:r>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p:nvPr>
        </p:nvSpPr>
        <p:spPr>
          <a:xfrm>
            <a:off x="1804946" y="3840480"/>
            <a:ext cx="6543924" cy="2536466"/>
          </a:xfrm>
        </p:spPr>
        <p:txBody>
          <a:bodyPr>
            <a:normAutofit/>
          </a:bodyPr>
          <a:lstStyle>
            <a:lvl1pPr marL="342900" indent="-342900">
              <a:buClr>
                <a:schemeClr val="accent2"/>
              </a:buClr>
              <a:buFont typeface="+mj-lt"/>
              <a:buAutoNum type="arabicPeriod"/>
              <a:defRPr sz="1800"/>
            </a:lvl1pPr>
            <a:lvl2pPr marL="800100" indent="-342900">
              <a:buClr>
                <a:schemeClr val="accent2"/>
              </a:buClr>
              <a:buFont typeface="+mj-lt"/>
              <a:buAutoNum type="arabicPeriod"/>
              <a:defRPr sz="1600"/>
            </a:lvl2pPr>
            <a:lvl3pPr marL="1257300" indent="-342900">
              <a:buClr>
                <a:schemeClr val="accent2"/>
              </a:buClr>
              <a:buFont typeface="+mj-lt"/>
              <a:buAutoNum type="arabicPeriod"/>
              <a:defRPr sz="1400"/>
            </a:lvl3pPr>
            <a:lvl4pPr>
              <a:buClr>
                <a:schemeClr val="accent2"/>
              </a:buClr>
              <a:buFont typeface="+mj-lt"/>
              <a:buAutoNum type="arabicPeriod"/>
              <a:defRPr sz="1200"/>
            </a:lvl4pPr>
            <a:lvl5pPr>
              <a:buClr>
                <a:schemeClr val="accent2"/>
              </a:buClr>
              <a:buFont typeface="+mj-lt"/>
              <a:buAutoNum type="arabicPeriod"/>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1D27EA8-C1D8-B105-9F54-16985594DB0A}"/>
              </a:ext>
            </a:extLst>
          </p:cNvPr>
          <p:cNvSpPr>
            <a:spLocks noGrp="1"/>
          </p:cNvSpPr>
          <p:nvPr>
            <p:ph type="ftr" sz="quarter" idx="11"/>
          </p:nvPr>
        </p:nvSpPr>
        <p:spPr>
          <a:xfrm>
            <a:off x="10134611" y="612381"/>
            <a:ext cx="1484228" cy="479352"/>
          </a:xfrm>
          <a:noFill/>
        </p:spPr>
        <p:txBody>
          <a:bodyPr anchor="t"/>
          <a:lstStyle>
            <a:lvl1pPr algn="r">
              <a:defRPr sz="1050"/>
            </a:lvl1pPr>
          </a:lstStyle>
          <a:p>
            <a:endParaRPr lang="en-US"/>
          </a:p>
        </p:txBody>
      </p:sp>
      <p:sp>
        <p:nvSpPr>
          <p:cNvPr id="4" name="Date Placeholder 3">
            <a:extLst>
              <a:ext uri="{FF2B5EF4-FFF2-40B4-BE49-F238E27FC236}">
                <a16:creationId xmlns:a16="http://schemas.microsoft.com/office/drawing/2014/main" id="{4C64A704-5499-D0F7-F550-5994C49F8C26}"/>
              </a:ext>
            </a:extLst>
          </p:cNvPr>
          <p:cNvSpPr>
            <a:spLocks noGrp="1"/>
          </p:cNvSpPr>
          <p:nvPr>
            <p:ph type="dt" sz="half" idx="10"/>
          </p:nvPr>
        </p:nvSpPr>
        <p:spPr>
          <a:xfrm>
            <a:off x="9933512" y="2756699"/>
            <a:ext cx="1256738" cy="423823"/>
          </a:xfrm>
          <a:solidFill>
            <a:schemeClr val="bg2">
              <a:lumMod val="90000"/>
            </a:schemeClr>
          </a:solidFill>
        </p:spPr>
        <p:txBody>
          <a:bodyPr anchor="ctr"/>
          <a:lstStyle>
            <a:lvl1pPr algn="r">
              <a:defRPr/>
            </a:lvl1p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AD2F2DDE-AF7B-917E-704F-1E12AB9BFFCD}"/>
              </a:ext>
            </a:extLst>
          </p:cNvPr>
          <p:cNvSpPr>
            <a:spLocks noGrp="1"/>
          </p:cNvSpPr>
          <p:nvPr>
            <p:ph type="sldNum" sz="quarter" idx="12"/>
          </p:nvPr>
        </p:nvSpPr>
        <p:spPr>
          <a:xfrm>
            <a:off x="11210544" y="2756699"/>
            <a:ext cx="429372" cy="423823"/>
          </a:xfrm>
          <a:solidFill>
            <a:schemeClr val="bg2">
              <a:lumMod val="90000"/>
            </a:schemeClr>
          </a:solidFill>
        </p:spPr>
        <p:txBody>
          <a:bodyPr/>
          <a:lstStyle/>
          <a:p>
            <a:fld id="{1C69A568-4988-4014-8916-CA946A4BC9F1}" type="slidenum">
              <a:rPr lang="en-US" smtClean="0"/>
              <a:t>‹#›</a:t>
            </a:fld>
            <a:endParaRPr lang="en-US"/>
          </a:p>
        </p:txBody>
      </p:sp>
      <p:sp>
        <p:nvSpPr>
          <p:cNvPr id="14" name="Picture Placeholder 13">
            <a:extLst>
              <a:ext uri="{FF2B5EF4-FFF2-40B4-BE49-F238E27FC236}">
                <a16:creationId xmlns:a16="http://schemas.microsoft.com/office/drawing/2014/main" id="{1DA62460-475C-38E7-135D-916B98438D09}"/>
              </a:ext>
            </a:extLst>
          </p:cNvPr>
          <p:cNvSpPr>
            <a:spLocks noGrp="1"/>
          </p:cNvSpPr>
          <p:nvPr>
            <p:ph type="pic" sz="quarter" idx="13" hasCustomPrompt="1"/>
          </p:nvPr>
        </p:nvSpPr>
        <p:spPr>
          <a:xfrm>
            <a:off x="8763000" y="3415504"/>
            <a:ext cx="3429000" cy="3442496"/>
          </a:xfrm>
          <a:blipFill>
            <a:blip r:embed="rId2">
              <a:alphaModFix amt="70000"/>
            </a:blip>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6750770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917DD-3691-27F7-68C8-EACE32AEAF6A}"/>
              </a:ext>
            </a:extLst>
          </p:cNvPr>
          <p:cNvSpPr>
            <a:spLocks noGrp="1"/>
          </p:cNvSpPr>
          <p:nvPr>
            <p:ph type="title" hasCustomPrompt="1"/>
          </p:nvPr>
        </p:nvSpPr>
        <p:spPr>
          <a:xfrm>
            <a:off x="1371601" y="2057399"/>
            <a:ext cx="3429000" cy="1868557"/>
          </a:xfrm>
          <a:noFill/>
        </p:spPr>
        <p:txBody>
          <a:bodyPr anchor="t"/>
          <a:lstStyle>
            <a:lvl1pPr>
              <a:defRPr/>
            </a:lvl1pPr>
          </a:lstStyle>
          <a:p>
            <a:r>
              <a:rPr lang="en-US" dirty="0"/>
              <a:t>Click to Edit Master title style</a:t>
            </a:r>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p:nvPr>
        </p:nvSpPr>
        <p:spPr>
          <a:xfrm>
            <a:off x="5486400" y="2057401"/>
            <a:ext cx="4648200" cy="2743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1D27EA8-C1D8-B105-9F54-16985594DB0A}"/>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4C64A704-5499-D0F7-F550-5994C49F8C26}"/>
              </a:ext>
            </a:extLst>
          </p:cNvPr>
          <p:cNvSpPr>
            <a:spLocks noGrp="1"/>
          </p:cNvSpPr>
          <p:nvPr>
            <p:ph type="dt" sz="half" idx="10"/>
          </p:nvPr>
        </p:nvSpPr>
        <p:spPr/>
        <p:txBody>
          <a:body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AD2F2DDE-AF7B-917E-704F-1E12AB9BFFCD}"/>
              </a:ext>
            </a:extLst>
          </p:cNvPr>
          <p:cNvSpPr>
            <a:spLocks noGrp="1"/>
          </p:cNvSpPr>
          <p:nvPr>
            <p:ph type="sldNum" sz="quarter" idx="12"/>
          </p:nvPr>
        </p:nvSpPr>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4633649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917DD-3691-27F7-68C8-EACE32AEAF6A}"/>
              </a:ext>
            </a:extLst>
          </p:cNvPr>
          <p:cNvSpPr>
            <a:spLocks noGrp="1"/>
          </p:cNvSpPr>
          <p:nvPr>
            <p:ph type="title" hasCustomPrompt="1"/>
          </p:nvPr>
        </p:nvSpPr>
        <p:spPr>
          <a:xfrm>
            <a:off x="603504" y="1031915"/>
            <a:ext cx="3968496" cy="1494845"/>
          </a:xfrm>
          <a:noFill/>
        </p:spPr>
        <p:txBody>
          <a:bodyPr anchor="t"/>
          <a:lstStyle>
            <a:lvl1pPr>
              <a:defRPr/>
            </a:lvl1pPr>
          </a:lstStyle>
          <a:p>
            <a:r>
              <a:rPr lang="en-US" dirty="0"/>
              <a:t>Click to Edit Master title style</a:t>
            </a:r>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p:nvPr>
        </p:nvSpPr>
        <p:spPr>
          <a:xfrm>
            <a:off x="5090020" y="1001865"/>
            <a:ext cx="6416180" cy="468331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1D27EA8-C1D8-B105-9F54-16985594DB0A}"/>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4C64A704-5499-D0F7-F550-5994C49F8C26}"/>
              </a:ext>
            </a:extLst>
          </p:cNvPr>
          <p:cNvSpPr>
            <a:spLocks noGrp="1"/>
          </p:cNvSpPr>
          <p:nvPr>
            <p:ph type="dt" sz="half" idx="10"/>
          </p:nvPr>
        </p:nvSpPr>
        <p:spPr>
          <a:xfrm>
            <a:off x="10058400" y="6029867"/>
            <a:ext cx="1179576" cy="365125"/>
          </a:xfrm>
        </p:spPr>
        <p:txBody>
          <a:body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AD2F2DDE-AF7B-917E-704F-1E12AB9BFFCD}"/>
              </a:ext>
            </a:extLst>
          </p:cNvPr>
          <p:cNvSpPr>
            <a:spLocks noGrp="1"/>
          </p:cNvSpPr>
          <p:nvPr>
            <p:ph type="sldNum" sz="quarter" idx="12"/>
          </p:nvPr>
        </p:nvSpPr>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523123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Content with Pictur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95E85AE-6D30-80EB-DDF8-337E49DD6E5B}"/>
              </a:ext>
            </a:extLst>
          </p:cNvPr>
          <p:cNvSpPr>
            <a:spLocks noGrp="1"/>
          </p:cNvSpPr>
          <p:nvPr>
            <p:ph type="pic" sz="quarter" idx="13" hasCustomPrompt="1"/>
          </p:nvPr>
        </p:nvSpPr>
        <p:spPr>
          <a:xfrm>
            <a:off x="0" y="0"/>
            <a:ext cx="3124200" cy="6858000"/>
          </a:xfrm>
          <a:blipFill>
            <a:blip r:embed="rId2">
              <a:alphaModFix amt="70000"/>
            </a:blip>
            <a:stretch>
              <a:fillRect/>
            </a:stretch>
          </a:blipFill>
        </p:spPr>
        <p:txBody>
          <a:bodyPr/>
          <a:lstStyle>
            <a:lvl1pPr marL="0" indent="0">
              <a:buNone/>
              <a:defRPr/>
            </a:lvl1pPr>
          </a:lstStyle>
          <a:p>
            <a:r>
              <a:rPr lang="en-US" dirty="0"/>
              <a:t> </a:t>
            </a:r>
          </a:p>
        </p:txBody>
      </p:sp>
      <p:sp>
        <p:nvSpPr>
          <p:cNvPr id="2" name="Title 1">
            <a:extLst>
              <a:ext uri="{FF2B5EF4-FFF2-40B4-BE49-F238E27FC236}">
                <a16:creationId xmlns:a16="http://schemas.microsoft.com/office/drawing/2014/main" id="{421917DD-3691-27F7-68C8-EACE32AEAF6A}"/>
              </a:ext>
            </a:extLst>
          </p:cNvPr>
          <p:cNvSpPr>
            <a:spLocks noGrp="1"/>
          </p:cNvSpPr>
          <p:nvPr>
            <p:ph type="title" hasCustomPrompt="1"/>
          </p:nvPr>
        </p:nvSpPr>
        <p:spPr>
          <a:xfrm>
            <a:off x="2438400" y="0"/>
            <a:ext cx="7391400" cy="1207008"/>
          </a:xfrm>
        </p:spPr>
        <p:txBody>
          <a:bodyPr lIns="137160" tIns="137160" bIns="91440" anchor="b"/>
          <a:lstStyle>
            <a:lvl1pPr>
              <a:defRPr/>
            </a:lvl1pPr>
          </a:lstStyle>
          <a:p>
            <a:r>
              <a:rPr lang="en-US" dirty="0"/>
              <a:t>Click to edit Master title Style</a:t>
            </a:r>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p:nvPr>
        </p:nvSpPr>
        <p:spPr>
          <a:xfrm>
            <a:off x="3733800" y="1367622"/>
            <a:ext cx="7929006" cy="447754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0" name="Straight Connector 9">
            <a:extLst>
              <a:ext uri="{FF2B5EF4-FFF2-40B4-BE49-F238E27FC236}">
                <a16:creationId xmlns:a16="http://schemas.microsoft.com/office/drawing/2014/main" id="{BB460515-4779-2CA9-5335-1F4AD158B79D}"/>
              </a:ext>
              <a:ext uri="{C183D7F6-B498-43B3-948B-1728B52AA6E4}">
                <adec:decorative xmlns:adec="http://schemas.microsoft.com/office/drawing/2017/decorative" val="1"/>
              </a:ext>
            </a:extLst>
          </p:cNvPr>
          <p:cNvCxnSpPr>
            <a:cxnSpLocks/>
          </p:cNvCxnSpPr>
          <p:nvPr/>
        </p:nvCxnSpPr>
        <p:spPr>
          <a:xfrm>
            <a:off x="3810000" y="6210300"/>
            <a:ext cx="7696200" cy="0"/>
          </a:xfrm>
          <a:prstGeom prst="line">
            <a:avLst/>
          </a:prstGeom>
          <a:ln w="12700">
            <a:solidFill>
              <a:schemeClr val="tx2">
                <a:alpha val="50000"/>
              </a:schemeClr>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A1D27EA8-C1D8-B105-9F54-16985594DB0A}"/>
              </a:ext>
            </a:extLst>
          </p:cNvPr>
          <p:cNvSpPr>
            <a:spLocks noGrp="1"/>
          </p:cNvSpPr>
          <p:nvPr>
            <p:ph type="ftr" sz="quarter" idx="11"/>
          </p:nvPr>
        </p:nvSpPr>
        <p:spPr>
          <a:xfrm>
            <a:off x="3657601" y="6029868"/>
            <a:ext cx="2024542" cy="365125"/>
          </a:xfrm>
        </p:spPr>
        <p:txBody>
          <a:bodyPr/>
          <a:lstStyle/>
          <a:p>
            <a:endParaRPr lang="en-US"/>
          </a:p>
        </p:txBody>
      </p:sp>
      <p:sp>
        <p:nvSpPr>
          <p:cNvPr id="4" name="Date Placeholder 3">
            <a:extLst>
              <a:ext uri="{FF2B5EF4-FFF2-40B4-BE49-F238E27FC236}">
                <a16:creationId xmlns:a16="http://schemas.microsoft.com/office/drawing/2014/main" id="{4C64A704-5499-D0F7-F550-5994C49F8C26}"/>
              </a:ext>
            </a:extLst>
          </p:cNvPr>
          <p:cNvSpPr>
            <a:spLocks noGrp="1"/>
          </p:cNvSpPr>
          <p:nvPr>
            <p:ph type="dt" sz="half" idx="10"/>
          </p:nvPr>
        </p:nvSpPr>
        <p:spPr>
          <a:xfrm>
            <a:off x="10058400" y="6029868"/>
            <a:ext cx="1179576" cy="365125"/>
          </a:xfrm>
        </p:spPr>
        <p:txBody>
          <a:body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AD2F2DDE-AF7B-917E-704F-1E12AB9BFFCD}"/>
              </a:ext>
            </a:extLst>
          </p:cNvPr>
          <p:cNvSpPr>
            <a:spLocks noGrp="1"/>
          </p:cNvSpPr>
          <p:nvPr>
            <p:ph type="sldNum" sz="quarter" idx="12"/>
          </p:nvPr>
        </p:nvSpPr>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5475318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95E85AE-6D30-80EB-DDF8-337E49DD6E5B}"/>
              </a:ext>
            </a:extLst>
          </p:cNvPr>
          <p:cNvSpPr>
            <a:spLocks noGrp="1"/>
          </p:cNvSpPr>
          <p:nvPr>
            <p:ph type="pic" sz="quarter" idx="13" hasCustomPrompt="1"/>
          </p:nvPr>
        </p:nvSpPr>
        <p:spPr>
          <a:xfrm>
            <a:off x="0" y="0"/>
            <a:ext cx="5486400" cy="5562600"/>
          </a:xfrm>
          <a:blipFill>
            <a:blip r:embed="rId2">
              <a:alphaModFix amt="70000"/>
            </a:blip>
            <a:stretch>
              <a:fillRect/>
            </a:stretch>
          </a:blipFill>
        </p:spPr>
        <p:txBody>
          <a:bodyPr/>
          <a:lstStyle>
            <a:lvl1pPr marL="0" indent="0">
              <a:buNone/>
              <a:defRPr/>
            </a:lvl1pPr>
          </a:lstStyle>
          <a:p>
            <a:r>
              <a:rPr lang="en-US" dirty="0"/>
              <a:t> </a:t>
            </a:r>
          </a:p>
        </p:txBody>
      </p:sp>
      <p:sp>
        <p:nvSpPr>
          <p:cNvPr id="2" name="Title 1">
            <a:extLst>
              <a:ext uri="{FF2B5EF4-FFF2-40B4-BE49-F238E27FC236}">
                <a16:creationId xmlns:a16="http://schemas.microsoft.com/office/drawing/2014/main" id="{421917DD-3691-27F7-68C8-EACE32AEAF6A}"/>
              </a:ext>
            </a:extLst>
          </p:cNvPr>
          <p:cNvSpPr>
            <a:spLocks noGrp="1"/>
          </p:cNvSpPr>
          <p:nvPr>
            <p:ph type="title" hasCustomPrompt="1"/>
          </p:nvPr>
        </p:nvSpPr>
        <p:spPr>
          <a:xfrm>
            <a:off x="5063318" y="0"/>
            <a:ext cx="4385481" cy="1796124"/>
          </a:xfrm>
        </p:spPr>
        <p:txBody>
          <a:bodyPr lIns="137160"/>
          <a:lstStyle>
            <a:lvl1pPr>
              <a:defRPr/>
            </a:lvl1pPr>
          </a:lstStyle>
          <a:p>
            <a:r>
              <a:rPr lang="en-US" dirty="0"/>
              <a:t>Click to Edit Master title style</a:t>
            </a:r>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p:nvPr>
        </p:nvSpPr>
        <p:spPr>
          <a:xfrm>
            <a:off x="6055056" y="1965281"/>
            <a:ext cx="4859992" cy="3732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1D27EA8-C1D8-B105-9F54-16985594DB0A}"/>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4C64A704-5499-D0F7-F550-5994C49F8C26}"/>
              </a:ext>
            </a:extLst>
          </p:cNvPr>
          <p:cNvSpPr>
            <a:spLocks noGrp="1"/>
          </p:cNvSpPr>
          <p:nvPr>
            <p:ph type="dt" sz="half" idx="10"/>
          </p:nvPr>
        </p:nvSpPr>
        <p:spPr/>
        <p:txBody>
          <a:body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AD2F2DDE-AF7B-917E-704F-1E12AB9BFFCD}"/>
              </a:ext>
            </a:extLst>
          </p:cNvPr>
          <p:cNvSpPr>
            <a:spLocks noGrp="1"/>
          </p:cNvSpPr>
          <p:nvPr>
            <p:ph type="sldNum" sz="quarter" idx="12"/>
          </p:nvPr>
        </p:nvSpPr>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12449778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917DD-3691-27F7-68C8-EACE32AEAF6A}"/>
              </a:ext>
            </a:extLst>
          </p:cNvPr>
          <p:cNvSpPr>
            <a:spLocks noGrp="1"/>
          </p:cNvSpPr>
          <p:nvPr>
            <p:ph type="title" hasCustomPrompt="1"/>
          </p:nvPr>
        </p:nvSpPr>
        <p:spPr>
          <a:xfrm>
            <a:off x="603504" y="499475"/>
            <a:ext cx="3625442" cy="1474692"/>
          </a:xfrm>
          <a:noFill/>
        </p:spPr>
        <p:txBody>
          <a:bodyPr/>
          <a:lstStyle>
            <a:lvl1pPr>
              <a:defRPr/>
            </a:lvl1pPr>
          </a:lstStyle>
          <a:p>
            <a:r>
              <a:rPr lang="en-US" dirty="0"/>
              <a:t>Click to Edit Master Title style</a:t>
            </a:r>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p:nvPr>
        </p:nvSpPr>
        <p:spPr>
          <a:xfrm>
            <a:off x="605432" y="2124222"/>
            <a:ext cx="3567404" cy="3488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Picture Placeholder 15">
            <a:extLst>
              <a:ext uri="{FF2B5EF4-FFF2-40B4-BE49-F238E27FC236}">
                <a16:creationId xmlns:a16="http://schemas.microsoft.com/office/drawing/2014/main" id="{16CAFF7D-6BAD-AE1B-CFE3-A9AB4D8667C6}"/>
              </a:ext>
            </a:extLst>
          </p:cNvPr>
          <p:cNvSpPr>
            <a:spLocks noGrp="1"/>
          </p:cNvSpPr>
          <p:nvPr>
            <p:ph type="pic" sz="quarter" idx="13" hasCustomPrompt="1"/>
          </p:nvPr>
        </p:nvSpPr>
        <p:spPr>
          <a:xfrm>
            <a:off x="4800601" y="0"/>
            <a:ext cx="7391400" cy="5562600"/>
          </a:xfrm>
          <a:blipFill>
            <a:blip r:embed="rId2">
              <a:alphaModFix amt="70000"/>
            </a:blip>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A1D27EA8-C1D8-B105-9F54-16985594DB0A}"/>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4C64A704-5499-D0F7-F550-5994C49F8C26}"/>
              </a:ext>
            </a:extLst>
          </p:cNvPr>
          <p:cNvSpPr>
            <a:spLocks noGrp="1"/>
          </p:cNvSpPr>
          <p:nvPr>
            <p:ph type="dt" sz="half" idx="10"/>
          </p:nvPr>
        </p:nvSpPr>
        <p:spPr>
          <a:xfrm>
            <a:off x="10058400" y="6029868"/>
            <a:ext cx="1179576" cy="365125"/>
          </a:xfrm>
        </p:spPr>
        <p:txBody>
          <a:body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AD2F2DDE-AF7B-917E-704F-1E12AB9BFFCD}"/>
              </a:ext>
            </a:extLst>
          </p:cNvPr>
          <p:cNvSpPr>
            <a:spLocks noGrp="1"/>
          </p:cNvSpPr>
          <p:nvPr>
            <p:ph type="sldNum" sz="quarter" idx="12"/>
          </p:nvPr>
        </p:nvSpPr>
        <p:spPr>
          <a:xfrm>
            <a:off x="11238206" y="6029868"/>
            <a:ext cx="429372" cy="365125"/>
          </a:xfrm>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19501267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917DD-3691-27F7-68C8-EACE32AEAF6A}"/>
              </a:ext>
            </a:extLst>
          </p:cNvPr>
          <p:cNvSpPr>
            <a:spLocks noGrp="1"/>
          </p:cNvSpPr>
          <p:nvPr>
            <p:ph type="title" hasCustomPrompt="1"/>
          </p:nvPr>
        </p:nvSpPr>
        <p:spPr>
          <a:xfrm>
            <a:off x="603504" y="430047"/>
            <a:ext cx="4939005" cy="1166270"/>
          </a:xfrm>
          <a:noFill/>
        </p:spPr>
        <p:txBody>
          <a:bodyPr/>
          <a:lstStyle>
            <a:lvl1pPr>
              <a:defRPr/>
            </a:lvl1pPr>
          </a:lstStyle>
          <a:p>
            <a:r>
              <a:rPr lang="en-US" dirty="0"/>
              <a:t>Click to Edit Master Title style</a:t>
            </a:r>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p:nvPr>
        </p:nvSpPr>
        <p:spPr>
          <a:xfrm>
            <a:off x="605432" y="1746792"/>
            <a:ext cx="5776896" cy="3969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Picture Placeholder 15">
            <a:extLst>
              <a:ext uri="{FF2B5EF4-FFF2-40B4-BE49-F238E27FC236}">
                <a16:creationId xmlns:a16="http://schemas.microsoft.com/office/drawing/2014/main" id="{16CAFF7D-6BAD-AE1B-CFE3-A9AB4D8667C6}"/>
              </a:ext>
            </a:extLst>
          </p:cNvPr>
          <p:cNvSpPr>
            <a:spLocks noGrp="1"/>
          </p:cNvSpPr>
          <p:nvPr>
            <p:ph type="pic" sz="quarter" idx="13" hasCustomPrompt="1"/>
          </p:nvPr>
        </p:nvSpPr>
        <p:spPr>
          <a:xfrm>
            <a:off x="7391400" y="0"/>
            <a:ext cx="4800600" cy="5562600"/>
          </a:xfrm>
          <a:blipFill>
            <a:blip r:embed="rId2">
              <a:alphaModFix amt="70000"/>
            </a:blip>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A1D27EA8-C1D8-B105-9F54-16985594DB0A}"/>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4C64A704-5499-D0F7-F550-5994C49F8C26}"/>
              </a:ext>
            </a:extLst>
          </p:cNvPr>
          <p:cNvSpPr>
            <a:spLocks noGrp="1"/>
          </p:cNvSpPr>
          <p:nvPr>
            <p:ph type="dt" sz="half" idx="10"/>
          </p:nvPr>
        </p:nvSpPr>
        <p:spPr>
          <a:xfrm>
            <a:off x="10058400" y="6029868"/>
            <a:ext cx="1179576" cy="365125"/>
          </a:xfrm>
        </p:spPr>
        <p:txBody>
          <a:body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AD2F2DDE-AF7B-917E-704F-1E12AB9BFFCD}"/>
              </a:ext>
            </a:extLst>
          </p:cNvPr>
          <p:cNvSpPr>
            <a:spLocks noGrp="1"/>
          </p:cNvSpPr>
          <p:nvPr>
            <p:ph type="sldNum" sz="quarter" idx="12"/>
          </p:nvPr>
        </p:nvSpPr>
        <p:spPr>
          <a:xfrm>
            <a:off x="11238206" y="6029868"/>
            <a:ext cx="429372" cy="365125"/>
          </a:xfrm>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5663017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Content with Picture 5">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95E85AE-6D30-80EB-DDF8-337E49DD6E5B}"/>
              </a:ext>
            </a:extLst>
          </p:cNvPr>
          <p:cNvSpPr>
            <a:spLocks noGrp="1"/>
          </p:cNvSpPr>
          <p:nvPr>
            <p:ph type="pic" sz="quarter" idx="13" hasCustomPrompt="1"/>
          </p:nvPr>
        </p:nvSpPr>
        <p:spPr>
          <a:xfrm>
            <a:off x="0" y="0"/>
            <a:ext cx="7848600" cy="6858000"/>
          </a:xfrm>
          <a:blipFill>
            <a:blip r:embed="rId2">
              <a:alphaModFix amt="70000"/>
            </a:blip>
            <a:stretch>
              <a:fillRect/>
            </a:stretch>
          </a:blipFill>
        </p:spPr>
        <p:txBody>
          <a:bodyPr/>
          <a:lstStyle>
            <a:lvl1pPr marL="0" indent="0">
              <a:buNone/>
              <a:defRPr/>
            </a:lvl1pPr>
          </a:lstStyle>
          <a:p>
            <a:r>
              <a:rPr lang="en-US" dirty="0"/>
              <a:t> </a:t>
            </a:r>
          </a:p>
        </p:txBody>
      </p:sp>
      <p:sp>
        <p:nvSpPr>
          <p:cNvPr id="2" name="Title 1">
            <a:extLst>
              <a:ext uri="{FF2B5EF4-FFF2-40B4-BE49-F238E27FC236}">
                <a16:creationId xmlns:a16="http://schemas.microsoft.com/office/drawing/2014/main" id="{421917DD-3691-27F7-68C8-EACE32AEAF6A}"/>
              </a:ext>
            </a:extLst>
          </p:cNvPr>
          <p:cNvSpPr>
            <a:spLocks noGrp="1"/>
          </p:cNvSpPr>
          <p:nvPr>
            <p:ph type="title"/>
          </p:nvPr>
        </p:nvSpPr>
        <p:spPr>
          <a:xfrm>
            <a:off x="7450456" y="0"/>
            <a:ext cx="4142830" cy="1978681"/>
          </a:xfrm>
        </p:spPr>
        <p:txBody>
          <a:bodyPr lIns="137160"/>
          <a:lstStyle>
            <a:lvl1pPr>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p:nvPr>
        </p:nvSpPr>
        <p:spPr>
          <a:xfrm>
            <a:off x="8442196" y="2112973"/>
            <a:ext cx="3151090" cy="36782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1D27EA8-C1D8-B105-9F54-16985594DB0A}"/>
              </a:ext>
            </a:extLst>
          </p:cNvPr>
          <p:cNvSpPr>
            <a:spLocks noGrp="1"/>
          </p:cNvSpPr>
          <p:nvPr>
            <p:ph type="ftr" sz="quarter" idx="11"/>
          </p:nvPr>
        </p:nvSpPr>
        <p:spPr>
          <a:xfrm>
            <a:off x="8439912" y="6029868"/>
            <a:ext cx="1911096" cy="365125"/>
          </a:xfrm>
          <a:noFill/>
        </p:spPr>
        <p:txBody>
          <a:bodyPr/>
          <a:lstStyle/>
          <a:p>
            <a:endParaRPr lang="en-US"/>
          </a:p>
        </p:txBody>
      </p:sp>
      <p:sp>
        <p:nvSpPr>
          <p:cNvPr id="4" name="Date Placeholder 3">
            <a:extLst>
              <a:ext uri="{FF2B5EF4-FFF2-40B4-BE49-F238E27FC236}">
                <a16:creationId xmlns:a16="http://schemas.microsoft.com/office/drawing/2014/main" id="{4C64A704-5499-D0F7-F550-5994C49F8C26}"/>
              </a:ext>
            </a:extLst>
          </p:cNvPr>
          <p:cNvSpPr>
            <a:spLocks noGrp="1"/>
          </p:cNvSpPr>
          <p:nvPr>
            <p:ph type="dt" sz="half" idx="10"/>
          </p:nvPr>
        </p:nvSpPr>
        <p:spPr>
          <a:xfrm>
            <a:off x="10351008" y="6029868"/>
            <a:ext cx="890077" cy="365125"/>
          </a:xfrm>
          <a:noFill/>
        </p:spPr>
        <p:txBody>
          <a:body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AD2F2DDE-AF7B-917E-704F-1E12AB9BFFCD}"/>
              </a:ext>
            </a:extLst>
          </p:cNvPr>
          <p:cNvSpPr>
            <a:spLocks noGrp="1"/>
          </p:cNvSpPr>
          <p:nvPr>
            <p:ph type="sldNum" sz="quarter" idx="12"/>
          </p:nvPr>
        </p:nvSpPr>
        <p:spPr>
          <a:noFill/>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40324229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Content with Picture 6">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EEB1BA68-9980-8CBB-7BAF-A1D760EB21EC}"/>
              </a:ext>
            </a:extLst>
          </p:cNvPr>
          <p:cNvSpPr>
            <a:spLocks noGrp="1"/>
          </p:cNvSpPr>
          <p:nvPr>
            <p:ph type="pic" sz="quarter" idx="13" hasCustomPrompt="1"/>
          </p:nvPr>
        </p:nvSpPr>
        <p:spPr>
          <a:xfrm>
            <a:off x="0" y="1"/>
            <a:ext cx="12192000" cy="6858000"/>
          </a:xfrm>
          <a:custGeom>
            <a:avLst/>
            <a:gdLst>
              <a:gd name="connsiteX0" fmla="*/ 480060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 name="connsiteX4" fmla="*/ 0 w 12192000"/>
              <a:gd name="connsiteY4" fmla="*/ 5562599 h 6858000"/>
              <a:gd name="connsiteX5" fmla="*/ 4800600 w 12192000"/>
              <a:gd name="connsiteY5" fmla="*/ 55625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92000" h="6858000">
                <a:moveTo>
                  <a:pt x="4800600" y="0"/>
                </a:moveTo>
                <a:lnTo>
                  <a:pt x="12192000" y="0"/>
                </a:lnTo>
                <a:lnTo>
                  <a:pt x="12192000" y="6858000"/>
                </a:lnTo>
                <a:lnTo>
                  <a:pt x="0" y="6858000"/>
                </a:lnTo>
                <a:lnTo>
                  <a:pt x="0" y="5562599"/>
                </a:lnTo>
                <a:lnTo>
                  <a:pt x="4800600" y="5562599"/>
                </a:lnTo>
                <a:close/>
              </a:path>
            </a:pathLst>
          </a:custGeom>
          <a:blipFill>
            <a:blip r:embed="rId2">
              <a:alphaModFix amt="70000"/>
            </a:blip>
            <a:stretch>
              <a:fillRect/>
            </a:stretch>
          </a:blipFill>
        </p:spPr>
        <p:txBody>
          <a:bodyPr wrap="square">
            <a:noAutofit/>
          </a:bodyPr>
          <a:lstStyle>
            <a:lvl1pPr marL="0" indent="0">
              <a:buNone/>
              <a:defRPr/>
            </a:lvl1pPr>
          </a:lstStyle>
          <a:p>
            <a:r>
              <a:rPr lang="en-US" dirty="0"/>
              <a:t> </a:t>
            </a:r>
          </a:p>
        </p:txBody>
      </p:sp>
      <p:sp>
        <p:nvSpPr>
          <p:cNvPr id="2" name="Title 1">
            <a:extLst>
              <a:ext uri="{FF2B5EF4-FFF2-40B4-BE49-F238E27FC236}">
                <a16:creationId xmlns:a16="http://schemas.microsoft.com/office/drawing/2014/main" id="{421917DD-3691-27F7-68C8-EACE32AEAF6A}"/>
              </a:ext>
            </a:extLst>
          </p:cNvPr>
          <p:cNvSpPr>
            <a:spLocks noGrp="1"/>
          </p:cNvSpPr>
          <p:nvPr>
            <p:ph type="title" hasCustomPrompt="1"/>
          </p:nvPr>
        </p:nvSpPr>
        <p:spPr>
          <a:xfrm>
            <a:off x="603504" y="1001376"/>
            <a:ext cx="3601122" cy="1362458"/>
          </a:xfrm>
          <a:noFill/>
        </p:spPr>
        <p:txBody>
          <a:bodyPr/>
          <a:lstStyle>
            <a:lvl1pPr>
              <a:defRPr/>
            </a:lvl1pPr>
          </a:lstStyle>
          <a:p>
            <a:r>
              <a:rPr lang="en-US" dirty="0"/>
              <a:t>Click to Edit Master Title style</a:t>
            </a:r>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p:nvPr>
        </p:nvSpPr>
        <p:spPr>
          <a:xfrm>
            <a:off x="603504" y="2496848"/>
            <a:ext cx="3601122" cy="2303752"/>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1D27EA8-C1D8-B105-9F54-16985594DB0A}"/>
              </a:ext>
            </a:extLst>
          </p:cNvPr>
          <p:cNvSpPr>
            <a:spLocks noGrp="1"/>
          </p:cNvSpPr>
          <p:nvPr>
            <p:ph type="ftr" sz="quarter" idx="11"/>
          </p:nvPr>
        </p:nvSpPr>
        <p:spPr>
          <a:xfrm>
            <a:off x="603504" y="503237"/>
            <a:ext cx="1907799" cy="365125"/>
          </a:xfrm>
          <a:noFill/>
        </p:spPr>
        <p:txBody>
          <a:bodyPr/>
          <a:lstStyle>
            <a:lvl1pPr algn="l">
              <a:defRPr/>
            </a:lvl1pPr>
          </a:lstStyle>
          <a:p>
            <a:endParaRPr lang="en-US"/>
          </a:p>
        </p:txBody>
      </p:sp>
      <p:sp>
        <p:nvSpPr>
          <p:cNvPr id="4" name="Date Placeholder 3">
            <a:extLst>
              <a:ext uri="{FF2B5EF4-FFF2-40B4-BE49-F238E27FC236}">
                <a16:creationId xmlns:a16="http://schemas.microsoft.com/office/drawing/2014/main" id="{4C64A704-5499-D0F7-F550-5994C49F8C26}"/>
              </a:ext>
            </a:extLst>
          </p:cNvPr>
          <p:cNvSpPr>
            <a:spLocks noGrp="1"/>
          </p:cNvSpPr>
          <p:nvPr>
            <p:ph type="dt" sz="half" idx="10"/>
          </p:nvPr>
        </p:nvSpPr>
        <p:spPr>
          <a:xfrm>
            <a:off x="603504" y="4800600"/>
            <a:ext cx="1256738" cy="365125"/>
          </a:xfrm>
          <a:noFill/>
        </p:spPr>
        <p:txBody>
          <a:bodyPr/>
          <a:lstStyle>
            <a:lvl1pPr algn="l">
              <a:defRPr/>
            </a:lvl1p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AD2F2DDE-AF7B-917E-704F-1E12AB9BFFCD}"/>
              </a:ext>
            </a:extLst>
          </p:cNvPr>
          <p:cNvSpPr>
            <a:spLocks noGrp="1"/>
          </p:cNvSpPr>
          <p:nvPr>
            <p:ph type="sldNum" sz="quarter" idx="12"/>
          </p:nvPr>
        </p:nvSpPr>
        <p:spPr>
          <a:xfrm>
            <a:off x="3947641" y="4800600"/>
            <a:ext cx="429372" cy="365125"/>
          </a:xfrm>
          <a:noFill/>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31011773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917DD-3691-27F7-68C8-EACE32AEAF6A}"/>
              </a:ext>
            </a:extLst>
          </p:cNvPr>
          <p:cNvSpPr>
            <a:spLocks noGrp="1"/>
          </p:cNvSpPr>
          <p:nvPr>
            <p:ph type="title" hasCustomPrompt="1"/>
          </p:nvPr>
        </p:nvSpPr>
        <p:spPr>
          <a:xfrm>
            <a:off x="603504" y="4673955"/>
            <a:ext cx="3154680" cy="1287913"/>
          </a:xfrm>
          <a:noFill/>
        </p:spPr>
        <p:txBody>
          <a:bodyPr anchor="t"/>
          <a:lstStyle>
            <a:lvl1pPr>
              <a:defRPr/>
            </a:lvl1pPr>
          </a:lstStyle>
          <a:p>
            <a:r>
              <a:rPr lang="en-US" dirty="0"/>
              <a:t>Click to Edit Master Title style</a:t>
            </a:r>
          </a:p>
        </p:txBody>
      </p:sp>
      <p:sp>
        <p:nvSpPr>
          <p:cNvPr id="16" name="Picture Placeholder 15">
            <a:extLst>
              <a:ext uri="{FF2B5EF4-FFF2-40B4-BE49-F238E27FC236}">
                <a16:creationId xmlns:a16="http://schemas.microsoft.com/office/drawing/2014/main" id="{16CAFF7D-6BAD-AE1B-CFE3-A9AB4D8667C6}"/>
              </a:ext>
            </a:extLst>
          </p:cNvPr>
          <p:cNvSpPr>
            <a:spLocks noGrp="1"/>
          </p:cNvSpPr>
          <p:nvPr>
            <p:ph type="pic" sz="quarter" idx="13" hasCustomPrompt="1"/>
          </p:nvPr>
        </p:nvSpPr>
        <p:spPr>
          <a:xfrm>
            <a:off x="0" y="0"/>
            <a:ext cx="12191999" cy="4114800"/>
          </a:xfrm>
          <a:blipFill>
            <a:blip r:embed="rId2">
              <a:alphaModFix amt="70000"/>
            </a:blip>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p:nvPr>
        </p:nvSpPr>
        <p:spPr>
          <a:xfrm>
            <a:off x="4114800" y="4647060"/>
            <a:ext cx="7552114" cy="1382807"/>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1D27EA8-C1D8-B105-9F54-16985594DB0A}"/>
              </a:ext>
            </a:extLst>
          </p:cNvPr>
          <p:cNvSpPr>
            <a:spLocks noGrp="1"/>
          </p:cNvSpPr>
          <p:nvPr>
            <p:ph type="ftr" sz="quarter" idx="11"/>
          </p:nvPr>
        </p:nvSpPr>
        <p:spPr>
          <a:noFill/>
        </p:spPr>
        <p:txBody>
          <a:bodyPr/>
          <a:lstStyle/>
          <a:p>
            <a:endParaRPr lang="en-US"/>
          </a:p>
        </p:txBody>
      </p:sp>
      <p:sp>
        <p:nvSpPr>
          <p:cNvPr id="4" name="Date Placeholder 3">
            <a:extLst>
              <a:ext uri="{FF2B5EF4-FFF2-40B4-BE49-F238E27FC236}">
                <a16:creationId xmlns:a16="http://schemas.microsoft.com/office/drawing/2014/main" id="{4C64A704-5499-D0F7-F550-5994C49F8C26}"/>
              </a:ext>
            </a:extLst>
          </p:cNvPr>
          <p:cNvSpPr>
            <a:spLocks noGrp="1"/>
          </p:cNvSpPr>
          <p:nvPr>
            <p:ph type="dt" sz="half" idx="10"/>
          </p:nvPr>
        </p:nvSpPr>
        <p:spPr>
          <a:xfrm>
            <a:off x="10058400" y="6029868"/>
            <a:ext cx="1179576" cy="365125"/>
          </a:xfrm>
          <a:noFill/>
        </p:spPr>
        <p:txBody>
          <a:body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AD2F2DDE-AF7B-917E-704F-1E12AB9BFFCD}"/>
              </a:ext>
            </a:extLst>
          </p:cNvPr>
          <p:cNvSpPr>
            <a:spLocks noGrp="1"/>
          </p:cNvSpPr>
          <p:nvPr>
            <p:ph type="sldNum" sz="quarter" idx="12"/>
          </p:nvPr>
        </p:nvSpPr>
        <p:spPr>
          <a:xfrm>
            <a:off x="11237542" y="6029868"/>
            <a:ext cx="429372" cy="365125"/>
          </a:xfrm>
          <a:noFill/>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24006284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917DD-3691-27F7-68C8-EACE32AEAF6A}"/>
              </a:ext>
            </a:extLst>
          </p:cNvPr>
          <p:cNvSpPr>
            <a:spLocks noGrp="1"/>
          </p:cNvSpPr>
          <p:nvPr>
            <p:ph type="title"/>
          </p:nvPr>
        </p:nvSpPr>
        <p:spPr>
          <a:xfrm>
            <a:off x="603505" y="337062"/>
            <a:ext cx="6787898" cy="845931"/>
          </a:xfrm>
        </p:spPr>
        <p:txBody>
          <a:bodyPr tIns="91440" bIns="91440"/>
          <a:lstStyle>
            <a:lvl1pPr>
              <a:defRPr/>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A1D27EA8-C1D8-B105-9F54-16985594DB0A}"/>
              </a:ext>
            </a:extLst>
          </p:cNvPr>
          <p:cNvSpPr>
            <a:spLocks noGrp="1"/>
          </p:cNvSpPr>
          <p:nvPr>
            <p:ph type="ftr" sz="quarter" idx="11"/>
          </p:nvPr>
        </p:nvSpPr>
        <p:spPr>
          <a:xfrm>
            <a:off x="9705468" y="637706"/>
            <a:ext cx="1907799" cy="365125"/>
          </a:xfrm>
        </p:spPr>
        <p:txBody>
          <a:bodyPr anchor="t"/>
          <a:lstStyle>
            <a:lvl1pPr algn="r">
              <a:defRPr/>
            </a:lvl1pPr>
          </a:lstStyle>
          <a:p>
            <a:endParaRPr lang="en-US"/>
          </a:p>
        </p:txBody>
      </p:sp>
      <p:sp>
        <p:nvSpPr>
          <p:cNvPr id="11" name="Picture Placeholder 10">
            <a:extLst>
              <a:ext uri="{FF2B5EF4-FFF2-40B4-BE49-F238E27FC236}">
                <a16:creationId xmlns:a16="http://schemas.microsoft.com/office/drawing/2014/main" id="{B95E85AE-6D30-80EB-DDF8-337E49DD6E5B}"/>
              </a:ext>
            </a:extLst>
          </p:cNvPr>
          <p:cNvSpPr>
            <a:spLocks noGrp="1"/>
          </p:cNvSpPr>
          <p:nvPr>
            <p:ph type="pic" sz="quarter" idx="13" hasCustomPrompt="1"/>
          </p:nvPr>
        </p:nvSpPr>
        <p:spPr>
          <a:xfrm>
            <a:off x="0" y="1371600"/>
            <a:ext cx="7391402" cy="5486400"/>
          </a:xfrm>
          <a:blipFill>
            <a:blip r:embed="rId2">
              <a:alphaModFix amt="70000"/>
            </a:blip>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p:nvPr>
        </p:nvSpPr>
        <p:spPr>
          <a:xfrm>
            <a:off x="7966163" y="1266737"/>
            <a:ext cx="2894795" cy="47631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C64A704-5499-D0F7-F550-5994C49F8C26}"/>
              </a:ext>
            </a:extLst>
          </p:cNvPr>
          <p:cNvSpPr>
            <a:spLocks noGrp="1"/>
          </p:cNvSpPr>
          <p:nvPr>
            <p:ph type="dt" sz="half" idx="10"/>
          </p:nvPr>
        </p:nvSpPr>
        <p:spPr/>
        <p:txBody>
          <a:body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AD2F2DDE-AF7B-917E-704F-1E12AB9BFFCD}"/>
              </a:ext>
            </a:extLst>
          </p:cNvPr>
          <p:cNvSpPr>
            <a:spLocks noGrp="1"/>
          </p:cNvSpPr>
          <p:nvPr>
            <p:ph type="sldNum" sz="quarter" idx="12"/>
          </p:nvPr>
        </p:nvSpPr>
        <p:spPr/>
        <p:txBody>
          <a:bodyPr/>
          <a:lstStyle/>
          <a:p>
            <a:fld id="{1C69A568-4988-4014-8916-CA946A4BC9F1}" type="slidenum">
              <a:rPr lang="en-US" smtClean="0"/>
              <a:t>‹#›</a:t>
            </a:fld>
            <a:endParaRPr lang="en-US"/>
          </a:p>
        </p:txBody>
      </p:sp>
      <p:cxnSp>
        <p:nvCxnSpPr>
          <p:cNvPr id="12" name="Straight Connector 11">
            <a:extLst>
              <a:ext uri="{FF2B5EF4-FFF2-40B4-BE49-F238E27FC236}">
                <a16:creationId xmlns:a16="http://schemas.microsoft.com/office/drawing/2014/main" id="{DF397562-DA4B-EE6B-8F6C-1CE4F33EBED1}"/>
              </a:ext>
              <a:ext uri="{C183D7F6-B498-43B3-948B-1728B52AA6E4}">
                <adec:decorative xmlns:adec="http://schemas.microsoft.com/office/drawing/2017/decorative" val="1"/>
              </a:ext>
            </a:extLst>
          </p:cNvPr>
          <p:cNvCxnSpPr>
            <a:cxnSpLocks/>
          </p:cNvCxnSpPr>
          <p:nvPr/>
        </p:nvCxnSpPr>
        <p:spPr>
          <a:xfrm>
            <a:off x="11502704" y="1028700"/>
            <a:ext cx="0" cy="4800600"/>
          </a:xfrm>
          <a:prstGeom prst="line">
            <a:avLst/>
          </a:prstGeom>
          <a:ln w="12700">
            <a:solidFill>
              <a:schemeClr val="tx2">
                <a:alpha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97416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95E85AE-6D30-80EB-DDF8-337E49DD6E5B}"/>
              </a:ext>
            </a:extLst>
          </p:cNvPr>
          <p:cNvSpPr>
            <a:spLocks noGrp="1"/>
          </p:cNvSpPr>
          <p:nvPr>
            <p:ph type="pic" sz="quarter" idx="13" hasCustomPrompt="1"/>
          </p:nvPr>
        </p:nvSpPr>
        <p:spPr>
          <a:xfrm>
            <a:off x="0" y="1"/>
            <a:ext cx="4800600" cy="4822372"/>
          </a:xfrm>
          <a:blipFill>
            <a:blip r:embed="rId2">
              <a:alphaModFix amt="70000"/>
            </a:blip>
            <a:stretch>
              <a:fillRect/>
            </a:stretch>
          </a:blipFill>
        </p:spPr>
        <p:txBody>
          <a:bodyPr/>
          <a:lstStyle>
            <a:lvl1pPr marL="0" indent="0">
              <a:buNone/>
              <a:defRPr/>
            </a:lvl1pPr>
          </a:lstStyle>
          <a:p>
            <a:r>
              <a:rPr lang="en-US" dirty="0"/>
              <a:t> </a:t>
            </a:r>
          </a:p>
        </p:txBody>
      </p:sp>
      <p:sp>
        <p:nvSpPr>
          <p:cNvPr id="2" name="Title 1">
            <a:extLst>
              <a:ext uri="{FF2B5EF4-FFF2-40B4-BE49-F238E27FC236}">
                <a16:creationId xmlns:a16="http://schemas.microsoft.com/office/drawing/2014/main" id="{421917DD-3691-27F7-68C8-EACE32AEAF6A}"/>
              </a:ext>
            </a:extLst>
          </p:cNvPr>
          <p:cNvSpPr>
            <a:spLocks noGrp="1"/>
          </p:cNvSpPr>
          <p:nvPr>
            <p:ph type="title" hasCustomPrompt="1"/>
          </p:nvPr>
        </p:nvSpPr>
        <p:spPr>
          <a:xfrm>
            <a:off x="1002085" y="4374100"/>
            <a:ext cx="3897905" cy="1380814"/>
          </a:xfrm>
        </p:spPr>
        <p:txBody>
          <a:bodyPr lIns="137160" tIns="137160" anchor="t"/>
          <a:lstStyle>
            <a:lvl1pPr>
              <a:defRPr/>
            </a:lvl1pPr>
          </a:lstStyle>
          <a:p>
            <a:r>
              <a:rPr lang="en-US" dirty="0"/>
              <a:t>Click to Edit Master title style</a:t>
            </a:r>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p:nvPr>
        </p:nvSpPr>
        <p:spPr>
          <a:xfrm>
            <a:off x="5389516" y="685800"/>
            <a:ext cx="5430884" cy="52049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1D27EA8-C1D8-B105-9F54-16985594DB0A}"/>
              </a:ext>
            </a:extLst>
          </p:cNvPr>
          <p:cNvSpPr>
            <a:spLocks noGrp="1"/>
          </p:cNvSpPr>
          <p:nvPr>
            <p:ph type="ftr" sz="quarter" idx="11"/>
          </p:nvPr>
        </p:nvSpPr>
        <p:spPr>
          <a:xfrm>
            <a:off x="602974" y="6029867"/>
            <a:ext cx="1911096" cy="365126"/>
          </a:xfrm>
          <a:solidFill>
            <a:schemeClr val="bg1"/>
          </a:solidFill>
        </p:spPr>
        <p:txBody>
          <a:bodyPr anchor="ctr"/>
          <a:lstStyle>
            <a:lvl1pPr algn="l">
              <a:defRPr/>
            </a:lvl1pPr>
          </a:lstStyle>
          <a:p>
            <a:endParaRPr lang="en-US"/>
          </a:p>
        </p:txBody>
      </p:sp>
      <p:sp>
        <p:nvSpPr>
          <p:cNvPr id="4" name="Date Placeholder 3">
            <a:extLst>
              <a:ext uri="{FF2B5EF4-FFF2-40B4-BE49-F238E27FC236}">
                <a16:creationId xmlns:a16="http://schemas.microsoft.com/office/drawing/2014/main" id="{4C64A704-5499-D0F7-F550-5994C49F8C26}"/>
              </a:ext>
            </a:extLst>
          </p:cNvPr>
          <p:cNvSpPr>
            <a:spLocks noGrp="1"/>
          </p:cNvSpPr>
          <p:nvPr>
            <p:ph type="dt" sz="half" idx="10"/>
          </p:nvPr>
        </p:nvSpPr>
        <p:spPr>
          <a:xfrm>
            <a:off x="10058400" y="6029868"/>
            <a:ext cx="1179576" cy="365125"/>
          </a:xfrm>
          <a:solidFill>
            <a:schemeClr val="bg1"/>
          </a:solidFill>
        </p:spPr>
        <p:txBody>
          <a:body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AD2F2DDE-AF7B-917E-704F-1E12AB9BFFCD}"/>
              </a:ext>
            </a:extLst>
          </p:cNvPr>
          <p:cNvSpPr>
            <a:spLocks noGrp="1"/>
          </p:cNvSpPr>
          <p:nvPr>
            <p:ph type="sldNum" sz="quarter" idx="12"/>
          </p:nvPr>
        </p:nvSpPr>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20135731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 preserve="1">
  <p:cSld name="Number Lar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424EAB6-808C-672B-68A5-49764748CDD8}"/>
              </a:ext>
              <a:ext uri="{C183D7F6-B498-43B3-948B-1728B52AA6E4}">
                <adec:decorative xmlns:adec="http://schemas.microsoft.com/office/drawing/2017/decorative" val="1"/>
              </a:ext>
            </a:extLst>
          </p:cNvPr>
          <p:cNvSpPr/>
          <p:nvPr/>
        </p:nvSpPr>
        <p:spPr>
          <a:xfrm>
            <a:off x="0" y="0"/>
            <a:ext cx="12192000" cy="6858000"/>
          </a:xfrm>
          <a:prstGeom prst="rect">
            <a:avLst/>
          </a:prstGeom>
          <a:solidFill>
            <a:schemeClr val="bg2"/>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1917DD-3691-27F7-68C8-EACE32AEAF6A}"/>
              </a:ext>
            </a:extLst>
          </p:cNvPr>
          <p:cNvSpPr>
            <a:spLocks noGrp="1"/>
          </p:cNvSpPr>
          <p:nvPr>
            <p:ph type="title"/>
          </p:nvPr>
        </p:nvSpPr>
        <p:spPr>
          <a:xfrm>
            <a:off x="4800599" y="5149121"/>
            <a:ext cx="6861107" cy="842527"/>
          </a:xfrm>
          <a:noFill/>
        </p:spPr>
        <p:txBody>
          <a:bodyPr anchor="t"/>
          <a:lstStyle>
            <a:lvl1pPr algn="r">
              <a:defRPr b="0" cap="all" baseline="0">
                <a:solidFill>
                  <a:schemeClr val="accent1"/>
                </a:solidFill>
                <a:effectLst/>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hasCustomPrompt="1"/>
          </p:nvPr>
        </p:nvSpPr>
        <p:spPr>
          <a:xfrm>
            <a:off x="434196" y="120765"/>
            <a:ext cx="10723000" cy="4260404"/>
          </a:xfrm>
        </p:spPr>
        <p:txBody>
          <a:bodyPr lIns="0" tIns="0" rIns="0" bIns="0" anchor="b">
            <a:normAutofit/>
          </a:bodyPr>
          <a:lstStyle>
            <a:lvl1pPr marL="0" indent="0">
              <a:buNone/>
              <a:defRPr sz="28000" spc="-200" baseline="0">
                <a:solidFill>
                  <a:schemeClr val="accent3"/>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a:t>
            </a:r>
          </a:p>
        </p:txBody>
      </p:sp>
      <p:sp>
        <p:nvSpPr>
          <p:cNvPr id="5" name="Footer Placeholder 4">
            <a:extLst>
              <a:ext uri="{FF2B5EF4-FFF2-40B4-BE49-F238E27FC236}">
                <a16:creationId xmlns:a16="http://schemas.microsoft.com/office/drawing/2014/main" id="{A1D27EA8-C1D8-B105-9F54-16985594DB0A}"/>
              </a:ext>
            </a:extLst>
          </p:cNvPr>
          <p:cNvSpPr>
            <a:spLocks noGrp="1"/>
          </p:cNvSpPr>
          <p:nvPr>
            <p:ph type="ftr" sz="quarter" idx="11"/>
          </p:nvPr>
        </p:nvSpPr>
        <p:spPr>
          <a:xfrm>
            <a:off x="605431" y="6029867"/>
            <a:ext cx="2137769" cy="365125"/>
          </a:xfrm>
          <a:noFill/>
        </p:spPr>
        <p:txBody>
          <a:bodyPr/>
          <a:lstStyle>
            <a:lvl1pPr>
              <a:defRPr b="0">
                <a:solidFill>
                  <a:schemeClr val="tx2"/>
                </a:solidFill>
              </a:defRPr>
            </a:lvl1pPr>
          </a:lstStyle>
          <a:p>
            <a:endParaRPr lang="en-US"/>
          </a:p>
        </p:txBody>
      </p:sp>
      <p:sp>
        <p:nvSpPr>
          <p:cNvPr id="4" name="Date Placeholder 3">
            <a:extLst>
              <a:ext uri="{FF2B5EF4-FFF2-40B4-BE49-F238E27FC236}">
                <a16:creationId xmlns:a16="http://schemas.microsoft.com/office/drawing/2014/main" id="{4C64A704-5499-D0F7-F550-5994C49F8C26}"/>
              </a:ext>
            </a:extLst>
          </p:cNvPr>
          <p:cNvSpPr>
            <a:spLocks noGrp="1"/>
          </p:cNvSpPr>
          <p:nvPr>
            <p:ph type="dt" sz="half" idx="10"/>
          </p:nvPr>
        </p:nvSpPr>
        <p:spPr>
          <a:noFill/>
        </p:spPr>
        <p:txBody>
          <a:bodyPr/>
          <a:lstStyle>
            <a:lvl1pPr>
              <a:defRPr>
                <a:solidFill>
                  <a:schemeClr val="tx2"/>
                </a:solidFill>
              </a:defRPr>
            </a:lvl1p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AD2F2DDE-AF7B-917E-704F-1E12AB9BFFCD}"/>
              </a:ext>
            </a:extLst>
          </p:cNvPr>
          <p:cNvSpPr>
            <a:spLocks noGrp="1"/>
          </p:cNvSpPr>
          <p:nvPr>
            <p:ph type="sldNum" sz="quarter" idx="12"/>
          </p:nvPr>
        </p:nvSpPr>
        <p:spPr>
          <a:noFill/>
        </p:spPr>
        <p:txBody>
          <a:bodyPr/>
          <a:lstStyle>
            <a:lvl1pPr>
              <a:defRPr>
                <a:solidFill>
                  <a:schemeClr val="tx2"/>
                </a:solidFill>
              </a:defRPr>
            </a:lvl1pPr>
          </a:lstStyle>
          <a:p>
            <a:fld id="{1C69A568-4988-4014-8916-CA946A4BC9F1}" type="slidenum">
              <a:rPr lang="en-US" smtClean="0"/>
              <a:t>‹#›</a:t>
            </a:fld>
            <a:endParaRPr lang="en-US"/>
          </a:p>
        </p:txBody>
      </p:sp>
      <p:cxnSp>
        <p:nvCxnSpPr>
          <p:cNvPr id="9" name="Straight Connector 8">
            <a:extLst>
              <a:ext uri="{FF2B5EF4-FFF2-40B4-BE49-F238E27FC236}">
                <a16:creationId xmlns:a16="http://schemas.microsoft.com/office/drawing/2014/main" id="{838393CD-94B6-EC8A-E14F-A09689A25C51}"/>
              </a:ext>
              <a:ext uri="{C183D7F6-B498-43B3-948B-1728B52AA6E4}">
                <adec:decorative xmlns:adec="http://schemas.microsoft.com/office/drawing/2017/decorative" val="1"/>
              </a:ext>
            </a:extLst>
          </p:cNvPr>
          <p:cNvCxnSpPr>
            <a:cxnSpLocks/>
          </p:cNvCxnSpPr>
          <p:nvPr/>
        </p:nvCxnSpPr>
        <p:spPr>
          <a:xfrm>
            <a:off x="11503594" y="675861"/>
            <a:ext cx="0" cy="4184295"/>
          </a:xfrm>
          <a:prstGeom prst="line">
            <a:avLst/>
          </a:prstGeom>
          <a:ln w="12700">
            <a:solidFill>
              <a:schemeClr val="tx2">
                <a:alpha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62351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 preserve="1">
  <p:cSld name="Statem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65FCAFD-B73A-5597-B603-55FD5D3AAC1E}"/>
              </a:ext>
              <a:ext uri="{C183D7F6-B498-43B3-948B-1728B52AA6E4}">
                <adec:decorative xmlns:adec="http://schemas.microsoft.com/office/drawing/2017/decorative" val="1"/>
              </a:ext>
            </a:extLst>
          </p:cNvPr>
          <p:cNvSpPr/>
          <p:nvPr/>
        </p:nvSpPr>
        <p:spPr>
          <a:xfrm>
            <a:off x="1" y="0"/>
            <a:ext cx="12192000" cy="6858000"/>
          </a:xfrm>
          <a:prstGeom prst="rect">
            <a:avLst/>
          </a:prstGeom>
          <a:solidFill>
            <a:schemeClr val="accent2">
              <a:lumMod val="60000"/>
              <a:lumOff val="40000"/>
            </a:schemeClr>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F8A4F"/>
              </a:solidFill>
            </a:endParaRPr>
          </a:p>
        </p:txBody>
      </p:sp>
      <p:sp>
        <p:nvSpPr>
          <p:cNvPr id="2" name="Title 1">
            <a:extLst>
              <a:ext uri="{FF2B5EF4-FFF2-40B4-BE49-F238E27FC236}">
                <a16:creationId xmlns:a16="http://schemas.microsoft.com/office/drawing/2014/main" id="{421917DD-3691-27F7-68C8-EACE32AEAF6A}"/>
              </a:ext>
            </a:extLst>
          </p:cNvPr>
          <p:cNvSpPr>
            <a:spLocks noGrp="1"/>
          </p:cNvSpPr>
          <p:nvPr>
            <p:ph type="title"/>
          </p:nvPr>
        </p:nvSpPr>
        <p:spPr>
          <a:xfrm>
            <a:off x="605431" y="-785191"/>
            <a:ext cx="10981137" cy="640080"/>
          </a:xfrm>
          <a:noFill/>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hasCustomPrompt="1"/>
          </p:nvPr>
        </p:nvSpPr>
        <p:spPr>
          <a:xfrm>
            <a:off x="337930" y="1649896"/>
            <a:ext cx="10169921" cy="4949687"/>
          </a:xfrm>
        </p:spPr>
        <p:txBody>
          <a:bodyPr anchor="b">
            <a:normAutofit/>
          </a:bodyPr>
          <a:lstStyle>
            <a:lvl1pPr marL="0" indent="0">
              <a:lnSpc>
                <a:spcPct val="80000"/>
              </a:lnSpc>
              <a:spcBef>
                <a:spcPts val="0"/>
              </a:spcBef>
              <a:buNone/>
              <a:defRPr sz="7200" cap="all" spc="-100" baseline="0">
                <a:solidFill>
                  <a:schemeClr val="accent1"/>
                </a:solidFill>
                <a:latin typeface="+mj-lt"/>
              </a:defRPr>
            </a:lvl1pPr>
            <a:lvl2pPr marL="457200" indent="0">
              <a:lnSpc>
                <a:spcPct val="80000"/>
              </a:lnSpc>
              <a:buNone/>
              <a:defRPr sz="7200" cap="all" baseline="0">
                <a:solidFill>
                  <a:schemeClr val="bg1"/>
                </a:solidFill>
                <a:latin typeface="+mj-lt"/>
              </a:defRPr>
            </a:lvl2pPr>
            <a:lvl3pPr marL="914400" indent="0">
              <a:lnSpc>
                <a:spcPct val="80000"/>
              </a:lnSpc>
              <a:buNone/>
              <a:defRPr sz="7200" cap="all" baseline="0">
                <a:solidFill>
                  <a:schemeClr val="bg1"/>
                </a:solidFill>
                <a:latin typeface="+mj-lt"/>
              </a:defRPr>
            </a:lvl3pPr>
            <a:lvl4pPr marL="1371600" indent="0">
              <a:lnSpc>
                <a:spcPct val="80000"/>
              </a:lnSpc>
              <a:buNone/>
              <a:defRPr sz="6600" cap="all" baseline="0">
                <a:solidFill>
                  <a:schemeClr val="bg1"/>
                </a:solidFill>
                <a:latin typeface="+mj-lt"/>
              </a:defRPr>
            </a:lvl4pPr>
            <a:lvl5pPr marL="1828800" indent="0">
              <a:lnSpc>
                <a:spcPct val="80000"/>
              </a:lnSpc>
              <a:buNone/>
              <a:defRPr sz="6600" cap="all" baseline="0">
                <a:solidFill>
                  <a:schemeClr val="bg1"/>
                </a:solidFill>
                <a:latin typeface="+mj-lt"/>
              </a:defRPr>
            </a:lvl5pPr>
          </a:lstStyle>
          <a:p>
            <a:pPr lvl="0"/>
            <a:r>
              <a:rPr lang="en-US" dirty="0"/>
              <a:t>Click to edit statement</a:t>
            </a:r>
          </a:p>
        </p:txBody>
      </p:sp>
      <p:cxnSp>
        <p:nvCxnSpPr>
          <p:cNvPr id="9" name="Straight Connector 8">
            <a:extLst>
              <a:ext uri="{FF2B5EF4-FFF2-40B4-BE49-F238E27FC236}">
                <a16:creationId xmlns:a16="http://schemas.microsoft.com/office/drawing/2014/main" id="{E9C1887E-643E-BB68-F557-E1EAB0A0A644}"/>
              </a:ext>
              <a:ext uri="{C183D7F6-B498-43B3-948B-1728B52AA6E4}">
                <adec:decorative xmlns:adec="http://schemas.microsoft.com/office/drawing/2017/decorative" val="1"/>
              </a:ext>
            </a:extLst>
          </p:cNvPr>
          <p:cNvCxnSpPr>
            <a:cxnSpLocks/>
          </p:cNvCxnSpPr>
          <p:nvPr/>
        </p:nvCxnSpPr>
        <p:spPr>
          <a:xfrm flipH="1">
            <a:off x="926297" y="685800"/>
            <a:ext cx="10326757" cy="0"/>
          </a:xfrm>
          <a:prstGeom prst="line">
            <a:avLst/>
          </a:prstGeom>
          <a:ln w="1270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A1D27EA8-C1D8-B105-9F54-16985594DB0A}"/>
              </a:ext>
            </a:extLst>
          </p:cNvPr>
          <p:cNvSpPr>
            <a:spLocks noGrp="1"/>
          </p:cNvSpPr>
          <p:nvPr>
            <p:ph type="ftr" sz="quarter" idx="11"/>
          </p:nvPr>
        </p:nvSpPr>
        <p:spPr>
          <a:xfrm>
            <a:off x="605431" y="501227"/>
            <a:ext cx="1907799" cy="365125"/>
          </a:xfrm>
          <a:solidFill>
            <a:schemeClr val="accent2">
              <a:lumMod val="60000"/>
              <a:lumOff val="40000"/>
            </a:schemeClr>
          </a:solidFill>
        </p:spPr>
        <p:txBody>
          <a:bodyPr/>
          <a:lstStyle>
            <a:lvl1pPr>
              <a:defRPr b="0" spc="0">
                <a:solidFill>
                  <a:schemeClr val="bg1"/>
                </a:solidFill>
              </a:defRPr>
            </a:lvl1pPr>
          </a:lstStyle>
          <a:p>
            <a:endParaRPr lang="en-US"/>
          </a:p>
        </p:txBody>
      </p:sp>
      <p:sp>
        <p:nvSpPr>
          <p:cNvPr id="4" name="Date Placeholder 3">
            <a:extLst>
              <a:ext uri="{FF2B5EF4-FFF2-40B4-BE49-F238E27FC236}">
                <a16:creationId xmlns:a16="http://schemas.microsoft.com/office/drawing/2014/main" id="{4C64A704-5499-D0F7-F550-5994C49F8C26}"/>
              </a:ext>
            </a:extLst>
          </p:cNvPr>
          <p:cNvSpPr>
            <a:spLocks noGrp="1"/>
          </p:cNvSpPr>
          <p:nvPr>
            <p:ph type="dt" sz="half" idx="10"/>
          </p:nvPr>
        </p:nvSpPr>
        <p:spPr>
          <a:xfrm>
            <a:off x="9900458" y="501227"/>
            <a:ext cx="1256738" cy="365125"/>
          </a:xfrm>
          <a:solidFill>
            <a:schemeClr val="accent2">
              <a:lumMod val="60000"/>
              <a:lumOff val="40000"/>
            </a:schemeClr>
          </a:solidFill>
        </p:spPr>
        <p:txBody>
          <a:bodyPr/>
          <a:lstStyle>
            <a:lvl1pPr>
              <a:defRPr>
                <a:solidFill>
                  <a:schemeClr val="bg1"/>
                </a:solidFill>
              </a:defRPr>
            </a:lvl1p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AD2F2DDE-AF7B-917E-704F-1E12AB9BFFCD}"/>
              </a:ext>
            </a:extLst>
          </p:cNvPr>
          <p:cNvSpPr>
            <a:spLocks noGrp="1"/>
          </p:cNvSpPr>
          <p:nvPr>
            <p:ph type="sldNum" sz="quarter" idx="12"/>
          </p:nvPr>
        </p:nvSpPr>
        <p:spPr>
          <a:xfrm>
            <a:off x="11157196" y="501227"/>
            <a:ext cx="429372" cy="365125"/>
          </a:xfrm>
          <a:solidFill>
            <a:schemeClr val="accent2">
              <a:lumMod val="60000"/>
              <a:lumOff val="40000"/>
            </a:schemeClr>
          </a:solidFill>
        </p:spPr>
        <p:txBody>
          <a:bodyPr/>
          <a:lstStyle>
            <a:lvl1pPr>
              <a:defRPr>
                <a:solidFill>
                  <a:schemeClr val="bg1"/>
                </a:solidFill>
              </a:defRPr>
            </a:lvl1pPr>
          </a:lstStyle>
          <a:p>
            <a:fld id="{1C69A568-4988-4014-8916-CA946A4BC9F1}" type="slidenum">
              <a:rPr lang="en-US" smtClean="0"/>
              <a:t>‹#›</a:t>
            </a:fld>
            <a:endParaRPr lang="en-US"/>
          </a:p>
        </p:txBody>
      </p:sp>
    </p:spTree>
    <p:extLst>
      <p:ext uri="{BB962C8B-B14F-4D97-AF65-F5344CB8AC3E}">
        <p14:creationId xmlns:p14="http://schemas.microsoft.com/office/powerpoint/2010/main" val="29393547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p:cSld name="Quot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5052C017-FC5C-A7A2-BA15-6C113717C33C}"/>
              </a:ext>
              <a:ext uri="{C183D7F6-B498-43B3-948B-1728B52AA6E4}">
                <adec:decorative xmlns:adec="http://schemas.microsoft.com/office/drawing/2017/decorative" val="1"/>
              </a:ext>
            </a:extLst>
          </p:cNvPr>
          <p:cNvSpPr/>
          <p:nvPr/>
        </p:nvSpPr>
        <p:spPr>
          <a:xfrm>
            <a:off x="0" y="0"/>
            <a:ext cx="12191999" cy="6858001"/>
          </a:xfrm>
          <a:prstGeom prst="rect">
            <a:avLst/>
          </a:prstGeom>
          <a:solidFill>
            <a:schemeClr val="accent3">
              <a:lumMod val="60000"/>
              <a:lumOff val="40000"/>
            </a:schemeClr>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F8A4F"/>
              </a:solidFill>
            </a:endParaRPr>
          </a:p>
        </p:txBody>
      </p:sp>
      <p:sp>
        <p:nvSpPr>
          <p:cNvPr id="8" name="Rectangle 7">
            <a:extLst>
              <a:ext uri="{FF2B5EF4-FFF2-40B4-BE49-F238E27FC236}">
                <a16:creationId xmlns:a16="http://schemas.microsoft.com/office/drawing/2014/main" id="{358D5F78-0179-D9C3-74D3-62CE152FFECE}"/>
              </a:ext>
              <a:ext uri="{C183D7F6-B498-43B3-948B-1728B52AA6E4}">
                <adec:decorative xmlns:adec="http://schemas.microsoft.com/office/drawing/2017/decorative" val="1"/>
              </a:ext>
            </a:extLst>
          </p:cNvPr>
          <p:cNvSpPr/>
          <p:nvPr/>
        </p:nvSpPr>
        <p:spPr>
          <a:xfrm>
            <a:off x="1" y="2"/>
            <a:ext cx="8763000" cy="5038338"/>
          </a:xfrm>
          <a:prstGeom prst="rect">
            <a:avLst/>
          </a:prstGeom>
          <a:solidFill>
            <a:schemeClr val="accent3">
              <a:lumMod val="40000"/>
              <a:lumOff val="60000"/>
            </a:schemeClr>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a:extLst>
              <a:ext uri="{FF2B5EF4-FFF2-40B4-BE49-F238E27FC236}">
                <a16:creationId xmlns:a16="http://schemas.microsoft.com/office/drawing/2014/main" id="{ABB386FE-4A21-B72A-BB2B-D4FDFDC3ECA5}"/>
              </a:ext>
              <a:ext uri="{C183D7F6-B498-43B3-948B-1728B52AA6E4}">
                <adec:decorative xmlns:adec="http://schemas.microsoft.com/office/drawing/2017/decorative" val="1"/>
              </a:ext>
            </a:extLst>
          </p:cNvPr>
          <p:cNvCxnSpPr>
            <a:cxnSpLocks/>
          </p:cNvCxnSpPr>
          <p:nvPr/>
        </p:nvCxnSpPr>
        <p:spPr>
          <a:xfrm flipH="1">
            <a:off x="722427" y="6212437"/>
            <a:ext cx="10808612" cy="0"/>
          </a:xfrm>
          <a:prstGeom prst="line">
            <a:avLst/>
          </a:prstGeom>
          <a:ln w="12700">
            <a:solidFill>
              <a:schemeClr val="accent5">
                <a:alpha val="45000"/>
              </a:schemeClr>
            </a:solidFill>
          </a:ln>
        </p:spPr>
        <p:style>
          <a:lnRef idx="1">
            <a:schemeClr val="accent1"/>
          </a:lnRef>
          <a:fillRef idx="0">
            <a:schemeClr val="accent1"/>
          </a:fillRef>
          <a:effectRef idx="0">
            <a:schemeClr val="accent1"/>
          </a:effectRef>
          <a:fontRef idx="minor">
            <a:schemeClr val="tx1"/>
          </a:fontRef>
        </p:style>
      </p:cxnSp>
      <p:sp>
        <p:nvSpPr>
          <p:cNvPr id="7" name="Title 6">
            <a:extLst>
              <a:ext uri="{FF2B5EF4-FFF2-40B4-BE49-F238E27FC236}">
                <a16:creationId xmlns:a16="http://schemas.microsoft.com/office/drawing/2014/main" id="{D4813FB1-9165-4DD7-C4C2-EAFC20602DB8}"/>
              </a:ext>
            </a:extLst>
          </p:cNvPr>
          <p:cNvSpPr>
            <a:spLocks noGrp="1"/>
          </p:cNvSpPr>
          <p:nvPr>
            <p:ph type="title" hasCustomPrompt="1"/>
          </p:nvPr>
        </p:nvSpPr>
        <p:spPr>
          <a:xfrm>
            <a:off x="4114800" y="5410203"/>
            <a:ext cx="7543800" cy="372746"/>
          </a:xfrm>
          <a:noFill/>
        </p:spPr>
        <p:txBody>
          <a:bodyPr tIns="91440" bIns="91440" anchor="ctr">
            <a:normAutofit/>
          </a:bodyPr>
          <a:lstStyle>
            <a:lvl1pPr algn="r">
              <a:defRPr sz="2000">
                <a:solidFill>
                  <a:schemeClr val="accent1"/>
                </a:solidFill>
              </a:defRPr>
            </a:lvl1pPr>
          </a:lstStyle>
          <a:p>
            <a:r>
              <a:rPr lang="en-US" dirty="0"/>
              <a:t>Quote Author</a:t>
            </a:r>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hasCustomPrompt="1"/>
          </p:nvPr>
        </p:nvSpPr>
        <p:spPr>
          <a:xfrm>
            <a:off x="603504" y="725556"/>
            <a:ext cx="8845296" cy="3656168"/>
          </a:xfrm>
        </p:spPr>
        <p:txBody>
          <a:bodyPr>
            <a:normAutofit/>
          </a:bodyPr>
          <a:lstStyle>
            <a:lvl1pPr marL="228600" indent="-228600">
              <a:lnSpc>
                <a:spcPct val="85000"/>
              </a:lnSpc>
              <a:spcBef>
                <a:spcPts val="0"/>
              </a:spcBef>
              <a:buNone/>
              <a:defRPr sz="5800" b="0" cap="all" spc="0" baseline="0">
                <a:solidFill>
                  <a:schemeClr val="accent5"/>
                </a:solidFill>
                <a:latin typeface="+mj-lt"/>
              </a:defRPr>
            </a:lvl1pPr>
          </a:lstStyle>
          <a:p>
            <a:pPr lvl="0"/>
            <a:r>
              <a:rPr lang="en-US" dirty="0"/>
              <a:t>Click to edit quote</a:t>
            </a:r>
          </a:p>
        </p:txBody>
      </p:sp>
      <p:sp>
        <p:nvSpPr>
          <p:cNvPr id="10" name="Footer Placeholder 9">
            <a:extLst>
              <a:ext uri="{FF2B5EF4-FFF2-40B4-BE49-F238E27FC236}">
                <a16:creationId xmlns:a16="http://schemas.microsoft.com/office/drawing/2014/main" id="{94F49A81-8721-B846-5567-52769C04D66C}"/>
              </a:ext>
            </a:extLst>
          </p:cNvPr>
          <p:cNvSpPr>
            <a:spLocks noGrp="1"/>
          </p:cNvSpPr>
          <p:nvPr>
            <p:ph type="ftr" sz="quarter" idx="11"/>
          </p:nvPr>
        </p:nvSpPr>
        <p:spPr>
          <a:xfrm>
            <a:off x="605430" y="6029868"/>
            <a:ext cx="1911096" cy="365125"/>
          </a:xfrm>
          <a:solidFill>
            <a:schemeClr val="accent3">
              <a:lumMod val="60000"/>
              <a:lumOff val="40000"/>
            </a:schemeClr>
          </a:solidFill>
        </p:spPr>
        <p:txBody>
          <a:bodyPr/>
          <a:lstStyle>
            <a:lvl1pPr>
              <a:defRPr b="0">
                <a:solidFill>
                  <a:schemeClr val="accent5"/>
                </a:solidFill>
                <a:latin typeface="+mn-lt"/>
              </a:defRPr>
            </a:lvl1pPr>
          </a:lstStyle>
          <a:p>
            <a:endParaRPr lang="en-US"/>
          </a:p>
        </p:txBody>
      </p:sp>
      <p:sp>
        <p:nvSpPr>
          <p:cNvPr id="9" name="Date Placeholder 8">
            <a:extLst>
              <a:ext uri="{FF2B5EF4-FFF2-40B4-BE49-F238E27FC236}">
                <a16:creationId xmlns:a16="http://schemas.microsoft.com/office/drawing/2014/main" id="{FB3E54B7-FFB1-7BFC-0189-A17360728C52}"/>
              </a:ext>
            </a:extLst>
          </p:cNvPr>
          <p:cNvSpPr>
            <a:spLocks noGrp="1"/>
          </p:cNvSpPr>
          <p:nvPr>
            <p:ph type="dt" sz="half" idx="10"/>
          </p:nvPr>
        </p:nvSpPr>
        <p:spPr>
          <a:xfrm>
            <a:off x="9802368" y="6029868"/>
            <a:ext cx="1435608" cy="365125"/>
          </a:xfrm>
          <a:solidFill>
            <a:schemeClr val="accent3">
              <a:lumMod val="60000"/>
              <a:lumOff val="40000"/>
            </a:schemeClr>
          </a:solidFill>
        </p:spPr>
        <p:txBody>
          <a:bodyPr/>
          <a:lstStyle>
            <a:lvl1pPr>
              <a:defRPr b="0">
                <a:solidFill>
                  <a:schemeClr val="accent5"/>
                </a:solidFill>
                <a:latin typeface="+mn-lt"/>
              </a:defRPr>
            </a:lvl1pPr>
          </a:lstStyle>
          <a:p>
            <a:fld id="{89B06616-AA01-480B-BF21-BB59FA2DA74D}" type="datetimeFigureOut">
              <a:rPr lang="en-US" smtClean="0"/>
              <a:t>10/10/2026</a:t>
            </a:fld>
            <a:endParaRPr lang="en-US"/>
          </a:p>
        </p:txBody>
      </p:sp>
      <p:sp>
        <p:nvSpPr>
          <p:cNvPr id="11" name="Slide Number Placeholder 10">
            <a:extLst>
              <a:ext uri="{FF2B5EF4-FFF2-40B4-BE49-F238E27FC236}">
                <a16:creationId xmlns:a16="http://schemas.microsoft.com/office/drawing/2014/main" id="{D1DF2706-0EDF-0D3B-C01B-613E7D1BB6CC}"/>
              </a:ext>
            </a:extLst>
          </p:cNvPr>
          <p:cNvSpPr>
            <a:spLocks noGrp="1"/>
          </p:cNvSpPr>
          <p:nvPr>
            <p:ph type="sldNum" sz="quarter" idx="12"/>
          </p:nvPr>
        </p:nvSpPr>
        <p:spPr>
          <a:solidFill>
            <a:schemeClr val="accent3">
              <a:lumMod val="60000"/>
              <a:lumOff val="40000"/>
            </a:schemeClr>
          </a:solidFill>
        </p:spPr>
        <p:txBody>
          <a:bodyPr/>
          <a:lstStyle>
            <a:lvl1pPr>
              <a:defRPr b="0">
                <a:solidFill>
                  <a:schemeClr val="accent5"/>
                </a:solidFill>
                <a:latin typeface="+mn-lt"/>
              </a:defRPr>
            </a:lvl1pPr>
          </a:lstStyle>
          <a:p>
            <a:fld id="{1C69A568-4988-4014-8916-CA946A4BC9F1}" type="slidenum">
              <a:rPr lang="en-US" smtClean="0"/>
              <a:t>‹#›</a:t>
            </a:fld>
            <a:endParaRPr lang="en-US"/>
          </a:p>
        </p:txBody>
      </p:sp>
    </p:spTree>
    <p:extLst>
      <p:ext uri="{BB962C8B-B14F-4D97-AF65-F5344CB8AC3E}">
        <p14:creationId xmlns:p14="http://schemas.microsoft.com/office/powerpoint/2010/main" val="38363907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50773-1259-8F51-3561-DF3A80B264DE}"/>
              </a:ext>
            </a:extLst>
          </p:cNvPr>
          <p:cNvSpPr>
            <a:spLocks noGrp="1"/>
          </p:cNvSpPr>
          <p:nvPr>
            <p:ph type="title"/>
          </p:nvPr>
        </p:nvSpPr>
        <p:spPr>
          <a:xfrm>
            <a:off x="603504" y="521185"/>
            <a:ext cx="10902696" cy="1070849"/>
          </a:xfrm>
          <a:noFill/>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9C966CF-BE4B-28C8-6D17-E087E97C0E98}"/>
              </a:ext>
            </a:extLst>
          </p:cNvPr>
          <p:cNvSpPr>
            <a:spLocks noGrp="1"/>
          </p:cNvSpPr>
          <p:nvPr>
            <p:ph sz="half" idx="1"/>
          </p:nvPr>
        </p:nvSpPr>
        <p:spPr>
          <a:xfrm>
            <a:off x="605431" y="1756230"/>
            <a:ext cx="5181600" cy="403496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1559437-5037-4EE7-88FA-80C5AA0870F2}"/>
              </a:ext>
            </a:extLst>
          </p:cNvPr>
          <p:cNvSpPr>
            <a:spLocks noGrp="1"/>
          </p:cNvSpPr>
          <p:nvPr>
            <p:ph sz="half" idx="2"/>
          </p:nvPr>
        </p:nvSpPr>
        <p:spPr>
          <a:xfrm>
            <a:off x="6324600" y="1756230"/>
            <a:ext cx="5181600" cy="403496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68326746-DF44-9DEF-8471-A5E1F6CCC502}"/>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15850B58-64D5-F359-1AC8-3D57AA87BFBD}"/>
              </a:ext>
            </a:extLst>
          </p:cNvPr>
          <p:cNvSpPr>
            <a:spLocks noGrp="1"/>
          </p:cNvSpPr>
          <p:nvPr>
            <p:ph type="dt" sz="half" idx="10"/>
          </p:nvPr>
        </p:nvSpPr>
        <p:spPr/>
        <p:txBody>
          <a:bodyPr/>
          <a:lstStyle/>
          <a:p>
            <a:fld id="{89B06616-AA01-480B-BF21-BB59FA2DA74D}" type="datetimeFigureOut">
              <a:rPr lang="en-US" smtClean="0"/>
              <a:t>10/10/2026</a:t>
            </a:fld>
            <a:endParaRPr lang="en-US"/>
          </a:p>
        </p:txBody>
      </p:sp>
      <p:sp>
        <p:nvSpPr>
          <p:cNvPr id="7" name="Slide Number Placeholder 6">
            <a:extLst>
              <a:ext uri="{FF2B5EF4-FFF2-40B4-BE49-F238E27FC236}">
                <a16:creationId xmlns:a16="http://schemas.microsoft.com/office/drawing/2014/main" id="{9F6A22FA-48E7-5BF5-6432-6C7A54D7E031}"/>
              </a:ext>
            </a:extLst>
          </p:cNvPr>
          <p:cNvSpPr>
            <a:spLocks noGrp="1"/>
          </p:cNvSpPr>
          <p:nvPr>
            <p:ph type="sldNum" sz="quarter" idx="12"/>
          </p:nvPr>
        </p:nvSpPr>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376395049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D8D87-72DE-A210-5C2D-570A1B01D41E}"/>
              </a:ext>
            </a:extLst>
          </p:cNvPr>
          <p:cNvSpPr>
            <a:spLocks noGrp="1"/>
          </p:cNvSpPr>
          <p:nvPr>
            <p:ph type="title"/>
          </p:nvPr>
        </p:nvSpPr>
        <p:spPr>
          <a:xfrm>
            <a:off x="603504" y="521206"/>
            <a:ext cx="10899648" cy="1069848"/>
          </a:xfrm>
          <a:noFill/>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73932A9-21A4-5A57-9D72-8C46993E6B11}"/>
              </a:ext>
            </a:extLst>
          </p:cNvPr>
          <p:cNvSpPr>
            <a:spLocks noGrp="1"/>
          </p:cNvSpPr>
          <p:nvPr>
            <p:ph type="body" idx="1"/>
          </p:nvPr>
        </p:nvSpPr>
        <p:spPr>
          <a:xfrm>
            <a:off x="605431" y="1631076"/>
            <a:ext cx="5157787" cy="709394"/>
          </a:xfrm>
        </p:spPr>
        <p:txBody>
          <a:bodyPr anchor="b">
            <a:normAutofit/>
          </a:bodyPr>
          <a:lstStyle>
            <a:lvl1pPr marL="0" indent="0">
              <a:buNone/>
              <a:defRPr sz="1800" b="1" cap="all" spc="5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3D4B4-A366-E12D-19BB-C17B71466184}"/>
              </a:ext>
            </a:extLst>
          </p:cNvPr>
          <p:cNvSpPr>
            <a:spLocks noGrp="1"/>
          </p:cNvSpPr>
          <p:nvPr>
            <p:ph sz="half" idx="2"/>
          </p:nvPr>
        </p:nvSpPr>
        <p:spPr>
          <a:xfrm>
            <a:off x="605431" y="2372146"/>
            <a:ext cx="5157787" cy="34952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BC06DAAF-1A05-D83C-70C1-CEADA4EB7389}"/>
              </a:ext>
            </a:extLst>
          </p:cNvPr>
          <p:cNvSpPr>
            <a:spLocks noGrp="1"/>
          </p:cNvSpPr>
          <p:nvPr>
            <p:ph type="body" sz="quarter" idx="3"/>
          </p:nvPr>
        </p:nvSpPr>
        <p:spPr>
          <a:xfrm>
            <a:off x="6324600" y="1631076"/>
            <a:ext cx="5183188" cy="709393"/>
          </a:xfrm>
        </p:spPr>
        <p:txBody>
          <a:bodyPr anchor="b">
            <a:normAutofit/>
          </a:bodyPr>
          <a:lstStyle>
            <a:lvl1pPr marL="0" indent="0">
              <a:buNone/>
              <a:defRPr sz="1800" b="1" cap="all" spc="5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CFE7B13-3453-6313-B416-E9FF9DA2E010}"/>
              </a:ext>
            </a:extLst>
          </p:cNvPr>
          <p:cNvSpPr>
            <a:spLocks noGrp="1"/>
          </p:cNvSpPr>
          <p:nvPr>
            <p:ph sz="quarter" idx="4"/>
          </p:nvPr>
        </p:nvSpPr>
        <p:spPr>
          <a:xfrm>
            <a:off x="6324600" y="2372146"/>
            <a:ext cx="5183188" cy="34952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3061BE2D-E1A3-1A5C-AE37-9DC52A9717B7}"/>
              </a:ext>
            </a:extLst>
          </p:cNvPr>
          <p:cNvSpPr>
            <a:spLocks noGrp="1"/>
          </p:cNvSpPr>
          <p:nvPr>
            <p:ph type="ftr" sz="quarter" idx="11"/>
          </p:nvPr>
        </p:nvSpPr>
        <p:spPr/>
        <p:txBody>
          <a:bodyPr/>
          <a:lstStyle/>
          <a:p>
            <a:endParaRPr lang="en-US"/>
          </a:p>
        </p:txBody>
      </p:sp>
      <p:sp>
        <p:nvSpPr>
          <p:cNvPr id="7" name="Date Placeholder 6">
            <a:extLst>
              <a:ext uri="{FF2B5EF4-FFF2-40B4-BE49-F238E27FC236}">
                <a16:creationId xmlns:a16="http://schemas.microsoft.com/office/drawing/2014/main" id="{71D5902D-DF04-F2A8-C2F8-EBDD2A897D21}"/>
              </a:ext>
            </a:extLst>
          </p:cNvPr>
          <p:cNvSpPr>
            <a:spLocks noGrp="1"/>
          </p:cNvSpPr>
          <p:nvPr>
            <p:ph type="dt" sz="half" idx="10"/>
          </p:nvPr>
        </p:nvSpPr>
        <p:spPr/>
        <p:txBody>
          <a:bodyPr/>
          <a:lstStyle/>
          <a:p>
            <a:fld id="{89B06616-AA01-480B-BF21-BB59FA2DA74D}" type="datetimeFigureOut">
              <a:rPr lang="en-US" smtClean="0"/>
              <a:t>10/10/2026</a:t>
            </a:fld>
            <a:endParaRPr lang="en-US"/>
          </a:p>
        </p:txBody>
      </p:sp>
      <p:sp>
        <p:nvSpPr>
          <p:cNvPr id="9" name="Slide Number Placeholder 8">
            <a:extLst>
              <a:ext uri="{FF2B5EF4-FFF2-40B4-BE49-F238E27FC236}">
                <a16:creationId xmlns:a16="http://schemas.microsoft.com/office/drawing/2014/main" id="{DA4FDDA8-940A-B407-4EB2-85DC9BEDB476}"/>
              </a:ext>
            </a:extLst>
          </p:cNvPr>
          <p:cNvSpPr>
            <a:spLocks noGrp="1"/>
          </p:cNvSpPr>
          <p:nvPr>
            <p:ph type="sldNum" sz="quarter" idx="12"/>
          </p:nvPr>
        </p:nvSpPr>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199202299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151FC-CD6F-656F-54A8-59B782BEFB30}"/>
              </a:ext>
            </a:extLst>
          </p:cNvPr>
          <p:cNvSpPr>
            <a:spLocks noGrp="1"/>
          </p:cNvSpPr>
          <p:nvPr>
            <p:ph type="title"/>
          </p:nvPr>
        </p:nvSpPr>
        <p:spPr>
          <a:xfrm>
            <a:off x="603504" y="265176"/>
            <a:ext cx="11028923" cy="1325880"/>
          </a:xfrm>
          <a:noFill/>
        </p:spPr>
        <p:txBody>
          <a:body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D07D307A-FF1F-38A3-7DE5-F11DC31CA5B8}"/>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1E4C539B-20CB-8D83-0ECC-5F682BD06D6F}"/>
              </a:ext>
            </a:extLst>
          </p:cNvPr>
          <p:cNvSpPr>
            <a:spLocks noGrp="1"/>
          </p:cNvSpPr>
          <p:nvPr>
            <p:ph type="dt" sz="half" idx="10"/>
          </p:nvPr>
        </p:nvSpPr>
        <p:spPr/>
        <p:txBody>
          <a:bodyPr/>
          <a:lstStyle/>
          <a:p>
            <a:fld id="{89B06616-AA01-480B-BF21-BB59FA2DA74D}" type="datetimeFigureOut">
              <a:rPr lang="en-US" smtClean="0"/>
              <a:t>10/10/2026</a:t>
            </a:fld>
            <a:endParaRPr lang="en-US"/>
          </a:p>
        </p:txBody>
      </p:sp>
      <p:sp>
        <p:nvSpPr>
          <p:cNvPr id="5" name="Slide Number Placeholder 4">
            <a:extLst>
              <a:ext uri="{FF2B5EF4-FFF2-40B4-BE49-F238E27FC236}">
                <a16:creationId xmlns:a16="http://schemas.microsoft.com/office/drawing/2014/main" id="{466EB674-912E-381A-49CE-08E49DFF46A7}"/>
              </a:ext>
            </a:extLst>
          </p:cNvPr>
          <p:cNvSpPr>
            <a:spLocks noGrp="1"/>
          </p:cNvSpPr>
          <p:nvPr>
            <p:ph type="sldNum" sz="quarter" idx="12"/>
          </p:nvPr>
        </p:nvSpPr>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190574781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A2FA0B77-3CB1-4071-30F6-B0766D75C10A}"/>
              </a:ext>
            </a:extLst>
          </p:cNvPr>
          <p:cNvSpPr>
            <a:spLocks noGrp="1"/>
          </p:cNvSpPr>
          <p:nvPr>
            <p:ph type="ftr" sz="quarter" idx="11"/>
          </p:nvPr>
        </p:nvSpPr>
        <p:spPr/>
        <p:txBody>
          <a:bodyPr/>
          <a:lstStyle/>
          <a:p>
            <a:endParaRPr lang="en-US"/>
          </a:p>
        </p:txBody>
      </p:sp>
      <p:sp>
        <p:nvSpPr>
          <p:cNvPr id="2" name="Date Placeholder 1">
            <a:extLst>
              <a:ext uri="{FF2B5EF4-FFF2-40B4-BE49-F238E27FC236}">
                <a16:creationId xmlns:a16="http://schemas.microsoft.com/office/drawing/2014/main" id="{4B4A81A7-FC7B-1689-D59F-4173A1763CB9}"/>
              </a:ext>
            </a:extLst>
          </p:cNvPr>
          <p:cNvSpPr>
            <a:spLocks noGrp="1"/>
          </p:cNvSpPr>
          <p:nvPr>
            <p:ph type="dt" sz="half" idx="10"/>
          </p:nvPr>
        </p:nvSpPr>
        <p:spPr/>
        <p:txBody>
          <a:bodyPr/>
          <a:lstStyle/>
          <a:p>
            <a:fld id="{89B06616-AA01-480B-BF21-BB59FA2DA74D}" type="datetimeFigureOut">
              <a:rPr lang="en-US" smtClean="0"/>
              <a:t>10/10/2026</a:t>
            </a:fld>
            <a:endParaRPr lang="en-US"/>
          </a:p>
        </p:txBody>
      </p:sp>
      <p:sp>
        <p:nvSpPr>
          <p:cNvPr id="4" name="Slide Number Placeholder 3">
            <a:extLst>
              <a:ext uri="{FF2B5EF4-FFF2-40B4-BE49-F238E27FC236}">
                <a16:creationId xmlns:a16="http://schemas.microsoft.com/office/drawing/2014/main" id="{5D080D98-2C9A-3434-E8A3-DA6CCD2F5EFE}"/>
              </a:ext>
            </a:extLst>
          </p:cNvPr>
          <p:cNvSpPr>
            <a:spLocks noGrp="1"/>
          </p:cNvSpPr>
          <p:nvPr>
            <p:ph type="sldNum" sz="quarter" idx="12"/>
          </p:nvPr>
        </p:nvSpPr>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3024794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p:cSld name="Conclusion">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F8073289-DB44-2F27-575B-3B0123960D1D}"/>
              </a:ext>
              <a:ext uri="{C183D7F6-B498-43B3-948B-1728B52AA6E4}">
                <adec:decorative xmlns:adec="http://schemas.microsoft.com/office/drawing/2017/decorative" val="1"/>
              </a:ext>
            </a:extLst>
          </p:cNvPr>
          <p:cNvSpPr/>
          <p:nvPr/>
        </p:nvSpPr>
        <p:spPr>
          <a:xfrm>
            <a:off x="0" y="0"/>
            <a:ext cx="12192000" cy="6858000"/>
          </a:xfrm>
          <a:prstGeom prst="rect">
            <a:avLst/>
          </a:prstGeom>
          <a:solidFill>
            <a:schemeClr val="bg2">
              <a:lumMod val="90000"/>
            </a:schemeClr>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F22766A-BE9C-B780-CC66-44ECFC5C0A47}"/>
              </a:ext>
              <a:ext uri="{C183D7F6-B498-43B3-948B-1728B52AA6E4}">
                <adec:decorative xmlns:adec="http://schemas.microsoft.com/office/drawing/2017/decorative" val="1"/>
              </a:ext>
            </a:extLst>
          </p:cNvPr>
          <p:cNvSpPr/>
          <p:nvPr/>
        </p:nvSpPr>
        <p:spPr>
          <a:xfrm>
            <a:off x="2057400" y="3084659"/>
            <a:ext cx="10133956" cy="3773341"/>
          </a:xfrm>
          <a:prstGeom prst="rect">
            <a:avLst/>
          </a:prstGeom>
          <a:solidFill>
            <a:schemeClr val="bg2"/>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2" name="Title 1">
            <a:extLst>
              <a:ext uri="{FF2B5EF4-FFF2-40B4-BE49-F238E27FC236}">
                <a16:creationId xmlns:a16="http://schemas.microsoft.com/office/drawing/2014/main" id="{421917DD-3691-27F7-68C8-EACE32AEAF6A}"/>
              </a:ext>
            </a:extLst>
          </p:cNvPr>
          <p:cNvSpPr>
            <a:spLocks noGrp="1"/>
          </p:cNvSpPr>
          <p:nvPr>
            <p:ph type="title"/>
          </p:nvPr>
        </p:nvSpPr>
        <p:spPr>
          <a:xfrm>
            <a:off x="146306" y="182881"/>
            <a:ext cx="8616684" cy="1874520"/>
          </a:xfrm>
          <a:noFill/>
        </p:spPr>
        <p:txBody>
          <a:bodyPr anchor="t">
            <a:normAutofit/>
          </a:bodyPr>
          <a:lstStyle>
            <a:lvl1pPr>
              <a:defRPr sz="9600">
                <a:solidFill>
                  <a:schemeClr val="accent2"/>
                </a:solidFill>
              </a:defRPr>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A1D27EA8-C1D8-B105-9F54-16985594DB0A}"/>
              </a:ext>
            </a:extLst>
          </p:cNvPr>
          <p:cNvSpPr>
            <a:spLocks noGrp="1"/>
          </p:cNvSpPr>
          <p:nvPr>
            <p:ph type="ftr" sz="quarter" idx="11"/>
          </p:nvPr>
        </p:nvSpPr>
        <p:spPr>
          <a:xfrm>
            <a:off x="9753600" y="617923"/>
            <a:ext cx="1866897" cy="461881"/>
          </a:xfrm>
          <a:noFill/>
        </p:spPr>
        <p:txBody>
          <a:bodyPr anchor="t"/>
          <a:lstStyle>
            <a:lvl1pPr algn="r">
              <a:defRPr sz="900"/>
            </a:lvl1pPr>
          </a:lstStyle>
          <a:p>
            <a:endParaRPr lang="en-US"/>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p:nvPr>
        </p:nvSpPr>
        <p:spPr>
          <a:xfrm>
            <a:off x="2595846" y="3544866"/>
            <a:ext cx="8990722" cy="2446782"/>
          </a:xfrm>
        </p:spPr>
        <p:txBody>
          <a:bodyPr>
            <a:normAutofit/>
          </a:bodyPr>
          <a:lstStyle>
            <a:lvl1pPr marL="0" indent="0">
              <a:buClr>
                <a:schemeClr val="tx2"/>
              </a:buClr>
              <a:buFont typeface="Arial" panose="020B0604020202020204" pitchFamily="34" charset="0"/>
              <a:buNone/>
              <a:defRPr sz="1800"/>
            </a:lvl1pPr>
            <a:lvl2pPr marL="457200" indent="0">
              <a:buClr>
                <a:schemeClr val="tx2"/>
              </a:buClr>
              <a:buFont typeface="Arial" panose="020B0604020202020204" pitchFamily="34" charset="0"/>
              <a:buNone/>
              <a:defRPr sz="1600"/>
            </a:lvl2pPr>
            <a:lvl3pPr marL="914400" indent="0">
              <a:buClr>
                <a:schemeClr val="tx2"/>
              </a:buClr>
              <a:buFont typeface="Arial" panose="020B0604020202020204" pitchFamily="34" charset="0"/>
              <a:buNone/>
              <a:defRPr sz="1400"/>
            </a:lvl3pPr>
            <a:lvl4pPr marL="1371600" indent="0">
              <a:buClr>
                <a:schemeClr val="tx2"/>
              </a:buClr>
              <a:buFont typeface="Arial" panose="020B0604020202020204" pitchFamily="34" charset="0"/>
              <a:buNone/>
              <a:defRPr sz="1200"/>
            </a:lvl4pPr>
            <a:lvl5pPr marL="1828800" indent="0">
              <a:buClr>
                <a:schemeClr val="tx2"/>
              </a:buClr>
              <a:buFont typeface="Arial" panose="020B0604020202020204" pitchFamily="34" charset="0"/>
              <a:buNone/>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C64A704-5499-D0F7-F550-5994C49F8C26}"/>
              </a:ext>
            </a:extLst>
          </p:cNvPr>
          <p:cNvSpPr>
            <a:spLocks noGrp="1"/>
          </p:cNvSpPr>
          <p:nvPr>
            <p:ph type="dt" sz="half" idx="10"/>
          </p:nvPr>
        </p:nvSpPr>
        <p:spPr>
          <a:xfrm>
            <a:off x="2595846" y="6024816"/>
            <a:ext cx="1809495" cy="365125"/>
          </a:xfrm>
          <a:solidFill>
            <a:schemeClr val="bg2"/>
          </a:solidFill>
        </p:spPr>
        <p:txBody>
          <a:bodyPr/>
          <a:lstStyle>
            <a:lvl1pPr algn="l">
              <a:defRPr/>
            </a:lvl1p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AD2F2DDE-AF7B-917E-704F-1E12AB9BFFCD}"/>
              </a:ext>
            </a:extLst>
          </p:cNvPr>
          <p:cNvSpPr>
            <a:spLocks noGrp="1"/>
          </p:cNvSpPr>
          <p:nvPr>
            <p:ph type="sldNum" sz="quarter" idx="12"/>
          </p:nvPr>
        </p:nvSpPr>
        <p:spPr>
          <a:solidFill>
            <a:schemeClr val="bg2"/>
          </a:solidFill>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38701818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p:cSld name="Conclusion 2">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F8073289-DB44-2F27-575B-3B0123960D1D}"/>
              </a:ext>
              <a:ext uri="{C183D7F6-B498-43B3-948B-1728B52AA6E4}">
                <adec:decorative xmlns:adec="http://schemas.microsoft.com/office/drawing/2017/decorative" val="1"/>
              </a:ext>
            </a:extLst>
          </p:cNvPr>
          <p:cNvSpPr/>
          <p:nvPr/>
        </p:nvSpPr>
        <p:spPr>
          <a:xfrm>
            <a:off x="0" y="0"/>
            <a:ext cx="12192000" cy="6858000"/>
          </a:xfrm>
          <a:prstGeom prst="rect">
            <a:avLst/>
          </a:prstGeom>
          <a:solidFill>
            <a:schemeClr val="bg2"/>
          </a:soli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072AC4BE-2FD3-AAF4-8A1B-0633F1BEE33B}"/>
              </a:ext>
              <a:ext uri="{C183D7F6-B498-43B3-948B-1728B52AA6E4}">
                <adec:decorative xmlns:adec="http://schemas.microsoft.com/office/drawing/2017/decorative" val="1"/>
              </a:ext>
            </a:extLst>
          </p:cNvPr>
          <p:cNvSpPr/>
          <p:nvPr/>
        </p:nvSpPr>
        <p:spPr>
          <a:xfrm>
            <a:off x="0" y="0"/>
            <a:ext cx="8436077" cy="20574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7652D305-42E1-E86E-632C-9DFD4F747E62}"/>
              </a:ext>
              <a:ext uri="{C183D7F6-B498-43B3-948B-1728B52AA6E4}">
                <adec:decorative xmlns:adec="http://schemas.microsoft.com/office/drawing/2017/decorative" val="1"/>
              </a:ext>
            </a:extLst>
          </p:cNvPr>
          <p:cNvCxnSpPr>
            <a:cxnSpLocks/>
          </p:cNvCxnSpPr>
          <p:nvPr/>
        </p:nvCxnSpPr>
        <p:spPr>
          <a:xfrm>
            <a:off x="685800" y="4564627"/>
            <a:ext cx="5068016" cy="0"/>
          </a:xfrm>
          <a:prstGeom prst="line">
            <a:avLst/>
          </a:prstGeom>
          <a:ln w="12700">
            <a:solidFill>
              <a:schemeClr val="tx2">
                <a:alpha val="50000"/>
              </a:scheme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21917DD-3691-27F7-68C8-EACE32AEAF6A}"/>
              </a:ext>
            </a:extLst>
          </p:cNvPr>
          <p:cNvSpPr>
            <a:spLocks noGrp="1"/>
          </p:cNvSpPr>
          <p:nvPr>
            <p:ph type="title"/>
          </p:nvPr>
        </p:nvSpPr>
        <p:spPr>
          <a:xfrm>
            <a:off x="373625" y="530940"/>
            <a:ext cx="7703576" cy="1308290"/>
          </a:xfrm>
          <a:noFill/>
        </p:spPr>
        <p:txBody>
          <a:bodyPr anchor="t">
            <a:normAutofit/>
          </a:bodyPr>
          <a:lstStyle>
            <a:lvl1pPr>
              <a:defRPr sz="8000">
                <a:solidFill>
                  <a:schemeClr val="accent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DDF1F66-DA3A-1E9E-183A-4FB86FC67F15}"/>
              </a:ext>
            </a:extLst>
          </p:cNvPr>
          <p:cNvSpPr>
            <a:spLocks noGrp="1"/>
          </p:cNvSpPr>
          <p:nvPr>
            <p:ph idx="1"/>
          </p:nvPr>
        </p:nvSpPr>
        <p:spPr>
          <a:xfrm>
            <a:off x="6037005" y="3571531"/>
            <a:ext cx="5009534" cy="1987694"/>
          </a:xfrm>
        </p:spPr>
        <p:txBody>
          <a:bodyPr anchor="ctr">
            <a:normAutofit/>
          </a:bodyPr>
          <a:lstStyle>
            <a:lvl1pPr marL="0" indent="0">
              <a:buClr>
                <a:schemeClr val="tx2"/>
              </a:buClr>
              <a:buFont typeface="Arial" panose="020B0604020202020204" pitchFamily="34" charset="0"/>
              <a:buNone/>
              <a:defRPr sz="1800"/>
            </a:lvl1pPr>
            <a:lvl2pPr marL="457200" indent="0">
              <a:buClr>
                <a:schemeClr val="tx2"/>
              </a:buClr>
              <a:buFont typeface="Arial" panose="020B0604020202020204" pitchFamily="34" charset="0"/>
              <a:buNone/>
              <a:defRPr sz="1600"/>
            </a:lvl2pPr>
            <a:lvl3pPr marL="914400" indent="0">
              <a:buClr>
                <a:schemeClr val="tx2"/>
              </a:buClr>
              <a:buFont typeface="Arial" panose="020B0604020202020204" pitchFamily="34" charset="0"/>
              <a:buNone/>
              <a:defRPr sz="1400"/>
            </a:lvl3pPr>
            <a:lvl4pPr marL="1371600" indent="0">
              <a:buClr>
                <a:schemeClr val="tx2"/>
              </a:buClr>
              <a:buFont typeface="Arial" panose="020B0604020202020204" pitchFamily="34" charset="0"/>
              <a:buNone/>
              <a:defRPr sz="1200"/>
            </a:lvl4pPr>
            <a:lvl5pPr marL="1828800" indent="0">
              <a:buClr>
                <a:schemeClr val="tx2"/>
              </a:buClr>
              <a:buFont typeface="Arial" panose="020B0604020202020204" pitchFamily="34" charset="0"/>
              <a:buNone/>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1D27EA8-C1D8-B105-9F54-16985594DB0A}"/>
              </a:ext>
            </a:extLst>
          </p:cNvPr>
          <p:cNvSpPr>
            <a:spLocks noGrp="1"/>
          </p:cNvSpPr>
          <p:nvPr>
            <p:ph type="ftr" sz="quarter" idx="11"/>
          </p:nvPr>
        </p:nvSpPr>
        <p:spPr>
          <a:xfrm>
            <a:off x="605430" y="6029867"/>
            <a:ext cx="1911096" cy="365126"/>
          </a:xfrm>
          <a:noFill/>
        </p:spPr>
        <p:txBody>
          <a:bodyPr anchor="ctr"/>
          <a:lstStyle>
            <a:lvl1pPr algn="l">
              <a:defRPr sz="900" b="1"/>
            </a:lvl1pPr>
          </a:lstStyle>
          <a:p>
            <a:endParaRPr lang="en-US"/>
          </a:p>
        </p:txBody>
      </p:sp>
      <p:sp>
        <p:nvSpPr>
          <p:cNvPr id="4" name="Date Placeholder 3">
            <a:extLst>
              <a:ext uri="{FF2B5EF4-FFF2-40B4-BE49-F238E27FC236}">
                <a16:creationId xmlns:a16="http://schemas.microsoft.com/office/drawing/2014/main" id="{4C64A704-5499-D0F7-F550-5994C49F8C26}"/>
              </a:ext>
            </a:extLst>
          </p:cNvPr>
          <p:cNvSpPr>
            <a:spLocks noGrp="1"/>
          </p:cNvSpPr>
          <p:nvPr>
            <p:ph type="dt" sz="half" idx="10"/>
          </p:nvPr>
        </p:nvSpPr>
        <p:spPr>
          <a:xfrm>
            <a:off x="9799320" y="6029867"/>
            <a:ext cx="1441766" cy="365125"/>
          </a:xfrm>
          <a:noFill/>
        </p:spPr>
        <p:txBody>
          <a:bodyPr/>
          <a:lstStyle>
            <a:lvl1pPr algn="r">
              <a:defRPr/>
            </a:lvl1p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AD2F2DDE-AF7B-917E-704F-1E12AB9BFFCD}"/>
              </a:ext>
            </a:extLst>
          </p:cNvPr>
          <p:cNvSpPr>
            <a:spLocks noGrp="1"/>
          </p:cNvSpPr>
          <p:nvPr>
            <p:ph type="sldNum" sz="quarter" idx="12"/>
          </p:nvPr>
        </p:nvSpPr>
        <p:spPr>
          <a:noFill/>
        </p:spPr>
        <p:txBody>
          <a:bodyPr/>
          <a:lstStyle/>
          <a:p>
            <a:fld id="{1C69A568-4988-4014-8916-CA946A4BC9F1}" type="slidenum">
              <a:rPr lang="en-US" smtClean="0"/>
              <a:t>‹#›</a:t>
            </a:fld>
            <a:endParaRPr lang="en-US"/>
          </a:p>
        </p:txBody>
      </p:sp>
    </p:spTree>
    <p:extLst>
      <p:ext uri="{BB962C8B-B14F-4D97-AF65-F5344CB8AC3E}">
        <p14:creationId xmlns:p14="http://schemas.microsoft.com/office/powerpoint/2010/main" val="13897924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33095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theme" Target="../theme/theme2.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7000"/>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B7363A-7BB2-4D0F-A1BC-421913B967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1B06F39-FD66-45B5-B09D-02C89924F3D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360DE05-0CD3-4D62-AC68-A2FFBEC8D1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3FD3B1-20E7-4009-B119-73A7F6311C60}" type="datetimeFigureOut">
              <a:rPr lang="en-US" smtClean="0"/>
              <a:t>10/10/2026</a:t>
            </a:fld>
            <a:endParaRPr lang="en-US"/>
          </a:p>
        </p:txBody>
      </p:sp>
      <p:sp>
        <p:nvSpPr>
          <p:cNvPr id="5" name="Footer Placeholder 4">
            <a:extLst>
              <a:ext uri="{FF2B5EF4-FFF2-40B4-BE49-F238E27FC236}">
                <a16:creationId xmlns:a16="http://schemas.microsoft.com/office/drawing/2014/main" id="{690A4B02-CC98-4DA1-9466-DC8275861D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2B26040-43DE-40F5-BF15-586055BACC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17686A-9BA2-4958-AD31-18FA537B7B9D}" type="slidenum">
              <a:rPr lang="en-US" smtClean="0"/>
              <a:t>‹#›</a:t>
            </a:fld>
            <a:endParaRPr lang="en-US"/>
          </a:p>
        </p:txBody>
      </p:sp>
    </p:spTree>
    <p:extLst>
      <p:ext uri="{BB962C8B-B14F-4D97-AF65-F5344CB8AC3E}">
        <p14:creationId xmlns:p14="http://schemas.microsoft.com/office/powerpoint/2010/main" val="20885617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5FBAF5C3-82B6-427E-5D2E-900A2D90AD99}"/>
              </a:ext>
              <a:ext uri="{C183D7F6-B498-43B3-948B-1728B52AA6E4}">
                <adec:decorative xmlns:adec="http://schemas.microsoft.com/office/drawing/2017/decorative" val="1"/>
              </a:ext>
            </a:extLst>
          </p:cNvPr>
          <p:cNvCxnSpPr>
            <a:cxnSpLocks/>
          </p:cNvCxnSpPr>
          <p:nvPr/>
        </p:nvCxnSpPr>
        <p:spPr>
          <a:xfrm flipH="1">
            <a:off x="722427" y="6212437"/>
            <a:ext cx="10808612" cy="0"/>
          </a:xfrm>
          <a:prstGeom prst="line">
            <a:avLst/>
          </a:prstGeom>
          <a:ln w="12700">
            <a:solidFill>
              <a:schemeClr val="tx2">
                <a:alpha val="5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301AA792-727F-F91C-6564-A882FAF11ED4}"/>
              </a:ext>
            </a:extLst>
          </p:cNvPr>
          <p:cNvSpPr>
            <a:spLocks noGrp="1"/>
          </p:cNvSpPr>
          <p:nvPr>
            <p:ph type="title"/>
          </p:nvPr>
        </p:nvSpPr>
        <p:spPr>
          <a:xfrm>
            <a:off x="603504" y="351270"/>
            <a:ext cx="10981137" cy="1239720"/>
          </a:xfrm>
          <a:prstGeom prst="rect">
            <a:avLst/>
          </a:prstGeom>
          <a:solidFill>
            <a:schemeClr val="bg1"/>
          </a:solidFill>
        </p:spPr>
        <p:txBody>
          <a:bodyPr vert="horz" lIns="91440" tIns="45720" rIns="91440" bIns="13716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390A246-77A4-EC4C-28B8-90388BB8E78F}"/>
              </a:ext>
            </a:extLst>
          </p:cNvPr>
          <p:cNvSpPr>
            <a:spLocks noGrp="1"/>
          </p:cNvSpPr>
          <p:nvPr>
            <p:ph type="body" idx="1"/>
          </p:nvPr>
        </p:nvSpPr>
        <p:spPr>
          <a:xfrm>
            <a:off x="605431" y="1745956"/>
            <a:ext cx="10981137" cy="39834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D3EF6714-5B6F-439F-4173-D51823712315}"/>
              </a:ext>
            </a:extLst>
          </p:cNvPr>
          <p:cNvSpPr>
            <a:spLocks noGrp="1"/>
          </p:cNvSpPr>
          <p:nvPr>
            <p:ph type="ftr" sz="quarter" idx="3"/>
          </p:nvPr>
        </p:nvSpPr>
        <p:spPr>
          <a:xfrm>
            <a:off x="605430" y="6029868"/>
            <a:ext cx="1911096" cy="365125"/>
          </a:xfrm>
          <a:prstGeom prst="rect">
            <a:avLst/>
          </a:prstGeom>
          <a:solidFill>
            <a:schemeClr val="bg1"/>
          </a:solidFill>
        </p:spPr>
        <p:txBody>
          <a:bodyPr vert="horz" lIns="91440" tIns="45720" rIns="91440" bIns="45720" rtlCol="0" anchor="ctr"/>
          <a:lstStyle>
            <a:lvl1pPr algn="l">
              <a:defRPr sz="900" b="1" cap="all" spc="60" baseline="0">
                <a:solidFill>
                  <a:schemeClr val="tx2"/>
                </a:solidFill>
              </a:defRPr>
            </a:lvl1pPr>
          </a:lstStyle>
          <a:p>
            <a:endParaRPr lang="en-US"/>
          </a:p>
        </p:txBody>
      </p:sp>
      <p:sp>
        <p:nvSpPr>
          <p:cNvPr id="4" name="Date Placeholder 3">
            <a:extLst>
              <a:ext uri="{FF2B5EF4-FFF2-40B4-BE49-F238E27FC236}">
                <a16:creationId xmlns:a16="http://schemas.microsoft.com/office/drawing/2014/main" id="{BF9842E6-B4ED-431B-B1A0-22352BA620AE}"/>
              </a:ext>
            </a:extLst>
          </p:cNvPr>
          <p:cNvSpPr>
            <a:spLocks noGrp="1"/>
          </p:cNvSpPr>
          <p:nvPr>
            <p:ph type="dt" sz="half" idx="2"/>
          </p:nvPr>
        </p:nvSpPr>
        <p:spPr>
          <a:xfrm>
            <a:off x="10058400" y="6029868"/>
            <a:ext cx="1182686" cy="365125"/>
          </a:xfrm>
          <a:prstGeom prst="rect">
            <a:avLst/>
          </a:prstGeom>
          <a:solidFill>
            <a:schemeClr val="bg1"/>
          </a:solidFill>
        </p:spPr>
        <p:txBody>
          <a:bodyPr vert="horz" lIns="91440" tIns="45720" rIns="91440" bIns="45720" rtlCol="0" anchor="ctr"/>
          <a:lstStyle>
            <a:lvl1pPr algn="r">
              <a:defRPr sz="900" cap="all" baseline="0">
                <a:solidFill>
                  <a:schemeClr val="tx2"/>
                </a:solidFill>
              </a:defRPr>
            </a:lvl1pPr>
          </a:lstStyle>
          <a:p>
            <a:fld id="{89B06616-AA01-480B-BF21-BB59FA2DA74D}" type="datetimeFigureOut">
              <a:rPr lang="en-US" smtClean="0"/>
              <a:t>10/10/2026</a:t>
            </a:fld>
            <a:endParaRPr lang="en-US"/>
          </a:p>
        </p:txBody>
      </p:sp>
      <p:sp>
        <p:nvSpPr>
          <p:cNvPr id="6" name="Slide Number Placeholder 5">
            <a:extLst>
              <a:ext uri="{FF2B5EF4-FFF2-40B4-BE49-F238E27FC236}">
                <a16:creationId xmlns:a16="http://schemas.microsoft.com/office/drawing/2014/main" id="{156743A1-0EE5-84FA-44EE-3CDDB793AAC4}"/>
              </a:ext>
            </a:extLst>
          </p:cNvPr>
          <p:cNvSpPr>
            <a:spLocks noGrp="1"/>
          </p:cNvSpPr>
          <p:nvPr>
            <p:ph type="sldNum" sz="quarter" idx="4"/>
          </p:nvPr>
        </p:nvSpPr>
        <p:spPr>
          <a:xfrm>
            <a:off x="11233434" y="6029868"/>
            <a:ext cx="429372" cy="365125"/>
          </a:xfrm>
          <a:prstGeom prst="rect">
            <a:avLst/>
          </a:prstGeom>
          <a:solidFill>
            <a:schemeClr val="bg1"/>
          </a:solidFill>
        </p:spPr>
        <p:txBody>
          <a:bodyPr vert="horz" lIns="91440" tIns="45720" rIns="91440" bIns="45720" rtlCol="0" anchor="ctr"/>
          <a:lstStyle>
            <a:lvl1pPr algn="r">
              <a:defRPr sz="900" cap="all" baseline="0">
                <a:solidFill>
                  <a:schemeClr val="tx2"/>
                </a:solidFill>
              </a:defRPr>
            </a:lvl1pPr>
          </a:lstStyle>
          <a:p>
            <a:fld id="{1C69A568-4988-4014-8916-CA946A4BC9F1}" type="slidenum">
              <a:rPr lang="en-US" smtClean="0"/>
              <a:t>‹#›</a:t>
            </a:fld>
            <a:endParaRPr lang="en-US"/>
          </a:p>
        </p:txBody>
      </p:sp>
    </p:spTree>
    <p:extLst>
      <p:ext uri="{BB962C8B-B14F-4D97-AF65-F5344CB8AC3E}">
        <p14:creationId xmlns:p14="http://schemas.microsoft.com/office/powerpoint/2010/main" val="27233485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Lst>
  <p:txStyles>
    <p:titleStyle>
      <a:lvl1pPr marL="0" algn="l" defTabSz="914400" rtl="0" eaLnBrk="1" latinLnBrk="0" hangingPunct="1">
        <a:lnSpc>
          <a:spcPct val="100000"/>
        </a:lnSpc>
        <a:spcBef>
          <a:spcPct val="0"/>
        </a:spcBef>
        <a:spcAft>
          <a:spcPts val="0"/>
        </a:spcAft>
        <a:buNone/>
        <a:defRPr sz="2800" kern="1200" cap="all" baseline="0">
          <a:solidFill>
            <a:schemeClr val="accent5"/>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400" kern="1200">
          <a:solidFill>
            <a:schemeClr val="tx2"/>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200" kern="1200">
          <a:solidFill>
            <a:schemeClr val="tx2"/>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864">
          <p15:clr>
            <a:srgbClr val="F26B43"/>
          </p15:clr>
        </p15:guide>
        <p15:guide id="3" pos="432">
          <p15:clr>
            <a:srgbClr val="F26B43"/>
          </p15:clr>
        </p15:guide>
        <p15:guide id="4" orient="horz" pos="3912">
          <p15:clr>
            <a:srgbClr val="F26B43"/>
          </p15:clr>
        </p15:guide>
        <p15:guide id="5" orient="horz" pos="3504">
          <p15:clr>
            <a:srgbClr val="F26B43"/>
          </p15:clr>
        </p15:guide>
        <p15:guide id="6" orient="horz" pos="3024">
          <p15:clr>
            <a:srgbClr val="F26B43"/>
          </p15:clr>
        </p15:guide>
        <p15:guide id="7" orient="horz" pos="2592">
          <p15:clr>
            <a:srgbClr val="F26B43"/>
          </p15:clr>
        </p15:guide>
        <p15:guide id="8" orient="horz" pos="1728">
          <p15:clr>
            <a:srgbClr val="F26B43"/>
          </p15:clr>
        </p15:guide>
        <p15:guide id="9" orient="horz" pos="1296">
          <p15:clr>
            <a:srgbClr val="F26B43"/>
          </p15:clr>
        </p15:guide>
        <p15:guide id="10" orient="horz" pos="864">
          <p15:clr>
            <a:srgbClr val="F26B43"/>
          </p15:clr>
        </p15:guide>
        <p15:guide id="11" orient="horz" pos="432">
          <p15:clr>
            <a:srgbClr val="F26B43"/>
          </p15:clr>
        </p15:guide>
        <p15:guide id="12" pos="1296">
          <p15:clr>
            <a:srgbClr val="F26B43"/>
          </p15:clr>
        </p15:guide>
        <p15:guide id="13" pos="1728">
          <p15:clr>
            <a:srgbClr val="F26B43"/>
          </p15:clr>
        </p15:guide>
        <p15:guide id="18" pos="2160">
          <p15:clr>
            <a:srgbClr val="F26B43"/>
          </p15:clr>
        </p15:guide>
        <p15:guide id="20" pos="5520">
          <p15:clr>
            <a:srgbClr val="F26B43"/>
          </p15:clr>
        </p15:guide>
        <p15:guide id="21" pos="5952">
          <p15:clr>
            <a:srgbClr val="F26B43"/>
          </p15:clr>
        </p15:guide>
        <p15:guide id="22" pos="6384">
          <p15:clr>
            <a:srgbClr val="F26B43"/>
          </p15:clr>
        </p15:guide>
        <p15:guide id="24" pos="6816">
          <p15:clr>
            <a:srgbClr val="F26B43"/>
          </p15:clr>
        </p15:guide>
        <p15:guide id="25" pos="7248">
          <p15:clr>
            <a:srgbClr val="F26B43"/>
          </p15:clr>
        </p15:guide>
        <p15:guide id="26" pos="5088">
          <p15:clr>
            <a:srgbClr val="F26B43"/>
          </p15:clr>
        </p15:guide>
        <p15:guide id="27" pos="4656">
          <p15:clr>
            <a:srgbClr val="F26B43"/>
          </p15:clr>
        </p15:guide>
        <p15:guide id="28" pos="4224">
          <p15:clr>
            <a:srgbClr val="F26B43"/>
          </p15:clr>
        </p15:guide>
        <p15:guide id="29" pos="2592">
          <p15:clr>
            <a:srgbClr val="F26B43"/>
          </p15:clr>
        </p15:guide>
        <p15:guide id="30" pos="3024">
          <p15:clr>
            <a:srgbClr val="F26B43"/>
          </p15:clr>
        </p15:guide>
        <p15:guide id="31" pos="3456">
          <p15:clr>
            <a:srgbClr val="F26B43"/>
          </p15:clr>
        </p15:guide>
        <p15:guide id="32" orient="horz" pos="648">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40976113"/>
      </p:ext>
    </p:extLst>
  </p:cSld>
  <p:clrMap bg1="lt1" tx1="dk1" bg2="lt2" tx2="dk2" accent1="accent1" accent2="accent2" accent3="accent3" accent4="accent4" accent5="accent5" accent6="accent6" hlink="hlink" folHlink="folHlink"/>
  <p:sldLayoutIdLst>
    <p:sldLayoutId id="214748368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uwtsd.ac.uk/programme-courses/undergraduate/film-media-and-animation/film-tv-full-time-full-time-swansea" TargetMode="External"/><Relationship Id="rId2" Type="http://schemas.openxmlformats.org/officeDocument/2006/relationships/image" Target="../media/image19.jpeg"/><Relationship Id="rId1" Type="http://schemas.openxmlformats.org/officeDocument/2006/relationships/slideLayout" Target="../slideLayouts/slideLayout39.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39.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1.xml"/><Relationship Id="rId1" Type="http://schemas.openxmlformats.org/officeDocument/2006/relationships/slideLayout" Target="../slideLayouts/slideLayout39.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39.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39.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4.xml"/><Relationship Id="rId1" Type="http://schemas.openxmlformats.org/officeDocument/2006/relationships/slideLayout" Target="../slideLayouts/slideLayout39.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5.xml"/><Relationship Id="rId1" Type="http://schemas.openxmlformats.org/officeDocument/2006/relationships/slideLayout" Target="../slideLayouts/slideLayout39.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6.xml"/><Relationship Id="rId1" Type="http://schemas.openxmlformats.org/officeDocument/2006/relationships/slideLayout" Target="../slideLayouts/slideLayout39.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7.xml"/><Relationship Id="rId1" Type="http://schemas.openxmlformats.org/officeDocument/2006/relationships/slideLayout" Target="../slideLayouts/slideLayout39.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8.xml"/><Relationship Id="rId1" Type="http://schemas.openxmlformats.org/officeDocument/2006/relationships/slideLayout" Target="../slideLayouts/slideLayout39.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9.xml"/><Relationship Id="rId1" Type="http://schemas.openxmlformats.org/officeDocument/2006/relationships/slideLayout" Target="../slideLayouts/slideLayout39.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0.xml"/><Relationship Id="rId1" Type="http://schemas.openxmlformats.org/officeDocument/2006/relationships/slideLayout" Target="../slideLayouts/slideLayout39.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1.xml"/><Relationship Id="rId1" Type="http://schemas.openxmlformats.org/officeDocument/2006/relationships/slideLayout" Target="../slideLayouts/slideLayout39.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2.xml"/><Relationship Id="rId1" Type="http://schemas.openxmlformats.org/officeDocument/2006/relationships/slideLayout" Target="../slideLayouts/slideLayout39.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3.xml"/><Relationship Id="rId1" Type="http://schemas.openxmlformats.org/officeDocument/2006/relationships/slideLayout" Target="../slideLayouts/slideLayout39.xml"/></Relationships>
</file>

<file path=ppt/slides/_rels/slide27.xml.rels><?xml version="1.0" encoding="UTF-8" standalone="yes"?>
<Relationships xmlns="http://schemas.openxmlformats.org/package/2006/relationships"><Relationship Id="rId8" Type="http://schemas.openxmlformats.org/officeDocument/2006/relationships/hyperlink" Target="https://doi.org/10.1186/s12889-022-14727-z" TargetMode="External"/><Relationship Id="rId3" Type="http://schemas.openxmlformats.org/officeDocument/2006/relationships/image" Target="../media/image34.jpeg"/><Relationship Id="rId7" Type="http://schemas.openxmlformats.org/officeDocument/2006/relationships/hyperlink" Target="https://doi.org/10.1186/s12889-021-12333-z" TargetMode="External"/><Relationship Id="rId2" Type="http://schemas.openxmlformats.org/officeDocument/2006/relationships/notesSlide" Target="../notesSlides/notesSlide24.xml"/><Relationship Id="rId1" Type="http://schemas.openxmlformats.org/officeDocument/2006/relationships/slideLayout" Target="../slideLayouts/slideLayout39.xml"/><Relationship Id="rId6" Type="http://schemas.openxmlformats.org/officeDocument/2006/relationships/hyperlink" Target="https://doi.org/10.1177/10901981221086944" TargetMode="External"/><Relationship Id="rId11" Type="http://schemas.openxmlformats.org/officeDocument/2006/relationships/hyperlink" Target="https://doi.org/10.1177/14550725221096908" TargetMode="External"/><Relationship Id="rId5" Type="http://schemas.openxmlformats.org/officeDocument/2006/relationships/hyperlink" Target="https://doi.org/10.3389/fpubh.2023.1228632" TargetMode="External"/><Relationship Id="rId10" Type="http://schemas.openxmlformats.org/officeDocument/2006/relationships/hyperlink" Target="https://doi.org/10.1136/bmj.n2061" TargetMode="External"/><Relationship Id="rId4" Type="http://schemas.openxmlformats.org/officeDocument/2006/relationships/hyperlink" Target="https://doi.org/10.1136/bmjopen-2022-066613" TargetMode="External"/><Relationship Id="rId9" Type="http://schemas.openxmlformats.org/officeDocument/2006/relationships/hyperlink" Target="https://doi.org/10.1186/1748-5908-6-42"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s://www.birmingham.gov.uk/news/article/1661/find_freedom_from_smoking_new_campaign_launches_across_birmingham" TargetMode="External"/><Relationship Id="rId3" Type="http://schemas.openxmlformats.org/officeDocument/2006/relationships/image" Target="../media/image34.jpeg"/><Relationship Id="rId7" Type="http://schemas.openxmlformats.org/officeDocument/2006/relationships/hyperlink" Target="https://cityobservatory.birmingham.gov.uk/api/explore/v2.1/catalog/datasets/joint-strategic-needs-assessment-jsna/files/121f71a2ddb02fd116035948aa3b99fc" TargetMode="External"/><Relationship Id="rId2" Type="http://schemas.openxmlformats.org/officeDocument/2006/relationships/notesSlide" Target="../notesSlides/notesSlide25.xml"/><Relationship Id="rId1" Type="http://schemas.openxmlformats.org/officeDocument/2006/relationships/slideLayout" Target="../slideLayouts/slideLayout39.xml"/><Relationship Id="rId6" Type="http://schemas.openxmlformats.org/officeDocument/2006/relationships/hyperlink" Target="https://www.birmingham.gov.uk/downloads/file/29983/public_health_services_prospectus" TargetMode="External"/><Relationship Id="rId5" Type="http://schemas.openxmlformats.org/officeDocument/2006/relationships/hyperlink" Target="https://ash.org.uk/resources/view/smokefree-generation-communications-toolkit" TargetMode="External"/><Relationship Id="rId10" Type="http://schemas.openxmlformats.org/officeDocument/2006/relationships/hyperlink" Target="https://digital.nhs.uk/data-and-information/publications/statistical/smoking-drinking-and-drug-use-among-young-people-in-england/2023" TargetMode="External"/><Relationship Id="rId4" Type="http://schemas.openxmlformats.org/officeDocument/2006/relationships/hyperlink" Target="https://ash.org.uk/resources/view/young-people-and-smoking" TargetMode="External"/><Relationship Id="rId9" Type="http://schemas.openxmlformats.org/officeDocument/2006/relationships/hyperlink" Target="https://www.nhs.uk/better-health/quit-smoking/"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8" Type="http://schemas.openxmlformats.org/officeDocument/2006/relationships/hyperlink" Target="https://doi.org/10.1080/08958378.2024.2319315" TargetMode="External"/><Relationship Id="rId3" Type="http://schemas.openxmlformats.org/officeDocument/2006/relationships/hyperlink" Target="https://doi.org/10.1177/1179173X221075581" TargetMode="External"/><Relationship Id="rId7" Type="http://schemas.openxmlformats.org/officeDocument/2006/relationships/hyperlink" Target="https://doi.org/10.1177/20552076241255658" TargetMode="External"/><Relationship Id="rId2" Type="http://schemas.openxmlformats.org/officeDocument/2006/relationships/hyperlink" Target="https://doi.org/10.31603/jhns.v12i2.13992" TargetMode="External"/><Relationship Id="rId1" Type="http://schemas.openxmlformats.org/officeDocument/2006/relationships/slideLayout" Target="../slideLayouts/slideLayout13.xml"/><Relationship Id="rId6" Type="http://schemas.openxmlformats.org/officeDocument/2006/relationships/hyperlink" Target="https://doi.org/10.1111/add.15743" TargetMode="External"/><Relationship Id="rId5" Type="http://schemas.openxmlformats.org/officeDocument/2006/relationships/hyperlink" Target="https://doi.org/10.1007/978-3-030-85357-0_9" TargetMode="External"/><Relationship Id="rId10" Type="http://schemas.openxmlformats.org/officeDocument/2006/relationships/hyperlink" Target="https://doi.org/10.3389/fpubh.2023.1093264" TargetMode="External"/><Relationship Id="rId4" Type="http://schemas.openxmlformats.org/officeDocument/2006/relationships/hyperlink" Target="https://doi.org/10.1093/ntr/ntad167" TargetMode="External"/><Relationship Id="rId9" Type="http://schemas.openxmlformats.org/officeDocument/2006/relationships/hyperlink" Target="https://doi.org/10.1038/s41572-022-00346-w"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s://www.nice.org.uk/guidance/ng209" TargetMode="External"/><Relationship Id="rId7" Type="http://schemas.openxmlformats.org/officeDocument/2006/relationships/hyperlink" Target="https://www.jmir.org/2022/11/e42447" TargetMode="External"/><Relationship Id="rId2" Type="http://schemas.openxmlformats.org/officeDocument/2006/relationships/hyperlink" Target="https://doi.org/10.1097/YCO.0000000000000858" TargetMode="External"/><Relationship Id="rId1" Type="http://schemas.openxmlformats.org/officeDocument/2006/relationships/slideLayout" Target="../slideLayouts/slideLayout13.xml"/><Relationship Id="rId6" Type="http://schemas.openxmlformats.org/officeDocument/2006/relationships/hyperlink" Target="https://doi.org/10.1016/j.socscimed.2024.116715" TargetMode="External"/><Relationship Id="rId5" Type="http://schemas.openxmlformats.org/officeDocument/2006/relationships/hyperlink" Target="https://doi.org/10.3389/fpubh.2024.1399478" TargetMode="External"/><Relationship Id="rId4" Type="http://schemas.openxmlformats.org/officeDocument/2006/relationships/hyperlink" Target="https://www.simplypsychology.org/social-cognitive-theory.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9950E6-01E6-4EC5-B527-0737ADF75CAF}"/>
              </a:ext>
            </a:extLst>
          </p:cNvPr>
          <p:cNvSpPr>
            <a:spLocks noGrp="1"/>
          </p:cNvSpPr>
          <p:nvPr>
            <p:ph type="ctrTitle"/>
          </p:nvPr>
        </p:nvSpPr>
        <p:spPr>
          <a:xfrm>
            <a:off x="1524000" y="712694"/>
            <a:ext cx="9144000" cy="3790726"/>
          </a:xfrm>
          <a:solidFill>
            <a:srgbClr val="54E4C1"/>
          </a:solidFill>
        </p:spPr>
        <p:txBody>
          <a:bodyPr anchor="ctr">
            <a:normAutofit fontScale="90000"/>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SOCIAL EPIDEMIOLOGY AND PUBLIC HEALTH DEVELOPMENT</a:t>
            </a:r>
            <a:b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4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Module Code: LCHS7000</a:t>
            </a:r>
            <a:endPar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583E1B98-66A0-4CC9-B765-A40EC09CF829}"/>
              </a:ext>
            </a:extLst>
          </p:cNvPr>
          <p:cNvSpPr>
            <a:spLocks noGrp="1"/>
          </p:cNvSpPr>
          <p:nvPr>
            <p:ph type="subTitle" idx="1"/>
          </p:nvPr>
        </p:nvSpPr>
        <p:spPr>
          <a:xfrm>
            <a:off x="1524000" y="4699318"/>
            <a:ext cx="9144000" cy="1655762"/>
          </a:xfrm>
          <a:solidFill>
            <a:srgbClr val="A09691"/>
          </a:solidFill>
        </p:spPr>
        <p:txBody>
          <a:bodyPr anchor="ctr">
            <a:normAutofit fontScale="92500" lnSpcReduction="10000"/>
          </a:bodyPr>
          <a:lstStyle/>
          <a:p>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Component 1 Group Presentation (Practice intervention)</a:t>
            </a:r>
          </a:p>
          <a:p>
            <a:r>
              <a:rPr lang="en-US" dirty="0">
                <a:effectLst>
                  <a:outerShdw blurRad="38100" dist="38100" dir="2700000" algn="tl">
                    <a:srgbClr val="000000">
                      <a:alpha val="43137"/>
                    </a:srgbClr>
                  </a:outerShdw>
                </a:effectLst>
                <a:latin typeface="Times New Roman"/>
                <a:cs typeface="Times New Roman"/>
              </a:rPr>
              <a:t>Student Name: Samina Kousar</a:t>
            </a:r>
          </a:p>
          <a:p>
            <a:r>
              <a:rPr lang="en-US" dirty="0">
                <a:effectLst>
                  <a:outerShdw blurRad="38100" dist="38100" dir="2700000" algn="tl">
                    <a:srgbClr val="000000">
                      <a:alpha val="43137"/>
                    </a:srgbClr>
                  </a:outerShdw>
                </a:effectLst>
                <a:latin typeface="Times New Roman"/>
                <a:cs typeface="Times New Roman"/>
              </a:rPr>
              <a:t>ID: 2244901</a:t>
            </a:r>
          </a:p>
          <a:p>
            <a:r>
              <a:rPr lang="en-US" dirty="0">
                <a:effectLst>
                  <a:outerShdw blurRad="38100" dist="38100" dir="2700000" algn="tl">
                    <a:srgbClr val="000000">
                      <a:alpha val="43137"/>
                    </a:srgbClr>
                  </a:outerShdw>
                </a:effectLst>
                <a:latin typeface="Times New Roman"/>
                <a:cs typeface="Times New Roman"/>
              </a:rPr>
              <a:t>Lecturer Name: Hamdi Hussain</a:t>
            </a:r>
          </a:p>
        </p:txBody>
      </p:sp>
    </p:spTree>
    <p:extLst>
      <p:ext uri="{BB962C8B-B14F-4D97-AF65-F5344CB8AC3E}">
        <p14:creationId xmlns:p14="http://schemas.microsoft.com/office/powerpoint/2010/main" val="5673821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4BCC5-1237-4395-A7A0-42C0BB444F5F}"/>
              </a:ext>
            </a:extLst>
          </p:cNvPr>
          <p:cNvSpPr>
            <a:spLocks noGrp="1"/>
          </p:cNvSpPr>
          <p:nvPr>
            <p:ph type="title"/>
          </p:nvPr>
        </p:nvSpPr>
        <p:spPr>
          <a:solidFill>
            <a:srgbClr val="54E4C1"/>
          </a:solidFill>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 TO THE FRESH CHOICE CAMPAIGN</a:t>
            </a:r>
          </a:p>
        </p:txBody>
      </p:sp>
      <p:sp>
        <p:nvSpPr>
          <p:cNvPr id="3" name="Content Placeholder 2">
            <a:extLst>
              <a:ext uri="{FF2B5EF4-FFF2-40B4-BE49-F238E27FC236}">
                <a16:creationId xmlns:a16="http://schemas.microsoft.com/office/drawing/2014/main" id="{F9C0B85A-0427-4DD5-A4B9-B8B07C2E963E}"/>
              </a:ext>
            </a:extLst>
          </p:cNvPr>
          <p:cNvSpPr>
            <a:spLocks noGrp="1"/>
          </p:cNvSpPr>
          <p:nvPr>
            <p:ph idx="1"/>
          </p:nvPr>
        </p:nvSpPr>
        <p:spPr>
          <a:xfrm>
            <a:off x="838200" y="1825624"/>
            <a:ext cx="6591300" cy="4872355"/>
          </a:xfrm>
          <a:solidFill>
            <a:srgbClr val="C1BAB7"/>
          </a:solidFill>
        </p:spPr>
        <p:txBody>
          <a:bodyPr anchor="ctr">
            <a:normAutofit/>
          </a:bodyPr>
          <a:lstStyle/>
          <a:p>
            <a:pPr>
              <a:lnSpc>
                <a:spcPct val="100000"/>
              </a:lnSpc>
            </a:pPr>
            <a:r>
              <a:rPr lang="en-US" sz="2400" dirty="0">
                <a:latin typeface="Times New Roman" panose="02020603050405020304" pitchFamily="18" charset="0"/>
                <a:cs typeface="Times New Roman" panose="02020603050405020304" pitchFamily="18" charset="0"/>
              </a:rPr>
              <a:t>Fresh Choice is a proposed local council campaign to prevent smoking among teenagers aged 13–17.</a:t>
            </a:r>
          </a:p>
          <a:p>
            <a:pPr>
              <a:lnSpc>
                <a:spcPct val="100000"/>
              </a:lnSpc>
            </a:pPr>
            <a:r>
              <a:rPr lang="en-US" sz="2400" dirty="0">
                <a:latin typeface="Times New Roman" panose="02020603050405020304" pitchFamily="18" charset="0"/>
                <a:cs typeface="Times New Roman" panose="02020603050405020304" pitchFamily="18" charset="0"/>
              </a:rPr>
              <a:t>Health promotion helps people improve health by increasing knowledge and supporting healthier choices.</a:t>
            </a:r>
          </a:p>
          <a:p>
            <a:pPr>
              <a:lnSpc>
                <a:spcPct val="100000"/>
              </a:lnSpc>
            </a:pPr>
            <a:r>
              <a:rPr lang="en-US" sz="2400" dirty="0">
                <a:latin typeface="Times New Roman" panose="02020603050405020304" pitchFamily="18" charset="0"/>
                <a:cs typeface="Times New Roman" panose="02020603050405020304" pitchFamily="18" charset="0"/>
              </a:rPr>
              <a:t>Preventing smoking during adolescence is important because early smoking can increase later nicotine dependence (Le </a:t>
            </a:r>
            <a:r>
              <a:rPr lang="en-US" sz="2400" dirty="0" err="1">
                <a:latin typeface="Times New Roman" panose="02020603050405020304" pitchFamily="18" charset="0"/>
                <a:cs typeface="Times New Roman" panose="02020603050405020304" pitchFamily="18" charset="0"/>
              </a:rPr>
              <a:t>Foll</a:t>
            </a:r>
            <a:r>
              <a:rPr lang="en-US" sz="2400" dirty="0">
                <a:latin typeface="Times New Roman" panose="02020603050405020304" pitchFamily="18" charset="0"/>
                <a:cs typeface="Times New Roman" panose="02020603050405020304" pitchFamily="18" charset="0"/>
              </a:rPr>
              <a:t> et al., 2022).</a:t>
            </a:r>
          </a:p>
          <a:p>
            <a:pPr>
              <a:lnSpc>
                <a:spcPct val="100000"/>
              </a:lnSpc>
            </a:pPr>
            <a:r>
              <a:rPr lang="en-US" sz="2400" dirty="0">
                <a:latin typeface="Times New Roman" panose="02020603050405020304" pitchFamily="18" charset="0"/>
                <a:cs typeface="Times New Roman" panose="02020603050405020304" pitchFamily="18" charset="0"/>
              </a:rPr>
              <a:t>The campaign aims to prevent experimentation from becoming a regular smoking habit.</a:t>
            </a:r>
          </a:p>
        </p:txBody>
      </p:sp>
      <p:pic>
        <p:nvPicPr>
          <p:cNvPr id="5" name="Picture 4">
            <a:extLst>
              <a:ext uri="{FF2B5EF4-FFF2-40B4-BE49-F238E27FC236}">
                <a16:creationId xmlns:a16="http://schemas.microsoft.com/office/drawing/2014/main" id="{59FC8BA2-218A-41D0-A5F2-F76DF8FF5915}"/>
              </a:ext>
            </a:extLst>
          </p:cNvPr>
          <p:cNvPicPr>
            <a:picLocks noChangeAspect="1"/>
          </p:cNvPicPr>
          <p:nvPr/>
        </p:nvPicPr>
        <p:blipFill>
          <a:blip r:embed="rId3"/>
          <a:stretch>
            <a:fillRect/>
          </a:stretch>
        </p:blipFill>
        <p:spPr>
          <a:xfrm>
            <a:off x="7594600" y="1825624"/>
            <a:ext cx="3759200" cy="2506755"/>
          </a:xfrm>
          <a:prstGeom prst="rect">
            <a:avLst/>
          </a:prstGeom>
        </p:spPr>
      </p:pic>
      <p:pic>
        <p:nvPicPr>
          <p:cNvPr id="6" name="Picture 5">
            <a:extLst>
              <a:ext uri="{FF2B5EF4-FFF2-40B4-BE49-F238E27FC236}">
                <a16:creationId xmlns:a16="http://schemas.microsoft.com/office/drawing/2014/main" id="{F1F75AD5-4F8E-49AE-8FF0-AAC277DA7EF9}"/>
              </a:ext>
            </a:extLst>
          </p:cNvPr>
          <p:cNvPicPr>
            <a:picLocks noChangeAspect="1"/>
          </p:cNvPicPr>
          <p:nvPr/>
        </p:nvPicPr>
        <p:blipFill>
          <a:blip r:embed="rId4"/>
          <a:stretch>
            <a:fillRect/>
          </a:stretch>
        </p:blipFill>
        <p:spPr>
          <a:xfrm>
            <a:off x="7594600" y="4467319"/>
            <a:ext cx="3759200" cy="2148114"/>
          </a:xfrm>
          <a:prstGeom prst="rect">
            <a:avLst/>
          </a:prstGeom>
        </p:spPr>
      </p:pic>
    </p:spTree>
    <p:extLst>
      <p:ext uri="{BB962C8B-B14F-4D97-AF65-F5344CB8AC3E}">
        <p14:creationId xmlns:p14="http://schemas.microsoft.com/office/powerpoint/2010/main" val="2233081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4BCC5-1237-4395-A7A0-42C0BB444F5F}"/>
              </a:ext>
            </a:extLst>
          </p:cNvPr>
          <p:cNvSpPr>
            <a:spLocks noGrp="1"/>
          </p:cNvSpPr>
          <p:nvPr>
            <p:ph type="title"/>
          </p:nvPr>
        </p:nvSpPr>
        <p:spPr>
          <a:solidFill>
            <a:srgbClr val="54E4C1"/>
          </a:solidFill>
        </p:spPr>
        <p:txBody>
          <a:bodyPr>
            <a:normAutofit/>
          </a:bodyPr>
          <a:lstStyle/>
          <a:p>
            <a:pPr algn="ctr"/>
            <a:r>
              <a:rPr lang="en-US" sz="4000" b="1" dirty="0">
                <a:latin typeface="Times New Roman" panose="02020603050405020304" pitchFamily="18" charset="0"/>
                <a:cs typeface="Times New Roman" panose="02020603050405020304" pitchFamily="18" charset="0"/>
              </a:rPr>
              <a:t>RATIONALE FOR TARGETING TEEN SMOKING</a:t>
            </a:r>
          </a:p>
        </p:txBody>
      </p:sp>
      <p:sp>
        <p:nvSpPr>
          <p:cNvPr id="3" name="Content Placeholder 2">
            <a:extLst>
              <a:ext uri="{FF2B5EF4-FFF2-40B4-BE49-F238E27FC236}">
                <a16:creationId xmlns:a16="http://schemas.microsoft.com/office/drawing/2014/main" id="{F9C0B85A-0427-4DD5-A4B9-B8B07C2E963E}"/>
              </a:ext>
            </a:extLst>
          </p:cNvPr>
          <p:cNvSpPr>
            <a:spLocks noGrp="1"/>
          </p:cNvSpPr>
          <p:nvPr>
            <p:ph idx="1"/>
          </p:nvPr>
        </p:nvSpPr>
        <p:spPr>
          <a:xfrm>
            <a:off x="838201" y="1825624"/>
            <a:ext cx="6316980" cy="4813003"/>
          </a:xfrm>
          <a:solidFill>
            <a:srgbClr val="C1BAB7"/>
          </a:solidFill>
        </p:spPr>
        <p:txBody>
          <a:bodyPr anchor="ctr">
            <a:normAutofit lnSpcReduction="10000"/>
          </a:bodyPr>
          <a:lstStyle/>
          <a:p>
            <a:pPr>
              <a:lnSpc>
                <a:spcPct val="100000"/>
              </a:lnSpc>
            </a:pPr>
            <a:r>
              <a:rPr lang="en-US" sz="2400" dirty="0">
                <a:latin typeface="Times New Roman" panose="02020603050405020304" pitchFamily="18" charset="0"/>
                <a:cs typeface="Times New Roman" panose="02020603050405020304" pitchFamily="18" charset="0"/>
              </a:rPr>
              <a:t>Adolescence is a formative period when experimentation and peer influence can shape long-term health behaviors.</a:t>
            </a:r>
          </a:p>
          <a:p>
            <a:pPr>
              <a:lnSpc>
                <a:spcPct val="100000"/>
              </a:lnSpc>
            </a:pPr>
            <a:r>
              <a:rPr lang="en-US" sz="2400" dirty="0">
                <a:latin typeface="Times New Roman" panose="02020603050405020304" pitchFamily="18" charset="0"/>
                <a:cs typeface="Times New Roman" panose="02020603050405020304" pitchFamily="18" charset="0"/>
              </a:rPr>
              <a:t>In England, 5% of pupils aged 11–15 were current smokers in 2024, while 11% had smoked at least once (NHS, 2025).</a:t>
            </a:r>
          </a:p>
          <a:p>
            <a:pPr>
              <a:lnSpc>
                <a:spcPct val="100000"/>
              </a:lnSpc>
            </a:pPr>
            <a:r>
              <a:rPr lang="en-US" sz="2400" dirty="0">
                <a:latin typeface="Times New Roman" panose="02020603050405020304" pitchFamily="18" charset="0"/>
                <a:cs typeface="Times New Roman" panose="02020603050405020304" pitchFamily="18" charset="0"/>
              </a:rPr>
              <a:t>Starting smoking at a younger age can make quitting harder and increase exposure to tobacco-related harm (</a:t>
            </a:r>
            <a:r>
              <a:rPr lang="en-US" sz="2400" dirty="0" err="1">
                <a:latin typeface="Times New Roman" panose="02020603050405020304" pitchFamily="18" charset="0"/>
                <a:cs typeface="Times New Roman" panose="02020603050405020304" pitchFamily="18" charset="0"/>
              </a:rPr>
              <a:t>Vrinten</a:t>
            </a:r>
            <a:r>
              <a:rPr lang="en-US" sz="2400" dirty="0">
                <a:latin typeface="Times New Roman" panose="02020603050405020304" pitchFamily="18" charset="0"/>
                <a:cs typeface="Times New Roman" panose="02020603050405020304" pitchFamily="18" charset="0"/>
              </a:rPr>
              <a:t> et al., 2022).</a:t>
            </a:r>
          </a:p>
          <a:p>
            <a:pPr>
              <a:lnSpc>
                <a:spcPct val="100000"/>
              </a:lnSpc>
            </a:pPr>
            <a:r>
              <a:rPr lang="en-US" sz="2400" dirty="0">
                <a:latin typeface="Times New Roman" panose="02020603050405020304" pitchFamily="18" charset="0"/>
                <a:cs typeface="Times New Roman" panose="02020603050405020304" pitchFamily="18" charset="0"/>
              </a:rPr>
              <a:t>Fresh Choice aims to build knowledge and resistance to peer pressure before experimentation becomes established smoking.</a:t>
            </a:r>
          </a:p>
        </p:txBody>
      </p:sp>
      <p:pic>
        <p:nvPicPr>
          <p:cNvPr id="8" name="Picture 7">
            <a:extLst>
              <a:ext uri="{FF2B5EF4-FFF2-40B4-BE49-F238E27FC236}">
                <a16:creationId xmlns:a16="http://schemas.microsoft.com/office/drawing/2014/main" id="{F520245E-DCD2-49A7-82C8-5894A7367577}"/>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7360920" y="1825625"/>
            <a:ext cx="3992879" cy="4351337"/>
          </a:xfrm>
          <a:prstGeom prst="rect">
            <a:avLst/>
          </a:prstGeom>
          <a:noFill/>
        </p:spPr>
      </p:pic>
      <p:sp>
        <p:nvSpPr>
          <p:cNvPr id="10" name="TextBox 9">
            <a:extLst>
              <a:ext uri="{FF2B5EF4-FFF2-40B4-BE49-F238E27FC236}">
                <a16:creationId xmlns:a16="http://schemas.microsoft.com/office/drawing/2014/main" id="{1D7935D6-8064-45AE-9998-2B5367CD70CD}"/>
              </a:ext>
            </a:extLst>
          </p:cNvPr>
          <p:cNvSpPr txBox="1"/>
          <p:nvPr/>
        </p:nvSpPr>
        <p:spPr>
          <a:xfrm>
            <a:off x="7360919" y="6176963"/>
            <a:ext cx="3992879" cy="461665"/>
          </a:xfrm>
          <a:prstGeom prst="rect">
            <a:avLst/>
          </a:prstGeom>
          <a:solidFill>
            <a:srgbClr val="54E4C1"/>
          </a:solidFill>
        </p:spPr>
        <p:txBody>
          <a:bodyPr wrap="square">
            <a:spAutoFit/>
          </a:bodyPr>
          <a:lstStyle/>
          <a:p>
            <a:pPr algn="ctr">
              <a:spcAft>
                <a:spcPts val="1000"/>
              </a:spcAft>
            </a:pPr>
            <a:r>
              <a:rPr lang="en-GB" sz="1200" i="1" dirty="0">
                <a:effectLst/>
                <a:latin typeface="Times New Roman" panose="02020603050405020304" pitchFamily="18" charset="0"/>
                <a:ea typeface="Calibri" panose="020F0502020204030204" pitchFamily="34" charset="0"/>
                <a:cs typeface="Times New Roman" panose="02020603050405020304" pitchFamily="18" charset="0"/>
              </a:rPr>
              <a:t>Figure 1: Pupils Who Are Regular Smokers, By Gender And Age (NHS, 2025)</a:t>
            </a:r>
            <a:endParaRPr lang="en-PK" sz="12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081598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4BCC5-1237-4395-A7A0-42C0BB444F5F}"/>
              </a:ext>
            </a:extLst>
          </p:cNvPr>
          <p:cNvSpPr>
            <a:spLocks noGrp="1"/>
          </p:cNvSpPr>
          <p:nvPr>
            <p:ph type="title"/>
          </p:nvPr>
        </p:nvSpPr>
        <p:spPr>
          <a:xfrm>
            <a:off x="838200" y="365125"/>
            <a:ext cx="10744200" cy="1325563"/>
          </a:xfrm>
          <a:solidFill>
            <a:srgbClr val="54E4C1"/>
          </a:solidFill>
        </p:spPr>
        <p:txBody>
          <a:bodyPr>
            <a:normAutofit/>
          </a:bodyPr>
          <a:lstStyle/>
          <a:p>
            <a:pPr algn="ctr"/>
            <a:r>
              <a:rPr lang="en-US" sz="4000" b="1" dirty="0">
                <a:latin typeface="Times New Roman" panose="02020603050405020304" pitchFamily="18" charset="0"/>
                <a:cs typeface="Times New Roman" panose="02020603050405020304" pitchFamily="18" charset="0"/>
              </a:rPr>
              <a:t>NATIONAL GUIDELINES AND CURRENT SMOKING BEHAVIOUR</a:t>
            </a:r>
          </a:p>
        </p:txBody>
      </p:sp>
      <p:sp>
        <p:nvSpPr>
          <p:cNvPr id="3" name="Content Placeholder 2">
            <a:extLst>
              <a:ext uri="{FF2B5EF4-FFF2-40B4-BE49-F238E27FC236}">
                <a16:creationId xmlns:a16="http://schemas.microsoft.com/office/drawing/2014/main" id="{F9C0B85A-0427-4DD5-A4B9-B8B07C2E963E}"/>
              </a:ext>
            </a:extLst>
          </p:cNvPr>
          <p:cNvSpPr>
            <a:spLocks noGrp="1"/>
          </p:cNvSpPr>
          <p:nvPr>
            <p:ph idx="1"/>
          </p:nvPr>
        </p:nvSpPr>
        <p:spPr>
          <a:xfrm>
            <a:off x="838200" y="1825624"/>
            <a:ext cx="6096000" cy="4872355"/>
          </a:xfrm>
          <a:solidFill>
            <a:srgbClr val="C1BAB7"/>
          </a:solidFill>
        </p:spPr>
        <p:txBody>
          <a:bodyPr anchor="ctr">
            <a:normAutofit/>
          </a:bodyPr>
          <a:lstStyle/>
          <a:p>
            <a:pPr>
              <a:lnSpc>
                <a:spcPct val="100000"/>
              </a:lnSpc>
            </a:pPr>
            <a:r>
              <a:rPr lang="en-US" sz="2400" dirty="0">
                <a:latin typeface="Times New Roman" panose="02020603050405020304" pitchFamily="18" charset="0"/>
                <a:cs typeface="Times New Roman" panose="02020603050405020304" pitchFamily="18" charset="0"/>
              </a:rPr>
              <a:t>In 2024, 5% of 11–15-year-olds in England were current smokers, while 11% had smoked at least once (NHS, 2025).</a:t>
            </a:r>
          </a:p>
          <a:p>
            <a:pPr>
              <a:lnSpc>
                <a:spcPct val="100000"/>
              </a:lnSpc>
            </a:pPr>
            <a:r>
              <a:rPr lang="en-US" sz="2400" dirty="0">
                <a:latin typeface="Times New Roman" panose="02020603050405020304" pitchFamily="18" charset="0"/>
                <a:cs typeface="Times New Roman" panose="02020603050405020304" pitchFamily="18" charset="0"/>
              </a:rPr>
              <a:t>Smoking increased with age, from 1% among 11-year-olds to 10% among 15-year-olds.</a:t>
            </a:r>
          </a:p>
          <a:p>
            <a:pPr>
              <a:lnSpc>
                <a:spcPct val="100000"/>
              </a:lnSpc>
            </a:pPr>
            <a:r>
              <a:rPr lang="en-US" sz="2400" dirty="0">
                <a:latin typeface="Times New Roman" panose="02020603050405020304" pitchFamily="18" charset="0"/>
                <a:cs typeface="Times New Roman" panose="02020603050405020304" pitchFamily="18" charset="0"/>
              </a:rPr>
              <a:t>Among current smokers, 39% smoked at least once a week, showing that experimentation can become regular use.</a:t>
            </a:r>
          </a:p>
          <a:p>
            <a:pPr>
              <a:lnSpc>
                <a:spcPct val="100000"/>
              </a:lnSpc>
            </a:pPr>
            <a:r>
              <a:rPr lang="en-US" sz="2400" dirty="0">
                <a:latin typeface="Times New Roman" panose="02020603050405020304" pitchFamily="18" charset="0"/>
                <a:cs typeface="Times New Roman" panose="02020603050405020304" pitchFamily="18" charset="0"/>
              </a:rPr>
              <a:t>Exposure to other nicotine products was also common, with 6% trying heated tobacco and 24% trying vaping (NHS, 2025).</a:t>
            </a:r>
          </a:p>
        </p:txBody>
      </p:sp>
      <p:pic>
        <p:nvPicPr>
          <p:cNvPr id="6" name="Picture 5">
            <a:extLst>
              <a:ext uri="{FF2B5EF4-FFF2-40B4-BE49-F238E27FC236}">
                <a16:creationId xmlns:a16="http://schemas.microsoft.com/office/drawing/2014/main" id="{AE65C599-66F4-4CD9-A10E-A67BA3F05497}"/>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7162800" y="1825625"/>
            <a:ext cx="4419600" cy="4226023"/>
          </a:xfrm>
          <a:prstGeom prst="rect">
            <a:avLst/>
          </a:prstGeom>
          <a:noFill/>
        </p:spPr>
      </p:pic>
      <p:sp>
        <p:nvSpPr>
          <p:cNvPr id="8" name="TextBox 7">
            <a:extLst>
              <a:ext uri="{FF2B5EF4-FFF2-40B4-BE49-F238E27FC236}">
                <a16:creationId xmlns:a16="http://schemas.microsoft.com/office/drawing/2014/main" id="{8997F42F-C645-441F-A092-40E632671B14}"/>
              </a:ext>
            </a:extLst>
          </p:cNvPr>
          <p:cNvSpPr txBox="1"/>
          <p:nvPr/>
        </p:nvSpPr>
        <p:spPr>
          <a:xfrm>
            <a:off x="7162800" y="6051648"/>
            <a:ext cx="4419600" cy="646331"/>
          </a:xfrm>
          <a:prstGeom prst="rect">
            <a:avLst/>
          </a:prstGeom>
          <a:solidFill>
            <a:srgbClr val="54E4C1"/>
          </a:solidFill>
        </p:spPr>
        <p:txBody>
          <a:bodyPr wrap="square">
            <a:spAutoFit/>
          </a:bodyPr>
          <a:lstStyle/>
          <a:p>
            <a:pPr algn="ctr">
              <a:spcAft>
                <a:spcPts val="1000"/>
              </a:spcAft>
            </a:pP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Figure 2: Current e-cigarette use, by age (NHS, 2025)</a:t>
            </a:r>
            <a:endParaRPr lang="en-PK" sz="18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051614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4BCC5-1237-4395-A7A0-42C0BB444F5F}"/>
              </a:ext>
            </a:extLst>
          </p:cNvPr>
          <p:cNvSpPr>
            <a:spLocks noGrp="1"/>
          </p:cNvSpPr>
          <p:nvPr>
            <p:ph type="title"/>
          </p:nvPr>
        </p:nvSpPr>
        <p:spPr>
          <a:xfrm>
            <a:off x="838199" y="365125"/>
            <a:ext cx="10872019" cy="1325563"/>
          </a:xfrm>
          <a:solidFill>
            <a:srgbClr val="54E4C1"/>
          </a:solidFill>
        </p:spPr>
        <p:txBody>
          <a:bodyPr>
            <a:normAutofit/>
          </a:bodyPr>
          <a:lstStyle/>
          <a:p>
            <a:pPr algn="ctr"/>
            <a:r>
              <a:rPr lang="en-US" sz="4000" b="1" dirty="0">
                <a:latin typeface="Times New Roman" panose="02020603050405020304" pitchFamily="18" charset="0"/>
                <a:cs typeface="Times New Roman" panose="02020603050405020304" pitchFamily="18" charset="0"/>
              </a:rPr>
              <a:t>SHORT-TERM CONSEQUENCES OF TEEN SMOKING</a:t>
            </a:r>
          </a:p>
        </p:txBody>
      </p:sp>
      <p:sp>
        <p:nvSpPr>
          <p:cNvPr id="3" name="Content Placeholder 2">
            <a:extLst>
              <a:ext uri="{FF2B5EF4-FFF2-40B4-BE49-F238E27FC236}">
                <a16:creationId xmlns:a16="http://schemas.microsoft.com/office/drawing/2014/main" id="{F9C0B85A-0427-4DD5-A4B9-B8B07C2E963E}"/>
              </a:ext>
            </a:extLst>
          </p:cNvPr>
          <p:cNvSpPr>
            <a:spLocks noGrp="1"/>
          </p:cNvSpPr>
          <p:nvPr>
            <p:ph idx="1"/>
          </p:nvPr>
        </p:nvSpPr>
        <p:spPr>
          <a:xfrm>
            <a:off x="838200" y="1825625"/>
            <a:ext cx="6682740" cy="4877118"/>
          </a:xfrm>
          <a:solidFill>
            <a:srgbClr val="C1BAB7"/>
          </a:solidFill>
        </p:spPr>
        <p:txBody>
          <a:bodyPr anchor="ctr">
            <a:normAutofit/>
          </a:bodyPr>
          <a:lstStyle/>
          <a:p>
            <a:pPr>
              <a:lnSpc>
                <a:spcPct val="100000"/>
              </a:lnSpc>
            </a:pPr>
            <a:r>
              <a:rPr lang="en-US" sz="2400" dirty="0">
                <a:latin typeface="Times New Roman" panose="02020603050405020304" pitchFamily="18" charset="0"/>
                <a:cs typeface="Times New Roman" panose="02020603050405020304" pitchFamily="18" charset="0"/>
              </a:rPr>
              <a:t>Nicotine can cause cravings, irritability and difficulty concentrating, affecting schoolwork and daily routines (NHS, 2025).</a:t>
            </a:r>
          </a:p>
          <a:p>
            <a:pPr>
              <a:lnSpc>
                <a:spcPct val="100000"/>
              </a:lnSpc>
            </a:pPr>
            <a:r>
              <a:rPr lang="en-US" sz="2400" dirty="0">
                <a:latin typeface="Times New Roman" panose="02020603050405020304" pitchFamily="18" charset="0"/>
                <a:cs typeface="Times New Roman" panose="02020603050405020304" pitchFamily="18" charset="0"/>
              </a:rPr>
              <a:t>Smoking can cause coughing, phlegm and wheezing, making sport and physical activity more difficult.</a:t>
            </a:r>
          </a:p>
          <a:p>
            <a:pPr>
              <a:lnSpc>
                <a:spcPct val="100000"/>
              </a:lnSpc>
            </a:pPr>
            <a:r>
              <a:rPr lang="en-US" sz="2400" dirty="0">
                <a:latin typeface="Times New Roman" panose="02020603050405020304" pitchFamily="18" charset="0"/>
                <a:cs typeface="Times New Roman" panose="02020603050405020304" pitchFamily="18" charset="0"/>
              </a:rPr>
              <a:t>Regular smoking can create financial problems by taking money away from food, leisure and other needs (</a:t>
            </a:r>
            <a:r>
              <a:rPr lang="en-US" sz="2400" dirty="0" err="1">
                <a:latin typeface="Times New Roman" panose="02020603050405020304" pitchFamily="18" charset="0"/>
                <a:cs typeface="Times New Roman" panose="02020603050405020304" pitchFamily="18" charset="0"/>
              </a:rPr>
              <a:t>Rahmah</a:t>
            </a:r>
            <a:r>
              <a:rPr lang="en-US" sz="2400" dirty="0">
                <a:latin typeface="Times New Roman" panose="02020603050405020304" pitchFamily="18" charset="0"/>
                <a:cs typeface="Times New Roman" panose="02020603050405020304" pitchFamily="18" charset="0"/>
              </a:rPr>
              <a:t> and </a:t>
            </a:r>
            <a:r>
              <a:rPr lang="en-US" sz="2400" dirty="0" err="1">
                <a:latin typeface="Times New Roman" panose="02020603050405020304" pitchFamily="18" charset="0"/>
                <a:cs typeface="Times New Roman" panose="02020603050405020304" pitchFamily="18" charset="0"/>
              </a:rPr>
              <a:t>Mohlas</a:t>
            </a:r>
            <a:r>
              <a:rPr lang="en-US" sz="2400" dirty="0">
                <a:latin typeface="Times New Roman" panose="02020603050405020304" pitchFamily="18" charset="0"/>
                <a:cs typeface="Times New Roman" panose="02020603050405020304" pitchFamily="18" charset="0"/>
              </a:rPr>
              <a:t>, 2025).</a:t>
            </a:r>
          </a:p>
          <a:p>
            <a:pPr>
              <a:lnSpc>
                <a:spcPct val="100000"/>
              </a:lnSpc>
            </a:pPr>
            <a:r>
              <a:rPr lang="en-US" sz="2400" dirty="0">
                <a:latin typeface="Times New Roman" panose="02020603050405020304" pitchFamily="18" charset="0"/>
                <a:cs typeface="Times New Roman" panose="02020603050405020304" pitchFamily="18" charset="0"/>
              </a:rPr>
              <a:t>Nicotine dependence can lead teenagers to organise their daily routines around getting and using cigarettes (</a:t>
            </a:r>
            <a:r>
              <a:rPr lang="en-US" sz="2400" dirty="0" err="1">
                <a:latin typeface="Times New Roman" panose="02020603050405020304" pitchFamily="18" charset="0"/>
                <a:cs typeface="Times New Roman" panose="02020603050405020304" pitchFamily="18" charset="0"/>
              </a:rPr>
              <a:t>Vrinten</a:t>
            </a:r>
            <a:r>
              <a:rPr lang="en-US" sz="2400" dirty="0">
                <a:latin typeface="Times New Roman" panose="02020603050405020304" pitchFamily="18" charset="0"/>
                <a:cs typeface="Times New Roman" panose="02020603050405020304" pitchFamily="18" charset="0"/>
              </a:rPr>
              <a:t> et al., 2022).</a:t>
            </a:r>
          </a:p>
        </p:txBody>
      </p:sp>
      <p:pic>
        <p:nvPicPr>
          <p:cNvPr id="5" name="Picture 4">
            <a:extLst>
              <a:ext uri="{FF2B5EF4-FFF2-40B4-BE49-F238E27FC236}">
                <a16:creationId xmlns:a16="http://schemas.microsoft.com/office/drawing/2014/main" id="{0E6A6076-7460-45CE-AA87-D0BF0B9BEF5B}"/>
              </a:ext>
            </a:extLst>
          </p:cNvPr>
          <p:cNvPicPr>
            <a:picLocks noChangeAspect="1"/>
          </p:cNvPicPr>
          <p:nvPr/>
        </p:nvPicPr>
        <p:blipFill rotWithShape="1">
          <a:blip r:embed="rId3"/>
          <a:srcRect b="3223"/>
          <a:stretch/>
        </p:blipFill>
        <p:spPr>
          <a:xfrm>
            <a:off x="7769036" y="4253230"/>
            <a:ext cx="3941183" cy="2449513"/>
          </a:xfrm>
          <a:prstGeom prst="rect">
            <a:avLst/>
          </a:prstGeom>
        </p:spPr>
      </p:pic>
      <p:pic>
        <p:nvPicPr>
          <p:cNvPr id="6" name="Picture 5">
            <a:extLst>
              <a:ext uri="{FF2B5EF4-FFF2-40B4-BE49-F238E27FC236}">
                <a16:creationId xmlns:a16="http://schemas.microsoft.com/office/drawing/2014/main" id="{E058A2AF-BE61-4E52-A8EC-D613EAE52A35}"/>
              </a:ext>
            </a:extLst>
          </p:cNvPr>
          <p:cNvPicPr>
            <a:picLocks noChangeAspect="1"/>
          </p:cNvPicPr>
          <p:nvPr/>
        </p:nvPicPr>
        <p:blipFill rotWithShape="1">
          <a:blip r:embed="rId4"/>
          <a:srcRect b="24652"/>
          <a:stretch/>
        </p:blipFill>
        <p:spPr>
          <a:xfrm>
            <a:off x="7769036" y="1825625"/>
            <a:ext cx="3941182" cy="2333625"/>
          </a:xfrm>
          <a:prstGeom prst="rect">
            <a:avLst/>
          </a:prstGeom>
        </p:spPr>
      </p:pic>
    </p:spTree>
    <p:extLst>
      <p:ext uri="{BB962C8B-B14F-4D97-AF65-F5344CB8AC3E}">
        <p14:creationId xmlns:p14="http://schemas.microsoft.com/office/powerpoint/2010/main" val="1793501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4BCC5-1237-4395-A7A0-42C0BB444F5F}"/>
              </a:ext>
            </a:extLst>
          </p:cNvPr>
          <p:cNvSpPr>
            <a:spLocks noGrp="1"/>
          </p:cNvSpPr>
          <p:nvPr>
            <p:ph type="title"/>
          </p:nvPr>
        </p:nvSpPr>
        <p:spPr>
          <a:xfrm>
            <a:off x="838199" y="365125"/>
            <a:ext cx="11117579" cy="1325563"/>
          </a:xfrm>
          <a:solidFill>
            <a:srgbClr val="54E4C1"/>
          </a:solidFill>
        </p:spPr>
        <p:txBody>
          <a:bodyPr>
            <a:normAutofit/>
          </a:bodyPr>
          <a:lstStyle/>
          <a:p>
            <a:pPr algn="ctr"/>
            <a:r>
              <a:rPr lang="en-US" sz="4000" b="1" dirty="0">
                <a:latin typeface="Times New Roman" panose="02020603050405020304" pitchFamily="18" charset="0"/>
                <a:cs typeface="Times New Roman" panose="02020603050405020304" pitchFamily="18" charset="0"/>
              </a:rPr>
              <a:t>LONG-TERM CONSEQUENCES OF SMOKING INITIATION</a:t>
            </a:r>
          </a:p>
        </p:txBody>
      </p:sp>
      <p:sp>
        <p:nvSpPr>
          <p:cNvPr id="3" name="Content Placeholder 2">
            <a:extLst>
              <a:ext uri="{FF2B5EF4-FFF2-40B4-BE49-F238E27FC236}">
                <a16:creationId xmlns:a16="http://schemas.microsoft.com/office/drawing/2014/main" id="{F9C0B85A-0427-4DD5-A4B9-B8B07C2E963E}"/>
              </a:ext>
            </a:extLst>
          </p:cNvPr>
          <p:cNvSpPr>
            <a:spLocks noGrp="1"/>
          </p:cNvSpPr>
          <p:nvPr>
            <p:ph idx="1"/>
          </p:nvPr>
        </p:nvSpPr>
        <p:spPr>
          <a:xfrm>
            <a:off x="838200" y="1825624"/>
            <a:ext cx="6291805" cy="4849496"/>
          </a:xfrm>
          <a:solidFill>
            <a:srgbClr val="C1BAB7"/>
          </a:solidFill>
        </p:spPr>
        <p:txBody>
          <a:bodyPr anchor="ctr">
            <a:normAutofit/>
          </a:bodyPr>
          <a:lstStyle/>
          <a:p>
            <a:pPr>
              <a:lnSpc>
                <a:spcPct val="100000"/>
              </a:lnSpc>
            </a:pPr>
            <a:r>
              <a:rPr lang="en-US" sz="2400" dirty="0">
                <a:latin typeface="Times New Roman" panose="02020603050405020304" pitchFamily="18" charset="0"/>
                <a:cs typeface="Times New Roman" panose="02020603050405020304" pitchFamily="18" charset="0"/>
              </a:rPr>
              <a:t>Earlier smoking increases lifetime exposure to harmful tobacco toxins and health damage (Sakthisankaran et al., 2024).</a:t>
            </a:r>
          </a:p>
          <a:p>
            <a:pPr>
              <a:lnSpc>
                <a:spcPct val="100000"/>
              </a:lnSpc>
            </a:pPr>
            <a:r>
              <a:rPr lang="en-US" sz="2400" dirty="0">
                <a:latin typeface="Times New Roman" panose="02020603050405020304" pitchFamily="18" charset="0"/>
                <a:cs typeface="Times New Roman" panose="02020603050405020304" pitchFamily="18" charset="0"/>
              </a:rPr>
              <a:t>Long-term smoking can cause cardiovascular disease, COPD, stroke and several cancers, including lung cancer (NHS, 2025).</a:t>
            </a:r>
          </a:p>
          <a:p>
            <a:pPr>
              <a:lnSpc>
                <a:spcPct val="100000"/>
              </a:lnSpc>
            </a:pPr>
            <a:r>
              <a:rPr lang="en-US" sz="2400" dirty="0">
                <a:latin typeface="Times New Roman" panose="02020603050405020304" pitchFamily="18" charset="0"/>
                <a:cs typeface="Times New Roman" panose="02020603050405020304" pitchFamily="18" charset="0"/>
              </a:rPr>
              <a:t>Smoking causes around 64,000 deaths each year in England (OHID, 2026).</a:t>
            </a:r>
          </a:p>
          <a:p>
            <a:pPr>
              <a:lnSpc>
                <a:spcPct val="100000"/>
              </a:lnSpc>
            </a:pPr>
            <a:r>
              <a:rPr lang="en-US" sz="2400" dirty="0">
                <a:latin typeface="Times New Roman" panose="02020603050405020304" pitchFamily="18" charset="0"/>
                <a:cs typeface="Times New Roman" panose="02020603050405020304" pitchFamily="18" charset="0"/>
              </a:rPr>
              <a:t>Early smoking can make quitting harder, increasing future health risks and reducing healthy life expectancy (NICE, 2021).</a:t>
            </a:r>
          </a:p>
        </p:txBody>
      </p:sp>
      <p:pic>
        <p:nvPicPr>
          <p:cNvPr id="7" name="Picture 6">
            <a:extLst>
              <a:ext uri="{FF2B5EF4-FFF2-40B4-BE49-F238E27FC236}">
                <a16:creationId xmlns:a16="http://schemas.microsoft.com/office/drawing/2014/main" id="{72CED523-A8BA-48D4-996C-6C5D2FAA7FA4}"/>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7312882" y="1825624"/>
            <a:ext cx="4642897" cy="3450343"/>
          </a:xfrm>
          <a:prstGeom prst="rect">
            <a:avLst/>
          </a:prstGeom>
          <a:noFill/>
        </p:spPr>
      </p:pic>
      <p:sp>
        <p:nvSpPr>
          <p:cNvPr id="9" name="TextBox 8">
            <a:extLst>
              <a:ext uri="{FF2B5EF4-FFF2-40B4-BE49-F238E27FC236}">
                <a16:creationId xmlns:a16="http://schemas.microsoft.com/office/drawing/2014/main" id="{C359342B-4E5D-4B2B-B94E-65E4E6BE56B0}"/>
              </a:ext>
            </a:extLst>
          </p:cNvPr>
          <p:cNvSpPr txBox="1"/>
          <p:nvPr/>
        </p:nvSpPr>
        <p:spPr>
          <a:xfrm>
            <a:off x="7312882" y="5474791"/>
            <a:ext cx="4642897" cy="1200329"/>
          </a:xfrm>
          <a:prstGeom prst="rect">
            <a:avLst/>
          </a:prstGeom>
          <a:solidFill>
            <a:srgbClr val="54E4C1"/>
          </a:solidFill>
        </p:spPr>
        <p:txBody>
          <a:bodyPr wrap="square">
            <a:spAutoFit/>
          </a:bodyPr>
          <a:lstStyle/>
          <a:p>
            <a:pPr algn="ctr">
              <a:spcAft>
                <a:spcPts val="1000"/>
              </a:spcAft>
            </a:pP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Figure 3: Age-Standardised Smoking-Attributable Mortality Rates For People Aged 35 And Over, England, 2013 To 2015 To 2022 To 2024 (OHID, 2026)</a:t>
            </a:r>
            <a:endParaRPr lang="en-PK" sz="18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666134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4BCC5-1237-4395-A7A0-42C0BB444F5F}"/>
              </a:ext>
            </a:extLst>
          </p:cNvPr>
          <p:cNvSpPr>
            <a:spLocks noGrp="1"/>
          </p:cNvSpPr>
          <p:nvPr>
            <p:ph type="title"/>
          </p:nvPr>
        </p:nvSpPr>
        <p:spPr>
          <a:xfrm>
            <a:off x="640080" y="365125"/>
            <a:ext cx="10713720" cy="1325563"/>
          </a:xfrm>
          <a:solidFill>
            <a:srgbClr val="54E4C1"/>
          </a:solidFill>
        </p:spPr>
        <p:txBody>
          <a:bodyPr/>
          <a:lstStyle/>
          <a:p>
            <a:pPr algn="ctr"/>
            <a:r>
              <a:rPr lang="en-US" b="1" dirty="0">
                <a:latin typeface="Times New Roman" panose="02020603050405020304" pitchFamily="18" charset="0"/>
                <a:cs typeface="Times New Roman" panose="02020603050405020304" pitchFamily="18" charset="0"/>
              </a:rPr>
              <a:t>RATIONALE FOR THE FRESH CHOICE APPROACH</a:t>
            </a:r>
          </a:p>
        </p:txBody>
      </p:sp>
      <p:sp>
        <p:nvSpPr>
          <p:cNvPr id="3" name="Content Placeholder 2">
            <a:extLst>
              <a:ext uri="{FF2B5EF4-FFF2-40B4-BE49-F238E27FC236}">
                <a16:creationId xmlns:a16="http://schemas.microsoft.com/office/drawing/2014/main" id="{F9C0B85A-0427-4DD5-A4B9-B8B07C2E963E}"/>
              </a:ext>
            </a:extLst>
          </p:cNvPr>
          <p:cNvSpPr>
            <a:spLocks noGrp="1"/>
          </p:cNvSpPr>
          <p:nvPr>
            <p:ph idx="1"/>
          </p:nvPr>
        </p:nvSpPr>
        <p:spPr>
          <a:xfrm>
            <a:off x="640080" y="1825624"/>
            <a:ext cx="6244814" cy="4849495"/>
          </a:xfrm>
          <a:solidFill>
            <a:srgbClr val="C1BAB7"/>
          </a:solidFill>
        </p:spPr>
        <p:txBody>
          <a:bodyPr anchor="ctr">
            <a:normAutofit lnSpcReduction="10000"/>
          </a:bodyPr>
          <a:lstStyle/>
          <a:p>
            <a:pPr>
              <a:lnSpc>
                <a:spcPct val="110000"/>
              </a:lnSpc>
            </a:pPr>
            <a:r>
              <a:rPr lang="en-US" sz="2400" dirty="0">
                <a:latin typeface="Times New Roman" panose="02020603050405020304" pitchFamily="18" charset="0"/>
                <a:cs typeface="Times New Roman" panose="02020603050405020304" pitchFamily="18" charset="0"/>
              </a:rPr>
              <a:t>Fresh Choice uses a positive prevention approach instead of focusing only on smoking-related diseases.</a:t>
            </a:r>
          </a:p>
          <a:p>
            <a:pPr>
              <a:lnSpc>
                <a:spcPct val="110000"/>
              </a:lnSpc>
            </a:pPr>
            <a:r>
              <a:rPr lang="en-US" sz="2400" dirty="0">
                <a:latin typeface="Times New Roman" panose="02020603050405020304" pitchFamily="18" charset="0"/>
                <a:cs typeface="Times New Roman" panose="02020603050405020304" pitchFamily="18" charset="0"/>
              </a:rPr>
              <a:t>NICE (2021) recommends addressing young people’s attitudes, social influences and skills.</a:t>
            </a:r>
          </a:p>
          <a:p>
            <a:pPr>
              <a:lnSpc>
                <a:spcPct val="110000"/>
              </a:lnSpc>
            </a:pPr>
            <a:r>
              <a:rPr lang="en-US" sz="2400" dirty="0">
                <a:latin typeface="Times New Roman" panose="02020603050405020304" pitchFamily="18" charset="0"/>
                <a:cs typeface="Times New Roman" panose="02020603050405020304" pitchFamily="18" charset="0"/>
              </a:rPr>
              <a:t>The campaign will use youth-focused messages, refusal skills, peer discussion and decision-making activities.</a:t>
            </a:r>
          </a:p>
          <a:p>
            <a:pPr>
              <a:lnSpc>
                <a:spcPct val="110000"/>
              </a:lnSpc>
            </a:pPr>
            <a:r>
              <a:rPr lang="en-US" sz="2400" dirty="0">
                <a:latin typeface="Times New Roman" panose="02020603050405020304" pitchFamily="18" charset="0"/>
                <a:cs typeface="Times New Roman" panose="02020603050405020304" pitchFamily="18" charset="0"/>
              </a:rPr>
              <a:t>Peer pressure and social influences can strongly affect young people’s smoking behaviors (Montes et al., 2023).</a:t>
            </a:r>
          </a:p>
        </p:txBody>
      </p:sp>
      <p:pic>
        <p:nvPicPr>
          <p:cNvPr id="5" name="Picture 4">
            <a:extLst>
              <a:ext uri="{FF2B5EF4-FFF2-40B4-BE49-F238E27FC236}">
                <a16:creationId xmlns:a16="http://schemas.microsoft.com/office/drawing/2014/main" id="{A4A4B270-1E4A-4249-9C35-3CC34EFEB753}"/>
              </a:ext>
            </a:extLst>
          </p:cNvPr>
          <p:cNvPicPr>
            <a:picLocks noChangeAspect="1"/>
          </p:cNvPicPr>
          <p:nvPr/>
        </p:nvPicPr>
        <p:blipFill rotWithShape="1">
          <a:blip r:embed="rId3"/>
          <a:srcRect l="3533" t="3301" r="2120" b="3703"/>
          <a:stretch/>
        </p:blipFill>
        <p:spPr>
          <a:xfrm>
            <a:off x="7031176" y="4329953"/>
            <a:ext cx="4322624" cy="2345166"/>
          </a:xfrm>
          <a:prstGeom prst="rect">
            <a:avLst/>
          </a:prstGeom>
        </p:spPr>
      </p:pic>
      <p:pic>
        <p:nvPicPr>
          <p:cNvPr id="4" name="Picture 3">
            <a:extLst>
              <a:ext uri="{FF2B5EF4-FFF2-40B4-BE49-F238E27FC236}">
                <a16:creationId xmlns:a16="http://schemas.microsoft.com/office/drawing/2014/main" id="{CF9F0866-DB6A-4DFF-A51D-972FB95E8A39}"/>
              </a:ext>
            </a:extLst>
          </p:cNvPr>
          <p:cNvPicPr>
            <a:picLocks noChangeAspect="1"/>
          </p:cNvPicPr>
          <p:nvPr/>
        </p:nvPicPr>
        <p:blipFill>
          <a:blip r:embed="rId4"/>
          <a:stretch>
            <a:fillRect/>
          </a:stretch>
        </p:blipFill>
        <p:spPr>
          <a:xfrm>
            <a:off x="7031176" y="1825623"/>
            <a:ext cx="4322624" cy="2424747"/>
          </a:xfrm>
          <a:prstGeom prst="rect">
            <a:avLst/>
          </a:prstGeom>
        </p:spPr>
      </p:pic>
    </p:spTree>
    <p:extLst>
      <p:ext uri="{BB962C8B-B14F-4D97-AF65-F5344CB8AC3E}">
        <p14:creationId xmlns:p14="http://schemas.microsoft.com/office/powerpoint/2010/main" val="3964579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4BCC5-1237-4395-A7A0-42C0BB444F5F}"/>
              </a:ext>
            </a:extLst>
          </p:cNvPr>
          <p:cNvSpPr>
            <a:spLocks noGrp="1"/>
          </p:cNvSpPr>
          <p:nvPr>
            <p:ph type="title"/>
          </p:nvPr>
        </p:nvSpPr>
        <p:spPr>
          <a:xfrm>
            <a:off x="571501" y="326853"/>
            <a:ext cx="11048997" cy="1325563"/>
          </a:xfrm>
          <a:solidFill>
            <a:srgbClr val="54E4C1"/>
          </a:solidFill>
        </p:spPr>
        <p:txBody>
          <a:bodyPr>
            <a:normAutofit/>
          </a:bodyPr>
          <a:lstStyle/>
          <a:p>
            <a:pPr algn="ctr"/>
            <a:r>
              <a:rPr lang="en-US" sz="4000" b="1" dirty="0">
                <a:latin typeface="Times New Roman" panose="02020603050405020304" pitchFamily="18" charset="0"/>
                <a:cs typeface="Times New Roman" panose="02020603050405020304" pitchFamily="18" charset="0"/>
              </a:rPr>
              <a:t>THREE MEASURABLE CAMPAIGN AIMS</a:t>
            </a:r>
          </a:p>
        </p:txBody>
      </p:sp>
      <p:sp>
        <p:nvSpPr>
          <p:cNvPr id="3" name="Content Placeholder 2">
            <a:extLst>
              <a:ext uri="{FF2B5EF4-FFF2-40B4-BE49-F238E27FC236}">
                <a16:creationId xmlns:a16="http://schemas.microsoft.com/office/drawing/2014/main" id="{F9C0B85A-0427-4DD5-A4B9-B8B07C2E963E}"/>
              </a:ext>
            </a:extLst>
          </p:cNvPr>
          <p:cNvSpPr>
            <a:spLocks noGrp="1"/>
          </p:cNvSpPr>
          <p:nvPr>
            <p:ph idx="1"/>
          </p:nvPr>
        </p:nvSpPr>
        <p:spPr>
          <a:xfrm>
            <a:off x="571501" y="2033971"/>
            <a:ext cx="6600546" cy="4497176"/>
          </a:xfrm>
          <a:solidFill>
            <a:srgbClr val="C1BAB7"/>
          </a:solidFill>
        </p:spPr>
        <p:txBody>
          <a:bodyPr anchor="ctr">
            <a:normAutofit/>
          </a:bodyPr>
          <a:lstStyle/>
          <a:p>
            <a:pPr>
              <a:lnSpc>
                <a:spcPct val="120000"/>
              </a:lnSpc>
            </a:pPr>
            <a:r>
              <a:rPr lang="en-US" sz="2400" dirty="0">
                <a:latin typeface="Times New Roman" panose="02020603050405020304" pitchFamily="18" charset="0"/>
                <a:cs typeface="Times New Roman" panose="02020603050405020304" pitchFamily="18" charset="0"/>
              </a:rPr>
              <a:t>Increase by 20% the number of teenagers who can identify at least three health effects of smoking.</a:t>
            </a:r>
          </a:p>
          <a:p>
            <a:pPr>
              <a:lnSpc>
                <a:spcPct val="120000"/>
              </a:lnSpc>
            </a:pPr>
            <a:r>
              <a:rPr lang="en-US" sz="2400" dirty="0">
                <a:latin typeface="Times New Roman" panose="02020603050405020304" pitchFamily="18" charset="0"/>
                <a:cs typeface="Times New Roman" panose="02020603050405020304" pitchFamily="18" charset="0"/>
              </a:rPr>
              <a:t>Increase by 20% teenagers’ confidence in refusing a cigarette offered by a peer.</a:t>
            </a:r>
          </a:p>
          <a:p>
            <a:pPr>
              <a:lnSpc>
                <a:spcPct val="120000"/>
              </a:lnSpc>
            </a:pPr>
            <a:r>
              <a:rPr lang="en-US" sz="2400" dirty="0">
                <a:latin typeface="Times New Roman" panose="02020603050405020304" pitchFamily="18" charset="0"/>
                <a:cs typeface="Times New Roman" panose="02020603050405020304" pitchFamily="18" charset="0"/>
              </a:rPr>
              <a:t>Reduce by 15% teenagers’ intention to try smoking within the next 12 months.</a:t>
            </a:r>
          </a:p>
          <a:p>
            <a:pPr>
              <a:lnSpc>
                <a:spcPct val="120000"/>
              </a:lnSpc>
            </a:pPr>
            <a:r>
              <a:rPr lang="en-US" sz="2400" dirty="0">
                <a:latin typeface="Times New Roman" panose="02020603050405020304" pitchFamily="18" charset="0"/>
                <a:cs typeface="Times New Roman" panose="02020603050405020304" pitchFamily="18" charset="0"/>
              </a:rPr>
              <a:t>The aims focus on knowledge, refusal skills and reducing intentions to start smoking.</a:t>
            </a:r>
          </a:p>
        </p:txBody>
      </p:sp>
      <p:pic>
        <p:nvPicPr>
          <p:cNvPr id="11" name="Picture 10">
            <a:extLst>
              <a:ext uri="{FF2B5EF4-FFF2-40B4-BE49-F238E27FC236}">
                <a16:creationId xmlns:a16="http://schemas.microsoft.com/office/drawing/2014/main" id="{AB81F0E5-D37F-4888-BD85-E4DF115AA5E6}"/>
              </a:ext>
            </a:extLst>
          </p:cNvPr>
          <p:cNvPicPr>
            <a:picLocks noChangeAspect="1"/>
          </p:cNvPicPr>
          <p:nvPr/>
        </p:nvPicPr>
        <p:blipFill>
          <a:blip r:embed="rId3"/>
          <a:stretch>
            <a:fillRect/>
          </a:stretch>
        </p:blipFill>
        <p:spPr>
          <a:xfrm>
            <a:off x="7658662" y="2033971"/>
            <a:ext cx="3961836" cy="2423729"/>
          </a:xfrm>
          <a:prstGeom prst="rect">
            <a:avLst/>
          </a:prstGeom>
        </p:spPr>
      </p:pic>
      <p:pic>
        <p:nvPicPr>
          <p:cNvPr id="12" name="Picture 11">
            <a:extLst>
              <a:ext uri="{FF2B5EF4-FFF2-40B4-BE49-F238E27FC236}">
                <a16:creationId xmlns:a16="http://schemas.microsoft.com/office/drawing/2014/main" id="{00193146-494C-4983-8B72-7B2A85987DE2}"/>
              </a:ext>
            </a:extLst>
          </p:cNvPr>
          <p:cNvPicPr>
            <a:picLocks noChangeAspect="1"/>
          </p:cNvPicPr>
          <p:nvPr/>
        </p:nvPicPr>
        <p:blipFill>
          <a:blip r:embed="rId4"/>
          <a:stretch>
            <a:fillRect/>
          </a:stretch>
        </p:blipFill>
        <p:spPr>
          <a:xfrm>
            <a:off x="7658663" y="4637353"/>
            <a:ext cx="3961835" cy="1893794"/>
          </a:xfrm>
          <a:prstGeom prst="rect">
            <a:avLst/>
          </a:prstGeom>
        </p:spPr>
      </p:pic>
    </p:spTree>
    <p:extLst>
      <p:ext uri="{BB962C8B-B14F-4D97-AF65-F5344CB8AC3E}">
        <p14:creationId xmlns:p14="http://schemas.microsoft.com/office/powerpoint/2010/main" val="42687693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4BCC5-1237-4395-A7A0-42C0BB444F5F}"/>
              </a:ext>
            </a:extLst>
          </p:cNvPr>
          <p:cNvSpPr>
            <a:spLocks noGrp="1"/>
          </p:cNvSpPr>
          <p:nvPr>
            <p:ph type="title"/>
          </p:nvPr>
        </p:nvSpPr>
        <p:spPr>
          <a:xfrm>
            <a:off x="655321" y="365125"/>
            <a:ext cx="10698479" cy="1325563"/>
          </a:xfrm>
          <a:solidFill>
            <a:srgbClr val="54E4C1"/>
          </a:solidFill>
        </p:spPr>
        <p:txBody>
          <a:bodyPr/>
          <a:lstStyle/>
          <a:p>
            <a:pPr algn="ctr"/>
            <a:r>
              <a:rPr lang="en-US" b="1" dirty="0">
                <a:latin typeface="Times New Roman" panose="02020603050405020304" pitchFamily="18" charset="0"/>
                <a:cs typeface="Times New Roman" panose="02020603050405020304" pitchFamily="18" charset="0"/>
              </a:rPr>
              <a:t>BENEFIT OF ACHIEVING THE AIMS</a:t>
            </a:r>
          </a:p>
        </p:txBody>
      </p:sp>
      <p:sp>
        <p:nvSpPr>
          <p:cNvPr id="3" name="Content Placeholder 2">
            <a:extLst>
              <a:ext uri="{FF2B5EF4-FFF2-40B4-BE49-F238E27FC236}">
                <a16:creationId xmlns:a16="http://schemas.microsoft.com/office/drawing/2014/main" id="{F9C0B85A-0427-4DD5-A4B9-B8B07C2E963E}"/>
              </a:ext>
            </a:extLst>
          </p:cNvPr>
          <p:cNvSpPr>
            <a:spLocks noGrp="1"/>
          </p:cNvSpPr>
          <p:nvPr>
            <p:ph idx="1"/>
          </p:nvPr>
        </p:nvSpPr>
        <p:spPr>
          <a:xfrm>
            <a:off x="655321" y="1825624"/>
            <a:ext cx="6339839" cy="4849495"/>
          </a:xfrm>
          <a:solidFill>
            <a:srgbClr val="C1BAB7"/>
          </a:solidFill>
        </p:spPr>
        <p:txBody>
          <a:bodyPr anchor="ctr">
            <a:normAutofit/>
          </a:bodyPr>
          <a:lstStyle/>
          <a:p>
            <a:pPr>
              <a:lnSpc>
                <a:spcPct val="120000"/>
              </a:lnSpc>
            </a:pPr>
            <a:r>
              <a:rPr lang="en-US" sz="2400" dirty="0">
                <a:latin typeface="Times New Roman" panose="02020603050405020304" pitchFamily="18" charset="0"/>
                <a:cs typeface="Times New Roman" panose="02020603050405020304" pitchFamily="18" charset="0"/>
              </a:rPr>
              <a:t>Smoking initiation remains a concern, with 5% of pupils aged 11–15 currently smoking and 11% having smoked at least once in England in 2024 (NHS, 2025).</a:t>
            </a:r>
          </a:p>
          <a:p>
            <a:pPr>
              <a:lnSpc>
                <a:spcPct val="120000"/>
              </a:lnSpc>
            </a:pPr>
            <a:r>
              <a:rPr lang="en-US" sz="2400" dirty="0">
                <a:latin typeface="Times New Roman" panose="02020603050405020304" pitchFamily="18" charset="0"/>
                <a:cs typeface="Times New Roman" panose="02020603050405020304" pitchFamily="18" charset="0"/>
              </a:rPr>
              <a:t>Fresh Choice supports national priorities to prevent smoking among children and young people (DHSC, 2023; NICE, 2021).</a:t>
            </a:r>
          </a:p>
          <a:p>
            <a:pPr>
              <a:lnSpc>
                <a:spcPct val="120000"/>
              </a:lnSpc>
            </a:pPr>
            <a:r>
              <a:rPr lang="en-US" sz="2400" dirty="0">
                <a:latin typeface="Times New Roman" panose="02020603050405020304" pitchFamily="18" charset="0"/>
                <a:cs typeface="Times New Roman" panose="02020603050405020304" pitchFamily="18" charset="0"/>
              </a:rPr>
              <a:t>Improving knowledge can help teenagers understand smoking harms and make informed decisions.</a:t>
            </a:r>
          </a:p>
        </p:txBody>
      </p:sp>
      <p:pic>
        <p:nvPicPr>
          <p:cNvPr id="4" name="Picture 3">
            <a:extLst>
              <a:ext uri="{FF2B5EF4-FFF2-40B4-BE49-F238E27FC236}">
                <a16:creationId xmlns:a16="http://schemas.microsoft.com/office/drawing/2014/main" id="{729BBDB2-7F60-4478-A0DA-492B04183E55}"/>
              </a:ext>
            </a:extLst>
          </p:cNvPr>
          <p:cNvPicPr>
            <a:picLocks noChangeAspect="1"/>
          </p:cNvPicPr>
          <p:nvPr/>
        </p:nvPicPr>
        <p:blipFill>
          <a:blip r:embed="rId3"/>
          <a:stretch>
            <a:fillRect/>
          </a:stretch>
        </p:blipFill>
        <p:spPr>
          <a:xfrm>
            <a:off x="7178040" y="1825625"/>
            <a:ext cx="4815840" cy="4849495"/>
          </a:xfrm>
          <a:prstGeom prst="rect">
            <a:avLst/>
          </a:prstGeom>
        </p:spPr>
      </p:pic>
    </p:spTree>
    <p:extLst>
      <p:ext uri="{BB962C8B-B14F-4D97-AF65-F5344CB8AC3E}">
        <p14:creationId xmlns:p14="http://schemas.microsoft.com/office/powerpoint/2010/main" val="139390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4BCC5-1237-4395-A7A0-42C0BB444F5F}"/>
              </a:ext>
            </a:extLst>
          </p:cNvPr>
          <p:cNvSpPr>
            <a:spLocks noGrp="1"/>
          </p:cNvSpPr>
          <p:nvPr>
            <p:ph type="title"/>
          </p:nvPr>
        </p:nvSpPr>
        <p:spPr>
          <a:xfrm>
            <a:off x="0" y="161930"/>
            <a:ext cx="12192000" cy="854068"/>
          </a:xfrm>
          <a:solidFill>
            <a:srgbClr val="54E4C1"/>
          </a:solidFill>
        </p:spPr>
        <p:txBody>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F9C0B85A-0427-4DD5-A4B9-B8B07C2E963E}"/>
              </a:ext>
            </a:extLst>
          </p:cNvPr>
          <p:cNvSpPr>
            <a:spLocks noGrp="1"/>
          </p:cNvSpPr>
          <p:nvPr>
            <p:ph idx="1"/>
          </p:nvPr>
        </p:nvSpPr>
        <p:spPr>
          <a:xfrm>
            <a:off x="93133" y="1121828"/>
            <a:ext cx="12005733" cy="5574242"/>
          </a:xfrm>
          <a:solidFill>
            <a:srgbClr val="C1BAB7"/>
          </a:solidFill>
        </p:spPr>
        <p:txBody>
          <a:bodyPr anchor="ctr">
            <a:normAutofit fontScale="92500" lnSpcReduction="20000"/>
          </a:bodyPr>
          <a:lstStyle/>
          <a:p>
            <a:pPr>
              <a:lnSpc>
                <a:spcPct val="120000"/>
              </a:lnSpc>
            </a:pPr>
            <a:r>
              <a:rPr lang="en-US" sz="1600" dirty="0">
                <a:latin typeface="Times New Roman" panose="02020603050405020304" pitchFamily="18" charset="0"/>
                <a:cs typeface="Times New Roman" panose="02020603050405020304" pitchFamily="18" charset="0"/>
              </a:rPr>
              <a:t>DHSC (2023). Stopping the start: Our new plan to create a </a:t>
            </a:r>
            <a:r>
              <a:rPr lang="en-US" sz="1600" dirty="0" err="1">
                <a:latin typeface="Times New Roman" panose="02020603050405020304" pitchFamily="18" charset="0"/>
                <a:cs typeface="Times New Roman" panose="02020603050405020304" pitchFamily="18" charset="0"/>
              </a:rPr>
              <a:t>smokefree</a:t>
            </a:r>
            <a:r>
              <a:rPr lang="en-US" sz="1600" dirty="0">
                <a:latin typeface="Times New Roman" panose="02020603050405020304" pitchFamily="18" charset="0"/>
                <a:cs typeface="Times New Roman" panose="02020603050405020304" pitchFamily="18" charset="0"/>
              </a:rPr>
              <a:t> generation. [online] GOV.UK. Available at: https://www.gov.uk/government/publications/stopping-the-start-our-new-plan-to-create-a-smokefree-generation [Accessed 28 Sept. 2026].</a:t>
            </a:r>
          </a:p>
          <a:p>
            <a:pPr>
              <a:lnSpc>
                <a:spcPct val="120000"/>
              </a:lnSpc>
            </a:pPr>
            <a:r>
              <a:rPr lang="en-US" sz="1600" dirty="0">
                <a:latin typeface="Times New Roman" panose="02020603050405020304" pitchFamily="18" charset="0"/>
                <a:cs typeface="Times New Roman" panose="02020603050405020304" pitchFamily="18" charset="0"/>
              </a:rPr>
              <a:t>Le </a:t>
            </a:r>
            <a:r>
              <a:rPr lang="en-US" sz="1600" dirty="0" err="1">
                <a:latin typeface="Times New Roman" panose="02020603050405020304" pitchFamily="18" charset="0"/>
                <a:cs typeface="Times New Roman" panose="02020603050405020304" pitchFamily="18" charset="0"/>
              </a:rPr>
              <a:t>Foll</a:t>
            </a:r>
            <a:r>
              <a:rPr lang="en-US" sz="1600" dirty="0">
                <a:latin typeface="Times New Roman" panose="02020603050405020304" pitchFamily="18" charset="0"/>
                <a:cs typeface="Times New Roman" panose="02020603050405020304" pitchFamily="18" charset="0"/>
              </a:rPr>
              <a:t>, B., Piper, M.E., Fowler, C.D., </a:t>
            </a:r>
            <a:r>
              <a:rPr lang="en-US" sz="1600" dirty="0" err="1">
                <a:latin typeface="Times New Roman" panose="02020603050405020304" pitchFamily="18" charset="0"/>
                <a:cs typeface="Times New Roman" panose="02020603050405020304" pitchFamily="18" charset="0"/>
              </a:rPr>
              <a:t>Tonstad</a:t>
            </a:r>
            <a:r>
              <a:rPr lang="en-US" sz="1600" dirty="0">
                <a:latin typeface="Times New Roman" panose="02020603050405020304" pitchFamily="18" charset="0"/>
                <a:cs typeface="Times New Roman" panose="02020603050405020304" pitchFamily="18" charset="0"/>
              </a:rPr>
              <a:t>, S., </a:t>
            </a:r>
            <a:r>
              <a:rPr lang="en-US" sz="1600" dirty="0" err="1">
                <a:latin typeface="Times New Roman" panose="02020603050405020304" pitchFamily="18" charset="0"/>
                <a:cs typeface="Times New Roman" panose="02020603050405020304" pitchFamily="18" charset="0"/>
              </a:rPr>
              <a:t>Bierut</a:t>
            </a:r>
            <a:r>
              <a:rPr lang="en-US" sz="1600" dirty="0">
                <a:latin typeface="Times New Roman" panose="02020603050405020304" pitchFamily="18" charset="0"/>
                <a:cs typeface="Times New Roman" panose="02020603050405020304" pitchFamily="18" charset="0"/>
              </a:rPr>
              <a:t>, L., Lu, L., Jha, P. and Hall, W.D., (2022). Tobacco and nicotine use. Nature Reviews Disease Primers, 8(1), p.19.</a:t>
            </a:r>
          </a:p>
          <a:p>
            <a:pPr>
              <a:lnSpc>
                <a:spcPct val="120000"/>
              </a:lnSpc>
            </a:pPr>
            <a:r>
              <a:rPr lang="en-US" sz="1600" dirty="0">
                <a:latin typeface="Times New Roman" panose="02020603050405020304" pitchFamily="18" charset="0"/>
                <a:cs typeface="Times New Roman" panose="02020603050405020304" pitchFamily="18" charset="0"/>
              </a:rPr>
              <a:t>Montes, F., Blanco, M., </a:t>
            </a:r>
            <a:r>
              <a:rPr lang="en-US" sz="1600" dirty="0" err="1">
                <a:latin typeface="Times New Roman" panose="02020603050405020304" pitchFamily="18" charset="0"/>
                <a:cs typeface="Times New Roman" panose="02020603050405020304" pitchFamily="18" charset="0"/>
              </a:rPr>
              <a:t>Useche</a:t>
            </a:r>
            <a:r>
              <a:rPr lang="en-US" sz="1600" dirty="0">
                <a:latin typeface="Times New Roman" panose="02020603050405020304" pitchFamily="18" charset="0"/>
                <a:cs typeface="Times New Roman" panose="02020603050405020304" pitchFamily="18" charset="0"/>
              </a:rPr>
              <a:t>, A.F., Sanchez-Franco, S., Caro, C., Tong, L., Li, J., Zhou, H., Murray, J.M., Sarmiento, O.L. and Kee, F., (2023). Exploring the mechanistic pathways of how social network influences social norms in adolescent smoking prevention interventions. Scientific Reports, 13(1), p.3017.</a:t>
            </a:r>
          </a:p>
          <a:p>
            <a:pPr>
              <a:lnSpc>
                <a:spcPct val="120000"/>
              </a:lnSpc>
            </a:pPr>
            <a:r>
              <a:rPr lang="en-US" sz="1600" dirty="0">
                <a:latin typeface="Times New Roman" panose="02020603050405020304" pitchFamily="18" charset="0"/>
                <a:cs typeface="Times New Roman" panose="02020603050405020304" pitchFamily="18" charset="0"/>
              </a:rPr>
              <a:t>NHS (2025). Smoking, drinking and drug use among young people in England, 2023. [online] Digital.nhs.uk. Available at: https://digital.nhs.uk/data-and-information/publications/statistical/smoking-drinking-and-drug-use-among-young-people-in-england/2023 [Accessed 28 Sept. 2026].</a:t>
            </a:r>
          </a:p>
          <a:p>
            <a:pPr>
              <a:lnSpc>
                <a:spcPct val="120000"/>
              </a:lnSpc>
            </a:pPr>
            <a:r>
              <a:rPr lang="en-US" sz="1600" dirty="0">
                <a:latin typeface="Times New Roman" panose="02020603050405020304" pitchFamily="18" charset="0"/>
                <a:cs typeface="Times New Roman" panose="02020603050405020304" pitchFamily="18" charset="0"/>
              </a:rPr>
              <a:t>NICE (2021). Overview | tobacco: Preventing uptake, promoting quitting and treating dependence | guidance | NICE. [online] www.nice.org.uk. Available at: https://www.nice.org.uk/guidance/ng209 [Accessed 28 Sept. 2026].</a:t>
            </a:r>
          </a:p>
          <a:p>
            <a:pPr>
              <a:lnSpc>
                <a:spcPct val="120000"/>
              </a:lnSpc>
            </a:pPr>
            <a:r>
              <a:rPr lang="en-US" sz="1600" dirty="0">
                <a:latin typeface="Times New Roman" panose="02020603050405020304" pitchFamily="18" charset="0"/>
                <a:cs typeface="Times New Roman" panose="02020603050405020304" pitchFamily="18" charset="0"/>
              </a:rPr>
              <a:t>OHID (2026). Smoking profile: Statistical commentary, </a:t>
            </a:r>
            <a:r>
              <a:rPr lang="en-US" sz="1600" dirty="0" err="1">
                <a:latin typeface="Times New Roman" panose="02020603050405020304" pitchFamily="18" charset="0"/>
                <a:cs typeface="Times New Roman" panose="02020603050405020304" pitchFamily="18" charset="0"/>
              </a:rPr>
              <a:t>july</a:t>
            </a:r>
            <a:r>
              <a:rPr lang="en-US" sz="1600" dirty="0">
                <a:latin typeface="Times New Roman" panose="02020603050405020304" pitchFamily="18" charset="0"/>
                <a:cs typeface="Times New Roman" panose="02020603050405020304" pitchFamily="18" charset="0"/>
              </a:rPr>
              <a:t> 2026. [online] GOV.UK. Available at: https://www.gov.uk/government/statistics/smoking-profile-july-2026-update/smoking-profile-statistical-commentary-july-2026 [Accessed 28 Sept. 2026].</a:t>
            </a:r>
          </a:p>
          <a:p>
            <a:pPr>
              <a:lnSpc>
                <a:spcPct val="120000"/>
              </a:lnSpc>
            </a:pPr>
            <a:r>
              <a:rPr lang="en-US" sz="1600" dirty="0" err="1">
                <a:latin typeface="Times New Roman" panose="02020603050405020304" pitchFamily="18" charset="0"/>
                <a:cs typeface="Times New Roman" panose="02020603050405020304" pitchFamily="18" charset="0"/>
              </a:rPr>
              <a:t>Rohmah</a:t>
            </a:r>
            <a:r>
              <a:rPr lang="en-US" sz="1600" dirty="0">
                <a:latin typeface="Times New Roman" panose="02020603050405020304" pitchFamily="18" charset="0"/>
                <a:cs typeface="Times New Roman" panose="02020603050405020304" pitchFamily="18" charset="0"/>
              </a:rPr>
              <a:t>, S. and </a:t>
            </a:r>
            <a:r>
              <a:rPr lang="en-US" sz="1600" dirty="0" err="1">
                <a:latin typeface="Times New Roman" panose="02020603050405020304" pitchFamily="18" charset="0"/>
                <a:cs typeface="Times New Roman" panose="02020603050405020304" pitchFamily="18" charset="0"/>
              </a:rPr>
              <a:t>Mohlas</a:t>
            </a:r>
            <a:r>
              <a:rPr lang="en-US" sz="1600" dirty="0">
                <a:latin typeface="Times New Roman" panose="02020603050405020304" pitchFamily="18" charset="0"/>
                <a:cs typeface="Times New Roman" panose="02020603050405020304" pitchFamily="18" charset="0"/>
              </a:rPr>
              <a:t>, M., (2025). Consumptive </a:t>
            </a:r>
            <a:r>
              <a:rPr lang="en-US" sz="1600" dirty="0" err="1">
                <a:latin typeface="Times New Roman" panose="02020603050405020304" pitchFamily="18" charset="0"/>
                <a:cs typeface="Times New Roman" panose="02020603050405020304" pitchFamily="18" charset="0"/>
              </a:rPr>
              <a:t>Behaviour</a:t>
            </a:r>
            <a:r>
              <a:rPr lang="en-US" sz="1600" dirty="0">
                <a:latin typeface="Times New Roman" panose="02020603050405020304" pitchFamily="18" charset="0"/>
                <a:cs typeface="Times New Roman" panose="02020603050405020304" pitchFamily="18" charset="0"/>
              </a:rPr>
              <a:t> Smoking Intensity Factors Worsening Student Financial Management Financial Literacy Self-Control Implications. Islamic Finance and Economic Insights, 1(3), pp.136-148.</a:t>
            </a:r>
          </a:p>
          <a:p>
            <a:pPr>
              <a:lnSpc>
                <a:spcPct val="120000"/>
              </a:lnSpc>
            </a:pPr>
            <a:r>
              <a:rPr lang="en-US" sz="1600" dirty="0">
                <a:latin typeface="Times New Roman" panose="02020603050405020304" pitchFamily="18" charset="0"/>
                <a:cs typeface="Times New Roman" panose="02020603050405020304" pitchFamily="18" charset="0"/>
              </a:rPr>
              <a:t>Sakthisankaran, S.M., </a:t>
            </a:r>
            <a:r>
              <a:rPr lang="en-US" sz="1600" dirty="0" err="1">
                <a:latin typeface="Times New Roman" panose="02020603050405020304" pitchFamily="18" charset="0"/>
                <a:cs typeface="Times New Roman" panose="02020603050405020304" pitchFamily="18" charset="0"/>
              </a:rPr>
              <a:t>Sakthipriya</a:t>
            </a:r>
            <a:r>
              <a:rPr lang="en-US" sz="1600" dirty="0">
                <a:latin typeface="Times New Roman" panose="02020603050405020304" pitchFamily="18" charset="0"/>
                <a:cs typeface="Times New Roman" panose="02020603050405020304" pitchFamily="18" charset="0"/>
              </a:rPr>
              <a:t>, D. and </a:t>
            </a:r>
            <a:r>
              <a:rPr lang="en-US" sz="1600" dirty="0" err="1">
                <a:latin typeface="Times New Roman" panose="02020603050405020304" pitchFamily="18" charset="0"/>
                <a:cs typeface="Times New Roman" panose="02020603050405020304" pitchFamily="18" charset="0"/>
              </a:rPr>
              <a:t>Swamivelmanickam</a:t>
            </a:r>
            <a:r>
              <a:rPr lang="en-US" sz="1600" dirty="0">
                <a:latin typeface="Times New Roman" panose="02020603050405020304" pitchFamily="18" charset="0"/>
                <a:cs typeface="Times New Roman" panose="02020603050405020304" pitchFamily="18" charset="0"/>
              </a:rPr>
              <a:t>, M., (2024). Health Risks Associated with Tobacco Consumption in Humans: An Overview. Journal of Drug Delivery &amp; Therapeutics, 14(5), p.163.</a:t>
            </a:r>
          </a:p>
          <a:p>
            <a:pPr>
              <a:lnSpc>
                <a:spcPct val="120000"/>
              </a:lnSpc>
            </a:pPr>
            <a:r>
              <a:rPr lang="en-US" sz="1600" dirty="0" err="1">
                <a:latin typeface="Times New Roman" panose="02020603050405020304" pitchFamily="18" charset="0"/>
                <a:cs typeface="Times New Roman" panose="02020603050405020304" pitchFamily="18" charset="0"/>
              </a:rPr>
              <a:t>Vrinten</a:t>
            </a:r>
            <a:r>
              <a:rPr lang="en-US" sz="1600" dirty="0">
                <a:latin typeface="Times New Roman" panose="02020603050405020304" pitchFamily="18" charset="0"/>
                <a:cs typeface="Times New Roman" panose="02020603050405020304" pitchFamily="18" charset="0"/>
              </a:rPr>
              <a:t>, C., </a:t>
            </a:r>
            <a:r>
              <a:rPr lang="en-US" sz="1600" dirty="0" err="1">
                <a:latin typeface="Times New Roman" panose="02020603050405020304" pitchFamily="18" charset="0"/>
                <a:cs typeface="Times New Roman" panose="02020603050405020304" pitchFamily="18" charset="0"/>
              </a:rPr>
              <a:t>Parnham</a:t>
            </a:r>
            <a:r>
              <a:rPr lang="en-US" sz="1600" dirty="0">
                <a:latin typeface="Times New Roman" panose="02020603050405020304" pitchFamily="18" charset="0"/>
                <a:cs typeface="Times New Roman" panose="02020603050405020304" pitchFamily="18" charset="0"/>
              </a:rPr>
              <a:t>, J.C., </a:t>
            </a:r>
            <a:r>
              <a:rPr lang="en-US" sz="1600" dirty="0" err="1">
                <a:latin typeface="Times New Roman" panose="02020603050405020304" pitchFamily="18" charset="0"/>
                <a:cs typeface="Times New Roman" panose="02020603050405020304" pitchFamily="18" charset="0"/>
              </a:rPr>
              <a:t>Filippidis</a:t>
            </a:r>
            <a:r>
              <a:rPr lang="en-US" sz="1600" dirty="0">
                <a:latin typeface="Times New Roman" panose="02020603050405020304" pitchFamily="18" charset="0"/>
                <a:cs typeface="Times New Roman" panose="02020603050405020304" pitchFamily="18" charset="0"/>
              </a:rPr>
              <a:t>, F.T., Hopkinson, N.S. and Laverty, A.A., (2022). Risk factors for adolescent smoking uptake: analysis of prospective data from the UK Millennium Cohort Study. Tobacco Induced Diseases, 20, p.83.</a:t>
            </a:r>
          </a:p>
        </p:txBody>
      </p:sp>
    </p:spTree>
    <p:extLst>
      <p:ext uri="{BB962C8B-B14F-4D97-AF65-F5344CB8AC3E}">
        <p14:creationId xmlns:p14="http://schemas.microsoft.com/office/powerpoint/2010/main" val="3560798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F0514-3E11-30A1-B811-B5C3BF6A8D8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5D01DE9-FA68-D235-83C5-E46980D6EABE}"/>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8784939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ABC3654-8B3A-98AD-74A1-D27DF1EA270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0" y="0"/>
            <a:ext cx="12191999" cy="2533880"/>
          </a:xfrm>
          <a:prstGeom prst="rect">
            <a:avLst/>
          </a:prstGeom>
        </p:spPr>
      </p:pic>
      <p:sp>
        <p:nvSpPr>
          <p:cNvPr id="4" name="TextBox 3">
            <a:extLst>
              <a:ext uri="{FF2B5EF4-FFF2-40B4-BE49-F238E27FC236}">
                <a16:creationId xmlns:a16="http://schemas.microsoft.com/office/drawing/2014/main" id="{81F13769-6C81-CCF1-878C-982FD65E7B4E}"/>
              </a:ext>
            </a:extLst>
          </p:cNvPr>
          <p:cNvSpPr txBox="1"/>
          <p:nvPr/>
        </p:nvSpPr>
        <p:spPr>
          <a:xfrm>
            <a:off x="2771104" y="3246903"/>
            <a:ext cx="6432595" cy="1077218"/>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Aptos"/>
                <a:ea typeface="+mn-ea"/>
                <a:cs typeface="+mn-cs"/>
              </a:rPr>
              <a:t>Student Name: Maryam Al-</a:t>
            </a:r>
            <a:r>
              <a:rPr kumimoji="0" lang="en-GB" sz="3200" b="0" i="0" u="none" strike="noStrike" kern="1200" cap="none" spc="0" normalizeH="0" baseline="0" noProof="0" dirty="0" err="1">
                <a:ln>
                  <a:noFill/>
                </a:ln>
                <a:solidFill>
                  <a:prstClr val="black"/>
                </a:solidFill>
                <a:effectLst/>
                <a:uLnTx/>
                <a:uFillTx/>
                <a:latin typeface="Aptos"/>
                <a:ea typeface="+mn-ea"/>
                <a:cs typeface="+mn-cs"/>
              </a:rPr>
              <a:t>Shameri</a:t>
            </a:r>
            <a:endParaRPr kumimoji="0" lang="en-GB" sz="32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Aptos"/>
                <a:ea typeface="+mn-ea"/>
                <a:cs typeface="+mn-cs"/>
              </a:rPr>
              <a:t>Student Number 2311625 </a:t>
            </a:r>
          </a:p>
        </p:txBody>
      </p:sp>
    </p:spTree>
    <p:extLst>
      <p:ext uri="{BB962C8B-B14F-4D97-AF65-F5344CB8AC3E}">
        <p14:creationId xmlns:p14="http://schemas.microsoft.com/office/powerpoint/2010/main" val="9279499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7FBFA"/>
        </a:solidFill>
        <a:effectLst/>
      </p:bgPr>
    </p:bg>
    <p:spTree>
      <p:nvGrpSpPr>
        <p:cNvPr id="1" name=""/>
        <p:cNvGrpSpPr/>
        <p:nvPr/>
      </p:nvGrpSpPr>
      <p:grpSpPr>
        <a:xfrm>
          <a:off x="0" y="0"/>
          <a:ext cx="0" cy="0"/>
          <a:chOff x="0" y="0"/>
          <a:chExt cx="0" cy="0"/>
        </a:xfrm>
      </p:grpSpPr>
      <p:pic>
        <p:nvPicPr>
          <p:cNvPr id="22" name="Picture 21">
            <a:extLst>
              <a:ext uri="{FF2B5EF4-FFF2-40B4-BE49-F238E27FC236}">
                <a16:creationId xmlns:a16="http://schemas.microsoft.com/office/drawing/2014/main" id="{C55A3EDB-600A-FABE-4E84-464094E86237}"/>
              </a:ext>
            </a:extLst>
          </p:cNvPr>
          <p:cNvPicPr>
            <a:picLocks noChangeAspect="1"/>
          </p:cNvPicPr>
          <p:nvPr/>
        </p:nvPicPr>
        <p:blipFill>
          <a:blip r:embed="rId3"/>
          <a:stretch>
            <a:fillRect/>
          </a:stretch>
        </p:blipFill>
        <p:spPr>
          <a:xfrm>
            <a:off x="1" y="1"/>
            <a:ext cx="12191998" cy="6858000"/>
          </a:xfrm>
          <a:prstGeom prst="rect">
            <a:avLst/>
          </a:prstGeom>
        </p:spPr>
      </p:pic>
      <p:sp>
        <p:nvSpPr>
          <p:cNvPr id="24" name="Title 1">
            <a:extLst>
              <a:ext uri="{FF2B5EF4-FFF2-40B4-BE49-F238E27FC236}">
                <a16:creationId xmlns:a16="http://schemas.microsoft.com/office/drawing/2014/main" id="{7E0D094C-1090-BC8F-5E98-9FBCC21CFAA9}"/>
              </a:ext>
            </a:extLst>
          </p:cNvPr>
          <p:cNvSpPr txBox="1">
            <a:spLocks/>
          </p:cNvSpPr>
          <p:nvPr/>
        </p:nvSpPr>
        <p:spPr>
          <a:xfrm>
            <a:off x="0" y="-1"/>
            <a:ext cx="12192000" cy="972457"/>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KE" sz="4400" b="0" i="0" u="none" strike="noStrike" kern="1200" cap="none" spc="0" normalizeH="0" baseline="0" noProof="0">
                <a:ln>
                  <a:noFill/>
                </a:ln>
                <a:solidFill>
                  <a:prstClr val="black"/>
                </a:solidFill>
                <a:effectLst/>
                <a:uLnTx/>
                <a:uFillTx/>
                <a:latin typeface="Georgia" panose="02040502050405020303" pitchFamily="18" charset="0"/>
                <a:ea typeface="+mj-ea"/>
                <a:cs typeface="+mj-cs"/>
              </a:rPr>
              <a:t>References </a:t>
            </a:r>
            <a:endParaRPr kumimoji="0" lang="en-KE" sz="4400" b="0" i="0" u="none" strike="noStrike" kern="1200" cap="none" spc="0" normalizeH="0" baseline="0" noProof="0" dirty="0">
              <a:ln>
                <a:noFill/>
              </a:ln>
              <a:solidFill>
                <a:prstClr val="black"/>
              </a:solidFill>
              <a:effectLst/>
              <a:uLnTx/>
              <a:uFillTx/>
              <a:latin typeface="Georgia" panose="02040502050405020303" pitchFamily="18" charset="0"/>
              <a:ea typeface="+mj-ea"/>
              <a:cs typeface="+mj-cs"/>
            </a:endParaRPr>
          </a:p>
        </p:txBody>
      </p:sp>
      <p:sp>
        <p:nvSpPr>
          <p:cNvPr id="25" name="Content Placeholder 2">
            <a:extLst>
              <a:ext uri="{FF2B5EF4-FFF2-40B4-BE49-F238E27FC236}">
                <a16:creationId xmlns:a16="http://schemas.microsoft.com/office/drawing/2014/main" id="{F95C277E-C51B-A94A-F512-71F440182EBA}"/>
              </a:ext>
            </a:extLst>
          </p:cNvPr>
          <p:cNvSpPr txBox="1">
            <a:spLocks/>
          </p:cNvSpPr>
          <p:nvPr/>
        </p:nvSpPr>
        <p:spPr>
          <a:xfrm>
            <a:off x="0" y="638629"/>
            <a:ext cx="12191998" cy="6219371"/>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KE" sz="3200" b="0" i="0" u="none" strike="noStrike" kern="1200" cap="none" spc="0" normalizeH="0" baseline="0" noProof="0" dirty="0">
                <a:ln>
                  <a:noFill/>
                </a:ln>
                <a:solidFill>
                  <a:prstClr val="black"/>
                </a:solidFill>
                <a:effectLst/>
                <a:uLnTx/>
                <a:uFillTx/>
                <a:latin typeface="Georgia" panose="02040502050405020303" pitchFamily="18" charset="0"/>
                <a:ea typeface="+mn-ea"/>
                <a:cs typeface="+mn-cs"/>
              </a:rPr>
              <a:t>A: Academic Sources</a:t>
            </a:r>
            <a:endPar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73600" marR="0" lvl="0" indent="-273600" algn="l" defTabSz="914400" rtl="0" eaLnBrk="1" fontAlgn="auto" latinLnBrk="0" hangingPunct="1">
              <a:lnSpc>
                <a:spcPct val="100000"/>
              </a:lnSpc>
              <a:spcBef>
                <a:spcPts val="0"/>
              </a:spcBef>
              <a:spcAft>
                <a:spcPts val="500"/>
              </a:spcAft>
              <a:buClrTx/>
              <a:buSzTx/>
              <a:buFont typeface="Arial" pitchFamily="34" charset="0"/>
              <a:buNone/>
              <a:tabLst/>
              <a:defRPr/>
            </a:pP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Ba-Break, M., Bewick, B., Huss, R., Ensor, T., </a:t>
            </a:r>
            <a:r>
              <a:rPr kumimoji="0" lang="en-US" sz="15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Abahussin</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 </a:t>
            </a:r>
            <a:r>
              <a:rPr kumimoji="0" lang="en-US" sz="15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Alhakimi</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H. and Elsey, H. (2023) ‘Systematic review of intervention functions, theoretical constructs and cultural adaptations of school-based smoking prevention interventions in low-income and middle-income countries’, </a:t>
            </a:r>
            <a:r>
              <a:rPr kumimoji="0" lang="en-US" sz="15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BMJ Open</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13, e066613. </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https://doi.org/10.1136/bmjopen-2022-066613</a:t>
            </a:r>
            <a:endParaRPr kumimoji="0" lang="en-KE"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73600" marR="0" lvl="0" indent="-273600" algn="l" defTabSz="914400" rtl="0" eaLnBrk="1" fontAlgn="auto" latinLnBrk="0" hangingPunct="1">
              <a:lnSpc>
                <a:spcPct val="100000"/>
              </a:lnSpc>
              <a:spcBef>
                <a:spcPts val="0"/>
              </a:spcBef>
              <a:spcAft>
                <a:spcPts val="500"/>
              </a:spcAft>
              <a:buClrTx/>
              <a:buSzTx/>
              <a:buFont typeface="Arial" pitchFamily="34" charset="0"/>
              <a:buNone/>
              <a:tabLst/>
              <a:defRPr/>
            </a:pP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Gautam, N., Dessie, G., Rahman, M.M. and Khanam, R. (2023) ‘Socioeconomic status and health behavior in children and adolescents: a systematic literature review’, </a:t>
            </a:r>
            <a:r>
              <a:rPr kumimoji="0" lang="en-US" sz="15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Frontiers in Public Health</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11, 1228632. </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https://doi.org/10.3389/fpubh.2023.1228632</a:t>
            </a:r>
            <a:endParaRPr kumimoji="0" lang="en-KE"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73600" marR="0" lvl="0" indent="-273600" algn="l" defTabSz="914400" rtl="0" eaLnBrk="1" fontAlgn="auto" latinLnBrk="0" hangingPunct="1">
              <a:lnSpc>
                <a:spcPct val="100000"/>
              </a:lnSpc>
              <a:spcBef>
                <a:spcPts val="0"/>
              </a:spcBef>
              <a:spcAft>
                <a:spcPts val="500"/>
              </a:spcAft>
              <a:buClrTx/>
              <a:buSzTx/>
              <a:buFont typeface="Arial" pitchFamily="34" charset="0"/>
              <a:buNone/>
              <a:tabLst/>
              <a:defRPr/>
            </a:pP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Hassanein, Z.M., Barker, A.B., Murray, R.L., Britton, J., Agrawal, S. and Leonardi-Bee, J. (2022) ‘Impact of smoking and vaping in films on smoking and vaping uptake in adolescents: systematic review and meta-analysis’, </a:t>
            </a:r>
            <a:r>
              <a:rPr kumimoji="0" lang="en-US" sz="15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Health Education &amp; Behavior</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49(6), pp. 1004–1013. </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https://doi.org/10.1177/10901981221086944</a:t>
            </a:r>
            <a:endParaRPr kumimoji="0" lang="en-KE"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73600" marR="0" lvl="0" indent="-273600" algn="l" defTabSz="914400" rtl="0" eaLnBrk="1" fontAlgn="auto" latinLnBrk="0" hangingPunct="1">
              <a:lnSpc>
                <a:spcPct val="100000"/>
              </a:lnSpc>
              <a:spcBef>
                <a:spcPts val="0"/>
              </a:spcBef>
              <a:spcAft>
                <a:spcPts val="500"/>
              </a:spcAft>
              <a:buClrTx/>
              <a:buSzTx/>
              <a:buFont typeface="Arial" pitchFamily="34" charset="0"/>
              <a:buNone/>
              <a:tabLst/>
              <a:defRPr/>
            </a:pPr>
            <a:r>
              <a:rPr kumimoji="0" lang="en-US" sz="15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Littlecott</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H.J., Moore, G.F., McCann, M., Melendez-Torres, G.J., Mercken, L., Reed, H., Mann, M., Dobbie, F. and Hawkins, J. (2022) ‘Exploring the association between school-based peer networks and smoking according to socioeconomic status and tobacco control context: a systematic review’, </a:t>
            </a:r>
            <a:r>
              <a:rPr kumimoji="0" lang="en-US" sz="15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BMC Public Health</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22, 142. </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https://doi.org/10.1186/s12889-021-12333-z</a:t>
            </a:r>
            <a:endParaRPr kumimoji="0" lang="en-KE"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73600" marR="0" lvl="0" indent="-273600" algn="l" defTabSz="914400" rtl="0" eaLnBrk="1" fontAlgn="auto" latinLnBrk="0" hangingPunct="1">
              <a:lnSpc>
                <a:spcPct val="100000"/>
              </a:lnSpc>
              <a:spcBef>
                <a:spcPts val="0"/>
              </a:spcBef>
              <a:spcAft>
                <a:spcPts val="500"/>
              </a:spcAft>
              <a:buClrTx/>
              <a:buSzTx/>
              <a:buFont typeface="Arial" pitchFamily="34" charset="0"/>
              <a:buNone/>
              <a:tabLst/>
              <a:defRPr/>
            </a:pPr>
            <a:r>
              <a:rPr kumimoji="0" lang="en-US" sz="15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Littlecott</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H.J., Moore, G.F., Evans, R.E., Melendez-Torres, G.J., McCann, M., Reed, H., Mann, M., Dobbie, F., Jennings, S., Donaldson, C. and Hawkins, J. (2023) ‘Perceptions of friendship, peers and influence on adolescent smoking according to tobacco control context: a systematic review and meta-ethnography of qualitative research’, </a:t>
            </a:r>
            <a:r>
              <a:rPr kumimoji="0" lang="en-US" sz="15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BMC Public Health</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23, 424. </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8"/>
              </a:rPr>
              <a:t>https://doi.org/10.1186/s12889-022-14727-z</a:t>
            </a:r>
            <a:endParaRPr kumimoji="0" lang="en-KE"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73600" marR="0" lvl="0" indent="-273600" algn="l" defTabSz="914400" rtl="0" eaLnBrk="1" fontAlgn="auto" latinLnBrk="0" hangingPunct="1">
              <a:lnSpc>
                <a:spcPct val="100000"/>
              </a:lnSpc>
              <a:spcBef>
                <a:spcPts val="0"/>
              </a:spcBef>
              <a:spcAft>
                <a:spcPts val="500"/>
              </a:spcAft>
              <a:buClrTx/>
              <a:buSzTx/>
              <a:buFont typeface="Arial" pitchFamily="34" charset="0"/>
              <a:buNone/>
              <a:tabLst/>
              <a:defRPr/>
            </a:pP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Michie, S., van Stralen, M.M. and West, R. (2011) ‘The </a:t>
            </a:r>
            <a:r>
              <a:rPr kumimoji="0" lang="en-US" sz="15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behaviour</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change wheel: a new method for </a:t>
            </a:r>
            <a:r>
              <a:rPr kumimoji="0" lang="en-US" sz="15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characterising</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and designing </a:t>
            </a:r>
            <a:r>
              <a:rPr kumimoji="0" lang="en-US" sz="15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behaviour</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change interventions’, </a:t>
            </a:r>
            <a:r>
              <a:rPr kumimoji="0" lang="en-US" sz="15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Implementation Science</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6, 42. </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9"/>
              </a:rPr>
              <a:t>https://doi.org/10.1186/1748-5908-6-42</a:t>
            </a:r>
            <a:endParaRPr kumimoji="0" lang="en-KE"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73600" marR="0" lvl="0" indent="-273600" algn="l" defTabSz="914400" rtl="0" eaLnBrk="1" fontAlgn="auto" latinLnBrk="0" hangingPunct="1">
              <a:lnSpc>
                <a:spcPct val="100000"/>
              </a:lnSpc>
              <a:spcBef>
                <a:spcPts val="0"/>
              </a:spcBef>
              <a:spcAft>
                <a:spcPts val="500"/>
              </a:spcAft>
              <a:buClrTx/>
              <a:buSzTx/>
              <a:buFont typeface="Arial" pitchFamily="34" charset="0"/>
              <a:buNone/>
              <a:tabLst/>
              <a:defRPr/>
            </a:pP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Skivington, K., Matthews, L., Simpson, S.A., Craig, P., Baird, J., </a:t>
            </a:r>
            <a:r>
              <a:rPr kumimoji="0" lang="en-US" sz="15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Blazeby</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J.M., Boyd, K.A., Craig, N., French, D.P., McIntosh, E., Petticrew, M., Rycroft-Malone, J., White, M. and Moore, L. (2021) ‘A new framework for developing and evaluating complex interventions: update of Medical Research Council guidance’, </a:t>
            </a:r>
            <a:r>
              <a:rPr kumimoji="0" lang="en-US" sz="15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BMJ</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374, n2061. </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10"/>
              </a:rPr>
              <a:t>https://doi.org/10.1136/bmj.n2061</a:t>
            </a:r>
            <a:endParaRPr kumimoji="0" lang="en-KE"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73600" marR="0" lvl="0" indent="-273600" algn="l" defTabSz="914400" rtl="0" eaLnBrk="1" fontAlgn="auto" latinLnBrk="0" hangingPunct="1">
              <a:lnSpc>
                <a:spcPct val="100000"/>
              </a:lnSpc>
              <a:spcBef>
                <a:spcPts val="0"/>
              </a:spcBef>
              <a:spcAft>
                <a:spcPts val="500"/>
              </a:spcAft>
              <a:buClrTx/>
              <a:buSzTx/>
              <a:buFont typeface="Arial" pitchFamily="34" charset="0"/>
              <a:buNone/>
              <a:tabLst/>
              <a:defRPr/>
            </a:pPr>
            <a:r>
              <a:rPr kumimoji="0" lang="en-US" sz="15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Vaihekoski</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 </a:t>
            </a:r>
            <a:r>
              <a:rPr kumimoji="0" lang="en-US" sz="15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Lagström</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H., Eloranta, S., </a:t>
            </a:r>
            <a:r>
              <a:rPr kumimoji="0" lang="en-US" sz="15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Bäärs</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 Hannula, A., </a:t>
            </a:r>
            <a:r>
              <a:rPr kumimoji="0" lang="en-US" sz="15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Lehvikkö</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M. and </a:t>
            </a:r>
            <a:r>
              <a:rPr kumimoji="0" lang="en-US" sz="15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Salakari</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M. (2022) ‘Influencing adolescents’ attitudes towards nicotine products: a systematic review’, </a:t>
            </a:r>
            <a:r>
              <a:rPr kumimoji="0" lang="en-US" sz="15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Nordic Studies on Alcohol and Drugs</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39(5), pp. 568–584. </a:t>
            </a:r>
            <a:r>
              <a:rPr kumimoji="0" lang="en-US"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11"/>
              </a:rPr>
              <a:t>https://doi.org/10.1177/14550725221096908</a:t>
            </a:r>
            <a:endParaRPr kumimoji="0" lang="en-KE"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7FBFA"/>
        </a:solidFill>
        <a:effectLst/>
      </p:bgPr>
    </p:bg>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BDE37B1E-D1E7-A530-72E6-2E8F30E90ECC}"/>
              </a:ext>
            </a:extLst>
          </p:cNvPr>
          <p:cNvPicPr>
            <a:picLocks noChangeAspect="1"/>
          </p:cNvPicPr>
          <p:nvPr/>
        </p:nvPicPr>
        <p:blipFill>
          <a:blip r:embed="rId3"/>
          <a:stretch>
            <a:fillRect/>
          </a:stretch>
        </p:blipFill>
        <p:spPr>
          <a:xfrm>
            <a:off x="1" y="1"/>
            <a:ext cx="12191998" cy="6858000"/>
          </a:xfrm>
          <a:prstGeom prst="rect">
            <a:avLst/>
          </a:prstGeom>
        </p:spPr>
      </p:pic>
      <p:sp>
        <p:nvSpPr>
          <p:cNvPr id="22" name="Title 1">
            <a:extLst>
              <a:ext uri="{FF2B5EF4-FFF2-40B4-BE49-F238E27FC236}">
                <a16:creationId xmlns:a16="http://schemas.microsoft.com/office/drawing/2014/main" id="{3A7FC5C5-E2B5-E1D4-34D9-E153811B061D}"/>
              </a:ext>
            </a:extLst>
          </p:cNvPr>
          <p:cNvSpPr txBox="1">
            <a:spLocks/>
          </p:cNvSpPr>
          <p:nvPr/>
        </p:nvSpPr>
        <p:spPr>
          <a:xfrm>
            <a:off x="0" y="-1"/>
            <a:ext cx="12192000" cy="972457"/>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KE" sz="4400" b="0" i="0" u="none" strike="noStrike" kern="1200" cap="none" spc="0" normalizeH="0" baseline="0" noProof="0">
                <a:ln>
                  <a:noFill/>
                </a:ln>
                <a:solidFill>
                  <a:prstClr val="black"/>
                </a:solidFill>
                <a:effectLst/>
                <a:uLnTx/>
                <a:uFillTx/>
                <a:latin typeface="Georgia" panose="02040502050405020303" pitchFamily="18" charset="0"/>
                <a:ea typeface="+mj-ea"/>
                <a:cs typeface="+mj-cs"/>
              </a:rPr>
              <a:t>References </a:t>
            </a:r>
            <a:endParaRPr kumimoji="0" lang="en-KE" sz="4400" b="0" i="0" u="none" strike="noStrike" kern="1200" cap="none" spc="0" normalizeH="0" baseline="0" noProof="0" dirty="0">
              <a:ln>
                <a:noFill/>
              </a:ln>
              <a:solidFill>
                <a:prstClr val="black"/>
              </a:solidFill>
              <a:effectLst/>
              <a:uLnTx/>
              <a:uFillTx/>
              <a:latin typeface="Georgia" panose="02040502050405020303" pitchFamily="18" charset="0"/>
              <a:ea typeface="+mj-ea"/>
              <a:cs typeface="+mj-cs"/>
            </a:endParaRPr>
          </a:p>
        </p:txBody>
      </p:sp>
      <p:sp>
        <p:nvSpPr>
          <p:cNvPr id="23" name="Content Placeholder 2">
            <a:extLst>
              <a:ext uri="{FF2B5EF4-FFF2-40B4-BE49-F238E27FC236}">
                <a16:creationId xmlns:a16="http://schemas.microsoft.com/office/drawing/2014/main" id="{3CCD77DA-CAFD-600E-4D5A-49004ED246FF}"/>
              </a:ext>
            </a:extLst>
          </p:cNvPr>
          <p:cNvSpPr txBox="1">
            <a:spLocks/>
          </p:cNvSpPr>
          <p:nvPr/>
        </p:nvSpPr>
        <p:spPr>
          <a:xfrm>
            <a:off x="0" y="638629"/>
            <a:ext cx="12191998" cy="6219371"/>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a:ln>
                  <a:noFill/>
                </a:ln>
                <a:solidFill>
                  <a:prstClr val="black"/>
                </a:solidFill>
                <a:effectLst/>
                <a:uLnTx/>
                <a:uFillTx/>
                <a:latin typeface="Georgia" panose="02040502050405020303" pitchFamily="18" charset="0"/>
                <a:ea typeface="+mn-ea"/>
                <a:cs typeface="+mn-cs"/>
              </a:rPr>
              <a:t>B — Official and public-health sources</a:t>
            </a:r>
            <a:endParaRPr kumimoji="0" lang="en-KE" sz="3200" b="0" i="0" u="none" strike="noStrike" kern="1200" cap="none" spc="0" normalizeH="0" baseline="0" noProof="0">
              <a:ln>
                <a:noFill/>
              </a:ln>
              <a:solidFill>
                <a:prstClr val="black"/>
              </a:solidFill>
              <a:effectLst/>
              <a:uLnTx/>
              <a:uFillTx/>
              <a:latin typeface="Georgia" panose="02040502050405020303" pitchFamily="18" charset="0"/>
              <a:ea typeface="+mn-ea"/>
              <a:cs typeface="+mn-cs"/>
            </a:endParaRPr>
          </a:p>
          <a:p>
            <a:pPr marL="273600" marR="0" lvl="0" indent="-273600" algn="l" defTabSz="914400" rtl="0" eaLnBrk="1" fontAlgn="auto" latinLnBrk="0" hangingPunct="1">
              <a:lnSpc>
                <a:spcPct val="100000"/>
              </a:lnSpc>
              <a:spcBef>
                <a:spcPts val="0"/>
              </a:spcBef>
              <a:spcAft>
                <a:spcPts val="500"/>
              </a:spcAft>
              <a:buClrTx/>
              <a:buSzTx/>
              <a:buFont typeface="Arial" pitchFamily="34" charset="0"/>
              <a:buNone/>
              <a:tabLst/>
              <a:defRPr/>
            </a:pP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Action on Smoking and Health (ASH) (2025) </a:t>
            </a:r>
            <a:r>
              <a:rPr kumimoji="0" lang="en-US" sz="16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Young people and smoking</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London: Action on Smoking and Health. Available at: </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4"/>
              </a:rPr>
              <a:t>https://ash.org.uk/resources/view/young-people-and-smoking</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3 October 2026).</a:t>
            </a:r>
            <a:endParaRPr kumimoji="0" lang="en-KE"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273600" marR="0" lvl="0" indent="-273600" algn="l" defTabSz="914400" rtl="0" eaLnBrk="1" fontAlgn="auto" latinLnBrk="0" hangingPunct="1">
              <a:lnSpc>
                <a:spcPct val="100000"/>
              </a:lnSpc>
              <a:spcBef>
                <a:spcPts val="0"/>
              </a:spcBef>
              <a:spcAft>
                <a:spcPts val="500"/>
              </a:spcAft>
              <a:buClrTx/>
              <a:buSzTx/>
              <a:buFont typeface="Arial" pitchFamily="34" charset="0"/>
              <a:buNone/>
              <a:tabLst/>
              <a:defRPr/>
            </a:pP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Action on Smoking and Health (ASH) (2026) </a:t>
            </a:r>
            <a:r>
              <a:rPr kumimoji="0" lang="en-US" sz="16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Smokefree generation communications toolkit</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London: Action on Smoking and Health. Available at: </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5"/>
              </a:rPr>
              <a:t>https://ash.org.uk/resources/view/smokefree-generation-communications-toolkit</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3 October 2026).</a:t>
            </a:r>
            <a:endParaRPr kumimoji="0" lang="en-KE"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273600" marR="0" lvl="0" indent="-273600" algn="l" defTabSz="914400" rtl="0" eaLnBrk="1" fontAlgn="auto" latinLnBrk="0" hangingPunct="1">
              <a:lnSpc>
                <a:spcPct val="100000"/>
              </a:lnSpc>
              <a:spcBef>
                <a:spcPts val="0"/>
              </a:spcBef>
              <a:spcAft>
                <a:spcPts val="500"/>
              </a:spcAft>
              <a:buClrTx/>
              <a:buSzTx/>
              <a:buFont typeface="Arial" pitchFamily="34" charset="0"/>
              <a:buNone/>
              <a:tabLst/>
              <a:defRPr/>
            </a:pP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Birmingham City Council (n.d.) </a:t>
            </a:r>
            <a:r>
              <a:rPr kumimoji="0" lang="en-US" sz="16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Public Health Services Prospectus</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Birmingham: Birmingham City Council. Available at: </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6"/>
              </a:rPr>
              <a:t>https://www.birmingham.gov.uk/downloads/file/29983/public_health_services_prospectus</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3 October 2026).</a:t>
            </a:r>
            <a:endParaRPr kumimoji="0" lang="en-KE"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273600" marR="0" lvl="0" indent="-273600" algn="l" defTabSz="914400" rtl="0" eaLnBrk="1" fontAlgn="auto" latinLnBrk="0" hangingPunct="1">
              <a:lnSpc>
                <a:spcPct val="100000"/>
              </a:lnSpc>
              <a:spcBef>
                <a:spcPts val="0"/>
              </a:spcBef>
              <a:spcAft>
                <a:spcPts val="500"/>
              </a:spcAft>
              <a:buClrTx/>
              <a:buSzTx/>
              <a:buFont typeface="Arial" pitchFamily="34" charset="0"/>
              <a:buNone/>
              <a:tabLst/>
              <a:defRPr/>
            </a:pP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Birmingham City Council (2025a) </a:t>
            </a:r>
            <a:r>
              <a:rPr kumimoji="0" lang="en-US" sz="16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 summary picture of children &amp; young people in Birmingham: School Years (5–16 year olds)</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Birmingham Joint Strategic Needs Assessment. Birmingham: Birmingham City Council. Available at: </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7"/>
              </a:rPr>
              <a:t>https://cityobservatory.birmingham.gov.uk/api/explore/v2.1/catalog/datasets/joint-strategic-needs-assessment-jsna/files/121f71a2ddb02fd116035948aa3b99fc</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3 October 2026).</a:t>
            </a:r>
            <a:endParaRPr kumimoji="0" lang="en-KE"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273600" marR="0" lvl="0" indent="-273600" algn="l" defTabSz="914400" rtl="0" eaLnBrk="1" fontAlgn="auto" latinLnBrk="0" hangingPunct="1">
              <a:lnSpc>
                <a:spcPct val="100000"/>
              </a:lnSpc>
              <a:spcBef>
                <a:spcPts val="0"/>
              </a:spcBef>
              <a:spcAft>
                <a:spcPts val="500"/>
              </a:spcAft>
              <a:buClrTx/>
              <a:buSzTx/>
              <a:buFont typeface="Arial" pitchFamily="34" charset="0"/>
              <a:buNone/>
              <a:tabLst/>
              <a:defRPr/>
            </a:pP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Birmingham City Council (2025b) ‘Find Freedom From Smoking’: New campaign launches across Birmingham, 28 October. Available at: </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8"/>
              </a:rPr>
              <a:t>https://www.birmingham.gov.uk/news/article/1661/find_freedom_from_smoking_new_campaign_launches_across_birmingham</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3 October 2026).</a:t>
            </a:r>
            <a:endParaRPr kumimoji="0" lang="en-KE"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273600" marR="0" lvl="0" indent="-273600" algn="l" defTabSz="914400" rtl="0" eaLnBrk="1" fontAlgn="auto" latinLnBrk="0" hangingPunct="1">
              <a:lnSpc>
                <a:spcPct val="100000"/>
              </a:lnSpc>
              <a:spcBef>
                <a:spcPts val="0"/>
              </a:spcBef>
              <a:spcAft>
                <a:spcPts val="500"/>
              </a:spcAft>
              <a:buClrTx/>
              <a:buSzTx/>
              <a:buFont typeface="Arial" pitchFamily="34" charset="0"/>
              <a:buNone/>
              <a:tabLst/>
              <a:defRPr/>
            </a:pP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NHS (n.d.) </a:t>
            </a:r>
            <a:r>
              <a:rPr kumimoji="0" lang="en-US" sz="16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Quit smoking – Better Health</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Available at: </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9"/>
              </a:rPr>
              <a:t>https://www.nhs.uk/better-health/quit-smoking/</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3 October 2026).</a:t>
            </a:r>
            <a:endParaRPr kumimoji="0" lang="en-KE"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273600" marR="0" lvl="0" indent="-273600" algn="l" defTabSz="914400" rtl="0" eaLnBrk="1" fontAlgn="auto" latinLnBrk="0" hangingPunct="1">
              <a:lnSpc>
                <a:spcPct val="100000"/>
              </a:lnSpc>
              <a:spcBef>
                <a:spcPts val="0"/>
              </a:spcBef>
              <a:spcAft>
                <a:spcPts val="500"/>
              </a:spcAft>
              <a:buClrTx/>
              <a:buSzTx/>
              <a:buFont typeface="Arial" pitchFamily="34" charset="0"/>
              <a:buNone/>
              <a:tabLst/>
              <a:defRPr/>
            </a:pP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NHS England (2024) </a:t>
            </a:r>
            <a:r>
              <a:rPr kumimoji="0" lang="en-US" sz="1600" b="0"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Smoking, Drinking and Drug Use among Young People in England, 2023</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London: NHS England. Available at: </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hlinkClick r:id="rId10"/>
              </a:rPr>
              <a:t>https://digital.nhs.uk/data-and-information/publications/statistical/smoking-drinking-and-drug-use-among-young-people-in-england/2023</a:t>
            </a: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(Accessed: 3 October 2026).</a:t>
            </a:r>
            <a:endParaRPr kumimoji="0" lang="en-KE"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065B62-EB15-3511-66F8-11365A2FB021}"/>
              </a:ext>
            </a:extLst>
          </p:cNvPr>
          <p:cNvSpPr>
            <a:spLocks noGrp="1"/>
          </p:cNvSpPr>
          <p:nvPr>
            <p:ph type="ctrTitle"/>
          </p:nvPr>
        </p:nvSpPr>
        <p:spPr>
          <a:xfrm>
            <a:off x="1524000" y="1122363"/>
            <a:ext cx="9144000" cy="1655762"/>
          </a:xfrm>
        </p:spPr>
        <p:txBody>
          <a:bodyPr>
            <a:normAutofit/>
          </a:bodyPr>
          <a:lstStyle/>
          <a:p>
            <a:pPr algn="ctr"/>
            <a:r>
              <a:rPr lang="en-US" sz="5000" dirty="0">
                <a:latin typeface="Arial" panose="020B0604020202020204" pitchFamily="34" charset="0"/>
                <a:cs typeface="Arial" panose="020B0604020202020204" pitchFamily="34" charset="0"/>
              </a:rPr>
              <a:t>Task 3</a:t>
            </a:r>
          </a:p>
        </p:txBody>
      </p:sp>
      <p:sp>
        <p:nvSpPr>
          <p:cNvPr id="3" name="Subtitle 2">
            <a:extLst>
              <a:ext uri="{FF2B5EF4-FFF2-40B4-BE49-F238E27FC236}">
                <a16:creationId xmlns:a16="http://schemas.microsoft.com/office/drawing/2014/main" id="{70BADC4B-DB93-4C64-A2AD-8D4B97B4632A}"/>
              </a:ext>
            </a:extLst>
          </p:cNvPr>
          <p:cNvSpPr>
            <a:spLocks noGrp="1"/>
          </p:cNvSpPr>
          <p:nvPr>
            <p:ph type="subTitle" idx="1"/>
          </p:nvPr>
        </p:nvSpPr>
        <p:spPr>
          <a:xfrm>
            <a:off x="1524000" y="3602037"/>
            <a:ext cx="9144000" cy="2775515"/>
          </a:xfrm>
        </p:spPr>
        <p:txBody>
          <a:bodyPr>
            <a:noAutofit/>
          </a:bodyPr>
          <a:lstStyle/>
          <a:p>
            <a:pPr algn="ctr">
              <a:lnSpc>
                <a:spcPct val="170000"/>
              </a:lnSpc>
            </a:pPr>
            <a:r>
              <a:rPr lang="en-US">
                <a:latin typeface="Arial" panose="020B0604020202020204" pitchFamily="34" charset="0"/>
                <a:cs typeface="Arial" panose="020B0604020202020204" pitchFamily="34" charset="0"/>
              </a:rPr>
              <a:t>Fadumo Omar (2311758)</a:t>
            </a:r>
            <a:endParaRPr lang="en-US" sz="1600" dirty="0">
              <a:latin typeface="Arial" panose="020B0604020202020204" pitchFamily="34" charset="0"/>
              <a:cs typeface="Arial" panose="020B0604020202020204" pitchFamily="34" charset="0"/>
            </a:endParaRPr>
          </a:p>
          <a:p>
            <a:pPr algn="ctr">
              <a:lnSpc>
                <a:spcPct val="170000"/>
              </a:lnSpc>
            </a:pPr>
            <a:r>
              <a:rPr lang="en-US" dirty="0">
                <a:latin typeface="Arial" panose="020B0604020202020204" pitchFamily="34" charset="0"/>
                <a:cs typeface="Arial" panose="020B0604020202020204" pitchFamily="34" charset="0"/>
              </a:rPr>
              <a:t>Social Epidemiology and public heath Development</a:t>
            </a:r>
          </a:p>
          <a:p>
            <a:pPr algn="ctr">
              <a:lnSpc>
                <a:spcPct val="170000"/>
              </a:lnSpc>
            </a:pPr>
            <a:r>
              <a:rPr lang="en-US" sz="1600" dirty="0">
                <a:latin typeface="Arial" panose="020B0604020202020204" pitchFamily="34" charset="0"/>
                <a:cs typeface="Arial" panose="020B0604020202020204" pitchFamily="34" charset="0"/>
              </a:rPr>
              <a:t>Module code: LCHS7000</a:t>
            </a:r>
          </a:p>
          <a:p>
            <a:pPr algn="ctr">
              <a:lnSpc>
                <a:spcPct val="170000"/>
              </a:lnSpc>
            </a:pPr>
            <a:r>
              <a:rPr lang="en-US" dirty="0">
                <a:latin typeface="Arial" panose="020B0604020202020204" pitchFamily="34" charset="0"/>
                <a:cs typeface="Arial" panose="020B0604020202020204" pitchFamily="34" charset="0"/>
              </a:rPr>
              <a:t>LECTURER: DR HAMDI HUSSAIN</a:t>
            </a:r>
            <a:endParaRPr lang="en-US" sz="1600" dirty="0">
              <a:latin typeface="Arial" panose="020B0604020202020204" pitchFamily="34" charset="0"/>
              <a:cs typeface="Arial" panose="020B0604020202020204" pitchFamily="34" charset="0"/>
            </a:endParaRPr>
          </a:p>
          <a:p>
            <a:pPr algn="ctr">
              <a:lnSpc>
                <a:spcPct val="170000"/>
              </a:lnSpc>
            </a:pP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863917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2D2B7-84E6-88E2-357D-A5D13186B960}"/>
              </a:ext>
            </a:extLst>
          </p:cNvPr>
          <p:cNvSpPr>
            <a:spLocks noGrp="1"/>
          </p:cNvSpPr>
          <p:nvPr>
            <p:ph type="title"/>
          </p:nvPr>
        </p:nvSpPr>
        <p:spPr>
          <a:xfrm>
            <a:off x="838200" y="131737"/>
            <a:ext cx="10515600" cy="1558952"/>
          </a:xfrm>
        </p:spPr>
        <p:txBody>
          <a:bodyPr>
            <a:normAutofit/>
          </a:bodyPr>
          <a:lstStyle/>
          <a:p>
            <a:pPr>
              <a:lnSpc>
                <a:spcPct val="150000"/>
              </a:lnSpc>
            </a:pPr>
            <a:r>
              <a:rPr lang="en-US" b="1" dirty="0">
                <a:latin typeface="Arial" panose="020B0604020202020204" pitchFamily="34" charset="0"/>
                <a:cs typeface="Arial" panose="020B0604020202020204" pitchFamily="34" charset="0"/>
              </a:rPr>
              <a:t>Physiological Advantages of Quitting Smoking</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C86EF6B-6D69-7894-D2C4-B715EC9DCB70}"/>
              </a:ext>
            </a:extLst>
          </p:cNvPr>
          <p:cNvSpPr>
            <a:spLocks noGrp="1"/>
          </p:cNvSpPr>
          <p:nvPr>
            <p:ph idx="1"/>
          </p:nvPr>
        </p:nvSpPr>
        <p:spPr>
          <a:xfrm>
            <a:off x="838200" y="1825625"/>
            <a:ext cx="6150997" cy="4351338"/>
          </a:xfrm>
        </p:spPr>
        <p:txBody>
          <a:bodyPr>
            <a:normAutofit/>
          </a:bodyPr>
          <a:lstStyle/>
          <a:p>
            <a:pPr>
              <a:lnSpc>
                <a:spcPct val="150000"/>
              </a:lnSpc>
            </a:pPr>
            <a:r>
              <a:rPr lang="en-US" sz="2400" dirty="0">
                <a:latin typeface="Arial" panose="020B0604020202020204" pitchFamily="34" charset="0"/>
                <a:cs typeface="Arial" panose="020B0604020202020204" pitchFamily="34" charset="0"/>
              </a:rPr>
              <a:t>Better recovery of lung functions.</a:t>
            </a:r>
          </a:p>
          <a:p>
            <a:pPr>
              <a:lnSpc>
                <a:spcPct val="150000"/>
              </a:lnSpc>
            </a:pPr>
            <a:r>
              <a:rPr lang="en-US" sz="2400" dirty="0">
                <a:latin typeface="Arial" panose="020B0604020202020204" pitchFamily="34" charset="0"/>
                <a:cs typeface="Arial" panose="020B0604020202020204" pitchFamily="34" charset="0"/>
              </a:rPr>
              <a:t>Reduced respiratory symptoms.</a:t>
            </a:r>
          </a:p>
          <a:p>
            <a:pPr>
              <a:lnSpc>
                <a:spcPct val="150000"/>
              </a:lnSpc>
            </a:pPr>
            <a:r>
              <a:rPr lang="en-US" sz="2400" dirty="0">
                <a:latin typeface="Arial" panose="020B0604020202020204" pitchFamily="34" charset="0"/>
                <a:cs typeface="Arial" panose="020B0604020202020204" pitchFamily="34" charset="0"/>
              </a:rPr>
              <a:t>Lower disease risks.</a:t>
            </a:r>
          </a:p>
          <a:p>
            <a:pPr>
              <a:lnSpc>
                <a:spcPct val="150000"/>
              </a:lnSpc>
            </a:pPr>
            <a:r>
              <a:rPr lang="en-US" sz="2400" dirty="0">
                <a:latin typeface="Arial" panose="020B0604020202020204" pitchFamily="34" charset="0"/>
                <a:cs typeface="Arial" panose="020B0604020202020204" pitchFamily="34" charset="0"/>
              </a:rPr>
              <a:t>Better cardiovascular health.</a:t>
            </a:r>
          </a:p>
          <a:p>
            <a:pPr>
              <a:lnSpc>
                <a:spcPct val="150000"/>
              </a:lnSpc>
            </a:pPr>
            <a:r>
              <a:rPr lang="en-US" sz="2400" dirty="0">
                <a:latin typeface="Arial" panose="020B0604020202020204" pitchFamily="34" charset="0"/>
                <a:cs typeface="Arial" panose="020B0604020202020204" pitchFamily="34" charset="0"/>
              </a:rPr>
              <a:t>Increased physical energy.</a:t>
            </a:r>
          </a:p>
          <a:p>
            <a:pPr>
              <a:lnSpc>
                <a:spcPct val="150000"/>
              </a:lnSpc>
            </a:pPr>
            <a:r>
              <a:rPr lang="en-US" sz="2400" dirty="0">
                <a:latin typeface="Arial" panose="020B0604020202020204" pitchFamily="34" charset="0"/>
                <a:cs typeface="Arial" panose="020B0604020202020204" pitchFamily="34" charset="0"/>
              </a:rPr>
              <a:t>Enhanced body healing.</a:t>
            </a:r>
          </a:p>
          <a:p>
            <a:endParaRPr lang="en-US" dirty="0"/>
          </a:p>
        </p:txBody>
      </p:sp>
      <p:pic>
        <p:nvPicPr>
          <p:cNvPr id="5" name="Picture 4">
            <a:extLst>
              <a:ext uri="{FF2B5EF4-FFF2-40B4-BE49-F238E27FC236}">
                <a16:creationId xmlns:a16="http://schemas.microsoft.com/office/drawing/2014/main" id="{DE4C6711-7CDB-F84F-E8B0-358B736999F2}"/>
              </a:ext>
            </a:extLst>
          </p:cNvPr>
          <p:cNvPicPr>
            <a:picLocks noChangeAspect="1"/>
          </p:cNvPicPr>
          <p:nvPr/>
        </p:nvPicPr>
        <p:blipFill>
          <a:blip r:embed="rId3"/>
          <a:stretch>
            <a:fillRect/>
          </a:stretch>
        </p:blipFill>
        <p:spPr>
          <a:xfrm>
            <a:off x="6602927" y="1825625"/>
            <a:ext cx="5219968" cy="3448227"/>
          </a:xfrm>
          <a:prstGeom prst="rect">
            <a:avLst/>
          </a:prstGeom>
        </p:spPr>
      </p:pic>
    </p:spTree>
    <p:extLst>
      <p:ext uri="{BB962C8B-B14F-4D97-AF65-F5344CB8AC3E}">
        <p14:creationId xmlns:p14="http://schemas.microsoft.com/office/powerpoint/2010/main" val="41347640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FC368-83FD-534F-43BB-142CBA7F4CB0}"/>
              </a:ext>
            </a:extLst>
          </p:cNvPr>
          <p:cNvSpPr>
            <a:spLocks noGrp="1"/>
          </p:cNvSpPr>
          <p:nvPr>
            <p:ph type="title"/>
          </p:nvPr>
        </p:nvSpPr>
        <p:spPr/>
        <p:txBody>
          <a:bodyPr>
            <a:normAutofit/>
          </a:bodyPr>
          <a:lstStyle/>
          <a:p>
            <a:pPr>
              <a:lnSpc>
                <a:spcPct val="150000"/>
              </a:lnSpc>
            </a:pPr>
            <a:r>
              <a:rPr lang="en-US" b="1" dirty="0">
                <a:latin typeface="Arial" panose="020B0604020202020204" pitchFamily="34" charset="0"/>
                <a:cs typeface="Arial" panose="020B0604020202020204" pitchFamily="34" charset="0"/>
              </a:rPr>
              <a:t>Psychological Advantages</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8262754-83CB-D843-309D-65FF1B7625C0}"/>
              </a:ext>
            </a:extLst>
          </p:cNvPr>
          <p:cNvSpPr>
            <a:spLocks noGrp="1"/>
          </p:cNvSpPr>
          <p:nvPr>
            <p:ph idx="1"/>
          </p:nvPr>
        </p:nvSpPr>
        <p:spPr>
          <a:xfrm>
            <a:off x="838200" y="1825625"/>
            <a:ext cx="5737529" cy="4351338"/>
          </a:xfrm>
        </p:spPr>
        <p:txBody>
          <a:bodyPr>
            <a:normAutofit/>
          </a:bodyPr>
          <a:lstStyle/>
          <a:p>
            <a:pPr>
              <a:lnSpc>
                <a:spcPct val="150000"/>
              </a:lnSpc>
            </a:pPr>
            <a:r>
              <a:rPr lang="en-US" sz="2400" dirty="0">
                <a:latin typeface="Arial" panose="020B0604020202020204" pitchFamily="34" charset="0"/>
                <a:cs typeface="Arial" panose="020B0604020202020204" pitchFamily="34" charset="0"/>
              </a:rPr>
              <a:t>Reduced nicotine dependence.</a:t>
            </a:r>
          </a:p>
          <a:p>
            <a:pPr>
              <a:lnSpc>
                <a:spcPct val="150000"/>
              </a:lnSpc>
            </a:pPr>
            <a:r>
              <a:rPr lang="en-US" sz="2400" dirty="0">
                <a:latin typeface="Arial" panose="020B0604020202020204" pitchFamily="34" charset="0"/>
                <a:cs typeface="Arial" panose="020B0604020202020204" pitchFamily="34" charset="0"/>
              </a:rPr>
              <a:t>Improved emotional well-being.</a:t>
            </a:r>
          </a:p>
          <a:p>
            <a:pPr>
              <a:lnSpc>
                <a:spcPct val="150000"/>
              </a:lnSpc>
            </a:pPr>
            <a:r>
              <a:rPr lang="en-US" sz="2400" dirty="0">
                <a:latin typeface="Arial" panose="020B0604020202020204" pitchFamily="34" charset="0"/>
                <a:cs typeface="Arial" panose="020B0604020202020204" pitchFamily="34" charset="0"/>
              </a:rPr>
              <a:t>Better stress management.</a:t>
            </a:r>
          </a:p>
          <a:p>
            <a:pPr>
              <a:lnSpc>
                <a:spcPct val="150000"/>
              </a:lnSpc>
            </a:pPr>
            <a:r>
              <a:rPr lang="en-US" sz="2400" dirty="0">
                <a:latin typeface="Arial" panose="020B0604020202020204" pitchFamily="34" charset="0"/>
                <a:cs typeface="Arial" panose="020B0604020202020204" pitchFamily="34" charset="0"/>
              </a:rPr>
              <a:t>Increased self-confidence.</a:t>
            </a:r>
          </a:p>
          <a:p>
            <a:pPr>
              <a:lnSpc>
                <a:spcPct val="150000"/>
              </a:lnSpc>
            </a:pPr>
            <a:r>
              <a:rPr lang="en-US" sz="2400" dirty="0">
                <a:latin typeface="Arial" panose="020B0604020202020204" pitchFamily="34" charset="0"/>
                <a:cs typeface="Arial" panose="020B0604020202020204" pitchFamily="34" charset="0"/>
              </a:rPr>
              <a:t>Greater personal control.</a:t>
            </a:r>
          </a:p>
          <a:p>
            <a:pPr>
              <a:lnSpc>
                <a:spcPct val="150000"/>
              </a:lnSpc>
            </a:pPr>
            <a:r>
              <a:rPr lang="en-US" sz="2400" dirty="0">
                <a:latin typeface="Arial" panose="020B0604020202020204" pitchFamily="34" charset="0"/>
                <a:cs typeface="Arial" panose="020B0604020202020204" pitchFamily="34" charset="0"/>
              </a:rPr>
              <a:t>Improved mental focus.</a:t>
            </a:r>
          </a:p>
          <a:p>
            <a:pPr>
              <a:lnSpc>
                <a:spcPct val="150000"/>
              </a:lnSpc>
            </a:pPr>
            <a:endParaRPr lang="en-US"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AC6E9BBB-7926-2B94-9016-9508A952F0D3}"/>
              </a:ext>
            </a:extLst>
          </p:cNvPr>
          <p:cNvPicPr>
            <a:picLocks noChangeAspect="1"/>
          </p:cNvPicPr>
          <p:nvPr/>
        </p:nvPicPr>
        <p:blipFill>
          <a:blip r:embed="rId3"/>
          <a:stretch>
            <a:fillRect/>
          </a:stretch>
        </p:blipFill>
        <p:spPr>
          <a:xfrm>
            <a:off x="6718852" y="1690688"/>
            <a:ext cx="5045798" cy="4018349"/>
          </a:xfrm>
          <a:prstGeom prst="rect">
            <a:avLst/>
          </a:prstGeom>
        </p:spPr>
      </p:pic>
    </p:spTree>
    <p:extLst>
      <p:ext uri="{BB962C8B-B14F-4D97-AF65-F5344CB8AC3E}">
        <p14:creationId xmlns:p14="http://schemas.microsoft.com/office/powerpoint/2010/main" val="4924838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51B96-0335-24B1-83F0-9B19FD8397B3}"/>
              </a:ext>
            </a:extLst>
          </p:cNvPr>
          <p:cNvSpPr>
            <a:spLocks noGrp="1"/>
          </p:cNvSpPr>
          <p:nvPr>
            <p:ph type="title"/>
          </p:nvPr>
        </p:nvSpPr>
        <p:spPr/>
        <p:txBody>
          <a:bodyPr>
            <a:normAutofit/>
          </a:bodyPr>
          <a:lstStyle/>
          <a:p>
            <a:pPr>
              <a:lnSpc>
                <a:spcPct val="150000"/>
              </a:lnSpc>
            </a:pPr>
            <a:r>
              <a:rPr lang="en-US" b="1" dirty="0">
                <a:latin typeface="Arial" panose="020B0604020202020204" pitchFamily="34" charset="0"/>
                <a:cs typeface="Arial" panose="020B0604020202020204" pitchFamily="34" charset="0"/>
              </a:rPr>
              <a:t>Sociological Benefits</a:t>
            </a:r>
          </a:p>
        </p:txBody>
      </p:sp>
      <p:sp>
        <p:nvSpPr>
          <p:cNvPr id="3" name="Content Placeholder 2">
            <a:extLst>
              <a:ext uri="{FF2B5EF4-FFF2-40B4-BE49-F238E27FC236}">
                <a16:creationId xmlns:a16="http://schemas.microsoft.com/office/drawing/2014/main" id="{3E07D891-9CFF-213C-A603-D32ACD6BFB91}"/>
              </a:ext>
            </a:extLst>
          </p:cNvPr>
          <p:cNvSpPr>
            <a:spLocks noGrp="1"/>
          </p:cNvSpPr>
          <p:nvPr>
            <p:ph idx="1"/>
          </p:nvPr>
        </p:nvSpPr>
        <p:spPr>
          <a:xfrm>
            <a:off x="838200" y="1825625"/>
            <a:ext cx="5984019" cy="4351338"/>
          </a:xfrm>
        </p:spPr>
        <p:txBody>
          <a:bodyPr>
            <a:normAutofit/>
          </a:bodyPr>
          <a:lstStyle/>
          <a:p>
            <a:pPr>
              <a:lnSpc>
                <a:spcPct val="150000"/>
              </a:lnSpc>
            </a:pPr>
            <a:r>
              <a:rPr lang="en-US" sz="2400" dirty="0">
                <a:latin typeface="Arial" panose="020B0604020202020204" pitchFamily="34" charset="0"/>
                <a:cs typeface="Arial" panose="020B0604020202020204" pitchFamily="34" charset="0"/>
              </a:rPr>
              <a:t>Stronger family relationships.</a:t>
            </a:r>
          </a:p>
          <a:p>
            <a:pPr>
              <a:lnSpc>
                <a:spcPct val="150000"/>
              </a:lnSpc>
            </a:pPr>
            <a:r>
              <a:rPr lang="en-US" sz="2400" dirty="0">
                <a:latin typeface="Arial" panose="020B0604020202020204" pitchFamily="34" charset="0"/>
                <a:cs typeface="Arial" panose="020B0604020202020204" pitchFamily="34" charset="0"/>
              </a:rPr>
              <a:t>Positive peer influence.</a:t>
            </a:r>
          </a:p>
          <a:p>
            <a:pPr>
              <a:lnSpc>
                <a:spcPct val="150000"/>
              </a:lnSpc>
            </a:pPr>
            <a:r>
              <a:rPr lang="en-US" sz="2400" dirty="0">
                <a:latin typeface="Arial" panose="020B0604020202020204" pitchFamily="34" charset="0"/>
                <a:cs typeface="Arial" panose="020B0604020202020204" pitchFamily="34" charset="0"/>
              </a:rPr>
              <a:t>Reduced social stigma.</a:t>
            </a:r>
          </a:p>
          <a:p>
            <a:pPr>
              <a:lnSpc>
                <a:spcPct val="150000"/>
              </a:lnSpc>
            </a:pPr>
            <a:r>
              <a:rPr lang="en-US" sz="2400" dirty="0">
                <a:latin typeface="Arial" panose="020B0604020202020204" pitchFamily="34" charset="0"/>
                <a:cs typeface="Arial" panose="020B0604020202020204" pitchFamily="34" charset="0"/>
              </a:rPr>
              <a:t>More financial savings.</a:t>
            </a:r>
          </a:p>
          <a:p>
            <a:pPr>
              <a:lnSpc>
                <a:spcPct val="150000"/>
              </a:lnSpc>
            </a:pPr>
            <a:r>
              <a:rPr lang="en-US" sz="2400" dirty="0">
                <a:latin typeface="Arial" panose="020B0604020202020204" pitchFamily="34" charset="0"/>
                <a:cs typeface="Arial" panose="020B0604020202020204" pitchFamily="34" charset="0"/>
              </a:rPr>
              <a:t>Healthier social activities.</a:t>
            </a:r>
          </a:p>
          <a:p>
            <a:pPr>
              <a:lnSpc>
                <a:spcPct val="150000"/>
              </a:lnSpc>
            </a:pPr>
            <a:r>
              <a:rPr lang="en-US" sz="2400" dirty="0">
                <a:latin typeface="Arial" panose="020B0604020202020204" pitchFamily="34" charset="0"/>
                <a:cs typeface="Arial" panose="020B0604020202020204" pitchFamily="34" charset="0"/>
              </a:rPr>
              <a:t>Improved future opportunities.</a:t>
            </a:r>
          </a:p>
          <a:p>
            <a:endParaRPr lang="en-US" dirty="0"/>
          </a:p>
        </p:txBody>
      </p:sp>
      <p:pic>
        <p:nvPicPr>
          <p:cNvPr id="5" name="Picture 4">
            <a:extLst>
              <a:ext uri="{FF2B5EF4-FFF2-40B4-BE49-F238E27FC236}">
                <a16:creationId xmlns:a16="http://schemas.microsoft.com/office/drawing/2014/main" id="{58E98E0B-8446-C688-1200-6EA1E234CA08}"/>
              </a:ext>
            </a:extLst>
          </p:cNvPr>
          <p:cNvPicPr>
            <a:picLocks noChangeAspect="1"/>
          </p:cNvPicPr>
          <p:nvPr/>
        </p:nvPicPr>
        <p:blipFill>
          <a:blip r:embed="rId3"/>
          <a:stretch>
            <a:fillRect/>
          </a:stretch>
        </p:blipFill>
        <p:spPr>
          <a:xfrm>
            <a:off x="7367345" y="2302938"/>
            <a:ext cx="4629388" cy="2971953"/>
          </a:xfrm>
          <a:prstGeom prst="rect">
            <a:avLst/>
          </a:prstGeom>
        </p:spPr>
      </p:pic>
    </p:spTree>
    <p:extLst>
      <p:ext uri="{BB962C8B-B14F-4D97-AF65-F5344CB8AC3E}">
        <p14:creationId xmlns:p14="http://schemas.microsoft.com/office/powerpoint/2010/main" val="38304319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1AAD36-0060-5DEF-D9DE-270B4DC658F9}"/>
              </a:ext>
            </a:extLst>
          </p:cNvPr>
          <p:cNvSpPr>
            <a:spLocks noGrp="1"/>
          </p:cNvSpPr>
          <p:nvPr>
            <p:ph type="title"/>
          </p:nvPr>
        </p:nvSpPr>
        <p:spPr/>
        <p:txBody>
          <a:bodyPr>
            <a:normAutofit/>
          </a:bodyPr>
          <a:lstStyle/>
          <a:p>
            <a:pPr>
              <a:lnSpc>
                <a:spcPct val="150000"/>
              </a:lnSpc>
            </a:pPr>
            <a:r>
              <a:rPr lang="en-US" b="1" dirty="0">
                <a:latin typeface="Arial" panose="020B0604020202020204" pitchFamily="34" charset="0"/>
                <a:cs typeface="Arial" panose="020B0604020202020204" pitchFamily="34" charset="0"/>
              </a:rPr>
              <a:t>Problems in Teenage Smoking Cessation</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56AA920-5BA6-32BB-72E6-41D894A5C625}"/>
              </a:ext>
            </a:extLst>
          </p:cNvPr>
          <p:cNvSpPr>
            <a:spLocks noGrp="1"/>
          </p:cNvSpPr>
          <p:nvPr>
            <p:ph idx="1"/>
          </p:nvPr>
        </p:nvSpPr>
        <p:spPr>
          <a:xfrm>
            <a:off x="345219" y="1825625"/>
            <a:ext cx="6810955" cy="4351338"/>
          </a:xfrm>
        </p:spPr>
        <p:txBody>
          <a:bodyPr>
            <a:normAutofit lnSpcReduction="10000"/>
          </a:bodyPr>
          <a:lstStyle/>
          <a:p>
            <a:pPr>
              <a:lnSpc>
                <a:spcPct val="150000"/>
              </a:lnSpc>
            </a:pPr>
            <a:r>
              <a:rPr lang="en-US" sz="2400" dirty="0">
                <a:latin typeface="Arial" panose="020B0604020202020204" pitchFamily="34" charset="0"/>
                <a:cs typeface="Arial" panose="020B0604020202020204" pitchFamily="34" charset="0"/>
              </a:rPr>
              <a:t>Peer pressure and its effect on decision-making.</a:t>
            </a:r>
          </a:p>
          <a:p>
            <a:pPr>
              <a:lnSpc>
                <a:spcPct val="150000"/>
              </a:lnSpc>
            </a:pPr>
            <a:r>
              <a:rPr lang="en-US" sz="2400" dirty="0">
                <a:latin typeface="Arial" panose="020B0604020202020204" pitchFamily="34" charset="0"/>
                <a:cs typeface="Arial" panose="020B0604020202020204" pitchFamily="34" charset="0"/>
              </a:rPr>
              <a:t>Nicotine addiction results in cravings.</a:t>
            </a:r>
          </a:p>
          <a:p>
            <a:pPr>
              <a:lnSpc>
                <a:spcPct val="150000"/>
              </a:lnSpc>
            </a:pPr>
            <a:r>
              <a:rPr lang="en-US" sz="2400" dirty="0">
                <a:latin typeface="Arial" panose="020B0604020202020204" pitchFamily="34" charset="0"/>
                <a:cs typeface="Arial" panose="020B0604020202020204" pitchFamily="34" charset="0"/>
              </a:rPr>
              <a:t>Cigarette cravings are caused by stress.</a:t>
            </a:r>
          </a:p>
          <a:p>
            <a:pPr>
              <a:lnSpc>
                <a:spcPct val="150000"/>
              </a:lnSpc>
            </a:pPr>
            <a:r>
              <a:rPr lang="en-US" sz="2400" dirty="0">
                <a:latin typeface="Arial" panose="020B0604020202020204" pitchFamily="34" charset="0"/>
                <a:cs typeface="Arial" panose="020B0604020202020204" pitchFamily="34" charset="0"/>
              </a:rPr>
              <a:t>Social acceptance can promote smoking.</a:t>
            </a:r>
          </a:p>
          <a:p>
            <a:pPr>
              <a:lnSpc>
                <a:spcPct val="150000"/>
              </a:lnSpc>
            </a:pPr>
            <a:r>
              <a:rPr lang="en-US" sz="2400" dirty="0">
                <a:latin typeface="Arial" panose="020B0604020202020204" pitchFamily="34" charset="0"/>
                <a:cs typeface="Arial" panose="020B0604020202020204" pitchFamily="34" charset="0"/>
              </a:rPr>
              <a:t>Limited quitting support.</a:t>
            </a:r>
          </a:p>
          <a:p>
            <a:pPr>
              <a:lnSpc>
                <a:spcPct val="150000"/>
              </a:lnSpc>
            </a:pPr>
            <a:r>
              <a:rPr lang="en-US" sz="2400" dirty="0">
                <a:latin typeface="Arial" panose="020B0604020202020204" pitchFamily="34" charset="0"/>
                <a:cs typeface="Arial" panose="020B0604020202020204" pitchFamily="34" charset="0"/>
              </a:rPr>
              <a:t>Distress associated with withdrawal symptoms.</a:t>
            </a:r>
          </a:p>
          <a:p>
            <a:pPr>
              <a:lnSpc>
                <a:spcPct val="150000"/>
              </a:lnSpc>
            </a:pPr>
            <a:endParaRPr lang="en-US"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69C7D1F-02E6-E36C-C89F-8C939ACFFE74}"/>
              </a:ext>
            </a:extLst>
          </p:cNvPr>
          <p:cNvPicPr>
            <a:picLocks noChangeAspect="1"/>
          </p:cNvPicPr>
          <p:nvPr/>
        </p:nvPicPr>
        <p:blipFill>
          <a:blip r:embed="rId3"/>
          <a:stretch>
            <a:fillRect/>
          </a:stretch>
        </p:blipFill>
        <p:spPr>
          <a:xfrm>
            <a:off x="7274546" y="1768094"/>
            <a:ext cx="4803485" cy="3320741"/>
          </a:xfrm>
          <a:prstGeom prst="rect">
            <a:avLst/>
          </a:prstGeom>
        </p:spPr>
      </p:pic>
    </p:spTree>
    <p:extLst>
      <p:ext uri="{BB962C8B-B14F-4D97-AF65-F5344CB8AC3E}">
        <p14:creationId xmlns:p14="http://schemas.microsoft.com/office/powerpoint/2010/main" val="1596126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60265-9BF9-A7AC-2802-4E989D051389}"/>
              </a:ext>
            </a:extLst>
          </p:cNvPr>
          <p:cNvSpPr>
            <a:spLocks noGrp="1"/>
          </p:cNvSpPr>
          <p:nvPr>
            <p:ph type="title"/>
          </p:nvPr>
        </p:nvSpPr>
        <p:spPr/>
        <p:txBody>
          <a:bodyPr>
            <a:normAutofit/>
          </a:bodyPr>
          <a:lstStyle/>
          <a:p>
            <a:pPr>
              <a:lnSpc>
                <a:spcPct val="150000"/>
              </a:lnSpc>
            </a:pPr>
            <a:r>
              <a:rPr lang="en-US" b="1" dirty="0">
                <a:latin typeface="Arial" panose="020B0604020202020204" pitchFamily="34" charset="0"/>
                <a:cs typeface="Arial" panose="020B0604020202020204" pitchFamily="34" charset="0"/>
              </a:rPr>
              <a:t>Behavior Change Theory: COM-B Model</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B938E77-D6DA-A58C-C720-0EE0493BD579}"/>
              </a:ext>
            </a:extLst>
          </p:cNvPr>
          <p:cNvSpPr>
            <a:spLocks noGrp="1"/>
          </p:cNvSpPr>
          <p:nvPr>
            <p:ph idx="1"/>
          </p:nvPr>
        </p:nvSpPr>
        <p:spPr>
          <a:xfrm>
            <a:off x="838200" y="1825625"/>
            <a:ext cx="5368871" cy="4351338"/>
          </a:xfrm>
        </p:spPr>
        <p:txBody>
          <a:bodyPr>
            <a:normAutofit lnSpcReduction="10000"/>
          </a:bodyPr>
          <a:lstStyle/>
          <a:p>
            <a:pPr>
              <a:lnSpc>
                <a:spcPct val="150000"/>
              </a:lnSpc>
            </a:pPr>
            <a:r>
              <a:rPr lang="en-US" sz="2400" dirty="0">
                <a:latin typeface="Arial" panose="020B0604020202020204" pitchFamily="34" charset="0"/>
                <a:cs typeface="Arial" panose="020B0604020202020204" pitchFamily="34" charset="0"/>
              </a:rPr>
              <a:t>Capability affects behavior.</a:t>
            </a:r>
          </a:p>
          <a:p>
            <a:pPr>
              <a:lnSpc>
                <a:spcPct val="150000"/>
              </a:lnSpc>
            </a:pPr>
            <a:r>
              <a:rPr lang="en-US" sz="2400" dirty="0">
                <a:latin typeface="Arial" panose="020B0604020202020204" pitchFamily="34" charset="0"/>
                <a:cs typeface="Arial" panose="020B0604020202020204" pitchFamily="34" charset="0"/>
              </a:rPr>
              <a:t>Opportunity shapes actions.</a:t>
            </a:r>
          </a:p>
          <a:p>
            <a:pPr>
              <a:lnSpc>
                <a:spcPct val="150000"/>
              </a:lnSpc>
            </a:pPr>
            <a:r>
              <a:rPr lang="en-US" sz="2400" dirty="0">
                <a:latin typeface="Arial" panose="020B0604020202020204" pitchFamily="34" charset="0"/>
                <a:cs typeface="Arial" panose="020B0604020202020204" pitchFamily="34" charset="0"/>
              </a:rPr>
              <a:t>Motivation drives decisions.</a:t>
            </a:r>
          </a:p>
          <a:p>
            <a:pPr>
              <a:lnSpc>
                <a:spcPct val="150000"/>
              </a:lnSpc>
            </a:pPr>
            <a:r>
              <a:rPr lang="en-US" sz="2400" dirty="0">
                <a:latin typeface="Arial" panose="020B0604020202020204" pitchFamily="34" charset="0"/>
                <a:cs typeface="Arial" panose="020B0604020202020204" pitchFamily="34" charset="0"/>
              </a:rPr>
              <a:t>Behavior requires interaction.</a:t>
            </a:r>
          </a:p>
          <a:p>
            <a:pPr>
              <a:lnSpc>
                <a:spcPct val="150000"/>
              </a:lnSpc>
            </a:pPr>
            <a:r>
              <a:rPr lang="en-US" sz="2400" dirty="0">
                <a:latin typeface="Arial" panose="020B0604020202020204" pitchFamily="34" charset="0"/>
                <a:cs typeface="Arial" panose="020B0604020202020204" pitchFamily="34" charset="0"/>
              </a:rPr>
              <a:t>Barriers need to be identified.</a:t>
            </a:r>
          </a:p>
          <a:p>
            <a:pPr>
              <a:lnSpc>
                <a:spcPct val="150000"/>
              </a:lnSpc>
            </a:pPr>
            <a:r>
              <a:rPr lang="en-US" sz="2400" dirty="0">
                <a:latin typeface="Arial" panose="020B0604020202020204" pitchFamily="34" charset="0"/>
                <a:cs typeface="Arial" panose="020B0604020202020204" pitchFamily="34" charset="0"/>
              </a:rPr>
              <a:t>The campaign can be based on COM-B.</a:t>
            </a:r>
          </a:p>
          <a:p>
            <a:pPr>
              <a:lnSpc>
                <a:spcPct val="150000"/>
              </a:lnSpc>
            </a:pPr>
            <a:endParaRPr lang="en-US"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DB379CD3-C315-F52B-8D66-F26BC8829C0C}"/>
              </a:ext>
            </a:extLst>
          </p:cNvPr>
          <p:cNvPicPr>
            <a:picLocks noChangeAspect="1"/>
          </p:cNvPicPr>
          <p:nvPr/>
        </p:nvPicPr>
        <p:blipFill>
          <a:blip r:embed="rId3"/>
          <a:stretch>
            <a:fillRect/>
          </a:stretch>
        </p:blipFill>
        <p:spPr>
          <a:xfrm>
            <a:off x="6424047" y="1825625"/>
            <a:ext cx="5628465" cy="3947494"/>
          </a:xfrm>
          <a:prstGeom prst="rect">
            <a:avLst/>
          </a:prstGeom>
        </p:spPr>
      </p:pic>
    </p:spTree>
    <p:extLst>
      <p:ext uri="{BB962C8B-B14F-4D97-AF65-F5344CB8AC3E}">
        <p14:creationId xmlns:p14="http://schemas.microsoft.com/office/powerpoint/2010/main" val="15484258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37D13-0F81-BA38-F549-5B3C51CB5571}"/>
              </a:ext>
            </a:extLst>
          </p:cNvPr>
          <p:cNvSpPr>
            <a:spLocks noGrp="1"/>
          </p:cNvSpPr>
          <p:nvPr>
            <p:ph type="title"/>
          </p:nvPr>
        </p:nvSpPr>
        <p:spPr/>
        <p:txBody>
          <a:bodyPr>
            <a:normAutofit/>
          </a:bodyPr>
          <a:lstStyle/>
          <a:p>
            <a:pPr>
              <a:lnSpc>
                <a:spcPct val="150000"/>
              </a:lnSpc>
            </a:pPr>
            <a:r>
              <a:rPr lang="en-US" b="1" dirty="0">
                <a:latin typeface="Arial" panose="020B0604020202020204" pitchFamily="34" charset="0"/>
                <a:cs typeface="Arial" panose="020B0604020202020204" pitchFamily="34" charset="0"/>
              </a:rPr>
              <a:t>Behavior Change Theory: Health Belief Model</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135341-7B80-EC5B-ECEB-6B5D882EC492}"/>
              </a:ext>
            </a:extLst>
          </p:cNvPr>
          <p:cNvSpPr>
            <a:spLocks noGrp="1"/>
          </p:cNvSpPr>
          <p:nvPr>
            <p:ph idx="1"/>
          </p:nvPr>
        </p:nvSpPr>
        <p:spPr>
          <a:xfrm>
            <a:off x="1863919" y="2141537"/>
            <a:ext cx="7582298" cy="3988043"/>
          </a:xfrm>
        </p:spPr>
        <p:txBody>
          <a:bodyPr>
            <a:normAutofit fontScale="92500" lnSpcReduction="20000"/>
          </a:bodyPr>
          <a:lstStyle/>
          <a:p>
            <a:pPr>
              <a:lnSpc>
                <a:spcPct val="150000"/>
              </a:lnSpc>
            </a:pPr>
            <a:r>
              <a:rPr lang="en-US" sz="2800" dirty="0">
                <a:latin typeface="Arial" panose="020B0604020202020204" pitchFamily="34" charset="0"/>
                <a:cs typeface="Arial" panose="020B0604020202020204" pitchFamily="34" charset="0"/>
              </a:rPr>
              <a:t>Perceived health risks.</a:t>
            </a:r>
          </a:p>
          <a:p>
            <a:pPr>
              <a:lnSpc>
                <a:spcPct val="150000"/>
              </a:lnSpc>
            </a:pPr>
            <a:r>
              <a:rPr lang="en-US" sz="2800" dirty="0">
                <a:latin typeface="Arial" panose="020B0604020202020204" pitchFamily="34" charset="0"/>
                <a:cs typeface="Arial" panose="020B0604020202020204" pitchFamily="34" charset="0"/>
              </a:rPr>
              <a:t>Understanding smoking consequences.</a:t>
            </a:r>
          </a:p>
          <a:p>
            <a:pPr>
              <a:lnSpc>
                <a:spcPct val="150000"/>
              </a:lnSpc>
            </a:pPr>
            <a:r>
              <a:rPr lang="en-US" sz="2800" dirty="0">
                <a:latin typeface="Arial" panose="020B0604020202020204" pitchFamily="34" charset="0"/>
                <a:cs typeface="Arial" panose="020B0604020202020204" pitchFamily="34" charset="0"/>
              </a:rPr>
              <a:t>Recognizing personal vulnerability.</a:t>
            </a:r>
          </a:p>
          <a:p>
            <a:pPr>
              <a:lnSpc>
                <a:spcPct val="150000"/>
              </a:lnSpc>
            </a:pPr>
            <a:r>
              <a:rPr lang="en-US" sz="2800" dirty="0">
                <a:latin typeface="Arial" panose="020B0604020202020204" pitchFamily="34" charset="0"/>
                <a:cs typeface="Arial" panose="020B0604020202020204" pitchFamily="34" charset="0"/>
              </a:rPr>
              <a:t>Benefits influence motivation.</a:t>
            </a:r>
          </a:p>
          <a:p>
            <a:pPr>
              <a:lnSpc>
                <a:spcPct val="150000"/>
              </a:lnSpc>
            </a:pPr>
            <a:r>
              <a:rPr lang="en-US" sz="2800" dirty="0">
                <a:latin typeface="Arial" panose="020B0604020202020204" pitchFamily="34" charset="0"/>
                <a:cs typeface="Arial" panose="020B0604020202020204" pitchFamily="34" charset="0"/>
              </a:rPr>
              <a:t>Barriers affect decisions.</a:t>
            </a:r>
          </a:p>
          <a:p>
            <a:pPr>
              <a:lnSpc>
                <a:spcPct val="150000"/>
              </a:lnSpc>
            </a:pPr>
            <a:r>
              <a:rPr lang="en-US" sz="2800" dirty="0">
                <a:latin typeface="Arial" panose="020B0604020202020204" pitchFamily="34" charset="0"/>
                <a:cs typeface="Arial" panose="020B0604020202020204" pitchFamily="34" charset="0"/>
              </a:rPr>
              <a:t>Cues encourage action.</a:t>
            </a:r>
          </a:p>
          <a:p>
            <a:endParaRPr lang="en-US" dirty="0"/>
          </a:p>
        </p:txBody>
      </p:sp>
    </p:spTree>
    <p:extLst>
      <p:ext uri="{BB962C8B-B14F-4D97-AF65-F5344CB8AC3E}">
        <p14:creationId xmlns:p14="http://schemas.microsoft.com/office/powerpoint/2010/main" val="12575528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40207-E5B8-8D5F-984A-D1632DB9A249}"/>
              </a:ext>
            </a:extLst>
          </p:cNvPr>
          <p:cNvSpPr>
            <a:spLocks noGrp="1"/>
          </p:cNvSpPr>
          <p:nvPr>
            <p:ph type="title"/>
          </p:nvPr>
        </p:nvSpPr>
        <p:spPr>
          <a:xfrm>
            <a:off x="838200" y="61993"/>
            <a:ext cx="10515600" cy="1628695"/>
          </a:xfrm>
        </p:spPr>
        <p:txBody>
          <a:bodyPr>
            <a:normAutofit/>
          </a:bodyPr>
          <a:lstStyle/>
          <a:p>
            <a:pPr>
              <a:lnSpc>
                <a:spcPct val="150000"/>
              </a:lnSpc>
            </a:pPr>
            <a:r>
              <a:rPr lang="en-US" b="1" dirty="0">
                <a:latin typeface="Arial" panose="020B0604020202020204" pitchFamily="34" charset="0"/>
                <a:cs typeface="Arial" panose="020B0604020202020204" pitchFamily="34" charset="0"/>
              </a:rPr>
              <a:t>Theoretical Behavior Change Model: Social Cognitive Theory</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61D26A7-EEE0-BDB1-6E6A-BA27247CED8A}"/>
              </a:ext>
            </a:extLst>
          </p:cNvPr>
          <p:cNvSpPr>
            <a:spLocks noGrp="1"/>
          </p:cNvSpPr>
          <p:nvPr>
            <p:ph idx="1"/>
          </p:nvPr>
        </p:nvSpPr>
        <p:spPr>
          <a:xfrm>
            <a:off x="838200" y="1825625"/>
            <a:ext cx="6310023" cy="4351338"/>
          </a:xfrm>
        </p:spPr>
        <p:txBody>
          <a:bodyPr>
            <a:normAutofit/>
          </a:bodyPr>
          <a:lstStyle/>
          <a:p>
            <a:pPr>
              <a:lnSpc>
                <a:spcPct val="150000"/>
              </a:lnSpc>
            </a:pPr>
            <a:r>
              <a:rPr lang="en-US" sz="2400" dirty="0">
                <a:latin typeface="Arial" panose="020B0604020202020204" pitchFamily="34" charset="0"/>
                <a:cs typeface="Arial" panose="020B0604020202020204" pitchFamily="34" charset="0"/>
              </a:rPr>
              <a:t>Learning through observation.</a:t>
            </a:r>
          </a:p>
          <a:p>
            <a:pPr>
              <a:lnSpc>
                <a:spcPct val="150000"/>
              </a:lnSpc>
            </a:pPr>
            <a:r>
              <a:rPr lang="en-US" sz="2400" dirty="0">
                <a:latin typeface="Arial" panose="020B0604020202020204" pitchFamily="34" charset="0"/>
                <a:cs typeface="Arial" panose="020B0604020202020204" pitchFamily="34" charset="0"/>
              </a:rPr>
              <a:t>Peer modelling has an impact on behavior.</a:t>
            </a:r>
          </a:p>
          <a:p>
            <a:pPr>
              <a:lnSpc>
                <a:spcPct val="150000"/>
              </a:lnSpc>
            </a:pPr>
            <a:r>
              <a:rPr lang="en-US" sz="2400" dirty="0">
                <a:latin typeface="Arial" panose="020B0604020202020204" pitchFamily="34" charset="0"/>
                <a:cs typeface="Arial" panose="020B0604020202020204" pitchFamily="34" charset="0"/>
              </a:rPr>
              <a:t>Confidence supports quitting.</a:t>
            </a:r>
          </a:p>
          <a:p>
            <a:pPr>
              <a:lnSpc>
                <a:spcPct val="150000"/>
              </a:lnSpc>
            </a:pPr>
            <a:r>
              <a:rPr lang="en-US" sz="2400" dirty="0">
                <a:latin typeface="Arial" panose="020B0604020202020204" pitchFamily="34" charset="0"/>
                <a:cs typeface="Arial" panose="020B0604020202020204" pitchFamily="34" charset="0"/>
              </a:rPr>
              <a:t>Environment affects choices</a:t>
            </a:r>
          </a:p>
          <a:p>
            <a:pPr>
              <a:lnSpc>
                <a:spcPct val="150000"/>
              </a:lnSpc>
            </a:pPr>
            <a:r>
              <a:rPr lang="en-US" sz="2400" dirty="0">
                <a:latin typeface="Arial" panose="020B0604020202020204" pitchFamily="34" charset="0"/>
                <a:cs typeface="Arial" panose="020B0604020202020204" pitchFamily="34" charset="0"/>
              </a:rPr>
              <a:t>Reinforcement encourages change.</a:t>
            </a:r>
          </a:p>
          <a:p>
            <a:pPr>
              <a:lnSpc>
                <a:spcPct val="150000"/>
              </a:lnSpc>
            </a:pPr>
            <a:r>
              <a:rPr lang="en-US" sz="2400" dirty="0">
                <a:latin typeface="Arial" panose="020B0604020202020204" pitchFamily="34" charset="0"/>
                <a:cs typeface="Arial" panose="020B0604020202020204" pitchFamily="34" charset="0"/>
              </a:rPr>
              <a:t>Skills improve coping.</a:t>
            </a:r>
          </a:p>
          <a:p>
            <a:pPr>
              <a:lnSpc>
                <a:spcPct val="150000"/>
              </a:lnSpc>
            </a:pPr>
            <a:endParaRPr lang="en-US"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D64517F-364C-066D-1162-3733AD73BC54}"/>
              </a:ext>
            </a:extLst>
          </p:cNvPr>
          <p:cNvPicPr>
            <a:picLocks noChangeAspect="1"/>
          </p:cNvPicPr>
          <p:nvPr/>
        </p:nvPicPr>
        <p:blipFill>
          <a:blip r:embed="rId3"/>
          <a:stretch>
            <a:fillRect/>
          </a:stretch>
        </p:blipFill>
        <p:spPr>
          <a:xfrm>
            <a:off x="7275036" y="2102090"/>
            <a:ext cx="4543659" cy="3019580"/>
          </a:xfrm>
          <a:prstGeom prst="rect">
            <a:avLst/>
          </a:prstGeom>
        </p:spPr>
      </p:pic>
    </p:spTree>
    <p:extLst>
      <p:ext uri="{BB962C8B-B14F-4D97-AF65-F5344CB8AC3E}">
        <p14:creationId xmlns:p14="http://schemas.microsoft.com/office/powerpoint/2010/main" val="26056753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BF4E2-588D-8E66-1735-C728C7AEF518}"/>
              </a:ext>
            </a:extLst>
          </p:cNvPr>
          <p:cNvSpPr>
            <a:spLocks noGrp="1"/>
          </p:cNvSpPr>
          <p:nvPr>
            <p:ph type="title"/>
          </p:nvPr>
        </p:nvSpPr>
        <p:spPr>
          <a:xfrm>
            <a:off x="838200" y="1"/>
            <a:ext cx="10515600" cy="1690688"/>
          </a:xfrm>
        </p:spPr>
        <p:txBody>
          <a:bodyPr>
            <a:normAutofit/>
          </a:bodyPr>
          <a:lstStyle/>
          <a:p>
            <a:pPr>
              <a:lnSpc>
                <a:spcPct val="150000"/>
              </a:lnSpc>
            </a:pPr>
            <a:r>
              <a:rPr lang="en-US" b="1" dirty="0">
                <a:latin typeface="Arial" panose="020B0604020202020204" pitchFamily="34" charset="0"/>
                <a:cs typeface="Arial" panose="020B0604020202020204" pitchFamily="34" charset="0"/>
              </a:rPr>
              <a:t>Campaign Remedies to Address the Problems</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FAB21A2-F9DF-FACC-8B01-8AE157E0CE67}"/>
              </a:ext>
            </a:extLst>
          </p:cNvPr>
          <p:cNvSpPr>
            <a:spLocks noGrp="1"/>
          </p:cNvSpPr>
          <p:nvPr>
            <p:ph idx="1"/>
          </p:nvPr>
        </p:nvSpPr>
        <p:spPr>
          <a:xfrm>
            <a:off x="838200" y="1825625"/>
            <a:ext cx="5824993" cy="4351338"/>
          </a:xfrm>
        </p:spPr>
        <p:txBody>
          <a:bodyPr>
            <a:normAutofit/>
          </a:bodyPr>
          <a:lstStyle/>
          <a:p>
            <a:pPr>
              <a:lnSpc>
                <a:spcPct val="150000"/>
              </a:lnSpc>
            </a:pPr>
            <a:r>
              <a:rPr lang="en-US" sz="2400" dirty="0">
                <a:latin typeface="Arial" panose="020B0604020202020204" pitchFamily="34" charset="0"/>
                <a:cs typeface="Arial" panose="020B0604020202020204" pitchFamily="34" charset="0"/>
              </a:rPr>
              <a:t>Peer support groups.</a:t>
            </a:r>
          </a:p>
          <a:p>
            <a:pPr>
              <a:lnSpc>
                <a:spcPct val="150000"/>
              </a:lnSpc>
            </a:pPr>
            <a:r>
              <a:rPr lang="en-US" sz="2400" dirty="0">
                <a:latin typeface="Arial" panose="020B0604020202020204" pitchFamily="34" charset="0"/>
                <a:cs typeface="Arial" panose="020B0604020202020204" pitchFamily="34" charset="0"/>
              </a:rPr>
              <a:t>Stress coping workshops.</a:t>
            </a:r>
          </a:p>
          <a:p>
            <a:pPr>
              <a:lnSpc>
                <a:spcPct val="150000"/>
              </a:lnSpc>
            </a:pPr>
            <a:r>
              <a:rPr lang="en-US" sz="2400" dirty="0">
                <a:latin typeface="Arial" panose="020B0604020202020204" pitchFamily="34" charset="0"/>
                <a:cs typeface="Arial" panose="020B0604020202020204" pitchFamily="34" charset="0"/>
              </a:rPr>
              <a:t>Quit-smoking education.</a:t>
            </a:r>
          </a:p>
          <a:p>
            <a:pPr>
              <a:lnSpc>
                <a:spcPct val="150000"/>
              </a:lnSpc>
            </a:pPr>
            <a:r>
              <a:rPr lang="en-US" sz="2400" dirty="0">
                <a:latin typeface="Arial" panose="020B0604020202020204" pitchFamily="34" charset="0"/>
                <a:cs typeface="Arial" panose="020B0604020202020204" pitchFamily="34" charset="0"/>
              </a:rPr>
              <a:t>Digital support resources.</a:t>
            </a:r>
          </a:p>
          <a:p>
            <a:pPr>
              <a:lnSpc>
                <a:spcPct val="150000"/>
              </a:lnSpc>
            </a:pPr>
            <a:r>
              <a:rPr lang="en-US" sz="2400" dirty="0">
                <a:latin typeface="Arial" panose="020B0604020202020204" pitchFamily="34" charset="0"/>
                <a:cs typeface="Arial" panose="020B0604020202020204" pitchFamily="34" charset="0"/>
              </a:rPr>
              <a:t>Family involvement strategies</a:t>
            </a:r>
          </a:p>
          <a:p>
            <a:pPr>
              <a:lnSpc>
                <a:spcPct val="150000"/>
              </a:lnSpc>
            </a:pPr>
            <a:r>
              <a:rPr lang="en-US" sz="2400" dirty="0">
                <a:latin typeface="Arial" panose="020B0604020202020204" pitchFamily="34" charset="0"/>
                <a:cs typeface="Arial" panose="020B0604020202020204" pitchFamily="34" charset="0"/>
              </a:rPr>
              <a:t>School-based </a:t>
            </a:r>
            <a:r>
              <a:rPr lang="en-US" sz="2400" dirty="0" err="1">
                <a:latin typeface="Arial" panose="020B0604020202020204" pitchFamily="34" charset="0"/>
                <a:cs typeface="Arial" panose="020B0604020202020204" pitchFamily="34" charset="0"/>
              </a:rPr>
              <a:t>activitiesl</a:t>
            </a:r>
            <a:endParaRPr lang="en-US" sz="2400" dirty="0">
              <a:latin typeface="Arial" panose="020B0604020202020204" pitchFamily="34" charset="0"/>
              <a:cs typeface="Arial" panose="020B0604020202020204" pitchFamily="34" charset="0"/>
            </a:endParaRPr>
          </a:p>
          <a:p>
            <a:endParaRPr lang="en-US" dirty="0"/>
          </a:p>
        </p:txBody>
      </p:sp>
      <p:pic>
        <p:nvPicPr>
          <p:cNvPr id="5" name="Picture 4">
            <a:extLst>
              <a:ext uri="{FF2B5EF4-FFF2-40B4-BE49-F238E27FC236}">
                <a16:creationId xmlns:a16="http://schemas.microsoft.com/office/drawing/2014/main" id="{3F4F674D-8575-79A8-AC8A-F1A7D622943B}"/>
              </a:ext>
            </a:extLst>
          </p:cNvPr>
          <p:cNvPicPr>
            <a:picLocks noChangeAspect="1"/>
          </p:cNvPicPr>
          <p:nvPr/>
        </p:nvPicPr>
        <p:blipFill>
          <a:blip r:embed="rId3"/>
          <a:stretch>
            <a:fillRect/>
          </a:stretch>
        </p:blipFill>
        <p:spPr>
          <a:xfrm>
            <a:off x="7155807" y="2440767"/>
            <a:ext cx="4591286" cy="2962427"/>
          </a:xfrm>
          <a:prstGeom prst="rect">
            <a:avLst/>
          </a:prstGeom>
        </p:spPr>
      </p:pic>
    </p:spTree>
    <p:extLst>
      <p:ext uri="{BB962C8B-B14F-4D97-AF65-F5344CB8AC3E}">
        <p14:creationId xmlns:p14="http://schemas.microsoft.com/office/powerpoint/2010/main" val="32384449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477FB-5987-F79D-102C-2CAD4180157D}"/>
              </a:ext>
            </a:extLst>
          </p:cNvPr>
          <p:cNvSpPr>
            <a:spLocks noGrp="1"/>
          </p:cNvSpPr>
          <p:nvPr>
            <p:ph type="title"/>
          </p:nvPr>
        </p:nvSpPr>
        <p:spPr/>
        <p:txBody>
          <a:bodyPr>
            <a:normAutofit/>
          </a:bodyPr>
          <a:lstStyle/>
          <a:p>
            <a:pPr>
              <a:lnSpc>
                <a:spcPct val="150000"/>
              </a:lnSpc>
            </a:pPr>
            <a:r>
              <a:rPr lang="en-US" b="1" dirty="0">
                <a:latin typeface="Arial" panose="020B0604020202020204" pitchFamily="34" charset="0"/>
                <a:cs typeface="Arial" panose="020B0604020202020204" pitchFamily="34" charset="0"/>
              </a:rPr>
              <a:t>Encouraging Smoke-Free Behavior</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4C68E42-11C9-8F79-EB2F-65615DA7E321}"/>
              </a:ext>
            </a:extLst>
          </p:cNvPr>
          <p:cNvSpPr>
            <a:spLocks noGrp="1"/>
          </p:cNvSpPr>
          <p:nvPr>
            <p:ph idx="1"/>
          </p:nvPr>
        </p:nvSpPr>
        <p:spPr>
          <a:xfrm>
            <a:off x="838200" y="1825625"/>
            <a:ext cx="6230510" cy="4351338"/>
          </a:xfrm>
        </p:spPr>
        <p:txBody>
          <a:bodyPr>
            <a:normAutofit/>
          </a:bodyPr>
          <a:lstStyle/>
          <a:p>
            <a:pPr>
              <a:lnSpc>
                <a:spcPct val="150000"/>
              </a:lnSpc>
            </a:pPr>
            <a:r>
              <a:rPr lang="en-US" sz="2400" dirty="0">
                <a:latin typeface="Arial" panose="020B0604020202020204" pitchFamily="34" charset="0"/>
                <a:cs typeface="Arial" panose="020B0604020202020204" pitchFamily="34" charset="0"/>
              </a:rPr>
              <a:t>Preventing relapse situations.</a:t>
            </a:r>
          </a:p>
          <a:p>
            <a:pPr>
              <a:lnSpc>
                <a:spcPct val="150000"/>
              </a:lnSpc>
            </a:pPr>
            <a:r>
              <a:rPr lang="en-US" sz="2400" dirty="0">
                <a:latin typeface="Arial" panose="020B0604020202020204" pitchFamily="34" charset="0"/>
                <a:cs typeface="Arial" panose="020B0604020202020204" pitchFamily="34" charset="0"/>
              </a:rPr>
              <a:t>Building long-term confidence.</a:t>
            </a:r>
          </a:p>
          <a:p>
            <a:pPr>
              <a:lnSpc>
                <a:spcPct val="150000"/>
              </a:lnSpc>
            </a:pPr>
            <a:r>
              <a:rPr lang="en-US" sz="2400" dirty="0">
                <a:latin typeface="Arial" panose="020B0604020202020204" pitchFamily="34" charset="0"/>
                <a:cs typeface="Arial" panose="020B0604020202020204" pitchFamily="34" charset="0"/>
              </a:rPr>
              <a:t>Maintaining healthy routines.</a:t>
            </a:r>
          </a:p>
          <a:p>
            <a:pPr>
              <a:lnSpc>
                <a:spcPct val="150000"/>
              </a:lnSpc>
            </a:pPr>
            <a:r>
              <a:rPr lang="en-US" sz="2400" dirty="0">
                <a:latin typeface="Arial" panose="020B0604020202020204" pitchFamily="34" charset="0"/>
                <a:cs typeface="Arial" panose="020B0604020202020204" pitchFamily="34" charset="0"/>
              </a:rPr>
              <a:t>Strengthening support networks.</a:t>
            </a:r>
          </a:p>
          <a:p>
            <a:pPr>
              <a:lnSpc>
                <a:spcPct val="150000"/>
              </a:lnSpc>
            </a:pPr>
            <a:r>
              <a:rPr lang="en-US" sz="2400" dirty="0">
                <a:latin typeface="Arial" panose="020B0604020202020204" pitchFamily="34" charset="0"/>
                <a:cs typeface="Arial" panose="020B0604020202020204" pitchFamily="34" charset="0"/>
              </a:rPr>
              <a:t>Celebrating quitting progress.</a:t>
            </a:r>
          </a:p>
          <a:p>
            <a:pPr>
              <a:lnSpc>
                <a:spcPct val="150000"/>
              </a:lnSpc>
            </a:pPr>
            <a:r>
              <a:rPr lang="en-US" sz="2400" dirty="0">
                <a:latin typeface="Arial" panose="020B0604020202020204" pitchFamily="34" charset="0"/>
                <a:cs typeface="Arial" panose="020B0604020202020204" pitchFamily="34" charset="0"/>
              </a:rPr>
              <a:t>Encouraging continued motivation.</a:t>
            </a:r>
          </a:p>
          <a:p>
            <a:endParaRPr lang="en-US" dirty="0"/>
          </a:p>
        </p:txBody>
      </p:sp>
      <p:pic>
        <p:nvPicPr>
          <p:cNvPr id="5" name="Picture 4">
            <a:extLst>
              <a:ext uri="{FF2B5EF4-FFF2-40B4-BE49-F238E27FC236}">
                <a16:creationId xmlns:a16="http://schemas.microsoft.com/office/drawing/2014/main" id="{9B7F06DF-23DF-B7AC-F15D-C69FAB93EE20}"/>
              </a:ext>
            </a:extLst>
          </p:cNvPr>
          <p:cNvPicPr>
            <a:picLocks noChangeAspect="1"/>
          </p:cNvPicPr>
          <p:nvPr/>
        </p:nvPicPr>
        <p:blipFill>
          <a:blip r:embed="rId3"/>
          <a:stretch>
            <a:fillRect/>
          </a:stretch>
        </p:blipFill>
        <p:spPr>
          <a:xfrm>
            <a:off x="7068710" y="2168849"/>
            <a:ext cx="4562709" cy="2981478"/>
          </a:xfrm>
          <a:prstGeom prst="rect">
            <a:avLst/>
          </a:prstGeom>
        </p:spPr>
      </p:pic>
    </p:spTree>
    <p:extLst>
      <p:ext uri="{BB962C8B-B14F-4D97-AF65-F5344CB8AC3E}">
        <p14:creationId xmlns:p14="http://schemas.microsoft.com/office/powerpoint/2010/main" val="9046345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666AD-AB93-ECCB-3517-257BF68BA644}"/>
              </a:ext>
            </a:extLst>
          </p:cNvPr>
          <p:cNvSpPr>
            <a:spLocks noGrp="1"/>
          </p:cNvSpPr>
          <p:nvPr>
            <p:ph type="title"/>
          </p:nvPr>
        </p:nvSpPr>
        <p:spPr/>
        <p:txBody>
          <a:bodyPr>
            <a:normAutofit/>
          </a:bodyPr>
          <a:lstStyle/>
          <a:p>
            <a:pPr>
              <a:lnSpc>
                <a:spcPct val="150000"/>
              </a:lnSpc>
            </a:pPr>
            <a:r>
              <a:rPr lang="en-US" b="1" dirty="0">
                <a:latin typeface="Arial" panose="020B0604020202020204" pitchFamily="34" charset="0"/>
                <a:cs typeface="Arial" panose="020B0604020202020204" pitchFamily="34" charset="0"/>
              </a:rPr>
              <a:t>References</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7D4B5C9-7EE4-587E-D4D0-53EAF975040A}"/>
              </a:ext>
            </a:extLst>
          </p:cNvPr>
          <p:cNvSpPr>
            <a:spLocks noGrp="1"/>
          </p:cNvSpPr>
          <p:nvPr>
            <p:ph idx="1"/>
          </p:nvPr>
        </p:nvSpPr>
        <p:spPr/>
        <p:txBody>
          <a:bodyPr>
            <a:normAutofit fontScale="77500" lnSpcReduction="20000"/>
          </a:bodyPr>
          <a:lstStyle/>
          <a:p>
            <a:r>
              <a:rPr lang="en-US" dirty="0"/>
              <a:t>Abdullah, M.K. &amp; Younis, N.M., (2025). Barriers to quitting smoking among nursing students in Iraq. </a:t>
            </a:r>
            <a:r>
              <a:rPr lang="en-US" i="1" dirty="0"/>
              <a:t>Journal of Holistic Nursing Science</a:t>
            </a:r>
            <a:r>
              <a:rPr lang="en-US" dirty="0"/>
              <a:t>, </a:t>
            </a:r>
            <a:r>
              <a:rPr lang="en-US" i="1" dirty="0"/>
              <a:t>12</a:t>
            </a:r>
            <a:r>
              <a:rPr lang="en-US" dirty="0"/>
              <a:t>(2), pp.262-271. </a:t>
            </a:r>
            <a:r>
              <a:rPr lang="en-US" dirty="0">
                <a:hlinkClick r:id="rId2"/>
              </a:rPr>
              <a:t>https://doi.org/10.31603/jhns.v12i2.13992</a:t>
            </a:r>
            <a:endParaRPr lang="en-US" dirty="0"/>
          </a:p>
          <a:p>
            <a:r>
              <a:rPr lang="en-US" dirty="0"/>
              <a:t>Alanazi, A. M., Almutairi, S. F., </a:t>
            </a:r>
            <a:r>
              <a:rPr lang="en-US" dirty="0" err="1"/>
              <a:t>Alsarami</a:t>
            </a:r>
            <a:r>
              <a:rPr lang="en-US" dirty="0"/>
              <a:t>, A. A., Alanazi, F. J., Alqahtani, L. H., Alotaibi, T. F., ... &amp; Ismaeil, T. T. (2022). Effects of abstinence self-efficacy and outcome expectancies of tobacco smoking on the desire to quit among Saudi women: a cross-sectional mediation analysis. T</a:t>
            </a:r>
            <a:r>
              <a:rPr lang="en-US" i="1" dirty="0"/>
              <a:t>obacco Use Insights, 15, 1179173X221075581.</a:t>
            </a:r>
            <a:r>
              <a:rPr lang="en-US" dirty="0"/>
              <a:t> </a:t>
            </a:r>
            <a:r>
              <a:rPr lang="en-US" dirty="0">
                <a:hlinkClick r:id="rId3"/>
              </a:rPr>
              <a:t>https://doi.org/10.1177/1179173X221075581</a:t>
            </a:r>
            <a:endParaRPr lang="en-US" dirty="0"/>
          </a:p>
          <a:p>
            <a:r>
              <a:rPr lang="en-US" dirty="0"/>
              <a:t>Bitar, S., </a:t>
            </a:r>
            <a:r>
              <a:rPr lang="en-US" dirty="0" err="1"/>
              <a:t>Collonnaz</a:t>
            </a:r>
            <a:r>
              <a:rPr lang="en-US" dirty="0"/>
              <a:t>, M., O'Loughlin, J., </a:t>
            </a:r>
            <a:r>
              <a:rPr lang="en-US" dirty="0" err="1"/>
              <a:t>Kestens</a:t>
            </a:r>
            <a:r>
              <a:rPr lang="en-US" dirty="0"/>
              <a:t>, Y., Ricci, L., Martini, H., </a:t>
            </a:r>
            <a:r>
              <a:rPr lang="en-US" dirty="0" err="1"/>
              <a:t>Agrinier</a:t>
            </a:r>
            <a:r>
              <a:rPr lang="en-US" dirty="0"/>
              <a:t>, N. &amp; </a:t>
            </a:r>
            <a:r>
              <a:rPr lang="en-US" dirty="0" err="1"/>
              <a:t>Minary</a:t>
            </a:r>
            <a:r>
              <a:rPr lang="en-US" dirty="0"/>
              <a:t>, L., (2024). A systematic review of qualitative studies on factors associated with smoking cessation among adolescents and young adults. </a:t>
            </a:r>
            <a:r>
              <a:rPr lang="en-US" i="1" dirty="0"/>
              <a:t>Nicotine and Tobacco Research</a:t>
            </a:r>
            <a:r>
              <a:rPr lang="en-US" dirty="0"/>
              <a:t>, </a:t>
            </a:r>
            <a:r>
              <a:rPr lang="en-US" i="1" dirty="0"/>
              <a:t>26</a:t>
            </a:r>
            <a:r>
              <a:rPr lang="en-US" dirty="0"/>
              <a:t>(1), pp. 2-11. </a:t>
            </a:r>
            <a:r>
              <a:rPr lang="en-US" dirty="0">
                <a:hlinkClick r:id="rId4"/>
              </a:rPr>
              <a:t>https://doi.org/10.1093/ntr/ntad167</a:t>
            </a:r>
            <a:endParaRPr lang="en-US" dirty="0"/>
          </a:p>
          <a:p>
            <a:r>
              <a:rPr lang="en-US" dirty="0"/>
              <a:t>Chugh, A., Jain, N., &amp; Arora, M. (2022). Prevention and control of tobacco use as a major risk factor for non-communicable diseases (NCDs): a life course approach. In </a:t>
            </a:r>
            <a:r>
              <a:rPr lang="en-US" i="1" dirty="0"/>
              <a:t>Healthy Lifestyle: From Pediatrics to Geriatrics</a:t>
            </a:r>
            <a:r>
              <a:rPr lang="en-US" dirty="0"/>
              <a:t> (pp. 173-197). Cham: Springer International Publishing. </a:t>
            </a:r>
            <a:r>
              <a:rPr lang="en-US" dirty="0">
                <a:hlinkClick r:id="rId5"/>
              </a:rPr>
              <a:t>https://doi.org/10.1007/978-3-030-85357-0_9</a:t>
            </a:r>
            <a:endParaRPr lang="en-US" dirty="0"/>
          </a:p>
          <a:p>
            <a:r>
              <a:rPr lang="en-US" dirty="0"/>
              <a:t>Connor, J.P., Stjepanović, D., Budney, A.J., Le Foll, B., &amp; Hall, W.D. (2022). Clinical management of cannabis withdrawal. </a:t>
            </a:r>
            <a:r>
              <a:rPr lang="en-US" i="1" dirty="0"/>
              <a:t>Addiction</a:t>
            </a:r>
            <a:r>
              <a:rPr lang="en-US" dirty="0"/>
              <a:t>, </a:t>
            </a:r>
            <a:r>
              <a:rPr lang="en-US" i="1" dirty="0"/>
              <a:t>117</a:t>
            </a:r>
            <a:r>
              <a:rPr lang="en-US" dirty="0"/>
              <a:t>(7), pp.2075-2095. </a:t>
            </a:r>
            <a:r>
              <a:rPr lang="en-US" dirty="0">
                <a:hlinkClick r:id="rId6"/>
              </a:rPr>
              <a:t>https://doi.org/10.1111/add.15743</a:t>
            </a:r>
            <a:endParaRPr lang="en-US" dirty="0"/>
          </a:p>
          <a:p>
            <a:r>
              <a:rPr lang="en-US" dirty="0" err="1"/>
              <a:t>Daryabeygi-Khotbehsara</a:t>
            </a:r>
            <a:r>
              <a:rPr lang="en-US" dirty="0"/>
              <a:t>, R., Dunstan, D. W., </a:t>
            </a:r>
            <a:r>
              <a:rPr lang="en-US" dirty="0" err="1"/>
              <a:t>Shariful</a:t>
            </a:r>
            <a:r>
              <a:rPr lang="en-US" dirty="0"/>
              <a:t> Islam, S. M., Rhodes, R. E., </a:t>
            </a:r>
            <a:r>
              <a:rPr lang="en-US" dirty="0" err="1"/>
              <a:t>Hojjatinia</a:t>
            </a:r>
            <a:r>
              <a:rPr lang="en-US" dirty="0"/>
              <a:t>, S., </a:t>
            </a:r>
            <a:r>
              <a:rPr lang="en-US" dirty="0" err="1"/>
              <a:t>Abdelrazek</a:t>
            </a:r>
            <a:r>
              <a:rPr lang="en-US" dirty="0"/>
              <a:t>, M., ... &amp; Maddison, R. (2024). A control system model of the capability-opportunity-motivation and behavior (COM-B) framework for sedentary and physical activity behaviors. </a:t>
            </a:r>
            <a:r>
              <a:rPr lang="en-US" i="1" dirty="0"/>
              <a:t>Digital Health</a:t>
            </a:r>
            <a:r>
              <a:rPr lang="en-US" dirty="0"/>
              <a:t>, </a:t>
            </a:r>
            <a:r>
              <a:rPr lang="en-US" i="1" dirty="0"/>
              <a:t>10</a:t>
            </a:r>
            <a:r>
              <a:rPr lang="en-US" dirty="0"/>
              <a:t>, 20552076241255658. </a:t>
            </a:r>
            <a:r>
              <a:rPr lang="en-US" dirty="0">
                <a:hlinkClick r:id="rId7"/>
              </a:rPr>
              <a:t>https://doi.org/10.1177/20552076241255658</a:t>
            </a:r>
            <a:endParaRPr lang="en-US" dirty="0"/>
          </a:p>
          <a:p>
            <a:r>
              <a:rPr lang="en-US" dirty="0"/>
              <a:t>Kopa-Stojak, P.N. &amp; Pawliczak, R., (2024). Comparison of the effects of active and passive smoking of tobacco cigarettes, electronic nicotine delivery systems, and tobacco heating products on the expression and secretion of oxidative stress and inflammatory response markers. A systematic review. </a:t>
            </a:r>
            <a:r>
              <a:rPr lang="en-US" i="1" dirty="0"/>
              <a:t>Inhalation Toxicology</a:t>
            </a:r>
            <a:r>
              <a:rPr lang="en-US" dirty="0"/>
              <a:t>, </a:t>
            </a:r>
            <a:r>
              <a:rPr lang="en-US" i="1" dirty="0"/>
              <a:t>36</a:t>
            </a:r>
            <a:r>
              <a:rPr lang="en-US" dirty="0"/>
              <a:t>(2), pp. 75-89. </a:t>
            </a:r>
            <a:r>
              <a:rPr lang="en-US" dirty="0">
                <a:hlinkClick r:id="rId8"/>
              </a:rPr>
              <a:t>https://doi.org/10.1080/08958378.2024.2319315</a:t>
            </a:r>
            <a:endParaRPr lang="en-US" dirty="0"/>
          </a:p>
          <a:p>
            <a:r>
              <a:rPr lang="en-US" dirty="0"/>
              <a:t>Le Foll, B., Piper, M.E., Fowler, C.D., Tonstad, S., Bierut, L., Lu, L., Jha, P., &amp; Hall, W.D. (2022). Tobacco and nicotine use. </a:t>
            </a:r>
            <a:r>
              <a:rPr lang="en-US" i="1" dirty="0"/>
              <a:t>Nature Reviews Disease Primers</a:t>
            </a:r>
            <a:r>
              <a:rPr lang="en-US" dirty="0"/>
              <a:t>, </a:t>
            </a:r>
            <a:r>
              <a:rPr lang="en-US" i="1" dirty="0"/>
              <a:t>8</a:t>
            </a:r>
            <a:r>
              <a:rPr lang="en-US" dirty="0"/>
              <a:t>(1), p.19. </a:t>
            </a:r>
            <a:r>
              <a:rPr lang="en-US" dirty="0">
                <a:hlinkClick r:id="rId9"/>
              </a:rPr>
              <a:t>https://doi.org/10.1038/s41572-022-00346-w</a:t>
            </a:r>
            <a:endParaRPr lang="en-US" dirty="0"/>
          </a:p>
          <a:p>
            <a:r>
              <a:rPr lang="en-US" dirty="0"/>
              <a:t>Lin, M., Chu, M., Li, X., Ma, H., Fang, Z., Mao, L., Wang, P., Chen, T., &amp; Chiang, Y.C. (2023). Factors influencing adolescent experimental and current smoking behaviors based on social cognitive theory: A cross-sectional study in Xiamen. </a:t>
            </a:r>
            <a:r>
              <a:rPr lang="en-US" i="1" dirty="0"/>
              <a:t>Frontiers in public health</a:t>
            </a:r>
            <a:r>
              <a:rPr lang="en-US" dirty="0"/>
              <a:t>, </a:t>
            </a:r>
            <a:r>
              <a:rPr lang="en-US" i="1" dirty="0"/>
              <a:t>11</a:t>
            </a:r>
            <a:r>
              <a:rPr lang="en-US" dirty="0"/>
              <a:t>, p.1093264. </a:t>
            </a:r>
            <a:r>
              <a:rPr lang="en-US" dirty="0">
                <a:hlinkClick r:id="rId10"/>
              </a:rPr>
              <a:t>https://doi.org/10.3389/fpubh.2023.1093264</a:t>
            </a:r>
            <a:endParaRPr lang="en-US" dirty="0"/>
          </a:p>
          <a:p>
            <a:endParaRPr lang="en-US" dirty="0"/>
          </a:p>
        </p:txBody>
      </p:sp>
    </p:spTree>
    <p:extLst>
      <p:ext uri="{BB962C8B-B14F-4D97-AF65-F5344CB8AC3E}">
        <p14:creationId xmlns:p14="http://schemas.microsoft.com/office/powerpoint/2010/main" val="7207200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F61A9-471C-471C-1D0A-F3390730C292}"/>
              </a:ext>
            </a:extLst>
          </p:cNvPr>
          <p:cNvSpPr>
            <a:spLocks noGrp="1"/>
          </p:cNvSpPr>
          <p:nvPr>
            <p:ph type="title"/>
          </p:nvPr>
        </p:nvSpPr>
        <p:spPr/>
        <p:txBody>
          <a:bodyPr/>
          <a:lstStyle/>
          <a:p>
            <a:r>
              <a:rPr lang="en-US" dirty="0"/>
              <a:t>Cont’d</a:t>
            </a:r>
          </a:p>
        </p:txBody>
      </p:sp>
      <p:sp>
        <p:nvSpPr>
          <p:cNvPr id="3" name="Content Placeholder 2">
            <a:extLst>
              <a:ext uri="{FF2B5EF4-FFF2-40B4-BE49-F238E27FC236}">
                <a16:creationId xmlns:a16="http://schemas.microsoft.com/office/drawing/2014/main" id="{4D841FD1-CFA0-ABE0-44F9-0DB44F535141}"/>
              </a:ext>
            </a:extLst>
          </p:cNvPr>
          <p:cNvSpPr>
            <a:spLocks noGrp="1"/>
          </p:cNvSpPr>
          <p:nvPr>
            <p:ph idx="1"/>
          </p:nvPr>
        </p:nvSpPr>
        <p:spPr/>
        <p:txBody>
          <a:bodyPr/>
          <a:lstStyle/>
          <a:p>
            <a:r>
              <a:rPr lang="en-US" dirty="0"/>
              <a:t>Martínez, V., Jiménez-Molina, Á., &amp; Gerber, M. M. (2023). Social contagion, violence, and suicide among adolescents. </a:t>
            </a:r>
            <a:r>
              <a:rPr lang="en-US" i="1" dirty="0"/>
              <a:t>Current opinion in psychiatry</a:t>
            </a:r>
            <a:r>
              <a:rPr lang="en-US" dirty="0"/>
              <a:t>, </a:t>
            </a:r>
            <a:r>
              <a:rPr lang="en-US" i="1" dirty="0"/>
              <a:t>36</a:t>
            </a:r>
            <a:r>
              <a:rPr lang="en-US" dirty="0"/>
              <a:t>(3), 237. </a:t>
            </a:r>
            <a:r>
              <a:rPr lang="en-US" u="sng" dirty="0">
                <a:hlinkClick r:id="rId2"/>
              </a:rPr>
              <a:t>https://doi.org/10.1097/YCO.0000000000000858</a:t>
            </a:r>
            <a:endParaRPr lang="en-US" dirty="0"/>
          </a:p>
          <a:p>
            <a:r>
              <a:rPr lang="en-US" dirty="0"/>
              <a:t>NICE. (2025). </a:t>
            </a:r>
            <a:r>
              <a:rPr lang="en-US" i="1" dirty="0"/>
              <a:t>Tobacco: preventing uptake, promoting quitting, and treating dependence</a:t>
            </a:r>
            <a:r>
              <a:rPr lang="en-US" dirty="0"/>
              <a:t>. </a:t>
            </a:r>
            <a:r>
              <a:rPr lang="en-US" u="sng" dirty="0">
                <a:hlinkClick r:id="rId3"/>
              </a:rPr>
              <a:t>https://www.nice.org.uk/guidance/ng209</a:t>
            </a:r>
            <a:endParaRPr lang="en-US" dirty="0"/>
          </a:p>
          <a:p>
            <a:r>
              <a:rPr lang="en-US" dirty="0"/>
              <a:t>Nickerson, C. (2024). Albert Bandura’s social cognitive theory. </a:t>
            </a:r>
            <a:r>
              <a:rPr lang="en-US" i="1" dirty="0"/>
              <a:t>Simply Psychology</a:t>
            </a:r>
            <a:r>
              <a:rPr lang="en-US" dirty="0"/>
              <a:t>, </a:t>
            </a:r>
            <a:r>
              <a:rPr lang="en-US" i="1" dirty="0"/>
              <a:t>2</a:t>
            </a:r>
            <a:r>
              <a:rPr lang="en-US" dirty="0"/>
              <a:t>. </a:t>
            </a:r>
            <a:r>
              <a:rPr lang="en-US" u="sng" dirty="0">
                <a:hlinkClick r:id="rId4"/>
              </a:rPr>
              <a:t>https://www.simplypsychology.org/social-cognitive-theory.html</a:t>
            </a:r>
            <a:endParaRPr lang="en-US" dirty="0"/>
          </a:p>
          <a:p>
            <a:r>
              <a:rPr lang="en-US" dirty="0"/>
              <a:t>Park, M. H., &amp; Song, H. Y. (2024). Transtheoretical model to predict the stages of changes in smoking cessation behavior among adolescents. </a:t>
            </a:r>
            <a:r>
              <a:rPr lang="en-US" i="1" dirty="0"/>
              <a:t>Frontiers in Public Health</a:t>
            </a:r>
            <a:r>
              <a:rPr lang="en-US" dirty="0"/>
              <a:t>, </a:t>
            </a:r>
            <a:r>
              <a:rPr lang="en-US" i="1" dirty="0"/>
              <a:t>12</a:t>
            </a:r>
            <a:r>
              <a:rPr lang="en-US" dirty="0"/>
              <a:t>, 1399478. </a:t>
            </a:r>
            <a:r>
              <a:rPr lang="en-US" u="sng" dirty="0">
                <a:hlinkClick r:id="rId5"/>
              </a:rPr>
              <a:t>https://doi.org/10.3389/fpubh.2024.1399478</a:t>
            </a:r>
            <a:endParaRPr lang="en-US" dirty="0"/>
          </a:p>
          <a:p>
            <a:r>
              <a:rPr lang="en-US" dirty="0"/>
              <a:t>Taflinger, S., &amp; Sattler, S. (2024). A situational test of the health belief model: How perceived susceptibility mediates the effects of the environment on behavioral intentions. </a:t>
            </a:r>
            <a:r>
              <a:rPr lang="en-US" i="1" dirty="0"/>
              <a:t>Social Science &amp; Medicine</a:t>
            </a:r>
            <a:r>
              <a:rPr lang="en-US" dirty="0"/>
              <a:t>, </a:t>
            </a:r>
            <a:r>
              <a:rPr lang="en-US" i="1" dirty="0"/>
              <a:t>346</a:t>
            </a:r>
            <a:r>
              <a:rPr lang="en-US" dirty="0"/>
              <a:t>, 116715. </a:t>
            </a:r>
            <a:r>
              <a:rPr lang="en-US" u="sng" dirty="0">
                <a:hlinkClick r:id="rId6"/>
              </a:rPr>
              <a:t>https://doi.org/10.1016/j.socscimed.2024.116715</a:t>
            </a:r>
            <a:endParaRPr lang="en-US" dirty="0"/>
          </a:p>
          <a:p>
            <a:r>
              <a:rPr lang="en-US" dirty="0"/>
              <a:t>Zhao, Y.C., Zhao, M., &amp; Song, S. (2022). Online health information seeking among patients with chronic conditions: integrating the health belief model and social support theory. </a:t>
            </a:r>
            <a:r>
              <a:rPr lang="en-US" i="1" dirty="0"/>
              <a:t>Journal of Medical Internet Research, p. e42447.</a:t>
            </a:r>
            <a:r>
              <a:rPr lang="en-US" dirty="0"/>
              <a:t> </a:t>
            </a:r>
            <a:r>
              <a:rPr lang="en-US" u="sng" dirty="0">
                <a:hlinkClick r:id="rId7"/>
              </a:rPr>
              <a:t>https://www.jmir.org/2022/11/e42447</a:t>
            </a:r>
            <a:endParaRPr lang="en-US" dirty="0"/>
          </a:p>
          <a:p>
            <a:endParaRPr lang="en-US" dirty="0"/>
          </a:p>
        </p:txBody>
      </p:sp>
    </p:spTree>
    <p:extLst>
      <p:ext uri="{BB962C8B-B14F-4D97-AF65-F5344CB8AC3E}">
        <p14:creationId xmlns:p14="http://schemas.microsoft.com/office/powerpoint/2010/main" val="33446346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range Experience">
  <a:themeElements>
    <a:clrScheme name="Orange Experience">
      <a:dk1>
        <a:srgbClr val="131313"/>
      </a:dk1>
      <a:lt1>
        <a:sysClr val="window" lastClr="FFFFFF"/>
      </a:lt1>
      <a:dk2>
        <a:srgbClr val="444742"/>
      </a:dk2>
      <a:lt2>
        <a:srgbClr val="EDECE9"/>
      </a:lt2>
      <a:accent1>
        <a:srgbClr val="ED6845"/>
      </a:accent1>
      <a:accent2>
        <a:srgbClr val="F48A56"/>
      </a:accent2>
      <a:accent3>
        <a:srgbClr val="9FA295"/>
      </a:accent3>
      <a:accent4>
        <a:srgbClr val="5B6E74"/>
      </a:accent4>
      <a:accent5>
        <a:srgbClr val="6E7868"/>
      </a:accent5>
      <a:accent6>
        <a:srgbClr val="A1AAAA"/>
      </a:accent6>
      <a:hlink>
        <a:srgbClr val="F05814"/>
      </a:hlink>
      <a:folHlink>
        <a:srgbClr val="E99401"/>
      </a:folHlink>
    </a:clrScheme>
    <a:fontScheme name="Custom 40">
      <a:majorFont>
        <a:latin typeface="Oswald SemiBold"/>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range experience" id="{9BAA8FFB-1EEF-49AC-B7FF-0F37799585E9}" vid="{6523F788-A6E6-47B0-B3C7-625411BE5A1C}"/>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Georg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TotalTime>
  <Words>8748</Words>
  <Application>Microsoft Office PowerPoint</Application>
  <PresentationFormat>Widescreen</PresentationFormat>
  <Paragraphs>251</Paragraphs>
  <Slides>40</Slides>
  <Notes>34</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40</vt:i4>
      </vt:variant>
    </vt:vector>
  </HeadingPairs>
  <TitlesOfParts>
    <vt:vector size="52" baseType="lpstr">
      <vt:lpstr>Aptos</vt:lpstr>
      <vt:lpstr>Arial</vt:lpstr>
      <vt:lpstr>Calibri</vt:lpstr>
      <vt:lpstr>Calibri Light</vt:lpstr>
      <vt:lpstr>Geist Fallback</vt:lpstr>
      <vt:lpstr>Georgia</vt:lpstr>
      <vt:lpstr>Oswald SemiBold</vt:lpstr>
      <vt:lpstr>Times New Roman</vt:lpstr>
      <vt:lpstr>Univers Condensed Light</vt:lpstr>
      <vt:lpstr>Office Theme</vt:lpstr>
      <vt:lpstr>Orange Experience</vt:lpstr>
      <vt:lpstr>1_Office Theme</vt:lpstr>
      <vt:lpstr>SOCIAL EPIDEMIOLOGY AND PUBLIC HEALTH DEVELOPMENT Module Code: LCHS7000</vt:lpstr>
      <vt:lpstr>INTRODUCTION TO THE FRESH CHOICE CAMPAIGN</vt:lpstr>
      <vt:lpstr>RATIONALE FOR TARGETING TEEN SMOKING</vt:lpstr>
      <vt:lpstr>NATIONAL GUIDELINES AND CURRENT SMOKING BEHAVIOUR</vt:lpstr>
      <vt:lpstr>SHORT-TERM CONSEQUENCES OF TEEN SMOKING</vt:lpstr>
      <vt:lpstr>LONG-TERM CONSEQUENCES OF SMOKING INITIATION</vt:lpstr>
      <vt:lpstr>RATIONALE FOR THE FRESH CHOICE APPROACH</vt:lpstr>
      <vt:lpstr>THREE MEASURABLE CAMPAIGN AIMS</vt:lpstr>
      <vt:lpstr>BENEFIT OF ACHIEVING THE AIMS</vt:lpstr>
      <vt:lpstr>REFERENCES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Task 3</vt:lpstr>
      <vt:lpstr>Physiological Advantages of Quitting Smoking</vt:lpstr>
      <vt:lpstr>Psychological Advantages</vt:lpstr>
      <vt:lpstr>Sociological Benefits</vt:lpstr>
      <vt:lpstr>Problems in Teenage Smoking Cessation</vt:lpstr>
      <vt:lpstr>Behavior Change Theory: COM-B Model</vt:lpstr>
      <vt:lpstr>Behavior Change Theory: Health Belief Model</vt:lpstr>
      <vt:lpstr>Theoretical Behavior Change Model: Social Cognitive Theory</vt:lpstr>
      <vt:lpstr>Campaign Remedies to Address the Problems</vt:lpstr>
      <vt:lpstr>Encouraging Smoke-Free Behavior</vt:lpstr>
      <vt:lpstr>References</vt:lpstr>
      <vt:lpstr>Cont’d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 Al-Shameri</dc:creator>
  <cp:lastModifiedBy>Fadumo Omar</cp:lastModifiedBy>
  <cp:revision>18</cp:revision>
  <dcterms:created xsi:type="dcterms:W3CDTF">2026-07-18T12:00:24Z</dcterms:created>
  <dcterms:modified xsi:type="dcterms:W3CDTF">2026-10-10T07:22:36Z</dcterms:modified>
</cp:coreProperties>
</file>