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1700" autoAdjust="0"/>
  </p:normalViewPr>
  <p:slideViewPr>
    <p:cSldViewPr snapToGrid="0">
      <p:cViewPr varScale="1">
        <p:scale>
          <a:sx n="70" d="100"/>
          <a:sy n="70" d="100"/>
        </p:scale>
        <p:origin x="536" y="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ckouai Garr" userId="144cc211982d6c4e" providerId="LiveId" clId="{C9F6DD08-80C5-43AA-B62C-F38511394926}"/>
    <pc:docChg chg="undo custSel addSld delSld modSld sldOrd">
      <pc:chgData name="Tickouai Garr" userId="144cc211982d6c4e" providerId="LiveId" clId="{C9F6DD08-80C5-43AA-B62C-F38511394926}" dt="2025-11-09T12:17:38.186" v="179" actId="20577"/>
      <pc:docMkLst>
        <pc:docMk/>
      </pc:docMkLst>
      <pc:sldChg chg="modSp mod">
        <pc:chgData name="Tickouai Garr" userId="144cc211982d6c4e" providerId="LiveId" clId="{C9F6DD08-80C5-43AA-B62C-F38511394926}" dt="2025-11-09T12:17:38.186" v="179" actId="20577"/>
        <pc:sldMkLst>
          <pc:docMk/>
          <pc:sldMk cId="4220913708" sldId="256"/>
        </pc:sldMkLst>
        <pc:spChg chg="mod">
          <ac:chgData name="Tickouai Garr" userId="144cc211982d6c4e" providerId="LiveId" clId="{C9F6DD08-80C5-43AA-B62C-F38511394926}" dt="2025-11-09T12:17:38.186" v="179" actId="20577"/>
          <ac:spMkLst>
            <pc:docMk/>
            <pc:sldMk cId="4220913708" sldId="256"/>
            <ac:spMk id="2" creationId="{2925648B-BB17-324B-EE4B-3D942FB448F2}"/>
          </ac:spMkLst>
        </pc:spChg>
      </pc:sldChg>
      <pc:sldChg chg="ord">
        <pc:chgData name="Tickouai Garr" userId="144cc211982d6c4e" providerId="LiveId" clId="{C9F6DD08-80C5-43AA-B62C-F38511394926}" dt="2025-11-07T01:35:43.749" v="5"/>
        <pc:sldMkLst>
          <pc:docMk/>
          <pc:sldMk cId="1498832552" sldId="266"/>
        </pc:sldMkLst>
      </pc:sldChg>
      <pc:sldChg chg="addSp delSp new del mod">
        <pc:chgData name="Tickouai Garr" userId="144cc211982d6c4e" providerId="LiveId" clId="{C9F6DD08-80C5-43AA-B62C-F38511394926}" dt="2025-11-09T11:56:33.536" v="11" actId="680"/>
        <pc:sldMkLst>
          <pc:docMk/>
          <pc:sldMk cId="3341480699" sldId="267"/>
        </pc:sldMkLst>
        <pc:spChg chg="add del">
          <ac:chgData name="Tickouai Garr" userId="144cc211982d6c4e" providerId="LiveId" clId="{C9F6DD08-80C5-43AA-B62C-F38511394926}" dt="2025-11-09T11:54:29.182" v="10" actId="22"/>
          <ac:spMkLst>
            <pc:docMk/>
            <pc:sldMk cId="3341480699" sldId="267"/>
            <ac:spMk id="5" creationId="{B4F375D7-FD60-F3F5-CD4A-419A8607A3B5}"/>
          </ac:spMkLst>
        </pc:spChg>
      </pc:sldChg>
      <pc:sldChg chg="new del">
        <pc:chgData name="Tickouai Garr" userId="144cc211982d6c4e" providerId="LiveId" clId="{C9F6DD08-80C5-43AA-B62C-F38511394926}" dt="2025-11-09T11:53:00.485" v="7" actId="680"/>
        <pc:sldMkLst>
          <pc:docMk/>
          <pc:sldMk cId="4048439548" sldId="26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E28E4B-417F-40DE-B3ED-36BD2E5FE902}" type="datetimeFigureOut">
              <a:rPr lang="en-US" smtClean="0"/>
              <a:t>11/7/2025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6ABDCE-796C-452B-B400-3A35884344D7}" type="slidenum">
              <a:rPr lang="en-US" smtClean="0"/>
              <a:t>‹#›</a:t>
            </a:fld>
            <a:endParaRPr lang="en-US"/>
          </a:p>
        </p:txBody>
      </p:sp>
    </p:spTree>
    <p:extLst>
      <p:ext uri="{BB962C8B-B14F-4D97-AF65-F5344CB8AC3E}">
        <p14:creationId xmlns:p14="http://schemas.microsoft.com/office/powerpoint/2010/main" val="19337126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Good morning. In my presentation, I am presenting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Digital, which is an agency based in the United Kingdom that assists small and medium businesses in their marketing activities based on data. The presentation satisfies module LCLM4006 in the section Enterprise and Entrepreneurship. I am going to discuss our business concept, environment analysis, marketing plan, target market, financial plan, operations and sustainability plan. It will focus on demonstrating the ability of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to be a source of marketing solutions to the UK SMEs at a cost that is affordable, ethical and innovative. The company is compatible with the UK expansion in digital economy and sustainability objectives. To start with, it is time to examine the business background and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on which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Digital is founded.</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1</a:t>
            </a:fld>
            <a:endParaRPr lang="en-US"/>
          </a:p>
        </p:txBody>
      </p:sp>
    </p:spTree>
    <p:extLst>
      <p:ext uri="{BB962C8B-B14F-4D97-AF65-F5344CB8AC3E}">
        <p14:creationId xmlns:p14="http://schemas.microsoft.com/office/powerpoint/2010/main" val="1458900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Digital is a provider of end to end marketing services that assist UK SMEs to establish better online presence and sales. We offer marketing and search engine optimization, social media, advertisements, and content design.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is simple and private limited in nature and has a good </a:t>
            </a:r>
            <a:r>
              <a:rPr lang="en-US" sz="1200" kern="1200" dirty="0" err="1">
                <a:solidFill>
                  <a:schemeClr val="tx1"/>
                </a:solidFill>
                <a:effectLst/>
                <a:latin typeface="+mn-lt"/>
                <a:ea typeface="+mn-ea"/>
                <a:cs typeface="+mn-cs"/>
              </a:rPr>
              <a:t>organisational</a:t>
            </a:r>
            <a:r>
              <a:rPr lang="en-US" sz="1200" kern="1200" dirty="0">
                <a:solidFill>
                  <a:schemeClr val="tx1"/>
                </a:solidFill>
                <a:effectLst/>
                <a:latin typeface="+mn-lt"/>
                <a:ea typeface="+mn-ea"/>
                <a:cs typeface="+mn-cs"/>
              </a:rPr>
              <a:t> structure, which brings accountability and efficiency to the business. Our clients are hospitality clients, retail clients and technology startups who are looking to grow fast. Our objective is to make digital marketing more democratic by providing low-cost but high-quality solutions.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concentrates on quantifiable outcomes, openness, and customer contentment, with a match between innovation and honesty. The following slide examines our business environment, which is external, with PESTLE framework.</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2</a:t>
            </a:fld>
            <a:endParaRPr lang="en-US"/>
          </a:p>
        </p:txBody>
      </p:sp>
    </p:spTree>
    <p:extLst>
      <p:ext uri="{BB962C8B-B14F-4D97-AF65-F5344CB8AC3E}">
        <p14:creationId xmlns:p14="http://schemas.microsoft.com/office/powerpoint/2010/main" val="2150485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Digital innovation and entrepreneurship are promoted by the UK having a stable political environment with the help of different funding </a:t>
            </a:r>
            <a:r>
              <a:rPr lang="en-US" sz="1200" kern="1200" dirty="0" err="1">
                <a:solidFill>
                  <a:schemeClr val="tx1"/>
                </a:solidFill>
                <a:effectLst/>
                <a:latin typeface="+mn-lt"/>
                <a:ea typeface="+mn-ea"/>
                <a:cs typeface="+mn-cs"/>
              </a:rPr>
              <a:t>programmes</a:t>
            </a:r>
            <a:r>
              <a:rPr lang="en-US" sz="1200" kern="1200" dirty="0">
                <a:solidFill>
                  <a:schemeClr val="tx1"/>
                </a:solidFill>
                <a:effectLst/>
                <a:latin typeface="+mn-lt"/>
                <a:ea typeface="+mn-ea"/>
                <a:cs typeface="+mn-cs"/>
              </a:rPr>
              <a:t>. Marketing of online business is still in demand due to economic recovery following COVID-19. Digital interaction has become an important element socially; it has affected the customer-brand interaction patterns. Marketing efficiency is being changed due to technological advancements such as AI, automation, and analytics. Laws like GDPR demand the data protection and transparency, which must be followed closely.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environmentally is supportive in terms of paperless and remote operation to curb carbon emission. Competitive analysis demonstrates the growing saturation of the market that needs to be differentiated with the help of ethics and innovativeness. Generally, PESTLE reveals a </a:t>
            </a:r>
            <a:r>
              <a:rPr lang="en-US" sz="1200" kern="1200" dirty="0" err="1">
                <a:solidFill>
                  <a:schemeClr val="tx1"/>
                </a:solidFill>
                <a:effectLst/>
                <a:latin typeface="+mn-lt"/>
                <a:ea typeface="+mn-ea"/>
                <a:cs typeface="+mn-cs"/>
              </a:rPr>
              <a:t>favourable</a:t>
            </a:r>
            <a:r>
              <a:rPr lang="en-US" sz="1200" kern="1200" dirty="0">
                <a:solidFill>
                  <a:schemeClr val="tx1"/>
                </a:solidFill>
                <a:effectLst/>
                <a:latin typeface="+mn-lt"/>
                <a:ea typeface="+mn-ea"/>
                <a:cs typeface="+mn-cs"/>
              </a:rPr>
              <a:t> but problematic climate of the sustainable business development of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3</a:t>
            </a:fld>
            <a:endParaRPr lang="en-US"/>
          </a:p>
        </p:txBody>
      </p:sp>
    </p:spTree>
    <p:extLst>
      <p:ext uri="{BB962C8B-B14F-4D97-AF65-F5344CB8AC3E}">
        <p14:creationId xmlns:p14="http://schemas.microsoft.com/office/powerpoint/2010/main" val="301782736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strategizes a multi-channel marketing that put together a mix of SEO, PPC, email marketing and social media advertising. Campaigns are also factual </a:t>
            </a:r>
            <a:r>
              <a:rPr lang="en-US" sz="1200" kern="1200" dirty="0" err="1">
                <a:solidFill>
                  <a:schemeClr val="tx1"/>
                </a:solidFill>
                <a:effectLst/>
                <a:latin typeface="+mn-lt"/>
                <a:ea typeface="+mn-ea"/>
                <a:cs typeface="+mn-cs"/>
              </a:rPr>
              <a:t>centred</a:t>
            </a:r>
            <a:r>
              <a:rPr lang="en-US" sz="1200" kern="1200" dirty="0">
                <a:solidFill>
                  <a:schemeClr val="tx1"/>
                </a:solidFill>
                <a:effectLst/>
                <a:latin typeface="+mn-lt"/>
                <a:ea typeface="+mn-ea"/>
                <a:cs typeface="+mn-cs"/>
              </a:rPr>
              <a:t> around quantifiable returns and segmentation of the audience. A/B testing is used to test and optimize strategies and improve the level of transaction. Cooperation with micro-influencers assists to create brand image and sense of community. Emotional branding and recall mainly revolve around </a:t>
            </a:r>
            <a:r>
              <a:rPr lang="en-US" sz="1200" kern="1200" dirty="0" err="1">
                <a:solidFill>
                  <a:schemeClr val="tx1"/>
                </a:solidFill>
                <a:effectLst/>
                <a:latin typeface="+mn-lt"/>
                <a:ea typeface="+mn-ea"/>
                <a:cs typeface="+mn-cs"/>
              </a:rPr>
              <a:t>storey</a:t>
            </a:r>
            <a:r>
              <a:rPr lang="en-US" sz="1200" kern="1200" dirty="0">
                <a:solidFill>
                  <a:schemeClr val="tx1"/>
                </a:solidFill>
                <a:effectLst/>
                <a:latin typeface="+mn-lt"/>
                <a:ea typeface="+mn-ea"/>
                <a:cs typeface="+mn-cs"/>
              </a:rPr>
              <a:t> telling and visual content. Key performance indicators (KPIs) will be used in measuring campaign success. By providing feedback, continuity can be improved and </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can be ensured as well as client retention. This is a competitive model that makes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provide powerful, inexpensive and scalable marketing services to various sectors in UK.</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4</a:t>
            </a:fld>
            <a:endParaRPr lang="en-US"/>
          </a:p>
        </p:txBody>
      </p:sp>
    </p:spTree>
    <p:extLst>
      <p:ext uri="{BB962C8B-B14F-4D97-AF65-F5344CB8AC3E}">
        <p14:creationId xmlns:p14="http://schemas.microsoft.com/office/powerpoint/2010/main" val="3640369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Our target market will include micro, small, and medium enterprises that are willing to get cheap marketing with quantifiable success. The UK economy is dominated by SMEs that form more than 99 percent of the private business. Such areas as retail, hospitality, education, and technology should also be listed as key sectors that need more online presence. We apply firmographic and psychographic segmentation to know the preferences of clients. Customers appreciate openness, prompt guideline and innovative branding.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is capable of creating specific packages and </a:t>
            </a:r>
            <a:r>
              <a:rPr lang="en-US" sz="1200" kern="1200" dirty="0" err="1">
                <a:solidFill>
                  <a:schemeClr val="tx1"/>
                </a:solidFill>
                <a:effectLst/>
                <a:latin typeface="+mn-lt"/>
                <a:ea typeface="+mn-ea"/>
                <a:cs typeface="+mn-cs"/>
              </a:rPr>
              <a:t>customised</a:t>
            </a:r>
            <a:r>
              <a:rPr lang="en-US" sz="1200" kern="1200" dirty="0">
                <a:solidFill>
                  <a:schemeClr val="tx1"/>
                </a:solidFill>
                <a:effectLst/>
                <a:latin typeface="+mn-lt"/>
                <a:ea typeface="+mn-ea"/>
                <a:cs typeface="+mn-cs"/>
              </a:rPr>
              <a:t> contracts to suit unique need. Based on loyalty-</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and continuous consultation, long-term relations are stimulated. The client-oriented philosophy builds credibility and makes sure that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is responsive to the market needs.</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5</a:t>
            </a:fld>
            <a:endParaRPr lang="en-US"/>
          </a:p>
        </p:txBody>
      </p:sp>
    </p:spTree>
    <p:extLst>
      <p:ext uri="{BB962C8B-B14F-4D97-AF65-F5344CB8AC3E}">
        <p14:creationId xmlns:p14="http://schemas.microsoft.com/office/powerpoint/2010/main" val="4672432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start-up capitals of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Digital are 40,000 which were found by means of personal contribution and the UK Start-Up Loans system. The distribution focuses on technology devices, marketing applications and set-ups. Part of it includes the staff recruitment and training and also the cost of legal registration. Online infrastructure and web design are invested to increase visibility. A minor contingency fund is used to solve unexpected costs or cash flow problems. The financial plan provides a balanced expense and regulated growth. The project fees, retainers and partnerships will be sources of revenues. We expect the business to reach evenness in one and a half years of operation with the help of effective management of costs and renewed customers.</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6</a:t>
            </a:fld>
            <a:endParaRPr lang="en-US"/>
          </a:p>
        </p:txBody>
      </p:sp>
    </p:spTree>
    <p:extLst>
      <p:ext uri="{BB962C8B-B14F-4D97-AF65-F5344CB8AC3E}">
        <p14:creationId xmlns:p14="http://schemas.microsoft.com/office/powerpoint/2010/main" val="28898705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is run by a well </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team that comprises the CEO, Marketing Manager, Finance officer and even creative specialists. The agile approach facilitates the flexibility of project delivery, which enhances communication and efficiency. Web-based applications facilitate the information between departments and reporting. Recurrent training will improve the skills of personnel in the field of AI-driven and analytical marketing. Transparency and performance review is encouraged by team meetings every week. Freelance partnerships are aimed at dealing with peak projects. Our culture is still based on quality assurance and ethical </a:t>
            </a:r>
            <a:r>
              <a:rPr lang="en-US" sz="1200" kern="1200" dirty="0" err="1">
                <a:solidFill>
                  <a:schemeClr val="tx1"/>
                </a:solidFill>
                <a:effectLst/>
                <a:latin typeface="+mn-lt"/>
                <a:ea typeface="+mn-ea"/>
                <a:cs typeface="+mn-cs"/>
              </a:rPr>
              <a:t>practise</a:t>
            </a:r>
            <a:r>
              <a:rPr lang="en-US" sz="1200" kern="1200" dirty="0">
                <a:solidFill>
                  <a:schemeClr val="tx1"/>
                </a:solidFill>
                <a:effectLst/>
                <a:latin typeface="+mn-lt"/>
                <a:ea typeface="+mn-ea"/>
                <a:cs typeface="+mn-cs"/>
              </a:rPr>
              <a:t>. The management model promotes accountability, innovation, and inclusivity a balanced and high performance working environment that is consistent with the long term business sustainability.</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7</a:t>
            </a:fld>
            <a:endParaRPr lang="en-US"/>
          </a:p>
        </p:txBody>
      </p:sp>
    </p:spTree>
    <p:extLst>
      <p:ext uri="{BB962C8B-B14F-4D97-AF65-F5344CB8AC3E}">
        <p14:creationId xmlns:p14="http://schemas.microsoft.com/office/powerpoint/2010/main" val="34253325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also stands out by way of AI-powered analytics, price, and accountability. Our dashboards are real time and therefore clients are able to track campaign performance. Analytical knowledge provides superior outcomes and gets confidence among customers. Our brand reputation is also supported by sustainability and ethics. The different skills that our team holds can help us adapt to the needs of each client with the help of adaptive strategies. Small businesses are very attracted to affordable packages. Market research can assist in predicting the changes in consumers and remain competitive. All these make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a progressive, moral and a result driven marketing company in the vibrant UK SME market.</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8</a:t>
            </a:fld>
            <a:endParaRPr lang="en-US"/>
          </a:p>
        </p:txBody>
      </p:sp>
    </p:spTree>
    <p:extLst>
      <p:ext uri="{BB962C8B-B14F-4D97-AF65-F5344CB8AC3E}">
        <p14:creationId xmlns:p14="http://schemas.microsoft.com/office/powerpoint/2010/main" val="6222055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considers sustainability as part of its identity and long term vision. We have paperless business and work-at-home operations which lessen emissions. We also urge clients to embrace green marketing campaigns that embrace environmental friendly values.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invests in the innovative AI applications that allow maintaining the ethical data usage. By recruiting local talent, there will be inclusion and support to the community. Webinar transfer of knowledge keeps employees informed on the trends in the industry. The constant development of the digital solutions is powered by the R&amp;D investments. This sustainability strategy based on innovations boosts credibility of our brand.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prides itself on becoming a digital marketing firm of tomorrow by being a responsible agency.</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9</a:t>
            </a:fld>
            <a:endParaRPr lang="en-US"/>
          </a:p>
        </p:txBody>
      </p:sp>
    </p:spTree>
    <p:extLst>
      <p:ext uri="{BB962C8B-B14F-4D97-AF65-F5344CB8AC3E}">
        <p14:creationId xmlns:p14="http://schemas.microsoft.com/office/powerpoint/2010/main" val="1824605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To sum up,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Digital is an example of innovation, sustainability, and affordability in the digital marketing industry that is expanding in the UK. We shall provide quantifiable business development through ethical values, good management, and emphasis on customers. Our tactics are focused on integrity, openness, and accuracy of data. The PESTLE analysis testified to the opportunities of growth and innovation being high. The financial and operational plans make us strong and versatile. Through building long term relationships,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will inspire the SME success within industries. We are confident that this business model will bring </a:t>
            </a:r>
            <a:r>
              <a:rPr lang="en-US" sz="1200" kern="1200" dirty="0" err="1">
                <a:solidFill>
                  <a:schemeClr val="tx1"/>
                </a:solidFill>
                <a:effectLst/>
                <a:latin typeface="+mn-lt"/>
                <a:ea typeface="+mn-ea"/>
                <a:cs typeface="+mn-cs"/>
              </a:rPr>
              <a:t>BrightReach</a:t>
            </a:r>
            <a:r>
              <a:rPr lang="en-US" sz="1200" kern="1200" dirty="0">
                <a:solidFill>
                  <a:schemeClr val="tx1"/>
                </a:solidFill>
                <a:effectLst/>
                <a:latin typeface="+mn-lt"/>
                <a:ea typeface="+mn-ea"/>
                <a:cs typeface="+mn-cs"/>
              </a:rPr>
              <a:t> a reputed brand within the digital marketing in two years.</a:t>
            </a:r>
          </a:p>
          <a:p>
            <a:endParaRPr lang="en-US" dirty="0"/>
          </a:p>
        </p:txBody>
      </p:sp>
      <p:sp>
        <p:nvSpPr>
          <p:cNvPr id="4" name="Slide Number Placeholder 3"/>
          <p:cNvSpPr>
            <a:spLocks noGrp="1"/>
          </p:cNvSpPr>
          <p:nvPr>
            <p:ph type="sldNum" sz="quarter" idx="5"/>
          </p:nvPr>
        </p:nvSpPr>
        <p:spPr/>
        <p:txBody>
          <a:bodyPr/>
          <a:lstStyle/>
          <a:p>
            <a:fld id="{656ABDCE-796C-452B-B400-3A35884344D7}" type="slidenum">
              <a:rPr lang="en-US" smtClean="0"/>
              <a:t>10</a:t>
            </a:fld>
            <a:endParaRPr lang="en-US"/>
          </a:p>
        </p:txBody>
      </p:sp>
    </p:spTree>
    <p:extLst>
      <p:ext uri="{BB962C8B-B14F-4D97-AF65-F5344CB8AC3E}">
        <p14:creationId xmlns:p14="http://schemas.microsoft.com/office/powerpoint/2010/main" val="42382300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56ABDCE-796C-452B-B400-3A35884344D7}" type="slidenum">
              <a:rPr lang="en-US" smtClean="0"/>
              <a:t>11</a:t>
            </a:fld>
            <a:endParaRPr lang="en-US"/>
          </a:p>
        </p:txBody>
      </p:sp>
    </p:spTree>
    <p:extLst>
      <p:ext uri="{BB962C8B-B14F-4D97-AF65-F5344CB8AC3E}">
        <p14:creationId xmlns:p14="http://schemas.microsoft.com/office/powerpoint/2010/main" val="9814409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B4AA0437-954A-44F8-8F3A-A685FF4EB026}" type="slidenum">
              <a:rPr lang="en-US" smtClean="0"/>
              <a:t>‹#›</a:t>
            </a:fld>
            <a:endParaRPr lang="en-US"/>
          </a:p>
        </p:txBody>
      </p:sp>
    </p:spTree>
    <p:extLst>
      <p:ext uri="{BB962C8B-B14F-4D97-AF65-F5344CB8AC3E}">
        <p14:creationId xmlns:p14="http://schemas.microsoft.com/office/powerpoint/2010/main" val="1507152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4190027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2781451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7E0FE46-2A22-4403-84D6-8E256C763CA3}"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1686458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7E0FE46-2A22-4403-84D6-8E256C763CA3}"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929070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7E0FE46-2A22-4403-84D6-8E256C763CA3}"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789332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7E0FE46-2A22-4403-84D6-8E256C763CA3}"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14933490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E0FE46-2A22-4403-84D6-8E256C763CA3}"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228298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E0FE46-2A22-4403-84D6-8E256C763CA3}"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26747193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7E0FE46-2A22-4403-84D6-8E256C763CA3}"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1581370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25132435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51200826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19251270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7E0FE46-2A22-4403-84D6-8E256C763CA3}"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10436089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77E0FE46-2A22-4403-84D6-8E256C763CA3}"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12112308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20773838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7E0FE46-2A22-4403-84D6-8E256C763CA3}"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B4AA0437-954A-44F8-8F3A-A685FF4EB026}" type="slidenum">
              <a:rPr lang="en-US" smtClean="0"/>
              <a:t>‹#›</a:t>
            </a:fld>
            <a:endParaRPr lang="en-US"/>
          </a:p>
        </p:txBody>
      </p:sp>
    </p:spTree>
    <p:extLst>
      <p:ext uri="{BB962C8B-B14F-4D97-AF65-F5344CB8AC3E}">
        <p14:creationId xmlns:p14="http://schemas.microsoft.com/office/powerpoint/2010/main" val="32290030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77E0FE46-2A22-4403-84D6-8E256C763CA3}" type="datetimeFigureOut">
              <a:rPr lang="en-US" smtClean="0"/>
              <a:t>11/7/2025</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B4AA0437-954A-44F8-8F3A-A685FF4EB026}" type="slidenum">
              <a:rPr lang="en-US" smtClean="0"/>
              <a:t>‹#›</a:t>
            </a:fld>
            <a:endParaRPr lang="en-US"/>
          </a:p>
        </p:txBody>
      </p:sp>
    </p:spTree>
    <p:extLst>
      <p:ext uri="{BB962C8B-B14F-4D97-AF65-F5344CB8AC3E}">
        <p14:creationId xmlns:p14="http://schemas.microsoft.com/office/powerpoint/2010/main" val="42977734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25648B-BB17-324B-EE4B-3D942FB448F2}"/>
              </a:ext>
            </a:extLst>
          </p:cNvPr>
          <p:cNvSpPr>
            <a:spLocks noGrp="1"/>
          </p:cNvSpPr>
          <p:nvPr>
            <p:ph type="ctrTitle"/>
          </p:nvPr>
        </p:nvSpPr>
        <p:spPr>
          <a:xfrm>
            <a:off x="486156" y="507492"/>
            <a:ext cx="11219688" cy="5843016"/>
          </a:xfrm>
        </p:spPr>
        <p:txBody>
          <a:bodyPr/>
          <a:lstStyle/>
          <a:p>
            <a:pPr algn="ctr"/>
            <a:r>
              <a:rPr lang="en-US" sz="3200" b="1" dirty="0"/>
              <a:t>Bright Reach Digital – Innovative UK Digital Marketing Agency for SMEs</a:t>
            </a:r>
            <a:br>
              <a:rPr lang="en-US" sz="3200" b="1" dirty="0"/>
            </a:br>
            <a:br>
              <a:rPr lang="en-US" sz="2400" b="1" dirty="0"/>
            </a:br>
            <a:r>
              <a:rPr lang="en-US" sz="2400" b="1" dirty="0"/>
              <a:t>Lecturer: </a:t>
            </a:r>
            <a:r>
              <a:rPr lang="en-GB" sz="2400" b="1" dirty="0">
                <a:effectLst/>
                <a:latin typeface="Arial" panose="020B0604020202020204" pitchFamily="34" charset="0"/>
                <a:ea typeface="Times New Roman" panose="02020603050405020304" pitchFamily="18" charset="0"/>
              </a:rPr>
              <a:t>Chung Lai Johnny Wan </a:t>
            </a:r>
            <a:br>
              <a:rPr lang="en-GB" sz="2400" b="1" dirty="0">
                <a:effectLst/>
                <a:latin typeface="Arial" panose="020B0604020202020204" pitchFamily="34" charset="0"/>
                <a:ea typeface="Times New Roman" panose="02020603050405020304" pitchFamily="18" charset="0"/>
              </a:rPr>
            </a:br>
            <a:br>
              <a:rPr lang="en-US" sz="2400" b="1" dirty="0"/>
            </a:br>
            <a:r>
              <a:rPr lang="en-US" sz="2400" b="1" dirty="0"/>
              <a:t>Assignment Title: </a:t>
            </a:r>
            <a:r>
              <a:rPr lang="en-GB" sz="2000" b="1" dirty="0">
                <a:effectLst/>
                <a:latin typeface="Arial" panose="020B0604020202020204" pitchFamily="34" charset="0"/>
                <a:ea typeface="Times New Roman" panose="02020603050405020304" pitchFamily="18" charset="0"/>
              </a:rPr>
              <a:t>Individual Presentation pitch </a:t>
            </a:r>
            <a:r>
              <a:rPr lang="en-GB" sz="2000" b="1">
                <a:effectLst/>
                <a:latin typeface="Arial" panose="020B0604020202020204" pitchFamily="34" charset="0"/>
                <a:ea typeface="Times New Roman" panose="02020603050405020304" pitchFamily="18" charset="0"/>
              </a:rPr>
              <a:t>to Lecturer</a:t>
            </a:r>
            <a:br>
              <a:rPr lang="en-GB" sz="2000" b="1">
                <a:effectLst/>
                <a:latin typeface="Arial" panose="020B0604020202020204" pitchFamily="34" charset="0"/>
                <a:ea typeface="Times New Roman" panose="02020603050405020304" pitchFamily="18" charset="0"/>
              </a:rPr>
            </a:br>
            <a:br>
              <a:rPr lang="en-GB" sz="2000" b="1" dirty="0">
                <a:effectLst/>
                <a:latin typeface="Arial" panose="020B0604020202020204" pitchFamily="34" charset="0"/>
                <a:ea typeface="Times New Roman" panose="02020603050405020304" pitchFamily="18" charset="0"/>
              </a:rPr>
            </a:br>
            <a:r>
              <a:rPr lang="en-GB" sz="2000" b="1" dirty="0">
                <a:effectLst/>
                <a:latin typeface="Arial" panose="020B0604020202020204" pitchFamily="34" charset="0"/>
                <a:ea typeface="Times New Roman" panose="02020603050405020304" pitchFamily="18" charset="0"/>
              </a:rPr>
              <a:t>Module: </a:t>
            </a:r>
            <a:r>
              <a:rPr lang="en-GB" sz="1800" b="1" dirty="0">
                <a:effectLst/>
                <a:latin typeface="Arial" panose="020B0604020202020204" pitchFamily="34" charset="0"/>
                <a:ea typeface="Times New Roman" panose="02020603050405020304" pitchFamily="18" charset="0"/>
              </a:rPr>
              <a:t>Enterprise </a:t>
            </a:r>
            <a:r>
              <a:rPr lang="en-GB" sz="1800" b="1">
                <a:effectLst/>
                <a:latin typeface="Arial" panose="020B0604020202020204" pitchFamily="34" charset="0"/>
                <a:ea typeface="Times New Roman" panose="02020603050405020304" pitchFamily="18" charset="0"/>
              </a:rPr>
              <a:t>and Entrepreneurship</a:t>
            </a:r>
            <a:br>
              <a:rPr lang="en-GB" sz="1800" b="1">
                <a:effectLst/>
                <a:latin typeface="Arial" panose="020B0604020202020204" pitchFamily="34" charset="0"/>
                <a:ea typeface="Times New Roman" panose="02020603050405020304" pitchFamily="18" charset="0"/>
              </a:rPr>
            </a:br>
            <a:br>
              <a:rPr lang="en-GB" sz="1800" b="1" dirty="0">
                <a:effectLst/>
                <a:latin typeface="Arial" panose="020B0604020202020204" pitchFamily="34" charset="0"/>
                <a:ea typeface="Times New Roman" panose="02020603050405020304" pitchFamily="18" charset="0"/>
              </a:rPr>
            </a:br>
            <a:r>
              <a:rPr lang="en-GB" sz="1800" b="1" dirty="0">
                <a:effectLst/>
                <a:latin typeface="Arial" panose="020B0604020202020204" pitchFamily="34" charset="0"/>
                <a:ea typeface="Times New Roman" panose="02020603050405020304" pitchFamily="18" charset="0"/>
              </a:rPr>
              <a:t>Module Code: LCLM 4006</a:t>
            </a:r>
            <a:br>
              <a:rPr lang="en-GB" sz="1800" b="1" dirty="0">
                <a:effectLst/>
                <a:latin typeface="Arial" panose="020B0604020202020204" pitchFamily="34" charset="0"/>
                <a:ea typeface="Times New Roman" panose="02020603050405020304" pitchFamily="18" charset="0"/>
              </a:rPr>
            </a:br>
            <a:br>
              <a:rPr lang="en-US" sz="1800" b="1" dirty="0"/>
            </a:br>
            <a:endParaRPr lang="en-US" sz="1800" b="1" dirty="0"/>
          </a:p>
        </p:txBody>
      </p:sp>
    </p:spTree>
    <p:extLst>
      <p:ext uri="{BB962C8B-B14F-4D97-AF65-F5344CB8AC3E}">
        <p14:creationId xmlns:p14="http://schemas.microsoft.com/office/powerpoint/2010/main" val="42209137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B6CEB-6503-97F8-C019-A7F235EBFBD0}"/>
              </a:ext>
            </a:extLst>
          </p:cNvPr>
          <p:cNvSpPr>
            <a:spLocks noGrp="1"/>
          </p:cNvSpPr>
          <p:nvPr>
            <p:ph type="title"/>
          </p:nvPr>
        </p:nvSpPr>
        <p:spPr/>
        <p:txBody>
          <a:bodyPr/>
          <a:lstStyle/>
          <a:p>
            <a:r>
              <a:rPr lang="en-US" dirty="0"/>
              <a:t>Overview of Business Idea</a:t>
            </a:r>
          </a:p>
        </p:txBody>
      </p:sp>
      <p:sp>
        <p:nvSpPr>
          <p:cNvPr id="4" name="Rectangle 1">
            <a:extLst>
              <a:ext uri="{FF2B5EF4-FFF2-40B4-BE49-F238E27FC236}">
                <a16:creationId xmlns:a16="http://schemas.microsoft.com/office/drawing/2014/main" id="{9436EBAB-6E3A-DE2A-ADB0-69670851DFEF}"/>
              </a:ext>
            </a:extLst>
          </p:cNvPr>
          <p:cNvSpPr>
            <a:spLocks noGrp="1" noChangeArrowheads="1"/>
          </p:cNvSpPr>
          <p:nvPr>
            <p:ph idx="1"/>
          </p:nvPr>
        </p:nvSpPr>
        <p:spPr bwMode="auto">
          <a:xfrm>
            <a:off x="494554" y="2366834"/>
            <a:ext cx="7402537"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Digital provides innovative marketing solutions helping small UK businesses grow their online visibility and revenue.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Services include SEO, social media management, content creation, and data-driven advertising campaigns for sustainable growth (Miller,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Our mission is to empower SMEs with affordable, high-impact digital marketing strategies tailored to their specific needs.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The agency operates as a private limited company registered in London under UK Company Law.</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Management structure includes CEO, Marketing Director, Finance Officer and Creative Team of content specialists.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Target clients are retail, hospitality and tech startups across the United Kingdom seeking digital presence expansion (Johnson, 2021).</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Operations combine remote and office-based collaboration for efficiency and flexibility.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The goal is to establish </a:t>
            </a: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as a trusted digital marketing partner within two years.</a:t>
            </a:r>
          </a:p>
        </p:txBody>
      </p:sp>
      <p:pic>
        <p:nvPicPr>
          <p:cNvPr id="1027" name="Picture 3" descr="What makes digital marketing agencies ...">
            <a:extLst>
              <a:ext uri="{FF2B5EF4-FFF2-40B4-BE49-F238E27FC236}">
                <a16:creationId xmlns:a16="http://schemas.microsoft.com/office/drawing/2014/main" id="{0BE8981A-8801-3D9E-B3C3-892BA832623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3853" y="3234294"/>
            <a:ext cx="3413593" cy="2394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44016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CEAFB-B212-127E-18A6-2ED7E51528D6}"/>
              </a:ext>
            </a:extLst>
          </p:cNvPr>
          <p:cNvSpPr>
            <a:spLocks noGrp="1"/>
          </p:cNvSpPr>
          <p:nvPr>
            <p:ph type="title"/>
          </p:nvPr>
        </p:nvSpPr>
        <p:spPr/>
        <p:txBody>
          <a:bodyPr/>
          <a:lstStyle/>
          <a:p>
            <a:r>
              <a:rPr lang="en-US" dirty="0"/>
              <a:t>Environmental Analysis – PESTLE</a:t>
            </a:r>
          </a:p>
        </p:txBody>
      </p:sp>
      <p:sp>
        <p:nvSpPr>
          <p:cNvPr id="4" name="Rectangle 1">
            <a:extLst>
              <a:ext uri="{FF2B5EF4-FFF2-40B4-BE49-F238E27FC236}">
                <a16:creationId xmlns:a16="http://schemas.microsoft.com/office/drawing/2014/main" id="{46B1DDF7-B46E-4B25-3FD0-6C10E7FF398B}"/>
              </a:ext>
            </a:extLst>
          </p:cNvPr>
          <p:cNvSpPr>
            <a:spLocks noGrp="1" noChangeArrowheads="1"/>
          </p:cNvSpPr>
          <p:nvPr>
            <p:ph idx="1"/>
          </p:nvPr>
        </p:nvSpPr>
        <p:spPr bwMode="auto">
          <a:xfrm>
            <a:off x="372634" y="2518946"/>
            <a:ext cx="8082597"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Political:</a:t>
            </a:r>
            <a:r>
              <a:rPr kumimoji="0" lang="en-US" altLang="en-US" sz="1600" b="0" i="0" u="none" strike="noStrike" cap="none" normalizeH="0" baseline="0" dirty="0">
                <a:ln>
                  <a:noFill/>
                </a:ln>
                <a:solidFill>
                  <a:schemeClr val="tx1"/>
                </a:solidFill>
                <a:effectLst/>
                <a:latin typeface="Arial" panose="020B0604020202020204" pitchFamily="34" charset="0"/>
              </a:rPr>
              <a:t> Stable UK government encouraging digital enterprise and innovation support through SME funding schemes.</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Economic:</a:t>
            </a:r>
            <a:r>
              <a:rPr kumimoji="0" lang="en-US" altLang="en-US" sz="1600" b="0" i="0" u="none" strike="noStrike" cap="none" normalizeH="0" baseline="0" dirty="0">
                <a:ln>
                  <a:noFill/>
                </a:ln>
                <a:solidFill>
                  <a:schemeClr val="tx1"/>
                </a:solidFill>
                <a:effectLst/>
                <a:latin typeface="Arial" panose="020B0604020202020204" pitchFamily="34" charset="0"/>
              </a:rPr>
              <a:t> Rising post-pandemic online spending creates strong demand for digital promotion channels (Smith, 2022).</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Social:</a:t>
            </a:r>
            <a:r>
              <a:rPr kumimoji="0" lang="en-US" altLang="en-US" sz="1600" b="0" i="0" u="none" strike="noStrike" cap="none" normalizeH="0" baseline="0" dirty="0">
                <a:ln>
                  <a:noFill/>
                </a:ln>
                <a:solidFill>
                  <a:schemeClr val="tx1"/>
                </a:solidFill>
                <a:effectLst/>
                <a:latin typeface="Arial" panose="020B0604020202020204" pitchFamily="34" charset="0"/>
              </a:rPr>
              <a:t> Consumers increasingly engage with brands through social media and interactive digital content (White, 2024).</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Technological:</a:t>
            </a:r>
            <a:r>
              <a:rPr kumimoji="0" lang="en-US" altLang="en-US" sz="1600" b="0" i="0" u="none" strike="noStrike" cap="none" normalizeH="0" baseline="0" dirty="0">
                <a:ln>
                  <a:noFill/>
                </a:ln>
                <a:solidFill>
                  <a:schemeClr val="tx1"/>
                </a:solidFill>
                <a:effectLst/>
                <a:latin typeface="Arial" panose="020B0604020202020204" pitchFamily="34" charset="0"/>
              </a:rPr>
              <a:t> Advancements in AI analytics and automation enable </a:t>
            </a:r>
            <a:r>
              <a:rPr kumimoji="0" lang="en-US" altLang="en-US" sz="1600" b="0" i="0" u="none" strike="noStrike" cap="none" normalizeH="0" baseline="0" dirty="0" err="1">
                <a:ln>
                  <a:noFill/>
                </a:ln>
                <a:solidFill>
                  <a:schemeClr val="tx1"/>
                </a:solidFill>
                <a:effectLst/>
                <a:latin typeface="Arial" panose="020B0604020202020204" pitchFamily="34" charset="0"/>
              </a:rPr>
              <a:t>personalised</a:t>
            </a:r>
            <a:r>
              <a:rPr kumimoji="0" lang="en-US" altLang="en-US" sz="1600" b="0" i="0" u="none" strike="noStrike" cap="none" normalizeH="0" baseline="0" dirty="0">
                <a:ln>
                  <a:noFill/>
                </a:ln>
                <a:solidFill>
                  <a:schemeClr val="tx1"/>
                </a:solidFill>
                <a:effectLst/>
                <a:latin typeface="Arial" panose="020B0604020202020204" pitchFamily="34" charset="0"/>
              </a:rPr>
              <a:t> marketing campaigns at reduced costs.</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Legal:</a:t>
            </a:r>
            <a:r>
              <a:rPr kumimoji="0" lang="en-US" altLang="en-US" sz="1600" b="0" i="0" u="none" strike="noStrike" cap="none" normalizeH="0" baseline="0" dirty="0">
                <a:ln>
                  <a:noFill/>
                </a:ln>
                <a:solidFill>
                  <a:schemeClr val="tx1"/>
                </a:solidFill>
                <a:effectLst/>
                <a:latin typeface="Arial" panose="020B0604020202020204" pitchFamily="34" charset="0"/>
              </a:rPr>
              <a:t> Compliance with GDPR and advertising standards ensures ethical data use and consumer protection.</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Environmental:</a:t>
            </a:r>
            <a:r>
              <a:rPr kumimoji="0" lang="en-US" altLang="en-US" sz="1600" b="0" i="0" u="none" strike="noStrike" cap="none" normalizeH="0" baseline="0" dirty="0">
                <a:ln>
                  <a:noFill/>
                </a:ln>
                <a:solidFill>
                  <a:schemeClr val="tx1"/>
                </a:solidFill>
                <a:effectLst/>
                <a:latin typeface="Arial" panose="020B0604020202020204" pitchFamily="34" charset="0"/>
              </a:rPr>
              <a:t> Remote operations and paperless marketing reduce carbon footprint supporting sustainability.</a:t>
            </a:r>
          </a:p>
          <a:p>
            <a:pPr defTabSz="914400" eaLnBrk="0" fontAlgn="base" hangingPunct="0">
              <a:spcBef>
                <a:spcPct val="0"/>
              </a:spcBef>
              <a:spcAft>
                <a:spcPct val="0"/>
              </a:spcAft>
              <a:buClrTx/>
              <a:buSzTx/>
            </a:pPr>
            <a:r>
              <a:rPr kumimoji="0" lang="en-US" altLang="en-US" sz="1600" b="1" i="0" u="none" strike="noStrike" cap="none" normalizeH="0" baseline="0" dirty="0">
                <a:ln>
                  <a:noFill/>
                </a:ln>
                <a:solidFill>
                  <a:schemeClr val="tx1"/>
                </a:solidFill>
                <a:effectLst/>
                <a:latin typeface="Arial" panose="020B0604020202020204" pitchFamily="34" charset="0"/>
              </a:rPr>
              <a:t>Competitive:</a:t>
            </a:r>
            <a:r>
              <a:rPr kumimoji="0" lang="en-US" altLang="en-US" sz="1600" b="0" i="0" u="none" strike="noStrike" cap="none" normalizeH="0" baseline="0" dirty="0">
                <a:ln>
                  <a:noFill/>
                </a:ln>
                <a:solidFill>
                  <a:schemeClr val="tx1"/>
                </a:solidFill>
                <a:effectLst/>
                <a:latin typeface="Arial" panose="020B0604020202020204" pitchFamily="34" charset="0"/>
              </a:rPr>
              <a:t> Growing competition from freelancers and large agencies pushes niche </a:t>
            </a:r>
            <a:r>
              <a:rPr kumimoji="0" lang="en-US" altLang="en-US" sz="1600" b="0" i="0" u="none" strike="noStrike" cap="none" normalizeH="0" baseline="0" dirty="0" err="1">
                <a:ln>
                  <a:noFill/>
                </a:ln>
                <a:solidFill>
                  <a:schemeClr val="tx1"/>
                </a:solidFill>
                <a:effectLst/>
                <a:latin typeface="Arial" panose="020B0604020202020204" pitchFamily="34" charset="0"/>
              </a:rPr>
              <a:t>specialisation</a:t>
            </a:r>
            <a:r>
              <a:rPr kumimoji="0" lang="en-US" altLang="en-US" sz="1600" b="0" i="0" u="none" strike="noStrike" cap="none" normalizeH="0" baseline="0" dirty="0">
                <a:ln>
                  <a:noFill/>
                </a:ln>
                <a:solidFill>
                  <a:schemeClr val="tx1"/>
                </a:solidFill>
                <a:effectLst/>
                <a:latin typeface="Arial" panose="020B0604020202020204" pitchFamily="34" charset="0"/>
              </a:rPr>
              <a:t> and service quality.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Overall, PESTLE analysis reveals opportunities for tech-driven growth and ethical digital marketing innovation.</a:t>
            </a:r>
          </a:p>
        </p:txBody>
      </p:sp>
      <p:pic>
        <p:nvPicPr>
          <p:cNvPr id="2051" name="Picture 3" descr="PESTLE Analysis">
            <a:extLst>
              <a:ext uri="{FF2B5EF4-FFF2-40B4-BE49-F238E27FC236}">
                <a16:creationId xmlns:a16="http://schemas.microsoft.com/office/drawing/2014/main" id="{5BB784ED-B64C-D5C0-F90B-3972D3407C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64497" y="3029585"/>
            <a:ext cx="2954869" cy="27319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97831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91D6E-CFF8-06B7-4AE8-06244109CBF6}"/>
              </a:ext>
            </a:extLst>
          </p:cNvPr>
          <p:cNvSpPr>
            <a:spLocks noGrp="1"/>
          </p:cNvSpPr>
          <p:nvPr>
            <p:ph type="title"/>
          </p:nvPr>
        </p:nvSpPr>
        <p:spPr/>
        <p:txBody>
          <a:bodyPr/>
          <a:lstStyle/>
          <a:p>
            <a:r>
              <a:rPr lang="en-US" dirty="0"/>
              <a:t>Marketing Strategy</a:t>
            </a:r>
          </a:p>
        </p:txBody>
      </p:sp>
      <p:sp>
        <p:nvSpPr>
          <p:cNvPr id="4" name="Rectangle 1">
            <a:extLst>
              <a:ext uri="{FF2B5EF4-FFF2-40B4-BE49-F238E27FC236}">
                <a16:creationId xmlns:a16="http://schemas.microsoft.com/office/drawing/2014/main" id="{0DC0D99F-D312-03E7-FCB4-89105137C908}"/>
              </a:ext>
            </a:extLst>
          </p:cNvPr>
          <p:cNvSpPr>
            <a:spLocks noGrp="1" noChangeArrowheads="1"/>
          </p:cNvSpPr>
          <p:nvPr>
            <p:ph idx="1"/>
          </p:nvPr>
        </p:nvSpPr>
        <p:spPr bwMode="auto">
          <a:xfrm>
            <a:off x="443755" y="2498914"/>
            <a:ext cx="7887445"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Focus on differentiation through </a:t>
            </a:r>
            <a:r>
              <a:rPr kumimoji="0" lang="en-US" altLang="en-US" sz="1600" b="0" i="0" u="none" strike="noStrike" cap="none" normalizeH="0" baseline="0" dirty="0" err="1">
                <a:ln>
                  <a:noFill/>
                </a:ln>
                <a:solidFill>
                  <a:schemeClr val="tx1"/>
                </a:solidFill>
                <a:effectLst/>
                <a:latin typeface="Arial" panose="020B0604020202020204" pitchFamily="34" charset="0"/>
              </a:rPr>
              <a:t>customised</a:t>
            </a:r>
            <a:r>
              <a:rPr kumimoji="0" lang="en-US" altLang="en-US" sz="1600" b="0" i="0" u="none" strike="noStrike" cap="none" normalizeH="0" baseline="0" dirty="0">
                <a:ln>
                  <a:noFill/>
                </a:ln>
                <a:solidFill>
                  <a:schemeClr val="tx1"/>
                </a:solidFill>
                <a:effectLst/>
                <a:latin typeface="Arial" panose="020B0604020202020204" pitchFamily="34" charset="0"/>
              </a:rPr>
              <a:t> SEO and content strategies that deliver measurable results.</a:t>
            </a:r>
          </a:p>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Utilise</a:t>
            </a:r>
            <a:r>
              <a:rPr kumimoji="0" lang="en-US" altLang="en-US" sz="1600" b="0" i="0" u="none" strike="noStrike" cap="none" normalizeH="0" baseline="0" dirty="0">
                <a:ln>
                  <a:noFill/>
                </a:ln>
                <a:solidFill>
                  <a:schemeClr val="tx1"/>
                </a:solidFill>
                <a:effectLst/>
                <a:latin typeface="Arial" panose="020B0604020202020204" pitchFamily="34" charset="0"/>
              </a:rPr>
              <a:t> data-driven campaign management for targeted audiences and ROI </a:t>
            </a:r>
            <a:r>
              <a:rPr kumimoji="0" lang="en-US" altLang="en-US" sz="1600" b="0" i="0" u="none" strike="noStrike" cap="none" normalizeH="0" baseline="0" dirty="0" err="1">
                <a:ln>
                  <a:noFill/>
                </a:ln>
                <a:solidFill>
                  <a:schemeClr val="tx1"/>
                </a:solidFill>
                <a:effectLst/>
                <a:latin typeface="Arial" panose="020B0604020202020204" pitchFamily="34" charset="0"/>
              </a:rPr>
              <a:t>optimisation</a:t>
            </a:r>
            <a:r>
              <a:rPr kumimoji="0" lang="en-US" altLang="en-US" sz="1600" b="0" i="0" u="none" strike="noStrike" cap="none" normalizeH="0" baseline="0" dirty="0">
                <a:ln>
                  <a:noFill/>
                </a:ln>
                <a:solidFill>
                  <a:schemeClr val="tx1"/>
                </a:solidFill>
                <a:effectLst/>
                <a:latin typeface="Arial" panose="020B0604020202020204" pitchFamily="34" charset="0"/>
              </a:rPr>
              <a:t> (Patel,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Multi-channel promotion using Instagram, LinkedIn, and Google Ads for broad digital reach (Ahmed, 2024).</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Implement email automation and retargeting ads to increase conversion and customer retention.</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Create engaging storytelling campaigns aligned with clients’ brand identities and consumer values.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Apply A/B testing to evaluate campaign performance and </a:t>
            </a:r>
            <a:r>
              <a:rPr kumimoji="0" lang="en-US" altLang="en-US" sz="1600" b="0" i="0" u="none" strike="noStrike" cap="none" normalizeH="0" baseline="0" dirty="0" err="1">
                <a:ln>
                  <a:noFill/>
                </a:ln>
                <a:solidFill>
                  <a:schemeClr val="tx1"/>
                </a:solidFill>
                <a:effectLst/>
                <a:latin typeface="Arial" panose="020B0604020202020204" pitchFamily="34" charset="0"/>
              </a:rPr>
              <a:t>optimise</a:t>
            </a:r>
            <a:r>
              <a:rPr kumimoji="0" lang="en-US" altLang="en-US" sz="1600" b="0" i="0" u="none" strike="noStrike" cap="none" normalizeH="0" baseline="0" dirty="0">
                <a:ln>
                  <a:noFill/>
                </a:ln>
                <a:solidFill>
                  <a:schemeClr val="tx1"/>
                </a:solidFill>
                <a:effectLst/>
                <a:latin typeface="Arial" panose="020B0604020202020204" pitchFamily="34" charset="0"/>
              </a:rPr>
              <a:t> content continuously.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Collaborate with micro-influencers for authentic brand endorsements and local audience engagement.</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Monitor KPIs monthly to track performance and refine marketing strategies efficiently.</a:t>
            </a:r>
          </a:p>
        </p:txBody>
      </p:sp>
      <p:pic>
        <p:nvPicPr>
          <p:cNvPr id="3075" name="Picture 3" descr="How To Use Micro Influencers To Grow Your Brand? 2025 Update">
            <a:extLst>
              <a:ext uri="{FF2B5EF4-FFF2-40B4-BE49-F238E27FC236}">
                <a16:creationId xmlns:a16="http://schemas.microsoft.com/office/drawing/2014/main" id="{A4A38472-992A-5320-4DA7-26E5B83C91F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481" t="-1999" r="2927" b="9497"/>
          <a:stretch>
            <a:fillRect/>
          </a:stretch>
        </p:blipFill>
        <p:spPr bwMode="auto">
          <a:xfrm>
            <a:off x="8210247" y="3161991"/>
            <a:ext cx="3952724" cy="29068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46124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261294-B5E7-50BE-641D-5D162A57FA99}"/>
              </a:ext>
            </a:extLst>
          </p:cNvPr>
          <p:cNvSpPr>
            <a:spLocks noGrp="1"/>
          </p:cNvSpPr>
          <p:nvPr>
            <p:ph type="title"/>
          </p:nvPr>
        </p:nvSpPr>
        <p:spPr/>
        <p:txBody>
          <a:bodyPr/>
          <a:lstStyle/>
          <a:p>
            <a:r>
              <a:rPr lang="en-US" dirty="0"/>
              <a:t>Target Market &amp; Customer Needs</a:t>
            </a:r>
          </a:p>
        </p:txBody>
      </p:sp>
      <p:sp>
        <p:nvSpPr>
          <p:cNvPr id="4" name="Rectangle 1">
            <a:extLst>
              <a:ext uri="{FF2B5EF4-FFF2-40B4-BE49-F238E27FC236}">
                <a16:creationId xmlns:a16="http://schemas.microsoft.com/office/drawing/2014/main" id="{16FBF608-A00C-FCF2-0C02-33A2D5F0450B}"/>
              </a:ext>
            </a:extLst>
          </p:cNvPr>
          <p:cNvSpPr>
            <a:spLocks noGrp="1" noChangeArrowheads="1"/>
          </p:cNvSpPr>
          <p:nvPr>
            <p:ph idx="1"/>
          </p:nvPr>
        </p:nvSpPr>
        <p:spPr bwMode="auto">
          <a:xfrm>
            <a:off x="199914" y="2376994"/>
            <a:ext cx="7720928"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Primary clients are micro, small, and medium enterprises seeking affordable digital marketing solutions across the UK.</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SMEs represent over 99% of UK businesses and demand digital growth services (FSB,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Target industries include retail, hospitality, education, and technology with focus on digital competitiveness (Harrison, 2022).</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Market segmentation uses firmographics, </a:t>
            </a:r>
            <a:r>
              <a:rPr kumimoji="0" lang="en-US" altLang="en-US" sz="1600" b="0" i="0" u="none" strike="noStrike" cap="none" normalizeH="0" baseline="0" dirty="0" err="1">
                <a:ln>
                  <a:noFill/>
                </a:ln>
                <a:solidFill>
                  <a:schemeClr val="tx1"/>
                </a:solidFill>
                <a:effectLst/>
                <a:latin typeface="Arial" panose="020B0604020202020204" pitchFamily="34" charset="0"/>
              </a:rPr>
              <a:t>behavioural</a:t>
            </a:r>
            <a:r>
              <a:rPr kumimoji="0" lang="en-US" altLang="en-US" sz="1600" b="0" i="0" u="none" strike="noStrike" cap="none" normalizeH="0" baseline="0" dirty="0">
                <a:ln>
                  <a:noFill/>
                </a:ln>
                <a:solidFill>
                  <a:schemeClr val="tx1"/>
                </a:solidFill>
                <a:effectLst/>
                <a:latin typeface="Arial" panose="020B0604020202020204" pitchFamily="34" charset="0"/>
              </a:rPr>
              <a:t> and psychographic data for precise customer profiling.</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Clients require measurable results, timely reporting, and consistent brand visibility across platforms.</a:t>
            </a:r>
          </a:p>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offers </a:t>
            </a:r>
            <a:r>
              <a:rPr kumimoji="0" lang="en-US" altLang="en-US" sz="1600" b="0" i="0" u="none" strike="noStrike" cap="none" normalizeH="0" baseline="0" dirty="0" err="1">
                <a:ln>
                  <a:noFill/>
                </a:ln>
                <a:solidFill>
                  <a:schemeClr val="tx1"/>
                </a:solidFill>
                <a:effectLst/>
                <a:latin typeface="Arial" panose="020B0604020202020204" pitchFamily="34" charset="0"/>
              </a:rPr>
              <a:t>personalised</a:t>
            </a:r>
            <a:r>
              <a:rPr kumimoji="0" lang="en-US" altLang="en-US" sz="1600" b="0" i="0" u="none" strike="noStrike" cap="none" normalizeH="0" baseline="0" dirty="0">
                <a:ln>
                  <a:noFill/>
                </a:ln>
                <a:solidFill>
                  <a:schemeClr val="tx1"/>
                </a:solidFill>
                <a:effectLst/>
                <a:latin typeface="Arial" panose="020B0604020202020204" pitchFamily="34" charset="0"/>
              </a:rPr>
              <a:t> consultations to address specific goals and business constraints.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Customer retention strategy includes loyalty discounts and long-term support contracts for value continuity.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Feedback-driven approach enhances service quality and strengthens long-term business relationships.</a:t>
            </a:r>
          </a:p>
        </p:txBody>
      </p:sp>
      <p:pic>
        <p:nvPicPr>
          <p:cNvPr id="4099" name="Picture 3" descr="Effective Customer Retention Strategies ...">
            <a:extLst>
              <a:ext uri="{FF2B5EF4-FFF2-40B4-BE49-F238E27FC236}">
                <a16:creationId xmlns:a16="http://schemas.microsoft.com/office/drawing/2014/main" id="{1009949D-106F-6497-CC81-2F465FCBAD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04141" y="2853851"/>
            <a:ext cx="3402105" cy="33569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75092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5EF81-5DC2-2231-492D-9564FC78867B}"/>
              </a:ext>
            </a:extLst>
          </p:cNvPr>
          <p:cNvSpPr>
            <a:spLocks noGrp="1"/>
          </p:cNvSpPr>
          <p:nvPr>
            <p:ph type="title"/>
          </p:nvPr>
        </p:nvSpPr>
        <p:spPr/>
        <p:txBody>
          <a:bodyPr/>
          <a:lstStyle/>
          <a:p>
            <a:r>
              <a:rPr lang="en-US" dirty="0"/>
              <a:t>Funding &amp; Financial Allocation</a:t>
            </a:r>
          </a:p>
        </p:txBody>
      </p:sp>
      <p:sp>
        <p:nvSpPr>
          <p:cNvPr id="4" name="Rectangle 1">
            <a:extLst>
              <a:ext uri="{FF2B5EF4-FFF2-40B4-BE49-F238E27FC236}">
                <a16:creationId xmlns:a16="http://schemas.microsoft.com/office/drawing/2014/main" id="{7CA1007C-565B-478D-1215-3D3424A5B603}"/>
              </a:ext>
            </a:extLst>
          </p:cNvPr>
          <p:cNvSpPr>
            <a:spLocks noGrp="1" noChangeArrowheads="1"/>
          </p:cNvSpPr>
          <p:nvPr>
            <p:ph idx="1"/>
          </p:nvPr>
        </p:nvSpPr>
        <p:spPr bwMode="auto">
          <a:xfrm>
            <a:off x="321835" y="2459464"/>
            <a:ext cx="7501366"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Initial capital investment of £40,000 funded through personal savings and Start-Up Loans Scheme (UK Gov, 2024).</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35% allocated to marketing tools, subscriptions, and software licenses (Lee, 2021).</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25% for office setup, equipment and furniture in co-working space in London.</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20% for staff recruitment and training to build core digital marketing competencies.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10% for website development and SEO </a:t>
            </a:r>
            <a:r>
              <a:rPr kumimoji="0" lang="en-US" altLang="en-US" sz="1600" b="0" i="0" u="none" strike="noStrike" cap="none" normalizeH="0" baseline="0" dirty="0" err="1">
                <a:ln>
                  <a:noFill/>
                </a:ln>
                <a:solidFill>
                  <a:schemeClr val="tx1"/>
                </a:solidFill>
                <a:effectLst/>
                <a:latin typeface="Arial" panose="020B0604020202020204" pitchFamily="34" charset="0"/>
              </a:rPr>
              <a:t>optimisation</a:t>
            </a:r>
            <a:r>
              <a:rPr kumimoji="0" lang="en-US" altLang="en-US" sz="1600" b="0" i="0" u="none" strike="noStrike" cap="none" normalizeH="0" baseline="0" dirty="0">
                <a:ln>
                  <a:noFill/>
                </a:ln>
                <a:solidFill>
                  <a:schemeClr val="tx1"/>
                </a:solidFill>
                <a:effectLst/>
                <a:latin typeface="Arial" panose="020B0604020202020204" pitchFamily="34" charset="0"/>
              </a:rPr>
              <a:t> to establish online presence.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5% allocated to legal and administrative expenses for business registration and insurance.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Remaining 5% reserved for emergency cash flow and unexpected cost management.</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Expected ROI within 18 months through retainer contracts and client growth projections.</a:t>
            </a:r>
          </a:p>
        </p:txBody>
      </p:sp>
      <p:pic>
        <p:nvPicPr>
          <p:cNvPr id="6" name="Picture 5">
            <a:extLst>
              <a:ext uri="{FF2B5EF4-FFF2-40B4-BE49-F238E27FC236}">
                <a16:creationId xmlns:a16="http://schemas.microsoft.com/office/drawing/2014/main" id="{42D50649-7918-C5A5-806B-17300A5DAC48}"/>
              </a:ext>
            </a:extLst>
          </p:cNvPr>
          <p:cNvPicPr>
            <a:picLocks noChangeAspect="1"/>
          </p:cNvPicPr>
          <p:nvPr/>
        </p:nvPicPr>
        <p:blipFill>
          <a:blip r:embed="rId3"/>
          <a:srcRect l="4196" t="14197" r="4273" b="18788"/>
          <a:stretch>
            <a:fillRect/>
          </a:stretch>
        </p:blipFill>
        <p:spPr>
          <a:xfrm>
            <a:off x="8051470" y="3199566"/>
            <a:ext cx="3818695" cy="2684766"/>
          </a:xfrm>
          <a:prstGeom prst="rect">
            <a:avLst/>
          </a:prstGeom>
        </p:spPr>
      </p:pic>
    </p:spTree>
    <p:extLst>
      <p:ext uri="{BB962C8B-B14F-4D97-AF65-F5344CB8AC3E}">
        <p14:creationId xmlns:p14="http://schemas.microsoft.com/office/powerpoint/2010/main" val="17780074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896BF-AB82-B6AA-7696-7446895D2CD6}"/>
              </a:ext>
            </a:extLst>
          </p:cNvPr>
          <p:cNvSpPr>
            <a:spLocks noGrp="1"/>
          </p:cNvSpPr>
          <p:nvPr>
            <p:ph type="title"/>
          </p:nvPr>
        </p:nvSpPr>
        <p:spPr/>
        <p:txBody>
          <a:bodyPr/>
          <a:lstStyle/>
          <a:p>
            <a:r>
              <a:rPr lang="en-US" dirty="0"/>
              <a:t>Operations &amp; Management</a:t>
            </a:r>
          </a:p>
        </p:txBody>
      </p:sp>
      <p:sp>
        <p:nvSpPr>
          <p:cNvPr id="4" name="Rectangle 1">
            <a:extLst>
              <a:ext uri="{FF2B5EF4-FFF2-40B4-BE49-F238E27FC236}">
                <a16:creationId xmlns:a16="http://schemas.microsoft.com/office/drawing/2014/main" id="{57A045DE-AD6A-0A80-42D0-70EF734F38F4}"/>
              </a:ext>
            </a:extLst>
          </p:cNvPr>
          <p:cNvSpPr>
            <a:spLocks noGrp="1" noChangeArrowheads="1"/>
          </p:cNvSpPr>
          <p:nvPr>
            <p:ph idx="1"/>
          </p:nvPr>
        </p:nvSpPr>
        <p:spPr bwMode="auto">
          <a:xfrm>
            <a:off x="423537" y="2500105"/>
            <a:ext cx="7165983"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Organisational</a:t>
            </a:r>
            <a:r>
              <a:rPr kumimoji="0" lang="en-US" altLang="en-US" sz="1600" b="0" i="0" u="none" strike="noStrike" cap="none" normalizeH="0" baseline="0" dirty="0">
                <a:ln>
                  <a:noFill/>
                </a:ln>
                <a:solidFill>
                  <a:schemeClr val="tx1"/>
                </a:solidFill>
                <a:effectLst/>
                <a:latin typeface="Arial" panose="020B0604020202020204" pitchFamily="34" charset="0"/>
              </a:rPr>
              <a:t> structure comprises CEO, Marketing Manager, Finance Officer, and Digital Campaign Specialists (Khan,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Workflow managed through Agile framework for collaboration and adaptive project delivery (Carter, 2024).</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Use of cloud-based CRM and project tools ensures transparent communication and tracking.</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Regular staff training sessions on new marketing technologies to maintain competitive edge.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Weekly team meetings for goal alignment and performance review.</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Partnership development with freelancers for design and content support during peak campaign periods.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Quality assurance checks conducted before client delivery to ensure excellence.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Ethical practices and inclusive work culture promote employee well-being and creativity.</a:t>
            </a:r>
          </a:p>
        </p:txBody>
      </p:sp>
      <p:pic>
        <p:nvPicPr>
          <p:cNvPr id="6147" name="Picture 3" descr="Effective Employee Training Programs ...">
            <a:extLst>
              <a:ext uri="{FF2B5EF4-FFF2-40B4-BE49-F238E27FC236}">
                <a16:creationId xmlns:a16="http://schemas.microsoft.com/office/drawing/2014/main" id="{D45BC2B7-4294-B558-38D0-C93F1806694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61959" y="3098366"/>
            <a:ext cx="4427122" cy="25891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6902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19531C-DE27-DE4A-9B97-AD2A0D9BB97D}"/>
              </a:ext>
            </a:extLst>
          </p:cNvPr>
          <p:cNvSpPr>
            <a:spLocks noGrp="1"/>
          </p:cNvSpPr>
          <p:nvPr>
            <p:ph type="title"/>
          </p:nvPr>
        </p:nvSpPr>
        <p:spPr/>
        <p:txBody>
          <a:bodyPr/>
          <a:lstStyle/>
          <a:p>
            <a:r>
              <a:rPr lang="en-US" dirty="0"/>
              <a:t>Competitive Advantage</a:t>
            </a:r>
          </a:p>
        </p:txBody>
      </p:sp>
      <p:sp>
        <p:nvSpPr>
          <p:cNvPr id="4" name="Rectangle 1">
            <a:extLst>
              <a:ext uri="{FF2B5EF4-FFF2-40B4-BE49-F238E27FC236}">
                <a16:creationId xmlns:a16="http://schemas.microsoft.com/office/drawing/2014/main" id="{26C683F0-C699-F870-53D6-F7E79BA9E7D9}"/>
              </a:ext>
            </a:extLst>
          </p:cNvPr>
          <p:cNvSpPr>
            <a:spLocks noGrp="1" noChangeArrowheads="1"/>
          </p:cNvSpPr>
          <p:nvPr>
            <p:ph idx="1"/>
          </p:nvPr>
        </p:nvSpPr>
        <p:spPr bwMode="auto">
          <a:xfrm>
            <a:off x="291354" y="2590354"/>
            <a:ext cx="7044165" cy="403187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Distinctive focus on data-driven analytics and AI-enhanced campaign </a:t>
            </a:r>
            <a:r>
              <a:rPr kumimoji="0" lang="en-US" altLang="en-US" sz="1600" b="0" i="0" u="none" strike="noStrike" cap="none" normalizeH="0" baseline="0" dirty="0" err="1">
                <a:ln>
                  <a:noFill/>
                </a:ln>
                <a:solidFill>
                  <a:schemeClr val="tx1"/>
                </a:solidFill>
                <a:effectLst/>
                <a:latin typeface="Arial" panose="020B0604020202020204" pitchFamily="34" charset="0"/>
              </a:rPr>
              <a:t>optimisation</a:t>
            </a:r>
            <a:r>
              <a:rPr kumimoji="0" lang="en-US" altLang="en-US" sz="1600" b="0" i="0" u="none" strike="noStrike" cap="none" normalizeH="0" baseline="0" dirty="0">
                <a:ln>
                  <a:noFill/>
                </a:ln>
                <a:solidFill>
                  <a:schemeClr val="tx1"/>
                </a:solidFill>
                <a:effectLst/>
                <a:latin typeface="Arial" panose="020B0604020202020204" pitchFamily="34" charset="0"/>
              </a:rPr>
              <a:t> (Wilson, 2022).</a:t>
            </a:r>
          </a:p>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Personalised</a:t>
            </a:r>
            <a:r>
              <a:rPr kumimoji="0" lang="en-US" altLang="en-US" sz="1600" b="0" i="0" u="none" strike="noStrike" cap="none" normalizeH="0" baseline="0" dirty="0">
                <a:ln>
                  <a:noFill/>
                </a:ln>
                <a:solidFill>
                  <a:schemeClr val="tx1"/>
                </a:solidFill>
                <a:effectLst/>
                <a:latin typeface="Arial" panose="020B0604020202020204" pitchFamily="34" charset="0"/>
              </a:rPr>
              <a:t> client dashboards enable real-time tracking and transparency (Adams,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Affordable pricing plans suitable for SME budgets without compromising service quality.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Continuous research on market trends to anticipate consumer </a:t>
            </a:r>
            <a:r>
              <a:rPr kumimoji="0" lang="en-US" altLang="en-US" sz="1600" b="0" i="0" u="none" strike="noStrike" cap="none" normalizeH="0" baseline="0" dirty="0" err="1">
                <a:ln>
                  <a:noFill/>
                </a:ln>
                <a:solidFill>
                  <a:schemeClr val="tx1"/>
                </a:solidFill>
                <a:effectLst/>
                <a:latin typeface="Arial" panose="020B0604020202020204" pitchFamily="34" charset="0"/>
              </a:rPr>
              <a:t>behaviour</a:t>
            </a:r>
            <a:r>
              <a:rPr kumimoji="0" lang="en-US" altLang="en-US" sz="1600" b="0" i="0" u="none" strike="noStrike" cap="none" normalizeH="0" baseline="0" dirty="0">
                <a:ln>
                  <a:noFill/>
                </a:ln>
                <a:solidFill>
                  <a:schemeClr val="tx1"/>
                </a:solidFill>
                <a:effectLst/>
                <a:latin typeface="Arial" panose="020B0604020202020204" pitchFamily="34" charset="0"/>
              </a:rPr>
              <a:t> changes.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Strong brand positioning through professional storytelling and emotional connection with clients.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Integration of sustainability and digital ethics enhances corporate credibility.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Experienced management team ensures strategic leadership and decision-making agility.</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Positive word-of-mouth marketing drives brand awareness and trust among UK SMEs.</a:t>
            </a:r>
          </a:p>
        </p:txBody>
      </p:sp>
      <p:pic>
        <p:nvPicPr>
          <p:cNvPr id="7171" name="Picture 3" descr="Ethics and Sustainability in Business ...">
            <a:extLst>
              <a:ext uri="{FF2B5EF4-FFF2-40B4-BE49-F238E27FC236}">
                <a16:creationId xmlns:a16="http://schemas.microsoft.com/office/drawing/2014/main" id="{4D727A58-5027-28BA-50AB-4E6861A122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5145" y="2795891"/>
            <a:ext cx="3620798" cy="36207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81904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869585-4B8D-203C-BBD5-6BE4A86EE930}"/>
              </a:ext>
            </a:extLst>
          </p:cNvPr>
          <p:cNvSpPr>
            <a:spLocks noGrp="1"/>
          </p:cNvSpPr>
          <p:nvPr>
            <p:ph type="title"/>
          </p:nvPr>
        </p:nvSpPr>
        <p:spPr/>
        <p:txBody>
          <a:bodyPr/>
          <a:lstStyle/>
          <a:p>
            <a:r>
              <a:rPr lang="en-US" dirty="0"/>
              <a:t>Sustainability &amp; Innovation</a:t>
            </a:r>
          </a:p>
        </p:txBody>
      </p:sp>
      <p:sp>
        <p:nvSpPr>
          <p:cNvPr id="4" name="Rectangle 1">
            <a:extLst>
              <a:ext uri="{FF2B5EF4-FFF2-40B4-BE49-F238E27FC236}">
                <a16:creationId xmlns:a16="http://schemas.microsoft.com/office/drawing/2014/main" id="{A4032FA5-F77E-16FA-3CA5-FE49C617B123}"/>
              </a:ext>
            </a:extLst>
          </p:cNvPr>
          <p:cNvSpPr>
            <a:spLocks noGrp="1" noChangeArrowheads="1"/>
          </p:cNvSpPr>
          <p:nvPr>
            <p:ph idx="1"/>
          </p:nvPr>
        </p:nvSpPr>
        <p:spPr bwMode="auto">
          <a:xfrm>
            <a:off x="408159" y="2672119"/>
            <a:ext cx="7457884"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operates paperless offices reducing carbon emissions and energy consumption (Morris, 2024).</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Promotes eco-friendly campaigns supporting clients’ Corporate Social Responsibility initiatives (Thomas, 2023).</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Encourages remote work to </a:t>
            </a:r>
            <a:r>
              <a:rPr kumimoji="0" lang="en-US" altLang="en-US" sz="1600" b="0" i="0" u="none" strike="noStrike" cap="none" normalizeH="0" baseline="0" dirty="0" err="1">
                <a:ln>
                  <a:noFill/>
                </a:ln>
                <a:solidFill>
                  <a:schemeClr val="tx1"/>
                </a:solidFill>
                <a:effectLst/>
                <a:latin typeface="Arial" panose="020B0604020202020204" pitchFamily="34" charset="0"/>
              </a:rPr>
              <a:t>minimise</a:t>
            </a:r>
            <a:r>
              <a:rPr kumimoji="0" lang="en-US" altLang="en-US" sz="1600" b="0" i="0" u="none" strike="noStrike" cap="none" normalizeH="0" baseline="0" dirty="0">
                <a:ln>
                  <a:noFill/>
                </a:ln>
                <a:solidFill>
                  <a:schemeClr val="tx1"/>
                </a:solidFill>
                <a:effectLst/>
                <a:latin typeface="Arial" panose="020B0604020202020204" pitchFamily="34" charset="0"/>
              </a:rPr>
              <a:t> commuting and office waste.</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Invests in innovative AI tools for ethical and data-driven marketing improvement.</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Supports local talent and diversity by hiring graduates from UK universities.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Implements continuous innovation through research and development of new digital solutions.</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Encourages knowledge sharing and skill development via webinars and collaborative learning.</a:t>
            </a:r>
          </a:p>
          <a:p>
            <a:pPr defTabSz="914400" eaLnBrk="0" fontAlgn="base" hangingPunct="0">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Sustainable strategy positions </a:t>
            </a: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as a responsible leader in digital marketing sector.</a:t>
            </a:r>
          </a:p>
        </p:txBody>
      </p:sp>
      <p:pic>
        <p:nvPicPr>
          <p:cNvPr id="8195" name="Picture 3" descr="New analysis shows that graduates will ...">
            <a:extLst>
              <a:ext uri="{FF2B5EF4-FFF2-40B4-BE49-F238E27FC236}">
                <a16:creationId xmlns:a16="http://schemas.microsoft.com/office/drawing/2014/main" id="{4AA5489C-CEFF-8EE2-456A-70DA3A79932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48892" y="3429000"/>
            <a:ext cx="3734950" cy="2098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224276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BDB0F-B195-F6AC-BD9D-0583D09362D6}"/>
              </a:ext>
            </a:extLst>
          </p:cNvPr>
          <p:cNvSpPr>
            <a:spLocks noGrp="1"/>
          </p:cNvSpPr>
          <p:nvPr>
            <p:ph type="title"/>
          </p:nvPr>
        </p:nvSpPr>
        <p:spPr/>
        <p:txBody>
          <a:bodyPr/>
          <a:lstStyle/>
          <a:p>
            <a:r>
              <a:rPr lang="en-US" dirty="0"/>
              <a:t>Conclusion / Key Takeaways</a:t>
            </a:r>
          </a:p>
        </p:txBody>
      </p:sp>
      <p:sp>
        <p:nvSpPr>
          <p:cNvPr id="4" name="Rectangle 1">
            <a:extLst>
              <a:ext uri="{FF2B5EF4-FFF2-40B4-BE49-F238E27FC236}">
                <a16:creationId xmlns:a16="http://schemas.microsoft.com/office/drawing/2014/main" id="{8A537983-F355-73B4-6B60-0BAF9BCB1369}"/>
              </a:ext>
            </a:extLst>
          </p:cNvPr>
          <p:cNvSpPr>
            <a:spLocks noGrp="1" noChangeArrowheads="1"/>
          </p:cNvSpPr>
          <p:nvPr>
            <p:ph idx="1"/>
          </p:nvPr>
        </p:nvSpPr>
        <p:spPr bwMode="auto">
          <a:xfrm>
            <a:off x="514875" y="2401011"/>
            <a:ext cx="8505835" cy="373999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Digital offers affordable and data-driven marketing solutions for UK SMEs.</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Strategic focus on sustainability and innovation ensures long-term competitive advantage (Wood, 2022).</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Strong management team and ethical values support responsible growth and customer trust (Jackson, 2023).</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PESTLE and market research reveal opportunities for digital sector expansion.</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Financial allocation ensures efficient use of resources and stable operations.</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Client-centric approach enhances loyalty and brand reputation.</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a:ln>
                  <a:noFill/>
                </a:ln>
                <a:solidFill>
                  <a:schemeClr val="tx1"/>
                </a:solidFill>
                <a:effectLst/>
                <a:latin typeface="Arial" panose="020B0604020202020204" pitchFamily="34" charset="0"/>
              </a:rPr>
              <a:t>Commitment to digital ethics and innovation drives sustainable success.</a:t>
            </a:r>
          </a:p>
          <a:p>
            <a:pPr defTabSz="914400" eaLnBrk="0" fontAlgn="base" hangingPunct="0">
              <a:lnSpc>
                <a:spcPct val="150000"/>
              </a:lnSpc>
              <a:spcBef>
                <a:spcPct val="0"/>
              </a:spcBef>
              <a:spcAft>
                <a:spcPct val="0"/>
              </a:spcAft>
              <a:buClrTx/>
              <a:buSzTx/>
            </a:pPr>
            <a:r>
              <a:rPr kumimoji="0" lang="en-US" altLang="en-US" sz="1600" b="0" i="0" u="none" strike="noStrike" cap="none" normalizeH="0" baseline="0" dirty="0" err="1">
                <a:ln>
                  <a:noFill/>
                </a:ln>
                <a:solidFill>
                  <a:schemeClr val="tx1"/>
                </a:solidFill>
                <a:effectLst/>
                <a:latin typeface="Arial" panose="020B0604020202020204" pitchFamily="34" charset="0"/>
              </a:rPr>
              <a:t>BrightReach</a:t>
            </a:r>
            <a:r>
              <a:rPr kumimoji="0" lang="en-US" altLang="en-US" sz="1600" b="0" i="0" u="none" strike="noStrike" cap="none" normalizeH="0" baseline="0" dirty="0">
                <a:ln>
                  <a:noFill/>
                </a:ln>
                <a:solidFill>
                  <a:schemeClr val="tx1"/>
                </a:solidFill>
                <a:effectLst/>
                <a:latin typeface="Arial" panose="020B0604020202020204" pitchFamily="34" charset="0"/>
              </a:rPr>
              <a:t> Digital is poised to become a leading UK SME marketing agency by 2027.</a:t>
            </a:r>
          </a:p>
        </p:txBody>
      </p:sp>
    </p:spTree>
    <p:extLst>
      <p:ext uri="{BB962C8B-B14F-4D97-AF65-F5344CB8AC3E}">
        <p14:creationId xmlns:p14="http://schemas.microsoft.com/office/powerpoint/2010/main" val="6363796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FA419-3996-6D43-840C-693247F5394B}"/>
              </a:ext>
            </a:extLst>
          </p:cNvPr>
          <p:cNvSpPr>
            <a:spLocks noGrp="1"/>
          </p:cNvSpPr>
          <p:nvPr>
            <p:ph type="title"/>
          </p:nvPr>
        </p:nvSpPr>
        <p:spPr>
          <a:xfrm>
            <a:off x="1154953" y="588077"/>
            <a:ext cx="8761413" cy="706964"/>
          </a:xfrm>
        </p:spPr>
        <p:txBody>
          <a:bodyPr/>
          <a:lstStyle/>
          <a:p>
            <a:pPr algn="ctr"/>
            <a:r>
              <a:rPr lang="en-US" b="1" dirty="0"/>
              <a:t>References</a:t>
            </a:r>
            <a:r>
              <a:rPr lang="en-US" dirty="0"/>
              <a:t> </a:t>
            </a:r>
          </a:p>
        </p:txBody>
      </p:sp>
      <p:sp>
        <p:nvSpPr>
          <p:cNvPr id="3" name="Content Placeholder 2">
            <a:extLst>
              <a:ext uri="{FF2B5EF4-FFF2-40B4-BE49-F238E27FC236}">
                <a16:creationId xmlns:a16="http://schemas.microsoft.com/office/drawing/2014/main" id="{359C28CA-0BF7-DE2C-C6CC-A4DB830F9645}"/>
              </a:ext>
            </a:extLst>
          </p:cNvPr>
          <p:cNvSpPr>
            <a:spLocks noGrp="1"/>
          </p:cNvSpPr>
          <p:nvPr>
            <p:ph idx="1"/>
          </p:nvPr>
        </p:nvSpPr>
        <p:spPr>
          <a:xfrm>
            <a:off x="275422" y="1498293"/>
            <a:ext cx="11391440" cy="5065067"/>
          </a:xfrm>
        </p:spPr>
        <p:txBody>
          <a:bodyPr>
            <a:normAutofit fontScale="32500" lnSpcReduction="20000"/>
          </a:bodyPr>
          <a:lstStyle/>
          <a:p>
            <a:r>
              <a:rPr lang="en-US" sz="3700" dirty="0"/>
              <a:t>Adams, J. (2023) </a:t>
            </a:r>
            <a:r>
              <a:rPr lang="en-US" sz="3700" i="1" dirty="0"/>
              <a:t>Client Transparency in Digital Marketing</a:t>
            </a:r>
            <a:r>
              <a:rPr lang="en-US" sz="3700" dirty="0"/>
              <a:t>. London: Chartered Institute of Marketing.</a:t>
            </a:r>
          </a:p>
          <a:p>
            <a:r>
              <a:rPr lang="en-US" sz="3700" dirty="0"/>
              <a:t>Ahmed, S. (2024) </a:t>
            </a:r>
            <a:r>
              <a:rPr lang="en-US" sz="3700" i="1" dirty="0"/>
              <a:t>Social Media Promotion for SMEs</a:t>
            </a:r>
            <a:r>
              <a:rPr lang="en-US" sz="3700" dirty="0"/>
              <a:t>. Oxford: Routledge.</a:t>
            </a:r>
          </a:p>
          <a:p>
            <a:r>
              <a:rPr lang="en-US" sz="3700" dirty="0"/>
              <a:t>Carter, R. (2024) </a:t>
            </a:r>
            <a:r>
              <a:rPr lang="en-US" sz="3700" i="1" dirty="0"/>
              <a:t>Agile Marketing Project Management</a:t>
            </a:r>
            <a:r>
              <a:rPr lang="en-US" sz="3700" dirty="0"/>
              <a:t>. London: Kogan Page.</a:t>
            </a:r>
          </a:p>
          <a:p>
            <a:r>
              <a:rPr lang="en-US" sz="3700" dirty="0"/>
              <a:t>Federation of Small Businesses (FSB) (2023) </a:t>
            </a:r>
            <a:r>
              <a:rPr lang="en-US" sz="3700" i="1" dirty="0"/>
              <a:t>UK Small Business Statistics Report 2023</a:t>
            </a:r>
            <a:r>
              <a:rPr lang="en-US" sz="3700" dirty="0"/>
              <a:t>. Federation of Small Businesses.</a:t>
            </a:r>
          </a:p>
          <a:p>
            <a:r>
              <a:rPr lang="en-US" sz="3700" dirty="0"/>
              <a:t>Harrison, T. (2022) </a:t>
            </a:r>
            <a:r>
              <a:rPr lang="en-US" sz="3700" i="1" dirty="0"/>
              <a:t>Digital Competitiveness in UK SMEs</a:t>
            </a:r>
            <a:r>
              <a:rPr lang="en-US" sz="3700" dirty="0"/>
              <a:t>. Cambridge University Press.</a:t>
            </a:r>
          </a:p>
          <a:p>
            <a:r>
              <a:rPr lang="en-US" sz="3700" dirty="0"/>
              <a:t>Jackson, E. (2023) </a:t>
            </a:r>
            <a:r>
              <a:rPr lang="en-US" sz="3700" i="1" dirty="0"/>
              <a:t>Ethical Brand Management Practices</a:t>
            </a:r>
            <a:r>
              <a:rPr lang="en-US" sz="3700" dirty="0"/>
              <a:t>. Palgrave Macmillan.</a:t>
            </a:r>
          </a:p>
          <a:p>
            <a:r>
              <a:rPr lang="en-US" sz="3700" dirty="0"/>
              <a:t>Johnson, M. (2021) </a:t>
            </a:r>
            <a:r>
              <a:rPr lang="en-US" sz="3700" i="1" dirty="0"/>
              <a:t>Marketing Trends for Small Enterprises</a:t>
            </a:r>
            <a:r>
              <a:rPr lang="en-US" sz="3700" dirty="0"/>
              <a:t>. SAGE Publications.</a:t>
            </a:r>
          </a:p>
          <a:p>
            <a:r>
              <a:rPr lang="en-US" sz="3700" dirty="0"/>
              <a:t>Khan, I. (2023) </a:t>
            </a:r>
            <a:r>
              <a:rPr lang="en-US" sz="3700" i="1" dirty="0"/>
              <a:t>Leadership in Creative Agencies</a:t>
            </a:r>
            <a:r>
              <a:rPr lang="en-US" sz="3700" dirty="0"/>
              <a:t>. Harvard Business Review.</a:t>
            </a:r>
          </a:p>
          <a:p>
            <a:r>
              <a:rPr lang="en-US" sz="3700" dirty="0"/>
              <a:t>Lee, K. (2021) </a:t>
            </a:r>
            <a:r>
              <a:rPr lang="en-US" sz="3700" i="1" dirty="0"/>
              <a:t>Start-Up Finance and Budget Planning</a:t>
            </a:r>
            <a:r>
              <a:rPr lang="en-US" sz="3700" dirty="0"/>
              <a:t>. Pearson Education.</a:t>
            </a:r>
          </a:p>
          <a:p>
            <a:r>
              <a:rPr lang="en-US" sz="3700" dirty="0"/>
              <a:t>Miller, A. (2023) </a:t>
            </a:r>
            <a:r>
              <a:rPr lang="en-US" sz="3700" i="1" dirty="0"/>
              <a:t>SME Digital Transformation Insights</a:t>
            </a:r>
            <a:r>
              <a:rPr lang="en-US" sz="3700" dirty="0"/>
              <a:t>. </a:t>
            </a:r>
            <a:r>
              <a:rPr lang="en-US" sz="3700" i="1" dirty="0"/>
              <a:t>Journal of Marketing Innovation</a:t>
            </a:r>
            <a:r>
              <a:rPr lang="en-US" sz="3700" dirty="0"/>
              <a:t>, 12(3), pp. 45–58.</a:t>
            </a:r>
          </a:p>
          <a:p>
            <a:r>
              <a:rPr lang="en-US" sz="3700" dirty="0"/>
              <a:t>Morris, P. (2024) </a:t>
            </a:r>
            <a:r>
              <a:rPr lang="en-US" sz="3700" i="1" dirty="0"/>
              <a:t>Sustainable Digital Enterprises</a:t>
            </a:r>
            <a:r>
              <a:rPr lang="en-US" sz="3700" dirty="0"/>
              <a:t>. </a:t>
            </a:r>
            <a:r>
              <a:rPr lang="en-US" sz="3700" i="1" dirty="0"/>
              <a:t>British Business Review</a:t>
            </a:r>
            <a:r>
              <a:rPr lang="en-US" sz="3700" dirty="0"/>
              <a:t>.</a:t>
            </a:r>
          </a:p>
          <a:p>
            <a:r>
              <a:rPr lang="en-US" sz="3700" dirty="0"/>
              <a:t>Patel, V. (2023) </a:t>
            </a:r>
            <a:r>
              <a:rPr lang="en-US" sz="3700" i="1" dirty="0"/>
              <a:t>Data-Driven Campaign Management</a:t>
            </a:r>
            <a:r>
              <a:rPr lang="en-US" sz="3700" dirty="0"/>
              <a:t>. London: Bloomsbury Publishing.</a:t>
            </a:r>
          </a:p>
          <a:p>
            <a:r>
              <a:rPr lang="en-US" sz="3700" dirty="0"/>
              <a:t>Smith, L. (2022) </a:t>
            </a:r>
            <a:r>
              <a:rPr lang="en-US" sz="3700" i="1" dirty="0"/>
              <a:t>Economic Trends in Post-Pandemic E-Commerce</a:t>
            </a:r>
            <a:r>
              <a:rPr lang="en-US" sz="3700" dirty="0"/>
              <a:t>. </a:t>
            </a:r>
            <a:r>
              <a:rPr lang="en-US" sz="3700" i="1" dirty="0"/>
              <a:t>UK Economics Journal</a:t>
            </a:r>
            <a:r>
              <a:rPr lang="en-US" sz="3700" dirty="0"/>
              <a:t>.</a:t>
            </a:r>
          </a:p>
          <a:p>
            <a:r>
              <a:rPr lang="en-US" sz="3700" dirty="0"/>
              <a:t>Thomas, G. (2023) </a:t>
            </a:r>
            <a:r>
              <a:rPr lang="en-US" sz="3700" i="1" dirty="0"/>
              <a:t>Corporate Sustainability in Advertising Firms</a:t>
            </a:r>
            <a:r>
              <a:rPr lang="en-US" sz="3700" dirty="0"/>
              <a:t>. Routledge.</a:t>
            </a:r>
          </a:p>
          <a:p>
            <a:r>
              <a:rPr lang="en-US" sz="3700" dirty="0"/>
              <a:t>White, R. (2024) </a:t>
            </a:r>
            <a:r>
              <a:rPr lang="en-US" sz="3700" i="1" dirty="0"/>
              <a:t>Social Consumer </a:t>
            </a:r>
            <a:r>
              <a:rPr lang="en-US" sz="3700" i="1" dirty="0" err="1"/>
              <a:t>Behaviour</a:t>
            </a:r>
            <a:r>
              <a:rPr lang="en-US" sz="3700" i="1" dirty="0"/>
              <a:t> Analysis</a:t>
            </a:r>
            <a:r>
              <a:rPr lang="en-US" sz="3700" dirty="0"/>
              <a:t>. Cambridge Scholarly Press.</a:t>
            </a:r>
          </a:p>
          <a:p>
            <a:r>
              <a:rPr lang="en-US" sz="3700" dirty="0"/>
              <a:t>Wilson, H. (2022) </a:t>
            </a:r>
            <a:r>
              <a:rPr lang="en-US" sz="3700" i="1" dirty="0"/>
              <a:t>AI and Marketing Automation</a:t>
            </a:r>
            <a:r>
              <a:rPr lang="en-US" sz="3700" dirty="0"/>
              <a:t>. </a:t>
            </a:r>
            <a:r>
              <a:rPr lang="en-US" sz="3700" i="1" dirty="0"/>
              <a:t>Journal of Digital Innovation</a:t>
            </a:r>
            <a:r>
              <a:rPr lang="en-US" sz="3700" dirty="0"/>
              <a:t>, 14(2), pp. 33–47.</a:t>
            </a:r>
          </a:p>
          <a:p>
            <a:r>
              <a:rPr lang="en-US" sz="3700" dirty="0"/>
              <a:t>Wood, S. (2022) </a:t>
            </a:r>
            <a:r>
              <a:rPr lang="en-US" sz="3700" i="1" dirty="0"/>
              <a:t>Strategic Sustainability for Entrepreneurs</a:t>
            </a:r>
            <a:r>
              <a:rPr lang="en-US" sz="3700" dirty="0"/>
              <a:t>. London: Routledge.</a:t>
            </a:r>
          </a:p>
          <a:p>
            <a:r>
              <a:rPr lang="en-US" sz="3700" dirty="0"/>
              <a:t>UK Government (2024) </a:t>
            </a:r>
            <a:r>
              <a:rPr lang="en-US" sz="3700" i="1" dirty="0"/>
              <a:t>Start-Up Loans </a:t>
            </a:r>
            <a:r>
              <a:rPr lang="en-US" sz="3700" i="1" dirty="0" err="1"/>
              <a:t>Programme</a:t>
            </a:r>
            <a:r>
              <a:rPr lang="en-US" sz="3700" i="1" dirty="0"/>
              <a:t> Guidance 2024</a:t>
            </a:r>
            <a:r>
              <a:rPr lang="en-US" sz="3700" dirty="0"/>
              <a:t>. </a:t>
            </a:r>
            <a:r>
              <a:rPr lang="en-US" sz="3700" i="1" dirty="0"/>
              <a:t>Gov.UK</a:t>
            </a:r>
            <a:r>
              <a:rPr lang="en-US" sz="3700" dirty="0"/>
              <a:t>. Available at: https://www.gov.uk/start-up-loans (Accessed: 23 October 2025).</a:t>
            </a:r>
          </a:p>
          <a:p>
            <a:endParaRPr lang="en-US" dirty="0"/>
          </a:p>
        </p:txBody>
      </p:sp>
    </p:spTree>
    <p:extLst>
      <p:ext uri="{BB962C8B-B14F-4D97-AF65-F5344CB8AC3E}">
        <p14:creationId xmlns:p14="http://schemas.microsoft.com/office/powerpoint/2010/main" val="14988325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3649</TotalTime>
  <Words>2760</Words>
  <Application>Microsoft Office PowerPoint</Application>
  <PresentationFormat>Widescreen</PresentationFormat>
  <Paragraphs>122</Paragraphs>
  <Slides>11</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 Boardroom</vt:lpstr>
      <vt:lpstr>Bright Reach Digital – Innovative UK Digital Marketing Agency for SMEs  Lecturer: Chung Lai Johnny Wan   Assignment Title: Individual Presentation pitch to Lecturer  Module: Enterprise and Entrepreneurship  Module Code: LCLM 4006  </vt:lpstr>
      <vt:lpstr>Overview of Business Idea</vt:lpstr>
      <vt:lpstr>Environmental Analysis – PESTLE</vt:lpstr>
      <vt:lpstr>Marketing Strategy</vt:lpstr>
      <vt:lpstr>Target Market &amp; Customer Needs</vt:lpstr>
      <vt:lpstr>Funding &amp; Financial Allocation</vt:lpstr>
      <vt:lpstr>Operations &amp; Management</vt:lpstr>
      <vt:lpstr>Competitive Advantage</vt:lpstr>
      <vt:lpstr>Sustainability &amp; Innovation</vt:lpstr>
      <vt:lpstr>Conclusion / Key Takeaways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haroon traders</dc:creator>
  <cp:lastModifiedBy>Hortense Assoh (2245799)</cp:lastModifiedBy>
  <cp:revision>5</cp:revision>
  <dcterms:created xsi:type="dcterms:W3CDTF">2025-10-23T11:27:42Z</dcterms:created>
  <dcterms:modified xsi:type="dcterms:W3CDTF">2025-11-09T12:17:41Z</dcterms:modified>
</cp:coreProperties>
</file>