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6" r:id="rId1"/>
  </p:sldMasterIdLst>
  <p:sldIdLst>
    <p:sldId id="257" r:id="rId2"/>
    <p:sldId id="258" r:id="rId3"/>
    <p:sldId id="262" r:id="rId4"/>
    <p:sldId id="263" r:id="rId5"/>
    <p:sldId id="265" r:id="rId6"/>
    <p:sldId id="267" r:id="rId7"/>
    <p:sldId id="268" r:id="rId8"/>
    <p:sldId id="269" r:id="rId9"/>
    <p:sldId id="270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40710C-754D-8D40-1170-6C964C2A6179}" v="540" dt="2022-06-26T08:22:18.391"/>
    <p1510:client id="{3EECB93F-4FB1-FB73-28B6-1EF6200A0F8B}" v="1178" dt="2022-06-18T20:07:23.951"/>
    <p1510:client id="{6BE3F856-7814-D208-CFFE-4C35116ADD82}" v="499" dt="2022-06-26T09:15:27.505"/>
    <p1510:client id="{71F5791C-E292-7AA2-130D-5C2ABCB03000}" v="1" dt="2022-06-25T11:22:36.460"/>
    <p1510:client id="{7DA5CB59-4C01-DC80-0FB5-048CD094BFE1}" v="2" dt="2022-06-18T11:39:02.304"/>
    <p1510:client id="{8FEC4116-4709-B277-6288-A66513D0FF9F}" v="735" dt="2022-06-18T23:07:34.527"/>
    <p1510:client id="{93E0B858-E792-4289-A73D-D47795C3FDE3}" v="42" dt="2022-06-11T09:32:52.937"/>
    <p1510:client id="{B207B0E0-C21B-7CAA-BF0D-2395C7BBF021}" v="230" dt="2022-06-11T22:34:17.066"/>
    <p1510:client id="{B8E4811A-77F0-FF0D-B6CB-484401DCE591}" v="395" dt="2022-06-11T18:58:50.939"/>
    <p1510:client id="{C373ED49-F8B0-8F71-867A-BA4523F1E054}" v="652" dt="2022-06-20T23:24:13.914"/>
    <p1510:client id="{DA75ABE3-65C7-155F-3D71-268AAC48DD34}" v="264" dt="2022-06-18T20:54:37.005"/>
    <p1510:client id="{F96FEE5C-EA07-940B-BCE0-D2789484A4F1}" v="330" dt="2022-06-11T11:44:55.4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5FD944-E9B8-4515-8115-7148A82E3B88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4B50AFA-4AF6-47C2-98A6-6CDC2BB1B23C}">
      <dgm:prSet phldrT="[Text]" phldr="0"/>
      <dgm:spPr/>
      <dgm:t>
        <a:bodyPr/>
        <a:lstStyle/>
        <a:p>
          <a:r>
            <a:rPr lang="en-GB">
              <a:latin typeface="Arial Nova"/>
            </a:rPr>
            <a:t>Students</a:t>
          </a:r>
        </a:p>
      </dgm:t>
    </dgm:pt>
    <dgm:pt modelId="{658763E8-E214-4F52-9F22-A84C24D4CD1A}" type="parTrans" cxnId="{4201E394-CEC1-4838-B2C1-9AA3CEA112A5}">
      <dgm:prSet/>
      <dgm:spPr/>
      <dgm:t>
        <a:bodyPr/>
        <a:lstStyle/>
        <a:p>
          <a:endParaRPr lang="en-GB"/>
        </a:p>
      </dgm:t>
    </dgm:pt>
    <dgm:pt modelId="{483F8DE0-5DEA-4516-A2A6-8CFB1246DB81}" type="sibTrans" cxnId="{4201E394-CEC1-4838-B2C1-9AA3CEA112A5}">
      <dgm:prSet/>
      <dgm:spPr/>
      <dgm:t>
        <a:bodyPr/>
        <a:lstStyle/>
        <a:p>
          <a:endParaRPr lang="en-GB"/>
        </a:p>
      </dgm:t>
    </dgm:pt>
    <dgm:pt modelId="{38F50BBE-51BE-4C4F-B23D-A1DC80CEF360}">
      <dgm:prSet phldrT="[Text]" phldr="0"/>
      <dgm:spPr/>
      <dgm:t>
        <a:bodyPr/>
        <a:lstStyle/>
        <a:p>
          <a:r>
            <a:rPr lang="en-GB">
              <a:latin typeface="Arial Nova"/>
            </a:rPr>
            <a:t>Technology</a:t>
          </a:r>
        </a:p>
      </dgm:t>
    </dgm:pt>
    <dgm:pt modelId="{E470FD47-BE49-442D-8DAE-5094A94E9654}" type="parTrans" cxnId="{7253F195-C47A-4A64-A604-856E6D0058D3}">
      <dgm:prSet/>
      <dgm:spPr/>
      <dgm:t>
        <a:bodyPr/>
        <a:lstStyle/>
        <a:p>
          <a:endParaRPr lang="en-GB"/>
        </a:p>
      </dgm:t>
    </dgm:pt>
    <dgm:pt modelId="{C4A9EFA4-3F80-418A-B21F-C9957AE428D7}" type="sibTrans" cxnId="{7253F195-C47A-4A64-A604-856E6D0058D3}">
      <dgm:prSet/>
      <dgm:spPr/>
      <dgm:t>
        <a:bodyPr/>
        <a:lstStyle/>
        <a:p>
          <a:endParaRPr lang="en-GB"/>
        </a:p>
      </dgm:t>
    </dgm:pt>
    <dgm:pt modelId="{0F8C0AB7-875B-43CE-A7D0-8A7829934102}">
      <dgm:prSet phldrT="[Text]" phldr="0"/>
      <dgm:spPr/>
      <dgm:t>
        <a:bodyPr/>
        <a:lstStyle/>
        <a:p>
          <a:r>
            <a:rPr lang="en-GB">
              <a:latin typeface="Arial Nova"/>
            </a:rPr>
            <a:t>Collaboration</a:t>
          </a:r>
        </a:p>
      </dgm:t>
    </dgm:pt>
    <dgm:pt modelId="{4732AF83-017B-4906-A2EB-E66D58352069}" type="parTrans" cxnId="{61646B2E-F8B8-44F3-A2B1-F0E69DEA6271}">
      <dgm:prSet/>
      <dgm:spPr/>
      <dgm:t>
        <a:bodyPr/>
        <a:lstStyle/>
        <a:p>
          <a:endParaRPr lang="en-GB"/>
        </a:p>
      </dgm:t>
    </dgm:pt>
    <dgm:pt modelId="{ECD288D0-B42E-4A24-AE91-E429F9E413DF}" type="sibTrans" cxnId="{61646B2E-F8B8-44F3-A2B1-F0E69DEA6271}">
      <dgm:prSet/>
      <dgm:spPr/>
      <dgm:t>
        <a:bodyPr/>
        <a:lstStyle/>
        <a:p>
          <a:endParaRPr lang="en-GB"/>
        </a:p>
      </dgm:t>
    </dgm:pt>
    <dgm:pt modelId="{44A48CF2-CB9E-46D7-9930-0DA31AA66F8D}" type="pres">
      <dgm:prSet presAssocID="{6B5FD944-E9B8-4515-8115-7148A82E3B88}" presName="Name0" presStyleCnt="0">
        <dgm:presLayoutVars>
          <dgm:dir/>
          <dgm:resizeHandles val="exact"/>
        </dgm:presLayoutVars>
      </dgm:prSet>
      <dgm:spPr/>
    </dgm:pt>
    <dgm:pt modelId="{3B158CEB-516E-44D4-81A8-D62EF24A3150}" type="pres">
      <dgm:prSet presAssocID="{C4B50AFA-4AF6-47C2-98A6-6CDC2BB1B23C}" presName="node" presStyleLbl="node1" presStyleIdx="0" presStyleCnt="3">
        <dgm:presLayoutVars>
          <dgm:bulletEnabled val="1"/>
        </dgm:presLayoutVars>
      </dgm:prSet>
      <dgm:spPr/>
    </dgm:pt>
    <dgm:pt modelId="{C2A78BCD-C75F-4CAD-A09D-FB20FD78730A}" type="pres">
      <dgm:prSet presAssocID="{483F8DE0-5DEA-4516-A2A6-8CFB1246DB81}" presName="sibTrans" presStyleLbl="sibTrans2D1" presStyleIdx="0" presStyleCnt="3"/>
      <dgm:spPr/>
    </dgm:pt>
    <dgm:pt modelId="{FC647BDE-7BE2-4A0C-8526-558BF2721575}" type="pres">
      <dgm:prSet presAssocID="{483F8DE0-5DEA-4516-A2A6-8CFB1246DB81}" presName="connectorText" presStyleLbl="sibTrans2D1" presStyleIdx="0" presStyleCnt="3"/>
      <dgm:spPr/>
    </dgm:pt>
    <dgm:pt modelId="{87D024AE-8DE8-4168-A934-E8C46EB95261}" type="pres">
      <dgm:prSet presAssocID="{38F50BBE-51BE-4C4F-B23D-A1DC80CEF360}" presName="node" presStyleLbl="node1" presStyleIdx="1" presStyleCnt="3">
        <dgm:presLayoutVars>
          <dgm:bulletEnabled val="1"/>
        </dgm:presLayoutVars>
      </dgm:prSet>
      <dgm:spPr/>
    </dgm:pt>
    <dgm:pt modelId="{24B6595D-CB71-4637-B343-BEF54691FAC4}" type="pres">
      <dgm:prSet presAssocID="{C4A9EFA4-3F80-418A-B21F-C9957AE428D7}" presName="sibTrans" presStyleLbl="sibTrans2D1" presStyleIdx="1" presStyleCnt="3"/>
      <dgm:spPr/>
    </dgm:pt>
    <dgm:pt modelId="{109E990E-65DF-4166-98AD-DCB25ECFE240}" type="pres">
      <dgm:prSet presAssocID="{C4A9EFA4-3F80-418A-B21F-C9957AE428D7}" presName="connectorText" presStyleLbl="sibTrans2D1" presStyleIdx="1" presStyleCnt="3"/>
      <dgm:spPr/>
    </dgm:pt>
    <dgm:pt modelId="{4747626A-60AE-497F-B07C-D13AF0446CDD}" type="pres">
      <dgm:prSet presAssocID="{0F8C0AB7-875B-43CE-A7D0-8A7829934102}" presName="node" presStyleLbl="node1" presStyleIdx="2" presStyleCnt="3">
        <dgm:presLayoutVars>
          <dgm:bulletEnabled val="1"/>
        </dgm:presLayoutVars>
      </dgm:prSet>
      <dgm:spPr/>
    </dgm:pt>
    <dgm:pt modelId="{DFCA4F3E-EDAD-4512-B58C-2156745D50E5}" type="pres">
      <dgm:prSet presAssocID="{ECD288D0-B42E-4A24-AE91-E429F9E413DF}" presName="sibTrans" presStyleLbl="sibTrans2D1" presStyleIdx="2" presStyleCnt="3"/>
      <dgm:spPr/>
    </dgm:pt>
    <dgm:pt modelId="{7583BC0C-CCF2-4994-87BB-E14217839403}" type="pres">
      <dgm:prSet presAssocID="{ECD288D0-B42E-4A24-AE91-E429F9E413DF}" presName="connectorText" presStyleLbl="sibTrans2D1" presStyleIdx="2" presStyleCnt="3"/>
      <dgm:spPr/>
    </dgm:pt>
  </dgm:ptLst>
  <dgm:cxnLst>
    <dgm:cxn modelId="{61646B2E-F8B8-44F3-A2B1-F0E69DEA6271}" srcId="{6B5FD944-E9B8-4515-8115-7148A82E3B88}" destId="{0F8C0AB7-875B-43CE-A7D0-8A7829934102}" srcOrd="2" destOrd="0" parTransId="{4732AF83-017B-4906-A2EB-E66D58352069}" sibTransId="{ECD288D0-B42E-4A24-AE91-E429F9E413DF}"/>
    <dgm:cxn modelId="{5F6C2042-9D4E-4B5E-9FDB-707FFD85808F}" type="presOf" srcId="{C4A9EFA4-3F80-418A-B21F-C9957AE428D7}" destId="{109E990E-65DF-4166-98AD-DCB25ECFE240}" srcOrd="1" destOrd="0" presId="urn:microsoft.com/office/officeart/2005/8/layout/cycle7"/>
    <dgm:cxn modelId="{52F10846-ED2F-422D-A635-78A08893F623}" type="presOf" srcId="{C4B50AFA-4AF6-47C2-98A6-6CDC2BB1B23C}" destId="{3B158CEB-516E-44D4-81A8-D62EF24A3150}" srcOrd="0" destOrd="0" presId="urn:microsoft.com/office/officeart/2005/8/layout/cycle7"/>
    <dgm:cxn modelId="{0D4B6D77-8657-4290-9D83-3EA56EB43F13}" type="presOf" srcId="{483F8DE0-5DEA-4516-A2A6-8CFB1246DB81}" destId="{C2A78BCD-C75F-4CAD-A09D-FB20FD78730A}" srcOrd="0" destOrd="0" presId="urn:microsoft.com/office/officeart/2005/8/layout/cycle7"/>
    <dgm:cxn modelId="{B49EBD58-A36D-40FA-9EF9-25B54AFE8C69}" type="presOf" srcId="{483F8DE0-5DEA-4516-A2A6-8CFB1246DB81}" destId="{FC647BDE-7BE2-4A0C-8526-558BF2721575}" srcOrd="1" destOrd="0" presId="urn:microsoft.com/office/officeart/2005/8/layout/cycle7"/>
    <dgm:cxn modelId="{41312379-C187-4659-A607-894AB4E93CCC}" type="presOf" srcId="{ECD288D0-B42E-4A24-AE91-E429F9E413DF}" destId="{7583BC0C-CCF2-4994-87BB-E14217839403}" srcOrd="1" destOrd="0" presId="urn:microsoft.com/office/officeart/2005/8/layout/cycle7"/>
    <dgm:cxn modelId="{E9928159-BF6A-4CDC-9655-B130DAB7A183}" type="presOf" srcId="{38F50BBE-51BE-4C4F-B23D-A1DC80CEF360}" destId="{87D024AE-8DE8-4168-A934-E8C46EB95261}" srcOrd="0" destOrd="0" presId="urn:microsoft.com/office/officeart/2005/8/layout/cycle7"/>
    <dgm:cxn modelId="{4201E394-CEC1-4838-B2C1-9AA3CEA112A5}" srcId="{6B5FD944-E9B8-4515-8115-7148A82E3B88}" destId="{C4B50AFA-4AF6-47C2-98A6-6CDC2BB1B23C}" srcOrd="0" destOrd="0" parTransId="{658763E8-E214-4F52-9F22-A84C24D4CD1A}" sibTransId="{483F8DE0-5DEA-4516-A2A6-8CFB1246DB81}"/>
    <dgm:cxn modelId="{7253F195-C47A-4A64-A604-856E6D0058D3}" srcId="{6B5FD944-E9B8-4515-8115-7148A82E3B88}" destId="{38F50BBE-51BE-4C4F-B23D-A1DC80CEF360}" srcOrd="1" destOrd="0" parTransId="{E470FD47-BE49-442D-8DAE-5094A94E9654}" sibTransId="{C4A9EFA4-3F80-418A-B21F-C9957AE428D7}"/>
    <dgm:cxn modelId="{2184B6D4-1C5C-4CA5-8AA9-5159D40DA81E}" type="presOf" srcId="{C4A9EFA4-3F80-418A-B21F-C9957AE428D7}" destId="{24B6595D-CB71-4637-B343-BEF54691FAC4}" srcOrd="0" destOrd="0" presId="urn:microsoft.com/office/officeart/2005/8/layout/cycle7"/>
    <dgm:cxn modelId="{91BE91D5-110B-42FB-9881-BF106FBDBC6F}" type="presOf" srcId="{ECD288D0-B42E-4A24-AE91-E429F9E413DF}" destId="{DFCA4F3E-EDAD-4512-B58C-2156745D50E5}" srcOrd="0" destOrd="0" presId="urn:microsoft.com/office/officeart/2005/8/layout/cycle7"/>
    <dgm:cxn modelId="{46EEA1DA-66CF-4DFC-A4D4-2BFE7A5A978F}" type="presOf" srcId="{6B5FD944-E9B8-4515-8115-7148A82E3B88}" destId="{44A48CF2-CB9E-46D7-9930-0DA31AA66F8D}" srcOrd="0" destOrd="0" presId="urn:microsoft.com/office/officeart/2005/8/layout/cycle7"/>
    <dgm:cxn modelId="{EE2BB4DC-E03E-4CB0-A57D-72B92559AD8D}" type="presOf" srcId="{0F8C0AB7-875B-43CE-A7D0-8A7829934102}" destId="{4747626A-60AE-497F-B07C-D13AF0446CDD}" srcOrd="0" destOrd="0" presId="urn:microsoft.com/office/officeart/2005/8/layout/cycle7"/>
    <dgm:cxn modelId="{D34C4C6B-E69F-4607-B1DF-19E057D1CB44}" type="presParOf" srcId="{44A48CF2-CB9E-46D7-9930-0DA31AA66F8D}" destId="{3B158CEB-516E-44D4-81A8-D62EF24A3150}" srcOrd="0" destOrd="0" presId="urn:microsoft.com/office/officeart/2005/8/layout/cycle7"/>
    <dgm:cxn modelId="{14007CB2-EBFE-4349-B5D6-8CE65E52E387}" type="presParOf" srcId="{44A48CF2-CB9E-46D7-9930-0DA31AA66F8D}" destId="{C2A78BCD-C75F-4CAD-A09D-FB20FD78730A}" srcOrd="1" destOrd="0" presId="urn:microsoft.com/office/officeart/2005/8/layout/cycle7"/>
    <dgm:cxn modelId="{D9409D18-7758-4EE9-BF94-F25C53A66503}" type="presParOf" srcId="{C2A78BCD-C75F-4CAD-A09D-FB20FD78730A}" destId="{FC647BDE-7BE2-4A0C-8526-558BF2721575}" srcOrd="0" destOrd="0" presId="urn:microsoft.com/office/officeart/2005/8/layout/cycle7"/>
    <dgm:cxn modelId="{D0CE6DA9-95D7-43D2-B336-38A9908180C0}" type="presParOf" srcId="{44A48CF2-CB9E-46D7-9930-0DA31AA66F8D}" destId="{87D024AE-8DE8-4168-A934-E8C46EB95261}" srcOrd="2" destOrd="0" presId="urn:microsoft.com/office/officeart/2005/8/layout/cycle7"/>
    <dgm:cxn modelId="{94276E4C-F562-42ED-8F02-4F0342CF3F44}" type="presParOf" srcId="{44A48CF2-CB9E-46D7-9930-0DA31AA66F8D}" destId="{24B6595D-CB71-4637-B343-BEF54691FAC4}" srcOrd="3" destOrd="0" presId="urn:microsoft.com/office/officeart/2005/8/layout/cycle7"/>
    <dgm:cxn modelId="{EC10F56E-DA44-48BB-A1F0-073A12D13F05}" type="presParOf" srcId="{24B6595D-CB71-4637-B343-BEF54691FAC4}" destId="{109E990E-65DF-4166-98AD-DCB25ECFE240}" srcOrd="0" destOrd="0" presId="urn:microsoft.com/office/officeart/2005/8/layout/cycle7"/>
    <dgm:cxn modelId="{7E62BBF8-B413-4F6B-B70A-CE96CB6B3CF4}" type="presParOf" srcId="{44A48CF2-CB9E-46D7-9930-0DA31AA66F8D}" destId="{4747626A-60AE-497F-B07C-D13AF0446CDD}" srcOrd="4" destOrd="0" presId="urn:microsoft.com/office/officeart/2005/8/layout/cycle7"/>
    <dgm:cxn modelId="{BB0DF1AE-67E4-4DA0-9505-4AA76928FCFF}" type="presParOf" srcId="{44A48CF2-CB9E-46D7-9930-0DA31AA66F8D}" destId="{DFCA4F3E-EDAD-4512-B58C-2156745D50E5}" srcOrd="5" destOrd="0" presId="urn:microsoft.com/office/officeart/2005/8/layout/cycle7"/>
    <dgm:cxn modelId="{35ACA5D0-ADB3-47C0-BEF5-55FE0BAD307F}" type="presParOf" srcId="{DFCA4F3E-EDAD-4512-B58C-2156745D50E5}" destId="{7583BC0C-CCF2-4994-87BB-E1421783940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158CEB-516E-44D4-81A8-D62EF24A3150}">
      <dsp:nvSpPr>
        <dsp:cNvPr id="0" name=""/>
        <dsp:cNvSpPr/>
      </dsp:nvSpPr>
      <dsp:spPr>
        <a:xfrm>
          <a:off x="1280519" y="101933"/>
          <a:ext cx="1549468" cy="7747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 Nova"/>
            </a:rPr>
            <a:t>Students</a:t>
          </a:r>
        </a:p>
      </dsp:txBody>
      <dsp:txXfrm>
        <a:off x="1303210" y="124624"/>
        <a:ext cx="1504086" cy="729352"/>
      </dsp:txXfrm>
    </dsp:sp>
    <dsp:sp modelId="{C2A78BCD-C75F-4CAD-A09D-FB20FD78730A}">
      <dsp:nvSpPr>
        <dsp:cNvPr id="0" name=""/>
        <dsp:cNvSpPr/>
      </dsp:nvSpPr>
      <dsp:spPr>
        <a:xfrm rot="3600000">
          <a:off x="2290957" y="1462475"/>
          <a:ext cx="808868" cy="27115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372304" y="1516706"/>
        <a:ext cx="646174" cy="162694"/>
      </dsp:txXfrm>
    </dsp:sp>
    <dsp:sp modelId="{87D024AE-8DE8-4168-A934-E8C46EB95261}">
      <dsp:nvSpPr>
        <dsp:cNvPr id="0" name=""/>
        <dsp:cNvSpPr/>
      </dsp:nvSpPr>
      <dsp:spPr>
        <a:xfrm>
          <a:off x="2560796" y="2319438"/>
          <a:ext cx="1549468" cy="7747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 Nova"/>
            </a:rPr>
            <a:t>Technology</a:t>
          </a:r>
        </a:p>
      </dsp:txBody>
      <dsp:txXfrm>
        <a:off x="2583487" y="2342129"/>
        <a:ext cx="1504086" cy="729352"/>
      </dsp:txXfrm>
    </dsp:sp>
    <dsp:sp modelId="{24B6595D-CB71-4637-B343-BEF54691FAC4}">
      <dsp:nvSpPr>
        <dsp:cNvPr id="0" name=""/>
        <dsp:cNvSpPr/>
      </dsp:nvSpPr>
      <dsp:spPr>
        <a:xfrm rot="10800000">
          <a:off x="1650819" y="2571227"/>
          <a:ext cx="808868" cy="27115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1732166" y="2625458"/>
        <a:ext cx="646174" cy="162694"/>
      </dsp:txXfrm>
    </dsp:sp>
    <dsp:sp modelId="{4747626A-60AE-497F-B07C-D13AF0446CDD}">
      <dsp:nvSpPr>
        <dsp:cNvPr id="0" name=""/>
        <dsp:cNvSpPr/>
      </dsp:nvSpPr>
      <dsp:spPr>
        <a:xfrm>
          <a:off x="242" y="2319438"/>
          <a:ext cx="1549468" cy="7747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 Nova"/>
            </a:rPr>
            <a:t>Collaboration</a:t>
          </a:r>
        </a:p>
      </dsp:txBody>
      <dsp:txXfrm>
        <a:off x="22933" y="2342129"/>
        <a:ext cx="1504086" cy="729352"/>
      </dsp:txXfrm>
    </dsp:sp>
    <dsp:sp modelId="{DFCA4F3E-EDAD-4512-B58C-2156745D50E5}">
      <dsp:nvSpPr>
        <dsp:cNvPr id="0" name=""/>
        <dsp:cNvSpPr/>
      </dsp:nvSpPr>
      <dsp:spPr>
        <a:xfrm rot="18000000">
          <a:off x="1010680" y="1462475"/>
          <a:ext cx="808868" cy="27115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092027" y="1516706"/>
        <a:ext cx="646174" cy="162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064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172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840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154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144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086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691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544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22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55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474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955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833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7" r:id="rId1"/>
    <p:sldLayoutId id="2147484168" r:id="rId2"/>
    <p:sldLayoutId id="2147484169" r:id="rId3"/>
    <p:sldLayoutId id="2147484170" r:id="rId4"/>
    <p:sldLayoutId id="2147484171" r:id="rId5"/>
    <p:sldLayoutId id="2147484172" r:id="rId6"/>
    <p:sldLayoutId id="2147484173" r:id="rId7"/>
    <p:sldLayoutId id="2147484174" r:id="rId8"/>
    <p:sldLayoutId id="2147484175" r:id="rId9"/>
    <p:sldLayoutId id="2147484176" r:id="rId10"/>
    <p:sldLayoutId id="2147484177" r:id="rId11"/>
    <p:sldLayoutId id="214748417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k-sagepub-com.ezproxy.uwtsd.ac.uk/books/confident-voices" TargetMode="External"/><Relationship Id="rId2" Type="http://schemas.openxmlformats.org/officeDocument/2006/relationships/hyperlink" Target="https://link.springer.com/content/pdf/10.1007%2Fs10796-016-9632-3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-tandfonline-com.ezproxy.uwtsd.ac.uk/doi/full/10.1080/15228835.2016.1186581" TargetMode="External"/><Relationship Id="rId4" Type="http://schemas.openxmlformats.org/officeDocument/2006/relationships/hyperlink" Target="https://www.proquest.com/docview/2422400049?accountid=130472&amp;parentSessionId=f1Fku50QAr1WB0ec9lU5mM8HrI1sF7JZLH9%2FN1VP1jk%3D&amp;pq-origsite=pri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508CA-DF80-98BD-DE6C-F4CE94BB3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9299" y="1269948"/>
            <a:ext cx="7757517" cy="2157411"/>
          </a:xfrm>
        </p:spPr>
        <p:txBody>
          <a:bodyPr>
            <a:normAutofit/>
          </a:bodyPr>
          <a:lstStyle/>
          <a:p>
            <a:pPr algn="ctr"/>
            <a:r>
              <a:rPr lang="en-GB" sz="4400" b="1">
                <a:latin typeface="Arial Nova"/>
              </a:rPr>
              <a:t>How do students use technology at UWTSD</a:t>
            </a:r>
            <a:r>
              <a:rPr lang="en-GB" b="1">
                <a:latin typeface="Arial Nova"/>
              </a:rPr>
              <a:t>?</a:t>
            </a:r>
            <a:endParaRPr lang="en-GB" sz="44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D541F-E285-E221-2C24-01CB621C7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8806" y="4587142"/>
            <a:ext cx="6366799" cy="2268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600">
              <a:latin typeface="Arial Nova"/>
            </a:endParaRPr>
          </a:p>
          <a:p>
            <a:pPr marL="0" indent="0">
              <a:buNone/>
            </a:pPr>
            <a:r>
              <a:rPr lang="en-GB" sz="1600" b="1">
                <a:latin typeface="Arial Nova"/>
              </a:rPr>
              <a:t>Andreea Tudorache (2130698) </a:t>
            </a:r>
          </a:p>
          <a:p>
            <a:pPr marL="0" indent="0">
              <a:buNone/>
            </a:pPr>
            <a:r>
              <a:rPr lang="en-GB" sz="1600" b="1" err="1">
                <a:latin typeface="Arial Nova"/>
              </a:rPr>
              <a:t>Mioara</a:t>
            </a:r>
            <a:r>
              <a:rPr lang="en-GB" sz="1600" b="1">
                <a:latin typeface="Arial Nova"/>
              </a:rPr>
              <a:t> Costea (2126840)</a:t>
            </a:r>
          </a:p>
          <a:p>
            <a:pPr marL="0" indent="0">
              <a:buNone/>
            </a:pPr>
            <a:r>
              <a:rPr lang="en-GB" sz="1600" b="1">
                <a:latin typeface="Arial Nova"/>
              </a:rPr>
              <a:t>Module: Digital Skills and Research Methods (BMSW4003_BIRM)</a:t>
            </a:r>
          </a:p>
          <a:p>
            <a:pPr marL="0" indent="0">
              <a:buNone/>
            </a:pPr>
            <a:r>
              <a:rPr lang="en-GB" sz="1600" b="1">
                <a:latin typeface="Arial Nova"/>
              </a:rPr>
              <a:t>Lecturer: Md Nazmul Hasan</a:t>
            </a:r>
          </a:p>
        </p:txBody>
      </p:sp>
    </p:spTree>
    <p:extLst>
      <p:ext uri="{BB962C8B-B14F-4D97-AF65-F5344CB8AC3E}">
        <p14:creationId xmlns:p14="http://schemas.microsoft.com/office/powerpoint/2010/main" val="15751322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61ED87-0EDB-84FF-0CEE-162D203E3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235" y="-1074"/>
            <a:ext cx="4275124" cy="1229933"/>
          </a:xfrm>
        </p:spPr>
        <p:txBody>
          <a:bodyPr/>
          <a:lstStyle/>
          <a:p>
            <a:r>
              <a:rPr lang="en-GB" b="1">
                <a:latin typeface="Arial Nova"/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FB2963-631A-6C1C-C3A8-8B42239CCB79}"/>
              </a:ext>
            </a:extLst>
          </p:cNvPr>
          <p:cNvSpPr txBox="1"/>
          <p:nvPr/>
        </p:nvSpPr>
        <p:spPr>
          <a:xfrm>
            <a:off x="978794" y="3737020"/>
            <a:ext cx="378424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 Nova"/>
              </a:rPr>
              <a:t>Research Question: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59BBED-E9CC-C543-F7A4-E4850AFA0F9D}"/>
              </a:ext>
            </a:extLst>
          </p:cNvPr>
          <p:cNvSpPr txBox="1"/>
          <p:nvPr/>
        </p:nvSpPr>
        <p:spPr>
          <a:xfrm>
            <a:off x="982148" y="4491641"/>
            <a:ext cx="8388437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 Nova"/>
              </a:rPr>
              <a:t>Are students confident in using technology to collaborate?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94530B-9F2A-BC02-56A2-172A720AA1EC}"/>
              </a:ext>
            </a:extLst>
          </p:cNvPr>
          <p:cNvSpPr txBox="1"/>
          <p:nvPr/>
        </p:nvSpPr>
        <p:spPr>
          <a:xfrm>
            <a:off x="10122794" y="6323528"/>
            <a:ext cx="19382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 Nova"/>
              </a:rPr>
              <a:t>Mioara</a:t>
            </a:r>
            <a:r>
              <a:rPr lang="en-GB">
                <a:latin typeface="Arial Nova"/>
              </a:rPr>
              <a:t> Costea</a:t>
            </a:r>
          </a:p>
        </p:txBody>
      </p:sp>
    </p:spTree>
    <p:extLst>
      <p:ext uri="{BB962C8B-B14F-4D97-AF65-F5344CB8AC3E}">
        <p14:creationId xmlns:p14="http://schemas.microsoft.com/office/powerpoint/2010/main" val="218782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57D4B-46C3-FF19-1189-24015DAD4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705" y="975575"/>
            <a:ext cx="10018713" cy="1752599"/>
          </a:xfrm>
        </p:spPr>
        <p:txBody>
          <a:bodyPr/>
          <a:lstStyle/>
          <a:p>
            <a:r>
              <a:rPr lang="en-US" b="1">
                <a:latin typeface="Arial Nova"/>
                <a:cs typeface="Calibri"/>
              </a:rPr>
              <a:t>Are students confident in using technology to collaborate?</a:t>
            </a:r>
            <a:endParaRPr lang="en-US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7BDE4-BE80-2BEF-F806-BB8D5AEA2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1188" y="2550319"/>
            <a:ext cx="8915400" cy="3777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just">
              <a:buNone/>
            </a:pPr>
            <a:r>
              <a:rPr lang="en-US" sz="2800" dirty="0">
                <a:latin typeface="Arial Nova"/>
                <a:ea typeface="+mn-lt"/>
                <a:cs typeface="+mn-lt"/>
              </a:rPr>
              <a:t>  Advances in technology have allowed students a far easier method of collaboration and collaborative learning is now as accessible as it has ever been. </a:t>
            </a:r>
            <a:endParaRPr lang="en-GB" dirty="0" err="1">
              <a:latin typeface="Arial Nova"/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US" sz="2800" dirty="0">
                <a:latin typeface="Arial Nova"/>
                <a:ea typeface="+mn-lt"/>
                <a:cs typeface="+mn-lt"/>
              </a:rPr>
              <a:t>(Gert-Jan de </a:t>
            </a:r>
            <a:r>
              <a:rPr lang="en-US" sz="2800" dirty="0" err="1">
                <a:latin typeface="Arial Nova"/>
                <a:ea typeface="+mn-lt"/>
                <a:cs typeface="+mn-lt"/>
              </a:rPr>
              <a:t>Vreede</a:t>
            </a:r>
            <a:r>
              <a:rPr lang="en-US" sz="2800" dirty="0">
                <a:latin typeface="Arial Nova"/>
                <a:ea typeface="+mn-lt"/>
                <a:cs typeface="+mn-lt"/>
              </a:rPr>
              <a:t> et al. 2016)</a:t>
            </a:r>
            <a:endParaRPr lang="en-GB" sz="2800">
              <a:latin typeface="Arial Nov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B273DD-50E9-FB56-5D3F-A2866BDCB78C}"/>
              </a:ext>
            </a:extLst>
          </p:cNvPr>
          <p:cNvSpPr txBox="1"/>
          <p:nvPr/>
        </p:nvSpPr>
        <p:spPr>
          <a:xfrm>
            <a:off x="1551970" y="37794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latin typeface="Arial Nova"/>
              </a:rPr>
              <a:t>Rationale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20B1A4-FA17-5184-9F89-CF0487DACBDC}"/>
              </a:ext>
            </a:extLst>
          </p:cNvPr>
          <p:cNvSpPr txBox="1"/>
          <p:nvPr/>
        </p:nvSpPr>
        <p:spPr>
          <a:xfrm>
            <a:off x="9843753" y="6323526"/>
            <a:ext cx="2346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 Nova"/>
                <a:cs typeface="Calibri"/>
              </a:rPr>
              <a:t>Andreea Tudorache</a:t>
            </a:r>
          </a:p>
        </p:txBody>
      </p:sp>
    </p:spTree>
    <p:extLst>
      <p:ext uri="{BB962C8B-B14F-4D97-AF65-F5344CB8AC3E}">
        <p14:creationId xmlns:p14="http://schemas.microsoft.com/office/powerpoint/2010/main" val="1907661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BF3B89-D8EB-0845-FF37-19FCDE3F505C}"/>
              </a:ext>
            </a:extLst>
          </p:cNvPr>
          <p:cNvSpPr txBox="1"/>
          <p:nvPr/>
        </p:nvSpPr>
        <p:spPr>
          <a:xfrm>
            <a:off x="543718" y="1936024"/>
            <a:ext cx="4536361" cy="298065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600" dirty="0">
                <a:latin typeface="Arial Nova"/>
              </a:rPr>
              <a:t>With the help of technology, the students can now efficiently communicate, no matter the distance between them.   (Jessell et al. 2016)</a:t>
            </a:r>
            <a:endParaRPr lang="en-US">
              <a:latin typeface="Century Gothic" panose="020B0502020202020204"/>
            </a:endParaRPr>
          </a:p>
        </p:txBody>
      </p:sp>
      <p:pic>
        <p:nvPicPr>
          <p:cNvPr id="3" name="Picture 3" descr="Woman in a video call">
            <a:extLst>
              <a:ext uri="{FF2B5EF4-FFF2-40B4-BE49-F238E27FC236}">
                <a16:creationId xmlns:a16="http://schemas.microsoft.com/office/drawing/2014/main" id="{177948BA-8AC2-E831-1786-EDE1992163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033" y="1129394"/>
            <a:ext cx="6240990" cy="416586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66A747-3197-B6F3-D6D3-7479781CB7D4}"/>
              </a:ext>
            </a:extLst>
          </p:cNvPr>
          <p:cNvSpPr txBox="1"/>
          <p:nvPr/>
        </p:nvSpPr>
        <p:spPr>
          <a:xfrm>
            <a:off x="9446653" y="63557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 Nova"/>
                <a:cs typeface="Calibri"/>
              </a:rPr>
              <a:t>Andreea Tudorache</a:t>
            </a:r>
          </a:p>
        </p:txBody>
      </p:sp>
    </p:spTree>
    <p:extLst>
      <p:ext uri="{BB962C8B-B14F-4D97-AF65-F5344CB8AC3E}">
        <p14:creationId xmlns:p14="http://schemas.microsoft.com/office/powerpoint/2010/main" val="2840751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016B5A-C4C7-C3B5-BC23-FEC6B3439FFF}"/>
              </a:ext>
            </a:extLst>
          </p:cNvPr>
          <p:cNvSpPr txBox="1"/>
          <p:nvPr/>
        </p:nvSpPr>
        <p:spPr>
          <a:xfrm>
            <a:off x="6988936" y="1912513"/>
            <a:ext cx="4546241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 Nova"/>
                <a:ea typeface="+mn-lt"/>
                <a:cs typeface="+mn-lt"/>
              </a:rPr>
              <a:t>Using technology and teaching together creates a learning environment in which students are engaged, stimulated and motivated. Technology also helps teachers  be more helpful and boost students performance. (Spencer, 2016.)</a:t>
            </a:r>
            <a:endParaRPr lang="en-GB" sz="2400" dirty="0">
              <a:latin typeface="Arial Nova"/>
              <a:cs typeface="Calibri"/>
            </a:endParaRPr>
          </a:p>
        </p:txBody>
      </p:sp>
      <p:pic>
        <p:nvPicPr>
          <p:cNvPr id="4" name="Picture 4" descr="Kid in paid shirt using desktop computer in classroom">
            <a:extLst>
              <a:ext uri="{FF2B5EF4-FFF2-40B4-BE49-F238E27FC236}">
                <a16:creationId xmlns:a16="http://schemas.microsoft.com/office/drawing/2014/main" id="{A04A10DB-12B2-CB25-B710-0D8A9EC9E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4432" y="1656190"/>
            <a:ext cx="5303043" cy="3545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42B0EB-9BB8-BCB0-F72F-EFA7C3BBF6A1}"/>
              </a:ext>
            </a:extLst>
          </p:cNvPr>
          <p:cNvSpPr txBox="1"/>
          <p:nvPr/>
        </p:nvSpPr>
        <p:spPr>
          <a:xfrm>
            <a:off x="10358907" y="6173273"/>
            <a:ext cx="18202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Mioara</a:t>
            </a:r>
            <a:r>
              <a:rPr lang="en-GB"/>
              <a:t> Costea</a:t>
            </a:r>
          </a:p>
        </p:txBody>
      </p:sp>
    </p:spTree>
    <p:extLst>
      <p:ext uri="{BB962C8B-B14F-4D97-AF65-F5344CB8AC3E}">
        <p14:creationId xmlns:p14="http://schemas.microsoft.com/office/powerpoint/2010/main" val="300602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FDB19B-7D26-72B1-7680-F4467F81DFD3}"/>
              </a:ext>
            </a:extLst>
          </p:cNvPr>
          <p:cNvSpPr txBox="1"/>
          <p:nvPr/>
        </p:nvSpPr>
        <p:spPr>
          <a:xfrm>
            <a:off x="1644203" y="291921"/>
            <a:ext cx="350519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 Nova"/>
                <a:ea typeface="+mn-lt"/>
                <a:cs typeface="+mn-lt"/>
              </a:rPr>
              <a:t>Proposed Method</a:t>
            </a:r>
            <a:endParaRPr lang="en-US" sz="2000">
              <a:latin typeface="Arial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F27602-B282-4A3B-4B5B-28795A374BEB}"/>
              </a:ext>
            </a:extLst>
          </p:cNvPr>
          <p:cNvSpPr txBox="1"/>
          <p:nvPr/>
        </p:nvSpPr>
        <p:spPr>
          <a:xfrm>
            <a:off x="1948355" y="143664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000" b="1">
                <a:latin typeface="Arial Nova"/>
              </a:rPr>
              <a:t>What?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A5D189-E489-AB25-0046-D10CA8D7F557}"/>
              </a:ext>
            </a:extLst>
          </p:cNvPr>
          <p:cNvSpPr txBox="1"/>
          <p:nvPr/>
        </p:nvSpPr>
        <p:spPr>
          <a:xfrm>
            <a:off x="1944711" y="2094963"/>
            <a:ext cx="704688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</a:rPr>
              <a:t>Are students confident in using technology to collaborate?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ED9FC6-FAC9-15A7-78DF-C0EB78F85813}"/>
              </a:ext>
            </a:extLst>
          </p:cNvPr>
          <p:cNvSpPr txBox="1"/>
          <p:nvPr/>
        </p:nvSpPr>
        <p:spPr>
          <a:xfrm>
            <a:off x="1948064" y="277445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>
                <a:latin typeface="Arial Nova"/>
              </a:rPr>
              <a:t>Who?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265FEC-58E5-45D0-3434-E760F97FDCB2}"/>
              </a:ext>
            </a:extLst>
          </p:cNvPr>
          <p:cNvSpPr txBox="1"/>
          <p:nvPr/>
        </p:nvSpPr>
        <p:spPr>
          <a:xfrm>
            <a:off x="1951418" y="3432488"/>
            <a:ext cx="67034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</a:rPr>
              <a:t>Potential participants will be students from universities.</a:t>
            </a:r>
            <a:endParaRPr lang="en-US" sz="2000">
              <a:latin typeface="Arial Nov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B7C6E0-6D21-2FED-884E-920664A4DB6B}"/>
              </a:ext>
            </a:extLst>
          </p:cNvPr>
          <p:cNvSpPr txBox="1"/>
          <p:nvPr/>
        </p:nvSpPr>
        <p:spPr>
          <a:xfrm>
            <a:off x="1955442" y="4091189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000" b="1">
                <a:latin typeface="Arial Nova"/>
              </a:rPr>
              <a:t>How?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42C395-A99C-171B-ECA8-8FCB4391780B}"/>
              </a:ext>
            </a:extLst>
          </p:cNvPr>
          <p:cNvSpPr txBox="1"/>
          <p:nvPr/>
        </p:nvSpPr>
        <p:spPr>
          <a:xfrm>
            <a:off x="1948064" y="4770683"/>
            <a:ext cx="847429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</a:rPr>
              <a:t>Each will receive an email inviting them to volunteer answering a survey.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5BE3C1-7D90-EB4B-D356-8FD477C34A0E}"/>
              </a:ext>
            </a:extLst>
          </p:cNvPr>
          <p:cNvSpPr txBox="1"/>
          <p:nvPr/>
        </p:nvSpPr>
        <p:spPr>
          <a:xfrm>
            <a:off x="10412569" y="6248400"/>
            <a:ext cx="1777285" cy="3800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 Nova"/>
                <a:cs typeface="Calibri"/>
              </a:rPr>
              <a:t>Mioara</a:t>
            </a:r>
            <a:r>
              <a:rPr lang="en-GB">
                <a:latin typeface="Arial Nova"/>
                <a:cs typeface="Calibri"/>
              </a:rPr>
              <a:t> Costea</a:t>
            </a:r>
          </a:p>
        </p:txBody>
      </p:sp>
    </p:spTree>
    <p:extLst>
      <p:ext uri="{BB962C8B-B14F-4D97-AF65-F5344CB8AC3E}">
        <p14:creationId xmlns:p14="http://schemas.microsoft.com/office/powerpoint/2010/main" val="249489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BD79B5-670E-AEFE-1A34-8FB6FA9B4E4C}"/>
              </a:ext>
            </a:extLst>
          </p:cNvPr>
          <p:cNvSpPr txBox="1"/>
          <p:nvPr/>
        </p:nvSpPr>
        <p:spPr>
          <a:xfrm>
            <a:off x="1805188" y="528034"/>
            <a:ext cx="391302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 Nova"/>
              </a:rPr>
              <a:t>Ethical considerations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119C41-3DCF-6C43-7D61-4D41A9DEBE80}"/>
              </a:ext>
            </a:extLst>
          </p:cNvPr>
          <p:cNvSpPr txBox="1"/>
          <p:nvPr/>
        </p:nvSpPr>
        <p:spPr>
          <a:xfrm>
            <a:off x="1805189" y="2062766"/>
            <a:ext cx="75083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000">
                <a:latin typeface="Arial Nova"/>
              </a:rPr>
              <a:t>Confidentiality of the information provided by the participants.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A35F5B-EFF7-41E2-B85E-787BF205D63F}"/>
              </a:ext>
            </a:extLst>
          </p:cNvPr>
          <p:cNvSpPr txBox="1"/>
          <p:nvPr/>
        </p:nvSpPr>
        <p:spPr>
          <a:xfrm>
            <a:off x="1808543" y="2463219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000">
                <a:latin typeface="Arial Nova"/>
              </a:rPr>
              <a:t>Data protection.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856C45-4371-633E-13A2-ADB56C213CDD}"/>
              </a:ext>
            </a:extLst>
          </p:cNvPr>
          <p:cNvSpPr txBox="1"/>
          <p:nvPr/>
        </p:nvSpPr>
        <p:spPr>
          <a:xfrm>
            <a:off x="1811896" y="2863671"/>
            <a:ext cx="33442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000">
                <a:latin typeface="Arial Nova"/>
              </a:rPr>
              <a:t>Voluntary participation.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A9C49-E613-CD6A-8A13-3BE1F3E1A2F6}"/>
              </a:ext>
            </a:extLst>
          </p:cNvPr>
          <p:cNvSpPr txBox="1"/>
          <p:nvPr/>
        </p:nvSpPr>
        <p:spPr>
          <a:xfrm>
            <a:off x="1815251" y="4058319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Courier New"/>
              <a:buChar char="o"/>
            </a:pPr>
            <a:r>
              <a:rPr lang="en-GB" sz="2000">
                <a:latin typeface="Arial Nova"/>
              </a:rPr>
              <a:t>Anonymity.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596213-36C6-9EF9-4F6D-2E4918B71689}"/>
              </a:ext>
            </a:extLst>
          </p:cNvPr>
          <p:cNvSpPr txBox="1"/>
          <p:nvPr/>
        </p:nvSpPr>
        <p:spPr>
          <a:xfrm>
            <a:off x="1815921" y="326479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000">
                <a:latin typeface="Arial Nova"/>
              </a:rPr>
              <a:t>Right to withdraw.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B5F9AF-FB5A-B162-6885-4949AA1A86E7}"/>
              </a:ext>
            </a:extLst>
          </p:cNvPr>
          <p:cNvSpPr txBox="1"/>
          <p:nvPr/>
        </p:nvSpPr>
        <p:spPr>
          <a:xfrm>
            <a:off x="1808543" y="366524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000">
                <a:latin typeface="Arial Nova"/>
              </a:rPr>
              <a:t>Informed consent.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F4B9CF-EC64-82DA-45A2-0DAB7471C5C4}"/>
              </a:ext>
            </a:extLst>
          </p:cNvPr>
          <p:cNvSpPr txBox="1"/>
          <p:nvPr/>
        </p:nvSpPr>
        <p:spPr>
          <a:xfrm>
            <a:off x="9768625" y="6194738"/>
            <a:ext cx="2313905" cy="3800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 Nova"/>
              </a:rPr>
              <a:t>Andreea Tudorache</a:t>
            </a:r>
          </a:p>
        </p:txBody>
      </p:sp>
    </p:spTree>
    <p:extLst>
      <p:ext uri="{BB962C8B-B14F-4D97-AF65-F5344CB8AC3E}">
        <p14:creationId xmlns:p14="http://schemas.microsoft.com/office/powerpoint/2010/main" val="414182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17B41CC-32B1-94EC-3A8F-E049AEE680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368572"/>
              </p:ext>
            </p:extLst>
          </p:nvPr>
        </p:nvGraphicFramePr>
        <p:xfrm>
          <a:off x="2318196" y="3144591"/>
          <a:ext cx="8168631" cy="11213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3726">
                  <a:extLst>
                    <a:ext uri="{9D8B030D-6E8A-4147-A177-3AD203B41FA5}">
                      <a16:colId xmlns:a16="http://schemas.microsoft.com/office/drawing/2014/main" val="1331045319"/>
                    </a:ext>
                  </a:extLst>
                </a:gridCol>
                <a:gridCol w="1915732">
                  <a:extLst>
                    <a:ext uri="{9D8B030D-6E8A-4147-A177-3AD203B41FA5}">
                      <a16:colId xmlns:a16="http://schemas.microsoft.com/office/drawing/2014/main" val="80196174"/>
                    </a:ext>
                  </a:extLst>
                </a:gridCol>
                <a:gridCol w="1351721">
                  <a:extLst>
                    <a:ext uri="{9D8B030D-6E8A-4147-A177-3AD203B41FA5}">
                      <a16:colId xmlns:a16="http://schemas.microsoft.com/office/drawing/2014/main" val="2323751958"/>
                    </a:ext>
                  </a:extLst>
                </a:gridCol>
                <a:gridCol w="1633726">
                  <a:extLst>
                    <a:ext uri="{9D8B030D-6E8A-4147-A177-3AD203B41FA5}">
                      <a16:colId xmlns:a16="http://schemas.microsoft.com/office/drawing/2014/main" val="3500522013"/>
                    </a:ext>
                  </a:extLst>
                </a:gridCol>
                <a:gridCol w="1633726">
                  <a:extLst>
                    <a:ext uri="{9D8B030D-6E8A-4147-A177-3AD203B41FA5}">
                      <a16:colId xmlns:a16="http://schemas.microsoft.com/office/drawing/2014/main" val="4065896865"/>
                    </a:ext>
                  </a:extLst>
                </a:gridCol>
              </a:tblGrid>
              <a:tr h="450760">
                <a:tc>
                  <a:txBody>
                    <a:bodyPr/>
                    <a:lstStyle/>
                    <a:p>
                      <a:r>
                        <a:rPr lang="en-GB" sz="2200" b="0">
                          <a:latin typeface="Arial Nova"/>
                        </a:rPr>
                        <a:t>Week 7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>
                          <a:latin typeface="Arial Nova"/>
                        </a:rPr>
                        <a:t>Week 8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>
                          <a:latin typeface="Arial Nova"/>
                        </a:rPr>
                        <a:t>Week 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>
                          <a:latin typeface="Arial Nova"/>
                        </a:rPr>
                        <a:t>Week 10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>
                          <a:latin typeface="Arial Nova"/>
                        </a:rPr>
                        <a:t>Week 11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65930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>
                          <a:latin typeface="Arial Nova"/>
                        </a:rPr>
                        <a:t>Practical assessment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 b="0" i="0" u="none" strike="noStrike" noProof="0">
                          <a:latin typeface="Arial Nova"/>
                        </a:rPr>
                        <a:t>Data collection</a:t>
                      </a:r>
                      <a:endParaRPr lang="en-GB" sz="1900">
                        <a:latin typeface="Arial Nova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 b="0" i="0" u="none" strike="noStrike" noProof="0">
                          <a:latin typeface="Arial Nova"/>
                        </a:rPr>
                        <a:t>Analysis</a:t>
                      </a:r>
                      <a:endParaRPr lang="en-US">
                        <a:latin typeface="Arial Nova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 b="0" i="0" u="none" strike="noStrike" noProof="0">
                          <a:latin typeface="Arial Nova"/>
                        </a:rPr>
                        <a:t>Structured </a:t>
                      </a:r>
                      <a:endParaRPr lang="en-US"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GB" sz="1900" b="0" i="0" u="none" strike="noStrike" noProof="0">
                          <a:latin typeface="Arial Nova"/>
                        </a:rPr>
                        <a:t>session</a:t>
                      </a:r>
                      <a:endParaRPr lang="en-US">
                        <a:latin typeface="Arial Nova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 b="0" i="0" u="none" strike="noStrike" noProof="0">
                          <a:latin typeface="Arial Nova"/>
                        </a:rPr>
                        <a:t>Final Report</a:t>
                      </a:r>
                      <a:endParaRPr lang="en-US" sz="1900">
                        <a:latin typeface="Arial Nova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5926502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C0D48B9-C262-EB38-9253-E070D8F20884}"/>
              </a:ext>
            </a:extLst>
          </p:cNvPr>
          <p:cNvSpPr txBox="1"/>
          <p:nvPr/>
        </p:nvSpPr>
        <p:spPr>
          <a:xfrm>
            <a:off x="1644203" y="259724"/>
            <a:ext cx="345153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 Nova"/>
              </a:rPr>
              <a:t>Research timeline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5F13F6-E478-2297-E3FC-BEC52B975BAC}"/>
              </a:ext>
            </a:extLst>
          </p:cNvPr>
          <p:cNvSpPr txBox="1"/>
          <p:nvPr/>
        </p:nvSpPr>
        <p:spPr>
          <a:xfrm>
            <a:off x="10294513" y="6291330"/>
            <a:ext cx="18953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 Nova"/>
              </a:rPr>
              <a:t>Mioara</a:t>
            </a:r>
            <a:r>
              <a:rPr lang="en-GB">
                <a:latin typeface="Arial Nova"/>
              </a:rPr>
              <a:t> Costea</a:t>
            </a:r>
          </a:p>
        </p:txBody>
      </p:sp>
    </p:spTree>
    <p:extLst>
      <p:ext uri="{BB962C8B-B14F-4D97-AF65-F5344CB8AC3E}">
        <p14:creationId xmlns:p14="http://schemas.microsoft.com/office/powerpoint/2010/main" val="93970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E7E44B-F0BC-53F1-7DFA-793BCE1CC095}"/>
              </a:ext>
            </a:extLst>
          </p:cNvPr>
          <p:cNvSpPr txBox="1"/>
          <p:nvPr/>
        </p:nvSpPr>
        <p:spPr>
          <a:xfrm>
            <a:off x="1676400" y="39924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latin typeface="Arial Nova"/>
              </a:rPr>
              <a:t>Hypothesis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D3C1B4-AD4E-21E4-C3F0-9BA916E96D1C}"/>
              </a:ext>
            </a:extLst>
          </p:cNvPr>
          <p:cNvSpPr txBox="1"/>
          <p:nvPr/>
        </p:nvSpPr>
        <p:spPr>
          <a:xfrm>
            <a:off x="2749639" y="1332964"/>
            <a:ext cx="681077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000" dirty="0">
                <a:latin typeface="Arial Nova"/>
              </a:rPr>
              <a:t>Our hypothesis is to discover and evaluate the relationship between technology-collaboration.</a:t>
            </a:r>
          </a:p>
          <a:p>
            <a:pPr marL="342900" indent="-342900">
              <a:buFont typeface="Wingdings"/>
              <a:buChar char="Ø"/>
            </a:pPr>
            <a:r>
              <a:rPr lang="en-GB" sz="2000" dirty="0">
                <a:latin typeface="Arial Nova"/>
              </a:rPr>
              <a:t>Expecting to show the direct link between technology and an increase in student confidence within collaborative learning.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57E71F-0002-F248-9760-E5B7395B53F5}"/>
              </a:ext>
            </a:extLst>
          </p:cNvPr>
          <p:cNvSpPr txBox="1"/>
          <p:nvPr/>
        </p:nvSpPr>
        <p:spPr>
          <a:xfrm>
            <a:off x="9811555" y="6312795"/>
            <a:ext cx="23782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 Nova"/>
              </a:rPr>
              <a:t>Andreea Tudorache</a:t>
            </a:r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BCC9EC43-CA15-B438-A24B-B078DFAB46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558117"/>
              </p:ext>
            </p:extLst>
          </p:nvPr>
        </p:nvGraphicFramePr>
        <p:xfrm>
          <a:off x="3906591" y="3113469"/>
          <a:ext cx="4110507" cy="3196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244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B025C6-7600-58ED-89FD-88903E97DF81}"/>
              </a:ext>
            </a:extLst>
          </p:cNvPr>
          <p:cNvSpPr txBox="1"/>
          <p:nvPr/>
        </p:nvSpPr>
        <p:spPr>
          <a:xfrm>
            <a:off x="1104901" y="1985964"/>
            <a:ext cx="1082754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 Nova"/>
                <a:ea typeface="+mn-lt"/>
                <a:cs typeface="+mn-lt"/>
                <a:hlinkClick r:id="rId2"/>
              </a:rPr>
              <a:t>Gert-Jan de Vreede1 &amp; Pedro Antunes 2 &amp; Julita Vassileva3 &amp; Marco Aurélio Gerosa4 &amp; Kewen Wu3 (2016). Collaboration technology in teams and organizations: Introduction to the special issue. Springer Science+Business Media New York. 18:1–6.DOI 10.1007/s10796-016-9632-3</a:t>
            </a:r>
            <a:r>
              <a:rPr lang="en-US">
                <a:latin typeface="Arial Nova"/>
                <a:ea typeface="+mn-lt"/>
                <a:cs typeface="+mn-lt"/>
              </a:rPr>
              <a:t> </a:t>
            </a:r>
            <a:endParaRPr lang="en-US" i="1">
              <a:latin typeface="Arial Nova"/>
              <a:ea typeface="+mn-lt"/>
              <a:cs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D5E161-88C3-17C2-C944-47B48A07273D}"/>
              </a:ext>
            </a:extLst>
          </p:cNvPr>
          <p:cNvSpPr txBox="1"/>
          <p:nvPr/>
        </p:nvSpPr>
        <p:spPr>
          <a:xfrm>
            <a:off x="2355056" y="438149"/>
            <a:ext cx="274319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 Nova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D8D9B9-FC2B-3310-323D-802770895789}"/>
              </a:ext>
            </a:extLst>
          </p:cNvPr>
          <p:cNvSpPr txBox="1"/>
          <p:nvPr/>
        </p:nvSpPr>
        <p:spPr>
          <a:xfrm>
            <a:off x="1104900" y="4196499"/>
            <a:ext cx="1082754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 Nova"/>
                <a:ea typeface="+mn-lt"/>
                <a:cs typeface="+mn-lt"/>
                <a:hlinkClick r:id="rId3"/>
              </a:rPr>
              <a:t>John Spencer. 2016.</a:t>
            </a:r>
            <a:r>
              <a:rPr lang="en-GB" dirty="0">
                <a:latin typeface="Arial Nova"/>
                <a:cs typeface="Calibri"/>
                <a:hlinkClick r:id="rId3"/>
              </a:rPr>
              <a:t>Confident Voices: Digital Tools for Language Acquisition. </a:t>
            </a:r>
            <a:r>
              <a:rPr lang="en-GB" dirty="0">
                <a:latin typeface="Arial Nova"/>
                <a:ea typeface="+mn-lt"/>
                <a:cs typeface="+mn-lt"/>
                <a:hlinkClick r:id="rId3"/>
              </a:rPr>
              <a:t>Corwin doi.org/10.4135/9781506323008</a:t>
            </a:r>
            <a:endParaRPr lang="en-GB">
              <a:latin typeface="Arial Nova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entury Gothic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3B377C-3E55-6028-9C10-A9500AB9E52D}"/>
              </a:ext>
            </a:extLst>
          </p:cNvPr>
          <p:cNvSpPr txBox="1"/>
          <p:nvPr/>
        </p:nvSpPr>
        <p:spPr>
          <a:xfrm>
            <a:off x="1107584" y="5035640"/>
            <a:ext cx="1082469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 Nova"/>
                <a:ea typeface="+mn-lt"/>
                <a:cs typeface="+mn-lt"/>
                <a:hlinkClick r:id="rId4"/>
              </a:rPr>
              <a:t>Lazar, Iuliana Mihaela ; Panisoara. Georgeta. Ion Ovidiu Panisoara. (2020). </a:t>
            </a:r>
            <a:r>
              <a:rPr lang="en-GB">
                <a:latin typeface="Arial Nova"/>
                <a:hlinkClick r:id="rId4"/>
              </a:rPr>
              <a:t>Digital technology adoption scale in the blended learning context in higher education: Development, validation and testing of a specific tool. </a:t>
            </a:r>
            <a:r>
              <a:rPr lang="en-GB">
                <a:latin typeface="Arial Nova"/>
                <a:ea typeface="+mn-lt"/>
                <a:cs typeface="+mn-lt"/>
                <a:hlinkClick r:id="rId4"/>
              </a:rPr>
              <a:t>San Francisco. Vol. 15, Iss. 7. e0235957. DOI:10.1371/journal.pone.0235957</a:t>
            </a:r>
            <a:endParaRPr lang="en-GB">
              <a:latin typeface="Arial Nova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 Nov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0D3007-FE9D-EE09-940F-CEE6EDF4F6E8}"/>
              </a:ext>
            </a:extLst>
          </p:cNvPr>
          <p:cNvSpPr txBox="1"/>
          <p:nvPr/>
        </p:nvSpPr>
        <p:spPr>
          <a:xfrm>
            <a:off x="1107584" y="2996484"/>
            <a:ext cx="1061004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Arial Nova"/>
                <a:hlinkClick r:id="rId5"/>
              </a:rPr>
              <a:t>Lauren Jessell, Vivian Smith, Alexis Jemal and Liliane Windsor (2016). </a:t>
            </a:r>
            <a:r>
              <a:rPr lang="en-US">
                <a:latin typeface="Arial Nova"/>
                <a:ea typeface="+mn-lt"/>
                <a:cs typeface="+mn-lt"/>
                <a:hlinkClick r:id="rId5"/>
              </a:rPr>
              <a:t>Using Technology to Facilitate Collaboration in Community-Based Participatory Research (CBPR). Journal of Technology in Human Services. 241-255</a:t>
            </a:r>
            <a:r>
              <a:rPr lang="en-US">
                <a:ea typeface="+mn-lt"/>
                <a:cs typeface="+mn-lt"/>
              </a:rPr>
              <a:t> </a:t>
            </a:r>
            <a:endParaRPr lang="en-US">
              <a:latin typeface="Arial Nova"/>
            </a:endParaRPr>
          </a:p>
          <a:p>
            <a:pPr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54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How do students use technology at UWTSD?</vt:lpstr>
      <vt:lpstr>Introduction</vt:lpstr>
      <vt:lpstr>Are students confident in using technology to collaborate?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98</cp:revision>
  <dcterms:created xsi:type="dcterms:W3CDTF">2022-06-11T09:01:15Z</dcterms:created>
  <dcterms:modified xsi:type="dcterms:W3CDTF">2022-06-26T09:15:34Z</dcterms:modified>
</cp:coreProperties>
</file>