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266" r:id="rId3"/>
    <p:sldId id="267" r:id="rId4"/>
    <p:sldId id="268" r:id="rId5"/>
    <p:sldId id="269" r:id="rId6"/>
    <p:sldId id="270" r:id="rId7"/>
    <p:sldId id="271" r:id="rId8"/>
    <p:sldId id="272" r:id="rId9"/>
    <p:sldId id="274" r:id="rId10"/>
    <p:sldId id="258" r:id="rId11"/>
    <p:sldId id="281" r:id="rId12"/>
    <p:sldId id="265" r:id="rId13"/>
    <p:sldId id="257" r:id="rId14"/>
    <p:sldId id="259" r:id="rId15"/>
    <p:sldId id="260" r:id="rId16"/>
    <p:sldId id="261" r:id="rId17"/>
    <p:sldId id="262" r:id="rId18"/>
    <p:sldId id="263" r:id="rId19"/>
    <p:sldId id="275" r:id="rId20"/>
    <p:sldId id="276" r:id="rId21"/>
    <p:sldId id="277" r:id="rId22"/>
    <p:sldId id="280" r:id="rId23"/>
    <p:sldId id="278" r:id="rId24"/>
    <p:sldId id="279" r:id="rId25"/>
    <p:sldId id="264"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4"/>
    <p:restoredTop sz="94697"/>
  </p:normalViewPr>
  <p:slideViewPr>
    <p:cSldViewPr>
      <p:cViewPr varScale="1">
        <p:scale>
          <a:sx n="69" d="100"/>
          <a:sy n="69" d="100"/>
        </p:scale>
        <p:origin x="546"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9FD884-DB8B-E242-A3CE-A46055D0A9A5}" type="datetimeFigureOut">
              <a:rPr lang="en-US" smtClean="0"/>
              <a:t>10/1/2018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DB8013-2D03-E94D-9ADC-2F9136723ED4}" type="slidenum">
              <a:rPr lang="en-US" smtClean="0"/>
              <a:t>‹#›</a:t>
            </a:fld>
            <a:endParaRPr lang="en-US"/>
          </a:p>
        </p:txBody>
      </p:sp>
    </p:spTree>
    <p:extLst>
      <p:ext uri="{BB962C8B-B14F-4D97-AF65-F5344CB8AC3E}">
        <p14:creationId xmlns:p14="http://schemas.microsoft.com/office/powerpoint/2010/main" val="8814279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98D1B90-D708-4A04-BD63-E0DBD94966A3}" type="datetimeFigureOut">
              <a:rPr lang="en-GB" smtClean="0"/>
              <a:t>01/10/2018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BFB61B-55E6-4429-BD20-77A1F17E404D}" type="slidenum">
              <a:rPr lang="en-GB" smtClean="0"/>
              <a:t>‹#›</a:t>
            </a:fld>
            <a:endParaRPr lang="en-GB"/>
          </a:p>
        </p:txBody>
      </p:sp>
    </p:spTree>
    <p:extLst>
      <p:ext uri="{BB962C8B-B14F-4D97-AF65-F5344CB8AC3E}">
        <p14:creationId xmlns:p14="http://schemas.microsoft.com/office/powerpoint/2010/main" val="33991691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8D1B90-D708-4A04-BD63-E0DBD94966A3}" type="datetimeFigureOut">
              <a:rPr lang="en-GB" smtClean="0"/>
              <a:t>01/10/2018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BFB61B-55E6-4429-BD20-77A1F17E404D}" type="slidenum">
              <a:rPr lang="en-GB" smtClean="0"/>
              <a:t>‹#›</a:t>
            </a:fld>
            <a:endParaRPr lang="en-GB"/>
          </a:p>
        </p:txBody>
      </p:sp>
    </p:spTree>
    <p:extLst>
      <p:ext uri="{BB962C8B-B14F-4D97-AF65-F5344CB8AC3E}">
        <p14:creationId xmlns:p14="http://schemas.microsoft.com/office/powerpoint/2010/main" val="38724539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98D1B90-D708-4A04-BD63-E0DBD94966A3}" type="datetimeFigureOut">
              <a:rPr lang="en-GB" smtClean="0"/>
              <a:t>01/10/2018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BFB61B-55E6-4429-BD20-77A1F17E404D}" type="slidenum">
              <a:rPr lang="en-GB" smtClean="0"/>
              <a:t>‹#›</a:t>
            </a:fld>
            <a:endParaRPr lang="en-GB"/>
          </a:p>
        </p:txBody>
      </p:sp>
    </p:spTree>
    <p:extLst>
      <p:ext uri="{BB962C8B-B14F-4D97-AF65-F5344CB8AC3E}">
        <p14:creationId xmlns:p14="http://schemas.microsoft.com/office/powerpoint/2010/main" val="29303462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98D1B90-D708-4A04-BD63-E0DBD94966A3}" type="datetimeFigureOut">
              <a:rPr lang="en-GB" smtClean="0"/>
              <a:t>01/10/2018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BFB61B-55E6-4429-BD20-77A1F17E404D}" type="slidenum">
              <a:rPr lang="en-GB" smtClean="0"/>
              <a:t>‹#›</a:t>
            </a:fld>
            <a:endParaRPr lang="en-GB"/>
          </a:p>
        </p:txBody>
      </p:sp>
    </p:spTree>
    <p:extLst>
      <p:ext uri="{BB962C8B-B14F-4D97-AF65-F5344CB8AC3E}">
        <p14:creationId xmlns:p14="http://schemas.microsoft.com/office/powerpoint/2010/main" val="32882928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98D1B90-D708-4A04-BD63-E0DBD94966A3}" type="datetimeFigureOut">
              <a:rPr lang="en-GB" smtClean="0"/>
              <a:t>01/10/2018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BFB61B-55E6-4429-BD20-77A1F17E404D}" type="slidenum">
              <a:rPr lang="en-GB" smtClean="0"/>
              <a:t>‹#›</a:t>
            </a:fld>
            <a:endParaRPr lang="en-GB"/>
          </a:p>
        </p:txBody>
      </p:sp>
    </p:spTree>
    <p:extLst>
      <p:ext uri="{BB962C8B-B14F-4D97-AF65-F5344CB8AC3E}">
        <p14:creationId xmlns:p14="http://schemas.microsoft.com/office/powerpoint/2010/main" val="25671931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98D1B90-D708-4A04-BD63-E0DBD94966A3}" type="datetimeFigureOut">
              <a:rPr lang="en-GB" smtClean="0"/>
              <a:t>01/10/2018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BFB61B-55E6-4429-BD20-77A1F17E404D}" type="slidenum">
              <a:rPr lang="en-GB" smtClean="0"/>
              <a:t>‹#›</a:t>
            </a:fld>
            <a:endParaRPr lang="en-GB"/>
          </a:p>
        </p:txBody>
      </p:sp>
    </p:spTree>
    <p:extLst>
      <p:ext uri="{BB962C8B-B14F-4D97-AF65-F5344CB8AC3E}">
        <p14:creationId xmlns:p14="http://schemas.microsoft.com/office/powerpoint/2010/main" val="3902147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8D1B90-D708-4A04-BD63-E0DBD94966A3}" type="datetimeFigureOut">
              <a:rPr lang="en-GB" smtClean="0"/>
              <a:t>01/10/2018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BFB61B-55E6-4429-BD20-77A1F17E404D}" type="slidenum">
              <a:rPr lang="en-GB" smtClean="0"/>
              <a:t>‹#›</a:t>
            </a:fld>
            <a:endParaRPr lang="en-GB"/>
          </a:p>
        </p:txBody>
      </p:sp>
    </p:spTree>
    <p:extLst>
      <p:ext uri="{BB962C8B-B14F-4D97-AF65-F5344CB8AC3E}">
        <p14:creationId xmlns:p14="http://schemas.microsoft.com/office/powerpoint/2010/main" val="9478805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98D1B90-D708-4A04-BD63-E0DBD94966A3}" type="datetimeFigureOut">
              <a:rPr lang="en-GB" smtClean="0"/>
              <a:t>01/10/2018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BFB61B-55E6-4429-BD20-77A1F17E404D}" type="slidenum">
              <a:rPr lang="en-GB" smtClean="0"/>
              <a:t>‹#›</a:t>
            </a:fld>
            <a:endParaRPr lang="en-GB"/>
          </a:p>
        </p:txBody>
      </p:sp>
    </p:spTree>
    <p:extLst>
      <p:ext uri="{BB962C8B-B14F-4D97-AF65-F5344CB8AC3E}">
        <p14:creationId xmlns:p14="http://schemas.microsoft.com/office/powerpoint/2010/main" val="2091819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98D1B90-D708-4A04-BD63-E0DBD94966A3}" type="datetimeFigureOut">
              <a:rPr lang="en-GB" smtClean="0"/>
              <a:t>01/10/2018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BFB61B-55E6-4429-BD20-77A1F17E404D}" type="slidenum">
              <a:rPr lang="en-GB" smtClean="0"/>
              <a:t>‹#›</a:t>
            </a:fld>
            <a:endParaRPr lang="en-GB"/>
          </a:p>
        </p:txBody>
      </p:sp>
    </p:spTree>
    <p:extLst>
      <p:ext uri="{BB962C8B-B14F-4D97-AF65-F5344CB8AC3E}">
        <p14:creationId xmlns:p14="http://schemas.microsoft.com/office/powerpoint/2010/main" val="29904951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8D1B90-D708-4A04-BD63-E0DBD94966A3}" type="datetimeFigureOut">
              <a:rPr lang="en-GB" smtClean="0"/>
              <a:t>01/10/2018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BFB61B-55E6-4429-BD20-77A1F17E404D}" type="slidenum">
              <a:rPr lang="en-GB" smtClean="0"/>
              <a:t>‹#›</a:t>
            </a:fld>
            <a:endParaRPr lang="en-GB"/>
          </a:p>
        </p:txBody>
      </p:sp>
    </p:spTree>
    <p:extLst>
      <p:ext uri="{BB962C8B-B14F-4D97-AF65-F5344CB8AC3E}">
        <p14:creationId xmlns:p14="http://schemas.microsoft.com/office/powerpoint/2010/main" val="31490504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8D1B90-D708-4A04-BD63-E0DBD94966A3}" type="datetimeFigureOut">
              <a:rPr lang="en-GB" smtClean="0"/>
              <a:t>01/10/2018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BFB61B-55E6-4429-BD20-77A1F17E404D}" type="slidenum">
              <a:rPr lang="en-GB" smtClean="0"/>
              <a:t>‹#›</a:t>
            </a:fld>
            <a:endParaRPr lang="en-GB"/>
          </a:p>
        </p:txBody>
      </p:sp>
    </p:spTree>
    <p:extLst>
      <p:ext uri="{BB962C8B-B14F-4D97-AF65-F5344CB8AC3E}">
        <p14:creationId xmlns:p14="http://schemas.microsoft.com/office/powerpoint/2010/main" val="3652533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98D1B90-D708-4A04-BD63-E0DBD94966A3}" type="datetimeFigureOut">
              <a:rPr lang="en-GB" smtClean="0"/>
              <a:t>01/10/2018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BFB61B-55E6-4429-BD20-77A1F17E404D}" type="slidenum">
              <a:rPr lang="en-GB" smtClean="0"/>
              <a:t>‹#›</a:t>
            </a:fld>
            <a:endParaRPr lang="en-GB"/>
          </a:p>
        </p:txBody>
      </p:sp>
    </p:spTree>
    <p:extLst>
      <p:ext uri="{BB962C8B-B14F-4D97-AF65-F5344CB8AC3E}">
        <p14:creationId xmlns:p14="http://schemas.microsoft.com/office/powerpoint/2010/main" val="110870036"/>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youtube.com/watch?v=bp_5-lIi8n4" TargetMode="Externa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7.jpg"/><Relationship Id="rId5" Type="http://schemas.openxmlformats.org/officeDocument/2006/relationships/image" Target="../media/image6.jp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g"/><Relationship Id="rId1" Type="http://schemas.openxmlformats.org/officeDocument/2006/relationships/slideLayout" Target="../slideLayouts/slideLayout2.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s/_rels/slide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2.tiff"/><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5.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1.png"/></Relationships>
</file>

<file path=ppt/slides/_rels/slide1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5.tiff"/><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35.tiff"/><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273454"/>
            <a:ext cx="7276015" cy="1125488"/>
          </a:xfrm>
        </p:spPr>
        <p:txBody>
          <a:bodyPr>
            <a:normAutofit/>
          </a:bodyPr>
          <a:lstStyle/>
          <a:p>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Mark </a:t>
            </a:r>
            <a:r>
              <a:rPr lang="en-GB" sz="2000" dirty="0" err="1">
                <a:solidFill>
                  <a:srgbClr val="00B0F0"/>
                </a:solidFill>
                <a:latin typeface="Arial" panose="020B0604020202020204" pitchFamily="34" charset="0"/>
                <a:ea typeface="Tahoma" panose="020B0604030504040204" pitchFamily="34" charset="0"/>
                <a:cs typeface="Arial" panose="020B0604020202020204" pitchFamily="34" charset="0"/>
              </a:rPr>
              <a:t>Napieralla</a:t>
            </a:r>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 Advanced Sports Coaching: M5X01428</a:t>
            </a:r>
          </a:p>
        </p:txBody>
      </p:sp>
      <p:sp>
        <p:nvSpPr>
          <p:cNvPr id="3" name="Subtitle 2"/>
          <p:cNvSpPr>
            <a:spLocks noGrp="1"/>
          </p:cNvSpPr>
          <p:nvPr>
            <p:ph type="subTitle" idx="1"/>
          </p:nvPr>
        </p:nvSpPr>
        <p:spPr>
          <a:xfrm>
            <a:off x="755576" y="852034"/>
            <a:ext cx="7920880" cy="2808312"/>
          </a:xfrm>
        </p:spPr>
        <p:txBody>
          <a:bodyPr>
            <a:normAutofit fontScale="92500"/>
          </a:bodyPr>
          <a:lstStyle/>
          <a:p>
            <a:r>
              <a:rPr lang="en-GB" dirty="0"/>
              <a:t>Introduction</a:t>
            </a:r>
          </a:p>
          <a:p>
            <a:r>
              <a:rPr lang="en-GB" dirty="0">
                <a:hlinkClick r:id="rId2"/>
              </a:rPr>
              <a:t>https://www.youtube.com/watch?v=bp_5-lIi8n4</a:t>
            </a:r>
            <a:endParaRPr lang="en-GB" dirty="0"/>
          </a:p>
          <a:p>
            <a:endParaRPr lang="en-GB" dirty="0"/>
          </a:p>
          <a:p>
            <a:pPr algn="l"/>
            <a:r>
              <a:rPr lang="en-GB" dirty="0"/>
              <a:t>What is your story?      </a:t>
            </a:r>
          </a:p>
          <a:p>
            <a:pPr algn="l"/>
            <a:r>
              <a:rPr lang="en-GB" dirty="0"/>
              <a:t>What is my story?</a:t>
            </a:r>
          </a:p>
          <a:p>
            <a:endParaRPr lang="en-GB" dirty="0"/>
          </a:p>
          <a:p>
            <a:endParaRPr lang="en-GB" dirty="0"/>
          </a:p>
          <a:p>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74980" y="0"/>
            <a:ext cx="1469019" cy="578580"/>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148064" y="1988710"/>
            <a:ext cx="2958964" cy="5263010"/>
          </a:xfrm>
          <a:prstGeom prst="rect">
            <a:avLst/>
          </a:prstGeom>
        </p:spPr>
      </p:pic>
    </p:spTree>
    <p:extLst>
      <p:ext uri="{BB962C8B-B14F-4D97-AF65-F5344CB8AC3E}">
        <p14:creationId xmlns:p14="http://schemas.microsoft.com/office/powerpoint/2010/main" val="9711296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
            <a:ext cx="4499992" cy="2999995"/>
          </a:xfrm>
          <a:prstGeom prst="rect">
            <a:avLst/>
          </a:prstGeom>
        </p:spPr>
      </p:pic>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140968"/>
            <a:ext cx="4860032" cy="3645024"/>
          </a:xfrm>
          <a:prstGeom prst="rect">
            <a:avLst/>
          </a:prstGeom>
        </p:spPr>
      </p:pic>
      <p:pic>
        <p:nvPicPr>
          <p:cNvPr id="11" name="Picture 1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644008" y="404664"/>
            <a:ext cx="4362979" cy="1581580"/>
          </a:xfrm>
          <a:prstGeom prst="rect">
            <a:avLst/>
          </a:prstGeom>
        </p:spPr>
      </p:pic>
      <p:pic>
        <p:nvPicPr>
          <p:cNvPr id="12" name="Picture 1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364088" y="2204864"/>
            <a:ext cx="3526966" cy="2449282"/>
          </a:xfrm>
          <a:prstGeom prst="rect">
            <a:avLst/>
          </a:prstGeom>
        </p:spPr>
      </p:pic>
      <p:pic>
        <p:nvPicPr>
          <p:cNvPr id="13" name="Picture 1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567567" y="4920771"/>
            <a:ext cx="3120008" cy="1755005"/>
          </a:xfrm>
          <a:prstGeom prst="rect">
            <a:avLst/>
          </a:prstGeom>
        </p:spPr>
      </p:pic>
    </p:spTree>
    <p:extLst>
      <p:ext uri="{BB962C8B-B14F-4D97-AF65-F5344CB8AC3E}">
        <p14:creationId xmlns:p14="http://schemas.microsoft.com/office/powerpoint/2010/main" val="34938265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55776" y="-13373"/>
            <a:ext cx="3855697" cy="6858000"/>
          </a:xfrm>
          <a:prstGeom prst="rect">
            <a:avLst/>
          </a:prstGeom>
        </p:spPr>
      </p:pic>
    </p:spTree>
    <p:extLst>
      <p:ext uri="{BB962C8B-B14F-4D97-AF65-F5344CB8AC3E}">
        <p14:creationId xmlns:p14="http://schemas.microsoft.com/office/powerpoint/2010/main" val="15192467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434" y="20475"/>
            <a:ext cx="2186150" cy="3888432"/>
          </a:xfrm>
          <a:prstGeom prst="rect">
            <a:avLst/>
          </a:prstGeom>
        </p:spPr>
      </p:pic>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55777" y="20475"/>
            <a:ext cx="2592288" cy="3888432"/>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012160" y="-243408"/>
            <a:ext cx="2575597" cy="4581128"/>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434" y="3954016"/>
            <a:ext cx="4355976" cy="2903984"/>
          </a:xfrm>
          <a:prstGeom prst="rect">
            <a:avLst/>
          </a:prstGeom>
        </p:spPr>
      </p:pic>
    </p:spTree>
    <p:extLst>
      <p:ext uri="{BB962C8B-B14F-4D97-AF65-F5344CB8AC3E}">
        <p14:creationId xmlns:p14="http://schemas.microsoft.com/office/powerpoint/2010/main" val="17149873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12179" r="3352" b="-3"/>
          <a:stretch/>
        </p:blipFill>
        <p:spPr>
          <a:xfrm>
            <a:off x="241298" y="321732"/>
            <a:ext cx="4296411" cy="6214533"/>
          </a:xfrm>
          <a:prstGeom prst="rect">
            <a:avLst/>
          </a:prstGeom>
        </p:spPr>
      </p:pic>
      <p:pic>
        <p:nvPicPr>
          <p:cNvPr id="3" name="Picture 2">
            <a:extLst>
              <a:ext uri="{FF2B5EF4-FFF2-40B4-BE49-F238E27FC236}">
                <a16:creationId xmlns:a16="http://schemas.microsoft.com/office/drawing/2014/main" id="{057140ED-DF73-014A-94A7-0C2E255EBFFB}"/>
              </a:ext>
            </a:extLst>
          </p:cNvPr>
          <p:cNvPicPr>
            <a:picLocks noChangeAspect="1"/>
          </p:cNvPicPr>
          <p:nvPr/>
        </p:nvPicPr>
        <p:blipFill rotWithShape="1">
          <a:blip r:embed="rId3">
            <a:extLst>
              <a:ext uri="{28A0092B-C50C-407E-A947-70E740481C1C}">
                <a14:useLocalDpi xmlns:a14="http://schemas.microsoft.com/office/drawing/2010/main" val="0"/>
              </a:ext>
            </a:extLst>
          </a:blip>
          <a:srcRect r="-2" b="3086"/>
          <a:stretch/>
        </p:blipFill>
        <p:spPr>
          <a:xfrm>
            <a:off x="4606290" y="321732"/>
            <a:ext cx="4296411" cy="6214533"/>
          </a:xfrm>
          <a:prstGeom prst="rect">
            <a:avLst/>
          </a:prstGeom>
        </p:spPr>
      </p:pic>
    </p:spTree>
    <p:extLst>
      <p:ext uri="{BB962C8B-B14F-4D97-AF65-F5344CB8AC3E}">
        <p14:creationId xmlns:p14="http://schemas.microsoft.com/office/powerpoint/2010/main" val="38391325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t="1763" r="3" b="7917"/>
          <a:stretch/>
        </p:blipFill>
        <p:spPr>
          <a:xfrm>
            <a:off x="240033" y="320039"/>
            <a:ext cx="3428009" cy="4128360"/>
          </a:xfrm>
          <a:prstGeom prst="rect">
            <a:avLst/>
          </a:prstGeom>
        </p:spPr>
      </p:pic>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t="33008" r="-1" b="12673"/>
          <a:stretch/>
        </p:blipFill>
        <p:spPr>
          <a:xfrm rot="5400000">
            <a:off x="2499104" y="1534247"/>
            <a:ext cx="4141235" cy="1687068"/>
          </a:xfrm>
          <a:prstGeom prst="rect">
            <a:avLst/>
          </a:prstGeom>
        </p:spPr>
      </p:pic>
      <p:pic>
        <p:nvPicPr>
          <p:cNvPr id="6" name="Picture 5"/>
          <p:cNvPicPr>
            <a:picLocks noChangeAspect="1"/>
          </p:cNvPicPr>
          <p:nvPr/>
        </p:nvPicPr>
        <p:blipFill rotWithShape="1">
          <a:blip r:embed="rId4" cstate="print">
            <a:extLst>
              <a:ext uri="{28A0092B-C50C-407E-A947-70E740481C1C}">
                <a14:useLocalDpi xmlns:a14="http://schemas.microsoft.com/office/drawing/2010/main" val="0"/>
              </a:ext>
            </a:extLst>
          </a:blip>
          <a:srcRect l="20075" r="23555" b="-5"/>
          <a:stretch/>
        </p:blipFill>
        <p:spPr>
          <a:xfrm>
            <a:off x="240033" y="4540158"/>
            <a:ext cx="1687068" cy="1997803"/>
          </a:xfrm>
          <a:prstGeom prst="rect">
            <a:avLst/>
          </a:prstGeom>
        </p:spPr>
      </p:pic>
      <p:pic>
        <p:nvPicPr>
          <p:cNvPr id="3" name="Picture 2"/>
          <p:cNvPicPr>
            <a:picLocks noChangeAspect="1"/>
          </p:cNvPicPr>
          <p:nvPr/>
        </p:nvPicPr>
        <p:blipFill rotWithShape="1">
          <a:blip r:embed="rId5" cstate="print">
            <a:extLst>
              <a:ext uri="{28A0092B-C50C-407E-A947-70E740481C1C}">
                <a14:useLocalDpi xmlns:a14="http://schemas.microsoft.com/office/drawing/2010/main" val="0"/>
              </a:ext>
            </a:extLst>
          </a:blip>
          <a:srcRect t="20305" r="4" b="2026"/>
          <a:stretch/>
        </p:blipFill>
        <p:spPr>
          <a:xfrm>
            <a:off x="1983786" y="4540158"/>
            <a:ext cx="3429469" cy="1997803"/>
          </a:xfrm>
          <a:prstGeom prst="rect">
            <a:avLst/>
          </a:prstGeom>
        </p:spPr>
      </p:pic>
      <p:pic>
        <p:nvPicPr>
          <p:cNvPr id="8" name="Picture 7"/>
          <p:cNvPicPr>
            <a:picLocks noChangeAspect="1"/>
          </p:cNvPicPr>
          <p:nvPr/>
        </p:nvPicPr>
        <p:blipFill rotWithShape="1">
          <a:blip r:embed="rId6" cstate="print">
            <a:extLst>
              <a:ext uri="{28A0092B-C50C-407E-A947-70E740481C1C}">
                <a14:useLocalDpi xmlns:a14="http://schemas.microsoft.com/office/drawing/2010/main" val="0"/>
              </a:ext>
            </a:extLst>
          </a:blip>
          <a:srcRect l="34077" r="29230" b="1"/>
          <a:stretch/>
        </p:blipFill>
        <p:spPr>
          <a:xfrm>
            <a:off x="5465940" y="320039"/>
            <a:ext cx="3429469" cy="6238642"/>
          </a:xfrm>
          <a:prstGeom prst="rect">
            <a:avLst/>
          </a:prstGeom>
        </p:spPr>
      </p:pic>
    </p:spTree>
    <p:extLst>
      <p:ext uri="{BB962C8B-B14F-4D97-AF65-F5344CB8AC3E}">
        <p14:creationId xmlns:p14="http://schemas.microsoft.com/office/powerpoint/2010/main" val="20347315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3962611-DFD5-4092-AAFD-559E3DFCE2C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616" y="0"/>
            <a:ext cx="818271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2284026" y="2043663"/>
            <a:ext cx="4578895" cy="2031055"/>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000" kern="1200" dirty="0">
                <a:solidFill>
                  <a:srgbClr val="FFFFFF"/>
                </a:solidFill>
                <a:latin typeface="+mj-lt"/>
                <a:ea typeface="+mj-ea"/>
                <a:cs typeface="+mj-cs"/>
              </a:rPr>
              <a:t>What is your story?</a:t>
            </a:r>
          </a:p>
        </p:txBody>
      </p:sp>
      <p:pic>
        <p:nvPicPr>
          <p:cNvPr id="11" name="Picture 10">
            <a:extLst>
              <a:ext uri="{FF2B5EF4-FFF2-40B4-BE49-F238E27FC236}">
                <a16:creationId xmlns:a16="http://schemas.microsoft.com/office/drawing/2014/main" id="{2270F1FA-0425-408F-9861-80BF5AFB276D}"/>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3444819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3962611-DFD5-4092-AAFD-559E3DFCE2C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616" y="0"/>
            <a:ext cx="818271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2270F1FA-0425-408F-9861-80BF5AFB276D}"/>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Rectangle 1">
            <a:extLst>
              <a:ext uri="{FF2B5EF4-FFF2-40B4-BE49-F238E27FC236}">
                <a16:creationId xmlns:a16="http://schemas.microsoft.com/office/drawing/2014/main" id="{80476AE7-C117-3541-B2D2-9E62E7B50F8E}"/>
              </a:ext>
            </a:extLst>
          </p:cNvPr>
          <p:cNvSpPr/>
          <p:nvPr/>
        </p:nvSpPr>
        <p:spPr>
          <a:xfrm>
            <a:off x="454940" y="1052736"/>
            <a:ext cx="8234119" cy="4247317"/>
          </a:xfrm>
          <a:prstGeom prst="rect">
            <a:avLst/>
          </a:prstGeom>
          <a:noFill/>
        </p:spPr>
        <p:txBody>
          <a:bodyPr wrap="square" lIns="91440" tIns="45720" rIns="91440" bIns="45720">
            <a:spAutoFit/>
          </a:bodyPr>
          <a:lstStyle/>
          <a:p>
            <a:pPr algn="ctr"/>
            <a:endParaRPr lang="en-US" sz="5400" b="1" cap="none" spc="0" dirty="0">
              <a:ln w="9525">
                <a:solidFill>
                  <a:schemeClr val="bg1"/>
                </a:solidFill>
                <a:prstDash val="solid"/>
              </a:ln>
              <a:solidFill>
                <a:schemeClr val="bg1"/>
              </a:solidFill>
              <a:effectLst>
                <a:outerShdw blurRad="12700" dist="38100" dir="2700000" algn="tl" rotWithShape="0">
                  <a:schemeClr val="bg1">
                    <a:lumMod val="50000"/>
                  </a:schemeClr>
                </a:outerShdw>
              </a:effectLst>
            </a:endParaRPr>
          </a:p>
          <a:p>
            <a:pPr algn="ctr"/>
            <a:r>
              <a:rPr lang="en-US" sz="5400" b="1" cap="none" spc="0" dirty="0">
                <a:ln w="9525">
                  <a:solidFill>
                    <a:schemeClr val="bg1"/>
                  </a:solidFill>
                  <a:prstDash val="solid"/>
                </a:ln>
                <a:solidFill>
                  <a:schemeClr val="bg1"/>
                </a:solidFill>
                <a:effectLst>
                  <a:outerShdw blurRad="12700" dist="38100" dir="2700000" algn="tl" rotWithShape="0">
                    <a:schemeClr val="bg1">
                      <a:lumMod val="50000"/>
                    </a:schemeClr>
                  </a:outerShdw>
                </a:effectLst>
              </a:rPr>
              <a:t>Your sport?</a:t>
            </a:r>
          </a:p>
          <a:p>
            <a:pPr algn="ctr"/>
            <a:r>
              <a:rPr lang="en-US" sz="5400" b="1" dirty="0">
                <a:ln w="9525">
                  <a:solidFill>
                    <a:schemeClr val="bg1"/>
                  </a:solidFill>
                  <a:prstDash val="solid"/>
                </a:ln>
                <a:solidFill>
                  <a:schemeClr val="bg1"/>
                </a:solidFill>
                <a:effectLst>
                  <a:outerShdw blurRad="12700" dist="38100" dir="2700000" algn="tl" rotWithShape="0">
                    <a:schemeClr val="bg1">
                      <a:lumMod val="50000"/>
                    </a:schemeClr>
                  </a:outerShdw>
                </a:effectLst>
              </a:rPr>
              <a:t>Why you play/played</a:t>
            </a:r>
          </a:p>
          <a:p>
            <a:pPr algn="ctr"/>
            <a:r>
              <a:rPr lang="en-US" sz="5400" b="1" cap="none" spc="0" dirty="0">
                <a:ln w="9525">
                  <a:solidFill>
                    <a:schemeClr val="bg1"/>
                  </a:solidFill>
                  <a:prstDash val="solid"/>
                </a:ln>
                <a:solidFill>
                  <a:schemeClr val="bg1"/>
                </a:solidFill>
                <a:effectLst>
                  <a:outerShdw blurRad="12700" dist="38100" dir="2700000" algn="tl" rotWithShape="0">
                    <a:schemeClr val="bg1">
                      <a:lumMod val="50000"/>
                    </a:schemeClr>
                  </a:outerShdw>
                </a:effectLst>
              </a:rPr>
              <a:t>Who is / are your influences</a:t>
            </a:r>
          </a:p>
          <a:p>
            <a:pPr algn="ct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Tree>
    <p:extLst>
      <p:ext uri="{BB962C8B-B14F-4D97-AF65-F5344CB8AC3E}">
        <p14:creationId xmlns:p14="http://schemas.microsoft.com/office/powerpoint/2010/main" val="17272274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C9EFE1-D8CB-4668-9980-DB108327A79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9"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1" name="Picture 10">
            <a:extLst>
              <a:ext uri="{FF2B5EF4-FFF2-40B4-BE49-F238E27FC236}">
                <a16:creationId xmlns:a16="http://schemas.microsoft.com/office/drawing/2014/main" id="{7CBAE1BD-B8E4-4029-8AA2-C77E4FED9864}"/>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25000"/>
          <a:stretch/>
        </p:blipFill>
        <p:spPr>
          <a:xfrm>
            <a:off x="0" y="0"/>
            <a:ext cx="9144000" cy="6858000"/>
          </a:xfrm>
          <a:prstGeom prst="rect">
            <a:avLst/>
          </a:prstGeom>
        </p:spPr>
      </p:pic>
      <p:sp>
        <p:nvSpPr>
          <p:cNvPr id="13"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15622"/>
            <a:ext cx="5534025" cy="6340936"/>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4" name="Picture 3">
            <a:extLst>
              <a:ext uri="{FF2B5EF4-FFF2-40B4-BE49-F238E27FC236}">
                <a16:creationId xmlns:a16="http://schemas.microsoft.com/office/drawing/2014/main" id="{0423CED6-D37C-FE49-93F8-F17BE56031E7}"/>
              </a:ext>
            </a:extLst>
          </p:cNvPr>
          <p:cNvPicPr>
            <a:picLocks noChangeAspect="1"/>
          </p:cNvPicPr>
          <p:nvPr/>
        </p:nvPicPr>
        <p:blipFill rotWithShape="1">
          <a:blip r:embed="rId3">
            <a:alphaModFix/>
            <a:extLst/>
          </a:blip>
          <a:srcRect l="4030" r="9069" b="-1"/>
          <a:stretch/>
        </p:blipFill>
        <p:spPr>
          <a:xfrm>
            <a:off x="-1" y="672598"/>
            <a:ext cx="5381626" cy="6192886"/>
          </a:xfrm>
          <a:custGeom>
            <a:avLst/>
            <a:gdLst>
              <a:gd name="connsiteX0" fmla="*/ 2178155 w 5298683"/>
              <a:gd name="connsiteY0" fmla="*/ 0 h 6097438"/>
              <a:gd name="connsiteX1" fmla="*/ 5298683 w 5298683"/>
              <a:gd name="connsiteY1" fmla="*/ 3120527 h 6097438"/>
              <a:gd name="connsiteX2" fmla="*/ 3392805 w 5298683"/>
              <a:gd name="connsiteY2" fmla="*/ 5995828 h 6097438"/>
              <a:gd name="connsiteX3" fmla="*/ 3115184 w 5298683"/>
              <a:gd name="connsiteY3" fmla="*/ 6097438 h 6097438"/>
              <a:gd name="connsiteX4" fmla="*/ 1241127 w 5298683"/>
              <a:gd name="connsiteY4" fmla="*/ 6097438 h 6097438"/>
              <a:gd name="connsiteX5" fmla="*/ 963506 w 5298683"/>
              <a:gd name="connsiteY5" fmla="*/ 5995828 h 6097438"/>
              <a:gd name="connsiteX6" fmla="*/ 193210 w 5298683"/>
              <a:gd name="connsiteY6" fmla="*/ 5528477 h 6097438"/>
              <a:gd name="connsiteX7" fmla="*/ 0 w 5298683"/>
              <a:gd name="connsiteY7" fmla="*/ 5352876 h 6097438"/>
              <a:gd name="connsiteX8" fmla="*/ 0 w 5298683"/>
              <a:gd name="connsiteY8" fmla="*/ 888178 h 6097438"/>
              <a:gd name="connsiteX9" fmla="*/ 193210 w 5298683"/>
              <a:gd name="connsiteY9" fmla="*/ 712577 h 6097438"/>
              <a:gd name="connsiteX10" fmla="*/ 2178155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
        <p:nvSpPr>
          <p:cNvPr id="2" name="Title 1">
            <a:extLst>
              <a:ext uri="{FF2B5EF4-FFF2-40B4-BE49-F238E27FC236}">
                <a16:creationId xmlns:a16="http://schemas.microsoft.com/office/drawing/2014/main" id="{EE64CCC8-8656-904E-9A3E-7AB30FEAC3DD}"/>
              </a:ext>
            </a:extLst>
          </p:cNvPr>
          <p:cNvSpPr>
            <a:spLocks noGrp="1"/>
          </p:cNvSpPr>
          <p:nvPr>
            <p:ph type="title"/>
          </p:nvPr>
        </p:nvSpPr>
        <p:spPr>
          <a:xfrm>
            <a:off x="4636068" y="790576"/>
            <a:ext cx="4321001" cy="742949"/>
          </a:xfrm>
        </p:spPr>
        <p:txBody>
          <a:bodyPr vert="horz" lIns="91440" tIns="45720" rIns="91440" bIns="45720" rtlCol="0" anchor="t">
            <a:normAutofit/>
          </a:bodyPr>
          <a:lstStyle/>
          <a:p>
            <a:pPr algn="r">
              <a:lnSpc>
                <a:spcPct val="90000"/>
              </a:lnSpc>
            </a:pPr>
            <a:r>
              <a:rPr lang="en-US" sz="1900" kern="1200" dirty="0">
                <a:solidFill>
                  <a:srgbClr val="000000"/>
                </a:solidFill>
                <a:latin typeface="+mj-lt"/>
                <a:ea typeface="+mj-ea"/>
                <a:cs typeface="+mj-cs"/>
              </a:rPr>
              <a:t>https://www.youtube.com/watch?v=Q-gNKyUvQh4</a:t>
            </a:r>
          </a:p>
        </p:txBody>
      </p:sp>
    </p:spTree>
    <p:extLst>
      <p:ext uri="{BB962C8B-B14F-4D97-AF65-F5344CB8AC3E}">
        <p14:creationId xmlns:p14="http://schemas.microsoft.com/office/powerpoint/2010/main" val="11441280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273454"/>
            <a:ext cx="7276015" cy="1125488"/>
          </a:xfrm>
        </p:spPr>
        <p:txBody>
          <a:bodyPr>
            <a:normAutofit/>
          </a:bodyPr>
          <a:lstStyle/>
          <a:p>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Mark </a:t>
            </a:r>
            <a:r>
              <a:rPr lang="en-GB" sz="2000" dirty="0" err="1">
                <a:solidFill>
                  <a:srgbClr val="00B0F0"/>
                </a:solidFill>
                <a:latin typeface="Arial" panose="020B0604020202020204" pitchFamily="34" charset="0"/>
                <a:ea typeface="Tahoma" panose="020B0604030504040204" pitchFamily="34" charset="0"/>
                <a:cs typeface="Arial" panose="020B0604020202020204" pitchFamily="34" charset="0"/>
              </a:rPr>
              <a:t>Napieralla</a:t>
            </a:r>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 Advanced Coaching &amp; Mentoring: M5X01428</a:t>
            </a:r>
          </a:p>
        </p:txBody>
      </p:sp>
      <p:sp>
        <p:nvSpPr>
          <p:cNvPr id="3" name="Subtitle 2"/>
          <p:cNvSpPr>
            <a:spLocks noGrp="1"/>
          </p:cNvSpPr>
          <p:nvPr>
            <p:ph type="subTitle" idx="1"/>
          </p:nvPr>
        </p:nvSpPr>
        <p:spPr>
          <a:xfrm>
            <a:off x="179512" y="764704"/>
            <a:ext cx="6400800" cy="1752600"/>
          </a:xfrm>
        </p:spPr>
        <p:txBody>
          <a:bodyPr/>
          <a:lstStyle/>
          <a:p>
            <a:r>
              <a:rPr lang="en-GB" dirty="0"/>
              <a:t>Introduction</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74980" y="0"/>
            <a:ext cx="1469019" cy="578580"/>
          </a:xfrm>
          <a:prstGeom prst="rect">
            <a:avLst/>
          </a:prstGeom>
        </p:spPr>
      </p:pic>
      <p:sp>
        <p:nvSpPr>
          <p:cNvPr id="5" name="TextBox 4"/>
          <p:cNvSpPr txBox="1"/>
          <p:nvPr/>
        </p:nvSpPr>
        <p:spPr>
          <a:xfrm>
            <a:off x="395536" y="5877272"/>
            <a:ext cx="8280920" cy="646331"/>
          </a:xfrm>
          <a:prstGeom prst="rect">
            <a:avLst/>
          </a:prstGeom>
          <a:noFill/>
        </p:spPr>
        <p:txBody>
          <a:bodyPr wrap="square" rtlCol="0">
            <a:spAutoFit/>
          </a:bodyPr>
          <a:lstStyle/>
          <a:p>
            <a:r>
              <a:rPr lang="en-GB" dirty="0"/>
              <a:t>Today – What will I be doing, how will I achieve my grade, what will I be delivering, who will I be delivering to? </a:t>
            </a:r>
          </a:p>
        </p:txBody>
      </p:sp>
      <p:pic>
        <p:nvPicPr>
          <p:cNvPr id="1026" name="Picture 2" descr="Image result for together stronger f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600" y="1432598"/>
            <a:ext cx="7145684" cy="41712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50709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92696"/>
            <a:ext cx="9071698" cy="5620028"/>
          </a:xfrm>
          <a:prstGeom prst="rect">
            <a:avLst/>
          </a:prstGeom>
        </p:spPr>
      </p:pic>
    </p:spTree>
    <p:extLst>
      <p:ext uri="{BB962C8B-B14F-4D97-AF65-F5344CB8AC3E}">
        <p14:creationId xmlns:p14="http://schemas.microsoft.com/office/powerpoint/2010/main" val="31657317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273454"/>
            <a:ext cx="7276015" cy="1125488"/>
          </a:xfrm>
        </p:spPr>
        <p:txBody>
          <a:bodyPr>
            <a:normAutofit/>
          </a:bodyPr>
          <a:lstStyle/>
          <a:p>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Mark </a:t>
            </a:r>
            <a:r>
              <a:rPr lang="en-GB" sz="2000" dirty="0" err="1">
                <a:solidFill>
                  <a:srgbClr val="00B0F0"/>
                </a:solidFill>
                <a:latin typeface="Arial" panose="020B0604020202020204" pitchFamily="34" charset="0"/>
                <a:ea typeface="Tahoma" panose="020B0604030504040204" pitchFamily="34" charset="0"/>
                <a:cs typeface="Arial" panose="020B0604020202020204" pitchFamily="34" charset="0"/>
              </a:rPr>
              <a:t>Napieralla</a:t>
            </a:r>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 Advanced Sports Coaching: M5X01428</a:t>
            </a:r>
          </a:p>
        </p:txBody>
      </p:sp>
      <p:sp>
        <p:nvSpPr>
          <p:cNvPr id="3" name="Subtitle 2"/>
          <p:cNvSpPr>
            <a:spLocks noGrp="1"/>
          </p:cNvSpPr>
          <p:nvPr>
            <p:ph type="subTitle" idx="1"/>
          </p:nvPr>
        </p:nvSpPr>
        <p:spPr>
          <a:xfrm>
            <a:off x="179512" y="764704"/>
            <a:ext cx="6400800" cy="1752600"/>
          </a:xfrm>
        </p:spPr>
        <p:txBody>
          <a:bodyPr/>
          <a:lstStyle/>
          <a:p>
            <a:r>
              <a:rPr lang="en-GB" dirty="0"/>
              <a:t>Introduction</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74980" y="0"/>
            <a:ext cx="1469019" cy="578580"/>
          </a:xfrm>
          <a:prstGeom prst="rect">
            <a:avLst/>
          </a:prstGeom>
        </p:spPr>
      </p:pic>
      <p:sp>
        <p:nvSpPr>
          <p:cNvPr id="5" name="TextBox 4"/>
          <p:cNvSpPr txBox="1"/>
          <p:nvPr/>
        </p:nvSpPr>
        <p:spPr>
          <a:xfrm>
            <a:off x="401541" y="1556792"/>
            <a:ext cx="8280920" cy="4893647"/>
          </a:xfrm>
          <a:prstGeom prst="rect">
            <a:avLst/>
          </a:prstGeom>
          <a:noFill/>
        </p:spPr>
        <p:txBody>
          <a:bodyPr wrap="square" rtlCol="0">
            <a:spAutoFit/>
          </a:bodyPr>
          <a:lstStyle/>
          <a:p>
            <a:r>
              <a:rPr lang="en-GB" dirty="0"/>
              <a:t>Your experiences in coaching: Flip chart and post its.</a:t>
            </a:r>
          </a:p>
          <a:p>
            <a:endParaRPr lang="en-GB" dirty="0"/>
          </a:p>
          <a:p>
            <a:pPr marL="285750" indent="-285750">
              <a:buFont typeface="Wingdings" panose="05000000000000000000" pitchFamily="2" charset="2"/>
              <a:buChar char="Ø"/>
            </a:pPr>
            <a:r>
              <a:rPr lang="en-GB" sz="4000" dirty="0"/>
              <a:t>What experience do you have in coaching / teaching sports &amp; activity  </a:t>
            </a:r>
          </a:p>
          <a:p>
            <a:pPr marL="285750" indent="-285750">
              <a:buFont typeface="Wingdings" panose="05000000000000000000" pitchFamily="2" charset="2"/>
              <a:buChar char="Ø"/>
            </a:pPr>
            <a:r>
              <a:rPr lang="en-GB" sz="4000" dirty="0"/>
              <a:t>What did you enjoy last year</a:t>
            </a:r>
          </a:p>
          <a:p>
            <a:pPr marL="285750" indent="-285750">
              <a:buFont typeface="Wingdings" panose="05000000000000000000" pitchFamily="2" charset="2"/>
              <a:buChar char="Ø"/>
            </a:pPr>
            <a:r>
              <a:rPr lang="en-GB" sz="4000" dirty="0"/>
              <a:t>What you found challenging last year</a:t>
            </a:r>
          </a:p>
          <a:p>
            <a:pPr marL="285750" indent="-285750">
              <a:buFont typeface="Wingdings" panose="05000000000000000000" pitchFamily="2" charset="2"/>
              <a:buChar char="Ø"/>
            </a:pPr>
            <a:r>
              <a:rPr lang="en-GB" sz="4000" dirty="0"/>
              <a:t>What you would like to do / expect to cover in this module </a:t>
            </a:r>
          </a:p>
          <a:p>
            <a:endParaRPr lang="en-GB" dirty="0"/>
          </a:p>
          <a:p>
            <a:endParaRPr lang="en-GB" dirty="0"/>
          </a:p>
        </p:txBody>
      </p:sp>
    </p:spTree>
    <p:extLst>
      <p:ext uri="{BB962C8B-B14F-4D97-AF65-F5344CB8AC3E}">
        <p14:creationId xmlns:p14="http://schemas.microsoft.com/office/powerpoint/2010/main" val="28998354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15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480059" y="2053641"/>
            <a:ext cx="2751871" cy="2760098"/>
          </a:xfrm>
        </p:spPr>
        <p:txBody>
          <a:bodyPr vert="horz" lIns="91440" tIns="45720" rIns="91440" bIns="45720" rtlCol="0" anchor="ctr">
            <a:normAutofit/>
          </a:bodyPr>
          <a:lstStyle/>
          <a:p>
            <a:pPr algn="l">
              <a:lnSpc>
                <a:spcPct val="90000"/>
              </a:lnSpc>
            </a:pPr>
            <a:r>
              <a:rPr lang="en-US" sz="3100" kern="1200">
                <a:solidFill>
                  <a:srgbClr val="FFFFFF"/>
                </a:solidFill>
                <a:latin typeface="+mj-lt"/>
                <a:ea typeface="+mj-ea"/>
                <a:cs typeface="+mj-cs"/>
              </a:rPr>
              <a:t>Mark Napieralla: Advanced Sports Coaching: M5X01428</a:t>
            </a:r>
          </a:p>
        </p:txBody>
      </p:sp>
      <p:sp>
        <p:nvSpPr>
          <p:cNvPr id="3" name="Subtitle 2"/>
          <p:cNvSpPr>
            <a:spLocks noGrp="1"/>
          </p:cNvSpPr>
          <p:nvPr>
            <p:ph type="subTitle" idx="1"/>
          </p:nvPr>
        </p:nvSpPr>
        <p:spPr>
          <a:xfrm>
            <a:off x="4567930" y="801866"/>
            <a:ext cx="3979563" cy="5230634"/>
          </a:xfrm>
        </p:spPr>
        <p:txBody>
          <a:bodyPr vert="horz" lIns="91440" tIns="45720" rIns="91440" bIns="45720" rtlCol="0" anchor="ctr">
            <a:normAutofit lnSpcReduction="10000"/>
          </a:bodyPr>
          <a:lstStyle/>
          <a:p>
            <a:pPr indent="-228600" algn="l">
              <a:lnSpc>
                <a:spcPct val="90000"/>
              </a:lnSpc>
              <a:buFont typeface="Arial" panose="020B0604020202020204" pitchFamily="34" charset="0"/>
              <a:buChar char="•"/>
            </a:pPr>
            <a:endParaRPr lang="en-US" sz="1500" dirty="0">
              <a:solidFill>
                <a:srgbClr val="000000"/>
              </a:solidFill>
            </a:endParaRPr>
          </a:p>
          <a:p>
            <a:pPr indent="-228600" algn="l">
              <a:lnSpc>
                <a:spcPct val="90000"/>
              </a:lnSpc>
              <a:buFont typeface="Arial" panose="020B0604020202020204" pitchFamily="34" charset="0"/>
              <a:buChar char="•"/>
            </a:pPr>
            <a:r>
              <a:rPr lang="en-US" sz="1500" b="1" dirty="0">
                <a:solidFill>
                  <a:srgbClr val="000000"/>
                </a:solidFill>
              </a:rPr>
              <a:t>My expectations / standards:</a:t>
            </a:r>
          </a:p>
          <a:p>
            <a:pPr indent="-228600" algn="l">
              <a:lnSpc>
                <a:spcPct val="90000"/>
              </a:lnSpc>
              <a:buFont typeface="Arial" panose="020B0604020202020204" pitchFamily="34" charset="0"/>
              <a:buChar char="•"/>
            </a:pPr>
            <a:endParaRPr lang="en-US" sz="1500" dirty="0">
              <a:solidFill>
                <a:srgbClr val="000000"/>
              </a:solidFill>
            </a:endParaRPr>
          </a:p>
          <a:p>
            <a:pPr indent="-228600" algn="l">
              <a:lnSpc>
                <a:spcPct val="90000"/>
              </a:lnSpc>
              <a:buFont typeface="Arial" panose="020B0604020202020204" pitchFamily="34" charset="0"/>
              <a:buChar char="•"/>
            </a:pPr>
            <a:r>
              <a:rPr lang="en-US" sz="1500" dirty="0">
                <a:solidFill>
                  <a:srgbClr val="000000"/>
                </a:solidFill>
              </a:rPr>
              <a:t>Attendance- If you cant attend email me before the lecture starts</a:t>
            </a:r>
          </a:p>
          <a:p>
            <a:pPr indent="-228600" algn="l">
              <a:lnSpc>
                <a:spcPct val="90000"/>
              </a:lnSpc>
              <a:buFont typeface="Arial" panose="020B0604020202020204" pitchFamily="34" charset="0"/>
              <a:buChar char="•"/>
            </a:pPr>
            <a:r>
              <a:rPr lang="en-US" sz="1500" dirty="0">
                <a:solidFill>
                  <a:srgbClr val="000000"/>
                </a:solidFill>
              </a:rPr>
              <a:t>Professionalism / language</a:t>
            </a:r>
          </a:p>
          <a:p>
            <a:pPr indent="-228600" algn="l">
              <a:lnSpc>
                <a:spcPct val="90000"/>
              </a:lnSpc>
              <a:buFont typeface="Arial" panose="020B0604020202020204" pitchFamily="34" charset="0"/>
              <a:buChar char="•"/>
            </a:pPr>
            <a:r>
              <a:rPr lang="en-US" sz="1500" dirty="0">
                <a:solidFill>
                  <a:srgbClr val="000000"/>
                </a:solidFill>
              </a:rPr>
              <a:t>Mobile Phones- Not allowed unless requested</a:t>
            </a:r>
          </a:p>
          <a:p>
            <a:pPr indent="-228600" algn="l">
              <a:lnSpc>
                <a:spcPct val="90000"/>
              </a:lnSpc>
              <a:buFont typeface="Arial" panose="020B0604020202020204" pitchFamily="34" charset="0"/>
              <a:buChar char="•"/>
            </a:pPr>
            <a:r>
              <a:rPr lang="en-US" sz="1500" dirty="0">
                <a:solidFill>
                  <a:srgbClr val="000000"/>
                </a:solidFill>
              </a:rPr>
              <a:t>Hand in work on time</a:t>
            </a:r>
          </a:p>
          <a:p>
            <a:pPr indent="-228600" algn="l">
              <a:lnSpc>
                <a:spcPct val="90000"/>
              </a:lnSpc>
              <a:buFont typeface="Arial" panose="020B0604020202020204" pitchFamily="34" charset="0"/>
              <a:buChar char="•"/>
            </a:pPr>
            <a:r>
              <a:rPr lang="en-US" sz="1500" dirty="0">
                <a:solidFill>
                  <a:srgbClr val="000000"/>
                </a:solidFill>
              </a:rPr>
              <a:t>Value everyone's views, challenge, agree and </a:t>
            </a:r>
            <a:r>
              <a:rPr lang="en-US" sz="1500" dirty="0" smtClean="0">
                <a:solidFill>
                  <a:srgbClr val="000000"/>
                </a:solidFill>
              </a:rPr>
              <a:t>disagree</a:t>
            </a:r>
          </a:p>
          <a:p>
            <a:pPr indent="-228600" algn="l">
              <a:lnSpc>
                <a:spcPct val="90000"/>
              </a:lnSpc>
              <a:buFont typeface="Arial" panose="020B0604020202020204" pitchFamily="34" charset="0"/>
              <a:buChar char="•"/>
            </a:pPr>
            <a:r>
              <a:rPr lang="en-US" sz="1500" dirty="0" smtClean="0">
                <a:solidFill>
                  <a:srgbClr val="000000"/>
                </a:solidFill>
              </a:rPr>
              <a:t>Bring a PEN! </a:t>
            </a:r>
            <a:r>
              <a:rPr lang="en-US" sz="1500" smtClean="0">
                <a:solidFill>
                  <a:srgbClr val="000000"/>
                </a:solidFill>
              </a:rPr>
              <a:t>Note paper</a:t>
            </a:r>
            <a:endParaRPr lang="en-US" sz="1500" dirty="0">
              <a:solidFill>
                <a:srgbClr val="000000"/>
              </a:solidFill>
            </a:endParaRPr>
          </a:p>
          <a:p>
            <a:pPr indent="-228600" algn="l">
              <a:lnSpc>
                <a:spcPct val="90000"/>
              </a:lnSpc>
              <a:buFont typeface="Arial" panose="020B0604020202020204" pitchFamily="34" charset="0"/>
              <a:buChar char="•"/>
            </a:pPr>
            <a:endParaRPr lang="en-US" sz="1500" dirty="0">
              <a:solidFill>
                <a:srgbClr val="000000"/>
              </a:solidFill>
            </a:endParaRPr>
          </a:p>
          <a:p>
            <a:pPr indent="-228600" algn="l">
              <a:lnSpc>
                <a:spcPct val="90000"/>
              </a:lnSpc>
              <a:buFont typeface="Arial" panose="020B0604020202020204" pitchFamily="34" charset="0"/>
              <a:buChar char="•"/>
            </a:pPr>
            <a:r>
              <a:rPr lang="en-US" sz="1500" b="1" dirty="0">
                <a:solidFill>
                  <a:srgbClr val="000000"/>
                </a:solidFill>
              </a:rPr>
              <a:t>My way of delivering:</a:t>
            </a:r>
          </a:p>
          <a:p>
            <a:pPr indent="-228600" algn="l">
              <a:lnSpc>
                <a:spcPct val="90000"/>
              </a:lnSpc>
              <a:buFont typeface="Arial" panose="020B0604020202020204" pitchFamily="34" charset="0"/>
              <a:buChar char="•"/>
            </a:pPr>
            <a:endParaRPr lang="en-US" sz="1500" dirty="0">
              <a:solidFill>
                <a:srgbClr val="000000"/>
              </a:solidFill>
            </a:endParaRPr>
          </a:p>
          <a:p>
            <a:pPr indent="-228600" algn="l">
              <a:lnSpc>
                <a:spcPct val="90000"/>
              </a:lnSpc>
              <a:buFont typeface="Arial" panose="020B0604020202020204" pitchFamily="34" charset="0"/>
              <a:buChar char="•"/>
            </a:pPr>
            <a:r>
              <a:rPr lang="en-US" sz="1500" dirty="0">
                <a:solidFill>
                  <a:srgbClr val="000000"/>
                </a:solidFill>
              </a:rPr>
              <a:t>Demonstrations</a:t>
            </a:r>
          </a:p>
          <a:p>
            <a:pPr indent="-228600" algn="l">
              <a:lnSpc>
                <a:spcPct val="90000"/>
              </a:lnSpc>
              <a:buFont typeface="Arial" panose="020B0604020202020204" pitchFamily="34" charset="0"/>
              <a:buChar char="•"/>
            </a:pPr>
            <a:r>
              <a:rPr lang="en-US" sz="1500" dirty="0">
                <a:solidFill>
                  <a:srgbClr val="000000"/>
                </a:solidFill>
              </a:rPr>
              <a:t>Practical tasks</a:t>
            </a:r>
          </a:p>
          <a:p>
            <a:pPr indent="-228600" algn="l">
              <a:lnSpc>
                <a:spcPct val="90000"/>
              </a:lnSpc>
              <a:buFont typeface="Arial" panose="020B0604020202020204" pitchFamily="34" charset="0"/>
              <a:buChar char="•"/>
            </a:pPr>
            <a:r>
              <a:rPr lang="en-US" sz="1500" dirty="0">
                <a:solidFill>
                  <a:srgbClr val="000000"/>
                </a:solidFill>
              </a:rPr>
              <a:t>Use of technology</a:t>
            </a:r>
          </a:p>
          <a:p>
            <a:pPr indent="-228600" algn="l">
              <a:lnSpc>
                <a:spcPct val="90000"/>
              </a:lnSpc>
              <a:buFont typeface="Arial" panose="020B0604020202020204" pitchFamily="34" charset="0"/>
              <a:buChar char="•"/>
            </a:pPr>
            <a:r>
              <a:rPr lang="en-US" sz="1500" dirty="0">
                <a:solidFill>
                  <a:srgbClr val="000000"/>
                </a:solidFill>
              </a:rPr>
              <a:t>Real life experiences </a:t>
            </a:r>
          </a:p>
          <a:p>
            <a:pPr indent="-228600" algn="l">
              <a:lnSpc>
                <a:spcPct val="90000"/>
              </a:lnSpc>
              <a:buFont typeface="Arial" panose="020B0604020202020204" pitchFamily="34" charset="0"/>
              <a:buChar char="•"/>
            </a:pPr>
            <a:r>
              <a:rPr lang="en-US" sz="1500" dirty="0" err="1">
                <a:solidFill>
                  <a:srgbClr val="000000"/>
                </a:solidFill>
              </a:rPr>
              <a:t>Energisers</a:t>
            </a:r>
            <a:r>
              <a:rPr lang="en-US" sz="1500" dirty="0">
                <a:solidFill>
                  <a:srgbClr val="000000"/>
                </a:solidFill>
              </a:rPr>
              <a:t> / brain mashing </a:t>
            </a:r>
          </a:p>
          <a:p>
            <a:pPr indent="-228600" algn="l">
              <a:lnSpc>
                <a:spcPct val="90000"/>
              </a:lnSpc>
              <a:buFont typeface="Arial" panose="020B0604020202020204" pitchFamily="34" charset="0"/>
              <a:buChar char="•"/>
            </a:pPr>
            <a:r>
              <a:rPr lang="en-US" sz="1500" dirty="0">
                <a:solidFill>
                  <a:srgbClr val="000000"/>
                </a:solidFill>
              </a:rPr>
              <a:t>Support networks / learner </a:t>
            </a:r>
            <a:r>
              <a:rPr lang="en-US" sz="1500" dirty="0" err="1">
                <a:solidFill>
                  <a:srgbClr val="000000"/>
                </a:solidFill>
              </a:rPr>
              <a:t>centred</a:t>
            </a:r>
            <a:endParaRPr lang="en-US" sz="1500" dirty="0">
              <a:solidFill>
                <a:srgbClr val="000000"/>
              </a:solidFill>
            </a:endParaRPr>
          </a:p>
          <a:p>
            <a:pPr indent="-228600" algn="l">
              <a:lnSpc>
                <a:spcPct val="90000"/>
              </a:lnSpc>
              <a:buFont typeface="Arial" panose="020B0604020202020204" pitchFamily="34" charset="0"/>
              <a:buChar char="•"/>
            </a:pPr>
            <a:r>
              <a:rPr lang="en-US" sz="1500" dirty="0">
                <a:solidFill>
                  <a:srgbClr val="000000"/>
                </a:solidFill>
              </a:rPr>
              <a:t>Research / further reading </a:t>
            </a:r>
          </a:p>
          <a:p>
            <a:pPr indent="-228600" algn="l">
              <a:lnSpc>
                <a:spcPct val="90000"/>
              </a:lnSpc>
              <a:buFont typeface="Arial" panose="020B0604020202020204" pitchFamily="34" charset="0"/>
              <a:buChar char="•"/>
            </a:pPr>
            <a:endParaRPr lang="en-US" sz="1500" dirty="0">
              <a:solidFill>
                <a:srgbClr val="000000"/>
              </a:solidFill>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74980" y="0"/>
            <a:ext cx="1469019" cy="578580"/>
          </a:xfrm>
          <a:prstGeom prst="rect">
            <a:avLst/>
          </a:prstGeom>
        </p:spPr>
      </p:pic>
    </p:spTree>
    <p:extLst>
      <p:ext uri="{BB962C8B-B14F-4D97-AF65-F5344CB8AC3E}">
        <p14:creationId xmlns:p14="http://schemas.microsoft.com/office/powerpoint/2010/main" val="42667160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273454"/>
            <a:ext cx="7276015" cy="1125488"/>
          </a:xfrm>
        </p:spPr>
        <p:txBody>
          <a:bodyPr>
            <a:normAutofit/>
          </a:bodyPr>
          <a:lstStyle/>
          <a:p>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Mark </a:t>
            </a:r>
            <a:r>
              <a:rPr lang="en-GB" sz="2000" dirty="0" err="1">
                <a:solidFill>
                  <a:srgbClr val="00B0F0"/>
                </a:solidFill>
                <a:latin typeface="Arial" panose="020B0604020202020204" pitchFamily="34" charset="0"/>
                <a:ea typeface="Tahoma" panose="020B0604030504040204" pitchFamily="34" charset="0"/>
                <a:cs typeface="Arial" panose="020B0604020202020204" pitchFamily="34" charset="0"/>
              </a:rPr>
              <a:t>Napieralla</a:t>
            </a:r>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 Advanced Sports Coaching: M5X01428</a:t>
            </a:r>
          </a:p>
        </p:txBody>
      </p:sp>
      <p:sp>
        <p:nvSpPr>
          <p:cNvPr id="3" name="Subtitle 2"/>
          <p:cNvSpPr>
            <a:spLocks noGrp="1"/>
          </p:cNvSpPr>
          <p:nvPr>
            <p:ph type="subTitle" idx="1"/>
          </p:nvPr>
        </p:nvSpPr>
        <p:spPr>
          <a:xfrm>
            <a:off x="179512" y="764704"/>
            <a:ext cx="6400800" cy="1752600"/>
          </a:xfrm>
        </p:spPr>
        <p:txBody>
          <a:bodyPr/>
          <a:lstStyle/>
          <a:p>
            <a:r>
              <a:rPr lang="en-GB" dirty="0"/>
              <a:t>Introduction</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74980" y="0"/>
            <a:ext cx="1469019" cy="578580"/>
          </a:xfrm>
          <a:prstGeom prst="rect">
            <a:avLst/>
          </a:prstGeom>
        </p:spPr>
      </p:pic>
      <p:sp>
        <p:nvSpPr>
          <p:cNvPr id="5" name="TextBox 4"/>
          <p:cNvSpPr txBox="1"/>
          <p:nvPr/>
        </p:nvSpPr>
        <p:spPr>
          <a:xfrm>
            <a:off x="401541" y="1556792"/>
            <a:ext cx="8280920" cy="4247317"/>
          </a:xfrm>
          <a:prstGeom prst="rect">
            <a:avLst/>
          </a:prstGeom>
          <a:noFill/>
        </p:spPr>
        <p:txBody>
          <a:bodyPr wrap="square" rtlCol="0">
            <a:spAutoFit/>
          </a:bodyPr>
          <a:lstStyle/>
          <a:p>
            <a:r>
              <a:rPr lang="en-GB" dirty="0"/>
              <a:t>How to achieve your grade: 	50%- Now – Christmas (Advanced Coaching)</a:t>
            </a:r>
          </a:p>
          <a:p>
            <a:r>
              <a:rPr lang="en-GB" dirty="0"/>
              <a:t>			50%- Christmas – Easter (Mentoring)</a:t>
            </a:r>
          </a:p>
          <a:p>
            <a:endParaRPr lang="en-GB" dirty="0"/>
          </a:p>
          <a:p>
            <a:r>
              <a:rPr lang="en-GB" dirty="0"/>
              <a:t>Attendance is key! More so in this module</a:t>
            </a:r>
          </a:p>
          <a:p>
            <a:endParaRPr lang="en-GB" dirty="0"/>
          </a:p>
          <a:p>
            <a:r>
              <a:rPr lang="en-GB" b="1" u="sng" dirty="0"/>
              <a:t>A1 Assignment </a:t>
            </a:r>
          </a:p>
          <a:p>
            <a:r>
              <a:rPr lang="en-GB" dirty="0"/>
              <a:t>5 Practical delivery plans and evaluations/reflection 50%</a:t>
            </a:r>
          </a:p>
          <a:p>
            <a:r>
              <a:rPr lang="en-GB" dirty="0"/>
              <a:t>A written task worth 50%</a:t>
            </a:r>
          </a:p>
          <a:p>
            <a:endParaRPr lang="en-GB" dirty="0"/>
          </a:p>
          <a:p>
            <a:r>
              <a:rPr lang="en-GB" u="sng" dirty="0"/>
              <a:t>2x hand in dates</a:t>
            </a:r>
          </a:p>
          <a:p>
            <a:endParaRPr lang="en-GB" dirty="0"/>
          </a:p>
          <a:p>
            <a:r>
              <a:rPr lang="en-GB" dirty="0"/>
              <a:t>R1- 2x plans</a:t>
            </a:r>
          </a:p>
          <a:p>
            <a:r>
              <a:rPr lang="en-GB" dirty="0"/>
              <a:t>R2- Everything else</a:t>
            </a:r>
          </a:p>
          <a:p>
            <a:endParaRPr lang="en-GB" dirty="0"/>
          </a:p>
          <a:p>
            <a:endParaRPr lang="en-GB" dirty="0"/>
          </a:p>
        </p:txBody>
      </p:sp>
      <p:pic>
        <p:nvPicPr>
          <p:cNvPr id="2050" name="Picture 2" descr="Image result for best sports coac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3888" y="3697947"/>
            <a:ext cx="5352703" cy="30095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23006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273454"/>
            <a:ext cx="7276015" cy="1125488"/>
          </a:xfrm>
        </p:spPr>
        <p:txBody>
          <a:bodyPr>
            <a:normAutofit/>
          </a:bodyPr>
          <a:lstStyle/>
          <a:p>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Mark </a:t>
            </a:r>
            <a:r>
              <a:rPr lang="en-GB" sz="2000" dirty="0" err="1">
                <a:solidFill>
                  <a:srgbClr val="00B0F0"/>
                </a:solidFill>
                <a:latin typeface="Arial" panose="020B0604020202020204" pitchFamily="34" charset="0"/>
                <a:ea typeface="Tahoma" panose="020B0604030504040204" pitchFamily="34" charset="0"/>
                <a:cs typeface="Arial" panose="020B0604020202020204" pitchFamily="34" charset="0"/>
              </a:rPr>
              <a:t>Napieralla</a:t>
            </a:r>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 Advanced Sports Coaching: M5X01428</a:t>
            </a:r>
          </a:p>
        </p:txBody>
      </p:sp>
      <p:sp>
        <p:nvSpPr>
          <p:cNvPr id="3" name="Subtitle 2"/>
          <p:cNvSpPr>
            <a:spLocks noGrp="1"/>
          </p:cNvSpPr>
          <p:nvPr>
            <p:ph type="subTitle" idx="1"/>
          </p:nvPr>
        </p:nvSpPr>
        <p:spPr>
          <a:xfrm>
            <a:off x="179512" y="764704"/>
            <a:ext cx="6400800" cy="1752600"/>
          </a:xfrm>
        </p:spPr>
        <p:txBody>
          <a:bodyPr/>
          <a:lstStyle/>
          <a:p>
            <a:r>
              <a:rPr lang="en-GB" dirty="0"/>
              <a:t>Introduction</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74980" y="0"/>
            <a:ext cx="1469019" cy="578580"/>
          </a:xfrm>
          <a:prstGeom prst="rect">
            <a:avLst/>
          </a:prstGeom>
        </p:spPr>
      </p:pic>
      <p:sp>
        <p:nvSpPr>
          <p:cNvPr id="5" name="TextBox 4"/>
          <p:cNvSpPr txBox="1"/>
          <p:nvPr/>
        </p:nvSpPr>
        <p:spPr>
          <a:xfrm>
            <a:off x="401541" y="1556792"/>
            <a:ext cx="8280920" cy="3416320"/>
          </a:xfrm>
          <a:prstGeom prst="rect">
            <a:avLst/>
          </a:prstGeom>
          <a:noFill/>
        </p:spPr>
        <p:txBody>
          <a:bodyPr wrap="square" rtlCol="0">
            <a:spAutoFit/>
          </a:bodyPr>
          <a:lstStyle/>
          <a:p>
            <a:r>
              <a:rPr lang="en-GB" b="1" u="sng" dirty="0"/>
              <a:t>Who will we be delivering to?</a:t>
            </a:r>
          </a:p>
          <a:p>
            <a:endParaRPr lang="en-GB" dirty="0"/>
          </a:p>
          <a:p>
            <a:r>
              <a:rPr lang="en-GB" dirty="0"/>
              <a:t>Primary schools- different ages</a:t>
            </a:r>
          </a:p>
          <a:p>
            <a:r>
              <a:rPr lang="en-GB" dirty="0"/>
              <a:t>Sports students -Comprehensive school</a:t>
            </a:r>
          </a:p>
          <a:p>
            <a:r>
              <a:rPr lang="en-GB" dirty="0"/>
              <a:t>Special needs group</a:t>
            </a:r>
          </a:p>
          <a:p>
            <a:r>
              <a:rPr lang="en-GB" dirty="0"/>
              <a:t>Students</a:t>
            </a:r>
          </a:p>
          <a:p>
            <a:r>
              <a:rPr lang="en-GB" dirty="0"/>
              <a:t>Bronze Ambassadors</a:t>
            </a:r>
          </a:p>
          <a:p>
            <a:endParaRPr lang="en-GB" dirty="0"/>
          </a:p>
          <a:p>
            <a:r>
              <a:rPr lang="en-GB" b="1" u="sng" dirty="0"/>
              <a:t>What will you be delivering</a:t>
            </a:r>
            <a:r>
              <a:rPr lang="en-GB" dirty="0"/>
              <a:t>?- Games sense, </a:t>
            </a:r>
            <a:r>
              <a:rPr lang="en-GB" dirty="0" err="1"/>
              <a:t>multiskills</a:t>
            </a:r>
            <a:r>
              <a:rPr lang="en-GB" dirty="0"/>
              <a:t>, sport specific, your sport, gamification </a:t>
            </a:r>
          </a:p>
          <a:p>
            <a:endParaRPr lang="en-GB" dirty="0"/>
          </a:p>
          <a:p>
            <a:endParaRPr lang="en-GB" dirty="0"/>
          </a:p>
        </p:txBody>
      </p:sp>
      <p:pic>
        <p:nvPicPr>
          <p:cNvPr id="3074" name="Picture 2" descr="Image result for games sens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1960" y="4365104"/>
            <a:ext cx="4074624" cy="22919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02337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273454"/>
            <a:ext cx="7276015" cy="1125488"/>
          </a:xfrm>
        </p:spPr>
        <p:txBody>
          <a:bodyPr>
            <a:normAutofit/>
          </a:bodyPr>
          <a:lstStyle/>
          <a:p>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Mark </a:t>
            </a:r>
            <a:r>
              <a:rPr lang="en-GB" sz="2000" dirty="0" err="1">
                <a:solidFill>
                  <a:srgbClr val="00B0F0"/>
                </a:solidFill>
                <a:latin typeface="Arial" panose="020B0604020202020204" pitchFamily="34" charset="0"/>
                <a:ea typeface="Tahoma" panose="020B0604030504040204" pitchFamily="34" charset="0"/>
                <a:cs typeface="Arial" panose="020B0604020202020204" pitchFamily="34" charset="0"/>
              </a:rPr>
              <a:t>Napieralla</a:t>
            </a:r>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 Advanced Sports Coaching: M5X01428</a:t>
            </a:r>
          </a:p>
        </p:txBody>
      </p:sp>
      <p:sp>
        <p:nvSpPr>
          <p:cNvPr id="3" name="Subtitle 2"/>
          <p:cNvSpPr>
            <a:spLocks noGrp="1"/>
          </p:cNvSpPr>
          <p:nvPr>
            <p:ph type="subTitle" idx="1"/>
          </p:nvPr>
        </p:nvSpPr>
        <p:spPr>
          <a:xfrm>
            <a:off x="179512" y="764704"/>
            <a:ext cx="6400800" cy="1752600"/>
          </a:xfrm>
        </p:spPr>
        <p:txBody>
          <a:bodyPr/>
          <a:lstStyle/>
          <a:p>
            <a:r>
              <a:rPr lang="en-GB" dirty="0"/>
              <a:t>Introduction</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74980" y="0"/>
            <a:ext cx="1469019" cy="578580"/>
          </a:xfrm>
          <a:prstGeom prst="rect">
            <a:avLst/>
          </a:prstGeom>
        </p:spPr>
      </p:pic>
      <p:sp>
        <p:nvSpPr>
          <p:cNvPr id="5" name="TextBox 4"/>
          <p:cNvSpPr txBox="1"/>
          <p:nvPr/>
        </p:nvSpPr>
        <p:spPr>
          <a:xfrm>
            <a:off x="401541" y="1556792"/>
            <a:ext cx="8280920" cy="3416320"/>
          </a:xfrm>
          <a:prstGeom prst="rect">
            <a:avLst/>
          </a:prstGeom>
          <a:noFill/>
        </p:spPr>
        <p:txBody>
          <a:bodyPr wrap="square" rtlCol="0">
            <a:spAutoFit/>
          </a:bodyPr>
          <a:lstStyle/>
          <a:p>
            <a:r>
              <a:rPr lang="en-GB" b="1" u="sng" dirty="0"/>
              <a:t>9am lecture – 10:45 / 11 APPROX</a:t>
            </a:r>
          </a:p>
          <a:p>
            <a:endParaRPr lang="en-GB" b="1" u="sng" dirty="0"/>
          </a:p>
          <a:p>
            <a:r>
              <a:rPr lang="en-GB" dirty="0"/>
              <a:t>LC- 11:30am – 2:30pm</a:t>
            </a:r>
          </a:p>
          <a:p>
            <a:endParaRPr lang="en-GB" dirty="0"/>
          </a:p>
          <a:p>
            <a:endParaRPr lang="en-GB" b="1" u="sng" dirty="0"/>
          </a:p>
          <a:p>
            <a:r>
              <a:rPr lang="en-GB" b="1" u="sng" dirty="0"/>
              <a:t>Groupings</a:t>
            </a:r>
          </a:p>
          <a:p>
            <a:endParaRPr lang="en-GB" b="1" u="sng" dirty="0"/>
          </a:p>
          <a:p>
            <a:r>
              <a:rPr lang="en-GB" dirty="0"/>
              <a:t>To be confirmed</a:t>
            </a:r>
          </a:p>
          <a:p>
            <a:r>
              <a:rPr lang="en-GB" dirty="0"/>
              <a:t>Changing at times</a:t>
            </a:r>
          </a:p>
          <a:p>
            <a:r>
              <a:rPr lang="en-GB" dirty="0"/>
              <a:t>Viewing others will be key</a:t>
            </a:r>
          </a:p>
          <a:p>
            <a:r>
              <a:rPr lang="en-GB" dirty="0"/>
              <a:t>Pick up ideas / research new</a:t>
            </a:r>
          </a:p>
          <a:p>
            <a:endParaRPr lang="en-GB" dirty="0"/>
          </a:p>
        </p:txBody>
      </p:sp>
      <p:pic>
        <p:nvPicPr>
          <p:cNvPr id="4100" name="Picture 4" descr="Image result for grou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31075" y="3068960"/>
            <a:ext cx="4562475" cy="37242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1606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273454"/>
            <a:ext cx="7276015" cy="1125488"/>
          </a:xfrm>
        </p:spPr>
        <p:txBody>
          <a:bodyPr>
            <a:normAutofit/>
          </a:bodyPr>
          <a:lstStyle/>
          <a:p>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Mark </a:t>
            </a:r>
            <a:r>
              <a:rPr lang="en-GB" sz="2000" dirty="0" err="1">
                <a:solidFill>
                  <a:srgbClr val="00B0F0"/>
                </a:solidFill>
                <a:latin typeface="Arial" panose="020B0604020202020204" pitchFamily="34" charset="0"/>
                <a:ea typeface="Tahoma" panose="020B0604030504040204" pitchFamily="34" charset="0"/>
                <a:cs typeface="Arial" panose="020B0604020202020204" pitchFamily="34" charset="0"/>
              </a:rPr>
              <a:t>Napieralla</a:t>
            </a:r>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 Advanced Sports Coaching: M5X01428</a:t>
            </a:r>
          </a:p>
        </p:txBody>
      </p:sp>
      <p:sp>
        <p:nvSpPr>
          <p:cNvPr id="3" name="Subtitle 2"/>
          <p:cNvSpPr>
            <a:spLocks noGrp="1"/>
          </p:cNvSpPr>
          <p:nvPr>
            <p:ph type="subTitle" idx="1"/>
          </p:nvPr>
        </p:nvSpPr>
        <p:spPr>
          <a:xfrm>
            <a:off x="179512" y="764704"/>
            <a:ext cx="6400800" cy="1752600"/>
          </a:xfrm>
        </p:spPr>
        <p:txBody>
          <a:bodyPr/>
          <a:lstStyle/>
          <a:p>
            <a:r>
              <a:rPr lang="en-GB" dirty="0"/>
              <a:t>Introduction</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74980" y="0"/>
            <a:ext cx="1469019" cy="578580"/>
          </a:xfrm>
          <a:prstGeom prst="rect">
            <a:avLst/>
          </a:prstGeom>
        </p:spPr>
      </p:pic>
      <p:sp>
        <p:nvSpPr>
          <p:cNvPr id="5" name="TextBox 4"/>
          <p:cNvSpPr txBox="1"/>
          <p:nvPr/>
        </p:nvSpPr>
        <p:spPr>
          <a:xfrm>
            <a:off x="401541" y="1556792"/>
            <a:ext cx="8280920" cy="2031325"/>
          </a:xfrm>
          <a:prstGeom prst="rect">
            <a:avLst/>
          </a:prstGeom>
          <a:noFill/>
        </p:spPr>
        <p:txBody>
          <a:bodyPr wrap="square" rtlCol="0">
            <a:spAutoFit/>
          </a:bodyPr>
          <a:lstStyle/>
          <a:p>
            <a:r>
              <a:rPr lang="en-GB" dirty="0"/>
              <a:t>What does and advanced coach look like?</a:t>
            </a:r>
          </a:p>
          <a:p>
            <a:endParaRPr lang="en-GB" dirty="0"/>
          </a:p>
          <a:p>
            <a:r>
              <a:rPr lang="en-GB" b="1" u="sng" dirty="0"/>
              <a:t>Task</a:t>
            </a:r>
          </a:p>
          <a:p>
            <a:endParaRPr lang="en-GB" dirty="0"/>
          </a:p>
          <a:p>
            <a:r>
              <a:rPr lang="en-GB" dirty="0"/>
              <a:t>Draw your coach with items / images that represent aspects of being an advanced coach: </a:t>
            </a:r>
          </a:p>
          <a:p>
            <a:endParaRPr lang="en-GB" dirty="0"/>
          </a:p>
        </p:txBody>
      </p:sp>
      <p:pic>
        <p:nvPicPr>
          <p:cNvPr id="5122" name="Picture 2" descr="Image result for cartoon watch"/>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99792" y="3222062"/>
            <a:ext cx="3456384" cy="34563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79613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273454"/>
            <a:ext cx="7276015" cy="1125488"/>
          </a:xfrm>
        </p:spPr>
        <p:txBody>
          <a:bodyPr>
            <a:normAutofit/>
          </a:bodyPr>
          <a:lstStyle/>
          <a:p>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Mark </a:t>
            </a:r>
            <a:r>
              <a:rPr lang="en-GB" sz="2000" dirty="0" err="1">
                <a:solidFill>
                  <a:srgbClr val="00B0F0"/>
                </a:solidFill>
                <a:latin typeface="Arial" panose="020B0604020202020204" pitchFamily="34" charset="0"/>
                <a:ea typeface="Tahoma" panose="020B0604030504040204" pitchFamily="34" charset="0"/>
                <a:cs typeface="Arial" panose="020B0604020202020204" pitchFamily="34" charset="0"/>
              </a:rPr>
              <a:t>Napieralla</a:t>
            </a:r>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 Advanced Sports Coaching: M5X01428</a:t>
            </a:r>
          </a:p>
        </p:txBody>
      </p:sp>
      <p:sp>
        <p:nvSpPr>
          <p:cNvPr id="3" name="Subtitle 2"/>
          <p:cNvSpPr>
            <a:spLocks noGrp="1"/>
          </p:cNvSpPr>
          <p:nvPr>
            <p:ph type="subTitle" idx="1"/>
          </p:nvPr>
        </p:nvSpPr>
        <p:spPr>
          <a:xfrm>
            <a:off x="179512" y="764704"/>
            <a:ext cx="6400800" cy="1752600"/>
          </a:xfrm>
        </p:spPr>
        <p:txBody>
          <a:bodyPr/>
          <a:lstStyle/>
          <a:p>
            <a:r>
              <a:rPr lang="en-GB" dirty="0"/>
              <a:t>Introduction</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74980" y="0"/>
            <a:ext cx="1469019" cy="578580"/>
          </a:xfrm>
          <a:prstGeom prst="rect">
            <a:avLst/>
          </a:prstGeom>
        </p:spPr>
      </p:pic>
      <p:sp>
        <p:nvSpPr>
          <p:cNvPr id="5" name="TextBox 4"/>
          <p:cNvSpPr txBox="1"/>
          <p:nvPr/>
        </p:nvSpPr>
        <p:spPr>
          <a:xfrm>
            <a:off x="401541" y="1556792"/>
            <a:ext cx="8280920" cy="3970318"/>
          </a:xfrm>
          <a:prstGeom prst="rect">
            <a:avLst/>
          </a:prstGeom>
          <a:noFill/>
        </p:spPr>
        <p:txBody>
          <a:bodyPr wrap="square" rtlCol="0">
            <a:spAutoFit/>
          </a:bodyPr>
          <a:lstStyle/>
          <a:p>
            <a:r>
              <a:rPr lang="en-GB" dirty="0"/>
              <a:t>What methods can you use to maintain control of a group:</a:t>
            </a:r>
          </a:p>
          <a:p>
            <a:endParaRPr lang="en-GB" dirty="0"/>
          </a:p>
          <a:p>
            <a:r>
              <a:rPr lang="en-GB" dirty="0"/>
              <a:t>Game- Name them. </a:t>
            </a:r>
          </a:p>
          <a:p>
            <a:endParaRPr lang="en-GB" dirty="0"/>
          </a:p>
          <a:p>
            <a:r>
              <a:rPr lang="en-GB" dirty="0"/>
              <a:t>First group says 1, the next group says one more or name them. The group that says name them wins if the team cant name that amount. If they can the group wins.</a:t>
            </a:r>
          </a:p>
          <a:p>
            <a:endParaRPr lang="en-GB" dirty="0"/>
          </a:p>
          <a:p>
            <a:endParaRPr lang="en-GB" dirty="0"/>
          </a:p>
          <a:p>
            <a:endParaRPr lang="en-GB" dirty="0"/>
          </a:p>
          <a:p>
            <a:endParaRPr lang="en-GB" dirty="0"/>
          </a:p>
          <a:p>
            <a:r>
              <a:rPr lang="en-GB" dirty="0">
                <a:solidFill>
                  <a:srgbClr val="00B0F0"/>
                </a:solidFill>
              </a:rPr>
              <a:t>How do we learn to do different skills?</a:t>
            </a:r>
          </a:p>
          <a:p>
            <a:endParaRPr lang="en-GB" dirty="0"/>
          </a:p>
          <a:p>
            <a:r>
              <a:rPr lang="en-GB" dirty="0"/>
              <a:t>Game- Change thumb to a gun</a:t>
            </a:r>
          </a:p>
          <a:p>
            <a:r>
              <a:rPr lang="en-GB" dirty="0"/>
              <a:t> </a:t>
            </a:r>
          </a:p>
        </p:txBody>
      </p:sp>
      <p:pic>
        <p:nvPicPr>
          <p:cNvPr id="1026" name="Picture 2" descr="Image result for thumb"/>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11960" y="4221088"/>
            <a:ext cx="1872208" cy="2478942"/>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645595" y="4653136"/>
            <a:ext cx="2472992" cy="1830014"/>
          </a:xfrm>
          <a:prstGeom prst="rect">
            <a:avLst/>
          </a:prstGeom>
        </p:spPr>
      </p:pic>
    </p:spTree>
    <p:extLst>
      <p:ext uri="{BB962C8B-B14F-4D97-AF65-F5344CB8AC3E}">
        <p14:creationId xmlns:p14="http://schemas.microsoft.com/office/powerpoint/2010/main" val="14725985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2509F26-B5DC-4BA7-B476-4CB044237A2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sp>
        <p:nvSpPr>
          <p:cNvPr id="12" name="Rectangle 11">
            <a:extLst>
              <a:ext uri="{FF2B5EF4-FFF2-40B4-BE49-F238E27FC236}">
                <a16:creationId xmlns:a16="http://schemas.microsoft.com/office/drawing/2014/main" id="{DB103EB1-B135-4526-B883-33228FC27FF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80000">
            <a:off x="611505" y="683404"/>
            <a:ext cx="7920990" cy="5404104"/>
          </a:xfrm>
          <a:prstGeom prst="rect">
            <a:avLst/>
          </a:prstGeom>
          <a:solidFill>
            <a:srgbClr val="FFFFFF"/>
          </a:solidFill>
          <a:ln w="3175" cap="sq" cmpd="thinThick">
            <a:solidFill>
              <a:srgbClr val="DDDDDD"/>
            </a:solidFill>
            <a:miter lim="800000"/>
          </a:ln>
          <a:effectLst>
            <a:outerShdw blurRad="266700" dist="1143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pic>
        <p:nvPicPr>
          <p:cNvPr id="5" name="Picture 4">
            <a:extLst>
              <a:ext uri="{FF2B5EF4-FFF2-40B4-BE49-F238E27FC236}">
                <a16:creationId xmlns:a16="http://schemas.microsoft.com/office/drawing/2014/main" id="{906B8598-E62E-8142-982C-D80B711AE301}"/>
              </a:ext>
            </a:extLst>
          </p:cNvPr>
          <p:cNvPicPr>
            <a:picLocks noChangeAspect="1"/>
          </p:cNvPicPr>
          <p:nvPr/>
        </p:nvPicPr>
        <p:blipFill rotWithShape="1">
          <a:blip r:embed="rId2">
            <a:extLst>
              <a:ext uri="{28A0092B-C50C-407E-A947-70E740481C1C}">
                <a14:useLocalDpi xmlns:a14="http://schemas.microsoft.com/office/drawing/2010/main" val="0"/>
              </a:ext>
            </a:extLst>
          </a:blip>
          <a:srcRect l="9147" r="8121" b="2"/>
          <a:stretch/>
        </p:blipFill>
        <p:spPr>
          <a:xfrm rot="21480000">
            <a:off x="853377" y="1003258"/>
            <a:ext cx="7437246" cy="4764396"/>
          </a:xfrm>
          <a:prstGeom prst="rect">
            <a:avLst/>
          </a:prstGeom>
        </p:spPr>
      </p:pic>
    </p:spTree>
    <p:extLst>
      <p:ext uri="{BB962C8B-B14F-4D97-AF65-F5344CB8AC3E}">
        <p14:creationId xmlns:p14="http://schemas.microsoft.com/office/powerpoint/2010/main" val="1972683417"/>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7845966-6EFC-468A-9CC7-BAB4B95854E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0"/>
          </a:xfrm>
          <a:prstGeom prst="rect">
            <a:avLst/>
          </a:prstGeom>
          <a:solidFill>
            <a:srgbClr val="4564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2" name="Picture 11">
            <a:extLst>
              <a:ext uri="{FF2B5EF4-FFF2-40B4-BE49-F238E27FC236}">
                <a16:creationId xmlns:a16="http://schemas.microsoft.com/office/drawing/2014/main" id="{75554383-98AF-4A47-BB65-705FAAA4BE6A}"/>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12500" r="12500"/>
          <a:stretch/>
        </p:blipFill>
        <p:spPr>
          <a:xfrm>
            <a:off x="0" y="0"/>
            <a:ext cx="9144000" cy="6858000"/>
          </a:xfrm>
          <a:prstGeom prst="rect">
            <a:avLst/>
          </a:prstGeom>
        </p:spPr>
      </p:pic>
      <p:sp>
        <p:nvSpPr>
          <p:cNvPr id="14" name="Freeform: Shape 13">
            <a:extLst>
              <a:ext uri="{FF2B5EF4-FFF2-40B4-BE49-F238E27FC236}">
                <a16:creationId xmlns:a16="http://schemas.microsoft.com/office/drawing/2014/main" id="{ADAD1991-FFD1-4E94-ABAB-7560D33008E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410" y="-3970"/>
            <a:ext cx="7748362" cy="6874811"/>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5" name="Picture 4">
            <a:extLst>
              <a:ext uri="{FF2B5EF4-FFF2-40B4-BE49-F238E27FC236}">
                <a16:creationId xmlns:a16="http://schemas.microsoft.com/office/drawing/2014/main" id="{DE36FE3A-688F-784B-9036-9CAFDF72D87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11760" y="435598"/>
            <a:ext cx="4248472" cy="6004911"/>
          </a:xfrm>
          <a:prstGeom prst="rect">
            <a:avLst/>
          </a:prstGeom>
        </p:spPr>
      </p:pic>
    </p:spTree>
    <p:extLst>
      <p:ext uri="{BB962C8B-B14F-4D97-AF65-F5344CB8AC3E}">
        <p14:creationId xmlns:p14="http://schemas.microsoft.com/office/powerpoint/2010/main" val="42751601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600" dirty="0"/>
              <a:t>EDD</a:t>
            </a:r>
          </a:p>
        </p:txBody>
      </p:sp>
      <p:sp>
        <p:nvSpPr>
          <p:cNvPr id="3" name="Content Placeholder 2"/>
          <p:cNvSpPr>
            <a:spLocks noGrp="1"/>
          </p:cNvSpPr>
          <p:nvPr>
            <p:ph idx="1"/>
          </p:nvPr>
        </p:nvSpPr>
        <p:spPr/>
        <p:txBody>
          <a:bodyPr>
            <a:normAutofit/>
          </a:bodyPr>
          <a:lstStyle/>
          <a:p>
            <a:pPr marL="0" indent="0" algn="ctr">
              <a:buNone/>
            </a:pPr>
            <a:endParaRPr lang="en-GB" sz="5400" dirty="0"/>
          </a:p>
          <a:p>
            <a:pPr marL="0" indent="0" algn="ctr">
              <a:buNone/>
            </a:pPr>
            <a:r>
              <a:rPr lang="en-GB" sz="5400" dirty="0"/>
              <a:t>Explain</a:t>
            </a:r>
          </a:p>
          <a:p>
            <a:pPr marL="0" indent="0" algn="ctr">
              <a:buNone/>
            </a:pPr>
            <a:r>
              <a:rPr lang="en-GB" sz="5400" dirty="0"/>
              <a:t>Demonstrate</a:t>
            </a:r>
          </a:p>
          <a:p>
            <a:pPr marL="0" indent="0" algn="ctr">
              <a:buNone/>
            </a:pPr>
            <a:r>
              <a:rPr lang="en-GB" sz="5400" dirty="0"/>
              <a:t>Do</a:t>
            </a:r>
          </a:p>
        </p:txBody>
      </p:sp>
    </p:spTree>
    <p:extLst>
      <p:ext uri="{BB962C8B-B14F-4D97-AF65-F5344CB8AC3E}">
        <p14:creationId xmlns:p14="http://schemas.microsoft.com/office/powerpoint/2010/main" val="32026090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600" dirty="0"/>
              <a:t>STEP</a:t>
            </a:r>
          </a:p>
        </p:txBody>
      </p:sp>
      <p:sp>
        <p:nvSpPr>
          <p:cNvPr id="3" name="Content Placeholder 2"/>
          <p:cNvSpPr>
            <a:spLocks noGrp="1"/>
          </p:cNvSpPr>
          <p:nvPr>
            <p:ph idx="1"/>
          </p:nvPr>
        </p:nvSpPr>
        <p:spPr/>
        <p:txBody>
          <a:bodyPr>
            <a:normAutofit lnSpcReduction="10000"/>
          </a:bodyPr>
          <a:lstStyle/>
          <a:p>
            <a:pPr marL="0" indent="0" algn="ctr">
              <a:buNone/>
            </a:pPr>
            <a:endParaRPr lang="en-GB" sz="5400" dirty="0"/>
          </a:p>
          <a:p>
            <a:pPr marL="0" indent="0" algn="ctr">
              <a:buNone/>
            </a:pPr>
            <a:r>
              <a:rPr lang="en-GB" sz="5400" dirty="0"/>
              <a:t>Space</a:t>
            </a:r>
          </a:p>
          <a:p>
            <a:pPr marL="0" indent="0" algn="ctr">
              <a:buNone/>
            </a:pPr>
            <a:r>
              <a:rPr lang="en-GB" sz="5400" dirty="0"/>
              <a:t>Task</a:t>
            </a:r>
          </a:p>
          <a:p>
            <a:pPr marL="0" indent="0" algn="ctr">
              <a:buNone/>
            </a:pPr>
            <a:r>
              <a:rPr lang="en-GB" sz="5400" dirty="0"/>
              <a:t>Equipment</a:t>
            </a:r>
          </a:p>
          <a:p>
            <a:pPr marL="0" indent="0" algn="ctr">
              <a:buNone/>
            </a:pPr>
            <a:r>
              <a:rPr lang="en-GB" sz="5400" dirty="0"/>
              <a:t>People</a:t>
            </a:r>
          </a:p>
        </p:txBody>
      </p:sp>
    </p:spTree>
    <p:extLst>
      <p:ext uri="{BB962C8B-B14F-4D97-AF65-F5344CB8AC3E}">
        <p14:creationId xmlns:p14="http://schemas.microsoft.com/office/powerpoint/2010/main" val="22212780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381539" y="1714720"/>
            <a:ext cx="2272266" cy="3201724"/>
          </a:xfrm>
        </p:spPr>
        <p:txBody>
          <a:bodyPr vert="horz" lIns="68580" tIns="34290" rIns="68580" bIns="34290" rtlCol="0" anchor="ctr">
            <a:normAutofit/>
          </a:bodyPr>
          <a:lstStyle/>
          <a:p>
            <a:pPr marL="212598" indent="-212598">
              <a:spcBef>
                <a:spcPts val="675"/>
              </a:spcBef>
            </a:pPr>
            <a:r>
              <a:rPr lang="en-US" sz="2475" dirty="0"/>
              <a:t>What's the most difficult thing for a player to do in football?</a:t>
            </a:r>
          </a:p>
        </p:txBody>
      </p:sp>
      <p:pic>
        <p:nvPicPr>
          <p:cNvPr id="4" name="Picture 3">
            <a:extLst>
              <a:ext uri="{FF2B5EF4-FFF2-40B4-BE49-F238E27FC236}">
                <a16:creationId xmlns:a16="http://schemas.microsoft.com/office/drawing/2014/main" id="{86928B59-8A81-BE47-A442-0628F8E97CCD}"/>
              </a:ext>
            </a:extLst>
          </p:cNvPr>
          <p:cNvPicPr>
            <a:picLocks noChangeAspect="1"/>
          </p:cNvPicPr>
          <p:nvPr/>
        </p:nvPicPr>
        <p:blipFill rotWithShape="1">
          <a:blip r:embed="rId2"/>
          <a:srcRect l="15853" r="22199" b="-2"/>
          <a:stretch/>
        </p:blipFill>
        <p:spPr>
          <a:xfrm>
            <a:off x="15" y="857257"/>
            <a:ext cx="5664419" cy="5143493"/>
          </a:xfrm>
          <a:prstGeom prst="rect">
            <a:avLst/>
          </a:prstGeom>
        </p:spPr>
      </p:pic>
      <p:pic>
        <p:nvPicPr>
          <p:cNvPr id="6" name="Picture 5">
            <a:extLst>
              <a:ext uri="{FF2B5EF4-FFF2-40B4-BE49-F238E27FC236}">
                <a16:creationId xmlns:a16="http://schemas.microsoft.com/office/drawing/2014/main" id="{74358086-4F5F-594E-8E59-A3CDDCC1EDE8}"/>
              </a:ext>
            </a:extLst>
          </p:cNvPr>
          <p:cNvPicPr>
            <a:picLocks noChangeAspect="1"/>
          </p:cNvPicPr>
          <p:nvPr/>
        </p:nvPicPr>
        <p:blipFill rotWithShape="1">
          <a:blip r:embed="rId2"/>
          <a:srcRect l="15853" r="22199" b="-2"/>
          <a:stretch/>
        </p:blipFill>
        <p:spPr>
          <a:xfrm>
            <a:off x="0" y="857257"/>
            <a:ext cx="5664419" cy="5143493"/>
          </a:xfrm>
          <a:prstGeom prst="rect">
            <a:avLst/>
          </a:prstGeom>
        </p:spPr>
      </p:pic>
    </p:spTree>
    <p:extLst>
      <p:ext uri="{BB962C8B-B14F-4D97-AF65-F5344CB8AC3E}">
        <p14:creationId xmlns:p14="http://schemas.microsoft.com/office/powerpoint/2010/main" val="7260782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381539" y="1714720"/>
            <a:ext cx="2272266" cy="3201724"/>
          </a:xfrm>
        </p:spPr>
        <p:txBody>
          <a:bodyPr vert="horz" lIns="68580" tIns="34290" rIns="68580" bIns="34290" rtlCol="0" anchor="ctr">
            <a:normAutofit/>
          </a:bodyPr>
          <a:lstStyle/>
          <a:p>
            <a:pPr marL="212598" indent="-212598">
              <a:spcBef>
                <a:spcPts val="675"/>
              </a:spcBef>
            </a:pPr>
            <a:r>
              <a:rPr lang="en-US" sz="2475" dirty="0"/>
              <a:t>Making the right decision at the right time</a:t>
            </a:r>
            <a:br>
              <a:rPr lang="en-US" sz="2475" dirty="0"/>
            </a:br>
            <a:r>
              <a:rPr lang="en-US" sz="2475" dirty="0"/>
              <a:t/>
            </a:r>
            <a:br>
              <a:rPr lang="en-US" sz="2475" dirty="0"/>
            </a:br>
            <a:r>
              <a:rPr lang="en-US" sz="2475" dirty="0"/>
              <a:t>How to improve this?</a:t>
            </a:r>
          </a:p>
        </p:txBody>
      </p:sp>
      <p:pic>
        <p:nvPicPr>
          <p:cNvPr id="4" name="Picture 3">
            <a:extLst>
              <a:ext uri="{FF2B5EF4-FFF2-40B4-BE49-F238E27FC236}">
                <a16:creationId xmlns:a16="http://schemas.microsoft.com/office/drawing/2014/main" id="{86928B59-8A81-BE47-A442-0628F8E97CCD}"/>
              </a:ext>
            </a:extLst>
          </p:cNvPr>
          <p:cNvPicPr>
            <a:picLocks noChangeAspect="1"/>
          </p:cNvPicPr>
          <p:nvPr/>
        </p:nvPicPr>
        <p:blipFill rotWithShape="1">
          <a:blip r:embed="rId2"/>
          <a:srcRect l="15853" r="22199" b="-2"/>
          <a:stretch/>
        </p:blipFill>
        <p:spPr>
          <a:xfrm>
            <a:off x="15" y="857257"/>
            <a:ext cx="5664419" cy="5143493"/>
          </a:xfrm>
          <a:prstGeom prst="rect">
            <a:avLst/>
          </a:prstGeom>
        </p:spPr>
      </p:pic>
    </p:spTree>
    <p:extLst>
      <p:ext uri="{BB962C8B-B14F-4D97-AF65-F5344CB8AC3E}">
        <p14:creationId xmlns:p14="http://schemas.microsoft.com/office/powerpoint/2010/main" val="26563075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273454"/>
            <a:ext cx="7276015" cy="1125488"/>
          </a:xfrm>
        </p:spPr>
        <p:txBody>
          <a:bodyPr>
            <a:normAutofit/>
          </a:bodyPr>
          <a:lstStyle/>
          <a:p>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Mark </a:t>
            </a:r>
            <a:r>
              <a:rPr lang="en-GB" sz="2000" dirty="0" err="1">
                <a:solidFill>
                  <a:srgbClr val="00B0F0"/>
                </a:solidFill>
                <a:latin typeface="Arial" panose="020B0604020202020204" pitchFamily="34" charset="0"/>
                <a:ea typeface="Tahoma" panose="020B0604030504040204" pitchFamily="34" charset="0"/>
                <a:cs typeface="Arial" panose="020B0604020202020204" pitchFamily="34" charset="0"/>
              </a:rPr>
              <a:t>Napieralla</a:t>
            </a:r>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 Advanced Sports Coaching: M5X01428</a:t>
            </a:r>
          </a:p>
        </p:txBody>
      </p:sp>
      <p:sp>
        <p:nvSpPr>
          <p:cNvPr id="3" name="Subtitle 2"/>
          <p:cNvSpPr>
            <a:spLocks noGrp="1"/>
          </p:cNvSpPr>
          <p:nvPr>
            <p:ph type="subTitle" idx="1"/>
          </p:nvPr>
        </p:nvSpPr>
        <p:spPr>
          <a:xfrm>
            <a:off x="179512" y="764704"/>
            <a:ext cx="6400800" cy="1752600"/>
          </a:xfrm>
        </p:spPr>
        <p:txBody>
          <a:bodyPr/>
          <a:lstStyle/>
          <a:p>
            <a:r>
              <a:rPr lang="en-GB" dirty="0"/>
              <a:t>Introduction</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74980" y="0"/>
            <a:ext cx="1469019" cy="578580"/>
          </a:xfrm>
          <a:prstGeom prst="rect">
            <a:avLst/>
          </a:prstGeom>
        </p:spPr>
      </p:pic>
      <p:sp>
        <p:nvSpPr>
          <p:cNvPr id="5" name="TextBox 4"/>
          <p:cNvSpPr txBox="1"/>
          <p:nvPr/>
        </p:nvSpPr>
        <p:spPr>
          <a:xfrm>
            <a:off x="401541" y="1556792"/>
            <a:ext cx="8280920" cy="5078313"/>
          </a:xfrm>
          <a:prstGeom prst="rect">
            <a:avLst/>
          </a:prstGeom>
          <a:noFill/>
        </p:spPr>
        <p:txBody>
          <a:bodyPr wrap="square" rtlCol="0">
            <a:spAutoFit/>
          </a:bodyPr>
          <a:lstStyle/>
          <a:p>
            <a:pPr lvl="1"/>
            <a:r>
              <a:rPr lang="en-GB" dirty="0"/>
              <a:t>Suggested reading- Developing game sense through tactical leaning (Breed &amp; spittle) </a:t>
            </a:r>
          </a:p>
          <a:p>
            <a:pPr lvl="1"/>
            <a:endParaRPr lang="en-GB" dirty="0"/>
          </a:p>
          <a:p>
            <a:pPr lvl="1"/>
            <a:r>
              <a:rPr lang="en-GB" dirty="0"/>
              <a:t>Look at </a:t>
            </a:r>
            <a:r>
              <a:rPr lang="en-GB" dirty="0" err="1"/>
              <a:t>pe</a:t>
            </a:r>
            <a:r>
              <a:rPr lang="en-GB" dirty="0"/>
              <a:t> games / </a:t>
            </a:r>
            <a:r>
              <a:rPr lang="en-GB" dirty="0" err="1"/>
              <a:t>multiskill</a:t>
            </a:r>
            <a:r>
              <a:rPr lang="en-GB" dirty="0"/>
              <a:t> games for children- Pinterest, you tube, google </a:t>
            </a:r>
          </a:p>
          <a:p>
            <a:pPr lvl="1"/>
            <a:r>
              <a:rPr lang="en-GB" b="1" dirty="0"/>
              <a:t>My </a:t>
            </a:r>
            <a:r>
              <a:rPr lang="en-GB" b="1" dirty="0" smtClean="0"/>
              <a:t>booklet</a:t>
            </a:r>
          </a:p>
          <a:p>
            <a:pPr lvl="1"/>
            <a:endParaRPr lang="en-GB" b="1" u="sng" dirty="0"/>
          </a:p>
          <a:p>
            <a:pPr lvl="1"/>
            <a:r>
              <a:rPr lang="en-GB" b="1" u="sng" dirty="0"/>
              <a:t>Next week</a:t>
            </a:r>
          </a:p>
          <a:p>
            <a:pPr lvl="1"/>
            <a:endParaRPr lang="en-GB" dirty="0"/>
          </a:p>
          <a:p>
            <a:pPr lvl="1"/>
            <a:r>
              <a:rPr lang="en-GB" dirty="0"/>
              <a:t>You will deliver a 10 minute game sense session to teach a skill for a sport of your choice to around 8-12 participants. </a:t>
            </a:r>
          </a:p>
          <a:p>
            <a:pPr lvl="1"/>
            <a:endParaRPr lang="en-GB" dirty="0"/>
          </a:p>
          <a:p>
            <a:pPr lvl="1"/>
            <a:r>
              <a:rPr lang="en-GB" dirty="0"/>
              <a:t>Teach them one skill only but in a FUN game and not a drill ! NO DRILLS</a:t>
            </a:r>
          </a:p>
          <a:p>
            <a:pPr lvl="1"/>
            <a:endParaRPr lang="en-GB" dirty="0"/>
          </a:p>
          <a:p>
            <a:pPr lvl="1"/>
            <a:r>
              <a:rPr lang="en-GB" b="1" u="sng" dirty="0"/>
              <a:t>This Week- LC 11:30- 1:30pm</a:t>
            </a:r>
          </a:p>
          <a:p>
            <a:pPr lvl="1"/>
            <a:endParaRPr lang="en-GB" b="1" u="sng" dirty="0"/>
          </a:p>
          <a:p>
            <a:pPr lvl="1"/>
            <a:r>
              <a:rPr lang="en-GB" dirty="0"/>
              <a:t>My demonstration- using control methods, EDD, </a:t>
            </a:r>
            <a:r>
              <a:rPr lang="en-GB" dirty="0" err="1"/>
              <a:t>multiskill</a:t>
            </a:r>
            <a:r>
              <a:rPr lang="en-GB" dirty="0"/>
              <a:t> games and how to teach skills within games. Gamification during skill drills. </a:t>
            </a:r>
            <a:r>
              <a:rPr lang="en-GB" dirty="0" smtClean="0"/>
              <a:t>Moving from basic to more advanced session. </a:t>
            </a:r>
            <a:endParaRPr lang="en-GB" dirty="0"/>
          </a:p>
        </p:txBody>
      </p:sp>
    </p:spTree>
    <p:extLst>
      <p:ext uri="{BB962C8B-B14F-4D97-AF65-F5344CB8AC3E}">
        <p14:creationId xmlns:p14="http://schemas.microsoft.com/office/powerpoint/2010/main" val="3874069018"/>
      </p:ext>
    </p:extLst>
  </p:cSld>
  <p:clrMapOvr>
    <a:masterClrMapping/>
  </p:clrMapOvr>
</p:sld>
</file>

<file path=ppt/theme/theme1.xml><?xml version="1.0" encoding="utf-8"?>
<a:theme xmlns:a="http://schemas.openxmlformats.org/drawingml/2006/main" name="Office Them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388</TotalTime>
  <Words>579</Words>
  <Application>Microsoft Office PowerPoint</Application>
  <PresentationFormat>On-screen Show (4:3)</PresentationFormat>
  <Paragraphs>134</Paragraphs>
  <Slides>25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Calibri</vt:lpstr>
      <vt:lpstr>Impact</vt:lpstr>
      <vt:lpstr>Tahoma</vt:lpstr>
      <vt:lpstr>Wingdings</vt:lpstr>
      <vt:lpstr>Office Theme</vt:lpstr>
      <vt:lpstr>Mark Napieralla: Advanced Sports Coaching: M5X01428</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https://www.youtube.com/watch?v=Q-gNKyUvQh4</vt:lpstr>
      <vt:lpstr>Mark Napieralla: Advanced Coaching &amp; Mentoring: M5X01428</vt:lpstr>
      <vt:lpstr>PowerPoint Presentation</vt:lpstr>
      <vt:lpstr>Mark Napieralla: Advanced Sports Coaching: M5X01428</vt:lpstr>
      <vt:lpstr>Mark Napieralla: Advanced Sports Coaching: M5X01428</vt:lpstr>
      <vt:lpstr>Mark Napieralla: Advanced Sports Coaching: M5X01428</vt:lpstr>
      <vt:lpstr>Mark Napieralla: Advanced Sports Coaching: M5X01428</vt:lpstr>
      <vt:lpstr>Mark Napieralla: Advanced Sports Coaching: M5X01428</vt:lpstr>
      <vt:lpstr>Mark Napieralla: Advanced Sports Coaching: M5X01428</vt:lpstr>
      <vt:lpstr>Mark Napieralla: Advanced Sports Coaching: M5X01428</vt:lpstr>
      <vt:lpstr>PowerPoint Presentation</vt:lpstr>
      <vt:lpstr>PowerPoint Presentation</vt:lpstr>
      <vt:lpstr>EDD</vt:lpstr>
      <vt:lpstr>STEP</vt:lpstr>
      <vt:lpstr>What's the most difficult thing for a player to do in football?</vt:lpstr>
      <vt:lpstr>Making the right decision at the right time  How to improve this?</vt:lpstr>
      <vt:lpstr>Mark Napieralla: Advanced Sports Coaching: M5X01428</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 Napieralla: Advanced Sports Coaching: M5X01428</dc:title>
  <dc:creator>Mark Napieralla</dc:creator>
  <cp:lastModifiedBy>Mark Napieralla</cp:lastModifiedBy>
  <cp:revision>33</cp:revision>
  <dcterms:created xsi:type="dcterms:W3CDTF">2016-10-07T11:26:21Z</dcterms:created>
  <dcterms:modified xsi:type="dcterms:W3CDTF">2018-10-01T07:53:53Z</dcterms:modified>
</cp:coreProperties>
</file>