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7.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8.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9.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10.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11.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12.xml" ContentType="application/vnd.openxmlformats-officedocument.theme+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3.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theme/theme14.xml" ContentType="application/vnd.openxmlformats-officedocument.theme+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5.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theme/theme16.xml" ContentType="application/vnd.openxmlformats-officedocument.theme+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844" r:id="rId2"/>
    <p:sldMasterId id="2147483856" r:id="rId3"/>
    <p:sldMasterId id="2147483870" r:id="rId4"/>
    <p:sldMasterId id="2147483882" r:id="rId5"/>
    <p:sldMasterId id="2147483918" r:id="rId6"/>
    <p:sldMasterId id="2147483930" r:id="rId7"/>
    <p:sldMasterId id="2147483942" r:id="rId8"/>
    <p:sldMasterId id="2147484038" r:id="rId9"/>
    <p:sldMasterId id="2147484050" r:id="rId10"/>
    <p:sldMasterId id="2147484062" r:id="rId11"/>
    <p:sldMasterId id="2147484074" r:id="rId12"/>
    <p:sldMasterId id="2147484086" r:id="rId13"/>
    <p:sldMasterId id="2147484098" r:id="rId14"/>
    <p:sldMasterId id="2147484110" r:id="rId15"/>
    <p:sldMasterId id="2147484134" r:id="rId16"/>
    <p:sldMasterId id="2147484182" r:id="rId17"/>
  </p:sldMasterIdLst>
  <p:notesMasterIdLst>
    <p:notesMasterId r:id="rId83"/>
  </p:notesMasterIdLst>
  <p:handoutMasterIdLst>
    <p:handoutMasterId r:id="rId84"/>
  </p:handoutMasterIdLst>
  <p:sldIdLst>
    <p:sldId id="257" r:id="rId18"/>
    <p:sldId id="343" r:id="rId19"/>
    <p:sldId id="258" r:id="rId20"/>
    <p:sldId id="260" r:id="rId21"/>
    <p:sldId id="259" r:id="rId22"/>
    <p:sldId id="287" r:id="rId23"/>
    <p:sldId id="330" r:id="rId24"/>
    <p:sldId id="344" r:id="rId25"/>
    <p:sldId id="345" r:id="rId26"/>
    <p:sldId id="346" r:id="rId27"/>
    <p:sldId id="347" r:id="rId28"/>
    <p:sldId id="348" r:id="rId29"/>
    <p:sldId id="349" r:id="rId30"/>
    <p:sldId id="351" r:id="rId31"/>
    <p:sldId id="353" r:id="rId32"/>
    <p:sldId id="354" r:id="rId33"/>
    <p:sldId id="355" r:id="rId34"/>
    <p:sldId id="392" r:id="rId35"/>
    <p:sldId id="393" r:id="rId36"/>
    <p:sldId id="394" r:id="rId37"/>
    <p:sldId id="396" r:id="rId38"/>
    <p:sldId id="403" r:id="rId39"/>
    <p:sldId id="358" r:id="rId40"/>
    <p:sldId id="361" r:id="rId41"/>
    <p:sldId id="364" r:id="rId42"/>
    <p:sldId id="365" r:id="rId43"/>
    <p:sldId id="366" r:id="rId44"/>
    <p:sldId id="367" r:id="rId45"/>
    <p:sldId id="368" r:id="rId46"/>
    <p:sldId id="369" r:id="rId47"/>
    <p:sldId id="370" r:id="rId48"/>
    <p:sldId id="371" r:id="rId49"/>
    <p:sldId id="372" r:id="rId50"/>
    <p:sldId id="373" r:id="rId51"/>
    <p:sldId id="374" r:id="rId52"/>
    <p:sldId id="263" r:id="rId53"/>
    <p:sldId id="329" r:id="rId54"/>
    <p:sldId id="311" r:id="rId55"/>
    <p:sldId id="266" r:id="rId56"/>
    <p:sldId id="271" r:id="rId57"/>
    <p:sldId id="275" r:id="rId58"/>
    <p:sldId id="270" r:id="rId59"/>
    <p:sldId id="310" r:id="rId60"/>
    <p:sldId id="321" r:id="rId61"/>
    <p:sldId id="320" r:id="rId62"/>
    <p:sldId id="400" r:id="rId63"/>
    <p:sldId id="402" r:id="rId64"/>
    <p:sldId id="401" r:id="rId65"/>
    <p:sldId id="404" r:id="rId66"/>
    <p:sldId id="399" r:id="rId67"/>
    <p:sldId id="395" r:id="rId68"/>
    <p:sldId id="356" r:id="rId69"/>
    <p:sldId id="324" r:id="rId70"/>
    <p:sldId id="325" r:id="rId71"/>
    <p:sldId id="317" r:id="rId72"/>
    <p:sldId id="312" r:id="rId73"/>
    <p:sldId id="313" r:id="rId74"/>
    <p:sldId id="397" r:id="rId75"/>
    <p:sldId id="386" r:id="rId76"/>
    <p:sldId id="390" r:id="rId77"/>
    <p:sldId id="398" r:id="rId78"/>
    <p:sldId id="309" r:id="rId79"/>
    <p:sldId id="326" r:id="rId80"/>
    <p:sldId id="327" r:id="rId81"/>
    <p:sldId id="328" r:id="rId8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309" autoAdjust="0"/>
    <p:restoredTop sz="71813" autoAdjust="0"/>
  </p:normalViewPr>
  <p:slideViewPr>
    <p:cSldViewPr snapToGrid="0">
      <p:cViewPr varScale="1">
        <p:scale>
          <a:sx n="83" d="100"/>
          <a:sy n="83" d="100"/>
        </p:scale>
        <p:origin x="9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slide" Target="slides/slide22.xml"/><Relationship Id="rId21" Type="http://schemas.openxmlformats.org/officeDocument/2006/relationships/slide" Target="slides/slide4.xml"/><Relationship Id="rId34" Type="http://schemas.openxmlformats.org/officeDocument/2006/relationships/slide" Target="slides/slide17.xml"/><Relationship Id="rId42" Type="http://schemas.openxmlformats.org/officeDocument/2006/relationships/slide" Target="slides/slide25.xml"/><Relationship Id="rId47" Type="http://schemas.openxmlformats.org/officeDocument/2006/relationships/slide" Target="slides/slide30.xml"/><Relationship Id="rId50" Type="http://schemas.openxmlformats.org/officeDocument/2006/relationships/slide" Target="slides/slide33.xml"/><Relationship Id="rId55" Type="http://schemas.openxmlformats.org/officeDocument/2006/relationships/slide" Target="slides/slide38.xml"/><Relationship Id="rId63" Type="http://schemas.openxmlformats.org/officeDocument/2006/relationships/slide" Target="slides/slide46.xml"/><Relationship Id="rId68" Type="http://schemas.openxmlformats.org/officeDocument/2006/relationships/slide" Target="slides/slide51.xml"/><Relationship Id="rId76" Type="http://schemas.openxmlformats.org/officeDocument/2006/relationships/slide" Target="slides/slide59.xml"/><Relationship Id="rId84" Type="http://schemas.openxmlformats.org/officeDocument/2006/relationships/handoutMaster" Target="handoutMasters/handoutMaster1.xml"/><Relationship Id="rId7" Type="http://schemas.openxmlformats.org/officeDocument/2006/relationships/slideMaster" Target="slideMasters/slideMaster7.xml"/><Relationship Id="rId71" Type="http://schemas.openxmlformats.org/officeDocument/2006/relationships/slide" Target="slides/slide54.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2.xml"/><Relationship Id="rId11" Type="http://schemas.openxmlformats.org/officeDocument/2006/relationships/slideMaster" Target="slideMasters/slideMaster11.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slide" Target="slides/slide41.xml"/><Relationship Id="rId66" Type="http://schemas.openxmlformats.org/officeDocument/2006/relationships/slide" Target="slides/slide49.xml"/><Relationship Id="rId74" Type="http://schemas.openxmlformats.org/officeDocument/2006/relationships/slide" Target="slides/slide57.xml"/><Relationship Id="rId79" Type="http://schemas.openxmlformats.org/officeDocument/2006/relationships/slide" Target="slides/slide62.xml"/><Relationship Id="rId87"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44.xml"/><Relationship Id="rId82" Type="http://schemas.openxmlformats.org/officeDocument/2006/relationships/slide" Target="slides/slide65.xml"/><Relationship Id="rId19" Type="http://schemas.openxmlformats.org/officeDocument/2006/relationships/slide" Target="slides/slide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slide" Target="slides/slide39.xml"/><Relationship Id="rId64" Type="http://schemas.openxmlformats.org/officeDocument/2006/relationships/slide" Target="slides/slide47.xml"/><Relationship Id="rId69" Type="http://schemas.openxmlformats.org/officeDocument/2006/relationships/slide" Target="slides/slide52.xml"/><Relationship Id="rId77" Type="http://schemas.openxmlformats.org/officeDocument/2006/relationships/slide" Target="slides/slide60.xml"/><Relationship Id="rId8" Type="http://schemas.openxmlformats.org/officeDocument/2006/relationships/slideMaster" Target="slideMasters/slideMaster8.xml"/><Relationship Id="rId51" Type="http://schemas.openxmlformats.org/officeDocument/2006/relationships/slide" Target="slides/slide34.xml"/><Relationship Id="rId72" Type="http://schemas.openxmlformats.org/officeDocument/2006/relationships/slide" Target="slides/slide55.xml"/><Relationship Id="rId80" Type="http://schemas.openxmlformats.org/officeDocument/2006/relationships/slide" Target="slides/slide63.xml"/><Relationship Id="rId85"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slide" Target="slides/slide42.xml"/><Relationship Id="rId67" Type="http://schemas.openxmlformats.org/officeDocument/2006/relationships/slide" Target="slides/slide50.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62" Type="http://schemas.openxmlformats.org/officeDocument/2006/relationships/slide" Target="slides/slide45.xml"/><Relationship Id="rId70" Type="http://schemas.openxmlformats.org/officeDocument/2006/relationships/slide" Target="slides/slide53.xml"/><Relationship Id="rId75" Type="http://schemas.openxmlformats.org/officeDocument/2006/relationships/slide" Target="slides/slide58.xml"/><Relationship Id="rId83" Type="http://schemas.openxmlformats.org/officeDocument/2006/relationships/notesMaster" Target="notesMasters/notesMaster1.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slide" Target="slides/slide40.xml"/><Relationship Id="rId10" Type="http://schemas.openxmlformats.org/officeDocument/2006/relationships/slideMaster" Target="slideMasters/slideMaster10.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 Id="rId60" Type="http://schemas.openxmlformats.org/officeDocument/2006/relationships/slide" Target="slides/slide43.xml"/><Relationship Id="rId65" Type="http://schemas.openxmlformats.org/officeDocument/2006/relationships/slide" Target="slides/slide48.xml"/><Relationship Id="rId73" Type="http://schemas.openxmlformats.org/officeDocument/2006/relationships/slide" Target="slides/slide56.xml"/><Relationship Id="rId78" Type="http://schemas.openxmlformats.org/officeDocument/2006/relationships/slide" Target="slides/slide61.xml"/><Relationship Id="rId81" Type="http://schemas.openxmlformats.org/officeDocument/2006/relationships/slide" Target="slides/slide64.xml"/><Relationship Id="rId86"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52A898EA-1136-449D-9A9B-5A1A6E94E0FE}" type="datetimeFigureOut">
              <a:rPr lang="en-GB" smtClean="0"/>
              <a:t>19/10/2016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FC6E22E-6D7B-42A1-962F-97679110A592}" type="slidenum">
              <a:rPr lang="en-GB" smtClean="0"/>
              <a:t>‹#›</a:t>
            </a:fld>
            <a:endParaRPr lang="en-GB"/>
          </a:p>
        </p:txBody>
      </p:sp>
    </p:spTree>
    <p:extLst>
      <p:ext uri="{BB962C8B-B14F-4D97-AF65-F5344CB8AC3E}">
        <p14:creationId xmlns:p14="http://schemas.microsoft.com/office/powerpoint/2010/main" val="27558957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ECD3662-9216-493B-BFCD-A1624FCFD00C}" type="datetimeFigureOut">
              <a:rPr lang="en-GB" smtClean="0"/>
              <a:t>19/10/2016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359A4680-90AC-41BF-84E8-1D4750290CC2}" type="slidenum">
              <a:rPr lang="en-GB" smtClean="0"/>
              <a:t>‹#›</a:t>
            </a:fld>
            <a:endParaRPr lang="en-GB"/>
          </a:p>
        </p:txBody>
      </p:sp>
    </p:spTree>
    <p:extLst>
      <p:ext uri="{BB962C8B-B14F-4D97-AF65-F5344CB8AC3E}">
        <p14:creationId xmlns:p14="http://schemas.microsoft.com/office/powerpoint/2010/main" val="1670491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purl.org/net/tsd-ezp/oxford-reference"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surrey.ac.uk/library/learning/informationskills/literature_searching.htm#boolean"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Bryman, A. (2004). </a:t>
            </a:r>
            <a:r>
              <a:rPr lang="en-GB" sz="1200" b="0" i="1" kern="1200" dirty="0" smtClean="0">
                <a:solidFill>
                  <a:schemeClr val="tx1"/>
                </a:solidFill>
                <a:effectLst/>
                <a:latin typeface="+mn-lt"/>
                <a:ea typeface="+mn-ea"/>
                <a:cs typeface="+mn-cs"/>
              </a:rPr>
              <a:t>Social research methods</a:t>
            </a:r>
            <a:r>
              <a:rPr lang="en-GB" sz="1200" b="0" i="0" kern="1200" dirty="0" smtClean="0">
                <a:solidFill>
                  <a:schemeClr val="tx1"/>
                </a:solidFill>
                <a:effectLst/>
                <a:latin typeface="+mn-lt"/>
                <a:ea typeface="+mn-ea"/>
                <a:cs typeface="+mn-cs"/>
              </a:rPr>
              <a:t> (2nd ed.). Oxford: Oxford University Press.</a:t>
            </a:r>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59A4680-90AC-41BF-84E8-1D4750290CC2}" type="slidenum">
              <a:rPr lang="en-GB" smtClean="0"/>
              <a:t>8</a:t>
            </a:fld>
            <a:endParaRPr lang="en-GB"/>
          </a:p>
        </p:txBody>
      </p:sp>
    </p:spTree>
    <p:extLst>
      <p:ext uri="{BB962C8B-B14F-4D97-AF65-F5344CB8AC3E}">
        <p14:creationId xmlns:p14="http://schemas.microsoft.com/office/powerpoint/2010/main" val="3403840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it-IT" sz="1200" b="0" i="0" kern="1200" dirty="0" smtClean="0">
                <a:solidFill>
                  <a:schemeClr val="tx1"/>
                </a:solidFill>
                <a:effectLst/>
                <a:latin typeface="+mn-lt"/>
                <a:ea typeface="+mn-ea"/>
                <a:cs typeface="+mn-cs"/>
              </a:rPr>
              <a:t>Byrne, D. (2002). </a:t>
            </a:r>
            <a:r>
              <a:rPr lang="it-IT" sz="1200" b="0" i="1" kern="1200" dirty="0" smtClean="0">
                <a:solidFill>
                  <a:schemeClr val="tx1"/>
                </a:solidFill>
                <a:effectLst/>
                <a:latin typeface="+mn-lt"/>
                <a:ea typeface="+mn-ea"/>
                <a:cs typeface="+mn-cs"/>
              </a:rPr>
              <a:t>Interpreting Quantitative Data</a:t>
            </a:r>
            <a:r>
              <a:rPr lang="it-IT" sz="1200" b="0" i="0" kern="1200" dirty="0" smtClean="0">
                <a:solidFill>
                  <a:schemeClr val="tx1"/>
                </a:solidFill>
                <a:effectLst/>
                <a:latin typeface="+mn-lt"/>
                <a:ea typeface="+mn-ea"/>
                <a:cs typeface="+mn-cs"/>
              </a:rPr>
              <a:t>. London: SAGE </a:t>
            </a:r>
            <a:endParaRPr lang="en-GB" dirty="0"/>
          </a:p>
        </p:txBody>
      </p:sp>
      <p:sp>
        <p:nvSpPr>
          <p:cNvPr id="4" name="Slide Number Placeholder 3"/>
          <p:cNvSpPr>
            <a:spLocks noGrp="1"/>
          </p:cNvSpPr>
          <p:nvPr>
            <p:ph type="sldNum" sz="quarter" idx="10"/>
          </p:nvPr>
        </p:nvSpPr>
        <p:spPr/>
        <p:txBody>
          <a:bodyPr/>
          <a:lstStyle/>
          <a:p>
            <a:fld id="{359A4680-90AC-41BF-84E8-1D4750290CC2}" type="slidenum">
              <a:rPr lang="en-GB" smtClean="0"/>
              <a:t>9</a:t>
            </a:fld>
            <a:endParaRPr lang="en-GB"/>
          </a:p>
        </p:txBody>
      </p:sp>
    </p:spTree>
    <p:extLst>
      <p:ext uri="{BB962C8B-B14F-4D97-AF65-F5344CB8AC3E}">
        <p14:creationId xmlns:p14="http://schemas.microsoft.com/office/powerpoint/2010/main" val="4102250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2082866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US" dirty="0"/>
          </a:p>
        </p:txBody>
      </p:sp>
      <p:sp>
        <p:nvSpPr>
          <p:cNvPr id="185348" name="Slide Number Placeholder 3"/>
          <p:cNvSpPr>
            <a:spLocks noGrp="1"/>
          </p:cNvSpPr>
          <p:nvPr>
            <p:ph type="sldNum" sz="quarter" idx="4294967295"/>
          </p:nvPr>
        </p:nvSpPr>
        <p:spPr bwMode="auto">
          <a:xfrm>
            <a:off x="3815825" y="10235123"/>
            <a:ext cx="2920483" cy="539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fontAlgn="base">
              <a:spcBef>
                <a:spcPct val="0"/>
              </a:spcBef>
              <a:spcAft>
                <a:spcPct val="0"/>
              </a:spcAft>
            </a:pPr>
            <a:fld id="{F38FE46B-285B-47D0-AB63-D3C95240EDF5}" type="slidenum">
              <a:rPr lang="en-GB" altLang="en-US" b="1" i="1" smtClean="0">
                <a:solidFill>
                  <a:srgbClr val="000000"/>
                </a:solidFill>
                <a:latin typeface="Calibri" panose="020F0502020204030204" pitchFamily="34" charset="0"/>
                <a:cs typeface="Arial" panose="020B0604020202020204" pitchFamily="34" charset="0"/>
              </a:rPr>
              <a:pPr fontAlgn="base">
                <a:spcBef>
                  <a:spcPct val="0"/>
                </a:spcBef>
                <a:spcAft>
                  <a:spcPct val="0"/>
                </a:spcAft>
              </a:pPr>
              <a:t>13</a:t>
            </a:fld>
            <a:endParaRPr lang="en-GB" altLang="en-US" b="1" i="1" smtClean="0">
              <a:solidFill>
                <a:srgbClr val="00000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32894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US" dirty="0"/>
          </a:p>
        </p:txBody>
      </p:sp>
      <p:sp>
        <p:nvSpPr>
          <p:cNvPr id="185348" name="Slide Number Placeholder 3"/>
          <p:cNvSpPr>
            <a:spLocks noGrp="1"/>
          </p:cNvSpPr>
          <p:nvPr>
            <p:ph type="sldNum" sz="quarter" idx="4294967295"/>
          </p:nvPr>
        </p:nvSpPr>
        <p:spPr bwMode="auto">
          <a:xfrm>
            <a:off x="3815825" y="10235123"/>
            <a:ext cx="2920483" cy="539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fontAlgn="base">
              <a:spcBef>
                <a:spcPct val="0"/>
              </a:spcBef>
              <a:spcAft>
                <a:spcPct val="0"/>
              </a:spcAft>
            </a:pPr>
            <a:fld id="{F38FE46B-285B-47D0-AB63-D3C95240EDF5}" type="slidenum">
              <a:rPr lang="en-GB" altLang="en-US" b="1" i="1" smtClean="0">
                <a:solidFill>
                  <a:srgbClr val="000000"/>
                </a:solidFill>
                <a:latin typeface="Calibri" panose="020F0502020204030204" pitchFamily="34" charset="0"/>
                <a:cs typeface="Arial" panose="020B0604020202020204" pitchFamily="34" charset="0"/>
              </a:rPr>
              <a:pPr fontAlgn="base">
                <a:spcBef>
                  <a:spcPct val="0"/>
                </a:spcBef>
                <a:spcAft>
                  <a:spcPct val="0"/>
                </a:spcAft>
              </a:pPr>
              <a:t>14</a:t>
            </a:fld>
            <a:endParaRPr lang="en-GB" altLang="en-US" b="1" i="1" smtClean="0">
              <a:solidFill>
                <a:srgbClr val="00000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77183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kern="1200" dirty="0" smtClean="0">
                <a:solidFill>
                  <a:schemeClr val="tx1"/>
                </a:solidFill>
                <a:effectLst/>
                <a:latin typeface="+mn-lt"/>
                <a:ea typeface="+mn-ea"/>
                <a:cs typeface="+mn-cs"/>
              </a:rPr>
              <a:t>Academic Search Premier</a:t>
            </a:r>
          </a:p>
          <a:p>
            <a:pPr fontAlgn="base"/>
            <a:r>
              <a:rPr lang="en-GB" sz="1200" b="0" i="0" kern="1200" dirty="0" smtClean="0">
                <a:solidFill>
                  <a:schemeClr val="tx1"/>
                </a:solidFill>
                <a:effectLst/>
                <a:latin typeface="+mn-lt"/>
                <a:ea typeface="+mn-ea"/>
                <a:cs typeface="+mn-cs"/>
              </a:rPr>
              <a:t>Available through EBSCOhost, this service offers the full text of over 4,700 journals in all academic subjects.  In addition, the contents of another 12,000 journals are indexed, many including abstracts.</a:t>
            </a:r>
          </a:p>
          <a:p>
            <a:endParaRPr lang="en-GB" dirty="0" smtClean="0"/>
          </a:p>
          <a:p>
            <a:r>
              <a:rPr lang="en-GB" sz="1200" b="0" i="0" kern="1200" dirty="0" smtClean="0">
                <a:solidFill>
                  <a:schemeClr val="tx1"/>
                </a:solidFill>
                <a:effectLst/>
                <a:latin typeface="+mn-lt"/>
                <a:ea typeface="+mn-ea"/>
                <a:cs typeface="+mn-cs"/>
              </a:rPr>
              <a:t>JSTOR provides the full text of some 900 journals via a number of collections. Generally, the complete back run of the titles are held except for the most recent 3 to 5 years: new volumes are added each year so that there is always a 3 to 5 year gap.</a:t>
            </a:r>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308311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US" dirty="0"/>
          </a:p>
        </p:txBody>
      </p:sp>
      <p:sp>
        <p:nvSpPr>
          <p:cNvPr id="185348" name="Slide Number Placeholder 3"/>
          <p:cNvSpPr>
            <a:spLocks noGrp="1"/>
          </p:cNvSpPr>
          <p:nvPr>
            <p:ph type="sldNum" sz="quarter" idx="4294967295"/>
          </p:nvPr>
        </p:nvSpPr>
        <p:spPr bwMode="auto">
          <a:xfrm>
            <a:off x="3815825" y="10235123"/>
            <a:ext cx="2920483" cy="539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fontAlgn="base">
              <a:spcBef>
                <a:spcPct val="0"/>
              </a:spcBef>
              <a:spcAft>
                <a:spcPct val="0"/>
              </a:spcAft>
            </a:pPr>
            <a:fld id="{F38FE46B-285B-47D0-AB63-D3C95240EDF5}" type="slidenum">
              <a:rPr lang="en-GB" altLang="en-US" b="1" i="1" smtClean="0">
                <a:solidFill>
                  <a:srgbClr val="000000"/>
                </a:solidFill>
                <a:latin typeface="Calibri" panose="020F0502020204030204" pitchFamily="34" charset="0"/>
                <a:cs typeface="Arial" panose="020B0604020202020204" pitchFamily="34" charset="0"/>
              </a:rPr>
              <a:pPr fontAlgn="base">
                <a:spcBef>
                  <a:spcPct val="0"/>
                </a:spcBef>
                <a:spcAft>
                  <a:spcPct val="0"/>
                </a:spcAft>
              </a:pPr>
              <a:t>16</a:t>
            </a:fld>
            <a:endParaRPr lang="en-GB" altLang="en-US" b="1" i="1" smtClean="0">
              <a:solidFill>
                <a:srgbClr val="00000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91788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1989146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437230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945074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922221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25602186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mn-lt"/>
                <a:ea typeface="+mn-ea"/>
                <a:cs typeface="+mn-cs"/>
              </a:rPr>
              <a:t>ScienceDirect</a:t>
            </a:r>
            <a:r>
              <a:rPr lang="en-GB" sz="1200" b="0" i="0" kern="1200" dirty="0" smtClean="0">
                <a:solidFill>
                  <a:schemeClr val="tx1"/>
                </a:solidFill>
                <a:effectLst/>
                <a:latin typeface="+mn-lt"/>
                <a:ea typeface="+mn-ea"/>
                <a:cs typeface="+mn-cs"/>
              </a:rPr>
              <a:t> provides full-text for scientific, medical and technical articles and books subscribed to by the Library.</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136290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2382029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hlinkClick r:id="rId3"/>
              </a:rPr>
              <a:t>Oxford Reference Online</a:t>
            </a:r>
            <a:r>
              <a:rPr lang="en-GB" sz="1200" kern="1200" dirty="0" smtClean="0">
                <a:solidFill>
                  <a:schemeClr val="tx1"/>
                </a:solidFill>
                <a:effectLst/>
                <a:latin typeface="+mn-lt"/>
                <a:ea typeface="+mn-ea"/>
                <a:cs typeface="+mn-cs"/>
              </a:rPr>
              <a:t> brings together language and subject reference works from one of the world's biggest and most trusted reference publishers into a single cross-searchable resource.</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37729100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Find the keywords for your topic or essay. Don’t type in a long sentence.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21998934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Using synonyms - these are different words with the same meaning </a:t>
            </a:r>
          </a:p>
          <a:p>
            <a:r>
              <a:rPr lang="en-GB" sz="1200" b="0" i="0" kern="1200" dirty="0" smtClean="0">
                <a:solidFill>
                  <a:schemeClr val="tx1"/>
                </a:solidFill>
                <a:effectLst/>
                <a:latin typeface="+mn-lt"/>
                <a:ea typeface="+mn-ea"/>
                <a:cs typeface="+mn-cs"/>
              </a:rPr>
              <a:t>Using acronyms - this is where your keywords can be condensed into a set of capital letters e.g. VAT or Value Added Tax - use both the full term and the acronym when searching.</a:t>
            </a:r>
          </a:p>
          <a:p>
            <a:r>
              <a:rPr lang="en-GB" sz="1200" b="0" i="0" kern="1200" dirty="0" smtClean="0">
                <a:solidFill>
                  <a:schemeClr val="tx1"/>
                </a:solidFill>
                <a:effectLst/>
                <a:latin typeface="+mn-lt"/>
                <a:ea typeface="+mn-ea"/>
                <a:cs typeface="+mn-cs"/>
              </a:rPr>
              <a:t>Be aware of alternative spellings - remember to try UK and US spellings for example: labour or </a:t>
            </a:r>
            <a:r>
              <a:rPr lang="en-GB" sz="1200" b="0" i="0" kern="1200" dirty="0" err="1" smtClean="0">
                <a:solidFill>
                  <a:schemeClr val="tx1"/>
                </a:solidFill>
                <a:effectLst/>
                <a:latin typeface="+mn-lt"/>
                <a:ea typeface="+mn-ea"/>
                <a:cs typeface="+mn-cs"/>
              </a:rPr>
              <a:t>labor</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Be aware of possible changes of place name, for example: Peking to Beijing.</a:t>
            </a:r>
          </a:p>
          <a:p>
            <a:r>
              <a:rPr lang="en-GB" sz="1200" b="0" i="0" kern="1200" dirty="0" smtClean="0">
                <a:solidFill>
                  <a:schemeClr val="tx1"/>
                </a:solidFill>
                <a:effectLst/>
                <a:latin typeface="+mn-lt"/>
                <a:ea typeface="+mn-ea"/>
                <a:cs typeface="+mn-cs"/>
              </a:rPr>
              <a:t>To find background information consult: encyclopaedias, dictionaries, bibliographies, textbooks.</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42769493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Phrase searching. This allows you to use a string of words instead of a single one. Many databases allow you to search for an exact phrase such as duty of care. However, some databases will require you to use inverted commas while other will require the use of brackets e.g. "duty of care". </a:t>
            </a:r>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20751773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Wildcards. Substitute a wildcard symbol for letter(s) in a word. For example </a:t>
            </a:r>
            <a:r>
              <a:rPr lang="en-GB" sz="1200" b="0" i="0" kern="1200" dirty="0" err="1" smtClean="0">
                <a:solidFill>
                  <a:schemeClr val="tx1"/>
                </a:solidFill>
                <a:effectLst/>
                <a:latin typeface="+mn-lt"/>
                <a:ea typeface="+mn-ea"/>
                <a:cs typeface="+mn-cs"/>
              </a:rPr>
              <a:t>organi?ation</a:t>
            </a:r>
            <a:r>
              <a:rPr lang="en-GB" sz="1200" b="0" i="0" kern="1200" dirty="0" smtClean="0">
                <a:solidFill>
                  <a:schemeClr val="tx1"/>
                </a:solidFill>
                <a:effectLst/>
                <a:latin typeface="+mn-lt"/>
                <a:ea typeface="+mn-ea"/>
                <a:cs typeface="+mn-cs"/>
              </a:rPr>
              <a:t> will find organisation or organization. Wildcards are very useful in dealing with spelling variations. Remember symbols used may vary between the different databases.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Truncation. A truncation character allows you to broaden your search by retrieving varying endings of your search term </a:t>
            </a:r>
            <a:r>
              <a:rPr lang="en-GB" sz="1200" b="0" i="0" kern="1200" dirty="0" err="1" smtClean="0">
                <a:solidFill>
                  <a:schemeClr val="tx1"/>
                </a:solidFill>
                <a:effectLst/>
                <a:latin typeface="+mn-lt"/>
                <a:ea typeface="+mn-ea"/>
                <a:cs typeface="+mn-cs"/>
              </a:rPr>
              <a:t>e.g</a:t>
            </a:r>
            <a:r>
              <a:rPr lang="en-GB" sz="1200" b="0" i="0" kern="1200" dirty="0" smtClean="0">
                <a:solidFill>
                  <a:schemeClr val="tx1"/>
                </a:solidFill>
                <a:effectLst/>
                <a:latin typeface="+mn-lt"/>
                <a:ea typeface="+mn-ea"/>
                <a:cs typeface="+mn-cs"/>
              </a:rPr>
              <a:t> Child* will retrieve articles that include the word child, children, childcare, children's, childhood.</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30600536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Use </a:t>
            </a:r>
            <a:r>
              <a:rPr lang="en-GB" sz="1200" b="0" i="0" u="none" strike="noStrike" kern="1200" dirty="0" smtClean="0">
                <a:solidFill>
                  <a:schemeClr val="tx1"/>
                </a:solidFill>
                <a:effectLst/>
                <a:latin typeface="+mn-lt"/>
                <a:ea typeface="+mn-ea"/>
                <a:cs typeface="+mn-cs"/>
                <a:hlinkClick r:id="rId3"/>
              </a:rPr>
              <a:t>Boolean operators</a:t>
            </a:r>
            <a:r>
              <a:rPr lang="en-GB" sz="1200" b="0" i="0" kern="1200" dirty="0" smtClean="0">
                <a:solidFill>
                  <a:schemeClr val="tx1"/>
                </a:solidFill>
                <a:effectLst/>
                <a:latin typeface="+mn-lt"/>
                <a:ea typeface="+mn-ea"/>
                <a:cs typeface="+mn-cs"/>
              </a:rPr>
              <a:t> (AND, OR </a:t>
            </a:r>
            <a:r>
              <a:rPr lang="en-GB" sz="1200" b="0" i="0" kern="1200" dirty="0" err="1" smtClean="0">
                <a:solidFill>
                  <a:schemeClr val="tx1"/>
                </a:solidFill>
                <a:effectLst/>
                <a:latin typeface="+mn-lt"/>
                <a:ea typeface="+mn-ea"/>
                <a:cs typeface="+mn-cs"/>
              </a:rPr>
              <a:t>or</a:t>
            </a:r>
            <a:r>
              <a:rPr lang="en-GB" sz="1200" b="0" i="0" kern="1200" dirty="0" smtClean="0">
                <a:solidFill>
                  <a:schemeClr val="tx1"/>
                </a:solidFill>
                <a:effectLst/>
                <a:latin typeface="+mn-lt"/>
                <a:ea typeface="+mn-ea"/>
                <a:cs typeface="+mn-cs"/>
              </a:rPr>
              <a:t> NOT) to combine search terms.</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4700621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60" tIns="44437" rIns="90460" bIns="44437"/>
          <a:lstStyle/>
          <a:p>
            <a:endParaRPr lang="en-GB" altLang="en-US" sz="1800" smtClean="0"/>
          </a:p>
        </p:txBody>
      </p:sp>
      <p:sp>
        <p:nvSpPr>
          <p:cNvPr id="206851"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4664769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9A4680-90AC-41BF-84E8-1D4750290CC2}" type="slidenum">
              <a:rPr lang="en-GB" smtClean="0"/>
              <a:t>45</a:t>
            </a:fld>
            <a:endParaRPr lang="en-GB"/>
          </a:p>
        </p:txBody>
      </p:sp>
    </p:spTree>
    <p:extLst>
      <p:ext uri="{BB962C8B-B14F-4D97-AF65-F5344CB8AC3E}">
        <p14:creationId xmlns:p14="http://schemas.microsoft.com/office/powerpoint/2010/main" val="39376696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9A4680-90AC-41BF-84E8-1D4750290CC2}" type="slidenum">
              <a:rPr lang="en-GB" smtClean="0"/>
              <a:t>46</a:t>
            </a:fld>
            <a:endParaRPr lang="en-GB"/>
          </a:p>
        </p:txBody>
      </p:sp>
    </p:spTree>
    <p:extLst>
      <p:ext uri="{BB962C8B-B14F-4D97-AF65-F5344CB8AC3E}">
        <p14:creationId xmlns:p14="http://schemas.microsoft.com/office/powerpoint/2010/main" val="16166877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a:t>
            </a:r>
            <a:r>
              <a:rPr lang="en-GB" sz="1200" b="1" i="0" kern="1200" dirty="0" smtClean="0">
                <a:solidFill>
                  <a:schemeClr val="tx1"/>
                </a:solidFill>
                <a:effectLst/>
                <a:latin typeface="+mn-lt"/>
                <a:ea typeface="+mn-ea"/>
                <a:cs typeface="+mn-cs"/>
              </a:rPr>
              <a:t>Office</a:t>
            </a:r>
            <a:r>
              <a:rPr lang="en-GB" sz="1200" b="0" i="0" kern="1200" dirty="0" smtClean="0">
                <a:solidFill>
                  <a:schemeClr val="tx1"/>
                </a:solidFill>
                <a:effectLst/>
                <a:latin typeface="+mn-lt"/>
                <a:ea typeface="+mn-ea"/>
                <a:cs typeface="+mn-cs"/>
              </a:rPr>
              <a:t> for </a:t>
            </a:r>
            <a:r>
              <a:rPr lang="en-GB" sz="1200" b="1" i="0" kern="1200" dirty="0" smtClean="0">
                <a:solidFill>
                  <a:schemeClr val="tx1"/>
                </a:solidFill>
                <a:effectLst/>
                <a:latin typeface="+mn-lt"/>
                <a:ea typeface="+mn-ea"/>
                <a:cs typeface="+mn-cs"/>
              </a:rPr>
              <a:t>National Statistics</a:t>
            </a:r>
            <a:r>
              <a:rPr lang="en-GB" sz="1200" b="0" i="0" kern="1200" dirty="0" smtClean="0">
                <a:solidFill>
                  <a:schemeClr val="tx1"/>
                </a:solidFill>
                <a:effectLst/>
                <a:latin typeface="+mn-lt"/>
                <a:ea typeface="+mn-ea"/>
                <a:cs typeface="+mn-cs"/>
              </a:rPr>
              <a:t> is the </a:t>
            </a:r>
            <a:r>
              <a:rPr lang="en-GB" sz="1200" b="1" i="0" kern="1200" dirty="0" smtClean="0">
                <a:solidFill>
                  <a:schemeClr val="tx1"/>
                </a:solidFill>
                <a:effectLst/>
                <a:latin typeface="+mn-lt"/>
                <a:ea typeface="+mn-ea"/>
                <a:cs typeface="+mn-cs"/>
              </a:rPr>
              <a:t>UK's</a:t>
            </a:r>
            <a:r>
              <a:rPr lang="en-GB" sz="1200" b="0" i="0" kern="1200" dirty="0" smtClean="0">
                <a:solidFill>
                  <a:schemeClr val="tx1"/>
                </a:solidFill>
                <a:effectLst/>
                <a:latin typeface="+mn-lt"/>
                <a:ea typeface="+mn-ea"/>
                <a:cs typeface="+mn-cs"/>
              </a:rPr>
              <a:t> largest independent producer of official </a:t>
            </a:r>
            <a:r>
              <a:rPr lang="en-GB" sz="1200" b="1" i="0" kern="1200" dirty="0" smtClean="0">
                <a:solidFill>
                  <a:schemeClr val="tx1"/>
                </a:solidFill>
                <a:effectLst/>
                <a:latin typeface="+mn-lt"/>
                <a:ea typeface="+mn-ea"/>
                <a:cs typeface="+mn-cs"/>
              </a:rPr>
              <a:t>statistics</a:t>
            </a:r>
            <a:r>
              <a:rPr lang="en-GB" sz="1200" b="0" i="0" kern="1200" dirty="0" smtClean="0">
                <a:solidFill>
                  <a:schemeClr val="tx1"/>
                </a:solidFill>
                <a:effectLst/>
                <a:latin typeface="+mn-lt"/>
                <a:ea typeface="+mn-ea"/>
                <a:cs typeface="+mn-cs"/>
              </a:rPr>
              <a:t> and the recognised </a:t>
            </a:r>
            <a:r>
              <a:rPr lang="en-GB" sz="1200" b="1" i="0" kern="1200" dirty="0" smtClean="0">
                <a:solidFill>
                  <a:schemeClr val="tx1"/>
                </a:solidFill>
                <a:effectLst/>
                <a:latin typeface="+mn-lt"/>
                <a:ea typeface="+mn-ea"/>
                <a:cs typeface="+mn-cs"/>
              </a:rPr>
              <a:t>national statistical</a:t>
            </a:r>
            <a:r>
              <a:rPr lang="en-GB" sz="1200" b="0" i="0" kern="1200" dirty="0" smtClean="0">
                <a:solidFill>
                  <a:schemeClr val="tx1"/>
                </a:solidFill>
                <a:effectLst/>
                <a:latin typeface="+mn-lt"/>
                <a:ea typeface="+mn-ea"/>
                <a:cs typeface="+mn-cs"/>
              </a:rPr>
              <a:t> institute of the </a:t>
            </a:r>
            <a:r>
              <a:rPr lang="en-GB" sz="1200" b="1" i="0" kern="1200" dirty="0" smtClean="0">
                <a:solidFill>
                  <a:schemeClr val="tx1"/>
                </a:solidFill>
                <a:effectLst/>
                <a:latin typeface="+mn-lt"/>
                <a:ea typeface="+mn-ea"/>
                <a:cs typeface="+mn-cs"/>
              </a:rPr>
              <a:t>UK</a:t>
            </a:r>
            <a:endParaRPr lang="en-GB" dirty="0"/>
          </a:p>
        </p:txBody>
      </p:sp>
      <p:sp>
        <p:nvSpPr>
          <p:cNvPr id="4" name="Slide Number Placeholder 3"/>
          <p:cNvSpPr>
            <a:spLocks noGrp="1"/>
          </p:cNvSpPr>
          <p:nvPr>
            <p:ph type="sldNum" sz="quarter" idx="10"/>
          </p:nvPr>
        </p:nvSpPr>
        <p:spPr/>
        <p:txBody>
          <a:bodyPr/>
          <a:lstStyle/>
          <a:p>
            <a:fld id="{359A4680-90AC-41BF-84E8-1D4750290CC2}" type="slidenum">
              <a:rPr lang="en-GB" smtClean="0"/>
              <a:t>47</a:t>
            </a:fld>
            <a:endParaRPr lang="en-GB"/>
          </a:p>
        </p:txBody>
      </p:sp>
    </p:spTree>
    <p:extLst>
      <p:ext uri="{BB962C8B-B14F-4D97-AF65-F5344CB8AC3E}">
        <p14:creationId xmlns:p14="http://schemas.microsoft.com/office/powerpoint/2010/main" val="2133803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Search for open, re-usable research data from UK institutions</a:t>
            </a:r>
            <a:endParaRPr lang="en-GB" dirty="0"/>
          </a:p>
        </p:txBody>
      </p:sp>
      <p:sp>
        <p:nvSpPr>
          <p:cNvPr id="4" name="Slide Number Placeholder 3"/>
          <p:cNvSpPr>
            <a:spLocks noGrp="1"/>
          </p:cNvSpPr>
          <p:nvPr>
            <p:ph type="sldNum" sz="quarter" idx="10"/>
          </p:nvPr>
        </p:nvSpPr>
        <p:spPr/>
        <p:txBody>
          <a:bodyPr/>
          <a:lstStyle/>
          <a:p>
            <a:fld id="{359A4680-90AC-41BF-84E8-1D4750290CC2}" type="slidenum">
              <a:rPr lang="en-GB" smtClean="0"/>
              <a:t>48</a:t>
            </a:fld>
            <a:endParaRPr lang="en-GB"/>
          </a:p>
        </p:txBody>
      </p:sp>
    </p:spTree>
    <p:extLst>
      <p:ext uri="{BB962C8B-B14F-4D97-AF65-F5344CB8AC3E}">
        <p14:creationId xmlns:p14="http://schemas.microsoft.com/office/powerpoint/2010/main" val="16534540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solidFill>
                  <a:srgbClr val="000000"/>
                </a:solidFill>
                <a:latin typeface="Arial" panose="020B0604020202020204" pitchFamily="34" charset="0"/>
                <a:cs typeface="Arial" panose="020B0604020202020204" pitchFamily="34" charset="0"/>
              </a:rPr>
              <a:t>A free-to-use service that allows you to "view, manipulate, create and download tables from the most detailed official data on Wales". You can run a keyword search on the data or simply browse the Reports folders. The built in search option may be your best bet. You can also select subsets of the data and produce your own tables and charts. If you register you can create your own profile, design and save your reports. There are many options for viewing and manipulating the data on the web site itself and it can seem overwhelming at times. You may prefer to just download the data sets and work on them offline, but if you think you might be a regular user of the this site it is worth working through the tutorials and getting to grips with the </a:t>
            </a:r>
            <a:r>
              <a:rPr lang="en-GB" sz="1200" dirty="0" err="1" smtClean="0">
                <a:solidFill>
                  <a:srgbClr val="000000"/>
                </a:solidFill>
                <a:latin typeface="Arial" panose="020B0604020202020204" pitchFamily="34" charset="0"/>
                <a:cs typeface="Arial" panose="020B0604020202020204" pitchFamily="34" charset="0"/>
              </a:rPr>
              <a:t>StatsWales</a:t>
            </a:r>
            <a:r>
              <a:rPr lang="en-GB" sz="1200" dirty="0" smtClean="0">
                <a:solidFill>
                  <a:srgbClr val="000000"/>
                </a:solidFill>
                <a:latin typeface="Arial" panose="020B0604020202020204" pitchFamily="34" charset="0"/>
                <a:cs typeface="Arial" panose="020B0604020202020204" pitchFamily="34" charset="0"/>
              </a:rPr>
              <a:t> tools. You can register for e-mail notifications of changes to specific datasets and RSS feeds are also available to alert you to new sets that have been added to the site.</a:t>
            </a: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59A4680-90AC-41BF-84E8-1D4750290CC2}" type="slidenum">
              <a:rPr lang="en-GB" smtClean="0"/>
              <a:t>49</a:t>
            </a:fld>
            <a:endParaRPr lang="en-GB"/>
          </a:p>
        </p:txBody>
      </p:sp>
    </p:spTree>
    <p:extLst>
      <p:ext uri="{BB962C8B-B14F-4D97-AF65-F5344CB8AC3E}">
        <p14:creationId xmlns:p14="http://schemas.microsoft.com/office/powerpoint/2010/main" val="1566379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PubMed is a free internet service developed by the National </a:t>
            </a:r>
            <a:r>
              <a:rPr lang="en-GB" sz="1200" b="0" i="0" kern="1200" dirty="0" err="1" smtClean="0">
                <a:solidFill>
                  <a:schemeClr val="tx1"/>
                </a:solidFill>
                <a:effectLst/>
                <a:latin typeface="+mn-lt"/>
                <a:ea typeface="+mn-ea"/>
                <a:cs typeface="+mn-cs"/>
              </a:rPr>
              <a:t>Center</a:t>
            </a:r>
            <a:r>
              <a:rPr lang="en-GB" sz="1200" b="0" i="0" kern="1200" dirty="0" smtClean="0">
                <a:solidFill>
                  <a:schemeClr val="tx1"/>
                </a:solidFill>
                <a:effectLst/>
                <a:latin typeface="+mn-lt"/>
                <a:ea typeface="+mn-ea"/>
                <a:cs typeface="+mn-cs"/>
              </a:rPr>
              <a:t> for Biotechnology Information at the National Library of Medicine.</a:t>
            </a:r>
          </a:p>
          <a:p>
            <a:endParaRPr lang="en-GB" sz="1200" b="0" i="1" u="none" strike="noStrike"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This database provides access to citations from biomedical literature from a range of sources, including Medline records from 1950 - present.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PubMed is a free resource that provides access to MEDLINE, the National Library of Medicine database of citations and abstracts in the fields of medicine, nursing, dentistry, veterinary medicine, health care systems, and preclinical sciences.</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51</a:t>
            </a:fld>
            <a:endParaRPr lang="en-GB">
              <a:solidFill>
                <a:prstClr val="black"/>
              </a:solidFill>
            </a:endParaRPr>
          </a:p>
        </p:txBody>
      </p:sp>
    </p:spTree>
    <p:extLst>
      <p:ext uri="{BB962C8B-B14F-4D97-AF65-F5344CB8AC3E}">
        <p14:creationId xmlns:p14="http://schemas.microsoft.com/office/powerpoint/2010/main" val="23500463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Cochrane Library contains high-quality, independent evidence to inform healthcare decision-making. It includes reliable evidence from Cochrane and other systematic reviews, clinical trials, and more. Cochrane reviews bring you the combined results of the world’s best medical research studies, and are recognised as the gold standard in evidence-based health care.</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52</a:t>
            </a:fld>
            <a:endParaRPr lang="en-GB">
              <a:solidFill>
                <a:prstClr val="black"/>
              </a:solidFill>
            </a:endParaRPr>
          </a:p>
        </p:txBody>
      </p:sp>
    </p:spTree>
    <p:extLst>
      <p:ext uri="{BB962C8B-B14F-4D97-AF65-F5344CB8AC3E}">
        <p14:creationId xmlns:p14="http://schemas.microsoft.com/office/powerpoint/2010/main" val="9332449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B5F6E5-CB66-4F78-8A26-4B365D526D73}" type="slidenum">
              <a:rPr lang="en-GB" smtClean="0">
                <a:solidFill>
                  <a:prstClr val="black"/>
                </a:solidFill>
              </a:rPr>
              <a:pPr/>
              <a:t>60</a:t>
            </a:fld>
            <a:endParaRPr lang="en-GB">
              <a:solidFill>
                <a:prstClr val="black"/>
              </a:solidFill>
            </a:endParaRPr>
          </a:p>
        </p:txBody>
      </p:sp>
    </p:spTree>
    <p:extLst>
      <p:ext uri="{BB962C8B-B14F-4D97-AF65-F5344CB8AC3E}">
        <p14:creationId xmlns:p14="http://schemas.microsoft.com/office/powerpoint/2010/main" val="34045326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a:t>
            </a:r>
            <a:r>
              <a:rPr lang="en-GB" baseline="0" dirty="0" smtClean="0"/>
              <a:t> UWTSD is taking the Open Access agenda forward</a:t>
            </a:r>
            <a:endParaRPr lang="en-GB" dirty="0"/>
          </a:p>
        </p:txBody>
      </p:sp>
      <p:sp>
        <p:nvSpPr>
          <p:cNvPr id="4" name="Slide Number Placeholder 3"/>
          <p:cNvSpPr>
            <a:spLocks noGrp="1"/>
          </p:cNvSpPr>
          <p:nvPr>
            <p:ph type="sldNum" sz="quarter" idx="10"/>
          </p:nvPr>
        </p:nvSpPr>
        <p:spPr/>
        <p:txBody>
          <a:bodyPr/>
          <a:lstStyle/>
          <a:p>
            <a:fld id="{5DB5F6E5-CB66-4F78-8A26-4B365D526D73}" type="slidenum">
              <a:rPr lang="en-GB" smtClean="0">
                <a:solidFill>
                  <a:prstClr val="black"/>
                </a:solidFill>
              </a:rPr>
              <a:pPr/>
              <a:t>61</a:t>
            </a:fld>
            <a:endParaRPr lang="en-GB">
              <a:solidFill>
                <a:prstClr val="black"/>
              </a:solidFill>
            </a:endParaRPr>
          </a:p>
        </p:txBody>
      </p:sp>
    </p:spTree>
    <p:extLst>
      <p:ext uri="{BB962C8B-B14F-4D97-AF65-F5344CB8AC3E}">
        <p14:creationId xmlns:p14="http://schemas.microsoft.com/office/powerpoint/2010/main" val="30744616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Slide Image Placeholder 1"/>
          <p:cNvSpPr>
            <a:spLocks noGrp="1" noRot="1" noChangeAspect="1" noTextEdit="1"/>
          </p:cNvSpPr>
          <p:nvPr>
            <p:ph type="sldImg"/>
          </p:nvPr>
        </p:nvSpPr>
        <p:spPr>
          <a:ln/>
        </p:spPr>
      </p:sp>
      <p:sp>
        <p:nvSpPr>
          <p:cNvPr id="242691" name="Notes Placeholder 2"/>
          <p:cNvSpPr>
            <a:spLocks noGrp="1"/>
          </p:cNvSpPr>
          <p:nvPr>
            <p:ph type="body" idx="1"/>
          </p:nvPr>
        </p:nvSpPr>
        <p:spPr>
          <a:noFill/>
        </p:spPr>
        <p:txBody>
          <a:bodyPr/>
          <a:lstStyle/>
          <a:p>
            <a:r>
              <a:rPr lang="en-GB" altLang="en-US" smtClean="0"/>
              <a:t>http://www.gold.ac.uk/library/library-research-support/copyrightinphdtheses/</a:t>
            </a:r>
          </a:p>
          <a:p>
            <a:endParaRPr lang="en-GB" altLang="en-US" smtClean="0"/>
          </a:p>
        </p:txBody>
      </p:sp>
      <p:sp>
        <p:nvSpPr>
          <p:cNvPr id="242692" name="Slide Number Placeholder 3"/>
          <p:cNvSpPr>
            <a:spLocks noGrp="1"/>
          </p:cNvSpPr>
          <p:nvPr>
            <p:ph type="sldNum" sz="quarter" idx="4294967295"/>
          </p:nvPr>
        </p:nvSpPr>
        <p:spPr bwMode="auto">
          <a:xfrm>
            <a:off x="3889781" y="10233399"/>
            <a:ext cx="2977130" cy="5411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eaLnBrk="0" fontAlgn="base" hangingPunct="0">
              <a:spcBef>
                <a:spcPct val="0"/>
              </a:spcBef>
              <a:spcAft>
                <a:spcPct val="0"/>
              </a:spcAft>
            </a:pPr>
            <a:fld id="{1F3BA96C-9722-4AF9-8E79-59C31370193F}" type="slidenum">
              <a:rPr lang="en-GB" altLang="en-US" smtClean="0">
                <a:solidFill>
                  <a:srgbClr val="000000"/>
                </a:solidFill>
              </a:rPr>
              <a:pPr eaLnBrk="0" fontAlgn="base" hangingPunct="0">
                <a:spcBef>
                  <a:spcPct val="0"/>
                </a:spcBef>
                <a:spcAft>
                  <a:spcPct val="0"/>
                </a:spcAft>
              </a:pPr>
              <a:t>65</a:t>
            </a:fld>
            <a:endParaRPr lang="en-GB" altLang="en-US" smtClean="0">
              <a:solidFill>
                <a:srgbClr val="000000"/>
              </a:solidFill>
            </a:endParaRPr>
          </a:p>
        </p:txBody>
      </p:sp>
    </p:spTree>
    <p:extLst>
      <p:ext uri="{BB962C8B-B14F-4D97-AF65-F5344CB8AC3E}">
        <p14:creationId xmlns:p14="http://schemas.microsoft.com/office/powerpoint/2010/main" val="3638819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0224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98268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8066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1070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4742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0246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163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1924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1046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3268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5531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AFA508D5-9708-4D59-8DC3-C94D33721D56}"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B2C8296C-F680-4E81-B881-5072BFEB94C1}" type="slidenum">
              <a:rPr lang="en-GB" altLang="en-US"/>
              <a:pPr>
                <a:defRPr/>
              </a:pPr>
              <a:t>‹#›</a:t>
            </a:fld>
            <a:endParaRPr lang="en-GB" altLang="en-US"/>
          </a:p>
        </p:txBody>
      </p:sp>
    </p:spTree>
    <p:extLst>
      <p:ext uri="{BB962C8B-B14F-4D97-AF65-F5344CB8AC3E}">
        <p14:creationId xmlns:p14="http://schemas.microsoft.com/office/powerpoint/2010/main" val="126764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120F72A5-CD5C-4395-865C-05E55DD112D3}"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01767FF0-9FFD-41EB-930B-5239D01A4BF7}" type="slidenum">
              <a:rPr lang="en-GB" altLang="en-US"/>
              <a:pPr>
                <a:defRPr/>
              </a:pPr>
              <a:t>‹#›</a:t>
            </a:fld>
            <a:endParaRPr lang="en-GB" altLang="en-US"/>
          </a:p>
        </p:txBody>
      </p:sp>
    </p:spTree>
    <p:extLst>
      <p:ext uri="{BB962C8B-B14F-4D97-AF65-F5344CB8AC3E}">
        <p14:creationId xmlns:p14="http://schemas.microsoft.com/office/powerpoint/2010/main" val="3980033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B667901F-0A27-4674-8BE3-3E16BD3C1C23}"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6FD93A28-CF7B-4EB4-9AE6-42E72D52B663}" type="slidenum">
              <a:rPr lang="en-GB" altLang="en-US"/>
              <a:pPr>
                <a:defRPr/>
              </a:pPr>
              <a:t>‹#›</a:t>
            </a:fld>
            <a:endParaRPr lang="en-GB" altLang="en-US"/>
          </a:p>
        </p:txBody>
      </p:sp>
    </p:spTree>
    <p:extLst>
      <p:ext uri="{BB962C8B-B14F-4D97-AF65-F5344CB8AC3E}">
        <p14:creationId xmlns:p14="http://schemas.microsoft.com/office/powerpoint/2010/main" val="1574674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0E84BDAB-1E82-4A06-B6C5-6A3393C1179B}"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31BB6D62-4871-4FEB-ABFF-FC1968C85DC6}" type="slidenum">
              <a:rPr lang="en-GB" altLang="en-US"/>
              <a:pPr>
                <a:defRPr/>
              </a:pPr>
              <a:t>‹#›</a:t>
            </a:fld>
            <a:endParaRPr lang="en-GB" altLang="en-US"/>
          </a:p>
        </p:txBody>
      </p:sp>
    </p:spTree>
    <p:extLst>
      <p:ext uri="{BB962C8B-B14F-4D97-AF65-F5344CB8AC3E}">
        <p14:creationId xmlns:p14="http://schemas.microsoft.com/office/powerpoint/2010/main" val="2843157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1BB73BB3-214B-4259-A0EE-CD2EC41D4B55}" type="datetimeFigureOut">
              <a:rPr lang="en-GB"/>
              <a:pPr>
                <a:defRPr/>
              </a:pPr>
              <a:t>19/10/2016</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DB9C60B6-BCC8-4466-8807-29F4A6073B8D}" type="slidenum">
              <a:rPr lang="en-GB" altLang="en-US"/>
              <a:pPr>
                <a:defRPr/>
              </a:pPr>
              <a:t>‹#›</a:t>
            </a:fld>
            <a:endParaRPr lang="en-GB" altLang="en-US"/>
          </a:p>
        </p:txBody>
      </p:sp>
    </p:spTree>
    <p:extLst>
      <p:ext uri="{BB962C8B-B14F-4D97-AF65-F5344CB8AC3E}">
        <p14:creationId xmlns:p14="http://schemas.microsoft.com/office/powerpoint/2010/main" val="15679008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E58B6C48-0430-455D-A2E2-09F66E5E2D1F}" type="datetimeFigureOut">
              <a:rPr lang="en-GB"/>
              <a:pPr>
                <a:defRPr/>
              </a:pPr>
              <a:t>19/10/2016</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FE3425C3-A3DC-4236-9721-08A21757D2C0}" type="slidenum">
              <a:rPr lang="en-GB" altLang="en-US"/>
              <a:pPr>
                <a:defRPr/>
              </a:pPr>
              <a:t>‹#›</a:t>
            </a:fld>
            <a:endParaRPr lang="en-GB" altLang="en-US"/>
          </a:p>
        </p:txBody>
      </p:sp>
    </p:spTree>
    <p:extLst>
      <p:ext uri="{BB962C8B-B14F-4D97-AF65-F5344CB8AC3E}">
        <p14:creationId xmlns:p14="http://schemas.microsoft.com/office/powerpoint/2010/main" val="24200671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908CE261-EEE5-468C-B2C3-A1570710BD81}" type="datetimeFigureOut">
              <a:rPr lang="en-GB"/>
              <a:pPr>
                <a:defRPr/>
              </a:pPr>
              <a:t>19/10/2016</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C7488DF7-4238-4DAC-97EA-5B3ABB5C7E8A}" type="slidenum">
              <a:rPr lang="en-GB" altLang="en-US"/>
              <a:pPr>
                <a:defRPr/>
              </a:pPr>
              <a:t>‹#›</a:t>
            </a:fld>
            <a:endParaRPr lang="en-GB" altLang="en-US"/>
          </a:p>
        </p:txBody>
      </p:sp>
    </p:spTree>
    <p:extLst>
      <p:ext uri="{BB962C8B-B14F-4D97-AF65-F5344CB8AC3E}">
        <p14:creationId xmlns:p14="http://schemas.microsoft.com/office/powerpoint/2010/main" val="30938427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032005E9-746A-42FD-93F2-2ACEED90DF9D}"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D878A00F-CAE2-4D89-B3D2-D940101C5AF0}" type="slidenum">
              <a:rPr lang="en-GB" altLang="en-US"/>
              <a:pPr>
                <a:defRPr/>
              </a:pPr>
              <a:t>‹#›</a:t>
            </a:fld>
            <a:endParaRPr lang="en-GB" altLang="en-US"/>
          </a:p>
        </p:txBody>
      </p:sp>
    </p:spTree>
    <p:extLst>
      <p:ext uri="{BB962C8B-B14F-4D97-AF65-F5344CB8AC3E}">
        <p14:creationId xmlns:p14="http://schemas.microsoft.com/office/powerpoint/2010/main" val="518723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05FD39B0-0323-4A11-999F-60D22C994F70}"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98427204-7974-4AFF-8C88-745A5A8AC8E5}" type="slidenum">
              <a:rPr lang="en-GB" altLang="en-US"/>
              <a:pPr>
                <a:defRPr/>
              </a:pPr>
              <a:t>‹#›</a:t>
            </a:fld>
            <a:endParaRPr lang="en-GB" altLang="en-US"/>
          </a:p>
        </p:txBody>
      </p:sp>
    </p:spTree>
    <p:extLst>
      <p:ext uri="{BB962C8B-B14F-4D97-AF65-F5344CB8AC3E}">
        <p14:creationId xmlns:p14="http://schemas.microsoft.com/office/powerpoint/2010/main" val="13635085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99B61631-6D96-4BE1-A693-889ECC2CED33}"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573B3F98-F949-4150-ADE0-302068E02500}" type="slidenum">
              <a:rPr lang="en-GB" altLang="en-US"/>
              <a:pPr>
                <a:defRPr/>
              </a:pPr>
              <a:t>‹#›</a:t>
            </a:fld>
            <a:endParaRPr lang="en-GB" altLang="en-US"/>
          </a:p>
        </p:txBody>
      </p:sp>
    </p:spTree>
    <p:extLst>
      <p:ext uri="{BB962C8B-B14F-4D97-AF65-F5344CB8AC3E}">
        <p14:creationId xmlns:p14="http://schemas.microsoft.com/office/powerpoint/2010/main" val="1682130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037F292-570D-4268-B208-F7BFF07E0D94}"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0537DCD7-53DD-4F8B-868F-5A5F45A2C55B}" type="slidenum">
              <a:rPr lang="en-GB" altLang="en-US"/>
              <a:pPr>
                <a:defRPr/>
              </a:pPr>
              <a:t>‹#›</a:t>
            </a:fld>
            <a:endParaRPr lang="en-GB" altLang="en-US"/>
          </a:p>
        </p:txBody>
      </p:sp>
    </p:spTree>
    <p:extLst>
      <p:ext uri="{BB962C8B-B14F-4D97-AF65-F5344CB8AC3E}">
        <p14:creationId xmlns:p14="http://schemas.microsoft.com/office/powerpoint/2010/main" val="36065794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27318540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3596206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3876608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3169779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1998246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2338638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49612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8226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3004728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67870625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8900424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144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5512157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144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Media Placeholder 3"/>
          <p:cNvSpPr>
            <a:spLocks noGrp="1"/>
          </p:cNvSpPr>
          <p:nvPr>
            <p:ph type="media" sz="half" idx="2"/>
          </p:nvPr>
        </p:nvSpPr>
        <p:spPr>
          <a:xfrm>
            <a:off x="6197600" y="1981200"/>
            <a:ext cx="5080000" cy="4114800"/>
          </a:xfrm>
        </p:spPr>
        <p:txBody>
          <a:bodyPr/>
          <a:lstStyle/>
          <a:p>
            <a:pPr lvl="0"/>
            <a:endParaRPr lang="en-US" noProof="0" smtClean="0"/>
          </a:p>
        </p:txBody>
      </p:sp>
    </p:spTree>
    <p:extLst>
      <p:ext uri="{BB962C8B-B14F-4D97-AF65-F5344CB8AC3E}">
        <p14:creationId xmlns:p14="http://schemas.microsoft.com/office/powerpoint/2010/main" val="2602793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914400" y="2130423"/>
            <a:ext cx="103632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828800" y="3886201"/>
            <a:ext cx="85344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31441375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2570102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963081" y="4406896"/>
            <a:ext cx="103632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963081" y="2906713"/>
            <a:ext cx="103632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23049526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609601"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97595"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13513561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609600" y="1535114"/>
            <a:ext cx="5386912"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p:cNvSpPr txBox="1">
            <a:spLocks noGrp="1"/>
          </p:cNvSpPr>
          <p:nvPr>
            <p:ph idx="2"/>
          </p:nvPr>
        </p:nvSpPr>
        <p:spPr>
          <a:xfrm>
            <a:off x="609600" y="2174872"/>
            <a:ext cx="5386912"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93364" y="1535114"/>
            <a:ext cx="5389035"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p:cNvSpPr txBox="1">
            <a:spLocks noGrp="1"/>
          </p:cNvSpPr>
          <p:nvPr>
            <p:ph idx="4"/>
          </p:nvPr>
        </p:nvSpPr>
        <p:spPr>
          <a:xfrm>
            <a:off x="6193364" y="2174872"/>
            <a:ext cx="5389035"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10/19/2016</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38864123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10/19/2016</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38930177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10/19/2016</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223527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09601" y="273048"/>
            <a:ext cx="4011081" cy="1162046"/>
          </a:xfrm>
        </p:spPr>
        <p:txBody>
          <a:bodyPr anchor="b" anchorCtr="0"/>
          <a:lstStyle>
            <a:lvl1pPr algn="l">
              <a:defRPr sz="2000" b="1"/>
            </a:lvl1pPr>
          </a:lstStyle>
          <a:p>
            <a:pPr lvl="0"/>
            <a:r>
              <a:rPr lang="en-US"/>
              <a:t>Click to edit Master title style</a:t>
            </a:r>
            <a:endParaRPr lang="en-GB"/>
          </a:p>
        </p:txBody>
      </p:sp>
      <p:sp>
        <p:nvSpPr>
          <p:cNvPr id="3" name="Content Placeholder 2"/>
          <p:cNvSpPr txBox="1">
            <a:spLocks noGrp="1"/>
          </p:cNvSpPr>
          <p:nvPr>
            <p:ph idx="1"/>
          </p:nvPr>
        </p:nvSpPr>
        <p:spPr>
          <a:xfrm>
            <a:off x="4766730" y="273048"/>
            <a:ext cx="6815669"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609601" y="1435095"/>
            <a:ext cx="4011081" cy="46910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9763928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2389717" y="4800601"/>
            <a:ext cx="7315200" cy="566735"/>
          </a:xfrm>
        </p:spPr>
        <p:txBody>
          <a:bodyPr anchor="b" anchorCtr="0"/>
          <a:lstStyle>
            <a:lvl1pPr algn="l">
              <a:defRPr sz="2000" b="1"/>
            </a:lvl1pPr>
          </a:lstStyle>
          <a:p>
            <a:pPr lvl="0"/>
            <a:r>
              <a:rPr lang="en-US"/>
              <a:t>Click to edit Master title style</a:t>
            </a:r>
            <a:endParaRPr lang="en-GB"/>
          </a:p>
        </p:txBody>
      </p:sp>
      <p:sp>
        <p:nvSpPr>
          <p:cNvPr id="3" name="Picture Placeholder 2"/>
          <p:cNvSpPr txBox="1">
            <a:spLocks noGrp="1"/>
          </p:cNvSpPr>
          <p:nvPr>
            <p:ph type="pic" idx="1"/>
          </p:nvPr>
        </p:nvSpPr>
        <p:spPr>
          <a:xfrm>
            <a:off x="2389717" y="612776"/>
            <a:ext cx="73152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2389717" y="5367335"/>
            <a:ext cx="7315200" cy="8048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33659788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19518761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839200" y="274641"/>
            <a:ext cx="27432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609600" y="274641"/>
            <a:ext cx="8026395"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5013480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914400" y="2130423"/>
            <a:ext cx="103632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828800" y="3886201"/>
            <a:ext cx="85344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26072338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2100611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963081" y="4406896"/>
            <a:ext cx="103632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963081" y="2906713"/>
            <a:ext cx="103632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4714603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609601"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97595"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23757710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609600" y="1535114"/>
            <a:ext cx="5386912"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p:cNvSpPr txBox="1">
            <a:spLocks noGrp="1"/>
          </p:cNvSpPr>
          <p:nvPr>
            <p:ph idx="2"/>
          </p:nvPr>
        </p:nvSpPr>
        <p:spPr>
          <a:xfrm>
            <a:off x="609600" y="2174872"/>
            <a:ext cx="5386912"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93364" y="1535114"/>
            <a:ext cx="5389035"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p:cNvSpPr txBox="1">
            <a:spLocks noGrp="1"/>
          </p:cNvSpPr>
          <p:nvPr>
            <p:ph idx="4"/>
          </p:nvPr>
        </p:nvSpPr>
        <p:spPr>
          <a:xfrm>
            <a:off x="6193364" y="2174872"/>
            <a:ext cx="5389035"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10/19/2016</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17470416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10/19/2016</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33582729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10/19/2016</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20640305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09601" y="273048"/>
            <a:ext cx="4011081" cy="1162046"/>
          </a:xfrm>
        </p:spPr>
        <p:txBody>
          <a:bodyPr anchor="b" anchorCtr="0"/>
          <a:lstStyle>
            <a:lvl1pPr algn="l">
              <a:defRPr sz="2000" b="1"/>
            </a:lvl1pPr>
          </a:lstStyle>
          <a:p>
            <a:pPr lvl="0"/>
            <a:r>
              <a:rPr lang="en-US"/>
              <a:t>Click to edit Master title style</a:t>
            </a:r>
            <a:endParaRPr lang="en-GB"/>
          </a:p>
        </p:txBody>
      </p:sp>
      <p:sp>
        <p:nvSpPr>
          <p:cNvPr id="3" name="Content Placeholder 2"/>
          <p:cNvSpPr txBox="1">
            <a:spLocks noGrp="1"/>
          </p:cNvSpPr>
          <p:nvPr>
            <p:ph idx="1"/>
          </p:nvPr>
        </p:nvSpPr>
        <p:spPr>
          <a:xfrm>
            <a:off x="4766730" y="273048"/>
            <a:ext cx="6815669"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609601" y="1435095"/>
            <a:ext cx="4011081" cy="46910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36227634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2389717" y="4800601"/>
            <a:ext cx="7315200" cy="566735"/>
          </a:xfrm>
        </p:spPr>
        <p:txBody>
          <a:bodyPr anchor="b" anchorCtr="0"/>
          <a:lstStyle>
            <a:lvl1pPr algn="l">
              <a:defRPr sz="2000" b="1"/>
            </a:lvl1pPr>
          </a:lstStyle>
          <a:p>
            <a:pPr lvl="0"/>
            <a:r>
              <a:rPr lang="en-US"/>
              <a:t>Click to edit Master title style</a:t>
            </a:r>
            <a:endParaRPr lang="en-GB"/>
          </a:p>
        </p:txBody>
      </p:sp>
      <p:sp>
        <p:nvSpPr>
          <p:cNvPr id="3" name="Picture Placeholder 2"/>
          <p:cNvSpPr txBox="1">
            <a:spLocks noGrp="1"/>
          </p:cNvSpPr>
          <p:nvPr>
            <p:ph type="pic" idx="1"/>
          </p:nvPr>
        </p:nvSpPr>
        <p:spPr>
          <a:xfrm>
            <a:off x="2389717" y="612776"/>
            <a:ext cx="73152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2389717" y="5367335"/>
            <a:ext cx="7315200" cy="8048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35973007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29725698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839200" y="274641"/>
            <a:ext cx="27432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609600" y="274641"/>
            <a:ext cx="8026395"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36802041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F3CAB66-040D-491C-9908-EF3C3244F7CE}" type="datetimeFigureOut">
              <a:rPr lang="en-GB"/>
              <a:pPr>
                <a:defRPr/>
              </a:pPr>
              <a:t>19/10/2016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b="0" i="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D5EB417-69B6-40C5-A815-CA8854A010BB}" type="slidenum">
              <a:rPr lang="en-GB"/>
              <a:pPr>
                <a:defRPr/>
              </a:pPr>
              <a:t>‹#›</a:t>
            </a:fld>
            <a:endParaRPr lang="en-GB"/>
          </a:p>
        </p:txBody>
      </p:sp>
    </p:spTree>
    <p:extLst>
      <p:ext uri="{BB962C8B-B14F-4D97-AF65-F5344CB8AC3E}">
        <p14:creationId xmlns:p14="http://schemas.microsoft.com/office/powerpoint/2010/main" val="366270420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B1EDCC1-2B9A-4C99-8EA7-3A56C7D3D7B9}" type="datetimeFigureOut">
              <a:rPr lang="en-GB"/>
              <a:pPr>
                <a:defRPr/>
              </a:pPr>
              <a:t>19/10/2016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D53EBEF-D27A-459C-AAD4-9844F728A7CD}" type="slidenum">
              <a:rPr lang="en-GB"/>
              <a:pPr>
                <a:defRPr/>
              </a:pPr>
              <a:t>‹#›</a:t>
            </a:fld>
            <a:endParaRPr lang="en-GB"/>
          </a:p>
        </p:txBody>
      </p:sp>
    </p:spTree>
    <p:extLst>
      <p:ext uri="{BB962C8B-B14F-4D97-AF65-F5344CB8AC3E}">
        <p14:creationId xmlns:p14="http://schemas.microsoft.com/office/powerpoint/2010/main" val="274959375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EA1E44-4406-4C4E-926B-3C1F988AC4DE}"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873053A1-7396-4784-BB04-2E2831F717B8}" type="slidenum">
              <a:rPr lang="en-GB"/>
              <a:pPr>
                <a:defRPr/>
              </a:pPr>
              <a:t>‹#›</a:t>
            </a:fld>
            <a:endParaRPr lang="en-GB"/>
          </a:p>
        </p:txBody>
      </p:sp>
    </p:spTree>
    <p:extLst>
      <p:ext uri="{BB962C8B-B14F-4D97-AF65-F5344CB8AC3E}">
        <p14:creationId xmlns:p14="http://schemas.microsoft.com/office/powerpoint/2010/main" val="198860386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9DB5E9-D88A-4637-9AF4-EE4BD6F10FDA}"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A86DA9A-ADAA-427A-8670-6D1961886E37}" type="slidenum">
              <a:rPr lang="en-GB"/>
              <a:pPr>
                <a:defRPr/>
              </a:pPr>
              <a:t>‹#›</a:t>
            </a:fld>
            <a:endParaRPr lang="en-GB"/>
          </a:p>
        </p:txBody>
      </p:sp>
    </p:spTree>
    <p:extLst>
      <p:ext uri="{BB962C8B-B14F-4D97-AF65-F5344CB8AC3E}">
        <p14:creationId xmlns:p14="http://schemas.microsoft.com/office/powerpoint/2010/main" val="89041123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19BE88B8-39FF-4777-8080-F87A19C5AC6C}" type="datetimeFigureOut">
              <a:rPr lang="en-GB"/>
              <a:pPr>
                <a:defRPr/>
              </a:pPr>
              <a:t>19/10/2016</a:t>
            </a:fld>
            <a:endParaRPr lang="en-GB"/>
          </a:p>
        </p:txBody>
      </p:sp>
      <p:sp>
        <p:nvSpPr>
          <p:cNvPr id="8" name="Slide Number Placeholder 8"/>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02688988-30FC-4647-BDC9-8B36AB8BE95B}" type="slidenum">
              <a:rPr lang="en-GB"/>
              <a:pPr>
                <a:defRPr/>
              </a:pPr>
              <a:t>‹#›</a:t>
            </a:fld>
            <a:endParaRPr lang="en-GB"/>
          </a:p>
        </p:txBody>
      </p:sp>
    </p:spTree>
    <p:extLst>
      <p:ext uri="{BB962C8B-B14F-4D97-AF65-F5344CB8AC3E}">
        <p14:creationId xmlns:p14="http://schemas.microsoft.com/office/powerpoint/2010/main" val="307830005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DC973319-74DB-403C-8763-2C64FC0E17E4}" type="datetimeFigureOut">
              <a:rPr lang="en-GB"/>
              <a:pPr>
                <a:defRPr/>
              </a:pPr>
              <a:t>19/10/2016</a:t>
            </a:fld>
            <a:endParaRPr lang="en-GB"/>
          </a:p>
        </p:txBody>
      </p:sp>
      <p:sp>
        <p:nvSpPr>
          <p:cNvPr id="4" name="Slide Number Placeholder 4"/>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4BA74F0F-5AAB-4897-8D0B-A5DB08FF3806}" type="slidenum">
              <a:rPr lang="en-GB"/>
              <a:pPr>
                <a:defRPr/>
              </a:pPr>
              <a:t>‹#›</a:t>
            </a:fld>
            <a:endParaRPr lang="en-GB"/>
          </a:p>
        </p:txBody>
      </p:sp>
    </p:spTree>
    <p:extLst>
      <p:ext uri="{BB962C8B-B14F-4D97-AF65-F5344CB8AC3E}">
        <p14:creationId xmlns:p14="http://schemas.microsoft.com/office/powerpoint/2010/main" val="84267625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3D1B3A-D8F5-471D-A1B3-2E11C1A61E4C}" type="datetimeFigureOut">
              <a:rPr lang="en-GB"/>
              <a:pPr>
                <a:defRPr/>
              </a:pPr>
              <a:t>19/10/2016</a:t>
            </a:fld>
            <a:endParaRPr lang="en-GB"/>
          </a:p>
        </p:txBody>
      </p:sp>
      <p:sp>
        <p:nvSpPr>
          <p:cNvPr id="3" name="Slide Number Placeholder 3"/>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EF98E5A-910A-4A2F-8342-98AF0E8C999B}" type="slidenum">
              <a:rPr lang="en-GB"/>
              <a:pPr>
                <a:defRPr/>
              </a:pPr>
              <a:t>‹#›</a:t>
            </a:fld>
            <a:endParaRPr lang="en-GB"/>
          </a:p>
        </p:txBody>
      </p:sp>
    </p:spTree>
    <p:extLst>
      <p:ext uri="{BB962C8B-B14F-4D97-AF65-F5344CB8AC3E}">
        <p14:creationId xmlns:p14="http://schemas.microsoft.com/office/powerpoint/2010/main" val="32717827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506F6274-4B03-4E46-8805-26A529695A17}"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21C9E74-0DC2-47CF-8ECE-5501A7A4AC40}" type="slidenum">
              <a:rPr lang="en-GB"/>
              <a:pPr>
                <a:defRPr/>
              </a:pPr>
              <a:t>‹#›</a:t>
            </a:fld>
            <a:endParaRPr lang="en-GB"/>
          </a:p>
        </p:txBody>
      </p:sp>
    </p:spTree>
    <p:extLst>
      <p:ext uri="{BB962C8B-B14F-4D97-AF65-F5344CB8AC3E}">
        <p14:creationId xmlns:p14="http://schemas.microsoft.com/office/powerpoint/2010/main" val="129788230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4E2FCDD-91D9-449C-9CC5-02DFA342D5EA}"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06162C1-0668-4F74-9AB6-0DBBDA7C73AF}" type="slidenum">
              <a:rPr lang="en-GB"/>
              <a:pPr>
                <a:defRPr/>
              </a:pPr>
              <a:t>‹#›</a:t>
            </a:fld>
            <a:endParaRPr lang="en-GB"/>
          </a:p>
        </p:txBody>
      </p:sp>
    </p:spTree>
    <p:extLst>
      <p:ext uri="{BB962C8B-B14F-4D97-AF65-F5344CB8AC3E}">
        <p14:creationId xmlns:p14="http://schemas.microsoft.com/office/powerpoint/2010/main" val="374267476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5DA9156-AD7D-407E-97D1-867DCB61353A}"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A55BAF5A-BE4E-46F3-ABC3-9EF8267AF55E}" type="slidenum">
              <a:rPr lang="en-GB"/>
              <a:pPr>
                <a:defRPr/>
              </a:pPr>
              <a:t>‹#›</a:t>
            </a:fld>
            <a:endParaRPr lang="en-GB"/>
          </a:p>
        </p:txBody>
      </p:sp>
    </p:spTree>
    <p:extLst>
      <p:ext uri="{BB962C8B-B14F-4D97-AF65-F5344CB8AC3E}">
        <p14:creationId xmlns:p14="http://schemas.microsoft.com/office/powerpoint/2010/main" val="309811558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1E2329-732B-4FE0-A2D0-A2786EEA1D0F}"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C1741E1-A5A8-41BC-944B-C4B3104BB7C6}" type="slidenum">
              <a:rPr lang="en-GB"/>
              <a:pPr>
                <a:defRPr/>
              </a:pPr>
              <a:t>‹#›</a:t>
            </a:fld>
            <a:endParaRPr lang="en-GB"/>
          </a:p>
        </p:txBody>
      </p:sp>
    </p:spTree>
    <p:extLst>
      <p:ext uri="{BB962C8B-B14F-4D97-AF65-F5344CB8AC3E}">
        <p14:creationId xmlns:p14="http://schemas.microsoft.com/office/powerpoint/2010/main" val="39757073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BEF28694-DA5E-4402-957A-719620E295CF}" type="datetimeFigureOut">
              <a:rPr lang="en-GB"/>
              <a:pPr>
                <a:defRPr/>
              </a:pPr>
              <a:t>19/10/2016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b="0" i="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29ED86AF-226E-449A-87C4-70AB3163A159}" type="slidenum">
              <a:rPr lang="en-GB"/>
              <a:pPr>
                <a:defRPr/>
              </a:pPr>
              <a:t>‹#›</a:t>
            </a:fld>
            <a:endParaRPr lang="en-GB"/>
          </a:p>
        </p:txBody>
      </p:sp>
    </p:spTree>
    <p:extLst>
      <p:ext uri="{BB962C8B-B14F-4D97-AF65-F5344CB8AC3E}">
        <p14:creationId xmlns:p14="http://schemas.microsoft.com/office/powerpoint/2010/main" val="212623160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4D79D620-5597-4BF6-B757-E20BC2ECE6C9}" type="datetimeFigureOut">
              <a:rPr lang="en-GB"/>
              <a:pPr>
                <a:defRPr/>
              </a:pPr>
              <a:t>19/10/2016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2E8174D0-185E-423B-8748-5458FCACE11D}" type="slidenum">
              <a:rPr lang="en-GB"/>
              <a:pPr>
                <a:defRPr/>
              </a:pPr>
              <a:t>‹#›</a:t>
            </a:fld>
            <a:endParaRPr lang="en-GB"/>
          </a:p>
        </p:txBody>
      </p:sp>
    </p:spTree>
    <p:extLst>
      <p:ext uri="{BB962C8B-B14F-4D97-AF65-F5344CB8AC3E}">
        <p14:creationId xmlns:p14="http://schemas.microsoft.com/office/powerpoint/2010/main" val="241291323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80FB0998-A53F-40A6-A0FD-854621986FDC}"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394F1DC-4C0E-47E7-BE6E-FFF20A96DCF4}" type="slidenum">
              <a:rPr lang="en-GB"/>
              <a:pPr>
                <a:defRPr/>
              </a:pPr>
              <a:t>‹#›</a:t>
            </a:fld>
            <a:endParaRPr lang="en-GB"/>
          </a:p>
        </p:txBody>
      </p:sp>
    </p:spTree>
    <p:extLst>
      <p:ext uri="{BB962C8B-B14F-4D97-AF65-F5344CB8AC3E}">
        <p14:creationId xmlns:p14="http://schemas.microsoft.com/office/powerpoint/2010/main" val="5662758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0DD0442F-DB59-4EBD-95CD-F0F6EB6ABBBF}"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54B321C-B0A9-42B4-8AD5-F283922B7E92}" type="slidenum">
              <a:rPr lang="en-GB"/>
              <a:pPr>
                <a:defRPr/>
              </a:pPr>
              <a:t>‹#›</a:t>
            </a:fld>
            <a:endParaRPr lang="en-GB"/>
          </a:p>
        </p:txBody>
      </p:sp>
    </p:spTree>
    <p:extLst>
      <p:ext uri="{BB962C8B-B14F-4D97-AF65-F5344CB8AC3E}">
        <p14:creationId xmlns:p14="http://schemas.microsoft.com/office/powerpoint/2010/main" val="61421572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75211FFF-1994-415F-B36F-65E5D441741E}" type="datetimeFigureOut">
              <a:rPr lang="en-GB"/>
              <a:pPr>
                <a:defRPr/>
              </a:pPr>
              <a:t>19/10/2016</a:t>
            </a:fld>
            <a:endParaRPr lang="en-GB"/>
          </a:p>
        </p:txBody>
      </p:sp>
      <p:sp>
        <p:nvSpPr>
          <p:cNvPr id="8" name="Slide Number Placeholder 8"/>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7545560-1964-4917-B0FA-DE7D69D84200}" type="slidenum">
              <a:rPr lang="en-GB"/>
              <a:pPr>
                <a:defRPr/>
              </a:pPr>
              <a:t>‹#›</a:t>
            </a:fld>
            <a:endParaRPr lang="en-GB"/>
          </a:p>
        </p:txBody>
      </p:sp>
    </p:spTree>
    <p:extLst>
      <p:ext uri="{BB962C8B-B14F-4D97-AF65-F5344CB8AC3E}">
        <p14:creationId xmlns:p14="http://schemas.microsoft.com/office/powerpoint/2010/main" val="223192374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EBC2B12C-9B63-48A2-A111-10E5BD42B79A}" type="datetimeFigureOut">
              <a:rPr lang="en-GB"/>
              <a:pPr>
                <a:defRPr/>
              </a:pPr>
              <a:t>19/10/2016</a:t>
            </a:fld>
            <a:endParaRPr lang="en-GB"/>
          </a:p>
        </p:txBody>
      </p:sp>
      <p:sp>
        <p:nvSpPr>
          <p:cNvPr id="4" name="Slide Number Placeholder 4"/>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19AFB59-B990-440A-9C1B-73A26547897D}" type="slidenum">
              <a:rPr lang="en-GB"/>
              <a:pPr>
                <a:defRPr/>
              </a:pPr>
              <a:t>‹#›</a:t>
            </a:fld>
            <a:endParaRPr lang="en-GB"/>
          </a:p>
        </p:txBody>
      </p:sp>
    </p:spTree>
    <p:extLst>
      <p:ext uri="{BB962C8B-B14F-4D97-AF65-F5344CB8AC3E}">
        <p14:creationId xmlns:p14="http://schemas.microsoft.com/office/powerpoint/2010/main" val="12554778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A34F9CDF-C952-403F-8F05-775D11841E88}" type="datetimeFigureOut">
              <a:rPr lang="en-GB"/>
              <a:pPr>
                <a:defRPr/>
              </a:pPr>
              <a:t>19/10/2016</a:t>
            </a:fld>
            <a:endParaRPr lang="en-GB"/>
          </a:p>
        </p:txBody>
      </p:sp>
      <p:sp>
        <p:nvSpPr>
          <p:cNvPr id="3" name="Slide Number Placeholder 3"/>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0F564247-7884-4E56-9E79-F7E64E00DAAA}" type="slidenum">
              <a:rPr lang="en-GB"/>
              <a:pPr>
                <a:defRPr/>
              </a:pPr>
              <a:t>‹#›</a:t>
            </a:fld>
            <a:endParaRPr lang="en-GB"/>
          </a:p>
        </p:txBody>
      </p:sp>
    </p:spTree>
    <p:extLst>
      <p:ext uri="{BB962C8B-B14F-4D97-AF65-F5344CB8AC3E}">
        <p14:creationId xmlns:p14="http://schemas.microsoft.com/office/powerpoint/2010/main" val="376532022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BE8433AF-2325-48D1-B31B-51FB7F330774}"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B30344E-3652-48C0-9796-7D15A416B4E1}" type="slidenum">
              <a:rPr lang="en-GB"/>
              <a:pPr>
                <a:defRPr/>
              </a:pPr>
              <a:t>‹#›</a:t>
            </a:fld>
            <a:endParaRPr lang="en-GB"/>
          </a:p>
        </p:txBody>
      </p:sp>
    </p:spTree>
    <p:extLst>
      <p:ext uri="{BB962C8B-B14F-4D97-AF65-F5344CB8AC3E}">
        <p14:creationId xmlns:p14="http://schemas.microsoft.com/office/powerpoint/2010/main" val="33249905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D0D27D52-1426-4AF7-ACF4-A033C92B11B8}"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8AAE69A-89C0-48BE-8FB5-C7D37CFC5D6B}" type="slidenum">
              <a:rPr lang="en-GB"/>
              <a:pPr>
                <a:defRPr/>
              </a:pPr>
              <a:t>‹#›</a:t>
            </a:fld>
            <a:endParaRPr lang="en-GB"/>
          </a:p>
        </p:txBody>
      </p:sp>
    </p:spTree>
    <p:extLst>
      <p:ext uri="{BB962C8B-B14F-4D97-AF65-F5344CB8AC3E}">
        <p14:creationId xmlns:p14="http://schemas.microsoft.com/office/powerpoint/2010/main" val="412173539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45CAD32F-0849-46E0-8B7B-36AA2357BB5E}"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DA333A82-A150-4FFD-BF4D-6FBC817BC9FD}" type="slidenum">
              <a:rPr lang="en-GB"/>
              <a:pPr>
                <a:defRPr/>
              </a:pPr>
              <a:t>‹#›</a:t>
            </a:fld>
            <a:endParaRPr lang="en-GB"/>
          </a:p>
        </p:txBody>
      </p:sp>
    </p:spTree>
    <p:extLst>
      <p:ext uri="{BB962C8B-B14F-4D97-AF65-F5344CB8AC3E}">
        <p14:creationId xmlns:p14="http://schemas.microsoft.com/office/powerpoint/2010/main" val="256795940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57343A55-985B-4EDC-ADB8-AF9E2BCFA5C7}"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E5DDB46C-07C6-4ACF-973F-CC4AB4B5B321}" type="slidenum">
              <a:rPr lang="en-GB"/>
              <a:pPr>
                <a:defRPr/>
              </a:pPr>
              <a:t>‹#›</a:t>
            </a:fld>
            <a:endParaRPr lang="en-GB"/>
          </a:p>
        </p:txBody>
      </p:sp>
    </p:spTree>
    <p:extLst>
      <p:ext uri="{BB962C8B-B14F-4D97-AF65-F5344CB8AC3E}">
        <p14:creationId xmlns:p14="http://schemas.microsoft.com/office/powerpoint/2010/main" val="130455852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914400" y="2130423"/>
            <a:ext cx="103632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828800" y="3886201"/>
            <a:ext cx="85344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649750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7164955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963081" y="4406896"/>
            <a:ext cx="103632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963081" y="2906713"/>
            <a:ext cx="103632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30550486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609601"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97595"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15739549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609600" y="1535114"/>
            <a:ext cx="5386912"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p:cNvSpPr txBox="1">
            <a:spLocks noGrp="1"/>
          </p:cNvSpPr>
          <p:nvPr>
            <p:ph idx="2"/>
          </p:nvPr>
        </p:nvSpPr>
        <p:spPr>
          <a:xfrm>
            <a:off x="609600" y="2174872"/>
            <a:ext cx="5386912"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93364" y="1535114"/>
            <a:ext cx="5389035"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p:cNvSpPr txBox="1">
            <a:spLocks noGrp="1"/>
          </p:cNvSpPr>
          <p:nvPr>
            <p:ph idx="4"/>
          </p:nvPr>
        </p:nvSpPr>
        <p:spPr>
          <a:xfrm>
            <a:off x="6193364" y="2174872"/>
            <a:ext cx="5389035"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10/19/2016</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6461764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10/19/2016</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41440810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10/19/2016</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23225357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09601" y="273048"/>
            <a:ext cx="4011081" cy="1162046"/>
          </a:xfrm>
        </p:spPr>
        <p:txBody>
          <a:bodyPr anchor="b" anchorCtr="0"/>
          <a:lstStyle>
            <a:lvl1pPr algn="l">
              <a:defRPr sz="2000" b="1"/>
            </a:lvl1pPr>
          </a:lstStyle>
          <a:p>
            <a:pPr lvl="0"/>
            <a:r>
              <a:rPr lang="en-US"/>
              <a:t>Click to edit Master title style</a:t>
            </a:r>
            <a:endParaRPr lang="en-GB"/>
          </a:p>
        </p:txBody>
      </p:sp>
      <p:sp>
        <p:nvSpPr>
          <p:cNvPr id="3" name="Content Placeholder 2"/>
          <p:cNvSpPr txBox="1">
            <a:spLocks noGrp="1"/>
          </p:cNvSpPr>
          <p:nvPr>
            <p:ph idx="1"/>
          </p:nvPr>
        </p:nvSpPr>
        <p:spPr>
          <a:xfrm>
            <a:off x="4766730" y="273048"/>
            <a:ext cx="6815669"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609601" y="1435095"/>
            <a:ext cx="4011081" cy="46910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18573706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2389717" y="4800601"/>
            <a:ext cx="7315200" cy="566735"/>
          </a:xfrm>
        </p:spPr>
        <p:txBody>
          <a:bodyPr anchor="b" anchorCtr="0"/>
          <a:lstStyle>
            <a:lvl1pPr algn="l">
              <a:defRPr sz="2000" b="1"/>
            </a:lvl1pPr>
          </a:lstStyle>
          <a:p>
            <a:pPr lvl="0"/>
            <a:r>
              <a:rPr lang="en-US"/>
              <a:t>Click to edit Master title style</a:t>
            </a:r>
            <a:endParaRPr lang="en-GB"/>
          </a:p>
        </p:txBody>
      </p:sp>
      <p:sp>
        <p:nvSpPr>
          <p:cNvPr id="3" name="Picture Placeholder 2"/>
          <p:cNvSpPr txBox="1">
            <a:spLocks noGrp="1"/>
          </p:cNvSpPr>
          <p:nvPr>
            <p:ph type="pic" idx="1"/>
          </p:nvPr>
        </p:nvSpPr>
        <p:spPr>
          <a:xfrm>
            <a:off x="2389717" y="612776"/>
            <a:ext cx="73152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2389717" y="5367335"/>
            <a:ext cx="7315200" cy="8048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33400586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38508328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839200" y="274641"/>
            <a:ext cx="27432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609600" y="274641"/>
            <a:ext cx="8026395"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14245247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F3CAB66-040D-491C-9908-EF3C3244F7CE}" type="datetimeFigureOut">
              <a:rPr lang="en-GB"/>
              <a:pPr>
                <a:defRPr/>
              </a:pPr>
              <a:t>19/10/2016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b="0" i="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D5EB417-69B6-40C5-A815-CA8854A010BB}" type="slidenum">
              <a:rPr lang="en-GB"/>
              <a:pPr>
                <a:defRPr/>
              </a:pPr>
              <a:t>‹#›</a:t>
            </a:fld>
            <a:endParaRPr lang="en-GB"/>
          </a:p>
        </p:txBody>
      </p:sp>
    </p:spTree>
    <p:extLst>
      <p:ext uri="{BB962C8B-B14F-4D97-AF65-F5344CB8AC3E}">
        <p14:creationId xmlns:p14="http://schemas.microsoft.com/office/powerpoint/2010/main" val="9384097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B1EDCC1-2B9A-4C99-8EA7-3A56C7D3D7B9}" type="datetimeFigureOut">
              <a:rPr lang="en-GB"/>
              <a:pPr>
                <a:defRPr/>
              </a:pPr>
              <a:t>19/10/2016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D53EBEF-D27A-459C-AAD4-9844F728A7CD}" type="slidenum">
              <a:rPr lang="en-GB"/>
              <a:pPr>
                <a:defRPr/>
              </a:pPr>
              <a:t>‹#›</a:t>
            </a:fld>
            <a:endParaRPr lang="en-GB"/>
          </a:p>
        </p:txBody>
      </p:sp>
    </p:spTree>
    <p:extLst>
      <p:ext uri="{BB962C8B-B14F-4D97-AF65-F5344CB8AC3E}">
        <p14:creationId xmlns:p14="http://schemas.microsoft.com/office/powerpoint/2010/main" val="119394239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EA1E44-4406-4C4E-926B-3C1F988AC4DE}"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873053A1-7396-4784-BB04-2E2831F717B8}" type="slidenum">
              <a:rPr lang="en-GB"/>
              <a:pPr>
                <a:defRPr/>
              </a:pPr>
              <a:t>‹#›</a:t>
            </a:fld>
            <a:endParaRPr lang="en-GB"/>
          </a:p>
        </p:txBody>
      </p:sp>
    </p:spTree>
    <p:extLst>
      <p:ext uri="{BB962C8B-B14F-4D97-AF65-F5344CB8AC3E}">
        <p14:creationId xmlns:p14="http://schemas.microsoft.com/office/powerpoint/2010/main" val="102416779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9DB5E9-D88A-4637-9AF4-EE4BD6F10FDA}"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A86DA9A-ADAA-427A-8670-6D1961886E37}" type="slidenum">
              <a:rPr lang="en-GB"/>
              <a:pPr>
                <a:defRPr/>
              </a:pPr>
              <a:t>‹#›</a:t>
            </a:fld>
            <a:endParaRPr lang="en-GB"/>
          </a:p>
        </p:txBody>
      </p:sp>
    </p:spTree>
    <p:extLst>
      <p:ext uri="{BB962C8B-B14F-4D97-AF65-F5344CB8AC3E}">
        <p14:creationId xmlns:p14="http://schemas.microsoft.com/office/powerpoint/2010/main" val="231043914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19BE88B8-39FF-4777-8080-F87A19C5AC6C}" type="datetimeFigureOut">
              <a:rPr lang="en-GB"/>
              <a:pPr>
                <a:defRPr/>
              </a:pPr>
              <a:t>19/10/2016</a:t>
            </a:fld>
            <a:endParaRPr lang="en-GB"/>
          </a:p>
        </p:txBody>
      </p:sp>
      <p:sp>
        <p:nvSpPr>
          <p:cNvPr id="8" name="Slide Number Placeholder 8"/>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02688988-30FC-4647-BDC9-8B36AB8BE95B}" type="slidenum">
              <a:rPr lang="en-GB"/>
              <a:pPr>
                <a:defRPr/>
              </a:pPr>
              <a:t>‹#›</a:t>
            </a:fld>
            <a:endParaRPr lang="en-GB"/>
          </a:p>
        </p:txBody>
      </p:sp>
    </p:spTree>
    <p:extLst>
      <p:ext uri="{BB962C8B-B14F-4D97-AF65-F5344CB8AC3E}">
        <p14:creationId xmlns:p14="http://schemas.microsoft.com/office/powerpoint/2010/main" val="1354660920"/>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DC973319-74DB-403C-8763-2C64FC0E17E4}" type="datetimeFigureOut">
              <a:rPr lang="en-GB"/>
              <a:pPr>
                <a:defRPr/>
              </a:pPr>
              <a:t>19/10/2016</a:t>
            </a:fld>
            <a:endParaRPr lang="en-GB"/>
          </a:p>
        </p:txBody>
      </p:sp>
      <p:sp>
        <p:nvSpPr>
          <p:cNvPr id="4" name="Slide Number Placeholder 4"/>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4BA74F0F-5AAB-4897-8D0B-A5DB08FF3806}" type="slidenum">
              <a:rPr lang="en-GB"/>
              <a:pPr>
                <a:defRPr/>
              </a:pPr>
              <a:t>‹#›</a:t>
            </a:fld>
            <a:endParaRPr lang="en-GB"/>
          </a:p>
        </p:txBody>
      </p:sp>
    </p:spTree>
    <p:extLst>
      <p:ext uri="{BB962C8B-B14F-4D97-AF65-F5344CB8AC3E}">
        <p14:creationId xmlns:p14="http://schemas.microsoft.com/office/powerpoint/2010/main" val="22315692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3D1B3A-D8F5-471D-A1B3-2E11C1A61E4C}" type="datetimeFigureOut">
              <a:rPr lang="en-GB"/>
              <a:pPr>
                <a:defRPr/>
              </a:pPr>
              <a:t>19/10/2016</a:t>
            </a:fld>
            <a:endParaRPr lang="en-GB"/>
          </a:p>
        </p:txBody>
      </p:sp>
      <p:sp>
        <p:nvSpPr>
          <p:cNvPr id="3" name="Slide Number Placeholder 3"/>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EF98E5A-910A-4A2F-8342-98AF0E8C999B}" type="slidenum">
              <a:rPr lang="en-GB"/>
              <a:pPr>
                <a:defRPr/>
              </a:pPr>
              <a:t>‹#›</a:t>
            </a:fld>
            <a:endParaRPr lang="en-GB"/>
          </a:p>
        </p:txBody>
      </p:sp>
    </p:spTree>
    <p:extLst>
      <p:ext uri="{BB962C8B-B14F-4D97-AF65-F5344CB8AC3E}">
        <p14:creationId xmlns:p14="http://schemas.microsoft.com/office/powerpoint/2010/main" val="125490533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506F6274-4B03-4E46-8805-26A529695A17}"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21C9E74-0DC2-47CF-8ECE-5501A7A4AC40}" type="slidenum">
              <a:rPr lang="en-GB"/>
              <a:pPr>
                <a:defRPr/>
              </a:pPr>
              <a:t>‹#›</a:t>
            </a:fld>
            <a:endParaRPr lang="en-GB"/>
          </a:p>
        </p:txBody>
      </p:sp>
    </p:spTree>
    <p:extLst>
      <p:ext uri="{BB962C8B-B14F-4D97-AF65-F5344CB8AC3E}">
        <p14:creationId xmlns:p14="http://schemas.microsoft.com/office/powerpoint/2010/main" val="159851567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4E2FCDD-91D9-449C-9CC5-02DFA342D5EA}"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06162C1-0668-4F74-9AB6-0DBBDA7C73AF}" type="slidenum">
              <a:rPr lang="en-GB"/>
              <a:pPr>
                <a:defRPr/>
              </a:pPr>
              <a:t>‹#›</a:t>
            </a:fld>
            <a:endParaRPr lang="en-GB"/>
          </a:p>
        </p:txBody>
      </p:sp>
    </p:spTree>
    <p:extLst>
      <p:ext uri="{BB962C8B-B14F-4D97-AF65-F5344CB8AC3E}">
        <p14:creationId xmlns:p14="http://schemas.microsoft.com/office/powerpoint/2010/main" val="85665865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5DA9156-AD7D-407E-97D1-867DCB61353A}"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A55BAF5A-BE4E-46F3-ABC3-9EF8267AF55E}" type="slidenum">
              <a:rPr lang="en-GB"/>
              <a:pPr>
                <a:defRPr/>
              </a:pPr>
              <a:t>‹#›</a:t>
            </a:fld>
            <a:endParaRPr lang="en-GB"/>
          </a:p>
        </p:txBody>
      </p:sp>
    </p:spTree>
    <p:extLst>
      <p:ext uri="{BB962C8B-B14F-4D97-AF65-F5344CB8AC3E}">
        <p14:creationId xmlns:p14="http://schemas.microsoft.com/office/powerpoint/2010/main" val="374156617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1E2329-732B-4FE0-A2D0-A2786EEA1D0F}"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C1741E1-A5A8-41BC-944B-C4B3104BB7C6}" type="slidenum">
              <a:rPr lang="en-GB"/>
              <a:pPr>
                <a:defRPr/>
              </a:pPr>
              <a:t>‹#›</a:t>
            </a:fld>
            <a:endParaRPr lang="en-GB"/>
          </a:p>
        </p:txBody>
      </p:sp>
    </p:spTree>
    <p:extLst>
      <p:ext uri="{BB962C8B-B14F-4D97-AF65-F5344CB8AC3E}">
        <p14:creationId xmlns:p14="http://schemas.microsoft.com/office/powerpoint/2010/main" val="279718485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3E32B9F5-3E27-4CA2-B2F2-089A6D5125E0}"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8A917006-2ABB-45CE-87AA-ECA2A2970792}" type="slidenum">
              <a:rPr lang="en-GB" altLang="en-US"/>
              <a:pPr>
                <a:defRPr/>
              </a:pPr>
              <a:t>‹#›</a:t>
            </a:fld>
            <a:endParaRPr lang="en-GB" altLang="en-US"/>
          </a:p>
        </p:txBody>
      </p:sp>
    </p:spTree>
    <p:extLst>
      <p:ext uri="{BB962C8B-B14F-4D97-AF65-F5344CB8AC3E}">
        <p14:creationId xmlns:p14="http://schemas.microsoft.com/office/powerpoint/2010/main" val="187769452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C66E97E-DA97-4223-BC53-B229B2C01F05}"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798025F0-410A-4566-8523-C428E0ED86CC}" type="slidenum">
              <a:rPr lang="en-GB" altLang="en-US"/>
              <a:pPr>
                <a:defRPr/>
              </a:pPr>
              <a:t>‹#›</a:t>
            </a:fld>
            <a:endParaRPr lang="en-GB" altLang="en-US"/>
          </a:p>
        </p:txBody>
      </p:sp>
    </p:spTree>
    <p:extLst>
      <p:ext uri="{BB962C8B-B14F-4D97-AF65-F5344CB8AC3E}">
        <p14:creationId xmlns:p14="http://schemas.microsoft.com/office/powerpoint/2010/main" val="105799438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B8D29A00-BF81-4714-B023-52D650897399}"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681FEB69-339D-4842-91DE-A7AAC8F66914}" type="slidenum">
              <a:rPr lang="en-GB" altLang="en-US"/>
              <a:pPr>
                <a:defRPr/>
              </a:pPr>
              <a:t>‹#›</a:t>
            </a:fld>
            <a:endParaRPr lang="en-GB" altLang="en-US"/>
          </a:p>
        </p:txBody>
      </p:sp>
    </p:spTree>
    <p:extLst>
      <p:ext uri="{BB962C8B-B14F-4D97-AF65-F5344CB8AC3E}">
        <p14:creationId xmlns:p14="http://schemas.microsoft.com/office/powerpoint/2010/main" val="417864314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EE5C3187-09A4-4498-B513-2899B25C93B2}"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730EA30A-0058-4668-B4E7-3B420E094876}" type="slidenum">
              <a:rPr lang="en-GB" altLang="en-US"/>
              <a:pPr>
                <a:defRPr/>
              </a:pPr>
              <a:t>‹#›</a:t>
            </a:fld>
            <a:endParaRPr lang="en-GB" altLang="en-US"/>
          </a:p>
        </p:txBody>
      </p:sp>
    </p:spTree>
    <p:extLst>
      <p:ext uri="{BB962C8B-B14F-4D97-AF65-F5344CB8AC3E}">
        <p14:creationId xmlns:p14="http://schemas.microsoft.com/office/powerpoint/2010/main" val="202264397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25BCDF6B-87D8-43C6-B803-39E130A51461}" type="datetimeFigureOut">
              <a:rPr lang="en-GB"/>
              <a:pPr>
                <a:defRPr/>
              </a:pPr>
              <a:t>19/10/2016</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5D214401-057F-49CF-BD87-62B3547652FD}" type="slidenum">
              <a:rPr lang="en-GB" altLang="en-US"/>
              <a:pPr>
                <a:defRPr/>
              </a:pPr>
              <a:t>‹#›</a:t>
            </a:fld>
            <a:endParaRPr lang="en-GB" altLang="en-US"/>
          </a:p>
        </p:txBody>
      </p:sp>
    </p:spTree>
    <p:extLst>
      <p:ext uri="{BB962C8B-B14F-4D97-AF65-F5344CB8AC3E}">
        <p14:creationId xmlns:p14="http://schemas.microsoft.com/office/powerpoint/2010/main" val="271281091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47C9E39F-9016-4BD0-81C3-759E833A29C6}" type="datetimeFigureOut">
              <a:rPr lang="en-GB"/>
              <a:pPr>
                <a:defRPr/>
              </a:pPr>
              <a:t>19/10/2016</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C1F3D866-7ADA-4DE8-886D-E4DC3BD1361E}" type="slidenum">
              <a:rPr lang="en-GB" altLang="en-US"/>
              <a:pPr>
                <a:defRPr/>
              </a:pPr>
              <a:t>‹#›</a:t>
            </a:fld>
            <a:endParaRPr lang="en-GB" altLang="en-US"/>
          </a:p>
        </p:txBody>
      </p:sp>
    </p:spTree>
    <p:extLst>
      <p:ext uri="{BB962C8B-B14F-4D97-AF65-F5344CB8AC3E}">
        <p14:creationId xmlns:p14="http://schemas.microsoft.com/office/powerpoint/2010/main" val="370090800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5A0F52A7-63EA-47CF-82B8-A267908992CD}" type="datetimeFigureOut">
              <a:rPr lang="en-GB"/>
              <a:pPr>
                <a:defRPr/>
              </a:pPr>
              <a:t>19/10/2016</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F992335F-D1AC-460F-A6DB-9280C4B86689}" type="slidenum">
              <a:rPr lang="en-GB" altLang="en-US"/>
              <a:pPr>
                <a:defRPr/>
              </a:pPr>
              <a:t>‹#›</a:t>
            </a:fld>
            <a:endParaRPr lang="en-GB" altLang="en-US"/>
          </a:p>
        </p:txBody>
      </p:sp>
    </p:spTree>
    <p:extLst>
      <p:ext uri="{BB962C8B-B14F-4D97-AF65-F5344CB8AC3E}">
        <p14:creationId xmlns:p14="http://schemas.microsoft.com/office/powerpoint/2010/main" val="121499800"/>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BF339751-83C5-4545-9ECA-4ACF0B7087EC}"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8F6D3270-406F-49CB-8D42-C3A93A94FF90}" type="slidenum">
              <a:rPr lang="en-GB" altLang="en-US"/>
              <a:pPr>
                <a:defRPr/>
              </a:pPr>
              <a:t>‹#›</a:t>
            </a:fld>
            <a:endParaRPr lang="en-GB" altLang="en-US"/>
          </a:p>
        </p:txBody>
      </p:sp>
    </p:spTree>
    <p:extLst>
      <p:ext uri="{BB962C8B-B14F-4D97-AF65-F5344CB8AC3E}">
        <p14:creationId xmlns:p14="http://schemas.microsoft.com/office/powerpoint/2010/main" val="392353400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623BADFD-8140-44D8-8166-586FB6E90CFA}"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A52C2349-8860-422C-8382-C92CF5276A12}" type="slidenum">
              <a:rPr lang="en-GB" altLang="en-US"/>
              <a:pPr>
                <a:defRPr/>
              </a:pPr>
              <a:t>‹#›</a:t>
            </a:fld>
            <a:endParaRPr lang="en-GB" altLang="en-US"/>
          </a:p>
        </p:txBody>
      </p:sp>
    </p:spTree>
    <p:extLst>
      <p:ext uri="{BB962C8B-B14F-4D97-AF65-F5344CB8AC3E}">
        <p14:creationId xmlns:p14="http://schemas.microsoft.com/office/powerpoint/2010/main" val="3480433227"/>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2D689294-EBD8-4507-ADB8-540FB93BD8D0}"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AA7AB08B-A31D-47EB-9C18-6B42AC730026}" type="slidenum">
              <a:rPr lang="en-GB" altLang="en-US"/>
              <a:pPr>
                <a:defRPr/>
              </a:pPr>
              <a:t>‹#›</a:t>
            </a:fld>
            <a:endParaRPr lang="en-GB" altLang="en-US"/>
          </a:p>
        </p:txBody>
      </p:sp>
    </p:spTree>
    <p:extLst>
      <p:ext uri="{BB962C8B-B14F-4D97-AF65-F5344CB8AC3E}">
        <p14:creationId xmlns:p14="http://schemas.microsoft.com/office/powerpoint/2010/main" val="249935928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28DADFC-6960-44A1-94CE-CDD0CC75C1AD}"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2C38A81E-273E-46FF-90AE-55B15D10D3CD}" type="slidenum">
              <a:rPr lang="en-GB" altLang="en-US"/>
              <a:pPr>
                <a:defRPr/>
              </a:pPr>
              <a:t>‹#›</a:t>
            </a:fld>
            <a:endParaRPr lang="en-GB" altLang="en-US"/>
          </a:p>
        </p:txBody>
      </p:sp>
    </p:spTree>
    <p:extLst>
      <p:ext uri="{BB962C8B-B14F-4D97-AF65-F5344CB8AC3E}">
        <p14:creationId xmlns:p14="http://schemas.microsoft.com/office/powerpoint/2010/main" val="1202235793"/>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3E32B9F5-3E27-4CA2-B2F2-089A6D5125E0}"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8A917006-2ABB-45CE-87AA-ECA2A2970792}" type="slidenum">
              <a:rPr lang="en-GB" altLang="en-US"/>
              <a:pPr>
                <a:defRPr/>
              </a:pPr>
              <a:t>‹#›</a:t>
            </a:fld>
            <a:endParaRPr lang="en-GB" altLang="en-US"/>
          </a:p>
        </p:txBody>
      </p:sp>
    </p:spTree>
    <p:extLst>
      <p:ext uri="{BB962C8B-B14F-4D97-AF65-F5344CB8AC3E}">
        <p14:creationId xmlns:p14="http://schemas.microsoft.com/office/powerpoint/2010/main" val="90620030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C66E97E-DA97-4223-BC53-B229B2C01F05}"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798025F0-410A-4566-8523-C428E0ED86CC}" type="slidenum">
              <a:rPr lang="en-GB" altLang="en-US"/>
              <a:pPr>
                <a:defRPr/>
              </a:pPr>
              <a:t>‹#›</a:t>
            </a:fld>
            <a:endParaRPr lang="en-GB" altLang="en-US"/>
          </a:p>
        </p:txBody>
      </p:sp>
    </p:spTree>
    <p:extLst>
      <p:ext uri="{BB962C8B-B14F-4D97-AF65-F5344CB8AC3E}">
        <p14:creationId xmlns:p14="http://schemas.microsoft.com/office/powerpoint/2010/main" val="162519573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B8D29A00-BF81-4714-B023-52D650897399}"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681FEB69-339D-4842-91DE-A7AAC8F66914}" type="slidenum">
              <a:rPr lang="en-GB" altLang="en-US"/>
              <a:pPr>
                <a:defRPr/>
              </a:pPr>
              <a:t>‹#›</a:t>
            </a:fld>
            <a:endParaRPr lang="en-GB" altLang="en-US"/>
          </a:p>
        </p:txBody>
      </p:sp>
    </p:spTree>
    <p:extLst>
      <p:ext uri="{BB962C8B-B14F-4D97-AF65-F5344CB8AC3E}">
        <p14:creationId xmlns:p14="http://schemas.microsoft.com/office/powerpoint/2010/main" val="222868540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EE5C3187-09A4-4498-B513-2899B25C93B2}"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730EA30A-0058-4668-B4E7-3B420E094876}" type="slidenum">
              <a:rPr lang="en-GB" altLang="en-US"/>
              <a:pPr>
                <a:defRPr/>
              </a:pPr>
              <a:t>‹#›</a:t>
            </a:fld>
            <a:endParaRPr lang="en-GB" altLang="en-US"/>
          </a:p>
        </p:txBody>
      </p:sp>
    </p:spTree>
    <p:extLst>
      <p:ext uri="{BB962C8B-B14F-4D97-AF65-F5344CB8AC3E}">
        <p14:creationId xmlns:p14="http://schemas.microsoft.com/office/powerpoint/2010/main" val="362103279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25BCDF6B-87D8-43C6-B803-39E130A51461}" type="datetimeFigureOut">
              <a:rPr lang="en-GB"/>
              <a:pPr>
                <a:defRPr/>
              </a:pPr>
              <a:t>19/10/2016</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5D214401-057F-49CF-BD87-62B3547652FD}" type="slidenum">
              <a:rPr lang="en-GB" altLang="en-US"/>
              <a:pPr>
                <a:defRPr/>
              </a:pPr>
              <a:t>‹#›</a:t>
            </a:fld>
            <a:endParaRPr lang="en-GB" altLang="en-US"/>
          </a:p>
        </p:txBody>
      </p:sp>
    </p:spTree>
    <p:extLst>
      <p:ext uri="{BB962C8B-B14F-4D97-AF65-F5344CB8AC3E}">
        <p14:creationId xmlns:p14="http://schemas.microsoft.com/office/powerpoint/2010/main" val="111714634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47C9E39F-9016-4BD0-81C3-759E833A29C6}" type="datetimeFigureOut">
              <a:rPr lang="en-GB"/>
              <a:pPr>
                <a:defRPr/>
              </a:pPr>
              <a:t>19/10/2016</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C1F3D866-7ADA-4DE8-886D-E4DC3BD1361E}" type="slidenum">
              <a:rPr lang="en-GB" altLang="en-US"/>
              <a:pPr>
                <a:defRPr/>
              </a:pPr>
              <a:t>‹#›</a:t>
            </a:fld>
            <a:endParaRPr lang="en-GB" altLang="en-US"/>
          </a:p>
        </p:txBody>
      </p:sp>
    </p:spTree>
    <p:extLst>
      <p:ext uri="{BB962C8B-B14F-4D97-AF65-F5344CB8AC3E}">
        <p14:creationId xmlns:p14="http://schemas.microsoft.com/office/powerpoint/2010/main" val="1201326661"/>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5A0F52A7-63EA-47CF-82B8-A267908992CD}" type="datetimeFigureOut">
              <a:rPr lang="en-GB"/>
              <a:pPr>
                <a:defRPr/>
              </a:pPr>
              <a:t>19/10/2016</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F992335F-D1AC-460F-A6DB-9280C4B86689}" type="slidenum">
              <a:rPr lang="en-GB" altLang="en-US"/>
              <a:pPr>
                <a:defRPr/>
              </a:pPr>
              <a:t>‹#›</a:t>
            </a:fld>
            <a:endParaRPr lang="en-GB" altLang="en-US"/>
          </a:p>
        </p:txBody>
      </p:sp>
    </p:spTree>
    <p:extLst>
      <p:ext uri="{BB962C8B-B14F-4D97-AF65-F5344CB8AC3E}">
        <p14:creationId xmlns:p14="http://schemas.microsoft.com/office/powerpoint/2010/main" val="411838467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BF339751-83C5-4545-9ECA-4ACF0B7087EC}"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8F6D3270-406F-49CB-8D42-C3A93A94FF90}" type="slidenum">
              <a:rPr lang="en-GB" altLang="en-US"/>
              <a:pPr>
                <a:defRPr/>
              </a:pPr>
              <a:t>‹#›</a:t>
            </a:fld>
            <a:endParaRPr lang="en-GB" altLang="en-US"/>
          </a:p>
        </p:txBody>
      </p:sp>
    </p:spTree>
    <p:extLst>
      <p:ext uri="{BB962C8B-B14F-4D97-AF65-F5344CB8AC3E}">
        <p14:creationId xmlns:p14="http://schemas.microsoft.com/office/powerpoint/2010/main" val="125416269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623BADFD-8140-44D8-8166-586FB6E90CFA}"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A52C2349-8860-422C-8382-C92CF5276A12}" type="slidenum">
              <a:rPr lang="en-GB" altLang="en-US"/>
              <a:pPr>
                <a:defRPr/>
              </a:pPr>
              <a:t>‹#›</a:t>
            </a:fld>
            <a:endParaRPr lang="en-GB" altLang="en-US"/>
          </a:p>
        </p:txBody>
      </p:sp>
    </p:spTree>
    <p:extLst>
      <p:ext uri="{BB962C8B-B14F-4D97-AF65-F5344CB8AC3E}">
        <p14:creationId xmlns:p14="http://schemas.microsoft.com/office/powerpoint/2010/main" val="217115401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2D689294-EBD8-4507-ADB8-540FB93BD8D0}"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AA7AB08B-A31D-47EB-9C18-6B42AC730026}" type="slidenum">
              <a:rPr lang="en-GB" altLang="en-US"/>
              <a:pPr>
                <a:defRPr/>
              </a:pPr>
              <a:t>‹#›</a:t>
            </a:fld>
            <a:endParaRPr lang="en-GB" altLang="en-US"/>
          </a:p>
        </p:txBody>
      </p:sp>
    </p:spTree>
    <p:extLst>
      <p:ext uri="{BB962C8B-B14F-4D97-AF65-F5344CB8AC3E}">
        <p14:creationId xmlns:p14="http://schemas.microsoft.com/office/powerpoint/2010/main" val="82853639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28DADFC-6960-44A1-94CE-CDD0CC75C1AD}"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2C38A81E-273E-46FF-90AE-55B15D10D3CD}" type="slidenum">
              <a:rPr lang="en-GB" altLang="en-US"/>
              <a:pPr>
                <a:defRPr/>
              </a:pPr>
              <a:t>‹#›</a:t>
            </a:fld>
            <a:endParaRPr lang="en-GB" altLang="en-US"/>
          </a:p>
        </p:txBody>
      </p:sp>
    </p:spTree>
    <p:extLst>
      <p:ext uri="{BB962C8B-B14F-4D97-AF65-F5344CB8AC3E}">
        <p14:creationId xmlns:p14="http://schemas.microsoft.com/office/powerpoint/2010/main" val="45121502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F3CAB66-040D-491C-9908-EF3C3244F7CE}" type="datetimeFigureOut">
              <a:rPr lang="en-GB"/>
              <a:pPr>
                <a:defRPr/>
              </a:pPr>
              <a:t>19/10/2016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b="0" i="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D5EB417-69B6-40C5-A815-CA8854A010BB}" type="slidenum">
              <a:rPr lang="en-GB"/>
              <a:pPr>
                <a:defRPr/>
              </a:pPr>
              <a:t>‹#›</a:t>
            </a:fld>
            <a:endParaRPr lang="en-GB"/>
          </a:p>
        </p:txBody>
      </p:sp>
    </p:spTree>
    <p:extLst>
      <p:ext uri="{BB962C8B-B14F-4D97-AF65-F5344CB8AC3E}">
        <p14:creationId xmlns:p14="http://schemas.microsoft.com/office/powerpoint/2010/main" val="328698211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B1EDCC1-2B9A-4C99-8EA7-3A56C7D3D7B9}" type="datetimeFigureOut">
              <a:rPr lang="en-GB"/>
              <a:pPr>
                <a:defRPr/>
              </a:pPr>
              <a:t>19/10/2016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D53EBEF-D27A-459C-AAD4-9844F728A7CD}" type="slidenum">
              <a:rPr lang="en-GB"/>
              <a:pPr>
                <a:defRPr/>
              </a:pPr>
              <a:t>‹#›</a:t>
            </a:fld>
            <a:endParaRPr lang="en-GB"/>
          </a:p>
        </p:txBody>
      </p:sp>
    </p:spTree>
    <p:extLst>
      <p:ext uri="{BB962C8B-B14F-4D97-AF65-F5344CB8AC3E}">
        <p14:creationId xmlns:p14="http://schemas.microsoft.com/office/powerpoint/2010/main" val="526526947"/>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EA1E44-4406-4C4E-926B-3C1F988AC4DE}"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873053A1-7396-4784-BB04-2E2831F717B8}" type="slidenum">
              <a:rPr lang="en-GB"/>
              <a:pPr>
                <a:defRPr/>
              </a:pPr>
              <a:t>‹#›</a:t>
            </a:fld>
            <a:endParaRPr lang="en-GB"/>
          </a:p>
        </p:txBody>
      </p:sp>
    </p:spTree>
    <p:extLst>
      <p:ext uri="{BB962C8B-B14F-4D97-AF65-F5344CB8AC3E}">
        <p14:creationId xmlns:p14="http://schemas.microsoft.com/office/powerpoint/2010/main" val="2846933604"/>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9DB5E9-D88A-4637-9AF4-EE4BD6F10FDA}"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A86DA9A-ADAA-427A-8670-6D1961886E37}" type="slidenum">
              <a:rPr lang="en-GB"/>
              <a:pPr>
                <a:defRPr/>
              </a:pPr>
              <a:t>‹#›</a:t>
            </a:fld>
            <a:endParaRPr lang="en-GB"/>
          </a:p>
        </p:txBody>
      </p:sp>
    </p:spTree>
    <p:extLst>
      <p:ext uri="{BB962C8B-B14F-4D97-AF65-F5344CB8AC3E}">
        <p14:creationId xmlns:p14="http://schemas.microsoft.com/office/powerpoint/2010/main" val="289857646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19BE88B8-39FF-4777-8080-F87A19C5AC6C}" type="datetimeFigureOut">
              <a:rPr lang="en-GB"/>
              <a:pPr>
                <a:defRPr/>
              </a:pPr>
              <a:t>19/10/2016</a:t>
            </a:fld>
            <a:endParaRPr lang="en-GB"/>
          </a:p>
        </p:txBody>
      </p:sp>
      <p:sp>
        <p:nvSpPr>
          <p:cNvPr id="8" name="Slide Number Placeholder 8"/>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02688988-30FC-4647-BDC9-8B36AB8BE95B}" type="slidenum">
              <a:rPr lang="en-GB"/>
              <a:pPr>
                <a:defRPr/>
              </a:pPr>
              <a:t>‹#›</a:t>
            </a:fld>
            <a:endParaRPr lang="en-GB"/>
          </a:p>
        </p:txBody>
      </p:sp>
    </p:spTree>
    <p:extLst>
      <p:ext uri="{BB962C8B-B14F-4D97-AF65-F5344CB8AC3E}">
        <p14:creationId xmlns:p14="http://schemas.microsoft.com/office/powerpoint/2010/main" val="413174313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DC973319-74DB-403C-8763-2C64FC0E17E4}" type="datetimeFigureOut">
              <a:rPr lang="en-GB"/>
              <a:pPr>
                <a:defRPr/>
              </a:pPr>
              <a:t>19/10/2016</a:t>
            </a:fld>
            <a:endParaRPr lang="en-GB"/>
          </a:p>
        </p:txBody>
      </p:sp>
      <p:sp>
        <p:nvSpPr>
          <p:cNvPr id="4" name="Slide Number Placeholder 4"/>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4BA74F0F-5AAB-4897-8D0B-A5DB08FF3806}" type="slidenum">
              <a:rPr lang="en-GB"/>
              <a:pPr>
                <a:defRPr/>
              </a:pPr>
              <a:t>‹#›</a:t>
            </a:fld>
            <a:endParaRPr lang="en-GB"/>
          </a:p>
        </p:txBody>
      </p:sp>
    </p:spTree>
    <p:extLst>
      <p:ext uri="{BB962C8B-B14F-4D97-AF65-F5344CB8AC3E}">
        <p14:creationId xmlns:p14="http://schemas.microsoft.com/office/powerpoint/2010/main" val="139217337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3D1B3A-D8F5-471D-A1B3-2E11C1A61E4C}" type="datetimeFigureOut">
              <a:rPr lang="en-GB"/>
              <a:pPr>
                <a:defRPr/>
              </a:pPr>
              <a:t>19/10/2016</a:t>
            </a:fld>
            <a:endParaRPr lang="en-GB"/>
          </a:p>
        </p:txBody>
      </p:sp>
      <p:sp>
        <p:nvSpPr>
          <p:cNvPr id="3" name="Slide Number Placeholder 3"/>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EF98E5A-910A-4A2F-8342-98AF0E8C999B}" type="slidenum">
              <a:rPr lang="en-GB"/>
              <a:pPr>
                <a:defRPr/>
              </a:pPr>
              <a:t>‹#›</a:t>
            </a:fld>
            <a:endParaRPr lang="en-GB"/>
          </a:p>
        </p:txBody>
      </p:sp>
    </p:spTree>
    <p:extLst>
      <p:ext uri="{BB962C8B-B14F-4D97-AF65-F5344CB8AC3E}">
        <p14:creationId xmlns:p14="http://schemas.microsoft.com/office/powerpoint/2010/main" val="66598124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506F6274-4B03-4E46-8805-26A529695A17}"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21C9E74-0DC2-47CF-8ECE-5501A7A4AC40}" type="slidenum">
              <a:rPr lang="en-GB"/>
              <a:pPr>
                <a:defRPr/>
              </a:pPr>
              <a:t>‹#›</a:t>
            </a:fld>
            <a:endParaRPr lang="en-GB"/>
          </a:p>
        </p:txBody>
      </p:sp>
    </p:spTree>
    <p:extLst>
      <p:ext uri="{BB962C8B-B14F-4D97-AF65-F5344CB8AC3E}">
        <p14:creationId xmlns:p14="http://schemas.microsoft.com/office/powerpoint/2010/main" val="1671463647"/>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4E2FCDD-91D9-449C-9CC5-02DFA342D5EA}" type="datetimeFigureOut">
              <a:rPr lang="en-GB"/>
              <a:pPr>
                <a:defRPr/>
              </a:pPr>
              <a:t>19/10/2016</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06162C1-0668-4F74-9AB6-0DBBDA7C73AF}" type="slidenum">
              <a:rPr lang="en-GB"/>
              <a:pPr>
                <a:defRPr/>
              </a:pPr>
              <a:t>‹#›</a:t>
            </a:fld>
            <a:endParaRPr lang="en-GB"/>
          </a:p>
        </p:txBody>
      </p:sp>
    </p:spTree>
    <p:extLst>
      <p:ext uri="{BB962C8B-B14F-4D97-AF65-F5344CB8AC3E}">
        <p14:creationId xmlns:p14="http://schemas.microsoft.com/office/powerpoint/2010/main" val="271249422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5DA9156-AD7D-407E-97D1-867DCB61353A}"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A55BAF5A-BE4E-46F3-ABC3-9EF8267AF55E}" type="slidenum">
              <a:rPr lang="en-GB"/>
              <a:pPr>
                <a:defRPr/>
              </a:pPr>
              <a:t>‹#›</a:t>
            </a:fld>
            <a:endParaRPr lang="en-GB"/>
          </a:p>
        </p:txBody>
      </p:sp>
    </p:spTree>
    <p:extLst>
      <p:ext uri="{BB962C8B-B14F-4D97-AF65-F5344CB8AC3E}">
        <p14:creationId xmlns:p14="http://schemas.microsoft.com/office/powerpoint/2010/main" val="650766456"/>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1E2329-732B-4FE0-A2D0-A2786EEA1D0F}" type="datetimeFigureOut">
              <a:rPr lang="en-GB"/>
              <a:pPr>
                <a:defRPr/>
              </a:pPr>
              <a:t>19/10/2016</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C1741E1-A5A8-41BC-944B-C4B3104BB7C6}" type="slidenum">
              <a:rPr lang="en-GB"/>
              <a:pPr>
                <a:defRPr/>
              </a:pPr>
              <a:t>‹#›</a:t>
            </a:fld>
            <a:endParaRPr lang="en-GB"/>
          </a:p>
        </p:txBody>
      </p:sp>
    </p:spTree>
    <p:extLst>
      <p:ext uri="{BB962C8B-B14F-4D97-AF65-F5344CB8AC3E}">
        <p14:creationId xmlns:p14="http://schemas.microsoft.com/office/powerpoint/2010/main" val="2776698314"/>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914400" y="2130423"/>
            <a:ext cx="103632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828800" y="3886201"/>
            <a:ext cx="85344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26719464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1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36731570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963081" y="4406896"/>
            <a:ext cx="103632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963081" y="2906713"/>
            <a:ext cx="103632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42949466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609601"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97595" y="1600201"/>
            <a:ext cx="5384804"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37023952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609600" y="1535114"/>
            <a:ext cx="5386912"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p:cNvSpPr txBox="1">
            <a:spLocks noGrp="1"/>
          </p:cNvSpPr>
          <p:nvPr>
            <p:ph idx="2"/>
          </p:nvPr>
        </p:nvSpPr>
        <p:spPr>
          <a:xfrm>
            <a:off x="609600" y="2174872"/>
            <a:ext cx="5386912"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93364" y="1535114"/>
            <a:ext cx="5389035"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p:cNvSpPr txBox="1">
            <a:spLocks noGrp="1"/>
          </p:cNvSpPr>
          <p:nvPr>
            <p:ph idx="4"/>
          </p:nvPr>
        </p:nvSpPr>
        <p:spPr>
          <a:xfrm>
            <a:off x="6193364" y="2174872"/>
            <a:ext cx="5389035"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10/19/2016</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6228034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10/19/2016</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30176731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10/19/2016</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21874446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609601" y="273048"/>
            <a:ext cx="4011081" cy="1162046"/>
          </a:xfrm>
        </p:spPr>
        <p:txBody>
          <a:bodyPr anchor="b" anchorCtr="0"/>
          <a:lstStyle>
            <a:lvl1pPr algn="l">
              <a:defRPr sz="2000" b="1"/>
            </a:lvl1pPr>
          </a:lstStyle>
          <a:p>
            <a:pPr lvl="0"/>
            <a:r>
              <a:rPr lang="en-US"/>
              <a:t>Click to edit Master title style</a:t>
            </a:r>
            <a:endParaRPr lang="en-GB"/>
          </a:p>
        </p:txBody>
      </p:sp>
      <p:sp>
        <p:nvSpPr>
          <p:cNvPr id="3" name="Content Placeholder 2"/>
          <p:cNvSpPr txBox="1">
            <a:spLocks noGrp="1"/>
          </p:cNvSpPr>
          <p:nvPr>
            <p:ph idx="1"/>
          </p:nvPr>
        </p:nvSpPr>
        <p:spPr>
          <a:xfrm>
            <a:off x="4766730" y="273048"/>
            <a:ext cx="6815669"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609601" y="1435095"/>
            <a:ext cx="4011081" cy="46910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12189135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2389717" y="4800601"/>
            <a:ext cx="7315200" cy="566735"/>
          </a:xfrm>
        </p:spPr>
        <p:txBody>
          <a:bodyPr anchor="b" anchorCtr="0"/>
          <a:lstStyle>
            <a:lvl1pPr algn="l">
              <a:defRPr sz="2000" b="1"/>
            </a:lvl1pPr>
          </a:lstStyle>
          <a:p>
            <a:pPr lvl="0"/>
            <a:r>
              <a:rPr lang="en-US"/>
              <a:t>Click to edit Master title style</a:t>
            </a:r>
            <a:endParaRPr lang="en-GB"/>
          </a:p>
        </p:txBody>
      </p:sp>
      <p:sp>
        <p:nvSpPr>
          <p:cNvPr id="3" name="Picture Placeholder 2"/>
          <p:cNvSpPr txBox="1">
            <a:spLocks noGrp="1"/>
          </p:cNvSpPr>
          <p:nvPr>
            <p:ph type="pic" idx="1"/>
          </p:nvPr>
        </p:nvSpPr>
        <p:spPr>
          <a:xfrm>
            <a:off x="2389717" y="612776"/>
            <a:ext cx="73152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2389717" y="5367335"/>
            <a:ext cx="7315200" cy="8048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10/19/2016</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1111832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38910162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839200" y="274641"/>
            <a:ext cx="27432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609600" y="274641"/>
            <a:ext cx="8026395"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10/19/2016</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14783098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A2ECF529-159E-4A1D-9196-C844CBF95771}"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985F9394-A891-42D8-9783-F0488081EB01}" type="slidenum">
              <a:rPr lang="en-GB" altLang="en-US"/>
              <a:pPr>
                <a:defRPr/>
              </a:pPr>
              <a:t>‹#›</a:t>
            </a:fld>
            <a:endParaRPr lang="en-GB" altLang="en-US"/>
          </a:p>
        </p:txBody>
      </p:sp>
    </p:spTree>
    <p:extLst>
      <p:ext uri="{BB962C8B-B14F-4D97-AF65-F5344CB8AC3E}">
        <p14:creationId xmlns:p14="http://schemas.microsoft.com/office/powerpoint/2010/main" val="2021850191"/>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55899E12-E8BA-42FE-9676-AC150BEBE2E6}"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4F80DC2F-45D2-4AD3-85C6-DE3C7C298023}" type="slidenum">
              <a:rPr lang="en-GB" altLang="en-US"/>
              <a:pPr>
                <a:defRPr/>
              </a:pPr>
              <a:t>‹#›</a:t>
            </a:fld>
            <a:endParaRPr lang="en-GB" altLang="en-US"/>
          </a:p>
        </p:txBody>
      </p:sp>
    </p:spTree>
    <p:extLst>
      <p:ext uri="{BB962C8B-B14F-4D97-AF65-F5344CB8AC3E}">
        <p14:creationId xmlns:p14="http://schemas.microsoft.com/office/powerpoint/2010/main" val="3033902169"/>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3157B98B-BBF6-42AC-ABFB-F370FF39B0D6}"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AEFC1374-8269-4F8B-9FE3-52D17709AE45}" type="slidenum">
              <a:rPr lang="en-GB" altLang="en-US"/>
              <a:pPr>
                <a:defRPr/>
              </a:pPr>
              <a:t>‹#›</a:t>
            </a:fld>
            <a:endParaRPr lang="en-GB" altLang="en-US"/>
          </a:p>
        </p:txBody>
      </p:sp>
    </p:spTree>
    <p:extLst>
      <p:ext uri="{BB962C8B-B14F-4D97-AF65-F5344CB8AC3E}">
        <p14:creationId xmlns:p14="http://schemas.microsoft.com/office/powerpoint/2010/main" val="1908799519"/>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73633E35-F22F-45DC-86F6-8039DE8907E9}"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4C29129A-FBF6-4490-9D3E-9C9E664ECBDF}" type="slidenum">
              <a:rPr lang="en-GB" altLang="en-US"/>
              <a:pPr>
                <a:defRPr/>
              </a:pPr>
              <a:t>‹#›</a:t>
            </a:fld>
            <a:endParaRPr lang="en-GB" altLang="en-US"/>
          </a:p>
        </p:txBody>
      </p:sp>
    </p:spTree>
    <p:extLst>
      <p:ext uri="{BB962C8B-B14F-4D97-AF65-F5344CB8AC3E}">
        <p14:creationId xmlns:p14="http://schemas.microsoft.com/office/powerpoint/2010/main" val="292778925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35A24E0B-8D15-46C2-8E60-271197C3C0EA}" type="datetimeFigureOut">
              <a:rPr lang="en-GB"/>
              <a:pPr>
                <a:defRPr/>
              </a:pPr>
              <a:t>19/10/2016</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A00FA2E3-0482-4425-AC4F-3888D5CF1AB4}" type="slidenum">
              <a:rPr lang="en-GB" altLang="en-US"/>
              <a:pPr>
                <a:defRPr/>
              </a:pPr>
              <a:t>‹#›</a:t>
            </a:fld>
            <a:endParaRPr lang="en-GB" altLang="en-US"/>
          </a:p>
        </p:txBody>
      </p:sp>
    </p:spTree>
    <p:extLst>
      <p:ext uri="{BB962C8B-B14F-4D97-AF65-F5344CB8AC3E}">
        <p14:creationId xmlns:p14="http://schemas.microsoft.com/office/powerpoint/2010/main" val="1371030890"/>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D376996E-3D89-46A6-A301-5DEA2C439CE9}" type="datetimeFigureOut">
              <a:rPr lang="en-GB"/>
              <a:pPr>
                <a:defRPr/>
              </a:pPr>
              <a:t>19/10/2016</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96E0557A-4272-4604-9BBA-6C3264AD02A5}" type="slidenum">
              <a:rPr lang="en-GB" altLang="en-US"/>
              <a:pPr>
                <a:defRPr/>
              </a:pPr>
              <a:t>‹#›</a:t>
            </a:fld>
            <a:endParaRPr lang="en-GB" altLang="en-US"/>
          </a:p>
        </p:txBody>
      </p:sp>
    </p:spTree>
    <p:extLst>
      <p:ext uri="{BB962C8B-B14F-4D97-AF65-F5344CB8AC3E}">
        <p14:creationId xmlns:p14="http://schemas.microsoft.com/office/powerpoint/2010/main" val="314429914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F95507AF-8725-4585-96E0-ED7C1DBD7AE9}" type="datetimeFigureOut">
              <a:rPr lang="en-GB"/>
              <a:pPr>
                <a:defRPr/>
              </a:pPr>
              <a:t>19/10/2016</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235B23E0-EE4A-4BF4-9CFE-475141B80918}" type="slidenum">
              <a:rPr lang="en-GB" altLang="en-US"/>
              <a:pPr>
                <a:defRPr/>
              </a:pPr>
              <a:t>‹#›</a:t>
            </a:fld>
            <a:endParaRPr lang="en-GB" altLang="en-US"/>
          </a:p>
        </p:txBody>
      </p:sp>
    </p:spTree>
    <p:extLst>
      <p:ext uri="{BB962C8B-B14F-4D97-AF65-F5344CB8AC3E}">
        <p14:creationId xmlns:p14="http://schemas.microsoft.com/office/powerpoint/2010/main" val="191068126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21C2DBF7-624B-4AA9-889A-B933CE827B11}"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D2F55700-E97A-42EA-A6F6-76B56D25F366}" type="slidenum">
              <a:rPr lang="en-GB" altLang="en-US"/>
              <a:pPr>
                <a:defRPr/>
              </a:pPr>
              <a:t>‹#›</a:t>
            </a:fld>
            <a:endParaRPr lang="en-GB" altLang="en-US"/>
          </a:p>
        </p:txBody>
      </p:sp>
    </p:spTree>
    <p:extLst>
      <p:ext uri="{BB962C8B-B14F-4D97-AF65-F5344CB8AC3E}">
        <p14:creationId xmlns:p14="http://schemas.microsoft.com/office/powerpoint/2010/main" val="147371184"/>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2B194AA1-DD5B-4849-98B6-C75C345E1D7C}"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0C9561BB-9A7A-4362-AD60-25748956D623}" type="slidenum">
              <a:rPr lang="en-GB" altLang="en-US"/>
              <a:pPr>
                <a:defRPr/>
              </a:pPr>
              <a:t>‹#›</a:t>
            </a:fld>
            <a:endParaRPr lang="en-GB" altLang="en-US"/>
          </a:p>
        </p:txBody>
      </p:sp>
    </p:spTree>
    <p:extLst>
      <p:ext uri="{BB962C8B-B14F-4D97-AF65-F5344CB8AC3E}">
        <p14:creationId xmlns:p14="http://schemas.microsoft.com/office/powerpoint/2010/main" val="3749755920"/>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AB833CC6-375F-47C1-8494-AF8BA356C1DB}"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FD2DD76B-E10F-408E-9FEE-6BC59B3F5A74}" type="slidenum">
              <a:rPr lang="en-GB" altLang="en-US"/>
              <a:pPr>
                <a:defRPr/>
              </a:pPr>
              <a:t>‹#›</a:t>
            </a:fld>
            <a:endParaRPr lang="en-GB" altLang="en-US"/>
          </a:p>
        </p:txBody>
      </p:sp>
    </p:spTree>
    <p:extLst>
      <p:ext uri="{BB962C8B-B14F-4D97-AF65-F5344CB8AC3E}">
        <p14:creationId xmlns:p14="http://schemas.microsoft.com/office/powerpoint/2010/main" val="195393436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A502CECB-8E9B-4313-ADB4-0713D765BA0E}"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964FB3E4-2EF7-40FD-9BE5-9EC10463F6D2}" type="slidenum">
              <a:rPr lang="en-GB" altLang="en-US"/>
              <a:pPr>
                <a:defRPr/>
              </a:pPr>
              <a:t>‹#›</a:t>
            </a:fld>
            <a:endParaRPr lang="en-GB" altLang="en-US"/>
          </a:p>
        </p:txBody>
      </p:sp>
    </p:spTree>
    <p:extLst>
      <p:ext uri="{BB962C8B-B14F-4D97-AF65-F5344CB8AC3E}">
        <p14:creationId xmlns:p14="http://schemas.microsoft.com/office/powerpoint/2010/main" val="3838018564"/>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A2ECF529-159E-4A1D-9196-C844CBF95771}"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985F9394-A891-42D8-9783-F0488081EB01}" type="slidenum">
              <a:rPr lang="en-GB" altLang="en-US"/>
              <a:pPr>
                <a:defRPr/>
              </a:pPr>
              <a:t>‹#›</a:t>
            </a:fld>
            <a:endParaRPr lang="en-GB" altLang="en-US"/>
          </a:p>
        </p:txBody>
      </p:sp>
    </p:spTree>
    <p:extLst>
      <p:ext uri="{BB962C8B-B14F-4D97-AF65-F5344CB8AC3E}">
        <p14:creationId xmlns:p14="http://schemas.microsoft.com/office/powerpoint/2010/main" val="45950098"/>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55899E12-E8BA-42FE-9676-AC150BEBE2E6}"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4F80DC2F-45D2-4AD3-85C6-DE3C7C298023}" type="slidenum">
              <a:rPr lang="en-GB" altLang="en-US"/>
              <a:pPr>
                <a:defRPr/>
              </a:pPr>
              <a:t>‹#›</a:t>
            </a:fld>
            <a:endParaRPr lang="en-GB" altLang="en-US"/>
          </a:p>
        </p:txBody>
      </p:sp>
    </p:spTree>
    <p:extLst>
      <p:ext uri="{BB962C8B-B14F-4D97-AF65-F5344CB8AC3E}">
        <p14:creationId xmlns:p14="http://schemas.microsoft.com/office/powerpoint/2010/main" val="2414208730"/>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3157B98B-BBF6-42AC-ABFB-F370FF39B0D6}"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AEFC1374-8269-4F8B-9FE3-52D17709AE45}" type="slidenum">
              <a:rPr lang="en-GB" altLang="en-US"/>
              <a:pPr>
                <a:defRPr/>
              </a:pPr>
              <a:t>‹#›</a:t>
            </a:fld>
            <a:endParaRPr lang="en-GB" altLang="en-US"/>
          </a:p>
        </p:txBody>
      </p:sp>
    </p:spTree>
    <p:extLst>
      <p:ext uri="{BB962C8B-B14F-4D97-AF65-F5344CB8AC3E}">
        <p14:creationId xmlns:p14="http://schemas.microsoft.com/office/powerpoint/2010/main" val="2488873095"/>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73633E35-F22F-45DC-86F6-8039DE8907E9}"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4C29129A-FBF6-4490-9D3E-9C9E664ECBDF}" type="slidenum">
              <a:rPr lang="en-GB" altLang="en-US"/>
              <a:pPr>
                <a:defRPr/>
              </a:pPr>
              <a:t>‹#›</a:t>
            </a:fld>
            <a:endParaRPr lang="en-GB" altLang="en-US"/>
          </a:p>
        </p:txBody>
      </p:sp>
    </p:spTree>
    <p:extLst>
      <p:ext uri="{BB962C8B-B14F-4D97-AF65-F5344CB8AC3E}">
        <p14:creationId xmlns:p14="http://schemas.microsoft.com/office/powerpoint/2010/main" val="3765601370"/>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35A24E0B-8D15-46C2-8E60-271197C3C0EA}" type="datetimeFigureOut">
              <a:rPr lang="en-GB"/>
              <a:pPr>
                <a:defRPr/>
              </a:pPr>
              <a:t>19/10/2016</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A00FA2E3-0482-4425-AC4F-3888D5CF1AB4}" type="slidenum">
              <a:rPr lang="en-GB" altLang="en-US"/>
              <a:pPr>
                <a:defRPr/>
              </a:pPr>
              <a:t>‹#›</a:t>
            </a:fld>
            <a:endParaRPr lang="en-GB" altLang="en-US"/>
          </a:p>
        </p:txBody>
      </p:sp>
    </p:spTree>
    <p:extLst>
      <p:ext uri="{BB962C8B-B14F-4D97-AF65-F5344CB8AC3E}">
        <p14:creationId xmlns:p14="http://schemas.microsoft.com/office/powerpoint/2010/main" val="2080428656"/>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D376996E-3D89-46A6-A301-5DEA2C439CE9}" type="datetimeFigureOut">
              <a:rPr lang="en-GB"/>
              <a:pPr>
                <a:defRPr/>
              </a:pPr>
              <a:t>19/10/2016</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96E0557A-4272-4604-9BBA-6C3264AD02A5}" type="slidenum">
              <a:rPr lang="en-GB" altLang="en-US"/>
              <a:pPr>
                <a:defRPr/>
              </a:pPr>
              <a:t>‹#›</a:t>
            </a:fld>
            <a:endParaRPr lang="en-GB" altLang="en-US"/>
          </a:p>
        </p:txBody>
      </p:sp>
    </p:spTree>
    <p:extLst>
      <p:ext uri="{BB962C8B-B14F-4D97-AF65-F5344CB8AC3E}">
        <p14:creationId xmlns:p14="http://schemas.microsoft.com/office/powerpoint/2010/main" val="2751832432"/>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F95507AF-8725-4585-96E0-ED7C1DBD7AE9}" type="datetimeFigureOut">
              <a:rPr lang="en-GB"/>
              <a:pPr>
                <a:defRPr/>
              </a:pPr>
              <a:t>19/10/2016</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235B23E0-EE4A-4BF4-9CFE-475141B80918}" type="slidenum">
              <a:rPr lang="en-GB" altLang="en-US"/>
              <a:pPr>
                <a:defRPr/>
              </a:pPr>
              <a:t>‹#›</a:t>
            </a:fld>
            <a:endParaRPr lang="en-GB" altLang="en-US"/>
          </a:p>
        </p:txBody>
      </p:sp>
    </p:spTree>
    <p:extLst>
      <p:ext uri="{BB962C8B-B14F-4D97-AF65-F5344CB8AC3E}">
        <p14:creationId xmlns:p14="http://schemas.microsoft.com/office/powerpoint/2010/main" val="2147231709"/>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21C2DBF7-624B-4AA9-889A-B933CE827B11}"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D2F55700-E97A-42EA-A6F6-76B56D25F366}" type="slidenum">
              <a:rPr lang="en-GB" altLang="en-US"/>
              <a:pPr>
                <a:defRPr/>
              </a:pPr>
              <a:t>‹#›</a:t>
            </a:fld>
            <a:endParaRPr lang="en-GB" altLang="en-US"/>
          </a:p>
        </p:txBody>
      </p:sp>
    </p:spTree>
    <p:extLst>
      <p:ext uri="{BB962C8B-B14F-4D97-AF65-F5344CB8AC3E}">
        <p14:creationId xmlns:p14="http://schemas.microsoft.com/office/powerpoint/2010/main" val="1188715780"/>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2B194AA1-DD5B-4849-98B6-C75C345E1D7C}" type="datetimeFigureOut">
              <a:rPr lang="en-GB"/>
              <a:pPr>
                <a:defRPr/>
              </a:pPr>
              <a:t>19/10/2016</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0C9561BB-9A7A-4362-AD60-25748956D623}" type="slidenum">
              <a:rPr lang="en-GB" altLang="en-US"/>
              <a:pPr>
                <a:defRPr/>
              </a:pPr>
              <a:t>‹#›</a:t>
            </a:fld>
            <a:endParaRPr lang="en-GB" altLang="en-US"/>
          </a:p>
        </p:txBody>
      </p:sp>
    </p:spTree>
    <p:extLst>
      <p:ext uri="{BB962C8B-B14F-4D97-AF65-F5344CB8AC3E}">
        <p14:creationId xmlns:p14="http://schemas.microsoft.com/office/powerpoint/2010/main" val="4068706359"/>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AB833CC6-375F-47C1-8494-AF8BA356C1DB}"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FD2DD76B-E10F-408E-9FEE-6BC59B3F5A74}" type="slidenum">
              <a:rPr lang="en-GB" altLang="en-US"/>
              <a:pPr>
                <a:defRPr/>
              </a:pPr>
              <a:t>‹#›</a:t>
            </a:fld>
            <a:endParaRPr lang="en-GB" altLang="en-US"/>
          </a:p>
        </p:txBody>
      </p:sp>
    </p:spTree>
    <p:extLst>
      <p:ext uri="{BB962C8B-B14F-4D97-AF65-F5344CB8AC3E}">
        <p14:creationId xmlns:p14="http://schemas.microsoft.com/office/powerpoint/2010/main" val="727352663"/>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A502CECB-8E9B-4313-ADB4-0713D765BA0E}" type="datetimeFigureOut">
              <a:rPr lang="en-GB"/>
              <a:pPr>
                <a:defRPr/>
              </a:pPr>
              <a:t>19/10/2016</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964FB3E4-2EF7-40FD-9BE5-9EC10463F6D2}" type="slidenum">
              <a:rPr lang="en-GB" altLang="en-US"/>
              <a:pPr>
                <a:defRPr/>
              </a:pPr>
              <a:t>‹#›</a:t>
            </a:fld>
            <a:endParaRPr lang="en-GB" altLang="en-US"/>
          </a:p>
        </p:txBody>
      </p:sp>
    </p:spTree>
    <p:extLst>
      <p:ext uri="{BB962C8B-B14F-4D97-AF65-F5344CB8AC3E}">
        <p14:creationId xmlns:p14="http://schemas.microsoft.com/office/powerpoint/2010/main" val="1921244991"/>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1151494"/>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8369360"/>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01128875"/>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2194550"/>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99877370"/>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9004538"/>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5457331"/>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7637945"/>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752895"/>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3086468"/>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5898064"/>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7781790"/>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3623138"/>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318339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2331820"/>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3707603"/>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46031292"/>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1235575"/>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99316418"/>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2509467"/>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95953695"/>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4885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1.jp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6.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jp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7.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7.xml"/><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theme" Target="../theme/theme8.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8.xml"/><Relationship Id="rId13" Type="http://schemas.openxmlformats.org/officeDocument/2006/relationships/image" Target="../media/image1.jpg"/><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9.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image" Target="../media/image3.jpeg"/><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theme" Target="../theme/theme10.xml"/><Relationship Id="rId2" Type="http://schemas.openxmlformats.org/officeDocument/2006/relationships/slideLayout" Target="../slideLayouts/slideLayout103.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0" Type="http://schemas.openxmlformats.org/officeDocument/2006/relationships/slideLayout" Target="../slideLayouts/slideLayout111.xml"/><Relationship Id="rId4" Type="http://schemas.openxmlformats.org/officeDocument/2006/relationships/slideLayout" Target="../slideLayouts/slideLayout105.xml"/><Relationship Id="rId9" Type="http://schemas.openxmlformats.org/officeDocument/2006/relationships/slideLayout" Target="../slideLayouts/slideLayout1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image" Target="../media/image3.jpeg"/><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theme" Target="../theme/theme11.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image" Target="../media/image1.jpg"/><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theme" Target="../theme/theme12.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2.xml"/><Relationship Id="rId3" Type="http://schemas.openxmlformats.org/officeDocument/2006/relationships/slideLayout" Target="../slideLayouts/slideLayout137.xml"/><Relationship Id="rId7" Type="http://schemas.openxmlformats.org/officeDocument/2006/relationships/slideLayout" Target="../slideLayouts/slideLayout141.xml"/><Relationship Id="rId12" Type="http://schemas.openxmlformats.org/officeDocument/2006/relationships/theme" Target="../theme/theme13.xml"/><Relationship Id="rId2" Type="http://schemas.openxmlformats.org/officeDocument/2006/relationships/slideLayout" Target="../slideLayouts/slideLayout136.xml"/><Relationship Id="rId1" Type="http://schemas.openxmlformats.org/officeDocument/2006/relationships/slideLayout" Target="../slideLayouts/slideLayout135.xml"/><Relationship Id="rId6" Type="http://schemas.openxmlformats.org/officeDocument/2006/relationships/slideLayout" Target="../slideLayouts/slideLayout140.xml"/><Relationship Id="rId11" Type="http://schemas.openxmlformats.org/officeDocument/2006/relationships/slideLayout" Target="../slideLayouts/slideLayout145.xml"/><Relationship Id="rId5" Type="http://schemas.openxmlformats.org/officeDocument/2006/relationships/slideLayout" Target="../slideLayouts/slideLayout139.xml"/><Relationship Id="rId10" Type="http://schemas.openxmlformats.org/officeDocument/2006/relationships/slideLayout" Target="../slideLayouts/slideLayout144.xml"/><Relationship Id="rId4" Type="http://schemas.openxmlformats.org/officeDocument/2006/relationships/slideLayout" Target="../slideLayouts/slideLayout138.xml"/><Relationship Id="rId9" Type="http://schemas.openxmlformats.org/officeDocument/2006/relationships/slideLayout" Target="../slideLayouts/slideLayout14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image" Target="../media/image3.jpeg"/><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theme" Target="../theme/theme14.xml"/><Relationship Id="rId2" Type="http://schemas.openxmlformats.org/officeDocument/2006/relationships/slideLayout" Target="../slideLayouts/slideLayout147.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0" Type="http://schemas.openxmlformats.org/officeDocument/2006/relationships/slideLayout" Target="../slideLayouts/slideLayout155.xml"/><Relationship Id="rId4" Type="http://schemas.openxmlformats.org/officeDocument/2006/relationships/slideLayout" Target="../slideLayouts/slideLayout149.xml"/><Relationship Id="rId9" Type="http://schemas.openxmlformats.org/officeDocument/2006/relationships/slideLayout" Target="../slideLayouts/slideLayout15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4.xml"/><Relationship Id="rId13" Type="http://schemas.openxmlformats.org/officeDocument/2006/relationships/image" Target="../media/image3.jpeg"/><Relationship Id="rId3" Type="http://schemas.openxmlformats.org/officeDocument/2006/relationships/slideLayout" Target="../slideLayouts/slideLayout159.xml"/><Relationship Id="rId7" Type="http://schemas.openxmlformats.org/officeDocument/2006/relationships/slideLayout" Target="../slideLayouts/slideLayout163.xml"/><Relationship Id="rId12" Type="http://schemas.openxmlformats.org/officeDocument/2006/relationships/theme" Target="../theme/theme15.xml"/><Relationship Id="rId2" Type="http://schemas.openxmlformats.org/officeDocument/2006/relationships/slideLayout" Target="../slideLayouts/slideLayout158.xml"/><Relationship Id="rId1" Type="http://schemas.openxmlformats.org/officeDocument/2006/relationships/slideLayout" Target="../slideLayouts/slideLayout157.xml"/><Relationship Id="rId6" Type="http://schemas.openxmlformats.org/officeDocument/2006/relationships/slideLayout" Target="../slideLayouts/slideLayout162.xml"/><Relationship Id="rId11" Type="http://schemas.openxmlformats.org/officeDocument/2006/relationships/slideLayout" Target="../slideLayouts/slideLayout167.xml"/><Relationship Id="rId5" Type="http://schemas.openxmlformats.org/officeDocument/2006/relationships/slideLayout" Target="../slideLayouts/slideLayout161.xml"/><Relationship Id="rId10" Type="http://schemas.openxmlformats.org/officeDocument/2006/relationships/slideLayout" Target="../slideLayouts/slideLayout166.xml"/><Relationship Id="rId4" Type="http://schemas.openxmlformats.org/officeDocument/2006/relationships/slideLayout" Target="../slideLayouts/slideLayout160.xml"/><Relationship Id="rId9" Type="http://schemas.openxmlformats.org/officeDocument/2006/relationships/slideLayout" Target="../slideLayouts/slideLayout16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image" Target="../media/image1.jpg"/><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theme" Target="../theme/theme16.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6.xml"/><Relationship Id="rId13" Type="http://schemas.openxmlformats.org/officeDocument/2006/relationships/image" Target="../media/image1.jpg"/><Relationship Id="rId3" Type="http://schemas.openxmlformats.org/officeDocument/2006/relationships/slideLayout" Target="../slideLayouts/slideLayout181.xml"/><Relationship Id="rId7" Type="http://schemas.openxmlformats.org/officeDocument/2006/relationships/slideLayout" Target="../slideLayouts/slideLayout185.xml"/><Relationship Id="rId12" Type="http://schemas.openxmlformats.org/officeDocument/2006/relationships/theme" Target="../theme/theme17.xml"/><Relationship Id="rId2" Type="http://schemas.openxmlformats.org/officeDocument/2006/relationships/slideLayout" Target="../slideLayouts/slideLayout180.xml"/><Relationship Id="rId1" Type="http://schemas.openxmlformats.org/officeDocument/2006/relationships/slideLayout" Target="../slideLayouts/slideLayout179.xml"/><Relationship Id="rId6" Type="http://schemas.openxmlformats.org/officeDocument/2006/relationships/slideLayout" Target="../slideLayouts/slideLayout184.xml"/><Relationship Id="rId11" Type="http://schemas.openxmlformats.org/officeDocument/2006/relationships/slideLayout" Target="../slideLayouts/slideLayout189.xml"/><Relationship Id="rId5" Type="http://schemas.openxmlformats.org/officeDocument/2006/relationships/slideLayout" Target="../slideLayouts/slideLayout183.xml"/><Relationship Id="rId10" Type="http://schemas.openxmlformats.org/officeDocument/2006/relationships/slideLayout" Target="../slideLayouts/slideLayout188.xml"/><Relationship Id="rId4" Type="http://schemas.openxmlformats.org/officeDocument/2006/relationships/slideLayout" Target="../slideLayouts/slideLayout182.xml"/><Relationship Id="rId9" Type="http://schemas.openxmlformats.org/officeDocument/2006/relationships/slideLayout" Target="../slideLayouts/slideLayout18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19/10/2016</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652889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331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3315"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D0EA1C95-5124-459D-BF4C-6DE19CE5AA14}" type="datetimeFigureOut">
              <a:rPr lang="en-GB"/>
              <a:pPr>
                <a:defRPr/>
              </a:pPr>
              <a:t>19/10/2016</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0E50B2AD-5582-40FF-A640-BB800FEBD758}"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2087586239"/>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1"/>
          <p:cNvSpPr>
            <a:spLocks noGrp="1" noChangeArrowheads="1"/>
          </p:cNvSpPr>
          <p:nvPr>
            <p:ph type="body" idx="1"/>
          </p:nvPr>
        </p:nvSpPr>
        <p:spPr bwMode="auto">
          <a:xfrm>
            <a:off x="914400" y="1981200"/>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t" anchorCtr="0" compatLnSpc="1">
            <a:prstTxWarp prst="textNoShape">
              <a:avLst/>
            </a:prstTxWarp>
          </a:bodyPr>
          <a:lstStyle/>
          <a:p>
            <a:pPr lvl="0"/>
            <a:r>
              <a:rPr lang="en-US" altLang="zh-TW" smtClean="0"/>
              <a:t>Click to edit Master text styles</a:t>
            </a:r>
          </a:p>
          <a:p>
            <a:pPr lvl="1"/>
            <a:r>
              <a:rPr lang="en-US" altLang="zh-TW" smtClean="0"/>
              <a:t>Second level</a:t>
            </a:r>
          </a:p>
          <a:p>
            <a:pPr lvl="2"/>
            <a:r>
              <a:rPr lang="en-US" altLang="zh-TW" smtClean="0"/>
              <a:t>Third level</a:t>
            </a:r>
          </a:p>
          <a:p>
            <a:pPr lvl="3"/>
            <a:r>
              <a:rPr lang="en-US" altLang="zh-TW" smtClean="0"/>
              <a:t>Fourth level</a:t>
            </a:r>
          </a:p>
          <a:p>
            <a:pPr lvl="4"/>
            <a:r>
              <a:rPr lang="en-US" altLang="zh-TW" smtClean="0"/>
              <a:t>Fifth level</a:t>
            </a:r>
          </a:p>
        </p:txBody>
      </p:sp>
      <p:sp>
        <p:nvSpPr>
          <p:cNvPr id="1027" name="Rectangle 12"/>
          <p:cNvSpPr>
            <a:spLocks noGrp="1" noChangeArrowheads="1"/>
          </p:cNvSpPr>
          <p:nvPr>
            <p:ph type="title"/>
          </p:nvPr>
        </p:nvSpPr>
        <p:spPr bwMode="auto">
          <a:xfrm>
            <a:off x="914400" y="609600"/>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ctr" anchorCtr="0" compatLnSpc="1">
            <a:prstTxWarp prst="textNoShape">
              <a:avLst/>
            </a:prstTxWarp>
          </a:bodyPr>
          <a:lstStyle/>
          <a:p>
            <a:pPr lvl="0"/>
            <a:r>
              <a:rPr lang="en-US" altLang="zh-TW" smtClean="0"/>
              <a:t>Click to edit Master title style</a:t>
            </a:r>
          </a:p>
        </p:txBody>
      </p:sp>
      <p:sp>
        <p:nvSpPr>
          <p:cNvPr id="1028" name="Rectangle 13"/>
          <p:cNvSpPr>
            <a:spLocks noChangeArrowheads="1"/>
          </p:cNvSpPr>
          <p:nvPr/>
        </p:nvSpPr>
        <p:spPr bwMode="auto">
          <a:xfrm>
            <a:off x="7010400" y="6019800"/>
            <a:ext cx="4267200" cy="105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ctr" eaLnBrk="0" fontAlgn="base" hangingPunct="0">
              <a:spcBef>
                <a:spcPct val="0"/>
              </a:spcBef>
              <a:spcAft>
                <a:spcPct val="0"/>
              </a:spcAft>
              <a:defRPr/>
            </a:pPr>
            <a:endParaRPr lang="zh-TW" altLang="en-US" sz="2800" smtClean="0">
              <a:solidFill>
                <a:srgbClr val="000000"/>
              </a:solidFill>
              <a:ea typeface="PMingLiU" panose="02020500000000000000" pitchFamily="18" charset="-120"/>
            </a:endParaRPr>
          </a:p>
        </p:txBody>
      </p:sp>
    </p:spTree>
    <p:extLst>
      <p:ext uri="{BB962C8B-B14F-4D97-AF65-F5344CB8AC3E}">
        <p14:creationId xmlns:p14="http://schemas.microsoft.com/office/powerpoint/2010/main" val="3797706491"/>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 id="2147483869" r:id="rId13"/>
  </p:sldLayoutIdLst>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000">
          <a:solidFill>
            <a:schemeClr val="tx2"/>
          </a:solidFill>
          <a:latin typeface="Arial" charset="0"/>
        </a:defRPr>
      </a:lvl2pPr>
      <a:lvl3pPr algn="ctr" rtl="0" eaLnBrk="0" fontAlgn="base" hangingPunct="0">
        <a:spcBef>
          <a:spcPct val="0"/>
        </a:spcBef>
        <a:spcAft>
          <a:spcPct val="0"/>
        </a:spcAft>
        <a:defRPr sz="4000">
          <a:solidFill>
            <a:schemeClr val="tx2"/>
          </a:solidFill>
          <a:latin typeface="Arial" charset="0"/>
        </a:defRPr>
      </a:lvl3pPr>
      <a:lvl4pPr algn="ctr" rtl="0" eaLnBrk="0" fontAlgn="base" hangingPunct="0">
        <a:spcBef>
          <a:spcPct val="0"/>
        </a:spcBef>
        <a:spcAft>
          <a:spcPct val="0"/>
        </a:spcAft>
        <a:defRPr sz="4000">
          <a:solidFill>
            <a:schemeClr val="tx2"/>
          </a:solidFill>
          <a:latin typeface="Arial" charset="0"/>
        </a:defRPr>
      </a:lvl4pPr>
      <a:lvl5pPr algn="ctr" rtl="0" eaLnBrk="0" fontAlgn="base" hangingPunct="0">
        <a:spcBef>
          <a:spcPct val="0"/>
        </a:spcBef>
        <a:spcAft>
          <a:spcPct val="0"/>
        </a:spcAft>
        <a:defRPr sz="4000">
          <a:solidFill>
            <a:schemeClr val="tx2"/>
          </a:solidFill>
          <a:latin typeface="Arial" charset="0"/>
        </a:defRPr>
      </a:lvl5pPr>
      <a:lvl6pPr marL="457200" algn="ctr" rtl="0" eaLnBrk="0" fontAlgn="base" hangingPunct="0">
        <a:spcBef>
          <a:spcPct val="0"/>
        </a:spcBef>
        <a:spcAft>
          <a:spcPct val="0"/>
        </a:spcAft>
        <a:defRPr sz="4000">
          <a:solidFill>
            <a:schemeClr val="tx2"/>
          </a:solidFill>
          <a:latin typeface="Arial" charset="0"/>
        </a:defRPr>
      </a:lvl6pPr>
      <a:lvl7pPr marL="914400" algn="ctr" rtl="0" eaLnBrk="0" fontAlgn="base" hangingPunct="0">
        <a:spcBef>
          <a:spcPct val="0"/>
        </a:spcBef>
        <a:spcAft>
          <a:spcPct val="0"/>
        </a:spcAft>
        <a:defRPr sz="4000">
          <a:solidFill>
            <a:schemeClr val="tx2"/>
          </a:solidFill>
          <a:latin typeface="Arial" charset="0"/>
        </a:defRPr>
      </a:lvl7pPr>
      <a:lvl8pPr marL="1371600" algn="ctr" rtl="0" eaLnBrk="0" fontAlgn="base" hangingPunct="0">
        <a:spcBef>
          <a:spcPct val="0"/>
        </a:spcBef>
        <a:spcAft>
          <a:spcPct val="0"/>
        </a:spcAft>
        <a:defRPr sz="4000">
          <a:solidFill>
            <a:schemeClr val="tx2"/>
          </a:solidFill>
          <a:latin typeface="Arial" charset="0"/>
        </a:defRPr>
      </a:lvl8pPr>
      <a:lvl9pPr marL="1828800" algn="ctr" rtl="0" eaLnBrk="0" fontAlgn="base" hangingPunct="0">
        <a:spcBef>
          <a:spcPct val="0"/>
        </a:spcBef>
        <a:spcAft>
          <a:spcPct val="0"/>
        </a:spcAft>
        <a:defRPr sz="4000">
          <a:solidFill>
            <a:schemeClr val="tx2"/>
          </a:solidFill>
          <a:latin typeface="Arial" charset="0"/>
        </a:defRPr>
      </a:lvl9pPr>
    </p:titleStyle>
    <p:bodyStyle>
      <a:lvl1pPr marL="342900" indent="-342900" algn="l" rtl="0" eaLnBrk="0" fontAlgn="base" hangingPunct="0">
        <a:spcBef>
          <a:spcPct val="20000"/>
        </a:spcBef>
        <a:spcAft>
          <a:spcPct val="0"/>
        </a:spcAft>
        <a:buClr>
          <a:schemeClr val="tx1"/>
        </a:buClr>
        <a:buFont typeface="Wingdings" panose="05000000000000000000" pitchFamily="2" charset="2"/>
        <a:buChar char="l"/>
        <a:defRPr sz="26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Font typeface="Symbol" panose="05050102010706020507" pitchFamily="18" charset="2"/>
        <a:buChar char="-"/>
        <a:defRPr sz="2600">
          <a:solidFill>
            <a:schemeClr val="tx1"/>
          </a:solidFill>
          <a:latin typeface="+mn-lt"/>
        </a:defRPr>
      </a:lvl2pPr>
      <a:lvl3pPr marL="1143000" indent="-228600" algn="l" rtl="0" eaLnBrk="0" fontAlgn="base" hangingPunct="0">
        <a:spcBef>
          <a:spcPct val="20000"/>
        </a:spcBef>
        <a:spcAft>
          <a:spcPct val="0"/>
        </a:spcAft>
        <a:buClr>
          <a:schemeClr val="tx1"/>
        </a:buClr>
        <a:buFont typeface="Wingdings" panose="05000000000000000000" pitchFamily="2" charset="2"/>
        <a:buChar char="§"/>
        <a:defRPr sz="2600">
          <a:solidFill>
            <a:schemeClr val="tx1"/>
          </a:solidFill>
          <a:latin typeface="+mn-lt"/>
        </a:defRPr>
      </a:lvl3pPr>
      <a:lvl4pPr marL="1600200" indent="-228600" algn="l" rtl="0" eaLnBrk="0" fontAlgn="base" hangingPunct="0">
        <a:spcBef>
          <a:spcPct val="20000"/>
        </a:spcBef>
        <a:spcAft>
          <a:spcPct val="0"/>
        </a:spcAft>
        <a:buClr>
          <a:schemeClr val="tx1"/>
        </a:buClr>
        <a:buFont typeface="Wingdings" panose="05000000000000000000" pitchFamily="2" charset="2"/>
        <a:buChar char="§"/>
        <a:defRPr sz="2600">
          <a:solidFill>
            <a:schemeClr val="tx1"/>
          </a:solidFill>
          <a:latin typeface="+mn-lt"/>
        </a:defRPr>
      </a:lvl4pPr>
      <a:lvl5pPr marL="2057400" indent="-228600" algn="l" rtl="0" eaLnBrk="0" fontAlgn="base" hangingPunct="0">
        <a:spcBef>
          <a:spcPct val="20000"/>
        </a:spcBef>
        <a:spcAft>
          <a:spcPct val="0"/>
        </a:spcAft>
        <a:buClr>
          <a:schemeClr val="tx1"/>
        </a:buClr>
        <a:buFont typeface="Wingdings" panose="05000000000000000000" pitchFamily="2" charset="2"/>
        <a:buChar char="§"/>
        <a:defRPr sz="2600">
          <a:solidFill>
            <a:schemeClr val="tx1"/>
          </a:solidFill>
          <a:latin typeface="+mn-lt"/>
        </a:defRPr>
      </a:lvl5pPr>
      <a:lvl6pPr marL="2514600" indent="-228600" algn="l" rtl="0" eaLnBrk="0" fontAlgn="base" hangingPunct="0">
        <a:spcBef>
          <a:spcPct val="20000"/>
        </a:spcBef>
        <a:spcAft>
          <a:spcPct val="0"/>
        </a:spcAft>
        <a:buClr>
          <a:schemeClr val="tx1"/>
        </a:buClr>
        <a:buFont typeface="Wingdings" pitchFamily="2" charset="2"/>
        <a:buChar char="§"/>
        <a:defRPr sz="2600">
          <a:solidFill>
            <a:schemeClr val="tx1"/>
          </a:solidFill>
          <a:latin typeface="+mn-lt"/>
        </a:defRPr>
      </a:lvl6pPr>
      <a:lvl7pPr marL="2971800" indent="-228600" algn="l" rtl="0" eaLnBrk="0" fontAlgn="base" hangingPunct="0">
        <a:spcBef>
          <a:spcPct val="20000"/>
        </a:spcBef>
        <a:spcAft>
          <a:spcPct val="0"/>
        </a:spcAft>
        <a:buClr>
          <a:schemeClr val="tx1"/>
        </a:buClr>
        <a:buFont typeface="Wingdings" pitchFamily="2" charset="2"/>
        <a:buChar char="§"/>
        <a:defRPr sz="2600">
          <a:solidFill>
            <a:schemeClr val="tx1"/>
          </a:solidFill>
          <a:latin typeface="+mn-lt"/>
        </a:defRPr>
      </a:lvl7pPr>
      <a:lvl8pPr marL="3429000" indent="-228600" algn="l" rtl="0" eaLnBrk="0" fontAlgn="base" hangingPunct="0">
        <a:spcBef>
          <a:spcPct val="20000"/>
        </a:spcBef>
        <a:spcAft>
          <a:spcPct val="0"/>
        </a:spcAft>
        <a:buClr>
          <a:schemeClr val="tx1"/>
        </a:buClr>
        <a:buFont typeface="Wingdings" pitchFamily="2" charset="2"/>
        <a:buChar char="§"/>
        <a:defRPr sz="2600">
          <a:solidFill>
            <a:schemeClr val="tx1"/>
          </a:solidFill>
          <a:latin typeface="+mn-lt"/>
        </a:defRPr>
      </a:lvl8pPr>
      <a:lvl9pPr marL="3886200" indent="-228600" algn="l" rtl="0" eaLnBrk="0" fontAlgn="base" hangingPunct="0">
        <a:spcBef>
          <a:spcPct val="20000"/>
        </a:spcBef>
        <a:spcAft>
          <a:spcPct val="0"/>
        </a:spcAft>
        <a:buClr>
          <a:schemeClr val="tx1"/>
        </a:buClr>
        <a:buFont typeface="Wingdings" pitchFamily="2" charset="2"/>
        <a:buChar char="§"/>
        <a:defRPr sz="2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609600" y="274640"/>
            <a:ext cx="109728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609600" y="1600201"/>
            <a:ext cx="109728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609600" y="6356352"/>
            <a:ext cx="2844795"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7078E458-9F9E-4FB9-A5ED-390FCDE5F084}" type="datetime1">
              <a:rPr lang="en-US"/>
              <a:pPr/>
              <a:t>10/19/2016</a:t>
            </a:fld>
            <a:endParaRPr/>
          </a:p>
        </p:txBody>
      </p:sp>
      <p:sp>
        <p:nvSpPr>
          <p:cNvPr id="5" name="Footer Placeholder 4"/>
          <p:cNvSpPr txBox="1">
            <a:spLocks noGrp="1"/>
          </p:cNvSpPr>
          <p:nvPr>
            <p:ph type="ftr" sz="quarter" idx="3"/>
          </p:nvPr>
        </p:nvSpPr>
        <p:spPr>
          <a:xfrm>
            <a:off x="4165605" y="6356352"/>
            <a:ext cx="3860804"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8737604" y="6356352"/>
            <a:ext cx="2844795"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637021144"/>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5pPr>
    </p:bodyStyle>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609600" y="274640"/>
            <a:ext cx="109728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609600" y="1600201"/>
            <a:ext cx="109728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609600" y="6356352"/>
            <a:ext cx="2844795"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7078E458-9F9E-4FB9-A5ED-390FCDE5F084}" type="datetime1">
              <a:rPr lang="en-US"/>
              <a:pPr/>
              <a:t>10/19/2016</a:t>
            </a:fld>
            <a:endParaRPr/>
          </a:p>
        </p:txBody>
      </p:sp>
      <p:sp>
        <p:nvSpPr>
          <p:cNvPr id="5" name="Footer Placeholder 4"/>
          <p:cNvSpPr txBox="1">
            <a:spLocks noGrp="1"/>
          </p:cNvSpPr>
          <p:nvPr>
            <p:ph type="ftr" sz="quarter" idx="3"/>
          </p:nvPr>
        </p:nvSpPr>
        <p:spPr>
          <a:xfrm>
            <a:off x="4165605" y="6356352"/>
            <a:ext cx="3860804"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8737604" y="6356352"/>
            <a:ext cx="2844795"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2853272797"/>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5pPr>
    </p:bodyStyle>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5362"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5363"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b="0" i="0" smtClean="0">
                <a:solidFill>
                  <a:prstClr val="black">
                    <a:tint val="75000"/>
                  </a:prstClr>
                </a:solidFill>
                <a:latin typeface="Myriad Pro"/>
                <a:cs typeface="+mn-cs"/>
              </a:defRPr>
            </a:lvl1pPr>
          </a:lstStyle>
          <a:p>
            <a:pPr>
              <a:defRPr/>
            </a:pPr>
            <a:fld id="{35FEEAD3-2E2E-4448-BCB1-597DD42D5F1E}" type="datetimeFigureOut">
              <a:rPr lang="en-GB"/>
              <a:pPr>
                <a:defRPr/>
              </a:pPr>
              <a:t>19/10/2016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eaLnBrk="1" fontAlgn="auto" hangingPunct="1">
              <a:spcBef>
                <a:spcPts val="0"/>
              </a:spcBef>
              <a:spcAft>
                <a:spcPts val="0"/>
              </a:spcAft>
              <a:defRPr sz="1200" b="0" i="0" smtClean="0">
                <a:solidFill>
                  <a:prstClr val="black">
                    <a:tint val="75000"/>
                  </a:prstClr>
                </a:solidFill>
                <a:latin typeface="Myriad Pro"/>
                <a:cs typeface="+mn-cs"/>
              </a:defRPr>
            </a:lvl1pPr>
          </a:lstStyle>
          <a:p>
            <a:pPr>
              <a:defRPr/>
            </a:pPr>
            <a:fld id="{340E7AD9-6BFD-4B40-8174-732BA592260C}" type="slidenum">
              <a:rPr lang="en-GB"/>
              <a:pPr>
                <a:defRPr/>
              </a:pPr>
              <a:t>‹#›</a:t>
            </a:fld>
            <a:endParaRPr lang="en-GB" dirty="0"/>
          </a:p>
        </p:txBody>
      </p:sp>
    </p:spTree>
    <p:extLst>
      <p:ext uri="{BB962C8B-B14F-4D97-AF65-F5344CB8AC3E}">
        <p14:creationId xmlns:p14="http://schemas.microsoft.com/office/powerpoint/2010/main" val="1280097423"/>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7410"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7411"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b="0" i="0">
                <a:solidFill>
                  <a:prstClr val="black">
                    <a:tint val="75000"/>
                  </a:prstClr>
                </a:solidFill>
                <a:latin typeface="Myriad Pro"/>
                <a:cs typeface="+mn-cs"/>
              </a:defRPr>
            </a:lvl1pPr>
          </a:lstStyle>
          <a:p>
            <a:pPr>
              <a:defRPr/>
            </a:pPr>
            <a:fld id="{CD3D7A52-F256-4725-B79F-1A4E0060A4F5}" type="datetimeFigureOut">
              <a:rPr lang="en-GB"/>
              <a:pPr>
                <a:defRPr/>
              </a:pPr>
              <a:t>19/10/2016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eaLnBrk="1" fontAlgn="auto" hangingPunct="1">
              <a:spcBef>
                <a:spcPts val="0"/>
              </a:spcBef>
              <a:spcAft>
                <a:spcPts val="0"/>
              </a:spcAft>
              <a:defRPr sz="1200" b="0" i="0">
                <a:solidFill>
                  <a:prstClr val="black">
                    <a:tint val="75000"/>
                  </a:prstClr>
                </a:solidFill>
                <a:latin typeface="Myriad Pro"/>
                <a:cs typeface="+mn-cs"/>
              </a:defRPr>
            </a:lvl1pPr>
          </a:lstStyle>
          <a:p>
            <a:pPr>
              <a:defRPr/>
            </a:pPr>
            <a:fld id="{745B3DBF-B58F-4143-9976-C0E9CD46863B}" type="slidenum">
              <a:rPr lang="en-GB"/>
              <a:pPr>
                <a:defRPr/>
              </a:pPr>
              <a:t>‹#›</a:t>
            </a:fld>
            <a:endParaRPr lang="en-GB" dirty="0"/>
          </a:p>
        </p:txBody>
      </p:sp>
    </p:spTree>
    <p:extLst>
      <p:ext uri="{BB962C8B-B14F-4D97-AF65-F5344CB8AC3E}">
        <p14:creationId xmlns:p14="http://schemas.microsoft.com/office/powerpoint/2010/main" val="2827945108"/>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609600" y="274640"/>
            <a:ext cx="109728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609600" y="1600201"/>
            <a:ext cx="109728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609600" y="6356352"/>
            <a:ext cx="2844795"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7078E458-9F9E-4FB9-A5ED-390FCDE5F084}" type="datetime1">
              <a:rPr lang="en-US"/>
              <a:pPr/>
              <a:t>10/19/2016</a:t>
            </a:fld>
            <a:endParaRPr/>
          </a:p>
        </p:txBody>
      </p:sp>
      <p:sp>
        <p:nvSpPr>
          <p:cNvPr id="5" name="Footer Placeholder 4"/>
          <p:cNvSpPr txBox="1">
            <a:spLocks noGrp="1"/>
          </p:cNvSpPr>
          <p:nvPr>
            <p:ph type="ftr" sz="quarter" idx="3"/>
          </p:nvPr>
        </p:nvSpPr>
        <p:spPr>
          <a:xfrm>
            <a:off x="4165605" y="6356352"/>
            <a:ext cx="3860804"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8737604" y="6356352"/>
            <a:ext cx="2844795"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2840157087"/>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5pPr>
    </p:bodyStyle>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5362"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5363"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b="0" i="0" smtClean="0">
                <a:solidFill>
                  <a:prstClr val="black">
                    <a:tint val="75000"/>
                  </a:prstClr>
                </a:solidFill>
                <a:latin typeface="Myriad Pro"/>
                <a:cs typeface="+mn-cs"/>
              </a:defRPr>
            </a:lvl1pPr>
          </a:lstStyle>
          <a:p>
            <a:pPr>
              <a:defRPr/>
            </a:pPr>
            <a:fld id="{35FEEAD3-2E2E-4448-BCB1-597DD42D5F1E}" type="datetimeFigureOut">
              <a:rPr lang="en-GB"/>
              <a:pPr>
                <a:defRPr/>
              </a:pPr>
              <a:t>19/10/2016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eaLnBrk="1" fontAlgn="auto" hangingPunct="1">
              <a:spcBef>
                <a:spcPts val="0"/>
              </a:spcBef>
              <a:spcAft>
                <a:spcPts val="0"/>
              </a:spcAft>
              <a:defRPr sz="1200" b="0" i="0" smtClean="0">
                <a:solidFill>
                  <a:prstClr val="black">
                    <a:tint val="75000"/>
                  </a:prstClr>
                </a:solidFill>
                <a:latin typeface="Myriad Pro"/>
                <a:cs typeface="+mn-cs"/>
              </a:defRPr>
            </a:lvl1pPr>
          </a:lstStyle>
          <a:p>
            <a:pPr>
              <a:defRPr/>
            </a:pPr>
            <a:fld id="{340E7AD9-6BFD-4B40-8174-732BA592260C}" type="slidenum">
              <a:rPr lang="en-GB"/>
              <a:pPr>
                <a:defRPr/>
              </a:pPr>
              <a:t>‹#›</a:t>
            </a:fld>
            <a:endParaRPr lang="en-GB" dirty="0"/>
          </a:p>
        </p:txBody>
      </p:sp>
    </p:spTree>
    <p:extLst>
      <p:ext uri="{BB962C8B-B14F-4D97-AF65-F5344CB8AC3E}">
        <p14:creationId xmlns:p14="http://schemas.microsoft.com/office/powerpoint/2010/main" val="4096478459"/>
      </p:ext>
    </p:extLst>
  </p:cSld>
  <p:clrMap bg1="lt1" tx1="dk1" bg2="lt2" tx2="dk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7D5E3DA9-77F4-4BFA-889F-5E3A05A63B54}" type="datetimeFigureOut">
              <a:rPr lang="en-GB"/>
              <a:pPr>
                <a:defRPr/>
              </a:pPr>
              <a:t>19/10/2016</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8ADDBDCF-B233-49F8-A731-FFA21C0002A5}"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1165674298"/>
      </p:ext>
    </p:extLst>
  </p:cSld>
  <p:clrMap bg1="lt1" tx1="dk1" bg2="lt2" tx2="dk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7D5E3DA9-77F4-4BFA-889F-5E3A05A63B54}" type="datetimeFigureOut">
              <a:rPr lang="en-GB"/>
              <a:pPr>
                <a:defRPr/>
              </a:pPr>
              <a:t>19/10/2016</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8ADDBDCF-B233-49F8-A731-FFA21C0002A5}"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771521978"/>
      </p:ext>
    </p:extLst>
  </p:cSld>
  <p:clrMap bg1="lt1" tx1="dk1" bg2="lt2" tx2="dk2" accent1="accent1" accent2="accent2" accent3="accent3" accent4="accent4" accent5="accent5" accent6="accent6" hlink="hlink" folHlink="folHlink"/>
  <p:sldLayoutIdLst>
    <p:sldLayoutId id="2147484063" r:id="rId1"/>
    <p:sldLayoutId id="2147484064" r:id="rId2"/>
    <p:sldLayoutId id="2147484065" r:id="rId3"/>
    <p:sldLayoutId id="2147484066" r:id="rId4"/>
    <p:sldLayoutId id="2147484067" r:id="rId5"/>
    <p:sldLayoutId id="2147484068" r:id="rId6"/>
    <p:sldLayoutId id="2147484069" r:id="rId7"/>
    <p:sldLayoutId id="2147484070" r:id="rId8"/>
    <p:sldLayoutId id="2147484071" r:id="rId9"/>
    <p:sldLayoutId id="2147484072" r:id="rId10"/>
    <p:sldLayoutId id="214748407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5362"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5363"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b="0" i="0" smtClean="0">
                <a:solidFill>
                  <a:prstClr val="black">
                    <a:tint val="75000"/>
                  </a:prstClr>
                </a:solidFill>
                <a:latin typeface="Myriad Pro"/>
                <a:cs typeface="+mn-cs"/>
              </a:defRPr>
            </a:lvl1pPr>
          </a:lstStyle>
          <a:p>
            <a:pPr>
              <a:defRPr/>
            </a:pPr>
            <a:fld id="{35FEEAD3-2E2E-4448-BCB1-597DD42D5F1E}" type="datetimeFigureOut">
              <a:rPr lang="en-GB"/>
              <a:pPr>
                <a:defRPr/>
              </a:pPr>
              <a:t>19/10/2016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eaLnBrk="1" fontAlgn="auto" hangingPunct="1">
              <a:spcBef>
                <a:spcPts val="0"/>
              </a:spcBef>
              <a:spcAft>
                <a:spcPts val="0"/>
              </a:spcAft>
              <a:defRPr sz="1200" b="0" i="0" smtClean="0">
                <a:solidFill>
                  <a:prstClr val="black">
                    <a:tint val="75000"/>
                  </a:prstClr>
                </a:solidFill>
                <a:latin typeface="Myriad Pro"/>
                <a:cs typeface="+mn-cs"/>
              </a:defRPr>
            </a:lvl1pPr>
          </a:lstStyle>
          <a:p>
            <a:pPr>
              <a:defRPr/>
            </a:pPr>
            <a:fld id="{340E7AD9-6BFD-4B40-8174-732BA592260C}" type="slidenum">
              <a:rPr lang="en-GB"/>
              <a:pPr>
                <a:defRPr/>
              </a:pPr>
              <a:t>‹#›</a:t>
            </a:fld>
            <a:endParaRPr lang="en-GB" dirty="0"/>
          </a:p>
        </p:txBody>
      </p:sp>
    </p:spTree>
    <p:extLst>
      <p:ext uri="{BB962C8B-B14F-4D97-AF65-F5344CB8AC3E}">
        <p14:creationId xmlns:p14="http://schemas.microsoft.com/office/powerpoint/2010/main" val="3007105178"/>
      </p:ext>
    </p:extLst>
  </p:cSld>
  <p:clrMap bg1="lt1" tx1="dk1" bg2="lt2" tx2="dk2" accent1="accent1" accent2="accent2" accent3="accent3" accent4="accent4" accent5="accent5" accent6="accent6" hlink="hlink" folHlink="folHlink"/>
  <p:sldLayoutIdLst>
    <p:sldLayoutId id="2147484075" r:id="rId1"/>
    <p:sldLayoutId id="2147484076" r:id="rId2"/>
    <p:sldLayoutId id="2147484077" r:id="rId3"/>
    <p:sldLayoutId id="2147484078" r:id="rId4"/>
    <p:sldLayoutId id="2147484079" r:id="rId5"/>
    <p:sldLayoutId id="2147484080" r:id="rId6"/>
    <p:sldLayoutId id="2147484081" r:id="rId7"/>
    <p:sldLayoutId id="2147484082" r:id="rId8"/>
    <p:sldLayoutId id="2147484083" r:id="rId9"/>
    <p:sldLayoutId id="2147484084" r:id="rId10"/>
    <p:sldLayoutId id="2147484085"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609600" y="274640"/>
            <a:ext cx="109728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609600" y="1600201"/>
            <a:ext cx="109728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609600" y="6356352"/>
            <a:ext cx="2844795"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7078E458-9F9E-4FB9-A5ED-390FCDE5F084}" type="datetime1">
              <a:rPr lang="en-US"/>
              <a:pPr/>
              <a:t>10/19/2016</a:t>
            </a:fld>
            <a:endParaRPr/>
          </a:p>
        </p:txBody>
      </p:sp>
      <p:sp>
        <p:nvSpPr>
          <p:cNvPr id="5" name="Footer Placeholder 4"/>
          <p:cNvSpPr txBox="1">
            <a:spLocks noGrp="1"/>
          </p:cNvSpPr>
          <p:nvPr>
            <p:ph type="ftr" sz="quarter" idx="3"/>
          </p:nvPr>
        </p:nvSpPr>
        <p:spPr>
          <a:xfrm>
            <a:off x="4165605" y="6356352"/>
            <a:ext cx="3860804"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8737604" y="6356352"/>
            <a:ext cx="2844795"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1838098764"/>
      </p:ext>
    </p:extLst>
  </p:cSld>
  <p:clrMap bg1="lt1" tx1="dk1" bg2="lt2" tx2="dk2" accent1="accent1" accent2="accent2" accent3="accent3" accent4="accent4" accent5="accent5" accent6="accent6" hlink="hlink" folHlink="folHlink"/>
  <p:sldLayoutIdLst>
    <p:sldLayoutId id="2147484087" r:id="rId1"/>
    <p:sldLayoutId id="2147484088" r:id="rId2"/>
    <p:sldLayoutId id="2147484089" r:id="rId3"/>
    <p:sldLayoutId id="2147484090" r:id="rId4"/>
    <p:sldLayoutId id="2147484091" r:id="rId5"/>
    <p:sldLayoutId id="2147484092" r:id="rId6"/>
    <p:sldLayoutId id="2147484093" r:id="rId7"/>
    <p:sldLayoutId id="2147484094" r:id="rId8"/>
    <p:sldLayoutId id="2147484095" r:id="rId9"/>
    <p:sldLayoutId id="2147484096" r:id="rId10"/>
    <p:sldLayoutId id="2147484097"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5pPr>
    </p:bodyStyle>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075"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E46E5D96-15C3-4C82-84D5-D5FB0A0BF59F}" type="datetimeFigureOut">
              <a:rPr lang="en-GB"/>
              <a:pPr>
                <a:defRPr/>
              </a:pPr>
              <a:t>19/10/2016</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B7DACD6E-4131-4A5D-BEB3-1354DE4D5F06}"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1489494874"/>
      </p:ext>
    </p:extLst>
  </p:cSld>
  <p:clrMap bg1="lt1" tx1="dk1" bg2="lt2" tx2="dk2" accent1="accent1" accent2="accent2" accent3="accent3" accent4="accent4" accent5="accent5" accent6="accent6" hlink="hlink" folHlink="folHlink"/>
  <p:sldLayoutIdLst>
    <p:sldLayoutId id="2147484099" r:id="rId1"/>
    <p:sldLayoutId id="2147484100" r:id="rId2"/>
    <p:sldLayoutId id="2147484101" r:id="rId3"/>
    <p:sldLayoutId id="2147484102" r:id="rId4"/>
    <p:sldLayoutId id="2147484103" r:id="rId5"/>
    <p:sldLayoutId id="2147484104" r:id="rId6"/>
    <p:sldLayoutId id="2147484105" r:id="rId7"/>
    <p:sldLayoutId id="2147484106" r:id="rId8"/>
    <p:sldLayoutId id="2147484107" r:id="rId9"/>
    <p:sldLayoutId id="2147484108" r:id="rId10"/>
    <p:sldLayoutId id="21474841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075"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E46E5D96-15C3-4C82-84D5-D5FB0A0BF59F}" type="datetimeFigureOut">
              <a:rPr lang="en-GB"/>
              <a:pPr>
                <a:defRPr/>
              </a:pPr>
              <a:t>19/10/2016</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B7DACD6E-4131-4A5D-BEB3-1354DE4D5F06}"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3715109328"/>
      </p:ext>
    </p:extLst>
  </p:cSld>
  <p:clrMap bg1="lt1" tx1="dk1" bg2="lt2" tx2="dk2" accent1="accent1" accent2="accent2" accent3="accent3" accent4="accent4" accent5="accent5" accent6="accent6" hlink="hlink" folHlink="folHlink"/>
  <p:sldLayoutIdLst>
    <p:sldLayoutId id="2147484111" r:id="rId1"/>
    <p:sldLayoutId id="2147484112" r:id="rId2"/>
    <p:sldLayoutId id="2147484113" r:id="rId3"/>
    <p:sldLayoutId id="2147484114" r:id="rId4"/>
    <p:sldLayoutId id="2147484115" r:id="rId5"/>
    <p:sldLayoutId id="2147484116" r:id="rId6"/>
    <p:sldLayoutId id="2147484117" r:id="rId7"/>
    <p:sldLayoutId id="2147484118" r:id="rId8"/>
    <p:sldLayoutId id="2147484119" r:id="rId9"/>
    <p:sldLayoutId id="2147484120" r:id="rId10"/>
    <p:sldLayoutId id="214748412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19/10/2016</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0879734"/>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19/10/2016</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85395794"/>
      </p:ext>
    </p:extLst>
  </p:cSld>
  <p:clrMap bg1="lt1" tx1="dk1" bg2="lt2" tx2="dk2" accent1="accent1" accent2="accent2" accent3="accent3" accent4="accent4" accent5="accent5" accent6="accent6" hlink="hlink" folHlink="folHlink"/>
  <p:sldLayoutIdLst>
    <p:sldLayoutId id="2147484183" r:id="rId1"/>
    <p:sldLayoutId id="2147484184" r:id="rId2"/>
    <p:sldLayoutId id="2147484185" r:id="rId3"/>
    <p:sldLayoutId id="2147484186" r:id="rId4"/>
    <p:sldLayoutId id="2147484187" r:id="rId5"/>
    <p:sldLayoutId id="2147484188" r:id="rId6"/>
    <p:sldLayoutId id="2147484189" r:id="rId7"/>
    <p:sldLayoutId id="2147484190" r:id="rId8"/>
    <p:sldLayoutId id="2147484191" r:id="rId9"/>
    <p:sldLayoutId id="2147484192" r:id="rId10"/>
    <p:sldLayoutId id="214748419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8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03.xml"/><Relationship Id="rId4" Type="http://schemas.openxmlformats.org/officeDocument/2006/relationships/hyperlink" Target="http://www.uwtsd.ac.uk/library/catalogu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14.xml"/><Relationship Id="rId6" Type="http://schemas.openxmlformats.org/officeDocument/2006/relationships/hyperlink" Target="http://www.uwtsd.ac.uk/library/online-library/carmarthen-lampeter--london-online-library/e-books/" TargetMode="External"/><Relationship Id="rId5" Type="http://schemas.openxmlformats.org/officeDocument/2006/relationships/hyperlink" Target="http://www.uwtsd.ac.uk/library/catalogue/"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hyperlink" Target="http://www.uwtsd.ac.uk/library/online-library/carmarthen-lampeter--london-online-library/" TargetMode="External"/><Relationship Id="rId2" Type="http://schemas.openxmlformats.org/officeDocument/2006/relationships/image" Target="../media/image12.JPG"/><Relationship Id="rId1" Type="http://schemas.openxmlformats.org/officeDocument/2006/relationships/slideLayout" Target="../slideLayouts/slideLayout125.xml"/></Relationships>
</file>

<file path=ppt/slides/_rels/slide11.xml.rels><?xml version="1.0" encoding="UTF-8" standalone="yes"?>
<Relationships xmlns="http://schemas.openxmlformats.org/package/2006/relationships"><Relationship Id="rId2" Type="http://schemas.openxmlformats.org/officeDocument/2006/relationships/hyperlink" Target="http://www.uwtsd.ac.uk/library/online-library/carmarthen-lampeter--london-online-library/e-journals/" TargetMode="External"/><Relationship Id="rId1" Type="http://schemas.openxmlformats.org/officeDocument/2006/relationships/slideLayout" Target="../slideLayouts/slideLayout125.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xml"/><Relationship Id="rId1" Type="http://schemas.openxmlformats.org/officeDocument/2006/relationships/slideLayout" Target="../slideLayouts/slideLayout135.xml"/><Relationship Id="rId4" Type="http://schemas.openxmlformats.org/officeDocument/2006/relationships/hyperlink" Target="http://www.uwtsd.ac.uk/library/online-library/carmarthen-lampeter--london-online-library/e-book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47.xml"/><Relationship Id="rId4" Type="http://schemas.openxmlformats.org/officeDocument/2006/relationships/hyperlink" Target="http://www.uwtsd.ac.uk/library/catalogu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58.xml"/><Relationship Id="rId6" Type="http://schemas.openxmlformats.org/officeDocument/2006/relationships/hyperlink" Target="http://www.uwtsd.ac.uk/library/online-library/carmarthen-lampeter--london-online-library/e-books/" TargetMode="External"/><Relationship Id="rId5" Type="http://schemas.openxmlformats.org/officeDocument/2006/relationships/hyperlink" Target="http://www.uwtsd.ac.uk/library/catalogue/" TargetMode="Externa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hyperlink" Target="http://www.uwtsd.ac.uk/library/online-library/carmarthen-lampeter--london-online-library/e-journals/" TargetMode="External"/><Relationship Id="rId2" Type="http://schemas.openxmlformats.org/officeDocument/2006/relationships/notesSlide" Target="../notesSlides/notesSlide6.xml"/><Relationship Id="rId1" Type="http://schemas.openxmlformats.org/officeDocument/2006/relationships/slideLayout" Target="../slideLayouts/slideLayout125.xml"/><Relationship Id="rId4" Type="http://schemas.openxmlformats.org/officeDocument/2006/relationships/hyperlink" Target="http://v-ezproxy.smu.ac.uk/login?url=http://search.ebscohost.com/login.aspx?authtype=ip&amp;profile=ehost&amp;defaultdb=aph"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58.xml"/><Relationship Id="rId5" Type="http://schemas.openxmlformats.org/officeDocument/2006/relationships/hyperlink" Target="http://www.uwtsd.ac.uk/library/online-library/carmarthen-lampeter--london-online-library/e-books/" TargetMode="Externa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125.xml"/><Relationship Id="rId4" Type="http://schemas.openxmlformats.org/officeDocument/2006/relationships/hyperlink" Target="http://www.uwtsd.ac.uk/library/online-library/carmarthen-lampeter--london-online-library/all-resource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125.xml"/><Relationship Id="rId4" Type="http://schemas.openxmlformats.org/officeDocument/2006/relationships/hyperlink" Target="http://www.uwtsd.ac.uk/library/online-library/carmarthen-lampeter--london-online-library/all-resource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25.xml"/><Relationship Id="rId4" Type="http://schemas.openxmlformats.org/officeDocument/2006/relationships/hyperlink" Target="http://www.uwtsd.ac.uk/library/online-library/carmarthen-lampeter--london-online-library/all-resource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25.xml"/><Relationship Id="rId4" Type="http://schemas.openxmlformats.org/officeDocument/2006/relationships/hyperlink" Target="http://www.uwtsd.ac.uk/library/online-library/carmarthen-lampeter--london-online-library/all-resourc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purl.org/net/tsd-ezp/education-source" TargetMode="External"/><Relationship Id="rId2" Type="http://schemas.openxmlformats.org/officeDocument/2006/relationships/notesSlide" Target="../notesSlides/notesSlide12.xml"/><Relationship Id="rId1" Type="http://schemas.openxmlformats.org/officeDocument/2006/relationships/slideLayout" Target="../slideLayouts/slideLayout125.xml"/><Relationship Id="rId5" Type="http://schemas.openxmlformats.org/officeDocument/2006/relationships/hyperlink" Target="http://www.uwtsd.ac.uk/library/online-library/carmarthen-lampeter--london-online-library/all-resources/" TargetMode="External"/><Relationship Id="rId4" Type="http://schemas.openxmlformats.org/officeDocument/2006/relationships/image" Target="../media/image19.JPG"/></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3.xml"/><Relationship Id="rId1" Type="http://schemas.openxmlformats.org/officeDocument/2006/relationships/slideLayout" Target="../slideLayouts/slideLayout125.xml"/><Relationship Id="rId4" Type="http://schemas.openxmlformats.org/officeDocument/2006/relationships/hyperlink" Target="http://www.uwtsd.ac.uk/library/online-library/carmarthen-lampeter--london-online-library/all-resource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4.xml"/><Relationship Id="rId1" Type="http://schemas.openxmlformats.org/officeDocument/2006/relationships/slideLayout" Target="../slideLayouts/slideLayout125.xml"/><Relationship Id="rId5" Type="http://schemas.openxmlformats.org/officeDocument/2006/relationships/hyperlink" Target="http://www.uwtsd.ac.uk/library/online-library/carmarthen-lampeter--london-online-library/all-resources/" TargetMode="External"/><Relationship Id="rId4" Type="http://schemas.openxmlformats.org/officeDocument/2006/relationships/hyperlink" Target="http://www.uwtsd.ac.uk/library/online-library/carmarthen-lampeter--london-online-library/e-journals/"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5.xml"/><Relationship Id="rId1" Type="http://schemas.openxmlformats.org/officeDocument/2006/relationships/slideLayout" Target="../slideLayouts/slideLayout125.xml"/><Relationship Id="rId4" Type="http://schemas.openxmlformats.org/officeDocument/2006/relationships/hyperlink" Target="http://www.uwtsd.ac.uk/library/online-library/carmarthen-lampeter--london-online-library/all-resource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169.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6.xml"/><Relationship Id="rId1" Type="http://schemas.openxmlformats.org/officeDocument/2006/relationships/slideLayout" Target="../slideLayouts/slideLayout169.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7.xml"/><Relationship Id="rId1" Type="http://schemas.openxmlformats.org/officeDocument/2006/relationships/slideLayout" Target="../slideLayouts/slideLayout169.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8.xml"/><Relationship Id="rId1" Type="http://schemas.openxmlformats.org/officeDocument/2006/relationships/slideLayout" Target="../slideLayouts/slideLayout169.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9.xml"/><Relationship Id="rId1" Type="http://schemas.openxmlformats.org/officeDocument/2006/relationships/slideLayout" Target="../slideLayouts/slideLayout169.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20.xml"/><Relationship Id="rId1" Type="http://schemas.openxmlformats.org/officeDocument/2006/relationships/slideLayout" Target="../slideLayouts/slideLayout169.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69.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69.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69.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69.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69.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34.xml"/><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hyperlink" Target="http://www.uwtsd.ac.uk/library/library-guide/need-more/"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hyperlink" Target="http://www.uwtsd.ac.uk/library/library-guide/need-more/"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hyperlink" Target="http://www.uwtsd.ac.uk/library/library-guide/need-more/" TargetMode="Externa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hyperlink" Target="http://www.uwtsd.ac.uk/library/library-guide/using-other-libraries/" TargetMode="External"/><Relationship Id="rId1" Type="http://schemas.openxmlformats.org/officeDocument/2006/relationships/slideLayout" Target="../slideLayouts/slideLayout7.xml"/><Relationship Id="rId4" Type="http://schemas.openxmlformats.org/officeDocument/2006/relationships/image" Target="../media/image41.JPG"/></Relationships>
</file>

<file path=ppt/slides/_rels/slide44.xml.rels><?xml version="1.0" encoding="UTF-8" standalone="yes"?>
<Relationships xmlns="http://schemas.openxmlformats.org/package/2006/relationships"><Relationship Id="rId3" Type="http://schemas.openxmlformats.org/officeDocument/2006/relationships/hyperlink" Target="http://www.uwtsd.ac.uk/library/online-library/carmarthen-lampeter--london-online-library/open-access-resources/" TargetMode="External"/><Relationship Id="rId2" Type="http://schemas.openxmlformats.org/officeDocument/2006/relationships/image" Target="../media/image42.jpg"/><Relationship Id="rId1" Type="http://schemas.openxmlformats.org/officeDocument/2006/relationships/slideLayout" Target="../slideLayouts/slideLayout47.xml"/><Relationship Id="rId4" Type="http://schemas.openxmlformats.org/officeDocument/2006/relationships/image" Target="../media/image38.png"/></Relationships>
</file>

<file path=ppt/slides/_rels/slide4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www.ukdataservice.ac.uk/"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hyperlink" Target="https://www.youtube.com/watch?v=TzRWJK1MtrU"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hyperlink" Target="http://ckan.data.alpha.jisc.ac.uk/dataset"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hyperlink" Target="https://statswales.gov.wales/Catalogue"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www.uwtsd.ac.uk/library/online-library/carmarthen-lampeter--london-online-library/open-access-resources/" TargetMode="External"/><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27.xml"/><Relationship Id="rId1" Type="http://schemas.openxmlformats.org/officeDocument/2006/relationships/slideLayout" Target="../slideLayouts/slideLayout125.xml"/></Relationships>
</file>

<file path=ppt/slides/_rels/slide52.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28.xml"/><Relationship Id="rId1" Type="http://schemas.openxmlformats.org/officeDocument/2006/relationships/slideLayout" Target="../slideLayouts/slideLayout125.xml"/></Relationships>
</file>

<file path=ppt/slides/_rels/slide53.xml.rels><?xml version="1.0" encoding="UTF-8" standalone="yes"?>
<Relationships xmlns="http://schemas.openxmlformats.org/package/2006/relationships"><Relationship Id="rId3" Type="http://schemas.openxmlformats.org/officeDocument/2006/relationships/hyperlink" Target="http://ethos.bl.uk/Home.do" TargetMode="External"/><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38.png"/><Relationship Id="rId1" Type="http://schemas.openxmlformats.org/officeDocument/2006/relationships/slideLayout" Target="../slideLayouts/slideLayout36.xml"/></Relationships>
</file>

<file path=ppt/slides/_rels/slide56.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55.JP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7.xml"/><Relationship Id="rId5" Type="http://schemas.openxmlformats.org/officeDocument/2006/relationships/hyperlink" Target="https://scholar.google.co.uk/" TargetMode="External"/><Relationship Id="rId4" Type="http://schemas.openxmlformats.org/officeDocument/2006/relationships/hyperlink" Target="https://books.google.co.uk/" TargetMode="External"/></Relationships>
</file>

<file path=ppt/slides/_rels/slide59.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135.xml"/></Relationships>
</file>

<file path=ppt/slides/_rels/slide60.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29.xml"/><Relationship Id="rId1" Type="http://schemas.openxmlformats.org/officeDocument/2006/relationships/slideLayout" Target="../slideLayouts/slideLayout180.xml"/></Relationships>
</file>

<file path=ppt/slides/_rels/slide61.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notesSlide" Target="../notesSlides/notesSlide30.xml"/><Relationship Id="rId1" Type="http://schemas.openxmlformats.org/officeDocument/2006/relationships/slideLayout" Target="../slideLayouts/slideLayout180.xml"/><Relationship Id="rId6" Type="http://schemas.openxmlformats.org/officeDocument/2006/relationships/hyperlink" Target="https://app.refme.com/home" TargetMode="External"/><Relationship Id="rId5" Type="http://schemas.openxmlformats.org/officeDocument/2006/relationships/image" Target="../media/image62.png"/><Relationship Id="rId4" Type="http://schemas.openxmlformats.org/officeDocument/2006/relationships/image" Target="../media/image61.png"/></Relationships>
</file>

<file path=ppt/slides/_rels/slide6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63.jpeg"/><Relationship Id="rId1" Type="http://schemas.openxmlformats.org/officeDocument/2006/relationships/slideLayout" Target="../slideLayouts/slideLayout13.xml"/><Relationship Id="rId6" Type="http://schemas.openxmlformats.org/officeDocument/2006/relationships/hyperlink" Target="mailto:outreach@uwtsd.ac.uk" TargetMode="External"/><Relationship Id="rId5" Type="http://schemas.openxmlformats.org/officeDocument/2006/relationships/hyperlink" Target="mailto:LampeterLibrary@uwtsd.ac.uk" TargetMode="External"/><Relationship Id="rId4" Type="http://schemas.openxmlformats.org/officeDocument/2006/relationships/hyperlink" Target="mailto:d.yang@uwtsd.ac.uk" TargetMode="External"/></Relationships>
</file>

<file path=ppt/slides/_rels/slide6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59.xml"/></Relationships>
</file>

<file path=ppt/slides/_rels/slide64.xml.rels><?xml version="1.0" encoding="UTF-8" standalone="yes"?>
<Relationships xmlns="http://schemas.openxmlformats.org/package/2006/relationships"><Relationship Id="rId3" Type="http://schemas.openxmlformats.org/officeDocument/2006/relationships/hyperlink" Target="mailto:d.yang@uwtsd.ac.uk" TargetMode="External"/><Relationship Id="rId2" Type="http://schemas.openxmlformats.org/officeDocument/2006/relationships/image" Target="../media/image65.jpeg"/><Relationship Id="rId1" Type="http://schemas.openxmlformats.org/officeDocument/2006/relationships/slideLayout" Target="../slideLayouts/slideLayout59.xml"/></Relationships>
</file>

<file path=ppt/slides/_rels/slide65.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1.xml"/><Relationship Id="rId1" Type="http://schemas.openxmlformats.org/officeDocument/2006/relationships/slideLayout" Target="../slideLayouts/slideLayout7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673555" y="505614"/>
            <a:ext cx="5824128" cy="3416320"/>
          </a:xfrm>
          <a:prstGeom prst="rect">
            <a:avLst/>
          </a:prstGeom>
          <a:noFill/>
        </p:spPr>
        <p:txBody>
          <a:bodyPr wrap="square" rtlCol="0">
            <a:spAutoFit/>
          </a:bodyPr>
          <a:lstStyle/>
          <a:p>
            <a:pPr algn="r"/>
            <a:r>
              <a:rPr lang="en-GB" sz="5400" dirty="0" smtClean="0">
                <a:solidFill>
                  <a:srgbClr val="1F497D"/>
                </a:solidFill>
                <a:latin typeface="Arial Black" panose="020B0A04020102020204" pitchFamily="34" charset="0"/>
              </a:rPr>
              <a:t>Introduction </a:t>
            </a:r>
          </a:p>
          <a:p>
            <a:pPr algn="r"/>
            <a:r>
              <a:rPr lang="en-GB" sz="5400" dirty="0" smtClean="0">
                <a:solidFill>
                  <a:srgbClr val="1F497D"/>
                </a:solidFill>
                <a:latin typeface="Arial Black" panose="020B0A04020102020204" pitchFamily="34" charset="0"/>
              </a:rPr>
              <a:t>to Library and Learning Resources</a:t>
            </a:r>
            <a:endParaRPr lang="en-GB" sz="5400" dirty="0">
              <a:solidFill>
                <a:prstClr val="black"/>
              </a:solidFill>
              <a:latin typeface="Arial Black" panose="020B0A04020102020204" pitchFamily="34" charset="0"/>
            </a:endParaRPr>
          </a:p>
        </p:txBody>
      </p:sp>
      <p:sp>
        <p:nvSpPr>
          <p:cNvPr id="8" name="TextBox 7"/>
          <p:cNvSpPr txBox="1"/>
          <p:nvPr/>
        </p:nvSpPr>
        <p:spPr>
          <a:xfrm>
            <a:off x="367863" y="3787807"/>
            <a:ext cx="5006393" cy="1754326"/>
          </a:xfrm>
          <a:prstGeom prst="rect">
            <a:avLst/>
          </a:prstGeom>
          <a:noFill/>
        </p:spPr>
        <p:txBody>
          <a:bodyPr wrap="square" rtlCol="0">
            <a:spAutoFit/>
          </a:bodyPr>
          <a:lstStyle/>
          <a:p>
            <a:r>
              <a:rPr lang="en-GB" sz="3600" dirty="0" smtClean="0">
                <a:solidFill>
                  <a:srgbClr val="00B0F0"/>
                </a:solidFill>
                <a:latin typeface="Arial" panose="020B0604020202020204" pitchFamily="34" charset="0"/>
                <a:cs typeface="Arial" panose="020B0604020202020204" pitchFamily="34" charset="0"/>
              </a:rPr>
              <a:t>Dolly Yang</a:t>
            </a:r>
            <a:br>
              <a:rPr lang="en-GB" sz="3600" dirty="0" smtClean="0">
                <a:solidFill>
                  <a:srgbClr val="00B0F0"/>
                </a:solidFill>
                <a:latin typeface="Arial" panose="020B0604020202020204" pitchFamily="34" charset="0"/>
                <a:cs typeface="Arial" panose="020B0604020202020204" pitchFamily="34" charset="0"/>
              </a:rPr>
            </a:br>
            <a:r>
              <a:rPr lang="en-GB" sz="3600" dirty="0" smtClean="0">
                <a:solidFill>
                  <a:srgbClr val="00B0F0"/>
                </a:solidFill>
                <a:latin typeface="Arial" panose="020B0604020202020204" pitchFamily="34" charset="0"/>
                <a:cs typeface="Arial" panose="020B0604020202020204" pitchFamily="34" charset="0"/>
              </a:rPr>
              <a:t>Subject Librarian</a:t>
            </a:r>
            <a:br>
              <a:rPr lang="en-GB" sz="3600" dirty="0" smtClean="0">
                <a:solidFill>
                  <a:srgbClr val="00B0F0"/>
                </a:solidFill>
                <a:latin typeface="Arial" panose="020B0604020202020204" pitchFamily="34" charset="0"/>
                <a:cs typeface="Arial" panose="020B0604020202020204" pitchFamily="34" charset="0"/>
              </a:rPr>
            </a:br>
            <a:r>
              <a:rPr lang="en-GB" sz="3600" dirty="0" smtClean="0">
                <a:solidFill>
                  <a:srgbClr val="00B0F0"/>
                </a:solidFill>
                <a:latin typeface="Arial" panose="020B0604020202020204" pitchFamily="34" charset="0"/>
                <a:cs typeface="Arial" panose="020B0604020202020204" pitchFamily="34" charset="0"/>
              </a:rPr>
              <a:t>d.yang@uwtsd.ac.uk</a:t>
            </a:r>
            <a:endParaRPr lang="en-GB" sz="3600" dirty="0">
              <a:solidFill>
                <a:srgbClr val="00B0F0"/>
              </a:solidFill>
              <a:latin typeface="Arial" panose="020B0604020202020204" pitchFamily="34" charset="0"/>
              <a:cs typeface="Arial" panose="020B0604020202020204" pitchFamily="34" charset="0"/>
            </a:endParaRPr>
          </a:p>
        </p:txBody>
      </p:sp>
      <p:sp>
        <p:nvSpPr>
          <p:cNvPr id="2" name="TextBox 1"/>
          <p:cNvSpPr txBox="1"/>
          <p:nvPr/>
        </p:nvSpPr>
        <p:spPr>
          <a:xfrm>
            <a:off x="378822" y="5373463"/>
            <a:ext cx="4669677" cy="584775"/>
          </a:xfrm>
          <a:prstGeom prst="rect">
            <a:avLst/>
          </a:prstGeom>
          <a:noFill/>
        </p:spPr>
        <p:txBody>
          <a:bodyPr wrap="square" rtlCol="0">
            <a:spAutoFit/>
          </a:bodyPr>
          <a:lstStyle/>
          <a:p>
            <a:r>
              <a:rPr lang="en-GB" sz="3200" dirty="0" smtClean="0">
                <a:solidFill>
                  <a:prstClr val="white"/>
                </a:solidFill>
                <a:latin typeface="Arial" panose="020B0604020202020204" pitchFamily="34" charset="0"/>
                <a:cs typeface="Arial" panose="020B0604020202020204" pitchFamily="34" charset="0"/>
              </a:rPr>
              <a:t>18</a:t>
            </a:r>
            <a:r>
              <a:rPr lang="en-GB" sz="3200" baseline="30000" dirty="0" smtClean="0">
                <a:solidFill>
                  <a:prstClr val="white"/>
                </a:solidFill>
                <a:latin typeface="Arial" panose="020B0604020202020204" pitchFamily="34" charset="0"/>
                <a:cs typeface="Arial" panose="020B0604020202020204" pitchFamily="34" charset="0"/>
              </a:rPr>
              <a:t>th</a:t>
            </a:r>
            <a:r>
              <a:rPr lang="en-GB" sz="3200" dirty="0" smtClean="0">
                <a:solidFill>
                  <a:prstClr val="white"/>
                </a:solidFill>
                <a:latin typeface="Arial" panose="020B0604020202020204" pitchFamily="34" charset="0"/>
                <a:cs typeface="Arial" panose="020B0604020202020204" pitchFamily="34" charset="0"/>
              </a:rPr>
              <a:t> October </a:t>
            </a:r>
            <a:r>
              <a:rPr lang="en-GB" sz="3200" dirty="0">
                <a:solidFill>
                  <a:prstClr val="white"/>
                </a:solidFill>
                <a:latin typeface="Arial" panose="020B0604020202020204" pitchFamily="34" charset="0"/>
                <a:cs typeface="Arial" panose="020B0604020202020204" pitchFamily="34" charset="0"/>
              </a:rPr>
              <a:t>2016</a:t>
            </a:r>
          </a:p>
        </p:txBody>
      </p:sp>
    </p:spTree>
    <p:extLst>
      <p:ext uri="{BB962C8B-B14F-4D97-AF65-F5344CB8AC3E}">
        <p14:creationId xmlns:p14="http://schemas.microsoft.com/office/powerpoint/2010/main" val="12545795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6" name="TextBox 5"/>
          <p:cNvSpPr txBox="1"/>
          <p:nvPr/>
        </p:nvSpPr>
        <p:spPr>
          <a:xfrm>
            <a:off x="930859" y="4304719"/>
            <a:ext cx="2664296" cy="830997"/>
          </a:xfrm>
          <a:prstGeom prst="rect">
            <a:avLst/>
          </a:prstGeom>
          <a:noFill/>
        </p:spPr>
        <p:txBody>
          <a:bodyPr wrap="square" rtlCol="0">
            <a:spAutoFit/>
          </a:bodyPr>
          <a:lstStyle/>
          <a:p>
            <a:r>
              <a:rPr lang="en-GB" sz="4800" dirty="0">
                <a:solidFill>
                  <a:srgbClr val="002060"/>
                </a:solidFill>
                <a:latin typeface="Rockwell Extra Bold" pitchFamily="18" charset="0"/>
              </a:rPr>
              <a:t>Topics</a:t>
            </a:r>
          </a:p>
        </p:txBody>
      </p:sp>
      <p:sp>
        <p:nvSpPr>
          <p:cNvPr id="3" name="Rectangle 2"/>
          <p:cNvSpPr/>
          <p:nvPr/>
        </p:nvSpPr>
        <p:spPr>
          <a:xfrm>
            <a:off x="4027203" y="291300"/>
            <a:ext cx="7750269" cy="4801314"/>
          </a:xfrm>
          <a:prstGeom prst="rect">
            <a:avLst/>
          </a:prstGeom>
        </p:spPr>
        <p:txBody>
          <a:bodyPr wrap="square">
            <a:spAutoFit/>
          </a:bodyPr>
          <a:lstStyle/>
          <a:p>
            <a:r>
              <a:rPr lang="en-GB" sz="3200" b="1" dirty="0">
                <a:solidFill>
                  <a:prstClr val="black"/>
                </a:solidFill>
                <a:latin typeface="Arial" panose="020B0604020202020204" pitchFamily="34" charset="0"/>
                <a:cs typeface="Arial" panose="020B0604020202020204" pitchFamily="34" charset="0"/>
              </a:rPr>
              <a:t>Identifying and finding relevant material </a:t>
            </a:r>
            <a:r>
              <a:rPr lang="en-GB" sz="3200" b="1" dirty="0" smtClean="0">
                <a:solidFill>
                  <a:prstClr val="black"/>
                </a:solidFill>
                <a:latin typeface="Arial" panose="020B0604020202020204" pitchFamily="34" charset="0"/>
                <a:cs typeface="Arial" panose="020B0604020202020204" pitchFamily="34" charset="0"/>
              </a:rPr>
              <a:t>in </a:t>
            </a:r>
            <a:r>
              <a:rPr lang="en-GB" sz="3200" b="1" dirty="0">
                <a:solidFill>
                  <a:prstClr val="black"/>
                </a:solidFill>
                <a:latin typeface="Arial" panose="020B0604020202020204" pitchFamily="34" charset="0"/>
                <a:cs typeface="Arial" panose="020B0604020202020204" pitchFamily="34" charset="0"/>
              </a:rPr>
              <a:t>the </a:t>
            </a:r>
            <a:r>
              <a:rPr lang="en-GB" sz="3200" b="1" dirty="0" smtClean="0">
                <a:solidFill>
                  <a:prstClr val="black"/>
                </a:solidFill>
                <a:latin typeface="Arial" panose="020B0604020202020204" pitchFamily="34" charset="0"/>
                <a:cs typeface="Arial" panose="020B0604020202020204" pitchFamily="34" charset="0"/>
              </a:rPr>
              <a:t>library and online</a:t>
            </a:r>
          </a:p>
          <a:p>
            <a:endParaRPr lang="en-GB" b="1" dirty="0">
              <a:solidFill>
                <a:prstClr val="black"/>
              </a:solidFill>
              <a:latin typeface="Arial" panose="020B0604020202020204" pitchFamily="34" charset="0"/>
              <a:cs typeface="Arial" panose="020B0604020202020204" pitchFamily="34" charset="0"/>
            </a:endParaRPr>
          </a:p>
          <a:p>
            <a:r>
              <a:rPr lang="en-GB" sz="3200" b="1" dirty="0" smtClean="0">
                <a:solidFill>
                  <a:prstClr val="black"/>
                </a:solidFill>
                <a:latin typeface="Arial" panose="020B0604020202020204" pitchFamily="34" charset="0"/>
                <a:cs typeface="Arial" panose="020B0604020202020204" pitchFamily="34" charset="0"/>
              </a:rPr>
              <a:t>Knowing </a:t>
            </a:r>
            <a:r>
              <a:rPr lang="en-GB" sz="3200" b="1" dirty="0">
                <a:solidFill>
                  <a:prstClr val="black"/>
                </a:solidFill>
                <a:latin typeface="Arial" panose="020B0604020202020204" pitchFamily="34" charset="0"/>
                <a:cs typeface="Arial" panose="020B0604020202020204" pitchFamily="34" charset="0"/>
              </a:rPr>
              <a:t>about services for distance students</a:t>
            </a:r>
          </a:p>
          <a:p>
            <a:endParaRPr lang="en-GB" sz="1600" b="1" dirty="0">
              <a:solidFill>
                <a:prstClr val="black"/>
              </a:solidFill>
              <a:latin typeface="Arial" panose="020B0604020202020204" pitchFamily="34" charset="0"/>
              <a:cs typeface="Arial" panose="020B0604020202020204" pitchFamily="34" charset="0"/>
            </a:endParaRPr>
          </a:p>
          <a:p>
            <a:r>
              <a:rPr lang="en-GB" sz="3200" b="1" dirty="0" smtClean="0">
                <a:solidFill>
                  <a:prstClr val="black"/>
                </a:solidFill>
                <a:latin typeface="Arial" panose="020B0604020202020204" pitchFamily="34" charset="0"/>
                <a:cs typeface="Arial" panose="020B0604020202020204" pitchFamily="34" charset="0"/>
              </a:rPr>
              <a:t>Learning </a:t>
            </a:r>
            <a:r>
              <a:rPr lang="en-GB" sz="3200" b="1" dirty="0">
                <a:solidFill>
                  <a:prstClr val="black"/>
                </a:solidFill>
                <a:latin typeface="Arial" panose="020B0604020202020204" pitchFamily="34" charset="0"/>
                <a:cs typeface="Arial" panose="020B0604020202020204" pitchFamily="34" charset="0"/>
              </a:rPr>
              <a:t>about some other useful </a:t>
            </a:r>
            <a:r>
              <a:rPr lang="en-GB" sz="3200" b="1" dirty="0" smtClean="0">
                <a:solidFill>
                  <a:prstClr val="black"/>
                </a:solidFill>
                <a:latin typeface="Arial" panose="020B0604020202020204" pitchFamily="34" charset="0"/>
                <a:cs typeface="Arial" panose="020B0604020202020204" pitchFamily="34" charset="0"/>
              </a:rPr>
              <a:t>resources</a:t>
            </a:r>
          </a:p>
          <a:p>
            <a:endParaRPr lang="en-GB" sz="1600" b="1" dirty="0">
              <a:solidFill>
                <a:prstClr val="black"/>
              </a:solidFill>
              <a:latin typeface="Arial" panose="020B0604020202020204" pitchFamily="34" charset="0"/>
              <a:cs typeface="Arial" panose="020B0604020202020204" pitchFamily="34" charset="0"/>
            </a:endParaRPr>
          </a:p>
          <a:p>
            <a:r>
              <a:rPr lang="en-GB" sz="3200" b="1" dirty="0" smtClean="0">
                <a:solidFill>
                  <a:prstClr val="black"/>
                </a:solidFill>
                <a:latin typeface="Arial" panose="020B0604020202020204" pitchFamily="34" charset="0"/>
                <a:cs typeface="Arial" panose="020B0604020202020204" pitchFamily="34" charset="0"/>
              </a:rPr>
              <a:t>Learning about referencing and citation software</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6203" y="1208375"/>
            <a:ext cx="3096344" cy="3096344"/>
          </a:xfrm>
          <a:prstGeom prst="rect">
            <a:avLst/>
          </a:prstGeom>
        </p:spPr>
      </p:pic>
    </p:spTree>
    <p:extLst>
      <p:ext uri="{BB962C8B-B14F-4D97-AF65-F5344CB8AC3E}">
        <p14:creationId xmlns:p14="http://schemas.microsoft.com/office/powerpoint/2010/main" val="5447524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2"/>
          <a:stretch>
            <a:fillRect/>
          </a:stretch>
        </p:blipFill>
        <p:spPr>
          <a:xfrm>
            <a:off x="2031341" y="179358"/>
            <a:ext cx="8384876" cy="5463540"/>
          </a:xfrm>
          <a:prstGeom prst="rect">
            <a:avLst/>
          </a:prstGeom>
        </p:spPr>
      </p:pic>
      <p:sp>
        <p:nvSpPr>
          <p:cNvPr id="5" name="Right Arrow 4"/>
          <p:cNvSpPr/>
          <p:nvPr/>
        </p:nvSpPr>
        <p:spPr>
          <a:xfrm rot="7228682">
            <a:off x="5969348" y="3104366"/>
            <a:ext cx="1931831" cy="710484"/>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851820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4512" y="889127"/>
            <a:ext cx="9362201" cy="4286722"/>
          </a:xfrm>
          <a:prstGeom prst="rect">
            <a:avLst/>
          </a:prstGeom>
        </p:spPr>
      </p:pic>
      <p:sp>
        <p:nvSpPr>
          <p:cNvPr id="3" name="Right Arrow 2"/>
          <p:cNvSpPr/>
          <p:nvPr/>
        </p:nvSpPr>
        <p:spPr>
          <a:xfrm>
            <a:off x="521048" y="2209016"/>
            <a:ext cx="1931831" cy="710484"/>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102255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4999" y="0"/>
            <a:ext cx="7434460" cy="5695756"/>
          </a:xfrm>
          <a:prstGeom prst="rect">
            <a:avLst/>
          </a:prstGeom>
        </p:spPr>
      </p:pic>
      <p:sp>
        <p:nvSpPr>
          <p:cNvPr id="4" name="Right Arrow 3"/>
          <p:cNvSpPr/>
          <p:nvPr/>
        </p:nvSpPr>
        <p:spPr>
          <a:xfrm>
            <a:off x="653861" y="4640038"/>
            <a:ext cx="1931831" cy="710484"/>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75830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7192" y="157890"/>
            <a:ext cx="11154896" cy="5130102"/>
          </a:xfrm>
          <a:prstGeom prst="rect">
            <a:avLst/>
          </a:prstGeom>
        </p:spPr>
      </p:pic>
      <p:sp>
        <p:nvSpPr>
          <p:cNvPr id="10" name="Right Arrow 9"/>
          <p:cNvSpPr/>
          <p:nvPr/>
        </p:nvSpPr>
        <p:spPr>
          <a:xfrm>
            <a:off x="0" y="3565504"/>
            <a:ext cx="1267599" cy="532043"/>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0546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8000" r="-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18140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524000" y="1412777"/>
            <a:ext cx="9144000" cy="646331"/>
          </a:xfrm>
          <a:prstGeom prst="rect">
            <a:avLst/>
          </a:prstGeom>
          <a:solidFill>
            <a:schemeClr val="bg1">
              <a:alpha val="60000"/>
            </a:schemeClr>
          </a:solidFill>
        </p:spPr>
        <p:txBody>
          <a:bodyPr wrap="square">
            <a:spAutoFit/>
          </a:bodyPr>
          <a:lstStyle/>
          <a:p>
            <a:r>
              <a:rPr lang="en-US" sz="3600" dirty="0">
                <a:solidFill>
                  <a:srgbClr val="FF0000"/>
                </a:solidFill>
                <a:latin typeface="Rockwell Extra Bold" panose="02060903040505020403" pitchFamily="18" charset="0"/>
                <a:cs typeface="Arial" panose="020B0604020202020204" pitchFamily="34" charset="0"/>
              </a:rPr>
              <a:t>FINDING BOOKS IN THE LIBRARY</a:t>
            </a:r>
            <a:endParaRPr lang="en-GB" sz="3600" dirty="0">
              <a:solidFill>
                <a:srgbClr val="FF0000"/>
              </a:solidFill>
              <a:latin typeface="Rockwell Extra Bold" panose="02060903040505020403" pitchFamily="18" charset="0"/>
              <a:cs typeface="Arial" panose="020B0604020202020204" pitchFamily="34" charset="0"/>
            </a:endParaRPr>
          </a:p>
        </p:txBody>
      </p:sp>
      <p:sp>
        <p:nvSpPr>
          <p:cNvPr id="5" name="TextBox 4"/>
          <p:cNvSpPr txBox="1"/>
          <p:nvPr/>
        </p:nvSpPr>
        <p:spPr>
          <a:xfrm>
            <a:off x="5015880" y="2636913"/>
            <a:ext cx="5256584" cy="584775"/>
          </a:xfrm>
          <a:prstGeom prst="rect">
            <a:avLst/>
          </a:prstGeom>
          <a:solidFill>
            <a:schemeClr val="bg1">
              <a:alpha val="60000"/>
            </a:schemeClr>
          </a:solidFill>
        </p:spPr>
        <p:txBody>
          <a:bodyPr wrap="square" rtlCol="0">
            <a:spAutoFit/>
          </a:bodyPr>
          <a:lstStyle/>
          <a:p>
            <a:r>
              <a:rPr lang="en-US" sz="3200" b="1" dirty="0">
                <a:solidFill>
                  <a:prstClr val="black"/>
                </a:solidFill>
                <a:latin typeface="Arial" panose="020B0604020202020204" pitchFamily="34" charset="0"/>
                <a:cs typeface="Arial" panose="020B0604020202020204" pitchFamily="34" charset="0"/>
                <a:hlinkClick r:id="rId4"/>
              </a:rPr>
              <a:t>LIBRARY CATALOGUE</a:t>
            </a:r>
            <a:endParaRPr lang="en-US" sz="32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22098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16501" y="1"/>
            <a:ext cx="4175125"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1524000" y="1412777"/>
            <a:ext cx="5292080" cy="646331"/>
          </a:xfrm>
          <a:prstGeom prst="rect">
            <a:avLst/>
          </a:prstGeom>
          <a:solidFill>
            <a:schemeClr val="bg1">
              <a:alpha val="60000"/>
            </a:schemeClr>
          </a:solidFill>
        </p:spPr>
        <p:txBody>
          <a:bodyPr wrap="square">
            <a:spAutoFit/>
          </a:bodyPr>
          <a:lstStyle/>
          <a:p>
            <a:r>
              <a:rPr lang="en-US" sz="3600" dirty="0">
                <a:solidFill>
                  <a:srgbClr val="FF0000"/>
                </a:solidFill>
                <a:latin typeface="Rockwell Extra Bold" panose="02060903040505020403" pitchFamily="18" charset="0"/>
                <a:cs typeface="Arial" panose="020B0604020202020204" pitchFamily="34" charset="0"/>
              </a:rPr>
              <a:t>FINDING E- BOOKS</a:t>
            </a:r>
            <a:endParaRPr lang="en-GB" sz="3600" dirty="0">
              <a:solidFill>
                <a:srgbClr val="FF0000"/>
              </a:solidFill>
              <a:latin typeface="Rockwell Extra Bold" panose="02060903040505020403" pitchFamily="18" charset="0"/>
              <a:cs typeface="Arial" panose="020B0604020202020204" pitchFamily="34" charset="0"/>
            </a:endParaRPr>
          </a:p>
        </p:txBody>
      </p:sp>
      <p:sp>
        <p:nvSpPr>
          <p:cNvPr id="7" name="TextBox 6"/>
          <p:cNvSpPr txBox="1"/>
          <p:nvPr/>
        </p:nvSpPr>
        <p:spPr>
          <a:xfrm>
            <a:off x="1524000" y="3068960"/>
            <a:ext cx="5033728" cy="1569660"/>
          </a:xfrm>
          <a:prstGeom prst="rect">
            <a:avLst/>
          </a:prstGeom>
          <a:solidFill>
            <a:schemeClr val="bg1">
              <a:alpha val="60000"/>
            </a:schemeClr>
          </a:solidFill>
        </p:spPr>
        <p:txBody>
          <a:bodyPr wrap="square" rtlCol="0">
            <a:spAutoFit/>
          </a:bodyPr>
          <a:lstStyle/>
          <a:p>
            <a:r>
              <a:rPr lang="en-US" sz="3200" b="1" dirty="0">
                <a:solidFill>
                  <a:prstClr val="black"/>
                </a:solidFill>
                <a:latin typeface="Arial" panose="020B0604020202020204" pitchFamily="34" charset="0"/>
                <a:cs typeface="Arial" panose="020B0604020202020204" pitchFamily="34" charset="0"/>
                <a:hlinkClick r:id="rId5"/>
              </a:rPr>
              <a:t>LIBRARY CATALOGUE</a:t>
            </a:r>
            <a:endParaRPr lang="en-US" sz="3200" b="1" dirty="0">
              <a:solidFill>
                <a:prstClr val="black"/>
              </a:solidFill>
              <a:latin typeface="Arial" panose="020B0604020202020204" pitchFamily="34" charset="0"/>
              <a:cs typeface="Arial" panose="020B0604020202020204" pitchFamily="34" charset="0"/>
            </a:endParaRPr>
          </a:p>
          <a:p>
            <a:endParaRPr lang="en-US" sz="3200" b="1" dirty="0">
              <a:solidFill>
                <a:prstClr val="black"/>
              </a:solidFill>
              <a:latin typeface="Arial" panose="020B0604020202020204" pitchFamily="34" charset="0"/>
              <a:cs typeface="Arial" panose="020B0604020202020204" pitchFamily="34" charset="0"/>
            </a:endParaRPr>
          </a:p>
          <a:p>
            <a:r>
              <a:rPr lang="en-US" sz="3200" b="1" dirty="0">
                <a:solidFill>
                  <a:prstClr val="black"/>
                </a:solidFill>
                <a:latin typeface="Arial" panose="020B0604020202020204" pitchFamily="34" charset="0"/>
                <a:cs typeface="Arial" panose="020B0604020202020204" pitchFamily="34" charset="0"/>
                <a:hlinkClick r:id="rId6"/>
              </a:rPr>
              <a:t>ONLINE LIBRARY</a:t>
            </a:r>
            <a:endParaRPr lang="en-US" sz="32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95876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404665"/>
            <a:ext cx="9144000" cy="5024375"/>
          </a:xfrm>
          <a:prstGeom prst="rect">
            <a:avLst/>
          </a:prstGeom>
        </p:spPr>
      </p:pic>
      <p:sp>
        <p:nvSpPr>
          <p:cNvPr id="2" name="TextBox 1"/>
          <p:cNvSpPr txBox="1"/>
          <p:nvPr/>
        </p:nvSpPr>
        <p:spPr>
          <a:xfrm>
            <a:off x="1665167" y="1052737"/>
            <a:ext cx="8808913" cy="584775"/>
          </a:xfrm>
          <a:prstGeom prst="rect">
            <a:avLst/>
          </a:prstGeom>
          <a:noFill/>
        </p:spPr>
        <p:txBody>
          <a:bodyPr wrap="square" rtlCol="0">
            <a:spAutoFit/>
          </a:bodyPr>
          <a:lstStyle/>
          <a:p>
            <a:r>
              <a:rPr lang="en-GB" sz="1600" dirty="0">
                <a:solidFill>
                  <a:prstClr val="black"/>
                </a:solidFill>
                <a:latin typeface="Arial" panose="020B0604020202020204" pitchFamily="34" charset="0"/>
                <a:cs typeface="Arial" panose="020B0604020202020204" pitchFamily="34" charset="0"/>
                <a:hlinkClick r:id="rId3"/>
              </a:rPr>
              <a:t>http://www.uwtsd.ac.uk/library/online-library/carmarthen-lampeter--london-online-library/</a:t>
            </a:r>
            <a:endParaRPr lang="en-GB" sz="1600" dirty="0">
              <a:solidFill>
                <a:prstClr val="black"/>
              </a:solidFill>
              <a:latin typeface="Arial" panose="020B0604020202020204" pitchFamily="34" charset="0"/>
              <a:cs typeface="Arial" panose="020B0604020202020204" pitchFamily="34" charset="0"/>
            </a:endParaRPr>
          </a:p>
          <a:p>
            <a:endParaRPr lang="en-GB" sz="1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36654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 name="Rectangle 1"/>
          <p:cNvSpPr/>
          <p:nvPr/>
        </p:nvSpPr>
        <p:spPr>
          <a:xfrm>
            <a:off x="1984376" y="548681"/>
            <a:ext cx="8512497" cy="4401205"/>
          </a:xfrm>
          <a:prstGeom prst="rect">
            <a:avLst/>
          </a:prstGeom>
        </p:spPr>
        <p:txBody>
          <a:bodyPr wrap="square">
            <a:spAutoFit/>
          </a:bodyPr>
          <a:lstStyle/>
          <a:p>
            <a:pPr algn="ctr"/>
            <a:r>
              <a:rPr lang="en-GB" sz="4000" b="1" dirty="0">
                <a:solidFill>
                  <a:prstClr val="black"/>
                </a:solidFill>
                <a:latin typeface="Arial" panose="020B0604020202020204" pitchFamily="34" charset="0"/>
                <a:cs typeface="Arial" panose="020B0604020202020204" pitchFamily="34" charset="0"/>
              </a:rPr>
              <a:t>Some useful e-resources:</a:t>
            </a:r>
          </a:p>
          <a:p>
            <a:pPr algn="ctr"/>
            <a:endParaRPr lang="en-GB" sz="4000" b="1" dirty="0">
              <a:solidFill>
                <a:prstClr val="black"/>
              </a:solidFill>
              <a:latin typeface="Arial" panose="020B0604020202020204" pitchFamily="34" charset="0"/>
              <a:cs typeface="Arial" panose="020B0604020202020204" pitchFamily="34" charset="0"/>
            </a:endParaRPr>
          </a:p>
          <a:p>
            <a:pPr algn="ctr"/>
            <a:r>
              <a:rPr lang="en-GB" sz="4000" b="1" dirty="0">
                <a:solidFill>
                  <a:prstClr val="black"/>
                </a:solidFill>
                <a:latin typeface="Arial" panose="020B0604020202020204" pitchFamily="34" charset="0"/>
                <a:cs typeface="Arial" panose="020B0604020202020204" pitchFamily="34" charset="0"/>
                <a:hlinkClick r:id="rId2"/>
              </a:rPr>
              <a:t>E-book databases</a:t>
            </a:r>
            <a:endParaRPr lang="en-GB" sz="4000" b="1" dirty="0">
              <a:solidFill>
                <a:prstClr val="black"/>
              </a:solidFill>
              <a:latin typeface="Arial" panose="020B0604020202020204" pitchFamily="34" charset="0"/>
              <a:cs typeface="Arial" panose="020B0604020202020204" pitchFamily="34" charset="0"/>
            </a:endParaRPr>
          </a:p>
          <a:p>
            <a:pPr algn="ctr"/>
            <a:r>
              <a:rPr lang="en-GB" sz="4000" b="1" dirty="0">
                <a:solidFill>
                  <a:prstClr val="black"/>
                </a:solidFill>
                <a:latin typeface="Arial" panose="020B0604020202020204" pitchFamily="34" charset="0"/>
                <a:cs typeface="Arial" panose="020B0604020202020204" pitchFamily="34" charset="0"/>
              </a:rPr>
              <a:t>ACLS Humanities E-books</a:t>
            </a:r>
          </a:p>
          <a:p>
            <a:pPr algn="ctr"/>
            <a:r>
              <a:rPr lang="en-GB" sz="4000" b="1" dirty="0" err="1">
                <a:solidFill>
                  <a:prstClr val="black"/>
                </a:solidFill>
                <a:latin typeface="Arial" panose="020B0604020202020204" pitchFamily="34" charset="0"/>
                <a:cs typeface="Arial" panose="020B0604020202020204" pitchFamily="34" charset="0"/>
              </a:rPr>
              <a:t>DawsonERA</a:t>
            </a:r>
            <a:r>
              <a:rPr lang="en-GB" sz="4000" b="1" dirty="0">
                <a:solidFill>
                  <a:prstClr val="black"/>
                </a:solidFill>
                <a:latin typeface="Arial" panose="020B0604020202020204" pitchFamily="34" charset="0"/>
                <a:cs typeface="Arial" panose="020B0604020202020204" pitchFamily="34" charset="0"/>
              </a:rPr>
              <a:t> </a:t>
            </a:r>
            <a:r>
              <a:rPr lang="en-GB" sz="4000" b="1" dirty="0" err="1">
                <a:solidFill>
                  <a:prstClr val="black"/>
                </a:solidFill>
                <a:latin typeface="Arial" panose="020B0604020202020204" pitchFamily="34" charset="0"/>
                <a:cs typeface="Arial" panose="020B0604020202020204" pitchFamily="34" charset="0"/>
              </a:rPr>
              <a:t>Ebooks</a:t>
            </a:r>
            <a:endParaRPr lang="en-GB" sz="4000" b="1" dirty="0">
              <a:solidFill>
                <a:prstClr val="black"/>
              </a:solidFill>
              <a:latin typeface="Arial" panose="020B0604020202020204" pitchFamily="34" charset="0"/>
              <a:cs typeface="Arial" panose="020B0604020202020204" pitchFamily="34" charset="0"/>
            </a:endParaRPr>
          </a:p>
          <a:p>
            <a:pPr algn="ctr"/>
            <a:r>
              <a:rPr lang="en-GB" sz="4000" b="1" dirty="0">
                <a:solidFill>
                  <a:prstClr val="black"/>
                </a:solidFill>
                <a:latin typeface="Arial" panose="020B0604020202020204" pitchFamily="34" charset="0"/>
                <a:cs typeface="Arial" panose="020B0604020202020204" pitchFamily="34" charset="0"/>
              </a:rPr>
              <a:t>EBL </a:t>
            </a:r>
            <a:r>
              <a:rPr lang="en-GB" sz="4000" b="1" dirty="0" err="1">
                <a:solidFill>
                  <a:prstClr val="black"/>
                </a:solidFill>
                <a:latin typeface="Arial" panose="020B0604020202020204" pitchFamily="34" charset="0"/>
                <a:cs typeface="Arial" panose="020B0604020202020204" pitchFamily="34" charset="0"/>
              </a:rPr>
              <a:t>Ebooks</a:t>
            </a:r>
            <a:endParaRPr lang="en-GB" sz="4000" b="1" dirty="0">
              <a:solidFill>
                <a:prstClr val="black"/>
              </a:solidFill>
              <a:latin typeface="Arial" panose="020B0604020202020204" pitchFamily="34" charset="0"/>
              <a:cs typeface="Arial" panose="020B0604020202020204" pitchFamily="34" charset="0"/>
            </a:endParaRPr>
          </a:p>
          <a:p>
            <a:pPr algn="ctr"/>
            <a:r>
              <a:rPr lang="en-GB" sz="4000" b="1" dirty="0">
                <a:solidFill>
                  <a:prstClr val="black"/>
                </a:solidFill>
                <a:latin typeface="Arial" panose="020B0604020202020204" pitchFamily="34" charset="0"/>
                <a:cs typeface="Arial" panose="020B0604020202020204" pitchFamily="34" charset="0"/>
              </a:rPr>
              <a:t>EBSCO </a:t>
            </a:r>
            <a:r>
              <a:rPr lang="en-GB" sz="4000" b="1" dirty="0" err="1">
                <a:solidFill>
                  <a:prstClr val="black"/>
                </a:solidFill>
                <a:latin typeface="Arial" panose="020B0604020202020204" pitchFamily="34" charset="0"/>
                <a:cs typeface="Arial" panose="020B0604020202020204" pitchFamily="34" charset="0"/>
              </a:rPr>
              <a:t>Ebooks</a:t>
            </a:r>
            <a:endParaRPr lang="en-GB" sz="40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81466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2711624" y="2492897"/>
            <a:ext cx="7956376" cy="1569660"/>
          </a:xfrm>
          <a:prstGeom prst="rect">
            <a:avLst/>
          </a:prstGeom>
          <a:solidFill>
            <a:schemeClr val="bg1">
              <a:alpha val="60000"/>
            </a:schemeClr>
          </a:solidFill>
        </p:spPr>
        <p:txBody>
          <a:bodyPr wrap="square" rtlCol="0">
            <a:spAutoFit/>
          </a:bodyPr>
          <a:lstStyle/>
          <a:p>
            <a:r>
              <a:rPr lang="en-US" sz="3200" b="1" dirty="0">
                <a:solidFill>
                  <a:prstClr val="black"/>
                </a:solidFill>
                <a:latin typeface="Arial" panose="020B0604020202020204" pitchFamily="34" charset="0"/>
                <a:cs typeface="Arial" panose="020B0604020202020204" pitchFamily="34" charset="0"/>
              </a:rPr>
              <a:t>R SECTION</a:t>
            </a:r>
          </a:p>
          <a:p>
            <a:endParaRPr lang="en-US" sz="3200" b="1" dirty="0">
              <a:solidFill>
                <a:prstClr val="black"/>
              </a:solidFill>
              <a:latin typeface="Arial" panose="020B0604020202020204" pitchFamily="34" charset="0"/>
              <a:cs typeface="Arial" panose="020B0604020202020204" pitchFamily="34" charset="0"/>
            </a:endParaRPr>
          </a:p>
          <a:p>
            <a:r>
              <a:rPr lang="en-US" sz="3200" b="1" dirty="0">
                <a:solidFill>
                  <a:prstClr val="black"/>
                </a:solidFill>
                <a:latin typeface="Arial" panose="020B0604020202020204" pitchFamily="34" charset="0"/>
                <a:cs typeface="Arial" panose="020B0604020202020204" pitchFamily="34" charset="0"/>
                <a:hlinkClick r:id="rId4"/>
              </a:rPr>
              <a:t>OXFORD </a:t>
            </a:r>
            <a:r>
              <a:rPr lang="en-US" sz="3200" b="1" dirty="0" smtClean="0">
                <a:solidFill>
                  <a:prstClr val="black"/>
                </a:solidFill>
                <a:latin typeface="Arial" panose="020B0604020202020204" pitchFamily="34" charset="0"/>
                <a:cs typeface="Arial" panose="020B0604020202020204" pitchFamily="34" charset="0"/>
                <a:hlinkClick r:id="rId4"/>
              </a:rPr>
              <a:t>REFERENCE</a:t>
            </a:r>
            <a:endParaRPr lang="en-US" sz="3200" b="1" dirty="0">
              <a:solidFill>
                <a:prstClr val="black"/>
              </a:solidFill>
              <a:latin typeface="Arial" panose="020B0604020202020204" pitchFamily="34" charset="0"/>
              <a:cs typeface="Arial" panose="020B0604020202020204" pitchFamily="34" charset="0"/>
            </a:endParaRPr>
          </a:p>
        </p:txBody>
      </p:sp>
      <p:sp>
        <p:nvSpPr>
          <p:cNvPr id="6" name="Rectangle 5"/>
          <p:cNvSpPr/>
          <p:nvPr/>
        </p:nvSpPr>
        <p:spPr>
          <a:xfrm>
            <a:off x="1524000" y="1215558"/>
            <a:ext cx="8424936" cy="646331"/>
          </a:xfrm>
          <a:prstGeom prst="rect">
            <a:avLst/>
          </a:prstGeom>
          <a:solidFill>
            <a:schemeClr val="bg1">
              <a:alpha val="60000"/>
            </a:schemeClr>
          </a:solidFill>
        </p:spPr>
        <p:txBody>
          <a:bodyPr wrap="square">
            <a:spAutoFit/>
          </a:bodyPr>
          <a:lstStyle/>
          <a:p>
            <a:r>
              <a:rPr lang="en-GB" sz="3600" dirty="0">
                <a:solidFill>
                  <a:srgbClr val="FF0000"/>
                </a:solidFill>
                <a:latin typeface="Rockwell Extra Bold" panose="02060903040505020403" pitchFamily="18" charset="0"/>
              </a:rPr>
              <a:t>FINDING REFERENCE BOOKS</a:t>
            </a:r>
            <a:endParaRPr lang="en-GB" sz="3600" dirty="0">
              <a:solidFill>
                <a:prstClr val="white"/>
              </a:solidFill>
              <a:latin typeface="Rockwell Extra Bold" panose="02060903040505020403" pitchFamily="18" charset="0"/>
            </a:endParaRPr>
          </a:p>
        </p:txBody>
      </p:sp>
    </p:spTree>
    <p:extLst>
      <p:ext uri="{BB962C8B-B14F-4D97-AF65-F5344CB8AC3E}">
        <p14:creationId xmlns:p14="http://schemas.microsoft.com/office/powerpoint/2010/main" val="14662082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524000" y="1412777"/>
            <a:ext cx="5508104" cy="1200329"/>
          </a:xfrm>
          <a:prstGeom prst="rect">
            <a:avLst/>
          </a:prstGeom>
          <a:solidFill>
            <a:schemeClr val="bg1">
              <a:alpha val="60000"/>
            </a:schemeClr>
          </a:solidFill>
        </p:spPr>
        <p:txBody>
          <a:bodyPr wrap="square">
            <a:spAutoFit/>
          </a:bodyPr>
          <a:lstStyle/>
          <a:p>
            <a:r>
              <a:rPr lang="en-GB" sz="3600" dirty="0">
                <a:solidFill>
                  <a:srgbClr val="FF0000"/>
                </a:solidFill>
                <a:latin typeface="Rockwell Extra Bold" panose="02060903040505020403" pitchFamily="18" charset="0"/>
              </a:rPr>
              <a:t>FINDING JOURNALS IN THE LIBRARY</a:t>
            </a:r>
            <a:endParaRPr lang="en-GB" sz="3600" dirty="0">
              <a:solidFill>
                <a:prstClr val="white"/>
              </a:solidFill>
              <a:latin typeface="Rockwell Extra Bold" panose="02060903040505020403" pitchFamily="18" charset="0"/>
            </a:endParaRPr>
          </a:p>
        </p:txBody>
      </p:sp>
      <p:sp>
        <p:nvSpPr>
          <p:cNvPr id="5" name="TextBox 4"/>
          <p:cNvSpPr txBox="1"/>
          <p:nvPr/>
        </p:nvSpPr>
        <p:spPr>
          <a:xfrm>
            <a:off x="5339408" y="3501008"/>
            <a:ext cx="5328592" cy="1569660"/>
          </a:xfrm>
          <a:prstGeom prst="rect">
            <a:avLst/>
          </a:prstGeom>
          <a:solidFill>
            <a:schemeClr val="bg1">
              <a:alpha val="60000"/>
            </a:schemeClr>
          </a:solidFill>
        </p:spPr>
        <p:txBody>
          <a:bodyPr wrap="square" rtlCol="0">
            <a:spAutoFit/>
          </a:bodyPr>
          <a:lstStyle/>
          <a:p>
            <a:r>
              <a:rPr lang="en-US" sz="3200" b="1" dirty="0">
                <a:solidFill>
                  <a:prstClr val="black"/>
                </a:solidFill>
                <a:latin typeface="Arial" panose="020B0604020202020204" pitchFamily="34" charset="0"/>
                <a:cs typeface="Arial" panose="020B0604020202020204" pitchFamily="34" charset="0"/>
              </a:rPr>
              <a:t>PER SECTION</a:t>
            </a:r>
          </a:p>
          <a:p>
            <a:endParaRPr lang="en-US" sz="3200" b="1" dirty="0">
              <a:solidFill>
                <a:prstClr val="black"/>
              </a:solidFill>
              <a:latin typeface="Arial" panose="020B0604020202020204" pitchFamily="34" charset="0"/>
              <a:cs typeface="Arial" panose="020B0604020202020204" pitchFamily="34" charset="0"/>
            </a:endParaRPr>
          </a:p>
          <a:p>
            <a:r>
              <a:rPr lang="en-US" sz="3200" b="1" dirty="0">
                <a:solidFill>
                  <a:prstClr val="black"/>
                </a:solidFill>
                <a:latin typeface="Arial" panose="020B0604020202020204" pitchFamily="34" charset="0"/>
                <a:cs typeface="Arial" panose="020B0604020202020204" pitchFamily="34" charset="0"/>
                <a:hlinkClick r:id="rId4"/>
              </a:rPr>
              <a:t>LIBRARY CATALOGUE</a:t>
            </a:r>
            <a:endParaRPr lang="en-US" sz="32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23689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735638" y="1"/>
            <a:ext cx="4608512"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1415480" y="692697"/>
            <a:ext cx="7668344" cy="1200329"/>
          </a:xfrm>
          <a:prstGeom prst="rect">
            <a:avLst/>
          </a:prstGeom>
          <a:solidFill>
            <a:schemeClr val="bg1">
              <a:alpha val="60000"/>
            </a:schemeClr>
          </a:solidFill>
        </p:spPr>
        <p:txBody>
          <a:bodyPr wrap="square">
            <a:spAutoFit/>
          </a:bodyPr>
          <a:lstStyle/>
          <a:p>
            <a:r>
              <a:rPr lang="en-GB" sz="3600" dirty="0">
                <a:solidFill>
                  <a:srgbClr val="FF0000"/>
                </a:solidFill>
                <a:latin typeface="Rockwell Extra Bold" panose="02060903040505020403" pitchFamily="18" charset="0"/>
              </a:rPr>
              <a:t>FINDING E- JOURNALS AND E-JOURNAL ARTICLES</a:t>
            </a:r>
            <a:endParaRPr lang="en-GB" sz="3600" dirty="0">
              <a:solidFill>
                <a:prstClr val="white"/>
              </a:solidFill>
              <a:latin typeface="Rockwell Extra Bold" panose="02060903040505020403" pitchFamily="18" charset="0"/>
            </a:endParaRPr>
          </a:p>
        </p:txBody>
      </p:sp>
      <p:sp>
        <p:nvSpPr>
          <p:cNvPr id="5" name="TextBox 4"/>
          <p:cNvSpPr txBox="1"/>
          <p:nvPr/>
        </p:nvSpPr>
        <p:spPr>
          <a:xfrm>
            <a:off x="1524000" y="3140968"/>
            <a:ext cx="5328592" cy="1569660"/>
          </a:xfrm>
          <a:prstGeom prst="rect">
            <a:avLst/>
          </a:prstGeom>
          <a:solidFill>
            <a:schemeClr val="bg1">
              <a:alpha val="60000"/>
            </a:schemeClr>
          </a:solidFill>
        </p:spPr>
        <p:txBody>
          <a:bodyPr wrap="square" rtlCol="0">
            <a:spAutoFit/>
          </a:bodyPr>
          <a:lstStyle/>
          <a:p>
            <a:r>
              <a:rPr lang="en-US" sz="3200" b="1" dirty="0">
                <a:solidFill>
                  <a:prstClr val="black"/>
                </a:solidFill>
                <a:latin typeface="Arial" panose="020B0604020202020204" pitchFamily="34" charset="0"/>
                <a:cs typeface="Arial" panose="020B0604020202020204" pitchFamily="34" charset="0"/>
                <a:hlinkClick r:id="rId5"/>
              </a:rPr>
              <a:t>LIBRARY CATALOGUE</a:t>
            </a:r>
            <a:endParaRPr lang="en-US" sz="3200" b="1" dirty="0">
              <a:solidFill>
                <a:prstClr val="black"/>
              </a:solidFill>
              <a:latin typeface="Arial" panose="020B0604020202020204" pitchFamily="34" charset="0"/>
              <a:cs typeface="Arial" panose="020B0604020202020204" pitchFamily="34" charset="0"/>
            </a:endParaRPr>
          </a:p>
          <a:p>
            <a:endParaRPr lang="en-US" sz="3200" b="1" dirty="0">
              <a:solidFill>
                <a:prstClr val="black"/>
              </a:solidFill>
              <a:latin typeface="Arial" panose="020B0604020202020204" pitchFamily="34" charset="0"/>
              <a:cs typeface="Arial" panose="020B0604020202020204" pitchFamily="34" charset="0"/>
            </a:endParaRPr>
          </a:p>
          <a:p>
            <a:r>
              <a:rPr lang="en-US" sz="3200" b="1" dirty="0">
                <a:solidFill>
                  <a:prstClr val="black"/>
                </a:solidFill>
                <a:latin typeface="Arial" panose="020B0604020202020204" pitchFamily="34" charset="0"/>
                <a:cs typeface="Arial" panose="020B0604020202020204" pitchFamily="34" charset="0"/>
                <a:hlinkClick r:id="rId6"/>
              </a:rPr>
              <a:t>ONLINE LIBRARY</a:t>
            </a:r>
            <a:endParaRPr lang="en-US" sz="32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93996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 name="Rectangle 1"/>
          <p:cNvSpPr/>
          <p:nvPr/>
        </p:nvSpPr>
        <p:spPr>
          <a:xfrm>
            <a:off x="1524000" y="548681"/>
            <a:ext cx="9396536" cy="4770537"/>
          </a:xfrm>
          <a:prstGeom prst="rect">
            <a:avLst/>
          </a:prstGeom>
        </p:spPr>
        <p:txBody>
          <a:bodyPr wrap="square">
            <a:spAutoFit/>
          </a:bodyPr>
          <a:lstStyle/>
          <a:p>
            <a:pPr algn="ctr"/>
            <a:r>
              <a:rPr lang="en-GB" sz="4000" b="1" dirty="0">
                <a:solidFill>
                  <a:prstClr val="black"/>
                </a:solidFill>
                <a:latin typeface="Arial" panose="020B0604020202020204" pitchFamily="34" charset="0"/>
                <a:cs typeface="Arial" panose="020B0604020202020204" pitchFamily="34" charset="0"/>
              </a:rPr>
              <a:t>Some useful e-resources:</a:t>
            </a:r>
          </a:p>
          <a:p>
            <a:pPr algn="ctr"/>
            <a:r>
              <a:rPr lang="en-GB" sz="4000" b="1" dirty="0">
                <a:solidFill>
                  <a:prstClr val="black"/>
                </a:solidFill>
                <a:latin typeface="Arial" panose="020B0604020202020204" pitchFamily="34" charset="0"/>
                <a:cs typeface="Arial" panose="020B0604020202020204" pitchFamily="34" charset="0"/>
                <a:hlinkClick r:id="rId3"/>
              </a:rPr>
              <a:t>E-journal databases</a:t>
            </a:r>
            <a:endParaRPr lang="en-GB" sz="4000" b="1" dirty="0">
              <a:solidFill>
                <a:prstClr val="black"/>
              </a:solidFill>
              <a:latin typeface="Arial" panose="020B0604020202020204" pitchFamily="34" charset="0"/>
              <a:cs typeface="Arial" panose="020B0604020202020204" pitchFamily="34" charset="0"/>
            </a:endParaRPr>
          </a:p>
          <a:p>
            <a:endParaRPr lang="en-GB" sz="3200" b="1" dirty="0">
              <a:solidFill>
                <a:prstClr val="black"/>
              </a:solidFill>
              <a:latin typeface="Arial" panose="020B0604020202020204" pitchFamily="34" charset="0"/>
              <a:cs typeface="Arial" panose="020B0604020202020204" pitchFamily="34" charset="0"/>
              <a:hlinkClick r:id="rId4"/>
            </a:endParaRPr>
          </a:p>
          <a:p>
            <a:pPr algn="ctr"/>
            <a:r>
              <a:rPr lang="en-GB" sz="3200" b="1" dirty="0">
                <a:solidFill>
                  <a:srgbClr val="002060"/>
                </a:solidFill>
                <a:latin typeface="Arial" panose="020B0604020202020204" pitchFamily="34" charset="0"/>
                <a:cs typeface="Arial" panose="020B0604020202020204" pitchFamily="34" charset="0"/>
              </a:rPr>
              <a:t>Academic Search Premier</a:t>
            </a:r>
          </a:p>
          <a:p>
            <a:pPr algn="ctr"/>
            <a:r>
              <a:rPr lang="en-GB" sz="3200" b="1" dirty="0" smtClean="0">
                <a:solidFill>
                  <a:srgbClr val="002060"/>
                </a:solidFill>
                <a:latin typeface="Arial" panose="020B0604020202020204" pitchFamily="34" charset="0"/>
                <a:cs typeface="Arial" panose="020B0604020202020204" pitchFamily="34" charset="0"/>
              </a:rPr>
              <a:t>Education </a:t>
            </a:r>
            <a:r>
              <a:rPr lang="en-GB" sz="3200" b="1" dirty="0">
                <a:solidFill>
                  <a:srgbClr val="002060"/>
                </a:solidFill>
                <a:latin typeface="Arial" panose="020B0604020202020204" pitchFamily="34" charset="0"/>
                <a:cs typeface="Arial" panose="020B0604020202020204" pitchFamily="34" charset="0"/>
              </a:rPr>
              <a:t>Source</a:t>
            </a:r>
          </a:p>
          <a:p>
            <a:pPr algn="ctr"/>
            <a:r>
              <a:rPr lang="en-GB" sz="3200" b="1" dirty="0">
                <a:solidFill>
                  <a:srgbClr val="002060"/>
                </a:solidFill>
                <a:latin typeface="Arial" panose="020B0604020202020204" pitchFamily="34" charset="0"/>
                <a:cs typeface="Arial" panose="020B0604020202020204" pitchFamily="34" charset="0"/>
              </a:rPr>
              <a:t>Humanities Source</a:t>
            </a:r>
          </a:p>
          <a:p>
            <a:pPr algn="ctr"/>
            <a:r>
              <a:rPr lang="en-GB" sz="3200" b="1" dirty="0">
                <a:solidFill>
                  <a:srgbClr val="002060"/>
                </a:solidFill>
                <a:latin typeface="Arial" panose="020B0604020202020204" pitchFamily="34" charset="0"/>
                <a:cs typeface="Arial" panose="020B0604020202020204" pitchFamily="34" charset="0"/>
              </a:rPr>
              <a:t>JSTOR</a:t>
            </a:r>
          </a:p>
          <a:p>
            <a:pPr algn="ctr"/>
            <a:r>
              <a:rPr lang="en-GB" sz="3200" b="1" dirty="0">
                <a:solidFill>
                  <a:srgbClr val="002060"/>
                </a:solidFill>
                <a:latin typeface="Arial" panose="020B0604020202020204" pitchFamily="34" charset="0"/>
                <a:cs typeface="Arial" panose="020B0604020202020204" pitchFamily="34" charset="0"/>
              </a:rPr>
              <a:t>Project Muse</a:t>
            </a:r>
          </a:p>
          <a:p>
            <a:pPr algn="ctr"/>
            <a:endParaRPr lang="en-GB" sz="3200"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70463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735638" y="1"/>
            <a:ext cx="4608512"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1524000" y="1412777"/>
            <a:ext cx="6732240" cy="646331"/>
          </a:xfrm>
          <a:prstGeom prst="rect">
            <a:avLst/>
          </a:prstGeom>
          <a:solidFill>
            <a:schemeClr val="bg1">
              <a:alpha val="60000"/>
            </a:schemeClr>
          </a:solidFill>
        </p:spPr>
        <p:txBody>
          <a:bodyPr wrap="square">
            <a:spAutoFit/>
          </a:bodyPr>
          <a:lstStyle/>
          <a:p>
            <a:r>
              <a:rPr lang="en-GB" sz="3600" dirty="0">
                <a:solidFill>
                  <a:srgbClr val="FF0000"/>
                </a:solidFill>
                <a:latin typeface="Rockwell Extra Bold" panose="02060903040505020403" pitchFamily="18" charset="0"/>
              </a:rPr>
              <a:t>FINDING DATABASES</a:t>
            </a:r>
            <a:endParaRPr lang="en-GB" sz="3600" dirty="0">
              <a:solidFill>
                <a:prstClr val="white"/>
              </a:solidFill>
              <a:latin typeface="Rockwell Extra Bold" panose="02060903040505020403" pitchFamily="18" charset="0"/>
            </a:endParaRPr>
          </a:p>
        </p:txBody>
      </p:sp>
      <p:sp>
        <p:nvSpPr>
          <p:cNvPr id="5" name="TextBox 4"/>
          <p:cNvSpPr txBox="1"/>
          <p:nvPr/>
        </p:nvSpPr>
        <p:spPr>
          <a:xfrm>
            <a:off x="1514896" y="2700338"/>
            <a:ext cx="5328592" cy="584775"/>
          </a:xfrm>
          <a:prstGeom prst="rect">
            <a:avLst/>
          </a:prstGeom>
          <a:solidFill>
            <a:schemeClr val="bg1">
              <a:alpha val="60000"/>
            </a:schemeClr>
          </a:solidFill>
        </p:spPr>
        <p:txBody>
          <a:bodyPr wrap="square" rtlCol="0">
            <a:spAutoFit/>
          </a:bodyPr>
          <a:lstStyle/>
          <a:p>
            <a:r>
              <a:rPr lang="en-US" sz="3200" b="1" dirty="0">
                <a:solidFill>
                  <a:prstClr val="black"/>
                </a:solidFill>
                <a:latin typeface="Arial" panose="020B0604020202020204" pitchFamily="34" charset="0"/>
                <a:cs typeface="Arial" panose="020B0604020202020204" pitchFamily="34" charset="0"/>
                <a:hlinkClick r:id="rId5"/>
              </a:rPr>
              <a:t>ONLINE LIBRARY</a:t>
            </a:r>
            <a:endParaRPr lang="en-US" sz="32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45042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7507" y="7937"/>
            <a:ext cx="9635555" cy="5605217"/>
          </a:xfrm>
          <a:prstGeom prst="rect">
            <a:avLst/>
          </a:prstGeom>
        </p:spPr>
      </p:pic>
      <p:sp>
        <p:nvSpPr>
          <p:cNvPr id="7" name="Rectangle 6"/>
          <p:cNvSpPr/>
          <p:nvPr/>
        </p:nvSpPr>
        <p:spPr>
          <a:xfrm>
            <a:off x="227463" y="5228433"/>
            <a:ext cx="12055642" cy="769441"/>
          </a:xfrm>
          <a:prstGeom prst="rect">
            <a:avLst/>
          </a:prstGeom>
        </p:spPr>
        <p:txBody>
          <a:bodyPr wrap="square">
            <a:spAutoFit/>
          </a:bodyPr>
          <a:lstStyle/>
          <a:p>
            <a:r>
              <a:rPr lang="en-GB" sz="2000" dirty="0">
                <a:latin typeface="Arial" panose="020B0604020202020204" pitchFamily="34" charset="0"/>
                <a:cs typeface="Arial" panose="020B0604020202020204" pitchFamily="34" charset="0"/>
                <a:hlinkClick r:id="rId4"/>
              </a:rPr>
              <a:t>http://www.uwtsd.ac.uk/library/online-library/carmarthen-lampeter--london-online-library/all-resources</a:t>
            </a:r>
            <a:r>
              <a:rPr lang="en-GB" sz="2000" dirty="0" smtClean="0">
                <a:latin typeface="Arial" panose="020B0604020202020204" pitchFamily="34" charset="0"/>
                <a:cs typeface="Arial" panose="020B0604020202020204" pitchFamily="34" charset="0"/>
                <a:hlinkClick r:id="rId4"/>
              </a:rPr>
              <a:t>/</a:t>
            </a:r>
            <a:endParaRPr lang="en-GB" sz="2000" dirty="0" smtClean="0">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6689726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0043" y="0"/>
            <a:ext cx="8505190" cy="5700448"/>
          </a:xfrm>
          <a:prstGeom prst="rect">
            <a:avLst/>
          </a:prstGeom>
        </p:spPr>
      </p:pic>
      <p:sp>
        <p:nvSpPr>
          <p:cNvPr id="5" name="Rectangle 4"/>
          <p:cNvSpPr/>
          <p:nvPr/>
        </p:nvSpPr>
        <p:spPr>
          <a:xfrm>
            <a:off x="2093495" y="4189682"/>
            <a:ext cx="7823650" cy="984885"/>
          </a:xfrm>
          <a:prstGeom prst="rect">
            <a:avLst/>
          </a:prstGeom>
        </p:spPr>
        <p:txBody>
          <a:bodyPr wrap="square">
            <a:spAutoFit/>
          </a:bodyPr>
          <a:lstStyle/>
          <a:p>
            <a:r>
              <a:rPr lang="en-GB" sz="2000" dirty="0">
                <a:solidFill>
                  <a:prstClr val="black"/>
                </a:solidFill>
                <a:latin typeface="Arial" panose="020B0604020202020204" pitchFamily="34" charset="0"/>
                <a:cs typeface="Arial" panose="020B0604020202020204" pitchFamily="34" charset="0"/>
                <a:hlinkClick r:id="rId4"/>
              </a:rPr>
              <a:t>http://</a:t>
            </a:r>
            <a:r>
              <a:rPr lang="en-GB" sz="2000" dirty="0" smtClean="0">
                <a:solidFill>
                  <a:prstClr val="black"/>
                </a:solidFill>
                <a:latin typeface="Arial" panose="020B0604020202020204" pitchFamily="34" charset="0"/>
                <a:cs typeface="Arial" panose="020B0604020202020204" pitchFamily="34" charset="0"/>
                <a:hlinkClick r:id="rId4"/>
              </a:rPr>
              <a:t>www.uwtsd.ac.uk/library/online-library/carmarthen-lampeter-</a:t>
            </a:r>
            <a:r>
              <a:rPr lang="en-GB" sz="2000" dirty="0">
                <a:solidFill>
                  <a:prstClr val="black"/>
                </a:solidFill>
                <a:latin typeface="Arial" panose="020B0604020202020204" pitchFamily="34" charset="0"/>
                <a:cs typeface="Arial" panose="020B0604020202020204" pitchFamily="34" charset="0"/>
                <a:hlinkClick r:id="rId4"/>
              </a:rPr>
              <a:t>-london-online-library/all-resources</a:t>
            </a:r>
            <a:r>
              <a:rPr lang="en-GB" sz="2000" dirty="0" smtClean="0">
                <a:solidFill>
                  <a:prstClr val="black"/>
                </a:solidFill>
                <a:latin typeface="Arial" panose="020B0604020202020204" pitchFamily="34" charset="0"/>
                <a:cs typeface="Arial" panose="020B0604020202020204" pitchFamily="34" charset="0"/>
                <a:hlinkClick r:id="rId4"/>
              </a:rPr>
              <a:t>/</a:t>
            </a:r>
            <a:endParaRPr lang="en-GB" sz="2000" dirty="0" smtClean="0">
              <a:solidFill>
                <a:prstClr val="black"/>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598378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 name="Rectangle 1"/>
          <p:cNvSpPr/>
          <p:nvPr/>
        </p:nvSpPr>
        <p:spPr>
          <a:xfrm>
            <a:off x="342900" y="3513836"/>
            <a:ext cx="11668125" cy="2062103"/>
          </a:xfrm>
          <a:prstGeom prst="rect">
            <a:avLst/>
          </a:prstGeom>
        </p:spPr>
        <p:txBody>
          <a:bodyPr wrap="square">
            <a:spAutoFit/>
          </a:bodyPr>
          <a:lstStyle/>
          <a:p>
            <a:r>
              <a:rPr lang="en-GB" sz="3200" b="1" dirty="0">
                <a:latin typeface="Arial" panose="020B0604020202020204" pitchFamily="34" charset="0"/>
                <a:cs typeface="Arial" panose="020B0604020202020204" pitchFamily="34" charset="0"/>
              </a:rPr>
              <a:t>Medline</a:t>
            </a:r>
            <a:r>
              <a:rPr lang="en-GB" sz="3200" dirty="0">
                <a:latin typeface="Arial" panose="020B0604020202020204" pitchFamily="34" charset="0"/>
                <a:cs typeface="Arial" panose="020B0604020202020204" pitchFamily="34" charset="0"/>
              </a:rPr>
              <a:t> is one of the most important biomedical databases. It is produced by the National Library of Medicine (USA) and covers the contents of over 3,000 medical, dental and nursing journals.  </a:t>
            </a:r>
            <a:endParaRPr lang="en-GB" sz="4000" dirty="0">
              <a:solidFill>
                <a:prstClr val="black"/>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717884" y="34002"/>
            <a:ext cx="10648950" cy="3200400"/>
          </a:xfrm>
          <a:prstGeom prst="rect">
            <a:avLst/>
          </a:prstGeom>
        </p:spPr>
      </p:pic>
      <p:sp>
        <p:nvSpPr>
          <p:cNvPr id="7" name="Rectangle 6"/>
          <p:cNvSpPr/>
          <p:nvPr/>
        </p:nvSpPr>
        <p:spPr>
          <a:xfrm>
            <a:off x="292267" y="3058924"/>
            <a:ext cx="11718758" cy="707886"/>
          </a:xfrm>
          <a:prstGeom prst="rect">
            <a:avLst/>
          </a:prstGeom>
        </p:spPr>
        <p:txBody>
          <a:bodyPr wrap="square">
            <a:spAutoFit/>
          </a:bodyPr>
          <a:lstStyle/>
          <a:p>
            <a:r>
              <a:rPr lang="en-GB" sz="2000" dirty="0">
                <a:latin typeface="Arial" panose="020B0604020202020204" pitchFamily="34" charset="0"/>
                <a:cs typeface="Arial" panose="020B0604020202020204" pitchFamily="34" charset="0"/>
                <a:hlinkClick r:id="rId4"/>
              </a:rPr>
              <a:t>http://www.uwtsd.ac.uk/library/online-library/carmarthen-lampeter--london-online-library/all-resources</a:t>
            </a:r>
            <a:r>
              <a:rPr lang="en-GB" sz="2000" dirty="0" smtClean="0">
                <a:latin typeface="Arial" panose="020B0604020202020204" pitchFamily="34" charset="0"/>
                <a:cs typeface="Arial" panose="020B0604020202020204" pitchFamily="34" charset="0"/>
                <a:hlinkClick r:id="rId4"/>
              </a:rPr>
              <a:t>/</a:t>
            </a:r>
            <a:endParaRPr lang="en-GB" sz="2000" dirty="0" smtClean="0">
              <a:latin typeface="Arial" panose="020B060402020202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259519933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 name="Rectangle 1"/>
          <p:cNvSpPr/>
          <p:nvPr/>
        </p:nvSpPr>
        <p:spPr>
          <a:xfrm>
            <a:off x="342900" y="3838688"/>
            <a:ext cx="11668125" cy="1569660"/>
          </a:xfrm>
          <a:prstGeom prst="rect">
            <a:avLst/>
          </a:prstGeom>
        </p:spPr>
        <p:txBody>
          <a:bodyPr wrap="square">
            <a:spAutoFit/>
          </a:bodyPr>
          <a:lstStyle/>
          <a:p>
            <a:r>
              <a:rPr lang="en-GB" sz="3200" b="1" smtClean="0">
                <a:latin typeface="Arial" panose="020B0604020202020204" pitchFamily="34" charset="0"/>
                <a:cs typeface="Arial" panose="020B0604020202020204" pitchFamily="34" charset="0"/>
              </a:rPr>
              <a:t>PsycARTICLES</a:t>
            </a:r>
            <a:r>
              <a:rPr lang="en-GB" sz="3200" smtClean="0">
                <a:latin typeface="Arial" panose="020B0604020202020204" pitchFamily="34" charset="0"/>
                <a:cs typeface="Arial" panose="020B0604020202020204" pitchFamily="34" charset="0"/>
              </a:rPr>
              <a:t> is the definitive source of full-text, peer-reviewed scholarly and scientific articles published by the American Psychological Association (APA).</a:t>
            </a:r>
            <a:endParaRPr lang="en-GB" sz="4000" dirty="0">
              <a:solidFill>
                <a:prstClr val="black"/>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576262" y="154337"/>
            <a:ext cx="10544175" cy="3171825"/>
          </a:xfrm>
          <a:prstGeom prst="rect">
            <a:avLst/>
          </a:prstGeom>
        </p:spPr>
      </p:pic>
      <p:sp>
        <p:nvSpPr>
          <p:cNvPr id="5" name="TextBox 4"/>
          <p:cNvSpPr txBox="1"/>
          <p:nvPr/>
        </p:nvSpPr>
        <p:spPr>
          <a:xfrm>
            <a:off x="304299" y="3228482"/>
            <a:ext cx="11706726"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hlinkClick r:id="rId4"/>
              </a:rPr>
              <a:t>http://www.uwtsd.ac.uk/library/online-library/carmarthen-lampeter--london-online-library/all-resources/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07646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 name="Rectangle 1"/>
          <p:cNvSpPr/>
          <p:nvPr/>
        </p:nvSpPr>
        <p:spPr>
          <a:xfrm>
            <a:off x="200026" y="4056761"/>
            <a:ext cx="11877674" cy="2185214"/>
          </a:xfrm>
          <a:prstGeom prst="rect">
            <a:avLst/>
          </a:prstGeom>
        </p:spPr>
        <p:txBody>
          <a:bodyPr wrap="square">
            <a:spAutoFit/>
          </a:bodyPr>
          <a:lstStyle/>
          <a:p>
            <a:r>
              <a:rPr lang="en-GB" sz="3200" b="1" u="sng" dirty="0">
                <a:solidFill>
                  <a:prstClr val="black"/>
                </a:solidFill>
                <a:latin typeface="Arial" panose="020B0604020202020204" pitchFamily="34" charset="0"/>
                <a:cs typeface="Arial" panose="020B0604020202020204" pitchFamily="34" charset="0"/>
                <a:hlinkClick r:id="rId3"/>
              </a:rPr>
              <a:t>Education Source</a:t>
            </a:r>
            <a:r>
              <a:rPr lang="en-GB" sz="3200" b="1" dirty="0">
                <a:solidFill>
                  <a:prstClr val="black"/>
                </a:solidFill>
                <a:latin typeface="Arial" panose="020B0604020202020204" pitchFamily="34" charset="0"/>
                <a:cs typeface="Arial" panose="020B0604020202020204" pitchFamily="34" charset="0"/>
              </a:rPr>
              <a:t> is the most authoritative online resource for education research. It offers the world's largest and most complete collection of full-text education journals. </a:t>
            </a:r>
          </a:p>
          <a:p>
            <a:endParaRPr lang="en-GB" sz="4000" dirty="0">
              <a:solidFill>
                <a:prstClr val="black"/>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6958" y="7937"/>
            <a:ext cx="10655442" cy="3965927"/>
          </a:xfrm>
          <a:prstGeom prst="rect">
            <a:avLst/>
          </a:prstGeom>
        </p:spPr>
      </p:pic>
      <p:sp>
        <p:nvSpPr>
          <p:cNvPr id="5" name="TextBox 4"/>
          <p:cNvSpPr txBox="1"/>
          <p:nvPr/>
        </p:nvSpPr>
        <p:spPr>
          <a:xfrm>
            <a:off x="200026" y="3635310"/>
            <a:ext cx="11670632" cy="67710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hlinkClick r:id="rId5"/>
              </a:rPr>
              <a:t>http://www.uwtsd.ac.uk/library/online-library/carmarthen-lampeter--london-online-library/all-resources/</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970405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338"/>
            <a:ext cx="12192000" cy="5379780"/>
          </a:xfrm>
          <a:prstGeom prst="rect">
            <a:avLst/>
          </a:prstGeom>
        </p:spPr>
      </p:pic>
      <p:sp>
        <p:nvSpPr>
          <p:cNvPr id="6" name="TextBox 5"/>
          <p:cNvSpPr txBox="1"/>
          <p:nvPr/>
        </p:nvSpPr>
        <p:spPr>
          <a:xfrm>
            <a:off x="2201779" y="160338"/>
            <a:ext cx="7567863" cy="923330"/>
          </a:xfrm>
          <a:prstGeom prst="rect">
            <a:avLst/>
          </a:prstGeom>
          <a:noFill/>
        </p:spPr>
        <p:txBody>
          <a:bodyPr wrap="square" rtlCol="0">
            <a:spAutoFit/>
          </a:bodyPr>
          <a:lstStyle/>
          <a:p>
            <a:r>
              <a:rPr lang="en-GB" dirty="0">
                <a:hlinkClick r:id="rId4"/>
              </a:rPr>
              <a:t>http://www.uwtsd.ac.uk/library/online-library/carmarthen-lampeter--london-online-library/all-resources</a:t>
            </a:r>
            <a:r>
              <a:rPr lang="en-GB" dirty="0" smtClean="0">
                <a:hlinkClick r:id="rId4"/>
              </a:rPr>
              <a:t>/</a:t>
            </a:r>
            <a:endParaRPr lang="en-GB" dirty="0" smtClean="0"/>
          </a:p>
          <a:p>
            <a:endParaRPr lang="en-GB" dirty="0"/>
          </a:p>
        </p:txBody>
      </p:sp>
    </p:spTree>
    <p:extLst>
      <p:ext uri="{BB962C8B-B14F-4D97-AF65-F5344CB8AC3E}">
        <p14:creationId xmlns:p14="http://schemas.microsoft.com/office/powerpoint/2010/main" val="5418333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6312" y="7937"/>
            <a:ext cx="9144000" cy="3995490"/>
          </a:xfrm>
          <a:prstGeom prst="rect">
            <a:avLst/>
          </a:prstGeom>
        </p:spPr>
      </p:pic>
      <p:sp>
        <p:nvSpPr>
          <p:cNvPr id="2" name="TextBox 1"/>
          <p:cNvSpPr txBox="1"/>
          <p:nvPr/>
        </p:nvSpPr>
        <p:spPr>
          <a:xfrm>
            <a:off x="104775" y="4155827"/>
            <a:ext cx="12192000" cy="2062103"/>
          </a:xfrm>
          <a:prstGeom prst="rect">
            <a:avLst/>
          </a:prstGeom>
          <a:noFill/>
        </p:spPr>
        <p:txBody>
          <a:bodyPr wrap="square" rtlCol="0">
            <a:spAutoFit/>
          </a:bodyPr>
          <a:lstStyle/>
          <a:p>
            <a:pPr lvl="0"/>
            <a:r>
              <a:rPr lang="en-GB" sz="3200" b="1" dirty="0" err="1" smtClean="0">
                <a:solidFill>
                  <a:prstClr val="black"/>
                </a:solidFill>
                <a:latin typeface="Arial" panose="020B0604020202020204" pitchFamily="34" charset="0"/>
                <a:cs typeface="Arial" panose="020B0604020202020204" pitchFamily="34" charset="0"/>
                <a:hlinkClick r:id="rId4"/>
              </a:rPr>
              <a:t>NewsBank</a:t>
            </a:r>
            <a:r>
              <a:rPr lang="en-GB" sz="3200" b="1" dirty="0" smtClean="0">
                <a:solidFill>
                  <a:prstClr val="black"/>
                </a:solidFill>
                <a:latin typeface="Arial" panose="020B0604020202020204" pitchFamily="34" charset="0"/>
                <a:cs typeface="Arial" panose="020B0604020202020204" pitchFamily="34" charset="0"/>
              </a:rPr>
              <a:t> provides access to full-text content of local and regional UK and Ireland newspapers from 1980 to the present day. </a:t>
            </a:r>
            <a:r>
              <a:rPr lang="en-GB" dirty="0">
                <a:solidFill>
                  <a:prstClr val="black"/>
                </a:solidFill>
                <a:latin typeface="Arial" panose="020B0604020202020204" pitchFamily="34" charset="0"/>
                <a:cs typeface="Arial" panose="020B0604020202020204" pitchFamily="34" charset="0"/>
                <a:hlinkClick r:id="rId5"/>
              </a:rPr>
              <a:t>http://www.uwtsd.ac.uk/library/online-library/carmarthen-lampeter--london-online-library/all-resources/</a:t>
            </a:r>
            <a:endParaRPr lang="en-GB" dirty="0">
              <a:solidFill>
                <a:prstClr val="black"/>
              </a:solidFill>
              <a:latin typeface="Arial" panose="020B0604020202020204" pitchFamily="34" charset="0"/>
              <a:cs typeface="Arial" panose="020B0604020202020204" pitchFamily="34" charset="0"/>
            </a:endParaRPr>
          </a:p>
          <a:p>
            <a:endParaRPr lang="en-GB" sz="32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52664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2792" y="183195"/>
            <a:ext cx="9144000" cy="5109519"/>
          </a:xfrm>
          <a:prstGeom prst="rect">
            <a:avLst/>
          </a:prstGeom>
        </p:spPr>
      </p:pic>
      <p:sp>
        <p:nvSpPr>
          <p:cNvPr id="3" name="Rectangle 2"/>
          <p:cNvSpPr/>
          <p:nvPr/>
        </p:nvSpPr>
        <p:spPr>
          <a:xfrm>
            <a:off x="215334" y="5292714"/>
            <a:ext cx="11778915" cy="400110"/>
          </a:xfrm>
          <a:prstGeom prst="rect">
            <a:avLst/>
          </a:prstGeom>
        </p:spPr>
        <p:txBody>
          <a:bodyPr wrap="square">
            <a:spAutoFit/>
          </a:bodyPr>
          <a:lstStyle/>
          <a:p>
            <a:pPr lvl="0"/>
            <a:r>
              <a:rPr lang="en-GB" sz="2000" dirty="0">
                <a:solidFill>
                  <a:prstClr val="black"/>
                </a:solidFill>
                <a:latin typeface="Arial" panose="020B0604020202020204" pitchFamily="34" charset="0"/>
                <a:cs typeface="Arial" panose="020B0604020202020204" pitchFamily="34" charset="0"/>
                <a:hlinkClick r:id="rId4"/>
              </a:rPr>
              <a:t>http://www.uwtsd.ac.uk/library/online-library/carmarthen-lampeter--london-online-library/all-resources/</a:t>
            </a:r>
            <a:endParaRPr lang="en-GB" sz="20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754031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5" name="TextBox 4"/>
          <p:cNvSpPr txBox="1"/>
          <p:nvPr/>
        </p:nvSpPr>
        <p:spPr>
          <a:xfrm>
            <a:off x="1525928" y="1412777"/>
            <a:ext cx="9144000" cy="1200329"/>
          </a:xfrm>
          <a:prstGeom prst="rect">
            <a:avLst/>
          </a:prstGeom>
          <a:solidFill>
            <a:schemeClr val="bg1">
              <a:alpha val="60000"/>
            </a:schemeClr>
          </a:solidFill>
        </p:spPr>
        <p:txBody>
          <a:bodyPr wrap="square" rtlCol="0">
            <a:spAutoFit/>
          </a:bodyPr>
          <a:lstStyle/>
          <a:p>
            <a:pPr algn="ctr"/>
            <a:r>
              <a:rPr lang="en-US" sz="7200" b="1" dirty="0">
                <a:solidFill>
                  <a:prstClr val="black"/>
                </a:solidFill>
              </a:rPr>
              <a:t>Tips on searching…</a:t>
            </a:r>
            <a:endParaRPr lang="en-GB" sz="7200"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5690076"/>
            <a:ext cx="9144000" cy="1167925"/>
          </a:xfrm>
          <a:prstGeom prst="rect">
            <a:avLst/>
          </a:prstGeom>
        </p:spPr>
      </p:pic>
    </p:spTree>
    <p:extLst>
      <p:ext uri="{BB962C8B-B14F-4D97-AF65-F5344CB8AC3E}">
        <p14:creationId xmlns:p14="http://schemas.microsoft.com/office/powerpoint/2010/main" val="31320032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5" name="TextBox 4"/>
          <p:cNvSpPr txBox="1"/>
          <p:nvPr/>
        </p:nvSpPr>
        <p:spPr>
          <a:xfrm>
            <a:off x="1524000" y="4365104"/>
            <a:ext cx="9144000" cy="923330"/>
          </a:xfrm>
          <a:prstGeom prst="rect">
            <a:avLst/>
          </a:prstGeom>
          <a:solidFill>
            <a:schemeClr val="bg1">
              <a:alpha val="60000"/>
            </a:schemeClr>
          </a:solidFill>
        </p:spPr>
        <p:txBody>
          <a:bodyPr wrap="square" rtlCol="0">
            <a:spAutoFit/>
          </a:bodyPr>
          <a:lstStyle/>
          <a:p>
            <a:pPr algn="ctr"/>
            <a:r>
              <a:rPr lang="en-GB" sz="5400" dirty="0">
                <a:solidFill>
                  <a:prstClr val="black"/>
                </a:solidFill>
                <a:latin typeface="Arial" panose="020B0604020202020204" pitchFamily="34" charset="0"/>
                <a:cs typeface="Arial" panose="020B0604020202020204" pitchFamily="34" charset="0"/>
              </a:rPr>
              <a:t>Identify the main keywords </a:t>
            </a:r>
          </a:p>
        </p:txBody>
      </p:sp>
    </p:spTree>
    <p:extLst>
      <p:ext uri="{BB962C8B-B14F-4D97-AF65-F5344CB8AC3E}">
        <p14:creationId xmlns:p14="http://schemas.microsoft.com/office/powerpoint/2010/main" val="196583026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000" b="-2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TextBox 5"/>
          <p:cNvSpPr txBox="1"/>
          <p:nvPr/>
        </p:nvSpPr>
        <p:spPr>
          <a:xfrm>
            <a:off x="1860551" y="1988841"/>
            <a:ext cx="8280920" cy="646331"/>
          </a:xfrm>
          <a:prstGeom prst="rect">
            <a:avLst/>
          </a:prstGeom>
          <a:noFill/>
        </p:spPr>
        <p:txBody>
          <a:bodyPr wrap="square" rtlCol="0">
            <a:spAutoFit/>
          </a:bodyPr>
          <a:lstStyle/>
          <a:p>
            <a:endParaRPr lang="en-GB" sz="3600" dirty="0">
              <a:solidFill>
                <a:prstClr val="black"/>
              </a:solidFill>
              <a:latin typeface="Arial" panose="020B0604020202020204" pitchFamily="34" charset="0"/>
              <a:cs typeface="Arial" panose="020B0604020202020204" pitchFamily="34" charset="0"/>
            </a:endParaRPr>
          </a:p>
        </p:txBody>
      </p:sp>
      <p:sp>
        <p:nvSpPr>
          <p:cNvPr id="10" name="TextBox 9"/>
          <p:cNvSpPr txBox="1"/>
          <p:nvPr/>
        </p:nvSpPr>
        <p:spPr>
          <a:xfrm>
            <a:off x="1984376" y="1209207"/>
            <a:ext cx="8157096" cy="3416320"/>
          </a:xfrm>
          <a:prstGeom prst="rect">
            <a:avLst/>
          </a:prstGeom>
          <a:solidFill>
            <a:schemeClr val="tx1">
              <a:alpha val="60000"/>
            </a:schemeClr>
          </a:solidFill>
        </p:spPr>
        <p:txBody>
          <a:bodyPr wrap="square" rtlCol="0">
            <a:spAutoFit/>
          </a:bodyPr>
          <a:lstStyle/>
          <a:p>
            <a:r>
              <a:rPr lang="en-GB" sz="7200" dirty="0">
                <a:solidFill>
                  <a:prstClr val="white"/>
                </a:solidFill>
                <a:latin typeface="Arial" panose="020B0604020202020204" pitchFamily="34" charset="0"/>
                <a:cs typeface="Arial" panose="020B0604020202020204" pitchFamily="34" charset="0"/>
              </a:rPr>
              <a:t>Synonyms </a:t>
            </a:r>
          </a:p>
          <a:p>
            <a:r>
              <a:rPr lang="en-GB" sz="7200" dirty="0">
                <a:solidFill>
                  <a:prstClr val="white"/>
                </a:solidFill>
                <a:latin typeface="Arial" panose="020B0604020202020204" pitchFamily="34" charset="0"/>
                <a:cs typeface="Arial" panose="020B0604020202020204" pitchFamily="34" charset="0"/>
              </a:rPr>
              <a:t>Acronyms</a:t>
            </a:r>
          </a:p>
          <a:p>
            <a:r>
              <a:rPr lang="en-GB" sz="7200" dirty="0">
                <a:solidFill>
                  <a:prstClr val="white"/>
                </a:solidFill>
                <a:latin typeface="Arial" panose="020B0604020202020204" pitchFamily="34" charset="0"/>
                <a:cs typeface="Arial" panose="020B0604020202020204" pitchFamily="34" charset="0"/>
              </a:rPr>
              <a:t>Alternative Spelling</a:t>
            </a:r>
          </a:p>
        </p:txBody>
      </p:sp>
    </p:spTree>
    <p:extLst>
      <p:ext uri="{BB962C8B-B14F-4D97-AF65-F5344CB8AC3E}">
        <p14:creationId xmlns:p14="http://schemas.microsoft.com/office/powerpoint/2010/main" val="1680122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TextBox 5"/>
          <p:cNvSpPr txBox="1"/>
          <p:nvPr/>
        </p:nvSpPr>
        <p:spPr>
          <a:xfrm>
            <a:off x="1860551" y="1988841"/>
            <a:ext cx="8280920" cy="646331"/>
          </a:xfrm>
          <a:prstGeom prst="rect">
            <a:avLst/>
          </a:prstGeom>
          <a:noFill/>
        </p:spPr>
        <p:txBody>
          <a:bodyPr wrap="square" rtlCol="0">
            <a:spAutoFit/>
          </a:bodyPr>
          <a:lstStyle/>
          <a:p>
            <a:endParaRPr lang="en-GB" sz="3600" dirty="0">
              <a:solidFill>
                <a:prstClr val="black"/>
              </a:solidFill>
              <a:latin typeface="Arial" panose="020B0604020202020204" pitchFamily="34" charset="0"/>
              <a:cs typeface="Arial" panose="020B0604020202020204" pitchFamily="34" charset="0"/>
            </a:endParaRPr>
          </a:p>
        </p:txBody>
      </p:sp>
      <p:sp>
        <p:nvSpPr>
          <p:cNvPr id="10" name="TextBox 9"/>
          <p:cNvSpPr txBox="1"/>
          <p:nvPr/>
        </p:nvSpPr>
        <p:spPr>
          <a:xfrm>
            <a:off x="2561097" y="4221089"/>
            <a:ext cx="7069807" cy="1200329"/>
          </a:xfrm>
          <a:prstGeom prst="rect">
            <a:avLst/>
          </a:prstGeom>
          <a:solidFill>
            <a:schemeClr val="bg1">
              <a:alpha val="60000"/>
            </a:schemeClr>
          </a:solidFill>
        </p:spPr>
        <p:txBody>
          <a:bodyPr wrap="square" rtlCol="0">
            <a:spAutoFit/>
          </a:bodyPr>
          <a:lstStyle/>
          <a:p>
            <a:pPr algn="ctr"/>
            <a:r>
              <a:rPr lang="en-GB" sz="7200" dirty="0">
                <a:solidFill>
                  <a:prstClr val="black"/>
                </a:solidFill>
                <a:latin typeface="Arial" panose="020B0604020202020204" pitchFamily="34" charset="0"/>
                <a:cs typeface="Arial" panose="020B0604020202020204" pitchFamily="34" charset="0"/>
              </a:rPr>
              <a:t>A phrase search</a:t>
            </a:r>
          </a:p>
        </p:txBody>
      </p:sp>
    </p:spTree>
    <p:extLst>
      <p:ext uri="{BB962C8B-B14F-4D97-AF65-F5344CB8AC3E}">
        <p14:creationId xmlns:p14="http://schemas.microsoft.com/office/powerpoint/2010/main" val="2925232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7000" r="-7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TextBox 5"/>
          <p:cNvSpPr txBox="1"/>
          <p:nvPr/>
        </p:nvSpPr>
        <p:spPr>
          <a:xfrm>
            <a:off x="1860551" y="1988841"/>
            <a:ext cx="8280920" cy="646331"/>
          </a:xfrm>
          <a:prstGeom prst="rect">
            <a:avLst/>
          </a:prstGeom>
          <a:noFill/>
        </p:spPr>
        <p:txBody>
          <a:bodyPr wrap="square" rtlCol="0">
            <a:spAutoFit/>
          </a:bodyPr>
          <a:lstStyle/>
          <a:p>
            <a:endParaRPr lang="en-GB" sz="3600" dirty="0">
              <a:solidFill>
                <a:prstClr val="black"/>
              </a:solidFill>
              <a:latin typeface="Arial" panose="020B0604020202020204" pitchFamily="34" charset="0"/>
              <a:cs typeface="Arial" panose="020B0604020202020204" pitchFamily="34" charset="0"/>
            </a:endParaRPr>
          </a:p>
        </p:txBody>
      </p:sp>
      <p:sp>
        <p:nvSpPr>
          <p:cNvPr id="10" name="TextBox 9"/>
          <p:cNvSpPr txBox="1"/>
          <p:nvPr/>
        </p:nvSpPr>
        <p:spPr>
          <a:xfrm>
            <a:off x="1533927" y="2564201"/>
            <a:ext cx="9144000" cy="3139321"/>
          </a:xfrm>
          <a:prstGeom prst="rect">
            <a:avLst/>
          </a:prstGeom>
          <a:solidFill>
            <a:schemeClr val="bg1">
              <a:alpha val="60000"/>
            </a:schemeClr>
          </a:solidFill>
        </p:spPr>
        <p:txBody>
          <a:bodyPr wrap="square" rtlCol="0">
            <a:spAutoFit/>
          </a:bodyPr>
          <a:lstStyle/>
          <a:p>
            <a:r>
              <a:rPr lang="en-GB" sz="6600" dirty="0">
                <a:solidFill>
                  <a:prstClr val="black"/>
                </a:solidFill>
                <a:latin typeface="Arial" panose="020B0604020202020204" pitchFamily="34" charset="0"/>
                <a:cs typeface="Arial" panose="020B0604020202020204" pitchFamily="34" charset="0"/>
              </a:rPr>
              <a:t>A truncation (*) </a:t>
            </a:r>
          </a:p>
          <a:p>
            <a:r>
              <a:rPr lang="en-GB" sz="6600" dirty="0" err="1">
                <a:solidFill>
                  <a:prstClr val="black"/>
                </a:solidFill>
                <a:latin typeface="Arial" panose="020B0604020202020204" pitchFamily="34" charset="0"/>
                <a:cs typeface="Arial" panose="020B0604020202020204" pitchFamily="34" charset="0"/>
              </a:rPr>
              <a:t>africa</a:t>
            </a:r>
            <a:r>
              <a:rPr lang="en-GB" sz="6600" dirty="0">
                <a:solidFill>
                  <a:prstClr val="black"/>
                </a:solidFill>
                <a:latin typeface="Arial" panose="020B0604020202020204" pitchFamily="34" charset="0"/>
                <a:cs typeface="Arial" panose="020B0604020202020204" pitchFamily="34" charset="0"/>
              </a:rPr>
              <a:t>* - </a:t>
            </a:r>
            <a:r>
              <a:rPr lang="en-GB" sz="6600" dirty="0" err="1">
                <a:solidFill>
                  <a:prstClr val="black"/>
                </a:solidFill>
                <a:latin typeface="Arial" panose="020B0604020202020204" pitchFamily="34" charset="0"/>
                <a:cs typeface="Arial" panose="020B0604020202020204" pitchFamily="34" charset="0"/>
              </a:rPr>
              <a:t>africa</a:t>
            </a:r>
            <a:r>
              <a:rPr lang="en-GB" sz="6600" dirty="0">
                <a:solidFill>
                  <a:prstClr val="black"/>
                </a:solidFill>
                <a:latin typeface="Arial" panose="020B0604020202020204" pitchFamily="34" charset="0"/>
                <a:cs typeface="Arial" panose="020B0604020202020204" pitchFamily="34" charset="0"/>
              </a:rPr>
              <a:t>, </a:t>
            </a:r>
            <a:r>
              <a:rPr lang="en-GB" sz="6600" dirty="0" err="1">
                <a:solidFill>
                  <a:prstClr val="black"/>
                </a:solidFill>
                <a:latin typeface="Arial" panose="020B0604020202020204" pitchFamily="34" charset="0"/>
                <a:cs typeface="Arial" panose="020B0604020202020204" pitchFamily="34" charset="0"/>
              </a:rPr>
              <a:t>african</a:t>
            </a:r>
            <a:r>
              <a:rPr lang="en-GB" sz="6600" dirty="0">
                <a:solidFill>
                  <a:prstClr val="black"/>
                </a:solidFill>
                <a:latin typeface="Arial" panose="020B0604020202020204" pitchFamily="34" charset="0"/>
                <a:cs typeface="Arial" panose="020B0604020202020204" pitchFamily="34" charset="0"/>
              </a:rPr>
              <a:t>, </a:t>
            </a:r>
            <a:r>
              <a:rPr lang="en-GB" sz="6600" dirty="0" err="1">
                <a:solidFill>
                  <a:prstClr val="black"/>
                </a:solidFill>
                <a:latin typeface="Arial" panose="020B0604020202020204" pitchFamily="34" charset="0"/>
                <a:cs typeface="Arial" panose="020B0604020202020204" pitchFamily="34" charset="0"/>
              </a:rPr>
              <a:t>africans</a:t>
            </a:r>
            <a:r>
              <a:rPr lang="en-GB" sz="6600" dirty="0">
                <a:solidFill>
                  <a:prstClr val="black"/>
                </a:solidFill>
                <a:latin typeface="Arial" panose="020B0604020202020204" pitchFamily="34" charset="0"/>
                <a:cs typeface="Arial" panose="020B0604020202020204" pitchFamily="34" charset="0"/>
              </a:rPr>
              <a:t>, </a:t>
            </a:r>
            <a:r>
              <a:rPr lang="en-GB" sz="6600" dirty="0" err="1">
                <a:solidFill>
                  <a:prstClr val="black"/>
                </a:solidFill>
                <a:latin typeface="Arial" panose="020B0604020202020204" pitchFamily="34" charset="0"/>
                <a:cs typeface="Arial" panose="020B0604020202020204" pitchFamily="34" charset="0"/>
              </a:rPr>
              <a:t>africaans</a:t>
            </a:r>
            <a:endParaRPr lang="en-GB" sz="6600" dirty="0">
              <a:solidFill>
                <a:prstClr val="black"/>
              </a:solidFill>
              <a:latin typeface="Arial" panose="020B0604020202020204" pitchFamily="34" charset="0"/>
              <a:cs typeface="Arial" panose="020B0604020202020204" pitchFamily="34" charset="0"/>
            </a:endParaRPr>
          </a:p>
        </p:txBody>
      </p:sp>
      <p:sp>
        <p:nvSpPr>
          <p:cNvPr id="3" name="TextBox 2"/>
          <p:cNvSpPr txBox="1"/>
          <p:nvPr/>
        </p:nvSpPr>
        <p:spPr>
          <a:xfrm>
            <a:off x="5445351" y="160339"/>
            <a:ext cx="5220072" cy="2215991"/>
          </a:xfrm>
          <a:prstGeom prst="rect">
            <a:avLst/>
          </a:prstGeom>
          <a:solidFill>
            <a:schemeClr val="bg1">
              <a:alpha val="60000"/>
            </a:schemeClr>
          </a:solidFill>
        </p:spPr>
        <p:txBody>
          <a:bodyPr wrap="square" rtlCol="0">
            <a:spAutoFit/>
          </a:bodyPr>
          <a:lstStyle/>
          <a:p>
            <a:pPr algn="ctr"/>
            <a:r>
              <a:rPr lang="en-GB" sz="6000" dirty="0">
                <a:solidFill>
                  <a:prstClr val="black"/>
                </a:solidFill>
                <a:latin typeface="Arial" panose="020B0604020202020204" pitchFamily="34" charset="0"/>
                <a:cs typeface="Arial" panose="020B0604020202020204" pitchFamily="34" charset="0"/>
              </a:rPr>
              <a:t>A wildcard (?) </a:t>
            </a:r>
          </a:p>
          <a:p>
            <a:pPr algn="ctr"/>
            <a:r>
              <a:rPr lang="en-GB" sz="6000" dirty="0">
                <a:solidFill>
                  <a:prstClr val="black"/>
                </a:solidFill>
                <a:latin typeface="Arial" panose="020B0604020202020204" pitchFamily="34" charset="0"/>
                <a:cs typeface="Arial" panose="020B0604020202020204" pitchFamily="34" charset="0"/>
              </a:rPr>
              <a:t>e.g. </a:t>
            </a:r>
            <a:r>
              <a:rPr lang="en-GB" sz="6000" dirty="0" err="1">
                <a:solidFill>
                  <a:prstClr val="black"/>
                </a:solidFill>
                <a:latin typeface="Arial" panose="020B0604020202020204" pitchFamily="34" charset="0"/>
                <a:cs typeface="Arial" panose="020B0604020202020204" pitchFamily="34" charset="0"/>
              </a:rPr>
              <a:t>wom?n</a:t>
            </a:r>
            <a:r>
              <a:rPr lang="en-GB" sz="6000" dirty="0">
                <a:solidFill>
                  <a:prstClr val="black"/>
                </a:solidFill>
                <a:latin typeface="Arial" panose="020B0604020202020204" pitchFamily="34" charset="0"/>
                <a:cs typeface="Arial" panose="020B0604020202020204" pitchFamily="34" charset="0"/>
              </a:rPr>
              <a:t>  </a:t>
            </a:r>
          </a:p>
          <a:p>
            <a:endParaRPr lang="en-GB" dirty="0">
              <a:solidFill>
                <a:prstClr val="black"/>
              </a:solidFill>
            </a:endParaRPr>
          </a:p>
        </p:txBody>
      </p:sp>
    </p:spTree>
    <p:extLst>
      <p:ext uri="{BB962C8B-B14F-4D97-AF65-F5344CB8AC3E}">
        <p14:creationId xmlns:p14="http://schemas.microsoft.com/office/powerpoint/2010/main" val="674185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8000" r="-8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TextBox 9"/>
          <p:cNvSpPr txBox="1"/>
          <p:nvPr/>
        </p:nvSpPr>
        <p:spPr>
          <a:xfrm>
            <a:off x="2783633" y="4221088"/>
            <a:ext cx="1681753" cy="1107996"/>
          </a:xfrm>
          <a:prstGeom prst="rect">
            <a:avLst/>
          </a:prstGeom>
          <a:solidFill>
            <a:schemeClr val="bg1">
              <a:alpha val="60000"/>
            </a:schemeClr>
          </a:solidFill>
        </p:spPr>
        <p:txBody>
          <a:bodyPr wrap="square" rtlCol="0">
            <a:spAutoFit/>
          </a:bodyPr>
          <a:lstStyle/>
          <a:p>
            <a:r>
              <a:rPr lang="en-GB" sz="6600" dirty="0">
                <a:solidFill>
                  <a:prstClr val="black"/>
                </a:solidFill>
                <a:latin typeface="Arial" panose="020B0604020202020204" pitchFamily="34" charset="0"/>
                <a:cs typeface="Arial" panose="020B0604020202020204" pitchFamily="34" charset="0"/>
              </a:rPr>
              <a:t>And</a:t>
            </a:r>
          </a:p>
        </p:txBody>
      </p:sp>
      <p:sp>
        <p:nvSpPr>
          <p:cNvPr id="8" name="TextBox 7"/>
          <p:cNvSpPr txBox="1"/>
          <p:nvPr/>
        </p:nvSpPr>
        <p:spPr>
          <a:xfrm>
            <a:off x="6096001" y="4179040"/>
            <a:ext cx="1681753" cy="1107996"/>
          </a:xfrm>
          <a:prstGeom prst="rect">
            <a:avLst/>
          </a:prstGeom>
          <a:solidFill>
            <a:schemeClr val="bg1">
              <a:alpha val="60000"/>
            </a:schemeClr>
          </a:solidFill>
        </p:spPr>
        <p:txBody>
          <a:bodyPr wrap="square" rtlCol="0">
            <a:spAutoFit/>
          </a:bodyPr>
          <a:lstStyle/>
          <a:p>
            <a:pPr algn="ctr"/>
            <a:r>
              <a:rPr lang="en-GB" sz="6600" dirty="0">
                <a:solidFill>
                  <a:prstClr val="black"/>
                </a:solidFill>
                <a:latin typeface="Arial" panose="020B0604020202020204" pitchFamily="34" charset="0"/>
                <a:cs typeface="Arial" panose="020B0604020202020204" pitchFamily="34" charset="0"/>
              </a:rPr>
              <a:t>Or</a:t>
            </a:r>
          </a:p>
        </p:txBody>
      </p:sp>
      <p:sp>
        <p:nvSpPr>
          <p:cNvPr id="9" name="TextBox 8"/>
          <p:cNvSpPr txBox="1"/>
          <p:nvPr/>
        </p:nvSpPr>
        <p:spPr>
          <a:xfrm>
            <a:off x="8996175" y="4193776"/>
            <a:ext cx="1681753" cy="1107996"/>
          </a:xfrm>
          <a:prstGeom prst="rect">
            <a:avLst/>
          </a:prstGeom>
          <a:solidFill>
            <a:schemeClr val="bg1">
              <a:alpha val="60000"/>
            </a:schemeClr>
          </a:solidFill>
        </p:spPr>
        <p:txBody>
          <a:bodyPr wrap="square" rtlCol="0">
            <a:spAutoFit/>
          </a:bodyPr>
          <a:lstStyle/>
          <a:p>
            <a:r>
              <a:rPr lang="en-GB" sz="6600" dirty="0">
                <a:solidFill>
                  <a:prstClr val="black"/>
                </a:solidFill>
                <a:latin typeface="Arial" panose="020B0604020202020204" pitchFamily="34" charset="0"/>
                <a:cs typeface="Arial" panose="020B0604020202020204" pitchFamily="34" charset="0"/>
              </a:rPr>
              <a:t>Not</a:t>
            </a:r>
          </a:p>
        </p:txBody>
      </p:sp>
    </p:spTree>
    <p:extLst>
      <p:ext uri="{BB962C8B-B14F-4D97-AF65-F5344CB8AC3E}">
        <p14:creationId xmlns:p14="http://schemas.microsoft.com/office/powerpoint/2010/main" val="86094992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TextBox 9"/>
          <p:cNvSpPr txBox="1"/>
          <p:nvPr/>
        </p:nvSpPr>
        <p:spPr>
          <a:xfrm>
            <a:off x="1984376" y="1844825"/>
            <a:ext cx="8683625" cy="3139321"/>
          </a:xfrm>
          <a:prstGeom prst="rect">
            <a:avLst/>
          </a:prstGeom>
          <a:solidFill>
            <a:schemeClr val="bg1">
              <a:alpha val="60000"/>
            </a:schemeClr>
          </a:solidFill>
        </p:spPr>
        <p:txBody>
          <a:bodyPr wrap="square" rtlCol="0">
            <a:spAutoFit/>
          </a:bodyPr>
          <a:lstStyle/>
          <a:p>
            <a:r>
              <a:rPr lang="en-GB" sz="6600" b="1" dirty="0">
                <a:solidFill>
                  <a:prstClr val="black"/>
                </a:solidFill>
              </a:rPr>
              <a:t>(</a:t>
            </a:r>
            <a:r>
              <a:rPr lang="en-GB" sz="6600" b="1" dirty="0" err="1">
                <a:solidFill>
                  <a:prstClr val="black"/>
                </a:solidFill>
              </a:rPr>
              <a:t>wom?n</a:t>
            </a:r>
            <a:r>
              <a:rPr lang="en-GB" sz="6600" b="1" dirty="0">
                <a:solidFill>
                  <a:prstClr val="black"/>
                </a:solidFill>
              </a:rPr>
              <a:t> or gender) and </a:t>
            </a:r>
            <a:r>
              <a:rPr lang="en-GB" sz="6600" b="1" dirty="0" err="1">
                <a:solidFill>
                  <a:prstClr val="black"/>
                </a:solidFill>
              </a:rPr>
              <a:t>agricultur</a:t>
            </a:r>
            <a:r>
              <a:rPr lang="en-GB" sz="6600" b="1" dirty="0">
                <a:solidFill>
                  <a:prstClr val="black"/>
                </a:solidFill>
              </a:rPr>
              <a:t>* and </a:t>
            </a:r>
            <a:r>
              <a:rPr lang="en-GB" sz="6600" b="1" dirty="0" err="1">
                <a:solidFill>
                  <a:prstClr val="black"/>
                </a:solidFill>
              </a:rPr>
              <a:t>africa</a:t>
            </a:r>
            <a:r>
              <a:rPr lang="en-GB" sz="6600" b="1" dirty="0">
                <a:solidFill>
                  <a:prstClr val="black"/>
                </a:solidFill>
              </a:rPr>
              <a:t>*</a:t>
            </a:r>
            <a:endParaRPr lang="en-GB" sz="6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44234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2000" r="-12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TextBox 9"/>
          <p:cNvSpPr txBox="1"/>
          <p:nvPr/>
        </p:nvSpPr>
        <p:spPr>
          <a:xfrm>
            <a:off x="6600056" y="3566417"/>
            <a:ext cx="3275856" cy="2123658"/>
          </a:xfrm>
          <a:prstGeom prst="rect">
            <a:avLst/>
          </a:prstGeom>
          <a:solidFill>
            <a:schemeClr val="bg1">
              <a:alpha val="60000"/>
            </a:schemeClr>
          </a:solidFill>
        </p:spPr>
        <p:txBody>
          <a:bodyPr wrap="square" rtlCol="0">
            <a:spAutoFit/>
          </a:bodyPr>
          <a:lstStyle/>
          <a:p>
            <a:r>
              <a:rPr lang="en-GB" sz="6600" b="1" dirty="0">
                <a:solidFill>
                  <a:prstClr val="black"/>
                </a:solidFill>
              </a:rPr>
              <a:t>Author search</a:t>
            </a:r>
            <a:endParaRPr lang="en-GB" sz="6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733017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7000" r="-7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TextBox 9"/>
          <p:cNvSpPr txBox="1"/>
          <p:nvPr/>
        </p:nvSpPr>
        <p:spPr>
          <a:xfrm>
            <a:off x="5519936" y="764705"/>
            <a:ext cx="5220072" cy="3139321"/>
          </a:xfrm>
          <a:prstGeom prst="rect">
            <a:avLst/>
          </a:prstGeom>
          <a:solidFill>
            <a:schemeClr val="bg1">
              <a:alpha val="60000"/>
            </a:schemeClr>
          </a:solidFill>
        </p:spPr>
        <p:txBody>
          <a:bodyPr wrap="square" rtlCol="0">
            <a:spAutoFit/>
          </a:bodyPr>
          <a:lstStyle/>
          <a:p>
            <a:r>
              <a:rPr lang="en-GB" sz="6600" b="1" dirty="0">
                <a:solidFill>
                  <a:prstClr val="black"/>
                </a:solidFill>
              </a:rPr>
              <a:t>From a book or a journal article</a:t>
            </a:r>
            <a:endParaRPr lang="en-GB" sz="6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86601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418" y="938827"/>
            <a:ext cx="9146461" cy="4751249"/>
          </a:xfrm>
          <a:prstGeom prst="rect">
            <a:avLst/>
          </a:prstGeom>
        </p:spPr>
      </p:pic>
      <p:sp>
        <p:nvSpPr>
          <p:cNvPr id="8" name="Right Arrow 7"/>
          <p:cNvSpPr/>
          <p:nvPr/>
        </p:nvSpPr>
        <p:spPr>
          <a:xfrm>
            <a:off x="2002976" y="5110996"/>
            <a:ext cx="1352056" cy="612257"/>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Right Arrow 8"/>
          <p:cNvSpPr/>
          <p:nvPr/>
        </p:nvSpPr>
        <p:spPr>
          <a:xfrm>
            <a:off x="1984375" y="4269931"/>
            <a:ext cx="1352056" cy="612257"/>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ight Arrow 10"/>
          <p:cNvSpPr/>
          <p:nvPr/>
        </p:nvSpPr>
        <p:spPr>
          <a:xfrm>
            <a:off x="2002976" y="2718783"/>
            <a:ext cx="1352056" cy="612257"/>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TextBox 11"/>
          <p:cNvSpPr txBox="1"/>
          <p:nvPr/>
        </p:nvSpPr>
        <p:spPr>
          <a:xfrm>
            <a:off x="2938409" y="15496"/>
            <a:ext cx="7704856" cy="923330"/>
          </a:xfrm>
          <a:prstGeom prst="rect">
            <a:avLst/>
          </a:prstGeom>
          <a:solidFill>
            <a:schemeClr val="bg1">
              <a:alpha val="60000"/>
            </a:schemeClr>
          </a:solidFill>
        </p:spPr>
        <p:txBody>
          <a:bodyPr wrap="square" rtlCol="0">
            <a:spAutoFit/>
          </a:bodyPr>
          <a:lstStyle/>
          <a:p>
            <a:r>
              <a:rPr lang="en-GB" sz="5400" b="1" dirty="0">
                <a:solidFill>
                  <a:prstClr val="black"/>
                </a:solidFill>
                <a:latin typeface="Arial" panose="020B0604020202020204" pitchFamily="34" charset="0"/>
                <a:cs typeface="Arial" panose="020B0604020202020204" pitchFamily="34" charset="0"/>
              </a:rPr>
              <a:t>Citation searching</a:t>
            </a:r>
            <a:endParaRPr lang="en-GB" sz="5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450858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 name="TextBox 9"/>
          <p:cNvSpPr txBox="1"/>
          <p:nvPr/>
        </p:nvSpPr>
        <p:spPr>
          <a:xfrm>
            <a:off x="3882008" y="4365105"/>
            <a:ext cx="4427984" cy="1200329"/>
          </a:xfrm>
          <a:prstGeom prst="rect">
            <a:avLst/>
          </a:prstGeom>
          <a:solidFill>
            <a:schemeClr val="bg1">
              <a:alpha val="60000"/>
            </a:schemeClr>
          </a:solidFill>
        </p:spPr>
        <p:txBody>
          <a:bodyPr wrap="square" rtlCol="0">
            <a:spAutoFit/>
          </a:bodyPr>
          <a:lstStyle/>
          <a:p>
            <a:r>
              <a:rPr lang="en-GB" sz="7200" b="1" dirty="0">
                <a:solidFill>
                  <a:prstClr val="black"/>
                </a:solidFill>
              </a:rPr>
              <a:t>Browsing</a:t>
            </a:r>
            <a:endParaRPr lang="en-GB" sz="72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086546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65895" y="1395718"/>
            <a:ext cx="5684808" cy="1077218"/>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endParaRPr lang="en-GB" dirty="0" smtClean="0"/>
          </a:p>
          <a:p>
            <a:endParaRPr lang="en-GB" dirty="0"/>
          </a:p>
        </p:txBody>
      </p:sp>
      <p:sp>
        <p:nvSpPr>
          <p:cNvPr id="6" name="TextBox 5"/>
          <p:cNvSpPr txBox="1"/>
          <p:nvPr/>
        </p:nvSpPr>
        <p:spPr>
          <a:xfrm>
            <a:off x="5653844" y="1831816"/>
            <a:ext cx="5895731" cy="1311128"/>
          </a:xfrm>
          <a:prstGeom prst="rect">
            <a:avLst/>
          </a:prstGeom>
          <a:solidFill>
            <a:schemeClr val="bg1">
              <a:alpha val="60000"/>
            </a:schemeClr>
          </a:solidFill>
        </p:spPr>
        <p:txBody>
          <a:bodyPr wrap="square" rtlCol="0">
            <a:spAutoFit/>
          </a:bodyPr>
          <a:lstStyle/>
          <a:p>
            <a:pPr lvl="0" algn="ctr" fontAlgn="base">
              <a:lnSpc>
                <a:spcPct val="110000"/>
              </a:lnSpc>
              <a:spcBef>
                <a:spcPct val="0"/>
              </a:spcBef>
              <a:spcAft>
                <a:spcPct val="0"/>
              </a:spcAft>
            </a:pPr>
            <a:r>
              <a:rPr lang="en-GB" sz="3600" b="1" kern="0" dirty="0">
                <a:solidFill>
                  <a:srgbClr val="FF6600"/>
                </a:solidFill>
                <a:latin typeface="Rockwell Extra Bold" pitchFamily="18" charset="0"/>
                <a:cs typeface="Tahoma" pitchFamily="34" charset="0"/>
              </a:rPr>
              <a:t>Services for </a:t>
            </a:r>
            <a:endParaRPr lang="en-GB" sz="3600" b="1" kern="0" dirty="0" smtClean="0">
              <a:solidFill>
                <a:srgbClr val="FF6600"/>
              </a:solidFill>
              <a:latin typeface="Rockwell Extra Bold" pitchFamily="18" charset="0"/>
              <a:cs typeface="Tahoma" pitchFamily="34" charset="0"/>
            </a:endParaRPr>
          </a:p>
          <a:p>
            <a:pPr lvl="0" algn="ctr" fontAlgn="base">
              <a:lnSpc>
                <a:spcPct val="110000"/>
              </a:lnSpc>
              <a:spcBef>
                <a:spcPct val="0"/>
              </a:spcBef>
              <a:spcAft>
                <a:spcPct val="0"/>
              </a:spcAft>
            </a:pPr>
            <a:r>
              <a:rPr lang="en-GB" sz="3600" b="1" kern="0" dirty="0" smtClean="0">
                <a:solidFill>
                  <a:srgbClr val="FF6600"/>
                </a:solidFill>
                <a:latin typeface="Rockwell Extra Bold" pitchFamily="18" charset="0"/>
                <a:cs typeface="Tahoma" pitchFamily="34" charset="0"/>
              </a:rPr>
              <a:t>distance </a:t>
            </a:r>
            <a:r>
              <a:rPr lang="en-GB" sz="3600" b="1" kern="0" dirty="0">
                <a:solidFill>
                  <a:srgbClr val="FF6600"/>
                </a:solidFill>
                <a:latin typeface="Rockwell Extra Bold" pitchFamily="18" charset="0"/>
                <a:cs typeface="Tahoma" pitchFamily="34" charset="0"/>
              </a:rPr>
              <a:t>learners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6161" y="211015"/>
            <a:ext cx="4942762" cy="5458265"/>
          </a:xfrm>
          <a:prstGeom prst="rect">
            <a:avLst/>
          </a:prstGeom>
        </p:spPr>
      </p:pic>
    </p:spTree>
    <p:extLst>
      <p:ext uri="{BB962C8B-B14F-4D97-AF65-F5344CB8AC3E}">
        <p14:creationId xmlns:p14="http://schemas.microsoft.com/office/powerpoint/2010/main" val="124245672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65895" y="1395718"/>
            <a:ext cx="5684808" cy="1077218"/>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155" y="0"/>
            <a:ext cx="11346288" cy="5620034"/>
          </a:xfrm>
          <a:prstGeom prst="rect">
            <a:avLst/>
          </a:prstGeom>
        </p:spPr>
      </p:pic>
      <p:sp>
        <p:nvSpPr>
          <p:cNvPr id="5" name="Right Arrow 4"/>
          <p:cNvSpPr/>
          <p:nvPr/>
        </p:nvSpPr>
        <p:spPr>
          <a:xfrm rot="12524440">
            <a:off x="2532174" y="5264791"/>
            <a:ext cx="1500379" cy="710484"/>
          </a:xfrm>
          <a:prstGeom prst="rightArrow">
            <a:avLst/>
          </a:prstGeom>
          <a:solidFill>
            <a:srgbClr val="FF000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554709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644256" y="1022063"/>
            <a:ext cx="3927744" cy="1754326"/>
          </a:xfrm>
          <a:prstGeom prst="rect">
            <a:avLst/>
          </a:prstGeom>
          <a:solidFill>
            <a:schemeClr val="bg1"/>
          </a:solidFill>
        </p:spPr>
        <p:txBody>
          <a:bodyPr wrap="square">
            <a:spAutoFit/>
          </a:bodyPr>
          <a:lstStyle/>
          <a:p>
            <a:pPr algn="ctr" fontAlgn="base">
              <a:spcBef>
                <a:spcPct val="0"/>
              </a:spcBef>
              <a:spcAft>
                <a:spcPct val="0"/>
              </a:spcAft>
              <a:defRPr/>
            </a:pPr>
            <a:r>
              <a:rPr lang="en-GB" sz="3600" b="1" dirty="0">
                <a:solidFill>
                  <a:srgbClr val="000000"/>
                </a:solidFill>
                <a:latin typeface="Arial"/>
                <a:cs typeface="Arial" charset="0"/>
              </a:rPr>
              <a:t>NO BAND </a:t>
            </a:r>
            <a:r>
              <a:rPr lang="en-GB" sz="3600" b="1" dirty="0" smtClean="0">
                <a:solidFill>
                  <a:srgbClr val="000000"/>
                </a:solidFill>
                <a:latin typeface="Arial"/>
                <a:cs typeface="Arial" charset="0"/>
              </a:rPr>
              <a:t>STANDARD </a:t>
            </a:r>
            <a:endParaRPr lang="en-GB" sz="3600" b="1" dirty="0">
              <a:solidFill>
                <a:srgbClr val="000000"/>
              </a:solidFill>
              <a:latin typeface="Arial"/>
              <a:cs typeface="Arial" charset="0"/>
            </a:endParaRPr>
          </a:p>
          <a:p>
            <a:pPr algn="ctr" fontAlgn="base">
              <a:spcBef>
                <a:spcPct val="0"/>
              </a:spcBef>
              <a:spcAft>
                <a:spcPct val="0"/>
              </a:spcAft>
              <a:defRPr/>
            </a:pPr>
            <a:r>
              <a:rPr lang="en-GB" sz="3600" b="1" dirty="0" smtClean="0">
                <a:solidFill>
                  <a:srgbClr val="000000"/>
                </a:solidFill>
                <a:latin typeface="Arial"/>
                <a:cs typeface="Arial" charset="0"/>
              </a:rPr>
              <a:t>6 </a:t>
            </a:r>
            <a:r>
              <a:rPr lang="en-GB" sz="3600" b="1" dirty="0">
                <a:solidFill>
                  <a:srgbClr val="000000"/>
                </a:solidFill>
                <a:latin typeface="Arial"/>
                <a:cs typeface="Arial" charset="0"/>
              </a:rPr>
              <a:t>week loan</a:t>
            </a:r>
          </a:p>
        </p:txBody>
      </p:sp>
      <p:sp>
        <p:nvSpPr>
          <p:cNvPr id="6" name="TextBox 5"/>
          <p:cNvSpPr txBox="1"/>
          <p:nvPr/>
        </p:nvSpPr>
        <p:spPr>
          <a:xfrm>
            <a:off x="7436364" y="1022063"/>
            <a:ext cx="3831858" cy="1754326"/>
          </a:xfrm>
          <a:prstGeom prst="rect">
            <a:avLst/>
          </a:prstGeom>
          <a:solidFill>
            <a:srgbClr val="FF0000"/>
          </a:solidFill>
        </p:spPr>
        <p:txBody>
          <a:bodyPr wrap="square">
            <a:spAutoFit/>
          </a:bodyPr>
          <a:lstStyle/>
          <a:p>
            <a:pPr algn="ctr" fontAlgn="base">
              <a:spcBef>
                <a:spcPct val="0"/>
              </a:spcBef>
              <a:spcAft>
                <a:spcPct val="0"/>
              </a:spcAft>
              <a:defRPr/>
            </a:pPr>
            <a:r>
              <a:rPr lang="en-GB" sz="3600" b="1" dirty="0" smtClean="0">
                <a:solidFill>
                  <a:schemeClr val="bg1"/>
                </a:solidFill>
                <a:latin typeface="Arial"/>
                <a:cs typeface="Arial" charset="0"/>
              </a:rPr>
              <a:t>RED BAND</a:t>
            </a:r>
          </a:p>
          <a:p>
            <a:pPr algn="ctr" fontAlgn="base">
              <a:spcBef>
                <a:spcPct val="0"/>
              </a:spcBef>
              <a:spcAft>
                <a:spcPct val="0"/>
              </a:spcAft>
              <a:defRPr/>
            </a:pPr>
            <a:endParaRPr lang="en-GB" sz="3600" b="1" dirty="0">
              <a:solidFill>
                <a:schemeClr val="bg1"/>
              </a:solidFill>
              <a:latin typeface="Arial"/>
              <a:cs typeface="Arial" charset="0"/>
            </a:endParaRPr>
          </a:p>
          <a:p>
            <a:pPr algn="ctr" fontAlgn="base">
              <a:spcBef>
                <a:spcPct val="0"/>
              </a:spcBef>
              <a:spcAft>
                <a:spcPct val="0"/>
              </a:spcAft>
              <a:defRPr/>
            </a:pPr>
            <a:r>
              <a:rPr lang="en-GB" sz="3600" b="1" dirty="0">
                <a:solidFill>
                  <a:schemeClr val="bg1"/>
                </a:solidFill>
                <a:latin typeface="Arial"/>
                <a:cs typeface="Arial" charset="0"/>
              </a:rPr>
              <a:t>1</a:t>
            </a:r>
            <a:r>
              <a:rPr lang="en-GB" sz="3600" b="1" dirty="0" smtClean="0">
                <a:solidFill>
                  <a:schemeClr val="bg1"/>
                </a:solidFill>
                <a:latin typeface="Arial"/>
                <a:cs typeface="Arial" charset="0"/>
              </a:rPr>
              <a:t> </a:t>
            </a:r>
            <a:r>
              <a:rPr lang="en-GB" sz="3600" b="1" dirty="0">
                <a:solidFill>
                  <a:schemeClr val="bg1"/>
                </a:solidFill>
                <a:latin typeface="Arial"/>
                <a:cs typeface="Arial" charset="0"/>
              </a:rPr>
              <a:t>week loan</a:t>
            </a:r>
          </a:p>
        </p:txBody>
      </p:sp>
      <p:sp>
        <p:nvSpPr>
          <p:cNvPr id="7" name="TextBox 6"/>
          <p:cNvSpPr txBox="1"/>
          <p:nvPr/>
        </p:nvSpPr>
        <p:spPr>
          <a:xfrm>
            <a:off x="752243" y="3133731"/>
            <a:ext cx="3927744" cy="1200329"/>
          </a:xfrm>
          <a:prstGeom prst="rect">
            <a:avLst/>
          </a:prstGeom>
          <a:solidFill>
            <a:srgbClr val="FFFF00"/>
          </a:solidFill>
        </p:spPr>
        <p:txBody>
          <a:bodyPr wrap="square">
            <a:spAutoFit/>
          </a:bodyPr>
          <a:lstStyle/>
          <a:p>
            <a:pPr algn="ctr" fontAlgn="base">
              <a:spcBef>
                <a:spcPct val="0"/>
              </a:spcBef>
              <a:spcAft>
                <a:spcPct val="0"/>
              </a:spcAft>
              <a:defRPr/>
            </a:pPr>
            <a:r>
              <a:rPr lang="en-GB" sz="3600" b="1" dirty="0" smtClean="0">
                <a:solidFill>
                  <a:schemeClr val="bg2"/>
                </a:solidFill>
                <a:latin typeface="Arial"/>
                <a:cs typeface="Arial" charset="0"/>
              </a:rPr>
              <a:t>YELLOW BAND</a:t>
            </a:r>
            <a:endParaRPr lang="en-GB" sz="3600" b="1" dirty="0">
              <a:solidFill>
                <a:schemeClr val="bg2"/>
              </a:solidFill>
              <a:latin typeface="Arial"/>
              <a:cs typeface="Arial" charset="0"/>
            </a:endParaRPr>
          </a:p>
          <a:p>
            <a:pPr algn="ctr" fontAlgn="base">
              <a:spcBef>
                <a:spcPct val="0"/>
              </a:spcBef>
              <a:spcAft>
                <a:spcPct val="0"/>
              </a:spcAft>
              <a:defRPr/>
            </a:pPr>
            <a:r>
              <a:rPr lang="en-GB" sz="3600" b="1" dirty="0">
                <a:solidFill>
                  <a:schemeClr val="bg2"/>
                </a:solidFill>
                <a:latin typeface="Arial"/>
                <a:cs typeface="Arial" charset="0"/>
              </a:rPr>
              <a:t>1</a:t>
            </a:r>
            <a:r>
              <a:rPr lang="en-GB" sz="3600" b="1" dirty="0" smtClean="0">
                <a:solidFill>
                  <a:schemeClr val="bg2"/>
                </a:solidFill>
                <a:latin typeface="Arial"/>
                <a:cs typeface="Arial" charset="0"/>
              </a:rPr>
              <a:t> day </a:t>
            </a:r>
            <a:r>
              <a:rPr lang="en-GB" sz="3600" b="1" dirty="0">
                <a:solidFill>
                  <a:schemeClr val="bg2"/>
                </a:solidFill>
                <a:latin typeface="Arial"/>
                <a:cs typeface="Arial" charset="0"/>
              </a:rPr>
              <a:t>loan</a:t>
            </a:r>
          </a:p>
        </p:txBody>
      </p:sp>
      <p:sp>
        <p:nvSpPr>
          <p:cNvPr id="8" name="TextBox 7"/>
          <p:cNvSpPr txBox="1"/>
          <p:nvPr/>
        </p:nvSpPr>
        <p:spPr>
          <a:xfrm>
            <a:off x="7436364" y="3133732"/>
            <a:ext cx="3831858" cy="1200329"/>
          </a:xfrm>
          <a:prstGeom prst="rect">
            <a:avLst/>
          </a:prstGeom>
          <a:solidFill>
            <a:srgbClr val="0070C0"/>
          </a:solidFill>
        </p:spPr>
        <p:txBody>
          <a:bodyPr wrap="square">
            <a:spAutoFit/>
          </a:bodyPr>
          <a:lstStyle/>
          <a:p>
            <a:pPr algn="ctr" fontAlgn="base">
              <a:spcBef>
                <a:spcPct val="0"/>
              </a:spcBef>
              <a:spcAft>
                <a:spcPct val="0"/>
              </a:spcAft>
              <a:defRPr/>
            </a:pPr>
            <a:r>
              <a:rPr lang="en-GB" sz="3600" b="1" dirty="0" smtClean="0">
                <a:solidFill>
                  <a:schemeClr val="bg1"/>
                </a:solidFill>
                <a:latin typeface="Arial"/>
                <a:cs typeface="Arial" charset="0"/>
              </a:rPr>
              <a:t>BLUE BAND</a:t>
            </a:r>
            <a:endParaRPr lang="en-GB" sz="3600" b="1" dirty="0">
              <a:solidFill>
                <a:schemeClr val="bg1"/>
              </a:solidFill>
              <a:latin typeface="Arial"/>
              <a:cs typeface="Arial" charset="0"/>
            </a:endParaRPr>
          </a:p>
          <a:p>
            <a:pPr algn="ctr" fontAlgn="base">
              <a:spcBef>
                <a:spcPct val="0"/>
              </a:spcBef>
              <a:spcAft>
                <a:spcPct val="0"/>
              </a:spcAft>
              <a:defRPr/>
            </a:pPr>
            <a:r>
              <a:rPr lang="en-GB" sz="3600" b="1" dirty="0" smtClean="0">
                <a:solidFill>
                  <a:schemeClr val="bg1"/>
                </a:solidFill>
                <a:latin typeface="Arial"/>
                <a:cs typeface="Arial" charset="0"/>
              </a:rPr>
              <a:t>3 hr loan</a:t>
            </a:r>
            <a:endParaRPr lang="en-GB" sz="3600" b="1" dirty="0">
              <a:solidFill>
                <a:schemeClr val="bg1"/>
              </a:solidFill>
              <a:latin typeface="Arial"/>
              <a:cs typeface="Arial" charset="0"/>
            </a:endParaRPr>
          </a:p>
        </p:txBody>
      </p:sp>
      <p:pic>
        <p:nvPicPr>
          <p:cNvPr id="9" name="Picture 8"/>
          <p:cNvPicPr>
            <a:picLocks noChangeAspect="1"/>
          </p:cNvPicPr>
          <p:nvPr/>
        </p:nvPicPr>
        <p:blipFill>
          <a:blip r:embed="rId4"/>
          <a:stretch>
            <a:fillRect/>
          </a:stretch>
        </p:blipFill>
        <p:spPr>
          <a:xfrm>
            <a:off x="0" y="5743888"/>
            <a:ext cx="12192000" cy="1169096"/>
          </a:xfrm>
          <a:prstGeom prst="rect">
            <a:avLst/>
          </a:prstGeom>
        </p:spPr>
      </p:pic>
      <p:sp>
        <p:nvSpPr>
          <p:cNvPr id="4" name="6-Point Star 3"/>
          <p:cNvSpPr/>
          <p:nvPr/>
        </p:nvSpPr>
        <p:spPr bwMode="auto">
          <a:xfrm>
            <a:off x="4313783" y="1480777"/>
            <a:ext cx="3488786" cy="3305908"/>
          </a:xfrm>
          <a:prstGeom prst="star6">
            <a:avLst/>
          </a:prstGeom>
          <a:solidFill>
            <a:schemeClr val="bg1"/>
          </a:solidFill>
          <a:ln w="12700" cap="flat" cmpd="sng" algn="ctr">
            <a:solidFill>
              <a:srgbClr val="00206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4800" b="1" u="none" strike="noStrike" cap="none" normalizeH="0" baseline="0" dirty="0" smtClean="0">
                <a:ln>
                  <a:noFill/>
                </a:ln>
                <a:solidFill>
                  <a:srgbClr val="7030A0"/>
                </a:solidFill>
                <a:effectLst/>
                <a:latin typeface="Arial" panose="020B0604020202020204" pitchFamily="34" charset="0"/>
                <a:cs typeface="Arial" panose="020B0604020202020204" pitchFamily="34" charset="0"/>
              </a:rPr>
              <a:t>20</a:t>
            </a:r>
            <a:endParaRPr lang="en-GB" sz="4800" b="1" dirty="0">
              <a:solidFill>
                <a:srgbClr val="7030A0"/>
              </a:solidFill>
              <a:latin typeface="Arial" panose="020B0604020202020204" pitchFamily="34" charset="0"/>
              <a:cs typeface="Arial"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4800" b="1" u="none" strike="noStrike" cap="none" normalizeH="0" baseline="0" dirty="0" smtClean="0">
                <a:ln>
                  <a:noFill/>
                </a:ln>
                <a:solidFill>
                  <a:srgbClr val="7030A0"/>
                </a:solidFill>
                <a:effectLst/>
                <a:latin typeface="Arial" panose="020B0604020202020204" pitchFamily="34" charset="0"/>
                <a:cs typeface="Arial" panose="020B0604020202020204" pitchFamily="34" charset="0"/>
              </a:rPr>
              <a:t>items</a:t>
            </a:r>
          </a:p>
        </p:txBody>
      </p:sp>
    </p:spTree>
    <p:extLst>
      <p:ext uri="{BB962C8B-B14F-4D97-AF65-F5344CB8AC3E}">
        <p14:creationId xmlns:p14="http://schemas.microsoft.com/office/powerpoint/2010/main" val="1882671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xit" presetSubtype="4" fill="hold" grpId="0" nodeType="clickEffect">
                                  <p:stCondLst>
                                    <p:cond delay="0"/>
                                  </p:stCondLst>
                                  <p:childTnLst>
                                    <p:anim calcmode="lin" valueType="num">
                                      <p:cBhvr additive="base">
                                        <p:cTn id="13" dur="500"/>
                                        <p:tgtEl>
                                          <p:spTgt spid="7"/>
                                        </p:tgtEl>
                                        <p:attrNameLst>
                                          <p:attrName>ppt_x</p:attrName>
                                        </p:attrNameLst>
                                      </p:cBhvr>
                                      <p:tavLst>
                                        <p:tav tm="0">
                                          <p:val>
                                            <p:strVal val="ppt_x"/>
                                          </p:val>
                                        </p:tav>
                                        <p:tav tm="100000">
                                          <p:val>
                                            <p:strVal val="ppt_x"/>
                                          </p:val>
                                        </p:tav>
                                      </p:tavLst>
                                    </p:anim>
                                    <p:anim calcmode="lin" valueType="num">
                                      <p:cBhvr additive="base">
                                        <p:cTn id="14" dur="500"/>
                                        <p:tgtEl>
                                          <p:spTgt spid="7"/>
                                        </p:tgtEl>
                                        <p:attrNameLst>
                                          <p:attrName>ppt_y</p:attrName>
                                        </p:attrNameLst>
                                      </p:cBhvr>
                                      <p:tavLst>
                                        <p:tav tm="0">
                                          <p:val>
                                            <p:strVal val="ppt_y"/>
                                          </p:val>
                                        </p:tav>
                                        <p:tav tm="100000">
                                          <p:val>
                                            <p:strVal val="1+ppt_h/2"/>
                                          </p:val>
                                        </p:tav>
                                      </p:tavLst>
                                    </p:anim>
                                    <p:set>
                                      <p:cBhvr>
                                        <p:cTn id="15" dur="1" fill="hold">
                                          <p:stCondLst>
                                            <p:cond delay="499"/>
                                          </p:stCondLst>
                                        </p:cTn>
                                        <p:tgtEl>
                                          <p:spTgt spid="7"/>
                                        </p:tgtEl>
                                        <p:attrNameLst>
                                          <p:attrName>style.visibility</p:attrName>
                                        </p:attrNameLst>
                                      </p:cBhvr>
                                      <p:to>
                                        <p:strVal val="hidden"/>
                                      </p:to>
                                    </p:set>
                                  </p:childTnLst>
                                </p:cTn>
                              </p:par>
                              <p:par>
                                <p:cTn id="16" presetID="2" presetClass="exit" presetSubtype="4" fill="hold" grpId="0" nodeType="withEffect">
                                  <p:stCondLst>
                                    <p:cond delay="0"/>
                                  </p:stCondLst>
                                  <p:childTnLst>
                                    <p:anim calcmode="lin" valueType="num">
                                      <p:cBhvr additive="base">
                                        <p:cTn id="17" dur="500"/>
                                        <p:tgtEl>
                                          <p:spTgt spid="8"/>
                                        </p:tgtEl>
                                        <p:attrNameLst>
                                          <p:attrName>ppt_x</p:attrName>
                                        </p:attrNameLst>
                                      </p:cBhvr>
                                      <p:tavLst>
                                        <p:tav tm="0">
                                          <p:val>
                                            <p:strVal val="ppt_x"/>
                                          </p:val>
                                        </p:tav>
                                        <p:tav tm="100000">
                                          <p:val>
                                            <p:strVal val="ppt_x"/>
                                          </p:val>
                                        </p:tav>
                                      </p:tavLst>
                                    </p:anim>
                                    <p:anim calcmode="lin" valueType="num">
                                      <p:cBhvr additive="base">
                                        <p:cTn id="18" dur="500"/>
                                        <p:tgtEl>
                                          <p:spTgt spid="8"/>
                                        </p:tgtEl>
                                        <p:attrNameLst>
                                          <p:attrName>ppt_y</p:attrName>
                                        </p:attrNameLst>
                                      </p:cBhvr>
                                      <p:tavLst>
                                        <p:tav tm="0">
                                          <p:val>
                                            <p:strVal val="ppt_y"/>
                                          </p:val>
                                        </p:tav>
                                        <p:tav tm="100000">
                                          <p:val>
                                            <p:strVal val="1+ppt_h/2"/>
                                          </p:val>
                                        </p:tav>
                                      </p:tavLst>
                                    </p:anim>
                                    <p:set>
                                      <p:cBhvr>
                                        <p:cTn id="19"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6283" y="501859"/>
            <a:ext cx="11061744" cy="1384995"/>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Postal loans </a:t>
            </a:r>
            <a:r>
              <a:rPr lang="en-GB" sz="2800" dirty="0" smtClean="0">
                <a:latin typeface="Arial" panose="020B0604020202020204" pitchFamily="34" charset="0"/>
                <a:cs typeface="Arial" panose="020B0604020202020204" pitchFamily="34" charset="0"/>
                <a:hlinkClick r:id="rId2"/>
              </a:rPr>
              <a:t>http</a:t>
            </a:r>
            <a:r>
              <a:rPr lang="en-GB" sz="2800" dirty="0">
                <a:latin typeface="Arial" panose="020B0604020202020204" pitchFamily="34" charset="0"/>
                <a:cs typeface="Arial" panose="020B0604020202020204" pitchFamily="34" charset="0"/>
                <a:hlinkClick r:id="rId2"/>
              </a:rPr>
              <a:t>://www.uwtsd.ac.uk/library/library-guide/need-more</a:t>
            </a:r>
            <a:r>
              <a:rPr lang="en-GB" sz="2800" dirty="0" smtClean="0">
                <a:latin typeface="Arial" panose="020B0604020202020204" pitchFamily="34" charset="0"/>
                <a:cs typeface="Arial" panose="020B0604020202020204" pitchFamily="34" charset="0"/>
                <a:hlinkClick r:id="rId2"/>
              </a:rPr>
              <a:t>/</a:t>
            </a:r>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597" y="1213272"/>
            <a:ext cx="11102203" cy="3972521"/>
          </a:xfrm>
          <a:prstGeom prst="rect">
            <a:avLst/>
          </a:prstGeom>
        </p:spPr>
      </p:pic>
      <p:sp>
        <p:nvSpPr>
          <p:cNvPr id="7" name="Rectangle 6"/>
          <p:cNvSpPr/>
          <p:nvPr/>
        </p:nvSpPr>
        <p:spPr>
          <a:xfrm>
            <a:off x="824248" y="2047741"/>
            <a:ext cx="1815921" cy="41212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082093" y="4044164"/>
            <a:ext cx="9158067" cy="1384995"/>
          </a:xfrm>
          <a:prstGeom prst="rect">
            <a:avLst/>
          </a:prstGeom>
          <a:solidFill>
            <a:schemeClr val="bg1"/>
          </a:solidFill>
        </p:spPr>
        <p:txBody>
          <a:bodyPr wrap="square" rtlCol="0">
            <a:spAutoFit/>
          </a:bodyPr>
          <a:lstStyle/>
          <a:p>
            <a:r>
              <a:rPr lang="en-GB" sz="2800" b="1" dirty="0" smtClean="0">
                <a:latin typeface="Arial" panose="020B0604020202020204" pitchFamily="34" charset="0"/>
                <a:cs typeface="Arial" panose="020B0604020202020204" pitchFamily="34" charset="0"/>
              </a:rPr>
              <a:t>Postage rates </a:t>
            </a:r>
          </a:p>
          <a:p>
            <a:r>
              <a:rPr lang="en-GB" sz="2800" dirty="0" smtClean="0">
                <a:solidFill>
                  <a:schemeClr val="tx2"/>
                </a:solidFill>
                <a:latin typeface="Arial" panose="020B0604020202020204" pitchFamily="34" charset="0"/>
                <a:cs typeface="Arial" panose="020B0604020202020204" pitchFamily="34" charset="0"/>
              </a:rPr>
              <a:t>Within </a:t>
            </a:r>
            <a:r>
              <a:rPr lang="en-GB" sz="2800" dirty="0">
                <a:solidFill>
                  <a:schemeClr val="tx2"/>
                </a:solidFill>
                <a:latin typeface="Arial" panose="020B0604020202020204" pitchFamily="34" charset="0"/>
                <a:cs typeface="Arial" panose="020B0604020202020204" pitchFamily="34" charset="0"/>
              </a:rPr>
              <a:t>the UK: £4 per package up to 2 </a:t>
            </a:r>
            <a:r>
              <a:rPr lang="en-GB" sz="2800" dirty="0" smtClean="0">
                <a:solidFill>
                  <a:schemeClr val="tx2"/>
                </a:solidFill>
                <a:latin typeface="Arial" panose="020B0604020202020204" pitchFamily="34" charset="0"/>
                <a:cs typeface="Arial" panose="020B0604020202020204" pitchFamily="34" charset="0"/>
              </a:rPr>
              <a:t>kg</a:t>
            </a:r>
          </a:p>
          <a:p>
            <a:r>
              <a:rPr lang="en-GB" sz="2800" dirty="0" smtClean="0">
                <a:solidFill>
                  <a:schemeClr val="tx2"/>
                </a:solidFill>
                <a:latin typeface="Arial" panose="020B0604020202020204" pitchFamily="34" charset="0"/>
                <a:cs typeface="Arial" panose="020B0604020202020204" pitchFamily="34" charset="0"/>
              </a:rPr>
              <a:t>International </a:t>
            </a:r>
            <a:r>
              <a:rPr lang="en-GB" sz="2800" dirty="0">
                <a:solidFill>
                  <a:schemeClr val="tx2"/>
                </a:solidFill>
                <a:latin typeface="Arial" panose="020B0604020202020204" pitchFamily="34" charset="0"/>
                <a:cs typeface="Arial" panose="020B0604020202020204" pitchFamily="34" charset="0"/>
              </a:rPr>
              <a:t>: Between £4 and £16 depending on </a:t>
            </a:r>
            <a:r>
              <a:rPr lang="en-GB" sz="2800" dirty="0" smtClean="0">
                <a:solidFill>
                  <a:schemeClr val="tx2"/>
                </a:solidFill>
                <a:latin typeface="Arial" panose="020B0604020202020204" pitchFamily="34" charset="0"/>
                <a:cs typeface="Arial" panose="020B0604020202020204" pitchFamily="34" charset="0"/>
              </a:rPr>
              <a:t>weight</a:t>
            </a:r>
            <a:endParaRPr lang="en-GB" sz="2800" dirty="0">
              <a:solidFill>
                <a:schemeClr val="tx2"/>
              </a:solidFill>
              <a:latin typeface="Arial" panose="020B0604020202020204" pitchFamily="34" charset="0"/>
              <a:cs typeface="Arial" panose="020B0604020202020204" pitchFamily="34" charset="0"/>
            </a:endParaRPr>
          </a:p>
        </p:txBody>
      </p:sp>
      <p:sp>
        <p:nvSpPr>
          <p:cNvPr id="9" name="Right Arrow 8"/>
          <p:cNvSpPr/>
          <p:nvPr/>
        </p:nvSpPr>
        <p:spPr>
          <a:xfrm rot="14383865">
            <a:off x="10856360" y="3955255"/>
            <a:ext cx="1529014" cy="710484"/>
          </a:xfrm>
          <a:prstGeom prst="rightArrow">
            <a:avLst/>
          </a:prstGeom>
          <a:solidFill>
            <a:srgbClr val="FF000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32334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6972" y="409121"/>
            <a:ext cx="11061744" cy="1384995"/>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Scanning   </a:t>
            </a:r>
            <a:r>
              <a:rPr lang="en-GB" sz="2800" dirty="0" smtClean="0">
                <a:latin typeface="Arial" panose="020B0604020202020204" pitchFamily="34" charset="0"/>
                <a:cs typeface="Arial" panose="020B0604020202020204" pitchFamily="34" charset="0"/>
                <a:hlinkClick r:id="rId2"/>
              </a:rPr>
              <a:t>http</a:t>
            </a:r>
            <a:r>
              <a:rPr lang="en-GB" sz="2800" dirty="0">
                <a:latin typeface="Arial" panose="020B0604020202020204" pitchFamily="34" charset="0"/>
                <a:cs typeface="Arial" panose="020B0604020202020204" pitchFamily="34" charset="0"/>
                <a:hlinkClick r:id="rId2"/>
              </a:rPr>
              <a:t>://www.uwtsd.ac.uk/library/library-guide/need-more</a:t>
            </a:r>
            <a:r>
              <a:rPr lang="en-GB" sz="2800" dirty="0" smtClean="0">
                <a:latin typeface="Arial" panose="020B0604020202020204" pitchFamily="34" charset="0"/>
                <a:cs typeface="Arial" panose="020B0604020202020204" pitchFamily="34" charset="0"/>
                <a:hlinkClick r:id="rId2"/>
              </a:rPr>
              <a:t>/</a:t>
            </a:r>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972" y="1217665"/>
            <a:ext cx="11102203" cy="3972521"/>
          </a:xfrm>
          <a:prstGeom prst="rect">
            <a:avLst/>
          </a:prstGeom>
        </p:spPr>
      </p:pic>
      <p:sp>
        <p:nvSpPr>
          <p:cNvPr id="7" name="Rectangle 6"/>
          <p:cNvSpPr/>
          <p:nvPr/>
        </p:nvSpPr>
        <p:spPr>
          <a:xfrm>
            <a:off x="824248" y="2047741"/>
            <a:ext cx="1815921" cy="41212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781370" y="4133140"/>
            <a:ext cx="8333097" cy="1077218"/>
          </a:xfrm>
          <a:prstGeom prst="rect">
            <a:avLst/>
          </a:prstGeom>
          <a:solidFill>
            <a:schemeClr val="bg1"/>
          </a:solidFill>
        </p:spPr>
        <p:txBody>
          <a:bodyPr wrap="square" rtlCol="0">
            <a:spAutoFit/>
          </a:bodyPr>
          <a:lstStyle/>
          <a:p>
            <a:r>
              <a:rPr lang="en-GB" sz="3200" dirty="0">
                <a:solidFill>
                  <a:schemeClr val="tx2"/>
                </a:solidFill>
                <a:latin typeface="Arial" panose="020B0604020202020204" pitchFamily="34" charset="0"/>
                <a:cs typeface="Arial" panose="020B0604020202020204" pitchFamily="34" charset="0"/>
              </a:rPr>
              <a:t>Scans are charged 10p per page and will be delivered to your UWTSD email account</a:t>
            </a:r>
          </a:p>
        </p:txBody>
      </p:sp>
      <p:sp>
        <p:nvSpPr>
          <p:cNvPr id="9" name="Right Arrow 8"/>
          <p:cNvSpPr/>
          <p:nvPr/>
        </p:nvSpPr>
        <p:spPr>
          <a:xfrm rot="14383865">
            <a:off x="10856360" y="3955255"/>
            <a:ext cx="1529014" cy="710484"/>
          </a:xfrm>
          <a:prstGeom prst="rightArrow">
            <a:avLst/>
          </a:prstGeom>
          <a:solidFill>
            <a:srgbClr val="FF000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1906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50204" y="110758"/>
            <a:ext cx="11178862" cy="6124754"/>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Payment methods</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Payments can be made:</a:t>
            </a:r>
          </a:p>
          <a:p>
            <a:r>
              <a:rPr lang="en-GB" sz="2800" dirty="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    by cheque made payable to ‘University of Wales Trinity Saint </a:t>
            </a:r>
          </a:p>
          <a:p>
            <a:r>
              <a:rPr lang="en-GB" sz="2800" dirty="0" smtClean="0">
                <a:latin typeface="Arial" panose="020B0604020202020204" pitchFamily="34" charset="0"/>
                <a:cs typeface="Arial" panose="020B0604020202020204" pitchFamily="34" charset="0"/>
              </a:rPr>
              <a:t>     David’, posted to: </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		Outreach</a:t>
            </a:r>
          </a:p>
          <a:p>
            <a:r>
              <a:rPr lang="en-GB" sz="2800" dirty="0" smtClean="0">
                <a:latin typeface="Arial" panose="020B0604020202020204" pitchFamily="34" charset="0"/>
                <a:cs typeface="Arial" panose="020B0604020202020204" pitchFamily="34" charset="0"/>
              </a:rPr>
              <a:t>		Library and Learning Resources</a:t>
            </a:r>
          </a:p>
          <a:p>
            <a:r>
              <a:rPr lang="en-GB" sz="2800" dirty="0" smtClean="0">
                <a:latin typeface="Arial" panose="020B0604020202020204" pitchFamily="34" charset="0"/>
                <a:cs typeface="Arial" panose="020B0604020202020204" pitchFamily="34" charset="0"/>
              </a:rPr>
              <a:t>		University of Wales Trinity Saint David</a:t>
            </a:r>
          </a:p>
          <a:p>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Lampeter</a:t>
            </a:r>
            <a:r>
              <a:rPr lang="en-GB" sz="2800" dirty="0" smtClean="0">
                <a:latin typeface="Arial" panose="020B0604020202020204" pitchFamily="34" charset="0"/>
                <a:cs typeface="Arial" panose="020B0604020202020204" pitchFamily="34" charset="0"/>
              </a:rPr>
              <a:t> Campus</a:t>
            </a:r>
          </a:p>
          <a:p>
            <a:r>
              <a:rPr lang="en-GB" sz="2800" dirty="0" smtClean="0">
                <a:latin typeface="Arial" panose="020B0604020202020204" pitchFamily="34" charset="0"/>
                <a:cs typeface="Arial" panose="020B0604020202020204" pitchFamily="34" charset="0"/>
              </a:rPr>
              <a:t>		Ceredigion SA48 7ED</a:t>
            </a:r>
          </a:p>
          <a:p>
            <a:endParaRPr lang="en-GB" sz="14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In person at the library with cash or cheque</a:t>
            </a:r>
          </a:p>
          <a:p>
            <a:endParaRPr lang="en-GB" sz="2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88846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9550" y="488416"/>
            <a:ext cx="11226083" cy="1815882"/>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Items from other libraries</a:t>
            </a:r>
          </a:p>
          <a:p>
            <a:r>
              <a:rPr lang="en-GB" sz="2800" dirty="0" smtClean="0">
                <a:latin typeface="Arial" panose="020B0604020202020204" pitchFamily="34" charset="0"/>
                <a:cs typeface="Arial" panose="020B0604020202020204" pitchFamily="34" charset="0"/>
                <a:hlinkClick r:id="rId2"/>
              </a:rPr>
              <a:t>http</a:t>
            </a:r>
            <a:r>
              <a:rPr lang="en-GB" sz="2800" dirty="0">
                <a:latin typeface="Arial" panose="020B0604020202020204" pitchFamily="34" charset="0"/>
                <a:cs typeface="Arial" panose="020B0604020202020204" pitchFamily="34" charset="0"/>
                <a:hlinkClick r:id="rId2"/>
              </a:rPr>
              <a:t>://www.uwtsd.ac.uk/library/library-guide/need-more</a:t>
            </a:r>
            <a:r>
              <a:rPr lang="en-GB" sz="2800" dirty="0" smtClean="0">
                <a:latin typeface="Arial" panose="020B0604020202020204" pitchFamily="34" charset="0"/>
                <a:cs typeface="Arial" panose="020B0604020202020204" pitchFamily="34" charset="0"/>
                <a:hlinkClick r:id="rId2"/>
              </a:rPr>
              <a:t>/</a:t>
            </a:r>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244" y="1552516"/>
            <a:ext cx="11102203" cy="3972521"/>
          </a:xfrm>
          <a:prstGeom prst="rect">
            <a:avLst/>
          </a:prstGeom>
        </p:spPr>
      </p:pic>
      <p:sp>
        <p:nvSpPr>
          <p:cNvPr id="7" name="Rectangle 6"/>
          <p:cNvSpPr/>
          <p:nvPr/>
        </p:nvSpPr>
        <p:spPr>
          <a:xfrm>
            <a:off x="579550" y="2397222"/>
            <a:ext cx="1815921" cy="41212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rot="14383865">
            <a:off x="10522985" y="4260054"/>
            <a:ext cx="1529014" cy="710484"/>
          </a:xfrm>
          <a:prstGeom prst="rightArrow">
            <a:avLst/>
          </a:prstGeom>
          <a:solidFill>
            <a:srgbClr val="FF000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1270788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68167" y="192563"/>
            <a:ext cx="11007805" cy="1692771"/>
          </a:xfrm>
          <a:prstGeom prst="rect">
            <a:avLst/>
          </a:prstGeom>
          <a:noFill/>
        </p:spPr>
        <p:txBody>
          <a:bodyPr wrap="square" rtlCol="0">
            <a:spAutoFit/>
          </a:bodyPr>
          <a:lstStyle/>
          <a:p>
            <a:pPr>
              <a:defRPr/>
            </a:pPr>
            <a:r>
              <a:rPr lang="en-GB" altLang="en-US" sz="2800" b="1" dirty="0">
                <a:solidFill>
                  <a:prstClr val="black"/>
                </a:solidFill>
                <a:latin typeface="Arial" panose="020B0604020202020204" pitchFamily="34" charset="0"/>
                <a:cs typeface="Arial" panose="020B0604020202020204" pitchFamily="34" charset="0"/>
              </a:rPr>
              <a:t>U</a:t>
            </a:r>
            <a:r>
              <a:rPr lang="en-GB" altLang="en-US" sz="2800" b="1" dirty="0" smtClean="0">
                <a:solidFill>
                  <a:prstClr val="black"/>
                </a:solidFill>
                <a:latin typeface="Arial" panose="020B0604020202020204" pitchFamily="34" charset="0"/>
                <a:cs typeface="Arial" panose="020B0604020202020204" pitchFamily="34" charset="0"/>
              </a:rPr>
              <a:t>sing </a:t>
            </a:r>
            <a:r>
              <a:rPr lang="en-GB" altLang="en-US" sz="2800" b="1" dirty="0">
                <a:solidFill>
                  <a:prstClr val="black"/>
                </a:solidFill>
                <a:latin typeface="Arial" panose="020B0604020202020204" pitchFamily="34" charset="0"/>
                <a:cs typeface="Arial" panose="020B0604020202020204" pitchFamily="34" charset="0"/>
              </a:rPr>
              <a:t>other libraries: SCONUL </a:t>
            </a:r>
          </a:p>
          <a:p>
            <a:r>
              <a:rPr lang="en-GB" sz="2400" dirty="0">
                <a:latin typeface="Arial" panose="020B0604020202020204" pitchFamily="34" charset="0"/>
                <a:cs typeface="Arial" panose="020B0604020202020204" pitchFamily="34" charset="0"/>
                <a:hlinkClick r:id="rId2"/>
              </a:rPr>
              <a:t>http://www.uwtsd.ac.uk/library/library-guide/using-other-libraries</a:t>
            </a:r>
            <a:r>
              <a:rPr lang="en-GB" sz="2400" dirty="0" smtClean="0">
                <a:latin typeface="Arial" panose="020B0604020202020204" pitchFamily="34" charset="0"/>
                <a:cs typeface="Arial" panose="020B0604020202020204" pitchFamily="34" charset="0"/>
                <a:hlinkClick r:id="rId2"/>
              </a:rPr>
              <a:t>/</a:t>
            </a:r>
            <a:endParaRPr lang="en-GB" sz="2400" dirty="0" smtClean="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167" y="1144026"/>
            <a:ext cx="10058400" cy="441303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5106" y="2263872"/>
            <a:ext cx="8419548" cy="2758294"/>
          </a:xfrm>
          <a:prstGeom prst="rect">
            <a:avLst/>
          </a:prstGeom>
        </p:spPr>
      </p:pic>
      <p:sp>
        <p:nvSpPr>
          <p:cNvPr id="7" name="TextBox 6"/>
          <p:cNvSpPr txBox="1"/>
          <p:nvPr/>
        </p:nvSpPr>
        <p:spPr>
          <a:xfrm>
            <a:off x="3587262" y="5064369"/>
            <a:ext cx="7596553" cy="618979"/>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2524011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6000" r="-16000"/>
          </a:stretch>
        </a:blipFill>
        <a:effectLst/>
      </p:bgPr>
    </p:bg>
    <p:spTree>
      <p:nvGrpSpPr>
        <p:cNvPr id="1" name=""/>
        <p:cNvGrpSpPr/>
        <p:nvPr/>
      </p:nvGrpSpPr>
      <p:grpSpPr>
        <a:xfrm>
          <a:off x="0" y="0"/>
          <a:ext cx="0" cy="0"/>
          <a:chOff x="0" y="0"/>
          <a:chExt cx="0" cy="0"/>
        </a:xfrm>
      </p:grpSpPr>
      <p:sp>
        <p:nvSpPr>
          <p:cNvPr id="2" name="TextBox 1"/>
          <p:cNvSpPr txBox="1"/>
          <p:nvPr/>
        </p:nvSpPr>
        <p:spPr>
          <a:xfrm>
            <a:off x="3215680" y="4581128"/>
            <a:ext cx="5904656" cy="707886"/>
          </a:xfrm>
          <a:prstGeom prst="rect">
            <a:avLst/>
          </a:prstGeom>
          <a:solidFill>
            <a:schemeClr val="bg1">
              <a:alpha val="60000"/>
            </a:schemeClr>
          </a:solidFill>
        </p:spPr>
        <p:txBody>
          <a:bodyPr wrap="square" rtlCol="0">
            <a:spAutoFit/>
          </a:bodyPr>
          <a:lstStyle/>
          <a:p>
            <a:r>
              <a:rPr lang="en-GB" sz="4000" b="1" dirty="0">
                <a:solidFill>
                  <a:prstClr val="black"/>
                </a:solidFill>
                <a:latin typeface="Arial" panose="020B0604020202020204" pitchFamily="34" charset="0"/>
                <a:cs typeface="Arial" panose="020B0604020202020204" pitchFamily="34" charset="0"/>
                <a:hlinkClick r:id="rId3"/>
              </a:rPr>
              <a:t>Other useful resources</a:t>
            </a:r>
            <a:endParaRPr lang="en-GB" sz="4000" b="1" dirty="0">
              <a:solidFill>
                <a:prstClr val="black"/>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4"/>
          <a:stretch>
            <a:fillRect/>
          </a:stretch>
        </p:blipFill>
        <p:spPr>
          <a:xfrm>
            <a:off x="0" y="5743888"/>
            <a:ext cx="12192000" cy="1169096"/>
          </a:xfrm>
          <a:prstGeom prst="rect">
            <a:avLst/>
          </a:prstGeom>
        </p:spPr>
      </p:pic>
    </p:spTree>
    <p:extLst>
      <p:ext uri="{BB962C8B-B14F-4D97-AF65-F5344CB8AC3E}">
        <p14:creationId xmlns:p14="http://schemas.microsoft.com/office/powerpoint/2010/main" val="5332852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82" y="386081"/>
            <a:ext cx="12107404" cy="5046531"/>
          </a:xfrm>
          <a:prstGeom prst="rect">
            <a:avLst/>
          </a:prstGeom>
        </p:spPr>
      </p:pic>
      <p:sp>
        <p:nvSpPr>
          <p:cNvPr id="7" name="TextBox 6"/>
          <p:cNvSpPr txBox="1"/>
          <p:nvPr/>
        </p:nvSpPr>
        <p:spPr>
          <a:xfrm>
            <a:off x="1434353" y="1371600"/>
            <a:ext cx="5710518" cy="80021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hlinkClick r:id="rId4"/>
              </a:rPr>
              <a:t>https://www.ukdataservice.ac.uk</a:t>
            </a:r>
            <a:r>
              <a:rPr lang="en-GB" sz="2800" dirty="0" smtClean="0">
                <a:latin typeface="Arial" panose="020B0604020202020204" pitchFamily="34" charset="0"/>
                <a:cs typeface="Arial" panose="020B0604020202020204" pitchFamily="34" charset="0"/>
                <a:hlinkClick r:id="rId4"/>
              </a:rPr>
              <a:t>/</a:t>
            </a:r>
            <a:endParaRPr lang="en-GB" sz="2800" dirty="0" smtClean="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0903210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7360" y="0"/>
            <a:ext cx="8394192" cy="5676572"/>
          </a:xfrm>
          <a:prstGeom prst="rect">
            <a:avLst/>
          </a:prstGeom>
        </p:spPr>
      </p:pic>
      <p:sp>
        <p:nvSpPr>
          <p:cNvPr id="3" name="Oval 2">
            <a:hlinkClick r:id="rId4"/>
          </p:cNvPr>
          <p:cNvSpPr/>
          <p:nvPr/>
        </p:nvSpPr>
        <p:spPr>
          <a:xfrm>
            <a:off x="10497312" y="4718304"/>
            <a:ext cx="749808" cy="71323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8072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5841" y="0"/>
            <a:ext cx="10458776" cy="5633263"/>
          </a:xfrm>
          <a:prstGeom prst="rect">
            <a:avLst/>
          </a:prstGeom>
        </p:spPr>
      </p:pic>
    </p:spTree>
    <p:extLst>
      <p:ext uri="{BB962C8B-B14F-4D97-AF65-F5344CB8AC3E}">
        <p14:creationId xmlns:p14="http://schemas.microsoft.com/office/powerpoint/2010/main" val="387400666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0872" y="94354"/>
            <a:ext cx="9151620" cy="5539740"/>
          </a:xfrm>
          <a:prstGeom prst="rect">
            <a:avLst/>
          </a:prstGeom>
        </p:spPr>
      </p:pic>
      <p:sp>
        <p:nvSpPr>
          <p:cNvPr id="3" name="TextBox 2"/>
          <p:cNvSpPr txBox="1"/>
          <p:nvPr/>
        </p:nvSpPr>
        <p:spPr>
          <a:xfrm>
            <a:off x="3039035" y="1828800"/>
            <a:ext cx="7548283" cy="107721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hlinkClick r:id="rId4"/>
              </a:rPr>
              <a:t>http://</a:t>
            </a:r>
            <a:r>
              <a:rPr lang="en-GB" sz="3200" dirty="0" smtClean="0">
                <a:latin typeface="Arial" panose="020B0604020202020204" pitchFamily="34" charset="0"/>
                <a:cs typeface="Arial" panose="020B0604020202020204" pitchFamily="34" charset="0"/>
                <a:hlinkClick r:id="rId4"/>
              </a:rPr>
              <a:t>ckan.data.alpha.jisc.ac.uk/dataset</a:t>
            </a:r>
            <a:endParaRPr lang="en-GB" sz="3200" dirty="0" smtClean="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724278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0042" y="0"/>
            <a:ext cx="8699032" cy="5715103"/>
          </a:xfrm>
          <a:prstGeom prst="rect">
            <a:avLst/>
          </a:prstGeom>
        </p:spPr>
      </p:pic>
      <p:sp>
        <p:nvSpPr>
          <p:cNvPr id="7" name="Rectangle 6"/>
          <p:cNvSpPr/>
          <p:nvPr/>
        </p:nvSpPr>
        <p:spPr>
          <a:xfrm>
            <a:off x="5474569" y="1230914"/>
            <a:ext cx="4764505" cy="400110"/>
          </a:xfrm>
          <a:prstGeom prst="rect">
            <a:avLst/>
          </a:prstGeom>
        </p:spPr>
        <p:txBody>
          <a:bodyPr wrap="square">
            <a:spAutoFit/>
          </a:bodyPr>
          <a:lstStyle/>
          <a:p>
            <a:r>
              <a:rPr lang="en-GB" sz="2000" i="1" dirty="0">
                <a:solidFill>
                  <a:srgbClr val="000000"/>
                </a:solidFill>
                <a:latin typeface="Arial" panose="020B0604020202020204" pitchFamily="34" charset="0"/>
                <a:cs typeface="Arial" panose="020B0604020202020204" pitchFamily="34" charset="0"/>
                <a:hlinkClick r:id="rId4"/>
              </a:rPr>
              <a:t>https://</a:t>
            </a:r>
            <a:r>
              <a:rPr lang="en-GB" sz="2000" i="1" dirty="0" smtClean="0">
                <a:solidFill>
                  <a:srgbClr val="000000"/>
                </a:solidFill>
                <a:latin typeface="Arial" panose="020B0604020202020204" pitchFamily="34" charset="0"/>
                <a:cs typeface="Arial" panose="020B0604020202020204" pitchFamily="34" charset="0"/>
                <a:hlinkClick r:id="rId4"/>
              </a:rPr>
              <a:t>statswales.gov.wales/Catalogue</a:t>
            </a:r>
            <a:endParaRPr lang="en-GB" sz="2000" i="1" dirty="0" smtClean="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295711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213" y="109544"/>
            <a:ext cx="11318832" cy="5506252"/>
          </a:xfrm>
          <a:prstGeom prst="rect">
            <a:avLst/>
          </a:prstGeom>
        </p:spPr>
      </p:pic>
      <p:sp>
        <p:nvSpPr>
          <p:cNvPr id="5" name="TextBox 4"/>
          <p:cNvSpPr txBox="1"/>
          <p:nvPr/>
        </p:nvSpPr>
        <p:spPr>
          <a:xfrm>
            <a:off x="387213" y="1035170"/>
            <a:ext cx="11343736" cy="584775"/>
          </a:xfrm>
          <a:prstGeom prst="rect">
            <a:avLst/>
          </a:prstGeom>
          <a:noFill/>
        </p:spPr>
        <p:txBody>
          <a:bodyPr wrap="square" rtlCol="0">
            <a:spAutoFit/>
          </a:bodyPr>
          <a:lstStyle/>
          <a:p>
            <a:r>
              <a:rPr lang="en-GB" sz="1600" dirty="0">
                <a:solidFill>
                  <a:prstClr val="black"/>
                </a:solidFill>
                <a:latin typeface="Arial" panose="020B0604020202020204" pitchFamily="34" charset="0"/>
                <a:cs typeface="Arial" panose="020B0604020202020204" pitchFamily="34" charset="0"/>
                <a:hlinkClick r:id="rId3"/>
              </a:rPr>
              <a:t>http://www.uwtsd.ac.uk/library/online-library/carmarthen-lampeter--london-online-library/open-access-resources</a:t>
            </a:r>
            <a:r>
              <a:rPr lang="en-GB" sz="1600" dirty="0" smtClean="0">
                <a:solidFill>
                  <a:prstClr val="black"/>
                </a:solidFill>
                <a:latin typeface="Arial" panose="020B0604020202020204" pitchFamily="34" charset="0"/>
                <a:cs typeface="Arial" panose="020B0604020202020204" pitchFamily="34" charset="0"/>
                <a:hlinkClick r:id="rId3"/>
              </a:rPr>
              <a:t>/</a:t>
            </a:r>
            <a:endParaRPr lang="en-GB" sz="1600" dirty="0" smtClean="0">
              <a:solidFill>
                <a:prstClr val="black"/>
              </a:solidFill>
              <a:latin typeface="Arial" panose="020B0604020202020204" pitchFamily="34" charset="0"/>
              <a:cs typeface="Arial" panose="020B0604020202020204" pitchFamily="34" charset="0"/>
            </a:endParaRPr>
          </a:p>
          <a:p>
            <a:endParaRPr lang="en-GB" sz="1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224790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937"/>
            <a:ext cx="12192000" cy="5038698"/>
          </a:xfrm>
          <a:prstGeom prst="rect">
            <a:avLst/>
          </a:prstGeom>
        </p:spPr>
      </p:pic>
      <p:sp>
        <p:nvSpPr>
          <p:cNvPr id="6" name="TextBox 5"/>
          <p:cNvSpPr txBox="1"/>
          <p:nvPr/>
        </p:nvSpPr>
        <p:spPr>
          <a:xfrm>
            <a:off x="1276350" y="5038725"/>
            <a:ext cx="9296400" cy="646331"/>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https://www.ncbi.nlm.nih.gov/pubmed</a:t>
            </a:r>
          </a:p>
        </p:txBody>
      </p:sp>
    </p:spTree>
    <p:extLst>
      <p:ext uri="{BB962C8B-B14F-4D97-AF65-F5344CB8AC3E}">
        <p14:creationId xmlns:p14="http://schemas.microsoft.com/office/powerpoint/2010/main" val="6872536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4375" y="7937"/>
            <a:ext cx="8338185" cy="5634434"/>
          </a:xfrm>
          <a:prstGeom prst="rect">
            <a:avLst/>
          </a:prstGeom>
        </p:spPr>
      </p:pic>
    </p:spTree>
    <p:extLst>
      <p:ext uri="{BB962C8B-B14F-4D97-AF65-F5344CB8AC3E}">
        <p14:creationId xmlns:p14="http://schemas.microsoft.com/office/powerpoint/2010/main" val="21186896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1947" y="0"/>
            <a:ext cx="12100053" cy="5627112"/>
          </a:xfrm>
          <a:prstGeom prst="rect">
            <a:avLst/>
          </a:prstGeom>
        </p:spPr>
      </p:pic>
      <p:sp>
        <p:nvSpPr>
          <p:cNvPr id="3" name="Rectangle 2"/>
          <p:cNvSpPr/>
          <p:nvPr/>
        </p:nvSpPr>
        <p:spPr>
          <a:xfrm>
            <a:off x="7670801" y="2535996"/>
            <a:ext cx="3776996" cy="830997"/>
          </a:xfrm>
          <a:prstGeom prst="rect">
            <a:avLst/>
          </a:prstGeom>
        </p:spPr>
        <p:txBody>
          <a:bodyPr wrap="none">
            <a:spAutoFit/>
          </a:bodyPr>
          <a:lstStyle/>
          <a:p>
            <a:r>
              <a:rPr lang="en-GB" sz="2400" dirty="0">
                <a:latin typeface="Arial" panose="020B0604020202020204" pitchFamily="34" charset="0"/>
                <a:cs typeface="Arial" panose="020B0604020202020204" pitchFamily="34" charset="0"/>
                <a:hlinkClick r:id="rId3"/>
              </a:rPr>
              <a:t>http://</a:t>
            </a:r>
            <a:r>
              <a:rPr lang="en-GB" sz="2400" dirty="0" smtClean="0">
                <a:latin typeface="Arial" panose="020B0604020202020204" pitchFamily="34" charset="0"/>
                <a:cs typeface="Arial" panose="020B0604020202020204" pitchFamily="34" charset="0"/>
                <a:hlinkClick r:id="rId3"/>
              </a:rPr>
              <a:t>ethos.bl.uk/Home.do</a:t>
            </a:r>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841615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146" y="0"/>
            <a:ext cx="11855843" cy="5525669"/>
          </a:xfrm>
          <a:prstGeom prst="rect">
            <a:avLst/>
          </a:prstGeom>
        </p:spPr>
      </p:pic>
      <p:sp>
        <p:nvSpPr>
          <p:cNvPr id="6" name="Right Arrow 5"/>
          <p:cNvSpPr/>
          <p:nvPr/>
        </p:nvSpPr>
        <p:spPr>
          <a:xfrm rot="14116473">
            <a:off x="6488677" y="1108800"/>
            <a:ext cx="1730381" cy="710484"/>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90441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5743888"/>
            <a:ext cx="12192000" cy="1169096"/>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5814" y="241329"/>
            <a:ext cx="10380372" cy="5502559"/>
          </a:xfrm>
          <a:prstGeom prst="rect">
            <a:avLst/>
          </a:prstGeom>
        </p:spPr>
      </p:pic>
      <p:sp>
        <p:nvSpPr>
          <p:cNvPr id="7" name="Rectangle 6"/>
          <p:cNvSpPr/>
          <p:nvPr/>
        </p:nvSpPr>
        <p:spPr>
          <a:xfrm>
            <a:off x="7037565" y="302354"/>
            <a:ext cx="4481740" cy="523220"/>
          </a:xfrm>
          <a:prstGeom prst="rect">
            <a:avLst/>
          </a:prstGeom>
        </p:spPr>
        <p:txBody>
          <a:bodyPr wrap="none">
            <a:spAutoFit/>
          </a:bodyPr>
          <a:lstStyle/>
          <a:p>
            <a:r>
              <a:rPr lang="en-GB" sz="2800" dirty="0">
                <a:latin typeface="Arial" panose="020B0604020202020204" pitchFamily="34" charset="0"/>
                <a:cs typeface="Arial" panose="020B0604020202020204" pitchFamily="34" charset="0"/>
              </a:rPr>
              <a:t>https://www.academia.edu/</a:t>
            </a:r>
          </a:p>
        </p:txBody>
      </p:sp>
    </p:spTree>
    <p:extLst>
      <p:ext uri="{BB962C8B-B14F-4D97-AF65-F5344CB8AC3E}">
        <p14:creationId xmlns:p14="http://schemas.microsoft.com/office/powerpoint/2010/main" val="4236993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587262" y="5064369"/>
            <a:ext cx="7596553" cy="618979"/>
          </a:xfrm>
          <a:prstGeom prst="rect">
            <a:avLst/>
          </a:prstGeom>
          <a:solidFill>
            <a:schemeClr val="bg1"/>
          </a:solidFill>
        </p:spPr>
        <p:txBody>
          <a:bodyPr wrap="square" rtlCol="0">
            <a:spAutoFit/>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452" y="231819"/>
            <a:ext cx="11882295" cy="4980005"/>
          </a:xfrm>
          <a:prstGeom prst="rect">
            <a:avLst/>
          </a:prstGeom>
        </p:spPr>
      </p:pic>
    </p:spTree>
    <p:extLst>
      <p:ext uri="{BB962C8B-B14F-4D97-AF65-F5344CB8AC3E}">
        <p14:creationId xmlns:p14="http://schemas.microsoft.com/office/powerpoint/2010/main" val="14943780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587262" y="5064369"/>
            <a:ext cx="7596553" cy="618979"/>
          </a:xfrm>
          <a:prstGeom prst="rect">
            <a:avLst/>
          </a:prstGeom>
          <a:solidFill>
            <a:schemeClr val="bg1"/>
          </a:solidFill>
        </p:spPr>
        <p:txBody>
          <a:bodyPr wrap="square" rtlCol="0">
            <a:spAutoFit/>
          </a:bodyPr>
          <a:lstStyle/>
          <a:p>
            <a:endParaRPr lang="en-GB"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123" y="0"/>
            <a:ext cx="9741381" cy="6595618"/>
          </a:xfrm>
          <a:prstGeom prst="rect">
            <a:avLst/>
          </a:prstGeom>
        </p:spPr>
      </p:pic>
      <p:pic>
        <p:nvPicPr>
          <p:cNvPr id="5" name="Picture 4"/>
          <p:cNvPicPr>
            <a:picLocks noChangeAspect="1"/>
          </p:cNvPicPr>
          <p:nvPr/>
        </p:nvPicPr>
        <p:blipFill>
          <a:blip r:embed="rId3"/>
          <a:stretch>
            <a:fillRect/>
          </a:stretch>
        </p:blipFill>
        <p:spPr>
          <a:xfrm>
            <a:off x="19814" y="5688904"/>
            <a:ext cx="12192000" cy="1169096"/>
          </a:xfrm>
          <a:prstGeom prst="rect">
            <a:avLst/>
          </a:prstGeom>
        </p:spPr>
      </p:pic>
    </p:spTree>
    <p:extLst>
      <p:ext uri="{BB962C8B-B14F-4D97-AF65-F5344CB8AC3E}">
        <p14:creationId xmlns:p14="http://schemas.microsoft.com/office/powerpoint/2010/main" val="331832539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587262" y="5064369"/>
            <a:ext cx="7596553" cy="618979"/>
          </a:xfrm>
          <a:prstGeom prst="rect">
            <a:avLst/>
          </a:prstGeom>
          <a:solidFill>
            <a:schemeClr val="bg1"/>
          </a:solidFill>
        </p:spPr>
        <p:txBody>
          <a:bodyPr wrap="square" rtlCol="0">
            <a:spAutoFit/>
          </a:bodyPr>
          <a:lstStyle/>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4635" y="82161"/>
            <a:ext cx="7242044" cy="2732159"/>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8049" y="2780924"/>
            <a:ext cx="5644759" cy="2899493"/>
          </a:xfrm>
          <a:prstGeom prst="rect">
            <a:avLst/>
          </a:prstGeom>
        </p:spPr>
      </p:pic>
      <p:sp>
        <p:nvSpPr>
          <p:cNvPr id="2" name="Rectangle 1"/>
          <p:cNvSpPr/>
          <p:nvPr/>
        </p:nvSpPr>
        <p:spPr>
          <a:xfrm>
            <a:off x="2864956" y="1672709"/>
            <a:ext cx="3185487" cy="369332"/>
          </a:xfrm>
          <a:prstGeom prst="rect">
            <a:avLst/>
          </a:prstGeom>
        </p:spPr>
        <p:txBody>
          <a:bodyPr wrap="none">
            <a:spAutoFit/>
          </a:bodyPr>
          <a:lstStyle/>
          <a:p>
            <a:r>
              <a:rPr lang="en-GB" b="1" dirty="0">
                <a:solidFill>
                  <a:prstClr val="black"/>
                </a:solidFill>
                <a:hlinkClick r:id="rId4"/>
              </a:rPr>
              <a:t>https://books.google.co.uk/</a:t>
            </a:r>
            <a:endParaRPr lang="en-GB" b="1" dirty="0">
              <a:solidFill>
                <a:prstClr val="black"/>
              </a:solidFill>
            </a:endParaRPr>
          </a:p>
        </p:txBody>
      </p:sp>
      <p:sp>
        <p:nvSpPr>
          <p:cNvPr id="3" name="Rectangle 2"/>
          <p:cNvSpPr/>
          <p:nvPr/>
        </p:nvSpPr>
        <p:spPr>
          <a:xfrm>
            <a:off x="4162879" y="4140930"/>
            <a:ext cx="3313792" cy="369332"/>
          </a:xfrm>
          <a:prstGeom prst="rect">
            <a:avLst/>
          </a:prstGeom>
        </p:spPr>
        <p:txBody>
          <a:bodyPr wrap="none">
            <a:spAutoFit/>
          </a:bodyPr>
          <a:lstStyle/>
          <a:p>
            <a:r>
              <a:rPr lang="en-GB" b="1" dirty="0">
                <a:solidFill>
                  <a:prstClr val="black"/>
                </a:solidFill>
                <a:hlinkClick r:id="rId5"/>
              </a:rPr>
              <a:t>https://scholar.google.co.uk/</a:t>
            </a:r>
            <a:endParaRPr lang="en-GB" b="1" dirty="0">
              <a:solidFill>
                <a:prstClr val="black"/>
              </a:solidFill>
            </a:endParaRPr>
          </a:p>
        </p:txBody>
      </p:sp>
    </p:spTree>
    <p:extLst>
      <p:ext uri="{BB962C8B-B14F-4D97-AF65-F5344CB8AC3E}">
        <p14:creationId xmlns:p14="http://schemas.microsoft.com/office/powerpoint/2010/main" val="44121845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2" name="Rectangle 1"/>
          <p:cNvSpPr/>
          <p:nvPr/>
        </p:nvSpPr>
        <p:spPr>
          <a:xfrm>
            <a:off x="4223792" y="1700809"/>
            <a:ext cx="6444208" cy="1569660"/>
          </a:xfrm>
          <a:prstGeom prst="rect">
            <a:avLst/>
          </a:prstGeom>
          <a:solidFill>
            <a:schemeClr val="bg1">
              <a:alpha val="0"/>
            </a:schemeClr>
          </a:solidFill>
        </p:spPr>
        <p:txBody>
          <a:bodyPr wrap="square">
            <a:spAutoFit/>
          </a:bodyPr>
          <a:lstStyle/>
          <a:p>
            <a:r>
              <a:rPr lang="en-GB" sz="4800" dirty="0">
                <a:solidFill>
                  <a:prstClr val="black"/>
                </a:solidFill>
                <a:latin typeface="Arial Black" panose="020B0A04020102020204" pitchFamily="34" charset="0"/>
              </a:rPr>
              <a:t>Referencing and citation software</a:t>
            </a:r>
          </a:p>
        </p:txBody>
      </p:sp>
    </p:spTree>
    <p:extLst>
      <p:ext uri="{BB962C8B-B14F-4D97-AF65-F5344CB8AC3E}">
        <p14:creationId xmlns:p14="http://schemas.microsoft.com/office/powerpoint/2010/main" val="30855944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48346"/>
            <a:ext cx="12193980" cy="4133179"/>
          </a:xfrm>
          <a:prstGeom prst="rect">
            <a:avLst/>
          </a:prstGeom>
        </p:spPr>
      </p:pic>
      <p:sp>
        <p:nvSpPr>
          <p:cNvPr id="7" name="Rectangle 6"/>
          <p:cNvSpPr/>
          <p:nvPr/>
        </p:nvSpPr>
        <p:spPr>
          <a:xfrm>
            <a:off x="0" y="5148560"/>
            <a:ext cx="12193980" cy="400110"/>
          </a:xfrm>
          <a:prstGeom prst="rect">
            <a:avLst/>
          </a:prstGeom>
        </p:spPr>
        <p:txBody>
          <a:bodyPr wrap="square">
            <a:spAutoFit/>
          </a:bodyPr>
          <a:lstStyle/>
          <a:p>
            <a:r>
              <a:rPr lang="en-GB" sz="2000" b="1" dirty="0">
                <a:solidFill>
                  <a:prstClr val="black"/>
                </a:solidFill>
                <a:latin typeface="Arial" panose="020B0604020202020204" pitchFamily="34" charset="0"/>
                <a:cs typeface="Arial" panose="020B0604020202020204" pitchFamily="34" charset="0"/>
              </a:rPr>
              <a:t>http://www.uwtsd.ac.uk/library/online-library/carmarthen-lampeter--london-online-library/refworks/</a:t>
            </a:r>
            <a:endParaRPr lang="en-GB" sz="2000" dirty="0"/>
          </a:p>
        </p:txBody>
      </p:sp>
    </p:spTree>
    <p:extLst>
      <p:ext uri="{BB962C8B-B14F-4D97-AF65-F5344CB8AC3E}">
        <p14:creationId xmlns:p14="http://schemas.microsoft.com/office/powerpoint/2010/main" val="35048924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1" y="980729"/>
            <a:ext cx="3533775" cy="942975"/>
          </a:xfrm>
          <a:prstGeom prst="rect">
            <a:avLst/>
          </a:prstGeom>
        </p:spPr>
      </p:pic>
      <p:pic>
        <p:nvPicPr>
          <p:cNvPr id="3" name="Picture 2"/>
          <p:cNvPicPr>
            <a:picLocks noChangeAspect="1"/>
          </p:cNvPicPr>
          <p:nvPr/>
        </p:nvPicPr>
        <p:blipFill>
          <a:blip r:embed="rId4"/>
          <a:stretch>
            <a:fillRect/>
          </a:stretch>
        </p:blipFill>
        <p:spPr>
          <a:xfrm>
            <a:off x="6888088" y="2708920"/>
            <a:ext cx="2725934" cy="2146164"/>
          </a:xfrm>
          <a:prstGeom prst="rect">
            <a:avLst/>
          </a:prstGeom>
        </p:spPr>
      </p:pic>
      <p:pic>
        <p:nvPicPr>
          <p:cNvPr id="4" name="Picture 3"/>
          <p:cNvPicPr>
            <a:picLocks noChangeAspect="1"/>
          </p:cNvPicPr>
          <p:nvPr/>
        </p:nvPicPr>
        <p:blipFill>
          <a:blip r:embed="rId5"/>
          <a:stretch>
            <a:fillRect/>
          </a:stretch>
        </p:blipFill>
        <p:spPr>
          <a:xfrm>
            <a:off x="1775520" y="482073"/>
            <a:ext cx="4515266" cy="4453694"/>
          </a:xfrm>
          <a:prstGeom prst="rect">
            <a:avLst/>
          </a:prstGeom>
        </p:spPr>
      </p:pic>
      <p:sp>
        <p:nvSpPr>
          <p:cNvPr id="5" name="TextBox 4"/>
          <p:cNvSpPr txBox="1"/>
          <p:nvPr/>
        </p:nvSpPr>
        <p:spPr>
          <a:xfrm>
            <a:off x="2063552" y="4935768"/>
            <a:ext cx="4320480" cy="461665"/>
          </a:xfrm>
          <a:prstGeom prst="rect">
            <a:avLst/>
          </a:prstGeom>
          <a:noFill/>
        </p:spPr>
        <p:txBody>
          <a:bodyPr wrap="square" rtlCol="0">
            <a:spAutoFit/>
          </a:bodyPr>
          <a:lstStyle/>
          <a:p>
            <a:r>
              <a:rPr lang="en-GB" sz="2400" dirty="0">
                <a:solidFill>
                  <a:prstClr val="black"/>
                </a:solidFill>
                <a:latin typeface="Arial" panose="020B0604020202020204" pitchFamily="34" charset="0"/>
                <a:cs typeface="Arial" panose="020B0604020202020204" pitchFamily="34" charset="0"/>
                <a:hlinkClick r:id="rId6"/>
              </a:rPr>
              <a:t>https://app.refme.com/home</a:t>
            </a:r>
            <a:endParaRPr lang="en-GB"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808789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5743888"/>
            <a:ext cx="12192000" cy="1169096"/>
          </a:xfrm>
          <a:prstGeom prst="rect">
            <a:avLst/>
          </a:prstGeom>
        </p:spPr>
      </p:pic>
      <p:sp>
        <p:nvSpPr>
          <p:cNvPr id="4" name="TextBox 3"/>
          <p:cNvSpPr txBox="1"/>
          <p:nvPr/>
        </p:nvSpPr>
        <p:spPr>
          <a:xfrm>
            <a:off x="4674618" y="83928"/>
            <a:ext cx="3666227" cy="923330"/>
          </a:xfrm>
          <a:prstGeom prst="rect">
            <a:avLst/>
          </a:prstGeom>
          <a:noFill/>
        </p:spPr>
        <p:txBody>
          <a:bodyPr wrap="square" rtlCol="0">
            <a:spAutoFit/>
          </a:bodyPr>
          <a:lstStyle/>
          <a:p>
            <a:r>
              <a:rPr lang="en-GB" sz="3600" b="1" dirty="0" smtClean="0">
                <a:latin typeface="Arial" panose="020B0604020202020204" pitchFamily="34" charset="0"/>
                <a:cs typeface="Arial" panose="020B0604020202020204" pitchFamily="34" charset="0"/>
              </a:rPr>
              <a:t>E-mails:</a:t>
            </a:r>
          </a:p>
          <a:p>
            <a:endParaRPr lang="en-GB" dirty="0"/>
          </a:p>
        </p:txBody>
      </p:sp>
      <p:sp>
        <p:nvSpPr>
          <p:cNvPr id="6" name="Rectangle 5"/>
          <p:cNvSpPr/>
          <p:nvPr/>
        </p:nvSpPr>
        <p:spPr>
          <a:xfrm>
            <a:off x="6983981" y="228600"/>
            <a:ext cx="5208019" cy="4832092"/>
          </a:xfrm>
          <a:prstGeom prst="rect">
            <a:avLst/>
          </a:prstGeom>
        </p:spPr>
        <p:txBody>
          <a:bodyPr wrap="square">
            <a:spAutoFit/>
          </a:bodyPr>
          <a:lstStyle/>
          <a:p>
            <a:pPr lvl="0"/>
            <a:r>
              <a:rPr lang="en-GB" sz="2800" b="1" dirty="0" smtClean="0">
                <a:solidFill>
                  <a:prstClr val="black"/>
                </a:solidFill>
                <a:latin typeface="Arial" panose="020B0604020202020204" pitchFamily="34" charset="0"/>
                <a:cs typeface="Arial" panose="020B0604020202020204" pitchFamily="34" charset="0"/>
              </a:rPr>
              <a:t>Dolly </a:t>
            </a:r>
            <a:r>
              <a:rPr lang="en-GB" sz="2800" b="1" dirty="0">
                <a:solidFill>
                  <a:prstClr val="black"/>
                </a:solidFill>
                <a:latin typeface="Arial" panose="020B0604020202020204" pitchFamily="34" charset="0"/>
                <a:cs typeface="Arial" panose="020B0604020202020204" pitchFamily="34" charset="0"/>
              </a:rPr>
              <a:t>Yang</a:t>
            </a:r>
            <a:r>
              <a:rPr lang="en-GB" sz="2800" b="1" u="sng" dirty="0">
                <a:solidFill>
                  <a:prstClr val="black"/>
                </a:solidFill>
                <a:latin typeface="Arial" panose="020B0604020202020204" pitchFamily="34" charset="0"/>
                <a:cs typeface="Arial" panose="020B0604020202020204" pitchFamily="34" charset="0"/>
              </a:rPr>
              <a:t/>
            </a:r>
            <a:br>
              <a:rPr lang="en-GB" sz="2800" b="1" u="sng" dirty="0">
                <a:solidFill>
                  <a:prstClr val="black"/>
                </a:solidFill>
                <a:latin typeface="Arial" panose="020B0604020202020204" pitchFamily="34" charset="0"/>
                <a:cs typeface="Arial" panose="020B0604020202020204" pitchFamily="34" charset="0"/>
              </a:rPr>
            </a:br>
            <a:r>
              <a:rPr lang="en-GB" sz="2800" dirty="0">
                <a:solidFill>
                  <a:prstClr val="black"/>
                </a:solidFill>
                <a:latin typeface="Arial" panose="020B0604020202020204" pitchFamily="34" charset="0"/>
                <a:cs typeface="Arial" panose="020B0604020202020204" pitchFamily="34" charset="0"/>
              </a:rPr>
              <a:t>Subject Librarian - Lampeter</a:t>
            </a:r>
            <a:br>
              <a:rPr lang="en-GB" sz="2800" dirty="0">
                <a:solidFill>
                  <a:prstClr val="black"/>
                </a:solidFill>
                <a:latin typeface="Arial" panose="020B0604020202020204" pitchFamily="34" charset="0"/>
                <a:cs typeface="Arial" panose="020B0604020202020204" pitchFamily="34" charset="0"/>
              </a:rPr>
            </a:br>
            <a:r>
              <a:rPr lang="en-GB" sz="2800" u="sng" dirty="0">
                <a:solidFill>
                  <a:prstClr val="black"/>
                </a:solidFill>
                <a:latin typeface="Arial" panose="020B0604020202020204" pitchFamily="34" charset="0"/>
                <a:cs typeface="Arial" panose="020B0604020202020204" pitchFamily="34" charset="0"/>
                <a:hlinkClick r:id="rId4"/>
              </a:rPr>
              <a:t>d.yang@uwtsd.ac.uk</a:t>
            </a:r>
            <a:endParaRPr lang="en-GB" sz="2800" u="sng" dirty="0">
              <a:solidFill>
                <a:prstClr val="black"/>
              </a:solidFill>
              <a:latin typeface="Arial" panose="020B0604020202020204" pitchFamily="34" charset="0"/>
              <a:cs typeface="Arial" panose="020B0604020202020204" pitchFamily="34" charset="0"/>
            </a:endParaRPr>
          </a:p>
          <a:p>
            <a:pPr lvl="0"/>
            <a:endParaRPr lang="en-GB" sz="2800" u="sng" dirty="0">
              <a:solidFill>
                <a:prstClr val="black"/>
              </a:solidFill>
              <a:latin typeface="Arial" panose="020B0604020202020204" pitchFamily="34" charset="0"/>
              <a:cs typeface="Arial" panose="020B0604020202020204" pitchFamily="34" charset="0"/>
            </a:endParaRPr>
          </a:p>
          <a:p>
            <a:pPr lvl="0"/>
            <a:r>
              <a:rPr lang="en-GB" sz="2800" b="1" dirty="0">
                <a:solidFill>
                  <a:prstClr val="black"/>
                </a:solidFill>
                <a:latin typeface="Arial" panose="020B0604020202020204" pitchFamily="34" charset="0"/>
                <a:cs typeface="Arial" panose="020B0604020202020204" pitchFamily="34" charset="0"/>
              </a:rPr>
              <a:t>Lampeter Campus Library:</a:t>
            </a:r>
            <a:br>
              <a:rPr lang="en-GB" sz="2800" b="1" dirty="0">
                <a:solidFill>
                  <a:prstClr val="black"/>
                </a:solidFill>
                <a:latin typeface="Arial" panose="020B0604020202020204" pitchFamily="34" charset="0"/>
                <a:cs typeface="Arial" panose="020B0604020202020204" pitchFamily="34" charset="0"/>
              </a:rPr>
            </a:br>
            <a:r>
              <a:rPr lang="en-GB" sz="2800" dirty="0">
                <a:solidFill>
                  <a:prstClr val="black"/>
                </a:solidFill>
                <a:latin typeface="Arial" panose="020B0604020202020204" pitchFamily="34" charset="0"/>
                <a:cs typeface="Arial" panose="020B0604020202020204" pitchFamily="34" charset="0"/>
                <a:hlinkClick r:id="rId5"/>
              </a:rPr>
              <a:t>LampeterLibrary@uwtsd.ac.uk</a:t>
            </a:r>
            <a:endParaRPr lang="en-GB" sz="2800" u="sng" dirty="0">
              <a:solidFill>
                <a:prstClr val="black"/>
              </a:solidFill>
              <a:latin typeface="Arial" panose="020B0604020202020204" pitchFamily="34" charset="0"/>
              <a:cs typeface="Arial" panose="020B0604020202020204" pitchFamily="34" charset="0"/>
            </a:endParaRPr>
          </a:p>
          <a:p>
            <a:pPr lvl="0"/>
            <a:endParaRPr lang="en-GB" sz="2800" dirty="0">
              <a:solidFill>
                <a:prstClr val="black"/>
              </a:solidFill>
              <a:latin typeface="Arial" panose="020B0604020202020204" pitchFamily="34" charset="0"/>
              <a:cs typeface="Arial" panose="020B0604020202020204" pitchFamily="34" charset="0"/>
            </a:endParaRPr>
          </a:p>
          <a:p>
            <a:pPr lvl="0"/>
            <a:r>
              <a:rPr lang="en-GB" sz="2800" b="1" dirty="0">
                <a:solidFill>
                  <a:prstClr val="black"/>
                </a:solidFill>
                <a:latin typeface="Arial" panose="020B0604020202020204" pitchFamily="34" charset="0"/>
                <a:cs typeface="Arial" panose="020B0604020202020204" pitchFamily="34" charset="0"/>
              </a:rPr>
              <a:t>Outreach / Distance Learners:</a:t>
            </a:r>
          </a:p>
          <a:p>
            <a:pPr lvl="0"/>
            <a:r>
              <a:rPr lang="en-GB" sz="2800" dirty="0">
                <a:solidFill>
                  <a:prstClr val="black"/>
                </a:solidFill>
                <a:latin typeface="Arial" panose="020B0604020202020204" pitchFamily="34" charset="0"/>
                <a:cs typeface="Arial" panose="020B0604020202020204" pitchFamily="34" charset="0"/>
              </a:rPr>
              <a:t>Services for Distance Learners</a:t>
            </a:r>
          </a:p>
          <a:p>
            <a:pPr lvl="0"/>
            <a:r>
              <a:rPr lang="en-GB" sz="2800" dirty="0">
                <a:solidFill>
                  <a:prstClr val="black"/>
                </a:solidFill>
                <a:latin typeface="Arial" panose="020B0604020202020204" pitchFamily="34" charset="0"/>
                <a:cs typeface="Arial" panose="020B0604020202020204" pitchFamily="34" charset="0"/>
              </a:rPr>
              <a:t>E-mail: </a:t>
            </a:r>
            <a:r>
              <a:rPr lang="en-GB" sz="2800" dirty="0">
                <a:solidFill>
                  <a:prstClr val="black"/>
                </a:solidFill>
                <a:latin typeface="Arial" panose="020B0604020202020204" pitchFamily="34" charset="0"/>
                <a:cs typeface="Arial" panose="020B0604020202020204" pitchFamily="34" charset="0"/>
                <a:hlinkClick r:id="rId6"/>
              </a:rPr>
              <a:t>outreach@uwtsd.ac.uk</a:t>
            </a:r>
            <a:endParaRPr lang="en-GB"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002634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5800" y="260648"/>
            <a:ext cx="3846406" cy="5157192"/>
          </a:xfrm>
          <a:prstGeom prst="rect">
            <a:avLst/>
          </a:prstGeom>
        </p:spPr>
      </p:pic>
    </p:spTree>
    <p:extLst>
      <p:ext uri="{BB962C8B-B14F-4D97-AF65-F5344CB8AC3E}">
        <p14:creationId xmlns:p14="http://schemas.microsoft.com/office/powerpoint/2010/main" val="256590839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27033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48488" y="7937"/>
            <a:ext cx="5701478" cy="569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0340" name="Rectangle 2"/>
          <p:cNvSpPr>
            <a:spLocks noChangeArrowheads="1"/>
          </p:cNvSpPr>
          <p:nvPr/>
        </p:nvSpPr>
        <p:spPr bwMode="auto">
          <a:xfrm>
            <a:off x="5048250" y="4257655"/>
            <a:ext cx="2535554" cy="707886"/>
          </a:xfrm>
          <a:prstGeom prst="rect">
            <a:avLst/>
          </a:prstGeom>
          <a:noFill/>
          <a:ln>
            <a:noFill/>
          </a:ln>
          <a:extLst/>
        </p:spPr>
        <p:txBody>
          <a:bodyPr wrap="square">
            <a:spAutoFit/>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r" fontAlgn="base">
              <a:spcBef>
                <a:spcPct val="0"/>
              </a:spcBef>
              <a:spcAft>
                <a:spcPct val="0"/>
              </a:spcAft>
            </a:pPr>
            <a:r>
              <a:rPr lang="en-GB" altLang="en-US" sz="2000" i="0" dirty="0">
                <a:solidFill>
                  <a:srgbClr val="92D050"/>
                </a:solidFill>
                <a:latin typeface="Berlin Sans FB Demi" panose="020E0802020502020306" pitchFamily="34" charset="0"/>
              </a:rPr>
              <a:t>Dolly Yang</a:t>
            </a:r>
            <a:br>
              <a:rPr lang="en-GB" altLang="en-US" sz="2000" i="0" dirty="0">
                <a:solidFill>
                  <a:srgbClr val="92D050"/>
                </a:solidFill>
                <a:latin typeface="Berlin Sans FB Demi" panose="020E0802020502020306" pitchFamily="34" charset="0"/>
              </a:rPr>
            </a:br>
            <a:r>
              <a:rPr lang="en-GB" altLang="en-US" sz="2000" i="0" dirty="0" smtClean="0">
                <a:solidFill>
                  <a:srgbClr val="92D050"/>
                </a:solidFill>
                <a:latin typeface="Berlin Sans FB Demi" panose="020E0802020502020306" pitchFamily="34" charset="0"/>
                <a:hlinkClick r:id="rId3"/>
              </a:rPr>
              <a:t>d.yang@uwtsd.ac.uk</a:t>
            </a:r>
            <a:endParaRPr lang="en-GB" altLang="en-US" sz="2000" i="0" dirty="0">
              <a:solidFill>
                <a:srgbClr val="92D050"/>
              </a:solidFill>
              <a:latin typeface="Berlin Sans FB Demi" panose="020E0802020502020306" pitchFamily="34" charset="0"/>
            </a:endParaRPr>
          </a:p>
        </p:txBody>
      </p:sp>
    </p:spTree>
    <p:extLst>
      <p:ext uri="{BB962C8B-B14F-4D97-AF65-F5344CB8AC3E}">
        <p14:creationId xmlns:p14="http://schemas.microsoft.com/office/powerpoint/2010/main" val="174167752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41666" name="TextBox 1"/>
          <p:cNvSpPr txBox="1">
            <a:spLocks noChangeArrowheads="1"/>
          </p:cNvSpPr>
          <p:nvPr/>
        </p:nvSpPr>
        <p:spPr bwMode="auto">
          <a:xfrm>
            <a:off x="1703388" y="4797425"/>
            <a:ext cx="5256212" cy="1816100"/>
          </a:xfrm>
          <a:prstGeom prst="rect">
            <a:avLst/>
          </a:prstGeom>
          <a:solidFill>
            <a:schemeClr val="bg1">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r>
              <a:rPr lang="en-GB" altLang="en-US" sz="2800" b="1">
                <a:solidFill>
                  <a:srgbClr val="000000"/>
                </a:solidFill>
                <a:latin typeface="Arial" panose="020B0604020202020204" pitchFamily="34" charset="0"/>
                <a:cs typeface="Arial" panose="020B0604020202020204" pitchFamily="34" charset="0"/>
              </a:rPr>
              <a:t>All images used are either Creative Commons Zero or acknowledged under Creative Commons License</a:t>
            </a:r>
          </a:p>
        </p:txBody>
      </p:sp>
    </p:spTree>
    <p:extLst>
      <p:ext uri="{BB962C8B-B14F-4D97-AF65-F5344CB8AC3E}">
        <p14:creationId xmlns:p14="http://schemas.microsoft.com/office/powerpoint/2010/main" val="188673592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1_Office Theme">
  <a:themeElements>
    <a:clrScheme name="Custom 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Tridotss">
  <a:themeElements>
    <a:clrScheme name="Custom 3">
      <a:dk1>
        <a:srgbClr val="FFFFFF"/>
      </a:dk1>
      <a:lt1>
        <a:srgbClr val="FFFFFF"/>
      </a:lt1>
      <a:dk2>
        <a:srgbClr val="000000"/>
      </a:dk2>
      <a:lt2>
        <a:srgbClr val="333333"/>
      </a:lt2>
      <a:accent1>
        <a:srgbClr val="DDDDDD"/>
      </a:accent1>
      <a:accent2>
        <a:srgbClr val="808080"/>
      </a:accent2>
      <a:accent3>
        <a:srgbClr val="FFFFFF"/>
      </a:accent3>
      <a:accent4>
        <a:srgbClr val="DADADA"/>
      </a:accent4>
      <a:accent5>
        <a:srgbClr val="EBEBEB"/>
      </a:accent5>
      <a:accent6>
        <a:srgbClr val="737373"/>
      </a:accent6>
      <a:hlink>
        <a:srgbClr val="FFFFFF"/>
      </a:hlink>
      <a:folHlink>
        <a:srgbClr val="FFFFFF"/>
      </a:folHlink>
    </a:clrScheme>
    <a:fontScheme name="Tridotss">
      <a:majorFont>
        <a:latin typeface="Arial"/>
        <a:ea typeface=""/>
        <a:cs typeface=""/>
      </a:majorFont>
      <a:minorFont>
        <a:latin typeface="Trebuchet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tx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800" b="1" i="1" u="none" strike="noStrike" cap="none" normalizeH="0" baseline="0" smtClean="0">
            <a:ln>
              <a:noFill/>
            </a:ln>
            <a:solidFill>
              <a:schemeClr val="tx2"/>
            </a:solidFill>
            <a:effectLst/>
            <a:latin typeface="Comic Sans MS" pitchFamily="66" charset="0"/>
          </a:defRPr>
        </a:defPPr>
      </a:lstStyle>
    </a:spDef>
    <a:lnDef>
      <a:spPr bwMode="auto">
        <a:xfrm>
          <a:off x="0" y="0"/>
          <a:ext cx="1" cy="1"/>
        </a:xfrm>
        <a:custGeom>
          <a:avLst/>
          <a:gdLst/>
          <a:ahLst/>
          <a:cxnLst/>
          <a:rect l="0" t="0" r="0" b="0"/>
          <a:pathLst/>
        </a:custGeom>
        <a:solidFill>
          <a:schemeClr val="tx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800" b="1" i="1" u="none" strike="noStrike" cap="none" normalizeH="0" baseline="0" smtClean="0">
            <a:ln>
              <a:noFill/>
            </a:ln>
            <a:solidFill>
              <a:schemeClr val="tx2"/>
            </a:solidFill>
            <a:effectLst/>
            <a:latin typeface="Comic Sans MS" pitchFamily="66" charset="0"/>
          </a:defRPr>
        </a:defPPr>
      </a:lstStyle>
    </a:lnDef>
  </a:objectDefaults>
  <a:extraClrSchemeLst>
    <a:extraClrScheme>
      <a:clrScheme name="Tridotss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Tridotss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Tridotss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Tridotss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Tridotss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Tridotss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Tridotss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Tridotss 8">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000000"/>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E86E0A"/>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2_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2_20140311PresentationUWTSDTemplate">
  <a:themeElements>
    <a:clrScheme name="Custom 8">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92D050"/>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3_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15_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E86E0A"/>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6_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21_Office Theme">
  <a:themeElements>
    <a:clrScheme name="Custom 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22_Office Theme">
  <a:themeElements>
    <a:clrScheme name="Custom 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5_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23_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24_Office Theme">
  <a:themeElements>
    <a:clrScheme name="Custom 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25_Office Theme">
  <a:themeElements>
    <a:clrScheme name="Custom 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7_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9_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2812</TotalTime>
  <Words>1171</Words>
  <Application>Microsoft Office PowerPoint</Application>
  <PresentationFormat>Widescreen</PresentationFormat>
  <Paragraphs>198</Paragraphs>
  <Slides>65</Slides>
  <Notes>31</Notes>
  <HiddenSlides>2</HiddenSlides>
  <MMClips>0</MMClips>
  <ScaleCrop>false</ScaleCrop>
  <HeadingPairs>
    <vt:vector size="6" baseType="variant">
      <vt:variant>
        <vt:lpstr>Fonts Used</vt:lpstr>
      </vt:variant>
      <vt:variant>
        <vt:i4>12</vt:i4>
      </vt:variant>
      <vt:variant>
        <vt:lpstr>Theme</vt:lpstr>
      </vt:variant>
      <vt:variant>
        <vt:i4>17</vt:i4>
      </vt:variant>
      <vt:variant>
        <vt:lpstr>Slide Titles</vt:lpstr>
      </vt:variant>
      <vt:variant>
        <vt:i4>65</vt:i4>
      </vt:variant>
    </vt:vector>
  </HeadingPairs>
  <TitlesOfParts>
    <vt:vector size="94" baseType="lpstr">
      <vt:lpstr>PMingLiU</vt:lpstr>
      <vt:lpstr>Arial</vt:lpstr>
      <vt:lpstr>Arial Black</vt:lpstr>
      <vt:lpstr>Berlin Sans FB Demi</vt:lpstr>
      <vt:lpstr>Calibri</vt:lpstr>
      <vt:lpstr>Comic Sans MS</vt:lpstr>
      <vt:lpstr>Myriad Pro</vt:lpstr>
      <vt:lpstr>Rockwell Extra Bold</vt:lpstr>
      <vt:lpstr>Symbol</vt:lpstr>
      <vt:lpstr>Tahoma</vt:lpstr>
      <vt:lpstr>Trebuchet MS</vt:lpstr>
      <vt:lpstr>Wingdings</vt:lpstr>
      <vt:lpstr>20140311PresentationUWTSDTemplate</vt:lpstr>
      <vt:lpstr>11_Office Theme</vt:lpstr>
      <vt:lpstr>2_Tridotss</vt:lpstr>
      <vt:lpstr>Office Theme</vt:lpstr>
      <vt:lpstr>12_Office Theme</vt:lpstr>
      <vt:lpstr>2_20140311PresentationUWTSDTemplate</vt:lpstr>
      <vt:lpstr>3_20140311PresentationUWTSDTemplate</vt:lpstr>
      <vt:lpstr>15_Office Theme</vt:lpstr>
      <vt:lpstr>6_20140311PresentationUWTSDTemplate</vt:lpstr>
      <vt:lpstr>21_Office Theme</vt:lpstr>
      <vt:lpstr>22_Office Theme</vt:lpstr>
      <vt:lpstr>5_20140311PresentationUWTSDTemplate</vt:lpstr>
      <vt:lpstr>23_Office Theme</vt:lpstr>
      <vt:lpstr>24_Office Theme</vt:lpstr>
      <vt:lpstr>25_Office Theme</vt:lpstr>
      <vt:lpstr>7_20140311PresentationUWTSDTemplate</vt:lpstr>
      <vt:lpstr>9_20140311PresentationUWTSDTemplate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Dolly Yang</dc:creator>
  <cp:lastModifiedBy>Christine Davies</cp:lastModifiedBy>
  <cp:revision>74</cp:revision>
  <cp:lastPrinted>2016-10-18T11:46:19Z</cp:lastPrinted>
  <dcterms:created xsi:type="dcterms:W3CDTF">2016-09-14T15:41:05Z</dcterms:created>
  <dcterms:modified xsi:type="dcterms:W3CDTF">2016-10-19T10:31:02Z</dcterms:modified>
</cp:coreProperties>
</file>