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58" r:id="rId6"/>
    <p:sldId id="259" r:id="rId7"/>
    <p:sldId id="260" r:id="rId8"/>
    <p:sldId id="319" r:id="rId9"/>
    <p:sldId id="264" r:id="rId10"/>
    <p:sldId id="298" r:id="rId11"/>
    <p:sldId id="302" r:id="rId12"/>
    <p:sldId id="313" r:id="rId13"/>
    <p:sldId id="303" r:id="rId14"/>
    <p:sldId id="304" r:id="rId15"/>
    <p:sldId id="300" r:id="rId16"/>
    <p:sldId id="307" r:id="rId17"/>
    <p:sldId id="309" r:id="rId18"/>
    <p:sldId id="311" r:id="rId19"/>
    <p:sldId id="310" r:id="rId20"/>
    <p:sldId id="312" r:id="rId21"/>
    <p:sldId id="314" r:id="rId22"/>
    <p:sldId id="316" r:id="rId23"/>
    <p:sldId id="315" r:id="rId24"/>
    <p:sldId id="318" r:id="rId25"/>
    <p:sldId id="320" r:id="rId26"/>
    <p:sldId id="321" r:id="rId27"/>
    <p:sldId id="326" r:id="rId28"/>
    <p:sldId id="328" r:id="rId29"/>
    <p:sldId id="329" r:id="rId30"/>
    <p:sldId id="330" r:id="rId31"/>
    <p:sldId id="331" r:id="rId32"/>
    <p:sldId id="332" r:id="rId33"/>
    <p:sldId id="333" r:id="rId34"/>
    <p:sldId id="306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774" autoAdjust="0"/>
  </p:normalViewPr>
  <p:slideViewPr>
    <p:cSldViewPr>
      <p:cViewPr varScale="1">
        <p:scale>
          <a:sx n="97" d="100"/>
          <a:sy n="97" d="100"/>
        </p:scale>
        <p:origin x="144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</a:p>
          <a:p>
            <a:r>
              <a:rPr lang="en-GB" dirty="0"/>
              <a:t>https://www.visualstudio.com/vs/visual-studio-workloads/</a:t>
            </a:r>
          </a:p>
          <a:p>
            <a:r>
              <a:rPr lang="en-GB" dirty="0"/>
              <a:t>https://</a:t>
            </a:r>
            <a:r>
              <a:rPr lang="en-GB"/>
              <a:t>www.visualstudio.com/vs/support/selecting-workloads-visual-studio-2017/</a:t>
            </a:r>
            <a:endParaRPr lang="en-GB" dirty="0"/>
          </a:p>
          <a:p>
            <a:r>
              <a:rPr lang="en-GB" dirty="0"/>
              <a:t>https://docs.microsoft.com/en-us/visualstudio/install/install-visual-studio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349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https://www.asp.net/learn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513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https://docs.microsoft.com/en-us/dotnet/csharp/programming-guide/classes-and-structs/properties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865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http://www.learnentityframeworkcore.com/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073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be using the Code First</a:t>
            </a:r>
            <a:r>
              <a:rPr lang="en-GB" baseline="0" dirty="0"/>
              <a:t> (New Database) approach.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64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https://msdn.microsoft.com/en-us/library/system.componentmodel.dataannotations.aspx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0431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https://msdn.microsoft.com/en-us/library/system.componentmodel.dataannotations.aspx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2868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https://docs.microsoft.com/en-us/aspnet/core/security/authentication/identity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367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2290#section-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p.net/lear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efcore-and-ef6/features" TargetMode="External"/><Relationship Id="rId2" Type="http://schemas.openxmlformats.org/officeDocument/2006/relationships/hyperlink" Target="https://docs.microsoft.com/en-us/ef/efcore-and-ef6/choosin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8.pn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tityframeworktutorial.net/code-first/dataannotation-in-code-first.aspx" TargetMode="External"/><Relationship Id="rId2" Type="http://schemas.openxmlformats.org/officeDocument/2006/relationships/hyperlink" Target="http://www.entityframeworktutorial.net/code-first/what-is-code-first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ntityframeworktutorial.net/code-first/fluent-api-in-code-first.aspx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p.net/identit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Web Development: ASP.NET (WD </a:t>
            </a:r>
            <a:r>
              <a:rPr lang="en-GB" dirty="0" err="1"/>
              <a:t>DotNet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29-Jan-2018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this part of the Module</a:t>
            </a:r>
          </a:p>
          <a:p>
            <a:r>
              <a:rPr lang="en-GB" dirty="0"/>
              <a:t>ASP.NET</a:t>
            </a:r>
          </a:p>
          <a:p>
            <a:r>
              <a:rPr lang="en-GB" dirty="0" smtClean="0"/>
              <a:t>ASP.NET Core MVC and EF Core</a:t>
            </a:r>
            <a:endParaRPr lang="en-GB" dirty="0"/>
          </a:p>
          <a:p>
            <a:pPr lvl="1"/>
            <a:r>
              <a:rPr lang="en-GB" dirty="0"/>
              <a:t>Code First (New Database) Development</a:t>
            </a:r>
          </a:p>
          <a:p>
            <a:pPr lvl="1"/>
            <a:r>
              <a:rPr lang="en-GB" dirty="0"/>
              <a:t>Building the </a:t>
            </a:r>
            <a:r>
              <a:rPr lang="en-GB" b="1" dirty="0"/>
              <a:t>M</a:t>
            </a:r>
            <a:r>
              <a:rPr lang="en-GB" dirty="0"/>
              <a:t>odels in </a:t>
            </a:r>
            <a:r>
              <a:rPr lang="en-GB" b="1" dirty="0"/>
              <a:t>M</a:t>
            </a:r>
            <a:r>
              <a:rPr lang="en-GB" dirty="0"/>
              <a:t>VC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systematic understanding of </a:t>
            </a:r>
            <a:r>
              <a:rPr lang="en-GB" b="1" dirty="0"/>
              <a:t>web development using server-side programming languages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In this half of the module, you will be learning </a:t>
            </a:r>
            <a:r>
              <a:rPr lang="en-GB" b="1" dirty="0"/>
              <a:t>ASP.NET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Today</a:t>
            </a:r>
          </a:p>
          <a:p>
            <a:pPr lvl="1"/>
            <a:r>
              <a:rPr lang="en-GB" dirty="0"/>
              <a:t>Hand in:	April 2018</a:t>
            </a:r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Microsoft Visual Studio Professional </a:t>
            </a:r>
            <a:r>
              <a:rPr lang="en-GB" b="1" u="sng" dirty="0"/>
              <a:t>2017</a:t>
            </a:r>
          </a:p>
          <a:p>
            <a:pPr lvl="1"/>
            <a:r>
              <a:rPr lang="en-GB" dirty="0"/>
              <a:t>ASP.NET Core</a:t>
            </a:r>
          </a:p>
          <a:p>
            <a:r>
              <a:rPr lang="en-GB" dirty="0"/>
              <a:t>You will need to install the following options:</a:t>
            </a:r>
          </a:p>
          <a:p>
            <a:pPr lvl="1"/>
            <a:r>
              <a:rPr lang="en-GB" b="1" dirty="0"/>
              <a:t>ASP.NET and Web Development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.</a:t>
            </a:r>
            <a:r>
              <a:rPr lang="en-GB" b="1" dirty="0"/>
              <a:t>NET Core Cross-Platform Development</a:t>
            </a:r>
          </a:p>
          <a:p>
            <a:pPr lvl="1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8232" y="3560135"/>
            <a:ext cx="5173334" cy="105904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788233" y="6211669"/>
            <a:ext cx="5802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Warning</a:t>
            </a:r>
            <a:r>
              <a:rPr lang="en-GB" dirty="0"/>
              <a:t>: Be patient, it takes a while to install!</a:t>
            </a:r>
            <a:br>
              <a:rPr lang="en-GB" dirty="0"/>
            </a:br>
            <a:r>
              <a:rPr lang="en-GB" dirty="0"/>
              <a:t>I suggest leave it running and go and do something else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8232" y="5097905"/>
            <a:ext cx="5158095" cy="99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87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Web Development ASP.NET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ASP.NET?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server-side web application development framework allowing developers to build:</a:t>
            </a:r>
          </a:p>
          <a:p>
            <a:pPr lvl="1"/>
            <a:r>
              <a:rPr lang="en-GB" dirty="0"/>
              <a:t>Web </a:t>
            </a:r>
            <a:r>
              <a:rPr lang="en-GB" dirty="0" smtClean="0"/>
              <a:t>Applications</a:t>
            </a:r>
            <a:endParaRPr lang="en-GB" dirty="0"/>
          </a:p>
          <a:p>
            <a:pPr lvl="1"/>
            <a:r>
              <a:rPr lang="en-GB" dirty="0"/>
              <a:t>Web </a:t>
            </a:r>
            <a:r>
              <a:rPr lang="en-GB" dirty="0" smtClean="0"/>
              <a:t>APIs</a:t>
            </a:r>
          </a:p>
          <a:p>
            <a:pPr lvl="1"/>
            <a:r>
              <a:rPr lang="en-GB" dirty="0" smtClean="0"/>
              <a:t>Cloud </a:t>
            </a:r>
            <a:r>
              <a:rPr lang="en-GB" dirty="0"/>
              <a:t>applications</a:t>
            </a:r>
          </a:p>
          <a:p>
            <a:pPr lvl="1"/>
            <a:r>
              <a:rPr lang="en-GB" dirty="0"/>
              <a:t>Real-time Web Functionality</a:t>
            </a:r>
          </a:p>
          <a:p>
            <a:pPr lvl="1"/>
            <a:r>
              <a:rPr lang="en-GB" dirty="0"/>
              <a:t>Container Apps</a:t>
            </a:r>
          </a:p>
        </p:txBody>
      </p:sp>
    </p:spTree>
    <p:extLst>
      <p:ext uri="{BB962C8B-B14F-4D97-AF65-F5344CB8AC3E}">
        <p14:creationId xmlns:p14="http://schemas.microsoft.com/office/powerpoint/2010/main" val="87104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core three development options </a:t>
            </a:r>
            <a:r>
              <a:rPr lang="en-GB" dirty="0" smtClean="0"/>
              <a:t>in ASP.NET and what’s </a:t>
            </a:r>
            <a:r>
              <a:rPr lang="en-GB" dirty="0"/>
              <a:t>the difference between them</a:t>
            </a:r>
            <a:r>
              <a:rPr lang="en-GB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3761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smtClean="0"/>
              <a:t>ASP.NET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server-side web application development framework with three main technologies: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More information: </a:t>
            </a:r>
            <a:r>
              <a:rPr lang="en-GB" dirty="0">
                <a:hlinkClick r:id="rId3"/>
              </a:rPr>
              <a:t>https://www.asp.net/learn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612648" y="2994125"/>
            <a:ext cx="8207824" cy="926157"/>
            <a:chOff x="612648" y="2994125"/>
            <a:chExt cx="8207824" cy="926157"/>
          </a:xfrm>
        </p:grpSpPr>
        <p:sp>
          <p:nvSpPr>
            <p:cNvPr id="4" name="TextBox 3"/>
            <p:cNvSpPr txBox="1"/>
            <p:nvPr/>
          </p:nvSpPr>
          <p:spPr>
            <a:xfrm>
              <a:off x="612648" y="2996952"/>
              <a:ext cx="2572307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ASP.NET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Traditional Approach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Windows Only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347864" y="2996951"/>
              <a:ext cx="2777107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ASP.NET Core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New open-source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Multi-platform Support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6372200" y="2994125"/>
              <a:ext cx="244827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Cloud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Run ASP.NET apps in the cloud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87983" y="4077072"/>
            <a:ext cx="8595237" cy="1134040"/>
            <a:chOff x="287983" y="4077072"/>
            <a:chExt cx="8595237" cy="1134040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3531" y="4077072"/>
              <a:ext cx="8295048" cy="831619"/>
            </a:xfrm>
            <a:prstGeom prst="rect">
              <a:avLst/>
            </a:prstGeom>
          </p:spPr>
        </p:pic>
        <p:sp>
          <p:nvSpPr>
            <p:cNvPr id="13" name="TextBox 12"/>
            <p:cNvSpPr txBox="1"/>
            <p:nvPr/>
          </p:nvSpPr>
          <p:spPr>
            <a:xfrm>
              <a:off x="287983" y="4886146"/>
              <a:ext cx="268759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Websites      APIs            Real-time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182296" y="4886145"/>
              <a:ext cx="146617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Websites      APIs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105665" y="4903335"/>
              <a:ext cx="277755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Web Apps    Containers  Migration</a:t>
              </a:r>
            </a:p>
          </p:txBody>
        </p:sp>
      </p:grpSp>
      <p:sp>
        <p:nvSpPr>
          <p:cNvPr id="16" name="Rectangle 15"/>
          <p:cNvSpPr/>
          <p:nvPr/>
        </p:nvSpPr>
        <p:spPr>
          <a:xfrm>
            <a:off x="3182296" y="2924944"/>
            <a:ext cx="2942675" cy="237626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79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Object-Oriented Programming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Class?</a:t>
            </a:r>
          </a:p>
          <a:p>
            <a:r>
              <a:rPr lang="en-GB" dirty="0"/>
              <a:t>What is the difference between a class and an object?</a:t>
            </a:r>
          </a:p>
          <a:p>
            <a:r>
              <a:rPr lang="en-GB" dirty="0"/>
              <a:t>What is a Property</a:t>
            </a:r>
            <a:r>
              <a:rPr lang="en-GB" dirty="0" smtClean="0"/>
              <a:t>?</a:t>
            </a:r>
          </a:p>
          <a:p>
            <a:r>
              <a:rPr lang="en-GB" dirty="0" smtClean="0"/>
              <a:t>In C#, what’s the difference between </a:t>
            </a:r>
          </a:p>
          <a:p>
            <a:pPr lvl="1"/>
            <a:r>
              <a:rPr lang="en-GB" dirty="0" smtClean="0"/>
              <a:t>Auto-implemented properties and 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roperties with backing fields</a:t>
            </a:r>
          </a:p>
          <a:p>
            <a:r>
              <a:rPr lang="en-GB" dirty="0" smtClean="0"/>
              <a:t>What is the role of a constructor?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346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MVC?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MVC stands for Model-View-Controller.</a:t>
            </a:r>
          </a:p>
          <a:p>
            <a:r>
              <a:rPr lang="en-GB" dirty="0"/>
              <a:t>It is a popular design pattern used in programming.</a:t>
            </a:r>
          </a:p>
          <a:p>
            <a:r>
              <a:rPr lang="en-GB" dirty="0"/>
              <a:t>Use Google to find out </a:t>
            </a:r>
            <a:r>
              <a:rPr lang="en-GB" b="1" dirty="0"/>
              <a:t>what it is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09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ASP.NET MVC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Separation of Concerns</a:t>
            </a:r>
          </a:p>
          <a:p>
            <a:pPr lvl="1"/>
            <a:r>
              <a:rPr lang="en-GB" dirty="0"/>
              <a:t>Each Component (M, V &amp; C) has its own responsibility.</a:t>
            </a:r>
          </a:p>
          <a:p>
            <a:r>
              <a:rPr lang="en-GB" b="1" dirty="0"/>
              <a:t>Better control over the generated HTML</a:t>
            </a:r>
          </a:p>
          <a:p>
            <a:pPr lvl="1"/>
            <a:r>
              <a:rPr lang="en-GB" dirty="0"/>
              <a:t>Server-side code outputs client-side code (HTML, CSS and JS) so that the browser can understand it.</a:t>
            </a:r>
          </a:p>
          <a:p>
            <a:pPr lvl="1"/>
            <a:r>
              <a:rPr lang="en-GB" dirty="0"/>
              <a:t>Traditional ASP controls made it difficult to control the HTML generated.</a:t>
            </a:r>
          </a:p>
          <a:p>
            <a:r>
              <a:rPr lang="en-GB" b="1" dirty="0"/>
              <a:t>Better support for unit testing</a:t>
            </a:r>
          </a:p>
          <a:p>
            <a:pPr lvl="1"/>
            <a:r>
              <a:rPr lang="en-GB" dirty="0"/>
              <a:t>Can be attributed to the separation of concerns.</a:t>
            </a:r>
          </a:p>
        </p:txBody>
      </p:sp>
    </p:spTree>
    <p:extLst>
      <p:ext uri="{BB962C8B-B14F-4D97-AF65-F5344CB8AC3E}">
        <p14:creationId xmlns:p14="http://schemas.microsoft.com/office/powerpoint/2010/main" val="171557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“M” in MVC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Today, our focus is on the “M”, i.e. the </a:t>
            </a:r>
            <a:r>
              <a:rPr lang="en-GB" b="1" dirty="0"/>
              <a:t>Model</a:t>
            </a:r>
          </a:p>
          <a:p>
            <a:r>
              <a:rPr lang="en-GB" dirty="0"/>
              <a:t>Models in MVC are simply </a:t>
            </a:r>
            <a:r>
              <a:rPr lang="en-GB" b="1" dirty="0"/>
              <a:t>C# classes</a:t>
            </a:r>
            <a:r>
              <a:rPr lang="en-GB" dirty="0"/>
              <a:t> representing the </a:t>
            </a:r>
            <a:r>
              <a:rPr lang="en-GB" b="1" dirty="0"/>
              <a:t>business domain data</a:t>
            </a:r>
            <a:r>
              <a:rPr lang="en-GB" dirty="0"/>
              <a:t> in an application.</a:t>
            </a:r>
          </a:p>
          <a:p>
            <a:pPr lvl="1"/>
            <a:r>
              <a:rPr lang="en-GB" dirty="0"/>
              <a:t>They simply model the business domain data (the entity types and their properties) for the application.</a:t>
            </a:r>
          </a:p>
          <a:p>
            <a:pPr lvl="1"/>
            <a:r>
              <a:rPr lang="en-GB" dirty="0"/>
              <a:t>For example, a University application will need model classes for </a:t>
            </a:r>
            <a:r>
              <a:rPr lang="en-GB" i="1" dirty="0"/>
              <a:t>Students</a:t>
            </a:r>
            <a:r>
              <a:rPr lang="en-GB" dirty="0"/>
              <a:t>, </a:t>
            </a:r>
            <a:r>
              <a:rPr lang="en-GB" i="1" dirty="0"/>
              <a:t>Teachers</a:t>
            </a:r>
            <a:r>
              <a:rPr lang="en-GB" dirty="0"/>
              <a:t>, </a:t>
            </a:r>
            <a:r>
              <a:rPr lang="en-GB" i="1" dirty="0"/>
              <a:t>Courses</a:t>
            </a:r>
            <a:r>
              <a:rPr lang="en-GB" dirty="0"/>
              <a:t>, etc.</a:t>
            </a:r>
          </a:p>
          <a:p>
            <a:r>
              <a:rPr lang="en-GB" dirty="0"/>
              <a:t>Model classes are then used to represent individual data items as </a:t>
            </a:r>
            <a:r>
              <a:rPr lang="en-GB" b="1" dirty="0"/>
              <a:t>objects</a:t>
            </a:r>
            <a:r>
              <a:rPr lang="en-GB" dirty="0"/>
              <a:t> while the application is running.</a:t>
            </a:r>
          </a:p>
          <a:p>
            <a:pPr marL="640080" lvl="2" indent="0">
              <a:buNone/>
            </a:pPr>
            <a:r>
              <a:rPr lang="en-GB" i="1" dirty="0"/>
              <a:t>Remember, an instance of a class is an object </a:t>
            </a:r>
            <a:r>
              <a:rPr lang="en-GB" i="1" dirty="0">
                <a:sym typeface="Wingdings" panose="05000000000000000000" pitchFamily="2" charset="2"/>
              </a:rPr>
              <a:t></a:t>
            </a:r>
          </a:p>
          <a:p>
            <a:pPr marL="388620" indent="-342900"/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contain any business logic (no methods).</a:t>
            </a:r>
          </a:p>
        </p:txBody>
      </p:sp>
    </p:spTree>
    <p:extLst>
      <p:ext uri="{BB962C8B-B14F-4D97-AF65-F5344CB8AC3E}">
        <p14:creationId xmlns:p14="http://schemas.microsoft.com/office/powerpoint/2010/main" val="163609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have any knowledge of the underlying data source where the actual data is stored.</a:t>
            </a:r>
          </a:p>
          <a:p>
            <a:pPr lvl="1"/>
            <a:r>
              <a:rPr lang="en-GB" dirty="0"/>
              <a:t>Thus, can be used to represent data from a variety of sources e.g. SQL, JSON, XML, CSV or any other type of data storage.</a:t>
            </a:r>
          </a:p>
          <a:p>
            <a:r>
              <a:rPr lang="en-GB" dirty="0"/>
              <a:t>They interact with the </a:t>
            </a:r>
            <a:r>
              <a:rPr lang="en-GB" b="1" i="1" dirty="0"/>
              <a:t>current</a:t>
            </a:r>
            <a:r>
              <a:rPr lang="en-GB" dirty="0"/>
              <a:t> data source in the application, whatever it may be.</a:t>
            </a:r>
          </a:p>
          <a:p>
            <a:r>
              <a:rPr lang="en-GB" dirty="0"/>
              <a:t>At runtime, the data gets passed between the model classes and the currently defined data source:</a:t>
            </a:r>
          </a:p>
          <a:p>
            <a:pPr lvl="1"/>
            <a:r>
              <a:rPr lang="en-GB" dirty="0"/>
              <a:t>Data from the data source is loaded into model class objects.</a:t>
            </a:r>
          </a:p>
          <a:p>
            <a:pPr lvl="1"/>
            <a:r>
              <a:rPr lang="en-GB" dirty="0"/>
              <a:t>Data in model class objects is sent to the data source to be saved.</a:t>
            </a:r>
          </a:p>
          <a:p>
            <a:pPr marL="0" indent="0">
              <a:buNone/>
            </a:pPr>
            <a:r>
              <a:rPr lang="en-GB" i="1" dirty="0"/>
              <a:t>Your app will allow you to configure the current data source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5062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Data-Access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the data to get passed to and fro between the model and underlying data source, you need some form of </a:t>
            </a:r>
            <a:r>
              <a:rPr lang="en-GB" b="1" i="1" dirty="0"/>
              <a:t>data-access code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55576" y="3140968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755576" y="4365104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Teacher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79512" y="5805264"/>
            <a:ext cx="2370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Model Data Object Classes to represent data at runtime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5722047" y="2662779"/>
            <a:ext cx="2487209" cy="3041501"/>
            <a:chOff x="5722047" y="2662779"/>
            <a:chExt cx="2487209" cy="30415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92418" y="2662779"/>
              <a:ext cx="1079365" cy="130387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2047" y="3573796"/>
              <a:ext cx="1381939" cy="1381939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03986" y="3653573"/>
              <a:ext cx="1105270" cy="110527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0436" y="4558072"/>
              <a:ext cx="1146208" cy="1146208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2143023" y="3573016"/>
            <a:ext cx="3461934" cy="792088"/>
            <a:chOff x="2550226" y="3573016"/>
            <a:chExt cx="3461934" cy="792088"/>
          </a:xfrm>
        </p:grpSpPr>
        <p:sp>
          <p:nvSpPr>
            <p:cNvPr id="9" name="Right Arrow 8"/>
            <p:cNvSpPr/>
            <p:nvPr/>
          </p:nvSpPr>
          <p:spPr>
            <a:xfrm>
              <a:off x="2550226" y="3573016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ight Arrow 14"/>
            <p:cNvSpPr/>
            <p:nvPr/>
          </p:nvSpPr>
          <p:spPr>
            <a:xfrm flipH="1">
              <a:off x="2550226" y="4077072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326881" y="3774240"/>
              <a:ext cx="189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Data Access Code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6150090" y="5805264"/>
            <a:ext cx="2615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data can be from any type of data source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123728" y="4354717"/>
            <a:ext cx="3469476" cy="1278707"/>
            <a:chOff x="2464473" y="4354717"/>
            <a:chExt cx="3469476" cy="1278707"/>
          </a:xfrm>
        </p:grpSpPr>
        <p:sp>
          <p:nvSpPr>
            <p:cNvPr id="17" name="TextBox 16"/>
            <p:cNvSpPr txBox="1"/>
            <p:nvPr/>
          </p:nvSpPr>
          <p:spPr>
            <a:xfrm>
              <a:off x="2464473" y="4710094"/>
              <a:ext cx="3469476" cy="92333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b="1" dirty="0"/>
                <a:t>Have no fear</a:t>
              </a:r>
              <a:r>
                <a:rPr lang="en-GB" dirty="0"/>
                <a:t>!</a:t>
              </a:r>
            </a:p>
            <a:p>
              <a:r>
                <a:rPr lang="en-GB" dirty="0"/>
                <a:t>I am not going to make you write this data access code. </a:t>
              </a:r>
              <a:r>
                <a:rPr lang="en-GB" dirty="0">
                  <a:sym typeface="Wingdings" panose="05000000000000000000" pitchFamily="2" charset="2"/>
                </a:rPr>
                <a:t></a:t>
              </a:r>
              <a:endParaRPr lang="en-GB" dirty="0"/>
            </a:p>
          </p:txBody>
        </p:sp>
        <p:cxnSp>
          <p:nvCxnSpPr>
            <p:cNvPr id="19" name="Straight Arrow Connector 18"/>
            <p:cNvCxnSpPr>
              <a:stCxn id="17" idx="0"/>
            </p:cNvCxnSpPr>
            <p:nvPr/>
          </p:nvCxnSpPr>
          <p:spPr>
            <a:xfrm flipV="1">
              <a:off x="4199211" y="4354717"/>
              <a:ext cx="1597" cy="355377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7433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ORM?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the web application that we are going to be building, the underlying data source will be a </a:t>
            </a:r>
            <a:r>
              <a:rPr lang="en-GB" b="1" dirty="0"/>
              <a:t>relational</a:t>
            </a:r>
            <a:r>
              <a:rPr lang="en-GB" dirty="0"/>
              <a:t> </a:t>
            </a:r>
            <a:r>
              <a:rPr lang="en-GB" b="1" dirty="0"/>
              <a:t>database</a:t>
            </a:r>
            <a:r>
              <a:rPr lang="en-GB" dirty="0"/>
              <a:t> (using MS SQL Server).</a:t>
            </a:r>
          </a:p>
          <a:p>
            <a:r>
              <a:rPr lang="en-GB" dirty="0"/>
              <a:t>Use Google to find out what is meant by the term </a:t>
            </a:r>
            <a:r>
              <a:rPr lang="en-GB" b="1" dirty="0"/>
              <a:t>Object-Relational Mapping (ORM, O/RM)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37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3"/>
              </a:rPr>
              <a:t>Entity Framework</a:t>
            </a:r>
            <a:r>
              <a:rPr lang="en-GB" dirty="0"/>
              <a:t>, or simply EF, is an ORM tool.</a:t>
            </a:r>
          </a:p>
          <a:p>
            <a:r>
              <a:rPr lang="en-GB" dirty="0"/>
              <a:t>It contains everything a </a:t>
            </a:r>
            <a:r>
              <a:rPr lang="en-GB" b="1" dirty="0"/>
              <a:t>.NET</a:t>
            </a:r>
            <a:r>
              <a:rPr lang="en-GB" dirty="0"/>
              <a:t> developer needs to create data access layers in their applications.</a:t>
            </a:r>
          </a:p>
          <a:p>
            <a:r>
              <a:rPr lang="en-GB" dirty="0"/>
              <a:t>Put simply, EF:</a:t>
            </a:r>
          </a:p>
          <a:p>
            <a:pPr lvl="1"/>
            <a:r>
              <a:rPr lang="en-GB" dirty="0"/>
              <a:t>Creates a mapping between your application’s model classes and corresponding relational database tables.</a:t>
            </a:r>
          </a:p>
          <a:p>
            <a:pPr lvl="1"/>
            <a:r>
              <a:rPr lang="en-GB" dirty="0"/>
              <a:t>Provides the data access logic, </a:t>
            </a:r>
            <a:r>
              <a:rPr lang="en-GB" b="1" i="1" dirty="0"/>
              <a:t>in the background</a:t>
            </a:r>
            <a:r>
              <a:rPr lang="en-GB" dirty="0"/>
              <a:t>, e.g.:</a:t>
            </a:r>
          </a:p>
          <a:p>
            <a:pPr lvl="2"/>
            <a:r>
              <a:rPr lang="en-GB" dirty="0"/>
              <a:t>Connecting to the database source</a:t>
            </a:r>
          </a:p>
          <a:p>
            <a:pPr lvl="2"/>
            <a:r>
              <a:rPr lang="en-GB" dirty="0"/>
              <a:t>Executing queries e.g. CRUD operations</a:t>
            </a:r>
          </a:p>
          <a:p>
            <a:r>
              <a:rPr lang="en-GB" dirty="0"/>
              <a:t>No need to write data-access code and developer is free to focus on business logic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359499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Typically, enables creating and maintaining data-oriented applications with less code.</a:t>
            </a:r>
          </a:p>
          <a:p>
            <a:r>
              <a:rPr lang="en-GB" dirty="0"/>
              <a:t>Data access logic, when needed, is written in higher level languages </a:t>
            </a:r>
            <a:r>
              <a:rPr lang="en-GB" b="1" i="1" dirty="0"/>
              <a:t>using objects, not SQL</a:t>
            </a:r>
            <a:r>
              <a:rPr lang="en-GB" dirty="0"/>
              <a:t>.</a:t>
            </a:r>
          </a:p>
          <a:p>
            <a:r>
              <a:rPr lang="en-GB" dirty="0"/>
              <a:t>EF makes it easier to change the underlying data source without having to rewrite the application</a:t>
            </a:r>
          </a:p>
          <a:p>
            <a:r>
              <a:rPr lang="en-GB" dirty="0"/>
              <a:t>There are some trade offs:</a:t>
            </a:r>
          </a:p>
          <a:p>
            <a:pPr lvl="1"/>
            <a:r>
              <a:rPr lang="en-GB" dirty="0"/>
              <a:t>If not used carefully, may cause performance and scaling issues.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67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EF Core</a:t>
            </a:r>
            <a:r>
              <a:rPr lang="en-GB" dirty="0"/>
              <a:t>: a lightweight, extensible and cross-platform version of Entity Framework.</a:t>
            </a:r>
          </a:p>
          <a:p>
            <a:r>
              <a:rPr lang="en-GB" b="1" dirty="0"/>
              <a:t>EF 6</a:t>
            </a:r>
            <a:r>
              <a:rPr lang="en-GB" dirty="0"/>
              <a:t>: tried and tested data access technology with many years of features and stabilisation.</a:t>
            </a:r>
          </a:p>
          <a:p>
            <a:r>
              <a:rPr lang="en-GB" dirty="0"/>
              <a:t>Which one?</a:t>
            </a:r>
          </a:p>
          <a:p>
            <a:pPr lvl="1"/>
            <a:r>
              <a:rPr lang="en-GB" dirty="0">
                <a:hlinkClick r:id="rId2"/>
              </a:rPr>
              <a:t>Choosing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EF Core vs. EF6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We will be using EF Core.</a:t>
            </a:r>
          </a:p>
        </p:txBody>
      </p:sp>
    </p:spTree>
    <p:extLst>
      <p:ext uri="{BB962C8B-B14F-4D97-AF65-F5344CB8AC3E}">
        <p14:creationId xmlns:p14="http://schemas.microsoft.com/office/powerpoint/2010/main" val="194681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an ORM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primary approaches for using an ORM tool such as EF in your application.</a:t>
            </a:r>
          </a:p>
          <a:p>
            <a:pPr lvl="1"/>
            <a:r>
              <a:rPr lang="en-GB" b="1" dirty="0"/>
              <a:t>Data First</a:t>
            </a:r>
            <a:r>
              <a:rPr lang="en-GB" dirty="0"/>
              <a:t>: define/create the database first</a:t>
            </a:r>
          </a:p>
          <a:p>
            <a:pPr lvl="2"/>
            <a:r>
              <a:rPr lang="en-GB" dirty="0"/>
              <a:t>Supported via command line in </a:t>
            </a:r>
            <a:r>
              <a:rPr lang="en-GB" dirty="0" err="1"/>
              <a:t>EF.Core</a:t>
            </a:r>
            <a:endParaRPr lang="en-GB" dirty="0"/>
          </a:p>
          <a:p>
            <a:pPr lvl="1"/>
            <a:r>
              <a:rPr lang="en-GB" b="1" dirty="0"/>
              <a:t>Code First</a:t>
            </a:r>
            <a:r>
              <a:rPr lang="en-GB" dirty="0"/>
              <a:t>: define/create the model classes first</a:t>
            </a:r>
          </a:p>
          <a:p>
            <a:r>
              <a:rPr lang="en-GB" dirty="0"/>
              <a:t>The two approaches have in turn led to four ASP.NET </a:t>
            </a:r>
            <a:r>
              <a:rPr lang="en-GB" b="1" dirty="0"/>
              <a:t>development workflows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48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ASP.NET Development Workflows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12775" y="1600200"/>
          <a:ext cx="8153400" cy="5215167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43894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31236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3402087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1972816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Visual</a:t>
                      </a:r>
                      <a:r>
                        <a:rPr lang="en-GB" b="1" baseline="0" dirty="0"/>
                        <a:t> Designer</a:t>
                      </a:r>
                      <a:endParaRPr lang="en-GB" b="1" dirty="0"/>
                    </a:p>
                  </a:txBody>
                  <a:tcPr anchor="b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Code Editor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5049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Model First (New Database)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Create model in designer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Classes</a:t>
                      </a:r>
                      <a:r>
                        <a:rPr lang="en-GB" baseline="0" dirty="0"/>
                        <a:t> auto-generated from model</a:t>
                      </a: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Database created from model</a:t>
                      </a:r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Code First (New Database)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Create model in code – defined classes and</a:t>
                      </a:r>
                      <a:r>
                        <a:rPr lang="en-GB" baseline="0" dirty="0"/>
                        <a:t> mappings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Database created from model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Use Migrations to evolve database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5049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Database</a:t>
                      </a:r>
                      <a:r>
                        <a:rPr lang="en-GB" b="1" baseline="0" dirty="0"/>
                        <a:t> First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Reverse engineer model in designer.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Classes auto-generated from model.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Code First (Existing Database)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Create model in code – defined classes and</a:t>
                      </a:r>
                      <a:r>
                        <a:rPr lang="en-GB" baseline="0" dirty="0"/>
                        <a:t> mappings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Reverse engineer</a:t>
                      </a:r>
                      <a:r>
                        <a:rPr lang="en-GB" baseline="0" dirty="0"/>
                        <a:t> tools available.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7" y="1654994"/>
            <a:ext cx="1825943" cy="16330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105" y="1628799"/>
            <a:ext cx="2490311" cy="168021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364088" y="3573016"/>
            <a:ext cx="3401960" cy="1728192"/>
          </a:xfrm>
          <a:prstGeom prst="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200" y="3767240"/>
            <a:ext cx="1269841" cy="153396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86458" y="4113946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New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Database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58" y="5237042"/>
            <a:ext cx="1625397" cy="162539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65766" y="5697985"/>
            <a:ext cx="1090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Existing</a:t>
            </a:r>
            <a:br>
              <a:rPr lang="en-GB" dirty="0"/>
            </a:br>
            <a:r>
              <a:rPr lang="en-GB" dirty="0"/>
              <a:t>Database</a:t>
            </a:r>
          </a:p>
        </p:txBody>
      </p:sp>
    </p:spTree>
    <p:extLst>
      <p:ext uri="{BB962C8B-B14F-4D97-AF65-F5344CB8AC3E}">
        <p14:creationId xmlns:p14="http://schemas.microsoft.com/office/powerpoint/2010/main" val="222738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First (New Database)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will use the </a:t>
            </a:r>
            <a:r>
              <a:rPr lang="en-GB" dirty="0">
                <a:hlinkClick r:id="rId2"/>
              </a:rPr>
              <a:t>Code-First</a:t>
            </a:r>
            <a:r>
              <a:rPr lang="en-GB" dirty="0"/>
              <a:t> approach.</a:t>
            </a:r>
          </a:p>
          <a:p>
            <a:r>
              <a:rPr lang="en-GB" dirty="0"/>
              <a:t>You create C# classes representing the business domain models first.</a:t>
            </a:r>
          </a:p>
          <a:p>
            <a:pPr lvl="1"/>
            <a:r>
              <a:rPr lang="en-GB" b="1" i="1" dirty="0"/>
              <a:t>Classes map to tables</a:t>
            </a:r>
          </a:p>
          <a:p>
            <a:pPr lvl="1"/>
            <a:r>
              <a:rPr lang="en-GB" b="1" i="1" dirty="0"/>
              <a:t>Class properties map to columns in the table</a:t>
            </a:r>
            <a:endParaRPr lang="en-GB" dirty="0"/>
          </a:p>
          <a:p>
            <a:r>
              <a:rPr lang="en-GB" dirty="0"/>
              <a:t>There are two approaches:</a:t>
            </a:r>
          </a:p>
          <a:p>
            <a:pPr lvl="1"/>
            <a:r>
              <a:rPr lang="en-GB" b="1" dirty="0">
                <a:hlinkClick r:id="rId3"/>
              </a:rPr>
              <a:t>Data Annotations</a:t>
            </a:r>
            <a:r>
              <a:rPr lang="en-GB" dirty="0"/>
              <a:t> – the </a:t>
            </a:r>
            <a:r>
              <a:rPr lang="en-GB" i="1" u="sng" dirty="0"/>
              <a:t>easier approach and this is what we will use</a:t>
            </a:r>
            <a:r>
              <a:rPr lang="en-GB" dirty="0"/>
              <a:t>.</a:t>
            </a:r>
          </a:p>
          <a:p>
            <a:pPr lvl="1"/>
            <a:r>
              <a:rPr lang="en-GB" b="1" dirty="0">
                <a:hlinkClick r:id="rId4"/>
              </a:rPr>
              <a:t>Fluent API</a:t>
            </a:r>
            <a:r>
              <a:rPr lang="en-GB" dirty="0">
                <a:hlinkClick r:id="rId4"/>
              </a:rPr>
              <a:t> </a:t>
            </a:r>
            <a:r>
              <a:rPr lang="en-GB" dirty="0"/>
              <a:t>– provides more flexibility and control, but harder – you code the mappings.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427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Data annotations are .NET attributes that you add to an entity class and/or properties.</a:t>
            </a:r>
          </a:p>
          <a:p>
            <a:r>
              <a:rPr lang="en-GB" dirty="0"/>
              <a:t>They are used to annotate (mark) properties and classes in the entity class with data definition:</a:t>
            </a:r>
          </a:p>
          <a:p>
            <a:pPr lvl="1"/>
            <a:r>
              <a:rPr lang="en-GB" dirty="0"/>
              <a:t>The column this property maps to is required and has a maximum length of 3: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Required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StringLength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(3)]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CertificateRating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column this property maps to is the primary key: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61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data annotation attributes are understood by:</a:t>
            </a:r>
          </a:p>
          <a:p>
            <a:pPr lvl="1"/>
            <a:r>
              <a:rPr lang="en-GB" dirty="0"/>
              <a:t>ASP.NET MVC and other .NET applications</a:t>
            </a:r>
          </a:p>
          <a:p>
            <a:pPr lvl="1"/>
            <a:r>
              <a:rPr lang="en-GB" dirty="0"/>
              <a:t>Data Controls</a:t>
            </a:r>
          </a:p>
          <a:p>
            <a:r>
              <a:rPr lang="en-GB" dirty="0"/>
              <a:t>The annotations are included in the following two libraries, which you have to import into each entity class file: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1900" dirty="0"/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DataAnnotations.Schema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20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System.ComponentModel.DataAnnotations</a:t>
            </a:r>
            <a:r>
              <a:rPr lang="en-GB" sz="32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72209722"/>
              </p:ext>
            </p:extLst>
          </p:nvPr>
        </p:nvGraphicFramePr>
        <p:xfrm>
          <a:off x="612775" y="1600200"/>
          <a:ext cx="8153400" cy="4333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a key</a:t>
                      </a:r>
                      <a:r>
                        <a:rPr lang="en-GB" baseline="0" dirty="0">
                          <a:effectLst/>
                        </a:rPr>
                        <a:t> property in an entity </a:t>
                      </a:r>
                      <a:r>
                        <a:rPr lang="en-GB" dirty="0">
                          <a:effectLst/>
                        </a:rPr>
                        <a:t>which will make the corresponding</a:t>
                      </a:r>
                      <a:r>
                        <a:rPr lang="en-GB" baseline="0" dirty="0">
                          <a:effectLst/>
                        </a:rPr>
                        <a:t> column a </a:t>
                      </a:r>
                      <a:r>
                        <a:rPr lang="en-GB" dirty="0">
                          <a:effectLst/>
                        </a:rPr>
                        <a:t>PK in the database table.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Timestamp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 the property as a non-</a:t>
                      </a:r>
                      <a:r>
                        <a:rPr lang="en-GB" dirty="0" err="1">
                          <a:effectLst/>
                        </a:rPr>
                        <a:t>nullable</a:t>
                      </a:r>
                      <a:r>
                        <a:rPr lang="en-GB" dirty="0">
                          <a:effectLst/>
                        </a:rPr>
                        <a:t> timestamp column in the database –</a:t>
                      </a:r>
                      <a:r>
                        <a:rPr lang="en-GB" baseline="0" dirty="0">
                          <a:effectLst/>
                        </a:rPr>
                        <a:t> sets the data type to </a:t>
                      </a:r>
                      <a:r>
                        <a:rPr lang="en-GB" baseline="0" dirty="0" err="1">
                          <a:effectLst/>
                        </a:rPr>
                        <a:t>rowversion</a:t>
                      </a:r>
                      <a:r>
                        <a:rPr lang="en-GB" baseline="0" dirty="0">
                          <a:effectLst/>
                        </a:rPr>
                        <a:t>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ConcurrencyCheck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ConcurrencyCheck</a:t>
                      </a:r>
                      <a:r>
                        <a:rPr lang="en-GB" dirty="0">
                          <a:effectLst/>
                        </a:rPr>
                        <a:t> annotation allows you to flag one or more properties to be used for concurrency checking in the database when a user edits or deletes an entity.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Required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that this </a:t>
                      </a:r>
                      <a:r>
                        <a:rPr lang="en-GB" baseline="0" dirty="0">
                          <a:effectLst/>
                        </a:rPr>
                        <a:t>is a </a:t>
                      </a:r>
                      <a:r>
                        <a:rPr lang="en-GB" baseline="0" dirty="0" err="1">
                          <a:effectLst/>
                        </a:rPr>
                        <a:t>NotNull</a:t>
                      </a:r>
                      <a:r>
                        <a:rPr lang="en-GB" baseline="0" dirty="0">
                          <a:effectLst/>
                        </a:rPr>
                        <a:t> column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MinLength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minimum length for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MaxLength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for</a:t>
                      </a:r>
                      <a:r>
                        <a:rPr lang="en-GB" baseline="0" dirty="0">
                          <a:effectLst/>
                        </a:rPr>
                        <a:t> the</a:t>
                      </a:r>
                      <a:r>
                        <a:rPr lang="en-GB" dirty="0">
                          <a:effectLst/>
                        </a:rPr>
                        <a:t> column in the database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StringLength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of characters that are allowed in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2648" y="6309320"/>
            <a:ext cx="459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All these attributes are applied to properties.</a:t>
            </a:r>
          </a:p>
        </p:txBody>
      </p:sp>
    </p:spTree>
    <p:extLst>
      <p:ext uri="{BB962C8B-B14F-4D97-AF65-F5344CB8AC3E}">
        <p14:creationId xmlns:p14="http://schemas.microsoft.com/office/powerpoint/2010/main" val="477075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System.ComponentModel.DataAnnotations.Schema</a:t>
            </a:r>
            <a:r>
              <a:rPr lang="en-GB" sz="28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7861031"/>
              </p:ext>
            </p:extLst>
          </p:nvPr>
        </p:nvGraphicFramePr>
        <p:xfrm>
          <a:off x="612775" y="1600200"/>
          <a:ext cx="8153400" cy="524891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Table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an entity class to set the corresponding</a:t>
                      </a:r>
                      <a:r>
                        <a:rPr lang="en-GB" baseline="0" dirty="0">
                          <a:effectLst/>
                        </a:rPr>
                        <a:t> </a:t>
                      </a:r>
                      <a:r>
                        <a:rPr lang="en-GB" dirty="0">
                          <a:effectLst/>
                        </a:rPr>
                        <a:t>table</a:t>
                      </a:r>
                      <a:r>
                        <a:rPr lang="en-GB" baseline="0" dirty="0">
                          <a:effectLst/>
                        </a:rPr>
                        <a:t> name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Column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set the corresponding</a:t>
                      </a:r>
                      <a:r>
                        <a:rPr lang="en-GB" baseline="0" dirty="0">
                          <a:effectLst/>
                        </a:rPr>
                        <a:t> column name, order and data type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Index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specify</a:t>
                      </a:r>
                      <a:r>
                        <a:rPr lang="en-GB" baseline="0" dirty="0">
                          <a:effectLst/>
                        </a:rPr>
                        <a:t> an index on the corresponding column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ForeignKey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mark it as a foreign key column.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NotMapped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</a:t>
                      </a:r>
                      <a:r>
                        <a:rPr lang="en-GB" baseline="0" dirty="0">
                          <a:effectLst/>
                        </a:rPr>
                        <a:t> to a property or class to </a:t>
                      </a:r>
                      <a:r>
                        <a:rPr lang="en-GB" b="1" baseline="0" dirty="0">
                          <a:effectLst/>
                        </a:rPr>
                        <a:t>exclude it</a:t>
                      </a:r>
                      <a:r>
                        <a:rPr lang="en-GB" baseline="0" dirty="0">
                          <a:effectLst/>
                        </a:rPr>
                        <a:t> from the database model and not generate any corresponding column or table, respectively.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DatabaseGenerated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configure auto-generated values e.g. auto-increment IDs, computed values.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InverseProperty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specify the inverse of a navigation property that represents the same end of the same relationship.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ComplexType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Marks the</a:t>
                      </a:r>
                      <a:r>
                        <a:rPr lang="en-GB" baseline="0" dirty="0">
                          <a:effectLst/>
                        </a:rPr>
                        <a:t> class as complex type in EF 6. Not supported in EF Core.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29097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Models?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As mentioned, the first step in the Code-First approach is to build the model classes that our application needs.</a:t>
            </a:r>
          </a:p>
          <a:p>
            <a:r>
              <a:rPr lang="en-GB" dirty="0"/>
              <a:t>We need to know what application we are building!</a:t>
            </a:r>
          </a:p>
          <a:p>
            <a:pPr marL="320040" lvl="1" indent="0">
              <a:buNone/>
            </a:pPr>
            <a:r>
              <a:rPr lang="en-GB" b="1" dirty="0"/>
              <a:t>The Case Study</a:t>
            </a:r>
          </a:p>
          <a:p>
            <a:pPr marL="365760" lvl="1" indent="0">
              <a:buNone/>
            </a:pPr>
            <a:r>
              <a:rPr lang="en-GB" dirty="0" smtClean="0"/>
              <a:t>A small, </a:t>
            </a:r>
            <a:r>
              <a:rPr lang="en-GB" dirty="0"/>
              <a:t>independent cinema company has just opened in the Swansea area and they have asked you to implement a simple online booking web application for them.</a:t>
            </a:r>
          </a:p>
          <a:p>
            <a:r>
              <a:rPr lang="en-GB" dirty="0" smtClean="0"/>
              <a:t>What </a:t>
            </a:r>
            <a:r>
              <a:rPr lang="en-GB" dirty="0"/>
              <a:t>data model classes do you think are required?</a:t>
            </a:r>
          </a:p>
        </p:txBody>
      </p:sp>
    </p:spTree>
    <p:extLst>
      <p:ext uri="{BB962C8B-B14F-4D97-AF65-F5344CB8AC3E}">
        <p14:creationId xmlns:p14="http://schemas.microsoft.com/office/powerpoint/2010/main" val="46093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you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Working in pairs using a pair-programming approach to develop the application.</a:t>
            </a:r>
          </a:p>
          <a:p>
            <a:r>
              <a:rPr lang="en-GB" dirty="0"/>
              <a:t>You will add your project to a source control cloud library e.g. </a:t>
            </a:r>
            <a:r>
              <a:rPr lang="en-GB" dirty="0" err="1"/>
              <a:t>BitBucket</a:t>
            </a:r>
            <a:r>
              <a:rPr lang="en-GB" dirty="0"/>
              <a:t>, GitHub, etc.</a:t>
            </a:r>
          </a:p>
          <a:p>
            <a:r>
              <a:rPr lang="en-GB" dirty="0"/>
              <a:t>Developing the web application over the next few weeks.</a:t>
            </a:r>
          </a:p>
          <a:p>
            <a:pPr lvl="1"/>
            <a:r>
              <a:rPr lang="en-GB" dirty="0"/>
              <a:t>It is a progressive exercise which means you </a:t>
            </a:r>
            <a:r>
              <a:rPr lang="en-GB" b="1" u="sng" dirty="0"/>
              <a:t>must</a:t>
            </a:r>
            <a:r>
              <a:rPr lang="en-GB" dirty="0"/>
              <a:t> complete each of the class tutorial exercises.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60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For user accounts in your web application, you will use the already tried and tested </a:t>
            </a:r>
            <a:r>
              <a:rPr lang="en-GB" u="sng" dirty="0">
                <a:hlinkClick r:id="rId3"/>
              </a:rPr>
              <a:t>ASP.NET Identity</a:t>
            </a:r>
            <a:r>
              <a:rPr lang="en-GB" dirty="0"/>
              <a:t>.</a:t>
            </a:r>
          </a:p>
          <a:p>
            <a:r>
              <a:rPr lang="en-GB" dirty="0"/>
              <a:t>ASP.NET Identity comes with the following tables:</a:t>
            </a:r>
          </a:p>
          <a:p>
            <a:pPr lvl="1"/>
            <a:r>
              <a:rPr lang="en-GB" dirty="0" err="1"/>
              <a:t>AspNetUsers</a:t>
            </a:r>
            <a:r>
              <a:rPr lang="en-GB" dirty="0"/>
              <a:t> (maps to </a:t>
            </a:r>
            <a:r>
              <a:rPr lang="en-GB" dirty="0" err="1"/>
              <a:t>ApplicationUser</a:t>
            </a:r>
            <a:r>
              <a:rPr lang="en-GB" dirty="0"/>
              <a:t> class) </a:t>
            </a:r>
          </a:p>
          <a:p>
            <a:pPr lvl="1"/>
            <a:r>
              <a:rPr lang="en-GB" dirty="0" err="1"/>
              <a:t>AspNetUserLogins</a:t>
            </a:r>
            <a:endParaRPr lang="en-GB" dirty="0"/>
          </a:p>
          <a:p>
            <a:pPr lvl="1"/>
            <a:r>
              <a:rPr lang="en-GB" dirty="0" err="1"/>
              <a:t>AspNetRoles</a:t>
            </a:r>
            <a:endParaRPr lang="en-GB" dirty="0"/>
          </a:p>
          <a:p>
            <a:pPr lvl="1"/>
            <a:r>
              <a:rPr lang="en-GB" dirty="0" err="1"/>
              <a:t>AspNetUserRoles</a:t>
            </a:r>
            <a:endParaRPr lang="en-GB" dirty="0"/>
          </a:p>
          <a:p>
            <a:pPr lvl="1"/>
            <a:r>
              <a:rPr lang="en-GB" dirty="0" err="1"/>
              <a:t>AspNetUserClaims</a:t>
            </a:r>
            <a:endParaRPr lang="en-GB" dirty="0"/>
          </a:p>
          <a:p>
            <a:r>
              <a:rPr lang="en-GB" dirty="0"/>
              <a:t>The user class, however, contains just basic account properties, but you can extend these properties and you will do this in the lab exercise.</a:t>
            </a:r>
          </a:p>
        </p:txBody>
      </p:sp>
    </p:spTree>
    <p:extLst>
      <p:ext uri="{BB962C8B-B14F-4D97-AF65-F5344CB8AC3E}">
        <p14:creationId xmlns:p14="http://schemas.microsoft.com/office/powerpoint/2010/main" val="29130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Building the Cinema Application Data Model Classes.</a:t>
            </a:r>
          </a:p>
          <a:p>
            <a:pPr lvl="1"/>
            <a:r>
              <a:rPr lang="en-GB" dirty="0"/>
              <a:t>Part 1: Demonstration</a:t>
            </a:r>
          </a:p>
          <a:p>
            <a:pPr lvl="1"/>
            <a:r>
              <a:rPr lang="en-GB" dirty="0"/>
              <a:t>Part 2: 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58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59632" y="2213992"/>
            <a:ext cx="2120265" cy="1143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MVC?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3347864" y="2204864"/>
            <a:ext cx="2088232" cy="86409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View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56120" y="4287146"/>
            <a:ext cx="2088232" cy="86409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Controller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28184" y="4287146"/>
            <a:ext cx="2088232" cy="864096"/>
          </a:xfrm>
          <a:prstGeom prst="roundRect">
            <a:avLst/>
          </a:prstGeom>
          <a:solidFill>
            <a:srgbClr val="1BC6E5"/>
          </a:solidFill>
          <a:ln>
            <a:solidFill>
              <a:srgbClr val="1BC6E5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Model</a:t>
            </a:r>
          </a:p>
        </p:txBody>
      </p:sp>
      <p:cxnSp>
        <p:nvCxnSpPr>
          <p:cNvPr id="10" name="Straight Arrow Connector 9"/>
          <p:cNvCxnSpPr>
            <a:stCxn id="5" idx="1"/>
          </p:cNvCxnSpPr>
          <p:nvPr/>
        </p:nvCxnSpPr>
        <p:spPr>
          <a:xfrm flipH="1">
            <a:off x="1800236" y="2636912"/>
            <a:ext cx="1547628" cy="165023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3"/>
            <a:endCxn id="7" idx="1"/>
          </p:cNvCxnSpPr>
          <p:nvPr/>
        </p:nvCxnSpPr>
        <p:spPr>
          <a:xfrm>
            <a:off x="2844352" y="4719194"/>
            <a:ext cx="3383832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7" idx="0"/>
            <a:endCxn id="5" idx="3"/>
          </p:cNvCxnSpPr>
          <p:nvPr/>
        </p:nvCxnSpPr>
        <p:spPr>
          <a:xfrm flipH="1" flipV="1">
            <a:off x="5436096" y="2636912"/>
            <a:ext cx="1836204" cy="165023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342623" y="3214792"/>
            <a:ext cx="1231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User Input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776266" y="4344028"/>
            <a:ext cx="1396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Manipulates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6228184" y="3092697"/>
            <a:ext cx="990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Updates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83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10698</TotalTime>
  <Words>1932</Words>
  <Application>Microsoft Office PowerPoint</Application>
  <PresentationFormat>On-screen Show (4:3)</PresentationFormat>
  <Paragraphs>282</Paragraphs>
  <Slides>32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Software</vt:lpstr>
      <vt:lpstr>Introduction</vt:lpstr>
      <vt:lpstr>What is ASP.NET?</vt:lpstr>
      <vt:lpstr>Exercise</vt:lpstr>
      <vt:lpstr>What is ASP.NET</vt:lpstr>
      <vt:lpstr>Object-Oriented Programming Review</vt:lpstr>
      <vt:lpstr>Exercise: What is MVC?</vt:lpstr>
      <vt:lpstr>Some ASP.NET MVC Features</vt:lpstr>
      <vt:lpstr>The “M” in MVC</vt:lpstr>
      <vt:lpstr>Model Classes and Data Sources</vt:lpstr>
      <vt:lpstr>Data-Access</vt:lpstr>
      <vt:lpstr>Exercise: What is ORM?</vt:lpstr>
      <vt:lpstr>Entity Framework (EF)</vt:lpstr>
      <vt:lpstr>Entity Framework (EF)</vt:lpstr>
      <vt:lpstr>EF Versions</vt:lpstr>
      <vt:lpstr>Using an ORM Tool</vt:lpstr>
      <vt:lpstr>ASP.NET Development Workflows</vt:lpstr>
      <vt:lpstr>Code First (New Database)</vt:lpstr>
      <vt:lpstr>Data Annotations</vt:lpstr>
      <vt:lpstr>Data Annotations</vt:lpstr>
      <vt:lpstr>System.ComponentModel.DataAnnotations Attributes</vt:lpstr>
      <vt:lpstr>System.ComponentModel.DataAnnotations.Schema Attributes</vt:lpstr>
      <vt:lpstr>Exercise: What Models?</vt:lpstr>
      <vt:lpstr>What you will be doing</vt:lpstr>
      <vt:lpstr>User Accounts</vt:lpstr>
      <vt:lpstr>Lab Exercise</vt:lpstr>
      <vt:lpstr>What is MVC?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1381</cp:revision>
  <cp:lastPrinted>2014-09-29T16:21:25Z</cp:lastPrinted>
  <dcterms:created xsi:type="dcterms:W3CDTF">2013-09-18T07:00:31Z</dcterms:created>
  <dcterms:modified xsi:type="dcterms:W3CDTF">2018-02-01T06:54:31Z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