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61" r:id="rId8"/>
    <p:sldId id="265" r:id="rId9"/>
    <p:sldId id="267" r:id="rId10"/>
    <p:sldId id="269" r:id="rId11"/>
    <p:sldId id="270" r:id="rId12"/>
    <p:sldId id="271" r:id="rId13"/>
    <p:sldId id="259" r:id="rId14"/>
    <p:sldId id="266" r:id="rId15"/>
    <p:sldId id="274" r:id="rId16"/>
    <p:sldId id="275" r:id="rId17"/>
    <p:sldId id="27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lie Florin Schiau (2017913)" initials="IFS(" lastIdx="2" clrIdx="0">
    <p:extLst>
      <p:ext uri="{19B8F6BF-5375-455C-9EA6-DF929625EA0E}">
        <p15:presenceInfo xmlns:p15="http://schemas.microsoft.com/office/powerpoint/2012/main" userId="Ilie Florin Schiau (2017913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A0C1"/>
    <a:srgbClr val="B013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DD3788-A52B-4F5D-A2EF-54BCFF6557B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3B1453-3EB2-4E19-8FDF-9877F23EEFD0}">
      <dgm:prSet/>
      <dgm:spPr/>
      <dgm:t>
        <a:bodyPr/>
        <a:lstStyle/>
        <a:p>
          <a:r>
            <a:rPr lang="ro-RO"/>
            <a:t>Background of KFC;</a:t>
          </a:r>
          <a:endParaRPr lang="en-US"/>
        </a:p>
      </dgm:t>
    </dgm:pt>
    <dgm:pt modelId="{FDC0E1B5-400A-43B0-99A6-2D5CECCF7CF9}" type="parTrans" cxnId="{A8988494-51F3-466B-9980-F97EB609C1F8}">
      <dgm:prSet/>
      <dgm:spPr/>
      <dgm:t>
        <a:bodyPr/>
        <a:lstStyle/>
        <a:p>
          <a:endParaRPr lang="en-US"/>
        </a:p>
      </dgm:t>
    </dgm:pt>
    <dgm:pt modelId="{81998297-4B2D-45AA-AAE1-9E4C8FDB32A7}" type="sibTrans" cxnId="{A8988494-51F3-466B-9980-F97EB609C1F8}">
      <dgm:prSet/>
      <dgm:spPr/>
      <dgm:t>
        <a:bodyPr/>
        <a:lstStyle/>
        <a:p>
          <a:endParaRPr lang="en-US"/>
        </a:p>
      </dgm:t>
    </dgm:pt>
    <dgm:pt modelId="{C395CC4A-1F7D-4E60-8C07-0FB17E4FB23C}">
      <dgm:prSet/>
      <dgm:spPr/>
      <dgm:t>
        <a:bodyPr/>
        <a:lstStyle/>
        <a:p>
          <a:r>
            <a:rPr lang="ro-RO" err="1"/>
            <a:t>Challenge</a:t>
          </a:r>
          <a:r>
            <a:rPr lang="ro-RO"/>
            <a:t> </a:t>
          </a:r>
          <a:r>
            <a:rPr lang="ro-RO" err="1"/>
            <a:t>before</a:t>
          </a:r>
          <a:r>
            <a:rPr lang="ro-RO"/>
            <a:t> </a:t>
          </a:r>
          <a:r>
            <a:rPr lang="ro-RO" err="1"/>
            <a:t>the</a:t>
          </a:r>
          <a:r>
            <a:rPr lang="ro-RO"/>
            <a:t> </a:t>
          </a:r>
          <a:r>
            <a:rPr lang="ro-RO" err="1"/>
            <a:t>introduction</a:t>
          </a:r>
          <a:r>
            <a:rPr lang="ro-RO"/>
            <a:t> of modern </a:t>
          </a:r>
          <a:r>
            <a:rPr lang="ro-RO" err="1"/>
            <a:t>technology</a:t>
          </a:r>
          <a:r>
            <a:rPr lang="ro-RO"/>
            <a:t>;</a:t>
          </a:r>
          <a:endParaRPr lang="en-US"/>
        </a:p>
      </dgm:t>
    </dgm:pt>
    <dgm:pt modelId="{4E5B4CE9-27A5-418D-B96F-CE14ECBE7FF0}" type="parTrans" cxnId="{D34C326A-0295-4073-A945-505371008732}">
      <dgm:prSet/>
      <dgm:spPr/>
      <dgm:t>
        <a:bodyPr/>
        <a:lstStyle/>
        <a:p>
          <a:endParaRPr lang="en-US"/>
        </a:p>
      </dgm:t>
    </dgm:pt>
    <dgm:pt modelId="{05DEC0FB-59B2-4003-9904-C1B1436FBDDF}" type="sibTrans" cxnId="{D34C326A-0295-4073-A945-505371008732}">
      <dgm:prSet/>
      <dgm:spPr/>
      <dgm:t>
        <a:bodyPr/>
        <a:lstStyle/>
        <a:p>
          <a:endParaRPr lang="en-US"/>
        </a:p>
      </dgm:t>
    </dgm:pt>
    <dgm:pt modelId="{D347BF52-9210-48B0-AC03-2E87545030E4}">
      <dgm:prSet/>
      <dgm:spPr/>
      <dgm:t>
        <a:bodyPr/>
        <a:lstStyle/>
        <a:p>
          <a:r>
            <a:rPr lang="ro-RO" err="1"/>
            <a:t>Insight</a:t>
          </a:r>
          <a:r>
            <a:rPr lang="ro-RO"/>
            <a:t> </a:t>
          </a:r>
          <a:r>
            <a:rPr lang="ro-RO" err="1"/>
            <a:t>to</a:t>
          </a:r>
          <a:r>
            <a:rPr lang="ro-RO"/>
            <a:t> </a:t>
          </a:r>
          <a:r>
            <a:rPr lang="ro-RO" err="1"/>
            <a:t>the</a:t>
          </a:r>
          <a:r>
            <a:rPr lang="ro-RO"/>
            <a:t> modern </a:t>
          </a:r>
          <a:r>
            <a:rPr lang="ro-RO" err="1"/>
            <a:t>technology</a:t>
          </a:r>
          <a:r>
            <a:rPr lang="ro-RO"/>
            <a:t> </a:t>
          </a:r>
          <a:r>
            <a:rPr lang="ro-RO" err="1"/>
            <a:t>introduced</a:t>
          </a:r>
          <a:r>
            <a:rPr lang="ro-RO"/>
            <a:t>;</a:t>
          </a:r>
          <a:endParaRPr lang="en-US"/>
        </a:p>
      </dgm:t>
    </dgm:pt>
    <dgm:pt modelId="{65AB98B6-7F6E-4C21-B3D1-E8D76848623A}" type="parTrans" cxnId="{D12790BF-0F0C-4D40-9D3F-FF77EFA05527}">
      <dgm:prSet/>
      <dgm:spPr/>
      <dgm:t>
        <a:bodyPr/>
        <a:lstStyle/>
        <a:p>
          <a:endParaRPr lang="en-US"/>
        </a:p>
      </dgm:t>
    </dgm:pt>
    <dgm:pt modelId="{9D1C0C90-89AE-4277-9ACD-495C7623D7A6}" type="sibTrans" cxnId="{D12790BF-0F0C-4D40-9D3F-FF77EFA05527}">
      <dgm:prSet/>
      <dgm:spPr/>
      <dgm:t>
        <a:bodyPr/>
        <a:lstStyle/>
        <a:p>
          <a:endParaRPr lang="en-US"/>
        </a:p>
      </dgm:t>
    </dgm:pt>
    <dgm:pt modelId="{1DF3CE0F-6A89-49B4-8339-1988A3C2A4A0}">
      <dgm:prSet/>
      <dgm:spPr/>
      <dgm:t>
        <a:bodyPr/>
        <a:lstStyle/>
        <a:p>
          <a:r>
            <a:rPr lang="ro-RO"/>
            <a:t>The impact of </a:t>
          </a:r>
          <a:r>
            <a:rPr lang="ro-RO" err="1"/>
            <a:t>the</a:t>
          </a:r>
          <a:r>
            <a:rPr lang="ro-RO"/>
            <a:t> </a:t>
          </a:r>
          <a:r>
            <a:rPr lang="ro-RO" err="1"/>
            <a:t>technology</a:t>
          </a:r>
          <a:r>
            <a:rPr lang="ro-RO"/>
            <a:t> </a:t>
          </a:r>
          <a:r>
            <a:rPr lang="ro-RO" err="1"/>
            <a:t>introduced</a:t>
          </a:r>
          <a:r>
            <a:rPr lang="ro-RO"/>
            <a:t>;</a:t>
          </a:r>
          <a:endParaRPr lang="en-US"/>
        </a:p>
      </dgm:t>
    </dgm:pt>
    <dgm:pt modelId="{A2FBBFA9-92F5-4B8A-8B31-78AEEDC736D2}" type="parTrans" cxnId="{AC0A4108-ACF0-40E4-B87C-F375EFB36AA0}">
      <dgm:prSet/>
      <dgm:spPr/>
      <dgm:t>
        <a:bodyPr/>
        <a:lstStyle/>
        <a:p>
          <a:endParaRPr lang="en-US"/>
        </a:p>
      </dgm:t>
    </dgm:pt>
    <dgm:pt modelId="{E2BC3CB4-2DDC-40FB-9259-68C4EA741AFA}" type="sibTrans" cxnId="{AC0A4108-ACF0-40E4-B87C-F375EFB36AA0}">
      <dgm:prSet/>
      <dgm:spPr/>
      <dgm:t>
        <a:bodyPr/>
        <a:lstStyle/>
        <a:p>
          <a:endParaRPr lang="en-US"/>
        </a:p>
      </dgm:t>
    </dgm:pt>
    <dgm:pt modelId="{BCDF4580-A614-4A93-AFD1-38D279D7EEA5}">
      <dgm:prSet/>
      <dgm:spPr/>
      <dgm:t>
        <a:bodyPr/>
        <a:lstStyle/>
        <a:p>
          <a:r>
            <a:rPr lang="ro-RO" err="1"/>
            <a:t>Lessons</a:t>
          </a:r>
          <a:r>
            <a:rPr lang="ro-RO"/>
            <a:t> </a:t>
          </a:r>
          <a:r>
            <a:rPr lang="ro-RO" err="1"/>
            <a:t>that</a:t>
          </a:r>
          <a:r>
            <a:rPr lang="ro-RO"/>
            <a:t> </a:t>
          </a:r>
          <a:r>
            <a:rPr lang="ro-RO" err="1"/>
            <a:t>can</a:t>
          </a:r>
          <a:r>
            <a:rPr lang="ro-RO"/>
            <a:t> </a:t>
          </a:r>
          <a:r>
            <a:rPr lang="ro-RO" err="1"/>
            <a:t>be</a:t>
          </a:r>
          <a:r>
            <a:rPr lang="ro-RO"/>
            <a:t> </a:t>
          </a:r>
          <a:r>
            <a:rPr lang="ro-RO" err="1"/>
            <a:t>drawn</a:t>
          </a:r>
          <a:r>
            <a:rPr lang="ro-RO"/>
            <a:t> </a:t>
          </a:r>
          <a:r>
            <a:rPr lang="ro-RO" err="1"/>
            <a:t>from</a:t>
          </a:r>
          <a:r>
            <a:rPr lang="ro-RO"/>
            <a:t> </a:t>
          </a:r>
          <a:r>
            <a:rPr lang="ro-RO" err="1"/>
            <a:t>the</a:t>
          </a:r>
          <a:r>
            <a:rPr lang="ro-RO"/>
            <a:t> case </a:t>
          </a:r>
          <a:r>
            <a:rPr lang="ro-RO" err="1"/>
            <a:t>study</a:t>
          </a:r>
          <a:r>
            <a:rPr lang="ro-RO"/>
            <a:t>;</a:t>
          </a:r>
          <a:endParaRPr lang="en-US"/>
        </a:p>
      </dgm:t>
    </dgm:pt>
    <dgm:pt modelId="{5B41F1CB-807F-45D0-84E8-29E4657CEED4}" type="parTrans" cxnId="{62BED27D-07F5-48DC-98CE-1C620BB8F420}">
      <dgm:prSet/>
      <dgm:spPr/>
      <dgm:t>
        <a:bodyPr/>
        <a:lstStyle/>
        <a:p>
          <a:endParaRPr lang="ro-RO"/>
        </a:p>
      </dgm:t>
    </dgm:pt>
    <dgm:pt modelId="{98286799-F7C8-4614-8476-30724E4388B6}" type="sibTrans" cxnId="{62BED27D-07F5-48DC-98CE-1C620BB8F420}">
      <dgm:prSet/>
      <dgm:spPr/>
      <dgm:t>
        <a:bodyPr/>
        <a:lstStyle/>
        <a:p>
          <a:endParaRPr lang="ro-RO"/>
        </a:p>
      </dgm:t>
    </dgm:pt>
    <dgm:pt modelId="{99E198B6-044F-46A5-A55C-225ADF3304EB}">
      <dgm:prSet/>
      <dgm:spPr/>
      <dgm:t>
        <a:bodyPr/>
        <a:lstStyle/>
        <a:p>
          <a:endParaRPr lang="ro-RO"/>
        </a:p>
      </dgm:t>
    </dgm:pt>
    <dgm:pt modelId="{224131E5-2871-46BA-8AE1-DE22DBC0F718}" type="parTrans" cxnId="{F1D5C89F-6052-4F5E-8779-C71955E34767}">
      <dgm:prSet/>
      <dgm:spPr/>
      <dgm:t>
        <a:bodyPr/>
        <a:lstStyle/>
        <a:p>
          <a:endParaRPr lang="ro-RO"/>
        </a:p>
      </dgm:t>
    </dgm:pt>
    <dgm:pt modelId="{AA75DB52-1F0A-4645-862B-2B6F6AA0985C}" type="sibTrans" cxnId="{F1D5C89F-6052-4F5E-8779-C71955E34767}">
      <dgm:prSet/>
      <dgm:spPr/>
      <dgm:t>
        <a:bodyPr/>
        <a:lstStyle/>
        <a:p>
          <a:endParaRPr lang="ro-RO"/>
        </a:p>
      </dgm:t>
    </dgm:pt>
    <dgm:pt modelId="{7F1EA9B2-C562-48B0-B461-27305BB3AA25}" type="pres">
      <dgm:prSet presAssocID="{14DD3788-A52B-4F5D-A2EF-54BCFF6557BF}" presName="outerComposite" presStyleCnt="0">
        <dgm:presLayoutVars>
          <dgm:chMax val="5"/>
          <dgm:dir/>
          <dgm:resizeHandles val="exact"/>
        </dgm:presLayoutVars>
      </dgm:prSet>
      <dgm:spPr/>
    </dgm:pt>
    <dgm:pt modelId="{188BFBE2-CE97-4B31-9004-5439A91D2182}" type="pres">
      <dgm:prSet presAssocID="{14DD3788-A52B-4F5D-A2EF-54BCFF6557BF}" presName="dummyMaxCanvas" presStyleCnt="0">
        <dgm:presLayoutVars/>
      </dgm:prSet>
      <dgm:spPr/>
    </dgm:pt>
    <dgm:pt modelId="{1C456719-BB77-4A11-A45C-1DD70438E10F}" type="pres">
      <dgm:prSet presAssocID="{14DD3788-A52B-4F5D-A2EF-54BCFF6557BF}" presName="FiveNodes_1" presStyleLbl="node1" presStyleIdx="0" presStyleCnt="5">
        <dgm:presLayoutVars>
          <dgm:bulletEnabled val="1"/>
        </dgm:presLayoutVars>
      </dgm:prSet>
      <dgm:spPr/>
    </dgm:pt>
    <dgm:pt modelId="{32998A99-33CA-4CF6-AB86-F1BF570BF20E}" type="pres">
      <dgm:prSet presAssocID="{14DD3788-A52B-4F5D-A2EF-54BCFF6557BF}" presName="FiveNodes_2" presStyleLbl="node1" presStyleIdx="1" presStyleCnt="5">
        <dgm:presLayoutVars>
          <dgm:bulletEnabled val="1"/>
        </dgm:presLayoutVars>
      </dgm:prSet>
      <dgm:spPr/>
    </dgm:pt>
    <dgm:pt modelId="{2DF84ADD-682B-4298-BDF0-9E247DC2D586}" type="pres">
      <dgm:prSet presAssocID="{14DD3788-A52B-4F5D-A2EF-54BCFF6557BF}" presName="FiveNodes_3" presStyleLbl="node1" presStyleIdx="2" presStyleCnt="5">
        <dgm:presLayoutVars>
          <dgm:bulletEnabled val="1"/>
        </dgm:presLayoutVars>
      </dgm:prSet>
      <dgm:spPr/>
    </dgm:pt>
    <dgm:pt modelId="{CAB48FD2-DFEF-4E78-B8E9-2E60CC441253}" type="pres">
      <dgm:prSet presAssocID="{14DD3788-A52B-4F5D-A2EF-54BCFF6557BF}" presName="FiveNodes_4" presStyleLbl="node1" presStyleIdx="3" presStyleCnt="5" custLinFactNeighborX="206" custLinFactNeighborY="3004">
        <dgm:presLayoutVars>
          <dgm:bulletEnabled val="1"/>
        </dgm:presLayoutVars>
      </dgm:prSet>
      <dgm:spPr/>
    </dgm:pt>
    <dgm:pt modelId="{85B6C714-0203-42AA-AA99-C75162E22741}" type="pres">
      <dgm:prSet presAssocID="{14DD3788-A52B-4F5D-A2EF-54BCFF6557BF}" presName="FiveNodes_5" presStyleLbl="node1" presStyleIdx="4" presStyleCnt="5" custLinFactNeighborX="-7" custLinFactNeighborY="15184">
        <dgm:presLayoutVars>
          <dgm:bulletEnabled val="1"/>
        </dgm:presLayoutVars>
      </dgm:prSet>
      <dgm:spPr/>
    </dgm:pt>
    <dgm:pt modelId="{D6329933-C885-4AA8-89A5-6086ED4653F3}" type="pres">
      <dgm:prSet presAssocID="{14DD3788-A52B-4F5D-A2EF-54BCFF6557BF}" presName="FiveConn_1-2" presStyleLbl="fgAccFollowNode1" presStyleIdx="0" presStyleCnt="4">
        <dgm:presLayoutVars>
          <dgm:bulletEnabled val="1"/>
        </dgm:presLayoutVars>
      </dgm:prSet>
      <dgm:spPr/>
    </dgm:pt>
    <dgm:pt modelId="{D2458D9D-746C-4629-9803-35E791EA7E08}" type="pres">
      <dgm:prSet presAssocID="{14DD3788-A52B-4F5D-A2EF-54BCFF6557BF}" presName="FiveConn_2-3" presStyleLbl="fgAccFollowNode1" presStyleIdx="1" presStyleCnt="4">
        <dgm:presLayoutVars>
          <dgm:bulletEnabled val="1"/>
        </dgm:presLayoutVars>
      </dgm:prSet>
      <dgm:spPr/>
    </dgm:pt>
    <dgm:pt modelId="{402D73FA-F330-4FEA-962D-9ABDC26C4709}" type="pres">
      <dgm:prSet presAssocID="{14DD3788-A52B-4F5D-A2EF-54BCFF6557BF}" presName="FiveConn_3-4" presStyleLbl="fgAccFollowNode1" presStyleIdx="2" presStyleCnt="4">
        <dgm:presLayoutVars>
          <dgm:bulletEnabled val="1"/>
        </dgm:presLayoutVars>
      </dgm:prSet>
      <dgm:spPr/>
    </dgm:pt>
    <dgm:pt modelId="{FE50C5AD-190F-4538-BD76-409523674FA8}" type="pres">
      <dgm:prSet presAssocID="{14DD3788-A52B-4F5D-A2EF-54BCFF6557BF}" presName="FiveConn_4-5" presStyleLbl="fgAccFollowNode1" presStyleIdx="3" presStyleCnt="4">
        <dgm:presLayoutVars>
          <dgm:bulletEnabled val="1"/>
        </dgm:presLayoutVars>
      </dgm:prSet>
      <dgm:spPr/>
    </dgm:pt>
    <dgm:pt modelId="{3F6BB82E-1D23-420E-B9CB-CF85F9C508EE}" type="pres">
      <dgm:prSet presAssocID="{14DD3788-A52B-4F5D-A2EF-54BCFF6557BF}" presName="FiveNodes_1_text" presStyleLbl="node1" presStyleIdx="4" presStyleCnt="5">
        <dgm:presLayoutVars>
          <dgm:bulletEnabled val="1"/>
        </dgm:presLayoutVars>
      </dgm:prSet>
      <dgm:spPr/>
    </dgm:pt>
    <dgm:pt modelId="{BD7B9537-A6C3-4240-9C6E-3E88854A8956}" type="pres">
      <dgm:prSet presAssocID="{14DD3788-A52B-4F5D-A2EF-54BCFF6557BF}" presName="FiveNodes_2_text" presStyleLbl="node1" presStyleIdx="4" presStyleCnt="5">
        <dgm:presLayoutVars>
          <dgm:bulletEnabled val="1"/>
        </dgm:presLayoutVars>
      </dgm:prSet>
      <dgm:spPr/>
    </dgm:pt>
    <dgm:pt modelId="{7B131840-6374-4E77-9D91-22098929DA25}" type="pres">
      <dgm:prSet presAssocID="{14DD3788-A52B-4F5D-A2EF-54BCFF6557BF}" presName="FiveNodes_3_text" presStyleLbl="node1" presStyleIdx="4" presStyleCnt="5">
        <dgm:presLayoutVars>
          <dgm:bulletEnabled val="1"/>
        </dgm:presLayoutVars>
      </dgm:prSet>
      <dgm:spPr/>
    </dgm:pt>
    <dgm:pt modelId="{E43A32AE-D83A-4FB0-A21B-DE1B23797230}" type="pres">
      <dgm:prSet presAssocID="{14DD3788-A52B-4F5D-A2EF-54BCFF6557BF}" presName="FiveNodes_4_text" presStyleLbl="node1" presStyleIdx="4" presStyleCnt="5">
        <dgm:presLayoutVars>
          <dgm:bulletEnabled val="1"/>
        </dgm:presLayoutVars>
      </dgm:prSet>
      <dgm:spPr/>
    </dgm:pt>
    <dgm:pt modelId="{C3A9CA27-4E8F-40A5-AD8B-1DB5F3A41A5C}" type="pres">
      <dgm:prSet presAssocID="{14DD3788-A52B-4F5D-A2EF-54BCFF6557B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C0A4108-ACF0-40E4-B87C-F375EFB36AA0}" srcId="{14DD3788-A52B-4F5D-A2EF-54BCFF6557BF}" destId="{1DF3CE0F-6A89-49B4-8339-1988A3C2A4A0}" srcOrd="3" destOrd="0" parTransId="{A2FBBFA9-92F5-4B8A-8B31-78AEEDC736D2}" sibTransId="{E2BC3CB4-2DDC-40FB-9259-68C4EA741AFA}"/>
    <dgm:cxn modelId="{08EDCE08-5F71-4560-9D92-1DDC4E721088}" type="presOf" srcId="{D347BF52-9210-48B0-AC03-2E87545030E4}" destId="{7B131840-6374-4E77-9D91-22098929DA25}" srcOrd="1" destOrd="0" presId="urn:microsoft.com/office/officeart/2005/8/layout/vProcess5"/>
    <dgm:cxn modelId="{B91FA21E-B470-4F48-B8FC-C08B92F7E5BD}" type="presOf" srcId="{05DEC0FB-59B2-4003-9904-C1B1436FBDDF}" destId="{D2458D9D-746C-4629-9803-35E791EA7E08}" srcOrd="0" destOrd="0" presId="urn:microsoft.com/office/officeart/2005/8/layout/vProcess5"/>
    <dgm:cxn modelId="{CF57D822-CFA7-4000-99D3-39C5C2D98EE0}" type="presOf" srcId="{9D1C0C90-89AE-4277-9ACD-495C7623D7A6}" destId="{402D73FA-F330-4FEA-962D-9ABDC26C4709}" srcOrd="0" destOrd="0" presId="urn:microsoft.com/office/officeart/2005/8/layout/vProcess5"/>
    <dgm:cxn modelId="{D34C326A-0295-4073-A945-505371008732}" srcId="{14DD3788-A52B-4F5D-A2EF-54BCFF6557BF}" destId="{C395CC4A-1F7D-4E60-8C07-0FB17E4FB23C}" srcOrd="1" destOrd="0" parTransId="{4E5B4CE9-27A5-418D-B96F-CE14ECBE7FF0}" sibTransId="{05DEC0FB-59B2-4003-9904-C1B1436FBDDF}"/>
    <dgm:cxn modelId="{AA4DA772-5E05-409F-B94C-9D58CDDDB5D3}" type="presOf" srcId="{14DD3788-A52B-4F5D-A2EF-54BCFF6557BF}" destId="{7F1EA9B2-C562-48B0-B461-27305BB3AA25}" srcOrd="0" destOrd="0" presId="urn:microsoft.com/office/officeart/2005/8/layout/vProcess5"/>
    <dgm:cxn modelId="{62BED27D-07F5-48DC-98CE-1C620BB8F420}" srcId="{14DD3788-A52B-4F5D-A2EF-54BCFF6557BF}" destId="{BCDF4580-A614-4A93-AFD1-38D279D7EEA5}" srcOrd="4" destOrd="0" parTransId="{5B41F1CB-807F-45D0-84E8-29E4657CEED4}" sibTransId="{98286799-F7C8-4614-8476-30724E4388B6}"/>
    <dgm:cxn modelId="{48032C8A-6FD4-444E-BEF3-C22A52E75426}" type="presOf" srcId="{1DF3CE0F-6A89-49B4-8339-1988A3C2A4A0}" destId="{CAB48FD2-DFEF-4E78-B8E9-2E60CC441253}" srcOrd="0" destOrd="0" presId="urn:microsoft.com/office/officeart/2005/8/layout/vProcess5"/>
    <dgm:cxn modelId="{A8988494-51F3-466B-9980-F97EB609C1F8}" srcId="{14DD3788-A52B-4F5D-A2EF-54BCFF6557BF}" destId="{C93B1453-3EB2-4E19-8FDF-9877F23EEFD0}" srcOrd="0" destOrd="0" parTransId="{FDC0E1B5-400A-43B0-99A6-2D5CECCF7CF9}" sibTransId="{81998297-4B2D-45AA-AAE1-9E4C8FDB32A7}"/>
    <dgm:cxn modelId="{F1D5C89F-6052-4F5E-8779-C71955E34767}" srcId="{14DD3788-A52B-4F5D-A2EF-54BCFF6557BF}" destId="{99E198B6-044F-46A5-A55C-225ADF3304EB}" srcOrd="5" destOrd="0" parTransId="{224131E5-2871-46BA-8AE1-DE22DBC0F718}" sibTransId="{AA75DB52-1F0A-4645-862B-2B6F6AA0985C}"/>
    <dgm:cxn modelId="{643CD4A1-AE6E-439E-AD34-CC4BFB37270C}" type="presOf" srcId="{C93B1453-3EB2-4E19-8FDF-9877F23EEFD0}" destId="{3F6BB82E-1D23-420E-B9CB-CF85F9C508EE}" srcOrd="1" destOrd="0" presId="urn:microsoft.com/office/officeart/2005/8/layout/vProcess5"/>
    <dgm:cxn modelId="{28B85EA5-04F4-4F8E-BBB5-AC3424BFDE01}" type="presOf" srcId="{C93B1453-3EB2-4E19-8FDF-9877F23EEFD0}" destId="{1C456719-BB77-4A11-A45C-1DD70438E10F}" srcOrd="0" destOrd="0" presId="urn:microsoft.com/office/officeart/2005/8/layout/vProcess5"/>
    <dgm:cxn modelId="{00E65CB9-BD69-4749-A655-F253EDC713EF}" type="presOf" srcId="{BCDF4580-A614-4A93-AFD1-38D279D7EEA5}" destId="{85B6C714-0203-42AA-AA99-C75162E22741}" srcOrd="0" destOrd="0" presId="urn:microsoft.com/office/officeart/2005/8/layout/vProcess5"/>
    <dgm:cxn modelId="{D12790BF-0F0C-4D40-9D3F-FF77EFA05527}" srcId="{14DD3788-A52B-4F5D-A2EF-54BCFF6557BF}" destId="{D347BF52-9210-48B0-AC03-2E87545030E4}" srcOrd="2" destOrd="0" parTransId="{65AB98B6-7F6E-4C21-B3D1-E8D76848623A}" sibTransId="{9D1C0C90-89AE-4277-9ACD-495C7623D7A6}"/>
    <dgm:cxn modelId="{68DAB4C7-573B-465E-AB52-F46A32A5DF38}" type="presOf" srcId="{1DF3CE0F-6A89-49B4-8339-1988A3C2A4A0}" destId="{E43A32AE-D83A-4FB0-A21B-DE1B23797230}" srcOrd="1" destOrd="0" presId="urn:microsoft.com/office/officeart/2005/8/layout/vProcess5"/>
    <dgm:cxn modelId="{E3E66DCB-032D-4F0E-B1CA-84D40CDD7EE5}" type="presOf" srcId="{C395CC4A-1F7D-4E60-8C07-0FB17E4FB23C}" destId="{32998A99-33CA-4CF6-AB86-F1BF570BF20E}" srcOrd="0" destOrd="0" presId="urn:microsoft.com/office/officeart/2005/8/layout/vProcess5"/>
    <dgm:cxn modelId="{D87A29D0-D877-4E9B-BCCB-C239E7721D18}" type="presOf" srcId="{BCDF4580-A614-4A93-AFD1-38D279D7EEA5}" destId="{C3A9CA27-4E8F-40A5-AD8B-1DB5F3A41A5C}" srcOrd="1" destOrd="0" presId="urn:microsoft.com/office/officeart/2005/8/layout/vProcess5"/>
    <dgm:cxn modelId="{C9DA4FD7-7E96-4B4C-A198-1DFB1290F4CB}" type="presOf" srcId="{E2BC3CB4-2DDC-40FB-9259-68C4EA741AFA}" destId="{FE50C5AD-190F-4538-BD76-409523674FA8}" srcOrd="0" destOrd="0" presId="urn:microsoft.com/office/officeart/2005/8/layout/vProcess5"/>
    <dgm:cxn modelId="{93150BD9-C738-49CA-9E3B-6C361F682EAA}" type="presOf" srcId="{C395CC4A-1F7D-4E60-8C07-0FB17E4FB23C}" destId="{BD7B9537-A6C3-4240-9C6E-3E88854A8956}" srcOrd="1" destOrd="0" presId="urn:microsoft.com/office/officeart/2005/8/layout/vProcess5"/>
    <dgm:cxn modelId="{9E8EEDD9-4330-4900-8108-0315AD775374}" type="presOf" srcId="{D347BF52-9210-48B0-AC03-2E87545030E4}" destId="{2DF84ADD-682B-4298-BDF0-9E247DC2D586}" srcOrd="0" destOrd="0" presId="urn:microsoft.com/office/officeart/2005/8/layout/vProcess5"/>
    <dgm:cxn modelId="{7E898AE3-27AB-4ADB-9EEA-25BA36E3A6C3}" type="presOf" srcId="{81998297-4B2D-45AA-AAE1-9E4C8FDB32A7}" destId="{D6329933-C885-4AA8-89A5-6086ED4653F3}" srcOrd="0" destOrd="0" presId="urn:microsoft.com/office/officeart/2005/8/layout/vProcess5"/>
    <dgm:cxn modelId="{1039C4EC-EF8E-469B-95BA-7470606AF5CF}" type="presParOf" srcId="{7F1EA9B2-C562-48B0-B461-27305BB3AA25}" destId="{188BFBE2-CE97-4B31-9004-5439A91D2182}" srcOrd="0" destOrd="0" presId="urn:microsoft.com/office/officeart/2005/8/layout/vProcess5"/>
    <dgm:cxn modelId="{A519CC25-5391-4FE1-826B-0F08F6BE2F30}" type="presParOf" srcId="{7F1EA9B2-C562-48B0-B461-27305BB3AA25}" destId="{1C456719-BB77-4A11-A45C-1DD70438E10F}" srcOrd="1" destOrd="0" presId="urn:microsoft.com/office/officeart/2005/8/layout/vProcess5"/>
    <dgm:cxn modelId="{4B3B6A50-7706-43C8-B323-3D281EE2F975}" type="presParOf" srcId="{7F1EA9B2-C562-48B0-B461-27305BB3AA25}" destId="{32998A99-33CA-4CF6-AB86-F1BF570BF20E}" srcOrd="2" destOrd="0" presId="urn:microsoft.com/office/officeart/2005/8/layout/vProcess5"/>
    <dgm:cxn modelId="{EF78F403-CC3C-4D60-888B-A3CA15075B3A}" type="presParOf" srcId="{7F1EA9B2-C562-48B0-B461-27305BB3AA25}" destId="{2DF84ADD-682B-4298-BDF0-9E247DC2D586}" srcOrd="3" destOrd="0" presId="urn:microsoft.com/office/officeart/2005/8/layout/vProcess5"/>
    <dgm:cxn modelId="{8EFA9491-704C-495D-92F7-176D10BDE624}" type="presParOf" srcId="{7F1EA9B2-C562-48B0-B461-27305BB3AA25}" destId="{CAB48FD2-DFEF-4E78-B8E9-2E60CC441253}" srcOrd="4" destOrd="0" presId="urn:microsoft.com/office/officeart/2005/8/layout/vProcess5"/>
    <dgm:cxn modelId="{85746467-F7A8-4F73-B8A7-A7D531BAD62F}" type="presParOf" srcId="{7F1EA9B2-C562-48B0-B461-27305BB3AA25}" destId="{85B6C714-0203-42AA-AA99-C75162E22741}" srcOrd="5" destOrd="0" presId="urn:microsoft.com/office/officeart/2005/8/layout/vProcess5"/>
    <dgm:cxn modelId="{AA129A8C-A183-40A4-AD82-50C543873A62}" type="presParOf" srcId="{7F1EA9B2-C562-48B0-B461-27305BB3AA25}" destId="{D6329933-C885-4AA8-89A5-6086ED4653F3}" srcOrd="6" destOrd="0" presId="urn:microsoft.com/office/officeart/2005/8/layout/vProcess5"/>
    <dgm:cxn modelId="{83F8199F-9B40-4F7E-8A55-0B8473CC553D}" type="presParOf" srcId="{7F1EA9B2-C562-48B0-B461-27305BB3AA25}" destId="{D2458D9D-746C-4629-9803-35E791EA7E08}" srcOrd="7" destOrd="0" presId="urn:microsoft.com/office/officeart/2005/8/layout/vProcess5"/>
    <dgm:cxn modelId="{66E57F20-CD81-459B-97B7-0659F9B5973C}" type="presParOf" srcId="{7F1EA9B2-C562-48B0-B461-27305BB3AA25}" destId="{402D73FA-F330-4FEA-962D-9ABDC26C4709}" srcOrd="8" destOrd="0" presId="urn:microsoft.com/office/officeart/2005/8/layout/vProcess5"/>
    <dgm:cxn modelId="{34FF364D-C29C-4804-9ACA-CB66D666DA40}" type="presParOf" srcId="{7F1EA9B2-C562-48B0-B461-27305BB3AA25}" destId="{FE50C5AD-190F-4538-BD76-409523674FA8}" srcOrd="9" destOrd="0" presId="urn:microsoft.com/office/officeart/2005/8/layout/vProcess5"/>
    <dgm:cxn modelId="{F248C22D-9F1A-4AA3-BC94-EC994641D42B}" type="presParOf" srcId="{7F1EA9B2-C562-48B0-B461-27305BB3AA25}" destId="{3F6BB82E-1D23-420E-B9CB-CF85F9C508EE}" srcOrd="10" destOrd="0" presId="urn:microsoft.com/office/officeart/2005/8/layout/vProcess5"/>
    <dgm:cxn modelId="{77A0524B-5F96-427F-B169-24B377984060}" type="presParOf" srcId="{7F1EA9B2-C562-48B0-B461-27305BB3AA25}" destId="{BD7B9537-A6C3-4240-9C6E-3E88854A8956}" srcOrd="11" destOrd="0" presId="urn:microsoft.com/office/officeart/2005/8/layout/vProcess5"/>
    <dgm:cxn modelId="{5269FA49-93B5-44E5-9F27-2DD3CAD20989}" type="presParOf" srcId="{7F1EA9B2-C562-48B0-B461-27305BB3AA25}" destId="{7B131840-6374-4E77-9D91-22098929DA25}" srcOrd="12" destOrd="0" presId="urn:microsoft.com/office/officeart/2005/8/layout/vProcess5"/>
    <dgm:cxn modelId="{D26492A5-C205-4FC6-84B7-3BADC2F8A4A6}" type="presParOf" srcId="{7F1EA9B2-C562-48B0-B461-27305BB3AA25}" destId="{E43A32AE-D83A-4FB0-A21B-DE1B23797230}" srcOrd="13" destOrd="0" presId="urn:microsoft.com/office/officeart/2005/8/layout/vProcess5"/>
    <dgm:cxn modelId="{F3FF1B57-FF1F-4F3C-AE01-E36853FFF5BD}" type="presParOf" srcId="{7F1EA9B2-C562-48B0-B461-27305BB3AA25}" destId="{C3A9CA27-4E8F-40A5-AD8B-1DB5F3A41A5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56719-BB77-4A11-A45C-1DD70438E10F}">
      <dsp:nvSpPr>
        <dsp:cNvPr id="0" name=""/>
        <dsp:cNvSpPr/>
      </dsp:nvSpPr>
      <dsp:spPr>
        <a:xfrm>
          <a:off x="0" y="0"/>
          <a:ext cx="7585827" cy="544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/>
            <a:t>Background of KFC;</a:t>
          </a:r>
          <a:endParaRPr lang="en-US" sz="2100" kern="1200"/>
        </a:p>
      </dsp:txBody>
      <dsp:txXfrm>
        <a:off x="15936" y="15936"/>
        <a:ext cx="6935052" cy="512218"/>
      </dsp:txXfrm>
    </dsp:sp>
    <dsp:sp modelId="{32998A99-33CA-4CF6-AB86-F1BF570BF20E}">
      <dsp:nvSpPr>
        <dsp:cNvPr id="0" name=""/>
        <dsp:cNvSpPr/>
      </dsp:nvSpPr>
      <dsp:spPr>
        <a:xfrm>
          <a:off x="566474" y="619658"/>
          <a:ext cx="7585827" cy="544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err="1"/>
            <a:t>Challenge</a:t>
          </a:r>
          <a:r>
            <a:rPr lang="ro-RO" sz="2100" kern="1200"/>
            <a:t> </a:t>
          </a:r>
          <a:r>
            <a:rPr lang="ro-RO" sz="2100" kern="1200" err="1"/>
            <a:t>before</a:t>
          </a:r>
          <a:r>
            <a:rPr lang="ro-RO" sz="2100" kern="1200"/>
            <a:t> </a:t>
          </a:r>
          <a:r>
            <a:rPr lang="ro-RO" sz="2100" kern="1200" err="1"/>
            <a:t>the</a:t>
          </a:r>
          <a:r>
            <a:rPr lang="ro-RO" sz="2100" kern="1200"/>
            <a:t> </a:t>
          </a:r>
          <a:r>
            <a:rPr lang="ro-RO" sz="2100" kern="1200" err="1"/>
            <a:t>introduction</a:t>
          </a:r>
          <a:r>
            <a:rPr lang="ro-RO" sz="2100" kern="1200"/>
            <a:t> of modern </a:t>
          </a:r>
          <a:r>
            <a:rPr lang="ro-RO" sz="2100" kern="1200" err="1"/>
            <a:t>technology</a:t>
          </a:r>
          <a:r>
            <a:rPr lang="ro-RO" sz="2100" kern="1200"/>
            <a:t>;</a:t>
          </a:r>
          <a:endParaRPr lang="en-US" sz="2100" kern="1200"/>
        </a:p>
      </dsp:txBody>
      <dsp:txXfrm>
        <a:off x="582410" y="635594"/>
        <a:ext cx="6633822" cy="512218"/>
      </dsp:txXfrm>
    </dsp:sp>
    <dsp:sp modelId="{2DF84ADD-682B-4298-BDF0-9E247DC2D586}">
      <dsp:nvSpPr>
        <dsp:cNvPr id="0" name=""/>
        <dsp:cNvSpPr/>
      </dsp:nvSpPr>
      <dsp:spPr>
        <a:xfrm>
          <a:off x="1132948" y="1239316"/>
          <a:ext cx="7585827" cy="544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err="1"/>
            <a:t>Insight</a:t>
          </a:r>
          <a:r>
            <a:rPr lang="ro-RO" sz="2100" kern="1200"/>
            <a:t> </a:t>
          </a:r>
          <a:r>
            <a:rPr lang="ro-RO" sz="2100" kern="1200" err="1"/>
            <a:t>to</a:t>
          </a:r>
          <a:r>
            <a:rPr lang="ro-RO" sz="2100" kern="1200"/>
            <a:t> </a:t>
          </a:r>
          <a:r>
            <a:rPr lang="ro-RO" sz="2100" kern="1200" err="1"/>
            <a:t>the</a:t>
          </a:r>
          <a:r>
            <a:rPr lang="ro-RO" sz="2100" kern="1200"/>
            <a:t> modern </a:t>
          </a:r>
          <a:r>
            <a:rPr lang="ro-RO" sz="2100" kern="1200" err="1"/>
            <a:t>technology</a:t>
          </a:r>
          <a:r>
            <a:rPr lang="ro-RO" sz="2100" kern="1200"/>
            <a:t> </a:t>
          </a:r>
          <a:r>
            <a:rPr lang="ro-RO" sz="2100" kern="1200" err="1"/>
            <a:t>introduced</a:t>
          </a:r>
          <a:r>
            <a:rPr lang="ro-RO" sz="2100" kern="1200"/>
            <a:t>;</a:t>
          </a:r>
          <a:endParaRPr lang="en-US" sz="2100" kern="1200"/>
        </a:p>
      </dsp:txBody>
      <dsp:txXfrm>
        <a:off x="1148884" y="1255252"/>
        <a:ext cx="6633822" cy="512218"/>
      </dsp:txXfrm>
    </dsp:sp>
    <dsp:sp modelId="{CAB48FD2-DFEF-4E78-B8E9-2E60CC441253}">
      <dsp:nvSpPr>
        <dsp:cNvPr id="0" name=""/>
        <dsp:cNvSpPr/>
      </dsp:nvSpPr>
      <dsp:spPr>
        <a:xfrm>
          <a:off x="1715049" y="1875319"/>
          <a:ext cx="7585827" cy="544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/>
            <a:t>The impact of </a:t>
          </a:r>
          <a:r>
            <a:rPr lang="ro-RO" sz="2100" kern="1200" err="1"/>
            <a:t>the</a:t>
          </a:r>
          <a:r>
            <a:rPr lang="ro-RO" sz="2100" kern="1200"/>
            <a:t> </a:t>
          </a:r>
          <a:r>
            <a:rPr lang="ro-RO" sz="2100" kern="1200" err="1"/>
            <a:t>technology</a:t>
          </a:r>
          <a:r>
            <a:rPr lang="ro-RO" sz="2100" kern="1200"/>
            <a:t> </a:t>
          </a:r>
          <a:r>
            <a:rPr lang="ro-RO" sz="2100" kern="1200" err="1"/>
            <a:t>introduced</a:t>
          </a:r>
          <a:r>
            <a:rPr lang="ro-RO" sz="2100" kern="1200"/>
            <a:t>;</a:t>
          </a:r>
          <a:endParaRPr lang="en-US" sz="2100" kern="1200"/>
        </a:p>
      </dsp:txBody>
      <dsp:txXfrm>
        <a:off x="1730985" y="1891255"/>
        <a:ext cx="6633822" cy="512218"/>
      </dsp:txXfrm>
    </dsp:sp>
    <dsp:sp modelId="{85B6C714-0203-42AA-AA99-C75162E22741}">
      <dsp:nvSpPr>
        <dsp:cNvPr id="0" name=""/>
        <dsp:cNvSpPr/>
      </dsp:nvSpPr>
      <dsp:spPr>
        <a:xfrm>
          <a:off x="2265365" y="2478632"/>
          <a:ext cx="7585827" cy="544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err="1"/>
            <a:t>Lessons</a:t>
          </a:r>
          <a:r>
            <a:rPr lang="ro-RO" sz="2100" kern="1200"/>
            <a:t> </a:t>
          </a:r>
          <a:r>
            <a:rPr lang="ro-RO" sz="2100" kern="1200" err="1"/>
            <a:t>that</a:t>
          </a:r>
          <a:r>
            <a:rPr lang="ro-RO" sz="2100" kern="1200"/>
            <a:t> </a:t>
          </a:r>
          <a:r>
            <a:rPr lang="ro-RO" sz="2100" kern="1200" err="1"/>
            <a:t>can</a:t>
          </a:r>
          <a:r>
            <a:rPr lang="ro-RO" sz="2100" kern="1200"/>
            <a:t> </a:t>
          </a:r>
          <a:r>
            <a:rPr lang="ro-RO" sz="2100" kern="1200" err="1"/>
            <a:t>be</a:t>
          </a:r>
          <a:r>
            <a:rPr lang="ro-RO" sz="2100" kern="1200"/>
            <a:t> </a:t>
          </a:r>
          <a:r>
            <a:rPr lang="ro-RO" sz="2100" kern="1200" err="1"/>
            <a:t>drawn</a:t>
          </a:r>
          <a:r>
            <a:rPr lang="ro-RO" sz="2100" kern="1200"/>
            <a:t> </a:t>
          </a:r>
          <a:r>
            <a:rPr lang="ro-RO" sz="2100" kern="1200" err="1"/>
            <a:t>from</a:t>
          </a:r>
          <a:r>
            <a:rPr lang="ro-RO" sz="2100" kern="1200"/>
            <a:t> </a:t>
          </a:r>
          <a:r>
            <a:rPr lang="ro-RO" sz="2100" kern="1200" err="1"/>
            <a:t>the</a:t>
          </a:r>
          <a:r>
            <a:rPr lang="ro-RO" sz="2100" kern="1200"/>
            <a:t> case </a:t>
          </a:r>
          <a:r>
            <a:rPr lang="ro-RO" sz="2100" kern="1200" err="1"/>
            <a:t>study</a:t>
          </a:r>
          <a:r>
            <a:rPr lang="ro-RO" sz="2100" kern="1200"/>
            <a:t>;</a:t>
          </a:r>
          <a:endParaRPr lang="en-US" sz="2100" kern="1200"/>
        </a:p>
      </dsp:txBody>
      <dsp:txXfrm>
        <a:off x="2281301" y="2494568"/>
        <a:ext cx="6633822" cy="512218"/>
      </dsp:txXfrm>
    </dsp:sp>
    <dsp:sp modelId="{D6329933-C885-4AA8-89A5-6086ED4653F3}">
      <dsp:nvSpPr>
        <dsp:cNvPr id="0" name=""/>
        <dsp:cNvSpPr/>
      </dsp:nvSpPr>
      <dsp:spPr>
        <a:xfrm>
          <a:off x="7232168" y="397488"/>
          <a:ext cx="353658" cy="3536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311741" y="397488"/>
        <a:ext cx="194512" cy="266128"/>
      </dsp:txXfrm>
    </dsp:sp>
    <dsp:sp modelId="{D2458D9D-746C-4629-9803-35E791EA7E08}">
      <dsp:nvSpPr>
        <dsp:cNvPr id="0" name=""/>
        <dsp:cNvSpPr/>
      </dsp:nvSpPr>
      <dsp:spPr>
        <a:xfrm>
          <a:off x="7798643" y="1017146"/>
          <a:ext cx="353658" cy="3536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878216" y="1017146"/>
        <a:ext cx="194512" cy="266128"/>
      </dsp:txXfrm>
    </dsp:sp>
    <dsp:sp modelId="{402D73FA-F330-4FEA-962D-9ABDC26C4709}">
      <dsp:nvSpPr>
        <dsp:cNvPr id="0" name=""/>
        <dsp:cNvSpPr/>
      </dsp:nvSpPr>
      <dsp:spPr>
        <a:xfrm>
          <a:off x="8365117" y="1627736"/>
          <a:ext cx="353658" cy="3536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8444690" y="1627736"/>
        <a:ext cx="194512" cy="266128"/>
      </dsp:txXfrm>
    </dsp:sp>
    <dsp:sp modelId="{FE50C5AD-190F-4538-BD76-409523674FA8}">
      <dsp:nvSpPr>
        <dsp:cNvPr id="0" name=""/>
        <dsp:cNvSpPr/>
      </dsp:nvSpPr>
      <dsp:spPr>
        <a:xfrm>
          <a:off x="8931591" y="2253439"/>
          <a:ext cx="353658" cy="35365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011164" y="2253439"/>
        <a:ext cx="194512" cy="266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75000"/>
                <a:lumOff val="25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ferenceforbusiness.com/history2/99/KFC-Corporati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56D04-582F-4063-908B-CE003A096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434" y="150408"/>
            <a:ext cx="6678211" cy="1832628"/>
          </a:xfrm>
        </p:spPr>
        <p:txBody>
          <a:bodyPr anchor="ctr">
            <a:normAutofit/>
          </a:bodyPr>
          <a:lstStyle/>
          <a:p>
            <a:pPr algn="r"/>
            <a:r>
              <a:rPr lang="ro-RO" sz="1400" dirty="0">
                <a:latin typeface="Arial Black"/>
              </a:rPr>
              <a:t>Module: digital skills and research methods</a:t>
            </a:r>
            <a:br>
              <a:rPr lang="ro-RO" sz="1400" dirty="0">
                <a:latin typeface="Arial Black" panose="020B0A04020102020204" pitchFamily="34" charset="0"/>
              </a:rPr>
            </a:br>
            <a:r>
              <a:rPr lang="ro-RO" sz="1400" dirty="0">
                <a:latin typeface="Arial Black"/>
              </a:rPr>
              <a:t>module code: bmsw4003</a:t>
            </a:r>
            <a:br>
              <a:rPr lang="ro-RO" sz="1400" dirty="0">
                <a:latin typeface="Arial Black" panose="020B0A04020102020204" pitchFamily="34" charset="0"/>
              </a:rPr>
            </a:br>
            <a:r>
              <a:rPr lang="ro-RO" sz="1400" dirty="0">
                <a:latin typeface="Arial Black"/>
              </a:rPr>
              <a:t>lecturer: balendran kandasemy</a:t>
            </a:r>
            <a:br>
              <a:rPr lang="ro-RO" sz="1400" dirty="0">
                <a:latin typeface="Arial Black" panose="020B0A04020102020204" pitchFamily="34" charset="0"/>
              </a:rPr>
            </a:br>
            <a:r>
              <a:rPr lang="ro-RO" sz="1400" dirty="0">
                <a:latin typeface="Arial Black"/>
              </a:rPr>
              <a:t>assignment title: </a:t>
            </a:r>
            <a:r>
              <a:rPr lang="en-GB" sz="1400" dirty="0">
                <a:latin typeface="Arial Black"/>
              </a:rPr>
              <a:t>DSR Assessment 1 Group Presentation</a:t>
            </a:r>
            <a:endParaRPr lang="ro-RO" sz="9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rgbClr val="B013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FAE45-50C2-4D3E-B24E-C66E15DBBF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2808" y="2193496"/>
            <a:ext cx="5975956" cy="977621"/>
          </a:xfrm>
        </p:spPr>
        <p:txBody>
          <a:bodyPr vert="horz" lIns="91440" tIns="91440" rIns="91440" bIns="91440" rtlCol="0" anchor="t">
            <a:noAutofit/>
          </a:bodyPr>
          <a:lstStyle/>
          <a:p>
            <a:pPr algn="ctr">
              <a:lnSpc>
                <a:spcPct val="110000"/>
              </a:lnSpc>
            </a:pPr>
            <a:r>
              <a:rPr lang="ro-RO" sz="2800" b="1" dirty="0">
                <a:latin typeface="Arial Black"/>
              </a:rPr>
              <a:t>impact of technology at kfc restaurants</a:t>
            </a:r>
          </a:p>
          <a:p>
            <a:pPr algn="ctr">
              <a:lnSpc>
                <a:spcPct val="110000"/>
              </a:lnSpc>
            </a:pPr>
            <a:endParaRPr lang="ro-RO" sz="2800" b="1" dirty="0">
              <a:solidFill>
                <a:srgbClr val="000000"/>
              </a:solidFill>
              <a:latin typeface="Arial Black"/>
            </a:endParaRPr>
          </a:p>
          <a:p>
            <a:pPr algn="ctr">
              <a:lnSpc>
                <a:spcPct val="110000"/>
              </a:lnSpc>
            </a:pPr>
            <a:endParaRPr lang="ro-RO" sz="2800" b="1" dirty="0">
              <a:solidFill>
                <a:srgbClr val="000000"/>
              </a:solidFill>
              <a:latin typeface="Arial Black" panose="020B0A04020102020204" pitchFamily="34" charset="0"/>
            </a:endParaRPr>
          </a:p>
          <a:p>
            <a:pPr algn="ctr">
              <a:lnSpc>
                <a:spcPct val="110000"/>
              </a:lnSpc>
            </a:pPr>
            <a:endParaRPr lang="ro-RO" sz="1200" dirty="0">
              <a:solidFill>
                <a:srgbClr val="000000"/>
              </a:solidFill>
              <a:latin typeface="Arial Black"/>
            </a:endParaRPr>
          </a:p>
          <a:p>
            <a:pPr algn="ctr">
              <a:lnSpc>
                <a:spcPct val="110000"/>
              </a:lnSpc>
            </a:pPr>
            <a:endParaRPr lang="ro-RO" sz="1200" dirty="0">
              <a:solidFill>
                <a:srgbClr val="000000"/>
              </a:solidFill>
              <a:latin typeface="Arial Black"/>
            </a:endParaRPr>
          </a:p>
          <a:p>
            <a:pPr algn="ctr">
              <a:lnSpc>
                <a:spcPct val="110000"/>
              </a:lnSpc>
            </a:pPr>
            <a:r>
              <a:rPr lang="ro-RO" sz="1400" dirty="0">
                <a:solidFill>
                  <a:schemeClr val="bg1"/>
                </a:solidFill>
                <a:latin typeface="Arial Black"/>
              </a:rPr>
              <a:t>Student: </a:t>
            </a:r>
            <a:r>
              <a:rPr lang="en-GB" sz="1400" dirty="0">
                <a:solidFill>
                  <a:schemeClr val="bg1"/>
                </a:solidFill>
                <a:latin typeface="Arial Black"/>
              </a:rPr>
              <a:t>  </a:t>
            </a:r>
            <a:r>
              <a:rPr lang="ro-RO" sz="1400" dirty="0">
                <a:solidFill>
                  <a:schemeClr val="bg1"/>
                </a:solidFill>
                <a:latin typeface="Arial Black"/>
              </a:rPr>
              <a:t> Oana gabriela cirstea ( 1921649)</a:t>
            </a:r>
            <a:endParaRPr lang="en-GB" sz="1400" dirty="0">
              <a:solidFill>
                <a:schemeClr val="bg1"/>
              </a:solidFill>
              <a:latin typeface="Arial Black"/>
            </a:endParaRPr>
          </a:p>
          <a:p>
            <a:pPr algn="ctr">
              <a:lnSpc>
                <a:spcPct val="110000"/>
              </a:lnSpc>
            </a:pPr>
            <a:r>
              <a:rPr lang="en-GB" sz="1400" dirty="0">
                <a:solidFill>
                  <a:schemeClr val="bg1"/>
                </a:solidFill>
                <a:latin typeface="Arial Black"/>
              </a:rPr>
              <a:t>                   </a:t>
            </a:r>
            <a:r>
              <a:rPr lang="ro-RO" sz="1400" dirty="0">
                <a:solidFill>
                  <a:schemeClr val="bg1"/>
                </a:solidFill>
                <a:latin typeface="Arial Black"/>
              </a:rPr>
              <a:t>Madalina dumitrache ( 1921266)</a:t>
            </a:r>
            <a:endParaRPr lang="ro-RO" sz="14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dirty="0">
                <a:solidFill>
                  <a:schemeClr val="bg1"/>
                </a:solidFill>
                <a:latin typeface="Arial Black"/>
              </a:rPr>
              <a:t>                </a:t>
            </a:r>
            <a:r>
              <a:rPr lang="ro-RO" sz="1400" dirty="0">
                <a:solidFill>
                  <a:schemeClr val="bg1"/>
                </a:solidFill>
                <a:latin typeface="Arial Black"/>
              </a:rPr>
              <a:t>Irene</a:t>
            </a:r>
            <a:r>
              <a:rPr lang="en-GB" sz="1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Arial Black"/>
              </a:rPr>
              <a:t>sano</a:t>
            </a:r>
            <a:r>
              <a:rPr lang="en-GB" sz="1400" dirty="0">
                <a:solidFill>
                  <a:schemeClr val="bg1"/>
                </a:solidFill>
                <a:latin typeface="Arial Black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Arial Black"/>
              </a:rPr>
              <a:t>colubali</a:t>
            </a:r>
            <a:r>
              <a:rPr lang="ro-RO" sz="1400" dirty="0">
                <a:solidFill>
                  <a:schemeClr val="bg1"/>
                </a:solidFill>
                <a:latin typeface="Arial Black"/>
              </a:rPr>
              <a:t> (20</a:t>
            </a:r>
            <a:r>
              <a:rPr lang="en-GB" sz="1400" dirty="0">
                <a:solidFill>
                  <a:schemeClr val="bg1"/>
                </a:solidFill>
                <a:latin typeface="Arial Black"/>
              </a:rPr>
              <a:t>30887</a:t>
            </a:r>
            <a:r>
              <a:rPr lang="ro-RO" sz="1400" dirty="0">
                <a:solidFill>
                  <a:schemeClr val="bg1"/>
                </a:solidFill>
                <a:latin typeface="Arial Black"/>
              </a:rPr>
              <a:t>)</a:t>
            </a:r>
            <a:endParaRPr lang="ro-RO" sz="14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ro-RO" sz="1400" dirty="0">
                <a:solidFill>
                  <a:schemeClr val="bg1"/>
                </a:solidFill>
                <a:latin typeface="Arial Black"/>
              </a:rPr>
              <a:t>                   </a:t>
            </a:r>
            <a:r>
              <a:rPr lang="en-GB" sz="1400" dirty="0">
                <a:solidFill>
                  <a:schemeClr val="bg1"/>
                </a:solidFill>
                <a:latin typeface="Arial Black"/>
              </a:rPr>
              <a:t>LUNETH BARBOSA NETO (2116371)</a:t>
            </a:r>
            <a:endParaRPr lang="ro-RO" sz="14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ro-RO" sz="1400" dirty="0">
                <a:solidFill>
                  <a:srgbClr val="000000"/>
                </a:solidFill>
                <a:latin typeface="Arial Black"/>
              </a:rPr>
              <a:t>                           </a:t>
            </a:r>
            <a:endParaRPr lang="ro-RO" sz="1500" b="1" dirty="0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>
              <a:lnSpc>
                <a:spcPct val="110000"/>
              </a:lnSpc>
            </a:pPr>
            <a:endParaRPr lang="ro-RO" sz="1500" b="1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52364C44-83AC-4BF5-A5F5-B01CF19727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5" r="51114" b="-2"/>
          <a:stretch/>
        </p:blipFill>
        <p:spPr>
          <a:xfrm>
            <a:off x="167030" y="150408"/>
            <a:ext cx="3135746" cy="462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8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FA007-E342-47FD-A261-022E1F8B9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ro-RO" sz="2700" b="1"/>
              <a:t>The </a:t>
            </a:r>
            <a:r>
              <a:rPr lang="ro-RO" sz="2700" b="1" err="1"/>
              <a:t>use</a:t>
            </a:r>
            <a:r>
              <a:rPr lang="ro-RO" sz="2700" b="1"/>
              <a:t> of </a:t>
            </a:r>
            <a:r>
              <a:rPr lang="ro-RO" sz="2700" b="1" err="1"/>
              <a:t>contemporary</a:t>
            </a:r>
            <a:r>
              <a:rPr lang="ro-RO" sz="2700" b="1"/>
              <a:t> </a:t>
            </a:r>
            <a:r>
              <a:rPr lang="ro-RO" sz="2700" b="1" err="1"/>
              <a:t>technologies</a:t>
            </a:r>
            <a:r>
              <a:rPr lang="ro-RO" sz="2700" b="1"/>
              <a:t> </a:t>
            </a:r>
            <a:r>
              <a:rPr lang="ro-RO" sz="2700" b="1" err="1"/>
              <a:t>to</a:t>
            </a:r>
            <a:r>
              <a:rPr lang="ro-RO" sz="2700" b="1"/>
              <a:t> </a:t>
            </a:r>
            <a:r>
              <a:rPr lang="ro-RO" sz="2700" b="1" err="1"/>
              <a:t>improve</a:t>
            </a:r>
            <a:r>
              <a:rPr lang="ro-RO" sz="2700" b="1"/>
              <a:t> </a:t>
            </a:r>
            <a:r>
              <a:rPr lang="ro-RO" sz="2700" b="1" err="1"/>
              <a:t>workplace</a:t>
            </a:r>
            <a:r>
              <a:rPr lang="ro-RO" sz="2700" b="1"/>
              <a:t> </a:t>
            </a:r>
            <a:r>
              <a:rPr lang="ro-RO" sz="2700" b="1" err="1"/>
              <a:t>efficiency</a:t>
            </a:r>
            <a:r>
              <a:rPr lang="ro-RO" sz="2700" b="1"/>
              <a:t> </a:t>
            </a:r>
            <a:r>
              <a:rPr lang="ro-RO" sz="2700" b="1" err="1"/>
              <a:t>and</a:t>
            </a:r>
            <a:r>
              <a:rPr lang="ro-RO" sz="2700" b="1"/>
              <a:t> </a:t>
            </a:r>
            <a:r>
              <a:rPr lang="ro-RO" sz="2700" b="1" err="1"/>
              <a:t>employability</a:t>
            </a:r>
            <a:endParaRPr lang="ro-RO" sz="2700" b="1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7BF05B0-20E6-45D9-A1E0-E930FA562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0112995"/>
              </p:ext>
            </p:extLst>
          </p:nvPr>
        </p:nvGraphicFramePr>
        <p:xfrm>
          <a:off x="1723269" y="2403964"/>
          <a:ext cx="9851724" cy="3022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282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B16E8-C0A4-4A45-87DB-EAB691B5B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940" y="796682"/>
            <a:ext cx="8284120" cy="627986"/>
          </a:xfrm>
        </p:spPr>
        <p:txBody>
          <a:bodyPr>
            <a:noAutofit/>
          </a:bodyPr>
          <a:lstStyle/>
          <a:p>
            <a:pPr algn="ctr"/>
            <a:r>
              <a:rPr lang="ro-RO" sz="2400" dirty="0">
                <a:latin typeface="Gill Sans MT"/>
              </a:rPr>
              <a:t>Backround of Kfc </a:t>
            </a:r>
            <a:r>
              <a:rPr lang="ro-RO" sz="2400" b="1" dirty="0">
                <a:cs typeface="Arial" panose="020B0604020202020204" pitchFamily="34" charset="0"/>
              </a:rPr>
              <a:t>(Kentucky Fried Chicken)</a:t>
            </a:r>
            <a:endParaRPr lang="en-US" sz="2400" b="1" dirty="0"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180B36-B2E2-4CEE-BA87-AD56F1CA6E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695" y="2063619"/>
            <a:ext cx="8541416" cy="38449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latin typeface="Gill Sans MT"/>
              </a:rPr>
              <a:t>Harland Sanders </a:t>
            </a:r>
            <a:r>
              <a:rPr lang="en-US" dirty="0">
                <a:latin typeface="Gill Sans MT"/>
              </a:rPr>
              <a:t>was born in Henryville, Indiana and when he turned 40 Years old, he bought a roadside hotel in Kentucky and begins serving his southern style chicken. </a:t>
            </a:r>
          </a:p>
          <a:p>
            <a:r>
              <a:rPr lang="en-US" dirty="0">
                <a:latin typeface="Gill Sans MT"/>
              </a:rPr>
              <a:t>This was early start of KFC growing and opening franchise business as Sanders recognized the opportunity of restaurants franchising and first restaurant was opened in Salt Lake in 1952.</a:t>
            </a:r>
          </a:p>
          <a:p>
            <a:r>
              <a:rPr lang="en-US" dirty="0">
                <a:latin typeface="Gill Sans MT"/>
              </a:rPr>
              <a:t>Until 1964 the network of restaurants was growing so fast that Sanders had to step back and sold the company for $2 million to a group of investors.</a:t>
            </a:r>
          </a:p>
          <a:p>
            <a:endParaRPr lang="en-US" dirty="0">
              <a:latin typeface="Gill Sans MT"/>
            </a:endParaRPr>
          </a:p>
        </p:txBody>
      </p:sp>
      <p:pic>
        <p:nvPicPr>
          <p:cNvPr id="3" name="Picture 5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47D4338B-AAF8-4E19-97D0-463E90AFC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3281" y="1978955"/>
            <a:ext cx="2783816" cy="35614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1DA231-B5AB-472D-8FA7-72A4A9083CC1}"/>
              </a:ext>
            </a:extLst>
          </p:cNvPr>
          <p:cNvSpPr txBox="1"/>
          <p:nvPr/>
        </p:nvSpPr>
        <p:spPr>
          <a:xfrm>
            <a:off x="9377915" y="569198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Oana</a:t>
            </a:r>
            <a:r>
              <a:rPr lang="en-GB" dirty="0"/>
              <a:t> Gabriela Cirstea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930578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6B554B20-2F94-4059-BE8C-D5607E5990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279" r="2" b="2"/>
          <a:stretch/>
        </p:blipFill>
        <p:spPr>
          <a:xfrm>
            <a:off x="7958223" y="986949"/>
            <a:ext cx="3115403" cy="411058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D0361CC-6D7C-451B-B27B-8CF72B2990F9}"/>
              </a:ext>
            </a:extLst>
          </p:cNvPr>
          <p:cNvSpPr txBox="1"/>
          <p:nvPr/>
        </p:nvSpPr>
        <p:spPr>
          <a:xfrm>
            <a:off x="9377915" y="569198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Oana</a:t>
            </a:r>
            <a:r>
              <a:rPr lang="en-GB" dirty="0"/>
              <a:t> Gabriela Cirstea</a:t>
            </a:r>
            <a:endParaRPr lang="es-ES" dirty="0"/>
          </a:p>
        </p:txBody>
      </p:sp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B9A7FCDE-D043-4AEA-8714-FF360823FDD7}"/>
              </a:ext>
            </a:extLst>
          </p:cNvPr>
          <p:cNvSpPr txBox="1">
            <a:spLocks/>
          </p:cNvSpPr>
          <p:nvPr/>
        </p:nvSpPr>
        <p:spPr>
          <a:xfrm>
            <a:off x="663800" y="1980837"/>
            <a:ext cx="6546508" cy="410594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Gill Sans MT"/>
              </a:rPr>
              <a:t>By 1967 KFC become the sixth largest restaurant chain in the USA by sale volume.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Gill Sans MT"/>
              </a:rPr>
              <a:t>Investors Brown and Massey had transformed the company into a big corporation with modern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000" b="0" i="0" dirty="0">
                <a:solidFill>
                  <a:srgbClr val="333333"/>
                </a:solidFill>
                <a:effectLst/>
              </a:rPr>
              <a:t>"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We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Do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Chicken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Right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“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campaign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in 1981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boosted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company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sales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to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 $2.4 </a:t>
            </a:r>
            <a:r>
              <a:rPr lang="es-ES" sz="2000" b="0" i="0" dirty="0" err="1">
                <a:solidFill>
                  <a:srgbClr val="333333"/>
                </a:solidFill>
                <a:effectLst/>
              </a:rPr>
              <a:t>billion</a:t>
            </a:r>
            <a:r>
              <a:rPr lang="es-ES" sz="2000" b="0" i="0" dirty="0">
                <a:solidFill>
                  <a:srgbClr val="333333"/>
                </a:solidFill>
                <a:effectLst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000" dirty="0">
                <a:solidFill>
                  <a:srgbClr val="333333"/>
                </a:solidFill>
              </a:rPr>
              <a:t>PepsiCo </a:t>
            </a:r>
            <a:r>
              <a:rPr lang="es-ES" sz="2000" dirty="0" err="1">
                <a:solidFill>
                  <a:srgbClr val="333333"/>
                </a:solidFill>
              </a:rPr>
              <a:t>bought</a:t>
            </a:r>
            <a:r>
              <a:rPr lang="es-ES" sz="2000" dirty="0">
                <a:solidFill>
                  <a:srgbClr val="333333"/>
                </a:solidFill>
              </a:rPr>
              <a:t> </a:t>
            </a:r>
            <a:r>
              <a:rPr lang="es-ES" sz="2000" dirty="0" err="1">
                <a:solidFill>
                  <a:srgbClr val="333333"/>
                </a:solidFill>
              </a:rPr>
              <a:t>the</a:t>
            </a:r>
            <a:r>
              <a:rPr lang="es-ES" sz="2000" dirty="0">
                <a:solidFill>
                  <a:srgbClr val="333333"/>
                </a:solidFill>
              </a:rPr>
              <a:t> </a:t>
            </a:r>
            <a:r>
              <a:rPr lang="es-ES" sz="2000" dirty="0" err="1">
                <a:solidFill>
                  <a:srgbClr val="333333"/>
                </a:solidFill>
              </a:rPr>
              <a:t>company</a:t>
            </a:r>
            <a:r>
              <a:rPr lang="es-ES" sz="2000" dirty="0">
                <a:solidFill>
                  <a:srgbClr val="333333"/>
                </a:solidFill>
              </a:rPr>
              <a:t> in 1986 </a:t>
            </a:r>
            <a:r>
              <a:rPr lang="es-ES" sz="2000" dirty="0" err="1">
                <a:solidFill>
                  <a:srgbClr val="333333"/>
                </a:solidFill>
              </a:rPr>
              <a:t>for</a:t>
            </a:r>
            <a:r>
              <a:rPr lang="es-ES" sz="2000" dirty="0">
                <a:solidFill>
                  <a:srgbClr val="333333"/>
                </a:solidFill>
              </a:rPr>
              <a:t> $840 </a:t>
            </a:r>
            <a:r>
              <a:rPr lang="es-ES" sz="2000" dirty="0" err="1">
                <a:solidFill>
                  <a:srgbClr val="333333"/>
                </a:solidFill>
              </a:rPr>
              <a:t>million</a:t>
            </a:r>
            <a:r>
              <a:rPr lang="es-ES" sz="2000" dirty="0">
                <a:solidFill>
                  <a:srgbClr val="333333"/>
                </a:solidFill>
              </a:rPr>
              <a:t> and </a:t>
            </a:r>
            <a:r>
              <a:rPr lang="es-ES" sz="2000" dirty="0" err="1">
                <a:solidFill>
                  <a:srgbClr val="333333"/>
                </a:solidFill>
              </a:rPr>
              <a:t>introduced</a:t>
            </a:r>
            <a:r>
              <a:rPr lang="es-ES" sz="2000" dirty="0">
                <a:solidFill>
                  <a:srgbClr val="333333"/>
                </a:solidFill>
              </a:rPr>
              <a:t> new </a:t>
            </a:r>
            <a:r>
              <a:rPr lang="es-ES" sz="2000" dirty="0" err="1">
                <a:solidFill>
                  <a:srgbClr val="333333"/>
                </a:solidFill>
              </a:rPr>
              <a:t>products</a:t>
            </a:r>
            <a:r>
              <a:rPr lang="es-ES" sz="2000" dirty="0">
                <a:solidFill>
                  <a:srgbClr val="333333"/>
                </a:solidFill>
              </a:rPr>
              <a:t> </a:t>
            </a:r>
            <a:r>
              <a:rPr lang="es-ES" sz="2000" dirty="0" err="1">
                <a:solidFill>
                  <a:srgbClr val="333333"/>
                </a:solidFill>
              </a:rPr>
              <a:t>when</a:t>
            </a:r>
            <a:r>
              <a:rPr lang="es-ES" sz="2000" dirty="0">
                <a:solidFill>
                  <a:srgbClr val="333333"/>
                </a:solidFill>
              </a:rPr>
              <a:t> </a:t>
            </a:r>
            <a:r>
              <a:rPr lang="es-ES" sz="2000" dirty="0" err="1">
                <a:solidFill>
                  <a:srgbClr val="333333"/>
                </a:solidFill>
              </a:rPr>
              <a:t>they</a:t>
            </a:r>
            <a:r>
              <a:rPr lang="es-ES" sz="2000" dirty="0">
                <a:solidFill>
                  <a:srgbClr val="333333"/>
                </a:solidFill>
              </a:rPr>
              <a:t> </a:t>
            </a:r>
            <a:r>
              <a:rPr lang="en-US" sz="2000" dirty="0">
                <a:solidFill>
                  <a:srgbClr val="333333"/>
                </a:solidFill>
              </a:rPr>
              <a:t>opened </a:t>
            </a:r>
            <a:r>
              <a:rPr lang="en-US" sz="2000" b="1" dirty="0">
                <a:solidFill>
                  <a:srgbClr val="333333"/>
                </a:solidFill>
              </a:rPr>
              <a:t>Colonel Sanders Technical Center</a:t>
            </a:r>
            <a:r>
              <a:rPr lang="en-US" sz="2000" dirty="0">
                <a:solidFill>
                  <a:srgbClr val="333333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006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B0C505F-5486-42C5-B368-04257E7AC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ro-RO" err="1">
                <a:ea typeface="+mj-lt"/>
                <a:cs typeface="+mj-lt"/>
              </a:rPr>
              <a:t>Challenge</a:t>
            </a:r>
            <a:r>
              <a:rPr lang="ro-RO">
                <a:ea typeface="+mj-lt"/>
                <a:cs typeface="+mj-lt"/>
              </a:rPr>
              <a:t> </a:t>
            </a:r>
            <a:r>
              <a:rPr lang="ro-RO" err="1">
                <a:ea typeface="+mj-lt"/>
                <a:cs typeface="+mj-lt"/>
              </a:rPr>
              <a:t>before</a:t>
            </a:r>
            <a:r>
              <a:rPr lang="ro-RO">
                <a:ea typeface="+mj-lt"/>
                <a:cs typeface="+mj-lt"/>
              </a:rPr>
              <a:t> </a:t>
            </a:r>
            <a:r>
              <a:rPr lang="ro-RO" err="1">
                <a:ea typeface="+mj-lt"/>
                <a:cs typeface="+mj-lt"/>
              </a:rPr>
              <a:t>the</a:t>
            </a:r>
            <a:r>
              <a:rPr lang="ro-RO">
                <a:ea typeface="+mj-lt"/>
                <a:cs typeface="+mj-lt"/>
              </a:rPr>
              <a:t> </a:t>
            </a:r>
            <a:r>
              <a:rPr lang="ro-RO" err="1">
                <a:ea typeface="+mj-lt"/>
                <a:cs typeface="+mj-lt"/>
              </a:rPr>
              <a:t>introduction</a:t>
            </a:r>
            <a:r>
              <a:rPr lang="ro-RO">
                <a:ea typeface="+mj-lt"/>
                <a:cs typeface="+mj-lt"/>
              </a:rPr>
              <a:t> of modern </a:t>
            </a:r>
            <a:r>
              <a:rPr lang="ro-RO" err="1">
                <a:ea typeface="+mj-lt"/>
                <a:cs typeface="+mj-lt"/>
              </a:rPr>
              <a:t>technology</a:t>
            </a:r>
            <a:endParaRPr lang="ro-RO" err="1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7A138E-3CCD-4C67-AD4C-F7524BAA7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ro-RO" sz="1800" dirty="0"/>
              <a:t>                                                             </a:t>
            </a:r>
          </a:p>
        </p:txBody>
      </p:sp>
      <p:pic>
        <p:nvPicPr>
          <p:cNvPr id="4" name="Imagine 4" descr="O imagine care conține text, clădire, exterior, drum&#10;&#10;Descriere generată automat">
            <a:extLst>
              <a:ext uri="{FF2B5EF4-FFF2-40B4-BE49-F238E27FC236}">
                <a16:creationId xmlns:a16="http://schemas.microsoft.com/office/drawing/2014/main" id="{975C0A8E-D4D5-49F1-91D6-7EB0F7228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426523"/>
            <a:ext cx="4960443" cy="26290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47DA08-112F-4F93-8E12-64D81CE8F191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 err="1"/>
              <a:t>Madalina</a:t>
            </a:r>
            <a:r>
              <a:rPr lang="es-ES" dirty="0"/>
              <a:t> </a:t>
            </a:r>
            <a:r>
              <a:rPr lang="es-ES" dirty="0" err="1"/>
              <a:t>Dumitrache</a:t>
            </a:r>
            <a:r>
              <a:rPr lang="es-E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5610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CFD05E5-B289-413B-9A6E-F6029267F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1ACB2-BB1A-4D92-9524-BA862F88DE21}"/>
              </a:ext>
            </a:extLst>
          </p:cNvPr>
          <p:cNvSpPr txBox="1"/>
          <p:nvPr/>
        </p:nvSpPr>
        <p:spPr>
          <a:xfrm>
            <a:off x="9229060" y="5617693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Madalina Dumitrache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711355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773A4F8-8EE9-47DE-A490-2D787AEFC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ro-RO">
                <a:ea typeface="+mj-lt"/>
                <a:cs typeface="+mj-lt"/>
              </a:rPr>
              <a:t>Insight to the modern technology </a:t>
            </a:r>
            <a:br>
              <a:rPr lang="ro-RO">
                <a:ea typeface="+mj-lt"/>
                <a:cs typeface="+mj-lt"/>
              </a:rPr>
            </a:br>
            <a:r>
              <a:rPr lang="ro-RO">
                <a:ea typeface="+mj-lt"/>
                <a:cs typeface="+mj-lt"/>
              </a:rPr>
              <a:t>introduced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5B3A06A-5FAB-46D6-8449-7807C631C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767672" cy="387643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ea typeface="+mn-lt"/>
                <a:cs typeface="+mn-lt"/>
              </a:rPr>
              <a:t> </a:t>
            </a:r>
            <a:br>
              <a:rPr lang="en-US" sz="1400" dirty="0">
                <a:ea typeface="+mn-lt"/>
                <a:cs typeface="+mn-lt"/>
              </a:rPr>
            </a:br>
            <a:endParaRPr lang="en-US" sz="1400" dirty="0">
              <a:ea typeface="+mn-lt"/>
              <a:cs typeface="+mn-lt"/>
            </a:endParaRPr>
          </a:p>
        </p:txBody>
      </p:sp>
      <p:pic>
        <p:nvPicPr>
          <p:cNvPr id="4" name="Imagine 4" descr="O imagine care conține text&#10;&#10;Descriere generată automat">
            <a:extLst>
              <a:ext uri="{FF2B5EF4-FFF2-40B4-BE49-F238E27FC236}">
                <a16:creationId xmlns:a16="http://schemas.microsoft.com/office/drawing/2014/main" id="{71D63C7E-D01A-4E33-A973-4012744B6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382" y="2348306"/>
            <a:ext cx="4960443" cy="2740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7A748C-6E04-4020-B36A-B806E6DB94F0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301797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E451FA2-5533-4B5D-A8D0-3AE2DADC8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674730"/>
          </a:xfrm>
        </p:spPr>
        <p:txBody>
          <a:bodyPr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 </a:t>
            </a:r>
            <a:endParaRPr lang="ro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876BAF-4777-43F3-8B14-4437C8D61917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00216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7A78FE5-8A24-4306-9108-3DBCCCC25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843" y="761387"/>
            <a:ext cx="9603275" cy="1049235"/>
          </a:xfrm>
        </p:spPr>
        <p:txBody>
          <a:bodyPr/>
          <a:lstStyle/>
          <a:p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0547CFC-C831-4B10-B1AC-623F6F8E3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440DA3-FD36-4983-BD7B-3356087445E3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95683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80545-0AED-4932-BE37-CBF650C47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419847"/>
          </a:xfrm>
        </p:spPr>
        <p:txBody>
          <a:bodyPr>
            <a:normAutofit fontScale="90000"/>
          </a:bodyPr>
          <a:lstStyle/>
          <a:p>
            <a:r>
              <a:rPr lang="ro-RO">
                <a:ea typeface="+mj-lt"/>
                <a:cs typeface="+mj-lt"/>
              </a:rPr>
              <a:t>The impact of </a:t>
            </a:r>
            <a:r>
              <a:rPr lang="ro-RO" err="1">
                <a:ea typeface="+mj-lt"/>
                <a:cs typeface="+mj-lt"/>
              </a:rPr>
              <a:t>the</a:t>
            </a:r>
            <a:r>
              <a:rPr lang="ro-RO">
                <a:ea typeface="+mj-lt"/>
                <a:cs typeface="+mj-lt"/>
              </a:rPr>
              <a:t> </a:t>
            </a:r>
            <a:r>
              <a:rPr lang="ro-RO" err="1">
                <a:ea typeface="+mj-lt"/>
                <a:cs typeface="+mj-lt"/>
              </a:rPr>
              <a:t>technology</a:t>
            </a:r>
            <a:r>
              <a:rPr lang="ro-RO">
                <a:ea typeface="+mj-lt"/>
                <a:cs typeface="+mj-lt"/>
              </a:rPr>
              <a:t> </a:t>
            </a:r>
            <a:r>
              <a:rPr lang="ro-RO" err="1">
                <a:ea typeface="+mj-lt"/>
                <a:cs typeface="+mj-lt"/>
              </a:rPr>
              <a:t>introduced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3F788-36D8-4FDD-8AFF-D68849015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endParaRPr lang="ro-RO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A5750F-958A-4DA6-8588-E9C1980CFDB9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45754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5439-1D09-48FB-B025-B48D8CB866E5}"/>
              </a:ext>
            </a:extLst>
          </p:cNvPr>
          <p:cNvSpPr txBox="1">
            <a:spLocks/>
          </p:cNvSpPr>
          <p:nvPr/>
        </p:nvSpPr>
        <p:spPr>
          <a:xfrm>
            <a:off x="225445" y="861238"/>
            <a:ext cx="6518256" cy="41346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</a:t>
            </a:r>
            <a:endParaRPr lang="ro-RO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2780ADC4-3FB4-FA4C-BADD-3ADC4CBB4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6696" y="158034"/>
            <a:ext cx="4469859" cy="43026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4283D0-CA41-452F-AFD0-EC77499E9B70}"/>
              </a:ext>
            </a:extLst>
          </p:cNvPr>
          <p:cNvSpPr txBox="1"/>
          <p:nvPr/>
        </p:nvSpPr>
        <p:spPr>
          <a:xfrm>
            <a:off x="9122734" y="562832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66018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4263B-DFEE-4523-95BD-D505E1C1C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372365" cy="1049235"/>
          </a:xfrm>
        </p:spPr>
        <p:txBody>
          <a:bodyPr/>
          <a:lstStyle/>
          <a:p>
            <a:r>
              <a:rPr lang="ro-RO" dirty="0">
                <a:ea typeface="+mj-lt"/>
                <a:cs typeface="+mj-lt"/>
              </a:rPr>
              <a:t>Lessons that can be drawn from the case study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1E95E-4398-4232-A63B-9F76019C0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378589"/>
            <a:ext cx="9603275" cy="3450613"/>
          </a:xfrm>
        </p:spPr>
        <p:txBody>
          <a:bodyPr/>
          <a:lstStyle/>
          <a:p>
            <a:r>
              <a:rPr lang="en-US" dirty="0"/>
              <a:t>The conclusion is that in 21st century we are depending on technology because it's making our life much easier.</a:t>
            </a:r>
          </a:p>
          <a:p>
            <a:r>
              <a:rPr lang="en-US" dirty="0"/>
              <a:t>Technology has many benefits, such as improved productivity, efficient communication, facilitation of ecommerce and promotes research and development.</a:t>
            </a:r>
          </a:p>
          <a:p>
            <a:r>
              <a:rPr lang="en-US" dirty="0"/>
              <a:t>Big franchise expansion was not possible without new food cooking methods and new technological processes as drive thru, online orders or take away systems.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A1663C-5FB1-4B91-BDC6-E3BB1ED3041C}"/>
              </a:ext>
            </a:extLst>
          </p:cNvPr>
          <p:cNvSpPr txBox="1"/>
          <p:nvPr/>
        </p:nvSpPr>
        <p:spPr>
          <a:xfrm>
            <a:off x="9377915" y="5691986"/>
            <a:ext cx="2689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Oana</a:t>
            </a:r>
            <a:r>
              <a:rPr lang="en-GB" dirty="0"/>
              <a:t> Gabriela Cirstea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25039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7209CDB-B2FF-4A9D-B5C4-934C02258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911" y="360255"/>
            <a:ext cx="6718177" cy="1369661"/>
          </a:xfrm>
        </p:spPr>
        <p:txBody>
          <a:bodyPr/>
          <a:lstStyle/>
          <a:p>
            <a:pPr algn="ctr"/>
            <a:r>
              <a:rPr lang="en-GB" dirty="0">
                <a:ea typeface="+mj-lt"/>
                <a:cs typeface="+mj-lt"/>
              </a:rPr>
              <a:t>Reference </a:t>
            </a:r>
            <a:endParaRPr lang="ro-RO" dirty="0"/>
          </a:p>
          <a:p>
            <a:pPr algn="ctr"/>
            <a:endParaRPr lang="en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64B3B2E-D661-451C-8578-ACFF88589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ro-RO" dirty="0">
                <a:solidFill>
                  <a:srgbClr val="FF0000"/>
                </a:solidFill>
                <a:ea typeface="+mn-lt"/>
                <a:cs typeface="+mn-lt"/>
              </a:rPr>
              <a:t>https://global.kfc.com/our-heritage</a:t>
            </a:r>
            <a:r>
              <a:rPr lang="ro-RO" sz="1400" dirty="0">
                <a:solidFill>
                  <a:srgbClr val="FF0000"/>
                </a:solidFill>
                <a:ea typeface="+mn-lt"/>
                <a:cs typeface="+mn-lt"/>
              </a:rPr>
              <a:t>, </a:t>
            </a:r>
            <a:r>
              <a:rPr lang="ro-RO" sz="1400" dirty="0">
                <a:ea typeface="+mn-lt"/>
                <a:cs typeface="+mn-lt"/>
              </a:rPr>
              <a:t>date 1</a:t>
            </a:r>
            <a:r>
              <a:rPr lang="en-GB" sz="1400" dirty="0">
                <a:ea typeface="+mn-lt"/>
                <a:cs typeface="+mn-lt"/>
              </a:rPr>
              <a:t>8</a:t>
            </a:r>
            <a:r>
              <a:rPr lang="ro-RO" sz="1400" dirty="0">
                <a:ea typeface="+mn-lt"/>
                <a:cs typeface="+mn-lt"/>
              </a:rPr>
              <a:t>.04.202</a:t>
            </a:r>
            <a:r>
              <a:rPr lang="en-GB" sz="1400" dirty="0">
                <a:ea typeface="+mn-lt"/>
                <a:cs typeface="+mn-lt"/>
              </a:rPr>
              <a:t>2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ro-RO" dirty="0">
                <a:solidFill>
                  <a:srgbClr val="FF0000"/>
                </a:solidFill>
                <a:ea typeface="+mn-lt"/>
                <a:cs typeface="+mn-lt"/>
                <a:hlinkClick r:id="rId2"/>
              </a:rPr>
              <a:t>https://www.referenceforbusiness.com/history2/99/KFC-Corporation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sz="1400" dirty="0">
                <a:ea typeface="+mn-lt"/>
                <a:cs typeface="+mn-lt"/>
              </a:rPr>
              <a:t>date 18.04.2022</a:t>
            </a:r>
            <a:endParaRPr lang="ro-RO" sz="14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  <a:p>
            <a:pPr>
              <a:buFont typeface="Wingdings" panose="020B0604020202020204" pitchFamily="34" charset="0"/>
              <a:buChar char="§"/>
            </a:pP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885453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00DF59C-6D2B-4455-B262-478A2645E2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ro-RO" sz="7200"/>
              <a:t>THANK YOU</a:t>
            </a:r>
            <a:endParaRPr lang="ro-RO"/>
          </a:p>
        </p:txBody>
      </p:sp>
      <p:sp>
        <p:nvSpPr>
          <p:cNvPr id="4" name="Față zâmbitoare 3">
            <a:extLst>
              <a:ext uri="{FF2B5EF4-FFF2-40B4-BE49-F238E27FC236}">
                <a16:creationId xmlns:a16="http://schemas.microsoft.com/office/drawing/2014/main" id="{3639E676-8BF2-482B-80F5-A7C6CBEE4748}"/>
              </a:ext>
            </a:extLst>
          </p:cNvPr>
          <p:cNvSpPr/>
          <p:nvPr/>
        </p:nvSpPr>
        <p:spPr>
          <a:xfrm>
            <a:off x="9269506" y="2299447"/>
            <a:ext cx="918882" cy="91888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1876919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5" ma:contentTypeDescription="Create a new document." ma:contentTypeScope="" ma:versionID="7f87bed5972ab1df946063cf2931e416">
  <xsd:schema xmlns:xsd="http://www.w3.org/2001/XMLSchema" xmlns:xs="http://www.w3.org/2001/XMLSchema" xmlns:p="http://schemas.microsoft.com/office/2006/metadata/properties" xmlns:ns3="616eabd9-892f-425c-aaec-cee6893c8e0e" xmlns:ns4="1e817316-4aca-4b9e-ace6-40706940dca6" targetNamespace="http://schemas.microsoft.com/office/2006/metadata/properties" ma:root="true" ma:fieldsID="22698ca7a991f836a34a5cd733771132" ns3:_="" ns4:_="">
    <xsd:import namespace="616eabd9-892f-425c-aaec-cee6893c8e0e"/>
    <xsd:import namespace="1e817316-4aca-4b9e-ace6-40706940dca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F6C6A8-FD92-4F4F-A435-BA6CC46A58D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BC9E12-39B6-4913-B9AB-618A69D7C231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A81972F-1BDF-4F80-90FC-766CFA6F21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16eabd9-892f-425c-aaec-cee6893c8e0e"/>
    <ds:schemaRef ds:uri="1e817316-4aca-4b9e-ace6-40706940dca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436</Words>
  <Application>Microsoft Office PowerPoint</Application>
  <PresentationFormat>Widescreen</PresentationFormat>
  <Paragraphs>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Black</vt:lpstr>
      <vt:lpstr>Gill Sans MT</vt:lpstr>
      <vt:lpstr>Wingdings</vt:lpstr>
      <vt:lpstr>Gallery</vt:lpstr>
      <vt:lpstr>Module: digital skills and research methods module code: bmsw4003 lecturer: balendran kandasemy assignment title: DSR Assessment 1 Group Presentation</vt:lpstr>
      <vt:lpstr>The use of contemporary technologies to improve workplace efficiency and employability</vt:lpstr>
      <vt:lpstr>Backround of Kfc (Kentucky Fried Chicken)</vt:lpstr>
      <vt:lpstr>PowerPoint Presentation</vt:lpstr>
      <vt:lpstr>Challenge before the introduction of modern technology</vt:lpstr>
      <vt:lpstr>PowerPoint Presentation</vt:lpstr>
      <vt:lpstr>Insight to the modern technology  introduced</vt:lpstr>
      <vt:lpstr>PowerPoint Presentation</vt:lpstr>
      <vt:lpstr>PowerPoint Presentation</vt:lpstr>
      <vt:lpstr>The impact of the technology introduced</vt:lpstr>
      <vt:lpstr>PowerPoint Presentation</vt:lpstr>
      <vt:lpstr>Lessons that can be drawn from the case study</vt:lpstr>
      <vt:lpstr>Reference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digital skills and research methods module code: bmsw4003 lecturer: balendran kandasemy assignment title: dsr assessment 1</dc:title>
  <dc:creator>Ilie Florin Schiau (2017913)</dc:creator>
  <cp:lastModifiedBy>Dragos Preoteasa</cp:lastModifiedBy>
  <cp:revision>23</cp:revision>
  <dcterms:created xsi:type="dcterms:W3CDTF">2021-04-13T18:24:40Z</dcterms:created>
  <dcterms:modified xsi:type="dcterms:W3CDTF">2022-04-18T20:57:06Z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