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5" r:id="rId2"/>
  </p:sldMasterIdLst>
  <p:notesMasterIdLst>
    <p:notesMasterId r:id="rId2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E6182F-1D02-4B81-B526-DAA596D6A07B}" v="2" dt="2026-10-23T13:19:34.710"/>
    <p1510:client id="{D07F2C28-2820-EB48-EA24-8D3623753D86}" v="20" dt="2026-10-23T14:08:20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154" autoAdjust="0"/>
  </p:normalViewPr>
  <p:slideViewPr>
    <p:cSldViewPr snapToGrid="0">
      <p:cViewPr varScale="1">
        <p:scale>
          <a:sx n="116" d="100"/>
          <a:sy n="116" d="100"/>
        </p:scale>
        <p:origin x="17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CD0743BA-143A-4FE4-B5A5-CCF82CCB9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DED4C031-8DC5-444A-8707-21CDF514F9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0510AC69-7401-4B6E-AC78-4377526D9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03B2EAAB-4F73-4923-BBDD-C82D63559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BFEA9F4C-26BC-4DC5-BB78-24C3D5A015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07CA0201-FD94-4B6A-8929-B087666E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A69F79F7-80B3-4B98-8F2E-A8DCA6DADC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7106E10A-3C77-465A-9F93-BA10250A8BD9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237E3FD8-3330-4744-979E-48A9E0E44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1pPr>
            <a:lvl2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2pPr>
            <a:lvl3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3pPr>
            <a:lvl4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4pPr>
            <a:lvl5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5pPr>
            <a:lvl6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6pPr>
            <a:lvl7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7pPr>
            <a:lvl8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8pPr>
            <a:lvl9pPr marL="0" indent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F10EFE09-034E-4070-8265-713CEA15FB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33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38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143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4478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7526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6pPr>
            <a:lvl7pPr marL="20574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7pPr>
            <a:lvl8pPr marL="23622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8pPr>
            <a:lvl9pPr marL="2667000" indent="-228600" algn="l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49FEA-4FB4-4886-BE76-8E0080D49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981F3-D309-4045-BEE1-EBA1516D1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D261B-FCD4-4F6F-9602-0AA75C8CBBB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70DDF080-5E8C-48AD-84E5-6C08B304C14E}" type="datetimeFigureOut">
              <a:t>10/23/2026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3F216-7616-4B66-B9C3-BD46B069F95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pPr>
              <a:buNone/>
            </a:pPr>
            <a:r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41E3E-D778-449D-BD4D-74CA9C4E2D0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47333891-D5E7-4C7B-BF1D-E855E53CB5A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64E3A455-6EDF-4603-94BF-62338C0131FE}"/>
              </a:ext>
            </a:extLst>
          </p:cNvPr>
          <p:cNvSpPr>
            <a:spLocks noGrp="1"/>
          </p:cNvSpPr>
          <p:nvPr/>
        </p:nvSpPr>
        <p:spPr>
          <a:xfrm>
            <a:off x="-8467" y="4013200"/>
            <a:ext cx="457200" cy="2853267"/>
          </a:xfrm>
          <a:custGeom>
            <a:avLst/>
            <a:gdLst/>
            <a:ahLst/>
            <a:cxnLst/>
            <a:rect l="l" t="t" r="r" b="b"/>
            <a:pathLst>
              <a:path w="457200" h="2853267">
                <a:moveTo>
                  <a:pt x="0" y="0"/>
                </a:moveTo>
                <a:lnTo>
                  <a:pt x="457200" y="2853267"/>
                </a:lnTo>
                <a:lnTo>
                  <a:pt x="0" y="2844800"/>
                </a:lnTo>
                <a:cubicBezTo>
                  <a:pt x="2822" y="1905000"/>
                  <a:pt x="5645" y="965200"/>
                  <a:pt x="0" y="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Straight Connector 7">
            <a:extLst>
              <a:ext uri="{FF2B5EF4-FFF2-40B4-BE49-F238E27FC236}">
                <a16:creationId xmlns:a16="http://schemas.microsoft.com/office/drawing/2014/main" id="{A1B6B78F-0D7C-47AB-B9C9-B21F7849B2ED}"/>
              </a:ext>
            </a:extLst>
          </p:cNvPr>
          <p:cNvSpPr>
            <a:spLocks noGrp="1"/>
          </p:cNvSpPr>
          <p:nvPr/>
        </p:nvSpPr>
        <p:spPr>
          <a:xfrm flipV="1">
            <a:off x="5130830" y="4175605"/>
            <a:ext cx="4022475" cy="2682396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Straight Connector 8">
            <a:extLst>
              <a:ext uri="{FF2B5EF4-FFF2-40B4-BE49-F238E27FC236}">
                <a16:creationId xmlns:a16="http://schemas.microsoft.com/office/drawing/2014/main" id="{7C521BB3-3A06-424E-B1C6-76D455641841}"/>
              </a:ext>
            </a:extLst>
          </p:cNvPr>
          <p:cNvSpPr>
            <a:spLocks noGrp="1"/>
          </p:cNvSpPr>
          <p:nvPr/>
        </p:nvSpPr>
        <p:spPr>
          <a:xfrm>
            <a:off x="7042707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43B36A42-A450-448A-A8AA-43A311CB5561}"/>
              </a:ext>
            </a:extLst>
          </p:cNvPr>
          <p:cNvSpPr>
            <a:spLocks noGrp="1"/>
          </p:cNvSpPr>
          <p:nvPr/>
        </p:nvSpPr>
        <p:spPr>
          <a:xfrm>
            <a:off x="6891896" y="1"/>
            <a:ext cx="2269442" cy="6866466"/>
          </a:xfrm>
          <a:custGeom>
            <a:avLst/>
            <a:gdLst/>
            <a:ahLst/>
            <a:cxnLst/>
            <a:rect l="l" t="t" r="r" b="b"/>
            <a:pathLst>
              <a:path w="2269442" h="6866466">
                <a:moveTo>
                  <a:pt x="2023534" y="0"/>
                </a:moveTo>
                <a:lnTo>
                  <a:pt x="0" y="6858000"/>
                </a:lnTo>
                <a:lnTo>
                  <a:pt x="2269067" y="6866466"/>
                </a:lnTo>
                <a:cubicBezTo>
                  <a:pt x="2271889" y="4580466"/>
                  <a:pt x="2257778" y="2294466"/>
                  <a:pt x="2260600" y="8466"/>
                </a:cubicBezTo>
                <a:lnTo>
                  <a:pt x="2023534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44FA20EE-EC9D-4719-9F02-A6832B447B63}"/>
              </a:ext>
            </a:extLst>
          </p:cNvPr>
          <p:cNvSpPr>
            <a:spLocks noGrp="1"/>
          </p:cNvSpPr>
          <p:nvPr/>
        </p:nvSpPr>
        <p:spPr>
          <a:xfrm>
            <a:off x="7205158" y="-8467"/>
            <a:ext cx="1948147" cy="6866467"/>
          </a:xfrm>
          <a:custGeom>
            <a:avLst/>
            <a:gdLst/>
            <a:ahLst/>
            <a:cxnLst/>
            <a:rect l="l" t="t" r="r" b="b"/>
            <a:pathLst>
              <a:path w="1948147" h="6866467">
                <a:moveTo>
                  <a:pt x="0" y="0"/>
                </a:moveTo>
                <a:lnTo>
                  <a:pt x="1202267" y="6866467"/>
                </a:lnTo>
                <a:lnTo>
                  <a:pt x="1947333" y="6866467"/>
                </a:lnTo>
                <a:cubicBezTo>
                  <a:pt x="1944511" y="4577645"/>
                  <a:pt x="1950155" y="2288822"/>
                  <a:pt x="1947333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1EAECDC1-6CB0-4EBA-A8BF-E7100950EFCD}"/>
              </a:ext>
            </a:extLst>
          </p:cNvPr>
          <p:cNvSpPr>
            <a:spLocks noGrp="1"/>
          </p:cNvSpPr>
          <p:nvPr/>
        </p:nvSpPr>
        <p:spPr>
          <a:xfrm>
            <a:off x="6637896" y="3920066"/>
            <a:ext cx="2513565" cy="2937933"/>
          </a:xfrm>
          <a:custGeom>
            <a:avLst/>
            <a:gdLst/>
            <a:ahLst/>
            <a:cxnLst/>
            <a:rect l="l" t="t" r="r" b="b"/>
            <a:pathLst>
              <a:path w="3259667" h="3810000">
                <a:moveTo>
                  <a:pt x="0" y="3810000"/>
                </a:moveTo>
                <a:lnTo>
                  <a:pt x="3251200" y="0"/>
                </a:lnTo>
                <a:cubicBezTo>
                  <a:pt x="3254022" y="1270000"/>
                  <a:pt x="3256845" y="2540000"/>
                  <a:pt x="3259667" y="3810000"/>
                </a:cubicBezTo>
                <a:lnTo>
                  <a:pt x="0" y="3810000"/>
                </a:lnTo>
                <a:close/>
              </a:path>
            </a:pathLst>
          </a:custGeom>
          <a:solidFill>
            <a:schemeClr val="accent2">
              <a:alpha val="72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07BC70BD-CC0B-4538-A215-F36A6C9DFE8C}"/>
              </a:ext>
            </a:extLst>
          </p:cNvPr>
          <p:cNvSpPr>
            <a:spLocks noGrp="1"/>
          </p:cNvSpPr>
          <p:nvPr/>
        </p:nvSpPr>
        <p:spPr>
          <a:xfrm>
            <a:off x="7010429" y="-8467"/>
            <a:ext cx="2142876" cy="6866467"/>
          </a:xfrm>
          <a:custGeom>
            <a:avLst/>
            <a:gdLst/>
            <a:ahLst/>
            <a:cxnLst/>
            <a:rect l="l" t="t" r="r" b="b"/>
            <a:pathLst>
              <a:path w="2853267" h="6866467">
                <a:moveTo>
                  <a:pt x="0" y="0"/>
                </a:moveTo>
                <a:lnTo>
                  <a:pt x="2472267" y="6866467"/>
                </a:lnTo>
                <a:lnTo>
                  <a:pt x="2853267" y="6858000"/>
                </a:lnTo>
                <a:lnTo>
                  <a:pt x="2853267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FFEE5931-5452-4960-9DD2-68718794609F}"/>
              </a:ext>
            </a:extLst>
          </p:cNvPr>
          <p:cNvSpPr>
            <a:spLocks noGrp="1"/>
          </p:cNvSpPr>
          <p:nvPr/>
        </p:nvSpPr>
        <p:spPr>
          <a:xfrm>
            <a:off x="8295776" y="-8467"/>
            <a:ext cx="857530" cy="6866467"/>
          </a:xfrm>
          <a:custGeom>
            <a:avLst/>
            <a:gdLst/>
            <a:ahLst/>
            <a:cxnLst/>
            <a:rect l="l" t="t" r="r" b="b"/>
            <a:pathLst>
              <a:path w="1286933" h="6866467">
                <a:moveTo>
                  <a:pt x="1016000" y="0"/>
                </a:moveTo>
                <a:lnTo>
                  <a:pt x="0" y="6866467"/>
                </a:lnTo>
                <a:lnTo>
                  <a:pt x="1286933" y="6866467"/>
                </a:lnTo>
                <a:cubicBezTo>
                  <a:pt x="1284111" y="4577645"/>
                  <a:pt x="1281288" y="2288822"/>
                  <a:pt x="1278466" y="0"/>
                </a:cubicBezTo>
                <a:lnTo>
                  <a:pt x="101600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9BEDC42A-E763-419D-A7E5-B334A2FBFA6E}"/>
              </a:ext>
            </a:extLst>
          </p:cNvPr>
          <p:cNvSpPr>
            <a:spLocks noGrp="1"/>
          </p:cNvSpPr>
          <p:nvPr/>
        </p:nvSpPr>
        <p:spPr>
          <a:xfrm>
            <a:off x="8077231" y="-8468"/>
            <a:ext cx="1066770" cy="6866467"/>
          </a:xfrm>
          <a:custGeom>
            <a:avLst/>
            <a:gdLst/>
            <a:ahLst/>
            <a:cxnLst/>
            <a:rect l="l" t="t" r="r" b="b"/>
            <a:pathLst>
              <a:path w="1270244" h="6866467">
                <a:moveTo>
                  <a:pt x="0" y="0"/>
                </a:moveTo>
                <a:lnTo>
                  <a:pt x="1117600" y="6866467"/>
                </a:lnTo>
                <a:lnTo>
                  <a:pt x="1270000" y="6866467"/>
                </a:lnTo>
                <a:cubicBezTo>
                  <a:pt x="1272822" y="4574822"/>
                  <a:pt x="1250245" y="2291645"/>
                  <a:pt x="1253067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7BBB0BCC-20F5-45DD-9E8D-1D7B931D3920}"/>
              </a:ext>
            </a:extLst>
          </p:cNvPr>
          <p:cNvSpPr>
            <a:spLocks noGrp="1"/>
          </p:cNvSpPr>
          <p:nvPr/>
        </p:nvSpPr>
        <p:spPr>
          <a:xfrm>
            <a:off x="8060297" y="4893733"/>
            <a:ext cx="1094086" cy="1964267"/>
          </a:xfrm>
          <a:custGeom>
            <a:avLst/>
            <a:gdLst/>
            <a:ahLst/>
            <a:cxnLst/>
            <a:rect l="l" t="t" r="r" b="b"/>
            <a:pathLst>
              <a:path w="1820333" h="3268133">
                <a:moveTo>
                  <a:pt x="0" y="3268133"/>
                </a:moveTo>
                <a:lnTo>
                  <a:pt x="1811866" y="0"/>
                </a:lnTo>
                <a:cubicBezTo>
                  <a:pt x="1814688" y="1086555"/>
                  <a:pt x="1817511" y="2173111"/>
                  <a:pt x="1820333" y="3259666"/>
                </a:cubicBezTo>
                <a:lnTo>
                  <a:pt x="0" y="3268133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2A9647-3D43-4DFE-947E-C203D7050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anchor="t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1167CE-CA3F-40BA-A66B-6A9BB21E0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58D78-2AEE-4A21-8CC0-A7E6B1459CDC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t>10/23/2026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0948B-A2DC-410A-9A5B-400F18CCBFAB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buNone/>
            </a:pPr>
            <a:r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0016D-6829-4AB4-B8AF-D55B235E351E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</p:sldLayoutIdLst>
  <p:hf sldNum="0" hdr="0" dt="0"/>
  <p:txStyles>
    <p:titleStyle>
      <a:lvl1pPr algn="l" defTabSz="457200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lt"/>
          <a:cs typeface="+mj-lt"/>
        </a:defRPr>
      </a:lvl1pPr>
      <a:lvl2pPr>
        <a:buNone/>
        <a:defRPr>
          <a:solidFill>
            <a:schemeClr val="tx2"/>
          </a:solidFill>
        </a:defRPr>
      </a:lvl2pPr>
      <a:lvl3pPr>
        <a:buNone/>
        <a:defRPr>
          <a:solidFill>
            <a:schemeClr val="tx2"/>
          </a:solidFill>
        </a:defRPr>
      </a:lvl3pPr>
      <a:lvl4pPr>
        <a:buNone/>
        <a:defRPr>
          <a:solidFill>
            <a:schemeClr val="tx2"/>
          </a:solidFill>
        </a:defRPr>
      </a:lvl4pPr>
      <a:lvl5pPr>
        <a:buNone/>
        <a:defRPr>
          <a:solidFill>
            <a:schemeClr val="tx2"/>
          </a:solidFill>
        </a:defRPr>
      </a:lvl5pPr>
      <a:lvl6pPr>
        <a:buNone/>
        <a:defRPr>
          <a:solidFill>
            <a:schemeClr val="tx2"/>
          </a:solidFill>
        </a:defRPr>
      </a:lvl6pPr>
      <a:lvl7pPr>
        <a:buNone/>
        <a:defRPr>
          <a:solidFill>
            <a:schemeClr val="tx2"/>
          </a:solidFill>
        </a:defRPr>
      </a:lvl7pPr>
      <a:lvl8pPr>
        <a:buNone/>
        <a:defRPr>
          <a:solidFill>
            <a:schemeClr val="tx2"/>
          </a:solidFill>
        </a:defRPr>
      </a:lvl8pPr>
      <a:lvl9pPr>
        <a:buNone/>
        <a:defRPr>
          <a:solidFill>
            <a:schemeClr val="tx2"/>
          </a:solidFill>
        </a:defRPr>
      </a:lvl9pPr>
    </p:titleStyle>
    <p:bodyStyle>
      <a:lvl1pPr marL="342900" indent="-3429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1pPr>
      <a:lvl2pPr marL="742950" indent="-28575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2pPr>
      <a:lvl3pPr marL="1143000" indent="-2286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3pPr>
      <a:lvl4pPr marL="1600200" indent="-2286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4pPr>
      <a:lvl5pPr marL="2057400" indent="-2286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5pPr>
      <a:lvl6pPr marL="2514600" indent="-2286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6pPr>
      <a:lvl7pPr marL="2971800" indent="-2286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7pPr>
      <a:lvl8pPr marL="3429000" indent="-2286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8pPr>
      <a:lvl9pPr marL="3886200" indent="-228600" algn="l" defTabSz="457200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lt"/>
          <a:cs typeface="+mn-lt"/>
        </a:defRPr>
      </a:lvl9pPr>
    </p:bodyStyle>
    <p:otherStyle>
      <a:lvl1pPr marL="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83E80801-4A4D-4BDE-8AE3-DD5F1DD4AF14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Further Java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problem solving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8DF059C8-9BAE-4722-BC0F-37481262E159}"/>
              </a:ext>
            </a:extLst>
          </p:cNvPr>
          <p:cNvSpPr>
            <a:spLocks noGrp="1"/>
          </p:cNvSpPr>
          <p:nvPr/>
        </p:nvSpPr>
        <p:spPr>
          <a:xfrm>
            <a:off x="876300" y="22479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 anchor="t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 dirty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Six</a:t>
            </a:r>
            <a:r>
              <a:rPr lang="en-GB"/>
              <a:t> harder exercises</a:t>
            </a:r>
            <a:endParaRPr lang="en-US"/>
          </a:p>
        </p:txBody>
      </p:sp>
      <p:sp>
        <p:nvSpPr>
          <p:cNvPr id="6" name="footer">
            <a:extLst>
              <a:ext uri="{FF2B5EF4-FFF2-40B4-BE49-F238E27FC236}">
                <a16:creationId xmlns:a16="http://schemas.microsoft.com/office/drawing/2014/main" id="{48586620-BE7F-4844-84B2-51541A30432B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083302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73FC8EF0-209F-4386-9EDB-88B64EAC8AA1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Working through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the exercises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2D780B1D-7A06-4669-B563-C69D4D8C32DA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Identify the requirements and constraints.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B34DFF49-FF30-43E3-BDC4-8136C9DCBE43}"/>
              </a:ext>
            </a:extLst>
          </p:cNvPr>
          <p:cNvSpPr>
            <a:spLocks noGrp="1"/>
          </p:cNvSpPr>
          <p:nvPr/>
        </p:nvSpPr>
        <p:spPr>
          <a:xfrm>
            <a:off x="876300" y="214312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Describe a small example by hand. Break the task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into functions with clear inputs and results.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1F819025-D4ED-4430-B1FF-70BBEA984114}"/>
              </a:ext>
            </a:extLst>
          </p:cNvPr>
          <p:cNvSpPr>
            <a:spLocks noGrp="1"/>
          </p:cNvSpPr>
          <p:nvPr/>
        </p:nvSpPr>
        <p:spPr>
          <a:xfrm>
            <a:off x="876300" y="28765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Begin with the smaller task on the hints slide if you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need an entry point.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412879B4-1609-412C-B294-AB5AEB10DA62}"/>
              </a:ext>
            </a:extLst>
          </p:cNvPr>
          <p:cNvSpPr>
            <a:spLocks noGrp="1"/>
          </p:cNvSpPr>
          <p:nvPr/>
        </p:nvSpPr>
        <p:spPr>
          <a:xfrm>
            <a:off x="876300" y="36099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Complete the full task, then check the examples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and choose your own boundary cases.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40F1C3EB-7401-4B19-9B94-CB4A8647ACBE}"/>
              </a:ext>
            </a:extLst>
          </p:cNvPr>
          <p:cNvSpPr>
            <a:spLocks noGrp="1"/>
          </p:cNvSpPr>
          <p:nvPr/>
        </p:nvSpPr>
        <p:spPr>
          <a:xfrm>
            <a:off x="876300" y="43434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Use the further challenge when your solution works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reliably. Each exercise stands on its own.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A39DDA64-93A6-4045-A1D7-D9CEBC26E4AE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468559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46347E42-4691-41E4-9476-5A4DCB926655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Tools and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working rules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1AE96936-B686-4922-A5FA-9BB29A52058E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Use sequence, selection, iteration, functions, arrays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and ArrayLists.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E76AAC52-DCA9-4639-9086-4F974C164299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Basic String operations are fine: length(), charAt(),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toCharArray(), equals() and concatenation.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74930E72-4299-496A-8675-645281F14609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Write the processing yourself. Avoid split(), regular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expressions, streams, built-in sorting and libraries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that solve the task.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BB43191C-778F-4C92-9E02-C2730ED3FBC2}"/>
              </a:ext>
            </a:extLst>
          </p:cNvPr>
          <p:cNvSpPr>
            <a:spLocks noGrp="1"/>
          </p:cNvSpPr>
          <p:nvPr/>
        </p:nvSpPr>
        <p:spPr>
          <a:xfrm>
            <a:off x="876300" y="41814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Begin with values written in your code. Add console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input after the functions work.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CB5149C4-FE71-4BEA-950F-727181601B58}"/>
              </a:ext>
            </a:extLst>
          </p:cNvPr>
          <p:cNvSpPr>
            <a:spLocks noGrp="1"/>
          </p:cNvSpPr>
          <p:nvPr/>
        </p:nvSpPr>
        <p:spPr>
          <a:xfrm>
            <a:off x="876300" y="49149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Assume inputs meet the stated ranges unless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exercise asks you to reject them. All text uses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ordinary A–Z, a–z, digits or spaces as specified.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3ED5F19A-27A5-4BB5-AB4B-4B82C3445518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535332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2134CC25-0E9E-4B3F-8DE8-3B11E623A68D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Exercise 1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Text wrapping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9904EB74-CCD4-49A2-A617-F5518402D79F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Write a function that divides text into lines and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returns an ArrayList&lt;String&gt;. Display the lines in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main.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9FDD92E4-F736-4F61-B017-B37777504146}"/>
              </a:ext>
            </a:extLst>
          </p:cNvPr>
          <p:cNvSpPr>
            <a:spLocks noGrp="1"/>
          </p:cNvSpPr>
          <p:nvPr/>
        </p:nvSpPr>
        <p:spPr>
          <a:xfrm>
            <a:off x="876300" y="271462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Input contains letters and spaces. The line width is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5–40 characters. Every word fits within that width.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E617AE88-B31D-44D7-8B79-92347E0A3DF1}"/>
              </a:ext>
            </a:extLst>
          </p:cNvPr>
          <p:cNvSpPr>
            <a:spLocks noGrp="1"/>
          </p:cNvSpPr>
          <p:nvPr/>
        </p:nvSpPr>
        <p:spPr>
          <a:xfrm>
            <a:off x="876300" y="34480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Keep the words in their original order. Put as many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whole words as will fit on each line.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A60063B7-D988-49FE-A994-510107512AD0}"/>
              </a:ext>
            </a:extLst>
          </p:cNvPr>
          <p:cNvSpPr>
            <a:spLocks noGrp="1"/>
          </p:cNvSpPr>
          <p:nvPr/>
        </p:nvSpPr>
        <p:spPr>
          <a:xfrm>
            <a:off x="876300" y="418147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Use one space between words. Remove leading,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trailing and repeated spaces. Spaces count towards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line width.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CDA1E154-0E89-437E-BAE7-037929653F64}"/>
              </a:ext>
            </a:extLst>
          </p:cNvPr>
          <p:cNvSpPr>
            <a:spLocks noGrp="1"/>
          </p:cNvSpPr>
          <p:nvPr/>
        </p:nvSpPr>
        <p:spPr>
          <a:xfrm>
            <a:off x="876300" y="52006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Never split a word. Empty input or input containing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only spaces produces no lines.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01BB1AF3-C727-4709-8A77-A8EE5D7CDEA9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050254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46889BAC-712D-4A0B-9B88-4D31AE68B9D7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Text wrapping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Examples and extension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C67012DC-A30F-4F05-B64E-5966AEF1E3CD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Input: "  Java  is fun and useful  "</a:t>
            </a:r>
          </a:p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Width: 10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9593B106-893C-42C1-B991-9068EDDA7AA2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Returned lines: "Java is", "fun and", "useful"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E9DA809D-E62B-4FB6-8021-134784953771}"/>
              </a:ext>
            </a:extLst>
          </p:cNvPr>
          <p:cNvSpPr>
            <a:spLocks noGrp="1"/>
          </p:cNvSpPr>
          <p:nvPr/>
        </p:nvSpPr>
        <p:spPr>
          <a:xfrm>
            <a:off x="876300" y="28765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Input: "a bb ccc", width 6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Returned lines: "a bb", "ccc"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A13872FA-DC29-4C5A-B2E2-0373D36E4FDE}"/>
              </a:ext>
            </a:extLst>
          </p:cNvPr>
          <p:cNvSpPr>
            <a:spLocks noGrp="1"/>
          </p:cNvSpPr>
          <p:nvPr/>
        </p:nvSpPr>
        <p:spPr>
          <a:xfrm>
            <a:off x="876300" y="3609975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Further challenge: justify the text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2C4B1B00-BAD6-483D-AAD5-D722BF56E139}"/>
              </a:ext>
            </a:extLst>
          </p:cNvPr>
          <p:cNvSpPr>
            <a:spLocks noGrp="1"/>
          </p:cNvSpPr>
          <p:nvPr/>
        </p:nvSpPr>
        <p:spPr>
          <a:xfrm>
            <a:off x="876300" y="4057650"/>
            <a:ext cx="6115050" cy="1466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each line except the last, spread extra spaces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across the gaps to reach the exact width. Give any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leftover spaces to the leftmost gaps. Leave a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one-word line unchanged. The last line keeps single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spaces.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B39DA540-49E4-4B04-B5B0-0F5A416EBF6A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590132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5131EF3E-5DF9-46A9-AC3E-37E08786358C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Text wrapping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Hints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5DD9908F-0A38-4879-B3A9-545440E85B78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Smaller task: remove repeated spaces and print the</a:t>
            </a:r>
          </a:p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words one at a time.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92D05BA2-6505-4594-BF29-A8B364F113C9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Keep an index for the next character. Skip spaces,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then collect characters until the next space or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end.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E68498D5-BE72-4CB3-85B9-7234FC014549}"/>
              </a:ext>
            </a:extLst>
          </p:cNvPr>
          <p:cNvSpPr>
            <a:spLocks noGrp="1"/>
          </p:cNvSpPr>
          <p:nvPr/>
        </p:nvSpPr>
        <p:spPr>
          <a:xfrm>
            <a:off x="876300" y="34480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wrapping, keep the current line and its length.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Does the next word need a space before it?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FC3C4CC0-22B5-4067-AAAF-8308AFCE3903}"/>
              </a:ext>
            </a:extLst>
          </p:cNvPr>
          <p:cNvSpPr>
            <a:spLocks noGrp="1"/>
          </p:cNvSpPr>
          <p:nvPr/>
        </p:nvSpPr>
        <p:spPr>
          <a:xfrm>
            <a:off x="876300" y="41814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If the word will not fit, save the existing line before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starting a new one.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0BB9951A-777E-472D-86B3-FD861EFFCAC0}"/>
              </a:ext>
            </a:extLst>
          </p:cNvPr>
          <p:cNvSpPr>
            <a:spLocks noGrp="1"/>
          </p:cNvSpPr>
          <p:nvPr/>
        </p:nvSpPr>
        <p:spPr>
          <a:xfrm>
            <a:off x="876300" y="49149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What should happen to a partly completed line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when the input ends?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AF4EA27A-A959-4372-9CFC-DF440F117D64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220811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17FD8BBA-1FCD-4631-9B49-6FA74627AE32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Exercise 2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Runs of letters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9032BBA0-75FC-4A53-BA07-92DE18EB7E7C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Write functions to encode text and decode it again.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C3BFD592-08C1-4681-8649-D46553CD5963}"/>
              </a:ext>
            </a:extLst>
          </p:cNvPr>
          <p:cNvSpPr>
            <a:spLocks noGrp="1"/>
          </p:cNvSpPr>
          <p:nvPr/>
        </p:nvSpPr>
        <p:spPr>
          <a:xfrm>
            <a:off x="876300" y="2100263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original text contains 0–99 uppercase letters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A–Z. Replace each run of equal letters with its count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followed by the letter.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ABE32B9B-C905-494A-AD38-A8DBAE04B99C}"/>
              </a:ext>
            </a:extLst>
          </p:cNvPr>
          <p:cNvSpPr>
            <a:spLocks noGrp="1"/>
          </p:cNvSpPr>
          <p:nvPr/>
        </p:nvSpPr>
        <p:spPr>
          <a:xfrm>
            <a:off x="876300" y="30765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Always include the count, even for a single letter.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Keep separate runs separate.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0041EEA7-8F32-4393-BAE0-8843CD34016D}"/>
              </a:ext>
            </a:extLst>
          </p:cNvPr>
          <p:cNvSpPr>
            <a:spLocks noGrp="1"/>
          </p:cNvSpPr>
          <p:nvPr/>
        </p:nvSpPr>
        <p:spPr>
          <a:xfrm>
            <a:off x="876300" y="3767138"/>
            <a:ext cx="6115050" cy="1181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decoding, assume valid input: each count is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1–99, has no leading zero and is followed by one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uppercase letter. The decoded result is at most 500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letters.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6671E3C4-FEDD-44A5-8412-724E8566E77C}"/>
              </a:ext>
            </a:extLst>
          </p:cNvPr>
          <p:cNvSpPr>
            <a:spLocks noGrp="1"/>
          </p:cNvSpPr>
          <p:nvPr/>
        </p:nvSpPr>
        <p:spPr>
          <a:xfrm>
            <a:off x="876300" y="50292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Empty input encodes and decodes to an empty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string. Check that decoding your encoding restores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original text.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48BCDE04-9103-4202-A388-A8F6D65B8263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395936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C4FCEB57-744D-4932-A80D-2C298A9480E9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Runs of letters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Examples and extension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E2FD78F3-4B28-4F3C-95A9-0FAC93F0BED5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Encode "AAAABCCDDDD" as "4A1B2C4D".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Encode "AAABBA" as "3A2B1A".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4E224C9A-8F81-4F96-9D1D-57C4BF8BE173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Twelve A characters encode as "12A".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Decode "10Z1A" as "ZZZZZZZZZZA".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0BAB24C3-50EE-40B8-AEE5-24D4D64E531B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Further challenge: validate before decoding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D3FD3E57-5FC2-4E75-8F22-612489FC6839}"/>
              </a:ext>
            </a:extLst>
          </p:cNvPr>
          <p:cNvSpPr>
            <a:spLocks noGrp="1"/>
          </p:cNvSpPr>
          <p:nvPr/>
        </p:nvSpPr>
        <p:spPr>
          <a:xfrm>
            <a:off x="876300" y="360997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Reject the entire input if a count is missing, outside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1–99 or starts with zero, or if its letter is missing or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outside A–Z.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6FD28CD1-D561-48A9-A739-2BE0F04B802F}"/>
              </a:ext>
            </a:extLst>
          </p:cNvPr>
          <p:cNvSpPr>
            <a:spLocks noGrp="1"/>
          </p:cNvSpPr>
          <p:nvPr/>
        </p:nvSpPr>
        <p:spPr>
          <a:xfrm>
            <a:off x="876300" y="46291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Also reject a result longer than 500 letters. Return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an error instead of a partial result. Try "0A", "A3",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"2", "01A" and "100A".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98620933-754E-4674-9735-D60FD3ED6B00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967932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978A1C35-7221-4AEC-B6EE-C10EAF82FC39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Runs of letters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Hints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0235DC03-FD19-4161-9099-25B2EDD651DA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Smaller task: count equal letters at the start of a</a:t>
            </a:r>
          </a:p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string.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11C44F56-4B58-4342-BEFC-9E274A79104B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encoding, remember the current letter and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length of its run. A different letter ends that run.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D07E6C34-217D-40BD-B54D-1E4869B6E9E8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After the loop, is there still a run waiting to be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written?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0473CB50-3C1F-4D97-BD9E-F52418B09D47}"/>
              </a:ext>
            </a:extLst>
          </p:cNvPr>
          <p:cNvSpPr>
            <a:spLocks noGrp="1"/>
          </p:cNvSpPr>
          <p:nvPr/>
        </p:nvSpPr>
        <p:spPr>
          <a:xfrm>
            <a:off x="876300" y="389572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decoding, collect all the digits in a count before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reading its letter. A count can have two digits.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C3EEFFF3-039B-4625-912A-9652BF26CFE2}"/>
              </a:ext>
            </a:extLst>
          </p:cNvPr>
          <p:cNvSpPr>
            <a:spLocks noGrp="1"/>
          </p:cNvSpPr>
          <p:nvPr/>
        </p:nvSpPr>
        <p:spPr>
          <a:xfrm>
            <a:off x="876300" y="46291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To build a number from digits, try: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count = count * 10 + (digit - '0');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6D45E6A7-CDC0-4BB9-85BC-BEAB239A3650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921977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29D4B95F-9220-4246-BC18-5CA18E099E68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Exercise 3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Seat allocator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B73CCFCA-82AF-460C-8B8D-D81B6FEEC9F2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 row has 1–40 seats. A dot means free and X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means occupied. A group needs adjacent free seats.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56B83CEF-34E4-40B7-889B-60E88524E472}"/>
              </a:ext>
            </a:extLst>
          </p:cNvPr>
          <p:cNvSpPr>
            <a:spLocks noGrp="1"/>
          </p:cNvSpPr>
          <p:nvPr/>
        </p:nvSpPr>
        <p:spPr>
          <a:xfrm>
            <a:off x="876300" y="2386013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Write a function that allocates a group of 1–40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people. Seats use indexes starting at 0.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B852C6E2-D3C9-4916-A720-1486A4850B48}"/>
              </a:ext>
            </a:extLst>
          </p:cNvPr>
          <p:cNvSpPr>
            <a:spLocks noGrp="1"/>
          </p:cNvSpPr>
          <p:nvPr/>
        </p:nvSpPr>
        <p:spPr>
          <a:xfrm>
            <a:off x="876300" y="30765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Find each complete block of adjacent free seats.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Choose the shortest block that can hold the group.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7C42F759-19A8-4196-B296-918D5593DD43}"/>
              </a:ext>
            </a:extLst>
          </p:cNvPr>
          <p:cNvSpPr>
            <a:spLocks noGrp="1"/>
          </p:cNvSpPr>
          <p:nvPr/>
        </p:nvSpPr>
        <p:spPr>
          <a:xfrm>
            <a:off x="876300" y="3767138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If two suitable blocks have the same length, choose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one with the lower start index. Place the group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at the left end of that block.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8C33BE4A-520B-488F-A599-9D74E3B774F3}"/>
              </a:ext>
            </a:extLst>
          </p:cNvPr>
          <p:cNvSpPr>
            <a:spLocks noGrp="1"/>
          </p:cNvSpPr>
          <p:nvPr/>
        </p:nvSpPr>
        <p:spPr>
          <a:xfrm>
            <a:off x="876300" y="4743450"/>
            <a:ext cx="6115050" cy="1181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Return the updated row and report the allocated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indexes. Keep the original row unchanged. If no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block fits, report failure and return the original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layout.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47E39A6D-08EF-4E3D-B6EF-4D8FD17660E3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3508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88D92D4D-3964-4B00-A935-5426C6359A8A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Seat allocator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Examples and extension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65FB05BF-7561-4202-A011-D090FF59D678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Row: "....X...X.....", group size 3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Choose seats 5–7. Result: "....XXXXX....."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A88BAE79-3AA5-4FB9-B180-98667D480BCE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Row: "...X...", group size 2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Choose seats 0–1. Result: "XX.X..."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0F6A2A1B-CB83-400D-819E-833353FE0AE5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Row: "..X..", group size 3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No allocation. Result: "..X.."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172456D2-9F9C-4270-9F5A-80BD323651B1}"/>
              </a:ext>
            </a:extLst>
          </p:cNvPr>
          <p:cNvSpPr>
            <a:spLocks noGrp="1"/>
          </p:cNvSpPr>
          <p:nvPr/>
        </p:nvSpPr>
        <p:spPr>
          <a:xfrm>
            <a:off x="876300" y="3895725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Further challenge: compare two rules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02729486-A2EA-487E-8059-41C6A5936235}"/>
              </a:ext>
            </a:extLst>
          </p:cNvPr>
          <p:cNvSpPr>
            <a:spLocks noGrp="1"/>
          </p:cNvSpPr>
          <p:nvPr/>
        </p:nvSpPr>
        <p:spPr>
          <a:xfrm>
            <a:off x="876300" y="4343400"/>
            <a:ext cx="6115050" cy="1466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Process several group sizes in order. Compare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shortest suitable block rule with choosing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leftmost suitable block. Start each run from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same original row. Report the final layouts and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rejected groups.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C7470615-5D10-47C4-B9BE-199833EB92E6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210807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8D43315B-E72F-4FD6-AF37-70FCDE8FCE81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Seat allocator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Hints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4AD93A87-E967-414F-AE3C-295F686AFB73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Smaller task: find the first block that can hold the</a:t>
            </a:r>
          </a:p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group.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636FD059-07B4-4842-9E44-3142F107B7AB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Scan the row and count consecutive dots.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Remember where the current block begins.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FC75DCD2-D1B8-4190-ABA8-AC70267FBA87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 block ends at X or at the end of the row. Compare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its full length with the best suitable block found so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far.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3448849F-1A86-41EA-85F2-B1C3FBFAB251}"/>
              </a:ext>
            </a:extLst>
          </p:cNvPr>
          <p:cNvSpPr>
            <a:spLocks noGrp="1"/>
          </p:cNvSpPr>
          <p:nvPr/>
        </p:nvSpPr>
        <p:spPr>
          <a:xfrm>
            <a:off x="876300" y="41814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After choosing a block, change only the required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number of seats in a copy of the row.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E0BA81AB-FC2B-42D2-B952-22D43C1F70DD}"/>
              </a:ext>
            </a:extLst>
          </p:cNvPr>
          <p:cNvSpPr>
            <a:spLocks noGrp="1"/>
          </p:cNvSpPr>
          <p:nvPr/>
        </p:nvSpPr>
        <p:spPr>
          <a:xfrm>
            <a:off x="876300" y="49149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Can you separate finding a start index from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producing the updated layout? Use -1 to mean no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suitable block.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480CCF16-4B70-44CF-AD73-186A56474688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2008296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B52A0D8B-F52B-4EE5-8C3D-1DB4A9893D52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Exercise 4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Booking conflicts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A6176697-6455-4C4E-8090-BB50A3DBE782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 room has up to 20 bookings. Store starts and ends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 matching int arrays. Times are whole minutes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from midnight.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99E26C7C-4B98-45E7-9AB3-7D197C8B3128}"/>
              </a:ext>
            </a:extLst>
          </p:cNvPr>
          <p:cNvSpPr>
            <a:spLocks noGrp="1"/>
          </p:cNvSpPr>
          <p:nvPr/>
        </p:nvSpPr>
        <p:spPr>
          <a:xfrm>
            <a:off x="876300" y="260032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Each booking satisfies 0 &lt;= start &lt; end &lt;= 1440.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arrays may be unsorted and bookings may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overlap.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8459B1EF-F887-4668-8222-720DF8B75C23}"/>
              </a:ext>
            </a:extLst>
          </p:cNvPr>
          <p:cNvSpPr>
            <a:spLocks noGrp="1"/>
          </p:cNvSpPr>
          <p:nvPr/>
        </p:nvSpPr>
        <p:spPr>
          <a:xfrm>
            <a:off x="876300" y="35052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Report every conflicting pair once. One booking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ending exactly when another begins is allowed.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BCAA911A-8412-4220-A97D-BF18E3A15303}"/>
              </a:ext>
            </a:extLst>
          </p:cNvPr>
          <p:cNvSpPr>
            <a:spLocks noGrp="1"/>
          </p:cNvSpPr>
          <p:nvPr/>
        </p:nvSpPr>
        <p:spPr>
          <a:xfrm>
            <a:off x="876300" y="412432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Then find the earliest available start for a meeting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of a given positive duration within an opening and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closing time.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1E94DDE8-9454-403B-B75D-1FB7AF5F8777}"/>
              </a:ext>
            </a:extLst>
          </p:cNvPr>
          <p:cNvSpPr>
            <a:spLocks noGrp="1"/>
          </p:cNvSpPr>
          <p:nvPr/>
        </p:nvSpPr>
        <p:spPr>
          <a:xfrm>
            <a:off x="876300" y="50292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meeting must fit entirely inside those times. If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no slot exists, report this. Leave the existing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bookings unchanged.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B0A68635-ADB6-4B6B-8B84-1C36A043C198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646424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659E33A5-1EAE-4D2B-9178-F7D13D3502BB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Booking conflicts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Examples and extension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70C011FB-6A74-4392-9C37-FC81C26C698B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Booking 0: 540–600     Booking 1: 600–660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Booking 2: 570–630     Booking 3: 720–750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FD9878CB-1BE4-4380-8FF8-3688B774A8E6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Conflicting pairs: (0, 2) and (1, 2).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Bookings 0 and 1 do not conflict.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58925A10-BF73-4DF7-A6DF-F777E1A2E61C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Opening: 540, closing: 780, duration: 30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Earliest start: 660. The meeting ends at 690.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723818FE-C8A4-4A84-9C57-14A9306DCA04}"/>
              </a:ext>
            </a:extLst>
          </p:cNvPr>
          <p:cNvSpPr>
            <a:spLocks noGrp="1"/>
          </p:cNvSpPr>
          <p:nvPr/>
        </p:nvSpPr>
        <p:spPr>
          <a:xfrm>
            <a:off x="876300" y="3895725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Further challenge: report every free gap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2BADC94A-D208-4F61-92CB-AB8EA1BA0317}"/>
              </a:ext>
            </a:extLst>
          </p:cNvPr>
          <p:cNvSpPr>
            <a:spLocks noGrp="1"/>
          </p:cNvSpPr>
          <p:nvPr/>
        </p:nvSpPr>
        <p:spPr>
          <a:xfrm>
            <a:off x="876300" y="4343400"/>
            <a:ext cx="6115050" cy="1181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Within the opening hours, return every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uninterrupted free interval in time order, including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gaps at the start or end. Existing bookings may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overlap. A gap must have positive length.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1E413154-EC70-4489-A74D-EF4FDCDD1E84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1386688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4C9F959B-E430-46F8-8262-0482FF3FED6B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Booking conflicts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Hints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B39A7782-2FBA-4A32-82E6-F906051E9BAE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Smaller task: decide whether just two bookings</a:t>
            </a:r>
          </a:p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overlap.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3BD3C61B-E42D-4626-8EB5-44EFBF8D454A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When are they definitely separate? Check whether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either one ends before, or exactly when, the other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begins.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98178038-FA97-44CB-B751-B7E6A6C7F51F}"/>
              </a:ext>
            </a:extLst>
          </p:cNvPr>
          <p:cNvSpPr>
            <a:spLocks noGrp="1"/>
          </p:cNvSpPr>
          <p:nvPr/>
        </p:nvSpPr>
        <p:spPr>
          <a:xfrm>
            <a:off x="876300" y="34480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all pairs, compare each booking only with later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bookings. This avoids reporting the same pair twice.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DE6D38E7-4BD2-4E8B-9666-785B799EEDBA}"/>
              </a:ext>
            </a:extLst>
          </p:cNvPr>
          <p:cNvSpPr>
            <a:spLocks noGrp="1"/>
          </p:cNvSpPr>
          <p:nvPr/>
        </p:nvSpPr>
        <p:spPr>
          <a:xfrm>
            <a:off x="876300" y="41814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an available slot, try candidate start times one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minute at a time. Reuse your overlap function.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A7C7F4D2-467F-4526-8AE6-848977AB835A}"/>
              </a:ext>
            </a:extLst>
          </p:cNvPr>
          <p:cNvSpPr>
            <a:spLocks noGrp="1"/>
          </p:cNvSpPr>
          <p:nvPr/>
        </p:nvSpPr>
        <p:spPr>
          <a:xfrm>
            <a:off x="876300" y="491490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Stop when a candidate fits, or when its end would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pass the closing time.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37C13913-8019-4D89-8B4C-891C873ECEC3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4400796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F8620ABA-CDA8-4B9B-8DFD-883FF3C9310F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Exercise 5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Traffic on a loop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53C800D8-DAFD-44E4-9174-85BF77AC4B16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 circular road has 1–40 cells. X means a car and a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dot means an empty cell. Cars travel to the right.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150ABD3A-DD73-46A9-999C-27F9DB56C469}"/>
              </a:ext>
            </a:extLst>
          </p:cNvPr>
          <p:cNvSpPr>
            <a:spLocks noGrp="1"/>
          </p:cNvSpPr>
          <p:nvPr/>
        </p:nvSpPr>
        <p:spPr>
          <a:xfrm>
            <a:off x="876300" y="2386013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During one step, a car moves one cell if the next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cell was empty at the start of that step. Otherwise it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stays.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F4FF0ADE-9D08-4108-9340-246E5DC08952}"/>
              </a:ext>
            </a:extLst>
          </p:cNvPr>
          <p:cNvSpPr>
            <a:spLocks noGrp="1"/>
          </p:cNvSpPr>
          <p:nvPr/>
        </p:nvSpPr>
        <p:spPr>
          <a:xfrm>
            <a:off x="876300" y="336232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cell after the final cell is cell 0. All cars make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their decisions using the same starting layout and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move simultaneously.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482DB315-D5F0-49C0-98DD-168531BB0DEA}"/>
              </a:ext>
            </a:extLst>
          </p:cNvPr>
          <p:cNvSpPr>
            <a:spLocks noGrp="1"/>
          </p:cNvSpPr>
          <p:nvPr/>
        </p:nvSpPr>
        <p:spPr>
          <a:xfrm>
            <a:off x="876300" y="4338638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Write a function that returns the road after one step.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Then display the initial road and every step for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0–100 steps.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C3219165-3EBB-4CEF-9C6D-60AB215A7634}"/>
              </a:ext>
            </a:extLst>
          </p:cNvPr>
          <p:cNvSpPr>
            <a:spLocks noGrp="1"/>
          </p:cNvSpPr>
          <p:nvPr/>
        </p:nvSpPr>
        <p:spPr>
          <a:xfrm>
            <a:off x="876300" y="53149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Keep the road length and the number of cars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unchanged.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91CF9641-33A9-445B-8B01-0A7B19874F61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2031675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12220D74-DF8E-4020-9232-930EA6D09B1B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Traffic on a loop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Examples and extension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4903350E-77EE-4B08-B3EB-CE4B2A04BCA6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1181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Initial road: "X.X.."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After step 1: ".X.X."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After step 2: "..X.X"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After step 3: "X..X."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4F558EDE-CCCA-4E55-806C-B46A19BD6279}"/>
              </a:ext>
            </a:extLst>
          </p:cNvPr>
          <p:cNvSpPr>
            <a:spLocks noGrp="1"/>
          </p:cNvSpPr>
          <p:nvPr/>
        </p:nvSpPr>
        <p:spPr>
          <a:xfrm>
            <a:off x="876300" y="2957513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"XXXX" stays unchanged.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"." and "X" also stay unchanged.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97036B1C-B36C-43A9-B6DB-67269AEBCC6F}"/>
              </a:ext>
            </a:extLst>
          </p:cNvPr>
          <p:cNvSpPr>
            <a:spLocks noGrp="1"/>
          </p:cNvSpPr>
          <p:nvPr/>
        </p:nvSpPr>
        <p:spPr>
          <a:xfrm>
            <a:off x="876300" y="3648075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Further challenge: detect a repeated layout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7C7C5BD2-2C3F-4BA7-8396-2D2A79A8FD9C}"/>
              </a:ext>
            </a:extLst>
          </p:cNvPr>
          <p:cNvSpPr>
            <a:spLocks noGrp="1"/>
          </p:cNvSpPr>
          <p:nvPr/>
        </p:nvSpPr>
        <p:spPr>
          <a:xfrm>
            <a:off x="876300" y="4052888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Store previous layouts in an ArrayList&lt;String&gt;,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including step 0. Stop at the first repeated layout or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at the requested step limit.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FEFB5AF9-5481-454D-966D-A82CE3AF004F}"/>
              </a:ext>
            </a:extLst>
          </p:cNvPr>
          <p:cNvSpPr>
            <a:spLocks noGrp="1"/>
          </p:cNvSpPr>
          <p:nvPr/>
        </p:nvSpPr>
        <p:spPr>
          <a:xfrm>
            <a:off x="876300" y="50292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a repeat, report the earlier step and the cycle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length. For "X...", step 4 repeats step 0 and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cycle length is 4.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3D488F7B-3614-4844-AE35-D52C59DA0620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1583276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1A5558FC-71C1-425F-83A6-01E9EDE2602D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Traffic on a loop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Hints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EDD09D9F-39D5-4233-9C65-DB15A047FD0B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Smaller task: move a single car around the loop.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2A907727-B790-43FB-8964-259A55DDA32F}"/>
              </a:ext>
            </a:extLst>
          </p:cNvPr>
          <p:cNvSpPr>
            <a:spLocks noGrp="1"/>
          </p:cNvSpPr>
          <p:nvPr/>
        </p:nvSpPr>
        <p:spPr>
          <a:xfrm>
            <a:off x="876300" y="214312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Work out the next cell index. What happens when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the car is at the final cell?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AF9D4BC0-BC25-4233-B722-CCF3BC32BA5A}"/>
              </a:ext>
            </a:extLst>
          </p:cNvPr>
          <p:cNvSpPr>
            <a:spLocks noGrp="1"/>
          </p:cNvSpPr>
          <p:nvPr/>
        </p:nvSpPr>
        <p:spPr>
          <a:xfrm>
            <a:off x="876300" y="28765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Read decisions from the old road. Build the next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road separately, then use it as the starting point for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another step.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D2C6C4AF-9666-43F9-B6A9-0FCC040E80C7}"/>
              </a:ext>
            </a:extLst>
          </p:cNvPr>
          <p:cNvSpPr>
            <a:spLocks noGrp="1"/>
          </p:cNvSpPr>
          <p:nvPr/>
        </p:nvSpPr>
        <p:spPr>
          <a:xfrm>
            <a:off x="876300" y="389572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Try "XX." by hand. Can the first car move into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second car's old position during that same step?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5AC53BF4-46F8-442B-8543-B8B9E3BB326E}"/>
              </a:ext>
            </a:extLst>
          </p:cNvPr>
          <p:cNvSpPr>
            <a:spLocks noGrp="1"/>
          </p:cNvSpPr>
          <p:nvPr/>
        </p:nvSpPr>
        <p:spPr>
          <a:xfrm>
            <a:off x="876300" y="46291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Check the car count after every step. A car must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never disappear or appear twice.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F5F1CCBF-31DF-4FC9-9050-4986B439A2EC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3936562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FF699FF8-C900-45DE-809A-553545D9ECDF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Exercise 6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Code-breaker feedback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AECB61AC-C812-4509-9AF7-98CF49BD8226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 secret and a guess each contain exactly four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digits, 0–9. Repeated digits and leading zeroes are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allowed.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02E6327B-5F26-4191-ABEC-565B5201843D}"/>
              </a:ext>
            </a:extLst>
          </p:cNvPr>
          <p:cNvSpPr>
            <a:spLocks noGrp="1"/>
          </p:cNvSpPr>
          <p:nvPr/>
        </p:nvSpPr>
        <p:spPr>
          <a:xfrm>
            <a:off x="876300" y="260032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Write a function that returns two counts: exact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matches and misplaced matches.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8EDEB015-22AB-49FF-8BAC-E2F1AF622FEF}"/>
              </a:ext>
            </a:extLst>
          </p:cNvPr>
          <p:cNvSpPr>
            <a:spLocks noGrp="1"/>
          </p:cNvSpPr>
          <p:nvPr/>
        </p:nvSpPr>
        <p:spPr>
          <a:xfrm>
            <a:off x="876300" y="32194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Exact means the correct digit in the correct position.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Misplaced means a correct digit in a different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position.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8C85E15D-B515-4360-AD5B-A248807B424E}"/>
              </a:ext>
            </a:extLst>
          </p:cNvPr>
          <p:cNvSpPr>
            <a:spLocks noGrp="1"/>
          </p:cNvSpPr>
          <p:nvPr/>
        </p:nvSpPr>
        <p:spPr>
          <a:xfrm>
            <a:off x="876300" y="4124325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Count exact matches first. Each occurrence of a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digit in either code can contribute to only one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match.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73FDB377-F9E8-4269-8D6F-76493518F6E3}"/>
              </a:ext>
            </a:extLst>
          </p:cNvPr>
          <p:cNvSpPr>
            <a:spLocks noGrp="1"/>
          </p:cNvSpPr>
          <p:nvPr/>
        </p:nvSpPr>
        <p:spPr>
          <a:xfrm>
            <a:off x="876300" y="50292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Keep codes as Strings or character arrays. Display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both counts and keep the secret out of the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feedback.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117DFEB9-3CBE-44CC-B7D7-9FF9C12F022B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9738172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B8A896F8-A2A6-4265-A80A-1464E16F8BAE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Code-breaker feedback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Examples and extension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E6E68B83-0AA3-4EF1-BA90-5166FDF35415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Secret "1122", guess "1211": exact 1, misplaced 2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Secret "1122", guess "1111": exact 2, misplaced 0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133086E1-43D8-4D48-9083-C52C0C33AFD7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Secret "0012", guess "2000": exact 1, misplaced 2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Secret "1234", guess "4321": exact 0, misplaced 4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E73D253B-4698-4424-99F1-C466AC8492D6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Further challenge: list possible secrets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E175E730-C8AF-41D5-BBAB-368561800DF1}"/>
              </a:ext>
            </a:extLst>
          </p:cNvPr>
          <p:cNvSpPr>
            <a:spLocks noGrp="1"/>
          </p:cNvSpPr>
          <p:nvPr/>
        </p:nvSpPr>
        <p:spPr>
          <a:xfrm>
            <a:off x="876300" y="36099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Given up to six previous guesses and their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feedback, try every code from "0000" to "9999".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ADB54EA2-50B0-4DA5-BA6A-96B61E841817}"/>
              </a:ext>
            </a:extLst>
          </p:cNvPr>
          <p:cNvSpPr>
            <a:spLocks noGrp="1"/>
          </p:cNvSpPr>
          <p:nvPr/>
        </p:nvSpPr>
        <p:spPr>
          <a:xfrm>
            <a:off x="876300" y="4343400"/>
            <a:ext cx="6115050" cy="1181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Keep only codes that reproduce every feedback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pair. Report the number remaining and the first 20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in numeric order. If none remain, report inconsistent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feedback.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5B385445-FD28-4721-A959-D111C437C573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3028861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8060752F-12F9-4DF5-B6FD-1F1B198DFF89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Code-breaker feedback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Hints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F70F0A39-0978-4CCB-9C0F-186B220610E0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Smaller task: count exact matches only. Then try</a:t>
            </a:r>
          </a:p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misplaced matches when all four digits are</a:t>
            </a:r>
          </a:p>
          <a:p>
            <a:pPr>
              <a:lnSpc>
                <a:spcPct val="110000"/>
              </a:lnSpc>
              <a:buNone/>
              <a:def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1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different.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B7193A72-02B6-43E5-829B-616247FF1245}"/>
              </a:ext>
            </a:extLst>
          </p:cNvPr>
          <p:cNvSpPr>
            <a:spLocks noGrp="1"/>
          </p:cNvSpPr>
          <p:nvPr/>
        </p:nvSpPr>
        <p:spPr>
          <a:xfrm>
            <a:off x="876300" y="2671763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repeated digits, how will you remember which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occurrences have already contributed to a match?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444AF04A-E948-4DC4-9AF2-52F57E19F6EE}"/>
              </a:ext>
            </a:extLst>
          </p:cNvPr>
          <p:cNvSpPr>
            <a:spLocks noGrp="1"/>
          </p:cNvSpPr>
          <p:nvPr/>
        </p:nvSpPr>
        <p:spPr>
          <a:xfrm>
            <a:off x="876300" y="336232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One approach uses boolean arrays. Mark exact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matches first, then match only unused occurrences.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257586A3-1DE5-4F21-90C8-F4C63488E35B}"/>
              </a:ext>
            </a:extLst>
          </p:cNvPr>
          <p:cNvSpPr>
            <a:spLocks noGrp="1"/>
          </p:cNvSpPr>
          <p:nvPr/>
        </p:nvSpPr>
        <p:spPr>
          <a:xfrm>
            <a:off x="876300" y="4052888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When an unused guessed digit finds a match, mark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both occurrences used and stop searching for that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guessed digit.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E177B5F5-7EA0-4956-8CAA-2C1A8FBEA721}"/>
              </a:ext>
            </a:extLst>
          </p:cNvPr>
          <p:cNvSpPr>
            <a:spLocks noGrp="1"/>
          </p:cNvSpPr>
          <p:nvPr/>
        </p:nvSpPr>
        <p:spPr>
          <a:xfrm>
            <a:off x="876300" y="50292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For the extension, generate four digits with nested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loops. Reuse the same scoring function for each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candidate and each previous guess.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C2DBA79F-57BE-476A-AEDF-00ACDC31C139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3784564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-title">
            <a:extLst>
              <a:ext uri="{FF2B5EF4-FFF2-40B4-BE49-F238E27FC236}">
                <a16:creationId xmlns:a16="http://schemas.microsoft.com/office/drawing/2014/main" id="{C703BF82-BF02-4BD3-8EF2-BD469B3DB841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6238875" cy="1028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Explaining</a:t>
            </a:r>
          </a:p>
          <a:p>
            <a:pPr>
              <a:lnSpc>
                <a:spcPct val="110000"/>
              </a:lnSpc>
              <a:buNone/>
              <a:def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defRPr>
            </a:pPr>
            <a:r>
              <a:rPr sz="3225" b="0">
                <a:solidFill>
                  <a:srgbClr val="8EC21F"/>
                </a:solidFill>
                <a:latin typeface="Trebuchet MS"/>
                <a:ea typeface="Trebuchet MS"/>
                <a:cs typeface="Trebuchet MS"/>
              </a:rPr>
              <a:t>your solution</a:t>
            </a:r>
          </a:p>
        </p:txBody>
      </p:sp>
      <p:sp>
        <p:nvSpPr>
          <p:cNvPr id="3" name="body-0">
            <a:extLst>
              <a:ext uri="{FF2B5EF4-FFF2-40B4-BE49-F238E27FC236}">
                <a16:creationId xmlns:a16="http://schemas.microsoft.com/office/drawing/2014/main" id="{310193DE-8AC9-465D-91A8-4F6F6BAFC149}"/>
              </a:ext>
            </a:extLst>
          </p:cNvPr>
          <p:cNvSpPr>
            <a:spLocks noGrp="1"/>
          </p:cNvSpPr>
          <p:nvPr/>
        </p:nvSpPr>
        <p:spPr>
          <a:xfrm>
            <a:off x="876300" y="1695450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Show a normal example and a boundary case that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you chose yourself.</a:t>
            </a:r>
          </a:p>
        </p:txBody>
      </p:sp>
      <p:sp>
        <p:nvSpPr>
          <p:cNvPr id="4" name="body-1">
            <a:extLst>
              <a:ext uri="{FF2B5EF4-FFF2-40B4-BE49-F238E27FC236}">
                <a16:creationId xmlns:a16="http://schemas.microsoft.com/office/drawing/2014/main" id="{3E9D7368-3362-40D2-AF0E-8F1C7446BD8D}"/>
              </a:ext>
            </a:extLst>
          </p:cNvPr>
          <p:cNvSpPr>
            <a:spLocks noGrp="1"/>
          </p:cNvSpPr>
          <p:nvPr/>
        </p:nvSpPr>
        <p:spPr>
          <a:xfrm>
            <a:off x="876300" y="2428875"/>
            <a:ext cx="61150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Trace one difficult example on paper. What does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each index or counter mean as the loop runs?</a:t>
            </a:r>
          </a:p>
        </p:txBody>
      </p:sp>
      <p:sp>
        <p:nvSpPr>
          <p:cNvPr id="5" name="body-2">
            <a:extLst>
              <a:ext uri="{FF2B5EF4-FFF2-40B4-BE49-F238E27FC236}">
                <a16:creationId xmlns:a16="http://schemas.microsoft.com/office/drawing/2014/main" id="{8E5E6769-4B43-41BC-8CC1-9FD79CCCDEC1}"/>
              </a:ext>
            </a:extLst>
          </p:cNvPr>
          <p:cNvSpPr>
            <a:spLocks noGrp="1"/>
          </p:cNvSpPr>
          <p:nvPr/>
        </p:nvSpPr>
        <p:spPr>
          <a:xfrm>
            <a:off x="876300" y="316230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Explain how your functions divide the problem.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Which functions could you reuse for the further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challenge?</a:t>
            </a:r>
          </a:p>
        </p:txBody>
      </p:sp>
      <p:sp>
        <p:nvSpPr>
          <p:cNvPr id="6" name="body-3">
            <a:extLst>
              <a:ext uri="{FF2B5EF4-FFF2-40B4-BE49-F238E27FC236}">
                <a16:creationId xmlns:a16="http://schemas.microsoft.com/office/drawing/2014/main" id="{A1EB3C02-CA8F-43A9-A106-CD73951096BC}"/>
              </a:ext>
            </a:extLst>
          </p:cNvPr>
          <p:cNvSpPr>
            <a:spLocks noGrp="1"/>
          </p:cNvSpPr>
          <p:nvPr/>
        </p:nvSpPr>
        <p:spPr>
          <a:xfrm>
            <a:off x="876300" y="4181475"/>
            <a:ext cx="61150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Identify one mistake that your tests helped you find.</a:t>
            </a:r>
          </a:p>
        </p:txBody>
      </p:sp>
      <p:sp>
        <p:nvSpPr>
          <p:cNvPr id="7" name="body-4">
            <a:extLst>
              <a:ext uri="{FF2B5EF4-FFF2-40B4-BE49-F238E27FC236}">
                <a16:creationId xmlns:a16="http://schemas.microsoft.com/office/drawing/2014/main" id="{4897F937-DBF3-4952-B2A7-434771B62BBD}"/>
              </a:ext>
            </a:extLst>
          </p:cNvPr>
          <p:cNvSpPr>
            <a:spLocks noGrp="1"/>
          </p:cNvSpPr>
          <p:nvPr/>
        </p:nvSpPr>
        <p:spPr>
          <a:xfrm>
            <a:off x="876300" y="4629150"/>
            <a:ext cx="6115050" cy="895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If the full task is unfinished, show which smaller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parts work and explain the next problem you need</a:t>
            </a:r>
          </a:p>
          <a:p>
            <a:pPr>
              <a:lnSpc>
                <a:spcPct val="110000"/>
              </a:lnSpc>
              <a:buNone/>
              <a:def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defRPr>
            </a:pPr>
            <a:r>
              <a:rPr sz="1800" b="0">
                <a:solidFill>
                  <a:srgbClr val="404040"/>
                </a:solidFill>
                <a:latin typeface="Trebuchet MS"/>
                <a:ea typeface="Trebuchet MS"/>
                <a:cs typeface="Trebuchet MS"/>
              </a:rPr>
              <a:t>to solve.</a:t>
            </a:r>
          </a:p>
        </p:txBody>
      </p:sp>
      <p:sp>
        <p:nvSpPr>
          <p:cNvPr id="8" name="footer">
            <a:extLst>
              <a:ext uri="{FF2B5EF4-FFF2-40B4-BE49-F238E27FC236}">
                <a16:creationId xmlns:a16="http://schemas.microsoft.com/office/drawing/2014/main" id="{915A8F95-D5CA-49A3-A5E5-9F9EF5CADD30}"/>
              </a:ext>
            </a:extLst>
          </p:cNvPr>
          <p:cNvSpPr>
            <a:spLocks noGrp="1"/>
          </p:cNvSpPr>
          <p:nvPr/>
        </p:nvSpPr>
        <p:spPr>
          <a:xfrm>
            <a:off x="704850" y="6191250"/>
            <a:ext cx="47625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lIns="0" tIns="0" rIns="0" bIns="0">
            <a:noAutofit/>
          </a:bodyPr>
          <a:lstStyle>
            <a:def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defPPr>
            <a:lvl1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1pPr>
            <a:lvl2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2pPr>
            <a:lvl3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3pPr>
            <a:lvl4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4pPr>
            <a:lvl5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5pPr>
            <a:lvl6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6pPr>
            <a:lvl7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7pPr>
            <a:lvl8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8pPr>
            <a:lvl9pPr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lvl9pPr>
          </a:lstStyle>
          <a:p>
            <a:pPr>
              <a:lnSpc>
                <a:spcPct val="110000"/>
              </a:lnSpc>
              <a:buNone/>
              <a:def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defRPr>
            </a:pPr>
            <a:r>
              <a:rPr sz="1000" b="0">
                <a:solidFill>
                  <a:srgbClr val="888888"/>
                </a:solidFill>
                <a:latin typeface="Trebuchet MS"/>
                <a:ea typeface="Trebuchet MS"/>
                <a:cs typeface="Trebuchet MS"/>
              </a:rPr>
              <a:t>Java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308693906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2246</Words>
  <Application>Microsoft Office PowerPoint</Application>
  <DocSecurity>0</DocSecurity>
  <PresentationFormat>On-screen Show (4:3)</PresentationFormat>
  <Paragraphs>318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ChatGPT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tim.bashford@uwtsd.ac.uk</dc:creator>
  <cp:lastModifiedBy>Tim Bashford</cp:lastModifiedBy>
  <cp:revision>5</cp:revision>
  <dcterms:created xsi:type="dcterms:W3CDTF">2026-10-23T13:16:39Z</dcterms:created>
  <dcterms:modified xsi:type="dcterms:W3CDTF">2026-10-23T14:08:48Z</dcterms:modified>
</cp:coreProperties>
</file>